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4401800" cy="8102600"/>
  <p:notesSz cx="14401800" cy="81026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894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32" name="矩形 31"/>
          <p:cNvSpPr/>
          <p:nvPr/>
        </p:nvSpPr>
        <p:spPr>
          <a:xfrm>
            <a:off x="0" y="-1"/>
            <a:ext cx="576072" cy="8098413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矩形 38"/>
          <p:cNvSpPr/>
          <p:nvPr/>
        </p:nvSpPr>
        <p:spPr>
          <a:xfrm>
            <a:off x="487554" y="803971"/>
            <a:ext cx="72009" cy="43213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矩形 39"/>
          <p:cNvSpPr/>
          <p:nvPr/>
        </p:nvSpPr>
        <p:spPr>
          <a:xfrm>
            <a:off x="423790" y="803971"/>
            <a:ext cx="43205" cy="43213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矩形 40"/>
          <p:cNvSpPr/>
          <p:nvPr/>
        </p:nvSpPr>
        <p:spPr>
          <a:xfrm>
            <a:off x="393781" y="803971"/>
            <a:ext cx="14402" cy="43213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矩形 41"/>
          <p:cNvSpPr/>
          <p:nvPr/>
        </p:nvSpPr>
        <p:spPr>
          <a:xfrm>
            <a:off x="349285" y="803971"/>
            <a:ext cx="14402" cy="43213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1440180" y="5131647"/>
            <a:ext cx="12241530" cy="2333549"/>
          </a:xfrm>
        </p:spPr>
        <p:txBody>
          <a:bodyPr/>
          <a:lstStyle>
            <a:lvl1pPr marR="12859" algn="l">
              <a:defRPr sz="56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1440180" y="3349075"/>
            <a:ext cx="12241530" cy="1782572"/>
          </a:xfrm>
        </p:spPr>
        <p:txBody>
          <a:bodyPr lIns="141451" tIns="64296" anchor="b"/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42960" indent="0" algn="ctr">
              <a:buNone/>
            </a:lvl2pPr>
            <a:lvl3pPr marL="1285921" indent="0" algn="ctr">
              <a:buNone/>
            </a:lvl3pPr>
            <a:lvl4pPr marL="1928881" indent="0" algn="ctr">
              <a:buNone/>
            </a:lvl4pPr>
            <a:lvl5pPr marL="2571841" indent="0" algn="ctr">
              <a:buNone/>
            </a:lvl5pPr>
            <a:lvl6pPr marL="3214802" indent="0" algn="ctr">
              <a:buNone/>
            </a:lvl6pPr>
            <a:lvl7pPr marL="3857762" indent="0" algn="ctr">
              <a:buNone/>
            </a:lvl7pPr>
            <a:lvl8pPr marL="4500723" indent="0" algn="ctr">
              <a:buNone/>
            </a:lvl8pPr>
            <a:lvl9pPr marL="5143683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56" name="矩形 55"/>
          <p:cNvSpPr/>
          <p:nvPr/>
        </p:nvSpPr>
        <p:spPr>
          <a:xfrm>
            <a:off x="402084" y="5963403"/>
            <a:ext cx="115214" cy="19986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矩形 64"/>
          <p:cNvSpPr/>
          <p:nvPr/>
        </p:nvSpPr>
        <p:spPr>
          <a:xfrm>
            <a:off x="402084" y="5667353"/>
            <a:ext cx="115214" cy="270087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矩形 65"/>
          <p:cNvSpPr/>
          <p:nvPr/>
        </p:nvSpPr>
        <p:spPr>
          <a:xfrm>
            <a:off x="402084" y="5479339"/>
            <a:ext cx="115214" cy="16205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矩形 66"/>
          <p:cNvSpPr/>
          <p:nvPr/>
        </p:nvSpPr>
        <p:spPr>
          <a:xfrm>
            <a:off x="402084" y="5366949"/>
            <a:ext cx="115214" cy="8642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任意多边形 13"/>
          <p:cNvSpPr>
            <a:spLocks/>
          </p:cNvSpPr>
          <p:nvPr/>
        </p:nvSpPr>
        <p:spPr bwMode="auto">
          <a:xfrm>
            <a:off x="7605600" y="1268779"/>
            <a:ext cx="6807364" cy="684219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任意多边形 14"/>
          <p:cNvSpPr>
            <a:spLocks/>
          </p:cNvSpPr>
          <p:nvPr/>
        </p:nvSpPr>
        <p:spPr bwMode="auto">
          <a:xfrm>
            <a:off x="588997" y="0"/>
            <a:ext cx="8685394" cy="781589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任意多边形 12"/>
          <p:cNvSpPr>
            <a:spLocks/>
          </p:cNvSpPr>
          <p:nvPr/>
        </p:nvSpPr>
        <p:spPr bwMode="auto">
          <a:xfrm rot="5236414">
            <a:off x="7837477" y="1518954"/>
            <a:ext cx="4861560" cy="187223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任意多边形 15"/>
          <p:cNvSpPr>
            <a:spLocks/>
          </p:cNvSpPr>
          <p:nvPr/>
        </p:nvSpPr>
        <p:spPr bwMode="auto">
          <a:xfrm>
            <a:off x="9361170" y="0"/>
            <a:ext cx="4320540" cy="504161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任意多边形 16"/>
          <p:cNvSpPr>
            <a:spLocks/>
          </p:cNvSpPr>
          <p:nvPr/>
        </p:nvSpPr>
        <p:spPr bwMode="auto">
          <a:xfrm>
            <a:off x="9361170" y="5041618"/>
            <a:ext cx="5040630" cy="13504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9361170" y="0"/>
            <a:ext cx="2160270" cy="504161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任意多边形 18"/>
          <p:cNvSpPr>
            <a:spLocks/>
          </p:cNvSpPr>
          <p:nvPr/>
        </p:nvSpPr>
        <p:spPr bwMode="auto">
          <a:xfrm>
            <a:off x="9368672" y="5017236"/>
            <a:ext cx="3292911" cy="308536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任意多边形 19"/>
          <p:cNvSpPr>
            <a:spLocks/>
          </p:cNvSpPr>
          <p:nvPr/>
        </p:nvSpPr>
        <p:spPr bwMode="auto">
          <a:xfrm>
            <a:off x="9361170" y="5041618"/>
            <a:ext cx="2520315" cy="306098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任意多边形 20"/>
          <p:cNvSpPr>
            <a:spLocks/>
          </p:cNvSpPr>
          <p:nvPr/>
        </p:nvSpPr>
        <p:spPr bwMode="auto">
          <a:xfrm>
            <a:off x="9361170" y="1620520"/>
            <a:ext cx="5040630" cy="342109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任意多边形 21"/>
          <p:cNvSpPr>
            <a:spLocks/>
          </p:cNvSpPr>
          <p:nvPr/>
        </p:nvSpPr>
        <p:spPr bwMode="auto">
          <a:xfrm>
            <a:off x="9361170" y="2070665"/>
            <a:ext cx="5040630" cy="297095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任意多边形 22"/>
          <p:cNvSpPr>
            <a:spLocks/>
          </p:cNvSpPr>
          <p:nvPr/>
        </p:nvSpPr>
        <p:spPr bwMode="auto">
          <a:xfrm>
            <a:off x="1560195" y="5041618"/>
            <a:ext cx="7800975" cy="306098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任意多边形 23"/>
          <p:cNvSpPr>
            <a:spLocks/>
          </p:cNvSpPr>
          <p:nvPr/>
        </p:nvSpPr>
        <p:spPr bwMode="auto">
          <a:xfrm>
            <a:off x="840105" y="5041618"/>
            <a:ext cx="8401050" cy="306098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任意多边形 24"/>
          <p:cNvSpPr>
            <a:spLocks/>
          </p:cNvSpPr>
          <p:nvPr/>
        </p:nvSpPr>
        <p:spPr bwMode="auto">
          <a:xfrm>
            <a:off x="577748" y="2880925"/>
            <a:ext cx="8881110" cy="216069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任意多边形 25"/>
          <p:cNvSpPr>
            <a:spLocks/>
          </p:cNvSpPr>
          <p:nvPr/>
        </p:nvSpPr>
        <p:spPr bwMode="auto">
          <a:xfrm>
            <a:off x="577748" y="2520809"/>
            <a:ext cx="8881110" cy="252080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任意多边形 26"/>
          <p:cNvSpPr>
            <a:spLocks/>
          </p:cNvSpPr>
          <p:nvPr/>
        </p:nvSpPr>
        <p:spPr bwMode="auto">
          <a:xfrm>
            <a:off x="7200900" y="5041618"/>
            <a:ext cx="2160270" cy="306098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592" tIns="64296" rIns="128592" bIns="64296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13370" y="1596975"/>
            <a:ext cx="9005926" cy="1154882"/>
          </a:xfrm>
        </p:spPr>
        <p:txBody>
          <a:bodyPr lIns="115733" tIns="64296" bIns="0" anchor="t"/>
          <a:lstStyle>
            <a:lvl1pPr marL="77155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7" name="矩形 6"/>
          <p:cNvSpPr/>
          <p:nvPr/>
        </p:nvSpPr>
        <p:spPr>
          <a:xfrm>
            <a:off x="571977" y="475268"/>
            <a:ext cx="13393674" cy="1047106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3370" y="604994"/>
            <a:ext cx="12846406" cy="918295"/>
          </a:xfrm>
        </p:spPr>
        <p:txBody>
          <a:bodyPr tIns="90014"/>
          <a:lstStyle>
            <a:lvl1pPr algn="l">
              <a:buNone/>
              <a:defRPr sz="5300" b="0" cap="none" spc="-211" baseline="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 flipH="1">
            <a:off x="585173" y="803971"/>
            <a:ext cx="43205" cy="43213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矩形 8"/>
          <p:cNvSpPr/>
          <p:nvPr/>
        </p:nvSpPr>
        <p:spPr>
          <a:xfrm flipH="1">
            <a:off x="647497" y="803971"/>
            <a:ext cx="43205" cy="43213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矩形 9"/>
          <p:cNvSpPr/>
          <p:nvPr/>
        </p:nvSpPr>
        <p:spPr>
          <a:xfrm flipH="1">
            <a:off x="706309" y="803971"/>
            <a:ext cx="14402" cy="43213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 flipH="1">
            <a:off x="750806" y="803971"/>
            <a:ext cx="14402" cy="43213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矩形 11"/>
          <p:cNvSpPr/>
          <p:nvPr/>
        </p:nvSpPr>
        <p:spPr>
          <a:xfrm>
            <a:off x="788253" y="803971"/>
            <a:ext cx="57607" cy="432139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0090" y="604994"/>
            <a:ext cx="12961620" cy="1080347"/>
          </a:xfrm>
        </p:spPr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31342" y="2091815"/>
            <a:ext cx="6360795" cy="5347341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332167" y="2091815"/>
            <a:ext cx="6360795" cy="5347341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0" y="475269"/>
            <a:ext cx="13965651" cy="1047106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5098" y="604994"/>
            <a:ext cx="12241530" cy="1080347"/>
          </a:xfrm>
        </p:spPr>
        <p:txBody>
          <a:bodyPr anchor="t"/>
          <a:lstStyle>
            <a:lvl1pPr>
              <a:defRPr sz="560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0090" y="2138186"/>
            <a:ext cx="6363296" cy="755867"/>
          </a:xfrm>
        </p:spPr>
        <p:txBody>
          <a:bodyPr anchor="ctr"/>
          <a:lstStyle>
            <a:lvl1pPr marL="102874" indent="0" algn="l">
              <a:buNone/>
              <a:defRPr sz="3400" b="1">
                <a:solidFill>
                  <a:schemeClr val="accent2"/>
                </a:solidFill>
              </a:defRPr>
            </a:lvl1pPr>
            <a:lvl2pPr>
              <a:buNone/>
              <a:defRPr sz="2800" b="1"/>
            </a:lvl2pPr>
            <a:lvl3pPr>
              <a:buNone/>
              <a:defRPr sz="2500" b="1"/>
            </a:lvl3pPr>
            <a:lvl4pPr>
              <a:buNone/>
              <a:defRPr sz="2300" b="1"/>
            </a:lvl4pPr>
            <a:lvl5pPr>
              <a:buNone/>
              <a:defRPr sz="23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7315915" y="2138186"/>
            <a:ext cx="6365796" cy="755867"/>
          </a:xfrm>
        </p:spPr>
        <p:txBody>
          <a:bodyPr anchor="ctr"/>
          <a:lstStyle>
            <a:lvl1pPr marL="102874" indent="0">
              <a:buNone/>
              <a:defRPr sz="3400" b="1">
                <a:solidFill>
                  <a:schemeClr val="accent2"/>
                </a:solidFill>
              </a:defRPr>
            </a:lvl1pPr>
            <a:lvl2pPr>
              <a:buNone/>
              <a:defRPr sz="2800" b="1"/>
            </a:lvl2pPr>
            <a:lvl3pPr>
              <a:buNone/>
              <a:defRPr sz="2500" b="1"/>
            </a:lvl3pPr>
            <a:lvl4pPr>
              <a:buNone/>
              <a:defRPr sz="2300" b="1"/>
            </a:lvl4pPr>
            <a:lvl5pPr>
              <a:buNone/>
              <a:defRPr sz="23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720090" y="2905307"/>
            <a:ext cx="6363296" cy="4677901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7315915" y="2905307"/>
            <a:ext cx="6365796" cy="4677901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16" name="矩形 15"/>
          <p:cNvSpPr/>
          <p:nvPr/>
        </p:nvSpPr>
        <p:spPr>
          <a:xfrm>
            <a:off x="138269" y="803971"/>
            <a:ext cx="72009" cy="43213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矩形 16"/>
          <p:cNvSpPr/>
          <p:nvPr/>
        </p:nvSpPr>
        <p:spPr>
          <a:xfrm>
            <a:off x="74506" y="803971"/>
            <a:ext cx="43205" cy="43213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矩形 17"/>
          <p:cNvSpPr/>
          <p:nvPr/>
        </p:nvSpPr>
        <p:spPr>
          <a:xfrm>
            <a:off x="44497" y="803971"/>
            <a:ext cx="14402" cy="43213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>
          <a:xfrm>
            <a:off x="0" y="803971"/>
            <a:ext cx="14402" cy="43213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矩形 19"/>
          <p:cNvSpPr/>
          <p:nvPr/>
        </p:nvSpPr>
        <p:spPr>
          <a:xfrm flipH="1">
            <a:off x="235888" y="803971"/>
            <a:ext cx="43205" cy="43213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矩形 20"/>
          <p:cNvSpPr/>
          <p:nvPr/>
        </p:nvSpPr>
        <p:spPr>
          <a:xfrm flipH="1">
            <a:off x="298212" y="803971"/>
            <a:ext cx="43205" cy="43213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矩形 21"/>
          <p:cNvSpPr/>
          <p:nvPr/>
        </p:nvSpPr>
        <p:spPr>
          <a:xfrm flipH="1">
            <a:off x="357024" y="803971"/>
            <a:ext cx="14402" cy="43213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矩形 28"/>
          <p:cNvSpPr/>
          <p:nvPr/>
        </p:nvSpPr>
        <p:spPr>
          <a:xfrm flipH="1">
            <a:off x="401521" y="803971"/>
            <a:ext cx="14402" cy="43213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矩形 29"/>
          <p:cNvSpPr/>
          <p:nvPr/>
        </p:nvSpPr>
        <p:spPr>
          <a:xfrm>
            <a:off x="438968" y="803971"/>
            <a:ext cx="57607" cy="432139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40180" y="604994"/>
            <a:ext cx="12241530" cy="1080347"/>
          </a:xfrm>
        </p:spPr>
        <p:txBody>
          <a:bodyPr/>
          <a:lstStyle>
            <a:lvl1pPr>
              <a:defRPr sz="5600" cap="none" baseline="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80135" y="322603"/>
            <a:ext cx="12961620" cy="1372941"/>
          </a:xfrm>
        </p:spPr>
        <p:txBody>
          <a:bodyPr anchor="ctr"/>
          <a:lstStyle>
            <a:lvl1pPr algn="l">
              <a:buNone/>
              <a:defRPr sz="5100" b="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1080135" y="1695544"/>
            <a:ext cx="3960495" cy="5401733"/>
          </a:xfrm>
        </p:spPr>
        <p:txBody>
          <a:bodyPr/>
          <a:lstStyle>
            <a:lvl1pPr marL="77155" indent="0">
              <a:buNone/>
              <a:defRPr sz="2500"/>
            </a:lvl1pPr>
            <a:lvl2pPr>
              <a:buNone/>
              <a:defRPr sz="1700"/>
            </a:lvl2pPr>
            <a:lvl3pPr>
              <a:buNone/>
              <a:defRPr sz="1400"/>
            </a:lvl3pPr>
            <a:lvl4pPr>
              <a:buNone/>
              <a:defRPr sz="1300"/>
            </a:lvl4pPr>
            <a:lvl5pPr>
              <a:buNone/>
              <a:defRPr sz="13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5400675" y="1695544"/>
            <a:ext cx="8641080" cy="5401733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579650" y="1"/>
            <a:ext cx="13825728" cy="2218866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572032" y="2227126"/>
            <a:ext cx="1383263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 rot="5400000">
            <a:off x="13436588" y="1415185"/>
            <a:ext cx="156857" cy="202334"/>
            <a:chOff x="6668087" y="1297746"/>
            <a:chExt cx="161840" cy="156602"/>
          </a:xfrm>
        </p:grpSpPr>
        <p:cxnSp>
          <p:nvCxnSpPr>
            <p:cNvPr id="15" name="直接连接符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 bwMode="grayWhite">
          <a:xfrm>
            <a:off x="1440180" y="521331"/>
            <a:ext cx="10801350" cy="829103"/>
          </a:xfrm>
        </p:spPr>
        <p:txBody>
          <a:bodyPr anchor="b"/>
          <a:lstStyle>
            <a:lvl1pPr algn="l">
              <a:buNone/>
              <a:defRPr sz="3000" b="0"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79650" y="2237467"/>
            <a:ext cx="13825728" cy="586031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4500"/>
            </a:lvl1pPr>
            <a:extLst/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 bwMode="grayWhite">
          <a:xfrm>
            <a:off x="1440180" y="1358874"/>
            <a:ext cx="10801350" cy="810260"/>
          </a:xfrm>
        </p:spPr>
        <p:txBody>
          <a:bodyPr/>
          <a:lstStyle>
            <a:lvl1pPr marL="38578" indent="0"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grpSp>
        <p:nvGrpSpPr>
          <p:cNvPr id="14" name="组合 13"/>
          <p:cNvGrpSpPr/>
          <p:nvPr/>
        </p:nvGrpSpPr>
        <p:grpSpPr>
          <a:xfrm rot="5400000">
            <a:off x="13676618" y="1595243"/>
            <a:ext cx="156857" cy="202334"/>
            <a:chOff x="6668087" y="1297746"/>
            <a:chExt cx="161840" cy="156602"/>
          </a:xfrm>
        </p:grpSpPr>
        <p:cxnSp>
          <p:nvCxnSpPr>
            <p:cNvPr id="11" name="直接连接符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 rot="5400000">
            <a:off x="13130262" y="1717128"/>
            <a:ext cx="156857" cy="202334"/>
            <a:chOff x="6668087" y="1297746"/>
            <a:chExt cx="161840" cy="156602"/>
          </a:xfrm>
        </p:grpSpPr>
        <p:cxnSp>
          <p:nvCxnSpPr>
            <p:cNvPr id="19" name="直接连接符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10201275" y="65572"/>
            <a:ext cx="3360420" cy="431388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1440180" y="65572"/>
            <a:ext cx="8761095" cy="431388"/>
          </a:xfrm>
        </p:spPr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3561695" y="65572"/>
            <a:ext cx="720090" cy="431388"/>
          </a:xfrm>
        </p:spPr>
        <p:txBody>
          <a:bodyPr/>
          <a:lstStyle>
            <a:extLst/>
          </a:lstStyle>
          <a:p>
            <a:fld id="{B6F15528-21DE-4FAA-801E-634DDDAF4B2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41305" y="324482"/>
            <a:ext cx="3120390" cy="6913468"/>
          </a:xfrm>
        </p:spPr>
        <p:txBody>
          <a:bodyPr vert="eaVert" anchor="ctr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60120" y="324482"/>
            <a:ext cx="9241155" cy="6913468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1/5/2021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50" b="0" i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0090" y="1863598"/>
            <a:ext cx="6264783" cy="53477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16927" y="1863598"/>
            <a:ext cx="6264783" cy="53477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1/5/2021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50" b="0" i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1/5/2021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1"/>
            <a:ext cx="576072" cy="8098413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402084" y="5963403"/>
            <a:ext cx="115214" cy="19986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402084" y="5667353"/>
            <a:ext cx="115214" cy="270087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402084" y="5479339"/>
            <a:ext cx="115214" cy="16205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402084" y="5366949"/>
            <a:ext cx="115214" cy="8642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矩形 11"/>
          <p:cNvSpPr/>
          <p:nvPr/>
        </p:nvSpPr>
        <p:spPr>
          <a:xfrm>
            <a:off x="487554" y="803971"/>
            <a:ext cx="72009" cy="432139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矩形 14"/>
          <p:cNvSpPr/>
          <p:nvPr/>
        </p:nvSpPr>
        <p:spPr>
          <a:xfrm>
            <a:off x="423790" y="803971"/>
            <a:ext cx="43205" cy="432139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矩形 15"/>
          <p:cNvSpPr/>
          <p:nvPr/>
        </p:nvSpPr>
        <p:spPr>
          <a:xfrm>
            <a:off x="393781" y="803971"/>
            <a:ext cx="14402" cy="432139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矩形 16"/>
          <p:cNvSpPr/>
          <p:nvPr/>
        </p:nvSpPr>
        <p:spPr>
          <a:xfrm>
            <a:off x="349285" y="803971"/>
            <a:ext cx="14402" cy="432139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28592" tIns="64296" rIns="128592" bIns="64296"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1440180" y="604994"/>
            <a:ext cx="12241530" cy="1080347"/>
          </a:xfrm>
          <a:prstGeom prst="rect">
            <a:avLst/>
          </a:prstGeom>
        </p:spPr>
        <p:txBody>
          <a:bodyPr vert="horz" lIns="128592" tIns="64296" rIns="128592" bIns="64296" anchor="t">
            <a:noAutofit/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1440180" y="2107243"/>
            <a:ext cx="12241530" cy="5401733"/>
          </a:xfrm>
          <a:prstGeom prst="rect">
            <a:avLst/>
          </a:prstGeom>
        </p:spPr>
        <p:txBody>
          <a:bodyPr vert="horz" lIns="128592" tIns="64296" rIns="128592" bIns="64296"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10201275" y="7581183"/>
            <a:ext cx="3360420" cy="431388"/>
          </a:xfrm>
          <a:prstGeom prst="rect">
            <a:avLst/>
          </a:prstGeom>
        </p:spPr>
        <p:txBody>
          <a:bodyPr vert="horz" lIns="128592" tIns="64296" rIns="128592" bIns="64296" anchor="b"/>
          <a:lstStyle>
            <a:lvl1pPr algn="l" eaLnBrk="1" latinLnBrk="0" hangingPunct="1">
              <a:defRPr kumimoji="0" sz="15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1440180" y="7581183"/>
            <a:ext cx="8761095" cy="431388"/>
          </a:xfrm>
          <a:prstGeom prst="rect">
            <a:avLst/>
          </a:prstGeom>
        </p:spPr>
        <p:txBody>
          <a:bodyPr vert="horz" lIns="128592" tIns="64296" rIns="128592" bIns="64296" anchor="b"/>
          <a:lstStyle>
            <a:lvl1pPr algn="r" eaLnBrk="1" latinLnBrk="0" hangingPunct="1">
              <a:defRPr kumimoji="0" sz="1500">
                <a:solidFill>
                  <a:schemeClr val="tx2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13561695" y="7581183"/>
            <a:ext cx="720090" cy="431388"/>
          </a:xfrm>
          <a:prstGeom prst="rect">
            <a:avLst/>
          </a:prstGeom>
        </p:spPr>
        <p:txBody>
          <a:bodyPr vert="horz" lIns="128592" tIns="64296" rIns="128592" bIns="64296" anchor="b"/>
          <a:lstStyle>
            <a:lvl1pPr algn="l" eaLnBrk="1" latinLnBrk="0" hangingPunct="1">
              <a:defRPr kumimoji="0" sz="17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</p:sldLayoutIdLst>
  <p:txStyles>
    <p:titleStyle>
      <a:lvl1pPr algn="l" rtl="0" eaLnBrk="1" latinLnBrk="0" hangingPunct="1">
        <a:spcBef>
          <a:spcPct val="0"/>
        </a:spcBef>
        <a:buNone/>
        <a:defRPr kumimoji="0" sz="5600" kern="1200" spc="-141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578664" indent="-482220" algn="l" rtl="0" eaLnBrk="1" latinLnBrk="0" hangingPunct="1">
        <a:spcBef>
          <a:spcPts val="984"/>
        </a:spcBef>
        <a:buClr>
          <a:schemeClr val="tx2"/>
        </a:buClr>
        <a:buSzPct val="95000"/>
        <a:buFont typeface="Wingdings"/>
        <a:buChar char=""/>
        <a:defRPr kumimoji="0"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41596" indent="-4018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401654" indent="-32148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1774571" indent="-32148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3192" indent="-29576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404672" indent="-29576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715" indent="-25718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2944758" indent="-25718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3214802" indent="-25718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4296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859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92888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57184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21480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85776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50072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51436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19077" y="2464622"/>
            <a:ext cx="85598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dirty="0"/>
              <a:t>第一次世界大战与战后国际秩序</a:t>
            </a:r>
            <a:endParaRPr sz="4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10652" y="3472179"/>
            <a:ext cx="3416511" cy="241041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188899" y="1119202"/>
            <a:ext cx="12022455" cy="4991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1280" indent="537845">
              <a:lnSpc>
                <a:spcPct val="134000"/>
              </a:lnSpc>
              <a:spcBef>
                <a:spcPts val="100"/>
              </a:spcBef>
            </a:pP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在1871—19</a:t>
            </a:r>
            <a:r>
              <a:rPr sz="2800" spc="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4年间，欧洲度过了前所未有的和平时期，其间没有发生任何 军事冲突，这使许多人认为这个时期就是启蒙思想家们预言的那种新时代。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4719320">
              <a:lnSpc>
                <a:spcPct val="100000"/>
              </a:lnSpc>
              <a:spcBef>
                <a:spcPts val="1140"/>
              </a:spcBef>
            </a:pP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——[美]罗伊·T马修斯等著《人文通识课Ⅳ》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00000"/>
              </a:lnSpc>
            </a:pPr>
            <a:endParaRPr sz="2700">
              <a:latin typeface="Times New Roman" panose="02020603050405020304"/>
              <a:cs typeface="Times New Roman" panose="02020603050405020304"/>
            </a:endParaRPr>
          </a:p>
          <a:p>
            <a:pPr marL="3899535" marR="290830" indent="599440">
              <a:lnSpc>
                <a:spcPct val="134000"/>
              </a:lnSpc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1898年，</a:t>
            </a:r>
            <a:r>
              <a:rPr sz="2800" spc="-2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美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国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为夺取西班牙属地古巴、波多黎 各和菲律宾，发动了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对西班牙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的战争，美国胜利。 根据和约，西班牙放弃古巴，将波多黎各和关岛等 殖民地割让给美国，将菲律宾的主权以2000万美元 转让给美国。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017057" y="2640762"/>
            <a:ext cx="1109472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帝国</a:t>
            </a:r>
            <a:r>
              <a:rPr sz="2800" b="1" spc="-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主</a:t>
            </a:r>
            <a:r>
              <a:rPr sz="2800" b="1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义</a:t>
            </a:r>
            <a:r>
              <a:rPr sz="2800" b="1" spc="-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是</a:t>
            </a:r>
            <a:r>
              <a:rPr sz="2800" b="1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发展</a:t>
            </a:r>
            <a:r>
              <a:rPr sz="28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到</a:t>
            </a:r>
            <a:r>
              <a:rPr sz="2800" b="1" spc="-15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垄</a:t>
            </a:r>
            <a:r>
              <a:rPr sz="2800" b="1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断</a:t>
            </a:r>
            <a:r>
              <a:rPr sz="2800" b="1" spc="-15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组织</a:t>
            </a:r>
            <a:r>
              <a:rPr sz="2800" b="1" spc="5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和</a:t>
            </a:r>
            <a:r>
              <a:rPr sz="2800" b="1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金</a:t>
            </a:r>
            <a:r>
              <a:rPr sz="2800" b="1" spc="5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融</a:t>
            </a:r>
            <a:r>
              <a:rPr sz="2800" b="1" spc="-15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资</a:t>
            </a:r>
            <a:r>
              <a:rPr sz="2800" b="1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本</a:t>
            </a:r>
            <a:r>
              <a:rPr sz="2800" b="1" spc="-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的统</a:t>
            </a:r>
            <a:r>
              <a:rPr sz="2800" b="1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治已经</a:t>
            </a:r>
            <a:r>
              <a:rPr sz="2800" b="1" spc="-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确</a:t>
            </a:r>
            <a:r>
              <a:rPr sz="2800" b="1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立</a:t>
            </a:r>
            <a:r>
              <a:rPr sz="2800" b="1" spc="-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、</a:t>
            </a:r>
            <a:r>
              <a:rPr sz="2800" b="1" spc="-15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资</a:t>
            </a:r>
            <a:r>
              <a:rPr sz="2800" b="1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本输出</a:t>
            </a:r>
            <a:r>
              <a:rPr sz="2800" b="1" spc="-15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具有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33797" y="3580562"/>
            <a:ext cx="11851640" cy="2296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突出意</a:t>
            </a:r>
            <a:r>
              <a:rPr sz="2800" b="1" spc="-15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义</a:t>
            </a:r>
            <a:r>
              <a:rPr sz="2800" b="1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、</a:t>
            </a:r>
            <a:r>
              <a:rPr sz="2800" b="1" spc="-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国际</a:t>
            </a:r>
            <a:r>
              <a:rPr sz="2800" b="1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托拉</a:t>
            </a:r>
            <a:r>
              <a:rPr sz="28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斯</a:t>
            </a:r>
            <a:r>
              <a:rPr sz="2800" b="1" spc="-1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开</a:t>
            </a:r>
            <a:r>
              <a:rPr sz="2800" b="1" spc="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始</a:t>
            </a:r>
            <a:r>
              <a:rPr sz="2800" b="1" spc="-15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瓜分</a:t>
            </a:r>
            <a:r>
              <a:rPr sz="2800" b="1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世</a:t>
            </a:r>
            <a:r>
              <a:rPr sz="2800" b="1" spc="5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界</a:t>
            </a:r>
            <a:r>
              <a:rPr sz="2800" b="1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、</a:t>
            </a:r>
            <a:r>
              <a:rPr sz="2800" b="1" spc="-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一</a:t>
            </a:r>
            <a:r>
              <a:rPr sz="2800" b="1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些</a:t>
            </a:r>
            <a:r>
              <a:rPr sz="2800" b="1" spc="-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最大</a:t>
            </a:r>
            <a:r>
              <a:rPr sz="2800" b="1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的资本</a:t>
            </a:r>
            <a:r>
              <a:rPr sz="2800" b="1" spc="-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主</a:t>
            </a:r>
            <a:r>
              <a:rPr sz="2800" b="1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义</a:t>
            </a:r>
            <a:r>
              <a:rPr sz="2800" b="1" spc="-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国家</a:t>
            </a:r>
            <a:r>
              <a:rPr sz="2800" b="1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已把世</a:t>
            </a:r>
            <a:r>
              <a:rPr sz="2800" b="1" spc="-15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界全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450">
              <a:latin typeface="Times New Roman" panose="02020603050405020304"/>
              <a:cs typeface="Times New Roman" panose="02020603050405020304"/>
            </a:endParaRPr>
          </a:p>
          <a:p>
            <a:pPr marL="12700">
              <a:lnSpc>
                <a:spcPct val="100000"/>
              </a:lnSpc>
            </a:pPr>
            <a:r>
              <a:rPr sz="2800" b="1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部领土</a:t>
            </a:r>
            <a:r>
              <a:rPr sz="2800" b="1" spc="-15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瓜</a:t>
            </a:r>
            <a:r>
              <a:rPr sz="2800" b="1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分</a:t>
            </a:r>
            <a:r>
              <a:rPr sz="2800" b="1" spc="-15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完毕</a:t>
            </a:r>
            <a:r>
              <a:rPr sz="2800" b="1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这一阶</a:t>
            </a:r>
            <a:r>
              <a:rPr sz="2800" b="1" spc="-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段</a:t>
            </a:r>
            <a:r>
              <a:rPr sz="2800" b="1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的</a:t>
            </a:r>
            <a:r>
              <a:rPr sz="2800" b="1" spc="-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资</a:t>
            </a:r>
            <a:r>
              <a:rPr sz="2800" b="1" spc="-2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本</a:t>
            </a:r>
            <a:r>
              <a:rPr sz="2800" b="1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主义。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2644140">
              <a:lnSpc>
                <a:spcPct val="100000"/>
              </a:lnSpc>
              <a:spcBef>
                <a:spcPts val="1380"/>
              </a:spcBef>
            </a:pP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—</a:t>
            </a:r>
            <a:r>
              <a:rPr sz="2400" b="1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—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列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宁</a:t>
            </a:r>
            <a:r>
              <a:rPr sz="2400" b="1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《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帝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国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主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义是资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本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主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义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的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最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高阶</a:t>
            </a:r>
            <a:r>
              <a:rPr sz="2400" b="1" spc="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段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》</a:t>
            </a:r>
            <a:r>
              <a:rPr sz="2400" b="1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，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《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列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宁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选</a:t>
            </a:r>
            <a:r>
              <a:rPr sz="2400" b="1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集》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第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二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卷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6012180">
              <a:lnSpc>
                <a:spcPct val="100000"/>
              </a:lnSpc>
            </a:pPr>
            <a:r>
              <a:rPr sz="2400" b="1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（《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中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外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历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史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纲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要</a:t>
            </a:r>
            <a:r>
              <a:rPr sz="2400" b="1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》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下册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第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4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课史</a:t>
            </a:r>
            <a:r>
              <a:rPr sz="2400" b="1" spc="-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料</a:t>
            </a:r>
            <a:r>
              <a:rPr sz="2400" b="1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阅读）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899942" y="1251112"/>
            <a:ext cx="57150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一、帝国主义与世界大战的酝酿</a:t>
            </a:r>
            <a:endParaRPr sz="3200"/>
          </a:p>
        </p:txBody>
      </p:sp>
      <p:sp>
        <p:nvSpPr>
          <p:cNvPr id="6" name="object 6"/>
          <p:cNvSpPr txBox="1"/>
          <p:nvPr/>
        </p:nvSpPr>
        <p:spPr>
          <a:xfrm>
            <a:off x="8277859" y="2143759"/>
            <a:ext cx="4800600" cy="462280"/>
          </a:xfrm>
          <a:prstGeom prst="rect">
            <a:avLst/>
          </a:prstGeom>
          <a:solidFill>
            <a:srgbClr val="0000CC"/>
          </a:solidFill>
        </p:spPr>
        <p:txBody>
          <a:bodyPr vert="horz" wrap="square" lIns="0" tIns="27305" rIns="0" bIns="0" rtlCol="0">
            <a:spAutoFit/>
          </a:bodyPr>
          <a:lstStyle/>
          <a:p>
            <a:pPr marL="114300">
              <a:lnSpc>
                <a:spcPct val="100000"/>
              </a:lnSpc>
              <a:spcBef>
                <a:spcPts val="215"/>
              </a:spcBef>
            </a:pPr>
            <a:r>
              <a:rPr sz="240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商品输出为主向资本输出为主过渡</a:t>
            </a:r>
            <a:endParaRPr sz="24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54760" y="3108959"/>
            <a:ext cx="6451600" cy="462280"/>
          </a:xfrm>
          <a:prstGeom prst="rect">
            <a:avLst/>
          </a:prstGeom>
          <a:solidFill>
            <a:srgbClr val="0000CC"/>
          </a:solidFill>
        </p:spPr>
        <p:txBody>
          <a:bodyPr vert="horz" wrap="square" lIns="0" tIns="27940" rIns="0" bIns="0" rtlCol="0">
            <a:spAutoFit/>
          </a:bodyPr>
          <a:lstStyle/>
          <a:p>
            <a:pPr marL="178435">
              <a:lnSpc>
                <a:spcPct val="100000"/>
              </a:lnSpc>
              <a:spcBef>
                <a:spcPts val="220"/>
              </a:spcBef>
            </a:pPr>
            <a:r>
              <a:rPr sz="240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大型垄断组织对市场、原料、投资场所的需要</a:t>
            </a:r>
            <a:endParaRPr sz="2400"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178894" y="2142931"/>
            <a:ext cx="3957320" cy="878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6780" marR="5080" indent="-894080">
              <a:lnSpc>
                <a:spcPct val="100000"/>
              </a:lnSpc>
              <a:spcBef>
                <a:spcPts val="100"/>
              </a:spcBef>
            </a:pPr>
            <a:r>
              <a:rPr sz="2800" b="1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四国工</a:t>
            </a:r>
            <a:r>
              <a:rPr sz="2800" b="1" spc="-1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业</a:t>
            </a:r>
            <a:r>
              <a:rPr sz="2800" b="1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生</a:t>
            </a:r>
            <a:r>
              <a:rPr sz="2800" b="1" spc="-1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产</a:t>
            </a:r>
            <a:r>
              <a:rPr sz="2800" b="1" spc="-2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在</a:t>
            </a:r>
            <a:r>
              <a:rPr sz="2800" b="1" spc="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资本主义 </a:t>
            </a:r>
            <a:r>
              <a:rPr sz="2800" b="1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世界所</a:t>
            </a:r>
            <a:r>
              <a:rPr sz="2800" b="1" spc="-1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占</a:t>
            </a:r>
            <a:r>
              <a:rPr sz="2800" b="1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比重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15833" y="2163504"/>
            <a:ext cx="3957320" cy="8788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61745" marR="5080" indent="-1249680">
              <a:lnSpc>
                <a:spcPct val="100000"/>
              </a:lnSpc>
              <a:spcBef>
                <a:spcPts val="100"/>
              </a:spcBef>
            </a:pPr>
            <a:r>
              <a:rPr sz="2800" b="1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各大国</a:t>
            </a:r>
            <a:r>
              <a:rPr sz="2800" b="1" spc="-1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在</a:t>
            </a:r>
            <a:r>
              <a:rPr sz="2800" b="1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世</a:t>
            </a:r>
            <a:r>
              <a:rPr sz="2800" b="1" spc="-1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界</a:t>
            </a:r>
            <a:r>
              <a:rPr sz="2800" b="1" spc="-2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工</a:t>
            </a:r>
            <a:r>
              <a:rPr sz="2800" b="1" spc="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业品出口 </a:t>
            </a:r>
            <a:r>
              <a:rPr sz="2800" b="1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所占份额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63607" y="5979279"/>
            <a:ext cx="4902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——摘自齐世荣《世界史·现代卷》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014720" y="3644900"/>
            <a:ext cx="302260" cy="462280"/>
          </a:xfrm>
          <a:custGeom>
            <a:avLst/>
            <a:gdLst/>
            <a:ahLst/>
            <a:cxnLst/>
            <a:rect l="l" t="t" r="r" b="b"/>
            <a:pathLst>
              <a:path w="302260" h="462279">
                <a:moveTo>
                  <a:pt x="302260" y="311150"/>
                </a:moveTo>
                <a:lnTo>
                  <a:pt x="0" y="311150"/>
                </a:lnTo>
                <a:lnTo>
                  <a:pt x="151130" y="462280"/>
                </a:lnTo>
                <a:lnTo>
                  <a:pt x="302260" y="311150"/>
                </a:lnTo>
                <a:close/>
              </a:path>
              <a:path w="302260" h="462279">
                <a:moveTo>
                  <a:pt x="226695" y="0"/>
                </a:moveTo>
                <a:lnTo>
                  <a:pt x="75565" y="0"/>
                </a:lnTo>
                <a:lnTo>
                  <a:pt x="75565" y="311150"/>
                </a:lnTo>
                <a:lnTo>
                  <a:pt x="226695" y="311150"/>
                </a:lnTo>
                <a:lnTo>
                  <a:pt x="22669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650489" y="3633469"/>
            <a:ext cx="431800" cy="492759"/>
          </a:xfrm>
          <a:custGeom>
            <a:avLst/>
            <a:gdLst/>
            <a:ahLst/>
            <a:cxnLst/>
            <a:rect l="l" t="t" r="r" b="b"/>
            <a:pathLst>
              <a:path w="431800" h="492760">
                <a:moveTo>
                  <a:pt x="0" y="0"/>
                </a:moveTo>
                <a:lnTo>
                  <a:pt x="431800" y="0"/>
                </a:lnTo>
                <a:lnTo>
                  <a:pt x="431800" y="492760"/>
                </a:lnTo>
                <a:lnTo>
                  <a:pt x="0" y="49276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650489" y="4108450"/>
            <a:ext cx="431800" cy="490220"/>
          </a:xfrm>
          <a:custGeom>
            <a:avLst/>
            <a:gdLst/>
            <a:ahLst/>
            <a:cxnLst/>
            <a:rect l="l" t="t" r="r" b="b"/>
            <a:pathLst>
              <a:path w="431800" h="490220">
                <a:moveTo>
                  <a:pt x="0" y="0"/>
                </a:moveTo>
                <a:lnTo>
                  <a:pt x="431800" y="0"/>
                </a:lnTo>
                <a:lnTo>
                  <a:pt x="431800" y="490220"/>
                </a:lnTo>
                <a:lnTo>
                  <a:pt x="0" y="49022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650489" y="4583429"/>
            <a:ext cx="431800" cy="490220"/>
          </a:xfrm>
          <a:custGeom>
            <a:avLst/>
            <a:gdLst/>
            <a:ahLst/>
            <a:cxnLst/>
            <a:rect l="l" t="t" r="r" b="b"/>
            <a:pathLst>
              <a:path w="431800" h="490220">
                <a:moveTo>
                  <a:pt x="0" y="0"/>
                </a:moveTo>
                <a:lnTo>
                  <a:pt x="431800" y="0"/>
                </a:lnTo>
                <a:lnTo>
                  <a:pt x="431800" y="490219"/>
                </a:lnTo>
                <a:lnTo>
                  <a:pt x="0" y="490219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642870" y="5048250"/>
            <a:ext cx="431800" cy="492759"/>
          </a:xfrm>
          <a:custGeom>
            <a:avLst/>
            <a:gdLst/>
            <a:ahLst/>
            <a:cxnLst/>
            <a:rect l="l" t="t" r="r" b="b"/>
            <a:pathLst>
              <a:path w="431800" h="492760">
                <a:moveTo>
                  <a:pt x="0" y="0"/>
                </a:moveTo>
                <a:lnTo>
                  <a:pt x="431800" y="0"/>
                </a:lnTo>
                <a:lnTo>
                  <a:pt x="431800" y="492760"/>
                </a:lnTo>
                <a:lnTo>
                  <a:pt x="0" y="49276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845050" y="3623309"/>
            <a:ext cx="431800" cy="490220"/>
          </a:xfrm>
          <a:custGeom>
            <a:avLst/>
            <a:gdLst/>
            <a:ahLst/>
            <a:cxnLst/>
            <a:rect l="l" t="t" r="r" b="b"/>
            <a:pathLst>
              <a:path w="431800" h="490220">
                <a:moveTo>
                  <a:pt x="0" y="0"/>
                </a:moveTo>
                <a:lnTo>
                  <a:pt x="431800" y="0"/>
                </a:lnTo>
                <a:lnTo>
                  <a:pt x="431800" y="490220"/>
                </a:lnTo>
                <a:lnTo>
                  <a:pt x="0" y="49022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855209" y="4105909"/>
            <a:ext cx="434340" cy="492759"/>
          </a:xfrm>
          <a:custGeom>
            <a:avLst/>
            <a:gdLst/>
            <a:ahLst/>
            <a:cxnLst/>
            <a:rect l="l" t="t" r="r" b="b"/>
            <a:pathLst>
              <a:path w="434339" h="492760">
                <a:moveTo>
                  <a:pt x="0" y="0"/>
                </a:moveTo>
                <a:lnTo>
                  <a:pt x="434339" y="0"/>
                </a:lnTo>
                <a:lnTo>
                  <a:pt x="434339" y="492760"/>
                </a:lnTo>
                <a:lnTo>
                  <a:pt x="0" y="49276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855209" y="4580889"/>
            <a:ext cx="434340" cy="490220"/>
          </a:xfrm>
          <a:custGeom>
            <a:avLst/>
            <a:gdLst/>
            <a:ahLst/>
            <a:cxnLst/>
            <a:rect l="l" t="t" r="r" b="b"/>
            <a:pathLst>
              <a:path w="434339" h="490220">
                <a:moveTo>
                  <a:pt x="0" y="0"/>
                </a:moveTo>
                <a:lnTo>
                  <a:pt x="434339" y="0"/>
                </a:lnTo>
                <a:lnTo>
                  <a:pt x="434339" y="490219"/>
                </a:lnTo>
                <a:lnTo>
                  <a:pt x="0" y="490219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850129" y="5071109"/>
            <a:ext cx="431800" cy="490220"/>
          </a:xfrm>
          <a:custGeom>
            <a:avLst/>
            <a:gdLst/>
            <a:ahLst/>
            <a:cxnLst/>
            <a:rect l="l" t="t" r="r" b="b"/>
            <a:pathLst>
              <a:path w="431800" h="490220">
                <a:moveTo>
                  <a:pt x="0" y="0"/>
                </a:moveTo>
                <a:lnTo>
                  <a:pt x="431800" y="0"/>
                </a:lnTo>
                <a:lnTo>
                  <a:pt x="431800" y="490219"/>
                </a:lnTo>
                <a:lnTo>
                  <a:pt x="0" y="490219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1529436" y="3131269"/>
          <a:ext cx="4930774" cy="240382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41705"/>
                <a:gridCol w="2135505"/>
                <a:gridCol w="1853564"/>
              </a:tblGrid>
              <a:tr h="48076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 panose="02020603050405020304"/>
                        <a:cs typeface="Times New Roman" panose="02020603050405020304"/>
                      </a:endParaRPr>
                    </a:p>
                  </a:txBody>
                  <a:tcPr marL="0" marR="0" marT="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467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1870年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179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1913年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807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英国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4200" b="1" spc="-22" baseline="20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</a:t>
                      </a:r>
                      <a:r>
                        <a:rPr sz="4200" b="1" spc="-7" baseline="20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 </a:t>
                      </a: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31.8%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321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4200" b="1" spc="-22" baseline="40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3</a:t>
                      </a:r>
                      <a:r>
                        <a:rPr sz="4200" b="1" spc="-292" baseline="40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 </a:t>
                      </a: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14%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807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美国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290"/>
                        </a:spcBef>
                        <a:tabLst>
                          <a:tab pos="801370" algn="l"/>
                        </a:tabLst>
                      </a:pPr>
                      <a:r>
                        <a:rPr sz="4200" b="1" spc="-22" baseline="30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2	</a:t>
                      </a: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23%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528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4200" b="1" spc="-22" baseline="30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</a:t>
                      </a:r>
                      <a:r>
                        <a:rPr sz="4200" b="1" spc="-434" baseline="30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 </a:t>
                      </a: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38%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807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德国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89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4200" b="1" spc="-22" baseline="40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3</a:t>
                      </a:r>
                      <a:r>
                        <a:rPr sz="4200" b="1" spc="-7" baseline="40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 </a:t>
                      </a: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13.2%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528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4200" b="1" spc="-22" baseline="40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2</a:t>
                      </a:r>
                      <a:r>
                        <a:rPr sz="4200" b="1" spc="-434" baseline="40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 </a:t>
                      </a: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16%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807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法国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6540">
                        <a:lnSpc>
                          <a:spcPct val="100000"/>
                        </a:lnSpc>
                        <a:spcBef>
                          <a:spcPts val="290"/>
                        </a:spcBef>
                        <a:tabLst>
                          <a:tab pos="801370" algn="l"/>
                        </a:tabLst>
                      </a:pPr>
                      <a:r>
                        <a:rPr sz="4200" b="1" spc="-22" baseline="60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4	</a:t>
                      </a: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10%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829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4200" b="1" spc="-22" baseline="30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4</a:t>
                      </a:r>
                      <a:r>
                        <a:rPr sz="4200" b="1" spc="682" baseline="30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 </a:t>
                      </a: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6%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6" name="object 16"/>
          <p:cNvSpPr/>
          <p:nvPr/>
        </p:nvSpPr>
        <p:spPr>
          <a:xfrm>
            <a:off x="8266430" y="3636009"/>
            <a:ext cx="431800" cy="490220"/>
          </a:xfrm>
          <a:custGeom>
            <a:avLst/>
            <a:gdLst/>
            <a:ahLst/>
            <a:cxnLst/>
            <a:rect l="l" t="t" r="r" b="b"/>
            <a:pathLst>
              <a:path w="431800" h="490220">
                <a:moveTo>
                  <a:pt x="0" y="0"/>
                </a:moveTo>
                <a:lnTo>
                  <a:pt x="431800" y="0"/>
                </a:lnTo>
                <a:lnTo>
                  <a:pt x="431800" y="490220"/>
                </a:lnTo>
                <a:lnTo>
                  <a:pt x="0" y="49022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266430" y="4121150"/>
            <a:ext cx="431800" cy="492759"/>
          </a:xfrm>
          <a:custGeom>
            <a:avLst/>
            <a:gdLst/>
            <a:ahLst/>
            <a:cxnLst/>
            <a:rect l="l" t="t" r="r" b="b"/>
            <a:pathLst>
              <a:path w="431800" h="492760">
                <a:moveTo>
                  <a:pt x="0" y="0"/>
                </a:moveTo>
                <a:lnTo>
                  <a:pt x="431800" y="0"/>
                </a:lnTo>
                <a:lnTo>
                  <a:pt x="431800" y="492760"/>
                </a:lnTo>
                <a:lnTo>
                  <a:pt x="0" y="49276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266430" y="4583429"/>
            <a:ext cx="431800" cy="490220"/>
          </a:xfrm>
          <a:custGeom>
            <a:avLst/>
            <a:gdLst/>
            <a:ahLst/>
            <a:cxnLst/>
            <a:rect l="l" t="t" r="r" b="b"/>
            <a:pathLst>
              <a:path w="431800" h="490220">
                <a:moveTo>
                  <a:pt x="0" y="0"/>
                </a:moveTo>
                <a:lnTo>
                  <a:pt x="431800" y="0"/>
                </a:lnTo>
                <a:lnTo>
                  <a:pt x="431800" y="490219"/>
                </a:lnTo>
                <a:lnTo>
                  <a:pt x="0" y="490219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261350" y="5060950"/>
            <a:ext cx="431800" cy="492759"/>
          </a:xfrm>
          <a:custGeom>
            <a:avLst/>
            <a:gdLst/>
            <a:ahLst/>
            <a:cxnLst/>
            <a:rect l="l" t="t" r="r" b="b"/>
            <a:pathLst>
              <a:path w="431800" h="492760">
                <a:moveTo>
                  <a:pt x="0" y="0"/>
                </a:moveTo>
                <a:lnTo>
                  <a:pt x="431800" y="0"/>
                </a:lnTo>
                <a:lnTo>
                  <a:pt x="431800" y="492760"/>
                </a:lnTo>
                <a:lnTo>
                  <a:pt x="0" y="49276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285730" y="3630929"/>
            <a:ext cx="431800" cy="490220"/>
          </a:xfrm>
          <a:custGeom>
            <a:avLst/>
            <a:gdLst/>
            <a:ahLst/>
            <a:cxnLst/>
            <a:rect l="l" t="t" r="r" b="b"/>
            <a:pathLst>
              <a:path w="431800" h="490220">
                <a:moveTo>
                  <a:pt x="0" y="0"/>
                </a:moveTo>
                <a:lnTo>
                  <a:pt x="431800" y="0"/>
                </a:lnTo>
                <a:lnTo>
                  <a:pt x="431800" y="490220"/>
                </a:lnTo>
                <a:lnTo>
                  <a:pt x="0" y="49022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285730" y="4095750"/>
            <a:ext cx="431800" cy="492759"/>
          </a:xfrm>
          <a:custGeom>
            <a:avLst/>
            <a:gdLst/>
            <a:ahLst/>
            <a:cxnLst/>
            <a:rect l="l" t="t" r="r" b="b"/>
            <a:pathLst>
              <a:path w="431800" h="492760">
                <a:moveTo>
                  <a:pt x="0" y="0"/>
                </a:moveTo>
                <a:lnTo>
                  <a:pt x="431800" y="0"/>
                </a:lnTo>
                <a:lnTo>
                  <a:pt x="431800" y="492760"/>
                </a:lnTo>
                <a:lnTo>
                  <a:pt x="0" y="49276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0285730" y="4580889"/>
            <a:ext cx="431800" cy="490220"/>
          </a:xfrm>
          <a:custGeom>
            <a:avLst/>
            <a:gdLst/>
            <a:ahLst/>
            <a:cxnLst/>
            <a:rect l="l" t="t" r="r" b="b"/>
            <a:pathLst>
              <a:path w="431800" h="490220">
                <a:moveTo>
                  <a:pt x="0" y="0"/>
                </a:moveTo>
                <a:lnTo>
                  <a:pt x="431800" y="0"/>
                </a:lnTo>
                <a:lnTo>
                  <a:pt x="431800" y="490219"/>
                </a:lnTo>
                <a:lnTo>
                  <a:pt x="0" y="490219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0278109" y="5058409"/>
            <a:ext cx="431800" cy="492759"/>
          </a:xfrm>
          <a:custGeom>
            <a:avLst/>
            <a:gdLst/>
            <a:ahLst/>
            <a:cxnLst/>
            <a:rect l="l" t="t" r="r" b="b"/>
            <a:pathLst>
              <a:path w="431800" h="492760">
                <a:moveTo>
                  <a:pt x="0" y="0"/>
                </a:moveTo>
                <a:lnTo>
                  <a:pt x="431800" y="0"/>
                </a:lnTo>
                <a:lnTo>
                  <a:pt x="431800" y="492760"/>
                </a:lnTo>
                <a:lnTo>
                  <a:pt x="0" y="49276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7147738" y="3131268"/>
          <a:ext cx="5200014" cy="24038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93140"/>
                <a:gridCol w="475615"/>
                <a:gridCol w="1541145"/>
                <a:gridCol w="519429"/>
                <a:gridCol w="1670685"/>
              </a:tblGrid>
              <a:tr h="4807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700">
                        <a:latin typeface="Times New Roman" panose="02020603050405020304"/>
                        <a:cs typeface="Times New Roman" panose="02020603050405020304"/>
                      </a:endParaRPr>
                    </a:p>
                  </a:txBody>
                  <a:tcPr marL="0" marR="0" marT="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7307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1880年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55943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1913年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0" marR="0" marT="0" marB="0"/>
                </a:tc>
              </a:tr>
              <a:tr h="4807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英国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78740" algn="r">
                        <a:lnSpc>
                          <a:spcPct val="100000"/>
                        </a:lnSpc>
                        <a:spcBef>
                          <a:spcPts val="205"/>
                        </a:spcBef>
                      </a:pPr>
                      <a:r>
                        <a:rPr sz="2800" b="1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6034" marB="0">
                    <a:lnL w="76200">
                      <a:solidFill>
                        <a:srgbClr val="FFFFFF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711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41.4%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1285" algn="r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sz="2800" b="1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1590" marB="0">
                    <a:lnL w="76200">
                      <a:solidFill>
                        <a:srgbClr val="FFFFFF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890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29.9%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807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美国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78740" algn="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2800" b="1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4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1115" marB="0">
                    <a:lnL w="76200">
                      <a:solidFill>
                        <a:srgbClr val="FFFFFF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711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2.8%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1285" algn="r"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r>
                        <a:rPr sz="2800" b="1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4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6350" marB="0">
                    <a:lnL w="76200">
                      <a:solidFill>
                        <a:srgbClr val="FFFFFF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890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12.6%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807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德国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78740" algn="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800" b="1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3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12700" marB="0">
                    <a:lnL w="76200">
                      <a:solidFill>
                        <a:srgbClr val="FFFFFF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711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19.3%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1285" algn="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800" b="1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2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10160" marB="0">
                    <a:lnL w="76200">
                      <a:solidFill>
                        <a:srgbClr val="FFFFFF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890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26.5%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807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法国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85090" algn="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800" b="1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2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10160" marB="0">
                    <a:lnL w="76200">
                      <a:solidFill>
                        <a:srgbClr val="FFFFFF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71170" algn="ctr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22.2%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27635" algn="r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sz="2800" b="1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3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7620" marB="0">
                    <a:lnL w="76200">
                      <a:solidFill>
                        <a:srgbClr val="FFFFFF"/>
                      </a:solidFill>
                      <a:prstDash val="solid"/>
                    </a:lnL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890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12.9%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6830" marB="0"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5" name="object 25"/>
          <p:cNvSpPr txBox="1">
            <a:spLocks noGrp="1"/>
          </p:cNvSpPr>
          <p:nvPr>
            <p:ph type="title"/>
          </p:nvPr>
        </p:nvSpPr>
        <p:spPr>
          <a:xfrm>
            <a:off x="3341498" y="1330516"/>
            <a:ext cx="57150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一、帝国主义与世界大战的酝酿</a:t>
            </a:r>
            <a:endParaRPr sz="3200"/>
          </a:p>
        </p:txBody>
      </p:sp>
      <p:sp>
        <p:nvSpPr>
          <p:cNvPr id="26" name="object 26"/>
          <p:cNvSpPr/>
          <p:nvPr/>
        </p:nvSpPr>
        <p:spPr>
          <a:xfrm>
            <a:off x="6024879" y="5146039"/>
            <a:ext cx="330200" cy="492759"/>
          </a:xfrm>
          <a:custGeom>
            <a:avLst/>
            <a:gdLst/>
            <a:ahLst/>
            <a:cxnLst/>
            <a:rect l="l" t="t" r="r" b="b"/>
            <a:pathLst>
              <a:path w="330200" h="492760">
                <a:moveTo>
                  <a:pt x="330200" y="327660"/>
                </a:moveTo>
                <a:lnTo>
                  <a:pt x="0" y="327660"/>
                </a:lnTo>
                <a:lnTo>
                  <a:pt x="165100" y="492760"/>
                </a:lnTo>
                <a:lnTo>
                  <a:pt x="330200" y="327660"/>
                </a:lnTo>
                <a:close/>
              </a:path>
              <a:path w="330200" h="492760">
                <a:moveTo>
                  <a:pt x="247650" y="0"/>
                </a:moveTo>
                <a:lnTo>
                  <a:pt x="82550" y="0"/>
                </a:lnTo>
                <a:lnTo>
                  <a:pt x="82550" y="327660"/>
                </a:lnTo>
                <a:lnTo>
                  <a:pt x="247650" y="327660"/>
                </a:lnTo>
                <a:lnTo>
                  <a:pt x="2476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986779" y="4582159"/>
            <a:ext cx="381000" cy="487680"/>
          </a:xfrm>
          <a:custGeom>
            <a:avLst/>
            <a:gdLst/>
            <a:ahLst/>
            <a:cxnLst/>
            <a:rect l="l" t="t" r="r" b="b"/>
            <a:pathLst>
              <a:path w="381000" h="487679">
                <a:moveTo>
                  <a:pt x="285750" y="190500"/>
                </a:moveTo>
                <a:lnTo>
                  <a:pt x="95250" y="190500"/>
                </a:lnTo>
                <a:lnTo>
                  <a:pt x="95250" y="487680"/>
                </a:lnTo>
                <a:lnTo>
                  <a:pt x="285750" y="487680"/>
                </a:lnTo>
                <a:lnTo>
                  <a:pt x="285750" y="190500"/>
                </a:lnTo>
                <a:close/>
              </a:path>
              <a:path w="381000" h="487679">
                <a:moveTo>
                  <a:pt x="190500" y="0"/>
                </a:moveTo>
                <a:lnTo>
                  <a:pt x="0" y="190500"/>
                </a:lnTo>
                <a:lnTo>
                  <a:pt x="381000" y="190500"/>
                </a:lnTo>
                <a:lnTo>
                  <a:pt x="19050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999479" y="4137657"/>
            <a:ext cx="342900" cy="411480"/>
          </a:xfrm>
          <a:custGeom>
            <a:avLst/>
            <a:gdLst/>
            <a:ahLst/>
            <a:cxnLst/>
            <a:rect l="l" t="t" r="r" b="b"/>
            <a:pathLst>
              <a:path w="342900" h="411479">
                <a:moveTo>
                  <a:pt x="257175" y="171450"/>
                </a:moveTo>
                <a:lnTo>
                  <a:pt x="85725" y="171450"/>
                </a:lnTo>
                <a:lnTo>
                  <a:pt x="85725" y="411480"/>
                </a:lnTo>
                <a:lnTo>
                  <a:pt x="257175" y="411480"/>
                </a:lnTo>
                <a:lnTo>
                  <a:pt x="257175" y="171450"/>
                </a:lnTo>
                <a:close/>
              </a:path>
              <a:path w="342900" h="411479">
                <a:moveTo>
                  <a:pt x="171450" y="0"/>
                </a:moveTo>
                <a:lnTo>
                  <a:pt x="0" y="171450"/>
                </a:lnTo>
                <a:lnTo>
                  <a:pt x="342900" y="171450"/>
                </a:lnTo>
                <a:lnTo>
                  <a:pt x="17145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1935459" y="3619500"/>
            <a:ext cx="302260" cy="462280"/>
          </a:xfrm>
          <a:custGeom>
            <a:avLst/>
            <a:gdLst/>
            <a:ahLst/>
            <a:cxnLst/>
            <a:rect l="l" t="t" r="r" b="b"/>
            <a:pathLst>
              <a:path w="302259" h="462279">
                <a:moveTo>
                  <a:pt x="302260" y="311150"/>
                </a:moveTo>
                <a:lnTo>
                  <a:pt x="0" y="311150"/>
                </a:lnTo>
                <a:lnTo>
                  <a:pt x="151130" y="462280"/>
                </a:lnTo>
                <a:lnTo>
                  <a:pt x="302260" y="311150"/>
                </a:lnTo>
                <a:close/>
              </a:path>
              <a:path w="302259" h="462279">
                <a:moveTo>
                  <a:pt x="226695" y="0"/>
                </a:moveTo>
                <a:lnTo>
                  <a:pt x="75565" y="0"/>
                </a:lnTo>
                <a:lnTo>
                  <a:pt x="75565" y="311150"/>
                </a:lnTo>
                <a:lnTo>
                  <a:pt x="226695" y="311150"/>
                </a:lnTo>
                <a:lnTo>
                  <a:pt x="22669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1945619" y="5120639"/>
            <a:ext cx="330200" cy="492759"/>
          </a:xfrm>
          <a:custGeom>
            <a:avLst/>
            <a:gdLst/>
            <a:ahLst/>
            <a:cxnLst/>
            <a:rect l="l" t="t" r="r" b="b"/>
            <a:pathLst>
              <a:path w="330200" h="492760">
                <a:moveTo>
                  <a:pt x="330200" y="327660"/>
                </a:moveTo>
                <a:lnTo>
                  <a:pt x="0" y="327660"/>
                </a:lnTo>
                <a:lnTo>
                  <a:pt x="165100" y="492760"/>
                </a:lnTo>
                <a:lnTo>
                  <a:pt x="330200" y="327660"/>
                </a:lnTo>
                <a:close/>
              </a:path>
              <a:path w="330200" h="492760">
                <a:moveTo>
                  <a:pt x="247650" y="0"/>
                </a:moveTo>
                <a:lnTo>
                  <a:pt x="82550" y="0"/>
                </a:lnTo>
                <a:lnTo>
                  <a:pt x="82550" y="327660"/>
                </a:lnTo>
                <a:lnTo>
                  <a:pt x="247650" y="327660"/>
                </a:lnTo>
                <a:lnTo>
                  <a:pt x="24765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1907519" y="4556759"/>
            <a:ext cx="381000" cy="487680"/>
          </a:xfrm>
          <a:custGeom>
            <a:avLst/>
            <a:gdLst/>
            <a:ahLst/>
            <a:cxnLst/>
            <a:rect l="l" t="t" r="r" b="b"/>
            <a:pathLst>
              <a:path w="381000" h="487679">
                <a:moveTo>
                  <a:pt x="285750" y="190500"/>
                </a:moveTo>
                <a:lnTo>
                  <a:pt x="95250" y="190500"/>
                </a:lnTo>
                <a:lnTo>
                  <a:pt x="95250" y="487680"/>
                </a:lnTo>
                <a:lnTo>
                  <a:pt x="285750" y="487680"/>
                </a:lnTo>
                <a:lnTo>
                  <a:pt x="285750" y="190500"/>
                </a:lnTo>
                <a:close/>
              </a:path>
              <a:path w="381000" h="487679">
                <a:moveTo>
                  <a:pt x="190500" y="0"/>
                </a:moveTo>
                <a:lnTo>
                  <a:pt x="0" y="190500"/>
                </a:lnTo>
                <a:lnTo>
                  <a:pt x="381000" y="190500"/>
                </a:lnTo>
                <a:lnTo>
                  <a:pt x="19050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1920219" y="4112259"/>
            <a:ext cx="345440" cy="411480"/>
          </a:xfrm>
          <a:custGeom>
            <a:avLst/>
            <a:gdLst/>
            <a:ahLst/>
            <a:cxnLst/>
            <a:rect l="l" t="t" r="r" b="b"/>
            <a:pathLst>
              <a:path w="345440" h="411479">
                <a:moveTo>
                  <a:pt x="259080" y="172720"/>
                </a:moveTo>
                <a:lnTo>
                  <a:pt x="86360" y="172720"/>
                </a:lnTo>
                <a:lnTo>
                  <a:pt x="86360" y="411480"/>
                </a:lnTo>
                <a:lnTo>
                  <a:pt x="259080" y="411480"/>
                </a:lnTo>
                <a:lnTo>
                  <a:pt x="259080" y="172720"/>
                </a:lnTo>
                <a:close/>
              </a:path>
              <a:path w="345440" h="411479">
                <a:moveTo>
                  <a:pt x="172720" y="0"/>
                </a:moveTo>
                <a:lnTo>
                  <a:pt x="0" y="172720"/>
                </a:lnTo>
                <a:lnTo>
                  <a:pt x="345440" y="172720"/>
                </a:lnTo>
                <a:lnTo>
                  <a:pt x="17272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249770" y="2171993"/>
          <a:ext cx="7297420" cy="402184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16405"/>
                <a:gridCol w="3148330"/>
                <a:gridCol w="2432685"/>
              </a:tblGrid>
              <a:tr h="89374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915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国家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43204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915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占有的殖民地数/个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43204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1915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殖民地人口/人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43204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46871">
                <a:tc>
                  <a:txBody>
                    <a:bodyPr/>
                    <a:lstStyle/>
                    <a:p>
                      <a:pPr algn="ctr">
                        <a:lnSpc>
                          <a:spcPts val="3260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FFF00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英国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3260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FFF00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55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3260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FFF00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3.9亿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46872">
                <a:tc>
                  <a:txBody>
                    <a:bodyPr/>
                    <a:lstStyle/>
                    <a:p>
                      <a:pPr algn="ctr">
                        <a:lnSpc>
                          <a:spcPts val="3260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法国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3260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29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3260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6235万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46872">
                <a:tc>
                  <a:txBody>
                    <a:bodyPr/>
                    <a:lstStyle/>
                    <a:p>
                      <a:pPr algn="ctr">
                        <a:lnSpc>
                          <a:spcPts val="3260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FFF00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德国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3260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FFF00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10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3260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FFF00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1307万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46872">
                <a:tc>
                  <a:txBody>
                    <a:bodyPr/>
                    <a:lstStyle/>
                    <a:p>
                      <a:pPr algn="ctr">
                        <a:lnSpc>
                          <a:spcPts val="3255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比利时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3255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3255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1500万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46871">
                <a:tc>
                  <a:txBody>
                    <a:bodyPr/>
                    <a:lstStyle/>
                    <a:p>
                      <a:pPr algn="ctr">
                        <a:lnSpc>
                          <a:spcPts val="3255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葡萄牙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3255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8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3255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968万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46872">
                <a:tc>
                  <a:txBody>
                    <a:bodyPr/>
                    <a:lstStyle/>
                    <a:p>
                      <a:pPr algn="ctr">
                        <a:lnSpc>
                          <a:spcPts val="3255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荷兰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3255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8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3255"/>
                        </a:lnSpc>
                        <a:spcBef>
                          <a:spcPts val="160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3741万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32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446872">
                <a:tc>
                  <a:txBody>
                    <a:bodyPr/>
                    <a:lstStyle/>
                    <a:p>
                      <a:pPr algn="ctr">
                        <a:lnSpc>
                          <a:spcPts val="3255"/>
                        </a:lnSpc>
                        <a:spcBef>
                          <a:spcPts val="165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意大利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955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3255"/>
                        </a:lnSpc>
                        <a:spcBef>
                          <a:spcPts val="165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4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955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3255"/>
                        </a:lnSpc>
                        <a:spcBef>
                          <a:spcPts val="165"/>
                        </a:spcBef>
                      </a:pPr>
                      <a:r>
                        <a:rPr sz="2800" dirty="0">
                          <a:solidFill>
                            <a:srgbClr val="F8F8F8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139万</a:t>
                      </a:r>
                      <a:endParaRPr sz="28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20955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5902638" y="6512200"/>
            <a:ext cx="47498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822065" algn="l"/>
              </a:tabLst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——《中外历史纲要》下册	第12课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072766" y="1435029"/>
            <a:ext cx="57150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一、帝国主义与世界大战的酝酿</a:t>
            </a:r>
            <a:endParaRPr sz="32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360478" y="2073857"/>
            <a:ext cx="11933555" cy="3546475"/>
          </a:xfrm>
          <a:prstGeom prst="rect">
            <a:avLst/>
          </a:prstGeom>
        </p:spPr>
        <p:txBody>
          <a:bodyPr vert="horz" wrap="square" lIns="0" tIns="99060" rIns="0" bIns="0" rtlCol="0">
            <a:spAutoFit/>
          </a:bodyPr>
          <a:lstStyle/>
          <a:p>
            <a:pPr marL="723900">
              <a:lnSpc>
                <a:spcPct val="100000"/>
              </a:lnSpc>
              <a:spcBef>
                <a:spcPts val="78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1897年，英国杂志《星期六评论》谈到英德矛盾的尖锐化时说：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 marR="177800" indent="711200">
              <a:lnSpc>
                <a:spcPct val="120000"/>
              </a:lnSpc>
              <a:spcBef>
                <a:spcPts val="5"/>
              </a:spcBef>
              <a:tabLst>
                <a:tab pos="9435465" algn="l"/>
              </a:tabLst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德国的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商贩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和英国的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行商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……在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地球上每个角落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里都彼此竞争。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无数小 冲突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会成为大战的借口，总有一天世界上会发生这种大战。假使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德国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明天从 地面上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被消灭掉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，那么，后天在世界上就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找不到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一个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不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因此而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更富的英国 人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。过去，各国为争夺某一城市或某种遗产而厮杀若干年，	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难道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现在它们 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不应该为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每年五十亿英镑的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商业收入而从事战争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吗？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2032000">
              <a:lnSpc>
                <a:spcPct val="100000"/>
              </a:lnSpc>
              <a:spcBef>
                <a:spcPts val="64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——周一良、吴于廑总主编，蒋相泽主编《世界通史资料选辑</a:t>
            </a:r>
            <a:r>
              <a:rPr sz="2400" spc="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•</a:t>
            </a: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近代部分》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986300" y="1357971"/>
            <a:ext cx="57150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一、帝国主义与世界大战的酝酿</a:t>
            </a:r>
            <a:endParaRPr sz="32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203748" y="2287333"/>
            <a:ext cx="9532620" cy="3215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67335" indent="711200">
              <a:lnSpc>
                <a:spcPct val="15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德国过去曾有那样的时期，把土地让给一个邻国，把海 上让给另一个邻国，而自己只剩下纯粹在理论上主宰着天 空，可是这种时期已经一去不复返了。……我们也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要为自己 要求在日光下的地盘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2813685">
              <a:lnSpc>
                <a:spcPct val="100000"/>
              </a:lnSpc>
              <a:spcBef>
                <a:spcPts val="208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——德国外交大臣伯恩哈德·冯·比洛的一次演说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814729" y="1426372"/>
            <a:ext cx="57150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一、帝国主义与世界大战的酝酿</a:t>
            </a:r>
            <a:endParaRPr sz="32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119372" y="2040804"/>
            <a:ext cx="4318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意</a:t>
            </a:r>
            <a:endParaRPr sz="32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38092" y="3960231"/>
            <a:ext cx="4318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德</a:t>
            </a:r>
            <a:endParaRPr sz="32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09455" y="2095668"/>
            <a:ext cx="4318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法</a:t>
            </a:r>
            <a:endParaRPr sz="32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534652" y="5624033"/>
            <a:ext cx="4318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俄</a:t>
            </a:r>
            <a:endParaRPr sz="32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754629" y="3419398"/>
            <a:ext cx="2267585" cy="753110"/>
          </a:xfrm>
          <a:custGeom>
            <a:avLst/>
            <a:gdLst/>
            <a:ahLst/>
            <a:cxnLst/>
            <a:rect l="l" t="t" r="r" b="b"/>
            <a:pathLst>
              <a:path w="2267585" h="753110">
                <a:moveTo>
                  <a:pt x="0" y="752551"/>
                </a:moveTo>
                <a:lnTo>
                  <a:pt x="2267242" y="0"/>
                </a:lnTo>
              </a:path>
            </a:pathLst>
          </a:custGeom>
          <a:ln w="571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967748" y="3347054"/>
            <a:ext cx="189865" cy="163195"/>
          </a:xfrm>
          <a:custGeom>
            <a:avLst/>
            <a:gdLst/>
            <a:ahLst/>
            <a:cxnLst/>
            <a:rect l="l" t="t" r="r" b="b"/>
            <a:pathLst>
              <a:path w="189864" h="163195">
                <a:moveTo>
                  <a:pt x="0" y="0"/>
                </a:moveTo>
                <a:lnTo>
                  <a:pt x="54013" y="162712"/>
                </a:lnTo>
                <a:lnTo>
                  <a:pt x="189725" y="2733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302605" y="2452369"/>
            <a:ext cx="2146300" cy="868680"/>
          </a:xfrm>
          <a:custGeom>
            <a:avLst/>
            <a:gdLst/>
            <a:ahLst/>
            <a:cxnLst/>
            <a:rect l="l" t="t" r="r" b="b"/>
            <a:pathLst>
              <a:path w="2146300" h="868679">
                <a:moveTo>
                  <a:pt x="2145944" y="0"/>
                </a:moveTo>
                <a:lnTo>
                  <a:pt x="0" y="868426"/>
                </a:lnTo>
              </a:path>
            </a:pathLst>
          </a:custGeom>
          <a:ln w="571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961072" y="2378519"/>
            <a:ext cx="2711551" cy="14022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669539" y="4361179"/>
            <a:ext cx="2243455" cy="781050"/>
          </a:xfrm>
          <a:custGeom>
            <a:avLst/>
            <a:gdLst/>
            <a:ahLst/>
            <a:cxnLst/>
            <a:rect l="l" t="t" r="r" b="b"/>
            <a:pathLst>
              <a:path w="2243454" h="781050">
                <a:moveTo>
                  <a:pt x="0" y="0"/>
                </a:moveTo>
                <a:lnTo>
                  <a:pt x="2243239" y="780669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839229" y="5021366"/>
            <a:ext cx="254000" cy="215900"/>
          </a:xfrm>
          <a:custGeom>
            <a:avLst/>
            <a:gdLst/>
            <a:ahLst/>
            <a:cxnLst/>
            <a:rect l="l" t="t" r="r" b="b"/>
            <a:pathLst>
              <a:path w="254000" h="215900">
                <a:moveTo>
                  <a:pt x="75145" y="0"/>
                </a:moveTo>
                <a:lnTo>
                  <a:pt x="0" y="215899"/>
                </a:lnTo>
                <a:lnTo>
                  <a:pt x="253466" y="183095"/>
                </a:lnTo>
                <a:lnTo>
                  <a:pt x="7514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351754" y="5280748"/>
            <a:ext cx="2060575" cy="601980"/>
          </a:xfrm>
          <a:custGeom>
            <a:avLst/>
            <a:gdLst/>
            <a:ahLst/>
            <a:cxnLst/>
            <a:rect l="l" t="t" r="r" b="b"/>
            <a:pathLst>
              <a:path w="2060575" h="601979">
                <a:moveTo>
                  <a:pt x="2059965" y="601891"/>
                </a:moveTo>
                <a:lnTo>
                  <a:pt x="0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790753" y="4594857"/>
            <a:ext cx="1377721" cy="8062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861310" y="5899150"/>
            <a:ext cx="2072639" cy="43180"/>
          </a:xfrm>
          <a:custGeom>
            <a:avLst/>
            <a:gdLst/>
            <a:ahLst/>
            <a:cxnLst/>
            <a:rect l="l" t="t" r="r" b="b"/>
            <a:pathLst>
              <a:path w="2072639" h="43179">
                <a:moveTo>
                  <a:pt x="0" y="0"/>
                </a:moveTo>
                <a:lnTo>
                  <a:pt x="2072030" y="42773"/>
                </a:lnTo>
              </a:path>
            </a:pathLst>
          </a:custGeom>
          <a:ln w="571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903006" y="5855616"/>
            <a:ext cx="173355" cy="171450"/>
          </a:xfrm>
          <a:custGeom>
            <a:avLst/>
            <a:gdLst/>
            <a:ahLst/>
            <a:cxnLst/>
            <a:rect l="l" t="t" r="r" b="b"/>
            <a:pathLst>
              <a:path w="173354" h="171450">
                <a:moveTo>
                  <a:pt x="3543" y="0"/>
                </a:moveTo>
                <a:lnTo>
                  <a:pt x="0" y="171411"/>
                </a:lnTo>
                <a:lnTo>
                  <a:pt x="173177" y="89255"/>
                </a:lnTo>
                <a:lnTo>
                  <a:pt x="354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313045" y="5956172"/>
            <a:ext cx="2072005" cy="17145"/>
          </a:xfrm>
          <a:custGeom>
            <a:avLst/>
            <a:gdLst/>
            <a:ahLst/>
            <a:cxnLst/>
            <a:rect l="l" t="t" r="r" b="b"/>
            <a:pathLst>
              <a:path w="2072004" h="17145">
                <a:moveTo>
                  <a:pt x="2072004" y="16637"/>
                </a:moveTo>
                <a:lnTo>
                  <a:pt x="0" y="0"/>
                </a:lnTo>
              </a:path>
            </a:pathLst>
          </a:custGeom>
          <a:ln w="571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170170" y="5870686"/>
            <a:ext cx="172720" cy="171450"/>
          </a:xfrm>
          <a:custGeom>
            <a:avLst/>
            <a:gdLst/>
            <a:ahLst/>
            <a:cxnLst/>
            <a:rect l="l" t="t" r="r" b="b"/>
            <a:pathLst>
              <a:path w="172720" h="171450">
                <a:moveTo>
                  <a:pt x="172135" y="0"/>
                </a:moveTo>
                <a:lnTo>
                  <a:pt x="0" y="84340"/>
                </a:lnTo>
                <a:lnTo>
                  <a:pt x="170751" y="171450"/>
                </a:lnTo>
                <a:lnTo>
                  <a:pt x="17213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3263893" y="5410272"/>
            <a:ext cx="25146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巴尔干半岛问题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679700" y="3992879"/>
            <a:ext cx="2423160" cy="416559"/>
          </a:xfrm>
          <a:custGeom>
            <a:avLst/>
            <a:gdLst/>
            <a:ahLst/>
            <a:cxnLst/>
            <a:rect l="l" t="t" r="r" b="b"/>
            <a:pathLst>
              <a:path w="2423160" h="416560">
                <a:moveTo>
                  <a:pt x="2214880" y="0"/>
                </a:moveTo>
                <a:lnTo>
                  <a:pt x="2214880" y="104139"/>
                </a:lnTo>
                <a:lnTo>
                  <a:pt x="0" y="104139"/>
                </a:lnTo>
                <a:lnTo>
                  <a:pt x="0" y="312419"/>
                </a:lnTo>
                <a:lnTo>
                  <a:pt x="2214880" y="312419"/>
                </a:lnTo>
                <a:lnTo>
                  <a:pt x="2214880" y="416559"/>
                </a:lnTo>
                <a:lnTo>
                  <a:pt x="2423160" y="208279"/>
                </a:lnTo>
                <a:lnTo>
                  <a:pt x="221488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092700" y="4003039"/>
            <a:ext cx="2420620" cy="462280"/>
          </a:xfrm>
          <a:custGeom>
            <a:avLst/>
            <a:gdLst/>
            <a:ahLst/>
            <a:cxnLst/>
            <a:rect l="l" t="t" r="r" b="b"/>
            <a:pathLst>
              <a:path w="2420620" h="462279">
                <a:moveTo>
                  <a:pt x="231140" y="0"/>
                </a:moveTo>
                <a:lnTo>
                  <a:pt x="0" y="231140"/>
                </a:lnTo>
                <a:lnTo>
                  <a:pt x="231140" y="462280"/>
                </a:lnTo>
                <a:lnTo>
                  <a:pt x="231140" y="346710"/>
                </a:lnTo>
                <a:lnTo>
                  <a:pt x="2420620" y="346710"/>
                </a:lnTo>
                <a:lnTo>
                  <a:pt x="2420620" y="115570"/>
                </a:lnTo>
                <a:lnTo>
                  <a:pt x="231140" y="115570"/>
                </a:lnTo>
                <a:lnTo>
                  <a:pt x="23114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891158" y="3667467"/>
            <a:ext cx="4075429" cy="793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85"/>
              </a:lnSpc>
              <a:spcBef>
                <a:spcPts val="100"/>
              </a:spcBef>
            </a:pPr>
            <a:r>
              <a:rPr sz="2800" dirty="0">
                <a:solidFill>
                  <a:srgbClr val="FFC000"/>
                </a:solidFill>
                <a:latin typeface="黑体" panose="02010609060101010101" charset="-122"/>
                <a:cs typeface="黑体" panose="02010609060101010101" charset="-122"/>
              </a:rPr>
              <a:t>世界市场、殖民地争夺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R="5080" algn="r">
              <a:lnSpc>
                <a:spcPts val="3265"/>
              </a:lnSpc>
            </a:pPr>
            <a:r>
              <a:rPr sz="32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英</a:t>
            </a:r>
            <a:endParaRPr sz="32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8524240" y="1338580"/>
            <a:ext cx="4513579" cy="464311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1498580" y="4254500"/>
            <a:ext cx="604520" cy="980440"/>
          </a:xfrm>
          <a:custGeom>
            <a:avLst/>
            <a:gdLst/>
            <a:ahLst/>
            <a:cxnLst/>
            <a:rect l="l" t="t" r="r" b="b"/>
            <a:pathLst>
              <a:path w="604520" h="980439">
                <a:moveTo>
                  <a:pt x="0" y="490220"/>
                </a:moveTo>
                <a:lnTo>
                  <a:pt x="2033" y="433050"/>
                </a:lnTo>
                <a:lnTo>
                  <a:pt x="7983" y="377817"/>
                </a:lnTo>
                <a:lnTo>
                  <a:pt x="17621" y="324889"/>
                </a:lnTo>
                <a:lnTo>
                  <a:pt x="30722" y="274634"/>
                </a:lnTo>
                <a:lnTo>
                  <a:pt x="47059" y="227419"/>
                </a:lnTo>
                <a:lnTo>
                  <a:pt x="66404" y="183613"/>
                </a:lnTo>
                <a:lnTo>
                  <a:pt x="88531" y="143583"/>
                </a:lnTo>
                <a:lnTo>
                  <a:pt x="113213" y="107696"/>
                </a:lnTo>
                <a:lnTo>
                  <a:pt x="140224" y="76321"/>
                </a:lnTo>
                <a:lnTo>
                  <a:pt x="169335" y="49826"/>
                </a:lnTo>
                <a:lnTo>
                  <a:pt x="232956" y="12947"/>
                </a:lnTo>
                <a:lnTo>
                  <a:pt x="302260" y="0"/>
                </a:lnTo>
                <a:lnTo>
                  <a:pt x="337509" y="3298"/>
                </a:lnTo>
                <a:lnTo>
                  <a:pt x="404197" y="28579"/>
                </a:lnTo>
                <a:lnTo>
                  <a:pt x="464295" y="76321"/>
                </a:lnTo>
                <a:lnTo>
                  <a:pt x="491306" y="107696"/>
                </a:lnTo>
                <a:lnTo>
                  <a:pt x="515988" y="143583"/>
                </a:lnTo>
                <a:lnTo>
                  <a:pt x="538115" y="183613"/>
                </a:lnTo>
                <a:lnTo>
                  <a:pt x="557460" y="227419"/>
                </a:lnTo>
                <a:lnTo>
                  <a:pt x="573797" y="274634"/>
                </a:lnTo>
                <a:lnTo>
                  <a:pt x="586898" y="324889"/>
                </a:lnTo>
                <a:lnTo>
                  <a:pt x="596536" y="377817"/>
                </a:lnTo>
                <a:lnTo>
                  <a:pt x="602486" y="433050"/>
                </a:lnTo>
                <a:lnTo>
                  <a:pt x="604520" y="490220"/>
                </a:lnTo>
                <a:lnTo>
                  <a:pt x="602486" y="547389"/>
                </a:lnTo>
                <a:lnTo>
                  <a:pt x="596536" y="602622"/>
                </a:lnTo>
                <a:lnTo>
                  <a:pt x="586898" y="655550"/>
                </a:lnTo>
                <a:lnTo>
                  <a:pt x="573797" y="705805"/>
                </a:lnTo>
                <a:lnTo>
                  <a:pt x="557460" y="753020"/>
                </a:lnTo>
                <a:lnTo>
                  <a:pt x="538115" y="796826"/>
                </a:lnTo>
                <a:lnTo>
                  <a:pt x="515988" y="836856"/>
                </a:lnTo>
                <a:lnTo>
                  <a:pt x="491306" y="872743"/>
                </a:lnTo>
                <a:lnTo>
                  <a:pt x="464295" y="904118"/>
                </a:lnTo>
                <a:lnTo>
                  <a:pt x="435184" y="930613"/>
                </a:lnTo>
                <a:lnTo>
                  <a:pt x="371563" y="967492"/>
                </a:lnTo>
                <a:lnTo>
                  <a:pt x="302260" y="980440"/>
                </a:lnTo>
                <a:lnTo>
                  <a:pt x="267010" y="977141"/>
                </a:lnTo>
                <a:lnTo>
                  <a:pt x="200322" y="951860"/>
                </a:lnTo>
                <a:lnTo>
                  <a:pt x="140224" y="904118"/>
                </a:lnTo>
                <a:lnTo>
                  <a:pt x="113213" y="872743"/>
                </a:lnTo>
                <a:lnTo>
                  <a:pt x="88531" y="836856"/>
                </a:lnTo>
                <a:lnTo>
                  <a:pt x="66404" y="796826"/>
                </a:lnTo>
                <a:lnTo>
                  <a:pt x="47059" y="753020"/>
                </a:lnTo>
                <a:lnTo>
                  <a:pt x="30722" y="705805"/>
                </a:lnTo>
                <a:lnTo>
                  <a:pt x="17621" y="655550"/>
                </a:lnTo>
                <a:lnTo>
                  <a:pt x="7983" y="602622"/>
                </a:lnTo>
                <a:lnTo>
                  <a:pt x="2033" y="547389"/>
                </a:lnTo>
                <a:lnTo>
                  <a:pt x="0" y="490220"/>
                </a:lnTo>
                <a:close/>
              </a:path>
            </a:pathLst>
          </a:custGeom>
          <a:ln w="762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2412980" y="4625339"/>
            <a:ext cx="543560" cy="462280"/>
          </a:xfrm>
          <a:custGeom>
            <a:avLst/>
            <a:gdLst/>
            <a:ahLst/>
            <a:cxnLst/>
            <a:rect l="l" t="t" r="r" b="b"/>
            <a:pathLst>
              <a:path w="543559" h="462279">
                <a:moveTo>
                  <a:pt x="0" y="0"/>
                </a:moveTo>
                <a:lnTo>
                  <a:pt x="543559" y="0"/>
                </a:lnTo>
                <a:lnTo>
                  <a:pt x="543559" y="462280"/>
                </a:lnTo>
                <a:lnTo>
                  <a:pt x="0" y="462280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883900" y="3594100"/>
            <a:ext cx="1069340" cy="462280"/>
          </a:xfrm>
          <a:custGeom>
            <a:avLst/>
            <a:gdLst/>
            <a:ahLst/>
            <a:cxnLst/>
            <a:rect l="l" t="t" r="r" b="b"/>
            <a:pathLst>
              <a:path w="1069340" h="462279">
                <a:moveTo>
                  <a:pt x="0" y="0"/>
                </a:moveTo>
                <a:lnTo>
                  <a:pt x="1069340" y="0"/>
                </a:lnTo>
                <a:lnTo>
                  <a:pt x="1069340" y="462279"/>
                </a:lnTo>
                <a:lnTo>
                  <a:pt x="0" y="46227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2138659" y="2588259"/>
            <a:ext cx="721360" cy="462280"/>
          </a:xfrm>
          <a:custGeom>
            <a:avLst/>
            <a:gdLst/>
            <a:ahLst/>
            <a:cxnLst/>
            <a:rect l="l" t="t" r="r" b="b"/>
            <a:pathLst>
              <a:path w="721359" h="462280">
                <a:moveTo>
                  <a:pt x="0" y="0"/>
                </a:moveTo>
                <a:lnTo>
                  <a:pt x="721359" y="0"/>
                </a:lnTo>
                <a:lnTo>
                  <a:pt x="721359" y="462279"/>
                </a:lnTo>
                <a:lnTo>
                  <a:pt x="0" y="46227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710179" y="2329179"/>
            <a:ext cx="2039620" cy="16510"/>
          </a:xfrm>
          <a:custGeom>
            <a:avLst/>
            <a:gdLst/>
            <a:ahLst/>
            <a:cxnLst/>
            <a:rect l="l" t="t" r="r" b="b"/>
            <a:pathLst>
              <a:path w="2039620" h="16510">
                <a:moveTo>
                  <a:pt x="0" y="0"/>
                </a:moveTo>
                <a:lnTo>
                  <a:pt x="2039620" y="16256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710795" y="2230831"/>
            <a:ext cx="229870" cy="228600"/>
          </a:xfrm>
          <a:custGeom>
            <a:avLst/>
            <a:gdLst/>
            <a:ahLst/>
            <a:cxnLst/>
            <a:rect l="l" t="t" r="r" b="b"/>
            <a:pathLst>
              <a:path w="229870" h="228600">
                <a:moveTo>
                  <a:pt x="1828" y="0"/>
                </a:moveTo>
                <a:lnTo>
                  <a:pt x="0" y="228587"/>
                </a:lnTo>
                <a:lnTo>
                  <a:pt x="229501" y="116128"/>
                </a:lnTo>
                <a:lnTo>
                  <a:pt x="18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130787" y="2308859"/>
            <a:ext cx="2309495" cy="28575"/>
          </a:xfrm>
          <a:custGeom>
            <a:avLst/>
            <a:gdLst/>
            <a:ahLst/>
            <a:cxnLst/>
            <a:rect l="l" t="t" r="r" b="b"/>
            <a:pathLst>
              <a:path w="2309495" h="28575">
                <a:moveTo>
                  <a:pt x="2308872" y="0"/>
                </a:moveTo>
                <a:lnTo>
                  <a:pt x="0" y="28155"/>
                </a:lnTo>
              </a:path>
            </a:pathLst>
          </a:custGeom>
          <a:ln w="761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940306" y="2222250"/>
            <a:ext cx="230504" cy="228600"/>
          </a:xfrm>
          <a:custGeom>
            <a:avLst/>
            <a:gdLst/>
            <a:ahLst/>
            <a:cxnLst/>
            <a:rect l="l" t="t" r="r" b="b"/>
            <a:pathLst>
              <a:path w="230504" h="228600">
                <a:moveTo>
                  <a:pt x="227177" y="0"/>
                </a:moveTo>
                <a:lnTo>
                  <a:pt x="0" y="117094"/>
                </a:lnTo>
                <a:lnTo>
                  <a:pt x="229971" y="228587"/>
                </a:lnTo>
                <a:lnTo>
                  <a:pt x="2271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3994877" y="1758619"/>
            <a:ext cx="25146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北非殖民地争夺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1991360" y="2052319"/>
            <a:ext cx="619760" cy="4102100"/>
          </a:xfrm>
          <a:custGeom>
            <a:avLst/>
            <a:gdLst/>
            <a:ahLst/>
            <a:cxnLst/>
            <a:rect l="l" t="t" r="r" b="b"/>
            <a:pathLst>
              <a:path w="619760" h="4102100">
                <a:moveTo>
                  <a:pt x="0" y="0"/>
                </a:moveTo>
                <a:lnTo>
                  <a:pt x="619760" y="0"/>
                </a:lnTo>
                <a:lnTo>
                  <a:pt x="619760" y="4102100"/>
                </a:lnTo>
                <a:lnTo>
                  <a:pt x="0" y="4102100"/>
                </a:lnTo>
                <a:lnTo>
                  <a:pt x="0" y="0"/>
                </a:lnTo>
                <a:close/>
              </a:path>
            </a:pathLst>
          </a:custGeom>
          <a:ln w="761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1508691" y="5470344"/>
            <a:ext cx="1447800" cy="1178560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91440" algn="ctr">
              <a:lnSpc>
                <a:spcPct val="100000"/>
              </a:lnSpc>
              <a:spcBef>
                <a:spcPts val="1100"/>
              </a:spcBef>
            </a:pPr>
            <a:r>
              <a:rPr sz="32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奥</a:t>
            </a:r>
            <a:endParaRPr sz="3200">
              <a:latin typeface="黑体" panose="02010609060101010101" charset="-122"/>
              <a:cs typeface="黑体" panose="02010609060101010101" charset="-122"/>
            </a:endParaRPr>
          </a:p>
          <a:p>
            <a:pPr algn="ctr">
              <a:lnSpc>
                <a:spcPct val="100000"/>
              </a:lnSpc>
              <a:spcBef>
                <a:spcPts val="88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三国同盟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title"/>
          </p:nvPr>
        </p:nvSpPr>
        <p:spPr>
          <a:xfrm>
            <a:off x="2070068" y="1132019"/>
            <a:ext cx="57150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一、帝国主义与世界大战的酝酿</a:t>
            </a:r>
            <a:endParaRPr sz="32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485976" y="1789010"/>
            <a:ext cx="11579860" cy="405955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80975" indent="711200">
              <a:lnSpc>
                <a:spcPct val="120000"/>
              </a:lnSpc>
              <a:spcBef>
                <a:spcPts val="105"/>
              </a:spcBef>
              <a:tabLst>
                <a:tab pos="2323465" algn="l"/>
              </a:tabLst>
            </a:pP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第一条	如果意大利未有直接挑衅行为而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遭受法国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的进攻，不论其 理由为何，其他两缔约国必须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以他们的全部军队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给予被攻击的一方以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援 助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。如果德国未有直接挑衅行为而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遭受法国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的侵略，意大利也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负担同样的 义务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 marR="180975" indent="711200">
              <a:lnSpc>
                <a:spcPct val="120000"/>
              </a:lnSpc>
              <a:spcBef>
                <a:spcPts val="5"/>
              </a:spcBef>
              <a:tabLst>
                <a:tab pos="2323465" algn="l"/>
              </a:tabLst>
            </a:pP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第二条	如果缔约国一方或两方未有直接挑衅行为而遭受进攻致与 两个或两个以上非本条约签订国的大国发生战争，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对所有缔约国而言，应 立即同时产生履行盟约的理由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6080760">
              <a:lnSpc>
                <a:spcPct val="100000"/>
              </a:lnSpc>
              <a:spcBef>
                <a:spcPts val="640"/>
              </a:spcBef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——1882年德、奥、意三国“同盟条约”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546007" y="1242707"/>
            <a:ext cx="57150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一、帝国主义与世界大战的酝酿</a:t>
            </a:r>
            <a:endParaRPr sz="32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119372" y="2040804"/>
            <a:ext cx="4318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意</a:t>
            </a:r>
            <a:endParaRPr sz="32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38092" y="3960231"/>
            <a:ext cx="4318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德</a:t>
            </a:r>
            <a:endParaRPr sz="32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77759" y="2092959"/>
            <a:ext cx="596900" cy="4094479"/>
          </a:xfrm>
          <a:prstGeom prst="rect">
            <a:avLst/>
          </a:prstGeom>
          <a:ln w="76200">
            <a:solidFill>
              <a:srgbClr val="FFFF00"/>
            </a:solidFill>
          </a:ln>
        </p:spPr>
        <p:txBody>
          <a:bodyPr vert="horz" wrap="square" lIns="0" tIns="15240" rIns="0" bIns="0" rtlCol="0">
            <a:spAutoFit/>
          </a:bodyPr>
          <a:lstStyle/>
          <a:p>
            <a:pPr marL="43815">
              <a:lnSpc>
                <a:spcPct val="100000"/>
              </a:lnSpc>
              <a:spcBef>
                <a:spcPts val="120"/>
              </a:spcBef>
            </a:pPr>
            <a:r>
              <a:rPr sz="32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法</a:t>
            </a:r>
            <a:endParaRPr sz="3200">
              <a:latin typeface="黑体" panose="02010609060101010101" charset="-122"/>
              <a:cs typeface="黑体" panose="02010609060101010101" charset="-122"/>
            </a:endParaRPr>
          </a:p>
          <a:p>
            <a:pPr marL="69215" marR="113030">
              <a:lnSpc>
                <a:spcPct val="324000"/>
              </a:lnSpc>
              <a:spcBef>
                <a:spcPts val="2880"/>
              </a:spcBef>
            </a:pPr>
            <a:r>
              <a:rPr sz="32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英 俄</a:t>
            </a:r>
            <a:endParaRPr sz="32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754629" y="3445700"/>
            <a:ext cx="2279650" cy="726440"/>
          </a:xfrm>
          <a:custGeom>
            <a:avLst/>
            <a:gdLst/>
            <a:ahLst/>
            <a:cxnLst/>
            <a:rect l="l" t="t" r="r" b="b"/>
            <a:pathLst>
              <a:path w="2279650" h="726439">
                <a:moveTo>
                  <a:pt x="0" y="726249"/>
                </a:moveTo>
                <a:lnTo>
                  <a:pt x="2279408" y="0"/>
                </a:lnTo>
              </a:path>
            </a:pathLst>
          </a:custGeom>
          <a:ln w="5714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980783" y="3372703"/>
            <a:ext cx="189865" cy="163830"/>
          </a:xfrm>
          <a:custGeom>
            <a:avLst/>
            <a:gdLst/>
            <a:ahLst/>
            <a:cxnLst/>
            <a:rect l="l" t="t" r="r" b="b"/>
            <a:pathLst>
              <a:path w="189864" h="163829">
                <a:moveTo>
                  <a:pt x="0" y="0"/>
                </a:moveTo>
                <a:lnTo>
                  <a:pt x="52057" y="163360"/>
                </a:lnTo>
                <a:lnTo>
                  <a:pt x="189382" y="2962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302046" y="2452369"/>
            <a:ext cx="2146935" cy="895350"/>
          </a:xfrm>
          <a:custGeom>
            <a:avLst/>
            <a:gdLst/>
            <a:ahLst/>
            <a:cxnLst/>
            <a:rect l="l" t="t" r="r" b="b"/>
            <a:pathLst>
              <a:path w="2146934" h="895350">
                <a:moveTo>
                  <a:pt x="2146503" y="0"/>
                </a:moveTo>
                <a:lnTo>
                  <a:pt x="0" y="894981"/>
                </a:lnTo>
              </a:path>
            </a:pathLst>
          </a:custGeom>
          <a:ln w="571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2874576" y="2422917"/>
            <a:ext cx="2725242" cy="136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669539" y="4361179"/>
            <a:ext cx="2243455" cy="781050"/>
          </a:xfrm>
          <a:custGeom>
            <a:avLst/>
            <a:gdLst/>
            <a:ahLst/>
            <a:cxnLst/>
            <a:rect l="l" t="t" r="r" b="b"/>
            <a:pathLst>
              <a:path w="2243454" h="781050">
                <a:moveTo>
                  <a:pt x="0" y="0"/>
                </a:moveTo>
                <a:lnTo>
                  <a:pt x="2243239" y="780669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839229" y="5021366"/>
            <a:ext cx="254000" cy="215900"/>
          </a:xfrm>
          <a:custGeom>
            <a:avLst/>
            <a:gdLst/>
            <a:ahLst/>
            <a:cxnLst/>
            <a:rect l="l" t="t" r="r" b="b"/>
            <a:pathLst>
              <a:path w="254000" h="215900">
                <a:moveTo>
                  <a:pt x="75145" y="0"/>
                </a:moveTo>
                <a:lnTo>
                  <a:pt x="0" y="215899"/>
                </a:lnTo>
                <a:lnTo>
                  <a:pt x="253466" y="183095"/>
                </a:lnTo>
                <a:lnTo>
                  <a:pt x="7514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351754" y="5280748"/>
            <a:ext cx="2060575" cy="601980"/>
          </a:xfrm>
          <a:custGeom>
            <a:avLst/>
            <a:gdLst/>
            <a:ahLst/>
            <a:cxnLst/>
            <a:rect l="l" t="t" r="r" b="b"/>
            <a:pathLst>
              <a:path w="2060575" h="601979">
                <a:moveTo>
                  <a:pt x="2059965" y="601891"/>
                </a:moveTo>
                <a:lnTo>
                  <a:pt x="0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90753" y="4594857"/>
            <a:ext cx="1377721" cy="8062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861310" y="5899150"/>
            <a:ext cx="2072639" cy="43180"/>
          </a:xfrm>
          <a:custGeom>
            <a:avLst/>
            <a:gdLst/>
            <a:ahLst/>
            <a:cxnLst/>
            <a:rect l="l" t="t" r="r" b="b"/>
            <a:pathLst>
              <a:path w="2072639" h="43179">
                <a:moveTo>
                  <a:pt x="0" y="0"/>
                </a:moveTo>
                <a:lnTo>
                  <a:pt x="2072030" y="42773"/>
                </a:lnTo>
              </a:path>
            </a:pathLst>
          </a:custGeom>
          <a:ln w="571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903006" y="5855616"/>
            <a:ext cx="173355" cy="171450"/>
          </a:xfrm>
          <a:custGeom>
            <a:avLst/>
            <a:gdLst/>
            <a:ahLst/>
            <a:cxnLst/>
            <a:rect l="l" t="t" r="r" b="b"/>
            <a:pathLst>
              <a:path w="173354" h="171450">
                <a:moveTo>
                  <a:pt x="3543" y="0"/>
                </a:moveTo>
                <a:lnTo>
                  <a:pt x="0" y="171411"/>
                </a:lnTo>
                <a:lnTo>
                  <a:pt x="173177" y="89255"/>
                </a:lnTo>
                <a:lnTo>
                  <a:pt x="354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313045" y="5956172"/>
            <a:ext cx="2072005" cy="17145"/>
          </a:xfrm>
          <a:custGeom>
            <a:avLst/>
            <a:gdLst/>
            <a:ahLst/>
            <a:cxnLst/>
            <a:rect l="l" t="t" r="r" b="b"/>
            <a:pathLst>
              <a:path w="2072004" h="17145">
                <a:moveTo>
                  <a:pt x="2072004" y="16637"/>
                </a:moveTo>
                <a:lnTo>
                  <a:pt x="0" y="0"/>
                </a:lnTo>
              </a:path>
            </a:pathLst>
          </a:custGeom>
          <a:ln w="5715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170170" y="5870686"/>
            <a:ext cx="172720" cy="171450"/>
          </a:xfrm>
          <a:custGeom>
            <a:avLst/>
            <a:gdLst/>
            <a:ahLst/>
            <a:cxnLst/>
            <a:rect l="l" t="t" r="r" b="b"/>
            <a:pathLst>
              <a:path w="172720" h="171450">
                <a:moveTo>
                  <a:pt x="172135" y="0"/>
                </a:moveTo>
                <a:lnTo>
                  <a:pt x="0" y="84340"/>
                </a:lnTo>
                <a:lnTo>
                  <a:pt x="170751" y="171450"/>
                </a:lnTo>
                <a:lnTo>
                  <a:pt x="17213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263893" y="5410272"/>
            <a:ext cx="25146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巴尔干半岛问题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626360" y="4198619"/>
            <a:ext cx="2489200" cy="307340"/>
          </a:xfrm>
          <a:custGeom>
            <a:avLst/>
            <a:gdLst/>
            <a:ahLst/>
            <a:cxnLst/>
            <a:rect l="l" t="t" r="r" b="b"/>
            <a:pathLst>
              <a:path w="2489200" h="307339">
                <a:moveTo>
                  <a:pt x="2335530" y="0"/>
                </a:moveTo>
                <a:lnTo>
                  <a:pt x="2335530" y="76835"/>
                </a:lnTo>
                <a:lnTo>
                  <a:pt x="0" y="76835"/>
                </a:lnTo>
                <a:lnTo>
                  <a:pt x="0" y="230505"/>
                </a:lnTo>
                <a:lnTo>
                  <a:pt x="2335530" y="230505"/>
                </a:lnTo>
                <a:lnTo>
                  <a:pt x="2335530" y="307340"/>
                </a:lnTo>
                <a:lnTo>
                  <a:pt x="2489200" y="153670"/>
                </a:lnTo>
                <a:lnTo>
                  <a:pt x="2335530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115559" y="4198618"/>
            <a:ext cx="2339340" cy="337820"/>
          </a:xfrm>
          <a:custGeom>
            <a:avLst/>
            <a:gdLst/>
            <a:ahLst/>
            <a:cxnLst/>
            <a:rect l="l" t="t" r="r" b="b"/>
            <a:pathLst>
              <a:path w="2339340" h="337820">
                <a:moveTo>
                  <a:pt x="168909" y="0"/>
                </a:moveTo>
                <a:lnTo>
                  <a:pt x="0" y="168909"/>
                </a:lnTo>
                <a:lnTo>
                  <a:pt x="168909" y="337819"/>
                </a:lnTo>
                <a:lnTo>
                  <a:pt x="168909" y="253364"/>
                </a:lnTo>
                <a:lnTo>
                  <a:pt x="2339340" y="253364"/>
                </a:lnTo>
                <a:lnTo>
                  <a:pt x="2339340" y="84454"/>
                </a:lnTo>
                <a:lnTo>
                  <a:pt x="168909" y="84454"/>
                </a:lnTo>
                <a:lnTo>
                  <a:pt x="168909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891158" y="3738718"/>
            <a:ext cx="35814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C000"/>
                </a:solidFill>
                <a:latin typeface="黑体" panose="02010609060101010101" charset="-122"/>
                <a:cs typeface="黑体" panose="02010609060101010101" charset="-122"/>
              </a:rPr>
              <a:t>世界市场、殖民地争夺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2710179" y="2329179"/>
            <a:ext cx="2039620" cy="16510"/>
          </a:xfrm>
          <a:custGeom>
            <a:avLst/>
            <a:gdLst/>
            <a:ahLst/>
            <a:cxnLst/>
            <a:rect l="l" t="t" r="r" b="b"/>
            <a:pathLst>
              <a:path w="2039620" h="16510">
                <a:moveTo>
                  <a:pt x="0" y="0"/>
                </a:moveTo>
                <a:lnTo>
                  <a:pt x="2039620" y="16256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710795" y="2230831"/>
            <a:ext cx="229870" cy="228600"/>
          </a:xfrm>
          <a:custGeom>
            <a:avLst/>
            <a:gdLst/>
            <a:ahLst/>
            <a:cxnLst/>
            <a:rect l="l" t="t" r="r" b="b"/>
            <a:pathLst>
              <a:path w="229870" h="228600">
                <a:moveTo>
                  <a:pt x="1828" y="0"/>
                </a:moveTo>
                <a:lnTo>
                  <a:pt x="0" y="228587"/>
                </a:lnTo>
                <a:lnTo>
                  <a:pt x="229501" y="116128"/>
                </a:lnTo>
                <a:lnTo>
                  <a:pt x="182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130787" y="2308859"/>
            <a:ext cx="2309495" cy="28575"/>
          </a:xfrm>
          <a:custGeom>
            <a:avLst/>
            <a:gdLst/>
            <a:ahLst/>
            <a:cxnLst/>
            <a:rect l="l" t="t" r="r" b="b"/>
            <a:pathLst>
              <a:path w="2309495" h="28575">
                <a:moveTo>
                  <a:pt x="2308872" y="0"/>
                </a:moveTo>
                <a:lnTo>
                  <a:pt x="0" y="28155"/>
                </a:lnTo>
              </a:path>
            </a:pathLst>
          </a:custGeom>
          <a:ln w="76199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940306" y="2222250"/>
            <a:ext cx="230504" cy="228600"/>
          </a:xfrm>
          <a:custGeom>
            <a:avLst/>
            <a:gdLst/>
            <a:ahLst/>
            <a:cxnLst/>
            <a:rect l="l" t="t" r="r" b="b"/>
            <a:pathLst>
              <a:path w="230504" h="228600">
                <a:moveTo>
                  <a:pt x="227177" y="0"/>
                </a:moveTo>
                <a:lnTo>
                  <a:pt x="0" y="117094"/>
                </a:lnTo>
                <a:lnTo>
                  <a:pt x="229971" y="228587"/>
                </a:lnTo>
                <a:lnTo>
                  <a:pt x="2271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3994877" y="1758619"/>
            <a:ext cx="25146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北非殖民地争夺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1996439" y="2039619"/>
            <a:ext cx="581660" cy="4094479"/>
          </a:xfrm>
          <a:custGeom>
            <a:avLst/>
            <a:gdLst/>
            <a:ahLst/>
            <a:cxnLst/>
            <a:rect l="l" t="t" r="r" b="b"/>
            <a:pathLst>
              <a:path w="581660" h="4094479">
                <a:moveTo>
                  <a:pt x="0" y="0"/>
                </a:moveTo>
                <a:lnTo>
                  <a:pt x="581660" y="0"/>
                </a:lnTo>
                <a:lnTo>
                  <a:pt x="581660" y="4094479"/>
                </a:lnTo>
                <a:lnTo>
                  <a:pt x="0" y="409447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1508691" y="5470344"/>
            <a:ext cx="1447800" cy="1178560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91440" algn="ctr">
              <a:lnSpc>
                <a:spcPct val="100000"/>
              </a:lnSpc>
              <a:spcBef>
                <a:spcPts val="1100"/>
              </a:spcBef>
            </a:pPr>
            <a:r>
              <a:rPr sz="32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奥</a:t>
            </a:r>
            <a:endParaRPr sz="3200">
              <a:latin typeface="黑体" panose="02010609060101010101" charset="-122"/>
              <a:cs typeface="黑体" panose="02010609060101010101" charset="-122"/>
            </a:endParaRPr>
          </a:p>
          <a:p>
            <a:pPr algn="ctr">
              <a:lnSpc>
                <a:spcPct val="100000"/>
              </a:lnSpc>
              <a:spcBef>
                <a:spcPts val="88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三国同盟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title"/>
          </p:nvPr>
        </p:nvSpPr>
        <p:spPr>
          <a:xfrm>
            <a:off x="2070068" y="1132019"/>
            <a:ext cx="57150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一、帝国主义与世界大战的酝酿</a:t>
            </a:r>
            <a:endParaRPr sz="3200"/>
          </a:p>
        </p:txBody>
      </p:sp>
      <p:sp>
        <p:nvSpPr>
          <p:cNvPr id="30" name="object 30"/>
          <p:cNvSpPr/>
          <p:nvPr/>
        </p:nvSpPr>
        <p:spPr>
          <a:xfrm>
            <a:off x="8620760" y="1590040"/>
            <a:ext cx="4226733" cy="427989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7068548" y="6204676"/>
            <a:ext cx="14478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三国协约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21739" y="1872293"/>
            <a:ext cx="11049000" cy="38658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11200">
              <a:lnSpc>
                <a:spcPct val="15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1870—1914年，欧洲列强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军费增加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几倍甚至几十倍。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扩充陆军的竞 赛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以俄法德奥最为激烈。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扩充海军的竞赛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主要是英德两国。……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 marR="5080" indent="711200">
              <a:lnSpc>
                <a:spcPct val="150000"/>
              </a:lnSpc>
              <a:tabLst>
                <a:tab pos="2323465" algn="l"/>
              </a:tabLst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在军备竞赛中，各国还不断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改进军事技术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，更新装备，出现了许多 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新式武器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，如机关枪、手榴弹、潜水艇、鱼雷等。虽然1899年和1907年 曾召开过两次	海牙和平会议，会议期间各国代表大谈裁军，却未做出 任何实质性的决议。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817272" y="1348471"/>
            <a:ext cx="57150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一、帝国主义与世界大战的酝酿</a:t>
            </a:r>
            <a:endParaRPr sz="32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684914" y="1397867"/>
            <a:ext cx="9398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1914年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866640" y="1772920"/>
            <a:ext cx="7528559" cy="24866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391919" y="1419859"/>
            <a:ext cx="0" cy="4552315"/>
          </a:xfrm>
          <a:custGeom>
            <a:avLst/>
            <a:gdLst/>
            <a:ahLst/>
            <a:cxnLst/>
            <a:rect l="l" t="t" r="r" b="b"/>
            <a:pathLst>
              <a:path h="4552315">
                <a:moveTo>
                  <a:pt x="0" y="0"/>
                </a:moveTo>
                <a:lnTo>
                  <a:pt x="0" y="4551768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277631" y="5933525"/>
            <a:ext cx="228600" cy="229235"/>
          </a:xfrm>
          <a:custGeom>
            <a:avLst/>
            <a:gdLst/>
            <a:ahLst/>
            <a:cxnLst/>
            <a:rect l="l" t="t" r="r" b="b"/>
            <a:pathLst>
              <a:path w="228600" h="229235">
                <a:moveTo>
                  <a:pt x="0" y="0"/>
                </a:moveTo>
                <a:lnTo>
                  <a:pt x="114287" y="228612"/>
                </a:lnTo>
                <a:lnTo>
                  <a:pt x="228600" y="1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04619" y="163321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04619" y="254761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271353" y="4411817"/>
            <a:ext cx="7848600" cy="25787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711200" algn="just">
              <a:lnSpc>
                <a:spcPct val="120000"/>
              </a:lnSpc>
              <a:spcBef>
                <a:spcPts val="105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在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德国的支持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下，奥匈帝国向塞尔维亚政府发 出了最后通牒，提出一系列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极其苛刻的要求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。尽管 塞尔维亚政府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接受了绝大部分要求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，但奥匈帝国仍 于7月28日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向塞尔维亚宣战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4102100">
              <a:lnSpc>
                <a:spcPct val="100000"/>
              </a:lnSpc>
              <a:spcBef>
                <a:spcPts val="1075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——《20世纪战争与和平》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76135" y="1569694"/>
            <a:ext cx="3088640" cy="1850389"/>
          </a:xfrm>
          <a:prstGeom prst="rect">
            <a:avLst/>
          </a:prstGeom>
        </p:spPr>
        <p:txBody>
          <a:bodyPr vert="horz" wrap="square" lIns="0" tIns="206375" rIns="0" bIns="0" rtlCol="0">
            <a:spAutoFit/>
          </a:bodyPr>
          <a:lstStyle/>
          <a:p>
            <a:pPr marL="20955">
              <a:lnSpc>
                <a:spcPct val="100000"/>
              </a:lnSpc>
              <a:spcBef>
                <a:spcPts val="1625"/>
              </a:spcBef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6月28日萨拉热窝事件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12700" marR="172085">
              <a:lnSpc>
                <a:spcPct val="100000"/>
              </a:lnSpc>
              <a:spcBef>
                <a:spcPts val="1530"/>
              </a:spcBef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7月28日奥匈帝国向塞 尔维亚宣战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27305">
              <a:lnSpc>
                <a:spcPts val="2670"/>
              </a:lnSpc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8月4日英国对德国宣战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391919" y="320039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947762" y="1160610"/>
            <a:ext cx="57150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一、帝国主义与世界大战的酝酿</a:t>
            </a:r>
            <a:endParaRPr sz="32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17498" y="2004108"/>
            <a:ext cx="57150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一、帝国主义与世界大战的酝酿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2417498" y="2849927"/>
            <a:ext cx="9626600" cy="1988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8935" indent="-356235">
              <a:lnSpc>
                <a:spcPct val="100000"/>
              </a:lnSpc>
              <a:spcBef>
                <a:spcPts val="100"/>
              </a:spcBef>
              <a:buClr>
                <a:srgbClr val="F8F8F8"/>
              </a:buClr>
              <a:buSzPct val="96000"/>
              <a:buAutoNum type="arabicPeriod"/>
              <a:tabLst>
                <a:tab pos="368935" algn="l"/>
              </a:tabLst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世界大战的根本原因：帝国主义国家经济政治发展的不平衡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lr>
                <a:srgbClr val="F8F8F8"/>
              </a:buClr>
              <a:buAutoNum type="arabicPeriod"/>
            </a:pPr>
            <a:endParaRPr sz="2300">
              <a:latin typeface="Times New Roman" panose="02020603050405020304"/>
              <a:cs typeface="Times New Roman" panose="02020603050405020304"/>
            </a:endParaRPr>
          </a:p>
          <a:p>
            <a:pPr marL="368935" indent="-356235">
              <a:lnSpc>
                <a:spcPct val="100000"/>
              </a:lnSpc>
              <a:spcBef>
                <a:spcPts val="5"/>
              </a:spcBef>
              <a:buSzPct val="96000"/>
              <a:buAutoNum type="arabicPeriod"/>
              <a:tabLst>
                <a:tab pos="368935" algn="l"/>
              </a:tabLst>
            </a:pP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两大军事集团的形成使战争一触即发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Clr>
                <a:srgbClr val="F8F8F8"/>
              </a:buClr>
              <a:buAutoNum type="arabicPeriod"/>
            </a:pPr>
            <a:endParaRPr sz="2300">
              <a:latin typeface="Times New Roman" panose="02020603050405020304"/>
              <a:cs typeface="Times New Roman" panose="02020603050405020304"/>
            </a:endParaRPr>
          </a:p>
          <a:p>
            <a:pPr marL="368935" indent="-356235">
              <a:lnSpc>
                <a:spcPct val="100000"/>
              </a:lnSpc>
              <a:spcBef>
                <a:spcPts val="5"/>
              </a:spcBef>
              <a:buSzPct val="96000"/>
              <a:buAutoNum type="arabicPeriod"/>
              <a:tabLst>
                <a:tab pos="368935" algn="l"/>
              </a:tabLst>
            </a:pP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导火线：萨拉热窝事件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888872" y="3527592"/>
            <a:ext cx="6426200" cy="3099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711200">
              <a:lnSpc>
                <a:spcPct val="120000"/>
              </a:lnSpc>
              <a:spcBef>
                <a:spcPts val="105"/>
              </a:spcBef>
            </a:pP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德军总参谋长施里芬在1905年就开始 制订作战计划，即“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施里芬计划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”。计划 战争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初期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德国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在西线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集中主要兵力，在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6  周内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打败法国，而以少量兵力在东部边境 牵制俄国军队；在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打败法国后再将主力东 调，打垮俄国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228640" y="1303513"/>
            <a:ext cx="36830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二、第一次世界大战</a:t>
            </a:r>
            <a:endParaRPr sz="3200"/>
          </a:p>
        </p:txBody>
      </p:sp>
      <p:sp>
        <p:nvSpPr>
          <p:cNvPr id="5" name="object 5"/>
          <p:cNvSpPr txBox="1"/>
          <p:nvPr/>
        </p:nvSpPr>
        <p:spPr>
          <a:xfrm>
            <a:off x="1854817" y="2063906"/>
            <a:ext cx="3378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36065" algn="l"/>
              </a:tabLst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1914年6月	萨拉热窝事件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605280" y="2082799"/>
            <a:ext cx="0" cy="4404995"/>
          </a:xfrm>
          <a:custGeom>
            <a:avLst/>
            <a:gdLst/>
            <a:ahLst/>
            <a:cxnLst/>
            <a:rect l="l" t="t" r="r" b="b"/>
            <a:pathLst>
              <a:path h="4404995">
                <a:moveTo>
                  <a:pt x="0" y="0"/>
                </a:moveTo>
                <a:lnTo>
                  <a:pt x="0" y="4404537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90991" y="6449231"/>
            <a:ext cx="228600" cy="229235"/>
          </a:xfrm>
          <a:custGeom>
            <a:avLst/>
            <a:gdLst/>
            <a:ahLst/>
            <a:cxnLst/>
            <a:rect l="l" t="t" r="r" b="b"/>
            <a:pathLst>
              <a:path w="228600" h="229234">
                <a:moveTo>
                  <a:pt x="0" y="0"/>
                </a:moveTo>
                <a:lnTo>
                  <a:pt x="114287" y="228612"/>
                </a:lnTo>
                <a:lnTo>
                  <a:pt x="228600" y="1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17980" y="228599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798559" y="1201432"/>
            <a:ext cx="4650738" cy="47828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9588500" y="3230879"/>
            <a:ext cx="353060" cy="922019"/>
          </a:xfrm>
          <a:prstGeom prst="rect">
            <a:avLst/>
          </a:prstGeom>
          <a:solidFill>
            <a:srgbClr val="0000CC"/>
          </a:solidFill>
        </p:spPr>
        <p:txBody>
          <a:bodyPr vert="horz" wrap="square" lIns="0" tIns="4508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5"/>
              </a:spcBef>
            </a:pP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英 法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9924992" y="3334046"/>
            <a:ext cx="408305" cy="370840"/>
          </a:xfrm>
          <a:custGeom>
            <a:avLst/>
            <a:gdLst/>
            <a:ahLst/>
            <a:cxnLst/>
            <a:rect l="l" t="t" r="r" b="b"/>
            <a:pathLst>
              <a:path w="408304" h="370839">
                <a:moveTo>
                  <a:pt x="127507" y="0"/>
                </a:moveTo>
                <a:lnTo>
                  <a:pt x="178879" y="88976"/>
                </a:lnTo>
                <a:lnTo>
                  <a:pt x="0" y="192277"/>
                </a:lnTo>
                <a:lnTo>
                  <a:pt x="102755" y="370230"/>
                </a:lnTo>
                <a:lnTo>
                  <a:pt x="281647" y="266928"/>
                </a:lnTo>
                <a:lnTo>
                  <a:pt x="356854" y="266928"/>
                </a:lnTo>
                <a:lnTo>
                  <a:pt x="408216" y="75196"/>
                </a:lnTo>
                <a:lnTo>
                  <a:pt x="127507" y="0"/>
                </a:lnTo>
                <a:close/>
              </a:path>
              <a:path w="408304" h="370839">
                <a:moveTo>
                  <a:pt x="356854" y="266928"/>
                </a:moveTo>
                <a:lnTo>
                  <a:pt x="281647" y="266928"/>
                </a:lnTo>
                <a:lnTo>
                  <a:pt x="333019" y="355904"/>
                </a:lnTo>
                <a:lnTo>
                  <a:pt x="356854" y="266928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361339" y="3109142"/>
            <a:ext cx="422275" cy="366395"/>
          </a:xfrm>
          <a:custGeom>
            <a:avLst/>
            <a:gdLst/>
            <a:ahLst/>
            <a:cxnLst/>
            <a:rect l="l" t="t" r="r" b="b"/>
            <a:pathLst>
              <a:path w="422275" h="366395">
                <a:moveTo>
                  <a:pt x="68414" y="41795"/>
                </a:moveTo>
                <a:lnTo>
                  <a:pt x="0" y="297802"/>
                </a:lnTo>
                <a:lnTo>
                  <a:pt x="256019" y="366217"/>
                </a:lnTo>
                <a:lnTo>
                  <a:pt x="209118" y="285114"/>
                </a:lnTo>
                <a:lnTo>
                  <a:pt x="421652" y="162204"/>
                </a:lnTo>
                <a:lnTo>
                  <a:pt x="398921" y="122897"/>
                </a:lnTo>
                <a:lnTo>
                  <a:pt x="115316" y="122897"/>
                </a:lnTo>
                <a:lnTo>
                  <a:pt x="68414" y="41795"/>
                </a:lnTo>
                <a:close/>
              </a:path>
              <a:path w="422275" h="366395">
                <a:moveTo>
                  <a:pt x="327850" y="0"/>
                </a:moveTo>
                <a:lnTo>
                  <a:pt x="115316" y="122897"/>
                </a:lnTo>
                <a:lnTo>
                  <a:pt x="398921" y="122897"/>
                </a:lnTo>
                <a:lnTo>
                  <a:pt x="327850" y="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2336780" y="2341879"/>
            <a:ext cx="327660" cy="429259"/>
          </a:xfrm>
          <a:prstGeom prst="rect">
            <a:avLst/>
          </a:prstGeom>
          <a:solidFill>
            <a:srgbClr val="0000CC"/>
          </a:solidFill>
        </p:spPr>
        <p:txBody>
          <a:bodyPr vert="horz" wrap="square" lIns="0" tIns="41910" rIns="0" bIns="0" rtlCol="0">
            <a:spAutoFit/>
          </a:bodyPr>
          <a:lstStyle/>
          <a:p>
            <a:pPr marL="10795">
              <a:lnSpc>
                <a:spcPct val="100000"/>
              </a:lnSpc>
              <a:spcBef>
                <a:spcPts val="330"/>
              </a:spcBef>
            </a:pP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俄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1477805" y="2706501"/>
            <a:ext cx="425450" cy="379095"/>
          </a:xfrm>
          <a:custGeom>
            <a:avLst/>
            <a:gdLst/>
            <a:ahLst/>
            <a:cxnLst/>
            <a:rect l="l" t="t" r="r" b="b"/>
            <a:pathLst>
              <a:path w="425450" h="379094">
                <a:moveTo>
                  <a:pt x="354829" y="284187"/>
                </a:moveTo>
                <a:lnTo>
                  <a:pt x="276352" y="284187"/>
                </a:lnTo>
                <a:lnTo>
                  <a:pt x="317093" y="378904"/>
                </a:lnTo>
                <a:lnTo>
                  <a:pt x="354829" y="284187"/>
                </a:lnTo>
                <a:close/>
              </a:path>
              <a:path w="425450" h="379094">
                <a:moveTo>
                  <a:pt x="154089" y="0"/>
                </a:moveTo>
                <a:lnTo>
                  <a:pt x="194843" y="94729"/>
                </a:lnTo>
                <a:lnTo>
                  <a:pt x="0" y="178549"/>
                </a:lnTo>
                <a:lnTo>
                  <a:pt x="81508" y="368007"/>
                </a:lnTo>
                <a:lnTo>
                  <a:pt x="276352" y="284187"/>
                </a:lnTo>
                <a:lnTo>
                  <a:pt x="354829" y="284187"/>
                </a:lnTo>
                <a:lnTo>
                  <a:pt x="425043" y="107950"/>
                </a:lnTo>
                <a:lnTo>
                  <a:pt x="154089" y="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1947493" y="2537156"/>
            <a:ext cx="351790" cy="378460"/>
          </a:xfrm>
          <a:custGeom>
            <a:avLst/>
            <a:gdLst/>
            <a:ahLst/>
            <a:cxnLst/>
            <a:rect l="l" t="t" r="r" b="b"/>
            <a:pathLst>
              <a:path w="351790" h="378460">
                <a:moveTo>
                  <a:pt x="39001" y="0"/>
                </a:moveTo>
                <a:lnTo>
                  <a:pt x="0" y="274751"/>
                </a:lnTo>
                <a:lnTo>
                  <a:pt x="257581" y="377990"/>
                </a:lnTo>
                <a:lnTo>
                  <a:pt x="202933" y="283489"/>
                </a:lnTo>
                <a:lnTo>
                  <a:pt x="351218" y="197738"/>
                </a:lnTo>
                <a:lnTo>
                  <a:pt x="291520" y="94500"/>
                </a:lnTo>
                <a:lnTo>
                  <a:pt x="93637" y="94500"/>
                </a:lnTo>
                <a:lnTo>
                  <a:pt x="39001" y="0"/>
                </a:lnTo>
                <a:close/>
              </a:path>
              <a:path w="351790" h="378460">
                <a:moveTo>
                  <a:pt x="241934" y="8750"/>
                </a:moveTo>
                <a:lnTo>
                  <a:pt x="93637" y="94500"/>
                </a:lnTo>
                <a:lnTo>
                  <a:pt x="291520" y="94500"/>
                </a:lnTo>
                <a:lnTo>
                  <a:pt x="241934" y="875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095480" y="4193539"/>
            <a:ext cx="330200" cy="797560"/>
          </a:xfrm>
          <a:custGeom>
            <a:avLst/>
            <a:gdLst/>
            <a:ahLst/>
            <a:cxnLst/>
            <a:rect l="l" t="t" r="r" b="b"/>
            <a:pathLst>
              <a:path w="330200" h="797560">
                <a:moveTo>
                  <a:pt x="0" y="0"/>
                </a:moveTo>
                <a:lnTo>
                  <a:pt x="330200" y="0"/>
                </a:lnTo>
                <a:lnTo>
                  <a:pt x="330200" y="797560"/>
                </a:lnTo>
                <a:lnTo>
                  <a:pt x="0" y="797560"/>
                </a:lnTo>
                <a:lnTo>
                  <a:pt x="0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2095480" y="4224442"/>
            <a:ext cx="3302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99"/>
                </a:solidFill>
                <a:latin typeface="黑体" panose="02010609060101010101" charset="-122"/>
                <a:cs typeface="黑体" panose="02010609060101010101" charset="-122"/>
              </a:rPr>
              <a:t>俄 塞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1790272" y="4146798"/>
            <a:ext cx="353695" cy="329565"/>
          </a:xfrm>
          <a:custGeom>
            <a:avLst/>
            <a:gdLst/>
            <a:ahLst/>
            <a:cxnLst/>
            <a:rect l="l" t="t" r="r" b="b"/>
            <a:pathLst>
              <a:path w="353695" h="329564">
                <a:moveTo>
                  <a:pt x="342660" y="194322"/>
                </a:moveTo>
                <a:lnTo>
                  <a:pt x="86893" y="194322"/>
                </a:lnTo>
                <a:lnTo>
                  <a:pt x="179362" y="328968"/>
                </a:lnTo>
                <a:lnTo>
                  <a:pt x="353161" y="209613"/>
                </a:lnTo>
                <a:lnTo>
                  <a:pt x="342660" y="194322"/>
                </a:lnTo>
                <a:close/>
              </a:path>
              <a:path w="353695" h="329564">
                <a:moveTo>
                  <a:pt x="81330" y="0"/>
                </a:moveTo>
                <a:lnTo>
                  <a:pt x="0" y="253987"/>
                </a:lnTo>
                <a:lnTo>
                  <a:pt x="86893" y="194322"/>
                </a:lnTo>
                <a:lnTo>
                  <a:pt x="342660" y="194322"/>
                </a:lnTo>
                <a:lnTo>
                  <a:pt x="260692" y="74968"/>
                </a:lnTo>
                <a:lnTo>
                  <a:pt x="347599" y="15290"/>
                </a:lnTo>
                <a:lnTo>
                  <a:pt x="81330" y="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0683240" y="2827019"/>
            <a:ext cx="861060" cy="459740"/>
          </a:xfrm>
          <a:custGeom>
            <a:avLst/>
            <a:gdLst/>
            <a:ahLst/>
            <a:cxnLst/>
            <a:rect l="l" t="t" r="r" b="b"/>
            <a:pathLst>
              <a:path w="861059" h="459739">
                <a:moveTo>
                  <a:pt x="0" y="0"/>
                </a:moveTo>
                <a:lnTo>
                  <a:pt x="861059" y="0"/>
                </a:lnTo>
                <a:lnTo>
                  <a:pt x="861059" y="459739"/>
                </a:lnTo>
                <a:lnTo>
                  <a:pt x="0" y="459739"/>
                </a:lnTo>
                <a:lnTo>
                  <a:pt x="0" y="0"/>
                </a:lnTo>
                <a:close/>
              </a:path>
            </a:pathLst>
          </a:custGeom>
          <a:ln w="76199"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1150600" y="3538219"/>
            <a:ext cx="1214120" cy="462280"/>
          </a:xfrm>
          <a:custGeom>
            <a:avLst/>
            <a:gdLst/>
            <a:ahLst/>
            <a:cxnLst/>
            <a:rect l="l" t="t" r="r" b="b"/>
            <a:pathLst>
              <a:path w="1214120" h="462279">
                <a:moveTo>
                  <a:pt x="0" y="0"/>
                </a:moveTo>
                <a:lnTo>
                  <a:pt x="1214120" y="0"/>
                </a:lnTo>
                <a:lnTo>
                  <a:pt x="1214120" y="462279"/>
                </a:lnTo>
                <a:lnTo>
                  <a:pt x="0" y="46227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1711538" y="3245305"/>
            <a:ext cx="389255" cy="347980"/>
          </a:xfrm>
          <a:custGeom>
            <a:avLst/>
            <a:gdLst/>
            <a:ahLst/>
            <a:cxnLst/>
            <a:rect l="l" t="t" r="r" b="b"/>
            <a:pathLst>
              <a:path w="389254" h="347979">
                <a:moveTo>
                  <a:pt x="248005" y="0"/>
                </a:moveTo>
                <a:lnTo>
                  <a:pt x="0" y="91325"/>
                </a:lnTo>
                <a:lnTo>
                  <a:pt x="97256" y="124371"/>
                </a:lnTo>
                <a:lnTo>
                  <a:pt x="43776" y="281774"/>
                </a:lnTo>
                <a:lnTo>
                  <a:pt x="238290" y="347865"/>
                </a:lnTo>
                <a:lnTo>
                  <a:pt x="291782" y="190461"/>
                </a:lnTo>
                <a:lnTo>
                  <a:pt x="368187" y="190461"/>
                </a:lnTo>
                <a:lnTo>
                  <a:pt x="248005" y="0"/>
                </a:lnTo>
                <a:close/>
              </a:path>
              <a:path w="389254" h="347979">
                <a:moveTo>
                  <a:pt x="368187" y="190461"/>
                </a:moveTo>
                <a:lnTo>
                  <a:pt x="291782" y="190461"/>
                </a:lnTo>
                <a:lnTo>
                  <a:pt x="389039" y="223507"/>
                </a:lnTo>
                <a:lnTo>
                  <a:pt x="368187" y="190461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1550190" y="3863395"/>
            <a:ext cx="335280" cy="321945"/>
          </a:xfrm>
          <a:custGeom>
            <a:avLst/>
            <a:gdLst/>
            <a:ahLst/>
            <a:cxnLst/>
            <a:rect l="l" t="t" r="r" b="b"/>
            <a:pathLst>
              <a:path w="335279" h="321945">
                <a:moveTo>
                  <a:pt x="153822" y="0"/>
                </a:moveTo>
                <a:lnTo>
                  <a:pt x="0" y="135369"/>
                </a:lnTo>
                <a:lnTo>
                  <a:pt x="104393" y="254000"/>
                </a:lnTo>
                <a:lnTo>
                  <a:pt x="27482" y="321678"/>
                </a:lnTo>
                <a:lnTo>
                  <a:pt x="285711" y="304952"/>
                </a:lnTo>
                <a:lnTo>
                  <a:pt x="321960" y="118630"/>
                </a:lnTo>
                <a:lnTo>
                  <a:pt x="258216" y="118630"/>
                </a:lnTo>
                <a:lnTo>
                  <a:pt x="153822" y="0"/>
                </a:lnTo>
                <a:close/>
              </a:path>
              <a:path w="335279" h="321945">
                <a:moveTo>
                  <a:pt x="335127" y="50952"/>
                </a:moveTo>
                <a:lnTo>
                  <a:pt x="258216" y="118630"/>
                </a:lnTo>
                <a:lnTo>
                  <a:pt x="321960" y="118630"/>
                </a:lnTo>
                <a:lnTo>
                  <a:pt x="335127" y="50952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150084" y="3244682"/>
            <a:ext cx="6070600" cy="3099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711200">
              <a:lnSpc>
                <a:spcPct val="120000"/>
              </a:lnSpc>
              <a:spcBef>
                <a:spcPts val="105"/>
              </a:spcBef>
            </a:pP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1914年8月，德军攻入法国，直逼 巴黎。—部分德军进攻速度过快，法军 总司令霞飞抓住机会，乘德军立足未 稳，及时调动英法联军展开反击。9月5 日，双方在马恩河地区展开大战，最后 德军被迫撤退。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28724" y="1437192"/>
            <a:ext cx="3378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36065" algn="l"/>
              </a:tabLst>
            </a:pPr>
            <a:r>
              <a:rPr sz="2400" dirty="0">
                <a:solidFill>
                  <a:srgbClr val="F8F8F8"/>
                </a:solidFill>
              </a:rPr>
              <a:t>1914年6月	萨拉热窝事件</a:t>
            </a:r>
            <a:endParaRPr sz="2400"/>
          </a:p>
        </p:txBody>
      </p:sp>
      <p:sp>
        <p:nvSpPr>
          <p:cNvPr id="5" name="object 5"/>
          <p:cNvSpPr/>
          <p:nvPr/>
        </p:nvSpPr>
        <p:spPr>
          <a:xfrm>
            <a:off x="1831339" y="1419859"/>
            <a:ext cx="0" cy="5068570"/>
          </a:xfrm>
          <a:custGeom>
            <a:avLst/>
            <a:gdLst/>
            <a:ahLst/>
            <a:cxnLst/>
            <a:rect l="l" t="t" r="r" b="b"/>
            <a:pathLst>
              <a:path h="5068570">
                <a:moveTo>
                  <a:pt x="0" y="0"/>
                </a:moveTo>
                <a:lnTo>
                  <a:pt x="0" y="5068252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17051" y="6450009"/>
            <a:ext cx="228600" cy="229235"/>
          </a:xfrm>
          <a:custGeom>
            <a:avLst/>
            <a:gdLst/>
            <a:ahLst/>
            <a:cxnLst/>
            <a:rect l="l" t="t" r="r" b="b"/>
            <a:pathLst>
              <a:path w="228600" h="229234">
                <a:moveTo>
                  <a:pt x="0" y="0"/>
                </a:moveTo>
                <a:lnTo>
                  <a:pt x="114287" y="228612"/>
                </a:lnTo>
                <a:lnTo>
                  <a:pt x="228600" y="1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831339" y="163321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844039" y="296163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702876" y="2796354"/>
            <a:ext cx="2768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德国“速决战”破产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73340" y="2163060"/>
            <a:ext cx="4902200" cy="1011555"/>
          </a:xfrm>
          <a:prstGeom prst="rect">
            <a:avLst/>
          </a:prstGeom>
        </p:spPr>
        <p:txBody>
          <a:bodyPr vert="horz" wrap="square" lIns="0" tIns="139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0"/>
              </a:spcBef>
              <a:tabLst>
                <a:tab pos="774065" algn="l"/>
                <a:tab pos="2755265" algn="l"/>
              </a:tabLst>
            </a:pP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8月	日本对德宣战	占领山东租借地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  <a:tabLst>
                <a:tab pos="774700" algn="l"/>
              </a:tabLst>
            </a:pP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9月	马恩河战役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844039" y="246887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860039" y="6454139"/>
            <a:ext cx="8031480" cy="474980"/>
          </a:xfrm>
          <a:custGeom>
            <a:avLst/>
            <a:gdLst/>
            <a:ahLst/>
            <a:cxnLst/>
            <a:rect l="l" t="t" r="r" b="b"/>
            <a:pathLst>
              <a:path w="8031480" h="474979">
                <a:moveTo>
                  <a:pt x="0" y="0"/>
                </a:moveTo>
                <a:lnTo>
                  <a:pt x="8031479" y="0"/>
                </a:lnTo>
                <a:lnTo>
                  <a:pt x="8031479" y="474980"/>
                </a:lnTo>
                <a:lnTo>
                  <a:pt x="0" y="474980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044676" y="6468339"/>
            <a:ext cx="76606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马恩河战役持续</a:t>
            </a:r>
            <a:r>
              <a:rPr sz="24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8</a:t>
            </a:r>
            <a:r>
              <a:rPr sz="240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天，双方参战人数</a:t>
            </a:r>
            <a:r>
              <a:rPr sz="24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150</a:t>
            </a:r>
            <a:r>
              <a:rPr sz="240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多万，伤亡</a:t>
            </a:r>
            <a:r>
              <a:rPr sz="24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50</a:t>
            </a:r>
            <a:r>
              <a:rPr sz="240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多万</a:t>
            </a:r>
            <a:endParaRPr sz="24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485900" y="1633219"/>
            <a:ext cx="228600" cy="1308100"/>
          </a:xfrm>
          <a:custGeom>
            <a:avLst/>
            <a:gdLst/>
            <a:ahLst/>
            <a:cxnLst/>
            <a:rect l="l" t="t" r="r" b="b"/>
            <a:pathLst>
              <a:path w="228600" h="1308100">
                <a:moveTo>
                  <a:pt x="228600" y="1308100"/>
                </a:moveTo>
                <a:lnTo>
                  <a:pt x="184106" y="1299287"/>
                </a:lnTo>
                <a:lnTo>
                  <a:pt x="147775" y="1275256"/>
                </a:lnTo>
                <a:lnTo>
                  <a:pt x="123281" y="1239611"/>
                </a:lnTo>
                <a:lnTo>
                  <a:pt x="114300" y="1195959"/>
                </a:lnTo>
                <a:lnTo>
                  <a:pt x="114300" y="766191"/>
                </a:lnTo>
                <a:lnTo>
                  <a:pt x="105318" y="722538"/>
                </a:lnTo>
                <a:lnTo>
                  <a:pt x="80824" y="686893"/>
                </a:lnTo>
                <a:lnTo>
                  <a:pt x="44493" y="662862"/>
                </a:lnTo>
                <a:lnTo>
                  <a:pt x="0" y="654050"/>
                </a:lnTo>
                <a:lnTo>
                  <a:pt x="44493" y="645237"/>
                </a:lnTo>
                <a:lnTo>
                  <a:pt x="80824" y="621206"/>
                </a:lnTo>
                <a:lnTo>
                  <a:pt x="105318" y="585561"/>
                </a:lnTo>
                <a:lnTo>
                  <a:pt x="114300" y="541909"/>
                </a:lnTo>
                <a:lnTo>
                  <a:pt x="114300" y="112140"/>
                </a:lnTo>
                <a:lnTo>
                  <a:pt x="123281" y="68488"/>
                </a:lnTo>
                <a:lnTo>
                  <a:pt x="147775" y="32843"/>
                </a:lnTo>
                <a:lnTo>
                  <a:pt x="184106" y="8812"/>
                </a:lnTo>
                <a:lnTo>
                  <a:pt x="228600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131272" y="1558180"/>
            <a:ext cx="330200" cy="1488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战 争 初 期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8798559" y="1201432"/>
            <a:ext cx="4650738" cy="47828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9588500" y="3230879"/>
            <a:ext cx="353060" cy="922019"/>
          </a:xfrm>
          <a:prstGeom prst="rect">
            <a:avLst/>
          </a:prstGeom>
          <a:solidFill>
            <a:srgbClr val="0000CC"/>
          </a:solidFill>
        </p:spPr>
        <p:txBody>
          <a:bodyPr vert="horz" wrap="square" lIns="0" tIns="4508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5"/>
              </a:spcBef>
            </a:pP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英 法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9924992" y="3334046"/>
            <a:ext cx="408305" cy="370840"/>
          </a:xfrm>
          <a:custGeom>
            <a:avLst/>
            <a:gdLst/>
            <a:ahLst/>
            <a:cxnLst/>
            <a:rect l="l" t="t" r="r" b="b"/>
            <a:pathLst>
              <a:path w="408304" h="370839">
                <a:moveTo>
                  <a:pt x="127507" y="0"/>
                </a:moveTo>
                <a:lnTo>
                  <a:pt x="178879" y="88976"/>
                </a:lnTo>
                <a:lnTo>
                  <a:pt x="0" y="192277"/>
                </a:lnTo>
                <a:lnTo>
                  <a:pt x="102755" y="370230"/>
                </a:lnTo>
                <a:lnTo>
                  <a:pt x="281647" y="266928"/>
                </a:lnTo>
                <a:lnTo>
                  <a:pt x="356854" y="266928"/>
                </a:lnTo>
                <a:lnTo>
                  <a:pt x="408216" y="75196"/>
                </a:lnTo>
                <a:lnTo>
                  <a:pt x="127507" y="0"/>
                </a:lnTo>
                <a:close/>
              </a:path>
              <a:path w="408304" h="370839">
                <a:moveTo>
                  <a:pt x="356854" y="266928"/>
                </a:moveTo>
                <a:lnTo>
                  <a:pt x="281647" y="266928"/>
                </a:lnTo>
                <a:lnTo>
                  <a:pt x="333019" y="355904"/>
                </a:lnTo>
                <a:lnTo>
                  <a:pt x="356854" y="266928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0361339" y="3109142"/>
            <a:ext cx="422275" cy="366395"/>
          </a:xfrm>
          <a:custGeom>
            <a:avLst/>
            <a:gdLst/>
            <a:ahLst/>
            <a:cxnLst/>
            <a:rect l="l" t="t" r="r" b="b"/>
            <a:pathLst>
              <a:path w="422275" h="366395">
                <a:moveTo>
                  <a:pt x="68414" y="41795"/>
                </a:moveTo>
                <a:lnTo>
                  <a:pt x="0" y="297802"/>
                </a:lnTo>
                <a:lnTo>
                  <a:pt x="256019" y="366217"/>
                </a:lnTo>
                <a:lnTo>
                  <a:pt x="209118" y="285114"/>
                </a:lnTo>
                <a:lnTo>
                  <a:pt x="421652" y="162204"/>
                </a:lnTo>
                <a:lnTo>
                  <a:pt x="398921" y="122897"/>
                </a:lnTo>
                <a:lnTo>
                  <a:pt x="115316" y="122897"/>
                </a:lnTo>
                <a:lnTo>
                  <a:pt x="68414" y="41795"/>
                </a:lnTo>
                <a:close/>
              </a:path>
              <a:path w="422275" h="366395">
                <a:moveTo>
                  <a:pt x="327850" y="0"/>
                </a:moveTo>
                <a:lnTo>
                  <a:pt x="115316" y="122897"/>
                </a:lnTo>
                <a:lnTo>
                  <a:pt x="398921" y="122897"/>
                </a:lnTo>
                <a:lnTo>
                  <a:pt x="327850" y="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2336780" y="2341879"/>
            <a:ext cx="327660" cy="429259"/>
          </a:xfrm>
          <a:prstGeom prst="rect">
            <a:avLst/>
          </a:prstGeom>
          <a:solidFill>
            <a:srgbClr val="0000CC"/>
          </a:solidFill>
        </p:spPr>
        <p:txBody>
          <a:bodyPr vert="horz" wrap="square" lIns="0" tIns="41910" rIns="0" bIns="0" rtlCol="0">
            <a:spAutoFit/>
          </a:bodyPr>
          <a:lstStyle/>
          <a:p>
            <a:pPr marL="10795">
              <a:lnSpc>
                <a:spcPct val="100000"/>
              </a:lnSpc>
              <a:spcBef>
                <a:spcPts val="330"/>
              </a:spcBef>
            </a:pP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俄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11477805" y="2706501"/>
            <a:ext cx="425450" cy="379095"/>
          </a:xfrm>
          <a:custGeom>
            <a:avLst/>
            <a:gdLst/>
            <a:ahLst/>
            <a:cxnLst/>
            <a:rect l="l" t="t" r="r" b="b"/>
            <a:pathLst>
              <a:path w="425450" h="379094">
                <a:moveTo>
                  <a:pt x="354829" y="284187"/>
                </a:moveTo>
                <a:lnTo>
                  <a:pt x="276352" y="284187"/>
                </a:lnTo>
                <a:lnTo>
                  <a:pt x="317093" y="378904"/>
                </a:lnTo>
                <a:lnTo>
                  <a:pt x="354829" y="284187"/>
                </a:lnTo>
                <a:close/>
              </a:path>
              <a:path w="425450" h="379094">
                <a:moveTo>
                  <a:pt x="154089" y="0"/>
                </a:moveTo>
                <a:lnTo>
                  <a:pt x="194843" y="94729"/>
                </a:lnTo>
                <a:lnTo>
                  <a:pt x="0" y="178549"/>
                </a:lnTo>
                <a:lnTo>
                  <a:pt x="81508" y="368007"/>
                </a:lnTo>
                <a:lnTo>
                  <a:pt x="276352" y="284187"/>
                </a:lnTo>
                <a:lnTo>
                  <a:pt x="354829" y="284187"/>
                </a:lnTo>
                <a:lnTo>
                  <a:pt x="425043" y="107950"/>
                </a:lnTo>
                <a:lnTo>
                  <a:pt x="154089" y="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1947493" y="2537156"/>
            <a:ext cx="351790" cy="378460"/>
          </a:xfrm>
          <a:custGeom>
            <a:avLst/>
            <a:gdLst/>
            <a:ahLst/>
            <a:cxnLst/>
            <a:rect l="l" t="t" r="r" b="b"/>
            <a:pathLst>
              <a:path w="351790" h="378460">
                <a:moveTo>
                  <a:pt x="39001" y="0"/>
                </a:moveTo>
                <a:lnTo>
                  <a:pt x="0" y="274751"/>
                </a:lnTo>
                <a:lnTo>
                  <a:pt x="257581" y="377990"/>
                </a:lnTo>
                <a:lnTo>
                  <a:pt x="202933" y="283489"/>
                </a:lnTo>
                <a:lnTo>
                  <a:pt x="351218" y="197738"/>
                </a:lnTo>
                <a:lnTo>
                  <a:pt x="291520" y="94500"/>
                </a:lnTo>
                <a:lnTo>
                  <a:pt x="93637" y="94500"/>
                </a:lnTo>
                <a:lnTo>
                  <a:pt x="39001" y="0"/>
                </a:lnTo>
                <a:close/>
              </a:path>
              <a:path w="351790" h="378460">
                <a:moveTo>
                  <a:pt x="241934" y="8750"/>
                </a:moveTo>
                <a:lnTo>
                  <a:pt x="93637" y="94500"/>
                </a:lnTo>
                <a:lnTo>
                  <a:pt x="291520" y="94500"/>
                </a:lnTo>
                <a:lnTo>
                  <a:pt x="241934" y="875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2080240" y="4193539"/>
            <a:ext cx="327660" cy="797560"/>
          </a:xfrm>
          <a:custGeom>
            <a:avLst/>
            <a:gdLst/>
            <a:ahLst/>
            <a:cxnLst/>
            <a:rect l="l" t="t" r="r" b="b"/>
            <a:pathLst>
              <a:path w="327659" h="797560">
                <a:moveTo>
                  <a:pt x="0" y="0"/>
                </a:moveTo>
                <a:lnTo>
                  <a:pt x="327659" y="0"/>
                </a:lnTo>
                <a:lnTo>
                  <a:pt x="327659" y="797560"/>
                </a:lnTo>
                <a:lnTo>
                  <a:pt x="0" y="797560"/>
                </a:lnTo>
                <a:lnTo>
                  <a:pt x="0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2080240" y="4224442"/>
            <a:ext cx="32766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430" marR="3175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俄 塞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1790272" y="4146798"/>
            <a:ext cx="353695" cy="329565"/>
          </a:xfrm>
          <a:custGeom>
            <a:avLst/>
            <a:gdLst/>
            <a:ahLst/>
            <a:cxnLst/>
            <a:rect l="l" t="t" r="r" b="b"/>
            <a:pathLst>
              <a:path w="353695" h="329564">
                <a:moveTo>
                  <a:pt x="342660" y="194322"/>
                </a:moveTo>
                <a:lnTo>
                  <a:pt x="86893" y="194322"/>
                </a:lnTo>
                <a:lnTo>
                  <a:pt x="179362" y="328968"/>
                </a:lnTo>
                <a:lnTo>
                  <a:pt x="353161" y="209613"/>
                </a:lnTo>
                <a:lnTo>
                  <a:pt x="342660" y="194322"/>
                </a:lnTo>
                <a:close/>
              </a:path>
              <a:path w="353695" h="329564">
                <a:moveTo>
                  <a:pt x="81330" y="0"/>
                </a:moveTo>
                <a:lnTo>
                  <a:pt x="0" y="253987"/>
                </a:lnTo>
                <a:lnTo>
                  <a:pt x="86893" y="194322"/>
                </a:lnTo>
                <a:lnTo>
                  <a:pt x="342660" y="194322"/>
                </a:lnTo>
                <a:lnTo>
                  <a:pt x="260692" y="74968"/>
                </a:lnTo>
                <a:lnTo>
                  <a:pt x="347599" y="15290"/>
                </a:lnTo>
                <a:lnTo>
                  <a:pt x="81330" y="0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0683240" y="2827019"/>
            <a:ext cx="861060" cy="459740"/>
          </a:xfrm>
          <a:custGeom>
            <a:avLst/>
            <a:gdLst/>
            <a:ahLst/>
            <a:cxnLst/>
            <a:rect l="l" t="t" r="r" b="b"/>
            <a:pathLst>
              <a:path w="861059" h="459739">
                <a:moveTo>
                  <a:pt x="0" y="0"/>
                </a:moveTo>
                <a:lnTo>
                  <a:pt x="861059" y="0"/>
                </a:lnTo>
                <a:lnTo>
                  <a:pt x="861059" y="459739"/>
                </a:lnTo>
                <a:lnTo>
                  <a:pt x="0" y="459739"/>
                </a:lnTo>
                <a:lnTo>
                  <a:pt x="0" y="0"/>
                </a:lnTo>
                <a:close/>
              </a:path>
            </a:pathLst>
          </a:custGeom>
          <a:ln w="76199"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1150600" y="3538219"/>
            <a:ext cx="1214120" cy="462280"/>
          </a:xfrm>
          <a:custGeom>
            <a:avLst/>
            <a:gdLst/>
            <a:ahLst/>
            <a:cxnLst/>
            <a:rect l="l" t="t" r="r" b="b"/>
            <a:pathLst>
              <a:path w="1214120" h="462279">
                <a:moveTo>
                  <a:pt x="0" y="0"/>
                </a:moveTo>
                <a:lnTo>
                  <a:pt x="1214120" y="0"/>
                </a:lnTo>
                <a:lnTo>
                  <a:pt x="1214120" y="462279"/>
                </a:lnTo>
                <a:lnTo>
                  <a:pt x="0" y="46227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1711538" y="3245305"/>
            <a:ext cx="389255" cy="347980"/>
          </a:xfrm>
          <a:custGeom>
            <a:avLst/>
            <a:gdLst/>
            <a:ahLst/>
            <a:cxnLst/>
            <a:rect l="l" t="t" r="r" b="b"/>
            <a:pathLst>
              <a:path w="389254" h="347979">
                <a:moveTo>
                  <a:pt x="248005" y="0"/>
                </a:moveTo>
                <a:lnTo>
                  <a:pt x="0" y="91325"/>
                </a:lnTo>
                <a:lnTo>
                  <a:pt x="97256" y="124371"/>
                </a:lnTo>
                <a:lnTo>
                  <a:pt x="43776" y="281774"/>
                </a:lnTo>
                <a:lnTo>
                  <a:pt x="238290" y="347865"/>
                </a:lnTo>
                <a:lnTo>
                  <a:pt x="291782" y="190461"/>
                </a:lnTo>
                <a:lnTo>
                  <a:pt x="368187" y="190461"/>
                </a:lnTo>
                <a:lnTo>
                  <a:pt x="248005" y="0"/>
                </a:lnTo>
                <a:close/>
              </a:path>
              <a:path w="389254" h="347979">
                <a:moveTo>
                  <a:pt x="368187" y="190461"/>
                </a:moveTo>
                <a:lnTo>
                  <a:pt x="291782" y="190461"/>
                </a:lnTo>
                <a:lnTo>
                  <a:pt x="389039" y="223507"/>
                </a:lnTo>
                <a:lnTo>
                  <a:pt x="368187" y="190461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1550190" y="3863395"/>
            <a:ext cx="335280" cy="321945"/>
          </a:xfrm>
          <a:custGeom>
            <a:avLst/>
            <a:gdLst/>
            <a:ahLst/>
            <a:cxnLst/>
            <a:rect l="l" t="t" r="r" b="b"/>
            <a:pathLst>
              <a:path w="335279" h="321945">
                <a:moveTo>
                  <a:pt x="153822" y="0"/>
                </a:moveTo>
                <a:lnTo>
                  <a:pt x="0" y="135369"/>
                </a:lnTo>
                <a:lnTo>
                  <a:pt x="104393" y="254000"/>
                </a:lnTo>
                <a:lnTo>
                  <a:pt x="27482" y="321678"/>
                </a:lnTo>
                <a:lnTo>
                  <a:pt x="285711" y="304952"/>
                </a:lnTo>
                <a:lnTo>
                  <a:pt x="321960" y="118630"/>
                </a:lnTo>
                <a:lnTo>
                  <a:pt x="258216" y="118630"/>
                </a:lnTo>
                <a:lnTo>
                  <a:pt x="153822" y="0"/>
                </a:lnTo>
                <a:close/>
              </a:path>
              <a:path w="335279" h="321945">
                <a:moveTo>
                  <a:pt x="335127" y="50952"/>
                </a:moveTo>
                <a:lnTo>
                  <a:pt x="258216" y="118630"/>
                </a:lnTo>
                <a:lnTo>
                  <a:pt x="321960" y="118630"/>
                </a:lnTo>
                <a:lnTo>
                  <a:pt x="335127" y="50952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72920" y="1419859"/>
            <a:ext cx="0" cy="5068570"/>
          </a:xfrm>
          <a:custGeom>
            <a:avLst/>
            <a:gdLst/>
            <a:ahLst/>
            <a:cxnLst/>
            <a:rect l="l" t="t" r="r" b="b"/>
            <a:pathLst>
              <a:path h="5068570">
                <a:moveTo>
                  <a:pt x="0" y="0"/>
                </a:moveTo>
                <a:lnTo>
                  <a:pt x="0" y="5068252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58631" y="6450009"/>
            <a:ext cx="228600" cy="229235"/>
          </a:xfrm>
          <a:custGeom>
            <a:avLst/>
            <a:gdLst/>
            <a:ahLst/>
            <a:cxnLst/>
            <a:rect l="l" t="t" r="r" b="b"/>
            <a:pathLst>
              <a:path w="228600" h="229234">
                <a:moveTo>
                  <a:pt x="0" y="0"/>
                </a:moveTo>
                <a:lnTo>
                  <a:pt x="114287" y="228612"/>
                </a:lnTo>
                <a:lnTo>
                  <a:pt x="228600" y="1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72920" y="163321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85620" y="262127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019653" y="1247420"/>
            <a:ext cx="4927600" cy="1537970"/>
          </a:xfrm>
          <a:prstGeom prst="rect">
            <a:avLst/>
          </a:prstGeom>
        </p:spPr>
        <p:txBody>
          <a:bodyPr vert="horz" wrap="square" lIns="0" tIns="1797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15"/>
              </a:spcBef>
              <a:tabLst>
                <a:tab pos="1536065" algn="l"/>
              </a:tabLst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1914年6月	萨拉热窝事件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39370">
              <a:lnSpc>
                <a:spcPct val="100000"/>
              </a:lnSpc>
              <a:spcBef>
                <a:spcPts val="1315"/>
              </a:spcBef>
              <a:tabLst>
                <a:tab pos="648970" algn="l"/>
                <a:tab pos="2630170" algn="l"/>
              </a:tabLst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8月	日本对德宣战	占领山东租借地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39370">
              <a:lnSpc>
                <a:spcPct val="100000"/>
              </a:lnSpc>
              <a:spcBef>
                <a:spcPts val="640"/>
              </a:spcBef>
              <a:tabLst>
                <a:tab pos="648970" algn="l"/>
              </a:tabLst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9月	马恩河战</a:t>
            </a:r>
            <a:r>
              <a:rPr sz="2400" spc="-1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役</a:t>
            </a: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德国“速决战”破产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785620" y="212851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019653" y="3079344"/>
            <a:ext cx="9398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1915年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772920" y="327151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772920" y="433831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072880" y="4110819"/>
            <a:ext cx="3841115" cy="802640"/>
          </a:xfrm>
          <a:prstGeom prst="rect">
            <a:avLst/>
          </a:prstGeom>
        </p:spPr>
        <p:txBody>
          <a:bodyPr vert="horz" wrap="square" lIns="0" tIns="349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75"/>
              </a:spcBef>
            </a:pP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1916年</a:t>
            </a:r>
            <a:r>
              <a:rPr sz="2400" spc="-475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 </a:t>
            </a: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凡尔登战役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474980">
              <a:lnSpc>
                <a:spcPct val="100000"/>
              </a:lnSpc>
              <a:spcBef>
                <a:spcPts val="180"/>
              </a:spcBef>
            </a:pP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索姆河战役和日德兰海战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294379" y="4953000"/>
            <a:ext cx="1630679" cy="20345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196840" y="4963160"/>
            <a:ext cx="2687319" cy="20065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117840" y="4968240"/>
            <a:ext cx="2684779" cy="20091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6976495" y="1203219"/>
          <a:ext cx="6293485" cy="360634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17600"/>
                <a:gridCol w="996950"/>
                <a:gridCol w="2222500"/>
                <a:gridCol w="1956435"/>
              </a:tblGrid>
              <a:tr h="5124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 panose="02020603050405020304"/>
                        <a:cs typeface="Times New Roman" panose="02020603050405020304"/>
                      </a:endParaRPr>
                    </a:p>
                  </a:txBody>
                  <a:tcPr marL="0" marR="0" marT="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历时</a:t>
                      </a:r>
                      <a:endParaRPr sz="24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83185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伤亡人数</a:t>
                      </a:r>
                      <a:endParaRPr sz="24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83185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新式武器</a:t>
                      </a:r>
                      <a:endParaRPr sz="24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83185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16306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310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 marL="254000" marR="93980" indent="-152400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索姆河 战役</a:t>
                      </a:r>
                      <a:endParaRPr sz="24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6985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4个月</a:t>
                      </a:r>
                      <a:endParaRPr sz="24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005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英军</a:t>
                      </a:r>
                      <a:r>
                        <a:rPr sz="2400" dirty="0">
                          <a:solidFill>
                            <a:srgbClr val="FFFF66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42万</a:t>
                      </a: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，法军</a:t>
                      </a:r>
                      <a:endParaRPr sz="24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 marL="40005" marR="40640" algn="just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FFFF66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34万</a:t>
                      </a: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，德军</a:t>
                      </a:r>
                      <a:r>
                        <a:rPr sz="2400" dirty="0">
                          <a:solidFill>
                            <a:srgbClr val="FFFF66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53万 </a:t>
                      </a: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战役第一天，英 军死伤</a:t>
                      </a:r>
                      <a:r>
                        <a:rPr sz="2400" dirty="0">
                          <a:solidFill>
                            <a:srgbClr val="FFFF66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5.7万</a:t>
                      </a: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人</a:t>
                      </a:r>
                      <a:endParaRPr sz="24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9398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 marR="38735" algn="ctr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英军使用坦克</a:t>
                      </a:r>
                      <a:endParaRPr sz="24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  <a:tr h="146320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55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 marL="254000" marR="93345" indent="-152400">
                        <a:lnSpc>
                          <a:spcPct val="100000"/>
                        </a:lnSpc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凡尔登 战役</a:t>
                      </a:r>
                      <a:endParaRPr sz="24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3175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640"/>
                        </a:spcBef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10个月</a:t>
                      </a:r>
                      <a:endParaRPr sz="24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640"/>
                        </a:spcBef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双方</a:t>
                      </a:r>
                      <a:r>
                        <a:rPr sz="2400" dirty="0">
                          <a:solidFill>
                            <a:srgbClr val="FFFF66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70多万</a:t>
                      </a:r>
                      <a:endParaRPr sz="24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 marR="78740" algn="just">
                        <a:lnSpc>
                          <a:spcPct val="100000"/>
                        </a:lnSpc>
                        <a:spcBef>
                          <a:spcPts val="1520"/>
                        </a:spcBef>
                      </a:pPr>
                      <a:r>
                        <a:rPr sz="2400" dirty="0">
                          <a:solidFill>
                            <a:srgbClr val="FFFFFF"/>
                          </a:solidFill>
                          <a:latin typeface="黑体" panose="02010609060101010101" charset="-122"/>
                          <a:cs typeface="黑体" panose="02010609060101010101" charset="-122"/>
                        </a:rPr>
                        <a:t>德军使用窒息 性和催泪性毒 气弹</a:t>
                      </a:r>
                      <a:endParaRPr sz="2400">
                        <a:latin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0" marR="0" marT="193040" marB="0">
                    <a:lnL w="76200">
                      <a:solidFill>
                        <a:srgbClr val="FFFFFF"/>
                      </a:solidFill>
                      <a:prstDash val="solid"/>
                    </a:lnL>
                    <a:lnR w="76200">
                      <a:solidFill>
                        <a:srgbClr val="FFFFFF"/>
                      </a:solidFill>
                      <a:prstDash val="solid"/>
                    </a:lnR>
                    <a:lnT w="76200">
                      <a:solidFill>
                        <a:srgbClr val="FFFFFF"/>
                      </a:solidFill>
                      <a:prstDash val="solid"/>
                    </a:lnT>
                    <a:lnB w="76200">
                      <a:solidFill>
                        <a:srgbClr val="FFFFFF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16" name="object 16"/>
          <p:cNvSpPr/>
          <p:nvPr/>
        </p:nvSpPr>
        <p:spPr>
          <a:xfrm>
            <a:off x="1437639" y="1633219"/>
            <a:ext cx="233679" cy="955040"/>
          </a:xfrm>
          <a:custGeom>
            <a:avLst/>
            <a:gdLst/>
            <a:ahLst/>
            <a:cxnLst/>
            <a:rect l="l" t="t" r="r" b="b"/>
            <a:pathLst>
              <a:path w="233680" h="955039">
                <a:moveTo>
                  <a:pt x="233680" y="955039"/>
                </a:moveTo>
                <a:lnTo>
                  <a:pt x="188200" y="946031"/>
                </a:lnTo>
                <a:lnTo>
                  <a:pt x="151061" y="921465"/>
                </a:lnTo>
                <a:lnTo>
                  <a:pt x="126021" y="885029"/>
                </a:lnTo>
                <a:lnTo>
                  <a:pt x="116840" y="840409"/>
                </a:lnTo>
                <a:lnTo>
                  <a:pt x="116840" y="592150"/>
                </a:lnTo>
                <a:lnTo>
                  <a:pt x="107658" y="547530"/>
                </a:lnTo>
                <a:lnTo>
                  <a:pt x="82618" y="511094"/>
                </a:lnTo>
                <a:lnTo>
                  <a:pt x="45479" y="486528"/>
                </a:lnTo>
                <a:lnTo>
                  <a:pt x="0" y="477519"/>
                </a:lnTo>
                <a:lnTo>
                  <a:pt x="45479" y="468511"/>
                </a:lnTo>
                <a:lnTo>
                  <a:pt x="82618" y="443945"/>
                </a:lnTo>
                <a:lnTo>
                  <a:pt x="107658" y="407509"/>
                </a:lnTo>
                <a:lnTo>
                  <a:pt x="116840" y="362889"/>
                </a:lnTo>
                <a:lnTo>
                  <a:pt x="116840" y="114630"/>
                </a:lnTo>
                <a:lnTo>
                  <a:pt x="126021" y="70010"/>
                </a:lnTo>
                <a:lnTo>
                  <a:pt x="151061" y="33574"/>
                </a:lnTo>
                <a:lnTo>
                  <a:pt x="188200" y="9008"/>
                </a:lnTo>
                <a:lnTo>
                  <a:pt x="233680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143687" y="1380183"/>
            <a:ext cx="330200" cy="1488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战 争 初 期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473200" y="3256279"/>
            <a:ext cx="190500" cy="1082040"/>
          </a:xfrm>
          <a:custGeom>
            <a:avLst/>
            <a:gdLst/>
            <a:ahLst/>
            <a:cxnLst/>
            <a:rect l="l" t="t" r="r" b="b"/>
            <a:pathLst>
              <a:path w="190500" h="1082039">
                <a:moveTo>
                  <a:pt x="190500" y="1082039"/>
                </a:moveTo>
                <a:lnTo>
                  <a:pt x="153425" y="1074695"/>
                </a:lnTo>
                <a:lnTo>
                  <a:pt x="123148" y="1054666"/>
                </a:lnTo>
                <a:lnTo>
                  <a:pt x="102735" y="1024963"/>
                </a:lnTo>
                <a:lnTo>
                  <a:pt x="95250" y="988593"/>
                </a:lnTo>
                <a:lnTo>
                  <a:pt x="95250" y="634466"/>
                </a:lnTo>
                <a:lnTo>
                  <a:pt x="87764" y="598091"/>
                </a:lnTo>
                <a:lnTo>
                  <a:pt x="67351" y="568388"/>
                </a:lnTo>
                <a:lnTo>
                  <a:pt x="37074" y="548362"/>
                </a:lnTo>
                <a:lnTo>
                  <a:pt x="0" y="541019"/>
                </a:lnTo>
                <a:lnTo>
                  <a:pt x="37074" y="533675"/>
                </a:lnTo>
                <a:lnTo>
                  <a:pt x="67351" y="513646"/>
                </a:lnTo>
                <a:lnTo>
                  <a:pt x="87764" y="483943"/>
                </a:lnTo>
                <a:lnTo>
                  <a:pt x="95250" y="447573"/>
                </a:lnTo>
                <a:lnTo>
                  <a:pt x="95250" y="93446"/>
                </a:lnTo>
                <a:lnTo>
                  <a:pt x="102735" y="57071"/>
                </a:lnTo>
                <a:lnTo>
                  <a:pt x="123148" y="27368"/>
                </a:lnTo>
                <a:lnTo>
                  <a:pt x="153425" y="7342"/>
                </a:lnTo>
                <a:lnTo>
                  <a:pt x="190500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167922" y="3050714"/>
            <a:ext cx="330200" cy="2219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战 争 胶 着 状 态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29739" y="1457959"/>
            <a:ext cx="0" cy="5068570"/>
          </a:xfrm>
          <a:custGeom>
            <a:avLst/>
            <a:gdLst/>
            <a:ahLst/>
            <a:cxnLst/>
            <a:rect l="l" t="t" r="r" b="b"/>
            <a:pathLst>
              <a:path h="5068570">
                <a:moveTo>
                  <a:pt x="0" y="0"/>
                </a:moveTo>
                <a:lnTo>
                  <a:pt x="0" y="5068252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15451" y="6488109"/>
            <a:ext cx="228600" cy="229235"/>
          </a:xfrm>
          <a:custGeom>
            <a:avLst/>
            <a:gdLst/>
            <a:ahLst/>
            <a:cxnLst/>
            <a:rect l="l" t="t" r="r" b="b"/>
            <a:pathLst>
              <a:path w="228600" h="229234">
                <a:moveTo>
                  <a:pt x="0" y="0"/>
                </a:moveTo>
                <a:lnTo>
                  <a:pt x="114287" y="228612"/>
                </a:lnTo>
                <a:lnTo>
                  <a:pt x="228600" y="1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29739" y="167385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744979" y="244855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018842" y="1464961"/>
            <a:ext cx="4875530" cy="1167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45"/>
              </a:lnSpc>
              <a:spcBef>
                <a:spcPts val="100"/>
              </a:spcBef>
              <a:tabLst>
                <a:tab pos="1536065" algn="l"/>
              </a:tabLst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1914年6月	萨拉热窝事件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47625">
              <a:lnSpc>
                <a:spcPts val="2745"/>
              </a:lnSpc>
              <a:tabLst>
                <a:tab pos="2486025" algn="l"/>
              </a:tabLst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8月日本对德宣战	占领山东租借地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36830">
              <a:lnSpc>
                <a:spcPct val="100000"/>
              </a:lnSpc>
              <a:spcBef>
                <a:spcPts val="615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9月马恩河战役</a:t>
            </a:r>
            <a:r>
              <a:rPr sz="2400" spc="-49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 </a:t>
            </a:r>
            <a:r>
              <a:rPr sz="3600" baseline="10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德国“速决战”破产</a:t>
            </a:r>
            <a:endParaRPr sz="3600" baseline="10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744979" y="195579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004754" y="2845705"/>
            <a:ext cx="9398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1915年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729739" y="305053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729739" y="380237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180580" y="1457959"/>
            <a:ext cx="6197600" cy="3700779"/>
          </a:xfrm>
          <a:custGeom>
            <a:avLst/>
            <a:gdLst/>
            <a:ahLst/>
            <a:cxnLst/>
            <a:rect l="l" t="t" r="r" b="b"/>
            <a:pathLst>
              <a:path w="6197600" h="3700779">
                <a:moveTo>
                  <a:pt x="0" y="0"/>
                </a:moveTo>
                <a:lnTo>
                  <a:pt x="6197600" y="0"/>
                </a:lnTo>
                <a:lnTo>
                  <a:pt x="6197600" y="3700779"/>
                </a:lnTo>
                <a:lnTo>
                  <a:pt x="0" y="3700779"/>
                </a:lnTo>
                <a:lnTo>
                  <a:pt x="0" y="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259411" y="1403327"/>
            <a:ext cx="6040755" cy="3695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52400" indent="599440">
              <a:lnSpc>
                <a:spcPct val="15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实际上</a:t>
            </a:r>
            <a:r>
              <a:rPr sz="2800" spc="-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,</a:t>
            </a:r>
            <a:r>
              <a:rPr sz="2800" spc="-5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1917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年因两大发展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俄 国革命和美国参战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而证明是决定 性的一年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。……在1917年,第一次世界 大战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从欧洲阶段转变到全球阶段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2369820">
              <a:lnSpc>
                <a:spcPct val="100000"/>
              </a:lnSpc>
              <a:spcBef>
                <a:spcPts val="154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——[美]斯塔夫里阿诺斯著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1150620">
              <a:lnSpc>
                <a:spcPct val="100000"/>
              </a:lnSpc>
              <a:spcBef>
                <a:spcPts val="144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《全球通史——1500年以后的世界》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90718" y="3496591"/>
            <a:ext cx="4380230" cy="938530"/>
          </a:xfrm>
          <a:prstGeom prst="rect">
            <a:avLst/>
          </a:prstGeom>
        </p:spPr>
        <p:txBody>
          <a:bodyPr vert="horz" wrap="square" lIns="0" tIns="1035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15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1916年</a:t>
            </a:r>
            <a:r>
              <a:rPr sz="2400" spc="-14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 </a:t>
            </a: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凡尔登战役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1014095">
              <a:lnSpc>
                <a:spcPct val="100000"/>
              </a:lnSpc>
              <a:spcBef>
                <a:spcPts val="71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索姆河战役和日德兰海战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714500" y="5003800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483360" y="1673859"/>
            <a:ext cx="187960" cy="769620"/>
          </a:xfrm>
          <a:custGeom>
            <a:avLst/>
            <a:gdLst/>
            <a:ahLst/>
            <a:cxnLst/>
            <a:rect l="l" t="t" r="r" b="b"/>
            <a:pathLst>
              <a:path w="187960" h="769619">
                <a:moveTo>
                  <a:pt x="187959" y="769620"/>
                </a:moveTo>
                <a:lnTo>
                  <a:pt x="151378" y="762373"/>
                </a:lnTo>
                <a:lnTo>
                  <a:pt x="121505" y="742611"/>
                </a:lnTo>
                <a:lnTo>
                  <a:pt x="101365" y="713304"/>
                </a:lnTo>
                <a:lnTo>
                  <a:pt x="93979" y="677418"/>
                </a:lnTo>
                <a:lnTo>
                  <a:pt x="93979" y="477012"/>
                </a:lnTo>
                <a:lnTo>
                  <a:pt x="86594" y="441125"/>
                </a:lnTo>
                <a:lnTo>
                  <a:pt x="66454" y="411818"/>
                </a:lnTo>
                <a:lnTo>
                  <a:pt x="36581" y="392056"/>
                </a:lnTo>
                <a:lnTo>
                  <a:pt x="0" y="384810"/>
                </a:lnTo>
                <a:lnTo>
                  <a:pt x="36581" y="377563"/>
                </a:lnTo>
                <a:lnTo>
                  <a:pt x="66454" y="357801"/>
                </a:lnTo>
                <a:lnTo>
                  <a:pt x="86594" y="328494"/>
                </a:lnTo>
                <a:lnTo>
                  <a:pt x="93979" y="292608"/>
                </a:lnTo>
                <a:lnTo>
                  <a:pt x="93979" y="92202"/>
                </a:lnTo>
                <a:lnTo>
                  <a:pt x="101365" y="56315"/>
                </a:lnTo>
                <a:lnTo>
                  <a:pt x="121505" y="27008"/>
                </a:lnTo>
                <a:lnTo>
                  <a:pt x="151378" y="7246"/>
                </a:lnTo>
                <a:lnTo>
                  <a:pt x="187959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1190969" y="1311013"/>
            <a:ext cx="330200" cy="1488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</a:rPr>
              <a:t>战 争 初 期</a:t>
            </a:r>
            <a:endParaRPr sz="2400"/>
          </a:p>
        </p:txBody>
      </p:sp>
      <p:sp>
        <p:nvSpPr>
          <p:cNvPr id="17" name="object 17"/>
          <p:cNvSpPr/>
          <p:nvPr/>
        </p:nvSpPr>
        <p:spPr>
          <a:xfrm>
            <a:off x="1493519" y="3030219"/>
            <a:ext cx="187960" cy="749300"/>
          </a:xfrm>
          <a:custGeom>
            <a:avLst/>
            <a:gdLst/>
            <a:ahLst/>
            <a:cxnLst/>
            <a:rect l="l" t="t" r="r" b="b"/>
            <a:pathLst>
              <a:path w="187960" h="749300">
                <a:moveTo>
                  <a:pt x="187959" y="749300"/>
                </a:moveTo>
                <a:lnTo>
                  <a:pt x="151378" y="742053"/>
                </a:lnTo>
                <a:lnTo>
                  <a:pt x="121505" y="722291"/>
                </a:lnTo>
                <a:lnTo>
                  <a:pt x="101365" y="692984"/>
                </a:lnTo>
                <a:lnTo>
                  <a:pt x="93979" y="657098"/>
                </a:lnTo>
                <a:lnTo>
                  <a:pt x="93979" y="466852"/>
                </a:lnTo>
                <a:lnTo>
                  <a:pt x="86594" y="430965"/>
                </a:lnTo>
                <a:lnTo>
                  <a:pt x="66454" y="401658"/>
                </a:lnTo>
                <a:lnTo>
                  <a:pt x="36581" y="381896"/>
                </a:lnTo>
                <a:lnTo>
                  <a:pt x="0" y="374650"/>
                </a:lnTo>
                <a:lnTo>
                  <a:pt x="36581" y="367403"/>
                </a:lnTo>
                <a:lnTo>
                  <a:pt x="66454" y="347641"/>
                </a:lnTo>
                <a:lnTo>
                  <a:pt x="86594" y="318334"/>
                </a:lnTo>
                <a:lnTo>
                  <a:pt x="93979" y="282448"/>
                </a:lnTo>
                <a:lnTo>
                  <a:pt x="93979" y="92201"/>
                </a:lnTo>
                <a:lnTo>
                  <a:pt x="101365" y="56315"/>
                </a:lnTo>
                <a:lnTo>
                  <a:pt x="121505" y="27008"/>
                </a:lnTo>
                <a:lnTo>
                  <a:pt x="151378" y="7246"/>
                </a:lnTo>
                <a:lnTo>
                  <a:pt x="187959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195776" y="2998682"/>
            <a:ext cx="330200" cy="1488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战 争 胶 着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02532" y="4703974"/>
            <a:ext cx="5043805" cy="885825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05"/>
              </a:spcBef>
              <a:tabLst>
                <a:tab pos="970915" algn="l"/>
              </a:tabLst>
            </a:pP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扩大	1917年</a:t>
            </a:r>
            <a:r>
              <a:rPr sz="2400" spc="-285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 </a:t>
            </a: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美国参加协约国作战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1982470">
              <a:lnSpc>
                <a:spcPct val="100000"/>
              </a:lnSpc>
              <a:spcBef>
                <a:spcPts val="505"/>
              </a:spcBef>
              <a:tabLst>
                <a:tab pos="4116070" algn="l"/>
              </a:tabLst>
            </a:pP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俄国十月革命	第15课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16760" y="1419859"/>
            <a:ext cx="0" cy="5068570"/>
          </a:xfrm>
          <a:custGeom>
            <a:avLst/>
            <a:gdLst/>
            <a:ahLst/>
            <a:cxnLst/>
            <a:rect l="l" t="t" r="r" b="b"/>
            <a:pathLst>
              <a:path h="5068570">
                <a:moveTo>
                  <a:pt x="0" y="0"/>
                </a:moveTo>
                <a:lnTo>
                  <a:pt x="0" y="5068252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902471" y="6450009"/>
            <a:ext cx="228600" cy="229235"/>
          </a:xfrm>
          <a:custGeom>
            <a:avLst/>
            <a:gdLst/>
            <a:ahLst/>
            <a:cxnLst/>
            <a:rect l="l" t="t" r="r" b="b"/>
            <a:pathLst>
              <a:path w="228600" h="229234">
                <a:moveTo>
                  <a:pt x="0" y="0"/>
                </a:moveTo>
                <a:lnTo>
                  <a:pt x="114287" y="228612"/>
                </a:lnTo>
                <a:lnTo>
                  <a:pt x="228600" y="1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016760" y="163321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032000" y="241045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280583" y="1440266"/>
            <a:ext cx="4843780" cy="1162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695"/>
              </a:lnSpc>
              <a:spcBef>
                <a:spcPts val="100"/>
              </a:spcBef>
              <a:tabLst>
                <a:tab pos="1536065" algn="l"/>
              </a:tabLst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1914年6月	萨拉热窝事件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38100">
              <a:lnSpc>
                <a:spcPts val="2695"/>
              </a:lnSpc>
              <a:tabLst>
                <a:tab pos="2476500" algn="l"/>
              </a:tabLst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8月日本对德宣战	占领山东租借地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38100">
              <a:lnSpc>
                <a:spcPct val="100000"/>
              </a:lnSpc>
              <a:spcBef>
                <a:spcPts val="680"/>
              </a:spcBef>
            </a:pPr>
            <a:r>
              <a:rPr sz="3600" baseline="30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9月马恩河战</a:t>
            </a:r>
            <a:r>
              <a:rPr sz="3600" spc="802" baseline="30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役</a:t>
            </a: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德国“速决战”破产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032000" y="191769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279732" y="2806863"/>
            <a:ext cx="9398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1915年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016760" y="301243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016760" y="376427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246619" y="1257299"/>
            <a:ext cx="6111240" cy="2738120"/>
          </a:xfrm>
          <a:custGeom>
            <a:avLst/>
            <a:gdLst/>
            <a:ahLst/>
            <a:cxnLst/>
            <a:rect l="l" t="t" r="r" b="b"/>
            <a:pathLst>
              <a:path w="6111240" h="2738120">
                <a:moveTo>
                  <a:pt x="0" y="0"/>
                </a:moveTo>
                <a:lnTo>
                  <a:pt x="6111239" y="0"/>
                </a:lnTo>
                <a:lnTo>
                  <a:pt x="6111239" y="2738120"/>
                </a:lnTo>
                <a:lnTo>
                  <a:pt x="0" y="2738120"/>
                </a:lnTo>
                <a:lnTo>
                  <a:pt x="0" y="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7325552" y="1271475"/>
            <a:ext cx="5816600" cy="2677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09600" algn="just">
              <a:lnSpc>
                <a:spcPts val="3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1917年，中国用</a:t>
            </a: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“以工代战”</a:t>
            </a: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的形式， 站在协约国一方参加战争。中国参战的意图 在于</a:t>
            </a: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战后收回日本攫取的山东主权</a:t>
            </a: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。十几万 中国劳工在欧洲战场</a:t>
            </a: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从事各种艰苦工作</a:t>
            </a: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，他 们的</a:t>
            </a: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技术、高效以及勇敢</a:t>
            </a: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，常常得到协约国 官兵的称赞。约有3000名华工在这次战争中 献出了生命。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79731" y="3487910"/>
            <a:ext cx="4305935" cy="850265"/>
          </a:xfrm>
          <a:prstGeom prst="rect">
            <a:avLst/>
          </a:prstGeom>
        </p:spPr>
        <p:txBody>
          <a:bodyPr vert="horz" wrap="square" lIns="0" tIns="590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65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1916年</a:t>
            </a:r>
            <a:r>
              <a:rPr sz="2400" spc="-74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 </a:t>
            </a: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凡尔登战役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939800">
              <a:lnSpc>
                <a:spcPct val="100000"/>
              </a:lnSpc>
              <a:spcBef>
                <a:spcPts val="365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索姆河战役和日德兰海战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001520" y="496315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251242" y="4728876"/>
            <a:ext cx="4627880" cy="74676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936625" marR="5080" indent="-924560">
              <a:lnSpc>
                <a:spcPts val="2800"/>
              </a:lnSpc>
              <a:spcBef>
                <a:spcPts val="260"/>
              </a:spcBef>
            </a:pPr>
            <a:r>
              <a:rPr sz="3600" baseline="-30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1917</a:t>
            </a:r>
            <a:r>
              <a:rPr sz="3600" spc="352" baseline="-30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年</a:t>
            </a: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美国、中国参加协约国作战 俄国十月革命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037079" y="617981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294503" y="5940173"/>
            <a:ext cx="43446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aseline="-30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1918</a:t>
            </a:r>
            <a:r>
              <a:rPr sz="3600" spc="607" baseline="-30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年</a:t>
            </a: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大战以同盟国的失败结束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0515600" y="4076700"/>
            <a:ext cx="2778759" cy="16820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795779" y="1612899"/>
            <a:ext cx="187960" cy="769620"/>
          </a:xfrm>
          <a:custGeom>
            <a:avLst/>
            <a:gdLst/>
            <a:ahLst/>
            <a:cxnLst/>
            <a:rect l="l" t="t" r="r" b="b"/>
            <a:pathLst>
              <a:path w="187960" h="769619">
                <a:moveTo>
                  <a:pt x="187960" y="769620"/>
                </a:moveTo>
                <a:lnTo>
                  <a:pt x="151378" y="762373"/>
                </a:lnTo>
                <a:lnTo>
                  <a:pt x="121505" y="742611"/>
                </a:lnTo>
                <a:lnTo>
                  <a:pt x="101365" y="713304"/>
                </a:lnTo>
                <a:lnTo>
                  <a:pt x="93980" y="677418"/>
                </a:lnTo>
                <a:lnTo>
                  <a:pt x="93980" y="477012"/>
                </a:lnTo>
                <a:lnTo>
                  <a:pt x="86594" y="441125"/>
                </a:lnTo>
                <a:lnTo>
                  <a:pt x="66454" y="411818"/>
                </a:lnTo>
                <a:lnTo>
                  <a:pt x="36581" y="392056"/>
                </a:lnTo>
                <a:lnTo>
                  <a:pt x="0" y="384810"/>
                </a:lnTo>
                <a:lnTo>
                  <a:pt x="36581" y="377563"/>
                </a:lnTo>
                <a:lnTo>
                  <a:pt x="66454" y="357801"/>
                </a:lnTo>
                <a:lnTo>
                  <a:pt x="86594" y="328494"/>
                </a:lnTo>
                <a:lnTo>
                  <a:pt x="93980" y="292608"/>
                </a:lnTo>
                <a:lnTo>
                  <a:pt x="93980" y="92202"/>
                </a:lnTo>
                <a:lnTo>
                  <a:pt x="101365" y="56315"/>
                </a:lnTo>
                <a:lnTo>
                  <a:pt x="121505" y="27008"/>
                </a:lnTo>
                <a:lnTo>
                  <a:pt x="151378" y="7246"/>
                </a:lnTo>
                <a:lnTo>
                  <a:pt x="187960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478961" y="1577932"/>
            <a:ext cx="33020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战 争 初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478961" y="2675213"/>
            <a:ext cx="330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期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805939" y="3004819"/>
            <a:ext cx="187960" cy="749300"/>
          </a:xfrm>
          <a:custGeom>
            <a:avLst/>
            <a:gdLst/>
            <a:ahLst/>
            <a:cxnLst/>
            <a:rect l="l" t="t" r="r" b="b"/>
            <a:pathLst>
              <a:path w="187960" h="749300">
                <a:moveTo>
                  <a:pt x="187960" y="749300"/>
                </a:moveTo>
                <a:lnTo>
                  <a:pt x="151378" y="742053"/>
                </a:lnTo>
                <a:lnTo>
                  <a:pt x="121505" y="722291"/>
                </a:lnTo>
                <a:lnTo>
                  <a:pt x="101365" y="692984"/>
                </a:lnTo>
                <a:lnTo>
                  <a:pt x="93980" y="657098"/>
                </a:lnTo>
                <a:lnTo>
                  <a:pt x="93980" y="466852"/>
                </a:lnTo>
                <a:lnTo>
                  <a:pt x="86594" y="430965"/>
                </a:lnTo>
                <a:lnTo>
                  <a:pt x="66454" y="401658"/>
                </a:lnTo>
                <a:lnTo>
                  <a:pt x="36581" y="381896"/>
                </a:lnTo>
                <a:lnTo>
                  <a:pt x="0" y="374650"/>
                </a:lnTo>
                <a:lnTo>
                  <a:pt x="36581" y="367403"/>
                </a:lnTo>
                <a:lnTo>
                  <a:pt x="66454" y="347641"/>
                </a:lnTo>
                <a:lnTo>
                  <a:pt x="86594" y="318334"/>
                </a:lnTo>
                <a:lnTo>
                  <a:pt x="93980" y="282448"/>
                </a:lnTo>
                <a:lnTo>
                  <a:pt x="93980" y="92201"/>
                </a:lnTo>
                <a:lnTo>
                  <a:pt x="101365" y="56315"/>
                </a:lnTo>
                <a:lnTo>
                  <a:pt x="121505" y="27008"/>
                </a:lnTo>
                <a:lnTo>
                  <a:pt x="151378" y="7246"/>
                </a:lnTo>
                <a:lnTo>
                  <a:pt x="187960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1495129" y="2842527"/>
            <a:ext cx="330200" cy="1488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战 争 胶 着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333889" y="4734726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扩大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307981" y="5956974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结束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7185659" y="4079240"/>
            <a:ext cx="3258819" cy="212741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62305" y="1628135"/>
            <a:ext cx="36830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二、第一次世界大战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2262305" y="2562855"/>
            <a:ext cx="8204200" cy="3012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8935" indent="-356235">
              <a:lnSpc>
                <a:spcPct val="100000"/>
              </a:lnSpc>
              <a:spcBef>
                <a:spcPts val="100"/>
              </a:spcBef>
              <a:buSzPct val="96000"/>
              <a:buAutoNum type="arabicPeriod"/>
              <a:tabLst>
                <a:tab pos="368935" algn="l"/>
                <a:tab pos="2679065" algn="l"/>
              </a:tabLst>
            </a:pP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开始：1914年	德国进攻法国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F8F8F8"/>
              </a:buClr>
              <a:buAutoNum type="arabicPeriod"/>
            </a:pPr>
            <a:endParaRPr sz="2900">
              <a:latin typeface="Times New Roman" panose="02020603050405020304"/>
              <a:cs typeface="Times New Roman" panose="02020603050405020304"/>
            </a:endParaRPr>
          </a:p>
          <a:p>
            <a:pPr marL="368935" indent="-356235">
              <a:lnSpc>
                <a:spcPct val="100000"/>
              </a:lnSpc>
              <a:buSzPct val="96000"/>
              <a:buAutoNum type="arabicPeriod"/>
              <a:tabLst>
                <a:tab pos="368935" algn="l"/>
              </a:tabLst>
            </a:pP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主要战役：马恩河、凡尔登、索姆河、日德兰海战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F8F8F8"/>
              </a:buClr>
              <a:buAutoNum type="arabicPeriod"/>
            </a:pPr>
            <a:endParaRPr sz="2900">
              <a:latin typeface="Times New Roman" panose="02020603050405020304"/>
              <a:cs typeface="Times New Roman" panose="02020603050405020304"/>
            </a:endParaRPr>
          </a:p>
          <a:p>
            <a:pPr marL="368935" indent="-356235">
              <a:lnSpc>
                <a:spcPct val="100000"/>
              </a:lnSpc>
              <a:buSzPct val="96000"/>
              <a:buAutoNum type="arabicPeriod"/>
              <a:tabLst>
                <a:tab pos="368935" algn="l"/>
                <a:tab pos="4101465" algn="l"/>
              </a:tabLst>
            </a:pP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扩大：美国、中国参战	俄国退出战争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F8F8F8"/>
              </a:buClr>
              <a:buAutoNum type="arabicPeriod"/>
            </a:pPr>
            <a:endParaRPr sz="2900">
              <a:latin typeface="Times New Roman" panose="02020603050405020304"/>
              <a:cs typeface="Times New Roman" panose="02020603050405020304"/>
            </a:endParaRPr>
          </a:p>
          <a:p>
            <a:pPr marL="368935" indent="-356235">
              <a:lnSpc>
                <a:spcPct val="100000"/>
              </a:lnSpc>
              <a:buSzPct val="96000"/>
              <a:buAutoNum type="arabicPeriod"/>
              <a:tabLst>
                <a:tab pos="368935" algn="l"/>
                <a:tab pos="3390265" algn="l"/>
              </a:tabLst>
            </a:pP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结束：1918年11月	德国投降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613087" y="1018030"/>
            <a:ext cx="40894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三、一战后的国际秩序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1845335" y="2816299"/>
            <a:ext cx="9626600" cy="215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239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战争结束后，战胜国在1919年和1921—1922年分别召开了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>
              <a:latin typeface="Times New Roman" panose="02020603050405020304"/>
              <a:cs typeface="Times New Roman" panose="02020603050405020304"/>
            </a:endParaRPr>
          </a:p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巴黎和会与华盛顿会议，与会各国缔结了以《凡尔赛条约》和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>
              <a:latin typeface="Times New Roman" panose="02020603050405020304"/>
              <a:cs typeface="Times New Roman" panose="02020603050405020304"/>
            </a:endParaRPr>
          </a:p>
          <a:p>
            <a:pPr marL="12700">
              <a:lnSpc>
                <a:spcPct val="100000"/>
              </a:lnSpc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《九国公约》为代表的一系列国际条约，在全球范围内建立了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845335" y="5376619"/>
            <a:ext cx="76708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帝国主义的国际新秩序——凡尔赛-华盛顿体系。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84977" y="1598014"/>
            <a:ext cx="32258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凡尔赛—华盛顿体系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841500" y="3695700"/>
            <a:ext cx="1518920" cy="459740"/>
          </a:xfrm>
          <a:custGeom>
            <a:avLst/>
            <a:gdLst/>
            <a:ahLst/>
            <a:cxnLst/>
            <a:rect l="l" t="t" r="r" b="b"/>
            <a:pathLst>
              <a:path w="1518920" h="459739">
                <a:moveTo>
                  <a:pt x="0" y="0"/>
                </a:moveTo>
                <a:lnTo>
                  <a:pt x="1518920" y="0"/>
                </a:lnTo>
                <a:lnTo>
                  <a:pt x="1518920" y="459739"/>
                </a:lnTo>
                <a:lnTo>
                  <a:pt x="0" y="45973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634740" y="3670300"/>
            <a:ext cx="1869439" cy="459740"/>
          </a:xfrm>
          <a:custGeom>
            <a:avLst/>
            <a:gdLst/>
            <a:ahLst/>
            <a:cxnLst/>
            <a:rect l="l" t="t" r="r" b="b"/>
            <a:pathLst>
              <a:path w="1869439" h="459739">
                <a:moveTo>
                  <a:pt x="0" y="0"/>
                </a:moveTo>
                <a:lnTo>
                  <a:pt x="1869439" y="0"/>
                </a:lnTo>
                <a:lnTo>
                  <a:pt x="1869439" y="459739"/>
                </a:lnTo>
                <a:lnTo>
                  <a:pt x="0" y="45973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694419" y="3695700"/>
            <a:ext cx="2372360" cy="462280"/>
          </a:xfrm>
          <a:custGeom>
            <a:avLst/>
            <a:gdLst/>
            <a:ahLst/>
            <a:cxnLst/>
            <a:rect l="l" t="t" r="r" b="b"/>
            <a:pathLst>
              <a:path w="2372359" h="462279">
                <a:moveTo>
                  <a:pt x="0" y="0"/>
                </a:moveTo>
                <a:lnTo>
                  <a:pt x="2372360" y="0"/>
                </a:lnTo>
                <a:lnTo>
                  <a:pt x="2372360" y="462279"/>
                </a:lnTo>
                <a:lnTo>
                  <a:pt x="0" y="46227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841500" y="4518659"/>
            <a:ext cx="2077720" cy="459740"/>
          </a:xfrm>
          <a:custGeom>
            <a:avLst/>
            <a:gdLst/>
            <a:ahLst/>
            <a:cxnLst/>
            <a:rect l="l" t="t" r="r" b="b"/>
            <a:pathLst>
              <a:path w="2077720" h="459739">
                <a:moveTo>
                  <a:pt x="0" y="0"/>
                </a:moveTo>
                <a:lnTo>
                  <a:pt x="2077720" y="0"/>
                </a:lnTo>
                <a:lnTo>
                  <a:pt x="2077720" y="459739"/>
                </a:lnTo>
                <a:lnTo>
                  <a:pt x="0" y="45973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389879" y="4546600"/>
            <a:ext cx="2565400" cy="459740"/>
          </a:xfrm>
          <a:custGeom>
            <a:avLst/>
            <a:gdLst/>
            <a:ahLst/>
            <a:cxnLst/>
            <a:rect l="l" t="t" r="r" b="b"/>
            <a:pathLst>
              <a:path w="2565400" h="459739">
                <a:moveTo>
                  <a:pt x="0" y="0"/>
                </a:moveTo>
                <a:lnTo>
                  <a:pt x="2565400" y="0"/>
                </a:lnTo>
                <a:lnTo>
                  <a:pt x="2565400" y="459739"/>
                </a:lnTo>
                <a:lnTo>
                  <a:pt x="0" y="45973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8605519" y="4549139"/>
            <a:ext cx="1864360" cy="459740"/>
          </a:xfrm>
          <a:custGeom>
            <a:avLst/>
            <a:gdLst/>
            <a:ahLst/>
            <a:cxnLst/>
            <a:rect l="l" t="t" r="r" b="b"/>
            <a:pathLst>
              <a:path w="1864359" h="459739">
                <a:moveTo>
                  <a:pt x="0" y="0"/>
                </a:moveTo>
                <a:lnTo>
                  <a:pt x="1864360" y="0"/>
                </a:lnTo>
                <a:lnTo>
                  <a:pt x="1864360" y="459739"/>
                </a:lnTo>
                <a:lnTo>
                  <a:pt x="0" y="45973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78679" y="2796539"/>
            <a:ext cx="1115060" cy="459740"/>
          </a:xfrm>
          <a:custGeom>
            <a:avLst/>
            <a:gdLst/>
            <a:ahLst/>
            <a:cxnLst/>
            <a:rect l="l" t="t" r="r" b="b"/>
            <a:pathLst>
              <a:path w="1115060" h="459739">
                <a:moveTo>
                  <a:pt x="0" y="0"/>
                </a:moveTo>
                <a:lnTo>
                  <a:pt x="1115060" y="0"/>
                </a:lnTo>
                <a:lnTo>
                  <a:pt x="1115060" y="459739"/>
                </a:lnTo>
                <a:lnTo>
                  <a:pt x="0" y="45973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828800" y="5379719"/>
            <a:ext cx="3675379" cy="459740"/>
          </a:xfrm>
          <a:custGeom>
            <a:avLst/>
            <a:gdLst/>
            <a:ahLst/>
            <a:cxnLst/>
            <a:rect l="l" t="t" r="r" b="b"/>
            <a:pathLst>
              <a:path w="3675379" h="459739">
                <a:moveTo>
                  <a:pt x="0" y="0"/>
                </a:moveTo>
                <a:lnTo>
                  <a:pt x="3675379" y="0"/>
                </a:lnTo>
                <a:lnTo>
                  <a:pt x="3675379" y="459739"/>
                </a:lnTo>
                <a:lnTo>
                  <a:pt x="0" y="45973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450079" y="2230119"/>
            <a:ext cx="4185920" cy="462280"/>
          </a:xfrm>
          <a:prstGeom prst="rect">
            <a:avLst/>
          </a:prstGeom>
          <a:solidFill>
            <a:srgbClr val="0000CC"/>
          </a:solidFill>
        </p:spPr>
        <p:txBody>
          <a:bodyPr vert="horz" wrap="square" lIns="0" tIns="55244" rIns="0" bIns="0" rtlCol="0">
            <a:spAutoFit/>
          </a:bodyPr>
          <a:lstStyle/>
          <a:p>
            <a:pPr marL="111760">
              <a:lnSpc>
                <a:spcPct val="100000"/>
              </a:lnSpc>
              <a:spcBef>
                <a:spcPts val="435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战败国与苏俄政府被排斥在外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385300" y="5143500"/>
            <a:ext cx="2339340" cy="462280"/>
          </a:xfrm>
          <a:prstGeom prst="rect">
            <a:avLst/>
          </a:prstGeom>
          <a:solidFill>
            <a:srgbClr val="0000CC"/>
          </a:solidFill>
        </p:spPr>
        <p:txBody>
          <a:bodyPr vert="horz" wrap="square" lIns="0" tIns="56515" rIns="0" bIns="0" rtlCol="0">
            <a:spAutoFit/>
          </a:bodyPr>
          <a:lstStyle/>
          <a:p>
            <a:pPr marL="101600">
              <a:lnSpc>
                <a:spcPct val="100000"/>
              </a:lnSpc>
              <a:spcBef>
                <a:spcPts val="445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欧洲、亚太……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396113" y="1904906"/>
            <a:ext cx="11456035" cy="38658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5880" indent="711200">
              <a:lnSpc>
                <a:spcPct val="15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（美国）不仅因为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参战较晚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、战场远离本土而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损失轻微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，……美国的 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商品输出额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从1914年到1917年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净增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近2倍，……靠战争年代的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资本输出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  美国由战前持有30亿美元外债的债务国变成了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战后的债权国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，到1919年仅 各协约国欠它的债务就达100亿美元。与此同时，美国掌握了世界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黄金储 备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的40%以上，使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世界金融中心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开始从伦敦向华尔街转移。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6464300">
              <a:lnSpc>
                <a:spcPct val="100000"/>
              </a:lnSpc>
              <a:spcBef>
                <a:spcPts val="168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——齐世荣《世界史·现代卷》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366179" y="1381869"/>
            <a:ext cx="819785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aseline="3000" dirty="0">
                <a:solidFill>
                  <a:srgbClr val="F8F8F8"/>
                </a:solidFill>
              </a:rPr>
              <a:t>三、一战后的国际秩序</a:t>
            </a:r>
            <a:r>
              <a:rPr sz="4800" spc="-225" baseline="3000" dirty="0">
                <a:solidFill>
                  <a:srgbClr val="F8F8F8"/>
                </a:solidFill>
              </a:rPr>
              <a:t> </a:t>
            </a:r>
            <a:r>
              <a:rPr sz="2800" dirty="0">
                <a:solidFill>
                  <a:srgbClr val="FFFFFF"/>
                </a:solidFill>
              </a:rPr>
              <a:t>之巴黎和会和凡尔赛体系</a:t>
            </a:r>
            <a:endParaRPr sz="28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436832" y="1714347"/>
            <a:ext cx="11404600" cy="431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11200">
              <a:lnSpc>
                <a:spcPct val="15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1918年1月8日，美国总统伍德罗·威尔逊提出《世界和平纲领》，即  “十四点原则”。其要点为：公开的和平条约，必须公开缔结；领海以 外，无论平时或战时，必须保持公海航行的绝对自由；尽可能地消除一切 经济壁垒，建立平等的贸易条件；各国军备必须裁减至符合维持国内安全 的最低限度；为了大小国家都能相互保证政治独立和领土完整，必须成立 一个具有特定盟约的普遍性的国际联盟。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2668270">
              <a:lnSpc>
                <a:spcPct val="100000"/>
              </a:lnSpc>
              <a:spcBef>
                <a:spcPts val="645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——摘编自齐世荣主编《世界通史资料选辑·现代部分》第1分册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149340" y="3063239"/>
            <a:ext cx="998219" cy="0"/>
          </a:xfrm>
          <a:custGeom>
            <a:avLst/>
            <a:gdLst/>
            <a:ahLst/>
            <a:cxnLst/>
            <a:rect l="l" t="t" r="r" b="b"/>
            <a:pathLst>
              <a:path w="998220">
                <a:moveTo>
                  <a:pt x="0" y="0"/>
                </a:moveTo>
                <a:lnTo>
                  <a:pt x="997750" y="0"/>
                </a:lnTo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608819" y="3063239"/>
            <a:ext cx="1492885" cy="0"/>
          </a:xfrm>
          <a:custGeom>
            <a:avLst/>
            <a:gdLst/>
            <a:ahLst/>
            <a:cxnLst/>
            <a:rect l="l" t="t" r="r" b="b"/>
            <a:pathLst>
              <a:path w="1492884">
                <a:moveTo>
                  <a:pt x="0" y="0"/>
                </a:moveTo>
                <a:lnTo>
                  <a:pt x="1492580" y="0"/>
                </a:lnTo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263640" y="3683000"/>
            <a:ext cx="3347085" cy="0"/>
          </a:xfrm>
          <a:custGeom>
            <a:avLst/>
            <a:gdLst/>
            <a:ahLst/>
            <a:cxnLst/>
            <a:rect l="l" t="t" r="r" b="b"/>
            <a:pathLst>
              <a:path w="3347084">
                <a:moveTo>
                  <a:pt x="0" y="0"/>
                </a:moveTo>
                <a:lnTo>
                  <a:pt x="3346958" y="0"/>
                </a:lnTo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435080" y="3718559"/>
            <a:ext cx="1605915" cy="0"/>
          </a:xfrm>
          <a:custGeom>
            <a:avLst/>
            <a:gdLst/>
            <a:ahLst/>
            <a:cxnLst/>
            <a:rect l="l" t="t" r="r" b="b"/>
            <a:pathLst>
              <a:path w="1605915">
                <a:moveTo>
                  <a:pt x="0" y="0"/>
                </a:moveTo>
                <a:lnTo>
                  <a:pt x="1605394" y="0"/>
                </a:lnTo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32560" y="4318000"/>
            <a:ext cx="1513205" cy="0"/>
          </a:xfrm>
          <a:custGeom>
            <a:avLst/>
            <a:gdLst/>
            <a:ahLst/>
            <a:cxnLst/>
            <a:rect l="l" t="t" r="r" b="b"/>
            <a:pathLst>
              <a:path w="1513205">
                <a:moveTo>
                  <a:pt x="0" y="0"/>
                </a:moveTo>
                <a:lnTo>
                  <a:pt x="1512658" y="0"/>
                </a:lnTo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863340" y="4318000"/>
            <a:ext cx="2560320" cy="0"/>
          </a:xfrm>
          <a:custGeom>
            <a:avLst/>
            <a:gdLst/>
            <a:ahLst/>
            <a:cxnLst/>
            <a:rect l="l" t="t" r="r" b="b"/>
            <a:pathLst>
              <a:path w="2560320">
                <a:moveTo>
                  <a:pt x="0" y="0"/>
                </a:moveTo>
                <a:lnTo>
                  <a:pt x="2560078" y="0"/>
                </a:lnTo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6781800" y="4348479"/>
            <a:ext cx="2919730" cy="9525"/>
          </a:xfrm>
          <a:custGeom>
            <a:avLst/>
            <a:gdLst/>
            <a:ahLst/>
            <a:cxnLst/>
            <a:rect l="l" t="t" r="r" b="b"/>
            <a:pathLst>
              <a:path w="2919729" h="9525">
                <a:moveTo>
                  <a:pt x="0" y="0"/>
                </a:moveTo>
                <a:lnTo>
                  <a:pt x="2919526" y="9309"/>
                </a:lnTo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665979" y="5615939"/>
            <a:ext cx="2838450" cy="0"/>
          </a:xfrm>
          <a:custGeom>
            <a:avLst/>
            <a:gdLst/>
            <a:ahLst/>
            <a:cxnLst/>
            <a:rect l="l" t="t" r="r" b="b"/>
            <a:pathLst>
              <a:path w="2838450">
                <a:moveTo>
                  <a:pt x="0" y="0"/>
                </a:moveTo>
                <a:lnTo>
                  <a:pt x="2838411" y="0"/>
                </a:lnTo>
              </a:path>
            </a:pathLst>
          </a:custGeom>
          <a:ln w="76200">
            <a:solidFill>
              <a:srgbClr val="FFFF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490371" y="1234015"/>
            <a:ext cx="812101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三、一战后的国际秩序</a:t>
            </a:r>
            <a:r>
              <a:rPr sz="3200" spc="-750" dirty="0">
                <a:solidFill>
                  <a:srgbClr val="F8F8F8"/>
                </a:solidFill>
              </a:rPr>
              <a:t> </a:t>
            </a:r>
            <a:r>
              <a:rPr sz="2800" dirty="0">
                <a:solidFill>
                  <a:srgbClr val="FFFFFF"/>
                </a:solidFill>
              </a:rPr>
              <a:t>之巴黎和会和凡尔赛体系</a:t>
            </a:r>
            <a:endParaRPr sz="280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440824" y="1431386"/>
            <a:ext cx="40894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三、一战后的国际秩序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1798741" y="2058182"/>
            <a:ext cx="10337800" cy="1305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11200">
              <a:lnSpc>
                <a:spcPct val="15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国际联盟是第一个由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主权国家组成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的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世界性国际组织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，成立的 宗旨是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促进国际合作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和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实现世界和平与安全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726593" y="1487444"/>
            <a:ext cx="39370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之巴黎和会和凡尔赛体系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587240" y="3538220"/>
            <a:ext cx="5107940" cy="27711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588112" y="6341936"/>
            <a:ext cx="1854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国际联盟会场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81511" y="1429196"/>
            <a:ext cx="40894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三、一战后的国际秩序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7420563" y="1557827"/>
            <a:ext cx="39370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之巴黎和会和凡尔赛体系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92584" y="1953965"/>
            <a:ext cx="11480800" cy="3787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80645" indent="711200">
              <a:lnSpc>
                <a:spcPct val="150000"/>
              </a:lnSpc>
              <a:spcBef>
                <a:spcPts val="100"/>
              </a:spcBef>
            </a:pP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国际联盟作为凡尔赛-华盛顿体系的组成部分，存在巨大的缺陷。国 联实际成为英法所操纵的国际组织。它所规定的的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“全体一致”原则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，实 际使国联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失去了对侵略行为采取任何有效行动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的可能性，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无法制止战争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的 发生；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美国始终不是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国联的成员，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苏联长期被拒之门外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，30年代法西斯国 家日本、德国和意大利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相继退出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，不受约束，从而使</a:t>
            </a:r>
            <a:r>
              <a:rPr sz="2800" dirty="0">
                <a:solidFill>
                  <a:srgbClr val="FFFF00"/>
                </a:solidFill>
                <a:latin typeface="黑体" panose="02010609060101010101" charset="-122"/>
                <a:cs typeface="黑体" panose="02010609060101010101" charset="-122"/>
              </a:rPr>
              <a:t>集体安全有名无实</a:t>
            </a:r>
            <a:r>
              <a:rPr sz="28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5219065">
              <a:lnSpc>
                <a:spcPct val="100000"/>
              </a:lnSpc>
              <a:spcBef>
                <a:spcPts val="1535"/>
              </a:spcBef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——摘自徐蓝主编《世界近现代史1500-2007》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88053" y="1208035"/>
            <a:ext cx="40894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三、一战后的国际秩序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1061223" y="1728109"/>
            <a:ext cx="12370435" cy="4282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7145" indent="599440">
              <a:lnSpc>
                <a:spcPct val="125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对于普鲁</a:t>
            </a:r>
            <a:r>
              <a:rPr sz="2800" spc="-2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士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德意志来说，现在除了世界战争以外已经不可能有任何别的战争 了。这会是一场具有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空前规模和空前剧烈的世界战争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，那时会有800万到1000万 的士兵彼此残杀，同时把整个欧洲都吃得干干净净，比任何时候的蝗虫群还要 吃得厉害。其结局是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普遍的破产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……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旧的国家及其世代相因的治国方略一齐崩 溃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，以致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王冠成打地滚在街上而无人拾取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；绝对无法预料，这一切将怎样了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 marR="259080">
              <a:lnSpc>
                <a:spcPct val="125000"/>
              </a:lnSpc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结，谁会成为斗争中的胜利者；只有一个结果是绝对没有疑问的，那就是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普遍 的衰竭和为工人阶级的最后胜利创造条件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>
              <a:lnSpc>
                <a:spcPct val="100000"/>
              </a:lnSpc>
              <a:spcBef>
                <a:spcPts val="1240"/>
              </a:spcBef>
              <a:tabLst>
                <a:tab pos="11442700" algn="l"/>
              </a:tabLst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——恩格斯《波克罕〈纪念1806至1807年德意志极端爱国主义者〉一书引言》(摘录)	1887年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73240" y="1269947"/>
            <a:ext cx="39370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之巴黎和会和凡尔赛体系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10076" y="1185294"/>
            <a:ext cx="40894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三、一战后的国际秩序</a:t>
            </a:r>
            <a:endParaRPr sz="3200"/>
          </a:p>
        </p:txBody>
      </p:sp>
      <p:sp>
        <p:nvSpPr>
          <p:cNvPr id="3" name="object 3"/>
          <p:cNvSpPr/>
          <p:nvPr/>
        </p:nvSpPr>
        <p:spPr>
          <a:xfrm>
            <a:off x="6111252" y="1752600"/>
            <a:ext cx="5163807" cy="53136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183880" y="4610100"/>
            <a:ext cx="889000" cy="309880"/>
          </a:xfrm>
          <a:custGeom>
            <a:avLst/>
            <a:gdLst/>
            <a:ahLst/>
            <a:cxnLst/>
            <a:rect l="l" t="t" r="r" b="b"/>
            <a:pathLst>
              <a:path w="889000" h="309879">
                <a:moveTo>
                  <a:pt x="0" y="0"/>
                </a:moveTo>
                <a:lnTo>
                  <a:pt x="889000" y="0"/>
                </a:lnTo>
                <a:lnTo>
                  <a:pt x="889000" y="309880"/>
                </a:lnTo>
                <a:lnTo>
                  <a:pt x="0" y="309880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575800" y="3619500"/>
            <a:ext cx="1498600" cy="462280"/>
          </a:xfrm>
          <a:custGeom>
            <a:avLst/>
            <a:gdLst/>
            <a:ahLst/>
            <a:cxnLst/>
            <a:rect l="l" t="t" r="r" b="b"/>
            <a:pathLst>
              <a:path w="1498600" h="462279">
                <a:moveTo>
                  <a:pt x="0" y="0"/>
                </a:moveTo>
                <a:lnTo>
                  <a:pt x="1498600" y="0"/>
                </a:lnTo>
                <a:lnTo>
                  <a:pt x="1498600" y="462279"/>
                </a:lnTo>
                <a:lnTo>
                  <a:pt x="0" y="46227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575800" y="5321300"/>
            <a:ext cx="1287780" cy="459740"/>
          </a:xfrm>
          <a:custGeom>
            <a:avLst/>
            <a:gdLst/>
            <a:ahLst/>
            <a:cxnLst/>
            <a:rect l="l" t="t" r="r" b="b"/>
            <a:pathLst>
              <a:path w="1287779" h="459739">
                <a:moveTo>
                  <a:pt x="0" y="0"/>
                </a:moveTo>
                <a:lnTo>
                  <a:pt x="1287779" y="0"/>
                </a:lnTo>
                <a:lnTo>
                  <a:pt x="1287779" y="459739"/>
                </a:lnTo>
                <a:lnTo>
                  <a:pt x="0" y="45973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950200" y="4028439"/>
            <a:ext cx="688340" cy="246379"/>
          </a:xfrm>
          <a:custGeom>
            <a:avLst/>
            <a:gdLst/>
            <a:ahLst/>
            <a:cxnLst/>
            <a:rect l="l" t="t" r="r" b="b"/>
            <a:pathLst>
              <a:path w="688340" h="246379">
                <a:moveTo>
                  <a:pt x="0" y="0"/>
                </a:moveTo>
                <a:lnTo>
                  <a:pt x="688340" y="0"/>
                </a:lnTo>
                <a:lnTo>
                  <a:pt x="688340" y="246379"/>
                </a:lnTo>
                <a:lnTo>
                  <a:pt x="0" y="246379"/>
                </a:lnTo>
                <a:lnTo>
                  <a:pt x="0" y="0"/>
                </a:lnTo>
                <a:close/>
              </a:path>
            </a:pathLst>
          </a:custGeom>
          <a:ln w="76200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702040" y="3820159"/>
            <a:ext cx="777240" cy="647700"/>
          </a:xfrm>
          <a:custGeom>
            <a:avLst/>
            <a:gdLst/>
            <a:ahLst/>
            <a:cxnLst/>
            <a:rect l="l" t="t" r="r" b="b"/>
            <a:pathLst>
              <a:path w="777240" h="647700">
                <a:moveTo>
                  <a:pt x="0" y="323850"/>
                </a:moveTo>
                <a:lnTo>
                  <a:pt x="3547" y="279906"/>
                </a:lnTo>
                <a:lnTo>
                  <a:pt x="13881" y="237758"/>
                </a:lnTo>
                <a:lnTo>
                  <a:pt x="30539" y="197794"/>
                </a:lnTo>
                <a:lnTo>
                  <a:pt x="53057" y="160398"/>
                </a:lnTo>
                <a:lnTo>
                  <a:pt x="80973" y="125956"/>
                </a:lnTo>
                <a:lnTo>
                  <a:pt x="113823" y="94854"/>
                </a:lnTo>
                <a:lnTo>
                  <a:pt x="151145" y="67479"/>
                </a:lnTo>
                <a:lnTo>
                  <a:pt x="192475" y="44215"/>
                </a:lnTo>
                <a:lnTo>
                  <a:pt x="237351" y="25450"/>
                </a:lnTo>
                <a:lnTo>
                  <a:pt x="285309" y="11568"/>
                </a:lnTo>
                <a:lnTo>
                  <a:pt x="335886" y="2956"/>
                </a:lnTo>
                <a:lnTo>
                  <a:pt x="388620" y="0"/>
                </a:lnTo>
                <a:lnTo>
                  <a:pt x="441353" y="2956"/>
                </a:lnTo>
                <a:lnTo>
                  <a:pt x="491930" y="11568"/>
                </a:lnTo>
                <a:lnTo>
                  <a:pt x="539888" y="25450"/>
                </a:lnTo>
                <a:lnTo>
                  <a:pt x="584764" y="44215"/>
                </a:lnTo>
                <a:lnTo>
                  <a:pt x="626094" y="67479"/>
                </a:lnTo>
                <a:lnTo>
                  <a:pt x="663416" y="94854"/>
                </a:lnTo>
                <a:lnTo>
                  <a:pt x="696266" y="125956"/>
                </a:lnTo>
                <a:lnTo>
                  <a:pt x="724182" y="160398"/>
                </a:lnTo>
                <a:lnTo>
                  <a:pt x="746700" y="197794"/>
                </a:lnTo>
                <a:lnTo>
                  <a:pt x="763358" y="237758"/>
                </a:lnTo>
                <a:lnTo>
                  <a:pt x="773692" y="279906"/>
                </a:lnTo>
                <a:lnTo>
                  <a:pt x="777240" y="323850"/>
                </a:lnTo>
                <a:lnTo>
                  <a:pt x="773692" y="367793"/>
                </a:lnTo>
                <a:lnTo>
                  <a:pt x="763358" y="409941"/>
                </a:lnTo>
                <a:lnTo>
                  <a:pt x="746700" y="449905"/>
                </a:lnTo>
                <a:lnTo>
                  <a:pt x="724182" y="487301"/>
                </a:lnTo>
                <a:lnTo>
                  <a:pt x="696266" y="521743"/>
                </a:lnTo>
                <a:lnTo>
                  <a:pt x="663416" y="552845"/>
                </a:lnTo>
                <a:lnTo>
                  <a:pt x="626094" y="580220"/>
                </a:lnTo>
                <a:lnTo>
                  <a:pt x="584764" y="603484"/>
                </a:lnTo>
                <a:lnTo>
                  <a:pt x="539888" y="622249"/>
                </a:lnTo>
                <a:lnTo>
                  <a:pt x="491930" y="636131"/>
                </a:lnTo>
                <a:lnTo>
                  <a:pt x="441353" y="644743"/>
                </a:lnTo>
                <a:lnTo>
                  <a:pt x="388620" y="647700"/>
                </a:lnTo>
                <a:lnTo>
                  <a:pt x="335886" y="644743"/>
                </a:lnTo>
                <a:lnTo>
                  <a:pt x="285309" y="636131"/>
                </a:lnTo>
                <a:lnTo>
                  <a:pt x="237351" y="622249"/>
                </a:lnTo>
                <a:lnTo>
                  <a:pt x="192475" y="603484"/>
                </a:lnTo>
                <a:lnTo>
                  <a:pt x="151145" y="580220"/>
                </a:lnTo>
                <a:lnTo>
                  <a:pt x="113823" y="552845"/>
                </a:lnTo>
                <a:lnTo>
                  <a:pt x="80973" y="521743"/>
                </a:lnTo>
                <a:lnTo>
                  <a:pt x="53057" y="487301"/>
                </a:lnTo>
                <a:lnTo>
                  <a:pt x="30539" y="449905"/>
                </a:lnTo>
                <a:lnTo>
                  <a:pt x="13881" y="409941"/>
                </a:lnTo>
                <a:lnTo>
                  <a:pt x="3547" y="367793"/>
                </a:lnTo>
                <a:lnTo>
                  <a:pt x="0" y="323850"/>
                </a:lnTo>
                <a:close/>
              </a:path>
            </a:pathLst>
          </a:custGeom>
          <a:ln w="76200"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217167" y="4176522"/>
            <a:ext cx="948690" cy="610870"/>
          </a:xfrm>
          <a:custGeom>
            <a:avLst/>
            <a:gdLst/>
            <a:ahLst/>
            <a:cxnLst/>
            <a:rect l="l" t="t" r="r" b="b"/>
            <a:pathLst>
              <a:path w="948690" h="610870">
                <a:moveTo>
                  <a:pt x="7861" y="45621"/>
                </a:moveTo>
                <a:lnTo>
                  <a:pt x="44209" y="13841"/>
                </a:lnTo>
                <a:lnTo>
                  <a:pt x="104707" y="226"/>
                </a:lnTo>
                <a:lnTo>
                  <a:pt x="142709" y="0"/>
                </a:lnTo>
                <a:lnTo>
                  <a:pt x="185186" y="4037"/>
                </a:lnTo>
                <a:lnTo>
                  <a:pt x="231614" y="12248"/>
                </a:lnTo>
                <a:lnTo>
                  <a:pt x="281475" y="24538"/>
                </a:lnTo>
                <a:lnTo>
                  <a:pt x="334245" y="40817"/>
                </a:lnTo>
                <a:lnTo>
                  <a:pt x="389405" y="60992"/>
                </a:lnTo>
                <a:lnTo>
                  <a:pt x="446432" y="84970"/>
                </a:lnTo>
                <a:lnTo>
                  <a:pt x="504807" y="112660"/>
                </a:lnTo>
                <a:lnTo>
                  <a:pt x="564007" y="143969"/>
                </a:lnTo>
                <a:lnTo>
                  <a:pt x="621808" y="177792"/>
                </a:lnTo>
                <a:lnTo>
                  <a:pt x="676097" y="212820"/>
                </a:lnTo>
                <a:lnTo>
                  <a:pt x="726522" y="248658"/>
                </a:lnTo>
                <a:lnTo>
                  <a:pt x="772730" y="284913"/>
                </a:lnTo>
                <a:lnTo>
                  <a:pt x="814368" y="321190"/>
                </a:lnTo>
                <a:lnTo>
                  <a:pt x="851083" y="357095"/>
                </a:lnTo>
                <a:lnTo>
                  <a:pt x="882522" y="392232"/>
                </a:lnTo>
                <a:lnTo>
                  <a:pt x="908333" y="426208"/>
                </a:lnTo>
                <a:lnTo>
                  <a:pt x="941655" y="489098"/>
                </a:lnTo>
                <a:lnTo>
                  <a:pt x="948461" y="517223"/>
                </a:lnTo>
                <a:lnTo>
                  <a:pt x="948227" y="542608"/>
                </a:lnTo>
                <a:lnTo>
                  <a:pt x="925705" y="583066"/>
                </a:lnTo>
                <a:lnTo>
                  <a:pt x="876761" y="605671"/>
                </a:lnTo>
                <a:lnTo>
                  <a:pt x="805751" y="610481"/>
                </a:lnTo>
                <a:lnTo>
                  <a:pt x="763275" y="606443"/>
                </a:lnTo>
                <a:lnTo>
                  <a:pt x="716847" y="598233"/>
                </a:lnTo>
                <a:lnTo>
                  <a:pt x="666986" y="585942"/>
                </a:lnTo>
                <a:lnTo>
                  <a:pt x="614216" y="569663"/>
                </a:lnTo>
                <a:lnTo>
                  <a:pt x="559056" y="549489"/>
                </a:lnTo>
                <a:lnTo>
                  <a:pt x="502028" y="525511"/>
                </a:lnTo>
                <a:lnTo>
                  <a:pt x="443654" y="497821"/>
                </a:lnTo>
                <a:lnTo>
                  <a:pt x="384454" y="466511"/>
                </a:lnTo>
                <a:lnTo>
                  <a:pt x="326653" y="432689"/>
                </a:lnTo>
                <a:lnTo>
                  <a:pt x="272364" y="397661"/>
                </a:lnTo>
                <a:lnTo>
                  <a:pt x="221938" y="361822"/>
                </a:lnTo>
                <a:lnTo>
                  <a:pt x="175730" y="325567"/>
                </a:lnTo>
                <a:lnTo>
                  <a:pt x="134092" y="289290"/>
                </a:lnTo>
                <a:lnTo>
                  <a:pt x="97378" y="253386"/>
                </a:lnTo>
                <a:lnTo>
                  <a:pt x="65939" y="218248"/>
                </a:lnTo>
                <a:lnTo>
                  <a:pt x="40128" y="184273"/>
                </a:lnTo>
                <a:lnTo>
                  <a:pt x="6806" y="121383"/>
                </a:lnTo>
                <a:lnTo>
                  <a:pt x="0" y="93258"/>
                </a:lnTo>
                <a:lnTo>
                  <a:pt x="234" y="67872"/>
                </a:lnTo>
                <a:lnTo>
                  <a:pt x="7861" y="45621"/>
                </a:lnTo>
                <a:close/>
              </a:path>
            </a:pathLst>
          </a:custGeom>
          <a:ln w="76200"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109663" y="4582630"/>
            <a:ext cx="1330325" cy="1116330"/>
          </a:xfrm>
          <a:custGeom>
            <a:avLst/>
            <a:gdLst/>
            <a:ahLst/>
            <a:cxnLst/>
            <a:rect l="l" t="t" r="r" b="b"/>
            <a:pathLst>
              <a:path w="1330325" h="1116329">
                <a:moveTo>
                  <a:pt x="9701" y="17024"/>
                </a:moveTo>
                <a:lnTo>
                  <a:pt x="21816" y="7248"/>
                </a:lnTo>
                <a:lnTo>
                  <a:pt x="38383" y="1614"/>
                </a:lnTo>
                <a:lnTo>
                  <a:pt x="59169" y="0"/>
                </a:lnTo>
                <a:lnTo>
                  <a:pt x="83944" y="2284"/>
                </a:lnTo>
                <a:lnTo>
                  <a:pt x="144542" y="18061"/>
                </a:lnTo>
                <a:lnTo>
                  <a:pt x="218331" y="47976"/>
                </a:lnTo>
                <a:lnTo>
                  <a:pt x="259596" y="67930"/>
                </a:lnTo>
                <a:lnTo>
                  <a:pt x="303467" y="91054"/>
                </a:lnTo>
                <a:lnTo>
                  <a:pt x="349715" y="117227"/>
                </a:lnTo>
                <a:lnTo>
                  <a:pt x="398108" y="146326"/>
                </a:lnTo>
                <a:lnTo>
                  <a:pt x="448416" y="178230"/>
                </a:lnTo>
                <a:lnTo>
                  <a:pt x="500408" y="212818"/>
                </a:lnTo>
                <a:lnTo>
                  <a:pt x="553854" y="249968"/>
                </a:lnTo>
                <a:lnTo>
                  <a:pt x="608524" y="289558"/>
                </a:lnTo>
                <a:lnTo>
                  <a:pt x="664186" y="331469"/>
                </a:lnTo>
                <a:lnTo>
                  <a:pt x="720611" y="375576"/>
                </a:lnTo>
                <a:lnTo>
                  <a:pt x="777568" y="421761"/>
                </a:lnTo>
                <a:lnTo>
                  <a:pt x="833699" y="468946"/>
                </a:lnTo>
                <a:lnTo>
                  <a:pt x="887690" y="516001"/>
                </a:lnTo>
                <a:lnTo>
                  <a:pt x="939378" y="562724"/>
                </a:lnTo>
                <a:lnTo>
                  <a:pt x="988602" y="608910"/>
                </a:lnTo>
                <a:lnTo>
                  <a:pt x="1035197" y="654358"/>
                </a:lnTo>
                <a:lnTo>
                  <a:pt x="1079001" y="698863"/>
                </a:lnTo>
                <a:lnTo>
                  <a:pt x="1119851" y="742221"/>
                </a:lnTo>
                <a:lnTo>
                  <a:pt x="1157584" y="784231"/>
                </a:lnTo>
                <a:lnTo>
                  <a:pt x="1192038" y="824688"/>
                </a:lnTo>
                <a:lnTo>
                  <a:pt x="1223048" y="863389"/>
                </a:lnTo>
                <a:lnTo>
                  <a:pt x="1250453" y="900131"/>
                </a:lnTo>
                <a:lnTo>
                  <a:pt x="1274090" y="934710"/>
                </a:lnTo>
                <a:lnTo>
                  <a:pt x="1309405" y="996569"/>
                </a:lnTo>
                <a:lnTo>
                  <a:pt x="1327692" y="1047338"/>
                </a:lnTo>
                <a:lnTo>
                  <a:pt x="1330042" y="1068055"/>
                </a:lnTo>
                <a:lnTo>
                  <a:pt x="1327646" y="1085391"/>
                </a:lnTo>
                <a:lnTo>
                  <a:pt x="1320341" y="1099141"/>
                </a:lnTo>
                <a:lnTo>
                  <a:pt x="1308223" y="1108916"/>
                </a:lnTo>
                <a:lnTo>
                  <a:pt x="1291655" y="1114551"/>
                </a:lnTo>
                <a:lnTo>
                  <a:pt x="1270867" y="1116165"/>
                </a:lnTo>
                <a:lnTo>
                  <a:pt x="1246091" y="1113880"/>
                </a:lnTo>
                <a:lnTo>
                  <a:pt x="1185491" y="1098101"/>
                </a:lnTo>
                <a:lnTo>
                  <a:pt x="1111701" y="1068184"/>
                </a:lnTo>
                <a:lnTo>
                  <a:pt x="1070436" y="1048229"/>
                </a:lnTo>
                <a:lnTo>
                  <a:pt x="1026564" y="1025104"/>
                </a:lnTo>
                <a:lnTo>
                  <a:pt x="980317" y="998931"/>
                </a:lnTo>
                <a:lnTo>
                  <a:pt x="931924" y="969831"/>
                </a:lnTo>
                <a:lnTo>
                  <a:pt x="881617" y="937926"/>
                </a:lnTo>
                <a:lnTo>
                  <a:pt x="829626" y="903337"/>
                </a:lnTo>
                <a:lnTo>
                  <a:pt x="776181" y="866186"/>
                </a:lnTo>
                <a:lnTo>
                  <a:pt x="721512" y="826595"/>
                </a:lnTo>
                <a:lnTo>
                  <a:pt x="665851" y="784684"/>
                </a:lnTo>
                <a:lnTo>
                  <a:pt x="609428" y="740576"/>
                </a:lnTo>
                <a:lnTo>
                  <a:pt x="552473" y="694392"/>
                </a:lnTo>
                <a:lnTo>
                  <a:pt x="496343" y="647208"/>
                </a:lnTo>
                <a:lnTo>
                  <a:pt x="442351" y="600154"/>
                </a:lnTo>
                <a:lnTo>
                  <a:pt x="390663" y="553433"/>
                </a:lnTo>
                <a:lnTo>
                  <a:pt x="341439" y="507247"/>
                </a:lnTo>
                <a:lnTo>
                  <a:pt x="294844" y="461800"/>
                </a:lnTo>
                <a:lnTo>
                  <a:pt x="251040" y="417296"/>
                </a:lnTo>
                <a:lnTo>
                  <a:pt x="210190" y="373937"/>
                </a:lnTo>
                <a:lnTo>
                  <a:pt x="172457" y="331928"/>
                </a:lnTo>
                <a:lnTo>
                  <a:pt x="138003" y="291471"/>
                </a:lnTo>
                <a:lnTo>
                  <a:pt x="106993" y="252770"/>
                </a:lnTo>
                <a:lnTo>
                  <a:pt x="79588" y="216028"/>
                </a:lnTo>
                <a:lnTo>
                  <a:pt x="55951" y="181448"/>
                </a:lnTo>
                <a:lnTo>
                  <a:pt x="20636" y="119590"/>
                </a:lnTo>
                <a:lnTo>
                  <a:pt x="2349" y="68823"/>
                </a:lnTo>
                <a:lnTo>
                  <a:pt x="0" y="48106"/>
                </a:lnTo>
                <a:lnTo>
                  <a:pt x="2396" y="30772"/>
                </a:lnTo>
                <a:lnTo>
                  <a:pt x="9701" y="17024"/>
                </a:lnTo>
                <a:close/>
              </a:path>
            </a:pathLst>
          </a:custGeom>
          <a:ln w="76200">
            <a:solidFill>
              <a:srgbClr val="0000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755538" y="1240623"/>
            <a:ext cx="39370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之巴黎和会和凡尔赛体系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25110" y="1216621"/>
            <a:ext cx="40894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三、一战后的国际秩序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1472801" y="1574601"/>
            <a:ext cx="11404600" cy="5045710"/>
          </a:xfrm>
          <a:prstGeom prst="rect">
            <a:avLst/>
          </a:prstGeom>
        </p:spPr>
        <p:txBody>
          <a:bodyPr vert="horz" wrap="square" lIns="0" tIns="226060" rIns="0" bIns="0" rtlCol="0">
            <a:spAutoFit/>
          </a:bodyPr>
          <a:lstStyle/>
          <a:p>
            <a:pPr marL="723900">
              <a:lnSpc>
                <a:spcPct val="100000"/>
              </a:lnSpc>
              <a:spcBef>
                <a:spcPts val="178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德国及其各盟国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应承担战争罪责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 marR="5080" indent="711200" algn="just">
              <a:lnSpc>
                <a:spcPct val="150000"/>
              </a:lnSpc>
            </a:pP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重新划定德国疆界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。在西部，阿尔萨斯—洛林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归还法国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；萨尔煤矿由 法国开采15年，15年后通过公民投票决定其归属；莱茵河西岸的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德国领土 由协约国占领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15年。在南部，德国承认奥地利独立，德奥永远不得合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723900" marR="360680" indent="-711200">
              <a:lnSpc>
                <a:spcPct val="150000"/>
              </a:lnSpc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并……这样，德国在欧洲大陆上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失去了大约13％的领土和10％的人口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 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限制德国军备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。……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723900">
              <a:lnSpc>
                <a:spcPct val="100000"/>
              </a:lnSpc>
              <a:spcBef>
                <a:spcPts val="168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德国须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向战胜国支付赔款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。由于和会没能就赔款总数达成一致。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5244465">
              <a:lnSpc>
                <a:spcPct val="100000"/>
              </a:lnSpc>
              <a:spcBef>
                <a:spcPts val="1365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——摘自《20世纪战争与和平》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688333" y="1272697"/>
            <a:ext cx="39370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之巴黎和会和凡尔赛体系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37144" y="1256554"/>
            <a:ext cx="40894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三、一战后的国际秩序</a:t>
            </a:r>
            <a:endParaRPr sz="32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455172" y="1788160"/>
            <a:ext cx="5102847" cy="52527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724759" y="1318466"/>
            <a:ext cx="39370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之巴黎和会和凡尔赛体系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247380" y="5989321"/>
            <a:ext cx="1145540" cy="510540"/>
          </a:xfrm>
          <a:custGeom>
            <a:avLst/>
            <a:gdLst/>
            <a:ahLst/>
            <a:cxnLst/>
            <a:rect l="l" t="t" r="r" b="b"/>
            <a:pathLst>
              <a:path w="1145540" h="510539">
                <a:moveTo>
                  <a:pt x="0" y="85089"/>
                </a:moveTo>
                <a:lnTo>
                  <a:pt x="6687" y="51970"/>
                </a:lnTo>
                <a:lnTo>
                  <a:pt x="24923" y="24923"/>
                </a:lnTo>
                <a:lnTo>
                  <a:pt x="51970" y="6687"/>
                </a:lnTo>
                <a:lnTo>
                  <a:pt x="85090" y="0"/>
                </a:lnTo>
                <a:lnTo>
                  <a:pt x="1060450" y="0"/>
                </a:lnTo>
                <a:lnTo>
                  <a:pt x="1093569" y="6687"/>
                </a:lnTo>
                <a:lnTo>
                  <a:pt x="1120616" y="24923"/>
                </a:lnTo>
                <a:lnTo>
                  <a:pt x="1138852" y="51970"/>
                </a:lnTo>
                <a:lnTo>
                  <a:pt x="1145540" y="85089"/>
                </a:lnTo>
                <a:lnTo>
                  <a:pt x="1145540" y="425449"/>
                </a:lnTo>
                <a:lnTo>
                  <a:pt x="1138852" y="458569"/>
                </a:lnTo>
                <a:lnTo>
                  <a:pt x="1120616" y="485616"/>
                </a:lnTo>
                <a:lnTo>
                  <a:pt x="1093569" y="503852"/>
                </a:lnTo>
                <a:lnTo>
                  <a:pt x="1060450" y="510539"/>
                </a:lnTo>
                <a:lnTo>
                  <a:pt x="85090" y="510539"/>
                </a:lnTo>
                <a:lnTo>
                  <a:pt x="51970" y="503852"/>
                </a:lnTo>
                <a:lnTo>
                  <a:pt x="24923" y="485616"/>
                </a:lnTo>
                <a:lnTo>
                  <a:pt x="6687" y="458569"/>
                </a:lnTo>
                <a:lnTo>
                  <a:pt x="0" y="425449"/>
                </a:lnTo>
                <a:lnTo>
                  <a:pt x="0" y="85089"/>
                </a:lnTo>
                <a:close/>
              </a:path>
            </a:pathLst>
          </a:custGeom>
          <a:ln w="76200">
            <a:solidFill>
              <a:srgbClr val="6F2F9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49575" y="4917437"/>
            <a:ext cx="2670175" cy="1016635"/>
          </a:xfrm>
          <a:custGeom>
            <a:avLst/>
            <a:gdLst/>
            <a:ahLst/>
            <a:cxnLst/>
            <a:rect l="l" t="t" r="r" b="b"/>
            <a:pathLst>
              <a:path w="2670175" h="1016635">
                <a:moveTo>
                  <a:pt x="1735048" y="523239"/>
                </a:moveTo>
                <a:lnTo>
                  <a:pt x="1334363" y="523239"/>
                </a:lnTo>
                <a:lnTo>
                  <a:pt x="0" y="1016355"/>
                </a:lnTo>
                <a:lnTo>
                  <a:pt x="1735048" y="523239"/>
                </a:lnTo>
                <a:close/>
              </a:path>
              <a:path w="2670175" h="1016635">
                <a:moveTo>
                  <a:pt x="2582773" y="0"/>
                </a:moveTo>
                <a:lnTo>
                  <a:pt x="1154455" y="0"/>
                </a:lnTo>
                <a:lnTo>
                  <a:pt x="1120506" y="6854"/>
                </a:lnTo>
                <a:lnTo>
                  <a:pt x="1092785" y="25546"/>
                </a:lnTo>
                <a:lnTo>
                  <a:pt x="1074097" y="53267"/>
                </a:lnTo>
                <a:lnTo>
                  <a:pt x="1067244" y="87210"/>
                </a:lnTo>
                <a:lnTo>
                  <a:pt x="1067247" y="436041"/>
                </a:lnTo>
                <a:lnTo>
                  <a:pt x="1074097" y="469977"/>
                </a:lnTo>
                <a:lnTo>
                  <a:pt x="1092785" y="497698"/>
                </a:lnTo>
                <a:lnTo>
                  <a:pt x="1120506" y="516387"/>
                </a:lnTo>
                <a:lnTo>
                  <a:pt x="1154455" y="523239"/>
                </a:lnTo>
                <a:lnTo>
                  <a:pt x="2582773" y="523239"/>
                </a:lnTo>
                <a:lnTo>
                  <a:pt x="2644443" y="497698"/>
                </a:lnTo>
                <a:lnTo>
                  <a:pt x="2669981" y="436041"/>
                </a:lnTo>
                <a:lnTo>
                  <a:pt x="2669984" y="87210"/>
                </a:lnTo>
                <a:lnTo>
                  <a:pt x="2663131" y="53267"/>
                </a:lnTo>
                <a:lnTo>
                  <a:pt x="2644443" y="25546"/>
                </a:lnTo>
                <a:lnTo>
                  <a:pt x="2616722" y="6854"/>
                </a:lnTo>
                <a:lnTo>
                  <a:pt x="2582773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0295504" y="4994020"/>
            <a:ext cx="12446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3F0DF"/>
                </a:solidFill>
                <a:latin typeface="黑体" panose="02010609060101010101" charset="-122"/>
                <a:cs typeface="黑体" panose="02010609060101010101" charset="-122"/>
              </a:rPr>
              <a:t>委任统治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266272" y="1921705"/>
            <a:ext cx="11864975" cy="4166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17465" marR="2618740" indent="-1744980">
              <a:lnSpc>
                <a:spcPct val="12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《国际联</a:t>
            </a:r>
            <a:r>
              <a:rPr sz="2800" spc="-2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盟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盟约》（1919年6月28日） 第二十二条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 marR="110490" indent="711200">
              <a:lnSpc>
                <a:spcPts val="4040"/>
              </a:lnSpc>
              <a:spcBef>
                <a:spcPts val="23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（—）凡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殖民地及领土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于此次战争之后不复属于从前统治该地之各国， 而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其居民尚不克自立于今世特别困难状况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之中，则应适用下列之原则……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 marR="110490" indent="711200">
              <a:lnSpc>
                <a:spcPts val="4020"/>
              </a:lnSpc>
              <a:spcBef>
                <a:spcPts val="15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（二）实行此项原则之最妥善方法莫如以此种人民之保佐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委诸资源上、 经验上或地理上足以承担此项责任而亦乐于接受之各先进国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，该国即以受任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>
              <a:lnSpc>
                <a:spcPct val="100000"/>
              </a:lnSpc>
              <a:spcBef>
                <a:spcPts val="44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统治之资格为联盟施行此项保佐。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6060440">
              <a:lnSpc>
                <a:spcPct val="100000"/>
              </a:lnSpc>
              <a:spcBef>
                <a:spcPts val="1480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——王铁崖、田如萱编《国际法资料选编》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40547" y="1370931"/>
            <a:ext cx="8166734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aseline="2000" dirty="0">
                <a:solidFill>
                  <a:srgbClr val="F8F8F8"/>
                </a:solidFill>
              </a:rPr>
              <a:t>三、一战后的国际秩序</a:t>
            </a:r>
            <a:r>
              <a:rPr sz="4800" spc="-592" baseline="2000" dirty="0">
                <a:solidFill>
                  <a:srgbClr val="F8F8F8"/>
                </a:solidFill>
              </a:rPr>
              <a:t> </a:t>
            </a:r>
            <a:r>
              <a:rPr sz="2800" dirty="0">
                <a:solidFill>
                  <a:srgbClr val="FFFFFF"/>
                </a:solidFill>
              </a:rPr>
              <a:t>之巴黎和会和凡尔赛体系</a:t>
            </a:r>
            <a:endParaRPr sz="28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266272" y="1891276"/>
            <a:ext cx="11864975" cy="42202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17465" marR="2618740" indent="-1744980">
              <a:lnSpc>
                <a:spcPct val="15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《国际联</a:t>
            </a:r>
            <a:r>
              <a:rPr sz="2800" spc="-2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盟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盟约》（1919年6月28日） 第二十二条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 marR="110490" indent="711200" algn="just">
              <a:lnSpc>
                <a:spcPct val="150000"/>
              </a:lnSpc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（六）此外土地，如非洲西南部及南太平洋数岛，或因居民稀少，或因 幅员不广，或因距文明中心辽远，或因地理接近委任统治之领土，或因其他 情形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最易受治于受任统治国法律之下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作为其领土之一部分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；但为土人利益 计，受任统治国应遵行以上所载之保障。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6365240">
              <a:lnSpc>
                <a:spcPts val="2790"/>
              </a:lnSpc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——《中外历史纲要下·教师教学用书》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998045" y="1370372"/>
            <a:ext cx="8166734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aseline="2000" dirty="0">
                <a:solidFill>
                  <a:srgbClr val="F8F8F8"/>
                </a:solidFill>
              </a:rPr>
              <a:t>三、一战后的国际秩序</a:t>
            </a:r>
            <a:r>
              <a:rPr sz="4800" spc="-592" baseline="2000" dirty="0">
                <a:solidFill>
                  <a:srgbClr val="F8F8F8"/>
                </a:solidFill>
              </a:rPr>
              <a:t> </a:t>
            </a:r>
            <a:r>
              <a:rPr sz="2800" dirty="0">
                <a:solidFill>
                  <a:srgbClr val="FFFFFF"/>
                </a:solidFill>
              </a:rPr>
              <a:t>之巴黎和会和凡尔赛体系</a:t>
            </a:r>
            <a:endParaRPr sz="280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6800" y="1316512"/>
            <a:ext cx="40894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三、一战后的国际秩序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7587229" y="1378366"/>
            <a:ext cx="42926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之华盛顿会议与华盛顿体系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486660" y="4523739"/>
            <a:ext cx="2029460" cy="462280"/>
          </a:xfrm>
          <a:custGeom>
            <a:avLst/>
            <a:gdLst/>
            <a:ahLst/>
            <a:cxnLst/>
            <a:rect l="l" t="t" r="r" b="b"/>
            <a:pathLst>
              <a:path w="2029460" h="462279">
                <a:moveTo>
                  <a:pt x="0" y="0"/>
                </a:moveTo>
                <a:lnTo>
                  <a:pt x="2029460" y="0"/>
                </a:lnTo>
                <a:lnTo>
                  <a:pt x="2029460" y="462280"/>
                </a:lnTo>
                <a:lnTo>
                  <a:pt x="0" y="462280"/>
                </a:lnTo>
                <a:lnTo>
                  <a:pt x="0" y="0"/>
                </a:lnTo>
                <a:close/>
              </a:path>
            </a:pathLst>
          </a:custGeom>
          <a:solidFill>
            <a:srgbClr val="0000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100018" y="1790862"/>
            <a:ext cx="12293600" cy="38658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11200">
              <a:lnSpc>
                <a:spcPct val="15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1921年11月—1922年2月，美、英、日、中、法、意、比、荷、葡九国在美 国的主持下召开华盛顿会议并缔结了一系列条约。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723900">
              <a:lnSpc>
                <a:spcPct val="100000"/>
              </a:lnSpc>
              <a:spcBef>
                <a:spcPts val="168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这些条约主要有：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 marR="182880" indent="711200">
              <a:lnSpc>
                <a:spcPct val="133000"/>
              </a:lnSpc>
              <a:spcBef>
                <a:spcPts val="555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①美英日法签订《关于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太平洋区域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岛屿属地和领地的条约》（简称《四国 </a:t>
            </a:r>
            <a:r>
              <a:rPr sz="4200" baseline="-110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条约》）</a:t>
            </a:r>
            <a:r>
              <a:rPr sz="4200" spc="-1492" baseline="-110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 </a:t>
            </a: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废止英日同盟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723900">
              <a:lnSpc>
                <a:spcPct val="100000"/>
              </a:lnSpc>
              <a:spcBef>
                <a:spcPts val="224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②《美英法意日五国关于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限制海军军备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条约》（简称《五国海军条约》）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35860" y="5715000"/>
            <a:ext cx="3395979" cy="462280"/>
          </a:xfrm>
          <a:prstGeom prst="rect">
            <a:avLst/>
          </a:prstGeom>
          <a:solidFill>
            <a:srgbClr val="0000CC"/>
          </a:solidFill>
        </p:spPr>
        <p:txBody>
          <a:bodyPr vert="horz" wrap="square" lIns="0" tIns="33655" rIns="0" bIns="0" rtlCol="0">
            <a:spAutoFit/>
          </a:bodyPr>
          <a:lstStyle/>
          <a:p>
            <a:pPr marL="250190">
              <a:lnSpc>
                <a:spcPct val="100000"/>
              </a:lnSpc>
              <a:spcBef>
                <a:spcPts val="265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5：5：3：1.75：1.75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903935" y="2196461"/>
            <a:ext cx="6070600" cy="2585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11200">
              <a:lnSpc>
                <a:spcPct val="15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③中日签订《解决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山东悬案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条约》 及《附约》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 marR="5080" indent="711200">
              <a:lnSpc>
                <a:spcPct val="150000"/>
              </a:lnSpc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④与会九国签订《九国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关于中国事 件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应适用各原则及政策之条约》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066250" y="1232480"/>
            <a:ext cx="847534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三、一战后的国际秩序</a:t>
            </a:r>
            <a:r>
              <a:rPr sz="3200" spc="-760" dirty="0">
                <a:solidFill>
                  <a:srgbClr val="F8F8F8"/>
                </a:solidFill>
              </a:rPr>
              <a:t> </a:t>
            </a:r>
            <a:r>
              <a:rPr sz="2800" dirty="0">
                <a:solidFill>
                  <a:srgbClr val="FFFFFF"/>
                </a:solidFill>
              </a:rPr>
              <a:t>之华盛顿会议与华盛顿体系</a:t>
            </a:r>
            <a:endParaRPr sz="2800"/>
          </a:p>
        </p:txBody>
      </p:sp>
      <p:sp>
        <p:nvSpPr>
          <p:cNvPr id="5" name="object 5"/>
          <p:cNvSpPr/>
          <p:nvPr/>
        </p:nvSpPr>
        <p:spPr>
          <a:xfrm>
            <a:off x="1455419" y="1607819"/>
            <a:ext cx="0" cy="5179060"/>
          </a:xfrm>
          <a:custGeom>
            <a:avLst/>
            <a:gdLst/>
            <a:ahLst/>
            <a:cxnLst/>
            <a:rect l="l" t="t" r="r" b="b"/>
            <a:pathLst>
              <a:path h="5179059">
                <a:moveTo>
                  <a:pt x="0" y="0"/>
                </a:moveTo>
                <a:lnTo>
                  <a:pt x="0" y="5178818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41131" y="6748528"/>
            <a:ext cx="228600" cy="229235"/>
          </a:xfrm>
          <a:custGeom>
            <a:avLst/>
            <a:gdLst/>
            <a:ahLst/>
            <a:cxnLst/>
            <a:rect l="l" t="t" r="r" b="b"/>
            <a:pathLst>
              <a:path w="228600" h="229234">
                <a:moveTo>
                  <a:pt x="0" y="0"/>
                </a:moveTo>
                <a:lnTo>
                  <a:pt x="114287" y="228612"/>
                </a:lnTo>
                <a:lnTo>
                  <a:pt x="228600" y="1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55419" y="226059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40180" y="535685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682638" y="2463323"/>
            <a:ext cx="4719320" cy="30575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38785" marR="157480" indent="6096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中国以战胜国身份参加,要 求收回日本攫取的山东特权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455930" marR="140335" indent="457200">
              <a:lnSpc>
                <a:spcPct val="100000"/>
              </a:lnSpc>
              <a:spcBef>
                <a:spcPts val="555"/>
              </a:spcBef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《凡尔赛和约》将山东主权 转让日本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1049020">
              <a:lnSpc>
                <a:spcPct val="100000"/>
              </a:lnSpc>
              <a:spcBef>
                <a:spcPts val="180"/>
              </a:spcBef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中国爆发五四运动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438785" marR="5080" indent="609600">
              <a:lnSpc>
                <a:spcPct val="100000"/>
              </a:lnSpc>
              <a:spcBef>
                <a:spcPts val="110"/>
              </a:spcBef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中国拒绝在《凡尔赛条约》 上签字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12700">
              <a:lnSpc>
                <a:spcPts val="2870"/>
              </a:lnSpc>
              <a:tabLst>
                <a:tab pos="1078865" algn="l"/>
              </a:tabLst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1921年	华盛顿会议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71409" y="5479973"/>
            <a:ext cx="4597400" cy="1010285"/>
          </a:xfrm>
          <a:prstGeom prst="rect">
            <a:avLst/>
          </a:prstGeom>
        </p:spPr>
        <p:txBody>
          <a:bodyPr vert="horz" wrap="square" lIns="0" tIns="139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《解决山东悬案条约》及《附约》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52705">
              <a:lnSpc>
                <a:spcPct val="100000"/>
              </a:lnSpc>
              <a:spcBef>
                <a:spcPts val="995"/>
              </a:spcBef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《九国公约》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46671" y="1466854"/>
            <a:ext cx="2347595" cy="953769"/>
          </a:xfrm>
          <a:prstGeom prst="rect">
            <a:avLst/>
          </a:prstGeom>
        </p:spPr>
        <p:txBody>
          <a:bodyPr vert="horz" wrap="square" lIns="0" tIns="11048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70"/>
              </a:spcBef>
              <a:tabLst>
                <a:tab pos="1078865" algn="l"/>
              </a:tabLst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1917年	中国参战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48260">
              <a:lnSpc>
                <a:spcPct val="100000"/>
              </a:lnSpc>
              <a:spcBef>
                <a:spcPts val="775"/>
              </a:spcBef>
              <a:tabLst>
                <a:tab pos="1115060" algn="l"/>
              </a:tabLst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1919年	巴黎和会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440180" y="179577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4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235552" y="1090076"/>
            <a:ext cx="40894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8F8F8"/>
                </a:solidFill>
              </a:rPr>
              <a:t>三、一战后的国际秩序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7539597" y="1139242"/>
            <a:ext cx="42926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之华盛顿会议与华盛顿体系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66457" y="1581965"/>
            <a:ext cx="11965940" cy="4570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74625" indent="748665">
              <a:lnSpc>
                <a:spcPct val="12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为使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中国</a:t>
            </a:r>
            <a:r>
              <a:rPr sz="2800" spc="-2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之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门户开放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，或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各国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商务实业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机会均等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之原则更为有效起见， 缔约各国，除中国外，协定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不得谋取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或赞助本国人民谋取：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 marR="210185" indent="711200">
              <a:lnSpc>
                <a:spcPts val="4040"/>
              </a:lnSpc>
              <a:spcBef>
                <a:spcPts val="23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（一）任何办法，为自己利益起见，欲在中国任何指定区域内获取关于 商务或经济发展之一般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优越权利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 marR="210185" indent="711200">
              <a:lnSpc>
                <a:spcPts val="4020"/>
              </a:lnSpc>
              <a:spcBef>
                <a:spcPts val="15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（二）任何专利或优越权利，可剥夺他国人民在华从事正当商务实业之 权利；或他国人民与中国政府或任何地方官共同从事于任何公共企业之权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2700" marR="210185">
              <a:lnSpc>
                <a:spcPts val="4020"/>
              </a:lnSpc>
              <a:spcBef>
                <a:spcPts val="2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利，抑或因其范围之扩张，期限之久长，地域之广阔，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致有破坏机会均等原 则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实行者。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4942205">
              <a:lnSpc>
                <a:spcPct val="100000"/>
              </a:lnSpc>
              <a:spcBef>
                <a:spcPts val="395"/>
              </a:spcBef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——《九国公约》国际问题研究所编译《国际公约》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16660" y="1310639"/>
            <a:ext cx="0" cy="5179060"/>
          </a:xfrm>
          <a:custGeom>
            <a:avLst/>
            <a:gdLst/>
            <a:ahLst/>
            <a:cxnLst/>
            <a:rect l="l" t="t" r="r" b="b"/>
            <a:pathLst>
              <a:path h="5179060">
                <a:moveTo>
                  <a:pt x="0" y="0"/>
                </a:moveTo>
                <a:lnTo>
                  <a:pt x="0" y="5178818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02371" y="6451348"/>
            <a:ext cx="228600" cy="229235"/>
          </a:xfrm>
          <a:custGeom>
            <a:avLst/>
            <a:gdLst/>
            <a:ahLst/>
            <a:cxnLst/>
            <a:rect l="l" t="t" r="r" b="b"/>
            <a:pathLst>
              <a:path w="228600" h="229234">
                <a:moveTo>
                  <a:pt x="0" y="0"/>
                </a:moveTo>
                <a:lnTo>
                  <a:pt x="114287" y="228612"/>
                </a:lnTo>
                <a:lnTo>
                  <a:pt x="228600" y="1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01419" y="349757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5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415755" y="4716723"/>
            <a:ext cx="2616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78865" algn="l"/>
              </a:tabLst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1921年	华盛顿会议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201419" y="4927600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5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415649" y="1287339"/>
            <a:ext cx="2921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78865" algn="l"/>
              </a:tabLst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1914年	萨拉热窝事件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201419" y="149859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5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415649" y="3207757"/>
            <a:ext cx="2332355" cy="902969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  <a:tabLst>
                <a:tab pos="1078865" algn="l"/>
              </a:tabLst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1918年	一战结束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33020">
              <a:lnSpc>
                <a:spcPct val="100000"/>
              </a:lnSpc>
              <a:spcBef>
                <a:spcPts val="570"/>
              </a:spcBef>
              <a:tabLst>
                <a:tab pos="1099820" algn="l"/>
              </a:tabLst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1919年	巴黎和会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216660" y="392175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5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4554712" y="1165726"/>
            <a:ext cx="8559800" cy="2108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73100">
              <a:lnSpc>
                <a:spcPct val="122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</a:rPr>
              <a:t>这场持续</a:t>
            </a:r>
            <a:r>
              <a:rPr sz="2800" spc="15" dirty="0">
                <a:solidFill>
                  <a:srgbClr val="FFFFFF"/>
                </a:solidFill>
              </a:rPr>
              <a:t>了</a:t>
            </a:r>
            <a:r>
              <a:rPr sz="2800" dirty="0">
                <a:solidFill>
                  <a:srgbClr val="FFFFFF"/>
                </a:solidFill>
              </a:rPr>
              <a:t>4年3个多月的战争将30个国家卷入进 去，给欧洲带来了极其深刻的危机，</a:t>
            </a:r>
            <a:r>
              <a:rPr sz="2800" dirty="0"/>
              <a:t>没有一个发动战争 的国家是真正的胜利者</a:t>
            </a:r>
            <a:r>
              <a:rPr sz="2800" dirty="0">
                <a:solidFill>
                  <a:srgbClr val="FFFFFF"/>
                </a:solidFill>
              </a:rPr>
              <a:t>。战争使参战各国的</a:t>
            </a:r>
            <a:r>
              <a:rPr sz="2800" dirty="0"/>
              <a:t>直接经济损 失</a:t>
            </a:r>
            <a:r>
              <a:rPr sz="2800" dirty="0">
                <a:solidFill>
                  <a:srgbClr val="FFFFFF"/>
                </a:solidFill>
              </a:rPr>
              <a:t>约1805亿美元，</a:t>
            </a:r>
            <a:r>
              <a:rPr sz="2800" dirty="0"/>
              <a:t>间接经济损失</a:t>
            </a:r>
            <a:r>
              <a:rPr sz="2800" dirty="0">
                <a:solidFill>
                  <a:srgbClr val="FFFFFF"/>
                </a:solidFill>
              </a:rPr>
              <a:t>约为1516亿美元……大</a:t>
            </a:r>
            <a:endParaRPr sz="2800"/>
          </a:p>
        </p:txBody>
      </p:sp>
      <p:sp>
        <p:nvSpPr>
          <p:cNvPr id="13" name="object 13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45719" rIns="0" bIns="0" rtlCol="0">
            <a:spAutoFit/>
          </a:bodyPr>
          <a:lstStyle/>
          <a:p>
            <a:pPr marL="12700" marR="135890">
              <a:lnSpc>
                <a:spcPts val="4100"/>
              </a:lnSpc>
              <a:spcBef>
                <a:spcPts val="360"/>
              </a:spcBef>
            </a:pPr>
            <a:r>
              <a:rPr dirty="0"/>
              <a:t>战使</a:t>
            </a:r>
            <a:r>
              <a:rPr dirty="0">
                <a:solidFill>
                  <a:srgbClr val="FFFF66"/>
                </a:solidFill>
              </a:rPr>
              <a:t>直接死于战争</a:t>
            </a:r>
            <a:r>
              <a:rPr dirty="0"/>
              <a:t>的军人达900万，</a:t>
            </a:r>
            <a:r>
              <a:rPr dirty="0">
                <a:solidFill>
                  <a:srgbClr val="FFFF66"/>
                </a:solidFill>
              </a:rPr>
              <a:t>受伤</a:t>
            </a:r>
            <a:r>
              <a:rPr dirty="0"/>
              <a:t>2000多万，</a:t>
            </a:r>
            <a:r>
              <a:rPr dirty="0">
                <a:solidFill>
                  <a:srgbClr val="FFFF66"/>
                </a:solidFill>
              </a:rPr>
              <a:t>终身 残废者</a:t>
            </a:r>
            <a:r>
              <a:rPr dirty="0"/>
              <a:t>350万，……欧洲</a:t>
            </a:r>
            <a:r>
              <a:rPr dirty="0">
                <a:solidFill>
                  <a:srgbClr val="FFFF66"/>
                </a:solidFill>
              </a:rPr>
              <a:t>失去了几乎整整一代</a:t>
            </a:r>
            <a:r>
              <a:rPr dirty="0"/>
              <a:t>最有才华和 最具创造力的</a:t>
            </a:r>
            <a:r>
              <a:rPr dirty="0">
                <a:solidFill>
                  <a:srgbClr val="FFFF66"/>
                </a:solidFill>
              </a:rPr>
              <a:t>青年</a:t>
            </a:r>
            <a:r>
              <a:rPr dirty="0"/>
              <a:t>。这一切，几乎从根本上损害了欧洲 经济的长远发展前景，并</a:t>
            </a:r>
            <a:r>
              <a:rPr dirty="0">
                <a:solidFill>
                  <a:srgbClr val="FFFF66"/>
                </a:solidFill>
              </a:rPr>
              <a:t>导致欧洲和美国的经济关系完 全改变</a:t>
            </a:r>
            <a:r>
              <a:rPr dirty="0"/>
              <a:t>。</a:t>
            </a:r>
          </a:p>
          <a:p>
            <a:pPr marL="4588510">
              <a:lnSpc>
                <a:spcPts val="1465"/>
              </a:lnSpc>
            </a:pPr>
            <a:r>
              <a:rPr sz="2400" dirty="0"/>
              <a:t>——齐世荣《世界史·现代卷》</a:t>
            </a:r>
            <a:endParaRPr sz="240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023360" y="4361180"/>
            <a:ext cx="6349999" cy="33781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16660" y="1310639"/>
            <a:ext cx="0" cy="5179060"/>
          </a:xfrm>
          <a:custGeom>
            <a:avLst/>
            <a:gdLst/>
            <a:ahLst/>
            <a:cxnLst/>
            <a:rect l="l" t="t" r="r" b="b"/>
            <a:pathLst>
              <a:path h="5179060">
                <a:moveTo>
                  <a:pt x="0" y="0"/>
                </a:moveTo>
                <a:lnTo>
                  <a:pt x="0" y="5178818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02371" y="6451348"/>
            <a:ext cx="228600" cy="229235"/>
          </a:xfrm>
          <a:custGeom>
            <a:avLst/>
            <a:gdLst/>
            <a:ahLst/>
            <a:cxnLst/>
            <a:rect l="l" t="t" r="r" b="b"/>
            <a:pathLst>
              <a:path w="228600" h="229234">
                <a:moveTo>
                  <a:pt x="0" y="0"/>
                </a:moveTo>
                <a:lnTo>
                  <a:pt x="114287" y="228612"/>
                </a:lnTo>
                <a:lnTo>
                  <a:pt x="228600" y="12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201419" y="349757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5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415755" y="4716723"/>
            <a:ext cx="26162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78865" algn="l"/>
              </a:tabLst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1921年	华盛顿会议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201419" y="4927600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5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415649" y="1287339"/>
            <a:ext cx="2921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78865" algn="l"/>
              </a:tabLst>
            </a:pPr>
            <a:r>
              <a:rPr sz="2400" dirty="0">
                <a:solidFill>
                  <a:srgbClr val="F8F8F8"/>
                </a:solidFill>
              </a:rPr>
              <a:t>1914年	萨拉热窝事件</a:t>
            </a:r>
            <a:endParaRPr sz="2400"/>
          </a:p>
        </p:txBody>
      </p:sp>
      <p:sp>
        <p:nvSpPr>
          <p:cNvPr id="9" name="object 9"/>
          <p:cNvSpPr/>
          <p:nvPr/>
        </p:nvSpPr>
        <p:spPr>
          <a:xfrm>
            <a:off x="1201419" y="149859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5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415649" y="3207757"/>
            <a:ext cx="2332355" cy="902969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5"/>
              </a:spcBef>
              <a:tabLst>
                <a:tab pos="1078865" algn="l"/>
              </a:tabLst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1918年	一战结束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  <a:p>
            <a:pPr marL="33020">
              <a:lnSpc>
                <a:spcPct val="100000"/>
              </a:lnSpc>
              <a:spcBef>
                <a:spcPts val="570"/>
              </a:spcBef>
              <a:tabLst>
                <a:tab pos="1099820" algn="l"/>
              </a:tabLst>
            </a:pPr>
            <a:r>
              <a:rPr sz="240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1919年	巴黎和会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216660" y="3921759"/>
            <a:ext cx="247015" cy="0"/>
          </a:xfrm>
          <a:custGeom>
            <a:avLst/>
            <a:gdLst/>
            <a:ahLst/>
            <a:cxnLst/>
            <a:rect l="l" t="t" r="r" b="b"/>
            <a:pathLst>
              <a:path w="247015">
                <a:moveTo>
                  <a:pt x="0" y="0"/>
                </a:moveTo>
                <a:lnTo>
                  <a:pt x="246507" y="0"/>
                </a:lnTo>
              </a:path>
            </a:pathLst>
          </a:custGeom>
          <a:ln w="762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5060111" y="1413727"/>
            <a:ext cx="7848600" cy="38658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73100" algn="just">
              <a:lnSpc>
                <a:spcPct val="15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第一次世</a:t>
            </a:r>
            <a:r>
              <a:rPr sz="2800" spc="15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界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大战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削弱了帝国主义和殖民主义力 量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，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动摇了欧洲的世界优势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地位，促进了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殖民地半 殖民地国家的民族觉醒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。美国的参战和俄国十月革 命的胜利，开始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改变以欧洲为中心的国际格局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。这 场空前惨烈的战争改变了人们的观念，</a:t>
            </a:r>
            <a:r>
              <a:rPr sz="280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反对战争、 要求和平的运动日益高涨</a:t>
            </a: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。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79029" y="5226119"/>
            <a:ext cx="9626600" cy="11150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法军元帅福煦所预言的：“这不是和平，这是20年的休战。”</a:t>
            </a:r>
            <a:endParaRPr sz="2800">
              <a:latin typeface="黑体" panose="02010609060101010101" charset="-122"/>
              <a:cs typeface="黑体" panose="02010609060101010101" charset="-122"/>
            </a:endParaRPr>
          </a:p>
          <a:p>
            <a:pPr marL="1002030">
              <a:lnSpc>
                <a:spcPct val="100000"/>
              </a:lnSpc>
              <a:spcBef>
                <a:spcPts val="2335"/>
              </a:spcBef>
              <a:tabLst>
                <a:tab pos="2526030" algn="l"/>
              </a:tabLst>
            </a:pPr>
            <a:r>
              <a:rPr sz="24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《第17课	第二次世界大战与战后国际秩序的影响》</a:t>
            </a:r>
            <a:endParaRPr sz="24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852420" y="1455419"/>
            <a:ext cx="4391659" cy="24714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853302" y="4074693"/>
            <a:ext cx="434340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2018年11月第一次世界大战结束100周 年的停战日纪念活动上德国总理默克尔 与法国总统马克龙献上鲜花花圈</a:t>
            </a:r>
            <a:endParaRPr sz="200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686040" y="1524000"/>
            <a:ext cx="4081779" cy="25526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765075" y="4172944"/>
            <a:ext cx="408940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solidFill>
                  <a:srgbClr val="FFFFFF"/>
                </a:solidFill>
                <a:latin typeface="黑体" panose="02010609060101010101" charset="-122"/>
                <a:cs typeface="黑体" panose="02010609060101010101" charset="-122"/>
              </a:rPr>
              <a:t>英国圣奥尔本斯，虞美人花投射到圣 奥尔本斯大教堂上纪念一战一百周年</a:t>
            </a:r>
            <a:endParaRPr sz="200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10" dirty="0"/>
              <a:t>三、一战后的</a:t>
            </a:r>
            <a:r>
              <a:rPr spc="-30" dirty="0"/>
              <a:t>国</a:t>
            </a:r>
            <a:r>
              <a:rPr spc="-10" dirty="0"/>
              <a:t>际秩序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451043" y="1872386"/>
            <a:ext cx="3921760" cy="135890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313055" indent="-300355">
              <a:lnSpc>
                <a:spcPct val="100000"/>
              </a:lnSpc>
              <a:spcBef>
                <a:spcPts val="775"/>
              </a:spcBef>
              <a:buSzPct val="96000"/>
              <a:buAutoNum type="arabicPeriod"/>
              <a:tabLst>
                <a:tab pos="313055" algn="l"/>
              </a:tabLst>
            </a:pP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巴黎和会和《凡尔赛和约》</a:t>
            </a:r>
            <a:endParaRPr sz="2350">
              <a:latin typeface="黑体" panose="02010609060101010101" charset="-122"/>
              <a:cs typeface="黑体" panose="02010609060101010101" charset="-122"/>
            </a:endParaRPr>
          </a:p>
          <a:p>
            <a:pPr marL="313055" indent="-300355">
              <a:lnSpc>
                <a:spcPct val="100000"/>
              </a:lnSpc>
              <a:spcBef>
                <a:spcPts val="680"/>
              </a:spcBef>
              <a:buSzPct val="96000"/>
              <a:buAutoNum type="arabicPeriod"/>
              <a:tabLst>
                <a:tab pos="313055" algn="l"/>
              </a:tabLst>
            </a:pP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华盛顿会议和华盛顿体系</a:t>
            </a:r>
            <a:endParaRPr sz="2350">
              <a:latin typeface="黑体" panose="02010609060101010101" charset="-122"/>
              <a:cs typeface="黑体" panose="02010609060101010101" charset="-122"/>
            </a:endParaRPr>
          </a:p>
          <a:p>
            <a:pPr marL="313055" indent="-300355">
              <a:lnSpc>
                <a:spcPct val="100000"/>
              </a:lnSpc>
              <a:spcBef>
                <a:spcPts val="680"/>
              </a:spcBef>
              <a:buSzPct val="96000"/>
              <a:buAutoNum type="arabicPeriod"/>
              <a:tabLst>
                <a:tab pos="313055" algn="l"/>
              </a:tabLst>
            </a:pP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一战的影响</a:t>
            </a:r>
            <a:endParaRPr sz="2350">
              <a:latin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51731" y="1434590"/>
            <a:ext cx="6922134" cy="496252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50" spc="-1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一、帝国主义</a:t>
            </a:r>
            <a:r>
              <a:rPr sz="2850" spc="-3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与</a:t>
            </a:r>
            <a:r>
              <a:rPr sz="2850" spc="-1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世界大战的酝酿</a:t>
            </a:r>
            <a:endParaRPr sz="2850">
              <a:latin typeface="黑体" panose="02010609060101010101" charset="-122"/>
              <a:cs typeface="黑体" panose="02010609060101010101" charset="-122"/>
            </a:endParaRPr>
          </a:p>
          <a:p>
            <a:pPr marL="12700" marR="604520">
              <a:lnSpc>
                <a:spcPts val="3500"/>
              </a:lnSpc>
              <a:spcBef>
                <a:spcPts val="130"/>
              </a:spcBef>
              <a:buSzPct val="96000"/>
              <a:buAutoNum type="arabicPeriod"/>
              <a:tabLst>
                <a:tab pos="313055" algn="l"/>
              </a:tabLst>
            </a:pP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世界大战的根本原因：帝国主义</a:t>
            </a:r>
            <a:r>
              <a:rPr sz="2350" spc="3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国</a:t>
            </a:r>
            <a:r>
              <a:rPr sz="2350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家经济政治 </a:t>
            </a: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发展的不平衡</a:t>
            </a:r>
            <a:endParaRPr sz="2350">
              <a:latin typeface="黑体" panose="02010609060101010101" charset="-122"/>
              <a:cs typeface="黑体" panose="02010609060101010101" charset="-122"/>
            </a:endParaRPr>
          </a:p>
          <a:p>
            <a:pPr marL="313055" indent="-300355">
              <a:lnSpc>
                <a:spcPct val="100000"/>
              </a:lnSpc>
              <a:spcBef>
                <a:spcPts val="450"/>
              </a:spcBef>
              <a:buSzPct val="96000"/>
              <a:buAutoNum type="arabicPeriod"/>
              <a:tabLst>
                <a:tab pos="313055" algn="l"/>
              </a:tabLst>
            </a:pP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两大军事集团的形成使战争一触</a:t>
            </a:r>
            <a:r>
              <a:rPr sz="2350" spc="3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即</a:t>
            </a: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发</a:t>
            </a:r>
            <a:endParaRPr sz="2350">
              <a:latin typeface="黑体" panose="02010609060101010101" charset="-122"/>
              <a:cs typeface="黑体" panose="02010609060101010101" charset="-122"/>
            </a:endParaRPr>
          </a:p>
          <a:p>
            <a:pPr marL="313055" indent="-300355">
              <a:lnSpc>
                <a:spcPct val="100000"/>
              </a:lnSpc>
              <a:spcBef>
                <a:spcPts val="680"/>
              </a:spcBef>
              <a:buSzPct val="96000"/>
              <a:buAutoNum type="arabicPeriod"/>
              <a:tabLst>
                <a:tab pos="313055" algn="l"/>
              </a:tabLst>
            </a:pP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导火线：萨拉热窝事件</a:t>
            </a:r>
            <a:endParaRPr sz="2350">
              <a:latin typeface="黑体" panose="02010609060101010101" charset="-122"/>
              <a:cs typeface="黑体" panose="02010609060101010101" charset="-122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3050">
              <a:latin typeface="Times New Roman" panose="02020603050405020304"/>
              <a:cs typeface="Times New Roman" panose="02020603050405020304"/>
            </a:endParaRPr>
          </a:p>
          <a:p>
            <a:pPr marL="12700">
              <a:lnSpc>
                <a:spcPct val="100000"/>
              </a:lnSpc>
            </a:pPr>
            <a:r>
              <a:rPr sz="2850" spc="-1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二、第一次世</a:t>
            </a:r>
            <a:r>
              <a:rPr sz="2850" spc="-3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界</a:t>
            </a:r>
            <a:r>
              <a:rPr sz="2850" spc="-10" dirty="0">
                <a:solidFill>
                  <a:srgbClr val="FFFF66"/>
                </a:solidFill>
                <a:latin typeface="黑体" panose="02010609060101010101" charset="-122"/>
                <a:cs typeface="黑体" panose="02010609060101010101" charset="-122"/>
              </a:rPr>
              <a:t>大战</a:t>
            </a:r>
            <a:endParaRPr sz="2850">
              <a:latin typeface="黑体" panose="02010609060101010101" charset="-122"/>
              <a:cs typeface="黑体" panose="02010609060101010101" charset="-122"/>
            </a:endParaRPr>
          </a:p>
          <a:p>
            <a:pPr marL="313055" indent="-300355">
              <a:lnSpc>
                <a:spcPct val="100000"/>
              </a:lnSpc>
              <a:spcBef>
                <a:spcPts val="580"/>
              </a:spcBef>
              <a:buSzPct val="96000"/>
              <a:buAutoNum type="arabicPeriod"/>
              <a:tabLst>
                <a:tab pos="313055" algn="l"/>
              </a:tabLst>
            </a:pP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开始</a:t>
            </a:r>
            <a:r>
              <a:rPr sz="2350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：1914</a:t>
            </a: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年</a:t>
            </a:r>
            <a:r>
              <a:rPr sz="235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 </a:t>
            </a:r>
            <a:r>
              <a:rPr sz="2350" spc="-1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德</a:t>
            </a: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国进攻法国</a:t>
            </a:r>
            <a:endParaRPr sz="2350">
              <a:latin typeface="黑体" panose="02010609060101010101" charset="-122"/>
              <a:cs typeface="黑体" panose="02010609060101010101" charset="-122"/>
            </a:endParaRPr>
          </a:p>
          <a:p>
            <a:pPr marL="313055" indent="-300355">
              <a:lnSpc>
                <a:spcPct val="100000"/>
              </a:lnSpc>
              <a:spcBef>
                <a:spcPts val="680"/>
              </a:spcBef>
              <a:buSzPct val="96000"/>
              <a:buAutoNum type="arabicPeriod"/>
              <a:tabLst>
                <a:tab pos="313055" algn="l"/>
              </a:tabLst>
            </a:pP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主要战役：马恩河、凡尔登、索</a:t>
            </a:r>
            <a:r>
              <a:rPr sz="2350" spc="3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姆</a:t>
            </a: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河、日德兰海战</a:t>
            </a:r>
            <a:endParaRPr sz="2350">
              <a:latin typeface="黑体" panose="02010609060101010101" charset="-122"/>
              <a:cs typeface="黑体" panose="02010609060101010101" charset="-122"/>
            </a:endParaRPr>
          </a:p>
          <a:p>
            <a:pPr marL="313055" indent="-300355">
              <a:lnSpc>
                <a:spcPct val="100000"/>
              </a:lnSpc>
              <a:spcBef>
                <a:spcPts val="680"/>
              </a:spcBef>
              <a:buSzPct val="96000"/>
              <a:buAutoNum type="arabicPeriod"/>
              <a:tabLst>
                <a:tab pos="313055" algn="l"/>
              </a:tabLst>
            </a:pP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扩大：美国、中国参战</a:t>
            </a:r>
            <a:r>
              <a:rPr sz="2350" spc="-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 </a:t>
            </a: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俄国推出</a:t>
            </a:r>
            <a:r>
              <a:rPr sz="2350" spc="3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战</a:t>
            </a: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争</a:t>
            </a:r>
            <a:endParaRPr sz="2350">
              <a:latin typeface="黑体" panose="02010609060101010101" charset="-122"/>
              <a:cs typeface="黑体" panose="02010609060101010101" charset="-122"/>
            </a:endParaRPr>
          </a:p>
          <a:p>
            <a:pPr marL="313055" indent="-300355">
              <a:lnSpc>
                <a:spcPct val="100000"/>
              </a:lnSpc>
              <a:spcBef>
                <a:spcPts val="680"/>
              </a:spcBef>
              <a:buSzPct val="96000"/>
              <a:buAutoNum type="arabicPeriod"/>
              <a:tabLst>
                <a:tab pos="313055" algn="l"/>
              </a:tabLst>
            </a:pP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结束</a:t>
            </a:r>
            <a:r>
              <a:rPr sz="2350" spc="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：1918</a:t>
            </a: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年</a:t>
            </a:r>
            <a:r>
              <a:rPr sz="2350" spc="-5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11</a:t>
            </a: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月</a:t>
            </a:r>
            <a:r>
              <a:rPr sz="235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 </a:t>
            </a:r>
            <a:r>
              <a:rPr sz="2350" spc="10" dirty="0">
                <a:solidFill>
                  <a:srgbClr val="F8F8F8"/>
                </a:solidFill>
                <a:latin typeface="黑体" panose="02010609060101010101" charset="-122"/>
                <a:cs typeface="黑体" panose="02010609060101010101" charset="-122"/>
              </a:rPr>
              <a:t>德国投降</a:t>
            </a:r>
            <a:endParaRPr sz="2350">
              <a:latin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穿越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穿越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穿越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0</TotalTime>
  <Words>1358</Words>
  <Application>Microsoft Office PowerPoint</Application>
  <PresentationFormat>自定义</PresentationFormat>
  <Paragraphs>315</Paragraphs>
  <Slides>37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37</vt:i4>
      </vt:variant>
    </vt:vector>
  </HeadingPairs>
  <TitlesOfParts>
    <vt:vector size="38" baseType="lpstr">
      <vt:lpstr>穿越</vt:lpstr>
      <vt:lpstr>第一次世界大战与战后国际秩序</vt:lpstr>
      <vt:lpstr>幻灯片 2</vt:lpstr>
      <vt:lpstr>一、帝国主义与世界大战的酝酿</vt:lpstr>
      <vt:lpstr>一、帝国主义与世界大战的酝酿</vt:lpstr>
      <vt:lpstr>一、帝国主义与世界大战的酝酿</vt:lpstr>
      <vt:lpstr>一、帝国主义与世界大战的酝酿</vt:lpstr>
      <vt:lpstr>一、帝国主义与世界大战的酝酿</vt:lpstr>
      <vt:lpstr>一、帝国主义与世界大战的酝酿</vt:lpstr>
      <vt:lpstr>一、帝国主义与世界大战的酝酿</vt:lpstr>
      <vt:lpstr>一、帝国主义与世界大战的酝酿</vt:lpstr>
      <vt:lpstr>一、帝国主义与世界大战的酝酿</vt:lpstr>
      <vt:lpstr>一、帝国主义与世界大战的酝酿</vt:lpstr>
      <vt:lpstr>一、帝国主义与世界大战的酝酿</vt:lpstr>
      <vt:lpstr>二、第一次世界大战</vt:lpstr>
      <vt:lpstr>1914年6月 萨拉热窝事件</vt:lpstr>
      <vt:lpstr>幻灯片 16</vt:lpstr>
      <vt:lpstr>战 争 初 期</vt:lpstr>
      <vt:lpstr>幻灯片 18</vt:lpstr>
      <vt:lpstr>二、第一次世界大战</vt:lpstr>
      <vt:lpstr>三、一战后的国际秩序</vt:lpstr>
      <vt:lpstr>三、一战后的国际秩序 之巴黎和会和凡尔赛体系</vt:lpstr>
      <vt:lpstr>三、一战后的国际秩序 之巴黎和会和凡尔赛体系</vt:lpstr>
      <vt:lpstr>三、一战后的国际秩序</vt:lpstr>
      <vt:lpstr>三、一战后的国际秩序</vt:lpstr>
      <vt:lpstr>三、一战后的国际秩序</vt:lpstr>
      <vt:lpstr>三、一战后的国际秩序</vt:lpstr>
      <vt:lpstr>三、一战后的国际秩序</vt:lpstr>
      <vt:lpstr>幻灯片 28</vt:lpstr>
      <vt:lpstr>三、一战后的国际秩序 之巴黎和会和凡尔赛体系</vt:lpstr>
      <vt:lpstr>三、一战后的国际秩序 之巴黎和会和凡尔赛体系</vt:lpstr>
      <vt:lpstr>三、一战后的国际秩序</vt:lpstr>
      <vt:lpstr>三、一战后的国际秩序 之华盛顿会议与华盛顿体系</vt:lpstr>
      <vt:lpstr>三、一战后的国际秩序</vt:lpstr>
      <vt:lpstr>这场持续了4年3个多月的战争将30个国家卷入进 去，给欧洲带来了极其深刻的危机，没有一个发动战争 的国家是真正的胜利者。战争使参战各国的直接经济损 失约1805亿美元，间接经济损失约为1516亿美元……大</vt:lpstr>
      <vt:lpstr>1914年 萨拉热窝事件</vt:lpstr>
      <vt:lpstr>幻灯片 36</vt:lpstr>
      <vt:lpstr>三、一战后的国际秩序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第一次世界大战与战后国际秩序</dc:title>
  <dc:creator>Administrator</dc:creator>
  <cp:lastModifiedBy>Administrator</cp:lastModifiedBy>
  <cp:revision>3</cp:revision>
  <dcterms:created xsi:type="dcterms:W3CDTF">2020-06-12T07:43:45Z</dcterms:created>
  <dcterms:modified xsi:type="dcterms:W3CDTF">2021-01-05T07:18:06Z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2020-05-20T00:00:00Z</vt:filetime>
  </property>
  <property fmtid="{D5CDD505-2E9C-101B-9397-08002B2CF9AE}" pid="3" name="Creator">
    <vt:lpwstr>Acrobat PDFMaker 20 PowerPoint 版</vt:lpwstr>
  </property>
  <property fmtid="{D5CDD505-2E9C-101B-9397-08002B2CF9AE}" pid="4" name="LastSaved">
    <vt:filetime>2020-06-12T00:00:00Z</vt:filetime>
  </property>
  <property fmtid="{D5CDD505-2E9C-101B-9397-08002B2CF9AE}" pid="5" name="KSOProductBuildVer">
    <vt:lpwstr>2052-11.1.0.9740</vt:lpwstr>
  </property>
</Properties>
</file>