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2"/>
  </p:notesMasterIdLst>
  <p:sldIdLst>
    <p:sldId id="301" r:id="rId2"/>
    <p:sldId id="363" r:id="rId3"/>
    <p:sldId id="348" r:id="rId4"/>
    <p:sldId id="262" r:id="rId5"/>
    <p:sldId id="283" r:id="rId6"/>
    <p:sldId id="286" r:id="rId7"/>
    <p:sldId id="351" r:id="rId8"/>
    <p:sldId id="284" r:id="rId9"/>
    <p:sldId id="288" r:id="rId10"/>
    <p:sldId id="395" r:id="rId11"/>
    <p:sldId id="396" r:id="rId12"/>
    <p:sldId id="397" r:id="rId13"/>
    <p:sldId id="399" r:id="rId14"/>
    <p:sldId id="400" r:id="rId15"/>
    <p:sldId id="258" r:id="rId16"/>
    <p:sldId id="354" r:id="rId17"/>
    <p:sldId id="352" r:id="rId18"/>
    <p:sldId id="410" r:id="rId19"/>
    <p:sldId id="353" r:id="rId20"/>
    <p:sldId id="356" r:id="rId21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36">
          <p15:clr>
            <a:srgbClr val="A4A3A4"/>
          </p15:clr>
        </p15:guide>
        <p15:guide id="2" pos="384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6600"/>
    <a:srgbClr val="00CC66"/>
    <a:srgbClr val="FF6600"/>
    <a:srgbClr val="FFFF00"/>
    <a:srgbClr val="FF33CC"/>
    <a:srgbClr val="FF3399"/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102" y="108"/>
      </p:cViewPr>
      <p:guideLst>
        <p:guide orient="horz" pos="2036"/>
        <p:guide pos="384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364" name="Rectangle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0700" y="685800"/>
            <a:ext cx="60966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/>
            <a:fld id="{9A0DB2DC-4C9A-4742-B13C-FB6460FD3503}" type="slidenum">
              <a:rPr lang="en-US" altLang="zh-CN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z="1200" strike="noStrike" noProof="1"/>
          </a:p>
        </p:txBody>
      </p:sp>
    </p:spTree>
    <p:extLst>
      <p:ext uri="{BB962C8B-B14F-4D97-AF65-F5344CB8AC3E}">
        <p14:creationId xmlns:p14="http://schemas.microsoft.com/office/powerpoint/2010/main" val="400972026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3854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  <a:ln w="1">
            <a:solidFill>
              <a:schemeClr val="tx1"/>
            </a:solidFill>
          </a:ln>
        </p:spPr>
      </p:sp>
      <p:sp>
        <p:nvSpPr>
          <p:cNvPr id="23555" name="Rectangle 3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</p:spPr>
        <p:txBody>
          <a:bodyPr wrap="square" lIns="91440" tIns="45720" rIns="91440" bIns="45720" anchor="t"/>
          <a:lstStyle/>
          <a:p>
            <a:pPr lvl="0" eaLnBrk="1" hangingPunct="1"/>
            <a:r>
              <a:rPr lang="zh-CN" altLang="en-US" dirty="0"/>
              <a:t>强迫劳动，在整个殖民时期，被埋葬在矿井下的印第安人达到</a:t>
            </a:r>
            <a:r>
              <a:rPr lang="en-US" altLang="zh-CN" dirty="0"/>
              <a:t>800</a:t>
            </a:r>
            <a:r>
              <a:rPr lang="zh-CN" altLang="en-US" dirty="0"/>
              <a:t>万；黑奴的境遇比印第安人还惨，过度劳累的折磨下，黑奴的存活率仅为</a:t>
            </a:r>
            <a:r>
              <a:rPr lang="en-US" altLang="zh-CN" dirty="0"/>
              <a:t>4.5%</a:t>
            </a:r>
            <a:r>
              <a:rPr lang="zh-CN" altLang="en-US" dirty="0"/>
              <a:t>，到巴西后品均寿命不过七年。</a:t>
            </a:r>
          </a:p>
        </p:txBody>
      </p:sp>
    </p:spTree>
    <p:extLst>
      <p:ext uri="{BB962C8B-B14F-4D97-AF65-F5344CB8AC3E}">
        <p14:creationId xmlns:p14="http://schemas.microsoft.com/office/powerpoint/2010/main" val="5297633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90" y="2130425"/>
            <a:ext cx="1036422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980" y="3886200"/>
            <a:ext cx="853524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179" y="4406900"/>
            <a:ext cx="1036422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179" y="2906713"/>
            <a:ext cx="1036422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60" y="1600200"/>
            <a:ext cx="538533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8210" y="1600200"/>
            <a:ext cx="538533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60" y="1535113"/>
            <a:ext cx="538744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60" y="2174875"/>
            <a:ext cx="538744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977" y="1535113"/>
            <a:ext cx="538956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977" y="2174875"/>
            <a:ext cx="538956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60" y="273050"/>
            <a:ext cx="401147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03" y="273050"/>
            <a:ext cx="68163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60" y="1435100"/>
            <a:ext cx="401147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953" y="4800600"/>
            <a:ext cx="731592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953" y="612775"/>
            <a:ext cx="731592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953" y="5367338"/>
            <a:ext cx="731592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0070" y="274638"/>
            <a:ext cx="274347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60" y="274638"/>
            <a:ext cx="802719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09660" y="274638"/>
            <a:ext cx="1097388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609660" y="1600200"/>
            <a:ext cx="1097388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 dirty="0"/>
              <a:t>单击此处编辑母版文本样式</a:t>
            </a:r>
          </a:p>
          <a:p>
            <a:pPr lvl="1" indent="-28575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60" y="6245225"/>
            <a:ext cx="284508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6010" y="6245225"/>
            <a:ext cx="386118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8460" y="6245225"/>
            <a:ext cx="284508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/>
  </p:transition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jpeg"/><Relationship Id="rId5" Type="http://schemas.openxmlformats.org/officeDocument/2006/relationships/image" Target="../media/image8.png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slide" Target="slide5.xml"/><Relationship Id="rId5" Type="http://schemas.openxmlformats.org/officeDocument/2006/relationships/image" Target="../media/image11.png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&#26032;&#38395;&#30452;&#25773;&#38388;%20111008%20&#22996;&#20869;&#29790;&#25289;%20&#21152;&#25289;&#21152;&#26031;&#29627;&#21033;&#29926;&#23572;&#24191;&#22330;.flv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5" descr="200562911128327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455" y="2162175"/>
            <a:ext cx="5486400" cy="38528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9" name="WordArt 8"/>
          <p:cNvSpPr>
            <a:spLocks noTextEdit="1"/>
          </p:cNvSpPr>
          <p:nvPr/>
        </p:nvSpPr>
        <p:spPr>
          <a:xfrm>
            <a:off x="3933155" y="5253355"/>
            <a:ext cx="1790700" cy="7620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lstStyle/>
          <a:p>
            <a:pPr algn="ctr"/>
            <a:r>
              <a:rPr lang="zh-CN" altLang="en-US" sz="4400" b="1" spc="-440">
                <a:ln w="12700" cap="flat" cmpd="sng">
                  <a:solidFill>
                    <a:srgbClr val="000099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桑巴舞</a:t>
            </a:r>
          </a:p>
        </p:txBody>
      </p:sp>
      <p:grpSp>
        <p:nvGrpSpPr>
          <p:cNvPr id="2" name="Group 12"/>
          <p:cNvGrpSpPr/>
          <p:nvPr/>
        </p:nvGrpSpPr>
        <p:grpSpPr>
          <a:xfrm>
            <a:off x="5958840" y="2162175"/>
            <a:ext cx="5577205" cy="4003040"/>
            <a:chOff x="720" y="1453"/>
            <a:chExt cx="4224" cy="2867"/>
          </a:xfrm>
        </p:grpSpPr>
        <p:pic>
          <p:nvPicPr>
            <p:cNvPr id="19461" name="Picture 10" descr="k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20" y="1453"/>
              <a:ext cx="4224" cy="286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62" name="WordArt 11"/>
            <p:cNvSpPr>
              <a:spLocks noTextEdit="1"/>
            </p:cNvSpPr>
            <p:nvPr/>
          </p:nvSpPr>
          <p:spPr>
            <a:xfrm>
              <a:off x="3120" y="1536"/>
              <a:ext cx="1440" cy="414"/>
            </a:xfrm>
            <a:prstGeom prst="rect">
              <a:avLst/>
            </a:prstGeom>
          </p:spPr>
          <p:txBody>
            <a:bodyPr wrap="none" fromWordArt="1">
              <a:prstTxWarp prst="textDoubleWave1">
                <a:avLst>
                  <a:gd name="adj1" fmla="val 6500"/>
                  <a:gd name="adj2" fmla="val 0"/>
                </a:avLst>
              </a:prstTxWarp>
              <a:normAutofit fontScale="77500" lnSpcReduction="10000"/>
            </a:bodyPr>
            <a:lstStyle/>
            <a:p>
              <a:pPr algn="ctr"/>
              <a:r>
                <a:rPr lang="zh-CN" altLang="en-US" sz="4400" b="1" spc="-440">
                  <a:ln w="12700" cap="flat" cmpd="sng">
                    <a:solidFill>
                      <a:srgbClr val="000099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FF00"/>
                  </a:solidFill>
                  <a:effectLst>
                    <a:outerShdw dist="125724" dir="18900000" algn="ctr" rotWithShape="0">
                      <a:srgbClr val="000099"/>
                    </a:outerShdw>
                  </a:effectLst>
                  <a:latin typeface="华文新魏" panose="02010800040101010101" pitchFamily="2" charset="-122"/>
                  <a:ea typeface="华文新魏" panose="02010800040101010101" pitchFamily="2" charset="-122"/>
                </a:rPr>
                <a:t>巴西足球</a:t>
              </a:r>
            </a:p>
          </p:txBody>
        </p:sp>
      </p:grpSp>
      <p:sp>
        <p:nvSpPr>
          <p:cNvPr id="18434" name="内容占位符 2"/>
          <p:cNvSpPr>
            <a:spLocks noGrp="1"/>
          </p:cNvSpPr>
          <p:nvPr/>
        </p:nvSpPr>
        <p:spPr>
          <a:xfrm>
            <a:off x="237490" y="519430"/>
            <a:ext cx="11783060" cy="15017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随着资本主义的发展，西方列强加紧了对外扩张与殖民活动，激起了亚非殖民地人民的普遍抗争。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世纪，在拉丁美洲和印度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，相继爆发了波澜壮阔的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反抗殖民统治，争取民族独立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的武装起义。这两地起义的代表是谁？产生了哪些影响？</a:t>
            </a:r>
          </a:p>
        </p:txBody>
      </p:sp>
    </p:spTree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WordArt 3"/>
          <p:cNvSpPr/>
          <p:nvPr/>
        </p:nvSpPr>
        <p:spPr>
          <a:xfrm>
            <a:off x="2136105" y="2946718"/>
            <a:ext cx="7920040" cy="16557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eaLnBrk="0" fontAlgn="base" hangingPunct="0"/>
            <a:r>
              <a:rPr lang="zh-CN" altLang="en-US" sz="3600" b="1" strike="noStrike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+mn-ea"/>
              </a:rPr>
              <a:t>第</a:t>
            </a:r>
            <a:r>
              <a:rPr lang="en-US" altLang="zh-CN" sz="3600" b="1" strike="noStrike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+mn-ea"/>
              </a:rPr>
              <a:t>1</a:t>
            </a:r>
            <a:r>
              <a:rPr lang="zh-CN" altLang="en-US" sz="3600" b="1" strike="noStrike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+mn-ea"/>
              </a:rPr>
              <a:t>课</a:t>
            </a:r>
            <a:endParaRPr lang="zh-CN" altLang="en-US" sz="3600" b="1" strike="noStrike" noProof="1">
              <a:ln w="9525" cap="flat" cmpd="sng">
                <a:solidFill>
                  <a:srgbClr val="8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effectLst>
                <a:outerShdw dist="35921" dir="2699999" algn="ctr" rotWithShape="0">
                  <a:srgbClr val="C0C0C0">
                    <a:alpha val="75998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 eaLnBrk="0" fontAlgn="base" hangingPunct="0"/>
            <a:r>
              <a:rPr lang="zh-CN" altLang="en-US" sz="360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殖民地人民的反抗斗争</a:t>
            </a:r>
            <a:endParaRPr lang="zh-CN" altLang="en-US" sz="3600" strike="noStrike" noProof="1">
              <a:sym typeface="+mn-ea"/>
            </a:endParaRPr>
          </a:p>
        </p:txBody>
      </p:sp>
      <p:sp>
        <p:nvSpPr>
          <p:cNvPr id="16385" name="标题 1"/>
          <p:cNvSpPr>
            <a:spLocks noGrp="1"/>
          </p:cNvSpPr>
          <p:nvPr/>
        </p:nvSpPr>
        <p:spPr>
          <a:xfrm>
            <a:off x="1981800" y="9334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b="1">
                <a:latin typeface="华文行楷" panose="02010800040101010101" charset="-122"/>
                <a:ea typeface="华文行楷" panose="02010800040101010101" charset="-122"/>
              </a:rPr>
              <a:t>第一单元  殖民地人民的反抗与资本主义制度的扩展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8" descr="awamericas_map"/>
          <p:cNvPicPr>
            <a:picLocks noChangeAspect="1"/>
          </p:cNvPicPr>
          <p:nvPr/>
        </p:nvPicPr>
        <p:blipFill>
          <a:blip r:embed="rId3"/>
          <a:srcRect r="9875"/>
          <a:stretch>
            <a:fillRect/>
          </a:stretch>
        </p:blipFill>
        <p:spPr>
          <a:xfrm>
            <a:off x="33020" y="38100"/>
            <a:ext cx="5742975" cy="68465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AutoShape 9"/>
          <p:cNvSpPr/>
          <p:nvPr/>
        </p:nvSpPr>
        <p:spPr>
          <a:xfrm>
            <a:off x="4418295" y="615315"/>
            <a:ext cx="1076325" cy="690563"/>
          </a:xfrm>
          <a:prstGeom prst="borderCallout1">
            <a:avLst>
              <a:gd name="adj1" fmla="val 16551"/>
              <a:gd name="adj2" fmla="val -7079"/>
              <a:gd name="adj3" fmla="val 193792"/>
              <a:gd name="adj4" fmla="val -146056"/>
            </a:avLst>
          </a:prstGeom>
          <a:solidFill>
            <a:srgbClr val="0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北美</a:t>
            </a:r>
          </a:p>
        </p:txBody>
      </p:sp>
      <p:sp>
        <p:nvSpPr>
          <p:cNvPr id="15364" name="AutoShape 10"/>
          <p:cNvSpPr/>
          <p:nvPr/>
        </p:nvSpPr>
        <p:spPr>
          <a:xfrm>
            <a:off x="1330925" y="4020503"/>
            <a:ext cx="1147763" cy="763587"/>
          </a:xfrm>
          <a:prstGeom prst="borderCallout2">
            <a:avLst>
              <a:gd name="adj1" fmla="val 24823"/>
              <a:gd name="adj2" fmla="val 100915"/>
              <a:gd name="adj3" fmla="val 24906"/>
              <a:gd name="adj4" fmla="val 139311"/>
              <a:gd name="adj5" fmla="val 92349"/>
              <a:gd name="adj6" fmla="val 262962"/>
            </a:avLst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南美</a:t>
            </a:r>
          </a:p>
        </p:txBody>
      </p:sp>
      <p:grpSp>
        <p:nvGrpSpPr>
          <p:cNvPr id="2" name="Group 23"/>
          <p:cNvGrpSpPr/>
          <p:nvPr/>
        </p:nvGrpSpPr>
        <p:grpSpPr>
          <a:xfrm>
            <a:off x="33303" y="2820035"/>
            <a:ext cx="5184775" cy="3889375"/>
            <a:chOff x="0" y="0"/>
            <a:chExt cx="3266" cy="2450"/>
          </a:xfrm>
        </p:grpSpPr>
        <p:grpSp>
          <p:nvGrpSpPr>
            <p:cNvPr id="20485" name="Group 20"/>
            <p:cNvGrpSpPr/>
            <p:nvPr/>
          </p:nvGrpSpPr>
          <p:grpSpPr>
            <a:xfrm>
              <a:off x="0" y="0"/>
              <a:ext cx="2358" cy="2450"/>
              <a:chOff x="0" y="0"/>
              <a:chExt cx="2358" cy="2268"/>
            </a:xfrm>
          </p:grpSpPr>
          <p:grpSp>
            <p:nvGrpSpPr>
              <p:cNvPr id="20486" name="Group 18"/>
              <p:cNvGrpSpPr/>
              <p:nvPr/>
            </p:nvGrpSpPr>
            <p:grpSpPr>
              <a:xfrm>
                <a:off x="0" y="0"/>
                <a:ext cx="499" cy="2268"/>
                <a:chOff x="0" y="0"/>
                <a:chExt cx="499" cy="2268"/>
              </a:xfrm>
            </p:grpSpPr>
            <p:sp>
              <p:nvSpPr>
                <p:cNvPr id="15368" name="Rectangle 16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499" cy="2268"/>
                </a:xfrm>
                <a:prstGeom prst="rect">
                  <a:avLst/>
                </a:prstGeom>
                <a:solidFill>
                  <a:srgbClr val="000000"/>
                </a:solidFill>
                <a:ln w="9525">
                  <a:solidFill>
                    <a:schemeClr val="tx1"/>
                  </a:solidFill>
                  <a:miter lim="800000"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defRPr/>
                  </a:pPr>
                  <a:endParaRPr kumimoji="0" lang="zh-CN" altLang="en-US" sz="32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隶书" panose="02010509060101010101" pitchFamily="49" charset="-122"/>
                    <a:cs typeface="+mn-cs"/>
                  </a:endParaRPr>
                </a:p>
              </p:txBody>
            </p:sp>
            <p:sp>
              <p:nvSpPr>
                <p:cNvPr id="20488" name="Text Box 17"/>
                <p:cNvSpPr txBox="1"/>
                <p:nvPr/>
              </p:nvSpPr>
              <p:spPr>
                <a:xfrm>
                  <a:off x="45" y="317"/>
                  <a:ext cx="408" cy="148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 algn="ctr"/>
                  <a:r>
                    <a:rPr lang="zh-CN" altLang="en-US" sz="40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拉丁美洲</a:t>
                  </a:r>
                  <a:endParaRPr lang="zh-CN" altLang="en-US" sz="4000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</p:grpSp>
          <p:sp>
            <p:nvSpPr>
              <p:cNvPr id="20489" name="Line 19"/>
              <p:cNvSpPr/>
              <p:nvPr/>
            </p:nvSpPr>
            <p:spPr>
              <a:xfrm>
                <a:off x="0" y="0"/>
                <a:ext cx="2358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20490" name="Line 22"/>
            <p:cNvSpPr/>
            <p:nvPr/>
          </p:nvSpPr>
          <p:spPr>
            <a:xfrm>
              <a:off x="45" y="2450"/>
              <a:ext cx="322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</p:grpSp>
      <p:pic>
        <p:nvPicPr>
          <p:cNvPr id="16386" name="Picture 6" descr="M17-0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2495" y="0"/>
            <a:ext cx="6200775" cy="6858000"/>
          </a:xfrm>
          <a:prstGeom prst="rect">
            <a:avLst/>
          </a:prstGeom>
          <a:noFill/>
          <a:ln w="9525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6387" name="Freeform 7"/>
          <p:cNvSpPr/>
          <p:nvPr/>
        </p:nvSpPr>
        <p:spPr bwMode="auto">
          <a:xfrm>
            <a:off x="8882345" y="2513013"/>
            <a:ext cx="2825750" cy="2632075"/>
          </a:xfrm>
          <a:custGeom>
            <a:avLst/>
            <a:gdLst>
              <a:gd name="T0" fmla="*/ 413 w 1780"/>
              <a:gd name="T1" fmla="*/ 40 h 1658"/>
              <a:gd name="T2" fmla="*/ 451 w 1780"/>
              <a:gd name="T3" fmla="*/ 155 h 1658"/>
              <a:gd name="T4" fmla="*/ 346 w 1780"/>
              <a:gd name="T5" fmla="*/ 165 h 1658"/>
              <a:gd name="T6" fmla="*/ 259 w 1780"/>
              <a:gd name="T7" fmla="*/ 117 h 1658"/>
              <a:gd name="T8" fmla="*/ 163 w 1780"/>
              <a:gd name="T9" fmla="*/ 203 h 1658"/>
              <a:gd name="T10" fmla="*/ 182 w 1780"/>
              <a:gd name="T11" fmla="*/ 241 h 1658"/>
              <a:gd name="T12" fmla="*/ 173 w 1780"/>
              <a:gd name="T13" fmla="*/ 357 h 1658"/>
              <a:gd name="T14" fmla="*/ 0 w 1780"/>
              <a:gd name="T15" fmla="*/ 558 h 1658"/>
              <a:gd name="T16" fmla="*/ 125 w 1780"/>
              <a:gd name="T17" fmla="*/ 635 h 1658"/>
              <a:gd name="T18" fmla="*/ 211 w 1780"/>
              <a:gd name="T19" fmla="*/ 712 h 1658"/>
              <a:gd name="T20" fmla="*/ 307 w 1780"/>
              <a:gd name="T21" fmla="*/ 673 h 1658"/>
              <a:gd name="T22" fmla="*/ 413 w 1780"/>
              <a:gd name="T23" fmla="*/ 683 h 1658"/>
              <a:gd name="T24" fmla="*/ 451 w 1780"/>
              <a:gd name="T25" fmla="*/ 741 h 1658"/>
              <a:gd name="T26" fmla="*/ 576 w 1780"/>
              <a:gd name="T27" fmla="*/ 808 h 1658"/>
              <a:gd name="T28" fmla="*/ 662 w 1780"/>
              <a:gd name="T29" fmla="*/ 904 h 1658"/>
              <a:gd name="T30" fmla="*/ 768 w 1780"/>
              <a:gd name="T31" fmla="*/ 1029 h 1658"/>
              <a:gd name="T32" fmla="*/ 720 w 1780"/>
              <a:gd name="T33" fmla="*/ 1125 h 1658"/>
              <a:gd name="T34" fmla="*/ 778 w 1780"/>
              <a:gd name="T35" fmla="*/ 1173 h 1658"/>
              <a:gd name="T36" fmla="*/ 864 w 1780"/>
              <a:gd name="T37" fmla="*/ 1307 h 1658"/>
              <a:gd name="T38" fmla="*/ 691 w 1780"/>
              <a:gd name="T39" fmla="*/ 1461 h 1658"/>
              <a:gd name="T40" fmla="*/ 739 w 1780"/>
              <a:gd name="T41" fmla="*/ 1509 h 1658"/>
              <a:gd name="T42" fmla="*/ 797 w 1780"/>
              <a:gd name="T43" fmla="*/ 1547 h 1658"/>
              <a:gd name="T44" fmla="*/ 874 w 1780"/>
              <a:gd name="T45" fmla="*/ 1643 h 1658"/>
              <a:gd name="T46" fmla="*/ 979 w 1780"/>
              <a:gd name="T47" fmla="*/ 1557 h 1658"/>
              <a:gd name="T48" fmla="*/ 1037 w 1780"/>
              <a:gd name="T49" fmla="*/ 1489 h 1658"/>
              <a:gd name="T50" fmla="*/ 1123 w 1780"/>
              <a:gd name="T51" fmla="*/ 1278 h 1658"/>
              <a:gd name="T52" fmla="*/ 1421 w 1780"/>
              <a:gd name="T53" fmla="*/ 1201 h 1658"/>
              <a:gd name="T54" fmla="*/ 1488 w 1780"/>
              <a:gd name="T55" fmla="*/ 1134 h 1658"/>
              <a:gd name="T56" fmla="*/ 1555 w 1780"/>
              <a:gd name="T57" fmla="*/ 913 h 1658"/>
              <a:gd name="T58" fmla="*/ 1690 w 1780"/>
              <a:gd name="T59" fmla="*/ 693 h 1658"/>
              <a:gd name="T60" fmla="*/ 1757 w 1780"/>
              <a:gd name="T61" fmla="*/ 597 h 1658"/>
              <a:gd name="T62" fmla="*/ 1738 w 1780"/>
              <a:gd name="T63" fmla="*/ 481 h 1658"/>
              <a:gd name="T64" fmla="*/ 1738 w 1780"/>
              <a:gd name="T65" fmla="*/ 491 h 1658"/>
              <a:gd name="T66" fmla="*/ 1603 w 1780"/>
              <a:gd name="T67" fmla="*/ 414 h 1658"/>
              <a:gd name="T68" fmla="*/ 1334 w 1780"/>
              <a:gd name="T69" fmla="*/ 318 h 1658"/>
              <a:gd name="T70" fmla="*/ 1152 w 1780"/>
              <a:gd name="T71" fmla="*/ 261 h 1658"/>
              <a:gd name="T72" fmla="*/ 1094 w 1780"/>
              <a:gd name="T73" fmla="*/ 97 h 1658"/>
              <a:gd name="T74" fmla="*/ 960 w 1780"/>
              <a:gd name="T75" fmla="*/ 59 h 1658"/>
              <a:gd name="T76" fmla="*/ 902 w 1780"/>
              <a:gd name="T77" fmla="*/ 126 h 1658"/>
              <a:gd name="T78" fmla="*/ 787 w 1780"/>
              <a:gd name="T79" fmla="*/ 97 h 1658"/>
              <a:gd name="T80" fmla="*/ 634 w 1780"/>
              <a:gd name="T81" fmla="*/ 88 h 1658"/>
              <a:gd name="T82" fmla="*/ 605 w 1780"/>
              <a:gd name="T83" fmla="*/ 1 h 1658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780"/>
              <a:gd name="T127" fmla="*/ 0 h 1658"/>
              <a:gd name="T128" fmla="*/ 1780 w 1780"/>
              <a:gd name="T129" fmla="*/ 1658 h 1658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780" h="1658">
                <a:moveTo>
                  <a:pt x="605" y="1"/>
                </a:moveTo>
                <a:cubicBezTo>
                  <a:pt x="503" y="36"/>
                  <a:pt x="587" y="27"/>
                  <a:pt x="413" y="40"/>
                </a:cubicBezTo>
                <a:cubicBezTo>
                  <a:pt x="463" y="56"/>
                  <a:pt x="459" y="66"/>
                  <a:pt x="432" y="107"/>
                </a:cubicBezTo>
                <a:cubicBezTo>
                  <a:pt x="445" y="115"/>
                  <a:pt x="487" y="129"/>
                  <a:pt x="451" y="155"/>
                </a:cubicBezTo>
                <a:cubicBezTo>
                  <a:pt x="435" y="167"/>
                  <a:pt x="394" y="174"/>
                  <a:pt x="394" y="174"/>
                </a:cubicBezTo>
                <a:cubicBezTo>
                  <a:pt x="378" y="171"/>
                  <a:pt x="361" y="172"/>
                  <a:pt x="346" y="165"/>
                </a:cubicBezTo>
                <a:cubicBezTo>
                  <a:pt x="325" y="155"/>
                  <a:pt x="310" y="133"/>
                  <a:pt x="288" y="126"/>
                </a:cubicBezTo>
                <a:cubicBezTo>
                  <a:pt x="278" y="123"/>
                  <a:pt x="269" y="120"/>
                  <a:pt x="259" y="117"/>
                </a:cubicBezTo>
                <a:cubicBezTo>
                  <a:pt x="258" y="117"/>
                  <a:pt x="203" y="134"/>
                  <a:pt x="202" y="136"/>
                </a:cubicBezTo>
                <a:cubicBezTo>
                  <a:pt x="158" y="214"/>
                  <a:pt x="228" y="181"/>
                  <a:pt x="163" y="203"/>
                </a:cubicBezTo>
                <a:cubicBezTo>
                  <a:pt x="160" y="213"/>
                  <a:pt x="149" y="223"/>
                  <a:pt x="154" y="232"/>
                </a:cubicBezTo>
                <a:cubicBezTo>
                  <a:pt x="158" y="241"/>
                  <a:pt x="174" y="236"/>
                  <a:pt x="182" y="241"/>
                </a:cubicBezTo>
                <a:cubicBezTo>
                  <a:pt x="197" y="250"/>
                  <a:pt x="212" y="276"/>
                  <a:pt x="221" y="289"/>
                </a:cubicBezTo>
                <a:cubicBezTo>
                  <a:pt x="200" y="312"/>
                  <a:pt x="194" y="334"/>
                  <a:pt x="173" y="357"/>
                </a:cubicBezTo>
                <a:cubicBezTo>
                  <a:pt x="153" y="414"/>
                  <a:pt x="111" y="424"/>
                  <a:pt x="58" y="443"/>
                </a:cubicBezTo>
                <a:cubicBezTo>
                  <a:pt x="22" y="478"/>
                  <a:pt x="13" y="510"/>
                  <a:pt x="0" y="558"/>
                </a:cubicBezTo>
                <a:cubicBezTo>
                  <a:pt x="38" y="583"/>
                  <a:pt x="56" y="613"/>
                  <a:pt x="86" y="645"/>
                </a:cubicBezTo>
                <a:cubicBezTo>
                  <a:pt x="99" y="642"/>
                  <a:pt x="112" y="635"/>
                  <a:pt x="125" y="635"/>
                </a:cubicBezTo>
                <a:cubicBezTo>
                  <a:pt x="171" y="635"/>
                  <a:pt x="154" y="679"/>
                  <a:pt x="182" y="702"/>
                </a:cubicBezTo>
                <a:cubicBezTo>
                  <a:pt x="190" y="708"/>
                  <a:pt x="201" y="709"/>
                  <a:pt x="211" y="712"/>
                </a:cubicBezTo>
                <a:cubicBezTo>
                  <a:pt x="237" y="706"/>
                  <a:pt x="262" y="699"/>
                  <a:pt x="288" y="693"/>
                </a:cubicBezTo>
                <a:cubicBezTo>
                  <a:pt x="297" y="691"/>
                  <a:pt x="299" y="678"/>
                  <a:pt x="307" y="673"/>
                </a:cubicBezTo>
                <a:cubicBezTo>
                  <a:pt x="316" y="668"/>
                  <a:pt x="326" y="667"/>
                  <a:pt x="336" y="664"/>
                </a:cubicBezTo>
                <a:cubicBezTo>
                  <a:pt x="381" y="635"/>
                  <a:pt x="384" y="639"/>
                  <a:pt x="413" y="683"/>
                </a:cubicBezTo>
                <a:cubicBezTo>
                  <a:pt x="416" y="699"/>
                  <a:pt x="413" y="717"/>
                  <a:pt x="422" y="731"/>
                </a:cubicBezTo>
                <a:cubicBezTo>
                  <a:pt x="428" y="740"/>
                  <a:pt x="441" y="739"/>
                  <a:pt x="451" y="741"/>
                </a:cubicBezTo>
                <a:cubicBezTo>
                  <a:pt x="496" y="752"/>
                  <a:pt x="519" y="754"/>
                  <a:pt x="557" y="779"/>
                </a:cubicBezTo>
                <a:cubicBezTo>
                  <a:pt x="563" y="789"/>
                  <a:pt x="567" y="801"/>
                  <a:pt x="576" y="808"/>
                </a:cubicBezTo>
                <a:cubicBezTo>
                  <a:pt x="614" y="838"/>
                  <a:pt x="613" y="785"/>
                  <a:pt x="595" y="856"/>
                </a:cubicBezTo>
                <a:cubicBezTo>
                  <a:pt x="610" y="901"/>
                  <a:pt x="620" y="889"/>
                  <a:pt x="662" y="904"/>
                </a:cubicBezTo>
                <a:cubicBezTo>
                  <a:pt x="717" y="959"/>
                  <a:pt x="694" y="936"/>
                  <a:pt x="730" y="971"/>
                </a:cubicBezTo>
                <a:cubicBezTo>
                  <a:pt x="747" y="987"/>
                  <a:pt x="768" y="1029"/>
                  <a:pt x="768" y="1029"/>
                </a:cubicBezTo>
                <a:cubicBezTo>
                  <a:pt x="702" y="1073"/>
                  <a:pt x="717" y="1045"/>
                  <a:pt x="701" y="1096"/>
                </a:cubicBezTo>
                <a:cubicBezTo>
                  <a:pt x="707" y="1106"/>
                  <a:pt x="715" y="1114"/>
                  <a:pt x="720" y="1125"/>
                </a:cubicBezTo>
                <a:cubicBezTo>
                  <a:pt x="725" y="1137"/>
                  <a:pt x="720" y="1155"/>
                  <a:pt x="730" y="1163"/>
                </a:cubicBezTo>
                <a:cubicBezTo>
                  <a:pt x="743" y="1173"/>
                  <a:pt x="762" y="1170"/>
                  <a:pt x="778" y="1173"/>
                </a:cubicBezTo>
                <a:cubicBezTo>
                  <a:pt x="796" y="1199"/>
                  <a:pt x="821" y="1221"/>
                  <a:pt x="835" y="1249"/>
                </a:cubicBezTo>
                <a:cubicBezTo>
                  <a:pt x="878" y="1334"/>
                  <a:pt x="806" y="1219"/>
                  <a:pt x="864" y="1307"/>
                </a:cubicBezTo>
                <a:cubicBezTo>
                  <a:pt x="850" y="1346"/>
                  <a:pt x="817" y="1370"/>
                  <a:pt x="778" y="1384"/>
                </a:cubicBezTo>
                <a:cubicBezTo>
                  <a:pt x="749" y="1411"/>
                  <a:pt x="718" y="1432"/>
                  <a:pt x="691" y="1461"/>
                </a:cubicBezTo>
                <a:cubicBezTo>
                  <a:pt x="688" y="1470"/>
                  <a:pt x="675" y="1482"/>
                  <a:pt x="682" y="1489"/>
                </a:cubicBezTo>
                <a:cubicBezTo>
                  <a:pt x="696" y="1503"/>
                  <a:pt x="720" y="1503"/>
                  <a:pt x="739" y="1509"/>
                </a:cubicBezTo>
                <a:cubicBezTo>
                  <a:pt x="749" y="1512"/>
                  <a:pt x="768" y="1518"/>
                  <a:pt x="768" y="1518"/>
                </a:cubicBezTo>
                <a:cubicBezTo>
                  <a:pt x="778" y="1528"/>
                  <a:pt x="786" y="1538"/>
                  <a:pt x="797" y="1547"/>
                </a:cubicBezTo>
                <a:cubicBezTo>
                  <a:pt x="806" y="1554"/>
                  <a:pt x="820" y="1556"/>
                  <a:pt x="826" y="1566"/>
                </a:cubicBezTo>
                <a:cubicBezTo>
                  <a:pt x="883" y="1658"/>
                  <a:pt x="808" y="1600"/>
                  <a:pt x="874" y="1643"/>
                </a:cubicBezTo>
                <a:cubicBezTo>
                  <a:pt x="904" y="1632"/>
                  <a:pt x="919" y="1615"/>
                  <a:pt x="950" y="1605"/>
                </a:cubicBezTo>
                <a:cubicBezTo>
                  <a:pt x="1026" y="1529"/>
                  <a:pt x="916" y="1645"/>
                  <a:pt x="979" y="1557"/>
                </a:cubicBezTo>
                <a:cubicBezTo>
                  <a:pt x="990" y="1542"/>
                  <a:pt x="1008" y="1533"/>
                  <a:pt x="1018" y="1518"/>
                </a:cubicBezTo>
                <a:cubicBezTo>
                  <a:pt x="1024" y="1508"/>
                  <a:pt x="1031" y="1499"/>
                  <a:pt x="1037" y="1489"/>
                </a:cubicBezTo>
                <a:cubicBezTo>
                  <a:pt x="1073" y="1377"/>
                  <a:pt x="1016" y="1540"/>
                  <a:pt x="1066" y="1441"/>
                </a:cubicBezTo>
                <a:cubicBezTo>
                  <a:pt x="1092" y="1390"/>
                  <a:pt x="1081" y="1320"/>
                  <a:pt x="1123" y="1278"/>
                </a:cubicBezTo>
                <a:cubicBezTo>
                  <a:pt x="1144" y="1257"/>
                  <a:pt x="1185" y="1247"/>
                  <a:pt x="1210" y="1240"/>
                </a:cubicBezTo>
                <a:cubicBezTo>
                  <a:pt x="1280" y="1221"/>
                  <a:pt x="1349" y="1210"/>
                  <a:pt x="1421" y="1201"/>
                </a:cubicBezTo>
                <a:cubicBezTo>
                  <a:pt x="1431" y="1198"/>
                  <a:pt x="1443" y="1199"/>
                  <a:pt x="1450" y="1192"/>
                </a:cubicBezTo>
                <a:cubicBezTo>
                  <a:pt x="1466" y="1176"/>
                  <a:pt x="1488" y="1134"/>
                  <a:pt x="1488" y="1134"/>
                </a:cubicBezTo>
                <a:cubicBezTo>
                  <a:pt x="1495" y="1094"/>
                  <a:pt x="1503" y="1038"/>
                  <a:pt x="1517" y="1000"/>
                </a:cubicBezTo>
                <a:cubicBezTo>
                  <a:pt x="1528" y="970"/>
                  <a:pt x="1545" y="945"/>
                  <a:pt x="1555" y="913"/>
                </a:cubicBezTo>
                <a:cubicBezTo>
                  <a:pt x="1561" y="852"/>
                  <a:pt x="1545" y="799"/>
                  <a:pt x="1603" y="779"/>
                </a:cubicBezTo>
                <a:cubicBezTo>
                  <a:pt x="1626" y="744"/>
                  <a:pt x="1650" y="705"/>
                  <a:pt x="1690" y="693"/>
                </a:cubicBezTo>
                <a:cubicBezTo>
                  <a:pt x="1711" y="671"/>
                  <a:pt x="1726" y="647"/>
                  <a:pt x="1747" y="625"/>
                </a:cubicBezTo>
                <a:cubicBezTo>
                  <a:pt x="1750" y="616"/>
                  <a:pt x="1752" y="605"/>
                  <a:pt x="1757" y="597"/>
                </a:cubicBezTo>
                <a:cubicBezTo>
                  <a:pt x="1762" y="589"/>
                  <a:pt x="1775" y="586"/>
                  <a:pt x="1776" y="577"/>
                </a:cubicBezTo>
                <a:cubicBezTo>
                  <a:pt x="1780" y="544"/>
                  <a:pt x="1760" y="504"/>
                  <a:pt x="1738" y="481"/>
                </a:cubicBezTo>
                <a:cubicBezTo>
                  <a:pt x="1747" y="478"/>
                  <a:pt x="1766" y="462"/>
                  <a:pt x="1766" y="472"/>
                </a:cubicBezTo>
                <a:cubicBezTo>
                  <a:pt x="1766" y="483"/>
                  <a:pt x="1749" y="491"/>
                  <a:pt x="1738" y="491"/>
                </a:cubicBezTo>
                <a:cubicBezTo>
                  <a:pt x="1726" y="491"/>
                  <a:pt x="1702" y="446"/>
                  <a:pt x="1699" y="443"/>
                </a:cubicBezTo>
                <a:cubicBezTo>
                  <a:pt x="1677" y="425"/>
                  <a:pt x="1630" y="423"/>
                  <a:pt x="1603" y="414"/>
                </a:cubicBezTo>
                <a:cubicBezTo>
                  <a:pt x="1575" y="325"/>
                  <a:pt x="1472" y="352"/>
                  <a:pt x="1392" y="347"/>
                </a:cubicBezTo>
                <a:cubicBezTo>
                  <a:pt x="1374" y="341"/>
                  <a:pt x="1347" y="334"/>
                  <a:pt x="1334" y="318"/>
                </a:cubicBezTo>
                <a:cubicBezTo>
                  <a:pt x="1314" y="293"/>
                  <a:pt x="1342" y="277"/>
                  <a:pt x="1296" y="270"/>
                </a:cubicBezTo>
                <a:cubicBezTo>
                  <a:pt x="1249" y="262"/>
                  <a:pt x="1200" y="264"/>
                  <a:pt x="1152" y="261"/>
                </a:cubicBezTo>
                <a:cubicBezTo>
                  <a:pt x="1083" y="237"/>
                  <a:pt x="1105" y="258"/>
                  <a:pt x="1075" y="213"/>
                </a:cubicBezTo>
                <a:cubicBezTo>
                  <a:pt x="1062" y="171"/>
                  <a:pt x="1081" y="137"/>
                  <a:pt x="1094" y="97"/>
                </a:cubicBezTo>
                <a:cubicBezTo>
                  <a:pt x="1066" y="78"/>
                  <a:pt x="1049" y="60"/>
                  <a:pt x="1018" y="49"/>
                </a:cubicBezTo>
                <a:cubicBezTo>
                  <a:pt x="999" y="52"/>
                  <a:pt x="978" y="50"/>
                  <a:pt x="960" y="59"/>
                </a:cubicBezTo>
                <a:cubicBezTo>
                  <a:pt x="925" y="77"/>
                  <a:pt x="954" y="95"/>
                  <a:pt x="931" y="117"/>
                </a:cubicBezTo>
                <a:cubicBezTo>
                  <a:pt x="924" y="124"/>
                  <a:pt x="912" y="123"/>
                  <a:pt x="902" y="126"/>
                </a:cubicBezTo>
                <a:cubicBezTo>
                  <a:pt x="889" y="123"/>
                  <a:pt x="877" y="120"/>
                  <a:pt x="864" y="117"/>
                </a:cubicBezTo>
                <a:cubicBezTo>
                  <a:pt x="838" y="111"/>
                  <a:pt x="787" y="97"/>
                  <a:pt x="787" y="97"/>
                </a:cubicBezTo>
                <a:cubicBezTo>
                  <a:pt x="746" y="111"/>
                  <a:pt x="721" y="141"/>
                  <a:pt x="682" y="155"/>
                </a:cubicBezTo>
                <a:cubicBezTo>
                  <a:pt x="638" y="140"/>
                  <a:pt x="647" y="130"/>
                  <a:pt x="634" y="88"/>
                </a:cubicBezTo>
                <a:cubicBezTo>
                  <a:pt x="631" y="62"/>
                  <a:pt x="635" y="35"/>
                  <a:pt x="624" y="11"/>
                </a:cubicBezTo>
                <a:cubicBezTo>
                  <a:pt x="619" y="0"/>
                  <a:pt x="576" y="1"/>
                  <a:pt x="605" y="1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隶书" panose="02010509060101010101" pitchFamily="49" charset="-122"/>
              <a:cs typeface="+mn-cs"/>
            </a:endParaRPr>
          </a:p>
        </p:txBody>
      </p:sp>
      <p:grpSp>
        <p:nvGrpSpPr>
          <p:cNvPr id="3" name="Group 10"/>
          <p:cNvGrpSpPr/>
          <p:nvPr/>
        </p:nvGrpSpPr>
        <p:grpSpPr>
          <a:xfrm>
            <a:off x="6000715" y="522287"/>
            <a:ext cx="4584700" cy="6029326"/>
            <a:chOff x="181" y="-31"/>
            <a:chExt cx="2888" cy="3798"/>
          </a:xfrm>
        </p:grpSpPr>
        <p:sp>
          <p:nvSpPr>
            <p:cNvPr id="16389" name="Freeform 8"/>
            <p:cNvSpPr/>
            <p:nvPr/>
          </p:nvSpPr>
          <p:spPr bwMode="auto">
            <a:xfrm>
              <a:off x="181" y="-31"/>
              <a:ext cx="2888" cy="3798"/>
            </a:xfrm>
            <a:custGeom>
              <a:avLst/>
              <a:gdLst>
                <a:gd name="T0" fmla="*/ 125 w 2736"/>
                <a:gd name="T1" fmla="*/ 355 h 3744"/>
                <a:gd name="T2" fmla="*/ 163 w 2736"/>
                <a:gd name="T3" fmla="*/ 355 h 3744"/>
                <a:gd name="T4" fmla="*/ 144 w 2736"/>
                <a:gd name="T5" fmla="*/ 77 h 3744"/>
                <a:gd name="T6" fmla="*/ 298 w 2736"/>
                <a:gd name="T7" fmla="*/ 393 h 3744"/>
                <a:gd name="T8" fmla="*/ 374 w 2736"/>
                <a:gd name="T9" fmla="*/ 528 h 3744"/>
                <a:gd name="T10" fmla="*/ 758 w 2736"/>
                <a:gd name="T11" fmla="*/ 777 h 3744"/>
                <a:gd name="T12" fmla="*/ 922 w 2736"/>
                <a:gd name="T13" fmla="*/ 816 h 3744"/>
                <a:gd name="T14" fmla="*/ 1171 w 2736"/>
                <a:gd name="T15" fmla="*/ 969 h 3744"/>
                <a:gd name="T16" fmla="*/ 1277 w 2736"/>
                <a:gd name="T17" fmla="*/ 1094 h 3744"/>
                <a:gd name="T18" fmla="*/ 1411 w 2736"/>
                <a:gd name="T19" fmla="*/ 1142 h 3744"/>
                <a:gd name="T20" fmla="*/ 1430 w 2736"/>
                <a:gd name="T21" fmla="*/ 1411 h 3744"/>
                <a:gd name="T22" fmla="*/ 1382 w 2736"/>
                <a:gd name="T23" fmla="*/ 1632 h 3744"/>
                <a:gd name="T24" fmla="*/ 1507 w 2736"/>
                <a:gd name="T25" fmla="*/ 1824 h 3744"/>
                <a:gd name="T26" fmla="*/ 1594 w 2736"/>
                <a:gd name="T27" fmla="*/ 1968 h 3744"/>
                <a:gd name="T28" fmla="*/ 1843 w 2736"/>
                <a:gd name="T29" fmla="*/ 2150 h 3744"/>
                <a:gd name="T30" fmla="*/ 1891 w 2736"/>
                <a:gd name="T31" fmla="*/ 2467 h 3744"/>
                <a:gd name="T32" fmla="*/ 1843 w 2736"/>
                <a:gd name="T33" fmla="*/ 3197 h 3744"/>
                <a:gd name="T34" fmla="*/ 1814 w 2736"/>
                <a:gd name="T35" fmla="*/ 3302 h 3744"/>
                <a:gd name="T36" fmla="*/ 1757 w 2736"/>
                <a:gd name="T37" fmla="*/ 3369 h 3744"/>
                <a:gd name="T38" fmla="*/ 1882 w 2736"/>
                <a:gd name="T39" fmla="*/ 3648 h 3744"/>
                <a:gd name="T40" fmla="*/ 2035 w 2736"/>
                <a:gd name="T41" fmla="*/ 3734 h 3744"/>
                <a:gd name="T42" fmla="*/ 1987 w 2736"/>
                <a:gd name="T43" fmla="*/ 3629 h 3744"/>
                <a:gd name="T44" fmla="*/ 2045 w 2736"/>
                <a:gd name="T45" fmla="*/ 3465 h 3744"/>
                <a:gd name="T46" fmla="*/ 2026 w 2736"/>
                <a:gd name="T47" fmla="*/ 3302 h 3744"/>
                <a:gd name="T48" fmla="*/ 2141 w 2736"/>
                <a:gd name="T49" fmla="*/ 3177 h 3744"/>
                <a:gd name="T50" fmla="*/ 2198 w 2736"/>
                <a:gd name="T51" fmla="*/ 3081 h 3744"/>
                <a:gd name="T52" fmla="*/ 2275 w 2736"/>
                <a:gd name="T53" fmla="*/ 3033 h 3744"/>
                <a:gd name="T54" fmla="*/ 2515 w 2736"/>
                <a:gd name="T55" fmla="*/ 2832 h 3744"/>
                <a:gd name="T56" fmla="*/ 2486 w 2736"/>
                <a:gd name="T57" fmla="*/ 2726 h 3744"/>
                <a:gd name="T58" fmla="*/ 2486 w 2736"/>
                <a:gd name="T59" fmla="*/ 2611 h 3744"/>
                <a:gd name="T60" fmla="*/ 2506 w 2736"/>
                <a:gd name="T61" fmla="*/ 2381 h 3744"/>
                <a:gd name="T62" fmla="*/ 2458 w 2736"/>
                <a:gd name="T63" fmla="*/ 2265 h 3744"/>
                <a:gd name="T64" fmla="*/ 2438 w 2736"/>
                <a:gd name="T65" fmla="*/ 2150 h 3744"/>
                <a:gd name="T66" fmla="*/ 2333 w 2736"/>
                <a:gd name="T67" fmla="*/ 2093 h 3744"/>
                <a:gd name="T68" fmla="*/ 2256 w 2736"/>
                <a:gd name="T69" fmla="*/ 1987 h 3744"/>
                <a:gd name="T70" fmla="*/ 2054 w 2736"/>
                <a:gd name="T71" fmla="*/ 1853 h 3744"/>
                <a:gd name="T72" fmla="*/ 1958 w 2736"/>
                <a:gd name="T73" fmla="*/ 1910 h 3744"/>
                <a:gd name="T74" fmla="*/ 1824 w 2736"/>
                <a:gd name="T75" fmla="*/ 1843 h 3744"/>
                <a:gd name="T76" fmla="*/ 1766 w 2736"/>
                <a:gd name="T77" fmla="*/ 1689 h 3744"/>
                <a:gd name="T78" fmla="*/ 1920 w 2736"/>
                <a:gd name="T79" fmla="*/ 1545 h 3744"/>
                <a:gd name="T80" fmla="*/ 1891 w 2736"/>
                <a:gd name="T81" fmla="*/ 1430 h 3744"/>
                <a:gd name="T82" fmla="*/ 1968 w 2736"/>
                <a:gd name="T83" fmla="*/ 1334 h 3744"/>
                <a:gd name="T84" fmla="*/ 2198 w 2736"/>
                <a:gd name="T85" fmla="*/ 1315 h 3744"/>
                <a:gd name="T86" fmla="*/ 2333 w 2736"/>
                <a:gd name="T87" fmla="*/ 1277 h 3744"/>
                <a:gd name="T88" fmla="*/ 2496 w 2736"/>
                <a:gd name="T89" fmla="*/ 1334 h 3744"/>
                <a:gd name="T90" fmla="*/ 2621 w 2736"/>
                <a:gd name="T91" fmla="*/ 1353 h 3744"/>
                <a:gd name="T92" fmla="*/ 2448 w 2736"/>
                <a:gd name="T93" fmla="*/ 1152 h 3744"/>
                <a:gd name="T94" fmla="*/ 1939 w 2736"/>
                <a:gd name="T95" fmla="*/ 950 h 3744"/>
                <a:gd name="T96" fmla="*/ 1853 w 2736"/>
                <a:gd name="T97" fmla="*/ 989 h 3744"/>
                <a:gd name="T98" fmla="*/ 1670 w 2736"/>
                <a:gd name="T99" fmla="*/ 1085 h 3744"/>
                <a:gd name="T100" fmla="*/ 1805 w 2736"/>
                <a:gd name="T101" fmla="*/ 969 h 3744"/>
                <a:gd name="T102" fmla="*/ 1574 w 2736"/>
                <a:gd name="T103" fmla="*/ 1085 h 3744"/>
                <a:gd name="T104" fmla="*/ 1267 w 2736"/>
                <a:gd name="T105" fmla="*/ 825 h 3744"/>
                <a:gd name="T106" fmla="*/ 1133 w 2736"/>
                <a:gd name="T107" fmla="*/ 624 h 3744"/>
                <a:gd name="T108" fmla="*/ 979 w 2736"/>
                <a:gd name="T109" fmla="*/ 585 h 3744"/>
                <a:gd name="T110" fmla="*/ 816 w 2736"/>
                <a:gd name="T111" fmla="*/ 653 h 3744"/>
                <a:gd name="T112" fmla="*/ 691 w 2736"/>
                <a:gd name="T113" fmla="*/ 499 h 3744"/>
                <a:gd name="T114" fmla="*/ 595 w 2736"/>
                <a:gd name="T115" fmla="*/ 259 h 3744"/>
                <a:gd name="T116" fmla="*/ 374 w 2736"/>
                <a:gd name="T117" fmla="*/ 67 h 3744"/>
                <a:gd name="T118" fmla="*/ 48 w 2736"/>
                <a:gd name="T119" fmla="*/ 9 h 374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2736"/>
                <a:gd name="T181" fmla="*/ 0 h 3744"/>
                <a:gd name="T182" fmla="*/ 2736 w 2736"/>
                <a:gd name="T183" fmla="*/ 3744 h 3744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2736" h="3744">
                  <a:moveTo>
                    <a:pt x="0" y="0"/>
                  </a:moveTo>
                  <a:cubicBezTo>
                    <a:pt x="12" y="36"/>
                    <a:pt x="31" y="79"/>
                    <a:pt x="58" y="105"/>
                  </a:cubicBezTo>
                  <a:cubicBezTo>
                    <a:pt x="63" y="193"/>
                    <a:pt x="44" y="302"/>
                    <a:pt x="125" y="355"/>
                  </a:cubicBezTo>
                  <a:cubicBezTo>
                    <a:pt x="138" y="374"/>
                    <a:pt x="150" y="394"/>
                    <a:pt x="163" y="413"/>
                  </a:cubicBezTo>
                  <a:cubicBezTo>
                    <a:pt x="169" y="422"/>
                    <a:pt x="182" y="441"/>
                    <a:pt x="182" y="441"/>
                  </a:cubicBezTo>
                  <a:cubicBezTo>
                    <a:pt x="196" y="402"/>
                    <a:pt x="185" y="389"/>
                    <a:pt x="163" y="355"/>
                  </a:cubicBezTo>
                  <a:cubicBezTo>
                    <a:pt x="152" y="296"/>
                    <a:pt x="131" y="240"/>
                    <a:pt x="115" y="182"/>
                  </a:cubicBezTo>
                  <a:cubicBezTo>
                    <a:pt x="107" y="153"/>
                    <a:pt x="86" y="96"/>
                    <a:pt x="86" y="96"/>
                  </a:cubicBezTo>
                  <a:cubicBezTo>
                    <a:pt x="100" y="55"/>
                    <a:pt x="109" y="41"/>
                    <a:pt x="144" y="77"/>
                  </a:cubicBezTo>
                  <a:cubicBezTo>
                    <a:pt x="168" y="145"/>
                    <a:pt x="179" y="215"/>
                    <a:pt x="230" y="269"/>
                  </a:cubicBezTo>
                  <a:cubicBezTo>
                    <a:pt x="240" y="298"/>
                    <a:pt x="267" y="343"/>
                    <a:pt x="288" y="365"/>
                  </a:cubicBezTo>
                  <a:cubicBezTo>
                    <a:pt x="291" y="374"/>
                    <a:pt x="293" y="385"/>
                    <a:pt x="298" y="393"/>
                  </a:cubicBezTo>
                  <a:cubicBezTo>
                    <a:pt x="303" y="401"/>
                    <a:pt x="313" y="405"/>
                    <a:pt x="317" y="413"/>
                  </a:cubicBezTo>
                  <a:cubicBezTo>
                    <a:pt x="326" y="431"/>
                    <a:pt x="325" y="453"/>
                    <a:pt x="336" y="470"/>
                  </a:cubicBezTo>
                  <a:cubicBezTo>
                    <a:pt x="349" y="489"/>
                    <a:pt x="366" y="506"/>
                    <a:pt x="374" y="528"/>
                  </a:cubicBezTo>
                  <a:cubicBezTo>
                    <a:pt x="395" y="588"/>
                    <a:pt x="404" y="649"/>
                    <a:pt x="470" y="672"/>
                  </a:cubicBezTo>
                  <a:cubicBezTo>
                    <a:pt x="511" y="711"/>
                    <a:pt x="620" y="741"/>
                    <a:pt x="672" y="749"/>
                  </a:cubicBezTo>
                  <a:cubicBezTo>
                    <a:pt x="715" y="762"/>
                    <a:pt x="701" y="758"/>
                    <a:pt x="758" y="777"/>
                  </a:cubicBezTo>
                  <a:cubicBezTo>
                    <a:pt x="768" y="780"/>
                    <a:pt x="787" y="787"/>
                    <a:pt x="787" y="787"/>
                  </a:cubicBezTo>
                  <a:cubicBezTo>
                    <a:pt x="855" y="765"/>
                    <a:pt x="826" y="762"/>
                    <a:pt x="874" y="777"/>
                  </a:cubicBezTo>
                  <a:cubicBezTo>
                    <a:pt x="891" y="789"/>
                    <a:pt x="904" y="807"/>
                    <a:pt x="922" y="816"/>
                  </a:cubicBezTo>
                  <a:cubicBezTo>
                    <a:pt x="940" y="825"/>
                    <a:pt x="979" y="835"/>
                    <a:pt x="979" y="835"/>
                  </a:cubicBezTo>
                  <a:cubicBezTo>
                    <a:pt x="999" y="893"/>
                    <a:pt x="1049" y="893"/>
                    <a:pt x="1104" y="902"/>
                  </a:cubicBezTo>
                  <a:cubicBezTo>
                    <a:pt x="1132" y="921"/>
                    <a:pt x="1155" y="938"/>
                    <a:pt x="1171" y="969"/>
                  </a:cubicBezTo>
                  <a:cubicBezTo>
                    <a:pt x="1187" y="1000"/>
                    <a:pt x="1184" y="1021"/>
                    <a:pt x="1210" y="1046"/>
                  </a:cubicBezTo>
                  <a:cubicBezTo>
                    <a:pt x="1213" y="1056"/>
                    <a:pt x="1211" y="1069"/>
                    <a:pt x="1219" y="1075"/>
                  </a:cubicBezTo>
                  <a:cubicBezTo>
                    <a:pt x="1236" y="1087"/>
                    <a:pt x="1258" y="1087"/>
                    <a:pt x="1277" y="1094"/>
                  </a:cubicBezTo>
                  <a:cubicBezTo>
                    <a:pt x="1287" y="1097"/>
                    <a:pt x="1297" y="1099"/>
                    <a:pt x="1306" y="1104"/>
                  </a:cubicBezTo>
                  <a:cubicBezTo>
                    <a:pt x="1316" y="1109"/>
                    <a:pt x="1323" y="1119"/>
                    <a:pt x="1334" y="1123"/>
                  </a:cubicBezTo>
                  <a:cubicBezTo>
                    <a:pt x="1359" y="1132"/>
                    <a:pt x="1386" y="1134"/>
                    <a:pt x="1411" y="1142"/>
                  </a:cubicBezTo>
                  <a:cubicBezTo>
                    <a:pt x="1456" y="1171"/>
                    <a:pt x="1469" y="1158"/>
                    <a:pt x="1517" y="1142"/>
                  </a:cubicBezTo>
                  <a:cubicBezTo>
                    <a:pt x="1582" y="1207"/>
                    <a:pt x="1554" y="1297"/>
                    <a:pt x="1498" y="1353"/>
                  </a:cubicBezTo>
                  <a:cubicBezTo>
                    <a:pt x="1483" y="1397"/>
                    <a:pt x="1468" y="1386"/>
                    <a:pt x="1430" y="1411"/>
                  </a:cubicBezTo>
                  <a:cubicBezTo>
                    <a:pt x="1400" y="1457"/>
                    <a:pt x="1400" y="1513"/>
                    <a:pt x="1382" y="1565"/>
                  </a:cubicBezTo>
                  <a:cubicBezTo>
                    <a:pt x="1392" y="1568"/>
                    <a:pt x="1407" y="1565"/>
                    <a:pt x="1411" y="1574"/>
                  </a:cubicBezTo>
                  <a:cubicBezTo>
                    <a:pt x="1422" y="1601"/>
                    <a:pt x="1396" y="1618"/>
                    <a:pt x="1382" y="1632"/>
                  </a:cubicBezTo>
                  <a:cubicBezTo>
                    <a:pt x="1362" y="1696"/>
                    <a:pt x="1402" y="1727"/>
                    <a:pt x="1459" y="1747"/>
                  </a:cubicBezTo>
                  <a:cubicBezTo>
                    <a:pt x="1470" y="1764"/>
                    <a:pt x="1487" y="1777"/>
                    <a:pt x="1498" y="1795"/>
                  </a:cubicBezTo>
                  <a:cubicBezTo>
                    <a:pt x="1503" y="1804"/>
                    <a:pt x="1502" y="1815"/>
                    <a:pt x="1507" y="1824"/>
                  </a:cubicBezTo>
                  <a:cubicBezTo>
                    <a:pt x="1518" y="1844"/>
                    <a:pt x="1546" y="1881"/>
                    <a:pt x="1546" y="1881"/>
                  </a:cubicBezTo>
                  <a:cubicBezTo>
                    <a:pt x="1567" y="1947"/>
                    <a:pt x="1538" y="1870"/>
                    <a:pt x="1584" y="1939"/>
                  </a:cubicBezTo>
                  <a:cubicBezTo>
                    <a:pt x="1590" y="1947"/>
                    <a:pt x="1587" y="1961"/>
                    <a:pt x="1594" y="1968"/>
                  </a:cubicBezTo>
                  <a:cubicBezTo>
                    <a:pt x="1601" y="1975"/>
                    <a:pt x="1613" y="1974"/>
                    <a:pt x="1622" y="1977"/>
                  </a:cubicBezTo>
                  <a:cubicBezTo>
                    <a:pt x="1639" y="2026"/>
                    <a:pt x="1696" y="2055"/>
                    <a:pt x="1738" y="2083"/>
                  </a:cubicBezTo>
                  <a:cubicBezTo>
                    <a:pt x="1772" y="2105"/>
                    <a:pt x="1806" y="2138"/>
                    <a:pt x="1843" y="2150"/>
                  </a:cubicBezTo>
                  <a:cubicBezTo>
                    <a:pt x="1872" y="2179"/>
                    <a:pt x="1879" y="2203"/>
                    <a:pt x="1901" y="2237"/>
                  </a:cubicBezTo>
                  <a:cubicBezTo>
                    <a:pt x="1919" y="2294"/>
                    <a:pt x="1929" y="2352"/>
                    <a:pt x="1910" y="2409"/>
                  </a:cubicBezTo>
                  <a:cubicBezTo>
                    <a:pt x="1903" y="2428"/>
                    <a:pt x="1897" y="2448"/>
                    <a:pt x="1891" y="2467"/>
                  </a:cubicBezTo>
                  <a:cubicBezTo>
                    <a:pt x="1885" y="2486"/>
                    <a:pt x="1872" y="2525"/>
                    <a:pt x="1872" y="2525"/>
                  </a:cubicBezTo>
                  <a:cubicBezTo>
                    <a:pt x="1912" y="2638"/>
                    <a:pt x="1902" y="2804"/>
                    <a:pt x="1834" y="2909"/>
                  </a:cubicBezTo>
                  <a:cubicBezTo>
                    <a:pt x="1816" y="2995"/>
                    <a:pt x="1778" y="3128"/>
                    <a:pt x="1843" y="3197"/>
                  </a:cubicBezTo>
                  <a:cubicBezTo>
                    <a:pt x="1846" y="3206"/>
                    <a:pt x="1855" y="3215"/>
                    <a:pt x="1853" y="3225"/>
                  </a:cubicBezTo>
                  <a:cubicBezTo>
                    <a:pt x="1851" y="3234"/>
                    <a:pt x="1838" y="3237"/>
                    <a:pt x="1834" y="3245"/>
                  </a:cubicBezTo>
                  <a:cubicBezTo>
                    <a:pt x="1825" y="3263"/>
                    <a:pt x="1821" y="3283"/>
                    <a:pt x="1814" y="3302"/>
                  </a:cubicBezTo>
                  <a:cubicBezTo>
                    <a:pt x="1811" y="3312"/>
                    <a:pt x="1812" y="3324"/>
                    <a:pt x="1805" y="3331"/>
                  </a:cubicBezTo>
                  <a:cubicBezTo>
                    <a:pt x="1798" y="3338"/>
                    <a:pt x="1786" y="3338"/>
                    <a:pt x="1776" y="3341"/>
                  </a:cubicBezTo>
                  <a:cubicBezTo>
                    <a:pt x="1770" y="3350"/>
                    <a:pt x="1757" y="3358"/>
                    <a:pt x="1757" y="3369"/>
                  </a:cubicBezTo>
                  <a:cubicBezTo>
                    <a:pt x="1757" y="3410"/>
                    <a:pt x="1792" y="3448"/>
                    <a:pt x="1805" y="3485"/>
                  </a:cubicBezTo>
                  <a:cubicBezTo>
                    <a:pt x="1814" y="3542"/>
                    <a:pt x="1805" y="3568"/>
                    <a:pt x="1853" y="3600"/>
                  </a:cubicBezTo>
                  <a:cubicBezTo>
                    <a:pt x="1878" y="3681"/>
                    <a:pt x="1842" y="3582"/>
                    <a:pt x="1882" y="3648"/>
                  </a:cubicBezTo>
                  <a:cubicBezTo>
                    <a:pt x="1887" y="3657"/>
                    <a:pt x="1884" y="3670"/>
                    <a:pt x="1891" y="3677"/>
                  </a:cubicBezTo>
                  <a:cubicBezTo>
                    <a:pt x="1919" y="3705"/>
                    <a:pt x="1967" y="3730"/>
                    <a:pt x="2006" y="3744"/>
                  </a:cubicBezTo>
                  <a:cubicBezTo>
                    <a:pt x="2016" y="3741"/>
                    <a:pt x="2032" y="3744"/>
                    <a:pt x="2035" y="3734"/>
                  </a:cubicBezTo>
                  <a:cubicBezTo>
                    <a:pt x="2038" y="3723"/>
                    <a:pt x="2021" y="3715"/>
                    <a:pt x="2016" y="3705"/>
                  </a:cubicBezTo>
                  <a:cubicBezTo>
                    <a:pt x="2012" y="3696"/>
                    <a:pt x="2009" y="3686"/>
                    <a:pt x="2006" y="3677"/>
                  </a:cubicBezTo>
                  <a:cubicBezTo>
                    <a:pt x="2025" y="3623"/>
                    <a:pt x="2019" y="3670"/>
                    <a:pt x="1987" y="3629"/>
                  </a:cubicBezTo>
                  <a:cubicBezTo>
                    <a:pt x="1981" y="3621"/>
                    <a:pt x="1981" y="3610"/>
                    <a:pt x="1978" y="3600"/>
                  </a:cubicBezTo>
                  <a:cubicBezTo>
                    <a:pt x="1985" y="3541"/>
                    <a:pt x="1970" y="3502"/>
                    <a:pt x="2026" y="3485"/>
                  </a:cubicBezTo>
                  <a:cubicBezTo>
                    <a:pt x="2032" y="3478"/>
                    <a:pt x="2038" y="3471"/>
                    <a:pt x="2045" y="3465"/>
                  </a:cubicBezTo>
                  <a:cubicBezTo>
                    <a:pt x="2054" y="3458"/>
                    <a:pt x="2072" y="3457"/>
                    <a:pt x="2074" y="3446"/>
                  </a:cubicBezTo>
                  <a:cubicBezTo>
                    <a:pt x="2090" y="3367"/>
                    <a:pt x="2078" y="3373"/>
                    <a:pt x="2035" y="3360"/>
                  </a:cubicBezTo>
                  <a:cubicBezTo>
                    <a:pt x="2020" y="3336"/>
                    <a:pt x="2004" y="3330"/>
                    <a:pt x="2026" y="3302"/>
                  </a:cubicBezTo>
                  <a:cubicBezTo>
                    <a:pt x="2045" y="3277"/>
                    <a:pt x="2112" y="3264"/>
                    <a:pt x="2112" y="3264"/>
                  </a:cubicBezTo>
                  <a:cubicBezTo>
                    <a:pt x="2115" y="3254"/>
                    <a:pt x="2119" y="3245"/>
                    <a:pt x="2122" y="3235"/>
                  </a:cubicBezTo>
                  <a:cubicBezTo>
                    <a:pt x="2128" y="3216"/>
                    <a:pt x="2141" y="3177"/>
                    <a:pt x="2141" y="3177"/>
                  </a:cubicBezTo>
                  <a:cubicBezTo>
                    <a:pt x="2137" y="3172"/>
                    <a:pt x="2106" y="3131"/>
                    <a:pt x="2112" y="3120"/>
                  </a:cubicBezTo>
                  <a:cubicBezTo>
                    <a:pt x="2116" y="3111"/>
                    <a:pt x="2132" y="3115"/>
                    <a:pt x="2141" y="3110"/>
                  </a:cubicBezTo>
                  <a:cubicBezTo>
                    <a:pt x="2219" y="3071"/>
                    <a:pt x="2124" y="3107"/>
                    <a:pt x="2198" y="3081"/>
                  </a:cubicBezTo>
                  <a:cubicBezTo>
                    <a:pt x="2205" y="3075"/>
                    <a:pt x="2214" y="3070"/>
                    <a:pt x="2218" y="3062"/>
                  </a:cubicBezTo>
                  <a:cubicBezTo>
                    <a:pt x="2224" y="3050"/>
                    <a:pt x="2215" y="3030"/>
                    <a:pt x="2227" y="3024"/>
                  </a:cubicBezTo>
                  <a:cubicBezTo>
                    <a:pt x="2242" y="3017"/>
                    <a:pt x="2259" y="3030"/>
                    <a:pt x="2275" y="3033"/>
                  </a:cubicBezTo>
                  <a:cubicBezTo>
                    <a:pt x="2324" y="3067"/>
                    <a:pt x="2354" y="3062"/>
                    <a:pt x="2410" y="3043"/>
                  </a:cubicBezTo>
                  <a:cubicBezTo>
                    <a:pt x="2445" y="2990"/>
                    <a:pt x="2440" y="2950"/>
                    <a:pt x="2419" y="2889"/>
                  </a:cubicBezTo>
                  <a:cubicBezTo>
                    <a:pt x="2437" y="2838"/>
                    <a:pt x="2471" y="2846"/>
                    <a:pt x="2515" y="2832"/>
                  </a:cubicBezTo>
                  <a:cubicBezTo>
                    <a:pt x="2533" y="2837"/>
                    <a:pt x="2563" y="2857"/>
                    <a:pt x="2563" y="2813"/>
                  </a:cubicBezTo>
                  <a:cubicBezTo>
                    <a:pt x="2563" y="2804"/>
                    <a:pt x="2550" y="2800"/>
                    <a:pt x="2544" y="2793"/>
                  </a:cubicBezTo>
                  <a:cubicBezTo>
                    <a:pt x="2529" y="2774"/>
                    <a:pt x="2510" y="2734"/>
                    <a:pt x="2486" y="2726"/>
                  </a:cubicBezTo>
                  <a:cubicBezTo>
                    <a:pt x="2467" y="2720"/>
                    <a:pt x="2448" y="2713"/>
                    <a:pt x="2429" y="2707"/>
                  </a:cubicBezTo>
                  <a:cubicBezTo>
                    <a:pt x="2419" y="2704"/>
                    <a:pt x="2400" y="2697"/>
                    <a:pt x="2400" y="2697"/>
                  </a:cubicBezTo>
                  <a:cubicBezTo>
                    <a:pt x="2413" y="2648"/>
                    <a:pt x="2439" y="2628"/>
                    <a:pt x="2486" y="2611"/>
                  </a:cubicBezTo>
                  <a:cubicBezTo>
                    <a:pt x="2515" y="2583"/>
                    <a:pt x="2549" y="2557"/>
                    <a:pt x="2582" y="2534"/>
                  </a:cubicBezTo>
                  <a:cubicBezTo>
                    <a:pt x="2571" y="2477"/>
                    <a:pt x="2560" y="2453"/>
                    <a:pt x="2525" y="2409"/>
                  </a:cubicBezTo>
                  <a:cubicBezTo>
                    <a:pt x="2518" y="2400"/>
                    <a:pt x="2516" y="2387"/>
                    <a:pt x="2506" y="2381"/>
                  </a:cubicBezTo>
                  <a:cubicBezTo>
                    <a:pt x="2489" y="2370"/>
                    <a:pt x="2448" y="2361"/>
                    <a:pt x="2448" y="2361"/>
                  </a:cubicBezTo>
                  <a:cubicBezTo>
                    <a:pt x="2433" y="2339"/>
                    <a:pt x="2402" y="2302"/>
                    <a:pt x="2429" y="2275"/>
                  </a:cubicBezTo>
                  <a:cubicBezTo>
                    <a:pt x="2436" y="2268"/>
                    <a:pt x="2448" y="2268"/>
                    <a:pt x="2458" y="2265"/>
                  </a:cubicBezTo>
                  <a:cubicBezTo>
                    <a:pt x="2477" y="2238"/>
                    <a:pt x="2515" y="2219"/>
                    <a:pt x="2477" y="2189"/>
                  </a:cubicBezTo>
                  <a:cubicBezTo>
                    <a:pt x="2469" y="2183"/>
                    <a:pt x="2458" y="2182"/>
                    <a:pt x="2448" y="2179"/>
                  </a:cubicBezTo>
                  <a:cubicBezTo>
                    <a:pt x="2445" y="2169"/>
                    <a:pt x="2446" y="2156"/>
                    <a:pt x="2438" y="2150"/>
                  </a:cubicBezTo>
                  <a:cubicBezTo>
                    <a:pt x="2422" y="2138"/>
                    <a:pt x="2381" y="2131"/>
                    <a:pt x="2381" y="2131"/>
                  </a:cubicBezTo>
                  <a:cubicBezTo>
                    <a:pt x="2375" y="2121"/>
                    <a:pt x="2371" y="2109"/>
                    <a:pt x="2362" y="2102"/>
                  </a:cubicBezTo>
                  <a:cubicBezTo>
                    <a:pt x="2354" y="2096"/>
                    <a:pt x="2339" y="2101"/>
                    <a:pt x="2333" y="2093"/>
                  </a:cubicBezTo>
                  <a:cubicBezTo>
                    <a:pt x="2318" y="2071"/>
                    <a:pt x="2332" y="2035"/>
                    <a:pt x="2314" y="2016"/>
                  </a:cubicBezTo>
                  <a:cubicBezTo>
                    <a:pt x="2307" y="2009"/>
                    <a:pt x="2294" y="2011"/>
                    <a:pt x="2285" y="2006"/>
                  </a:cubicBezTo>
                  <a:cubicBezTo>
                    <a:pt x="2275" y="2001"/>
                    <a:pt x="2266" y="1992"/>
                    <a:pt x="2256" y="1987"/>
                  </a:cubicBezTo>
                  <a:cubicBezTo>
                    <a:pt x="2237" y="1977"/>
                    <a:pt x="2218" y="1967"/>
                    <a:pt x="2198" y="1958"/>
                  </a:cubicBezTo>
                  <a:cubicBezTo>
                    <a:pt x="2180" y="1950"/>
                    <a:pt x="2141" y="1939"/>
                    <a:pt x="2141" y="1939"/>
                  </a:cubicBezTo>
                  <a:cubicBezTo>
                    <a:pt x="2124" y="1890"/>
                    <a:pt x="2104" y="1869"/>
                    <a:pt x="2054" y="1853"/>
                  </a:cubicBezTo>
                  <a:cubicBezTo>
                    <a:pt x="2045" y="1856"/>
                    <a:pt x="2033" y="1855"/>
                    <a:pt x="2026" y="1862"/>
                  </a:cubicBezTo>
                  <a:cubicBezTo>
                    <a:pt x="2019" y="1869"/>
                    <a:pt x="2024" y="1885"/>
                    <a:pt x="2016" y="1891"/>
                  </a:cubicBezTo>
                  <a:cubicBezTo>
                    <a:pt x="1999" y="1903"/>
                    <a:pt x="1958" y="1910"/>
                    <a:pt x="1958" y="1910"/>
                  </a:cubicBezTo>
                  <a:cubicBezTo>
                    <a:pt x="1955" y="1909"/>
                    <a:pt x="1897" y="1897"/>
                    <a:pt x="1891" y="1891"/>
                  </a:cubicBezTo>
                  <a:cubicBezTo>
                    <a:pt x="1884" y="1884"/>
                    <a:pt x="1889" y="1869"/>
                    <a:pt x="1882" y="1862"/>
                  </a:cubicBezTo>
                  <a:cubicBezTo>
                    <a:pt x="1868" y="1848"/>
                    <a:pt x="1842" y="1852"/>
                    <a:pt x="1824" y="1843"/>
                  </a:cubicBezTo>
                  <a:cubicBezTo>
                    <a:pt x="1786" y="1824"/>
                    <a:pt x="1749" y="1806"/>
                    <a:pt x="1718" y="1776"/>
                  </a:cubicBezTo>
                  <a:cubicBezTo>
                    <a:pt x="1701" y="1723"/>
                    <a:pt x="1679" y="1720"/>
                    <a:pt x="1728" y="1699"/>
                  </a:cubicBezTo>
                  <a:cubicBezTo>
                    <a:pt x="1740" y="1694"/>
                    <a:pt x="1753" y="1692"/>
                    <a:pt x="1766" y="1689"/>
                  </a:cubicBezTo>
                  <a:cubicBezTo>
                    <a:pt x="1773" y="1670"/>
                    <a:pt x="1779" y="1651"/>
                    <a:pt x="1786" y="1632"/>
                  </a:cubicBezTo>
                  <a:cubicBezTo>
                    <a:pt x="1792" y="1615"/>
                    <a:pt x="1831" y="1610"/>
                    <a:pt x="1843" y="1603"/>
                  </a:cubicBezTo>
                  <a:cubicBezTo>
                    <a:pt x="1895" y="1574"/>
                    <a:pt x="1890" y="1576"/>
                    <a:pt x="1920" y="1545"/>
                  </a:cubicBezTo>
                  <a:cubicBezTo>
                    <a:pt x="1923" y="1536"/>
                    <a:pt x="1925" y="1525"/>
                    <a:pt x="1930" y="1517"/>
                  </a:cubicBezTo>
                  <a:cubicBezTo>
                    <a:pt x="1935" y="1509"/>
                    <a:pt x="1947" y="1506"/>
                    <a:pt x="1949" y="1497"/>
                  </a:cubicBezTo>
                  <a:cubicBezTo>
                    <a:pt x="1955" y="1467"/>
                    <a:pt x="1909" y="1442"/>
                    <a:pt x="1891" y="1430"/>
                  </a:cubicBezTo>
                  <a:cubicBezTo>
                    <a:pt x="1901" y="1424"/>
                    <a:pt x="1913" y="1421"/>
                    <a:pt x="1920" y="1411"/>
                  </a:cubicBezTo>
                  <a:cubicBezTo>
                    <a:pt x="1933" y="1392"/>
                    <a:pt x="1923" y="1361"/>
                    <a:pt x="1939" y="1344"/>
                  </a:cubicBezTo>
                  <a:cubicBezTo>
                    <a:pt x="1946" y="1337"/>
                    <a:pt x="1958" y="1337"/>
                    <a:pt x="1968" y="1334"/>
                  </a:cubicBezTo>
                  <a:cubicBezTo>
                    <a:pt x="2032" y="1355"/>
                    <a:pt x="2095" y="1386"/>
                    <a:pt x="2160" y="1401"/>
                  </a:cubicBezTo>
                  <a:cubicBezTo>
                    <a:pt x="2169" y="1398"/>
                    <a:pt x="2216" y="1386"/>
                    <a:pt x="2218" y="1373"/>
                  </a:cubicBezTo>
                  <a:cubicBezTo>
                    <a:pt x="2220" y="1353"/>
                    <a:pt x="2198" y="1315"/>
                    <a:pt x="2198" y="1315"/>
                  </a:cubicBezTo>
                  <a:cubicBezTo>
                    <a:pt x="2201" y="1293"/>
                    <a:pt x="2194" y="1266"/>
                    <a:pt x="2208" y="1248"/>
                  </a:cubicBezTo>
                  <a:cubicBezTo>
                    <a:pt x="2221" y="1232"/>
                    <a:pt x="2266" y="1229"/>
                    <a:pt x="2266" y="1229"/>
                  </a:cubicBezTo>
                  <a:cubicBezTo>
                    <a:pt x="2448" y="1245"/>
                    <a:pt x="2354" y="1209"/>
                    <a:pt x="2333" y="1277"/>
                  </a:cubicBezTo>
                  <a:cubicBezTo>
                    <a:pt x="2344" y="1322"/>
                    <a:pt x="2358" y="1340"/>
                    <a:pt x="2390" y="1373"/>
                  </a:cubicBezTo>
                  <a:cubicBezTo>
                    <a:pt x="2419" y="1370"/>
                    <a:pt x="2450" y="1373"/>
                    <a:pt x="2477" y="1363"/>
                  </a:cubicBezTo>
                  <a:cubicBezTo>
                    <a:pt x="2488" y="1359"/>
                    <a:pt x="2487" y="1341"/>
                    <a:pt x="2496" y="1334"/>
                  </a:cubicBezTo>
                  <a:cubicBezTo>
                    <a:pt x="2504" y="1328"/>
                    <a:pt x="2515" y="1328"/>
                    <a:pt x="2525" y="1325"/>
                  </a:cubicBezTo>
                  <a:cubicBezTo>
                    <a:pt x="2538" y="1328"/>
                    <a:pt x="2551" y="1330"/>
                    <a:pt x="2563" y="1334"/>
                  </a:cubicBezTo>
                  <a:cubicBezTo>
                    <a:pt x="2583" y="1340"/>
                    <a:pt x="2621" y="1353"/>
                    <a:pt x="2621" y="1353"/>
                  </a:cubicBezTo>
                  <a:cubicBezTo>
                    <a:pt x="2678" y="1335"/>
                    <a:pt x="2697" y="1298"/>
                    <a:pt x="2736" y="1257"/>
                  </a:cubicBezTo>
                  <a:cubicBezTo>
                    <a:pt x="2708" y="1177"/>
                    <a:pt x="2596" y="1184"/>
                    <a:pt x="2525" y="1171"/>
                  </a:cubicBezTo>
                  <a:cubicBezTo>
                    <a:pt x="2499" y="1166"/>
                    <a:pt x="2473" y="1160"/>
                    <a:pt x="2448" y="1152"/>
                  </a:cubicBezTo>
                  <a:cubicBezTo>
                    <a:pt x="2429" y="1146"/>
                    <a:pt x="2390" y="1133"/>
                    <a:pt x="2390" y="1133"/>
                  </a:cubicBezTo>
                  <a:cubicBezTo>
                    <a:pt x="2353" y="1094"/>
                    <a:pt x="2269" y="1015"/>
                    <a:pt x="2218" y="989"/>
                  </a:cubicBezTo>
                  <a:cubicBezTo>
                    <a:pt x="2146" y="952"/>
                    <a:pt x="2005" y="954"/>
                    <a:pt x="1939" y="950"/>
                  </a:cubicBezTo>
                  <a:cubicBezTo>
                    <a:pt x="1929" y="947"/>
                    <a:pt x="1920" y="944"/>
                    <a:pt x="1910" y="941"/>
                  </a:cubicBezTo>
                  <a:cubicBezTo>
                    <a:pt x="1901" y="938"/>
                    <a:pt x="1891" y="927"/>
                    <a:pt x="1882" y="931"/>
                  </a:cubicBezTo>
                  <a:cubicBezTo>
                    <a:pt x="1863" y="941"/>
                    <a:pt x="1871" y="977"/>
                    <a:pt x="1853" y="989"/>
                  </a:cubicBezTo>
                  <a:cubicBezTo>
                    <a:pt x="1842" y="996"/>
                    <a:pt x="1827" y="995"/>
                    <a:pt x="1814" y="998"/>
                  </a:cubicBezTo>
                  <a:cubicBezTo>
                    <a:pt x="1778" y="1053"/>
                    <a:pt x="1818" y="1007"/>
                    <a:pt x="1757" y="1037"/>
                  </a:cubicBezTo>
                  <a:cubicBezTo>
                    <a:pt x="1624" y="1104"/>
                    <a:pt x="1750" y="1057"/>
                    <a:pt x="1670" y="1085"/>
                  </a:cubicBezTo>
                  <a:cubicBezTo>
                    <a:pt x="1598" y="1059"/>
                    <a:pt x="1689" y="1065"/>
                    <a:pt x="1718" y="1056"/>
                  </a:cubicBezTo>
                  <a:cubicBezTo>
                    <a:pt x="1738" y="999"/>
                    <a:pt x="1713" y="1052"/>
                    <a:pt x="1757" y="1008"/>
                  </a:cubicBezTo>
                  <a:cubicBezTo>
                    <a:pt x="1801" y="964"/>
                    <a:pt x="1748" y="989"/>
                    <a:pt x="1805" y="969"/>
                  </a:cubicBezTo>
                  <a:cubicBezTo>
                    <a:pt x="1827" y="899"/>
                    <a:pt x="1812" y="911"/>
                    <a:pt x="1747" y="921"/>
                  </a:cubicBezTo>
                  <a:cubicBezTo>
                    <a:pt x="1723" y="946"/>
                    <a:pt x="1703" y="959"/>
                    <a:pt x="1670" y="969"/>
                  </a:cubicBezTo>
                  <a:cubicBezTo>
                    <a:pt x="1635" y="1006"/>
                    <a:pt x="1610" y="1049"/>
                    <a:pt x="1574" y="1085"/>
                  </a:cubicBezTo>
                  <a:cubicBezTo>
                    <a:pt x="1479" y="1077"/>
                    <a:pt x="1399" y="1057"/>
                    <a:pt x="1306" y="1046"/>
                  </a:cubicBezTo>
                  <a:cubicBezTo>
                    <a:pt x="1266" y="1008"/>
                    <a:pt x="1274" y="953"/>
                    <a:pt x="1258" y="902"/>
                  </a:cubicBezTo>
                  <a:cubicBezTo>
                    <a:pt x="1261" y="876"/>
                    <a:pt x="1267" y="851"/>
                    <a:pt x="1267" y="825"/>
                  </a:cubicBezTo>
                  <a:cubicBezTo>
                    <a:pt x="1267" y="768"/>
                    <a:pt x="1162" y="777"/>
                    <a:pt x="1123" y="768"/>
                  </a:cubicBezTo>
                  <a:cubicBezTo>
                    <a:pt x="1119" y="765"/>
                    <a:pt x="1076" y="740"/>
                    <a:pt x="1075" y="729"/>
                  </a:cubicBezTo>
                  <a:cubicBezTo>
                    <a:pt x="1069" y="675"/>
                    <a:pt x="1086" y="639"/>
                    <a:pt x="1133" y="624"/>
                  </a:cubicBezTo>
                  <a:cubicBezTo>
                    <a:pt x="1170" y="567"/>
                    <a:pt x="1194" y="573"/>
                    <a:pt x="1142" y="547"/>
                  </a:cubicBezTo>
                  <a:cubicBezTo>
                    <a:pt x="1133" y="543"/>
                    <a:pt x="1123" y="540"/>
                    <a:pt x="1114" y="537"/>
                  </a:cubicBezTo>
                  <a:cubicBezTo>
                    <a:pt x="1056" y="545"/>
                    <a:pt x="1012" y="536"/>
                    <a:pt x="979" y="585"/>
                  </a:cubicBezTo>
                  <a:cubicBezTo>
                    <a:pt x="963" y="636"/>
                    <a:pt x="947" y="635"/>
                    <a:pt x="893" y="653"/>
                  </a:cubicBezTo>
                  <a:cubicBezTo>
                    <a:pt x="883" y="656"/>
                    <a:pt x="864" y="662"/>
                    <a:pt x="864" y="662"/>
                  </a:cubicBezTo>
                  <a:cubicBezTo>
                    <a:pt x="848" y="659"/>
                    <a:pt x="832" y="657"/>
                    <a:pt x="816" y="653"/>
                  </a:cubicBezTo>
                  <a:cubicBezTo>
                    <a:pt x="796" y="648"/>
                    <a:pt x="758" y="633"/>
                    <a:pt x="758" y="633"/>
                  </a:cubicBezTo>
                  <a:cubicBezTo>
                    <a:pt x="739" y="606"/>
                    <a:pt x="721" y="588"/>
                    <a:pt x="710" y="557"/>
                  </a:cubicBezTo>
                  <a:cubicBezTo>
                    <a:pt x="703" y="538"/>
                    <a:pt x="691" y="499"/>
                    <a:pt x="691" y="499"/>
                  </a:cubicBezTo>
                  <a:cubicBezTo>
                    <a:pt x="691" y="499"/>
                    <a:pt x="715" y="371"/>
                    <a:pt x="691" y="336"/>
                  </a:cubicBezTo>
                  <a:cubicBezTo>
                    <a:pt x="679" y="319"/>
                    <a:pt x="656" y="313"/>
                    <a:pt x="643" y="297"/>
                  </a:cubicBezTo>
                  <a:cubicBezTo>
                    <a:pt x="613" y="259"/>
                    <a:pt x="640" y="274"/>
                    <a:pt x="595" y="259"/>
                  </a:cubicBezTo>
                  <a:cubicBezTo>
                    <a:pt x="589" y="240"/>
                    <a:pt x="593" y="212"/>
                    <a:pt x="576" y="201"/>
                  </a:cubicBezTo>
                  <a:cubicBezTo>
                    <a:pt x="535" y="174"/>
                    <a:pt x="503" y="155"/>
                    <a:pt x="461" y="134"/>
                  </a:cubicBezTo>
                  <a:cubicBezTo>
                    <a:pt x="428" y="118"/>
                    <a:pt x="409" y="78"/>
                    <a:pt x="374" y="67"/>
                  </a:cubicBezTo>
                  <a:cubicBezTo>
                    <a:pt x="352" y="60"/>
                    <a:pt x="329" y="61"/>
                    <a:pt x="307" y="57"/>
                  </a:cubicBezTo>
                  <a:cubicBezTo>
                    <a:pt x="252" y="47"/>
                    <a:pt x="199" y="27"/>
                    <a:pt x="144" y="19"/>
                  </a:cubicBezTo>
                  <a:cubicBezTo>
                    <a:pt x="112" y="14"/>
                    <a:pt x="80" y="13"/>
                    <a:pt x="48" y="9"/>
                  </a:cubicBezTo>
                  <a:cubicBezTo>
                    <a:pt x="32" y="7"/>
                    <a:pt x="16" y="3"/>
                    <a:pt x="0" y="0"/>
                  </a:cubicBez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endParaRPr>
            </a:p>
          </p:txBody>
        </p:sp>
        <p:sp>
          <p:nvSpPr>
            <p:cNvPr id="16390" name="Freeform 9"/>
            <p:cNvSpPr/>
            <p:nvPr/>
          </p:nvSpPr>
          <p:spPr bwMode="auto">
            <a:xfrm>
              <a:off x="1618" y="480"/>
              <a:ext cx="710" cy="221"/>
            </a:xfrm>
            <a:custGeom>
              <a:avLst/>
              <a:gdLst>
                <a:gd name="T0" fmla="*/ 0 w 710"/>
                <a:gd name="T1" fmla="*/ 29 h 221"/>
                <a:gd name="T2" fmla="*/ 124 w 710"/>
                <a:gd name="T3" fmla="*/ 0 h 221"/>
                <a:gd name="T4" fmla="*/ 403 w 710"/>
                <a:gd name="T5" fmla="*/ 38 h 221"/>
                <a:gd name="T6" fmla="*/ 528 w 710"/>
                <a:gd name="T7" fmla="*/ 105 h 221"/>
                <a:gd name="T8" fmla="*/ 643 w 710"/>
                <a:gd name="T9" fmla="*/ 134 h 221"/>
                <a:gd name="T10" fmla="*/ 700 w 710"/>
                <a:gd name="T11" fmla="*/ 153 h 221"/>
                <a:gd name="T12" fmla="*/ 691 w 710"/>
                <a:gd name="T13" fmla="*/ 182 h 221"/>
                <a:gd name="T14" fmla="*/ 643 w 710"/>
                <a:gd name="T15" fmla="*/ 221 h 221"/>
                <a:gd name="T16" fmla="*/ 528 w 710"/>
                <a:gd name="T17" fmla="*/ 211 h 221"/>
                <a:gd name="T18" fmla="*/ 499 w 710"/>
                <a:gd name="T19" fmla="*/ 201 h 221"/>
                <a:gd name="T20" fmla="*/ 480 w 710"/>
                <a:gd name="T21" fmla="*/ 144 h 221"/>
                <a:gd name="T22" fmla="*/ 441 w 710"/>
                <a:gd name="T23" fmla="*/ 105 h 221"/>
                <a:gd name="T24" fmla="*/ 268 w 710"/>
                <a:gd name="T25" fmla="*/ 105 h 221"/>
                <a:gd name="T26" fmla="*/ 259 w 710"/>
                <a:gd name="T27" fmla="*/ 77 h 221"/>
                <a:gd name="T28" fmla="*/ 278 w 710"/>
                <a:gd name="T29" fmla="*/ 57 h 221"/>
                <a:gd name="T30" fmla="*/ 249 w 710"/>
                <a:gd name="T31" fmla="*/ 48 h 221"/>
                <a:gd name="T32" fmla="*/ 163 w 710"/>
                <a:gd name="T33" fmla="*/ 38 h 221"/>
                <a:gd name="T34" fmla="*/ 57 w 710"/>
                <a:gd name="T35" fmla="*/ 9 h 221"/>
                <a:gd name="T36" fmla="*/ 0 w 710"/>
                <a:gd name="T37" fmla="*/ 29 h 22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710"/>
                <a:gd name="T58" fmla="*/ 0 h 221"/>
                <a:gd name="T59" fmla="*/ 710 w 710"/>
                <a:gd name="T60" fmla="*/ 221 h 22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710" h="221">
                  <a:moveTo>
                    <a:pt x="0" y="29"/>
                  </a:moveTo>
                  <a:cubicBezTo>
                    <a:pt x="78" y="2"/>
                    <a:pt x="37" y="12"/>
                    <a:pt x="124" y="0"/>
                  </a:cubicBezTo>
                  <a:cubicBezTo>
                    <a:pt x="218" y="10"/>
                    <a:pt x="309" y="28"/>
                    <a:pt x="403" y="38"/>
                  </a:cubicBezTo>
                  <a:cubicBezTo>
                    <a:pt x="486" y="66"/>
                    <a:pt x="444" y="45"/>
                    <a:pt x="528" y="105"/>
                  </a:cubicBezTo>
                  <a:cubicBezTo>
                    <a:pt x="555" y="124"/>
                    <a:pt x="612" y="129"/>
                    <a:pt x="643" y="134"/>
                  </a:cubicBezTo>
                  <a:cubicBezTo>
                    <a:pt x="662" y="140"/>
                    <a:pt x="681" y="147"/>
                    <a:pt x="700" y="153"/>
                  </a:cubicBezTo>
                  <a:cubicBezTo>
                    <a:pt x="710" y="156"/>
                    <a:pt x="697" y="174"/>
                    <a:pt x="691" y="182"/>
                  </a:cubicBezTo>
                  <a:cubicBezTo>
                    <a:pt x="678" y="198"/>
                    <a:pt x="657" y="206"/>
                    <a:pt x="643" y="221"/>
                  </a:cubicBezTo>
                  <a:cubicBezTo>
                    <a:pt x="605" y="218"/>
                    <a:pt x="566" y="216"/>
                    <a:pt x="528" y="211"/>
                  </a:cubicBezTo>
                  <a:cubicBezTo>
                    <a:pt x="518" y="210"/>
                    <a:pt x="506" y="208"/>
                    <a:pt x="499" y="201"/>
                  </a:cubicBezTo>
                  <a:cubicBezTo>
                    <a:pt x="495" y="197"/>
                    <a:pt x="483" y="148"/>
                    <a:pt x="480" y="144"/>
                  </a:cubicBezTo>
                  <a:cubicBezTo>
                    <a:pt x="470" y="128"/>
                    <a:pt x="454" y="118"/>
                    <a:pt x="441" y="105"/>
                  </a:cubicBezTo>
                  <a:cubicBezTo>
                    <a:pt x="395" y="154"/>
                    <a:pt x="325" y="125"/>
                    <a:pt x="268" y="105"/>
                  </a:cubicBezTo>
                  <a:cubicBezTo>
                    <a:pt x="265" y="96"/>
                    <a:pt x="257" y="87"/>
                    <a:pt x="259" y="77"/>
                  </a:cubicBezTo>
                  <a:cubicBezTo>
                    <a:pt x="261" y="68"/>
                    <a:pt x="281" y="66"/>
                    <a:pt x="278" y="57"/>
                  </a:cubicBezTo>
                  <a:cubicBezTo>
                    <a:pt x="275" y="47"/>
                    <a:pt x="259" y="50"/>
                    <a:pt x="249" y="48"/>
                  </a:cubicBezTo>
                  <a:cubicBezTo>
                    <a:pt x="221" y="43"/>
                    <a:pt x="192" y="41"/>
                    <a:pt x="163" y="38"/>
                  </a:cubicBezTo>
                  <a:cubicBezTo>
                    <a:pt x="146" y="33"/>
                    <a:pt x="67" y="8"/>
                    <a:pt x="57" y="9"/>
                  </a:cubicBezTo>
                  <a:cubicBezTo>
                    <a:pt x="37" y="11"/>
                    <a:pt x="19" y="22"/>
                    <a:pt x="0" y="29"/>
                  </a:cubicBez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endParaRPr>
            </a:p>
          </p:txBody>
        </p:sp>
      </p:grpSp>
      <p:sp>
        <p:nvSpPr>
          <p:cNvPr id="16391" name="AutoShape 12"/>
          <p:cNvSpPr/>
          <p:nvPr/>
        </p:nvSpPr>
        <p:spPr>
          <a:xfrm>
            <a:off x="10948635" y="976630"/>
            <a:ext cx="1076325" cy="1728788"/>
          </a:xfrm>
          <a:prstGeom prst="borderCallout1">
            <a:avLst>
              <a:gd name="adj1" fmla="val 6611"/>
              <a:gd name="adj2" fmla="val -7079"/>
              <a:gd name="adj3" fmla="val 91202"/>
              <a:gd name="adj4" fmla="val -168315"/>
            </a:avLst>
          </a:prstGeom>
          <a:solidFill>
            <a:srgbClr val="0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西班牙殖民地</a:t>
            </a:r>
          </a:p>
        </p:txBody>
      </p:sp>
      <p:sp>
        <p:nvSpPr>
          <p:cNvPr id="16392" name="AutoShape 13"/>
          <p:cNvSpPr/>
          <p:nvPr/>
        </p:nvSpPr>
        <p:spPr>
          <a:xfrm>
            <a:off x="11116910" y="4783773"/>
            <a:ext cx="1076325" cy="1641475"/>
          </a:xfrm>
          <a:prstGeom prst="borderCallout1">
            <a:avLst>
              <a:gd name="adj1" fmla="val 6963"/>
              <a:gd name="adj2" fmla="val -7079"/>
              <a:gd name="adj3" fmla="val -49110"/>
              <a:gd name="adj4" fmla="val -33389"/>
            </a:avLst>
          </a:prstGeom>
          <a:solidFill>
            <a:srgbClr val="0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葡萄牙殖民地</a:t>
            </a:r>
          </a:p>
        </p:txBody>
      </p:sp>
      <p:sp>
        <p:nvSpPr>
          <p:cNvPr id="21513" name="Text Box 10"/>
          <p:cNvSpPr txBox="1"/>
          <p:nvPr/>
        </p:nvSpPr>
        <p:spPr>
          <a:xfrm>
            <a:off x="10204415" y="3276600"/>
            <a:ext cx="180975" cy="36957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5" name="Text Box 11"/>
          <p:cNvSpPr txBox="1"/>
          <p:nvPr/>
        </p:nvSpPr>
        <p:spPr>
          <a:xfrm>
            <a:off x="9747215" y="3352800"/>
            <a:ext cx="838200" cy="36957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巴 西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977380" y="0"/>
            <a:ext cx="2631440" cy="460375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txBody>
          <a:bodyPr wrap="none" rtlCol="0" anchor="t">
            <a:spAutoFit/>
          </a:bodyPr>
          <a:lstStyle/>
          <a:p>
            <a:r>
              <a:rPr lang="zh-CN" altLang="en-US" sz="2400" b="1" dirty="0">
                <a:solidFill>
                  <a:schemeClr val="tx2"/>
                </a:solidFill>
                <a:latin typeface="Times New Roman" panose="02020603050405020304" pitchFamily="18" charset="0"/>
                <a:sym typeface="+mn-ea"/>
              </a:rPr>
              <a:t>独立前的拉丁美洲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16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ldLvl="0" animBg="1"/>
      <p:bldP spid="15364" grpId="0" bldLvl="0" animBg="1"/>
      <p:bldP spid="16387" grpId="0" bldLvl="0" animBg="1"/>
      <p:bldP spid="16391" grpId="0" bldLvl="0" animBg="1"/>
      <p:bldP spid="16392" grpId="0" bldLvl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2"/>
          <p:cNvSpPr txBox="1"/>
          <p:nvPr/>
        </p:nvSpPr>
        <p:spPr>
          <a:xfrm>
            <a:off x="1375058" y="1131253"/>
            <a:ext cx="35496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殖民者对拉丁美洲的统治</a:t>
            </a:r>
          </a:p>
        </p:txBody>
      </p:sp>
      <p:pic>
        <p:nvPicPr>
          <p:cNvPr id="22536" name="Picture 12" descr="pic_300166"/>
          <p:cNvPicPr>
            <a:picLocks noChangeAspect="1"/>
          </p:cNvPicPr>
          <p:nvPr/>
        </p:nvPicPr>
        <p:blipFill>
          <a:blip r:embed="rId3"/>
          <a:srcRect l="35231" t="16585" r="4462" b="58064"/>
          <a:stretch>
            <a:fillRect/>
          </a:stretch>
        </p:blipFill>
        <p:spPr>
          <a:xfrm>
            <a:off x="-13970" y="1591945"/>
            <a:ext cx="6927215" cy="32054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8" name="Text Box 14"/>
          <p:cNvSpPr txBox="1"/>
          <p:nvPr/>
        </p:nvSpPr>
        <p:spPr>
          <a:xfrm>
            <a:off x="221615" y="4797425"/>
            <a:ext cx="6691630" cy="1568450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在整个殖民时期，被埋葬在矿井下的印第安人达到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800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万；黑奴的境遇比印第安人还惨，过度劳累的折磨下，黑奴的存活率仅为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4.5%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，到巴西后平均寿命不过七年。 </a:t>
            </a:r>
          </a:p>
        </p:txBody>
      </p:sp>
      <p:sp>
        <p:nvSpPr>
          <p:cNvPr id="3" name="Text Box 13"/>
          <p:cNvSpPr txBox="1"/>
          <p:nvPr/>
        </p:nvSpPr>
        <p:spPr>
          <a:xfrm>
            <a:off x="2756535" y="4188460"/>
            <a:ext cx="4156710" cy="400050"/>
          </a:xfrm>
          <a:prstGeom prst="rect">
            <a:avLst/>
          </a:prstGeom>
          <a:solidFill>
            <a:schemeClr val="bg1">
              <a:alpha val="57000"/>
            </a:schemeClr>
          </a:solidFill>
          <a:ln w="9525">
            <a:noFill/>
          </a:ln>
        </p:spPr>
        <p:txBody>
          <a:bodyPr wrap="square" lIns="90000" tIns="46800" rIns="90000" bIns="46800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000" b="1" dirty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印第安人、黑人被迫在银矿里劳动</a:t>
            </a:r>
          </a:p>
        </p:txBody>
      </p:sp>
      <p:sp>
        <p:nvSpPr>
          <p:cNvPr id="11268" name="Text Box 4"/>
          <p:cNvSpPr txBox="1"/>
          <p:nvPr/>
        </p:nvSpPr>
        <p:spPr>
          <a:xfrm>
            <a:off x="7160260" y="1056005"/>
            <a:ext cx="4806950" cy="5692775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有人估计在西班牙人入侵后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年，墨西哥的印第安人便被屠杀了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好几百万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。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恩格斯说： 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“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黄金一词是驱使西班牙人横渡大西洋到美洲去的咒语，黄金是白人刚踏上一个新发现的海岸时所要的第一件东西。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”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16-18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世纪西班牙掠去了约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250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万公斤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的黄金和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亿公斤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的白银。葡萄牙从巴西运走至少有价值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亿美元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的黄金和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亿美元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的金刚石。</a:t>
            </a:r>
            <a:endParaRPr lang="en-US" altLang="zh-CN" sz="2800" b="1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62" name="AutoShape 5"/>
          <p:cNvSpPr/>
          <p:nvPr/>
        </p:nvSpPr>
        <p:spPr>
          <a:xfrm>
            <a:off x="2905760" y="64770"/>
            <a:ext cx="6380480" cy="1066800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800" b="1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</a:t>
            </a:r>
            <a:r>
              <a:rPr lang="en-US" altLang="zh-CN" sz="2800" b="1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 b="1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拉丁美洲的独立运动的背景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8" grpId="0" bldLvl="0" animBg="1"/>
      <p:bldP spid="11268" grpId="0" bldLvl="0" animBg="1"/>
      <p:bldP spid="11268" grpId="1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西属拉美殖民地社会阶层示意图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8425" y="939800"/>
            <a:ext cx="5862320" cy="42424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1" name="Text Box 2"/>
          <p:cNvSpPr txBox="1"/>
          <p:nvPr/>
        </p:nvSpPr>
        <p:spPr>
          <a:xfrm>
            <a:off x="5738495" y="133985"/>
            <a:ext cx="6333490" cy="954405"/>
          </a:xfrm>
          <a:prstGeom prst="rect">
            <a:avLst/>
          </a:prstGeom>
          <a:solidFill>
            <a:srgbClr val="FFCC99"/>
          </a:solidFill>
          <a:ln w="76200">
            <a:noFill/>
          </a:ln>
        </p:spPr>
        <p:txBody>
          <a:bodyPr wrap="square"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结合以上材料和课文内容可以看出，拉丁美洲人民为什么要争取独立？</a:t>
            </a:r>
          </a:p>
        </p:txBody>
      </p:sp>
      <p:sp>
        <p:nvSpPr>
          <p:cNvPr id="29699" name="Text Box 3"/>
          <p:cNvSpPr txBox="1"/>
          <p:nvPr/>
        </p:nvSpPr>
        <p:spPr>
          <a:xfrm>
            <a:off x="6219190" y="2127250"/>
            <a:ext cx="55511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2800" b="1" dirty="0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、残酷的殖民统治和经济掠夺</a:t>
            </a:r>
          </a:p>
        </p:txBody>
      </p:sp>
      <p:sp>
        <p:nvSpPr>
          <p:cNvPr id="29700" name="Text Box 4"/>
          <p:cNvSpPr txBox="1"/>
          <p:nvPr/>
        </p:nvSpPr>
        <p:spPr>
          <a:xfrm>
            <a:off x="6149340" y="3688715"/>
            <a:ext cx="583247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 dirty="0">
                <a:solidFill>
                  <a:srgbClr val="D60093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</a:t>
            </a:r>
            <a:r>
              <a:rPr lang="zh-CN" altLang="en-US" sz="2800" b="1" dirty="0">
                <a:solidFill>
                  <a:srgbClr val="D60093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、美国独立战争和法国大革命的影响</a:t>
            </a:r>
          </a:p>
        </p:txBody>
      </p:sp>
      <p:sp>
        <p:nvSpPr>
          <p:cNvPr id="29701" name="Text Box 5">
            <a:hlinkClick r:id="rId3" action="ppaction://hlinksldjump"/>
          </p:cNvPr>
          <p:cNvSpPr txBox="1"/>
          <p:nvPr/>
        </p:nvSpPr>
        <p:spPr>
          <a:xfrm>
            <a:off x="6219190" y="2952115"/>
            <a:ext cx="53721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、土生白人对殖民统治的不满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404610" y="4855210"/>
            <a:ext cx="55016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起义时间：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18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世纪末到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19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世纪初</a:t>
            </a: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1" grpId="0" animBg="1"/>
      <p:bldP spid="29699" grpId="0"/>
      <p:bldP spid="29700" grpId="0"/>
      <p:bldP spid="29701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3" descr="W02010082547743006888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285" y="0"/>
            <a:ext cx="5195888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3" name="Text Box 5"/>
          <p:cNvSpPr txBox="1"/>
          <p:nvPr/>
        </p:nvSpPr>
        <p:spPr>
          <a:xfrm>
            <a:off x="6436960" y="1247617"/>
            <a:ext cx="2133600" cy="58356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玻利瓦尔</a:t>
            </a:r>
          </a:p>
        </p:txBody>
      </p:sp>
      <p:sp>
        <p:nvSpPr>
          <p:cNvPr id="37894" name="Text Box 6"/>
          <p:cNvSpPr txBox="1"/>
          <p:nvPr/>
        </p:nvSpPr>
        <p:spPr>
          <a:xfrm>
            <a:off x="9605928" y="5679282"/>
            <a:ext cx="1865312" cy="58356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圣马丁</a:t>
            </a:r>
          </a:p>
        </p:txBody>
      </p:sp>
      <p:graphicFrame>
        <p:nvGraphicFramePr>
          <p:cNvPr id="37914" name="Object 26"/>
          <p:cNvGraphicFramePr/>
          <p:nvPr/>
        </p:nvGraphicFramePr>
        <p:xfrm>
          <a:off x="9309735" y="1029970"/>
          <a:ext cx="2160270" cy="236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r:id="rId4" imgW="2936875" imgH="3021965" progId="Paint.Picture">
                  <p:embed/>
                </p:oleObj>
              </mc:Choice>
              <mc:Fallback>
                <p:oleObj r:id="rId4" imgW="2936875" imgH="3021965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309735" y="1029970"/>
                        <a:ext cx="2160270" cy="2362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7916" name="Picture 28" descr="539447a40e4fc3c68"/>
          <p:cNvPicPr>
            <a:picLocks noChangeAspect="1"/>
          </p:cNvPicPr>
          <p:nvPr/>
        </p:nvPicPr>
        <p:blipFill>
          <a:blip r:embed="rId6"/>
          <a:srcRect b="5395"/>
          <a:stretch>
            <a:fillRect/>
          </a:stretch>
        </p:blipFill>
        <p:spPr>
          <a:xfrm>
            <a:off x="6833870" y="3758565"/>
            <a:ext cx="2331720" cy="27393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917" name="Text Box 29"/>
          <p:cNvSpPr txBox="1"/>
          <p:nvPr/>
        </p:nvSpPr>
        <p:spPr>
          <a:xfrm>
            <a:off x="4395435" y="3608705"/>
            <a:ext cx="1676400" cy="64516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时间长 </a:t>
            </a:r>
          </a:p>
        </p:txBody>
      </p:sp>
      <p:sp>
        <p:nvSpPr>
          <p:cNvPr id="37918" name="Text Box 30"/>
          <p:cNvSpPr txBox="1"/>
          <p:nvPr/>
        </p:nvSpPr>
        <p:spPr>
          <a:xfrm>
            <a:off x="4395435" y="4253865"/>
            <a:ext cx="1676400" cy="64516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范围广 </a:t>
            </a:r>
          </a:p>
        </p:txBody>
      </p:sp>
      <p:sp>
        <p:nvSpPr>
          <p:cNvPr id="37919" name="Text Box 31"/>
          <p:cNvSpPr txBox="1"/>
          <p:nvPr/>
        </p:nvSpPr>
        <p:spPr>
          <a:xfrm>
            <a:off x="4014435" y="4899025"/>
            <a:ext cx="2057400" cy="119888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南北国家联合作战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830570" y="2011680"/>
            <a:ext cx="334708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1819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年，玻利瓦尔大败西班牙军队；成立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大哥伦比亚共和国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9309735" y="4515485"/>
            <a:ext cx="245618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领导南美洲南部的独立战争</a:t>
            </a:r>
          </a:p>
        </p:txBody>
      </p:sp>
      <p:sp>
        <p:nvSpPr>
          <p:cNvPr id="27662" name="AutoShape 5"/>
          <p:cNvSpPr/>
          <p:nvPr/>
        </p:nvSpPr>
        <p:spPr>
          <a:xfrm>
            <a:off x="3014980" y="0"/>
            <a:ext cx="6162675" cy="1066800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800" b="1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</a:t>
            </a:r>
            <a:r>
              <a:rPr lang="en-US" altLang="zh-CN" sz="2800" b="1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 b="1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拉丁美洲的独立运动</a:t>
            </a: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37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37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7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7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7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 bldLvl="0" animBg="1"/>
      <p:bldP spid="37894" grpId="0" bldLvl="0" animBg="1"/>
      <p:bldP spid="37917" grpId="0" bldLvl="0" animBg="1"/>
      <p:bldP spid="37918" grpId="0" bldLvl="0" animBg="1"/>
      <p:bldP spid="37919" grpId="0" bldLvl="0" animBg="1"/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Object 2"/>
          <p:cNvGraphicFramePr/>
          <p:nvPr/>
        </p:nvGraphicFramePr>
        <p:xfrm>
          <a:off x="678145" y="0"/>
          <a:ext cx="551815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r:id="rId4" imgW="3336290" imgH="4163695" progId="PBrush">
                  <p:embed/>
                </p:oleObj>
              </mc:Choice>
              <mc:Fallback>
                <p:oleObj r:id="rId4" imgW="3336290" imgH="4163695" progId="PBrush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78145" y="0"/>
                        <a:ext cx="5518150" cy="685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7" name="Text Box 3"/>
          <p:cNvSpPr txBox="1"/>
          <p:nvPr/>
        </p:nvSpPr>
        <p:spPr>
          <a:xfrm>
            <a:off x="830545" y="6096000"/>
            <a:ext cx="2438400" cy="52197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拉美独立国家</a:t>
            </a:r>
          </a:p>
        </p:txBody>
      </p:sp>
      <p:sp>
        <p:nvSpPr>
          <p:cNvPr id="6148" name="Text Box 4"/>
          <p:cNvSpPr txBox="1"/>
          <p:nvPr/>
        </p:nvSpPr>
        <p:spPr>
          <a:xfrm rot="-1026564">
            <a:off x="1831940" y="457200"/>
            <a:ext cx="675005" cy="137160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墨西哥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3" name="WordArt 5"/>
          <p:cNvSpPr>
            <a:spLocks noTextEdit="1"/>
          </p:cNvSpPr>
          <p:nvPr/>
        </p:nvSpPr>
        <p:spPr>
          <a:xfrm rot="5400000">
            <a:off x="3726145" y="4800600"/>
            <a:ext cx="1143000" cy="5334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阿根廷</a:t>
            </a:r>
          </a:p>
        </p:txBody>
      </p:sp>
      <p:sp>
        <p:nvSpPr>
          <p:cNvPr id="2054" name="WordArt 6"/>
          <p:cNvSpPr>
            <a:spLocks noTextEdit="1"/>
          </p:cNvSpPr>
          <p:nvPr/>
        </p:nvSpPr>
        <p:spPr>
          <a:xfrm>
            <a:off x="4796120" y="3276600"/>
            <a:ext cx="9144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10000"/>
          </a:bodyPr>
          <a:lstStyle/>
          <a:p>
            <a:pPr algn="ctr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巴西</a:t>
            </a:r>
          </a:p>
        </p:txBody>
      </p:sp>
      <p:sp>
        <p:nvSpPr>
          <p:cNvPr id="6151" name="AutoShape 7"/>
          <p:cNvSpPr/>
          <p:nvPr/>
        </p:nvSpPr>
        <p:spPr>
          <a:xfrm>
            <a:off x="3878545" y="381000"/>
            <a:ext cx="914400" cy="685800"/>
          </a:xfrm>
          <a:prstGeom prst="wedgeRoundRectCallout">
            <a:avLst>
              <a:gd name="adj1" fmla="val -37153"/>
              <a:gd name="adj2" fmla="val 137037"/>
              <a:gd name="adj3" fmla="val 16667"/>
            </a:avLst>
          </a:prstGeom>
          <a:solidFill>
            <a:schemeClr val="bg1"/>
          </a:solidFill>
          <a:ln w="38100" cap="flat" cmpd="sng">
            <a:solidFill>
              <a:srgbClr val="000099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海地</a:t>
            </a:r>
          </a:p>
        </p:txBody>
      </p:sp>
      <p:sp>
        <p:nvSpPr>
          <p:cNvPr id="6152" name="AutoShape 8"/>
          <p:cNvSpPr/>
          <p:nvPr/>
        </p:nvSpPr>
        <p:spPr>
          <a:xfrm>
            <a:off x="4335745" y="5943600"/>
            <a:ext cx="1219200" cy="457200"/>
          </a:xfrm>
          <a:prstGeom prst="wedgeRoundRectCallout">
            <a:avLst>
              <a:gd name="adj1" fmla="val -1171"/>
              <a:gd name="adj2" fmla="val -280903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巴拉圭</a:t>
            </a:r>
          </a:p>
        </p:txBody>
      </p:sp>
      <p:sp>
        <p:nvSpPr>
          <p:cNvPr id="6153" name="AutoShape 9"/>
          <p:cNvSpPr/>
          <p:nvPr/>
        </p:nvSpPr>
        <p:spPr>
          <a:xfrm>
            <a:off x="5097745" y="4724400"/>
            <a:ext cx="914400" cy="533400"/>
          </a:xfrm>
          <a:prstGeom prst="wedgeRoundRectCallout">
            <a:avLst>
              <a:gd name="adj1" fmla="val -94273"/>
              <a:gd name="adj2" fmla="val -125597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乌拉圭</a:t>
            </a:r>
          </a:p>
        </p:txBody>
      </p:sp>
      <p:sp>
        <p:nvSpPr>
          <p:cNvPr id="6154" name="AutoShape 10"/>
          <p:cNvSpPr/>
          <p:nvPr/>
        </p:nvSpPr>
        <p:spPr>
          <a:xfrm>
            <a:off x="1744945" y="4038600"/>
            <a:ext cx="1905000" cy="457200"/>
          </a:xfrm>
          <a:prstGeom prst="wedgeRoundRectCallout">
            <a:avLst>
              <a:gd name="adj1" fmla="val 79750"/>
              <a:gd name="adj2" fmla="val -88194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玻利维亚</a:t>
            </a:r>
            <a:endParaRPr lang="zh-CN" altLang="en-US" sz="2400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155" name="AutoShape 11"/>
          <p:cNvSpPr/>
          <p:nvPr/>
        </p:nvSpPr>
        <p:spPr>
          <a:xfrm>
            <a:off x="1287745" y="4876800"/>
            <a:ext cx="1371600" cy="457200"/>
          </a:xfrm>
          <a:prstGeom prst="wedgeRoundRectCallout">
            <a:avLst>
              <a:gd name="adj1" fmla="val 148264"/>
              <a:gd name="adj2" fmla="val -2431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智利</a:t>
            </a:r>
          </a:p>
        </p:txBody>
      </p:sp>
      <p:sp>
        <p:nvSpPr>
          <p:cNvPr id="6156" name="AutoShape 12"/>
          <p:cNvSpPr/>
          <p:nvPr/>
        </p:nvSpPr>
        <p:spPr>
          <a:xfrm>
            <a:off x="1592545" y="3352800"/>
            <a:ext cx="1143000" cy="381000"/>
          </a:xfrm>
          <a:prstGeom prst="wedgeRoundRectCallout">
            <a:avLst>
              <a:gd name="adj1" fmla="val 151250"/>
              <a:gd name="adj2" fmla="val -5833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秘鲁</a:t>
            </a:r>
          </a:p>
        </p:txBody>
      </p:sp>
      <p:sp>
        <p:nvSpPr>
          <p:cNvPr id="2061" name="WordArt 13"/>
          <p:cNvSpPr>
            <a:spLocks noTextEdit="1"/>
          </p:cNvSpPr>
          <p:nvPr/>
        </p:nvSpPr>
        <p:spPr>
          <a:xfrm rot="-2062699">
            <a:off x="3116545" y="2362200"/>
            <a:ext cx="1828800" cy="457200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15"/>
              </a:avLst>
            </a:prstTxWarp>
            <a:normAutofit fontScale="75000" lnSpcReduction="10000"/>
          </a:bodyPr>
          <a:lstStyle/>
          <a:p>
            <a:pPr algn="ctr"/>
            <a:r>
              <a:rPr lang="zh-CN" altLang="en-US" sz="3600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哥伦比亚</a:t>
            </a:r>
          </a:p>
        </p:txBody>
      </p:sp>
      <p:sp>
        <p:nvSpPr>
          <p:cNvPr id="6158" name="AutoShape 14"/>
          <p:cNvSpPr/>
          <p:nvPr/>
        </p:nvSpPr>
        <p:spPr>
          <a:xfrm>
            <a:off x="1363945" y="2362200"/>
            <a:ext cx="1371600" cy="457200"/>
          </a:xfrm>
          <a:prstGeom prst="wedgeRoundRectCallout">
            <a:avLst>
              <a:gd name="adj1" fmla="val 72917"/>
              <a:gd name="adj2" fmla="val -105903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中美省</a:t>
            </a:r>
          </a:p>
        </p:txBody>
      </p:sp>
      <p:sp>
        <p:nvSpPr>
          <p:cNvPr id="2066" name="Text Box 10"/>
          <p:cNvSpPr txBox="1"/>
          <p:nvPr/>
        </p:nvSpPr>
        <p:spPr>
          <a:xfrm>
            <a:off x="7087200" y="1066800"/>
            <a:ext cx="2514600" cy="584835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ahoma" panose="020B0604030504040204" pitchFamily="34" charset="0"/>
                <a:ea typeface="黑体" panose="02010609060101010101" pitchFamily="49" charset="-122"/>
              </a:rPr>
              <a:t>结果</a:t>
            </a:r>
            <a:r>
              <a:rPr lang="en-US" altLang="zh-CN" sz="3200" b="1" dirty="0">
                <a:latin typeface="Tahoma" panose="020B0604030504040204" pitchFamily="34" charset="0"/>
                <a:ea typeface="黑体" panose="02010609060101010101" pitchFamily="49" charset="-122"/>
              </a:rPr>
              <a:t>:</a:t>
            </a:r>
            <a:endParaRPr lang="en-US" altLang="zh-CN" sz="3200" b="1" u="sng" dirty="0"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83979" name="Text Box 11">
            <a:hlinkClick r:id="rId6" action="ppaction://hlinksldjump"/>
          </p:cNvPr>
          <p:cNvSpPr txBox="1"/>
          <p:nvPr/>
        </p:nvSpPr>
        <p:spPr>
          <a:xfrm>
            <a:off x="7011035" y="1752600"/>
            <a:ext cx="4629150" cy="1384935"/>
          </a:xfrm>
          <a:prstGeom prst="rect">
            <a:avLst/>
          </a:prstGeom>
          <a:noFill/>
          <a:ln w="76200">
            <a:noFill/>
          </a:ln>
        </p:spPr>
        <p:txBody>
          <a:bodyPr wrap="square"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玻利瓦尔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解放了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西班牙在南美洲的殖民地。葡萄牙统治下的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巴西也获得了独立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</a:p>
        </p:txBody>
      </p:sp>
      <p:sp>
        <p:nvSpPr>
          <p:cNvPr id="2068" name="Text Box 4"/>
          <p:cNvSpPr txBox="1"/>
          <p:nvPr/>
        </p:nvSpPr>
        <p:spPr>
          <a:xfrm>
            <a:off x="7087200" y="3733800"/>
            <a:ext cx="2514600" cy="584835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ahoma" panose="020B0604030504040204" pitchFamily="34" charset="0"/>
                <a:ea typeface="黑体" panose="02010609060101010101" pitchFamily="49" charset="-122"/>
              </a:rPr>
              <a:t>意义</a:t>
            </a:r>
            <a:r>
              <a:rPr lang="en-US" altLang="zh-CN" sz="3200" b="1" dirty="0">
                <a:latin typeface="Tahoma" panose="020B0604030504040204" pitchFamily="34" charset="0"/>
                <a:ea typeface="黑体" panose="02010609060101010101" pitchFamily="49" charset="-122"/>
              </a:rPr>
              <a:t>:</a:t>
            </a:r>
            <a:endParaRPr lang="en-US" altLang="zh-CN" sz="3200" b="1" u="sng" dirty="0"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86021" name="Text Box 5"/>
          <p:cNvSpPr txBox="1"/>
          <p:nvPr/>
        </p:nvSpPr>
        <p:spPr>
          <a:xfrm>
            <a:off x="7086600" y="4318000"/>
            <a:ext cx="4792980" cy="18148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latin typeface="Tahoma" panose="020B0604030504040204" pitchFamily="34" charset="0"/>
                <a:ea typeface="华文中宋" panose="02010600040101010101" pitchFamily="2" charset="-122"/>
              </a:rPr>
              <a:t>彻底</a:t>
            </a:r>
            <a:r>
              <a:rPr lang="zh-CN" altLang="en-US" sz="2800" b="1" dirty="0">
                <a:solidFill>
                  <a:srgbClr val="0000FF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摧毁</a:t>
            </a:r>
            <a:r>
              <a:rPr lang="zh-CN" altLang="en-US" sz="2800" b="1" dirty="0">
                <a:latin typeface="Tahoma" panose="020B0604030504040204" pitchFamily="34" charset="0"/>
                <a:ea typeface="华文中宋" panose="02010600040101010101" pitchFamily="2" charset="-122"/>
              </a:rPr>
              <a:t>了西班牙和葡萄牙的殖民统治，</a:t>
            </a:r>
            <a:r>
              <a:rPr lang="zh-CN" altLang="en-US" sz="2800" b="1" dirty="0">
                <a:solidFill>
                  <a:srgbClr val="0000FF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出现</a:t>
            </a:r>
            <a:r>
              <a:rPr lang="zh-CN" altLang="en-US" sz="2800" b="1" dirty="0">
                <a:latin typeface="Tahoma" panose="020B0604030504040204" pitchFamily="34" charset="0"/>
                <a:ea typeface="华文中宋" panose="02010600040101010101" pitchFamily="2" charset="-122"/>
              </a:rPr>
              <a:t>新兴独立国家，</a:t>
            </a:r>
            <a:r>
              <a:rPr lang="zh-CN" altLang="en-US" sz="2800" b="1" dirty="0">
                <a:solidFill>
                  <a:srgbClr val="0000FF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鼓舞了</a:t>
            </a:r>
            <a:r>
              <a:rPr lang="zh-CN" altLang="en-US" sz="2800" b="1" dirty="0">
                <a:latin typeface="Tahoma" panose="020B0604030504040204" pitchFamily="34" charset="0"/>
                <a:ea typeface="华文中宋" panose="02010600040101010101" pitchFamily="2" charset="-122"/>
              </a:rPr>
              <a:t>世界殖民地人民的斗争</a:t>
            </a:r>
            <a:r>
              <a:rPr lang="en-US" altLang="zh-CN" sz="2800" b="1" dirty="0">
                <a:latin typeface="Tahoma" panose="020B0604030504040204" pitchFamily="34" charset="0"/>
                <a:ea typeface="华文中宋" panose="02010600040101010101" pitchFamily="2" charset="-122"/>
              </a:rPr>
              <a:t>.</a:t>
            </a:r>
            <a:endParaRPr lang="zh-CN" altLang="en-US" sz="2800" b="1" dirty="0">
              <a:latin typeface="Tahom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2" name="AutoShape 5"/>
          <p:cNvSpPr/>
          <p:nvPr/>
        </p:nvSpPr>
        <p:spPr>
          <a:xfrm>
            <a:off x="5760720" y="190500"/>
            <a:ext cx="6162675" cy="1066800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800" b="1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</a:t>
            </a:r>
            <a:r>
              <a:rPr lang="en-US" altLang="zh-CN" sz="2800" b="1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 b="1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拉丁美洲的独立运动的意义</a:t>
            </a:r>
          </a:p>
        </p:txBody>
      </p:sp>
    </p:spTree>
  </p:cSld>
  <p:clrMapOvr>
    <a:masterClrMapping/>
  </p:clrMapOvr>
  <p:transition>
    <p:blinds/>
    <p:sndAc>
      <p:stSnd>
        <p:snd r:embed="rId3" name="c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83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86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1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1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1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1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1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1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ldLvl="0" animBg="1"/>
      <p:bldP spid="6148" grpId="0"/>
      <p:bldP spid="6151" grpId="0" bldLvl="0" animBg="1"/>
      <p:bldP spid="6152" grpId="0" bldLvl="0" animBg="1"/>
      <p:bldP spid="6153" grpId="0" bldLvl="0" animBg="1"/>
      <p:bldP spid="6154" grpId="0" bldLvl="0" animBg="1"/>
      <p:bldP spid="6155" grpId="0" bldLvl="0" animBg="1"/>
      <p:bldP spid="6156" grpId="0" bldLvl="0" animBg="1"/>
      <p:bldP spid="6158" grpId="0" bldLvl="0" animBg="1"/>
      <p:bldP spid="2066" grpId="0"/>
      <p:bldP spid="83979" grpId="0"/>
      <p:bldP spid="2068" grpId="0"/>
      <p:bldP spid="860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玻利瓦尔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7467565" y="684530"/>
            <a:ext cx="3827780" cy="6019800"/>
          </a:xfrm>
        </p:spPr>
      </p:pic>
      <p:sp>
        <p:nvSpPr>
          <p:cNvPr id="28675" name="Text Box 8"/>
          <p:cNvSpPr txBox="1"/>
          <p:nvPr/>
        </p:nvSpPr>
        <p:spPr>
          <a:xfrm>
            <a:off x="737235" y="278130"/>
            <a:ext cx="6319520" cy="2676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南美的解放者”</a:t>
            </a:r>
          </a:p>
          <a:p>
            <a:pPr algn="ctr">
              <a:spcBef>
                <a:spcPct val="50000"/>
              </a:spcBef>
            </a:pPr>
            <a:r>
              <a:rPr lang="en-US" altLang="zh-CN" sz="2800" b="1" dirty="0"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南美的乔治</a:t>
            </a:r>
            <a:r>
              <a:rPr lang="en-US" altLang="zh-CN" sz="2800" b="1" dirty="0">
                <a:ea typeface="黑体" panose="02010609060101010101" pitchFamily="49" charset="-122"/>
                <a:sym typeface="+mn-ea"/>
              </a:rPr>
              <a:t>·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华盛顿</a:t>
            </a:r>
            <a:r>
              <a:rPr lang="zh-CN" altLang="en-US" sz="2800" b="1" dirty="0">
                <a:ea typeface="黑体" panose="02010609060101010101" pitchFamily="49" charset="-122"/>
                <a:sym typeface="+mn-ea"/>
              </a:rPr>
              <a:t>”</a:t>
            </a:r>
          </a:p>
          <a:p>
            <a:pPr algn="l"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en-US" altLang="zh-CN" sz="2800" b="1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sym typeface="+mn-ea"/>
              </a:rPr>
              <a:t>在没有打碎西班牙强加在我们身上的枷锁以前，我的手将不停地打击敌人，我的心将不会平静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</a:p>
        </p:txBody>
      </p:sp>
      <p:sp>
        <p:nvSpPr>
          <p:cNvPr id="28677" name="WordArt 10">
            <a:hlinkClick r:id="rId3" action="ppaction://hlinkfile"/>
          </p:cNvPr>
          <p:cNvSpPr>
            <a:spLocks noTextEdit="1"/>
          </p:cNvSpPr>
          <p:nvPr/>
        </p:nvSpPr>
        <p:spPr>
          <a:xfrm>
            <a:off x="7056720" y="403225"/>
            <a:ext cx="2590800" cy="9144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lstStyle/>
          <a:p>
            <a:pPr algn="ctr"/>
            <a:r>
              <a:rPr lang="zh-CN" altLang="en-US" sz="4400" b="1" spc="-440">
                <a:ln w="12700" cap="flat" cmpd="sng">
                  <a:solidFill>
                    <a:srgbClr val="000099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玻利瓦尔</a:t>
            </a:r>
          </a:p>
        </p:txBody>
      </p:sp>
      <p:grpSp>
        <p:nvGrpSpPr>
          <p:cNvPr id="2" name="Group 14"/>
          <p:cNvGrpSpPr/>
          <p:nvPr/>
        </p:nvGrpSpPr>
        <p:grpSpPr>
          <a:xfrm>
            <a:off x="1731010" y="3107055"/>
            <a:ext cx="3999230" cy="3534962"/>
            <a:chOff x="2784" y="1440"/>
            <a:chExt cx="2874" cy="2640"/>
          </a:xfrm>
        </p:grpSpPr>
        <p:pic>
          <p:nvPicPr>
            <p:cNvPr id="28679" name="Picture 12" descr="Bolivia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784" y="1440"/>
              <a:ext cx="2874" cy="231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680" name="Text Box 13"/>
            <p:cNvSpPr txBox="1"/>
            <p:nvPr/>
          </p:nvSpPr>
          <p:spPr>
            <a:xfrm>
              <a:off x="3744" y="3736"/>
              <a:ext cx="1016" cy="344"/>
            </a:xfrm>
            <a:prstGeom prst="rect">
              <a:avLst/>
            </a:prstGeom>
            <a:solidFill>
              <a:srgbClr val="FF33CC"/>
            </a:solidFill>
            <a:ln w="9525">
              <a:noFill/>
            </a:ln>
          </p:spPr>
          <p:txBody>
            <a:bodyPr wrap="squar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玻利维亚</a:t>
              </a:r>
            </a:p>
          </p:txBody>
        </p:sp>
      </p:grp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/>
          </p:cNvSpPr>
          <p:nvPr>
            <p:ph type="title" idx="4294967295"/>
          </p:nvPr>
        </p:nvSpPr>
        <p:spPr>
          <a:xfrm>
            <a:off x="3891245" y="895350"/>
            <a:ext cx="7792720" cy="838200"/>
          </a:xfrm>
        </p:spPr>
        <p:txBody>
          <a:bodyPr wrap="square" lIns="91440" tIns="45720" rIns="91440" bIns="45720" anchor="ctr"/>
          <a:lstStyle/>
          <a:p>
            <a:pPr eaLnBrk="1" hangingPunct="1"/>
            <a:r>
              <a:rPr lang="en-US" altLang="zh-CN" sz="4800" b="1" dirty="0">
                <a:solidFill>
                  <a:srgbClr val="000066"/>
                </a:solidFill>
                <a:ea typeface="华文新魏" panose="02010800040101010101" pitchFamily="2" charset="-122"/>
              </a:rPr>
              <a:t>“</a:t>
            </a:r>
            <a:r>
              <a:rPr lang="zh-CN" altLang="en-US" sz="4800" b="1" dirty="0">
                <a:solidFill>
                  <a:srgbClr val="000066"/>
                </a:solidFill>
                <a:ea typeface="华文新魏" panose="02010800040101010101" pitchFamily="2" charset="-122"/>
              </a:rPr>
              <a:t>祖国之父”</a:t>
            </a:r>
            <a:r>
              <a:rPr lang="en-US" altLang="zh-CN" sz="4800" b="1" dirty="0">
                <a:solidFill>
                  <a:srgbClr val="000066"/>
                </a:solidFill>
                <a:ea typeface="华文新魏" panose="02010800040101010101" pitchFamily="2" charset="-122"/>
              </a:rPr>
              <a:t>——</a:t>
            </a:r>
            <a:r>
              <a:rPr lang="zh-CN" altLang="en-US" sz="4800" b="1" dirty="0">
                <a:solidFill>
                  <a:srgbClr val="000066"/>
                </a:solidFill>
                <a:ea typeface="华文新魏" panose="02010800040101010101" pitchFamily="2" charset="-122"/>
              </a:rPr>
              <a:t>圣马丁</a:t>
            </a:r>
          </a:p>
        </p:txBody>
      </p:sp>
      <p:pic>
        <p:nvPicPr>
          <p:cNvPr id="29698" name="Picture 3" descr="圣马丁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888" y="895350"/>
            <a:ext cx="3527425" cy="5486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699" name="Text Box 4"/>
          <p:cNvSpPr txBox="1"/>
          <p:nvPr/>
        </p:nvSpPr>
        <p:spPr>
          <a:xfrm>
            <a:off x="4304030" y="1868170"/>
            <a:ext cx="7588885" cy="43999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圣马丁是南美解放运动的领导人之一，他一生大部分时间都致力于南美的解放斗争。</a:t>
            </a: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1814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年起圣马丁组织训练了一支骁勇善战的</a:t>
            </a: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安第斯军</a:t>
            </a: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，并指挥它于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1818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年解放了智利。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1821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年，圣马丁率部进入秘鲁，秘鲁宣告独立。不久，圣马丁将军队指挥权交给</a:t>
            </a:r>
            <a:r>
              <a:rPr lang="zh-CN" altLang="en-US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玻利瓦尔，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悄然隐退，在欧洲度过了余生。</a:t>
            </a: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1878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年，阿根廷、智利、秘鲁三国在共同纪念圣马丁诞生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100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周年时，共尊他为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祖国之父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</p:spTree>
  </p:cSld>
  <p:clrMapOvr>
    <a:masterClrMapping/>
  </p:clrMapOvr>
  <p:transition>
    <p:zoom dir="in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英国对印缅的侵略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600" y="685800"/>
            <a:ext cx="9144000" cy="6199188"/>
          </a:xfrm>
          <a:prstGeom prst="rect">
            <a:avLst/>
          </a:prstGeom>
          <a:solidFill>
            <a:srgbClr val="FF00FF"/>
          </a:solidFill>
          <a:ln w="9525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1987" name="Text Box 3"/>
          <p:cNvSpPr txBox="1"/>
          <p:nvPr/>
        </p:nvSpPr>
        <p:spPr>
          <a:xfrm>
            <a:off x="1524000" y="60325"/>
            <a:ext cx="9145270" cy="70675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地图中反映了印度土地什么样的形势？</a:t>
            </a:r>
            <a:endParaRPr lang="zh-CN" altLang="en-US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8" name="Freeform 4"/>
          <p:cNvSpPr/>
          <p:nvPr/>
        </p:nvSpPr>
        <p:spPr>
          <a:xfrm>
            <a:off x="6322025" y="2592388"/>
            <a:ext cx="2041525" cy="1244600"/>
          </a:xfrm>
          <a:custGeom>
            <a:avLst/>
            <a:gdLst/>
            <a:ahLst/>
            <a:cxnLst>
              <a:cxn ang="0">
                <a:pos x="1247" y="497"/>
              </a:cxn>
              <a:cxn ang="0">
                <a:pos x="1270" y="703"/>
              </a:cxn>
              <a:cxn ang="0">
                <a:pos x="1199" y="742"/>
              </a:cxn>
              <a:cxn ang="0">
                <a:pos x="1168" y="616"/>
              </a:cxn>
              <a:cxn ang="0">
                <a:pos x="1049" y="561"/>
              </a:cxn>
              <a:cxn ang="0">
                <a:pos x="978" y="703"/>
              </a:cxn>
              <a:cxn ang="0">
                <a:pos x="939" y="671"/>
              </a:cxn>
              <a:cxn ang="0">
                <a:pos x="907" y="703"/>
              </a:cxn>
              <a:cxn ang="0">
                <a:pos x="758" y="734"/>
              </a:cxn>
              <a:cxn ang="0">
                <a:pos x="710" y="703"/>
              </a:cxn>
              <a:cxn ang="0">
                <a:pos x="679" y="734"/>
              </a:cxn>
              <a:cxn ang="0">
                <a:pos x="544" y="718"/>
              </a:cxn>
              <a:cxn ang="0">
                <a:pos x="481" y="663"/>
              </a:cxn>
              <a:cxn ang="0">
                <a:pos x="418" y="568"/>
              </a:cxn>
              <a:cxn ang="0">
                <a:pos x="331" y="474"/>
              </a:cxn>
              <a:cxn ang="0">
                <a:pos x="245" y="466"/>
              </a:cxn>
              <a:cxn ang="0">
                <a:pos x="24" y="450"/>
              </a:cxn>
              <a:cxn ang="0">
                <a:pos x="95" y="190"/>
              </a:cxn>
              <a:cxn ang="0">
                <a:pos x="39" y="150"/>
              </a:cxn>
              <a:cxn ang="0">
                <a:pos x="87" y="8"/>
              </a:cxn>
              <a:cxn ang="0">
                <a:pos x="260" y="40"/>
              </a:cxn>
              <a:cxn ang="0">
                <a:pos x="410" y="95"/>
              </a:cxn>
              <a:cxn ang="0">
                <a:pos x="442" y="127"/>
              </a:cxn>
              <a:cxn ang="0">
                <a:pos x="686" y="142"/>
              </a:cxn>
              <a:cxn ang="0">
                <a:pos x="773" y="40"/>
              </a:cxn>
              <a:cxn ang="0">
                <a:pos x="797" y="87"/>
              </a:cxn>
              <a:cxn ang="0">
                <a:pos x="1097" y="95"/>
              </a:cxn>
              <a:cxn ang="0">
                <a:pos x="1239" y="142"/>
              </a:cxn>
              <a:cxn ang="0">
                <a:pos x="1223" y="174"/>
              </a:cxn>
              <a:cxn ang="0">
                <a:pos x="1152" y="261"/>
              </a:cxn>
              <a:cxn ang="0">
                <a:pos x="1049" y="411"/>
              </a:cxn>
              <a:cxn ang="0">
                <a:pos x="1160" y="537"/>
              </a:cxn>
              <a:cxn ang="0">
                <a:pos x="1184" y="466"/>
              </a:cxn>
            </a:cxnLst>
            <a:rect l="0" t="0" r="0" b="0"/>
            <a:pathLst>
              <a:path w="1286" h="784">
                <a:moveTo>
                  <a:pt x="1207" y="434"/>
                </a:moveTo>
                <a:cubicBezTo>
                  <a:pt x="1226" y="491"/>
                  <a:pt x="1209" y="473"/>
                  <a:pt x="1247" y="497"/>
                </a:cubicBezTo>
                <a:cubicBezTo>
                  <a:pt x="1286" y="559"/>
                  <a:pt x="1259" y="572"/>
                  <a:pt x="1239" y="632"/>
                </a:cubicBezTo>
                <a:cubicBezTo>
                  <a:pt x="1248" y="657"/>
                  <a:pt x="1262" y="678"/>
                  <a:pt x="1270" y="703"/>
                </a:cubicBezTo>
                <a:cubicBezTo>
                  <a:pt x="1263" y="760"/>
                  <a:pt x="1270" y="784"/>
                  <a:pt x="1215" y="766"/>
                </a:cubicBezTo>
                <a:cubicBezTo>
                  <a:pt x="1210" y="758"/>
                  <a:pt x="1203" y="751"/>
                  <a:pt x="1199" y="742"/>
                </a:cubicBezTo>
                <a:cubicBezTo>
                  <a:pt x="1192" y="727"/>
                  <a:pt x="1184" y="695"/>
                  <a:pt x="1184" y="695"/>
                </a:cubicBezTo>
                <a:cubicBezTo>
                  <a:pt x="1180" y="668"/>
                  <a:pt x="1187" y="635"/>
                  <a:pt x="1168" y="616"/>
                </a:cubicBezTo>
                <a:cubicBezTo>
                  <a:pt x="1154" y="603"/>
                  <a:pt x="1120" y="584"/>
                  <a:pt x="1120" y="584"/>
                </a:cubicBezTo>
                <a:cubicBezTo>
                  <a:pt x="1069" y="602"/>
                  <a:pt x="1128" y="588"/>
                  <a:pt x="1049" y="561"/>
                </a:cubicBezTo>
                <a:cubicBezTo>
                  <a:pt x="1033" y="556"/>
                  <a:pt x="1002" y="545"/>
                  <a:pt x="1002" y="545"/>
                </a:cubicBezTo>
                <a:cubicBezTo>
                  <a:pt x="1011" y="597"/>
                  <a:pt x="1041" y="682"/>
                  <a:pt x="978" y="703"/>
                </a:cubicBezTo>
                <a:cubicBezTo>
                  <a:pt x="970" y="700"/>
                  <a:pt x="961" y="700"/>
                  <a:pt x="955" y="695"/>
                </a:cubicBezTo>
                <a:cubicBezTo>
                  <a:pt x="948" y="689"/>
                  <a:pt x="949" y="671"/>
                  <a:pt x="939" y="671"/>
                </a:cubicBezTo>
                <a:cubicBezTo>
                  <a:pt x="931" y="671"/>
                  <a:pt x="937" y="689"/>
                  <a:pt x="931" y="695"/>
                </a:cubicBezTo>
                <a:cubicBezTo>
                  <a:pt x="925" y="701"/>
                  <a:pt x="915" y="700"/>
                  <a:pt x="907" y="703"/>
                </a:cubicBezTo>
                <a:cubicBezTo>
                  <a:pt x="868" y="700"/>
                  <a:pt x="817" y="676"/>
                  <a:pt x="789" y="703"/>
                </a:cubicBezTo>
                <a:cubicBezTo>
                  <a:pt x="746" y="745"/>
                  <a:pt x="821" y="712"/>
                  <a:pt x="758" y="734"/>
                </a:cubicBezTo>
                <a:cubicBezTo>
                  <a:pt x="745" y="731"/>
                  <a:pt x="729" y="733"/>
                  <a:pt x="718" y="726"/>
                </a:cubicBezTo>
                <a:cubicBezTo>
                  <a:pt x="711" y="722"/>
                  <a:pt x="718" y="703"/>
                  <a:pt x="710" y="703"/>
                </a:cubicBezTo>
                <a:cubicBezTo>
                  <a:pt x="702" y="703"/>
                  <a:pt x="708" y="720"/>
                  <a:pt x="702" y="726"/>
                </a:cubicBezTo>
                <a:cubicBezTo>
                  <a:pt x="696" y="732"/>
                  <a:pt x="687" y="731"/>
                  <a:pt x="679" y="734"/>
                </a:cubicBezTo>
                <a:cubicBezTo>
                  <a:pt x="639" y="764"/>
                  <a:pt x="634" y="768"/>
                  <a:pt x="584" y="758"/>
                </a:cubicBezTo>
                <a:cubicBezTo>
                  <a:pt x="541" y="694"/>
                  <a:pt x="597" y="771"/>
                  <a:pt x="544" y="718"/>
                </a:cubicBezTo>
                <a:cubicBezTo>
                  <a:pt x="538" y="712"/>
                  <a:pt x="536" y="701"/>
                  <a:pt x="529" y="695"/>
                </a:cubicBezTo>
                <a:cubicBezTo>
                  <a:pt x="515" y="682"/>
                  <a:pt x="481" y="663"/>
                  <a:pt x="481" y="663"/>
                </a:cubicBezTo>
                <a:cubicBezTo>
                  <a:pt x="454" y="620"/>
                  <a:pt x="475" y="652"/>
                  <a:pt x="434" y="592"/>
                </a:cubicBezTo>
                <a:cubicBezTo>
                  <a:pt x="429" y="584"/>
                  <a:pt x="418" y="568"/>
                  <a:pt x="418" y="568"/>
                </a:cubicBezTo>
                <a:cubicBezTo>
                  <a:pt x="415" y="544"/>
                  <a:pt x="423" y="517"/>
                  <a:pt x="410" y="497"/>
                </a:cubicBezTo>
                <a:cubicBezTo>
                  <a:pt x="406" y="491"/>
                  <a:pt x="343" y="478"/>
                  <a:pt x="331" y="474"/>
                </a:cubicBezTo>
                <a:cubicBezTo>
                  <a:pt x="315" y="469"/>
                  <a:pt x="284" y="458"/>
                  <a:pt x="284" y="458"/>
                </a:cubicBezTo>
                <a:cubicBezTo>
                  <a:pt x="271" y="461"/>
                  <a:pt x="258" y="462"/>
                  <a:pt x="245" y="466"/>
                </a:cubicBezTo>
                <a:cubicBezTo>
                  <a:pt x="229" y="470"/>
                  <a:pt x="197" y="482"/>
                  <a:pt x="197" y="482"/>
                </a:cubicBezTo>
                <a:cubicBezTo>
                  <a:pt x="136" y="472"/>
                  <a:pt x="87" y="456"/>
                  <a:pt x="24" y="450"/>
                </a:cubicBezTo>
                <a:cubicBezTo>
                  <a:pt x="52" y="367"/>
                  <a:pt x="23" y="320"/>
                  <a:pt x="0" y="253"/>
                </a:cubicBezTo>
                <a:cubicBezTo>
                  <a:pt x="42" y="190"/>
                  <a:pt x="23" y="204"/>
                  <a:pt x="95" y="190"/>
                </a:cubicBezTo>
                <a:cubicBezTo>
                  <a:pt x="92" y="182"/>
                  <a:pt x="94" y="171"/>
                  <a:pt x="87" y="166"/>
                </a:cubicBezTo>
                <a:cubicBezTo>
                  <a:pt x="73" y="156"/>
                  <a:pt x="39" y="150"/>
                  <a:pt x="39" y="150"/>
                </a:cubicBezTo>
                <a:cubicBezTo>
                  <a:pt x="8" y="102"/>
                  <a:pt x="7" y="51"/>
                  <a:pt x="39" y="0"/>
                </a:cubicBezTo>
                <a:cubicBezTo>
                  <a:pt x="55" y="3"/>
                  <a:pt x="72" y="3"/>
                  <a:pt x="87" y="8"/>
                </a:cubicBezTo>
                <a:cubicBezTo>
                  <a:pt x="128" y="22"/>
                  <a:pt x="92" y="27"/>
                  <a:pt x="134" y="32"/>
                </a:cubicBezTo>
                <a:cubicBezTo>
                  <a:pt x="176" y="36"/>
                  <a:pt x="218" y="37"/>
                  <a:pt x="260" y="40"/>
                </a:cubicBezTo>
                <a:cubicBezTo>
                  <a:pt x="294" y="51"/>
                  <a:pt x="295" y="81"/>
                  <a:pt x="324" y="87"/>
                </a:cubicBezTo>
                <a:cubicBezTo>
                  <a:pt x="352" y="93"/>
                  <a:pt x="381" y="92"/>
                  <a:pt x="410" y="95"/>
                </a:cubicBezTo>
                <a:cubicBezTo>
                  <a:pt x="413" y="103"/>
                  <a:pt x="412" y="113"/>
                  <a:pt x="418" y="119"/>
                </a:cubicBezTo>
                <a:cubicBezTo>
                  <a:pt x="424" y="125"/>
                  <a:pt x="434" y="124"/>
                  <a:pt x="442" y="127"/>
                </a:cubicBezTo>
                <a:cubicBezTo>
                  <a:pt x="510" y="148"/>
                  <a:pt x="529" y="144"/>
                  <a:pt x="623" y="150"/>
                </a:cubicBezTo>
                <a:cubicBezTo>
                  <a:pt x="644" y="147"/>
                  <a:pt x="667" y="150"/>
                  <a:pt x="686" y="142"/>
                </a:cubicBezTo>
                <a:cubicBezTo>
                  <a:pt x="710" y="132"/>
                  <a:pt x="683" y="59"/>
                  <a:pt x="671" y="40"/>
                </a:cubicBezTo>
                <a:cubicBezTo>
                  <a:pt x="709" y="27"/>
                  <a:pt x="717" y="20"/>
                  <a:pt x="773" y="40"/>
                </a:cubicBezTo>
                <a:cubicBezTo>
                  <a:pt x="781" y="43"/>
                  <a:pt x="777" y="56"/>
                  <a:pt x="781" y="63"/>
                </a:cubicBezTo>
                <a:cubicBezTo>
                  <a:pt x="785" y="72"/>
                  <a:pt x="792" y="79"/>
                  <a:pt x="797" y="87"/>
                </a:cubicBezTo>
                <a:cubicBezTo>
                  <a:pt x="879" y="75"/>
                  <a:pt x="888" y="68"/>
                  <a:pt x="986" y="79"/>
                </a:cubicBezTo>
                <a:cubicBezTo>
                  <a:pt x="1023" y="83"/>
                  <a:pt x="1097" y="95"/>
                  <a:pt x="1097" y="95"/>
                </a:cubicBezTo>
                <a:cubicBezTo>
                  <a:pt x="1158" y="116"/>
                  <a:pt x="1081" y="84"/>
                  <a:pt x="1136" y="127"/>
                </a:cubicBezTo>
                <a:cubicBezTo>
                  <a:pt x="1163" y="148"/>
                  <a:pt x="1204" y="139"/>
                  <a:pt x="1239" y="142"/>
                </a:cubicBezTo>
                <a:cubicBezTo>
                  <a:pt x="1242" y="150"/>
                  <a:pt x="1251" y="158"/>
                  <a:pt x="1247" y="166"/>
                </a:cubicBezTo>
                <a:cubicBezTo>
                  <a:pt x="1243" y="174"/>
                  <a:pt x="1231" y="172"/>
                  <a:pt x="1223" y="174"/>
                </a:cubicBezTo>
                <a:cubicBezTo>
                  <a:pt x="1205" y="178"/>
                  <a:pt x="1186" y="179"/>
                  <a:pt x="1168" y="182"/>
                </a:cubicBezTo>
                <a:cubicBezTo>
                  <a:pt x="1159" y="207"/>
                  <a:pt x="1168" y="240"/>
                  <a:pt x="1152" y="261"/>
                </a:cubicBezTo>
                <a:cubicBezTo>
                  <a:pt x="1142" y="274"/>
                  <a:pt x="1105" y="276"/>
                  <a:pt x="1105" y="276"/>
                </a:cubicBezTo>
                <a:cubicBezTo>
                  <a:pt x="1086" y="333"/>
                  <a:pt x="1102" y="376"/>
                  <a:pt x="1049" y="411"/>
                </a:cubicBezTo>
                <a:cubicBezTo>
                  <a:pt x="1053" y="438"/>
                  <a:pt x="1048" y="469"/>
                  <a:pt x="1065" y="490"/>
                </a:cubicBezTo>
                <a:cubicBezTo>
                  <a:pt x="1086" y="515"/>
                  <a:pt x="1132" y="518"/>
                  <a:pt x="1160" y="537"/>
                </a:cubicBezTo>
                <a:cubicBezTo>
                  <a:pt x="1165" y="529"/>
                  <a:pt x="1173" y="522"/>
                  <a:pt x="1176" y="513"/>
                </a:cubicBezTo>
                <a:cubicBezTo>
                  <a:pt x="1181" y="498"/>
                  <a:pt x="1177" y="480"/>
                  <a:pt x="1184" y="466"/>
                </a:cubicBezTo>
                <a:cubicBezTo>
                  <a:pt x="1211" y="410"/>
                  <a:pt x="1207" y="480"/>
                  <a:pt x="1207" y="434"/>
                </a:cubicBez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89" name="Freeform 5"/>
          <p:cNvSpPr/>
          <p:nvPr/>
        </p:nvSpPr>
        <p:spPr>
          <a:xfrm>
            <a:off x="5804500" y="4041775"/>
            <a:ext cx="1181100" cy="968375"/>
          </a:xfrm>
          <a:custGeom>
            <a:avLst/>
            <a:gdLst/>
            <a:ahLst/>
            <a:cxnLst>
              <a:cxn ang="0">
                <a:pos x="744" y="121"/>
              </a:cxn>
              <a:cxn ang="0">
                <a:pos x="681" y="160"/>
              </a:cxn>
              <a:cxn ang="0">
                <a:pos x="634" y="192"/>
              </a:cxn>
              <a:cxn ang="0">
                <a:pos x="610" y="239"/>
              </a:cxn>
              <a:cxn ang="0">
                <a:pos x="563" y="263"/>
              </a:cxn>
              <a:cxn ang="0">
                <a:pos x="547" y="287"/>
              </a:cxn>
              <a:cxn ang="0">
                <a:pos x="539" y="318"/>
              </a:cxn>
              <a:cxn ang="0">
                <a:pos x="492" y="334"/>
              </a:cxn>
              <a:cxn ang="0">
                <a:pos x="444" y="350"/>
              </a:cxn>
              <a:cxn ang="0">
                <a:pos x="421" y="358"/>
              </a:cxn>
              <a:cxn ang="0">
                <a:pos x="350" y="413"/>
              </a:cxn>
              <a:cxn ang="0">
                <a:pos x="326" y="429"/>
              </a:cxn>
              <a:cxn ang="0">
                <a:pos x="279" y="500"/>
              </a:cxn>
              <a:cxn ang="0">
                <a:pos x="271" y="523"/>
              </a:cxn>
              <a:cxn ang="0">
                <a:pos x="192" y="531"/>
              </a:cxn>
              <a:cxn ang="0">
                <a:pos x="168" y="547"/>
              </a:cxn>
              <a:cxn ang="0">
                <a:pos x="160" y="571"/>
              </a:cxn>
              <a:cxn ang="0">
                <a:pos x="89" y="610"/>
              </a:cxn>
              <a:cxn ang="0">
                <a:pos x="42" y="531"/>
              </a:cxn>
              <a:cxn ang="0">
                <a:pos x="26" y="500"/>
              </a:cxn>
              <a:cxn ang="0">
                <a:pos x="3" y="484"/>
              </a:cxn>
              <a:cxn ang="0">
                <a:pos x="10" y="460"/>
              </a:cxn>
              <a:cxn ang="0">
                <a:pos x="129" y="413"/>
              </a:cxn>
              <a:cxn ang="0">
                <a:pos x="160" y="366"/>
              </a:cxn>
              <a:cxn ang="0">
                <a:pos x="168" y="334"/>
              </a:cxn>
              <a:cxn ang="0">
                <a:pos x="192" y="326"/>
              </a:cxn>
              <a:cxn ang="0">
                <a:pos x="216" y="310"/>
              </a:cxn>
              <a:cxn ang="0">
                <a:pos x="279" y="263"/>
              </a:cxn>
              <a:cxn ang="0">
                <a:pos x="247" y="168"/>
              </a:cxn>
              <a:cxn ang="0">
                <a:pos x="231" y="121"/>
              </a:cxn>
              <a:cxn ang="0">
                <a:pos x="239" y="50"/>
              </a:cxn>
              <a:cxn ang="0">
                <a:pos x="334" y="66"/>
              </a:cxn>
              <a:cxn ang="0">
                <a:pos x="381" y="74"/>
              </a:cxn>
              <a:cxn ang="0">
                <a:pos x="389" y="97"/>
              </a:cxn>
              <a:cxn ang="0">
                <a:pos x="342" y="105"/>
              </a:cxn>
              <a:cxn ang="0">
                <a:pos x="373" y="137"/>
              </a:cxn>
              <a:cxn ang="0">
                <a:pos x="421" y="200"/>
              </a:cxn>
              <a:cxn ang="0">
                <a:pos x="444" y="137"/>
              </a:cxn>
              <a:cxn ang="0">
                <a:pos x="460" y="74"/>
              </a:cxn>
              <a:cxn ang="0">
                <a:pos x="571" y="42"/>
              </a:cxn>
              <a:cxn ang="0">
                <a:pos x="634" y="50"/>
              </a:cxn>
              <a:cxn ang="0">
                <a:pos x="728" y="105"/>
              </a:cxn>
              <a:cxn ang="0">
                <a:pos x="744" y="121"/>
              </a:cxn>
            </a:cxnLst>
            <a:rect l="0" t="0" r="0" b="0"/>
            <a:pathLst>
              <a:path w="744" h="610">
                <a:moveTo>
                  <a:pt x="744" y="121"/>
                </a:moveTo>
                <a:cubicBezTo>
                  <a:pt x="709" y="133"/>
                  <a:pt x="717" y="149"/>
                  <a:pt x="681" y="160"/>
                </a:cubicBezTo>
                <a:cubicBezTo>
                  <a:pt x="665" y="171"/>
                  <a:pt x="650" y="181"/>
                  <a:pt x="634" y="192"/>
                </a:cubicBezTo>
                <a:cubicBezTo>
                  <a:pt x="604" y="212"/>
                  <a:pt x="629" y="216"/>
                  <a:pt x="610" y="239"/>
                </a:cubicBezTo>
                <a:cubicBezTo>
                  <a:pt x="599" y="253"/>
                  <a:pt x="579" y="258"/>
                  <a:pt x="563" y="263"/>
                </a:cubicBezTo>
                <a:cubicBezTo>
                  <a:pt x="558" y="271"/>
                  <a:pt x="551" y="278"/>
                  <a:pt x="547" y="287"/>
                </a:cubicBezTo>
                <a:cubicBezTo>
                  <a:pt x="543" y="297"/>
                  <a:pt x="547" y="311"/>
                  <a:pt x="539" y="318"/>
                </a:cubicBezTo>
                <a:cubicBezTo>
                  <a:pt x="526" y="329"/>
                  <a:pt x="508" y="329"/>
                  <a:pt x="492" y="334"/>
                </a:cubicBezTo>
                <a:cubicBezTo>
                  <a:pt x="476" y="339"/>
                  <a:pt x="460" y="345"/>
                  <a:pt x="444" y="350"/>
                </a:cubicBezTo>
                <a:cubicBezTo>
                  <a:pt x="436" y="353"/>
                  <a:pt x="421" y="358"/>
                  <a:pt x="421" y="358"/>
                </a:cubicBezTo>
                <a:cubicBezTo>
                  <a:pt x="384" y="394"/>
                  <a:pt x="405" y="376"/>
                  <a:pt x="350" y="413"/>
                </a:cubicBezTo>
                <a:cubicBezTo>
                  <a:pt x="342" y="418"/>
                  <a:pt x="326" y="429"/>
                  <a:pt x="326" y="429"/>
                </a:cubicBezTo>
                <a:cubicBezTo>
                  <a:pt x="314" y="476"/>
                  <a:pt x="298" y="461"/>
                  <a:pt x="279" y="500"/>
                </a:cubicBezTo>
                <a:cubicBezTo>
                  <a:pt x="275" y="507"/>
                  <a:pt x="279" y="520"/>
                  <a:pt x="271" y="523"/>
                </a:cubicBezTo>
                <a:cubicBezTo>
                  <a:pt x="246" y="532"/>
                  <a:pt x="218" y="528"/>
                  <a:pt x="192" y="531"/>
                </a:cubicBezTo>
                <a:cubicBezTo>
                  <a:pt x="184" y="536"/>
                  <a:pt x="174" y="539"/>
                  <a:pt x="168" y="547"/>
                </a:cubicBezTo>
                <a:cubicBezTo>
                  <a:pt x="163" y="554"/>
                  <a:pt x="166" y="565"/>
                  <a:pt x="160" y="571"/>
                </a:cubicBezTo>
                <a:cubicBezTo>
                  <a:pt x="134" y="597"/>
                  <a:pt x="118" y="600"/>
                  <a:pt x="89" y="610"/>
                </a:cubicBezTo>
                <a:cubicBezTo>
                  <a:pt x="80" y="568"/>
                  <a:pt x="77" y="554"/>
                  <a:pt x="42" y="531"/>
                </a:cubicBezTo>
                <a:cubicBezTo>
                  <a:pt x="37" y="521"/>
                  <a:pt x="33" y="509"/>
                  <a:pt x="26" y="500"/>
                </a:cubicBezTo>
                <a:cubicBezTo>
                  <a:pt x="20" y="493"/>
                  <a:pt x="6" y="493"/>
                  <a:pt x="3" y="484"/>
                </a:cubicBezTo>
                <a:cubicBezTo>
                  <a:pt x="0" y="476"/>
                  <a:pt x="6" y="467"/>
                  <a:pt x="10" y="460"/>
                </a:cubicBezTo>
                <a:cubicBezTo>
                  <a:pt x="35" y="410"/>
                  <a:pt x="78" y="418"/>
                  <a:pt x="129" y="413"/>
                </a:cubicBezTo>
                <a:cubicBezTo>
                  <a:pt x="139" y="397"/>
                  <a:pt x="155" y="384"/>
                  <a:pt x="160" y="366"/>
                </a:cubicBezTo>
                <a:cubicBezTo>
                  <a:pt x="163" y="355"/>
                  <a:pt x="161" y="343"/>
                  <a:pt x="168" y="334"/>
                </a:cubicBezTo>
                <a:cubicBezTo>
                  <a:pt x="173" y="327"/>
                  <a:pt x="184" y="330"/>
                  <a:pt x="192" y="326"/>
                </a:cubicBezTo>
                <a:cubicBezTo>
                  <a:pt x="201" y="322"/>
                  <a:pt x="208" y="315"/>
                  <a:pt x="216" y="310"/>
                </a:cubicBezTo>
                <a:cubicBezTo>
                  <a:pt x="234" y="282"/>
                  <a:pt x="248" y="273"/>
                  <a:pt x="279" y="263"/>
                </a:cubicBezTo>
                <a:cubicBezTo>
                  <a:pt x="314" y="208"/>
                  <a:pt x="268" y="214"/>
                  <a:pt x="247" y="168"/>
                </a:cubicBezTo>
                <a:cubicBezTo>
                  <a:pt x="240" y="153"/>
                  <a:pt x="231" y="121"/>
                  <a:pt x="231" y="121"/>
                </a:cubicBezTo>
                <a:cubicBezTo>
                  <a:pt x="234" y="97"/>
                  <a:pt x="231" y="72"/>
                  <a:pt x="239" y="50"/>
                </a:cubicBezTo>
                <a:cubicBezTo>
                  <a:pt x="256" y="2"/>
                  <a:pt x="311" y="58"/>
                  <a:pt x="334" y="66"/>
                </a:cubicBezTo>
                <a:cubicBezTo>
                  <a:pt x="349" y="71"/>
                  <a:pt x="365" y="71"/>
                  <a:pt x="381" y="74"/>
                </a:cubicBezTo>
                <a:cubicBezTo>
                  <a:pt x="384" y="82"/>
                  <a:pt x="395" y="92"/>
                  <a:pt x="389" y="97"/>
                </a:cubicBezTo>
                <a:cubicBezTo>
                  <a:pt x="377" y="107"/>
                  <a:pt x="354" y="95"/>
                  <a:pt x="342" y="105"/>
                </a:cubicBezTo>
                <a:cubicBezTo>
                  <a:pt x="320" y="123"/>
                  <a:pt x="360" y="133"/>
                  <a:pt x="373" y="137"/>
                </a:cubicBezTo>
                <a:cubicBezTo>
                  <a:pt x="384" y="168"/>
                  <a:pt x="393" y="182"/>
                  <a:pt x="421" y="200"/>
                </a:cubicBezTo>
                <a:cubicBezTo>
                  <a:pt x="458" y="187"/>
                  <a:pt x="453" y="173"/>
                  <a:pt x="444" y="137"/>
                </a:cubicBezTo>
                <a:cubicBezTo>
                  <a:pt x="448" y="116"/>
                  <a:pt x="442" y="86"/>
                  <a:pt x="460" y="74"/>
                </a:cubicBezTo>
                <a:cubicBezTo>
                  <a:pt x="485" y="57"/>
                  <a:pt x="540" y="48"/>
                  <a:pt x="571" y="42"/>
                </a:cubicBezTo>
                <a:cubicBezTo>
                  <a:pt x="597" y="0"/>
                  <a:pt x="604" y="20"/>
                  <a:pt x="634" y="50"/>
                </a:cubicBezTo>
                <a:cubicBezTo>
                  <a:pt x="650" y="97"/>
                  <a:pt x="686" y="90"/>
                  <a:pt x="728" y="105"/>
                </a:cubicBezTo>
                <a:cubicBezTo>
                  <a:pt x="737" y="133"/>
                  <a:pt x="730" y="135"/>
                  <a:pt x="744" y="121"/>
                </a:cubicBez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90" name="Freeform 6"/>
          <p:cNvSpPr/>
          <p:nvPr/>
        </p:nvSpPr>
        <p:spPr>
          <a:xfrm>
            <a:off x="3353400" y="1066800"/>
            <a:ext cx="3163888" cy="5437188"/>
          </a:xfrm>
          <a:custGeom>
            <a:avLst/>
            <a:gdLst/>
            <a:ahLst/>
            <a:cxnLst>
              <a:cxn ang="0">
                <a:pos x="1966" y="1163"/>
              </a:cxn>
              <a:cxn ang="0">
                <a:pos x="1792" y="1265"/>
              </a:cxn>
              <a:cxn ang="0">
                <a:pos x="1650" y="1305"/>
              </a:cxn>
              <a:cxn ang="0">
                <a:pos x="1453" y="1249"/>
              </a:cxn>
              <a:cxn ang="0">
                <a:pos x="1627" y="1447"/>
              </a:cxn>
              <a:cxn ang="0">
                <a:pos x="1918" y="1589"/>
              </a:cxn>
              <a:cxn ang="0">
                <a:pos x="1776" y="1739"/>
              </a:cxn>
              <a:cxn ang="0">
                <a:pos x="1674" y="1873"/>
              </a:cxn>
              <a:cxn ang="0">
                <a:pos x="1548" y="2086"/>
              </a:cxn>
              <a:cxn ang="0">
                <a:pos x="1311" y="2007"/>
              </a:cxn>
              <a:cxn ang="0">
                <a:pos x="1011" y="1889"/>
              </a:cxn>
              <a:cxn ang="0">
                <a:pos x="956" y="1975"/>
              </a:cxn>
              <a:cxn ang="0">
                <a:pos x="1027" y="2125"/>
              </a:cxn>
              <a:cxn ang="0">
                <a:pos x="1090" y="2236"/>
              </a:cxn>
              <a:cxn ang="0">
                <a:pos x="1019" y="2465"/>
              </a:cxn>
              <a:cxn ang="0">
                <a:pos x="1169" y="2457"/>
              </a:cxn>
              <a:cxn ang="0">
                <a:pos x="1429" y="2425"/>
              </a:cxn>
              <a:cxn ang="0">
                <a:pos x="1634" y="2465"/>
              </a:cxn>
              <a:cxn ang="0">
                <a:pos x="1548" y="2835"/>
              </a:cxn>
              <a:cxn ang="0">
                <a:pos x="1406" y="3230"/>
              </a:cxn>
              <a:cxn ang="0">
                <a:pos x="1256" y="3372"/>
              </a:cxn>
              <a:cxn ang="0">
                <a:pos x="1129" y="3167"/>
              </a:cxn>
              <a:cxn ang="0">
                <a:pos x="909" y="2938"/>
              </a:cxn>
              <a:cxn ang="0">
                <a:pos x="790" y="2615"/>
              </a:cxn>
              <a:cxn ang="0">
                <a:pos x="632" y="2117"/>
              </a:cxn>
              <a:cxn ang="0">
                <a:pos x="664" y="1723"/>
              </a:cxn>
              <a:cxn ang="0">
                <a:pos x="664" y="1668"/>
              </a:cxn>
              <a:cxn ang="0">
                <a:pos x="624" y="1620"/>
              </a:cxn>
              <a:cxn ang="0">
                <a:pos x="601" y="1486"/>
              </a:cxn>
              <a:cxn ang="0">
                <a:pos x="743" y="1873"/>
              </a:cxn>
              <a:cxn ang="0">
                <a:pos x="956" y="1723"/>
              </a:cxn>
              <a:cxn ang="0">
                <a:pos x="1200" y="1628"/>
              </a:cxn>
              <a:cxn ang="0">
                <a:pos x="1358" y="1415"/>
              </a:cxn>
              <a:cxn ang="0">
                <a:pos x="1445" y="1147"/>
              </a:cxn>
              <a:cxn ang="0">
                <a:pos x="1279" y="1052"/>
              </a:cxn>
              <a:cxn ang="0">
                <a:pos x="1114" y="776"/>
              </a:cxn>
              <a:cxn ang="0">
                <a:pos x="916" y="618"/>
              </a:cxn>
              <a:cxn ang="0">
                <a:pos x="475" y="713"/>
              </a:cxn>
              <a:cxn ang="0">
                <a:pos x="411" y="847"/>
              </a:cxn>
              <a:cxn ang="0">
                <a:pos x="214" y="934"/>
              </a:cxn>
              <a:cxn ang="0">
                <a:pos x="364" y="1084"/>
              </a:cxn>
              <a:cxn ang="0">
                <a:pos x="482" y="1289"/>
              </a:cxn>
              <a:cxn ang="0">
                <a:pos x="506" y="1470"/>
              </a:cxn>
              <a:cxn ang="0">
                <a:pos x="340" y="1392"/>
              </a:cxn>
              <a:cxn ang="0">
                <a:pos x="72" y="1234"/>
              </a:cxn>
              <a:cxn ang="0">
                <a:pos x="96" y="1036"/>
              </a:cxn>
              <a:cxn ang="0">
                <a:pos x="317" y="752"/>
              </a:cxn>
              <a:cxn ang="0">
                <a:pos x="490" y="460"/>
              </a:cxn>
              <a:cxn ang="0">
                <a:pos x="609" y="113"/>
              </a:cxn>
              <a:cxn ang="0">
                <a:pos x="837" y="113"/>
              </a:cxn>
              <a:cxn ang="0">
                <a:pos x="1011" y="240"/>
              </a:cxn>
              <a:cxn ang="0">
                <a:pos x="1248" y="255"/>
              </a:cxn>
              <a:cxn ang="0">
                <a:pos x="1461" y="500"/>
              </a:cxn>
              <a:cxn ang="0">
                <a:pos x="1682" y="610"/>
              </a:cxn>
              <a:cxn ang="0">
                <a:pos x="1611" y="784"/>
              </a:cxn>
              <a:cxn ang="0">
                <a:pos x="1863" y="918"/>
              </a:cxn>
            </a:cxnLst>
            <a:rect l="0" t="0" r="0" b="0"/>
            <a:pathLst>
              <a:path w="1993" h="3425">
                <a:moveTo>
                  <a:pt x="1926" y="965"/>
                </a:moveTo>
                <a:cubicBezTo>
                  <a:pt x="1878" y="982"/>
                  <a:pt x="1887" y="1066"/>
                  <a:pt x="1903" y="1107"/>
                </a:cubicBezTo>
                <a:cubicBezTo>
                  <a:pt x="1916" y="1139"/>
                  <a:pt x="1947" y="1134"/>
                  <a:pt x="1974" y="1139"/>
                </a:cubicBezTo>
                <a:cubicBezTo>
                  <a:pt x="1971" y="1147"/>
                  <a:pt x="1974" y="1159"/>
                  <a:pt x="1966" y="1163"/>
                </a:cubicBezTo>
                <a:cubicBezTo>
                  <a:pt x="1958" y="1167"/>
                  <a:pt x="1884" y="1179"/>
                  <a:pt x="1863" y="1186"/>
                </a:cubicBezTo>
                <a:cubicBezTo>
                  <a:pt x="1858" y="1194"/>
                  <a:pt x="1851" y="1201"/>
                  <a:pt x="1847" y="1210"/>
                </a:cubicBezTo>
                <a:cubicBezTo>
                  <a:pt x="1843" y="1218"/>
                  <a:pt x="1846" y="1228"/>
                  <a:pt x="1840" y="1234"/>
                </a:cubicBezTo>
                <a:cubicBezTo>
                  <a:pt x="1827" y="1247"/>
                  <a:pt x="1805" y="1251"/>
                  <a:pt x="1792" y="1265"/>
                </a:cubicBezTo>
                <a:cubicBezTo>
                  <a:pt x="1784" y="1273"/>
                  <a:pt x="1779" y="1284"/>
                  <a:pt x="1769" y="1289"/>
                </a:cubicBezTo>
                <a:cubicBezTo>
                  <a:pt x="1754" y="1297"/>
                  <a:pt x="1721" y="1305"/>
                  <a:pt x="1721" y="1305"/>
                </a:cubicBezTo>
                <a:cubicBezTo>
                  <a:pt x="1696" y="1341"/>
                  <a:pt x="1717" y="1328"/>
                  <a:pt x="1682" y="1313"/>
                </a:cubicBezTo>
                <a:cubicBezTo>
                  <a:pt x="1672" y="1309"/>
                  <a:pt x="1661" y="1308"/>
                  <a:pt x="1650" y="1305"/>
                </a:cubicBezTo>
                <a:cubicBezTo>
                  <a:pt x="1644" y="1288"/>
                  <a:pt x="1645" y="1270"/>
                  <a:pt x="1619" y="1273"/>
                </a:cubicBezTo>
                <a:cubicBezTo>
                  <a:pt x="1602" y="1275"/>
                  <a:pt x="1571" y="1289"/>
                  <a:pt x="1571" y="1289"/>
                </a:cubicBezTo>
                <a:cubicBezTo>
                  <a:pt x="1537" y="1344"/>
                  <a:pt x="1504" y="1295"/>
                  <a:pt x="1461" y="1281"/>
                </a:cubicBezTo>
                <a:cubicBezTo>
                  <a:pt x="1458" y="1270"/>
                  <a:pt x="1463" y="1254"/>
                  <a:pt x="1453" y="1249"/>
                </a:cubicBezTo>
                <a:cubicBezTo>
                  <a:pt x="1445" y="1245"/>
                  <a:pt x="1445" y="1265"/>
                  <a:pt x="1445" y="1273"/>
                </a:cubicBezTo>
                <a:cubicBezTo>
                  <a:pt x="1445" y="1320"/>
                  <a:pt x="1435" y="1411"/>
                  <a:pt x="1492" y="1431"/>
                </a:cubicBezTo>
                <a:cubicBezTo>
                  <a:pt x="1507" y="1386"/>
                  <a:pt x="1520" y="1398"/>
                  <a:pt x="1563" y="1407"/>
                </a:cubicBezTo>
                <a:cubicBezTo>
                  <a:pt x="1584" y="1470"/>
                  <a:pt x="1562" y="1458"/>
                  <a:pt x="1627" y="1447"/>
                </a:cubicBezTo>
                <a:cubicBezTo>
                  <a:pt x="1706" y="1420"/>
                  <a:pt x="1681" y="1457"/>
                  <a:pt x="1674" y="1526"/>
                </a:cubicBezTo>
                <a:cubicBezTo>
                  <a:pt x="1715" y="1566"/>
                  <a:pt x="1717" y="1536"/>
                  <a:pt x="1729" y="1597"/>
                </a:cubicBezTo>
                <a:cubicBezTo>
                  <a:pt x="1765" y="1585"/>
                  <a:pt x="1778" y="1581"/>
                  <a:pt x="1792" y="1620"/>
                </a:cubicBezTo>
                <a:cubicBezTo>
                  <a:pt x="1877" y="1567"/>
                  <a:pt x="1750" y="1575"/>
                  <a:pt x="1918" y="1589"/>
                </a:cubicBezTo>
                <a:cubicBezTo>
                  <a:pt x="1937" y="1645"/>
                  <a:pt x="1920" y="1627"/>
                  <a:pt x="1958" y="1652"/>
                </a:cubicBezTo>
                <a:cubicBezTo>
                  <a:pt x="1969" y="1668"/>
                  <a:pt x="1993" y="1692"/>
                  <a:pt x="1966" y="1715"/>
                </a:cubicBezTo>
                <a:cubicBezTo>
                  <a:pt x="1954" y="1725"/>
                  <a:pt x="1934" y="1721"/>
                  <a:pt x="1918" y="1723"/>
                </a:cubicBezTo>
                <a:cubicBezTo>
                  <a:pt x="1864" y="1731"/>
                  <a:pt x="1831" y="1733"/>
                  <a:pt x="1776" y="1739"/>
                </a:cubicBezTo>
                <a:cubicBezTo>
                  <a:pt x="1763" y="1742"/>
                  <a:pt x="1748" y="1740"/>
                  <a:pt x="1737" y="1747"/>
                </a:cubicBezTo>
                <a:cubicBezTo>
                  <a:pt x="1730" y="1751"/>
                  <a:pt x="1735" y="1764"/>
                  <a:pt x="1729" y="1770"/>
                </a:cubicBezTo>
                <a:cubicBezTo>
                  <a:pt x="1723" y="1776"/>
                  <a:pt x="1713" y="1775"/>
                  <a:pt x="1705" y="1778"/>
                </a:cubicBezTo>
                <a:cubicBezTo>
                  <a:pt x="1683" y="1813"/>
                  <a:pt x="1690" y="1835"/>
                  <a:pt x="1674" y="1873"/>
                </a:cubicBezTo>
                <a:cubicBezTo>
                  <a:pt x="1667" y="1890"/>
                  <a:pt x="1648" y="1902"/>
                  <a:pt x="1642" y="1920"/>
                </a:cubicBezTo>
                <a:cubicBezTo>
                  <a:pt x="1639" y="1928"/>
                  <a:pt x="1637" y="1936"/>
                  <a:pt x="1634" y="1944"/>
                </a:cubicBezTo>
                <a:cubicBezTo>
                  <a:pt x="1628" y="2062"/>
                  <a:pt x="1660" y="2080"/>
                  <a:pt x="1571" y="2102"/>
                </a:cubicBezTo>
                <a:cubicBezTo>
                  <a:pt x="1563" y="2097"/>
                  <a:pt x="1554" y="2093"/>
                  <a:pt x="1548" y="2086"/>
                </a:cubicBezTo>
                <a:cubicBezTo>
                  <a:pt x="1536" y="2072"/>
                  <a:pt x="1532" y="2050"/>
                  <a:pt x="1516" y="2039"/>
                </a:cubicBezTo>
                <a:cubicBezTo>
                  <a:pt x="1463" y="2003"/>
                  <a:pt x="1429" y="1992"/>
                  <a:pt x="1366" y="1983"/>
                </a:cubicBezTo>
                <a:cubicBezTo>
                  <a:pt x="1331" y="1961"/>
                  <a:pt x="1329" y="1946"/>
                  <a:pt x="1303" y="1983"/>
                </a:cubicBezTo>
                <a:cubicBezTo>
                  <a:pt x="1306" y="1991"/>
                  <a:pt x="1317" y="2001"/>
                  <a:pt x="1311" y="2007"/>
                </a:cubicBezTo>
                <a:cubicBezTo>
                  <a:pt x="1299" y="2019"/>
                  <a:pt x="1264" y="2023"/>
                  <a:pt x="1264" y="2023"/>
                </a:cubicBezTo>
                <a:cubicBezTo>
                  <a:pt x="1230" y="2000"/>
                  <a:pt x="1203" y="1974"/>
                  <a:pt x="1169" y="1952"/>
                </a:cubicBezTo>
                <a:cubicBezTo>
                  <a:pt x="1149" y="1981"/>
                  <a:pt x="1115" y="1996"/>
                  <a:pt x="1082" y="2007"/>
                </a:cubicBezTo>
                <a:cubicBezTo>
                  <a:pt x="1071" y="1908"/>
                  <a:pt x="1079" y="1932"/>
                  <a:pt x="1011" y="1889"/>
                </a:cubicBezTo>
                <a:cubicBezTo>
                  <a:pt x="980" y="1826"/>
                  <a:pt x="1001" y="1830"/>
                  <a:pt x="924" y="1841"/>
                </a:cubicBezTo>
                <a:cubicBezTo>
                  <a:pt x="885" y="1868"/>
                  <a:pt x="893" y="1880"/>
                  <a:pt x="901" y="1928"/>
                </a:cubicBezTo>
                <a:cubicBezTo>
                  <a:pt x="896" y="1936"/>
                  <a:pt x="883" y="1943"/>
                  <a:pt x="885" y="1952"/>
                </a:cubicBezTo>
                <a:cubicBezTo>
                  <a:pt x="889" y="1972"/>
                  <a:pt x="954" y="1975"/>
                  <a:pt x="956" y="1975"/>
                </a:cubicBezTo>
                <a:cubicBezTo>
                  <a:pt x="948" y="2028"/>
                  <a:pt x="951" y="2045"/>
                  <a:pt x="901" y="2062"/>
                </a:cubicBezTo>
                <a:cubicBezTo>
                  <a:pt x="925" y="2078"/>
                  <a:pt x="948" y="2086"/>
                  <a:pt x="972" y="2102"/>
                </a:cubicBezTo>
                <a:cubicBezTo>
                  <a:pt x="975" y="2115"/>
                  <a:pt x="968" y="2136"/>
                  <a:pt x="980" y="2141"/>
                </a:cubicBezTo>
                <a:cubicBezTo>
                  <a:pt x="995" y="2147"/>
                  <a:pt x="1027" y="2125"/>
                  <a:pt x="1027" y="2125"/>
                </a:cubicBezTo>
                <a:cubicBezTo>
                  <a:pt x="1032" y="2133"/>
                  <a:pt x="1045" y="2140"/>
                  <a:pt x="1043" y="2149"/>
                </a:cubicBezTo>
                <a:cubicBezTo>
                  <a:pt x="1039" y="2167"/>
                  <a:pt x="1011" y="2196"/>
                  <a:pt x="1011" y="2196"/>
                </a:cubicBezTo>
                <a:cubicBezTo>
                  <a:pt x="1022" y="2229"/>
                  <a:pt x="1032" y="2240"/>
                  <a:pt x="1066" y="2228"/>
                </a:cubicBezTo>
                <a:cubicBezTo>
                  <a:pt x="1074" y="2231"/>
                  <a:pt x="1091" y="2228"/>
                  <a:pt x="1090" y="2236"/>
                </a:cubicBezTo>
                <a:cubicBezTo>
                  <a:pt x="1087" y="2255"/>
                  <a:pt x="1058" y="2283"/>
                  <a:pt x="1058" y="2283"/>
                </a:cubicBezTo>
                <a:cubicBezTo>
                  <a:pt x="1045" y="2326"/>
                  <a:pt x="1046" y="2293"/>
                  <a:pt x="1074" y="2315"/>
                </a:cubicBezTo>
                <a:cubicBezTo>
                  <a:pt x="1081" y="2321"/>
                  <a:pt x="1085" y="2330"/>
                  <a:pt x="1090" y="2338"/>
                </a:cubicBezTo>
                <a:cubicBezTo>
                  <a:pt x="1083" y="2410"/>
                  <a:pt x="1087" y="2442"/>
                  <a:pt x="1019" y="2465"/>
                </a:cubicBezTo>
                <a:cubicBezTo>
                  <a:pt x="1004" y="2507"/>
                  <a:pt x="1025" y="2489"/>
                  <a:pt x="1051" y="2528"/>
                </a:cubicBezTo>
                <a:cubicBezTo>
                  <a:pt x="1053" y="2538"/>
                  <a:pt x="1049" y="2554"/>
                  <a:pt x="1058" y="2559"/>
                </a:cubicBezTo>
                <a:cubicBezTo>
                  <a:pt x="1076" y="2568"/>
                  <a:pt x="1118" y="2484"/>
                  <a:pt x="1122" y="2480"/>
                </a:cubicBezTo>
                <a:cubicBezTo>
                  <a:pt x="1134" y="2468"/>
                  <a:pt x="1154" y="2466"/>
                  <a:pt x="1169" y="2457"/>
                </a:cubicBezTo>
                <a:cubicBezTo>
                  <a:pt x="1196" y="2461"/>
                  <a:pt x="1221" y="2472"/>
                  <a:pt x="1248" y="2472"/>
                </a:cubicBezTo>
                <a:cubicBezTo>
                  <a:pt x="1276" y="2472"/>
                  <a:pt x="1335" y="2455"/>
                  <a:pt x="1358" y="2449"/>
                </a:cubicBezTo>
                <a:cubicBezTo>
                  <a:pt x="1374" y="2445"/>
                  <a:pt x="1390" y="2438"/>
                  <a:pt x="1406" y="2433"/>
                </a:cubicBezTo>
                <a:cubicBezTo>
                  <a:pt x="1414" y="2430"/>
                  <a:pt x="1429" y="2425"/>
                  <a:pt x="1429" y="2425"/>
                </a:cubicBezTo>
                <a:cubicBezTo>
                  <a:pt x="1455" y="2386"/>
                  <a:pt x="1491" y="2391"/>
                  <a:pt x="1532" y="2370"/>
                </a:cubicBezTo>
                <a:cubicBezTo>
                  <a:pt x="1563" y="2380"/>
                  <a:pt x="1579" y="2394"/>
                  <a:pt x="1603" y="2417"/>
                </a:cubicBezTo>
                <a:cubicBezTo>
                  <a:pt x="1606" y="2430"/>
                  <a:pt x="1604" y="2446"/>
                  <a:pt x="1611" y="2457"/>
                </a:cubicBezTo>
                <a:cubicBezTo>
                  <a:pt x="1615" y="2464"/>
                  <a:pt x="1631" y="2457"/>
                  <a:pt x="1634" y="2465"/>
                </a:cubicBezTo>
                <a:cubicBezTo>
                  <a:pt x="1648" y="2498"/>
                  <a:pt x="1597" y="2508"/>
                  <a:pt x="1579" y="2520"/>
                </a:cubicBezTo>
                <a:cubicBezTo>
                  <a:pt x="1558" y="2583"/>
                  <a:pt x="1588" y="2488"/>
                  <a:pt x="1563" y="2615"/>
                </a:cubicBezTo>
                <a:cubicBezTo>
                  <a:pt x="1553" y="2664"/>
                  <a:pt x="1532" y="2710"/>
                  <a:pt x="1516" y="2757"/>
                </a:cubicBezTo>
                <a:cubicBezTo>
                  <a:pt x="1525" y="2784"/>
                  <a:pt x="1539" y="2808"/>
                  <a:pt x="1548" y="2835"/>
                </a:cubicBezTo>
                <a:cubicBezTo>
                  <a:pt x="1539" y="2913"/>
                  <a:pt x="1535" y="2896"/>
                  <a:pt x="1516" y="2954"/>
                </a:cubicBezTo>
                <a:cubicBezTo>
                  <a:pt x="1526" y="3001"/>
                  <a:pt x="1516" y="3034"/>
                  <a:pt x="1508" y="3080"/>
                </a:cubicBezTo>
                <a:cubicBezTo>
                  <a:pt x="1502" y="3115"/>
                  <a:pt x="1510" y="3142"/>
                  <a:pt x="1485" y="3167"/>
                </a:cubicBezTo>
                <a:cubicBezTo>
                  <a:pt x="1463" y="3190"/>
                  <a:pt x="1432" y="3212"/>
                  <a:pt x="1406" y="3230"/>
                </a:cubicBezTo>
                <a:cubicBezTo>
                  <a:pt x="1403" y="3238"/>
                  <a:pt x="1398" y="3246"/>
                  <a:pt x="1398" y="3254"/>
                </a:cubicBezTo>
                <a:cubicBezTo>
                  <a:pt x="1398" y="3262"/>
                  <a:pt x="1420" y="3293"/>
                  <a:pt x="1398" y="3301"/>
                </a:cubicBezTo>
                <a:cubicBezTo>
                  <a:pt x="1373" y="3310"/>
                  <a:pt x="1345" y="3306"/>
                  <a:pt x="1319" y="3309"/>
                </a:cubicBezTo>
                <a:cubicBezTo>
                  <a:pt x="1298" y="3337"/>
                  <a:pt x="1289" y="3361"/>
                  <a:pt x="1256" y="3372"/>
                </a:cubicBezTo>
                <a:cubicBezTo>
                  <a:pt x="1235" y="3404"/>
                  <a:pt x="1234" y="3425"/>
                  <a:pt x="1193" y="3411"/>
                </a:cubicBezTo>
                <a:cubicBezTo>
                  <a:pt x="1175" y="3386"/>
                  <a:pt x="1154" y="3366"/>
                  <a:pt x="1137" y="3340"/>
                </a:cubicBezTo>
                <a:cubicBezTo>
                  <a:pt x="1155" y="3289"/>
                  <a:pt x="1193" y="3309"/>
                  <a:pt x="1145" y="3277"/>
                </a:cubicBezTo>
                <a:cubicBezTo>
                  <a:pt x="1154" y="3235"/>
                  <a:pt x="1184" y="3185"/>
                  <a:pt x="1129" y="3167"/>
                </a:cubicBezTo>
                <a:cubicBezTo>
                  <a:pt x="1104" y="3127"/>
                  <a:pt x="1085" y="3080"/>
                  <a:pt x="1043" y="3056"/>
                </a:cubicBezTo>
                <a:cubicBezTo>
                  <a:pt x="1023" y="3044"/>
                  <a:pt x="979" y="3039"/>
                  <a:pt x="956" y="3033"/>
                </a:cubicBezTo>
                <a:cubicBezTo>
                  <a:pt x="945" y="3017"/>
                  <a:pt x="930" y="3003"/>
                  <a:pt x="924" y="2985"/>
                </a:cubicBezTo>
                <a:cubicBezTo>
                  <a:pt x="919" y="2969"/>
                  <a:pt x="917" y="2952"/>
                  <a:pt x="909" y="2938"/>
                </a:cubicBezTo>
                <a:cubicBezTo>
                  <a:pt x="900" y="2921"/>
                  <a:pt x="877" y="2891"/>
                  <a:pt x="877" y="2891"/>
                </a:cubicBezTo>
                <a:cubicBezTo>
                  <a:pt x="864" y="2852"/>
                  <a:pt x="841" y="2825"/>
                  <a:pt x="814" y="2796"/>
                </a:cubicBezTo>
                <a:cubicBezTo>
                  <a:pt x="798" y="2748"/>
                  <a:pt x="811" y="2696"/>
                  <a:pt x="837" y="2654"/>
                </a:cubicBezTo>
                <a:cubicBezTo>
                  <a:pt x="824" y="2645"/>
                  <a:pt x="798" y="2629"/>
                  <a:pt x="790" y="2615"/>
                </a:cubicBezTo>
                <a:cubicBezTo>
                  <a:pt x="784" y="2605"/>
                  <a:pt x="787" y="2593"/>
                  <a:pt x="782" y="2583"/>
                </a:cubicBezTo>
                <a:cubicBezTo>
                  <a:pt x="769" y="2558"/>
                  <a:pt x="744" y="2539"/>
                  <a:pt x="735" y="2512"/>
                </a:cubicBezTo>
                <a:cubicBezTo>
                  <a:pt x="721" y="2471"/>
                  <a:pt x="727" y="2446"/>
                  <a:pt x="688" y="2433"/>
                </a:cubicBezTo>
                <a:cubicBezTo>
                  <a:pt x="662" y="2330"/>
                  <a:pt x="679" y="2212"/>
                  <a:pt x="632" y="2117"/>
                </a:cubicBezTo>
                <a:cubicBezTo>
                  <a:pt x="618" y="2051"/>
                  <a:pt x="627" y="2026"/>
                  <a:pt x="656" y="1968"/>
                </a:cubicBezTo>
                <a:cubicBezTo>
                  <a:pt x="670" y="1941"/>
                  <a:pt x="680" y="1881"/>
                  <a:pt x="680" y="1881"/>
                </a:cubicBezTo>
                <a:cubicBezTo>
                  <a:pt x="677" y="1836"/>
                  <a:pt x="677" y="1792"/>
                  <a:pt x="672" y="1747"/>
                </a:cubicBezTo>
                <a:cubicBezTo>
                  <a:pt x="671" y="1739"/>
                  <a:pt x="661" y="1731"/>
                  <a:pt x="664" y="1723"/>
                </a:cubicBezTo>
                <a:cubicBezTo>
                  <a:pt x="668" y="1714"/>
                  <a:pt x="680" y="1712"/>
                  <a:pt x="688" y="1707"/>
                </a:cubicBezTo>
                <a:cubicBezTo>
                  <a:pt x="693" y="1699"/>
                  <a:pt x="707" y="1691"/>
                  <a:pt x="703" y="1683"/>
                </a:cubicBezTo>
                <a:cubicBezTo>
                  <a:pt x="699" y="1676"/>
                  <a:pt x="688" y="1694"/>
                  <a:pt x="680" y="1691"/>
                </a:cubicBezTo>
                <a:cubicBezTo>
                  <a:pt x="671" y="1688"/>
                  <a:pt x="671" y="1675"/>
                  <a:pt x="664" y="1668"/>
                </a:cubicBezTo>
                <a:cubicBezTo>
                  <a:pt x="657" y="1661"/>
                  <a:pt x="648" y="1657"/>
                  <a:pt x="640" y="1652"/>
                </a:cubicBezTo>
                <a:cubicBezTo>
                  <a:pt x="626" y="1610"/>
                  <a:pt x="644" y="1616"/>
                  <a:pt x="680" y="1605"/>
                </a:cubicBezTo>
                <a:cubicBezTo>
                  <a:pt x="677" y="1597"/>
                  <a:pt x="678" y="1587"/>
                  <a:pt x="672" y="1581"/>
                </a:cubicBezTo>
                <a:cubicBezTo>
                  <a:pt x="638" y="1547"/>
                  <a:pt x="635" y="1606"/>
                  <a:pt x="624" y="1620"/>
                </a:cubicBezTo>
                <a:cubicBezTo>
                  <a:pt x="618" y="1627"/>
                  <a:pt x="609" y="1631"/>
                  <a:pt x="601" y="1636"/>
                </a:cubicBezTo>
                <a:cubicBezTo>
                  <a:pt x="598" y="1647"/>
                  <a:pt x="603" y="1663"/>
                  <a:pt x="593" y="1668"/>
                </a:cubicBezTo>
                <a:cubicBezTo>
                  <a:pt x="575" y="1677"/>
                  <a:pt x="554" y="1621"/>
                  <a:pt x="553" y="1620"/>
                </a:cubicBezTo>
                <a:cubicBezTo>
                  <a:pt x="582" y="1578"/>
                  <a:pt x="585" y="1533"/>
                  <a:pt x="601" y="1486"/>
                </a:cubicBezTo>
                <a:cubicBezTo>
                  <a:pt x="679" y="1506"/>
                  <a:pt x="749" y="1535"/>
                  <a:pt x="830" y="1549"/>
                </a:cubicBezTo>
                <a:cubicBezTo>
                  <a:pt x="807" y="1617"/>
                  <a:pt x="831" y="1595"/>
                  <a:pt x="751" y="1605"/>
                </a:cubicBezTo>
                <a:cubicBezTo>
                  <a:pt x="687" y="1584"/>
                  <a:pt x="715" y="1668"/>
                  <a:pt x="719" y="1707"/>
                </a:cubicBezTo>
                <a:cubicBezTo>
                  <a:pt x="725" y="1762"/>
                  <a:pt x="726" y="1821"/>
                  <a:pt x="743" y="1873"/>
                </a:cubicBezTo>
                <a:cubicBezTo>
                  <a:pt x="775" y="1825"/>
                  <a:pt x="768" y="1783"/>
                  <a:pt x="814" y="1739"/>
                </a:cubicBezTo>
                <a:cubicBezTo>
                  <a:pt x="829" y="1694"/>
                  <a:pt x="802" y="1654"/>
                  <a:pt x="853" y="1636"/>
                </a:cubicBezTo>
                <a:cubicBezTo>
                  <a:pt x="872" y="1665"/>
                  <a:pt x="890" y="1663"/>
                  <a:pt x="909" y="1691"/>
                </a:cubicBezTo>
                <a:cubicBezTo>
                  <a:pt x="925" y="1745"/>
                  <a:pt x="900" y="1685"/>
                  <a:pt x="956" y="1723"/>
                </a:cubicBezTo>
                <a:cubicBezTo>
                  <a:pt x="963" y="1728"/>
                  <a:pt x="959" y="1740"/>
                  <a:pt x="964" y="1747"/>
                </a:cubicBezTo>
                <a:cubicBezTo>
                  <a:pt x="970" y="1754"/>
                  <a:pt x="979" y="1757"/>
                  <a:pt x="987" y="1762"/>
                </a:cubicBezTo>
                <a:cubicBezTo>
                  <a:pt x="1026" y="1704"/>
                  <a:pt x="1000" y="1719"/>
                  <a:pt x="1058" y="1707"/>
                </a:cubicBezTo>
                <a:cubicBezTo>
                  <a:pt x="1082" y="1636"/>
                  <a:pt x="1131" y="1636"/>
                  <a:pt x="1200" y="1628"/>
                </a:cubicBezTo>
                <a:cubicBezTo>
                  <a:pt x="1203" y="1620"/>
                  <a:pt x="1201" y="1610"/>
                  <a:pt x="1208" y="1605"/>
                </a:cubicBezTo>
                <a:cubicBezTo>
                  <a:pt x="1249" y="1576"/>
                  <a:pt x="1329" y="1579"/>
                  <a:pt x="1374" y="1573"/>
                </a:cubicBezTo>
                <a:cubicBezTo>
                  <a:pt x="1401" y="1555"/>
                  <a:pt x="1419" y="1537"/>
                  <a:pt x="1437" y="1510"/>
                </a:cubicBezTo>
                <a:cubicBezTo>
                  <a:pt x="1398" y="1484"/>
                  <a:pt x="1398" y="1442"/>
                  <a:pt x="1358" y="1415"/>
                </a:cubicBezTo>
                <a:cubicBezTo>
                  <a:pt x="1353" y="1407"/>
                  <a:pt x="1342" y="1401"/>
                  <a:pt x="1342" y="1392"/>
                </a:cubicBezTo>
                <a:cubicBezTo>
                  <a:pt x="1342" y="1382"/>
                  <a:pt x="1354" y="1377"/>
                  <a:pt x="1358" y="1368"/>
                </a:cubicBezTo>
                <a:cubicBezTo>
                  <a:pt x="1363" y="1357"/>
                  <a:pt x="1372" y="1322"/>
                  <a:pt x="1374" y="1313"/>
                </a:cubicBezTo>
                <a:cubicBezTo>
                  <a:pt x="1364" y="1243"/>
                  <a:pt x="1371" y="1172"/>
                  <a:pt x="1445" y="1147"/>
                </a:cubicBezTo>
                <a:cubicBezTo>
                  <a:pt x="1464" y="1108"/>
                  <a:pt x="1474" y="1099"/>
                  <a:pt x="1429" y="1084"/>
                </a:cubicBezTo>
                <a:cubicBezTo>
                  <a:pt x="1390" y="1026"/>
                  <a:pt x="1342" y="1070"/>
                  <a:pt x="1287" y="1084"/>
                </a:cubicBezTo>
                <a:cubicBezTo>
                  <a:pt x="1279" y="1081"/>
                  <a:pt x="1266" y="1084"/>
                  <a:pt x="1264" y="1076"/>
                </a:cubicBezTo>
                <a:cubicBezTo>
                  <a:pt x="1262" y="1067"/>
                  <a:pt x="1274" y="1060"/>
                  <a:pt x="1279" y="1052"/>
                </a:cubicBezTo>
                <a:cubicBezTo>
                  <a:pt x="1285" y="1042"/>
                  <a:pt x="1290" y="1031"/>
                  <a:pt x="1295" y="1021"/>
                </a:cubicBezTo>
                <a:cubicBezTo>
                  <a:pt x="1282" y="970"/>
                  <a:pt x="1276" y="998"/>
                  <a:pt x="1248" y="958"/>
                </a:cubicBezTo>
                <a:cubicBezTo>
                  <a:pt x="1233" y="883"/>
                  <a:pt x="1225" y="891"/>
                  <a:pt x="1153" y="879"/>
                </a:cubicBezTo>
                <a:cubicBezTo>
                  <a:pt x="1148" y="850"/>
                  <a:pt x="1149" y="792"/>
                  <a:pt x="1114" y="776"/>
                </a:cubicBezTo>
                <a:cubicBezTo>
                  <a:pt x="1099" y="769"/>
                  <a:pt x="1082" y="771"/>
                  <a:pt x="1066" y="768"/>
                </a:cubicBezTo>
                <a:cubicBezTo>
                  <a:pt x="1039" y="747"/>
                  <a:pt x="1015" y="740"/>
                  <a:pt x="987" y="721"/>
                </a:cubicBezTo>
                <a:cubicBezTo>
                  <a:pt x="983" y="708"/>
                  <a:pt x="967" y="652"/>
                  <a:pt x="964" y="650"/>
                </a:cubicBezTo>
                <a:cubicBezTo>
                  <a:pt x="948" y="639"/>
                  <a:pt x="916" y="618"/>
                  <a:pt x="916" y="618"/>
                </a:cubicBezTo>
                <a:cubicBezTo>
                  <a:pt x="908" y="582"/>
                  <a:pt x="905" y="567"/>
                  <a:pt x="869" y="555"/>
                </a:cubicBezTo>
                <a:cubicBezTo>
                  <a:pt x="822" y="624"/>
                  <a:pt x="787" y="639"/>
                  <a:pt x="703" y="650"/>
                </a:cubicBezTo>
                <a:cubicBezTo>
                  <a:pt x="660" y="680"/>
                  <a:pt x="635" y="675"/>
                  <a:pt x="577" y="681"/>
                </a:cubicBezTo>
                <a:cubicBezTo>
                  <a:pt x="548" y="691"/>
                  <a:pt x="502" y="698"/>
                  <a:pt x="475" y="713"/>
                </a:cubicBezTo>
                <a:cubicBezTo>
                  <a:pt x="458" y="722"/>
                  <a:pt x="427" y="744"/>
                  <a:pt x="427" y="744"/>
                </a:cubicBezTo>
                <a:cubicBezTo>
                  <a:pt x="407" y="803"/>
                  <a:pt x="426" y="784"/>
                  <a:pt x="380" y="808"/>
                </a:cubicBezTo>
                <a:cubicBezTo>
                  <a:pt x="375" y="816"/>
                  <a:pt x="358" y="824"/>
                  <a:pt x="364" y="831"/>
                </a:cubicBezTo>
                <a:cubicBezTo>
                  <a:pt x="374" y="844"/>
                  <a:pt x="411" y="847"/>
                  <a:pt x="411" y="847"/>
                </a:cubicBezTo>
                <a:cubicBezTo>
                  <a:pt x="401" y="944"/>
                  <a:pt x="421" y="910"/>
                  <a:pt x="348" y="934"/>
                </a:cubicBezTo>
                <a:cubicBezTo>
                  <a:pt x="332" y="951"/>
                  <a:pt x="316" y="981"/>
                  <a:pt x="285" y="950"/>
                </a:cubicBezTo>
                <a:cubicBezTo>
                  <a:pt x="273" y="938"/>
                  <a:pt x="269" y="902"/>
                  <a:pt x="269" y="902"/>
                </a:cubicBezTo>
                <a:cubicBezTo>
                  <a:pt x="230" y="965"/>
                  <a:pt x="288" y="885"/>
                  <a:pt x="214" y="934"/>
                </a:cubicBezTo>
                <a:cubicBezTo>
                  <a:pt x="198" y="945"/>
                  <a:pt x="203" y="971"/>
                  <a:pt x="198" y="989"/>
                </a:cubicBezTo>
                <a:cubicBezTo>
                  <a:pt x="213" y="1033"/>
                  <a:pt x="247" y="1023"/>
                  <a:pt x="293" y="1029"/>
                </a:cubicBezTo>
                <a:cubicBezTo>
                  <a:pt x="330" y="1040"/>
                  <a:pt x="332" y="1056"/>
                  <a:pt x="340" y="1092"/>
                </a:cubicBezTo>
                <a:cubicBezTo>
                  <a:pt x="348" y="1089"/>
                  <a:pt x="356" y="1084"/>
                  <a:pt x="364" y="1084"/>
                </a:cubicBezTo>
                <a:cubicBezTo>
                  <a:pt x="412" y="1084"/>
                  <a:pt x="395" y="1109"/>
                  <a:pt x="411" y="1139"/>
                </a:cubicBezTo>
                <a:cubicBezTo>
                  <a:pt x="420" y="1156"/>
                  <a:pt x="443" y="1186"/>
                  <a:pt x="443" y="1186"/>
                </a:cubicBezTo>
                <a:cubicBezTo>
                  <a:pt x="452" y="1212"/>
                  <a:pt x="468" y="1231"/>
                  <a:pt x="475" y="1257"/>
                </a:cubicBezTo>
                <a:cubicBezTo>
                  <a:pt x="478" y="1268"/>
                  <a:pt x="475" y="1280"/>
                  <a:pt x="482" y="1289"/>
                </a:cubicBezTo>
                <a:cubicBezTo>
                  <a:pt x="487" y="1296"/>
                  <a:pt x="498" y="1294"/>
                  <a:pt x="506" y="1297"/>
                </a:cubicBezTo>
                <a:cubicBezTo>
                  <a:pt x="523" y="1345"/>
                  <a:pt x="497" y="1362"/>
                  <a:pt x="553" y="1376"/>
                </a:cubicBezTo>
                <a:cubicBezTo>
                  <a:pt x="516" y="1432"/>
                  <a:pt x="517" y="1405"/>
                  <a:pt x="530" y="1455"/>
                </a:cubicBezTo>
                <a:cubicBezTo>
                  <a:pt x="522" y="1460"/>
                  <a:pt x="515" y="1468"/>
                  <a:pt x="506" y="1470"/>
                </a:cubicBezTo>
                <a:cubicBezTo>
                  <a:pt x="465" y="1477"/>
                  <a:pt x="484" y="1432"/>
                  <a:pt x="467" y="1415"/>
                </a:cubicBezTo>
                <a:cubicBezTo>
                  <a:pt x="461" y="1409"/>
                  <a:pt x="451" y="1410"/>
                  <a:pt x="443" y="1407"/>
                </a:cubicBezTo>
                <a:cubicBezTo>
                  <a:pt x="411" y="1428"/>
                  <a:pt x="413" y="1434"/>
                  <a:pt x="364" y="1415"/>
                </a:cubicBezTo>
                <a:cubicBezTo>
                  <a:pt x="354" y="1411"/>
                  <a:pt x="350" y="1396"/>
                  <a:pt x="340" y="1392"/>
                </a:cubicBezTo>
                <a:cubicBezTo>
                  <a:pt x="323" y="1385"/>
                  <a:pt x="303" y="1387"/>
                  <a:pt x="285" y="1384"/>
                </a:cubicBezTo>
                <a:cubicBezTo>
                  <a:pt x="243" y="1356"/>
                  <a:pt x="178" y="1352"/>
                  <a:pt x="127" y="1344"/>
                </a:cubicBezTo>
                <a:cubicBezTo>
                  <a:pt x="112" y="1320"/>
                  <a:pt x="80" y="1273"/>
                  <a:pt x="80" y="1273"/>
                </a:cubicBezTo>
                <a:cubicBezTo>
                  <a:pt x="77" y="1260"/>
                  <a:pt x="80" y="1244"/>
                  <a:pt x="72" y="1234"/>
                </a:cubicBezTo>
                <a:cubicBezTo>
                  <a:pt x="65" y="1226"/>
                  <a:pt x="50" y="1232"/>
                  <a:pt x="41" y="1226"/>
                </a:cubicBezTo>
                <a:cubicBezTo>
                  <a:pt x="28" y="1217"/>
                  <a:pt x="22" y="1192"/>
                  <a:pt x="17" y="1178"/>
                </a:cubicBezTo>
                <a:cubicBezTo>
                  <a:pt x="66" y="1108"/>
                  <a:pt x="0" y="1193"/>
                  <a:pt x="56" y="1147"/>
                </a:cubicBezTo>
                <a:cubicBezTo>
                  <a:pt x="82" y="1126"/>
                  <a:pt x="90" y="1060"/>
                  <a:pt x="96" y="1036"/>
                </a:cubicBezTo>
                <a:cubicBezTo>
                  <a:pt x="93" y="1002"/>
                  <a:pt x="88" y="968"/>
                  <a:pt x="88" y="934"/>
                </a:cubicBezTo>
                <a:cubicBezTo>
                  <a:pt x="88" y="910"/>
                  <a:pt x="89" y="886"/>
                  <a:pt x="96" y="863"/>
                </a:cubicBezTo>
                <a:cubicBezTo>
                  <a:pt x="118" y="796"/>
                  <a:pt x="180" y="799"/>
                  <a:pt x="238" y="792"/>
                </a:cubicBezTo>
                <a:cubicBezTo>
                  <a:pt x="263" y="774"/>
                  <a:pt x="289" y="766"/>
                  <a:pt x="317" y="752"/>
                </a:cubicBezTo>
                <a:cubicBezTo>
                  <a:pt x="336" y="724"/>
                  <a:pt x="335" y="708"/>
                  <a:pt x="364" y="689"/>
                </a:cubicBezTo>
                <a:cubicBezTo>
                  <a:pt x="408" y="624"/>
                  <a:pt x="383" y="655"/>
                  <a:pt x="443" y="595"/>
                </a:cubicBezTo>
                <a:cubicBezTo>
                  <a:pt x="466" y="572"/>
                  <a:pt x="479" y="534"/>
                  <a:pt x="498" y="508"/>
                </a:cubicBezTo>
                <a:cubicBezTo>
                  <a:pt x="527" y="420"/>
                  <a:pt x="490" y="553"/>
                  <a:pt x="490" y="460"/>
                </a:cubicBezTo>
                <a:cubicBezTo>
                  <a:pt x="490" y="365"/>
                  <a:pt x="493" y="367"/>
                  <a:pt x="522" y="311"/>
                </a:cubicBezTo>
                <a:cubicBezTo>
                  <a:pt x="524" y="289"/>
                  <a:pt x="528" y="182"/>
                  <a:pt x="546" y="153"/>
                </a:cubicBezTo>
                <a:cubicBezTo>
                  <a:pt x="551" y="145"/>
                  <a:pt x="553" y="134"/>
                  <a:pt x="561" y="129"/>
                </a:cubicBezTo>
                <a:cubicBezTo>
                  <a:pt x="575" y="120"/>
                  <a:pt x="609" y="113"/>
                  <a:pt x="609" y="113"/>
                </a:cubicBezTo>
                <a:cubicBezTo>
                  <a:pt x="627" y="62"/>
                  <a:pt x="665" y="58"/>
                  <a:pt x="711" y="50"/>
                </a:cubicBezTo>
                <a:cubicBezTo>
                  <a:pt x="766" y="15"/>
                  <a:pt x="741" y="25"/>
                  <a:pt x="782" y="11"/>
                </a:cubicBezTo>
                <a:cubicBezTo>
                  <a:pt x="847" y="33"/>
                  <a:pt x="840" y="0"/>
                  <a:pt x="830" y="82"/>
                </a:cubicBezTo>
                <a:cubicBezTo>
                  <a:pt x="832" y="92"/>
                  <a:pt x="827" y="110"/>
                  <a:pt x="837" y="113"/>
                </a:cubicBezTo>
                <a:cubicBezTo>
                  <a:pt x="848" y="116"/>
                  <a:pt x="855" y="81"/>
                  <a:pt x="861" y="90"/>
                </a:cubicBezTo>
                <a:cubicBezTo>
                  <a:pt x="874" y="110"/>
                  <a:pt x="863" y="138"/>
                  <a:pt x="869" y="161"/>
                </a:cubicBezTo>
                <a:cubicBezTo>
                  <a:pt x="871" y="170"/>
                  <a:pt x="880" y="176"/>
                  <a:pt x="885" y="184"/>
                </a:cubicBezTo>
                <a:cubicBezTo>
                  <a:pt x="908" y="254"/>
                  <a:pt x="918" y="233"/>
                  <a:pt x="1011" y="240"/>
                </a:cubicBezTo>
                <a:cubicBezTo>
                  <a:pt x="1030" y="295"/>
                  <a:pt x="1011" y="282"/>
                  <a:pt x="1051" y="295"/>
                </a:cubicBezTo>
                <a:cubicBezTo>
                  <a:pt x="1069" y="292"/>
                  <a:pt x="1088" y="292"/>
                  <a:pt x="1106" y="287"/>
                </a:cubicBezTo>
                <a:cubicBezTo>
                  <a:pt x="1161" y="270"/>
                  <a:pt x="1097" y="270"/>
                  <a:pt x="1153" y="263"/>
                </a:cubicBezTo>
                <a:cubicBezTo>
                  <a:pt x="1184" y="259"/>
                  <a:pt x="1216" y="258"/>
                  <a:pt x="1248" y="255"/>
                </a:cubicBezTo>
                <a:cubicBezTo>
                  <a:pt x="1285" y="258"/>
                  <a:pt x="1322" y="257"/>
                  <a:pt x="1358" y="263"/>
                </a:cubicBezTo>
                <a:cubicBezTo>
                  <a:pt x="1400" y="271"/>
                  <a:pt x="1369" y="281"/>
                  <a:pt x="1390" y="303"/>
                </a:cubicBezTo>
                <a:cubicBezTo>
                  <a:pt x="1392" y="305"/>
                  <a:pt x="1434" y="317"/>
                  <a:pt x="1437" y="318"/>
                </a:cubicBezTo>
                <a:cubicBezTo>
                  <a:pt x="1438" y="334"/>
                  <a:pt x="1440" y="463"/>
                  <a:pt x="1461" y="500"/>
                </a:cubicBezTo>
                <a:cubicBezTo>
                  <a:pt x="1474" y="522"/>
                  <a:pt x="1519" y="525"/>
                  <a:pt x="1540" y="531"/>
                </a:cubicBezTo>
                <a:cubicBezTo>
                  <a:pt x="1565" y="568"/>
                  <a:pt x="1599" y="564"/>
                  <a:pt x="1642" y="579"/>
                </a:cubicBezTo>
                <a:cubicBezTo>
                  <a:pt x="1650" y="582"/>
                  <a:pt x="1666" y="587"/>
                  <a:pt x="1666" y="587"/>
                </a:cubicBezTo>
                <a:cubicBezTo>
                  <a:pt x="1671" y="595"/>
                  <a:pt x="1678" y="601"/>
                  <a:pt x="1682" y="610"/>
                </a:cubicBezTo>
                <a:cubicBezTo>
                  <a:pt x="1689" y="625"/>
                  <a:pt x="1698" y="658"/>
                  <a:pt x="1698" y="658"/>
                </a:cubicBezTo>
                <a:cubicBezTo>
                  <a:pt x="1668" y="677"/>
                  <a:pt x="1652" y="703"/>
                  <a:pt x="1627" y="729"/>
                </a:cubicBezTo>
                <a:cubicBezTo>
                  <a:pt x="1624" y="739"/>
                  <a:pt x="1622" y="750"/>
                  <a:pt x="1619" y="760"/>
                </a:cubicBezTo>
                <a:cubicBezTo>
                  <a:pt x="1617" y="768"/>
                  <a:pt x="1605" y="778"/>
                  <a:pt x="1611" y="784"/>
                </a:cubicBezTo>
                <a:cubicBezTo>
                  <a:pt x="1623" y="796"/>
                  <a:pt x="1658" y="800"/>
                  <a:pt x="1658" y="800"/>
                </a:cubicBezTo>
                <a:cubicBezTo>
                  <a:pt x="1670" y="834"/>
                  <a:pt x="1665" y="853"/>
                  <a:pt x="1705" y="839"/>
                </a:cubicBezTo>
                <a:cubicBezTo>
                  <a:pt x="1725" y="900"/>
                  <a:pt x="1704" y="884"/>
                  <a:pt x="1761" y="894"/>
                </a:cubicBezTo>
                <a:cubicBezTo>
                  <a:pt x="1826" y="939"/>
                  <a:pt x="1717" y="869"/>
                  <a:pt x="1863" y="918"/>
                </a:cubicBezTo>
                <a:cubicBezTo>
                  <a:pt x="1873" y="921"/>
                  <a:pt x="1903" y="995"/>
                  <a:pt x="1903" y="1005"/>
                </a:cubicBezTo>
                <a:lnTo>
                  <a:pt x="1785" y="972"/>
                </a:lnTo>
              </a:path>
            </a:pathLst>
          </a:cu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91" name="Text Box 7"/>
          <p:cNvSpPr txBox="1"/>
          <p:nvPr/>
        </p:nvSpPr>
        <p:spPr>
          <a:xfrm>
            <a:off x="6172800" y="766763"/>
            <a:ext cx="4495800" cy="52197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1757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1775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年英国侵占地区</a:t>
            </a:r>
          </a:p>
        </p:txBody>
      </p:sp>
      <p:sp>
        <p:nvSpPr>
          <p:cNvPr id="41992" name="Text Box 8"/>
          <p:cNvSpPr txBox="1"/>
          <p:nvPr/>
        </p:nvSpPr>
        <p:spPr>
          <a:xfrm>
            <a:off x="6172800" y="1219200"/>
            <a:ext cx="4495800" cy="521970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1775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1858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年英国侵占地区</a:t>
            </a:r>
          </a:p>
        </p:txBody>
      </p:sp>
      <p:sp>
        <p:nvSpPr>
          <p:cNvPr id="42000" name="Freeform 16"/>
          <p:cNvSpPr/>
          <p:nvPr/>
        </p:nvSpPr>
        <p:spPr>
          <a:xfrm>
            <a:off x="8233375" y="3563938"/>
            <a:ext cx="1839913" cy="2298700"/>
          </a:xfrm>
          <a:custGeom>
            <a:avLst/>
            <a:gdLst/>
            <a:ahLst/>
            <a:cxnLst>
              <a:cxn ang="0">
                <a:pos x="35" y="154"/>
              </a:cxn>
              <a:cxn ang="0">
                <a:pos x="130" y="304"/>
              </a:cxn>
              <a:cxn ang="0">
                <a:pos x="177" y="311"/>
              </a:cxn>
              <a:cxn ang="0">
                <a:pos x="232" y="398"/>
              </a:cxn>
              <a:cxn ang="0">
                <a:pos x="279" y="454"/>
              </a:cxn>
              <a:cxn ang="0">
                <a:pos x="327" y="603"/>
              </a:cxn>
              <a:cxn ang="0">
                <a:pos x="343" y="769"/>
              </a:cxn>
              <a:cxn ang="0">
                <a:pos x="421" y="793"/>
              </a:cxn>
              <a:cxn ang="0">
                <a:pos x="500" y="832"/>
              </a:cxn>
              <a:cxn ang="0">
                <a:pos x="524" y="824"/>
              </a:cxn>
              <a:cxn ang="0">
                <a:pos x="532" y="793"/>
              </a:cxn>
              <a:cxn ang="0">
                <a:pos x="571" y="745"/>
              </a:cxn>
              <a:cxn ang="0">
                <a:pos x="611" y="682"/>
              </a:cxn>
              <a:cxn ang="0">
                <a:pos x="666" y="588"/>
              </a:cxn>
              <a:cxn ang="0">
                <a:pos x="737" y="603"/>
              </a:cxn>
              <a:cxn ang="0">
                <a:pos x="777" y="651"/>
              </a:cxn>
              <a:cxn ang="0">
                <a:pos x="832" y="745"/>
              </a:cxn>
              <a:cxn ang="0">
                <a:pos x="855" y="1006"/>
              </a:cxn>
              <a:cxn ang="0">
                <a:pos x="879" y="1053"/>
              </a:cxn>
              <a:cxn ang="0">
                <a:pos x="942" y="1006"/>
              </a:cxn>
              <a:cxn ang="0">
                <a:pos x="1013" y="1085"/>
              </a:cxn>
              <a:cxn ang="0">
                <a:pos x="1045" y="1448"/>
              </a:cxn>
              <a:cxn ang="0">
                <a:pos x="1061" y="1400"/>
              </a:cxn>
              <a:cxn ang="0">
                <a:pos x="1068" y="1314"/>
              </a:cxn>
              <a:cxn ang="0">
                <a:pos x="1132" y="1274"/>
              </a:cxn>
              <a:cxn ang="0">
                <a:pos x="1155" y="1266"/>
              </a:cxn>
              <a:cxn ang="0">
                <a:pos x="1132" y="1101"/>
              </a:cxn>
              <a:cxn ang="0">
                <a:pos x="1100" y="1053"/>
              </a:cxn>
              <a:cxn ang="0">
                <a:pos x="1084" y="1030"/>
              </a:cxn>
              <a:cxn ang="0">
                <a:pos x="1013" y="927"/>
              </a:cxn>
              <a:cxn ang="0">
                <a:pos x="950" y="872"/>
              </a:cxn>
              <a:cxn ang="0">
                <a:pos x="926" y="777"/>
              </a:cxn>
              <a:cxn ang="0">
                <a:pos x="942" y="730"/>
              </a:cxn>
              <a:cxn ang="0">
                <a:pos x="903" y="643"/>
              </a:cxn>
              <a:cxn ang="0">
                <a:pos x="887" y="619"/>
              </a:cxn>
              <a:cxn ang="0">
                <a:pos x="863" y="603"/>
              </a:cxn>
              <a:cxn ang="0">
                <a:pos x="824" y="532"/>
              </a:cxn>
              <a:cxn ang="0">
                <a:pos x="761" y="477"/>
              </a:cxn>
              <a:cxn ang="0">
                <a:pos x="682" y="367"/>
              </a:cxn>
              <a:cxn ang="0">
                <a:pos x="587" y="359"/>
              </a:cxn>
              <a:cxn ang="0">
                <a:pos x="414" y="351"/>
              </a:cxn>
              <a:cxn ang="0">
                <a:pos x="335" y="343"/>
              </a:cxn>
              <a:cxn ang="0">
                <a:pos x="272" y="296"/>
              </a:cxn>
              <a:cxn ang="0">
                <a:pos x="201" y="201"/>
              </a:cxn>
              <a:cxn ang="0">
                <a:pos x="185" y="154"/>
              </a:cxn>
              <a:cxn ang="0">
                <a:pos x="177" y="91"/>
              </a:cxn>
              <a:cxn ang="0">
                <a:pos x="74" y="43"/>
              </a:cxn>
              <a:cxn ang="0">
                <a:pos x="51" y="130"/>
              </a:cxn>
              <a:cxn ang="0">
                <a:pos x="11" y="177"/>
              </a:cxn>
              <a:cxn ang="0">
                <a:pos x="35" y="233"/>
              </a:cxn>
              <a:cxn ang="0">
                <a:pos x="122" y="272"/>
              </a:cxn>
              <a:cxn ang="0">
                <a:pos x="169" y="304"/>
              </a:cxn>
              <a:cxn ang="0">
                <a:pos x="185" y="390"/>
              </a:cxn>
              <a:cxn ang="0">
                <a:pos x="177" y="359"/>
              </a:cxn>
              <a:cxn ang="0">
                <a:pos x="190" y="203"/>
              </a:cxn>
            </a:cxnLst>
            <a:rect l="0" t="0" r="0" b="0"/>
            <a:pathLst>
              <a:path w="1159" h="1448">
                <a:moveTo>
                  <a:pt x="35" y="154"/>
                </a:moveTo>
                <a:cubicBezTo>
                  <a:pt x="44" y="309"/>
                  <a:pt x="12" y="288"/>
                  <a:pt x="130" y="304"/>
                </a:cubicBezTo>
                <a:cubicBezTo>
                  <a:pt x="146" y="306"/>
                  <a:pt x="161" y="309"/>
                  <a:pt x="177" y="311"/>
                </a:cubicBezTo>
                <a:cubicBezTo>
                  <a:pt x="214" y="335"/>
                  <a:pt x="207" y="363"/>
                  <a:pt x="232" y="398"/>
                </a:cubicBezTo>
                <a:cubicBezTo>
                  <a:pt x="242" y="429"/>
                  <a:pt x="248" y="443"/>
                  <a:pt x="279" y="454"/>
                </a:cubicBezTo>
                <a:cubicBezTo>
                  <a:pt x="304" y="503"/>
                  <a:pt x="318" y="550"/>
                  <a:pt x="327" y="603"/>
                </a:cubicBezTo>
                <a:cubicBezTo>
                  <a:pt x="331" y="658"/>
                  <a:pt x="321" y="718"/>
                  <a:pt x="343" y="769"/>
                </a:cubicBezTo>
                <a:cubicBezTo>
                  <a:pt x="344" y="772"/>
                  <a:pt x="411" y="790"/>
                  <a:pt x="421" y="793"/>
                </a:cubicBezTo>
                <a:cubicBezTo>
                  <a:pt x="446" y="829"/>
                  <a:pt x="462" y="819"/>
                  <a:pt x="500" y="832"/>
                </a:cubicBezTo>
                <a:cubicBezTo>
                  <a:pt x="508" y="829"/>
                  <a:pt x="519" y="831"/>
                  <a:pt x="524" y="824"/>
                </a:cubicBezTo>
                <a:cubicBezTo>
                  <a:pt x="531" y="816"/>
                  <a:pt x="528" y="803"/>
                  <a:pt x="532" y="793"/>
                </a:cubicBezTo>
                <a:cubicBezTo>
                  <a:pt x="540" y="774"/>
                  <a:pt x="558" y="759"/>
                  <a:pt x="571" y="745"/>
                </a:cubicBezTo>
                <a:cubicBezTo>
                  <a:pt x="590" y="689"/>
                  <a:pt x="573" y="707"/>
                  <a:pt x="611" y="682"/>
                </a:cubicBezTo>
                <a:cubicBezTo>
                  <a:pt x="632" y="651"/>
                  <a:pt x="645" y="618"/>
                  <a:pt x="666" y="588"/>
                </a:cubicBezTo>
                <a:cubicBezTo>
                  <a:pt x="690" y="593"/>
                  <a:pt x="717" y="590"/>
                  <a:pt x="737" y="603"/>
                </a:cubicBezTo>
                <a:cubicBezTo>
                  <a:pt x="754" y="614"/>
                  <a:pt x="762" y="636"/>
                  <a:pt x="777" y="651"/>
                </a:cubicBezTo>
                <a:cubicBezTo>
                  <a:pt x="788" y="686"/>
                  <a:pt x="806" y="720"/>
                  <a:pt x="832" y="745"/>
                </a:cubicBezTo>
                <a:cubicBezTo>
                  <a:pt x="849" y="831"/>
                  <a:pt x="828" y="923"/>
                  <a:pt x="855" y="1006"/>
                </a:cubicBezTo>
                <a:cubicBezTo>
                  <a:pt x="860" y="1023"/>
                  <a:pt x="873" y="1036"/>
                  <a:pt x="879" y="1053"/>
                </a:cubicBezTo>
                <a:cubicBezTo>
                  <a:pt x="909" y="1043"/>
                  <a:pt x="916" y="1024"/>
                  <a:pt x="942" y="1006"/>
                </a:cubicBezTo>
                <a:cubicBezTo>
                  <a:pt x="987" y="1035"/>
                  <a:pt x="997" y="1036"/>
                  <a:pt x="1013" y="1085"/>
                </a:cubicBezTo>
                <a:cubicBezTo>
                  <a:pt x="1020" y="1179"/>
                  <a:pt x="1022" y="1380"/>
                  <a:pt x="1045" y="1448"/>
                </a:cubicBezTo>
                <a:cubicBezTo>
                  <a:pt x="1050" y="1432"/>
                  <a:pt x="1060" y="1417"/>
                  <a:pt x="1061" y="1400"/>
                </a:cubicBezTo>
                <a:cubicBezTo>
                  <a:pt x="1063" y="1371"/>
                  <a:pt x="1062" y="1342"/>
                  <a:pt x="1068" y="1314"/>
                </a:cubicBezTo>
                <a:cubicBezTo>
                  <a:pt x="1075" y="1282"/>
                  <a:pt x="1108" y="1282"/>
                  <a:pt x="1132" y="1274"/>
                </a:cubicBezTo>
                <a:cubicBezTo>
                  <a:pt x="1140" y="1271"/>
                  <a:pt x="1155" y="1266"/>
                  <a:pt x="1155" y="1266"/>
                </a:cubicBezTo>
                <a:cubicBezTo>
                  <a:pt x="1146" y="1132"/>
                  <a:pt x="1159" y="1186"/>
                  <a:pt x="1132" y="1101"/>
                </a:cubicBezTo>
                <a:cubicBezTo>
                  <a:pt x="1126" y="1083"/>
                  <a:pt x="1111" y="1069"/>
                  <a:pt x="1100" y="1053"/>
                </a:cubicBezTo>
                <a:cubicBezTo>
                  <a:pt x="1095" y="1045"/>
                  <a:pt x="1084" y="1030"/>
                  <a:pt x="1084" y="1030"/>
                </a:cubicBezTo>
                <a:cubicBezTo>
                  <a:pt x="1069" y="986"/>
                  <a:pt x="1060" y="943"/>
                  <a:pt x="1013" y="927"/>
                </a:cubicBezTo>
                <a:cubicBezTo>
                  <a:pt x="988" y="909"/>
                  <a:pt x="976" y="888"/>
                  <a:pt x="950" y="872"/>
                </a:cubicBezTo>
                <a:cubicBezTo>
                  <a:pt x="916" y="819"/>
                  <a:pt x="912" y="836"/>
                  <a:pt x="926" y="777"/>
                </a:cubicBezTo>
                <a:cubicBezTo>
                  <a:pt x="930" y="761"/>
                  <a:pt x="942" y="730"/>
                  <a:pt x="942" y="730"/>
                </a:cubicBezTo>
                <a:cubicBezTo>
                  <a:pt x="935" y="686"/>
                  <a:pt x="939" y="668"/>
                  <a:pt x="903" y="643"/>
                </a:cubicBezTo>
                <a:cubicBezTo>
                  <a:pt x="898" y="635"/>
                  <a:pt x="894" y="626"/>
                  <a:pt x="887" y="619"/>
                </a:cubicBezTo>
                <a:cubicBezTo>
                  <a:pt x="880" y="612"/>
                  <a:pt x="869" y="610"/>
                  <a:pt x="863" y="603"/>
                </a:cubicBezTo>
                <a:cubicBezTo>
                  <a:pt x="804" y="535"/>
                  <a:pt x="848" y="580"/>
                  <a:pt x="824" y="532"/>
                </a:cubicBezTo>
                <a:cubicBezTo>
                  <a:pt x="811" y="507"/>
                  <a:pt x="761" y="477"/>
                  <a:pt x="761" y="477"/>
                </a:cubicBezTo>
                <a:cubicBezTo>
                  <a:pt x="747" y="457"/>
                  <a:pt x="706" y="372"/>
                  <a:pt x="682" y="367"/>
                </a:cubicBezTo>
                <a:cubicBezTo>
                  <a:pt x="651" y="361"/>
                  <a:pt x="619" y="362"/>
                  <a:pt x="587" y="359"/>
                </a:cubicBezTo>
                <a:cubicBezTo>
                  <a:pt x="524" y="343"/>
                  <a:pt x="480" y="345"/>
                  <a:pt x="414" y="351"/>
                </a:cubicBezTo>
                <a:cubicBezTo>
                  <a:pt x="388" y="348"/>
                  <a:pt x="361" y="349"/>
                  <a:pt x="335" y="343"/>
                </a:cubicBezTo>
                <a:cubicBezTo>
                  <a:pt x="306" y="336"/>
                  <a:pt x="305" y="307"/>
                  <a:pt x="272" y="296"/>
                </a:cubicBezTo>
                <a:cubicBezTo>
                  <a:pt x="258" y="255"/>
                  <a:pt x="218" y="240"/>
                  <a:pt x="201" y="201"/>
                </a:cubicBezTo>
                <a:cubicBezTo>
                  <a:pt x="194" y="186"/>
                  <a:pt x="185" y="154"/>
                  <a:pt x="185" y="154"/>
                </a:cubicBezTo>
                <a:cubicBezTo>
                  <a:pt x="182" y="133"/>
                  <a:pt x="189" y="108"/>
                  <a:pt x="177" y="91"/>
                </a:cubicBezTo>
                <a:cubicBezTo>
                  <a:pt x="151" y="53"/>
                  <a:pt x="112" y="51"/>
                  <a:pt x="74" y="43"/>
                </a:cubicBezTo>
                <a:cubicBezTo>
                  <a:pt x="29" y="111"/>
                  <a:pt x="97" y="0"/>
                  <a:pt x="51" y="130"/>
                </a:cubicBezTo>
                <a:cubicBezTo>
                  <a:pt x="44" y="149"/>
                  <a:pt x="23" y="160"/>
                  <a:pt x="11" y="177"/>
                </a:cubicBezTo>
                <a:cubicBezTo>
                  <a:pt x="0" y="210"/>
                  <a:pt x="1" y="222"/>
                  <a:pt x="35" y="233"/>
                </a:cubicBezTo>
                <a:cubicBezTo>
                  <a:pt x="52" y="298"/>
                  <a:pt x="27" y="242"/>
                  <a:pt x="122" y="272"/>
                </a:cubicBezTo>
                <a:cubicBezTo>
                  <a:pt x="140" y="278"/>
                  <a:pt x="169" y="304"/>
                  <a:pt x="169" y="304"/>
                </a:cubicBezTo>
                <a:cubicBezTo>
                  <a:pt x="193" y="339"/>
                  <a:pt x="194" y="347"/>
                  <a:pt x="185" y="390"/>
                </a:cubicBezTo>
                <a:cubicBezTo>
                  <a:pt x="182" y="380"/>
                  <a:pt x="177" y="359"/>
                  <a:pt x="177" y="359"/>
                </a:cubicBezTo>
                <a:lnTo>
                  <a:pt x="190" y="203"/>
                </a:lnTo>
              </a:path>
            </a:pathLst>
          </a:custGeom>
          <a:solidFill>
            <a:srgbClr val="FF00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2001" name="Text Box 17"/>
          <p:cNvSpPr txBox="1"/>
          <p:nvPr/>
        </p:nvSpPr>
        <p:spPr>
          <a:xfrm>
            <a:off x="6172800" y="1676400"/>
            <a:ext cx="4495800" cy="521970"/>
          </a:xfrm>
          <a:prstGeom prst="rect">
            <a:avLst/>
          </a:prstGeom>
          <a:solidFill>
            <a:srgbClr val="FF33CC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1858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年英国控制的地区</a:t>
            </a:r>
          </a:p>
        </p:txBody>
      </p:sp>
      <p:sp>
        <p:nvSpPr>
          <p:cNvPr id="42002" name="Text Box 18"/>
          <p:cNvSpPr txBox="1"/>
          <p:nvPr/>
        </p:nvSpPr>
        <p:spPr>
          <a:xfrm>
            <a:off x="2515200" y="4800600"/>
            <a:ext cx="7391400" cy="70675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印度三分之二的土地被英国侵占 </a:t>
            </a: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2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1000"/>
                                        <p:tgtEl>
                                          <p:spTgt spid="4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20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20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4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ldLvl="0" animBg="1"/>
      <p:bldP spid="41988" grpId="0" bldLvl="0" animBg="1"/>
      <p:bldP spid="41989" grpId="0" bldLvl="0" animBg="1"/>
      <p:bldP spid="41990" grpId="0" bldLvl="0" animBg="1"/>
      <p:bldP spid="41991" grpId="0" bldLvl="0" animBg="1"/>
      <p:bldP spid="41992" grpId="0" bldLvl="0" animBg="1"/>
      <p:bldP spid="42000" grpId="0" bldLvl="0" animBg="1"/>
      <p:bldP spid="42001" grpId="0" bldLvl="0" animBg="1"/>
      <p:bldP spid="42002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/>
          </p:cNvSpPr>
          <p:nvPr>
            <p:ph type="title" idx="4294967295"/>
          </p:nvPr>
        </p:nvSpPr>
        <p:spPr>
          <a:xfrm>
            <a:off x="429895" y="3218180"/>
            <a:ext cx="11332210" cy="533400"/>
          </a:xfrm>
        </p:spPr>
        <p:txBody>
          <a:bodyPr wrap="square" lIns="91440" tIns="45720" rIns="91440" bIns="45720" anchor="ctr"/>
          <a:lstStyle/>
          <a:p>
            <a:pPr algn="l" eaLnBrk="1" hangingPunct="1"/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1.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从材料一到材料二，英国对印度的剥削方式发生了什么变化？</a:t>
            </a:r>
          </a:p>
        </p:txBody>
      </p:sp>
      <p:sp>
        <p:nvSpPr>
          <p:cNvPr id="31746" name="Rectangle 3"/>
          <p:cNvSpPr>
            <a:spLocks noGrp="1"/>
          </p:cNvSpPr>
          <p:nvPr>
            <p:ph idx="4294967295"/>
          </p:nvPr>
        </p:nvSpPr>
        <p:spPr>
          <a:xfrm>
            <a:off x="430530" y="223520"/>
            <a:ext cx="11331575" cy="2841625"/>
          </a:xfrm>
          <a:solidFill>
            <a:schemeClr val="bg1"/>
          </a:solidFill>
          <a:ln w="57150">
            <a:solidFill>
              <a:srgbClr val="008000"/>
            </a:solidFill>
            <a:prstDash val="dashDot"/>
            <a:miter/>
          </a:ln>
        </p:spPr>
        <p:txBody>
          <a:bodyPr wrap="square" lIns="91440" tIns="45720" rIns="91440" bIns="45720" anchor="t"/>
          <a:lstStyle/>
          <a:p>
            <a:pPr eaLnBrk="1" hangingPunct="1">
              <a:lnSpc>
                <a:spcPct val="90000"/>
              </a:lnSpc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材料一：</a:t>
            </a:r>
            <a:r>
              <a:rPr lang="en-US" altLang="zh-CN" sz="2800" b="1" dirty="0">
                <a:solidFill>
                  <a:srgbClr val="0000FF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1757</a:t>
            </a:r>
            <a:r>
              <a:rPr lang="zh-CN" altLang="en-US" sz="2800" b="1" dirty="0">
                <a:solidFill>
                  <a:srgbClr val="0000FF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年，克莱武指挥军队侵占了孟加拉。他放手让部下抢劫，自己一人就抢走价值</a:t>
            </a:r>
            <a:r>
              <a:rPr lang="en-US" altLang="zh-CN" sz="2800" b="1" dirty="0">
                <a:solidFill>
                  <a:srgbClr val="0000FF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23</a:t>
            </a:r>
            <a:r>
              <a:rPr lang="zh-CN" altLang="en-US" sz="2800" b="1" dirty="0">
                <a:solidFill>
                  <a:srgbClr val="0000FF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万英镑的金银财宝。</a:t>
            </a:r>
            <a:r>
              <a:rPr lang="en-US" altLang="zh-CN" sz="2800" b="1" dirty="0">
                <a:solidFill>
                  <a:srgbClr val="0000FF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1757-1815</a:t>
            </a:r>
            <a:r>
              <a:rPr lang="zh-CN" altLang="en-US" sz="2800" b="1" dirty="0">
                <a:solidFill>
                  <a:srgbClr val="0000FF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年间，英国直接从印度榨取的财富不下十亿英镑。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sz="2800" b="1" dirty="0">
                <a:latin typeface="楷体_GB2312" panose="02010609030101010101" pitchFamily="1" charset="-122"/>
                <a:ea typeface="楷体_GB2312" panose="02010609030101010101" pitchFamily="1" charset="-122"/>
              </a:rPr>
              <a:t>材料二：为了满足英国国内工业的需要，英国殖民当局要求印度农民多种棉花，少种粮食。英国把印度的棉花加工成布匹再返销印度。 </a:t>
            </a:r>
            <a:r>
              <a:rPr lang="en-US" altLang="zh-CN" sz="2800" b="1" dirty="0">
                <a:latin typeface="楷体_GB2312" panose="02010609030101010101" pitchFamily="1" charset="-122"/>
                <a:ea typeface="楷体_GB2312" panose="02010609030101010101" pitchFamily="1" charset="-122"/>
              </a:rPr>
              <a:t>1818</a:t>
            </a:r>
            <a:r>
              <a:rPr lang="en-US" altLang="zh-CN" sz="2800" b="1" dirty="0">
                <a:ea typeface="楷体_GB2312" panose="02010609030101010101" pitchFamily="1" charset="-122"/>
              </a:rPr>
              <a:t>—</a:t>
            </a:r>
            <a:r>
              <a:rPr lang="en-US" altLang="zh-CN" sz="2800" b="1" dirty="0">
                <a:latin typeface="楷体_GB2312" panose="02010609030101010101" pitchFamily="1" charset="-122"/>
                <a:ea typeface="楷体_GB2312" panose="02010609030101010101" pitchFamily="1" charset="-122"/>
              </a:rPr>
              <a:t>1836</a:t>
            </a:r>
            <a:r>
              <a:rPr lang="zh-CN" altLang="en-US" sz="2800" b="1" dirty="0">
                <a:latin typeface="楷体_GB2312" panose="02010609030101010101" pitchFamily="1" charset="-122"/>
                <a:ea typeface="楷体_GB2312" panose="02010609030101010101" pitchFamily="1" charset="-122"/>
              </a:rPr>
              <a:t>年英国输入印度的棉纱增长</a:t>
            </a:r>
            <a:r>
              <a:rPr lang="en-US" altLang="zh-CN" sz="2800" b="1" dirty="0">
                <a:latin typeface="楷体_GB2312" panose="02010609030101010101" pitchFamily="1" charset="-122"/>
                <a:ea typeface="楷体_GB2312" panose="02010609030101010101" pitchFamily="1" charset="-122"/>
              </a:rPr>
              <a:t>5200</a:t>
            </a:r>
            <a:r>
              <a:rPr lang="zh-CN" altLang="en-US" sz="2800" b="1" dirty="0">
                <a:latin typeface="楷体_GB2312" panose="02010609030101010101" pitchFamily="1" charset="-122"/>
                <a:ea typeface="楷体_GB2312" panose="02010609030101010101" pitchFamily="1" charset="-122"/>
              </a:rPr>
              <a:t>倍，印度的纺织业被挤垮了。</a:t>
            </a:r>
          </a:p>
        </p:txBody>
      </p:sp>
      <p:sp>
        <p:nvSpPr>
          <p:cNvPr id="43012" name="Rectangle 4"/>
          <p:cNvSpPr/>
          <p:nvPr/>
        </p:nvSpPr>
        <p:spPr>
          <a:xfrm>
            <a:off x="429860" y="4335145"/>
            <a:ext cx="4495800" cy="5334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2.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为什么会发生这种变化？</a:t>
            </a:r>
          </a:p>
        </p:txBody>
      </p:sp>
      <p:sp>
        <p:nvSpPr>
          <p:cNvPr id="43013" name="Rectangle 5"/>
          <p:cNvSpPr/>
          <p:nvPr/>
        </p:nvSpPr>
        <p:spPr>
          <a:xfrm>
            <a:off x="430495" y="5452110"/>
            <a:ext cx="5257800" cy="5334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3.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对印度社会有什么样的影响？</a:t>
            </a:r>
          </a:p>
        </p:txBody>
      </p:sp>
      <p:sp>
        <p:nvSpPr>
          <p:cNvPr id="43014" name="Text Box 6"/>
          <p:cNvSpPr txBox="1"/>
          <p:nvPr/>
        </p:nvSpPr>
        <p:spPr>
          <a:xfrm>
            <a:off x="1616358" y="3751263"/>
            <a:ext cx="2855912" cy="58356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直接掠夺财富 </a:t>
            </a:r>
          </a:p>
        </p:txBody>
      </p:sp>
      <p:sp>
        <p:nvSpPr>
          <p:cNvPr id="43015" name="Line 7"/>
          <p:cNvSpPr/>
          <p:nvPr/>
        </p:nvSpPr>
        <p:spPr>
          <a:xfrm>
            <a:off x="4577680" y="4043045"/>
            <a:ext cx="914400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3016" name="Text Box 8"/>
          <p:cNvSpPr txBox="1"/>
          <p:nvPr/>
        </p:nvSpPr>
        <p:spPr>
          <a:xfrm>
            <a:off x="5868000" y="3751263"/>
            <a:ext cx="3886200" cy="58356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掠夺原料，倾销商品 </a:t>
            </a:r>
          </a:p>
        </p:txBody>
      </p:sp>
      <p:sp>
        <p:nvSpPr>
          <p:cNvPr id="43017" name="Text Box 9"/>
          <p:cNvSpPr txBox="1"/>
          <p:nvPr/>
        </p:nvSpPr>
        <p:spPr>
          <a:xfrm>
            <a:off x="1605915" y="4868545"/>
            <a:ext cx="4262120" cy="58356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英国完成了工业革命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616075" y="5985510"/>
            <a:ext cx="3876040" cy="58356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印度社会民不聊生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4" grpId="0" bldLvl="0" animBg="1"/>
      <p:bldP spid="43016" grpId="0" bldLvl="0" animBg="1"/>
      <p:bldP spid="43017" grpId="0" bldLvl="0" animBg="1"/>
      <p:bldP spid="2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4"/>
          <p:cNvSpPr/>
          <p:nvPr/>
        </p:nvSpPr>
        <p:spPr>
          <a:xfrm>
            <a:off x="9314180" y="1781175"/>
            <a:ext cx="1960880" cy="523240"/>
          </a:xfrm>
          <a:prstGeom prst="rect">
            <a:avLst/>
          </a:prstGeom>
          <a:noFill/>
          <a:ln w="76200">
            <a:noFill/>
          </a:ln>
        </p:spPr>
        <p:txBody>
          <a:bodyPr wrap="square" lIns="90000" tIns="46800" rIns="90000" bIns="46800" anchor="t">
            <a:spAutoFit/>
          </a:bodyPr>
          <a:lstStyle/>
          <a:p>
            <a:r>
              <a:rPr lang="zh-CN" altLang="en-US" sz="2800" b="1" dirty="0">
                <a:solidFill>
                  <a:schemeClr val="hlink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经济掠夺</a:t>
            </a:r>
          </a:p>
        </p:txBody>
      </p:sp>
      <p:sp>
        <p:nvSpPr>
          <p:cNvPr id="32771" name="AutoShape 5"/>
          <p:cNvSpPr/>
          <p:nvPr/>
        </p:nvSpPr>
        <p:spPr>
          <a:xfrm>
            <a:off x="370488" y="103505"/>
            <a:ext cx="6800850" cy="1066800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zh-CN" sz="2800" b="1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以下材料说明英国对印度哪个方面的掠夺？</a:t>
            </a:r>
          </a:p>
        </p:txBody>
      </p:sp>
      <p:sp>
        <p:nvSpPr>
          <p:cNvPr id="10248" name="Text Box 8"/>
          <p:cNvSpPr txBox="1"/>
          <p:nvPr/>
        </p:nvSpPr>
        <p:spPr>
          <a:xfrm>
            <a:off x="370170" y="1170305"/>
            <a:ext cx="8229600" cy="1939290"/>
          </a:xfrm>
          <a:prstGeom prst="rect">
            <a:avLst/>
          </a:prstGeom>
          <a:solidFill>
            <a:schemeClr val="bg2">
              <a:alpha val="0"/>
            </a:schemeClr>
          </a:solidFill>
          <a:ln w="762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材料一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: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据统计：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1814~1835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,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印度输入英国的棉布从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125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万匹跌到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30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多万匹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;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而同一时期英国输入印度的棉纱由不足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100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万匹增加到了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5100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万匹以上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……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往日工业发达和人口稠密的城市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,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如号称“印度的曼彻斯特”的达卡城，遭到了毁灭性打击，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1824—1837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年人口从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15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万减至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万。</a:t>
            </a:r>
            <a:endParaRPr lang="zh-CN" altLang="en-US" sz="24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2290" name="Rectangle 4"/>
          <p:cNvSpPr/>
          <p:nvPr/>
        </p:nvSpPr>
        <p:spPr>
          <a:xfrm>
            <a:off x="557495" y="6146800"/>
            <a:ext cx="3962400" cy="461645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 anchor="t">
            <a:spAutoFit/>
          </a:bodyPr>
          <a:lstStyle/>
          <a:p>
            <a:r>
              <a:rPr lang="zh-CN" altLang="en-US" sz="2400" b="1" dirty="0">
                <a:latin typeface="Tahoma" panose="020B0604030504040204" pitchFamily="34" charset="0"/>
                <a:ea typeface="黑体" panose="02010609060101010101" pitchFamily="49" charset="-122"/>
              </a:rPr>
              <a:t>英国殖民者处死印度人</a:t>
            </a:r>
          </a:p>
        </p:txBody>
      </p:sp>
      <p:pic>
        <p:nvPicPr>
          <p:cNvPr id="12291" name="Picture 6" descr="W020070301733416190431"/>
          <p:cNvPicPr>
            <a:picLocks noChangeAspect="1"/>
          </p:cNvPicPr>
          <p:nvPr/>
        </p:nvPicPr>
        <p:blipFill>
          <a:blip r:embed="rId3"/>
          <a:srcRect l="39384" t="59935" r="5231" b="10532"/>
          <a:stretch>
            <a:fillRect/>
          </a:stretch>
        </p:blipFill>
        <p:spPr>
          <a:xfrm>
            <a:off x="530860" y="3308985"/>
            <a:ext cx="4015740" cy="288734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2" name="Picture 7" descr="英国殖民者在印度作威作福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5090" y="3308985"/>
            <a:ext cx="3434715" cy="27641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3" name="Rectangle 8"/>
          <p:cNvSpPr/>
          <p:nvPr/>
        </p:nvSpPr>
        <p:spPr>
          <a:xfrm>
            <a:off x="5475570" y="6072505"/>
            <a:ext cx="3124200" cy="6096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r>
              <a:rPr lang="zh-CN" altLang="en-US" sz="2400" b="1" dirty="0">
                <a:latin typeface="Tahoma" panose="020B0604030504040204" pitchFamily="34" charset="0"/>
                <a:ea typeface="黑体" panose="02010609060101010101" pitchFamily="49" charset="-122"/>
              </a:rPr>
              <a:t>英国殖民者作威作福</a:t>
            </a:r>
          </a:p>
        </p:txBody>
      </p:sp>
      <p:sp>
        <p:nvSpPr>
          <p:cNvPr id="12297" name="Rectangle 4"/>
          <p:cNvSpPr/>
          <p:nvPr/>
        </p:nvSpPr>
        <p:spPr>
          <a:xfrm>
            <a:off x="9186545" y="4460240"/>
            <a:ext cx="2216785" cy="584835"/>
          </a:xfrm>
          <a:prstGeom prst="rect">
            <a:avLst/>
          </a:prstGeom>
          <a:noFill/>
          <a:ln w="76200">
            <a:noFill/>
          </a:ln>
        </p:spPr>
        <p:txBody>
          <a:bodyPr wrap="square" lIns="90000" tIns="46800" rIns="90000" bIns="46800" anchor="t">
            <a:spAutoFit/>
          </a:bodyPr>
          <a:lstStyle/>
          <a:p>
            <a:r>
              <a:rPr lang="zh-CN" altLang="en-US" sz="3200" b="1" dirty="0">
                <a:solidFill>
                  <a:schemeClr val="hlink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殖民压迫</a:t>
            </a:r>
          </a:p>
        </p:txBody>
      </p:sp>
    </p:spTree>
  </p:cSld>
  <p:clrMapOvr>
    <a:masterClrMapping/>
  </p:clrMapOvr>
  <p:transition spd="med">
    <p:zoom/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8" grpId="0" bldLvl="0" animBg="1"/>
      <p:bldP spid="12290" grpId="0"/>
      <p:bldP spid="12293" grpId="0"/>
      <p:bldP spid="1229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/>
          </p:cNvSpPr>
          <p:nvPr>
            <p:ph type="title" idx="4294967295"/>
          </p:nvPr>
        </p:nvSpPr>
        <p:spPr>
          <a:xfrm>
            <a:off x="662905" y="685800"/>
            <a:ext cx="838200" cy="4953000"/>
          </a:xfrm>
          <a:solidFill>
            <a:srgbClr val="0000FF"/>
          </a:solidFill>
        </p:spPr>
        <p:txBody>
          <a:bodyPr wrap="square" lIns="91440" tIns="45720" rIns="91440" bIns="45720" anchor="ctr"/>
          <a:lstStyle/>
          <a:p>
            <a:pPr eaLnBrk="1" hangingPunct="1"/>
            <a:r>
              <a:rPr lang="zh-CN" altLang="en-US" sz="4000" b="1" dirty="0">
                <a:solidFill>
                  <a:srgbClr val="FFFF00"/>
                </a:solidFill>
                <a:ea typeface="华文中宋" panose="02010600040101010101" pitchFamily="2" charset="-122"/>
              </a:rPr>
              <a:t>印</a:t>
            </a:r>
            <a:br>
              <a:rPr lang="zh-CN" altLang="en-US" sz="4000" b="1" dirty="0">
                <a:solidFill>
                  <a:srgbClr val="FFFF00"/>
                </a:solidFill>
                <a:ea typeface="华文中宋" panose="02010600040101010101" pitchFamily="2" charset="-122"/>
              </a:rPr>
            </a:br>
            <a:r>
              <a:rPr lang="zh-CN" altLang="en-US" sz="4000" b="1" dirty="0">
                <a:solidFill>
                  <a:srgbClr val="FFFF00"/>
                </a:solidFill>
                <a:ea typeface="华文中宋" panose="02010600040101010101" pitchFamily="2" charset="-122"/>
              </a:rPr>
              <a:t>度</a:t>
            </a:r>
            <a:br>
              <a:rPr lang="zh-CN" altLang="en-US" sz="4000" b="1" dirty="0">
                <a:solidFill>
                  <a:srgbClr val="FFFF00"/>
                </a:solidFill>
                <a:ea typeface="华文中宋" panose="02010600040101010101" pitchFamily="2" charset="-122"/>
              </a:rPr>
            </a:br>
            <a:r>
              <a:rPr lang="zh-CN" altLang="en-US" sz="4000" b="1" dirty="0">
                <a:solidFill>
                  <a:srgbClr val="FFFF00"/>
                </a:solidFill>
                <a:ea typeface="华文中宋" panose="02010600040101010101" pitchFamily="2" charset="-122"/>
              </a:rPr>
              <a:t>民</a:t>
            </a:r>
            <a:br>
              <a:rPr lang="zh-CN" altLang="en-US" sz="4000" b="1" dirty="0">
                <a:solidFill>
                  <a:srgbClr val="FFFF00"/>
                </a:solidFill>
                <a:ea typeface="华文中宋" panose="02010600040101010101" pitchFamily="2" charset="-122"/>
              </a:rPr>
            </a:br>
            <a:r>
              <a:rPr lang="zh-CN" altLang="en-US" sz="4000" b="1" dirty="0">
                <a:solidFill>
                  <a:srgbClr val="FFFF00"/>
                </a:solidFill>
                <a:ea typeface="华文中宋" panose="02010600040101010101" pitchFamily="2" charset="-122"/>
              </a:rPr>
              <a:t>族</a:t>
            </a:r>
            <a:br>
              <a:rPr lang="zh-CN" altLang="en-US" sz="4000" b="1" dirty="0">
                <a:solidFill>
                  <a:srgbClr val="FFFF00"/>
                </a:solidFill>
                <a:ea typeface="华文中宋" panose="02010600040101010101" pitchFamily="2" charset="-122"/>
              </a:rPr>
            </a:br>
            <a:r>
              <a:rPr lang="zh-CN" altLang="en-US" sz="4000" b="1" dirty="0">
                <a:solidFill>
                  <a:srgbClr val="FFFF00"/>
                </a:solidFill>
                <a:ea typeface="华文中宋" panose="02010600040101010101" pitchFamily="2" charset="-122"/>
              </a:rPr>
              <a:t>大</a:t>
            </a:r>
            <a:br>
              <a:rPr lang="zh-CN" altLang="en-US" sz="4000" b="1" dirty="0">
                <a:solidFill>
                  <a:srgbClr val="FFFF00"/>
                </a:solidFill>
                <a:ea typeface="华文中宋" panose="02010600040101010101" pitchFamily="2" charset="-122"/>
              </a:rPr>
            </a:br>
            <a:r>
              <a:rPr lang="zh-CN" altLang="en-US" sz="4000" b="1" dirty="0">
                <a:solidFill>
                  <a:srgbClr val="FFFF00"/>
                </a:solidFill>
                <a:ea typeface="华文中宋" panose="02010600040101010101" pitchFamily="2" charset="-122"/>
              </a:rPr>
              <a:t>起</a:t>
            </a:r>
            <a:br>
              <a:rPr lang="zh-CN" altLang="en-US" sz="4000" b="1" dirty="0">
                <a:solidFill>
                  <a:srgbClr val="FFFF00"/>
                </a:solidFill>
                <a:ea typeface="华文中宋" panose="02010600040101010101" pitchFamily="2" charset="-122"/>
              </a:rPr>
            </a:br>
            <a:r>
              <a:rPr lang="zh-CN" altLang="en-US" sz="4000" b="1" dirty="0">
                <a:solidFill>
                  <a:srgbClr val="FFFF00"/>
                </a:solidFill>
                <a:ea typeface="华文中宋" panose="02010600040101010101" pitchFamily="2" charset="-122"/>
              </a:rPr>
              <a:t>义</a:t>
            </a:r>
          </a:p>
        </p:txBody>
      </p:sp>
      <p:pic>
        <p:nvPicPr>
          <p:cNvPr id="51203" name="Picture 3" descr="印度民族起义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9400" y="2000885"/>
            <a:ext cx="3813175" cy="44234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19" name="Text Box 4"/>
          <p:cNvSpPr txBox="1"/>
          <p:nvPr/>
        </p:nvSpPr>
        <p:spPr>
          <a:xfrm>
            <a:off x="1727165" y="1905000"/>
            <a:ext cx="2667000" cy="64516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时  间：</a:t>
            </a:r>
          </a:p>
        </p:txBody>
      </p:sp>
      <p:sp>
        <p:nvSpPr>
          <p:cNvPr id="51205" name="Text Box 5"/>
          <p:cNvSpPr txBox="1"/>
          <p:nvPr/>
        </p:nvSpPr>
        <p:spPr>
          <a:xfrm>
            <a:off x="1574800" y="2546350"/>
            <a:ext cx="4290060" cy="46037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1857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到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1859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年 （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世纪中期）</a:t>
            </a:r>
          </a:p>
        </p:txBody>
      </p:sp>
      <p:sp>
        <p:nvSpPr>
          <p:cNvPr id="34821" name="Text Box 6"/>
          <p:cNvSpPr txBox="1"/>
          <p:nvPr/>
        </p:nvSpPr>
        <p:spPr>
          <a:xfrm>
            <a:off x="1727165" y="3890010"/>
            <a:ext cx="2667000" cy="64516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领导者：</a:t>
            </a:r>
          </a:p>
        </p:txBody>
      </p:sp>
      <p:sp>
        <p:nvSpPr>
          <p:cNvPr id="51207" name="Text Box 7"/>
          <p:cNvSpPr txBox="1"/>
          <p:nvPr/>
        </p:nvSpPr>
        <p:spPr>
          <a:xfrm>
            <a:off x="4470365" y="3890010"/>
            <a:ext cx="3352800" cy="645160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封建王公 </a:t>
            </a:r>
          </a:p>
        </p:txBody>
      </p:sp>
      <p:sp>
        <p:nvSpPr>
          <p:cNvPr id="34823" name="Text Box 8"/>
          <p:cNvSpPr txBox="1"/>
          <p:nvPr/>
        </p:nvSpPr>
        <p:spPr>
          <a:xfrm>
            <a:off x="1727165" y="3124200"/>
            <a:ext cx="2667000" cy="64516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导火线：</a:t>
            </a:r>
          </a:p>
        </p:txBody>
      </p:sp>
      <p:sp>
        <p:nvSpPr>
          <p:cNvPr id="34824" name="Text Box 9"/>
          <p:cNvSpPr txBox="1"/>
          <p:nvPr/>
        </p:nvSpPr>
        <p:spPr>
          <a:xfrm>
            <a:off x="1727165" y="685800"/>
            <a:ext cx="2667000" cy="64516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根本原因：</a:t>
            </a:r>
          </a:p>
        </p:txBody>
      </p:sp>
      <p:sp>
        <p:nvSpPr>
          <p:cNvPr id="51210" name="Text Box 10"/>
          <p:cNvSpPr txBox="1"/>
          <p:nvPr/>
        </p:nvSpPr>
        <p:spPr>
          <a:xfrm>
            <a:off x="1574765" y="1327150"/>
            <a:ext cx="8193088" cy="645160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英国殖民者残酷的殖民统治和经济掠夺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11" name="Text Box 11"/>
          <p:cNvSpPr txBox="1"/>
          <p:nvPr/>
        </p:nvSpPr>
        <p:spPr>
          <a:xfrm>
            <a:off x="4470365" y="3124200"/>
            <a:ext cx="3429000" cy="645160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涂油子弹事件</a:t>
            </a: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34827" name="Text Box 12"/>
          <p:cNvSpPr txBox="1"/>
          <p:nvPr/>
        </p:nvSpPr>
        <p:spPr>
          <a:xfrm>
            <a:off x="1727165" y="4655820"/>
            <a:ext cx="2743200" cy="64516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英雄人物：</a:t>
            </a:r>
          </a:p>
        </p:txBody>
      </p:sp>
      <p:sp>
        <p:nvSpPr>
          <p:cNvPr id="51213" name="Text Box 13"/>
          <p:cNvSpPr txBox="1"/>
          <p:nvPr/>
        </p:nvSpPr>
        <p:spPr>
          <a:xfrm>
            <a:off x="4508465" y="4655820"/>
            <a:ext cx="3352800" cy="645160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章西女王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755740" y="5370830"/>
            <a:ext cx="3294063" cy="583565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主力：土兵</a:t>
            </a:r>
          </a:p>
        </p:txBody>
      </p:sp>
    </p:spTree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1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51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99"/>
                            </p:stCondLst>
                            <p:childTnLst>
                              <p:par>
                                <p:cTn id="3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51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 bldLvl="0" animBg="1"/>
      <p:bldP spid="51207" grpId="0" bldLvl="0" animBg="1"/>
      <p:bldP spid="51210" grpId="0" bldLvl="0" animBg="1"/>
      <p:bldP spid="51211" grpId="0" bldLvl="0" animBg="1"/>
      <p:bldP spid="51213" grpId="0" bldLvl="0" animBg="1"/>
      <p:bldP spid="2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/>
          </p:cNvSpPr>
          <p:nvPr>
            <p:ph type="title" idx="4294967295"/>
          </p:nvPr>
        </p:nvSpPr>
        <p:spPr>
          <a:xfrm>
            <a:off x="302225" y="274955"/>
            <a:ext cx="8229600" cy="1143000"/>
          </a:xfrm>
        </p:spPr>
        <p:txBody>
          <a:bodyPr wrap="square" lIns="91440" tIns="45720" rIns="91440" bIns="45720" anchor="ctr"/>
          <a:lstStyle/>
          <a:p>
            <a:pPr eaLnBrk="1" hangingPunct="1"/>
            <a:r>
              <a:rPr lang="zh-CN" altLang="en-US" b="1" dirty="0">
                <a:solidFill>
                  <a:srgbClr val="FF3300"/>
                </a:solidFill>
                <a:ea typeface="华文隶书" panose="02010800040101010101" pitchFamily="2" charset="-122"/>
              </a:rPr>
              <a:t>章西女王</a:t>
            </a:r>
            <a:r>
              <a:rPr lang="en-US" altLang="zh-CN" b="1" dirty="0">
                <a:solidFill>
                  <a:srgbClr val="FF3300"/>
                </a:solidFill>
                <a:latin typeface="Arial" panose="020B0604020202020204" pitchFamily="34" charset="0"/>
                <a:ea typeface="华文隶书" panose="02010800040101010101" pitchFamily="2" charset="-122"/>
              </a:rPr>
              <a:t>——</a:t>
            </a:r>
            <a:r>
              <a:rPr lang="zh-CN" altLang="en-US" b="1" dirty="0">
                <a:solidFill>
                  <a:srgbClr val="FF3300"/>
                </a:solidFill>
                <a:ea typeface="华文隶书" panose="02010800040101010101" pitchFamily="2" charset="-122"/>
              </a:rPr>
              <a:t>克拉什米</a:t>
            </a:r>
            <a:r>
              <a:rPr lang="en-US" altLang="zh-CN" b="1" dirty="0">
                <a:solidFill>
                  <a:srgbClr val="FF3300"/>
                </a:solidFill>
                <a:latin typeface="Arial" panose="020B0604020202020204" pitchFamily="34" charset="0"/>
                <a:ea typeface="华文隶书" panose="02010800040101010101" pitchFamily="2" charset="-122"/>
              </a:rPr>
              <a:t>·</a:t>
            </a:r>
            <a:r>
              <a:rPr lang="zh-CN" altLang="en-US" b="1" dirty="0">
                <a:solidFill>
                  <a:srgbClr val="FF3300"/>
                </a:solidFill>
                <a:ea typeface="华文隶书" panose="02010800040101010101" pitchFamily="2" charset="-122"/>
              </a:rPr>
              <a:t>巴依</a:t>
            </a:r>
          </a:p>
        </p:txBody>
      </p:sp>
      <p:pic>
        <p:nvPicPr>
          <p:cNvPr id="35842" name="Picture 3" descr="占西女王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260" y="1515110"/>
            <a:ext cx="2689860" cy="31076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3" name="Text Box 4"/>
          <p:cNvSpPr txBox="1"/>
          <p:nvPr/>
        </p:nvSpPr>
        <p:spPr>
          <a:xfrm>
            <a:off x="3211830" y="1417955"/>
            <a:ext cx="8315960" cy="31076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1857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月成为章西起义的领袖，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1858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月，英军围攻章西城。女王已经做好应战准备。她训练了一支强兵，亲自巡视城堡，检查武器，实行坚壁清野，几次打退英军。但是他们缺少外援，最后英军突入城里。起义者一个个拼死搏斗，场面悲壮感人。章西女王和少数人突围，转战外地，最后单枪匹马勇战敌军，不幸中刀牺牲。这时她刚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23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岁。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36876" name="Text Box 14"/>
          <p:cNvSpPr txBox="1"/>
          <p:nvPr/>
        </p:nvSpPr>
        <p:spPr>
          <a:xfrm>
            <a:off x="302225" y="4970780"/>
            <a:ext cx="2743200" cy="64516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影 响 ：</a:t>
            </a:r>
          </a:p>
        </p:txBody>
      </p:sp>
      <p:sp>
        <p:nvSpPr>
          <p:cNvPr id="26639" name="Text Box 15"/>
          <p:cNvSpPr txBox="1"/>
          <p:nvPr/>
        </p:nvSpPr>
        <p:spPr>
          <a:xfrm>
            <a:off x="3211830" y="4970780"/>
            <a:ext cx="8316595" cy="107632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  <a:t>打击了英国殖民统治者，表明印度人民争取民族独立、反抗殖民侵略的决心和勇气</a:t>
            </a:r>
          </a:p>
        </p:txBody>
      </p:sp>
    </p:spTree>
  </p:cSld>
  <p:clrMapOvr>
    <a:masterClrMapping/>
  </p:clrMapOvr>
  <p:transition>
    <p:blinds/>
    <p:sndAc>
      <p:stSnd>
        <p:snd r:embed="rId2" name="c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9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Group 2"/>
          <p:cNvGraphicFramePr>
            <a:graphicFrameLocks noGrp="1"/>
          </p:cNvGraphicFramePr>
          <p:nvPr/>
        </p:nvGraphicFramePr>
        <p:xfrm>
          <a:off x="180340" y="44450"/>
          <a:ext cx="11855450" cy="6769100"/>
        </p:xfrm>
        <a:graphic>
          <a:graphicData uri="http://schemas.openxmlformats.org/drawingml/2006/table">
            <a:tbl>
              <a:tblPr/>
              <a:tblGrid>
                <a:gridCol w="695325"/>
                <a:gridCol w="1417955"/>
                <a:gridCol w="2885440"/>
                <a:gridCol w="1855470"/>
                <a:gridCol w="2059940"/>
                <a:gridCol w="2941320"/>
              </a:tblGrid>
              <a:tr h="6604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0870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6020A"/>
                        </a:solidFill>
                        <a:effectLst/>
                        <a:latin typeface="Arial" panose="020B0604020202020204" pitchFamily="34" charset="0"/>
                        <a:ea typeface="隶书" panose="02010509060101010101" pitchFamily="49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911" name="Text Box 24"/>
          <p:cNvSpPr txBox="1"/>
          <p:nvPr/>
        </p:nvSpPr>
        <p:spPr>
          <a:xfrm>
            <a:off x="1965608" y="1295400"/>
            <a:ext cx="548005" cy="219710"/>
          </a:xfrm>
          <a:prstGeom prst="rect">
            <a:avLst/>
          </a:prstGeom>
          <a:noFill/>
          <a:ln w="9525">
            <a:noFill/>
          </a:ln>
        </p:spPr>
        <p:txBody>
          <a:bodyPr vert="eaVert" wrap="none" lIns="90000" tIns="46800" rIns="90000" bIns="46800" anchor="t">
            <a:spAutoFit/>
          </a:bodyPr>
          <a:lstStyle/>
          <a:p>
            <a:endParaRPr lang="zh-CN" altLang="zh-CN" sz="24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7912" name="Text Box 25"/>
          <p:cNvSpPr txBox="1"/>
          <p:nvPr/>
        </p:nvSpPr>
        <p:spPr>
          <a:xfrm>
            <a:off x="212690" y="685800"/>
            <a:ext cx="609600" cy="4038600"/>
          </a:xfrm>
          <a:prstGeom prst="rect">
            <a:avLst/>
          </a:prstGeom>
          <a:noFill/>
          <a:ln w="9525">
            <a:noFill/>
          </a:ln>
        </p:spPr>
        <p:txBody>
          <a:bodyPr vert="eaVert"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拉丁美洲独立运动</a:t>
            </a:r>
          </a:p>
        </p:txBody>
      </p:sp>
      <p:sp>
        <p:nvSpPr>
          <p:cNvPr id="7194" name="Text Box 26"/>
          <p:cNvSpPr txBox="1"/>
          <p:nvPr/>
        </p:nvSpPr>
        <p:spPr>
          <a:xfrm>
            <a:off x="913095" y="1401445"/>
            <a:ext cx="1600200" cy="138493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18世纪末</a:t>
            </a:r>
            <a:r>
              <a:rPr lang="en-US" altLang="zh-CN" sz="2800" b="1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--</a:t>
            </a:r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19世纪初</a:t>
            </a:r>
          </a:p>
        </p:txBody>
      </p:sp>
      <p:sp>
        <p:nvSpPr>
          <p:cNvPr id="7195" name="Text Box 27"/>
          <p:cNvSpPr txBox="1"/>
          <p:nvPr/>
        </p:nvSpPr>
        <p:spPr>
          <a:xfrm>
            <a:off x="2466340" y="2708275"/>
            <a:ext cx="244475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、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anose="02010600040101010101" pitchFamily="2" charset="-122"/>
              </a:rPr>
              <a:t>美国独立战争和法国大革命的影响</a:t>
            </a:r>
          </a:p>
        </p:txBody>
      </p:sp>
      <p:sp>
        <p:nvSpPr>
          <p:cNvPr id="7196" name="Text Box 28"/>
          <p:cNvSpPr txBox="1"/>
          <p:nvPr/>
        </p:nvSpPr>
        <p:spPr>
          <a:xfrm>
            <a:off x="5156483" y="1337787"/>
            <a:ext cx="181610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玻利瓦尔</a:t>
            </a:r>
          </a:p>
        </p:txBody>
      </p:sp>
      <p:sp>
        <p:nvSpPr>
          <p:cNvPr id="7197" name="Text Box 29"/>
          <p:cNvSpPr txBox="1"/>
          <p:nvPr/>
        </p:nvSpPr>
        <p:spPr>
          <a:xfrm>
            <a:off x="5302692" y="2202974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圣马丁</a:t>
            </a:r>
          </a:p>
        </p:txBody>
      </p:sp>
      <p:sp>
        <p:nvSpPr>
          <p:cNvPr id="37917" name="Text Box 30"/>
          <p:cNvSpPr txBox="1"/>
          <p:nvPr/>
        </p:nvSpPr>
        <p:spPr>
          <a:xfrm>
            <a:off x="822290" y="44450"/>
            <a:ext cx="1371600" cy="58483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ahoma" panose="020B0604030504040204" pitchFamily="34" charset="0"/>
                <a:ea typeface="宋体" panose="02010600030101010101" pitchFamily="2" charset="-122"/>
              </a:rPr>
              <a:t>时间</a:t>
            </a:r>
          </a:p>
        </p:txBody>
      </p:sp>
      <p:sp>
        <p:nvSpPr>
          <p:cNvPr id="37918" name="Text Box 31"/>
          <p:cNvSpPr txBox="1"/>
          <p:nvPr/>
        </p:nvSpPr>
        <p:spPr>
          <a:xfrm>
            <a:off x="2354545" y="44450"/>
            <a:ext cx="2667000" cy="58483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ahoma" panose="020B0604030504040204" pitchFamily="34" charset="0"/>
                <a:ea typeface="宋体" panose="02010600030101010101" pitchFamily="2" charset="-122"/>
              </a:rPr>
              <a:t>背景（原因）</a:t>
            </a:r>
          </a:p>
        </p:txBody>
      </p:sp>
      <p:sp>
        <p:nvSpPr>
          <p:cNvPr id="37919" name="Text Box 32"/>
          <p:cNvSpPr txBox="1"/>
          <p:nvPr/>
        </p:nvSpPr>
        <p:spPr>
          <a:xfrm>
            <a:off x="5302850" y="123825"/>
            <a:ext cx="2057400" cy="58483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ahoma" panose="020B0604030504040204" pitchFamily="34" charset="0"/>
                <a:ea typeface="宋体" panose="02010600030101010101" pitchFamily="2" charset="-122"/>
              </a:rPr>
              <a:t>著名人物</a:t>
            </a:r>
          </a:p>
        </p:txBody>
      </p:sp>
      <p:sp>
        <p:nvSpPr>
          <p:cNvPr id="37920" name="Text Box 33"/>
          <p:cNvSpPr txBox="1"/>
          <p:nvPr/>
        </p:nvSpPr>
        <p:spPr>
          <a:xfrm>
            <a:off x="7609488" y="44450"/>
            <a:ext cx="1371600" cy="58483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ahoma" panose="020B0604030504040204" pitchFamily="34" charset="0"/>
                <a:ea typeface="宋体" panose="02010600030101010101" pitchFamily="2" charset="-122"/>
              </a:rPr>
              <a:t>结果</a:t>
            </a:r>
          </a:p>
        </p:txBody>
      </p:sp>
      <p:sp>
        <p:nvSpPr>
          <p:cNvPr id="37921" name="Text Box 34"/>
          <p:cNvSpPr txBox="1"/>
          <p:nvPr/>
        </p:nvSpPr>
        <p:spPr>
          <a:xfrm>
            <a:off x="9962163" y="44450"/>
            <a:ext cx="1371600" cy="58483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ahoma" panose="020B0604030504040204" pitchFamily="34" charset="0"/>
                <a:ea typeface="宋体" panose="02010600030101010101" pitchFamily="2" charset="-122"/>
              </a:rPr>
              <a:t>意义</a:t>
            </a:r>
          </a:p>
        </p:txBody>
      </p:sp>
      <p:sp>
        <p:nvSpPr>
          <p:cNvPr id="7203" name="Text Box 35"/>
          <p:cNvSpPr txBox="1"/>
          <p:nvPr/>
        </p:nvSpPr>
        <p:spPr>
          <a:xfrm>
            <a:off x="7114540" y="908050"/>
            <a:ext cx="2164715" cy="2862580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、玻利瓦尔解放了西班牙在南美洲的殖民地。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、葡萄牙统治下的巴西也获得了独立</a:t>
            </a:r>
          </a:p>
        </p:txBody>
      </p:sp>
      <p:sp>
        <p:nvSpPr>
          <p:cNvPr id="37923" name="Text Box 36"/>
          <p:cNvSpPr txBox="1"/>
          <p:nvPr/>
        </p:nvSpPr>
        <p:spPr>
          <a:xfrm>
            <a:off x="212690" y="4232275"/>
            <a:ext cx="609600" cy="4038600"/>
          </a:xfrm>
          <a:prstGeom prst="rect">
            <a:avLst/>
          </a:prstGeom>
          <a:noFill/>
          <a:ln w="9525">
            <a:noFill/>
          </a:ln>
        </p:spPr>
        <p:txBody>
          <a:bodyPr vert="eaVert"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印度民族大起义</a:t>
            </a:r>
          </a:p>
        </p:txBody>
      </p:sp>
      <p:sp>
        <p:nvSpPr>
          <p:cNvPr id="7205" name="Text Box 37"/>
          <p:cNvSpPr txBox="1"/>
          <p:nvPr/>
        </p:nvSpPr>
        <p:spPr>
          <a:xfrm>
            <a:off x="913095" y="4648200"/>
            <a:ext cx="1295400" cy="187769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19</a:t>
            </a:r>
            <a:r>
              <a:rPr lang="zh-CN" altLang="en-US" sz="2800" b="1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世纪中期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1857~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1859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年）</a:t>
            </a:r>
          </a:p>
        </p:txBody>
      </p:sp>
      <p:sp>
        <p:nvSpPr>
          <p:cNvPr id="7206" name="Text Box 38"/>
          <p:cNvSpPr txBox="1"/>
          <p:nvPr/>
        </p:nvSpPr>
        <p:spPr>
          <a:xfrm>
            <a:off x="2385060" y="4724400"/>
            <a:ext cx="262128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latin typeface="Times New Roman" panose="02020603050405020304" pitchFamily="18" charset="0"/>
                <a:ea typeface="华文细黑" panose="02010600040101010101" pitchFamily="2" charset="-122"/>
              </a:rPr>
              <a:t>英国残酷的政治压迫和经济掠夺</a:t>
            </a:r>
          </a:p>
        </p:txBody>
      </p:sp>
      <p:sp>
        <p:nvSpPr>
          <p:cNvPr id="7207" name="Text Box 39"/>
          <p:cNvSpPr txBox="1"/>
          <p:nvPr/>
        </p:nvSpPr>
        <p:spPr>
          <a:xfrm>
            <a:off x="5156165" y="4996656"/>
            <a:ext cx="1958975" cy="58356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章西女王</a:t>
            </a:r>
          </a:p>
        </p:txBody>
      </p:sp>
      <p:sp>
        <p:nvSpPr>
          <p:cNvPr id="7208" name="Text Box 40"/>
          <p:cNvSpPr txBox="1"/>
          <p:nvPr/>
        </p:nvSpPr>
        <p:spPr>
          <a:xfrm>
            <a:off x="7360250" y="5187315"/>
            <a:ext cx="10668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失败</a:t>
            </a:r>
          </a:p>
        </p:txBody>
      </p:sp>
      <p:sp>
        <p:nvSpPr>
          <p:cNvPr id="7209" name="Text Box 41"/>
          <p:cNvSpPr txBox="1"/>
          <p:nvPr/>
        </p:nvSpPr>
        <p:spPr>
          <a:xfrm>
            <a:off x="9279255" y="4473575"/>
            <a:ext cx="2756535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打击了英国殖民统治者，表明印度人民争取民族独立、</a:t>
            </a:r>
          </a:p>
          <a:p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反抗殖民侵略的决心和勇气。</a:t>
            </a:r>
          </a:p>
        </p:txBody>
      </p:sp>
      <p:sp>
        <p:nvSpPr>
          <p:cNvPr id="7211" name="Text Box 43"/>
          <p:cNvSpPr txBox="1">
            <a:spLocks noChangeArrowheads="1"/>
          </p:cNvSpPr>
          <p:nvPr/>
        </p:nvSpPr>
        <p:spPr bwMode="auto">
          <a:xfrm>
            <a:off x="212690" y="5080"/>
            <a:ext cx="551815" cy="70358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事件</a:t>
            </a:r>
          </a:p>
        </p:txBody>
      </p:sp>
      <p:sp>
        <p:nvSpPr>
          <p:cNvPr id="37931" name="Line 44"/>
          <p:cNvSpPr/>
          <p:nvPr/>
        </p:nvSpPr>
        <p:spPr>
          <a:xfrm>
            <a:off x="179705" y="4361180"/>
            <a:ext cx="11856085" cy="508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213" name="Text Box 45"/>
          <p:cNvSpPr txBox="1"/>
          <p:nvPr/>
        </p:nvSpPr>
        <p:spPr>
          <a:xfrm>
            <a:off x="9279255" y="685800"/>
            <a:ext cx="275653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赶走了西班牙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葡萄牙殖民主义者，</a:t>
            </a:r>
          </a:p>
          <a:p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赢得独立战争的胜利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南美出现了一系列新兴独立国家，基本上形成今天拉美的国家格局。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鼓舞了殖民地人民</a:t>
            </a:r>
            <a:r>
              <a:rPr lang="en-US" altLang="zh-CN" sz="2400" b="1" dirty="0">
                <a:solidFill>
                  <a:srgbClr val="46020A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</a:p>
          <a:p>
            <a:endParaRPr lang="en-US" altLang="zh-CN" sz="2400" b="1" dirty="0">
              <a:solidFill>
                <a:srgbClr val="46020A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7214" name="Text Box 46"/>
          <p:cNvSpPr txBox="1">
            <a:spLocks noChangeArrowheads="1"/>
          </p:cNvSpPr>
          <p:nvPr/>
        </p:nvSpPr>
        <p:spPr bwMode="auto">
          <a:xfrm>
            <a:off x="2465705" y="999490"/>
            <a:ext cx="2581275" cy="1260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0" lang="zh-CN" altLang="en-US" sz="2400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、西班牙葡萄</a:t>
            </a: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400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牙</a:t>
            </a:r>
            <a:r>
              <a:rPr kumimoji="0" lang="zh-CN" altLang="en-US" sz="2400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残酷的殖民</a:t>
            </a: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400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统治和经济掠夺</a:t>
            </a:r>
          </a:p>
        </p:txBody>
      </p:sp>
      <p:sp>
        <p:nvSpPr>
          <p:cNvPr id="7216" name="Rectangle 48"/>
          <p:cNvSpPr/>
          <p:nvPr/>
        </p:nvSpPr>
        <p:spPr>
          <a:xfrm>
            <a:off x="2425700" y="4648200"/>
            <a:ext cx="2524760" cy="1600200"/>
          </a:xfrm>
          <a:prstGeom prst="rect">
            <a:avLst/>
          </a:prstGeom>
          <a:noFill/>
          <a:ln w="571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17" name="Rectangle 49"/>
          <p:cNvSpPr/>
          <p:nvPr/>
        </p:nvSpPr>
        <p:spPr>
          <a:xfrm>
            <a:off x="2465705" y="838200"/>
            <a:ext cx="2444750" cy="1600200"/>
          </a:xfrm>
          <a:prstGeom prst="rect">
            <a:avLst/>
          </a:prstGeom>
          <a:noFill/>
          <a:ln w="571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7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7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500"/>
                                        <p:tgtEl>
                                          <p:spTgt spid="7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7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7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7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7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7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4" grpId="0"/>
      <p:bldP spid="7195" grpId="0"/>
      <p:bldP spid="7196" grpId="0"/>
      <p:bldP spid="7197" grpId="0"/>
      <p:bldP spid="7203" grpId="0"/>
      <p:bldP spid="7205" grpId="0"/>
      <p:bldP spid="7206" grpId="0"/>
      <p:bldP spid="7207" grpId="0"/>
      <p:bldP spid="7208" grpId="0"/>
      <p:bldP spid="7209" grpId="0"/>
      <p:bldP spid="7213" grpId="0" bldLvl="0"/>
      <p:bldP spid="7214" grpId="0" bldLvl="0" animBg="1"/>
      <p:bldP spid="7216" grpId="0" bldLvl="0" animBg="1"/>
      <p:bldP spid="7217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61" name="Group 2"/>
          <p:cNvGrpSpPr/>
          <p:nvPr/>
        </p:nvGrpSpPr>
        <p:grpSpPr>
          <a:xfrm>
            <a:off x="1524600" y="304800"/>
            <a:ext cx="2743200" cy="1755775"/>
            <a:chOff x="1247" y="1253"/>
            <a:chExt cx="2495" cy="1406"/>
          </a:xfrm>
        </p:grpSpPr>
        <p:sp>
          <p:nvSpPr>
            <p:cNvPr id="40962" name="WordArt 3"/>
            <p:cNvSpPr>
              <a:spLocks noTextEdit="1"/>
            </p:cNvSpPr>
            <p:nvPr/>
          </p:nvSpPr>
          <p:spPr>
            <a:xfrm>
              <a:off x="1565" y="1661"/>
              <a:ext cx="1859" cy="59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3600" b="1">
                  <a:ln w="12700" cap="flat" cmpd="sng">
                    <a:solidFill>
                      <a:schemeClr val="accent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333399"/>
                  </a:solidFill>
                  <a:effectLst>
                    <a:outerShdw dist="35921" dir="2699999" sy="50000" kx="2115830" algn="bl" rotWithShape="0">
                      <a:srgbClr val="C0C0C0">
                        <a:alpha val="79999"/>
                      </a:srgbClr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议一议</a:t>
              </a:r>
            </a:p>
          </p:txBody>
        </p:sp>
        <p:sp>
          <p:nvSpPr>
            <p:cNvPr id="79876" name="AutoShape 4"/>
            <p:cNvSpPr>
              <a:spLocks noChangeArrowheads="1"/>
            </p:cNvSpPr>
            <p:nvPr/>
          </p:nvSpPr>
          <p:spPr bwMode="auto">
            <a:xfrm>
              <a:off x="1247" y="1253"/>
              <a:ext cx="2495" cy="1406"/>
            </a:xfrm>
            <a:prstGeom prst="cloudCallout">
              <a:avLst>
                <a:gd name="adj1" fmla="val -33528"/>
                <a:gd name="adj2" fmla="val 69986"/>
              </a:avLst>
            </a:prstGeom>
            <a:noFill/>
            <a:ln w="76200">
              <a:solidFill>
                <a:srgbClr val="FF0000"/>
              </a:solidFill>
              <a:rou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zh-CN" sz="54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Garamond" panose="02020404030301010803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40964" name="Picture 5" descr="00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600" y="2667000"/>
            <a:ext cx="1219200" cy="24384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0965" name="Group 6"/>
          <p:cNvGrpSpPr/>
          <p:nvPr/>
        </p:nvGrpSpPr>
        <p:grpSpPr>
          <a:xfrm>
            <a:off x="4420200" y="609600"/>
            <a:ext cx="6248400" cy="1447800"/>
            <a:chOff x="2064" y="144"/>
            <a:chExt cx="3696" cy="960"/>
          </a:xfrm>
        </p:grpSpPr>
        <p:sp>
          <p:nvSpPr>
            <p:cNvPr id="40966" name="AutoShape 7"/>
            <p:cNvSpPr/>
            <p:nvPr/>
          </p:nvSpPr>
          <p:spPr>
            <a:xfrm>
              <a:off x="2064" y="144"/>
              <a:ext cx="3552" cy="960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0"/>
              </a:srgbClr>
            </a:solidFill>
            <a:ln w="762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lIns="90000" tIns="46800" rIns="90000" bIns="46800" anchor="ctr"/>
            <a:lstStyle/>
            <a:p>
              <a:endParaRPr lang="zh-CN" altLang="en-US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0967" name="Text Box 8"/>
            <p:cNvSpPr txBox="1"/>
            <p:nvPr/>
          </p:nvSpPr>
          <p:spPr>
            <a:xfrm>
              <a:off x="2112" y="192"/>
              <a:ext cx="3648" cy="796"/>
            </a:xfrm>
            <a:prstGeom prst="rect">
              <a:avLst/>
            </a:prstGeom>
            <a:noFill/>
            <a:ln w="76200">
              <a:noFill/>
            </a:ln>
          </p:spPr>
          <p:txBody>
            <a:bodyPr lIns="90000" tIns="46800" rIns="90000" bIns="46800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3</a:t>
              </a:r>
              <a:r>
                <a:rPr lang="zh-CN" altLang="en-US" sz="36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、玻利瓦尔和章西女王两位历史人物有什么共同点？</a:t>
              </a:r>
            </a:p>
          </p:txBody>
        </p:sp>
      </p:grpSp>
      <p:sp>
        <p:nvSpPr>
          <p:cNvPr id="79881" name="Text Box 9"/>
          <p:cNvSpPr txBox="1"/>
          <p:nvPr/>
        </p:nvSpPr>
        <p:spPr>
          <a:xfrm>
            <a:off x="3201000" y="2514600"/>
            <a:ext cx="7239000" cy="2800985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都在国家民族遭到殖民压迫时，挺身而出，领导反抗殖民统治的斗争。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②斗争中，表现出爱国主义精神，为正义献身，英勇作战，意志坚强，不屈不挠，都受到了人民的尊敬和怀念。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9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8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3" name="Group 4"/>
          <p:cNvGrpSpPr/>
          <p:nvPr/>
        </p:nvGrpSpPr>
        <p:grpSpPr>
          <a:xfrm>
            <a:off x="239360" y="93980"/>
            <a:ext cx="3124200" cy="2060575"/>
            <a:chOff x="1247" y="1253"/>
            <a:chExt cx="2495" cy="1406"/>
          </a:xfrm>
        </p:grpSpPr>
        <p:sp>
          <p:nvSpPr>
            <p:cNvPr id="38914" name="WordArt 5"/>
            <p:cNvSpPr>
              <a:spLocks noTextEdit="1"/>
            </p:cNvSpPr>
            <p:nvPr/>
          </p:nvSpPr>
          <p:spPr>
            <a:xfrm>
              <a:off x="1565" y="1661"/>
              <a:ext cx="1859" cy="59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3600" b="1">
                  <a:ln w="12700" cap="flat" cmpd="sng">
                    <a:solidFill>
                      <a:schemeClr val="accent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333399"/>
                  </a:solidFill>
                  <a:effectLst>
                    <a:outerShdw dist="35921" dir="2699999" sy="50000" kx="2115830" algn="bl" rotWithShape="0">
                      <a:srgbClr val="C0C0C0">
                        <a:alpha val="79999"/>
                      </a:srgbClr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议一议</a:t>
              </a:r>
            </a:p>
          </p:txBody>
        </p:sp>
        <p:sp>
          <p:nvSpPr>
            <p:cNvPr id="76806" name="AutoShape 6"/>
            <p:cNvSpPr>
              <a:spLocks noChangeArrowheads="1"/>
            </p:cNvSpPr>
            <p:nvPr/>
          </p:nvSpPr>
          <p:spPr bwMode="auto">
            <a:xfrm>
              <a:off x="1247" y="1253"/>
              <a:ext cx="2495" cy="1406"/>
            </a:xfrm>
            <a:prstGeom prst="cloudCallout">
              <a:avLst>
                <a:gd name="adj1" fmla="val -33528"/>
                <a:gd name="adj2" fmla="val 69986"/>
              </a:avLst>
            </a:prstGeom>
            <a:noFill/>
            <a:ln w="76200">
              <a:solidFill>
                <a:srgbClr val="FF0000"/>
              </a:solidFill>
              <a:rou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zh-CN" sz="54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Garamond" panose="02020404030301010803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38916" name="Picture 7" descr="00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360" y="1806575"/>
            <a:ext cx="1219200" cy="24384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8917" name="Group 13"/>
          <p:cNvGrpSpPr/>
          <p:nvPr/>
        </p:nvGrpSpPr>
        <p:grpSpPr>
          <a:xfrm>
            <a:off x="3688080" y="228600"/>
            <a:ext cx="8296910" cy="1524000"/>
            <a:chOff x="2064" y="144"/>
            <a:chExt cx="3696" cy="960"/>
          </a:xfrm>
        </p:grpSpPr>
        <p:sp>
          <p:nvSpPr>
            <p:cNvPr id="38918" name="AutoShape 8"/>
            <p:cNvSpPr/>
            <p:nvPr/>
          </p:nvSpPr>
          <p:spPr>
            <a:xfrm>
              <a:off x="2064" y="144"/>
              <a:ext cx="3552" cy="960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0"/>
              </a:srgbClr>
            </a:solidFill>
            <a:ln w="762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lIns="90000" tIns="46800" rIns="90000" bIns="46800" anchor="ctr"/>
            <a:lstStyle/>
            <a:p>
              <a:endParaRPr lang="zh-CN" altLang="en-US" dirty="0">
                <a:latin typeface="Tahoma" panose="020B060403050404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38919" name="Text Box 10"/>
            <p:cNvSpPr txBox="1"/>
            <p:nvPr/>
          </p:nvSpPr>
          <p:spPr>
            <a:xfrm>
              <a:off x="2112" y="192"/>
              <a:ext cx="3648" cy="756"/>
            </a:xfrm>
            <a:prstGeom prst="rect">
              <a:avLst/>
            </a:prstGeom>
            <a:noFill/>
            <a:ln w="76200">
              <a:noFill/>
            </a:ln>
          </p:spPr>
          <p:txBody>
            <a:bodyPr lIns="90000" tIns="46800" rIns="90000" bIns="46800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1</a:t>
              </a:r>
              <a:r>
                <a:rPr lang="zh-CN" altLang="en-US" sz="36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、拉美独立运动和印度民族大起义有什么共同点？</a:t>
              </a:r>
            </a:p>
          </p:txBody>
        </p:sp>
      </p:grpSp>
      <p:sp>
        <p:nvSpPr>
          <p:cNvPr id="76814" name="Text Box 14"/>
          <p:cNvSpPr txBox="1"/>
          <p:nvPr/>
        </p:nvSpPr>
        <p:spPr>
          <a:xfrm>
            <a:off x="2659345" y="1806575"/>
            <a:ext cx="3200400" cy="708025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ahoma" panose="020B0604030504040204" pitchFamily="34" charset="0"/>
                <a:ea typeface="黑体" panose="02010609060101010101" pitchFamily="49" charset="-122"/>
              </a:rPr>
              <a:t>背景相同：</a:t>
            </a:r>
          </a:p>
        </p:txBody>
      </p:sp>
      <p:sp>
        <p:nvSpPr>
          <p:cNvPr id="76815" name="Text Box 15"/>
          <p:cNvSpPr txBox="1"/>
          <p:nvPr/>
        </p:nvSpPr>
        <p:spPr>
          <a:xfrm>
            <a:off x="2659345" y="2672080"/>
            <a:ext cx="3200400" cy="708025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ahoma" panose="020B0604030504040204" pitchFamily="34" charset="0"/>
                <a:ea typeface="黑体" panose="02010609060101010101" pitchFamily="49" charset="-122"/>
              </a:rPr>
              <a:t>性质相同：</a:t>
            </a:r>
          </a:p>
        </p:txBody>
      </p:sp>
      <p:sp>
        <p:nvSpPr>
          <p:cNvPr id="76816" name="Text Box 16"/>
          <p:cNvSpPr txBox="1"/>
          <p:nvPr/>
        </p:nvSpPr>
        <p:spPr>
          <a:xfrm>
            <a:off x="5182235" y="2672080"/>
            <a:ext cx="6478905" cy="1323340"/>
          </a:xfrm>
          <a:prstGeom prst="rect">
            <a:avLst/>
          </a:prstGeom>
          <a:noFill/>
          <a:ln w="76200">
            <a:noFill/>
          </a:ln>
        </p:spPr>
        <p:txBody>
          <a:bodyPr wrap="square"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hlink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反抗殖民统治的民族解放运动</a:t>
            </a:r>
          </a:p>
        </p:txBody>
      </p:sp>
      <p:sp>
        <p:nvSpPr>
          <p:cNvPr id="76818" name="Text Box 18"/>
          <p:cNvSpPr txBox="1"/>
          <p:nvPr/>
        </p:nvSpPr>
        <p:spPr>
          <a:xfrm>
            <a:off x="5182235" y="1806575"/>
            <a:ext cx="6478905" cy="708025"/>
          </a:xfrm>
          <a:prstGeom prst="rect">
            <a:avLst/>
          </a:prstGeom>
          <a:noFill/>
          <a:ln w="76200">
            <a:noFill/>
          </a:ln>
        </p:spPr>
        <p:txBody>
          <a:bodyPr wrap="square"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hlink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残酷的殖民统治和经济掠夺</a:t>
            </a:r>
          </a:p>
        </p:txBody>
      </p:sp>
      <p:sp>
        <p:nvSpPr>
          <p:cNvPr id="135173" name="矩形 135172"/>
          <p:cNvSpPr/>
          <p:nvPr/>
        </p:nvSpPr>
        <p:spPr>
          <a:xfrm>
            <a:off x="2659380" y="5266055"/>
            <a:ext cx="7289165" cy="58356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anchor="ctr">
            <a:spAutoFit/>
          </a:bodyPr>
          <a:lstStyle/>
          <a:p>
            <a:pPr lvl="0" indent="266700" algn="ctr" fontAlgn="base"/>
            <a:r>
              <a:rPr lang="zh-CN" altLang="en-US" sz="3200" b="1" strike="noStrike" noProof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t>答：太平天国运动，结果失败了。</a:t>
            </a:r>
            <a:endParaRPr lang="zh-CN" altLang="en-US" sz="3200" b="1" strike="noStrike" noProof="1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35174" name="矩形 135173"/>
          <p:cNvSpPr/>
          <p:nvPr/>
        </p:nvSpPr>
        <p:spPr>
          <a:xfrm>
            <a:off x="1662430" y="3995420"/>
            <a:ext cx="9853930" cy="10763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fontAlgn="base"/>
            <a:r>
              <a:rPr lang="en-US" altLang="zh-CN" sz="3200" b="1" strike="noStrike" noProof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</a:t>
            </a:r>
            <a:r>
              <a:rPr lang="zh-CN" altLang="en-US" sz="3200" b="1" strike="noStrike" noProof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你能想起和章西女王同时期中国发生了什么类似的大事吗</a:t>
            </a:r>
            <a:r>
              <a:rPr lang="en-US" altLang="zh-CN" sz="3200" b="1" strike="noStrike" noProof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?</a:t>
            </a:r>
            <a:r>
              <a:rPr lang="zh-CN" altLang="en-US" sz="3200" b="1" strike="noStrike" noProof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结果怎么样</a:t>
            </a:r>
            <a:r>
              <a:rPr lang="en-US" altLang="zh-CN" sz="3200" b="1" strike="noStrike" noProof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?</a:t>
            </a:r>
            <a:endParaRPr lang="en-US" altLang="zh-CN" sz="3200" b="1" strike="noStrike" noProof="1">
              <a:solidFill>
                <a:srgbClr val="800000"/>
              </a:solidFill>
              <a:effectLst>
                <a:outerShdw blurRad="38100" dist="38100" dir="2700000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6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6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6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35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35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4" grpId="0"/>
      <p:bldP spid="76815" grpId="0"/>
      <p:bldP spid="76816" grpId="0"/>
      <p:bldP spid="76818" grpId="0"/>
      <p:bldP spid="135173" grpId="0"/>
      <p:bldP spid="13517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985" name="Group 54"/>
          <p:cNvGrpSpPr/>
          <p:nvPr/>
        </p:nvGrpSpPr>
        <p:grpSpPr>
          <a:xfrm>
            <a:off x="1981800" y="5638800"/>
            <a:ext cx="8534400" cy="914400"/>
            <a:chOff x="288" y="3993"/>
            <a:chExt cx="5280" cy="327"/>
          </a:xfrm>
        </p:grpSpPr>
        <p:sp>
          <p:nvSpPr>
            <p:cNvPr id="41986" name="Rectangle 39"/>
            <p:cNvSpPr/>
            <p:nvPr/>
          </p:nvSpPr>
          <p:spPr>
            <a:xfrm>
              <a:off x="2926" y="3993"/>
              <a:ext cx="2642" cy="327"/>
            </a:xfrm>
            <a:prstGeom prst="rect">
              <a:avLst/>
            </a:prstGeom>
            <a:noFill/>
            <a:ln w="57150" cap="flat" cmpd="sng">
              <a:solidFill>
                <a:schemeClr val="tx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0000" tIns="46800" rIns="90000" bIns="46800" anchor="t"/>
            <a:lstStyle/>
            <a:p>
              <a:pPr>
                <a:spcBef>
                  <a:spcPct val="20000"/>
                </a:spcBef>
              </a:pPr>
              <a:endParaRPr lang="zh-CN" altLang="zh-CN" sz="2800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1987" name="Rectangle 38"/>
            <p:cNvSpPr/>
            <p:nvPr/>
          </p:nvSpPr>
          <p:spPr>
            <a:xfrm>
              <a:off x="816" y="3993"/>
              <a:ext cx="2110" cy="327"/>
            </a:xfrm>
            <a:prstGeom prst="rect">
              <a:avLst/>
            </a:prstGeom>
            <a:noFill/>
            <a:ln w="57150" cap="flat" cmpd="sng">
              <a:solidFill>
                <a:schemeClr val="tx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0000" tIns="226800" rIns="90000" bIns="226800" anchor="t"/>
            <a:lstStyle/>
            <a:p>
              <a:pPr>
                <a:spcBef>
                  <a:spcPct val="20000"/>
                </a:spcBef>
              </a:pPr>
              <a:endParaRPr lang="zh-CN" altLang="zh-CN" sz="2800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1988" name="Rectangle 37"/>
            <p:cNvSpPr/>
            <p:nvPr/>
          </p:nvSpPr>
          <p:spPr>
            <a:xfrm>
              <a:off x="288" y="3993"/>
              <a:ext cx="528" cy="327"/>
            </a:xfrm>
            <a:prstGeom prst="rect">
              <a:avLst/>
            </a:prstGeom>
            <a:noFill/>
            <a:ln w="57150" cap="flat" cmpd="sng">
              <a:solidFill>
                <a:schemeClr val="tx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0000" tIns="46800" rIns="90000" bIns="46800" anchor="t"/>
            <a:lstStyle/>
            <a:p>
              <a:pPr>
                <a:spcBef>
                  <a:spcPct val="20000"/>
                </a:spcBef>
              </a:pPr>
              <a:r>
                <a:rPr lang="zh-CN" altLang="en-US" sz="20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失败原因不同</a:t>
              </a:r>
            </a:p>
          </p:txBody>
        </p:sp>
        <p:sp>
          <p:nvSpPr>
            <p:cNvPr id="41989" name="Line 40"/>
            <p:cNvSpPr/>
            <p:nvPr/>
          </p:nvSpPr>
          <p:spPr>
            <a:xfrm>
              <a:off x="288" y="3993"/>
              <a:ext cx="5280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1990" name="Line 41"/>
            <p:cNvSpPr/>
            <p:nvPr/>
          </p:nvSpPr>
          <p:spPr>
            <a:xfrm>
              <a:off x="288" y="4320"/>
              <a:ext cx="5280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1991" name="Line 42"/>
            <p:cNvSpPr/>
            <p:nvPr/>
          </p:nvSpPr>
          <p:spPr>
            <a:xfrm>
              <a:off x="288" y="3993"/>
              <a:ext cx="0" cy="327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1992" name="Line 43"/>
            <p:cNvSpPr/>
            <p:nvPr/>
          </p:nvSpPr>
          <p:spPr>
            <a:xfrm>
              <a:off x="816" y="3993"/>
              <a:ext cx="0" cy="327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1993" name="Line 44"/>
            <p:cNvSpPr/>
            <p:nvPr/>
          </p:nvSpPr>
          <p:spPr>
            <a:xfrm>
              <a:off x="2926" y="3993"/>
              <a:ext cx="0" cy="327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1994" name="Line 45"/>
            <p:cNvSpPr/>
            <p:nvPr/>
          </p:nvSpPr>
          <p:spPr>
            <a:xfrm>
              <a:off x="5568" y="3993"/>
              <a:ext cx="0" cy="327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1995" name="Text Box 3"/>
          <p:cNvSpPr txBox="1"/>
          <p:nvPr/>
        </p:nvSpPr>
        <p:spPr>
          <a:xfrm>
            <a:off x="3658200" y="0"/>
            <a:ext cx="70104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联系</a:t>
            </a:r>
            <a:r>
              <a:rPr lang="en-US" altLang="zh-CN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1851—1864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年中国太平天国运动、</a:t>
            </a:r>
            <a:r>
              <a:rPr lang="en-US" altLang="zh-CN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1857—1859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年印度民族大起义，比较它们的异同？</a:t>
            </a:r>
          </a:p>
        </p:txBody>
      </p:sp>
      <p:sp>
        <p:nvSpPr>
          <p:cNvPr id="41996" name="Text Box 4"/>
          <p:cNvSpPr txBox="1"/>
          <p:nvPr/>
        </p:nvSpPr>
        <p:spPr>
          <a:xfrm>
            <a:off x="1524600" y="914400"/>
            <a:ext cx="914400" cy="82994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相同点：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97" name="Rectangle 6"/>
          <p:cNvSpPr/>
          <p:nvPr/>
        </p:nvSpPr>
        <p:spPr>
          <a:xfrm>
            <a:off x="1981800" y="1905000"/>
            <a:ext cx="8534400" cy="3733800"/>
          </a:xfrm>
          <a:prstGeom prst="rect">
            <a:avLst/>
          </a:prstGeom>
          <a:solidFill>
            <a:srgbClr val="FFFFFF"/>
          </a:solidFill>
          <a:ln w="571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1998" name="Line 7"/>
          <p:cNvSpPr/>
          <p:nvPr/>
        </p:nvSpPr>
        <p:spPr>
          <a:xfrm flipV="1">
            <a:off x="1981800" y="2667000"/>
            <a:ext cx="8534400" cy="36513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1999" name="Line 8"/>
          <p:cNvSpPr/>
          <p:nvPr/>
        </p:nvSpPr>
        <p:spPr>
          <a:xfrm flipH="1">
            <a:off x="2820000" y="1905000"/>
            <a:ext cx="0" cy="37338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2000" name="Line 9"/>
          <p:cNvSpPr/>
          <p:nvPr/>
        </p:nvSpPr>
        <p:spPr>
          <a:xfrm>
            <a:off x="6249000" y="1905000"/>
            <a:ext cx="0" cy="37338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2001" name="Line 10"/>
          <p:cNvSpPr/>
          <p:nvPr/>
        </p:nvSpPr>
        <p:spPr>
          <a:xfrm>
            <a:off x="1981800" y="4038600"/>
            <a:ext cx="8534400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2002" name="Line 11"/>
          <p:cNvSpPr/>
          <p:nvPr/>
        </p:nvSpPr>
        <p:spPr>
          <a:xfrm>
            <a:off x="1981800" y="4953000"/>
            <a:ext cx="8534400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2003" name="Text Box 12"/>
          <p:cNvSpPr txBox="1"/>
          <p:nvPr/>
        </p:nvSpPr>
        <p:spPr>
          <a:xfrm>
            <a:off x="3048600" y="2058353"/>
            <a:ext cx="2819400" cy="521970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印度民族起义</a:t>
            </a:r>
          </a:p>
        </p:txBody>
      </p:sp>
      <p:sp>
        <p:nvSpPr>
          <p:cNvPr id="42004" name="Text Box 13"/>
          <p:cNvSpPr txBox="1"/>
          <p:nvPr/>
        </p:nvSpPr>
        <p:spPr>
          <a:xfrm>
            <a:off x="7011000" y="2058353"/>
            <a:ext cx="3048000" cy="521970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太平天国运动</a:t>
            </a:r>
          </a:p>
        </p:txBody>
      </p:sp>
      <p:sp>
        <p:nvSpPr>
          <p:cNvPr id="42005" name="Text Box 14"/>
          <p:cNvSpPr txBox="1"/>
          <p:nvPr/>
        </p:nvSpPr>
        <p:spPr>
          <a:xfrm>
            <a:off x="1981800" y="4114959"/>
            <a:ext cx="817563" cy="829945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领导不同</a:t>
            </a:r>
          </a:p>
        </p:txBody>
      </p:sp>
      <p:sp>
        <p:nvSpPr>
          <p:cNvPr id="42006" name="Text Box 15"/>
          <p:cNvSpPr txBox="1"/>
          <p:nvPr/>
        </p:nvSpPr>
        <p:spPr>
          <a:xfrm>
            <a:off x="1905600" y="4953635"/>
            <a:ext cx="1066800" cy="706755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参加者不同</a:t>
            </a:r>
          </a:p>
        </p:txBody>
      </p:sp>
      <p:sp>
        <p:nvSpPr>
          <p:cNvPr id="42007" name="Text Box 16"/>
          <p:cNvSpPr txBox="1"/>
          <p:nvPr/>
        </p:nvSpPr>
        <p:spPr>
          <a:xfrm>
            <a:off x="1905600" y="2743835"/>
            <a:ext cx="990600" cy="1198880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斗争目标不同</a:t>
            </a:r>
          </a:p>
        </p:txBody>
      </p:sp>
      <p:sp>
        <p:nvSpPr>
          <p:cNvPr id="63" name="Text Box 17"/>
          <p:cNvSpPr txBox="1"/>
          <p:nvPr/>
        </p:nvSpPr>
        <p:spPr>
          <a:xfrm>
            <a:off x="2896200" y="4191953"/>
            <a:ext cx="2798763" cy="52197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封建王公</a:t>
            </a:r>
          </a:p>
        </p:txBody>
      </p:sp>
      <p:sp>
        <p:nvSpPr>
          <p:cNvPr id="64" name="Text Box 18"/>
          <p:cNvSpPr txBox="1"/>
          <p:nvPr/>
        </p:nvSpPr>
        <p:spPr>
          <a:xfrm>
            <a:off x="6782400" y="5030153"/>
            <a:ext cx="2943225" cy="52197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农民阶级</a:t>
            </a:r>
          </a:p>
        </p:txBody>
      </p:sp>
      <p:sp>
        <p:nvSpPr>
          <p:cNvPr id="65" name="Text Box 19"/>
          <p:cNvSpPr txBox="1"/>
          <p:nvPr/>
        </p:nvSpPr>
        <p:spPr>
          <a:xfrm>
            <a:off x="2820000" y="5030153"/>
            <a:ext cx="2952750" cy="52197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主要是土兵</a:t>
            </a:r>
          </a:p>
        </p:txBody>
      </p:sp>
      <p:sp>
        <p:nvSpPr>
          <p:cNvPr id="66" name="Text Box 20"/>
          <p:cNvSpPr txBox="1"/>
          <p:nvPr/>
        </p:nvSpPr>
        <p:spPr>
          <a:xfrm>
            <a:off x="6858600" y="4268153"/>
            <a:ext cx="2808288" cy="52197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农民阶级</a:t>
            </a:r>
          </a:p>
        </p:txBody>
      </p:sp>
      <p:sp>
        <p:nvSpPr>
          <p:cNvPr id="67" name="Text Box 21"/>
          <p:cNvSpPr txBox="1"/>
          <p:nvPr/>
        </p:nvSpPr>
        <p:spPr>
          <a:xfrm>
            <a:off x="2896200" y="2896077"/>
            <a:ext cx="3276600" cy="95313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为反抗英国的殖民统治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侧重于反侵略</a:t>
            </a:r>
          </a:p>
        </p:txBody>
      </p:sp>
      <p:sp>
        <p:nvSpPr>
          <p:cNvPr id="68" name="Text Box 22"/>
          <p:cNvSpPr txBox="1"/>
          <p:nvPr/>
        </p:nvSpPr>
        <p:spPr>
          <a:xfrm>
            <a:off x="6325200" y="2667318"/>
            <a:ext cx="4343400" cy="138366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要推翻清政府的统治，侧重于反封建，也包括外国侵略势力</a:t>
            </a:r>
          </a:p>
        </p:txBody>
      </p:sp>
      <p:sp>
        <p:nvSpPr>
          <p:cNvPr id="42014" name="Text Box 23"/>
          <p:cNvSpPr txBox="1"/>
          <p:nvPr/>
        </p:nvSpPr>
        <p:spPr>
          <a:xfrm>
            <a:off x="1524600" y="1905000"/>
            <a:ext cx="381000" cy="119888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不同点：</a:t>
            </a:r>
          </a:p>
        </p:txBody>
      </p:sp>
      <p:sp>
        <p:nvSpPr>
          <p:cNvPr id="70" name="Rectangle 55"/>
          <p:cNvSpPr/>
          <p:nvPr/>
        </p:nvSpPr>
        <p:spPr>
          <a:xfrm>
            <a:off x="2820000" y="5867400"/>
            <a:ext cx="3429000" cy="523240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被英国军队残酷镇压</a:t>
            </a:r>
          </a:p>
        </p:txBody>
      </p:sp>
      <p:sp>
        <p:nvSpPr>
          <p:cNvPr id="71" name="Rectangle 56"/>
          <p:cNvSpPr/>
          <p:nvPr/>
        </p:nvSpPr>
        <p:spPr>
          <a:xfrm>
            <a:off x="6325200" y="5867400"/>
            <a:ext cx="4097655" cy="523240"/>
          </a:xfrm>
          <a:prstGeom prst="rect">
            <a:avLst/>
          </a:prstGeom>
          <a:noFill/>
          <a:ln w="76200">
            <a:noFill/>
          </a:ln>
        </p:spPr>
        <p:txBody>
          <a:bodyPr wrap="none"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被中外反动势力联合绞杀</a:t>
            </a:r>
          </a:p>
        </p:txBody>
      </p:sp>
      <p:grpSp>
        <p:nvGrpSpPr>
          <p:cNvPr id="42017" name="Group 60"/>
          <p:cNvGrpSpPr/>
          <p:nvPr/>
        </p:nvGrpSpPr>
        <p:grpSpPr>
          <a:xfrm>
            <a:off x="1524600" y="0"/>
            <a:ext cx="2057400" cy="838200"/>
            <a:chOff x="1247" y="1253"/>
            <a:chExt cx="2495" cy="1406"/>
          </a:xfrm>
        </p:grpSpPr>
        <p:sp>
          <p:nvSpPr>
            <p:cNvPr id="42018" name="WordArt 61"/>
            <p:cNvSpPr>
              <a:spLocks noTextEdit="1"/>
            </p:cNvSpPr>
            <p:nvPr/>
          </p:nvSpPr>
          <p:spPr>
            <a:xfrm>
              <a:off x="1565" y="1661"/>
              <a:ext cx="1859" cy="59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 fontScale="55000" lnSpcReduction="10000"/>
            </a:bodyPr>
            <a:lstStyle/>
            <a:p>
              <a:pPr algn="ctr"/>
              <a:r>
                <a:rPr lang="zh-CN" altLang="en-US" sz="3600" b="1">
                  <a:ln w="12700" cap="flat" cmpd="sng">
                    <a:solidFill>
                      <a:schemeClr val="accent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333399"/>
                  </a:solidFill>
                  <a:effectLst>
                    <a:outerShdw dist="35921" dir="2699999" sy="50000" kx="2115830" algn="bl" rotWithShape="0">
                      <a:srgbClr val="C0C0C0">
                        <a:alpha val="79999"/>
                      </a:srgbClr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议一议</a:t>
              </a:r>
            </a:p>
          </p:txBody>
        </p:sp>
        <p:sp>
          <p:nvSpPr>
            <p:cNvPr id="74" name="AutoShape 62"/>
            <p:cNvSpPr>
              <a:spLocks noChangeArrowheads="1"/>
            </p:cNvSpPr>
            <p:nvPr/>
          </p:nvSpPr>
          <p:spPr bwMode="auto">
            <a:xfrm>
              <a:off x="1247" y="1253"/>
              <a:ext cx="2495" cy="1406"/>
            </a:xfrm>
            <a:prstGeom prst="cloudCallout">
              <a:avLst>
                <a:gd name="adj1" fmla="val -28108"/>
                <a:gd name="adj2" fmla="val 55352"/>
              </a:avLst>
            </a:prstGeom>
            <a:noFill/>
            <a:ln w="76200">
              <a:solidFill>
                <a:srgbClr val="FF0000"/>
              </a:solidFill>
              <a:rou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zh-CN" sz="54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Garamond" panose="02020404030301010803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5" name="Text Box 63"/>
          <p:cNvSpPr txBox="1"/>
          <p:nvPr/>
        </p:nvSpPr>
        <p:spPr>
          <a:xfrm>
            <a:off x="2362800" y="914400"/>
            <a:ext cx="8305800" cy="831215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都沉重打击了英国殖民者的统治；都以失败告终，没有先进阶级的领导</a:t>
            </a:r>
            <a:r>
              <a:rPr lang="en-US" altLang="zh-CN" sz="2400" b="1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;</a:t>
            </a:r>
            <a:r>
              <a:rPr lang="zh-CN" altLang="en-US" sz="2400" b="1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都显示了殖民地半殖民地人民抗争的英勇精神等。</a:t>
            </a:r>
          </a:p>
        </p:txBody>
      </p:sp>
    </p:spTree>
  </p:cSld>
  <p:clrMapOvr>
    <a:masterClrMapping/>
  </p:clrMapOvr>
  <p:transition>
    <p:checker dir="vert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  <p:bldP spid="67" grpId="0"/>
      <p:bldP spid="68" grpId="0"/>
      <p:bldP spid="70" grpId="0"/>
      <p:bldP spid="71" grpId="0"/>
      <p:bldP spid="7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/>
          <p:nvPr/>
        </p:nvSpPr>
        <p:spPr>
          <a:xfrm>
            <a:off x="5487000" y="4876800"/>
            <a:ext cx="4876800" cy="644525"/>
          </a:xfrm>
          <a:prstGeom prst="rect">
            <a:avLst/>
          </a:prstGeom>
          <a:solidFill>
            <a:srgbClr val="FFFF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1" name="Rectangle 3"/>
          <p:cNvSpPr/>
          <p:nvPr/>
        </p:nvSpPr>
        <p:spPr>
          <a:xfrm>
            <a:off x="1677000" y="152400"/>
            <a:ext cx="4392613" cy="647700"/>
          </a:xfrm>
          <a:prstGeom prst="rect">
            <a:avLst/>
          </a:prstGeom>
          <a:solidFill>
            <a:srgbClr val="FFFF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7652" name="Text Box 4"/>
          <p:cNvSpPr txBox="1"/>
          <p:nvPr/>
        </p:nvSpPr>
        <p:spPr>
          <a:xfrm>
            <a:off x="1981800" y="152400"/>
            <a:ext cx="5334000" cy="64643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拉美胜利的原因：</a:t>
            </a:r>
          </a:p>
        </p:txBody>
      </p:sp>
      <p:sp>
        <p:nvSpPr>
          <p:cNvPr id="23557" name="Text Box 5"/>
          <p:cNvSpPr txBox="1"/>
          <p:nvPr/>
        </p:nvSpPr>
        <p:spPr>
          <a:xfrm>
            <a:off x="1524600" y="836613"/>
            <a:ext cx="9253538" cy="95440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拉美各国人民能联合起来，协同作战，南北夹击，共同打击殖民者。②广大人民觉醒，为民族独立英勇斗争。</a:t>
            </a:r>
          </a:p>
        </p:txBody>
      </p:sp>
      <p:sp>
        <p:nvSpPr>
          <p:cNvPr id="27654" name="Text Box 6"/>
          <p:cNvSpPr txBox="1"/>
          <p:nvPr/>
        </p:nvSpPr>
        <p:spPr>
          <a:xfrm>
            <a:off x="5639400" y="4876800"/>
            <a:ext cx="4648200" cy="646430"/>
          </a:xfrm>
          <a:prstGeom prst="rect">
            <a:avLst/>
          </a:prstGeom>
          <a:solidFill>
            <a:srgbClr val="FFFF66">
              <a:alpha val="0"/>
            </a:srgbClr>
          </a:solidFill>
          <a:ln w="9525">
            <a:noFill/>
          </a:ln>
        </p:spPr>
        <p:txBody>
          <a:bodyPr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印度起义失败的原因：</a:t>
            </a:r>
          </a:p>
        </p:txBody>
      </p:sp>
      <p:sp>
        <p:nvSpPr>
          <p:cNvPr id="23559" name="Text Box 7"/>
          <p:cNvSpPr txBox="1"/>
          <p:nvPr/>
        </p:nvSpPr>
        <p:spPr>
          <a:xfrm>
            <a:off x="1524600" y="5029200"/>
            <a:ext cx="8839200" cy="52324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印度单靠一国力量。</a:t>
            </a: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1524600" y="1905000"/>
            <a:ext cx="9504363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 noProof="1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③</a:t>
            </a:r>
            <a:r>
              <a:rPr lang="zh-CN" altLang="en-US" sz="2800" b="1" noProof="1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有统一的指挥。 ④玻利瓦尔等领导人的卓越领导。</a:t>
            </a:r>
            <a:endParaRPr lang="zh-CN" altLang="en-US" sz="2800" b="1" noProof="1"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3561" name="Text Box 9"/>
          <p:cNvSpPr txBox="1"/>
          <p:nvPr/>
        </p:nvSpPr>
        <p:spPr>
          <a:xfrm>
            <a:off x="1524600" y="2514600"/>
            <a:ext cx="802005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⑤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西班牙和葡萄牙在殖民地争夺中力量日益衰落。</a:t>
            </a:r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1524600" y="5638800"/>
            <a:ext cx="873252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 b="1" noProof="1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②</a:t>
            </a:r>
            <a:r>
              <a:rPr lang="zh-CN" altLang="en-US" sz="2800" b="1" noProof="1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起义过程中没有形成统一的领导，被英军各个击破。</a:t>
            </a:r>
            <a:endParaRPr lang="zh-CN" altLang="en-US" sz="2800" b="1" noProof="1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3563" name="Text Box 11"/>
          <p:cNvSpPr txBox="1"/>
          <p:nvPr/>
        </p:nvSpPr>
        <p:spPr>
          <a:xfrm>
            <a:off x="1524600" y="6172200"/>
            <a:ext cx="934593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工业革命后，英国经济军事实力强大，实力远超西班牙和葡萄牙。</a:t>
            </a:r>
          </a:p>
        </p:txBody>
      </p:sp>
      <p:grpSp>
        <p:nvGrpSpPr>
          <p:cNvPr id="39947" name="Group 6"/>
          <p:cNvGrpSpPr/>
          <p:nvPr/>
        </p:nvGrpSpPr>
        <p:grpSpPr>
          <a:xfrm>
            <a:off x="1524600" y="3200400"/>
            <a:ext cx="9144000" cy="1447800"/>
            <a:chOff x="2064" y="93"/>
            <a:chExt cx="3577" cy="960"/>
          </a:xfrm>
        </p:grpSpPr>
        <p:sp>
          <p:nvSpPr>
            <p:cNvPr id="39948" name="AutoShape 7"/>
            <p:cNvSpPr/>
            <p:nvPr/>
          </p:nvSpPr>
          <p:spPr>
            <a:xfrm>
              <a:off x="2064" y="93"/>
              <a:ext cx="3552" cy="960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0"/>
              </a:srgbClr>
            </a:solidFill>
            <a:ln w="762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lIns="90000" tIns="46800" rIns="90000" bIns="46800" anchor="ctr"/>
            <a:lstStyle/>
            <a:p>
              <a:endParaRPr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39949" name="Text Box 8"/>
            <p:cNvSpPr txBox="1"/>
            <p:nvPr/>
          </p:nvSpPr>
          <p:spPr>
            <a:xfrm>
              <a:off x="2112" y="192"/>
              <a:ext cx="3529" cy="796"/>
            </a:xfrm>
            <a:prstGeom prst="rect">
              <a:avLst/>
            </a:prstGeom>
            <a:noFill/>
            <a:ln w="76200">
              <a:noFill/>
            </a:ln>
          </p:spPr>
          <p:txBody>
            <a:bodyPr lIns="90000" tIns="46800" rIns="90000" bIns="46800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dirty="0">
                  <a:solidFill>
                    <a:srgbClr val="000066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2</a:t>
              </a:r>
              <a:r>
                <a:rPr lang="zh-CN" altLang="en-US" sz="3600" b="1" dirty="0">
                  <a:solidFill>
                    <a:srgbClr val="000066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、同是民族解放运动，为什么拉美独立运动取得胜利，而印度民族大起义却失败了？</a:t>
              </a: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35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5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5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5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bldLvl="0" animBg="1"/>
      <p:bldP spid="27651" grpId="0" bldLvl="0" animBg="1"/>
      <p:bldP spid="27652" grpId="0"/>
      <p:bldP spid="23557" grpId="0"/>
      <p:bldP spid="27654" grpId="0" bldLvl="0" animBg="1"/>
      <p:bldP spid="23559" grpId="0"/>
      <p:bldP spid="23562" grpId="0" bldLvl="0"/>
      <p:bldP spid="23563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ext Box 4"/>
          <p:cNvSpPr txBox="1"/>
          <p:nvPr/>
        </p:nvSpPr>
        <p:spPr>
          <a:xfrm>
            <a:off x="2640613" y="4467225"/>
            <a:ext cx="1587500" cy="768350"/>
          </a:xfrm>
          <a:prstGeom prst="rect">
            <a:avLst/>
          </a:prstGeom>
          <a:noFill/>
          <a:ln w="38100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CC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拉美</a:t>
            </a:r>
          </a:p>
        </p:txBody>
      </p:sp>
      <p:sp>
        <p:nvSpPr>
          <p:cNvPr id="123907" name="Text Box 7"/>
          <p:cNvSpPr txBox="1"/>
          <p:nvPr/>
        </p:nvSpPr>
        <p:spPr>
          <a:xfrm>
            <a:off x="4359875" y="908050"/>
            <a:ext cx="2463800" cy="645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algn="ctr"/>
            <a:r>
              <a:rPr lang="zh-CN" altLang="en-US" sz="36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t>反抗</a:t>
            </a:r>
            <a:endParaRPr lang="zh-CN" altLang="en-US" sz="3600" b="1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23908" name="Text Box 8"/>
          <p:cNvSpPr txBox="1"/>
          <p:nvPr/>
        </p:nvSpPr>
        <p:spPr>
          <a:xfrm>
            <a:off x="7096725" y="4395788"/>
            <a:ext cx="2168525" cy="768350"/>
          </a:xfrm>
          <a:prstGeom prst="rect">
            <a:avLst/>
          </a:prstGeom>
          <a:noFill/>
          <a:ln w="38100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8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西、葡</a:t>
            </a:r>
          </a:p>
        </p:txBody>
      </p:sp>
      <p:sp>
        <p:nvSpPr>
          <p:cNvPr id="123909" name="Text Box 9"/>
          <p:cNvSpPr txBox="1"/>
          <p:nvPr/>
        </p:nvSpPr>
        <p:spPr>
          <a:xfrm>
            <a:off x="3072413" y="5403850"/>
            <a:ext cx="5327650" cy="768350"/>
          </a:xfrm>
          <a:prstGeom prst="rect">
            <a:avLst/>
          </a:prstGeom>
          <a:noFill/>
          <a:ln w="38100">
            <a:noFill/>
            <a:miter/>
          </a:ln>
        </p:spPr>
        <p:txBody>
          <a:bodyPr>
            <a:spAutoFit/>
          </a:bodyPr>
          <a:lstStyle/>
          <a:p>
            <a:pPr algn="ctr"/>
            <a:r>
              <a:rPr lang="zh-CN" altLang="en-US" sz="44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t>玻利瓦尔、圣马丁</a:t>
            </a:r>
            <a:endParaRPr lang="zh-CN" altLang="en-US" sz="4400" b="1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23910" name="Text Box 10"/>
          <p:cNvSpPr txBox="1"/>
          <p:nvPr/>
        </p:nvSpPr>
        <p:spPr>
          <a:xfrm>
            <a:off x="2591400" y="1268413"/>
            <a:ext cx="1776413" cy="768350"/>
          </a:xfrm>
          <a:prstGeom prst="rect">
            <a:avLst/>
          </a:prstGeom>
          <a:noFill/>
          <a:ln w="38100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CC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印度</a:t>
            </a:r>
          </a:p>
        </p:txBody>
      </p:sp>
      <p:sp>
        <p:nvSpPr>
          <p:cNvPr id="17420" name="Text Box 12"/>
          <p:cNvSpPr txBox="1"/>
          <p:nvPr/>
        </p:nvSpPr>
        <p:spPr>
          <a:xfrm>
            <a:off x="7104663" y="1196975"/>
            <a:ext cx="1368425" cy="768350"/>
          </a:xfrm>
          <a:prstGeom prst="rect">
            <a:avLst/>
          </a:prstGeom>
          <a:noFill/>
          <a:ln w="38100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8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英国</a:t>
            </a:r>
          </a:p>
        </p:txBody>
      </p:sp>
      <p:sp>
        <p:nvSpPr>
          <p:cNvPr id="43015" name="Text Box 14"/>
          <p:cNvSpPr txBox="1"/>
          <p:nvPr/>
        </p:nvSpPr>
        <p:spPr>
          <a:xfrm>
            <a:off x="1627153" y="1917700"/>
            <a:ext cx="1013460" cy="2663825"/>
          </a:xfrm>
          <a:prstGeom prst="rect">
            <a:avLst/>
          </a:prstGeom>
          <a:noFill/>
          <a:ln w="38100">
            <a:noFill/>
          </a:ln>
        </p:spPr>
        <p:txBody>
          <a:bodyPr vert="eaVert" anchor="t">
            <a:spAutoFit/>
          </a:bodyPr>
          <a:lstStyle/>
          <a:p>
            <a:pPr algn="ctr"/>
            <a:r>
              <a:rPr lang="zh-CN" altLang="en-US" sz="5400" b="1" dirty="0">
                <a:solidFill>
                  <a:srgbClr val="CC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抗争</a:t>
            </a:r>
          </a:p>
        </p:txBody>
      </p:sp>
      <p:sp>
        <p:nvSpPr>
          <p:cNvPr id="123913" name="Text Box 16"/>
          <p:cNvSpPr txBox="1"/>
          <p:nvPr/>
        </p:nvSpPr>
        <p:spPr>
          <a:xfrm>
            <a:off x="9567828" y="1484313"/>
            <a:ext cx="921385" cy="3455987"/>
          </a:xfrm>
          <a:prstGeom prst="rect">
            <a:avLst/>
          </a:prstGeom>
          <a:noFill/>
          <a:ln w="38100">
            <a:noFill/>
          </a:ln>
        </p:spPr>
        <p:txBody>
          <a:bodyPr vert="eaVert" anchor="t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8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压迫、掠夺</a:t>
            </a:r>
          </a:p>
        </p:txBody>
      </p:sp>
      <p:sp>
        <p:nvSpPr>
          <p:cNvPr id="123914" name="Text Box 17"/>
          <p:cNvSpPr txBox="1"/>
          <p:nvPr/>
        </p:nvSpPr>
        <p:spPr>
          <a:xfrm>
            <a:off x="4413850" y="1619250"/>
            <a:ext cx="2330450" cy="645160"/>
          </a:xfrm>
          <a:prstGeom prst="rect">
            <a:avLst/>
          </a:prstGeom>
          <a:noFill/>
          <a:ln w="38100">
            <a:noFill/>
            <a:miter/>
          </a:ln>
        </p:spPr>
        <p:txBody>
          <a:bodyPr>
            <a:spAutoFit/>
          </a:bodyPr>
          <a:lstStyle/>
          <a:p>
            <a:pPr algn="ctr"/>
            <a:r>
              <a:rPr lang="zh-CN" altLang="en-US" sz="36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t>章西女王</a:t>
            </a:r>
            <a:endParaRPr lang="zh-CN" altLang="en-US" sz="3600" b="1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23950" name="Line 46"/>
          <p:cNvSpPr/>
          <p:nvPr/>
        </p:nvSpPr>
        <p:spPr>
          <a:xfrm flipV="1">
            <a:off x="4367813" y="1628775"/>
            <a:ext cx="2520950" cy="0"/>
          </a:xfrm>
          <a:prstGeom prst="line">
            <a:avLst/>
          </a:prstGeom>
          <a:ln w="57150" cap="flat" cmpd="sng">
            <a:solidFill>
              <a:srgbClr val="0000FF"/>
            </a:solidFill>
            <a:prstDash val="solid"/>
            <a:round/>
            <a:headEnd type="none" w="med" len="med"/>
            <a:tailEnd type="stealth" w="med" len="lg"/>
          </a:ln>
        </p:spPr>
        <p:txBody>
          <a:bodyPr anchor="t"/>
          <a:lstStyle/>
          <a:p>
            <a:endParaRPr lang="zh-CN" altLang="en-US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3916" name="Text Box 19"/>
          <p:cNvSpPr txBox="1"/>
          <p:nvPr/>
        </p:nvSpPr>
        <p:spPr>
          <a:xfrm>
            <a:off x="4224938" y="4005263"/>
            <a:ext cx="2055813" cy="76835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algn="ctr"/>
            <a:r>
              <a:rPr lang="zh-CN" altLang="en-US" sz="44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t>反抗</a:t>
            </a:r>
            <a:endParaRPr lang="zh-CN" altLang="en-US" sz="4400" b="1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" name="Line 46"/>
          <p:cNvSpPr/>
          <p:nvPr/>
        </p:nvSpPr>
        <p:spPr>
          <a:xfrm flipV="1">
            <a:off x="4151913" y="4868863"/>
            <a:ext cx="2881312" cy="0"/>
          </a:xfrm>
          <a:prstGeom prst="line">
            <a:avLst/>
          </a:prstGeom>
          <a:ln w="57150" cap="flat" cmpd="sng">
            <a:solidFill>
              <a:srgbClr val="0000FF"/>
            </a:solidFill>
            <a:prstDash val="solid"/>
            <a:round/>
            <a:headEnd type="none" w="med" len="med"/>
            <a:tailEnd type="stealth" w="med" len="lg"/>
          </a:ln>
        </p:spPr>
        <p:txBody>
          <a:bodyPr anchor="t"/>
          <a:lstStyle/>
          <a:p>
            <a:endParaRPr lang="zh-CN" altLang="en-US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7429" name="AutoShape 21"/>
          <p:cNvSpPr/>
          <p:nvPr/>
        </p:nvSpPr>
        <p:spPr>
          <a:xfrm>
            <a:off x="2567588" y="1674813"/>
            <a:ext cx="288925" cy="3122612"/>
          </a:xfrm>
          <a:prstGeom prst="leftBracket">
            <a:avLst>
              <a:gd name="adj" fmla="val 89913"/>
            </a:avLst>
          </a:prstGeom>
          <a:noFill/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zh-CN" sz="2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30" name="AutoShape 22"/>
          <p:cNvSpPr/>
          <p:nvPr/>
        </p:nvSpPr>
        <p:spPr>
          <a:xfrm>
            <a:off x="9049350" y="1557338"/>
            <a:ext cx="431800" cy="3240087"/>
          </a:xfrm>
          <a:prstGeom prst="rightBracket">
            <a:avLst>
              <a:gd name="adj" fmla="val 62426"/>
            </a:avLst>
          </a:prstGeom>
          <a:noFill/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zh-CN" sz="2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43023" name="组合 123921"/>
          <p:cNvGrpSpPr/>
          <p:nvPr/>
        </p:nvGrpSpPr>
        <p:grpSpPr>
          <a:xfrm>
            <a:off x="1524600" y="-26987"/>
            <a:ext cx="9144000" cy="836612"/>
            <a:chOff x="0" y="845"/>
            <a:chExt cx="5760" cy="527"/>
          </a:xfrm>
        </p:grpSpPr>
        <p:pic>
          <p:nvPicPr>
            <p:cNvPr id="43024" name="图片 12392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845"/>
              <a:ext cx="5760" cy="52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3025" name="WordArt 3"/>
            <p:cNvSpPr>
              <a:spLocks noTextEdit="1"/>
            </p:cNvSpPr>
            <p:nvPr/>
          </p:nvSpPr>
          <p:spPr>
            <a:xfrm>
              <a:off x="567" y="918"/>
              <a:ext cx="2450" cy="40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3600" b="1">
                  <a:ln w="28575" cap="flat" cmpd="sng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FF66"/>
                  </a:solidFill>
                  <a:effectLst>
                    <a:outerShdw dist="35921" dir="2699999" algn="ctr" rotWithShape="0">
                      <a:srgbClr val="C0C0C0">
                        <a:alpha val="79999"/>
                      </a:srgbClr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</a:rPr>
                <a:t>本课小结</a:t>
              </a:r>
            </a:p>
          </p:txBody>
        </p:sp>
      </p:grpSp>
      <p:sp>
        <p:nvSpPr>
          <p:cNvPr id="123926" name="矩形 123925"/>
          <p:cNvSpPr/>
          <p:nvPr/>
        </p:nvSpPr>
        <p:spPr>
          <a:xfrm>
            <a:off x="2567588" y="2660650"/>
            <a:ext cx="6896100" cy="76835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fontAlgn="base"/>
            <a:r>
              <a:rPr lang="zh-CN" altLang="en-US" sz="4400" b="1" strike="noStrike" noProof="1">
                <a:solidFill>
                  <a:srgbClr val="66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彩云" panose="02010800040101010101" pitchFamily="2" charset="-122"/>
                <a:cs typeface="+mn-cs"/>
              </a:rPr>
              <a:t>哪里有压迫，哪里就有反抗</a:t>
            </a:r>
            <a:endParaRPr lang="zh-CN" altLang="en-US" sz="4400" b="1" strike="noStrike" noProof="1">
              <a:solidFill>
                <a:srgbClr val="66006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3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3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3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3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3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3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3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23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23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123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6" grpId="0"/>
      <p:bldP spid="123907" grpId="0"/>
      <p:bldP spid="123908" grpId="0"/>
      <p:bldP spid="123909" grpId="0"/>
      <p:bldP spid="123910" grpId="0"/>
      <p:bldP spid="17420" grpId="0"/>
      <p:bldP spid="123913" grpId="0"/>
      <p:bldP spid="123914" grpId="0"/>
      <p:bldP spid="123916" grpId="0"/>
      <p:bldP spid="17429" grpId="0" bldLvl="0" animBg="1"/>
      <p:bldP spid="17430" grpId="0" bldLvl="0" animBg="1"/>
      <p:bldP spid="123926" grpId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1658</Words>
  <PresentationFormat>宽屏</PresentationFormat>
  <Paragraphs>174</Paragraphs>
  <Slides>20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7" baseType="lpstr">
      <vt:lpstr>黑体</vt:lpstr>
      <vt:lpstr>华文彩云</vt:lpstr>
      <vt:lpstr>华文行楷</vt:lpstr>
      <vt:lpstr>华文隶书</vt:lpstr>
      <vt:lpstr>华文细黑</vt:lpstr>
      <vt:lpstr>华文新魏</vt:lpstr>
      <vt:lpstr>华文中宋</vt:lpstr>
      <vt:lpstr>楷体_GB2312</vt:lpstr>
      <vt:lpstr>隶书</vt:lpstr>
      <vt:lpstr>宋体</vt:lpstr>
      <vt:lpstr>微软雅黑</vt:lpstr>
      <vt:lpstr>Arial</vt:lpstr>
      <vt:lpstr>Garamond</vt:lpstr>
      <vt:lpstr>Tahoma</vt:lpstr>
      <vt:lpstr>Times New Roman</vt:lpstr>
      <vt:lpstr>默认设计模板</vt:lpstr>
      <vt:lpstr>Bitmap Image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“祖国之父”——圣马丁</vt:lpstr>
      <vt:lpstr>PowerPoint 演示文稿</vt:lpstr>
      <vt:lpstr>1.从材料一到材料二，英国对印度的剥削方式发生了什么变化？</vt:lpstr>
      <vt:lpstr>PowerPoint 演示文稿</vt:lpstr>
      <vt:lpstr>印 度 民 族 大 起 义</vt:lpstr>
      <vt:lpstr>章西女王——克拉什米·巴依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/>
  <dcterms:created xsi:type="dcterms:W3CDTF">2018-10-18T09:22:17Z</dcterms:created>
  <dcterms:modified xsi:type="dcterms:W3CDTF">2018-10-18T09:22:36Z</dcterms:modified>
  <cp:category/>
</cp:coreProperties>
</file>