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83" r:id="rId2"/>
  </p:sldMasterIdLst>
  <p:notesMasterIdLst>
    <p:notesMasterId r:id="rId27"/>
  </p:notesMasterIdLst>
  <p:sldIdLst>
    <p:sldId id="256" r:id="rId3"/>
    <p:sldId id="431" r:id="rId4"/>
    <p:sldId id="432" r:id="rId5"/>
    <p:sldId id="262" r:id="rId6"/>
    <p:sldId id="264" r:id="rId7"/>
    <p:sldId id="277" r:id="rId8"/>
    <p:sldId id="278" r:id="rId9"/>
    <p:sldId id="293" r:id="rId10"/>
    <p:sldId id="423" r:id="rId11"/>
    <p:sldId id="309" r:id="rId12"/>
    <p:sldId id="385" r:id="rId13"/>
    <p:sldId id="374" r:id="rId14"/>
    <p:sldId id="310" r:id="rId15"/>
    <p:sldId id="424" r:id="rId16"/>
    <p:sldId id="425" r:id="rId17"/>
    <p:sldId id="426" r:id="rId18"/>
    <p:sldId id="428" r:id="rId19"/>
    <p:sldId id="427" r:id="rId20"/>
    <p:sldId id="388" r:id="rId21"/>
    <p:sldId id="311" r:id="rId22"/>
    <p:sldId id="430" r:id="rId23"/>
    <p:sldId id="429" r:id="rId24"/>
    <p:sldId id="396" r:id="rId25"/>
    <p:sldId id="397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681" autoAdjust="0"/>
    <p:restoredTop sz="99647" autoAdjust="0"/>
  </p:normalViewPr>
  <p:slideViewPr>
    <p:cSldViewPr snapToGrid="0">
      <p:cViewPr varScale="1">
        <p:scale>
          <a:sx n="89" d="100"/>
          <a:sy n="89" d="100"/>
        </p:scale>
        <p:origin x="-63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4B9EF9-6DA8-4985-8D79-7F2C750E58A6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BFB677-1002-4675-901F-55858E770D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47785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 w="1">
            <a:solidFill>
              <a:schemeClr val="tx1"/>
            </a:solidFill>
          </a:ln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8163" y="4387850"/>
            <a:ext cx="5780087" cy="3952875"/>
          </a:xfrm>
          <a:noFill/>
          <a:ln/>
        </p:spPr>
        <p:txBody>
          <a:bodyPr/>
          <a:lstStyle/>
          <a:p>
            <a:pPr eaLnBrk="1" hangingPunct="1"/>
            <a:r>
              <a:rPr lang="zh-CN" altLang="en-US"/>
              <a:t>强迫劳动，在整个殖民时期，被埋葬在矿井下的印第安人达到</a:t>
            </a:r>
            <a:r>
              <a:rPr lang="en-US" altLang="zh-CN"/>
              <a:t>800</a:t>
            </a:r>
            <a:r>
              <a:rPr lang="zh-CN" altLang="en-US"/>
              <a:t>万；黑奴的境遇比印第安人还惨，过度劳累的折磨下，黑奴的存活率仅为</a:t>
            </a:r>
            <a:r>
              <a:rPr lang="en-US" altLang="zh-CN"/>
              <a:t>4.5%</a:t>
            </a:r>
            <a:r>
              <a:rPr lang="zh-CN" altLang="en-US"/>
              <a:t>，到巴西后品均寿命不过七年。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CN" altLang="en-US" noProof="1"/>
              <a:t>单击此处编辑母版副标题样式</a:t>
            </a:r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B3F9928-C344-48C9-8C5A-BB5FD9078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C0FAE77-3B59-4B30-880F-D4F790A2D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BA65885-B5E3-4057-B03F-553CCFBB8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A921B-BCB0-463A-9B1C-A57CA09D50C6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82635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4625D4B-021B-4103-8BCA-6E604362C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2D5CBD1-C2BB-464F-9FC5-340A1BFD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9752968-2264-4993-B11F-35F3A3AE3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686E2-49D9-495F-9516-E4723B188C22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29410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5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F243A5D-55BC-4FD5-AA62-A0A825DA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E22B59-FC5E-401B-8E4F-9E6992B4B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8DED887-110A-4F03-BD99-12D18AD7A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80896-2633-4E37-B9A8-59ECA4531D9C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03361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6827EE23-F7E4-4261-BDD3-7B21F60A9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3A94408D-BF08-42B6-9C77-C23686CDC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E270ED2-E020-446E-9AC3-00730EADE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2EA6D-1448-4621-B5C9-979ACF13A02E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12155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A5C7E28E-48B5-4D27-A335-9F3D6BE38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10AD15C2-3792-4780-817B-1A3745B19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06C28E63-5D76-4F19-BD02-988EDE2B4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22F48-3E90-4CB6-98F5-D9955AB770DC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44589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FE7E40E0-7A78-4A8F-AFDC-3F2EEFC6D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46F2FE5C-D534-4E66-A681-C154D24E7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B4E587A8-3189-43C7-8C4B-0D7673328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31D07-6C92-4FC5-92E8-095CC7937FA0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13716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8EC3A163-0A59-4DF0-89D8-E175C290A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0CEC908C-2F5C-4E51-84E4-F1445EC7B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4F07D96F-5ABA-4028-A6F4-F7B751A2F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59688-59BB-4A51-945E-9DB37378A658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45826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90D621D8-1AF9-462B-A8FA-6B79C931A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CC1B1716-7393-4FC1-B3A3-A110DC91E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3EC46F4A-DD66-49F9-A4F1-631B029B1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87D80-7A95-474E-8D7A-C9EAA1A0F4C0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76583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2B903770-F43B-4F43-8D5A-223232175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B231701E-3143-4B20-AA65-56E94C678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AE8634E-7B4A-4B04-B097-4359A062B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7C563-889D-4D2B-9851-218E60CE0D80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3509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C10636D-5FC4-4628-9A19-27CB8F9CE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15F1B0-D6E3-4A50-ABDD-2E13238E5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8352CDE-A096-418A-BD8B-E925CB3C9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29895-5D70-4E68-B6EE-A6D7F8E32834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57717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CB45C73-747E-4938-8854-9B104BE39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E960220-A3DA-4B2F-8B9A-566F93B34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F14DA90-6646-49F9-8B10-8DB812A24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23519-2FFD-4AC4-B6F6-B4FA158098F9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8870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7F1D429E-AFDE-42F3-95BC-0646BD90A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1159DB19-6B27-40F1-8741-EBBE405E3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D274C230-CFCD-4E77-A7E9-8A41D35F6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48B58-099F-4E1B-A3CE-501ED4F62795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794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334518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B9929A00-EB6E-4E2D-BCA8-2BA5D11F3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0F797141-BA1B-4B37-8487-FEB72CD7C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0ECAC693-9C3C-4D7D-8645-E36DD66BC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AB8A2-8935-45F8-A308-4D0104B65757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15347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8859879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381819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656774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9ED3E2FD-4033-4936-81F3-071291BF7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3889B62F-07C9-4923-A1DB-11FD5065E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0AFF0415-9247-40C2-BCDE-C47FF2ED1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0ED89-63F7-4DC8-90A2-B1BA7215106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912393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508187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717317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0677083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64EC593-2D5B-4050-A72D-4EE3244E3E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1DEA1FDC-F968-4CFC-8F92-95919C93D4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FA331DA-633E-4502-8AF3-EC4213E79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C5470B3-F709-4A63-B0D6-EE17EFE21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78EE279-CCCB-4990-A3C2-727CA2E75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1A921B-BCB0-463A-9B1C-A57CA09D50C6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14986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0DE0433-22C9-4BC4-B908-CAADD771B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400D3C2-6CA3-42A5-B0C4-48E052E7A4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19D292B-244B-43DE-B5AE-9411E2187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E40F73E-6FCC-4E1D-BC36-AF9A5865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89DAF6D-A212-4C63-99E4-3FA88CE84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B686E2-49D9-495F-9516-E4723B188C22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497792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AB542B9-4025-48C7-991F-AF98B31EF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646EA3B8-C0AE-49AC-9362-6E25DAA507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453E486-5222-43D2-98E3-1878E78EB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F6D5DA4-063F-432A-AB17-08F0630D4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2DBF599-2F8D-4273-96FA-DAC431AB6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580896-2633-4E37-B9A8-59ECA4531D9C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063897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1374575-6CA9-46E2-B77B-F4BB666C8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BE403E0-229E-41C7-9875-844665AD73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45D4DB30-469D-47CB-914F-F6A88366C0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E4DFE7F6-1656-48E8-A45B-A4F7351F5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6D4C59B1-84D0-4DB5-877B-62C14CDDA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DE31D238-BDE3-4B81-8E29-D8E903079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72EA6D-1448-4621-B5C9-979ACF13A02E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236471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4B24702-9CEC-4951-9780-D1D885D8F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7B0CAAA-994E-4FEA-A03D-5964629EC4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454CF49-B979-4545-8AE6-B66B24CD4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93DAF801-1040-4BFB-96E9-90CEE2E493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32D519DD-917B-4361-98F9-79C7087F5D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D4A8346F-791D-43A7-A4B1-14D323EC9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5359D1F2-1D55-4D03-A80D-9BF9A4847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EFD6C813-7CA5-45E9-8EC1-C680DDCB2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522F48-3E90-4CB6-98F5-D9955AB770DC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306078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808DF32-DF97-40E8-B7EA-3A5B2AA3B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BF761AE5-A81D-4C66-A804-DCFF90B13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7D52140A-B81A-4401-8040-BC390C7B3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E204EF8E-3747-4623-91F7-AF59F3639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931D07-6C92-4FC5-92E8-095CC7937FA0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148577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7741BAA-E317-4DD4-B834-5D09F10ED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5B5229F0-027C-42A4-8F26-56E0466D3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1505591D-A11D-41CC-BFBD-43DC1D6B1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259688-59BB-4A51-945E-9DB37378A658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2848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1AA9BF5-0F21-49ED-AB2F-6DADF004D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4A2C597-4ED3-46D1-A82B-30ECD210D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DAF131C6-51CB-437E-B99D-E9A50F8685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38EA6F0-8E9B-47FC-9672-0C4D1A866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7D0F315F-8A7E-46F7-A222-1E74D8D00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09722BA4-4C30-414D-B1D0-0CE6F5AE2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387D80-7A95-474E-8D7A-C9EAA1A0F4C0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584222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7DE7915-E98B-47EC-8BAB-669B65AA6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5EB5D1F7-4C77-4DDF-9232-9F5EA6B5C6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872F0B68-3530-4AC5-B8B9-F1D0E2194B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F9B09E4-DEF5-468C-BD54-B1B42D572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A57A933-4CCC-49B9-8417-4B0DF79B7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717FA018-BEFF-4D12-92AE-BBE4008A0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7C563-889D-4D2B-9851-218E60CE0D80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82232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50FFFE1-D84B-43D0-9016-9B3953C89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3AAE0DEA-5952-44D0-8799-7696B70977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AC91579-8972-429D-A544-0AD14A04B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1F2CCB1-7434-47F8-8AA8-D77441EEF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E93D518-0FCF-472E-9B55-8451A1024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B29895-5D70-4E68-B6EE-A6D7F8E32834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53412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F7A0374B-8F11-4BCC-8AF0-9C0B86C252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07D42107-8EF6-4F93-A81D-43D628081E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800AACA-8CB7-465D-895A-489B589FF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637876F-6435-43CB-95D0-A674CA25E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DC83EAA-1BC8-48D7-BF97-82B51F168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23EA30-66DB-43FA-BAE0-50AAF7C8314E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5548814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2978900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2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7D6EBD9D-B7E0-4CE3-93E0-8B7F9FF9C08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FAF7022F-91B5-421A-ACEF-A63A47E215A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4B7BAE2-E155-42C2-9EF5-061871C258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514350" eaLnBrk="0" hangingPunct="0">
              <a:buFontTx/>
              <a:buNone/>
              <a:defRPr sz="675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C0A558-E34C-4A64-B507-B17537C542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514350" eaLnBrk="0" hangingPunct="0">
              <a:buFontTx/>
              <a:buNone/>
              <a:defRPr sz="675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BDE14D3-14A6-403C-B408-B24F0D0A2A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defTabSz="514350" eaLnBrk="1" hangingPunct="1">
              <a:buFont typeface="Arial" charset="0"/>
              <a:buNone/>
              <a:defRPr sz="675" noProof="1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DC23EA30-66DB-43FA-BAE0-50AAF7C8314E}" type="slidenum">
              <a:rPr altLang="zh-CN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05919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60" r:id="rId21"/>
    <p:sldLayoutId id="2147483682" r:id="rId2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257175" algn="l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514350" algn="l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771525" algn="l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27000" indent="-127000" algn="l" rtl="0" eaLnBrk="0" fontAlgn="base" hangingPunct="0">
        <a:lnSpc>
          <a:spcPct val="90000"/>
        </a:lnSpc>
        <a:spcBef>
          <a:spcPts val="563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4175" indent="-127000" algn="l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641350" indent="-127000" algn="l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898525" indent="-127000" algn="l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55700" indent="-127000" algn="l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399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399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399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3993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399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399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399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399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399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399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399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399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3993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06E1C25A-90E4-41B6-8251-1B67CF76E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7270B1F-3925-4740-9E82-0CE6DCAE3B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1025E0C-A4CB-400D-A277-50F2C71975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8254E46-6721-42A8-ADC3-F141FFB2F0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32DD21-A976-4C29-A8CC-2518201B70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C23EA30-66DB-43FA-BAE0-50AAF7C8314E}" type="slidenum">
              <a:rPr lang="en-US" altLang="zh-CN" smtClean="0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8846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8.xml"/><Relationship Id="rId1" Type="http://schemas.openxmlformats.org/officeDocument/2006/relationships/vmlDrawing" Target="../drawings/vmlDrawing2.vml"/><Relationship Id="rId4" Type="http://schemas.openxmlformats.org/officeDocument/2006/relationships/hyperlink" Target="http://info.datang.net/F/F0045.HTM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3.bin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tzhledu.net/Article/Article_UploadFiles/200912/2009121509220805.bmp" TargetMode="External"/><Relationship Id="rId1" Type="http://schemas.openxmlformats.org/officeDocument/2006/relationships/slideLayout" Target="../slideLayouts/slideLayout3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53FE0901-ED29-44A3-BABF-67D63E1FA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6291" y="1618167"/>
            <a:ext cx="900867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</a:pPr>
            <a:endParaRPr lang="en-US" altLang="zh-CN" sz="4000" b="1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第</a:t>
            </a: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1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课 殖民地人民的反抗斗争</a:t>
            </a:r>
          </a:p>
        </p:txBody>
      </p:sp>
    </p:spTree>
    <p:extLst>
      <p:ext uri="{BB962C8B-B14F-4D97-AF65-F5344CB8AC3E}">
        <p14:creationId xmlns:p14="http://schemas.microsoft.com/office/powerpoint/2010/main" xmlns="" val="3058975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514" name="Object 2"/>
          <p:cNvGraphicFramePr>
            <a:graphicFrameLocks noChangeAspect="1"/>
          </p:cNvGraphicFramePr>
          <p:nvPr/>
        </p:nvGraphicFramePr>
        <p:xfrm>
          <a:off x="0" y="0"/>
          <a:ext cx="7357533" cy="6858000"/>
        </p:xfrm>
        <a:graphic>
          <a:graphicData uri="http://schemas.openxmlformats.org/presentationml/2006/ole">
            <p:oleObj spid="_x0000_s55298" name="BMP 图象" r:id="rId4" imgW="3333693" imgH="4143049" progId="Paint.Picture">
              <p:embed/>
            </p:oleObj>
          </a:graphicData>
        </a:graphic>
      </p:graphicFrame>
      <p:sp>
        <p:nvSpPr>
          <p:cNvPr id="64516" name="Text Box 4"/>
          <p:cNvSpPr txBox="1">
            <a:spLocks noChangeArrowheads="1"/>
          </p:cNvSpPr>
          <p:nvPr/>
        </p:nvSpPr>
        <p:spPr bwMode="auto">
          <a:xfrm rot="-1026564">
            <a:off x="1652171" y="457200"/>
            <a:ext cx="677108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  <a:latin typeface="Times New Roman" pitchFamily="18" charset="0"/>
              </a:rPr>
              <a:t>墨西哥</a:t>
            </a:r>
            <a:endParaRPr kumimoji="1" lang="zh-CN" altLang="en-US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64517" name="WordArt 5"/>
          <p:cNvSpPr>
            <a:spLocks noChangeArrowheads="1" noChangeShapeType="1" noTextEdit="1"/>
          </p:cNvSpPr>
          <p:nvPr/>
        </p:nvSpPr>
        <p:spPr bwMode="auto">
          <a:xfrm rot="5400000">
            <a:off x="4254500" y="4711700"/>
            <a:ext cx="1143000" cy="7112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阿根廷</a:t>
            </a:r>
          </a:p>
        </p:txBody>
      </p:sp>
      <p:sp>
        <p:nvSpPr>
          <p:cNvPr id="64518" name="WordArt 6"/>
          <p:cNvSpPr>
            <a:spLocks noChangeArrowheads="1" noChangeShapeType="1" noTextEdit="1"/>
          </p:cNvSpPr>
          <p:nvPr/>
        </p:nvSpPr>
        <p:spPr bwMode="auto">
          <a:xfrm>
            <a:off x="5490633" y="3276600"/>
            <a:ext cx="12192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宋体"/>
                <a:ea typeface="宋体"/>
              </a:rPr>
              <a:t>巴西</a:t>
            </a:r>
          </a:p>
        </p:txBody>
      </p:sp>
      <p:sp>
        <p:nvSpPr>
          <p:cNvPr id="64525" name="WordArt 13"/>
          <p:cNvSpPr>
            <a:spLocks noChangeArrowheads="1" noChangeShapeType="1" noTextEdit="1"/>
          </p:cNvSpPr>
          <p:nvPr/>
        </p:nvSpPr>
        <p:spPr bwMode="auto">
          <a:xfrm rot="-2062699">
            <a:off x="3312584" y="2420938"/>
            <a:ext cx="2438400" cy="457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哥伦比亚</a:t>
            </a:r>
          </a:p>
        </p:txBody>
      </p:sp>
      <p:sp>
        <p:nvSpPr>
          <p:cNvPr id="85002" name="Text Box 10"/>
          <p:cNvSpPr txBox="1">
            <a:spLocks noChangeArrowheads="1"/>
          </p:cNvSpPr>
          <p:nvPr/>
        </p:nvSpPr>
        <p:spPr bwMode="auto">
          <a:xfrm>
            <a:off x="2159001" y="0"/>
            <a:ext cx="1631951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0000CC"/>
                </a:solidFill>
                <a:ea typeface="黑体" pitchFamily="49" charset="-122"/>
              </a:rPr>
              <a:t>美国</a:t>
            </a:r>
          </a:p>
        </p:txBody>
      </p:sp>
      <p:sp>
        <p:nvSpPr>
          <p:cNvPr id="85012" name="Line 20"/>
          <p:cNvSpPr>
            <a:spLocks noChangeShapeType="1"/>
          </p:cNvSpPr>
          <p:nvPr/>
        </p:nvSpPr>
        <p:spPr bwMode="auto">
          <a:xfrm flipH="1">
            <a:off x="4944534" y="1916114"/>
            <a:ext cx="1246717" cy="936625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5013" name="Line 21"/>
          <p:cNvSpPr>
            <a:spLocks noChangeShapeType="1"/>
          </p:cNvSpPr>
          <p:nvPr/>
        </p:nvSpPr>
        <p:spPr bwMode="auto">
          <a:xfrm flipH="1" flipV="1">
            <a:off x="4368800" y="1700213"/>
            <a:ext cx="1822451" cy="2159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5014" name="Line 22"/>
          <p:cNvSpPr>
            <a:spLocks noChangeShapeType="1"/>
          </p:cNvSpPr>
          <p:nvPr/>
        </p:nvSpPr>
        <p:spPr bwMode="auto">
          <a:xfrm flipH="1" flipV="1">
            <a:off x="4078818" y="333375"/>
            <a:ext cx="2112433" cy="1582738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5016" name="Text Box 24"/>
          <p:cNvSpPr txBox="1">
            <a:spLocks noChangeArrowheads="1"/>
          </p:cNvSpPr>
          <p:nvPr/>
        </p:nvSpPr>
        <p:spPr bwMode="auto">
          <a:xfrm>
            <a:off x="6000751" y="333375"/>
            <a:ext cx="5568949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 smtClean="0">
                <a:solidFill>
                  <a:srgbClr val="0000CC"/>
                </a:solidFill>
                <a:ea typeface="黑体" pitchFamily="49" charset="-122"/>
              </a:rPr>
              <a:t>一、拉丁美洲</a:t>
            </a:r>
            <a:r>
              <a:rPr lang="zh-CN" altLang="en-US" sz="3600" dirty="0">
                <a:solidFill>
                  <a:srgbClr val="0000CC"/>
                </a:solidFill>
                <a:ea typeface="黑体" pitchFamily="49" charset="-122"/>
              </a:rPr>
              <a:t>独立运动</a:t>
            </a:r>
          </a:p>
        </p:txBody>
      </p:sp>
      <p:sp>
        <p:nvSpPr>
          <p:cNvPr id="85019" name="Line 27"/>
          <p:cNvSpPr>
            <a:spLocks noChangeShapeType="1"/>
          </p:cNvSpPr>
          <p:nvPr/>
        </p:nvSpPr>
        <p:spPr bwMode="auto">
          <a:xfrm flipH="1" flipV="1">
            <a:off x="1968501" y="1125539"/>
            <a:ext cx="4222751" cy="790575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5020" name="Line 28"/>
          <p:cNvSpPr>
            <a:spLocks noChangeShapeType="1"/>
          </p:cNvSpPr>
          <p:nvPr/>
        </p:nvSpPr>
        <p:spPr bwMode="auto">
          <a:xfrm flipH="1">
            <a:off x="5135034" y="1916113"/>
            <a:ext cx="1056217" cy="3097212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blinds/>
    <p:sndAc>
      <p:stSnd>
        <p:snd r:embed="rId3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85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5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5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5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5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5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12" grpId="0" animBg="1"/>
      <p:bldP spid="85013" grpId="0" animBg="1"/>
      <p:bldP spid="85014" grpId="0" animBg="1"/>
      <p:bldP spid="85016" grpId="0"/>
      <p:bldP spid="85019" grpId="0" animBg="1"/>
      <p:bldP spid="850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1678518" y="0"/>
            <a:ext cx="940858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66"/>
                </a:solidFill>
                <a:ea typeface="黑体" pitchFamily="49" charset="-122"/>
              </a:rPr>
              <a:t>拉丁美洲的独立运动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1" y="620713"/>
            <a:ext cx="11233151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CC"/>
                </a:solidFill>
                <a:ea typeface="黑体" pitchFamily="49" charset="-122"/>
              </a:rPr>
              <a:t>原因：</a:t>
            </a:r>
          </a:p>
          <a:p>
            <a:pPr>
              <a:spcBef>
                <a:spcPct val="50000"/>
              </a:spcBef>
            </a:pPr>
            <a:endParaRPr lang="zh-CN" altLang="en-US" sz="2800" dirty="0">
              <a:solidFill>
                <a:srgbClr val="0000CC"/>
              </a:solidFill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CC"/>
                </a:solidFill>
                <a:ea typeface="黑体" pitchFamily="49" charset="-122"/>
              </a:rPr>
              <a:t>时间：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CC"/>
                </a:solidFill>
                <a:ea typeface="黑体" pitchFamily="49" charset="-122"/>
              </a:rPr>
              <a:t>序幕：</a:t>
            </a:r>
            <a:endParaRPr lang="zh-CN" altLang="en-US" sz="4000" dirty="0">
              <a:solidFill>
                <a:srgbClr val="0000CC"/>
              </a:solidFill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CC"/>
                </a:solidFill>
                <a:ea typeface="黑体" pitchFamily="49" charset="-122"/>
              </a:rPr>
              <a:t>领导人：</a:t>
            </a:r>
          </a:p>
          <a:p>
            <a:pPr>
              <a:spcBef>
                <a:spcPct val="50000"/>
              </a:spcBef>
            </a:pPr>
            <a:endParaRPr lang="zh-CN" altLang="en-US" sz="2800" dirty="0">
              <a:solidFill>
                <a:srgbClr val="0000CC"/>
              </a:solidFill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800" dirty="0">
              <a:solidFill>
                <a:srgbClr val="0000CC"/>
              </a:solidFill>
              <a:ea typeface="黑体" pitchFamily="49" charset="-122"/>
            </a:endParaRP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1390651" y="620713"/>
            <a:ext cx="10801349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800">
              <a:solidFill>
                <a:srgbClr val="660033"/>
              </a:solidFill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3300"/>
                </a:solidFill>
              </a:rPr>
              <a:t>②</a:t>
            </a:r>
            <a:r>
              <a:rPr lang="zh-CN" altLang="en-US" sz="2800">
                <a:solidFill>
                  <a:srgbClr val="660033"/>
                </a:solidFill>
                <a:ea typeface="黑体" pitchFamily="49" charset="-122"/>
              </a:rPr>
              <a:t>受启蒙运动，美国独立战争，法国大革命的影响。</a:t>
            </a: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1583267" y="1916113"/>
            <a:ext cx="921808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18</a:t>
            </a:r>
            <a:r>
              <a:rPr lang="zh-CN" altLang="en-US" sz="280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世纪末</a:t>
            </a:r>
            <a:r>
              <a:rPr lang="en-US" altLang="zh-CN" sz="280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19</a:t>
            </a:r>
            <a:r>
              <a:rPr lang="zh-CN" altLang="en-US" sz="2800">
                <a:solidFill>
                  <a:srgbClr val="660033"/>
                </a:solidFill>
                <a:latin typeface="黑体" pitchFamily="49" charset="-122"/>
                <a:ea typeface="黑体" pitchFamily="49" charset="-122"/>
              </a:rPr>
              <a:t>世纪初</a:t>
            </a:r>
          </a:p>
        </p:txBody>
      </p:sp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1968500" y="3141663"/>
            <a:ext cx="816186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660033"/>
                </a:solidFill>
                <a:ea typeface="黑体" pitchFamily="49" charset="-122"/>
              </a:rPr>
              <a:t>玻利瓦尔；圣马丁</a:t>
            </a:r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1871134" y="2492376"/>
            <a:ext cx="748876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660033"/>
                </a:solidFill>
                <a:ea typeface="黑体" pitchFamily="49" charset="-122"/>
              </a:rPr>
              <a:t>海地独立</a:t>
            </a:r>
          </a:p>
        </p:txBody>
      </p:sp>
      <p:sp>
        <p:nvSpPr>
          <p:cNvPr id="86029" name="Text Box 13"/>
          <p:cNvSpPr txBox="1">
            <a:spLocks noChangeArrowheads="1"/>
          </p:cNvSpPr>
          <p:nvPr/>
        </p:nvSpPr>
        <p:spPr bwMode="auto">
          <a:xfrm>
            <a:off x="1488018" y="692150"/>
            <a:ext cx="7393516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3300"/>
                </a:solidFill>
              </a:rPr>
              <a:t>①</a:t>
            </a:r>
            <a:r>
              <a:rPr lang="zh-CN" altLang="en-US" sz="2800">
                <a:solidFill>
                  <a:srgbClr val="660033"/>
                </a:solidFill>
                <a:ea typeface="黑体" pitchFamily="49" charset="-122"/>
              </a:rPr>
              <a:t>受奴役和压迫；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6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6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60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4" grpId="0"/>
      <p:bldP spid="86025" grpId="0"/>
      <p:bldP spid="860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676479" y="637969"/>
            <a:ext cx="5133309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殖民者对拉丁美洲的统治</a:t>
            </a:r>
          </a:p>
          <a:p>
            <a:endParaRPr lang="en-US" altLang="zh-CN" sz="2400" dirty="0">
              <a:latin typeface="Times New Roman" pitchFamily="18" charset="0"/>
            </a:endParaRPr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731838" y="1197631"/>
            <a:ext cx="64770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）掠夺 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）屠杀 （</a:t>
            </a:r>
            <a:r>
              <a:rPr lang="en-US" altLang="zh-CN" sz="2800" b="1" dirty="0">
                <a:latin typeface="+mn-ea"/>
              </a:rPr>
              <a:t>3</a:t>
            </a:r>
            <a:r>
              <a:rPr lang="zh-CN" altLang="en-US" sz="2800" b="1" dirty="0">
                <a:latin typeface="+mn-ea"/>
              </a:rPr>
              <a:t>）强迫劳动</a:t>
            </a:r>
          </a:p>
        </p:txBody>
      </p:sp>
      <p:sp>
        <p:nvSpPr>
          <p:cNvPr id="77828" name="Text Box 4" hidden="1"/>
          <p:cNvSpPr txBox="1">
            <a:spLocks noChangeArrowheads="1"/>
          </p:cNvSpPr>
          <p:nvPr/>
        </p:nvSpPr>
        <p:spPr bwMode="auto">
          <a:xfrm>
            <a:off x="2351088" y="1700214"/>
            <a:ext cx="7993062" cy="452431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latin typeface="黑体" pitchFamily="49" charset="-122"/>
                <a:ea typeface="黑体" pitchFamily="49" charset="-122"/>
                <a:cs typeface="Times New Roman" pitchFamily="18" charset="0"/>
              </a:rPr>
              <a:t>    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Times New Roman" pitchFamily="18" charset="0"/>
              </a:rPr>
              <a:t>恩格斯说： “黄金一词是驱使西班牙人横渡大西洋到美洲去的咒语，黄金是白人刚踏上一个新发现的海岸时所要的第一件东西。”</a:t>
            </a:r>
          </a:p>
          <a:p>
            <a:r>
              <a:rPr lang="zh-CN" altLang="en-US" sz="3200" b="1">
                <a:latin typeface="黑体" pitchFamily="49" charset="-122"/>
                <a:ea typeface="黑体" pitchFamily="49" charset="-122"/>
                <a:cs typeface="Times New Roman" pitchFamily="18" charset="0"/>
              </a:rPr>
              <a:t>   </a:t>
            </a:r>
          </a:p>
          <a:p>
            <a:r>
              <a:rPr lang="zh-CN" altLang="en-US" sz="3200" b="1">
                <a:latin typeface="黑体" pitchFamily="49" charset="-122"/>
                <a:ea typeface="黑体" pitchFamily="49" charset="-122"/>
                <a:cs typeface="Times New Roman" pitchFamily="18" charset="0"/>
              </a:rPr>
              <a:t>   </a:t>
            </a:r>
            <a:r>
              <a:rPr lang="en-US" altLang="zh-CN" sz="3200" b="1">
                <a:latin typeface="黑体" pitchFamily="49" charset="-122"/>
                <a:ea typeface="黑体" pitchFamily="49" charset="-122"/>
                <a:cs typeface="Times New Roman" pitchFamily="18" charset="0"/>
              </a:rPr>
              <a:t>16-18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Times New Roman" pitchFamily="18" charset="0"/>
              </a:rPr>
              <a:t>世纪西班牙掠去了约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250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万公斤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Times New Roman" pitchFamily="18" charset="0"/>
              </a:rPr>
              <a:t>的黄金和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1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亿公斤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Times New Roman" pitchFamily="18" charset="0"/>
              </a:rPr>
              <a:t>的白银。葡萄牙从巴西运走至少有价值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6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亿美元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Times New Roman" pitchFamily="18" charset="0"/>
              </a:rPr>
              <a:t>的黄金和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3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亿美元</a:t>
            </a:r>
            <a:r>
              <a:rPr lang="zh-CN" altLang="en-US" sz="3200" b="1">
                <a:latin typeface="黑体" pitchFamily="49" charset="-122"/>
                <a:ea typeface="黑体" pitchFamily="49" charset="-122"/>
                <a:cs typeface="Times New Roman" pitchFamily="18" charset="0"/>
              </a:rPr>
              <a:t>的金刚石。</a:t>
            </a:r>
            <a:endParaRPr lang="zh-CN" altLang="en-US" sz="3600">
              <a:solidFill>
                <a:schemeClr val="accent2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561717" y="5137150"/>
            <a:ext cx="10496143" cy="144655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有人估计在西班牙人入侵后</a:t>
            </a:r>
            <a:r>
              <a:rPr lang="en-US" altLang="zh-CN" sz="2800" b="1" dirty="0">
                <a:latin typeface="黑体" pitchFamily="49" charset="-122"/>
                <a:ea typeface="黑体" pitchFamily="49" charset="-122"/>
              </a:rPr>
              <a:t>12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年，墨西哥的印第安人便被屠杀了好几百万。大规模的屠杀很快使西印度群岛上的居民几乎绝迹，这种现象接着在其他地区也出现了。 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824517" y="1720851"/>
            <a:ext cx="8571693" cy="3416229"/>
            <a:chOff x="0" y="0"/>
            <a:chExt cx="13720" cy="7145"/>
          </a:xfrm>
        </p:grpSpPr>
        <p:pic>
          <p:nvPicPr>
            <p:cNvPr id="9225" name="Picture 9" descr="pic_300166"/>
            <p:cNvPicPr>
              <a:picLocks noChangeAspect="1" noChangeArrowheads="1"/>
            </p:cNvPicPr>
            <p:nvPr/>
          </p:nvPicPr>
          <p:blipFill>
            <a:blip r:embed="rId3" cstate="print"/>
            <a:srcRect l="35231" t="16585" r="4462" b="58064"/>
            <a:stretch>
              <a:fillRect/>
            </a:stretch>
          </p:blipFill>
          <p:spPr bwMode="auto">
            <a:xfrm>
              <a:off x="0" y="0"/>
              <a:ext cx="13720" cy="6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6" name="Text Box 10"/>
            <p:cNvSpPr txBox="1">
              <a:spLocks noChangeArrowheads="1"/>
            </p:cNvSpPr>
            <p:nvPr/>
          </p:nvSpPr>
          <p:spPr bwMode="auto">
            <a:xfrm>
              <a:off x="540" y="6046"/>
              <a:ext cx="12813" cy="10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66"/>
                  </a:solidFill>
                  <a:latin typeface="+mn-ea"/>
                </a:rPr>
                <a:t>印第安人、黑人被迫在银矿里劳动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5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 autoUpdateAnimBg="0"/>
      <p:bldP spid="77828" grpId="0" bldLvl="0" animBg="1" autoUpdateAnimBg="0"/>
      <p:bldP spid="77828" grpId="1" bldLvl="0" animBg="1" autoUpdateAnimBg="0"/>
      <p:bldP spid="77830" grpId="0" animBg="1" autoUpdateAnimBg="0"/>
      <p:bldP spid="77830" grpId="1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内容占位符 64514">
            <a:extLst>
              <a:ext uri="{FF2B5EF4-FFF2-40B4-BE49-F238E27FC236}">
                <a16:creationId xmlns:a16="http://schemas.microsoft.com/office/drawing/2014/main" xmlns="" id="{EBA286F6-0731-4CA2-84B8-62047A4811F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25303" y="1100469"/>
            <a:ext cx="4486940" cy="4657061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拉丁美洲独立运动原因（背景）</a:t>
            </a:r>
            <a:r>
              <a:rPr lang="zh-CN" altLang="en-US" sz="2800" b="1" dirty="0">
                <a:latin typeface="+mn-ea"/>
              </a:rPr>
              <a:t>：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）西班牙和葡萄牙残酷的殖民统治和经济掠夺。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）美国独立战争和法国大革命的影响。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时间</a:t>
            </a:r>
            <a:r>
              <a:rPr lang="zh-CN" altLang="en-US" sz="2800" b="1" dirty="0">
                <a:latin typeface="+mn-ea"/>
              </a:rPr>
              <a:t>：</a:t>
            </a:r>
            <a:r>
              <a:rPr lang="en-US" altLang="zh-CN" sz="2800" b="1" dirty="0">
                <a:latin typeface="+mn-ea"/>
              </a:rPr>
              <a:t>19</a:t>
            </a:r>
            <a:r>
              <a:rPr lang="zh-CN" altLang="en-US" sz="2800" b="1" dirty="0">
                <a:latin typeface="+mn-ea"/>
              </a:rPr>
              <a:t>世纪初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目的</a:t>
            </a:r>
            <a:r>
              <a:rPr lang="zh-CN" altLang="en-US" sz="2800" b="1" dirty="0">
                <a:latin typeface="+mn-ea"/>
              </a:rPr>
              <a:t>：反抗殖民统治，争取民族独立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7436733-B4EC-485D-8FE7-82C74A83B9F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12243" y="1327876"/>
            <a:ext cx="7101524" cy="3605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charRg st="1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4515">
                                            <p:txEl>
                                              <p:charRg st="1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4515">
                                            <p:txEl>
                                              <p:charRg st="1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4515">
                                            <p:txEl>
                                              <p:charRg st="1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charRg st="49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4515">
                                            <p:txEl>
                                              <p:charRg st="49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4515">
                                            <p:txEl>
                                              <p:charRg st="49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4515">
                                            <p:txEl>
                                              <p:charRg st="49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charRg st="77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515">
                                            <p:txEl>
                                              <p:charRg st="77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515">
                                            <p:txEl>
                                              <p:charRg st="77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charRg st="92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4515">
                                            <p:txEl>
                                              <p:charRg st="92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4515">
                                            <p:txEl>
                                              <p:charRg st="92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1" name="对象 81921">
            <a:extLst>
              <a:ext uri="{FF2B5EF4-FFF2-40B4-BE49-F238E27FC236}">
                <a16:creationId xmlns:a16="http://schemas.microsoft.com/office/drawing/2014/main" xmlns="" id="{F00C3876-40FB-4B3E-9AF1-941E995BF90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821955804"/>
              </p:ext>
            </p:extLst>
          </p:nvPr>
        </p:nvGraphicFramePr>
        <p:xfrm>
          <a:off x="643123" y="1934129"/>
          <a:ext cx="3503613" cy="3744912"/>
        </p:xfrm>
        <a:graphic>
          <a:graphicData uri="http://schemas.openxmlformats.org/presentationml/2006/ole">
            <p:oleObj spid="_x0000_s3077" r:id="rId3" imgW="2941151" imgH="3025210" progId="PBrush">
              <p:embed/>
            </p:oleObj>
          </a:graphicData>
        </a:graphic>
      </p:graphicFrame>
      <p:sp>
        <p:nvSpPr>
          <p:cNvPr id="15362" name="标题 81922">
            <a:extLst>
              <a:ext uri="{FF2B5EF4-FFF2-40B4-BE49-F238E27FC236}">
                <a16:creationId xmlns:a16="http://schemas.microsoft.com/office/drawing/2014/main" xmlns="" id="{7456FF4F-0BFF-4D7E-81FC-A7B9616266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59022" y="557213"/>
            <a:ext cx="2904903" cy="1143000"/>
          </a:xfrm>
        </p:spPr>
        <p:txBody>
          <a:bodyPr/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解放者”</a:t>
            </a:r>
            <a:b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玻利瓦尔</a:t>
            </a:r>
          </a:p>
        </p:txBody>
      </p:sp>
      <p:sp>
        <p:nvSpPr>
          <p:cNvPr id="15363" name="文本框 81923">
            <a:extLst>
              <a:ext uri="{FF2B5EF4-FFF2-40B4-BE49-F238E27FC236}">
                <a16:creationId xmlns:a16="http://schemas.microsoft.com/office/drawing/2014/main" xmlns="" id="{7FF279A1-8BA2-48FF-9389-89FDB2C350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5287" y="1012954"/>
            <a:ext cx="5580062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latin typeface="+mn-ea"/>
                <a:ea typeface="+mn-ea"/>
              </a:rPr>
              <a:t>    19</a:t>
            </a:r>
            <a:r>
              <a:rPr lang="zh-CN" altLang="en-US" sz="2800" b="1" dirty="0">
                <a:latin typeface="+mn-ea"/>
                <a:ea typeface="+mn-ea"/>
              </a:rPr>
              <a:t>世纪初美洲独立运动领导人，军事家。</a:t>
            </a:r>
            <a:r>
              <a:rPr lang="en-US" altLang="zh-CN" sz="2800" b="1" dirty="0">
                <a:latin typeface="+mn-ea"/>
                <a:ea typeface="+mn-ea"/>
              </a:rPr>
              <a:t>1783</a:t>
            </a:r>
            <a:r>
              <a:rPr lang="zh-CN" altLang="en-US" sz="2800" b="1" dirty="0">
                <a:latin typeface="+mn-ea"/>
                <a:ea typeface="+mn-ea"/>
              </a:rPr>
              <a:t>年</a:t>
            </a:r>
            <a:r>
              <a:rPr lang="en-US" altLang="zh-CN" sz="2800" b="1" dirty="0">
                <a:latin typeface="+mn-ea"/>
                <a:ea typeface="+mn-ea"/>
              </a:rPr>
              <a:t>7</a:t>
            </a:r>
            <a:r>
              <a:rPr lang="zh-CN" altLang="en-US" sz="2800" b="1" dirty="0">
                <a:latin typeface="+mn-ea"/>
                <a:ea typeface="+mn-ea"/>
              </a:rPr>
              <a:t>月</a:t>
            </a:r>
            <a:r>
              <a:rPr lang="en-US" altLang="zh-CN" sz="2800" b="1" dirty="0">
                <a:latin typeface="+mn-ea"/>
                <a:ea typeface="+mn-ea"/>
              </a:rPr>
              <a:t>24</a:t>
            </a:r>
            <a:r>
              <a:rPr lang="zh-CN" altLang="en-US" sz="2800" b="1" dirty="0">
                <a:latin typeface="+mn-ea"/>
                <a:ea typeface="+mn-ea"/>
              </a:rPr>
              <a:t>日生于委内瑞拉土生白人贵族家庭。先后在加拉加斯和马德里读书，接受法国启蒙主义教育和资产阶级革命思想，崇信卢梭的自由民权主张。为</a:t>
            </a:r>
            <a:r>
              <a:rPr lang="zh-CN" altLang="en-US" sz="2800" b="1" dirty="0">
                <a:latin typeface="+mn-ea"/>
                <a:ea typeface="+mn-ea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法国大革命</a:t>
            </a:r>
            <a:r>
              <a:rPr lang="zh-CN" altLang="en-US" sz="2800" b="1" dirty="0">
                <a:latin typeface="+mn-ea"/>
                <a:ea typeface="+mn-ea"/>
              </a:rPr>
              <a:t>所鼓舞，立志为推翻西班牙在美洲的殖民统治和解放南美洲而献身。</a:t>
            </a:r>
            <a:r>
              <a:rPr lang="en-US" altLang="zh-CN" sz="2800" b="1" dirty="0">
                <a:latin typeface="+mn-ea"/>
                <a:ea typeface="+mn-ea"/>
              </a:rPr>
              <a:t>1807</a:t>
            </a:r>
            <a:r>
              <a:rPr lang="zh-CN" altLang="en-US" sz="2800" b="1" dirty="0">
                <a:latin typeface="+mn-ea"/>
                <a:ea typeface="+mn-ea"/>
              </a:rPr>
              <a:t>年回到加拉加斯后，进行反对西班牙殖民统治的斗争。后被授予“解放者”的称号。</a:t>
            </a:r>
          </a:p>
        </p:txBody>
      </p:sp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82945">
            <a:extLst>
              <a:ext uri="{FF2B5EF4-FFF2-40B4-BE49-F238E27FC236}">
                <a16:creationId xmlns:a16="http://schemas.microsoft.com/office/drawing/2014/main" xmlns="" id="{E0C3E941-5757-4269-9E8E-6D78BD86AC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44243" y="431007"/>
            <a:ext cx="2649279" cy="1325563"/>
          </a:xfrm>
        </p:spPr>
        <p:txBody>
          <a:bodyPr/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解放者”</a:t>
            </a:r>
            <a:b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</a:b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圣马丁</a:t>
            </a:r>
          </a:p>
        </p:txBody>
      </p:sp>
      <p:pic>
        <p:nvPicPr>
          <p:cNvPr id="16386" name="图片 82946" descr="圣马丁">
            <a:extLst>
              <a:ext uri="{FF2B5EF4-FFF2-40B4-BE49-F238E27FC236}">
                <a16:creationId xmlns:a16="http://schemas.microsoft.com/office/drawing/2014/main" xmlns="" id="{D1BD1208-693D-484A-8BD9-D796D91DC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711" y="1550193"/>
            <a:ext cx="3485672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文本框 82947">
            <a:extLst>
              <a:ext uri="{FF2B5EF4-FFF2-40B4-BE49-F238E27FC236}">
                <a16:creationId xmlns:a16="http://schemas.microsoft.com/office/drawing/2014/main" xmlns="" id="{7BD2ED59-B86B-4724-8914-041B090D5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1699" y="1164014"/>
            <a:ext cx="5184775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latin typeface="+mn-ea"/>
                <a:ea typeface="+mn-ea"/>
              </a:rPr>
              <a:t>    </a:t>
            </a:r>
            <a:r>
              <a:rPr lang="zh-CN" altLang="en-US" sz="2800" b="1" dirty="0">
                <a:latin typeface="+mn-ea"/>
                <a:ea typeface="+mn-ea"/>
              </a:rPr>
              <a:t>圣马丁是南美解放运动的领导人之一。</a:t>
            </a:r>
            <a:r>
              <a:rPr lang="en-US" altLang="zh-CN" sz="2800" b="1" dirty="0">
                <a:latin typeface="+mn-ea"/>
                <a:ea typeface="+mn-ea"/>
              </a:rPr>
              <a:t>1814</a:t>
            </a:r>
            <a:r>
              <a:rPr lang="zh-CN" altLang="en-US" sz="2800" b="1" dirty="0">
                <a:latin typeface="+mn-ea"/>
                <a:ea typeface="+mn-ea"/>
              </a:rPr>
              <a:t>年起组织训练了一支骁勇善战的“安第斯军”，并指挥它于</a:t>
            </a:r>
            <a:r>
              <a:rPr lang="en-US" altLang="zh-CN" sz="2800" b="1" dirty="0">
                <a:latin typeface="+mn-ea"/>
                <a:ea typeface="+mn-ea"/>
              </a:rPr>
              <a:t>1818</a:t>
            </a:r>
            <a:r>
              <a:rPr lang="zh-CN" altLang="en-US" sz="2800" b="1" dirty="0">
                <a:latin typeface="+mn-ea"/>
                <a:ea typeface="+mn-ea"/>
              </a:rPr>
              <a:t>年解放了智利。</a:t>
            </a:r>
            <a:r>
              <a:rPr lang="en-US" altLang="zh-CN" sz="2800" b="1" dirty="0">
                <a:latin typeface="+mn-ea"/>
                <a:ea typeface="+mn-ea"/>
              </a:rPr>
              <a:t>1821</a:t>
            </a:r>
            <a:r>
              <a:rPr lang="zh-CN" altLang="en-US" sz="2800" b="1" dirty="0">
                <a:latin typeface="+mn-ea"/>
                <a:ea typeface="+mn-ea"/>
              </a:rPr>
              <a:t>年，率部进入秘鲁，秘鲁宣告独立。不久，他将军队指挥权交给玻利瓦尔，悄然隐退，在欧洲度过了余生。</a:t>
            </a:r>
          </a:p>
          <a:p>
            <a:r>
              <a:rPr lang="zh-CN" altLang="en-US" sz="2800" b="1" dirty="0">
                <a:latin typeface="+mn-ea"/>
                <a:ea typeface="+mn-ea"/>
              </a:rPr>
              <a:t>    </a:t>
            </a:r>
            <a:r>
              <a:rPr lang="en-US" altLang="zh-CN" sz="2800" b="1" dirty="0">
                <a:latin typeface="+mn-ea"/>
                <a:ea typeface="+mn-ea"/>
              </a:rPr>
              <a:t>1878</a:t>
            </a:r>
            <a:r>
              <a:rPr lang="zh-CN" altLang="en-US" sz="2800" b="1" dirty="0">
                <a:latin typeface="+mn-ea"/>
                <a:ea typeface="+mn-ea"/>
              </a:rPr>
              <a:t>年，阿根廷、智利、秘鲁三国在共同纪念圣马丁诞生</a:t>
            </a:r>
            <a:r>
              <a:rPr lang="en-US" altLang="zh-CN" sz="2800" b="1" dirty="0">
                <a:latin typeface="+mn-ea"/>
                <a:ea typeface="+mn-ea"/>
              </a:rPr>
              <a:t>100</a:t>
            </a:r>
            <a:r>
              <a:rPr lang="zh-CN" altLang="en-US" sz="2800" b="1" dirty="0">
                <a:latin typeface="+mn-ea"/>
                <a:ea typeface="+mn-ea"/>
              </a:rPr>
              <a:t>周年时，共尊他为“祖国之父”。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图片 101377" descr="未命名00">
            <a:extLst>
              <a:ext uri="{FF2B5EF4-FFF2-40B4-BE49-F238E27FC236}">
                <a16:creationId xmlns:a16="http://schemas.microsoft.com/office/drawing/2014/main" xmlns="" id="{FF468CDD-3FFE-4003-892C-1A25D43DE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2188" b="4167"/>
          <a:stretch>
            <a:fillRect/>
          </a:stretch>
        </p:blipFill>
        <p:spPr bwMode="auto">
          <a:xfrm>
            <a:off x="1472407" y="265113"/>
            <a:ext cx="4724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79" name="椭圆 101378">
            <a:extLst>
              <a:ext uri="{FF2B5EF4-FFF2-40B4-BE49-F238E27FC236}">
                <a16:creationId xmlns:a16="http://schemas.microsoft.com/office/drawing/2014/main" xmlns="" id="{0A471268-6442-4D84-B14F-24A3FE4F8468}"/>
              </a:ext>
            </a:extLst>
          </p:cNvPr>
          <p:cNvSpPr/>
          <p:nvPr/>
        </p:nvSpPr>
        <p:spPr>
          <a:xfrm>
            <a:off x="6248400" y="188913"/>
            <a:ext cx="1981200" cy="762000"/>
          </a:xfrm>
          <a:prstGeom prst="ellipse">
            <a:avLst/>
          </a:prstGeom>
          <a:solidFill>
            <a:srgbClr val="FFFF99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 sz="28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委内瑞拉</a:t>
            </a:r>
            <a:endParaRPr lang="zh-CN" altLang="en-US" sz="2800" b="1" noProof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0" name="椭圆 101379">
            <a:extLst>
              <a:ext uri="{FF2B5EF4-FFF2-40B4-BE49-F238E27FC236}">
                <a16:creationId xmlns:a16="http://schemas.microsoft.com/office/drawing/2014/main" xmlns="" id="{6464E417-A243-41EB-98E8-AD0FC8A8C7AD}"/>
              </a:ext>
            </a:extLst>
          </p:cNvPr>
          <p:cNvSpPr/>
          <p:nvPr/>
        </p:nvSpPr>
        <p:spPr>
          <a:xfrm>
            <a:off x="8328025" y="5661025"/>
            <a:ext cx="2224088" cy="762000"/>
          </a:xfrm>
          <a:prstGeom prst="ellipse">
            <a:avLst/>
          </a:prstGeom>
          <a:solidFill>
            <a:srgbClr val="FFFF99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 sz="28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阿根廷</a:t>
            </a:r>
          </a:p>
        </p:txBody>
      </p:sp>
      <p:sp>
        <p:nvSpPr>
          <p:cNvPr id="101381" name="文本框 101380">
            <a:extLst>
              <a:ext uri="{FF2B5EF4-FFF2-40B4-BE49-F238E27FC236}">
                <a16:creationId xmlns:a16="http://schemas.microsoft.com/office/drawing/2014/main" xmlns="" id="{3CDED8E1-496F-4CB2-8263-C6876D3ECF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7313" y="1073151"/>
            <a:ext cx="16129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玻利瓦尔</a:t>
            </a:r>
          </a:p>
        </p:txBody>
      </p:sp>
      <p:sp>
        <p:nvSpPr>
          <p:cNvPr id="101382" name="文本框 101381">
            <a:extLst>
              <a:ext uri="{FF2B5EF4-FFF2-40B4-BE49-F238E27FC236}">
                <a16:creationId xmlns:a16="http://schemas.microsoft.com/office/drawing/2014/main" xmlns="" id="{BBAAFA91-7AE1-4D85-8C47-ABBE4544C3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07451" y="5084763"/>
            <a:ext cx="12557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圣马丁</a:t>
            </a:r>
          </a:p>
        </p:txBody>
      </p:sp>
      <p:sp>
        <p:nvSpPr>
          <p:cNvPr id="101383" name="文本框 101382">
            <a:extLst>
              <a:ext uri="{FF2B5EF4-FFF2-40B4-BE49-F238E27FC236}">
                <a16:creationId xmlns:a16="http://schemas.microsoft.com/office/drawing/2014/main" xmlns="" id="{4995FD36-0C0D-499A-ACBE-2EE51FA2AC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1113" y="2063751"/>
            <a:ext cx="16129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哥伦比亚</a:t>
            </a:r>
          </a:p>
        </p:txBody>
      </p:sp>
      <p:sp>
        <p:nvSpPr>
          <p:cNvPr id="101384" name="文本框 101383">
            <a:extLst>
              <a:ext uri="{FF2B5EF4-FFF2-40B4-BE49-F238E27FC236}">
                <a16:creationId xmlns:a16="http://schemas.microsoft.com/office/drawing/2014/main" xmlns="" id="{B61CC1F2-3A0D-4BA3-A8C2-A03253ED0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9363" y="3054351"/>
            <a:ext cx="16129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厄瓜多尔</a:t>
            </a:r>
          </a:p>
        </p:txBody>
      </p:sp>
      <p:sp>
        <p:nvSpPr>
          <p:cNvPr id="101385" name="文本框 101384">
            <a:extLst>
              <a:ext uri="{FF2B5EF4-FFF2-40B4-BE49-F238E27FC236}">
                <a16:creationId xmlns:a16="http://schemas.microsoft.com/office/drawing/2014/main" xmlns="" id="{F96DB755-72D7-4C10-A2F4-0AD32A4C98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67776" y="4292601"/>
            <a:ext cx="8985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智利</a:t>
            </a:r>
          </a:p>
        </p:txBody>
      </p:sp>
      <p:sp>
        <p:nvSpPr>
          <p:cNvPr id="101386" name="直接连接符 101385">
            <a:extLst>
              <a:ext uri="{FF2B5EF4-FFF2-40B4-BE49-F238E27FC236}">
                <a16:creationId xmlns:a16="http://schemas.microsoft.com/office/drawing/2014/main" xmlns="" id="{72097845-43A0-4784-8FDE-4427CFE91F40}"/>
              </a:ext>
            </a:extLst>
          </p:cNvPr>
          <p:cNvSpPr>
            <a:spLocks noChangeShapeType="1"/>
          </p:cNvSpPr>
          <p:nvPr/>
        </p:nvSpPr>
        <p:spPr bwMode="auto">
          <a:xfrm>
            <a:off x="7086600" y="1636713"/>
            <a:ext cx="0" cy="381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1387" name="直接连接符 101386">
            <a:extLst>
              <a:ext uri="{FF2B5EF4-FFF2-40B4-BE49-F238E27FC236}">
                <a16:creationId xmlns:a16="http://schemas.microsoft.com/office/drawing/2014/main" xmlns="" id="{6489BCD3-5F91-4949-BB17-B23A95434349}"/>
              </a:ext>
            </a:extLst>
          </p:cNvPr>
          <p:cNvSpPr>
            <a:spLocks noChangeShapeType="1"/>
          </p:cNvSpPr>
          <p:nvPr/>
        </p:nvSpPr>
        <p:spPr bwMode="auto">
          <a:xfrm>
            <a:off x="7086600" y="2551113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1388" name="直接连接符 101387">
            <a:extLst>
              <a:ext uri="{FF2B5EF4-FFF2-40B4-BE49-F238E27FC236}">
                <a16:creationId xmlns:a16="http://schemas.microsoft.com/office/drawing/2014/main" xmlns="" id="{409FB47A-6A71-4F07-A34C-9906B9CBE24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336088" y="4797426"/>
            <a:ext cx="0" cy="3603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1389" name="未知">
            <a:extLst>
              <a:ext uri="{FF2B5EF4-FFF2-40B4-BE49-F238E27FC236}">
                <a16:creationId xmlns:a16="http://schemas.microsoft.com/office/drawing/2014/main" xmlns="" id="{BB0BD349-2078-4AD8-965A-A4C371779FDD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8904289" y="3357563"/>
            <a:ext cx="466725" cy="863600"/>
          </a:xfrm>
          <a:custGeom>
            <a:avLst/>
            <a:gdLst>
              <a:gd name="T0" fmla="*/ 300 w 300"/>
              <a:gd name="T1" fmla="*/ 0 h 318"/>
              <a:gd name="T2" fmla="*/ 300 w 300"/>
              <a:gd name="T3" fmla="*/ 311 h 318"/>
              <a:gd name="T4" fmla="*/ 0 w 300"/>
              <a:gd name="T5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00" h="318">
                <a:moveTo>
                  <a:pt x="300" y="0"/>
                </a:moveTo>
                <a:lnTo>
                  <a:pt x="300" y="311"/>
                </a:lnTo>
                <a:lnTo>
                  <a:pt x="0" y="318"/>
                </a:ln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1390" name="文本框 101389">
            <a:extLst>
              <a:ext uri="{FF2B5EF4-FFF2-40B4-BE49-F238E27FC236}">
                <a16:creationId xmlns:a16="http://schemas.microsoft.com/office/drawing/2014/main" xmlns="" id="{0D7B9372-C4DC-4C05-93FB-4BCB1DBE2E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26" y="3138488"/>
            <a:ext cx="9064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秘鲁</a:t>
            </a:r>
          </a:p>
        </p:txBody>
      </p:sp>
      <p:sp>
        <p:nvSpPr>
          <p:cNvPr id="101391" name="上箭头 101390">
            <a:extLst>
              <a:ext uri="{FF2B5EF4-FFF2-40B4-BE49-F238E27FC236}">
                <a16:creationId xmlns:a16="http://schemas.microsoft.com/office/drawing/2014/main" xmlns="" id="{416CBD5C-DA42-4A14-B689-7A11FBB0EA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6588" y="2565400"/>
            <a:ext cx="576262" cy="3810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1392" name="文本框 101391">
            <a:extLst>
              <a:ext uri="{FF2B5EF4-FFF2-40B4-BE49-F238E27FC236}">
                <a16:creationId xmlns:a16="http://schemas.microsoft.com/office/drawing/2014/main" xmlns="" id="{21284921-E946-456C-A646-FDEFBA1B7E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689" y="1916114"/>
            <a:ext cx="12144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99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胜利</a:t>
            </a:r>
            <a:endParaRPr lang="zh-CN" altLang="en-US" sz="3200">
              <a:solidFill>
                <a:srgbClr val="0099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93" name="直接连接符 101392">
            <a:extLst>
              <a:ext uri="{FF2B5EF4-FFF2-40B4-BE49-F238E27FC236}">
                <a16:creationId xmlns:a16="http://schemas.microsoft.com/office/drawing/2014/main" xmlns="" id="{E91C423B-208A-4DD9-BA6A-5C778706555A}"/>
              </a:ext>
            </a:extLst>
          </p:cNvPr>
          <p:cNvSpPr>
            <a:spLocks noChangeShapeType="1"/>
          </p:cNvSpPr>
          <p:nvPr/>
        </p:nvSpPr>
        <p:spPr bwMode="auto">
          <a:xfrm>
            <a:off x="7086600" y="3694113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1394" name="文本框 101393">
            <a:extLst>
              <a:ext uri="{FF2B5EF4-FFF2-40B4-BE49-F238E27FC236}">
                <a16:creationId xmlns:a16="http://schemas.microsoft.com/office/drawing/2014/main" xmlns="" id="{C8378F33-4A0E-4AA8-BE71-37263D6725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1341" y="4290546"/>
            <a:ext cx="1627369" cy="523220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玻利维亚</a:t>
            </a:r>
          </a:p>
        </p:txBody>
      </p:sp>
      <p:sp>
        <p:nvSpPr>
          <p:cNvPr id="101395" name="直接连接符 101394">
            <a:extLst>
              <a:ext uri="{FF2B5EF4-FFF2-40B4-BE49-F238E27FC236}">
                <a16:creationId xmlns:a16="http://schemas.microsoft.com/office/drawing/2014/main" xmlns="" id="{1DD87365-2716-4B2A-9C3E-B384E1A440E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72401" y="3389314"/>
            <a:ext cx="411163" cy="1587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1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1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1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1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0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0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01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animBg="1"/>
      <p:bldP spid="101380" grpId="0" animBg="1"/>
      <p:bldP spid="101381" grpId="0"/>
      <p:bldP spid="101382" grpId="0"/>
      <p:bldP spid="101383" grpId="0"/>
      <p:bldP spid="101384" grpId="0"/>
      <p:bldP spid="101385" grpId="0"/>
      <p:bldP spid="101390" grpId="0"/>
      <p:bldP spid="101392" grpId="0"/>
      <p:bldP spid="10139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4" name="Rectangle 8"/>
          <p:cNvSpPr>
            <a:spLocks noChangeArrowheads="1"/>
          </p:cNvSpPr>
          <p:nvPr/>
        </p:nvSpPr>
        <p:spPr bwMode="auto">
          <a:xfrm>
            <a:off x="408063" y="811066"/>
            <a:ext cx="6460569" cy="586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地区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:</a:t>
            </a:r>
          </a:p>
          <a:p>
            <a:r>
              <a:rPr lang="en-US" altLang="zh-CN" sz="2800" b="1" dirty="0">
                <a:latin typeface="+mn-ea"/>
              </a:rPr>
              <a:t>     </a:t>
            </a:r>
            <a:r>
              <a:rPr lang="zh-CN" altLang="en-US" sz="2800" b="1" dirty="0">
                <a:latin typeface="+mn-ea"/>
              </a:rPr>
              <a:t>北起墨西哥、南到阿根廷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5.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领导人：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</a:pPr>
            <a:r>
              <a:rPr lang="zh-CN" altLang="en-US" sz="2800" b="1" dirty="0">
                <a:latin typeface="+mn-ea"/>
              </a:rPr>
              <a:t> 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）北部地区：玻利瓦尔。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</a:pPr>
            <a:r>
              <a:rPr lang="zh-CN" altLang="en-US" sz="2800" b="1" dirty="0">
                <a:latin typeface="+mn-ea"/>
              </a:rPr>
              <a:t> 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）南部地区：圣马丁。</a:t>
            </a:r>
            <a:endParaRPr lang="en-US" altLang="zh-CN" sz="2800" b="1" dirty="0">
              <a:latin typeface="+mn-ea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</a:pPr>
            <a:r>
              <a:rPr lang="zh-CN" altLang="en-US" sz="2800" b="1" dirty="0">
                <a:latin typeface="+mn-ea"/>
              </a:rPr>
              <a:t> （</a:t>
            </a:r>
            <a:r>
              <a:rPr lang="en-US" altLang="zh-CN" sz="2800" b="1" dirty="0">
                <a:latin typeface="+mn-ea"/>
              </a:rPr>
              <a:t>3</a:t>
            </a:r>
            <a:r>
              <a:rPr lang="zh-CN" altLang="en-US" sz="2800" b="1" dirty="0">
                <a:latin typeface="+mn-ea"/>
              </a:rPr>
              <a:t>）他们被誉为南美的“解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</a:pPr>
            <a:r>
              <a:rPr lang="zh-CN" altLang="en-US" sz="2800" b="1" dirty="0">
                <a:latin typeface="+mn-ea"/>
              </a:rPr>
              <a:t> 放者”。</a:t>
            </a:r>
            <a:endParaRPr lang="en-US" altLang="zh-CN" sz="2800" b="1" dirty="0">
              <a:latin typeface="+mn-ea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</a:pPr>
            <a:r>
              <a:rPr lang="en-US" altLang="zh-CN" sz="2800" b="1" dirty="0">
                <a:latin typeface="+mn-ea"/>
              </a:rPr>
              <a:t>6.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结果</a:t>
            </a:r>
            <a:r>
              <a:rPr lang="zh-CN" altLang="en-US" sz="2800" b="1" dirty="0">
                <a:latin typeface="+mn-ea"/>
              </a:rPr>
              <a:t>：玻利瓦尔先后解放了哥伦比亚、委内瑞拉和厄瓜多尔等地，成立了“大哥伦比亚共和国。”。圣马丁先后领导了阿根廷、智利、秘鲁的独立战争。</a:t>
            </a:r>
            <a:endParaRPr lang="en-US" altLang="zh-CN" sz="2800" b="1" dirty="0">
              <a:latin typeface="+mn-ea"/>
            </a:endParaRPr>
          </a:p>
          <a:p>
            <a:pPr>
              <a:spcBef>
                <a:spcPct val="20000"/>
              </a:spcBef>
              <a:buClr>
                <a:schemeClr val="folHlink"/>
              </a:buClr>
              <a:buSzPct val="90000"/>
            </a:pPr>
            <a:endParaRPr lang="zh-CN" altLang="en-US" sz="2800" b="1" dirty="0">
              <a:latin typeface="+mn-ea"/>
            </a:endParaRPr>
          </a:p>
        </p:txBody>
      </p:sp>
      <p:pic>
        <p:nvPicPr>
          <p:cNvPr id="3" name="图片 101377" descr="未命名00">
            <a:extLst>
              <a:ext uri="{FF2B5EF4-FFF2-40B4-BE49-F238E27FC236}">
                <a16:creationId xmlns:a16="http://schemas.microsoft.com/office/drawing/2014/main" xmlns="" id="{D5050C14-B40E-4DD8-B6EE-F91A24007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2188" b="4167"/>
          <a:stretch>
            <a:fillRect/>
          </a:stretch>
        </p:blipFill>
        <p:spPr bwMode="auto">
          <a:xfrm>
            <a:off x="7021033" y="925383"/>
            <a:ext cx="4451498" cy="547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5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5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55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55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5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5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55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55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2">
            <a:extLst>
              <a:ext uri="{FF2B5EF4-FFF2-40B4-BE49-F238E27FC236}">
                <a16:creationId xmlns:a16="http://schemas.microsoft.com/office/drawing/2014/main" xmlns="" id="{C3B01815-5D05-4929-9EDC-217125194D5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582139650"/>
              </p:ext>
            </p:extLst>
          </p:nvPr>
        </p:nvGraphicFramePr>
        <p:xfrm>
          <a:off x="1568450" y="0"/>
          <a:ext cx="5518150" cy="6858000"/>
        </p:xfrm>
        <a:graphic>
          <a:graphicData uri="http://schemas.openxmlformats.org/presentationml/2006/ole">
            <p:oleObj spid="_x0000_s4100" r:id="rId5" imgW="3333693" imgH="4143049" progId="PBrush">
              <p:embed/>
            </p:oleObj>
          </a:graphicData>
        </a:graphic>
      </p:graphicFrame>
      <p:sp>
        <p:nvSpPr>
          <p:cNvPr id="6147" name="Text Box 3">
            <a:extLst>
              <a:ext uri="{FF2B5EF4-FFF2-40B4-BE49-F238E27FC236}">
                <a16:creationId xmlns:a16="http://schemas.microsoft.com/office/drawing/2014/main" xmlns="" id="{126F6989-A815-41E6-B3C1-38BDDCD0B9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6096001"/>
            <a:ext cx="2438400" cy="5191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拉美独立国家</a:t>
            </a:r>
          </a:p>
        </p:txBody>
      </p:sp>
      <p:sp>
        <p:nvSpPr>
          <p:cNvPr id="6148" name="Text Box 4">
            <a:extLst>
              <a:ext uri="{FF2B5EF4-FFF2-40B4-BE49-F238E27FC236}">
                <a16:creationId xmlns:a16="http://schemas.microsoft.com/office/drawing/2014/main" xmlns="" id="{4B9D5DEA-6871-4EA8-99BF-4C36E6AA7EBC}"/>
              </a:ext>
            </a:extLst>
          </p:cNvPr>
          <p:cNvSpPr txBox="1">
            <a:spLocks noChangeArrowheads="1"/>
          </p:cNvSpPr>
          <p:nvPr/>
        </p:nvSpPr>
        <p:spPr bwMode="auto">
          <a:xfrm rot="20573436">
            <a:off x="2183826" y="457200"/>
            <a:ext cx="1169551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墨西哥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1821</a:t>
            </a:r>
          </a:p>
        </p:txBody>
      </p:sp>
      <p:sp>
        <p:nvSpPr>
          <p:cNvPr id="2053" name="WordArt 5">
            <a:extLst>
              <a:ext uri="{FF2B5EF4-FFF2-40B4-BE49-F238E27FC236}">
                <a16:creationId xmlns:a16="http://schemas.microsoft.com/office/drawing/2014/main" xmlns="" id="{52797962-0558-48F9-AB5B-BC0EFC5DF4F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5400000">
            <a:off x="4572000" y="4800600"/>
            <a:ext cx="1143000" cy="5334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阿根廷</a:t>
            </a:r>
          </a:p>
        </p:txBody>
      </p:sp>
      <p:sp>
        <p:nvSpPr>
          <p:cNvPr id="2054" name="WordArt 6">
            <a:extLst>
              <a:ext uri="{FF2B5EF4-FFF2-40B4-BE49-F238E27FC236}">
                <a16:creationId xmlns:a16="http://schemas.microsoft.com/office/drawing/2014/main" xmlns="" id="{3C91CAC3-9511-4151-9789-F3FA21A5E39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41976" y="3276600"/>
            <a:ext cx="153987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宋体" panose="02010600030101010101" pitchFamily="2" charset="-122"/>
              </a:rPr>
              <a:t>巴西</a:t>
            </a:r>
            <a:r>
              <a:rPr lang="en-US" altLang="zh-CN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宋体" panose="02010600030101010101" pitchFamily="2" charset="-122"/>
              </a:rPr>
              <a:t>1822</a:t>
            </a:r>
            <a:endParaRPr lang="zh-CN" alt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latin typeface="宋体" panose="02010600030101010101" pitchFamily="2" charset="-122"/>
            </a:endParaRPr>
          </a:p>
        </p:txBody>
      </p:sp>
      <p:sp>
        <p:nvSpPr>
          <p:cNvPr id="6151" name="AutoShape 7">
            <a:extLst>
              <a:ext uri="{FF2B5EF4-FFF2-40B4-BE49-F238E27FC236}">
                <a16:creationId xmlns:a16="http://schemas.microsoft.com/office/drawing/2014/main" xmlns="" id="{D33BE8D9-9907-4B5C-AA44-8DE568BA2D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381000"/>
            <a:ext cx="1447800" cy="685800"/>
          </a:xfrm>
          <a:prstGeom prst="wedgeRoundRectCallout">
            <a:avLst>
              <a:gd name="adj1" fmla="val -37153"/>
              <a:gd name="adj2" fmla="val 137037"/>
              <a:gd name="adj3" fmla="val 16667"/>
            </a:avLst>
          </a:prstGeom>
          <a:solidFill>
            <a:schemeClr val="bg1"/>
          </a:solidFill>
          <a:ln w="38100">
            <a:solidFill>
              <a:srgbClr val="000099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海地1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804</a:t>
            </a:r>
          </a:p>
        </p:txBody>
      </p:sp>
      <p:sp>
        <p:nvSpPr>
          <p:cNvPr id="6152" name="AutoShape 8">
            <a:extLst>
              <a:ext uri="{FF2B5EF4-FFF2-40B4-BE49-F238E27FC236}">
                <a16:creationId xmlns:a16="http://schemas.microsoft.com/office/drawing/2014/main" xmlns="" id="{882A1B43-20DD-4C09-A6B7-9DC0D58E1B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1075" y="5868988"/>
            <a:ext cx="1676400" cy="457200"/>
          </a:xfrm>
          <a:prstGeom prst="wedgeRoundRectCallout">
            <a:avLst>
              <a:gd name="adj1" fmla="val -1171"/>
              <a:gd name="adj2" fmla="val -280903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华文中宋" panose="02010600040101010101" pitchFamily="2" charset="-122"/>
              </a:rPr>
              <a:t>巴拉圭</a:t>
            </a:r>
            <a:r>
              <a:rPr lang="en-US" altLang="zh-CN" sz="2400" b="1">
                <a:latin typeface="Times New Roman" panose="02020603050405020304" pitchFamily="18" charset="0"/>
                <a:ea typeface="华文中宋" panose="02010600040101010101" pitchFamily="2" charset="-122"/>
              </a:rPr>
              <a:t>1811</a:t>
            </a:r>
          </a:p>
        </p:txBody>
      </p:sp>
      <p:sp>
        <p:nvSpPr>
          <p:cNvPr id="6153" name="AutoShape 9">
            <a:extLst>
              <a:ext uri="{FF2B5EF4-FFF2-40B4-BE49-F238E27FC236}">
                <a16:creationId xmlns:a16="http://schemas.microsoft.com/office/drawing/2014/main" xmlns="" id="{F4EBDEAA-1F7D-4500-8A22-E8B0096D89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4724400"/>
            <a:ext cx="914400" cy="533400"/>
          </a:xfrm>
          <a:prstGeom prst="wedgeRoundRectCallout">
            <a:avLst>
              <a:gd name="adj1" fmla="val -94273"/>
              <a:gd name="adj2" fmla="val -12559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华文中宋" panose="02010600040101010101" pitchFamily="2" charset="-122"/>
              </a:rPr>
              <a:t>乌拉圭</a:t>
            </a:r>
          </a:p>
        </p:txBody>
      </p:sp>
      <p:sp>
        <p:nvSpPr>
          <p:cNvPr id="6154" name="AutoShape 10">
            <a:extLst>
              <a:ext uri="{FF2B5EF4-FFF2-40B4-BE49-F238E27FC236}">
                <a16:creationId xmlns:a16="http://schemas.microsoft.com/office/drawing/2014/main" xmlns="" id="{9F92927A-EC39-4893-A2F7-594E5CF0BD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2014" y="4038600"/>
            <a:ext cx="2363787" cy="457200"/>
          </a:xfrm>
          <a:prstGeom prst="wedgeRoundRectCallout">
            <a:avLst>
              <a:gd name="adj1" fmla="val 79750"/>
              <a:gd name="adj2" fmla="val -8819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玻利维亚</a:t>
            </a: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1825</a:t>
            </a:r>
          </a:p>
        </p:txBody>
      </p:sp>
      <p:sp>
        <p:nvSpPr>
          <p:cNvPr id="6155" name="AutoShape 11">
            <a:extLst>
              <a:ext uri="{FF2B5EF4-FFF2-40B4-BE49-F238E27FC236}">
                <a16:creationId xmlns:a16="http://schemas.microsoft.com/office/drawing/2014/main" xmlns="" id="{5639888F-454A-402B-8F66-DC3E7B59B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876800"/>
            <a:ext cx="1371600" cy="457200"/>
          </a:xfrm>
          <a:prstGeom prst="wedgeRoundRectCallout">
            <a:avLst>
              <a:gd name="adj1" fmla="val 148264"/>
              <a:gd name="adj2" fmla="val -243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智利</a:t>
            </a:r>
          </a:p>
        </p:txBody>
      </p:sp>
      <p:sp>
        <p:nvSpPr>
          <p:cNvPr id="6156" name="AutoShape 12">
            <a:extLst>
              <a:ext uri="{FF2B5EF4-FFF2-40B4-BE49-F238E27FC236}">
                <a16:creationId xmlns:a16="http://schemas.microsoft.com/office/drawing/2014/main" xmlns="" id="{B5C2297C-FB9B-4FCD-85DD-EC9167FF1B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352800"/>
            <a:ext cx="1447800" cy="381000"/>
          </a:xfrm>
          <a:prstGeom prst="wedgeRoundRectCallout">
            <a:avLst>
              <a:gd name="adj1" fmla="val 151250"/>
              <a:gd name="adj2" fmla="val -5833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华文中宋" panose="02010600040101010101" pitchFamily="2" charset="-122"/>
              </a:rPr>
              <a:t>秘鲁</a:t>
            </a:r>
            <a:r>
              <a:rPr lang="en-US" altLang="zh-CN" sz="2400" b="1">
                <a:latin typeface="Times New Roman" panose="02020603050405020304" pitchFamily="18" charset="0"/>
                <a:ea typeface="华文中宋" panose="02010600040101010101" pitchFamily="2" charset="-122"/>
              </a:rPr>
              <a:t>1821</a:t>
            </a:r>
          </a:p>
        </p:txBody>
      </p:sp>
      <p:sp>
        <p:nvSpPr>
          <p:cNvPr id="2061" name="WordArt 13">
            <a:extLst>
              <a:ext uri="{FF2B5EF4-FFF2-40B4-BE49-F238E27FC236}">
                <a16:creationId xmlns:a16="http://schemas.microsoft.com/office/drawing/2014/main" xmlns="" id="{31818DEA-CCE6-4AFB-B860-BBC7CE6251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19537301">
            <a:off x="3962400" y="2362200"/>
            <a:ext cx="1828800" cy="4572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哥伦比亚</a:t>
            </a:r>
          </a:p>
        </p:txBody>
      </p:sp>
      <p:sp>
        <p:nvSpPr>
          <p:cNvPr id="6158" name="AutoShape 14">
            <a:extLst>
              <a:ext uri="{FF2B5EF4-FFF2-40B4-BE49-F238E27FC236}">
                <a16:creationId xmlns:a16="http://schemas.microsoft.com/office/drawing/2014/main" xmlns="" id="{9BF6E42D-1A67-4542-A3E0-2EEBE3ABF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2362200"/>
            <a:ext cx="1676400" cy="457200"/>
          </a:xfrm>
          <a:prstGeom prst="wedgeRoundRectCallout">
            <a:avLst>
              <a:gd name="adj1" fmla="val 72917"/>
              <a:gd name="adj2" fmla="val -105903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华文中宋" panose="02010600040101010101" pitchFamily="2" charset="-122"/>
              </a:rPr>
              <a:t>中美省</a:t>
            </a:r>
            <a:r>
              <a:rPr lang="en-US" altLang="zh-CN" sz="2400" b="1">
                <a:latin typeface="Times New Roman" panose="02020603050405020304" pitchFamily="18" charset="0"/>
                <a:ea typeface="华文中宋" panose="02010600040101010101" pitchFamily="2" charset="-122"/>
              </a:rPr>
              <a:t>1821</a:t>
            </a:r>
          </a:p>
        </p:txBody>
      </p:sp>
      <p:sp>
        <p:nvSpPr>
          <p:cNvPr id="86021" name="Text Box 5">
            <a:extLst>
              <a:ext uri="{FF2B5EF4-FFF2-40B4-BE49-F238E27FC236}">
                <a16:creationId xmlns:a16="http://schemas.microsoft.com/office/drawing/2014/main" xmlns="" id="{C2C12E37-2794-4E71-AF66-E8FFFAC86C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9237" y="1360944"/>
            <a:ext cx="32004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7.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意义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:</a:t>
            </a:r>
          </a:p>
          <a:p>
            <a:r>
              <a:rPr lang="zh-CN" altLang="en-US" sz="2800" b="1" dirty="0">
                <a:latin typeface="+mn-ea"/>
                <a:ea typeface="+mn-ea"/>
              </a:rPr>
              <a:t>彻底摧毁了西班牙和葡萄牙的殖民统治，出现新兴独立国家，鼓舞了世界殖民地人民的斗争</a:t>
            </a:r>
            <a:r>
              <a:rPr lang="en-US" altLang="zh-CN" sz="2800" b="1" dirty="0">
                <a:latin typeface="+mn-ea"/>
                <a:ea typeface="+mn-ea"/>
              </a:rPr>
              <a:t>.</a:t>
            </a:r>
            <a:endParaRPr lang="zh-CN" altLang="en-US" sz="2800" b="1" dirty="0">
              <a:latin typeface="+mn-ea"/>
              <a:ea typeface="+mn-ea"/>
            </a:endParaRPr>
          </a:p>
        </p:txBody>
      </p:sp>
    </p:spTree>
  </p:cSld>
  <p:clrMapOvr>
    <a:masterClrMapping/>
  </p:clrMapOvr>
  <p:transition>
    <p:blinds/>
    <p:sndAc>
      <p:stSnd>
        <p:snd r:embed="rId3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ldLvl="0" animBg="1"/>
      <p:bldP spid="6148" grpId="0"/>
      <p:bldP spid="6151" grpId="0" bldLvl="0" animBg="1"/>
      <p:bldP spid="6152" grpId="0" bldLvl="0" animBg="1"/>
      <p:bldP spid="6153" grpId="0" bldLvl="0" animBg="1"/>
      <p:bldP spid="6154" grpId="0" bldLvl="0" animBg="1"/>
      <p:bldP spid="6155" grpId="0" bldLvl="0" animBg="1"/>
      <p:bldP spid="6156" grpId="0" bldLvl="0" animBg="1"/>
      <p:bldP spid="6158" grpId="0" bldLvl="0" animBg="1"/>
      <p:bldP spid="860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3946" y="1334337"/>
            <a:ext cx="938382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合作探究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：拉美独立运动取得胜利的原因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？</a:t>
            </a:r>
            <a:endParaRPr lang="en-US" altLang="zh-CN" sz="2800" b="1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r>
              <a:rPr kumimoji="1" lang="zh-CN" altLang="en-US" sz="2800" dirty="0">
                <a:latin typeface="宋体" charset="-122"/>
                <a:ea typeface="楷体_GB2312"/>
              </a:rPr>
              <a:t>①拉美各国人民联合起来，协同作战，南北夹击，为民族独立英勇斗争。</a:t>
            </a:r>
          </a:p>
          <a:p>
            <a:r>
              <a:rPr kumimoji="1" lang="zh-CN" altLang="en-US" sz="2800" dirty="0">
                <a:latin typeface="宋体" charset="-122"/>
                <a:ea typeface="楷体_GB2312"/>
              </a:rPr>
              <a:t>②有统一的指挥。</a:t>
            </a:r>
          </a:p>
          <a:p>
            <a:r>
              <a:rPr kumimoji="1" lang="zh-CN" altLang="en-US" sz="2800" dirty="0">
                <a:latin typeface="宋体" charset="-122"/>
                <a:ea typeface="楷体_GB2312"/>
              </a:rPr>
              <a:t>③玻利瓦尔等领导人的卓越领导</a:t>
            </a:r>
          </a:p>
          <a:p>
            <a:r>
              <a:rPr kumimoji="1" lang="zh-CN" altLang="en-US" sz="2800" dirty="0">
                <a:latin typeface="宋体" charset="-122"/>
                <a:ea typeface="楷体_GB2312"/>
              </a:rPr>
              <a:t>④西班牙和葡萄牙在殖民地争夺中力量日益衰落。</a:t>
            </a:r>
          </a:p>
          <a:p>
            <a:endParaRPr lang="en-US" altLang="zh-CN" sz="2800" b="1" dirty="0">
              <a:latin typeface="宋体" pitchFamily="2" charset="-122"/>
              <a:ea typeface="宋体" pitchFamily="2" charset="-122"/>
            </a:endParaRPr>
          </a:p>
          <a:p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 txBox="1">
            <a:spLocks noChangeArrowheads="1"/>
          </p:cNvSpPr>
          <p:nvPr/>
        </p:nvSpPr>
        <p:spPr>
          <a:xfrm>
            <a:off x="352697" y="882696"/>
            <a:ext cx="5335723" cy="4897437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/>
          <a:lstStyle/>
          <a:p>
            <a:pPr marL="45720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、印度民族大起义</a:t>
            </a: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请同学们阅读教材第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页，回答下列问题：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itchFamily="2" charset="-122"/>
                <a:ea typeface="宋体" pitchFamily="2" charset="-122"/>
                <a:sym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  <a:sym typeface="宋体" panose="02010600030101010101" pitchFamily="2" charset="-122"/>
              </a:rPr>
              <a:t>印度民族大起义的原因、时间主要领导人；</a:t>
            </a:r>
            <a:endParaRPr lang="en-US" altLang="zh-CN" sz="2800" b="1" dirty="0">
              <a:latin typeface="宋体" pitchFamily="2" charset="-122"/>
              <a:ea typeface="宋体" pitchFamily="2" charset="-122"/>
              <a:sym typeface="宋体" panose="02010600030101010101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itchFamily="2" charset="-122"/>
                <a:ea typeface="宋体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  <a:sym typeface="宋体" panose="02010600030101010101" pitchFamily="2" charset="-122"/>
              </a:rPr>
              <a:t>印度民族大起义的意义。</a:t>
            </a:r>
            <a:endParaRPr lang="en-US" altLang="zh-CN" sz="2800" b="1" dirty="0">
              <a:latin typeface="宋体" pitchFamily="2" charset="-122"/>
              <a:ea typeface="宋体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07223" y="5874147"/>
            <a:ext cx="1627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章西女王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xmlns="" id="{DEA4DC3A-079E-425D-AC33-3ABDA741BA4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3582" y="827133"/>
            <a:ext cx="4007957" cy="495300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xmlns="" val="330121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英国对印缅的侵略">
            <a:extLst>
              <a:ext uri="{FF2B5EF4-FFF2-40B4-BE49-F238E27FC236}">
                <a16:creationId xmlns:a16="http://schemas.microsoft.com/office/drawing/2014/main" xmlns="" id="{F18F8427-9732-4195-80A2-6F9E38351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85800"/>
            <a:ext cx="9144000" cy="6199188"/>
          </a:xfrm>
          <a:prstGeom prst="rect">
            <a:avLst/>
          </a:prstGeom>
          <a:solidFill>
            <a:srgbClr val="FF00FF"/>
          </a:solidFill>
          <a:ln w="9525">
            <a:solidFill>
              <a:srgbClr val="FF00FF"/>
            </a:solidFill>
            <a:miter lim="800000"/>
            <a:headEnd/>
            <a:tailEnd/>
          </a:ln>
        </p:spPr>
      </p:pic>
      <p:sp>
        <p:nvSpPr>
          <p:cNvPr id="41987" name="Text Box 3">
            <a:extLst>
              <a:ext uri="{FF2B5EF4-FFF2-40B4-BE49-F238E27FC236}">
                <a16:creationId xmlns:a16="http://schemas.microsoft.com/office/drawing/2014/main" xmlns="" id="{CA0B854E-70FD-4BDA-8D1B-B873D8A62A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1" y="610659"/>
            <a:ext cx="6316132" cy="52322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>
                <a:latin typeface="+mn-ea"/>
                <a:ea typeface="+mn-ea"/>
              </a:rPr>
              <a:t>地图中反映了印度土地什么样的形势？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1988" name="Freeform 4">
            <a:extLst>
              <a:ext uri="{FF2B5EF4-FFF2-40B4-BE49-F238E27FC236}">
                <a16:creationId xmlns:a16="http://schemas.microsoft.com/office/drawing/2014/main" xmlns="" id="{CA11C6D8-F975-4CF6-B177-F457ECCDC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1426" y="2592388"/>
            <a:ext cx="2041525" cy="1244600"/>
          </a:xfrm>
          <a:custGeom>
            <a:avLst/>
            <a:gdLst>
              <a:gd name="T0" fmla="*/ 1247 w 1286"/>
              <a:gd name="T1" fmla="*/ 497 h 784"/>
              <a:gd name="T2" fmla="*/ 1270 w 1286"/>
              <a:gd name="T3" fmla="*/ 703 h 784"/>
              <a:gd name="T4" fmla="*/ 1199 w 1286"/>
              <a:gd name="T5" fmla="*/ 742 h 784"/>
              <a:gd name="T6" fmla="*/ 1168 w 1286"/>
              <a:gd name="T7" fmla="*/ 616 h 784"/>
              <a:gd name="T8" fmla="*/ 1049 w 1286"/>
              <a:gd name="T9" fmla="*/ 561 h 784"/>
              <a:gd name="T10" fmla="*/ 978 w 1286"/>
              <a:gd name="T11" fmla="*/ 703 h 784"/>
              <a:gd name="T12" fmla="*/ 939 w 1286"/>
              <a:gd name="T13" fmla="*/ 671 h 784"/>
              <a:gd name="T14" fmla="*/ 907 w 1286"/>
              <a:gd name="T15" fmla="*/ 703 h 784"/>
              <a:gd name="T16" fmla="*/ 758 w 1286"/>
              <a:gd name="T17" fmla="*/ 734 h 784"/>
              <a:gd name="T18" fmla="*/ 710 w 1286"/>
              <a:gd name="T19" fmla="*/ 703 h 784"/>
              <a:gd name="T20" fmla="*/ 679 w 1286"/>
              <a:gd name="T21" fmla="*/ 734 h 784"/>
              <a:gd name="T22" fmla="*/ 544 w 1286"/>
              <a:gd name="T23" fmla="*/ 718 h 784"/>
              <a:gd name="T24" fmla="*/ 481 w 1286"/>
              <a:gd name="T25" fmla="*/ 663 h 784"/>
              <a:gd name="T26" fmla="*/ 418 w 1286"/>
              <a:gd name="T27" fmla="*/ 568 h 784"/>
              <a:gd name="T28" fmla="*/ 331 w 1286"/>
              <a:gd name="T29" fmla="*/ 474 h 784"/>
              <a:gd name="T30" fmla="*/ 245 w 1286"/>
              <a:gd name="T31" fmla="*/ 466 h 784"/>
              <a:gd name="T32" fmla="*/ 24 w 1286"/>
              <a:gd name="T33" fmla="*/ 450 h 784"/>
              <a:gd name="T34" fmla="*/ 95 w 1286"/>
              <a:gd name="T35" fmla="*/ 190 h 784"/>
              <a:gd name="T36" fmla="*/ 39 w 1286"/>
              <a:gd name="T37" fmla="*/ 150 h 784"/>
              <a:gd name="T38" fmla="*/ 87 w 1286"/>
              <a:gd name="T39" fmla="*/ 8 h 784"/>
              <a:gd name="T40" fmla="*/ 260 w 1286"/>
              <a:gd name="T41" fmla="*/ 40 h 784"/>
              <a:gd name="T42" fmla="*/ 410 w 1286"/>
              <a:gd name="T43" fmla="*/ 95 h 784"/>
              <a:gd name="T44" fmla="*/ 442 w 1286"/>
              <a:gd name="T45" fmla="*/ 127 h 784"/>
              <a:gd name="T46" fmla="*/ 686 w 1286"/>
              <a:gd name="T47" fmla="*/ 142 h 784"/>
              <a:gd name="T48" fmla="*/ 773 w 1286"/>
              <a:gd name="T49" fmla="*/ 40 h 784"/>
              <a:gd name="T50" fmla="*/ 797 w 1286"/>
              <a:gd name="T51" fmla="*/ 87 h 784"/>
              <a:gd name="T52" fmla="*/ 1097 w 1286"/>
              <a:gd name="T53" fmla="*/ 95 h 784"/>
              <a:gd name="T54" fmla="*/ 1239 w 1286"/>
              <a:gd name="T55" fmla="*/ 142 h 784"/>
              <a:gd name="T56" fmla="*/ 1223 w 1286"/>
              <a:gd name="T57" fmla="*/ 174 h 784"/>
              <a:gd name="T58" fmla="*/ 1152 w 1286"/>
              <a:gd name="T59" fmla="*/ 261 h 784"/>
              <a:gd name="T60" fmla="*/ 1049 w 1286"/>
              <a:gd name="T61" fmla="*/ 411 h 784"/>
              <a:gd name="T62" fmla="*/ 1160 w 1286"/>
              <a:gd name="T63" fmla="*/ 537 h 784"/>
              <a:gd name="T64" fmla="*/ 1184 w 1286"/>
              <a:gd name="T65" fmla="*/ 466 h 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86" h="784">
                <a:moveTo>
                  <a:pt x="1207" y="434"/>
                </a:moveTo>
                <a:cubicBezTo>
                  <a:pt x="1226" y="491"/>
                  <a:pt x="1209" y="473"/>
                  <a:pt x="1247" y="497"/>
                </a:cubicBezTo>
                <a:cubicBezTo>
                  <a:pt x="1286" y="559"/>
                  <a:pt x="1259" y="572"/>
                  <a:pt x="1239" y="632"/>
                </a:cubicBezTo>
                <a:cubicBezTo>
                  <a:pt x="1248" y="657"/>
                  <a:pt x="1262" y="678"/>
                  <a:pt x="1270" y="703"/>
                </a:cubicBezTo>
                <a:cubicBezTo>
                  <a:pt x="1263" y="760"/>
                  <a:pt x="1270" y="784"/>
                  <a:pt x="1215" y="766"/>
                </a:cubicBezTo>
                <a:cubicBezTo>
                  <a:pt x="1210" y="758"/>
                  <a:pt x="1203" y="751"/>
                  <a:pt x="1199" y="742"/>
                </a:cubicBezTo>
                <a:cubicBezTo>
                  <a:pt x="1192" y="727"/>
                  <a:pt x="1184" y="695"/>
                  <a:pt x="1184" y="695"/>
                </a:cubicBezTo>
                <a:cubicBezTo>
                  <a:pt x="1180" y="668"/>
                  <a:pt x="1187" y="635"/>
                  <a:pt x="1168" y="616"/>
                </a:cubicBezTo>
                <a:cubicBezTo>
                  <a:pt x="1154" y="603"/>
                  <a:pt x="1120" y="584"/>
                  <a:pt x="1120" y="584"/>
                </a:cubicBezTo>
                <a:cubicBezTo>
                  <a:pt x="1069" y="602"/>
                  <a:pt x="1128" y="588"/>
                  <a:pt x="1049" y="561"/>
                </a:cubicBezTo>
                <a:cubicBezTo>
                  <a:pt x="1033" y="556"/>
                  <a:pt x="1002" y="545"/>
                  <a:pt x="1002" y="545"/>
                </a:cubicBezTo>
                <a:cubicBezTo>
                  <a:pt x="1011" y="597"/>
                  <a:pt x="1041" y="682"/>
                  <a:pt x="978" y="703"/>
                </a:cubicBezTo>
                <a:cubicBezTo>
                  <a:pt x="970" y="700"/>
                  <a:pt x="961" y="700"/>
                  <a:pt x="955" y="695"/>
                </a:cubicBezTo>
                <a:cubicBezTo>
                  <a:pt x="948" y="689"/>
                  <a:pt x="949" y="671"/>
                  <a:pt x="939" y="671"/>
                </a:cubicBezTo>
                <a:cubicBezTo>
                  <a:pt x="931" y="671"/>
                  <a:pt x="937" y="689"/>
                  <a:pt x="931" y="695"/>
                </a:cubicBezTo>
                <a:cubicBezTo>
                  <a:pt x="925" y="701"/>
                  <a:pt x="915" y="700"/>
                  <a:pt x="907" y="703"/>
                </a:cubicBezTo>
                <a:cubicBezTo>
                  <a:pt x="868" y="700"/>
                  <a:pt x="817" y="676"/>
                  <a:pt x="789" y="703"/>
                </a:cubicBezTo>
                <a:cubicBezTo>
                  <a:pt x="746" y="745"/>
                  <a:pt x="821" y="712"/>
                  <a:pt x="758" y="734"/>
                </a:cubicBezTo>
                <a:cubicBezTo>
                  <a:pt x="745" y="731"/>
                  <a:pt x="729" y="733"/>
                  <a:pt x="718" y="726"/>
                </a:cubicBezTo>
                <a:cubicBezTo>
                  <a:pt x="711" y="722"/>
                  <a:pt x="718" y="703"/>
                  <a:pt x="710" y="703"/>
                </a:cubicBezTo>
                <a:cubicBezTo>
                  <a:pt x="702" y="703"/>
                  <a:pt x="708" y="720"/>
                  <a:pt x="702" y="726"/>
                </a:cubicBezTo>
                <a:cubicBezTo>
                  <a:pt x="696" y="732"/>
                  <a:pt x="687" y="731"/>
                  <a:pt x="679" y="734"/>
                </a:cubicBezTo>
                <a:cubicBezTo>
                  <a:pt x="639" y="764"/>
                  <a:pt x="634" y="768"/>
                  <a:pt x="584" y="758"/>
                </a:cubicBezTo>
                <a:cubicBezTo>
                  <a:pt x="541" y="694"/>
                  <a:pt x="597" y="771"/>
                  <a:pt x="544" y="718"/>
                </a:cubicBezTo>
                <a:cubicBezTo>
                  <a:pt x="538" y="712"/>
                  <a:pt x="536" y="701"/>
                  <a:pt x="529" y="695"/>
                </a:cubicBezTo>
                <a:cubicBezTo>
                  <a:pt x="515" y="682"/>
                  <a:pt x="481" y="663"/>
                  <a:pt x="481" y="663"/>
                </a:cubicBezTo>
                <a:cubicBezTo>
                  <a:pt x="454" y="620"/>
                  <a:pt x="475" y="652"/>
                  <a:pt x="434" y="592"/>
                </a:cubicBezTo>
                <a:cubicBezTo>
                  <a:pt x="429" y="584"/>
                  <a:pt x="418" y="568"/>
                  <a:pt x="418" y="568"/>
                </a:cubicBezTo>
                <a:cubicBezTo>
                  <a:pt x="415" y="544"/>
                  <a:pt x="423" y="517"/>
                  <a:pt x="410" y="497"/>
                </a:cubicBezTo>
                <a:cubicBezTo>
                  <a:pt x="406" y="491"/>
                  <a:pt x="343" y="478"/>
                  <a:pt x="331" y="474"/>
                </a:cubicBezTo>
                <a:cubicBezTo>
                  <a:pt x="315" y="469"/>
                  <a:pt x="284" y="458"/>
                  <a:pt x="284" y="458"/>
                </a:cubicBezTo>
                <a:cubicBezTo>
                  <a:pt x="271" y="461"/>
                  <a:pt x="258" y="462"/>
                  <a:pt x="245" y="466"/>
                </a:cubicBezTo>
                <a:cubicBezTo>
                  <a:pt x="229" y="470"/>
                  <a:pt x="197" y="482"/>
                  <a:pt x="197" y="482"/>
                </a:cubicBezTo>
                <a:cubicBezTo>
                  <a:pt x="136" y="472"/>
                  <a:pt x="87" y="456"/>
                  <a:pt x="24" y="450"/>
                </a:cubicBezTo>
                <a:cubicBezTo>
                  <a:pt x="52" y="367"/>
                  <a:pt x="23" y="320"/>
                  <a:pt x="0" y="253"/>
                </a:cubicBezTo>
                <a:cubicBezTo>
                  <a:pt x="42" y="190"/>
                  <a:pt x="23" y="204"/>
                  <a:pt x="95" y="190"/>
                </a:cubicBezTo>
                <a:cubicBezTo>
                  <a:pt x="92" y="182"/>
                  <a:pt x="94" y="171"/>
                  <a:pt x="87" y="166"/>
                </a:cubicBezTo>
                <a:cubicBezTo>
                  <a:pt x="73" y="156"/>
                  <a:pt x="39" y="150"/>
                  <a:pt x="39" y="150"/>
                </a:cubicBezTo>
                <a:cubicBezTo>
                  <a:pt x="8" y="102"/>
                  <a:pt x="7" y="51"/>
                  <a:pt x="39" y="0"/>
                </a:cubicBezTo>
                <a:cubicBezTo>
                  <a:pt x="55" y="3"/>
                  <a:pt x="72" y="3"/>
                  <a:pt x="87" y="8"/>
                </a:cubicBezTo>
                <a:cubicBezTo>
                  <a:pt x="128" y="22"/>
                  <a:pt x="92" y="27"/>
                  <a:pt x="134" y="32"/>
                </a:cubicBezTo>
                <a:cubicBezTo>
                  <a:pt x="176" y="36"/>
                  <a:pt x="218" y="37"/>
                  <a:pt x="260" y="40"/>
                </a:cubicBezTo>
                <a:cubicBezTo>
                  <a:pt x="294" y="51"/>
                  <a:pt x="295" y="81"/>
                  <a:pt x="324" y="87"/>
                </a:cubicBezTo>
                <a:cubicBezTo>
                  <a:pt x="352" y="93"/>
                  <a:pt x="381" y="92"/>
                  <a:pt x="410" y="95"/>
                </a:cubicBezTo>
                <a:cubicBezTo>
                  <a:pt x="413" y="103"/>
                  <a:pt x="412" y="113"/>
                  <a:pt x="418" y="119"/>
                </a:cubicBezTo>
                <a:cubicBezTo>
                  <a:pt x="424" y="125"/>
                  <a:pt x="434" y="124"/>
                  <a:pt x="442" y="127"/>
                </a:cubicBezTo>
                <a:cubicBezTo>
                  <a:pt x="510" y="148"/>
                  <a:pt x="529" y="144"/>
                  <a:pt x="623" y="150"/>
                </a:cubicBezTo>
                <a:cubicBezTo>
                  <a:pt x="644" y="147"/>
                  <a:pt x="667" y="150"/>
                  <a:pt x="686" y="142"/>
                </a:cubicBezTo>
                <a:cubicBezTo>
                  <a:pt x="710" y="132"/>
                  <a:pt x="683" y="59"/>
                  <a:pt x="671" y="40"/>
                </a:cubicBezTo>
                <a:cubicBezTo>
                  <a:pt x="709" y="27"/>
                  <a:pt x="717" y="20"/>
                  <a:pt x="773" y="40"/>
                </a:cubicBezTo>
                <a:cubicBezTo>
                  <a:pt x="781" y="43"/>
                  <a:pt x="777" y="56"/>
                  <a:pt x="781" y="63"/>
                </a:cubicBezTo>
                <a:cubicBezTo>
                  <a:pt x="785" y="72"/>
                  <a:pt x="792" y="79"/>
                  <a:pt x="797" y="87"/>
                </a:cubicBezTo>
                <a:cubicBezTo>
                  <a:pt x="879" y="75"/>
                  <a:pt x="888" y="68"/>
                  <a:pt x="986" y="79"/>
                </a:cubicBezTo>
                <a:cubicBezTo>
                  <a:pt x="1023" y="83"/>
                  <a:pt x="1097" y="95"/>
                  <a:pt x="1097" y="95"/>
                </a:cubicBezTo>
                <a:cubicBezTo>
                  <a:pt x="1158" y="116"/>
                  <a:pt x="1081" y="84"/>
                  <a:pt x="1136" y="127"/>
                </a:cubicBezTo>
                <a:cubicBezTo>
                  <a:pt x="1163" y="148"/>
                  <a:pt x="1204" y="139"/>
                  <a:pt x="1239" y="142"/>
                </a:cubicBezTo>
                <a:cubicBezTo>
                  <a:pt x="1242" y="150"/>
                  <a:pt x="1251" y="158"/>
                  <a:pt x="1247" y="166"/>
                </a:cubicBezTo>
                <a:cubicBezTo>
                  <a:pt x="1243" y="174"/>
                  <a:pt x="1231" y="172"/>
                  <a:pt x="1223" y="174"/>
                </a:cubicBezTo>
                <a:cubicBezTo>
                  <a:pt x="1205" y="178"/>
                  <a:pt x="1186" y="179"/>
                  <a:pt x="1168" y="182"/>
                </a:cubicBezTo>
                <a:cubicBezTo>
                  <a:pt x="1159" y="207"/>
                  <a:pt x="1168" y="240"/>
                  <a:pt x="1152" y="261"/>
                </a:cubicBezTo>
                <a:cubicBezTo>
                  <a:pt x="1142" y="274"/>
                  <a:pt x="1105" y="276"/>
                  <a:pt x="1105" y="276"/>
                </a:cubicBezTo>
                <a:cubicBezTo>
                  <a:pt x="1086" y="333"/>
                  <a:pt x="1102" y="376"/>
                  <a:pt x="1049" y="411"/>
                </a:cubicBezTo>
                <a:cubicBezTo>
                  <a:pt x="1053" y="438"/>
                  <a:pt x="1048" y="469"/>
                  <a:pt x="1065" y="490"/>
                </a:cubicBezTo>
                <a:cubicBezTo>
                  <a:pt x="1086" y="515"/>
                  <a:pt x="1132" y="518"/>
                  <a:pt x="1160" y="537"/>
                </a:cubicBezTo>
                <a:cubicBezTo>
                  <a:pt x="1165" y="529"/>
                  <a:pt x="1173" y="522"/>
                  <a:pt x="1176" y="513"/>
                </a:cubicBezTo>
                <a:cubicBezTo>
                  <a:pt x="1181" y="498"/>
                  <a:pt x="1177" y="480"/>
                  <a:pt x="1184" y="466"/>
                </a:cubicBezTo>
                <a:cubicBezTo>
                  <a:pt x="1211" y="410"/>
                  <a:pt x="1207" y="480"/>
                  <a:pt x="1207" y="434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1989" name="Freeform 5">
            <a:extLst>
              <a:ext uri="{FF2B5EF4-FFF2-40B4-BE49-F238E27FC236}">
                <a16:creationId xmlns:a16="http://schemas.microsoft.com/office/drawing/2014/main" xmlns="" id="{DD7C434D-42EF-4CAC-9EE9-9A089D70D3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3900" y="4041776"/>
            <a:ext cx="1181100" cy="968375"/>
          </a:xfrm>
          <a:custGeom>
            <a:avLst/>
            <a:gdLst>
              <a:gd name="T0" fmla="*/ 744 w 744"/>
              <a:gd name="T1" fmla="*/ 121 h 610"/>
              <a:gd name="T2" fmla="*/ 681 w 744"/>
              <a:gd name="T3" fmla="*/ 160 h 610"/>
              <a:gd name="T4" fmla="*/ 634 w 744"/>
              <a:gd name="T5" fmla="*/ 192 h 610"/>
              <a:gd name="T6" fmla="*/ 610 w 744"/>
              <a:gd name="T7" fmla="*/ 239 h 610"/>
              <a:gd name="T8" fmla="*/ 563 w 744"/>
              <a:gd name="T9" fmla="*/ 263 h 610"/>
              <a:gd name="T10" fmla="*/ 547 w 744"/>
              <a:gd name="T11" fmla="*/ 287 h 610"/>
              <a:gd name="T12" fmla="*/ 539 w 744"/>
              <a:gd name="T13" fmla="*/ 318 h 610"/>
              <a:gd name="T14" fmla="*/ 492 w 744"/>
              <a:gd name="T15" fmla="*/ 334 h 610"/>
              <a:gd name="T16" fmla="*/ 444 w 744"/>
              <a:gd name="T17" fmla="*/ 350 h 610"/>
              <a:gd name="T18" fmla="*/ 421 w 744"/>
              <a:gd name="T19" fmla="*/ 358 h 610"/>
              <a:gd name="T20" fmla="*/ 350 w 744"/>
              <a:gd name="T21" fmla="*/ 413 h 610"/>
              <a:gd name="T22" fmla="*/ 326 w 744"/>
              <a:gd name="T23" fmla="*/ 429 h 610"/>
              <a:gd name="T24" fmla="*/ 279 w 744"/>
              <a:gd name="T25" fmla="*/ 500 h 610"/>
              <a:gd name="T26" fmla="*/ 271 w 744"/>
              <a:gd name="T27" fmla="*/ 523 h 610"/>
              <a:gd name="T28" fmla="*/ 192 w 744"/>
              <a:gd name="T29" fmla="*/ 531 h 610"/>
              <a:gd name="T30" fmla="*/ 168 w 744"/>
              <a:gd name="T31" fmla="*/ 547 h 610"/>
              <a:gd name="T32" fmla="*/ 160 w 744"/>
              <a:gd name="T33" fmla="*/ 571 h 610"/>
              <a:gd name="T34" fmla="*/ 89 w 744"/>
              <a:gd name="T35" fmla="*/ 610 h 610"/>
              <a:gd name="T36" fmla="*/ 42 w 744"/>
              <a:gd name="T37" fmla="*/ 531 h 610"/>
              <a:gd name="T38" fmla="*/ 26 w 744"/>
              <a:gd name="T39" fmla="*/ 500 h 610"/>
              <a:gd name="T40" fmla="*/ 3 w 744"/>
              <a:gd name="T41" fmla="*/ 484 h 610"/>
              <a:gd name="T42" fmla="*/ 10 w 744"/>
              <a:gd name="T43" fmla="*/ 460 h 610"/>
              <a:gd name="T44" fmla="*/ 129 w 744"/>
              <a:gd name="T45" fmla="*/ 413 h 610"/>
              <a:gd name="T46" fmla="*/ 160 w 744"/>
              <a:gd name="T47" fmla="*/ 366 h 610"/>
              <a:gd name="T48" fmla="*/ 168 w 744"/>
              <a:gd name="T49" fmla="*/ 334 h 610"/>
              <a:gd name="T50" fmla="*/ 192 w 744"/>
              <a:gd name="T51" fmla="*/ 326 h 610"/>
              <a:gd name="T52" fmla="*/ 216 w 744"/>
              <a:gd name="T53" fmla="*/ 310 h 610"/>
              <a:gd name="T54" fmla="*/ 279 w 744"/>
              <a:gd name="T55" fmla="*/ 263 h 610"/>
              <a:gd name="T56" fmla="*/ 247 w 744"/>
              <a:gd name="T57" fmla="*/ 168 h 610"/>
              <a:gd name="T58" fmla="*/ 231 w 744"/>
              <a:gd name="T59" fmla="*/ 121 h 610"/>
              <a:gd name="T60" fmla="*/ 239 w 744"/>
              <a:gd name="T61" fmla="*/ 50 h 610"/>
              <a:gd name="T62" fmla="*/ 334 w 744"/>
              <a:gd name="T63" fmla="*/ 66 h 610"/>
              <a:gd name="T64" fmla="*/ 381 w 744"/>
              <a:gd name="T65" fmla="*/ 74 h 610"/>
              <a:gd name="T66" fmla="*/ 389 w 744"/>
              <a:gd name="T67" fmla="*/ 97 h 610"/>
              <a:gd name="T68" fmla="*/ 342 w 744"/>
              <a:gd name="T69" fmla="*/ 105 h 610"/>
              <a:gd name="T70" fmla="*/ 373 w 744"/>
              <a:gd name="T71" fmla="*/ 137 h 610"/>
              <a:gd name="T72" fmla="*/ 421 w 744"/>
              <a:gd name="T73" fmla="*/ 200 h 610"/>
              <a:gd name="T74" fmla="*/ 444 w 744"/>
              <a:gd name="T75" fmla="*/ 137 h 610"/>
              <a:gd name="T76" fmla="*/ 460 w 744"/>
              <a:gd name="T77" fmla="*/ 74 h 610"/>
              <a:gd name="T78" fmla="*/ 571 w 744"/>
              <a:gd name="T79" fmla="*/ 42 h 610"/>
              <a:gd name="T80" fmla="*/ 634 w 744"/>
              <a:gd name="T81" fmla="*/ 50 h 610"/>
              <a:gd name="T82" fmla="*/ 728 w 744"/>
              <a:gd name="T83" fmla="*/ 105 h 610"/>
              <a:gd name="T84" fmla="*/ 744 w 744"/>
              <a:gd name="T85" fmla="*/ 121 h 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44" h="610">
                <a:moveTo>
                  <a:pt x="744" y="121"/>
                </a:moveTo>
                <a:cubicBezTo>
                  <a:pt x="709" y="133"/>
                  <a:pt x="717" y="149"/>
                  <a:pt x="681" y="160"/>
                </a:cubicBezTo>
                <a:cubicBezTo>
                  <a:pt x="665" y="171"/>
                  <a:pt x="650" y="181"/>
                  <a:pt x="634" y="192"/>
                </a:cubicBezTo>
                <a:cubicBezTo>
                  <a:pt x="604" y="212"/>
                  <a:pt x="629" y="216"/>
                  <a:pt x="610" y="239"/>
                </a:cubicBezTo>
                <a:cubicBezTo>
                  <a:pt x="599" y="253"/>
                  <a:pt x="579" y="258"/>
                  <a:pt x="563" y="263"/>
                </a:cubicBezTo>
                <a:cubicBezTo>
                  <a:pt x="558" y="271"/>
                  <a:pt x="551" y="278"/>
                  <a:pt x="547" y="287"/>
                </a:cubicBezTo>
                <a:cubicBezTo>
                  <a:pt x="543" y="297"/>
                  <a:pt x="547" y="311"/>
                  <a:pt x="539" y="318"/>
                </a:cubicBezTo>
                <a:cubicBezTo>
                  <a:pt x="526" y="329"/>
                  <a:pt x="508" y="329"/>
                  <a:pt x="492" y="334"/>
                </a:cubicBezTo>
                <a:cubicBezTo>
                  <a:pt x="476" y="339"/>
                  <a:pt x="460" y="345"/>
                  <a:pt x="444" y="350"/>
                </a:cubicBezTo>
                <a:cubicBezTo>
                  <a:pt x="436" y="353"/>
                  <a:pt x="421" y="358"/>
                  <a:pt x="421" y="358"/>
                </a:cubicBezTo>
                <a:cubicBezTo>
                  <a:pt x="384" y="394"/>
                  <a:pt x="405" y="376"/>
                  <a:pt x="350" y="413"/>
                </a:cubicBezTo>
                <a:cubicBezTo>
                  <a:pt x="342" y="418"/>
                  <a:pt x="326" y="429"/>
                  <a:pt x="326" y="429"/>
                </a:cubicBezTo>
                <a:cubicBezTo>
                  <a:pt x="314" y="476"/>
                  <a:pt x="298" y="461"/>
                  <a:pt x="279" y="500"/>
                </a:cubicBezTo>
                <a:cubicBezTo>
                  <a:pt x="275" y="507"/>
                  <a:pt x="279" y="520"/>
                  <a:pt x="271" y="523"/>
                </a:cubicBezTo>
                <a:cubicBezTo>
                  <a:pt x="246" y="532"/>
                  <a:pt x="218" y="528"/>
                  <a:pt x="192" y="531"/>
                </a:cubicBezTo>
                <a:cubicBezTo>
                  <a:pt x="184" y="536"/>
                  <a:pt x="174" y="539"/>
                  <a:pt x="168" y="547"/>
                </a:cubicBezTo>
                <a:cubicBezTo>
                  <a:pt x="163" y="554"/>
                  <a:pt x="166" y="565"/>
                  <a:pt x="160" y="571"/>
                </a:cubicBezTo>
                <a:cubicBezTo>
                  <a:pt x="134" y="597"/>
                  <a:pt x="118" y="600"/>
                  <a:pt x="89" y="610"/>
                </a:cubicBezTo>
                <a:cubicBezTo>
                  <a:pt x="80" y="568"/>
                  <a:pt x="77" y="554"/>
                  <a:pt x="42" y="531"/>
                </a:cubicBezTo>
                <a:cubicBezTo>
                  <a:pt x="37" y="521"/>
                  <a:pt x="33" y="509"/>
                  <a:pt x="26" y="500"/>
                </a:cubicBezTo>
                <a:cubicBezTo>
                  <a:pt x="20" y="493"/>
                  <a:pt x="6" y="493"/>
                  <a:pt x="3" y="484"/>
                </a:cubicBezTo>
                <a:cubicBezTo>
                  <a:pt x="0" y="476"/>
                  <a:pt x="6" y="467"/>
                  <a:pt x="10" y="460"/>
                </a:cubicBezTo>
                <a:cubicBezTo>
                  <a:pt x="35" y="410"/>
                  <a:pt x="78" y="418"/>
                  <a:pt x="129" y="413"/>
                </a:cubicBezTo>
                <a:cubicBezTo>
                  <a:pt x="139" y="397"/>
                  <a:pt x="155" y="384"/>
                  <a:pt x="160" y="366"/>
                </a:cubicBezTo>
                <a:cubicBezTo>
                  <a:pt x="163" y="355"/>
                  <a:pt x="161" y="343"/>
                  <a:pt x="168" y="334"/>
                </a:cubicBezTo>
                <a:cubicBezTo>
                  <a:pt x="173" y="327"/>
                  <a:pt x="184" y="330"/>
                  <a:pt x="192" y="326"/>
                </a:cubicBezTo>
                <a:cubicBezTo>
                  <a:pt x="201" y="322"/>
                  <a:pt x="208" y="315"/>
                  <a:pt x="216" y="310"/>
                </a:cubicBezTo>
                <a:cubicBezTo>
                  <a:pt x="234" y="282"/>
                  <a:pt x="248" y="273"/>
                  <a:pt x="279" y="263"/>
                </a:cubicBezTo>
                <a:cubicBezTo>
                  <a:pt x="314" y="208"/>
                  <a:pt x="268" y="214"/>
                  <a:pt x="247" y="168"/>
                </a:cubicBezTo>
                <a:cubicBezTo>
                  <a:pt x="240" y="153"/>
                  <a:pt x="231" y="121"/>
                  <a:pt x="231" y="121"/>
                </a:cubicBezTo>
                <a:cubicBezTo>
                  <a:pt x="234" y="97"/>
                  <a:pt x="231" y="72"/>
                  <a:pt x="239" y="50"/>
                </a:cubicBezTo>
                <a:cubicBezTo>
                  <a:pt x="256" y="2"/>
                  <a:pt x="311" y="58"/>
                  <a:pt x="334" y="66"/>
                </a:cubicBezTo>
                <a:cubicBezTo>
                  <a:pt x="349" y="71"/>
                  <a:pt x="365" y="71"/>
                  <a:pt x="381" y="74"/>
                </a:cubicBezTo>
                <a:cubicBezTo>
                  <a:pt x="384" y="82"/>
                  <a:pt x="395" y="92"/>
                  <a:pt x="389" y="97"/>
                </a:cubicBezTo>
                <a:cubicBezTo>
                  <a:pt x="377" y="107"/>
                  <a:pt x="354" y="95"/>
                  <a:pt x="342" y="105"/>
                </a:cubicBezTo>
                <a:cubicBezTo>
                  <a:pt x="320" y="123"/>
                  <a:pt x="360" y="133"/>
                  <a:pt x="373" y="137"/>
                </a:cubicBezTo>
                <a:cubicBezTo>
                  <a:pt x="384" y="168"/>
                  <a:pt x="393" y="182"/>
                  <a:pt x="421" y="200"/>
                </a:cubicBezTo>
                <a:cubicBezTo>
                  <a:pt x="458" y="187"/>
                  <a:pt x="453" y="173"/>
                  <a:pt x="444" y="137"/>
                </a:cubicBezTo>
                <a:cubicBezTo>
                  <a:pt x="448" y="116"/>
                  <a:pt x="442" y="86"/>
                  <a:pt x="460" y="74"/>
                </a:cubicBezTo>
                <a:cubicBezTo>
                  <a:pt x="485" y="57"/>
                  <a:pt x="540" y="48"/>
                  <a:pt x="571" y="42"/>
                </a:cubicBezTo>
                <a:cubicBezTo>
                  <a:pt x="597" y="0"/>
                  <a:pt x="604" y="20"/>
                  <a:pt x="634" y="50"/>
                </a:cubicBezTo>
                <a:cubicBezTo>
                  <a:pt x="650" y="97"/>
                  <a:pt x="686" y="90"/>
                  <a:pt x="728" y="105"/>
                </a:cubicBezTo>
                <a:cubicBezTo>
                  <a:pt x="737" y="133"/>
                  <a:pt x="730" y="135"/>
                  <a:pt x="744" y="121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1990" name="Freeform 6">
            <a:extLst>
              <a:ext uri="{FF2B5EF4-FFF2-40B4-BE49-F238E27FC236}">
                <a16:creationId xmlns:a16="http://schemas.microsoft.com/office/drawing/2014/main" xmlns="" id="{BBDDC32F-7715-43AD-BABC-BC940BC57F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1066800"/>
            <a:ext cx="3163888" cy="5437188"/>
          </a:xfrm>
          <a:custGeom>
            <a:avLst/>
            <a:gdLst>
              <a:gd name="T0" fmla="*/ 1966 w 1993"/>
              <a:gd name="T1" fmla="*/ 1163 h 3425"/>
              <a:gd name="T2" fmla="*/ 1792 w 1993"/>
              <a:gd name="T3" fmla="*/ 1265 h 3425"/>
              <a:gd name="T4" fmla="*/ 1650 w 1993"/>
              <a:gd name="T5" fmla="*/ 1305 h 3425"/>
              <a:gd name="T6" fmla="*/ 1453 w 1993"/>
              <a:gd name="T7" fmla="*/ 1249 h 3425"/>
              <a:gd name="T8" fmla="*/ 1627 w 1993"/>
              <a:gd name="T9" fmla="*/ 1447 h 3425"/>
              <a:gd name="T10" fmla="*/ 1918 w 1993"/>
              <a:gd name="T11" fmla="*/ 1589 h 3425"/>
              <a:gd name="T12" fmla="*/ 1776 w 1993"/>
              <a:gd name="T13" fmla="*/ 1739 h 3425"/>
              <a:gd name="T14" fmla="*/ 1674 w 1993"/>
              <a:gd name="T15" fmla="*/ 1873 h 3425"/>
              <a:gd name="T16" fmla="*/ 1548 w 1993"/>
              <a:gd name="T17" fmla="*/ 2086 h 3425"/>
              <a:gd name="T18" fmla="*/ 1311 w 1993"/>
              <a:gd name="T19" fmla="*/ 2007 h 3425"/>
              <a:gd name="T20" fmla="*/ 1011 w 1993"/>
              <a:gd name="T21" fmla="*/ 1889 h 3425"/>
              <a:gd name="T22" fmla="*/ 956 w 1993"/>
              <a:gd name="T23" fmla="*/ 1975 h 3425"/>
              <a:gd name="T24" fmla="*/ 1027 w 1993"/>
              <a:gd name="T25" fmla="*/ 2125 h 3425"/>
              <a:gd name="T26" fmla="*/ 1090 w 1993"/>
              <a:gd name="T27" fmla="*/ 2236 h 3425"/>
              <a:gd name="T28" fmla="*/ 1019 w 1993"/>
              <a:gd name="T29" fmla="*/ 2465 h 3425"/>
              <a:gd name="T30" fmla="*/ 1169 w 1993"/>
              <a:gd name="T31" fmla="*/ 2457 h 3425"/>
              <a:gd name="T32" fmla="*/ 1429 w 1993"/>
              <a:gd name="T33" fmla="*/ 2425 h 3425"/>
              <a:gd name="T34" fmla="*/ 1634 w 1993"/>
              <a:gd name="T35" fmla="*/ 2465 h 3425"/>
              <a:gd name="T36" fmla="*/ 1548 w 1993"/>
              <a:gd name="T37" fmla="*/ 2835 h 3425"/>
              <a:gd name="T38" fmla="*/ 1406 w 1993"/>
              <a:gd name="T39" fmla="*/ 3230 h 3425"/>
              <a:gd name="T40" fmla="*/ 1256 w 1993"/>
              <a:gd name="T41" fmla="*/ 3372 h 3425"/>
              <a:gd name="T42" fmla="*/ 1129 w 1993"/>
              <a:gd name="T43" fmla="*/ 3167 h 3425"/>
              <a:gd name="T44" fmla="*/ 909 w 1993"/>
              <a:gd name="T45" fmla="*/ 2938 h 3425"/>
              <a:gd name="T46" fmla="*/ 790 w 1993"/>
              <a:gd name="T47" fmla="*/ 2615 h 3425"/>
              <a:gd name="T48" fmla="*/ 632 w 1993"/>
              <a:gd name="T49" fmla="*/ 2117 h 3425"/>
              <a:gd name="T50" fmla="*/ 664 w 1993"/>
              <a:gd name="T51" fmla="*/ 1723 h 3425"/>
              <a:gd name="T52" fmla="*/ 664 w 1993"/>
              <a:gd name="T53" fmla="*/ 1668 h 3425"/>
              <a:gd name="T54" fmla="*/ 624 w 1993"/>
              <a:gd name="T55" fmla="*/ 1620 h 3425"/>
              <a:gd name="T56" fmla="*/ 601 w 1993"/>
              <a:gd name="T57" fmla="*/ 1486 h 3425"/>
              <a:gd name="T58" fmla="*/ 743 w 1993"/>
              <a:gd name="T59" fmla="*/ 1873 h 3425"/>
              <a:gd name="T60" fmla="*/ 956 w 1993"/>
              <a:gd name="T61" fmla="*/ 1723 h 3425"/>
              <a:gd name="T62" fmla="*/ 1200 w 1993"/>
              <a:gd name="T63" fmla="*/ 1628 h 3425"/>
              <a:gd name="T64" fmla="*/ 1358 w 1993"/>
              <a:gd name="T65" fmla="*/ 1415 h 3425"/>
              <a:gd name="T66" fmla="*/ 1445 w 1993"/>
              <a:gd name="T67" fmla="*/ 1147 h 3425"/>
              <a:gd name="T68" fmla="*/ 1279 w 1993"/>
              <a:gd name="T69" fmla="*/ 1052 h 3425"/>
              <a:gd name="T70" fmla="*/ 1114 w 1993"/>
              <a:gd name="T71" fmla="*/ 776 h 3425"/>
              <a:gd name="T72" fmla="*/ 916 w 1993"/>
              <a:gd name="T73" fmla="*/ 618 h 3425"/>
              <a:gd name="T74" fmla="*/ 475 w 1993"/>
              <a:gd name="T75" fmla="*/ 713 h 3425"/>
              <a:gd name="T76" fmla="*/ 411 w 1993"/>
              <a:gd name="T77" fmla="*/ 847 h 3425"/>
              <a:gd name="T78" fmla="*/ 214 w 1993"/>
              <a:gd name="T79" fmla="*/ 934 h 3425"/>
              <a:gd name="T80" fmla="*/ 364 w 1993"/>
              <a:gd name="T81" fmla="*/ 1084 h 3425"/>
              <a:gd name="T82" fmla="*/ 482 w 1993"/>
              <a:gd name="T83" fmla="*/ 1289 h 3425"/>
              <a:gd name="T84" fmla="*/ 506 w 1993"/>
              <a:gd name="T85" fmla="*/ 1470 h 3425"/>
              <a:gd name="T86" fmla="*/ 340 w 1993"/>
              <a:gd name="T87" fmla="*/ 1392 h 3425"/>
              <a:gd name="T88" fmla="*/ 72 w 1993"/>
              <a:gd name="T89" fmla="*/ 1234 h 3425"/>
              <a:gd name="T90" fmla="*/ 96 w 1993"/>
              <a:gd name="T91" fmla="*/ 1036 h 3425"/>
              <a:gd name="T92" fmla="*/ 317 w 1993"/>
              <a:gd name="T93" fmla="*/ 752 h 3425"/>
              <a:gd name="T94" fmla="*/ 490 w 1993"/>
              <a:gd name="T95" fmla="*/ 460 h 3425"/>
              <a:gd name="T96" fmla="*/ 609 w 1993"/>
              <a:gd name="T97" fmla="*/ 113 h 3425"/>
              <a:gd name="T98" fmla="*/ 837 w 1993"/>
              <a:gd name="T99" fmla="*/ 113 h 3425"/>
              <a:gd name="T100" fmla="*/ 1011 w 1993"/>
              <a:gd name="T101" fmla="*/ 240 h 3425"/>
              <a:gd name="T102" fmla="*/ 1248 w 1993"/>
              <a:gd name="T103" fmla="*/ 255 h 3425"/>
              <a:gd name="T104" fmla="*/ 1461 w 1993"/>
              <a:gd name="T105" fmla="*/ 500 h 3425"/>
              <a:gd name="T106" fmla="*/ 1682 w 1993"/>
              <a:gd name="T107" fmla="*/ 610 h 3425"/>
              <a:gd name="T108" fmla="*/ 1611 w 1993"/>
              <a:gd name="T109" fmla="*/ 784 h 3425"/>
              <a:gd name="T110" fmla="*/ 1863 w 1993"/>
              <a:gd name="T111" fmla="*/ 918 h 3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993" h="3425">
                <a:moveTo>
                  <a:pt x="1926" y="965"/>
                </a:moveTo>
                <a:cubicBezTo>
                  <a:pt x="1878" y="982"/>
                  <a:pt x="1887" y="1066"/>
                  <a:pt x="1903" y="1107"/>
                </a:cubicBezTo>
                <a:cubicBezTo>
                  <a:pt x="1916" y="1139"/>
                  <a:pt x="1947" y="1134"/>
                  <a:pt x="1974" y="1139"/>
                </a:cubicBezTo>
                <a:cubicBezTo>
                  <a:pt x="1971" y="1147"/>
                  <a:pt x="1974" y="1159"/>
                  <a:pt x="1966" y="1163"/>
                </a:cubicBezTo>
                <a:cubicBezTo>
                  <a:pt x="1958" y="1167"/>
                  <a:pt x="1884" y="1179"/>
                  <a:pt x="1863" y="1186"/>
                </a:cubicBezTo>
                <a:cubicBezTo>
                  <a:pt x="1858" y="1194"/>
                  <a:pt x="1851" y="1201"/>
                  <a:pt x="1847" y="1210"/>
                </a:cubicBezTo>
                <a:cubicBezTo>
                  <a:pt x="1843" y="1218"/>
                  <a:pt x="1846" y="1228"/>
                  <a:pt x="1840" y="1234"/>
                </a:cubicBezTo>
                <a:cubicBezTo>
                  <a:pt x="1827" y="1247"/>
                  <a:pt x="1805" y="1251"/>
                  <a:pt x="1792" y="1265"/>
                </a:cubicBezTo>
                <a:cubicBezTo>
                  <a:pt x="1784" y="1273"/>
                  <a:pt x="1779" y="1284"/>
                  <a:pt x="1769" y="1289"/>
                </a:cubicBezTo>
                <a:cubicBezTo>
                  <a:pt x="1754" y="1297"/>
                  <a:pt x="1721" y="1305"/>
                  <a:pt x="1721" y="1305"/>
                </a:cubicBezTo>
                <a:cubicBezTo>
                  <a:pt x="1696" y="1341"/>
                  <a:pt x="1717" y="1328"/>
                  <a:pt x="1682" y="1313"/>
                </a:cubicBezTo>
                <a:cubicBezTo>
                  <a:pt x="1672" y="1309"/>
                  <a:pt x="1661" y="1308"/>
                  <a:pt x="1650" y="1305"/>
                </a:cubicBezTo>
                <a:cubicBezTo>
                  <a:pt x="1644" y="1288"/>
                  <a:pt x="1645" y="1270"/>
                  <a:pt x="1619" y="1273"/>
                </a:cubicBezTo>
                <a:cubicBezTo>
                  <a:pt x="1602" y="1275"/>
                  <a:pt x="1571" y="1289"/>
                  <a:pt x="1571" y="1289"/>
                </a:cubicBezTo>
                <a:cubicBezTo>
                  <a:pt x="1537" y="1344"/>
                  <a:pt x="1504" y="1295"/>
                  <a:pt x="1461" y="1281"/>
                </a:cubicBezTo>
                <a:cubicBezTo>
                  <a:pt x="1458" y="1270"/>
                  <a:pt x="1463" y="1254"/>
                  <a:pt x="1453" y="1249"/>
                </a:cubicBezTo>
                <a:cubicBezTo>
                  <a:pt x="1445" y="1245"/>
                  <a:pt x="1445" y="1265"/>
                  <a:pt x="1445" y="1273"/>
                </a:cubicBezTo>
                <a:cubicBezTo>
                  <a:pt x="1445" y="1320"/>
                  <a:pt x="1435" y="1411"/>
                  <a:pt x="1492" y="1431"/>
                </a:cubicBezTo>
                <a:cubicBezTo>
                  <a:pt x="1507" y="1386"/>
                  <a:pt x="1520" y="1398"/>
                  <a:pt x="1563" y="1407"/>
                </a:cubicBezTo>
                <a:cubicBezTo>
                  <a:pt x="1584" y="1470"/>
                  <a:pt x="1562" y="1458"/>
                  <a:pt x="1627" y="1447"/>
                </a:cubicBezTo>
                <a:cubicBezTo>
                  <a:pt x="1706" y="1420"/>
                  <a:pt x="1681" y="1457"/>
                  <a:pt x="1674" y="1526"/>
                </a:cubicBezTo>
                <a:cubicBezTo>
                  <a:pt x="1715" y="1566"/>
                  <a:pt x="1717" y="1536"/>
                  <a:pt x="1729" y="1597"/>
                </a:cubicBezTo>
                <a:cubicBezTo>
                  <a:pt x="1765" y="1585"/>
                  <a:pt x="1778" y="1581"/>
                  <a:pt x="1792" y="1620"/>
                </a:cubicBezTo>
                <a:cubicBezTo>
                  <a:pt x="1877" y="1567"/>
                  <a:pt x="1750" y="1575"/>
                  <a:pt x="1918" y="1589"/>
                </a:cubicBezTo>
                <a:cubicBezTo>
                  <a:pt x="1937" y="1645"/>
                  <a:pt x="1920" y="1627"/>
                  <a:pt x="1958" y="1652"/>
                </a:cubicBezTo>
                <a:cubicBezTo>
                  <a:pt x="1969" y="1668"/>
                  <a:pt x="1993" y="1692"/>
                  <a:pt x="1966" y="1715"/>
                </a:cubicBezTo>
                <a:cubicBezTo>
                  <a:pt x="1954" y="1725"/>
                  <a:pt x="1934" y="1721"/>
                  <a:pt x="1918" y="1723"/>
                </a:cubicBezTo>
                <a:cubicBezTo>
                  <a:pt x="1864" y="1731"/>
                  <a:pt x="1831" y="1733"/>
                  <a:pt x="1776" y="1739"/>
                </a:cubicBezTo>
                <a:cubicBezTo>
                  <a:pt x="1763" y="1742"/>
                  <a:pt x="1748" y="1740"/>
                  <a:pt x="1737" y="1747"/>
                </a:cubicBezTo>
                <a:cubicBezTo>
                  <a:pt x="1730" y="1751"/>
                  <a:pt x="1735" y="1764"/>
                  <a:pt x="1729" y="1770"/>
                </a:cubicBezTo>
                <a:cubicBezTo>
                  <a:pt x="1723" y="1776"/>
                  <a:pt x="1713" y="1775"/>
                  <a:pt x="1705" y="1778"/>
                </a:cubicBezTo>
                <a:cubicBezTo>
                  <a:pt x="1683" y="1813"/>
                  <a:pt x="1690" y="1835"/>
                  <a:pt x="1674" y="1873"/>
                </a:cubicBezTo>
                <a:cubicBezTo>
                  <a:pt x="1667" y="1890"/>
                  <a:pt x="1648" y="1902"/>
                  <a:pt x="1642" y="1920"/>
                </a:cubicBezTo>
                <a:cubicBezTo>
                  <a:pt x="1639" y="1928"/>
                  <a:pt x="1637" y="1936"/>
                  <a:pt x="1634" y="1944"/>
                </a:cubicBezTo>
                <a:cubicBezTo>
                  <a:pt x="1628" y="2062"/>
                  <a:pt x="1660" y="2080"/>
                  <a:pt x="1571" y="2102"/>
                </a:cubicBezTo>
                <a:cubicBezTo>
                  <a:pt x="1563" y="2097"/>
                  <a:pt x="1554" y="2093"/>
                  <a:pt x="1548" y="2086"/>
                </a:cubicBezTo>
                <a:cubicBezTo>
                  <a:pt x="1536" y="2072"/>
                  <a:pt x="1532" y="2050"/>
                  <a:pt x="1516" y="2039"/>
                </a:cubicBezTo>
                <a:cubicBezTo>
                  <a:pt x="1463" y="2003"/>
                  <a:pt x="1429" y="1992"/>
                  <a:pt x="1366" y="1983"/>
                </a:cubicBezTo>
                <a:cubicBezTo>
                  <a:pt x="1331" y="1961"/>
                  <a:pt x="1329" y="1946"/>
                  <a:pt x="1303" y="1983"/>
                </a:cubicBezTo>
                <a:cubicBezTo>
                  <a:pt x="1306" y="1991"/>
                  <a:pt x="1317" y="2001"/>
                  <a:pt x="1311" y="2007"/>
                </a:cubicBezTo>
                <a:cubicBezTo>
                  <a:pt x="1299" y="2019"/>
                  <a:pt x="1264" y="2023"/>
                  <a:pt x="1264" y="2023"/>
                </a:cubicBezTo>
                <a:cubicBezTo>
                  <a:pt x="1230" y="2000"/>
                  <a:pt x="1203" y="1974"/>
                  <a:pt x="1169" y="1952"/>
                </a:cubicBezTo>
                <a:cubicBezTo>
                  <a:pt x="1149" y="1981"/>
                  <a:pt x="1115" y="1996"/>
                  <a:pt x="1082" y="2007"/>
                </a:cubicBezTo>
                <a:cubicBezTo>
                  <a:pt x="1071" y="1908"/>
                  <a:pt x="1079" y="1932"/>
                  <a:pt x="1011" y="1889"/>
                </a:cubicBezTo>
                <a:cubicBezTo>
                  <a:pt x="980" y="1826"/>
                  <a:pt x="1001" y="1830"/>
                  <a:pt x="924" y="1841"/>
                </a:cubicBezTo>
                <a:cubicBezTo>
                  <a:pt x="885" y="1868"/>
                  <a:pt x="893" y="1880"/>
                  <a:pt x="901" y="1928"/>
                </a:cubicBezTo>
                <a:cubicBezTo>
                  <a:pt x="896" y="1936"/>
                  <a:pt x="883" y="1943"/>
                  <a:pt x="885" y="1952"/>
                </a:cubicBezTo>
                <a:cubicBezTo>
                  <a:pt x="889" y="1972"/>
                  <a:pt x="954" y="1975"/>
                  <a:pt x="956" y="1975"/>
                </a:cubicBezTo>
                <a:cubicBezTo>
                  <a:pt x="948" y="2028"/>
                  <a:pt x="951" y="2045"/>
                  <a:pt x="901" y="2062"/>
                </a:cubicBezTo>
                <a:cubicBezTo>
                  <a:pt x="925" y="2078"/>
                  <a:pt x="948" y="2086"/>
                  <a:pt x="972" y="2102"/>
                </a:cubicBezTo>
                <a:cubicBezTo>
                  <a:pt x="975" y="2115"/>
                  <a:pt x="968" y="2136"/>
                  <a:pt x="980" y="2141"/>
                </a:cubicBezTo>
                <a:cubicBezTo>
                  <a:pt x="995" y="2147"/>
                  <a:pt x="1027" y="2125"/>
                  <a:pt x="1027" y="2125"/>
                </a:cubicBezTo>
                <a:cubicBezTo>
                  <a:pt x="1032" y="2133"/>
                  <a:pt x="1045" y="2140"/>
                  <a:pt x="1043" y="2149"/>
                </a:cubicBezTo>
                <a:cubicBezTo>
                  <a:pt x="1039" y="2167"/>
                  <a:pt x="1011" y="2196"/>
                  <a:pt x="1011" y="2196"/>
                </a:cubicBezTo>
                <a:cubicBezTo>
                  <a:pt x="1022" y="2229"/>
                  <a:pt x="1032" y="2240"/>
                  <a:pt x="1066" y="2228"/>
                </a:cubicBezTo>
                <a:cubicBezTo>
                  <a:pt x="1074" y="2231"/>
                  <a:pt x="1091" y="2228"/>
                  <a:pt x="1090" y="2236"/>
                </a:cubicBezTo>
                <a:cubicBezTo>
                  <a:pt x="1087" y="2255"/>
                  <a:pt x="1058" y="2283"/>
                  <a:pt x="1058" y="2283"/>
                </a:cubicBezTo>
                <a:cubicBezTo>
                  <a:pt x="1045" y="2326"/>
                  <a:pt x="1046" y="2293"/>
                  <a:pt x="1074" y="2315"/>
                </a:cubicBezTo>
                <a:cubicBezTo>
                  <a:pt x="1081" y="2321"/>
                  <a:pt x="1085" y="2330"/>
                  <a:pt x="1090" y="2338"/>
                </a:cubicBezTo>
                <a:cubicBezTo>
                  <a:pt x="1083" y="2410"/>
                  <a:pt x="1087" y="2442"/>
                  <a:pt x="1019" y="2465"/>
                </a:cubicBezTo>
                <a:cubicBezTo>
                  <a:pt x="1004" y="2507"/>
                  <a:pt x="1025" y="2489"/>
                  <a:pt x="1051" y="2528"/>
                </a:cubicBezTo>
                <a:cubicBezTo>
                  <a:pt x="1053" y="2538"/>
                  <a:pt x="1049" y="2554"/>
                  <a:pt x="1058" y="2559"/>
                </a:cubicBezTo>
                <a:cubicBezTo>
                  <a:pt x="1076" y="2568"/>
                  <a:pt x="1118" y="2484"/>
                  <a:pt x="1122" y="2480"/>
                </a:cubicBezTo>
                <a:cubicBezTo>
                  <a:pt x="1134" y="2468"/>
                  <a:pt x="1154" y="2466"/>
                  <a:pt x="1169" y="2457"/>
                </a:cubicBezTo>
                <a:cubicBezTo>
                  <a:pt x="1196" y="2461"/>
                  <a:pt x="1221" y="2472"/>
                  <a:pt x="1248" y="2472"/>
                </a:cubicBezTo>
                <a:cubicBezTo>
                  <a:pt x="1276" y="2472"/>
                  <a:pt x="1335" y="2455"/>
                  <a:pt x="1358" y="2449"/>
                </a:cubicBezTo>
                <a:cubicBezTo>
                  <a:pt x="1374" y="2445"/>
                  <a:pt x="1390" y="2438"/>
                  <a:pt x="1406" y="2433"/>
                </a:cubicBezTo>
                <a:cubicBezTo>
                  <a:pt x="1414" y="2430"/>
                  <a:pt x="1429" y="2425"/>
                  <a:pt x="1429" y="2425"/>
                </a:cubicBezTo>
                <a:cubicBezTo>
                  <a:pt x="1455" y="2386"/>
                  <a:pt x="1491" y="2391"/>
                  <a:pt x="1532" y="2370"/>
                </a:cubicBezTo>
                <a:cubicBezTo>
                  <a:pt x="1563" y="2380"/>
                  <a:pt x="1579" y="2394"/>
                  <a:pt x="1603" y="2417"/>
                </a:cubicBezTo>
                <a:cubicBezTo>
                  <a:pt x="1606" y="2430"/>
                  <a:pt x="1604" y="2446"/>
                  <a:pt x="1611" y="2457"/>
                </a:cubicBezTo>
                <a:cubicBezTo>
                  <a:pt x="1615" y="2464"/>
                  <a:pt x="1631" y="2457"/>
                  <a:pt x="1634" y="2465"/>
                </a:cubicBezTo>
                <a:cubicBezTo>
                  <a:pt x="1648" y="2498"/>
                  <a:pt x="1597" y="2508"/>
                  <a:pt x="1579" y="2520"/>
                </a:cubicBezTo>
                <a:cubicBezTo>
                  <a:pt x="1558" y="2583"/>
                  <a:pt x="1588" y="2488"/>
                  <a:pt x="1563" y="2615"/>
                </a:cubicBezTo>
                <a:cubicBezTo>
                  <a:pt x="1553" y="2664"/>
                  <a:pt x="1532" y="2710"/>
                  <a:pt x="1516" y="2757"/>
                </a:cubicBezTo>
                <a:cubicBezTo>
                  <a:pt x="1525" y="2784"/>
                  <a:pt x="1539" y="2808"/>
                  <a:pt x="1548" y="2835"/>
                </a:cubicBezTo>
                <a:cubicBezTo>
                  <a:pt x="1539" y="2913"/>
                  <a:pt x="1535" y="2896"/>
                  <a:pt x="1516" y="2954"/>
                </a:cubicBezTo>
                <a:cubicBezTo>
                  <a:pt x="1526" y="3001"/>
                  <a:pt x="1516" y="3034"/>
                  <a:pt x="1508" y="3080"/>
                </a:cubicBezTo>
                <a:cubicBezTo>
                  <a:pt x="1502" y="3115"/>
                  <a:pt x="1510" y="3142"/>
                  <a:pt x="1485" y="3167"/>
                </a:cubicBezTo>
                <a:cubicBezTo>
                  <a:pt x="1463" y="3190"/>
                  <a:pt x="1432" y="3212"/>
                  <a:pt x="1406" y="3230"/>
                </a:cubicBezTo>
                <a:cubicBezTo>
                  <a:pt x="1403" y="3238"/>
                  <a:pt x="1398" y="3246"/>
                  <a:pt x="1398" y="3254"/>
                </a:cubicBezTo>
                <a:cubicBezTo>
                  <a:pt x="1398" y="3262"/>
                  <a:pt x="1420" y="3293"/>
                  <a:pt x="1398" y="3301"/>
                </a:cubicBezTo>
                <a:cubicBezTo>
                  <a:pt x="1373" y="3310"/>
                  <a:pt x="1345" y="3306"/>
                  <a:pt x="1319" y="3309"/>
                </a:cubicBezTo>
                <a:cubicBezTo>
                  <a:pt x="1298" y="3337"/>
                  <a:pt x="1289" y="3361"/>
                  <a:pt x="1256" y="3372"/>
                </a:cubicBezTo>
                <a:cubicBezTo>
                  <a:pt x="1235" y="3404"/>
                  <a:pt x="1234" y="3425"/>
                  <a:pt x="1193" y="3411"/>
                </a:cubicBezTo>
                <a:cubicBezTo>
                  <a:pt x="1175" y="3386"/>
                  <a:pt x="1154" y="3366"/>
                  <a:pt x="1137" y="3340"/>
                </a:cubicBezTo>
                <a:cubicBezTo>
                  <a:pt x="1155" y="3289"/>
                  <a:pt x="1193" y="3309"/>
                  <a:pt x="1145" y="3277"/>
                </a:cubicBezTo>
                <a:cubicBezTo>
                  <a:pt x="1154" y="3235"/>
                  <a:pt x="1184" y="3185"/>
                  <a:pt x="1129" y="3167"/>
                </a:cubicBezTo>
                <a:cubicBezTo>
                  <a:pt x="1104" y="3127"/>
                  <a:pt x="1085" y="3080"/>
                  <a:pt x="1043" y="3056"/>
                </a:cubicBezTo>
                <a:cubicBezTo>
                  <a:pt x="1023" y="3044"/>
                  <a:pt x="979" y="3039"/>
                  <a:pt x="956" y="3033"/>
                </a:cubicBezTo>
                <a:cubicBezTo>
                  <a:pt x="945" y="3017"/>
                  <a:pt x="930" y="3003"/>
                  <a:pt x="924" y="2985"/>
                </a:cubicBezTo>
                <a:cubicBezTo>
                  <a:pt x="919" y="2969"/>
                  <a:pt x="917" y="2952"/>
                  <a:pt x="909" y="2938"/>
                </a:cubicBezTo>
                <a:cubicBezTo>
                  <a:pt x="900" y="2921"/>
                  <a:pt x="877" y="2891"/>
                  <a:pt x="877" y="2891"/>
                </a:cubicBezTo>
                <a:cubicBezTo>
                  <a:pt x="864" y="2852"/>
                  <a:pt x="841" y="2825"/>
                  <a:pt x="814" y="2796"/>
                </a:cubicBezTo>
                <a:cubicBezTo>
                  <a:pt x="798" y="2748"/>
                  <a:pt x="811" y="2696"/>
                  <a:pt x="837" y="2654"/>
                </a:cubicBezTo>
                <a:cubicBezTo>
                  <a:pt x="824" y="2645"/>
                  <a:pt x="798" y="2629"/>
                  <a:pt x="790" y="2615"/>
                </a:cubicBezTo>
                <a:cubicBezTo>
                  <a:pt x="784" y="2605"/>
                  <a:pt x="787" y="2593"/>
                  <a:pt x="782" y="2583"/>
                </a:cubicBezTo>
                <a:cubicBezTo>
                  <a:pt x="769" y="2558"/>
                  <a:pt x="744" y="2539"/>
                  <a:pt x="735" y="2512"/>
                </a:cubicBezTo>
                <a:cubicBezTo>
                  <a:pt x="721" y="2471"/>
                  <a:pt x="727" y="2446"/>
                  <a:pt x="688" y="2433"/>
                </a:cubicBezTo>
                <a:cubicBezTo>
                  <a:pt x="662" y="2330"/>
                  <a:pt x="679" y="2212"/>
                  <a:pt x="632" y="2117"/>
                </a:cubicBezTo>
                <a:cubicBezTo>
                  <a:pt x="618" y="2051"/>
                  <a:pt x="627" y="2026"/>
                  <a:pt x="656" y="1968"/>
                </a:cubicBezTo>
                <a:cubicBezTo>
                  <a:pt x="670" y="1941"/>
                  <a:pt x="680" y="1881"/>
                  <a:pt x="680" y="1881"/>
                </a:cubicBezTo>
                <a:cubicBezTo>
                  <a:pt x="677" y="1836"/>
                  <a:pt x="677" y="1792"/>
                  <a:pt x="672" y="1747"/>
                </a:cubicBezTo>
                <a:cubicBezTo>
                  <a:pt x="671" y="1739"/>
                  <a:pt x="661" y="1731"/>
                  <a:pt x="664" y="1723"/>
                </a:cubicBezTo>
                <a:cubicBezTo>
                  <a:pt x="668" y="1714"/>
                  <a:pt x="680" y="1712"/>
                  <a:pt x="688" y="1707"/>
                </a:cubicBezTo>
                <a:cubicBezTo>
                  <a:pt x="693" y="1699"/>
                  <a:pt x="707" y="1691"/>
                  <a:pt x="703" y="1683"/>
                </a:cubicBezTo>
                <a:cubicBezTo>
                  <a:pt x="699" y="1676"/>
                  <a:pt x="688" y="1694"/>
                  <a:pt x="680" y="1691"/>
                </a:cubicBezTo>
                <a:cubicBezTo>
                  <a:pt x="671" y="1688"/>
                  <a:pt x="671" y="1675"/>
                  <a:pt x="664" y="1668"/>
                </a:cubicBezTo>
                <a:cubicBezTo>
                  <a:pt x="657" y="1661"/>
                  <a:pt x="648" y="1657"/>
                  <a:pt x="640" y="1652"/>
                </a:cubicBezTo>
                <a:cubicBezTo>
                  <a:pt x="626" y="1610"/>
                  <a:pt x="644" y="1616"/>
                  <a:pt x="680" y="1605"/>
                </a:cubicBezTo>
                <a:cubicBezTo>
                  <a:pt x="677" y="1597"/>
                  <a:pt x="678" y="1587"/>
                  <a:pt x="672" y="1581"/>
                </a:cubicBezTo>
                <a:cubicBezTo>
                  <a:pt x="638" y="1547"/>
                  <a:pt x="635" y="1606"/>
                  <a:pt x="624" y="1620"/>
                </a:cubicBezTo>
                <a:cubicBezTo>
                  <a:pt x="618" y="1627"/>
                  <a:pt x="609" y="1631"/>
                  <a:pt x="601" y="1636"/>
                </a:cubicBezTo>
                <a:cubicBezTo>
                  <a:pt x="598" y="1647"/>
                  <a:pt x="603" y="1663"/>
                  <a:pt x="593" y="1668"/>
                </a:cubicBezTo>
                <a:cubicBezTo>
                  <a:pt x="575" y="1677"/>
                  <a:pt x="554" y="1621"/>
                  <a:pt x="553" y="1620"/>
                </a:cubicBezTo>
                <a:cubicBezTo>
                  <a:pt x="582" y="1578"/>
                  <a:pt x="585" y="1533"/>
                  <a:pt x="601" y="1486"/>
                </a:cubicBezTo>
                <a:cubicBezTo>
                  <a:pt x="679" y="1506"/>
                  <a:pt x="749" y="1535"/>
                  <a:pt x="830" y="1549"/>
                </a:cubicBezTo>
                <a:cubicBezTo>
                  <a:pt x="807" y="1617"/>
                  <a:pt x="831" y="1595"/>
                  <a:pt x="751" y="1605"/>
                </a:cubicBezTo>
                <a:cubicBezTo>
                  <a:pt x="687" y="1584"/>
                  <a:pt x="715" y="1668"/>
                  <a:pt x="719" y="1707"/>
                </a:cubicBezTo>
                <a:cubicBezTo>
                  <a:pt x="725" y="1762"/>
                  <a:pt x="726" y="1821"/>
                  <a:pt x="743" y="1873"/>
                </a:cubicBezTo>
                <a:cubicBezTo>
                  <a:pt x="775" y="1825"/>
                  <a:pt x="768" y="1783"/>
                  <a:pt x="814" y="1739"/>
                </a:cubicBezTo>
                <a:cubicBezTo>
                  <a:pt x="829" y="1694"/>
                  <a:pt x="802" y="1654"/>
                  <a:pt x="853" y="1636"/>
                </a:cubicBezTo>
                <a:cubicBezTo>
                  <a:pt x="872" y="1665"/>
                  <a:pt x="890" y="1663"/>
                  <a:pt x="909" y="1691"/>
                </a:cubicBezTo>
                <a:cubicBezTo>
                  <a:pt x="925" y="1745"/>
                  <a:pt x="900" y="1685"/>
                  <a:pt x="956" y="1723"/>
                </a:cubicBezTo>
                <a:cubicBezTo>
                  <a:pt x="963" y="1728"/>
                  <a:pt x="959" y="1740"/>
                  <a:pt x="964" y="1747"/>
                </a:cubicBezTo>
                <a:cubicBezTo>
                  <a:pt x="970" y="1754"/>
                  <a:pt x="979" y="1757"/>
                  <a:pt x="987" y="1762"/>
                </a:cubicBezTo>
                <a:cubicBezTo>
                  <a:pt x="1026" y="1704"/>
                  <a:pt x="1000" y="1719"/>
                  <a:pt x="1058" y="1707"/>
                </a:cubicBezTo>
                <a:cubicBezTo>
                  <a:pt x="1082" y="1636"/>
                  <a:pt x="1131" y="1636"/>
                  <a:pt x="1200" y="1628"/>
                </a:cubicBezTo>
                <a:cubicBezTo>
                  <a:pt x="1203" y="1620"/>
                  <a:pt x="1201" y="1610"/>
                  <a:pt x="1208" y="1605"/>
                </a:cubicBezTo>
                <a:cubicBezTo>
                  <a:pt x="1249" y="1576"/>
                  <a:pt x="1329" y="1579"/>
                  <a:pt x="1374" y="1573"/>
                </a:cubicBezTo>
                <a:cubicBezTo>
                  <a:pt x="1401" y="1555"/>
                  <a:pt x="1419" y="1537"/>
                  <a:pt x="1437" y="1510"/>
                </a:cubicBezTo>
                <a:cubicBezTo>
                  <a:pt x="1398" y="1484"/>
                  <a:pt x="1398" y="1442"/>
                  <a:pt x="1358" y="1415"/>
                </a:cubicBezTo>
                <a:cubicBezTo>
                  <a:pt x="1353" y="1407"/>
                  <a:pt x="1342" y="1401"/>
                  <a:pt x="1342" y="1392"/>
                </a:cubicBezTo>
                <a:cubicBezTo>
                  <a:pt x="1342" y="1382"/>
                  <a:pt x="1354" y="1377"/>
                  <a:pt x="1358" y="1368"/>
                </a:cubicBezTo>
                <a:cubicBezTo>
                  <a:pt x="1363" y="1357"/>
                  <a:pt x="1372" y="1322"/>
                  <a:pt x="1374" y="1313"/>
                </a:cubicBezTo>
                <a:cubicBezTo>
                  <a:pt x="1364" y="1243"/>
                  <a:pt x="1371" y="1172"/>
                  <a:pt x="1445" y="1147"/>
                </a:cubicBezTo>
                <a:cubicBezTo>
                  <a:pt x="1464" y="1108"/>
                  <a:pt x="1474" y="1099"/>
                  <a:pt x="1429" y="1084"/>
                </a:cubicBezTo>
                <a:cubicBezTo>
                  <a:pt x="1390" y="1026"/>
                  <a:pt x="1342" y="1070"/>
                  <a:pt x="1287" y="1084"/>
                </a:cubicBezTo>
                <a:cubicBezTo>
                  <a:pt x="1279" y="1081"/>
                  <a:pt x="1266" y="1084"/>
                  <a:pt x="1264" y="1076"/>
                </a:cubicBezTo>
                <a:cubicBezTo>
                  <a:pt x="1262" y="1067"/>
                  <a:pt x="1274" y="1060"/>
                  <a:pt x="1279" y="1052"/>
                </a:cubicBezTo>
                <a:cubicBezTo>
                  <a:pt x="1285" y="1042"/>
                  <a:pt x="1290" y="1031"/>
                  <a:pt x="1295" y="1021"/>
                </a:cubicBezTo>
                <a:cubicBezTo>
                  <a:pt x="1282" y="970"/>
                  <a:pt x="1276" y="998"/>
                  <a:pt x="1248" y="958"/>
                </a:cubicBezTo>
                <a:cubicBezTo>
                  <a:pt x="1233" y="883"/>
                  <a:pt x="1225" y="891"/>
                  <a:pt x="1153" y="879"/>
                </a:cubicBezTo>
                <a:cubicBezTo>
                  <a:pt x="1148" y="850"/>
                  <a:pt x="1149" y="792"/>
                  <a:pt x="1114" y="776"/>
                </a:cubicBezTo>
                <a:cubicBezTo>
                  <a:pt x="1099" y="769"/>
                  <a:pt x="1082" y="771"/>
                  <a:pt x="1066" y="768"/>
                </a:cubicBezTo>
                <a:cubicBezTo>
                  <a:pt x="1039" y="747"/>
                  <a:pt x="1015" y="740"/>
                  <a:pt x="987" y="721"/>
                </a:cubicBezTo>
                <a:cubicBezTo>
                  <a:pt x="983" y="708"/>
                  <a:pt x="967" y="652"/>
                  <a:pt x="964" y="650"/>
                </a:cubicBezTo>
                <a:cubicBezTo>
                  <a:pt x="948" y="639"/>
                  <a:pt x="916" y="618"/>
                  <a:pt x="916" y="618"/>
                </a:cubicBezTo>
                <a:cubicBezTo>
                  <a:pt x="908" y="582"/>
                  <a:pt x="905" y="567"/>
                  <a:pt x="869" y="555"/>
                </a:cubicBezTo>
                <a:cubicBezTo>
                  <a:pt x="822" y="624"/>
                  <a:pt x="787" y="639"/>
                  <a:pt x="703" y="650"/>
                </a:cubicBezTo>
                <a:cubicBezTo>
                  <a:pt x="660" y="680"/>
                  <a:pt x="635" y="675"/>
                  <a:pt x="577" y="681"/>
                </a:cubicBezTo>
                <a:cubicBezTo>
                  <a:pt x="548" y="691"/>
                  <a:pt x="502" y="698"/>
                  <a:pt x="475" y="713"/>
                </a:cubicBezTo>
                <a:cubicBezTo>
                  <a:pt x="458" y="722"/>
                  <a:pt x="427" y="744"/>
                  <a:pt x="427" y="744"/>
                </a:cubicBezTo>
                <a:cubicBezTo>
                  <a:pt x="407" y="803"/>
                  <a:pt x="426" y="784"/>
                  <a:pt x="380" y="808"/>
                </a:cubicBezTo>
                <a:cubicBezTo>
                  <a:pt x="375" y="816"/>
                  <a:pt x="358" y="824"/>
                  <a:pt x="364" y="831"/>
                </a:cubicBezTo>
                <a:cubicBezTo>
                  <a:pt x="374" y="844"/>
                  <a:pt x="411" y="847"/>
                  <a:pt x="411" y="847"/>
                </a:cubicBezTo>
                <a:cubicBezTo>
                  <a:pt x="401" y="944"/>
                  <a:pt x="421" y="910"/>
                  <a:pt x="348" y="934"/>
                </a:cubicBezTo>
                <a:cubicBezTo>
                  <a:pt x="332" y="951"/>
                  <a:pt x="316" y="981"/>
                  <a:pt x="285" y="950"/>
                </a:cubicBezTo>
                <a:cubicBezTo>
                  <a:pt x="273" y="938"/>
                  <a:pt x="269" y="902"/>
                  <a:pt x="269" y="902"/>
                </a:cubicBezTo>
                <a:cubicBezTo>
                  <a:pt x="230" y="965"/>
                  <a:pt x="288" y="885"/>
                  <a:pt x="214" y="934"/>
                </a:cubicBezTo>
                <a:cubicBezTo>
                  <a:pt x="198" y="945"/>
                  <a:pt x="203" y="971"/>
                  <a:pt x="198" y="989"/>
                </a:cubicBezTo>
                <a:cubicBezTo>
                  <a:pt x="213" y="1033"/>
                  <a:pt x="247" y="1023"/>
                  <a:pt x="293" y="1029"/>
                </a:cubicBezTo>
                <a:cubicBezTo>
                  <a:pt x="330" y="1040"/>
                  <a:pt x="332" y="1056"/>
                  <a:pt x="340" y="1092"/>
                </a:cubicBezTo>
                <a:cubicBezTo>
                  <a:pt x="348" y="1089"/>
                  <a:pt x="356" y="1084"/>
                  <a:pt x="364" y="1084"/>
                </a:cubicBezTo>
                <a:cubicBezTo>
                  <a:pt x="412" y="1084"/>
                  <a:pt x="395" y="1109"/>
                  <a:pt x="411" y="1139"/>
                </a:cubicBezTo>
                <a:cubicBezTo>
                  <a:pt x="420" y="1156"/>
                  <a:pt x="443" y="1186"/>
                  <a:pt x="443" y="1186"/>
                </a:cubicBezTo>
                <a:cubicBezTo>
                  <a:pt x="452" y="1212"/>
                  <a:pt x="468" y="1231"/>
                  <a:pt x="475" y="1257"/>
                </a:cubicBezTo>
                <a:cubicBezTo>
                  <a:pt x="478" y="1268"/>
                  <a:pt x="475" y="1280"/>
                  <a:pt x="482" y="1289"/>
                </a:cubicBezTo>
                <a:cubicBezTo>
                  <a:pt x="487" y="1296"/>
                  <a:pt x="498" y="1294"/>
                  <a:pt x="506" y="1297"/>
                </a:cubicBezTo>
                <a:cubicBezTo>
                  <a:pt x="523" y="1345"/>
                  <a:pt x="497" y="1362"/>
                  <a:pt x="553" y="1376"/>
                </a:cubicBezTo>
                <a:cubicBezTo>
                  <a:pt x="516" y="1432"/>
                  <a:pt x="517" y="1405"/>
                  <a:pt x="530" y="1455"/>
                </a:cubicBezTo>
                <a:cubicBezTo>
                  <a:pt x="522" y="1460"/>
                  <a:pt x="515" y="1468"/>
                  <a:pt x="506" y="1470"/>
                </a:cubicBezTo>
                <a:cubicBezTo>
                  <a:pt x="465" y="1477"/>
                  <a:pt x="484" y="1432"/>
                  <a:pt x="467" y="1415"/>
                </a:cubicBezTo>
                <a:cubicBezTo>
                  <a:pt x="461" y="1409"/>
                  <a:pt x="451" y="1410"/>
                  <a:pt x="443" y="1407"/>
                </a:cubicBezTo>
                <a:cubicBezTo>
                  <a:pt x="411" y="1428"/>
                  <a:pt x="413" y="1434"/>
                  <a:pt x="364" y="1415"/>
                </a:cubicBezTo>
                <a:cubicBezTo>
                  <a:pt x="354" y="1411"/>
                  <a:pt x="350" y="1396"/>
                  <a:pt x="340" y="1392"/>
                </a:cubicBezTo>
                <a:cubicBezTo>
                  <a:pt x="323" y="1385"/>
                  <a:pt x="303" y="1387"/>
                  <a:pt x="285" y="1384"/>
                </a:cubicBezTo>
                <a:cubicBezTo>
                  <a:pt x="243" y="1356"/>
                  <a:pt x="178" y="1352"/>
                  <a:pt x="127" y="1344"/>
                </a:cubicBezTo>
                <a:cubicBezTo>
                  <a:pt x="112" y="1320"/>
                  <a:pt x="80" y="1273"/>
                  <a:pt x="80" y="1273"/>
                </a:cubicBezTo>
                <a:cubicBezTo>
                  <a:pt x="77" y="1260"/>
                  <a:pt x="80" y="1244"/>
                  <a:pt x="72" y="1234"/>
                </a:cubicBezTo>
                <a:cubicBezTo>
                  <a:pt x="65" y="1226"/>
                  <a:pt x="50" y="1232"/>
                  <a:pt x="41" y="1226"/>
                </a:cubicBezTo>
                <a:cubicBezTo>
                  <a:pt x="28" y="1217"/>
                  <a:pt x="22" y="1192"/>
                  <a:pt x="17" y="1178"/>
                </a:cubicBezTo>
                <a:cubicBezTo>
                  <a:pt x="66" y="1108"/>
                  <a:pt x="0" y="1193"/>
                  <a:pt x="56" y="1147"/>
                </a:cubicBezTo>
                <a:cubicBezTo>
                  <a:pt x="82" y="1126"/>
                  <a:pt x="90" y="1060"/>
                  <a:pt x="96" y="1036"/>
                </a:cubicBezTo>
                <a:cubicBezTo>
                  <a:pt x="93" y="1002"/>
                  <a:pt x="88" y="968"/>
                  <a:pt x="88" y="934"/>
                </a:cubicBezTo>
                <a:cubicBezTo>
                  <a:pt x="88" y="910"/>
                  <a:pt x="89" y="886"/>
                  <a:pt x="96" y="863"/>
                </a:cubicBezTo>
                <a:cubicBezTo>
                  <a:pt x="118" y="796"/>
                  <a:pt x="180" y="799"/>
                  <a:pt x="238" y="792"/>
                </a:cubicBezTo>
                <a:cubicBezTo>
                  <a:pt x="263" y="774"/>
                  <a:pt x="289" y="766"/>
                  <a:pt x="317" y="752"/>
                </a:cubicBezTo>
                <a:cubicBezTo>
                  <a:pt x="336" y="724"/>
                  <a:pt x="335" y="708"/>
                  <a:pt x="364" y="689"/>
                </a:cubicBezTo>
                <a:cubicBezTo>
                  <a:pt x="408" y="624"/>
                  <a:pt x="383" y="655"/>
                  <a:pt x="443" y="595"/>
                </a:cubicBezTo>
                <a:cubicBezTo>
                  <a:pt x="466" y="572"/>
                  <a:pt x="479" y="534"/>
                  <a:pt x="498" y="508"/>
                </a:cubicBezTo>
                <a:cubicBezTo>
                  <a:pt x="527" y="420"/>
                  <a:pt x="490" y="553"/>
                  <a:pt x="490" y="460"/>
                </a:cubicBezTo>
                <a:cubicBezTo>
                  <a:pt x="490" y="365"/>
                  <a:pt x="493" y="367"/>
                  <a:pt x="522" y="311"/>
                </a:cubicBezTo>
                <a:cubicBezTo>
                  <a:pt x="524" y="289"/>
                  <a:pt x="528" y="182"/>
                  <a:pt x="546" y="153"/>
                </a:cubicBezTo>
                <a:cubicBezTo>
                  <a:pt x="551" y="145"/>
                  <a:pt x="553" y="134"/>
                  <a:pt x="561" y="129"/>
                </a:cubicBezTo>
                <a:cubicBezTo>
                  <a:pt x="575" y="120"/>
                  <a:pt x="609" y="113"/>
                  <a:pt x="609" y="113"/>
                </a:cubicBezTo>
                <a:cubicBezTo>
                  <a:pt x="627" y="62"/>
                  <a:pt x="665" y="58"/>
                  <a:pt x="711" y="50"/>
                </a:cubicBezTo>
                <a:cubicBezTo>
                  <a:pt x="766" y="15"/>
                  <a:pt x="741" y="25"/>
                  <a:pt x="782" y="11"/>
                </a:cubicBezTo>
                <a:cubicBezTo>
                  <a:pt x="847" y="33"/>
                  <a:pt x="840" y="0"/>
                  <a:pt x="830" y="82"/>
                </a:cubicBezTo>
                <a:cubicBezTo>
                  <a:pt x="832" y="92"/>
                  <a:pt x="827" y="110"/>
                  <a:pt x="837" y="113"/>
                </a:cubicBezTo>
                <a:cubicBezTo>
                  <a:pt x="848" y="116"/>
                  <a:pt x="855" y="81"/>
                  <a:pt x="861" y="90"/>
                </a:cubicBezTo>
                <a:cubicBezTo>
                  <a:pt x="874" y="110"/>
                  <a:pt x="863" y="138"/>
                  <a:pt x="869" y="161"/>
                </a:cubicBezTo>
                <a:cubicBezTo>
                  <a:pt x="871" y="170"/>
                  <a:pt x="880" y="176"/>
                  <a:pt x="885" y="184"/>
                </a:cubicBezTo>
                <a:cubicBezTo>
                  <a:pt x="908" y="254"/>
                  <a:pt x="918" y="233"/>
                  <a:pt x="1011" y="240"/>
                </a:cubicBezTo>
                <a:cubicBezTo>
                  <a:pt x="1030" y="295"/>
                  <a:pt x="1011" y="282"/>
                  <a:pt x="1051" y="295"/>
                </a:cubicBezTo>
                <a:cubicBezTo>
                  <a:pt x="1069" y="292"/>
                  <a:pt x="1088" y="292"/>
                  <a:pt x="1106" y="287"/>
                </a:cubicBezTo>
                <a:cubicBezTo>
                  <a:pt x="1161" y="270"/>
                  <a:pt x="1097" y="270"/>
                  <a:pt x="1153" y="263"/>
                </a:cubicBezTo>
                <a:cubicBezTo>
                  <a:pt x="1184" y="259"/>
                  <a:pt x="1216" y="258"/>
                  <a:pt x="1248" y="255"/>
                </a:cubicBezTo>
                <a:cubicBezTo>
                  <a:pt x="1285" y="258"/>
                  <a:pt x="1322" y="257"/>
                  <a:pt x="1358" y="263"/>
                </a:cubicBezTo>
                <a:cubicBezTo>
                  <a:pt x="1400" y="271"/>
                  <a:pt x="1369" y="281"/>
                  <a:pt x="1390" y="303"/>
                </a:cubicBezTo>
                <a:cubicBezTo>
                  <a:pt x="1392" y="305"/>
                  <a:pt x="1434" y="317"/>
                  <a:pt x="1437" y="318"/>
                </a:cubicBezTo>
                <a:cubicBezTo>
                  <a:pt x="1438" y="334"/>
                  <a:pt x="1440" y="463"/>
                  <a:pt x="1461" y="500"/>
                </a:cubicBezTo>
                <a:cubicBezTo>
                  <a:pt x="1474" y="522"/>
                  <a:pt x="1519" y="525"/>
                  <a:pt x="1540" y="531"/>
                </a:cubicBezTo>
                <a:cubicBezTo>
                  <a:pt x="1565" y="568"/>
                  <a:pt x="1599" y="564"/>
                  <a:pt x="1642" y="579"/>
                </a:cubicBezTo>
                <a:cubicBezTo>
                  <a:pt x="1650" y="582"/>
                  <a:pt x="1666" y="587"/>
                  <a:pt x="1666" y="587"/>
                </a:cubicBezTo>
                <a:cubicBezTo>
                  <a:pt x="1671" y="595"/>
                  <a:pt x="1678" y="601"/>
                  <a:pt x="1682" y="610"/>
                </a:cubicBezTo>
                <a:cubicBezTo>
                  <a:pt x="1689" y="625"/>
                  <a:pt x="1698" y="658"/>
                  <a:pt x="1698" y="658"/>
                </a:cubicBezTo>
                <a:cubicBezTo>
                  <a:pt x="1668" y="677"/>
                  <a:pt x="1652" y="703"/>
                  <a:pt x="1627" y="729"/>
                </a:cubicBezTo>
                <a:cubicBezTo>
                  <a:pt x="1624" y="739"/>
                  <a:pt x="1622" y="750"/>
                  <a:pt x="1619" y="760"/>
                </a:cubicBezTo>
                <a:cubicBezTo>
                  <a:pt x="1617" y="768"/>
                  <a:pt x="1605" y="778"/>
                  <a:pt x="1611" y="784"/>
                </a:cubicBezTo>
                <a:cubicBezTo>
                  <a:pt x="1623" y="796"/>
                  <a:pt x="1658" y="800"/>
                  <a:pt x="1658" y="800"/>
                </a:cubicBezTo>
                <a:cubicBezTo>
                  <a:pt x="1670" y="834"/>
                  <a:pt x="1665" y="853"/>
                  <a:pt x="1705" y="839"/>
                </a:cubicBezTo>
                <a:cubicBezTo>
                  <a:pt x="1725" y="900"/>
                  <a:pt x="1704" y="884"/>
                  <a:pt x="1761" y="894"/>
                </a:cubicBezTo>
                <a:cubicBezTo>
                  <a:pt x="1826" y="939"/>
                  <a:pt x="1717" y="869"/>
                  <a:pt x="1863" y="918"/>
                </a:cubicBezTo>
                <a:cubicBezTo>
                  <a:pt x="1873" y="921"/>
                  <a:pt x="1903" y="995"/>
                  <a:pt x="1903" y="1005"/>
                </a:cubicBezTo>
                <a:lnTo>
                  <a:pt x="1785" y="972"/>
                </a:lnTo>
              </a:path>
            </a:pathLst>
          </a:cu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1991" name="Text Box 7">
            <a:extLst>
              <a:ext uri="{FF2B5EF4-FFF2-40B4-BE49-F238E27FC236}">
                <a16:creationId xmlns:a16="http://schemas.microsoft.com/office/drawing/2014/main" xmlns="" id="{74A2BFE6-9D47-4E04-9473-3AF0EF6061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766764"/>
            <a:ext cx="4495800" cy="528637"/>
          </a:xfrm>
          <a:prstGeom prst="rect">
            <a:avLst/>
          </a:prstGeom>
          <a:solidFill>
            <a:srgbClr val="FF00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1757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1775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年英国侵占地区</a:t>
            </a:r>
          </a:p>
        </p:txBody>
      </p:sp>
      <p:sp>
        <p:nvSpPr>
          <p:cNvPr id="41992" name="Text Box 8">
            <a:extLst>
              <a:ext uri="{FF2B5EF4-FFF2-40B4-BE49-F238E27FC236}">
                <a16:creationId xmlns:a16="http://schemas.microsoft.com/office/drawing/2014/main" xmlns="" id="{B6011916-F51C-46A2-BD81-D6331086EA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1219200"/>
            <a:ext cx="4495800" cy="528638"/>
          </a:xfrm>
          <a:prstGeom prst="rect">
            <a:avLst/>
          </a:prstGeom>
          <a:solidFill>
            <a:srgbClr val="3366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1775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1858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年英国侵占地区</a:t>
            </a:r>
          </a:p>
        </p:txBody>
      </p:sp>
      <p:sp>
        <p:nvSpPr>
          <p:cNvPr id="42000" name="Freeform 16">
            <a:extLst>
              <a:ext uri="{FF2B5EF4-FFF2-40B4-BE49-F238E27FC236}">
                <a16:creationId xmlns:a16="http://schemas.microsoft.com/office/drawing/2014/main" xmlns="" id="{4CBD8438-29C3-49D8-B838-781F3C7103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2776" y="3563938"/>
            <a:ext cx="1839913" cy="2298700"/>
          </a:xfrm>
          <a:custGeom>
            <a:avLst/>
            <a:gdLst>
              <a:gd name="T0" fmla="*/ 35 w 1159"/>
              <a:gd name="T1" fmla="*/ 154 h 1448"/>
              <a:gd name="T2" fmla="*/ 130 w 1159"/>
              <a:gd name="T3" fmla="*/ 304 h 1448"/>
              <a:gd name="T4" fmla="*/ 177 w 1159"/>
              <a:gd name="T5" fmla="*/ 311 h 1448"/>
              <a:gd name="T6" fmla="*/ 232 w 1159"/>
              <a:gd name="T7" fmla="*/ 398 h 1448"/>
              <a:gd name="T8" fmla="*/ 279 w 1159"/>
              <a:gd name="T9" fmla="*/ 454 h 1448"/>
              <a:gd name="T10" fmla="*/ 327 w 1159"/>
              <a:gd name="T11" fmla="*/ 603 h 1448"/>
              <a:gd name="T12" fmla="*/ 343 w 1159"/>
              <a:gd name="T13" fmla="*/ 769 h 1448"/>
              <a:gd name="T14" fmla="*/ 421 w 1159"/>
              <a:gd name="T15" fmla="*/ 793 h 1448"/>
              <a:gd name="T16" fmla="*/ 500 w 1159"/>
              <a:gd name="T17" fmla="*/ 832 h 1448"/>
              <a:gd name="T18" fmla="*/ 524 w 1159"/>
              <a:gd name="T19" fmla="*/ 824 h 1448"/>
              <a:gd name="T20" fmla="*/ 532 w 1159"/>
              <a:gd name="T21" fmla="*/ 793 h 1448"/>
              <a:gd name="T22" fmla="*/ 571 w 1159"/>
              <a:gd name="T23" fmla="*/ 745 h 1448"/>
              <a:gd name="T24" fmla="*/ 611 w 1159"/>
              <a:gd name="T25" fmla="*/ 682 h 1448"/>
              <a:gd name="T26" fmla="*/ 666 w 1159"/>
              <a:gd name="T27" fmla="*/ 588 h 1448"/>
              <a:gd name="T28" fmla="*/ 737 w 1159"/>
              <a:gd name="T29" fmla="*/ 603 h 1448"/>
              <a:gd name="T30" fmla="*/ 777 w 1159"/>
              <a:gd name="T31" fmla="*/ 651 h 1448"/>
              <a:gd name="T32" fmla="*/ 832 w 1159"/>
              <a:gd name="T33" fmla="*/ 745 h 1448"/>
              <a:gd name="T34" fmla="*/ 855 w 1159"/>
              <a:gd name="T35" fmla="*/ 1006 h 1448"/>
              <a:gd name="T36" fmla="*/ 879 w 1159"/>
              <a:gd name="T37" fmla="*/ 1053 h 1448"/>
              <a:gd name="T38" fmla="*/ 942 w 1159"/>
              <a:gd name="T39" fmla="*/ 1006 h 1448"/>
              <a:gd name="T40" fmla="*/ 1013 w 1159"/>
              <a:gd name="T41" fmla="*/ 1085 h 1448"/>
              <a:gd name="T42" fmla="*/ 1045 w 1159"/>
              <a:gd name="T43" fmla="*/ 1448 h 1448"/>
              <a:gd name="T44" fmla="*/ 1061 w 1159"/>
              <a:gd name="T45" fmla="*/ 1400 h 1448"/>
              <a:gd name="T46" fmla="*/ 1068 w 1159"/>
              <a:gd name="T47" fmla="*/ 1314 h 1448"/>
              <a:gd name="T48" fmla="*/ 1132 w 1159"/>
              <a:gd name="T49" fmla="*/ 1274 h 1448"/>
              <a:gd name="T50" fmla="*/ 1155 w 1159"/>
              <a:gd name="T51" fmla="*/ 1266 h 1448"/>
              <a:gd name="T52" fmla="*/ 1132 w 1159"/>
              <a:gd name="T53" fmla="*/ 1101 h 1448"/>
              <a:gd name="T54" fmla="*/ 1100 w 1159"/>
              <a:gd name="T55" fmla="*/ 1053 h 1448"/>
              <a:gd name="T56" fmla="*/ 1084 w 1159"/>
              <a:gd name="T57" fmla="*/ 1030 h 1448"/>
              <a:gd name="T58" fmla="*/ 1013 w 1159"/>
              <a:gd name="T59" fmla="*/ 927 h 1448"/>
              <a:gd name="T60" fmla="*/ 950 w 1159"/>
              <a:gd name="T61" fmla="*/ 872 h 1448"/>
              <a:gd name="T62" fmla="*/ 926 w 1159"/>
              <a:gd name="T63" fmla="*/ 777 h 1448"/>
              <a:gd name="T64" fmla="*/ 942 w 1159"/>
              <a:gd name="T65" fmla="*/ 730 h 1448"/>
              <a:gd name="T66" fmla="*/ 903 w 1159"/>
              <a:gd name="T67" fmla="*/ 643 h 1448"/>
              <a:gd name="T68" fmla="*/ 887 w 1159"/>
              <a:gd name="T69" fmla="*/ 619 h 1448"/>
              <a:gd name="T70" fmla="*/ 863 w 1159"/>
              <a:gd name="T71" fmla="*/ 603 h 1448"/>
              <a:gd name="T72" fmla="*/ 824 w 1159"/>
              <a:gd name="T73" fmla="*/ 532 h 1448"/>
              <a:gd name="T74" fmla="*/ 761 w 1159"/>
              <a:gd name="T75" fmla="*/ 477 h 1448"/>
              <a:gd name="T76" fmla="*/ 682 w 1159"/>
              <a:gd name="T77" fmla="*/ 367 h 1448"/>
              <a:gd name="T78" fmla="*/ 587 w 1159"/>
              <a:gd name="T79" fmla="*/ 359 h 1448"/>
              <a:gd name="T80" fmla="*/ 414 w 1159"/>
              <a:gd name="T81" fmla="*/ 351 h 1448"/>
              <a:gd name="T82" fmla="*/ 335 w 1159"/>
              <a:gd name="T83" fmla="*/ 343 h 1448"/>
              <a:gd name="T84" fmla="*/ 272 w 1159"/>
              <a:gd name="T85" fmla="*/ 296 h 1448"/>
              <a:gd name="T86" fmla="*/ 201 w 1159"/>
              <a:gd name="T87" fmla="*/ 201 h 1448"/>
              <a:gd name="T88" fmla="*/ 185 w 1159"/>
              <a:gd name="T89" fmla="*/ 154 h 1448"/>
              <a:gd name="T90" fmla="*/ 177 w 1159"/>
              <a:gd name="T91" fmla="*/ 91 h 1448"/>
              <a:gd name="T92" fmla="*/ 74 w 1159"/>
              <a:gd name="T93" fmla="*/ 43 h 1448"/>
              <a:gd name="T94" fmla="*/ 51 w 1159"/>
              <a:gd name="T95" fmla="*/ 130 h 1448"/>
              <a:gd name="T96" fmla="*/ 11 w 1159"/>
              <a:gd name="T97" fmla="*/ 177 h 1448"/>
              <a:gd name="T98" fmla="*/ 35 w 1159"/>
              <a:gd name="T99" fmla="*/ 233 h 1448"/>
              <a:gd name="T100" fmla="*/ 122 w 1159"/>
              <a:gd name="T101" fmla="*/ 272 h 1448"/>
              <a:gd name="T102" fmla="*/ 169 w 1159"/>
              <a:gd name="T103" fmla="*/ 304 h 1448"/>
              <a:gd name="T104" fmla="*/ 185 w 1159"/>
              <a:gd name="T105" fmla="*/ 390 h 1448"/>
              <a:gd name="T106" fmla="*/ 177 w 1159"/>
              <a:gd name="T107" fmla="*/ 359 h 1448"/>
              <a:gd name="T108" fmla="*/ 190 w 1159"/>
              <a:gd name="T109" fmla="*/ 203 h 1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59" h="1448">
                <a:moveTo>
                  <a:pt x="35" y="154"/>
                </a:moveTo>
                <a:cubicBezTo>
                  <a:pt x="44" y="309"/>
                  <a:pt x="12" y="288"/>
                  <a:pt x="130" y="304"/>
                </a:cubicBezTo>
                <a:cubicBezTo>
                  <a:pt x="146" y="306"/>
                  <a:pt x="161" y="309"/>
                  <a:pt x="177" y="311"/>
                </a:cubicBezTo>
                <a:cubicBezTo>
                  <a:pt x="214" y="335"/>
                  <a:pt x="207" y="363"/>
                  <a:pt x="232" y="398"/>
                </a:cubicBezTo>
                <a:cubicBezTo>
                  <a:pt x="242" y="429"/>
                  <a:pt x="248" y="443"/>
                  <a:pt x="279" y="454"/>
                </a:cubicBezTo>
                <a:cubicBezTo>
                  <a:pt x="304" y="503"/>
                  <a:pt x="318" y="550"/>
                  <a:pt x="327" y="603"/>
                </a:cubicBezTo>
                <a:cubicBezTo>
                  <a:pt x="331" y="658"/>
                  <a:pt x="321" y="718"/>
                  <a:pt x="343" y="769"/>
                </a:cubicBezTo>
                <a:cubicBezTo>
                  <a:pt x="344" y="772"/>
                  <a:pt x="411" y="790"/>
                  <a:pt x="421" y="793"/>
                </a:cubicBezTo>
                <a:cubicBezTo>
                  <a:pt x="446" y="829"/>
                  <a:pt x="462" y="819"/>
                  <a:pt x="500" y="832"/>
                </a:cubicBezTo>
                <a:cubicBezTo>
                  <a:pt x="508" y="829"/>
                  <a:pt x="519" y="831"/>
                  <a:pt x="524" y="824"/>
                </a:cubicBezTo>
                <a:cubicBezTo>
                  <a:pt x="531" y="816"/>
                  <a:pt x="528" y="803"/>
                  <a:pt x="532" y="793"/>
                </a:cubicBezTo>
                <a:cubicBezTo>
                  <a:pt x="540" y="774"/>
                  <a:pt x="558" y="759"/>
                  <a:pt x="571" y="745"/>
                </a:cubicBezTo>
                <a:cubicBezTo>
                  <a:pt x="590" y="689"/>
                  <a:pt x="573" y="707"/>
                  <a:pt x="611" y="682"/>
                </a:cubicBezTo>
                <a:cubicBezTo>
                  <a:pt x="632" y="651"/>
                  <a:pt x="645" y="618"/>
                  <a:pt x="666" y="588"/>
                </a:cubicBezTo>
                <a:cubicBezTo>
                  <a:pt x="690" y="593"/>
                  <a:pt x="717" y="590"/>
                  <a:pt x="737" y="603"/>
                </a:cubicBezTo>
                <a:cubicBezTo>
                  <a:pt x="754" y="614"/>
                  <a:pt x="762" y="636"/>
                  <a:pt x="777" y="651"/>
                </a:cubicBezTo>
                <a:cubicBezTo>
                  <a:pt x="788" y="686"/>
                  <a:pt x="806" y="720"/>
                  <a:pt x="832" y="745"/>
                </a:cubicBezTo>
                <a:cubicBezTo>
                  <a:pt x="849" y="831"/>
                  <a:pt x="828" y="923"/>
                  <a:pt x="855" y="1006"/>
                </a:cubicBezTo>
                <a:cubicBezTo>
                  <a:pt x="860" y="1023"/>
                  <a:pt x="873" y="1036"/>
                  <a:pt x="879" y="1053"/>
                </a:cubicBezTo>
                <a:cubicBezTo>
                  <a:pt x="909" y="1043"/>
                  <a:pt x="916" y="1024"/>
                  <a:pt x="942" y="1006"/>
                </a:cubicBezTo>
                <a:cubicBezTo>
                  <a:pt x="987" y="1035"/>
                  <a:pt x="997" y="1036"/>
                  <a:pt x="1013" y="1085"/>
                </a:cubicBezTo>
                <a:cubicBezTo>
                  <a:pt x="1020" y="1179"/>
                  <a:pt x="1022" y="1380"/>
                  <a:pt x="1045" y="1448"/>
                </a:cubicBezTo>
                <a:cubicBezTo>
                  <a:pt x="1050" y="1432"/>
                  <a:pt x="1060" y="1417"/>
                  <a:pt x="1061" y="1400"/>
                </a:cubicBezTo>
                <a:cubicBezTo>
                  <a:pt x="1063" y="1371"/>
                  <a:pt x="1062" y="1342"/>
                  <a:pt x="1068" y="1314"/>
                </a:cubicBezTo>
                <a:cubicBezTo>
                  <a:pt x="1075" y="1282"/>
                  <a:pt x="1108" y="1282"/>
                  <a:pt x="1132" y="1274"/>
                </a:cubicBezTo>
                <a:cubicBezTo>
                  <a:pt x="1140" y="1271"/>
                  <a:pt x="1155" y="1266"/>
                  <a:pt x="1155" y="1266"/>
                </a:cubicBezTo>
                <a:cubicBezTo>
                  <a:pt x="1146" y="1132"/>
                  <a:pt x="1159" y="1186"/>
                  <a:pt x="1132" y="1101"/>
                </a:cubicBezTo>
                <a:cubicBezTo>
                  <a:pt x="1126" y="1083"/>
                  <a:pt x="1111" y="1069"/>
                  <a:pt x="1100" y="1053"/>
                </a:cubicBezTo>
                <a:cubicBezTo>
                  <a:pt x="1095" y="1045"/>
                  <a:pt x="1084" y="1030"/>
                  <a:pt x="1084" y="1030"/>
                </a:cubicBezTo>
                <a:cubicBezTo>
                  <a:pt x="1069" y="986"/>
                  <a:pt x="1060" y="943"/>
                  <a:pt x="1013" y="927"/>
                </a:cubicBezTo>
                <a:cubicBezTo>
                  <a:pt x="988" y="909"/>
                  <a:pt x="976" y="888"/>
                  <a:pt x="950" y="872"/>
                </a:cubicBezTo>
                <a:cubicBezTo>
                  <a:pt x="916" y="819"/>
                  <a:pt x="912" y="836"/>
                  <a:pt x="926" y="777"/>
                </a:cubicBezTo>
                <a:cubicBezTo>
                  <a:pt x="930" y="761"/>
                  <a:pt x="942" y="730"/>
                  <a:pt x="942" y="730"/>
                </a:cubicBezTo>
                <a:cubicBezTo>
                  <a:pt x="935" y="686"/>
                  <a:pt x="939" y="668"/>
                  <a:pt x="903" y="643"/>
                </a:cubicBezTo>
                <a:cubicBezTo>
                  <a:pt x="898" y="635"/>
                  <a:pt x="894" y="626"/>
                  <a:pt x="887" y="619"/>
                </a:cubicBezTo>
                <a:cubicBezTo>
                  <a:pt x="880" y="612"/>
                  <a:pt x="869" y="610"/>
                  <a:pt x="863" y="603"/>
                </a:cubicBezTo>
                <a:cubicBezTo>
                  <a:pt x="804" y="535"/>
                  <a:pt x="848" y="580"/>
                  <a:pt x="824" y="532"/>
                </a:cubicBezTo>
                <a:cubicBezTo>
                  <a:pt x="811" y="507"/>
                  <a:pt x="761" y="477"/>
                  <a:pt x="761" y="477"/>
                </a:cubicBezTo>
                <a:cubicBezTo>
                  <a:pt x="747" y="457"/>
                  <a:pt x="706" y="372"/>
                  <a:pt x="682" y="367"/>
                </a:cubicBezTo>
                <a:cubicBezTo>
                  <a:pt x="651" y="361"/>
                  <a:pt x="619" y="362"/>
                  <a:pt x="587" y="359"/>
                </a:cubicBezTo>
                <a:cubicBezTo>
                  <a:pt x="524" y="343"/>
                  <a:pt x="480" y="345"/>
                  <a:pt x="414" y="351"/>
                </a:cubicBezTo>
                <a:cubicBezTo>
                  <a:pt x="388" y="348"/>
                  <a:pt x="361" y="349"/>
                  <a:pt x="335" y="343"/>
                </a:cubicBezTo>
                <a:cubicBezTo>
                  <a:pt x="306" y="336"/>
                  <a:pt x="305" y="307"/>
                  <a:pt x="272" y="296"/>
                </a:cubicBezTo>
                <a:cubicBezTo>
                  <a:pt x="258" y="255"/>
                  <a:pt x="218" y="240"/>
                  <a:pt x="201" y="201"/>
                </a:cubicBezTo>
                <a:cubicBezTo>
                  <a:pt x="194" y="186"/>
                  <a:pt x="185" y="154"/>
                  <a:pt x="185" y="154"/>
                </a:cubicBezTo>
                <a:cubicBezTo>
                  <a:pt x="182" y="133"/>
                  <a:pt x="189" y="108"/>
                  <a:pt x="177" y="91"/>
                </a:cubicBezTo>
                <a:cubicBezTo>
                  <a:pt x="151" y="53"/>
                  <a:pt x="112" y="51"/>
                  <a:pt x="74" y="43"/>
                </a:cubicBezTo>
                <a:cubicBezTo>
                  <a:pt x="29" y="111"/>
                  <a:pt x="97" y="0"/>
                  <a:pt x="51" y="130"/>
                </a:cubicBezTo>
                <a:cubicBezTo>
                  <a:pt x="44" y="149"/>
                  <a:pt x="23" y="160"/>
                  <a:pt x="11" y="177"/>
                </a:cubicBezTo>
                <a:cubicBezTo>
                  <a:pt x="0" y="210"/>
                  <a:pt x="1" y="222"/>
                  <a:pt x="35" y="233"/>
                </a:cubicBezTo>
                <a:cubicBezTo>
                  <a:pt x="52" y="298"/>
                  <a:pt x="27" y="242"/>
                  <a:pt x="122" y="272"/>
                </a:cubicBezTo>
                <a:cubicBezTo>
                  <a:pt x="140" y="278"/>
                  <a:pt x="169" y="304"/>
                  <a:pt x="169" y="304"/>
                </a:cubicBezTo>
                <a:cubicBezTo>
                  <a:pt x="193" y="339"/>
                  <a:pt x="194" y="347"/>
                  <a:pt x="185" y="390"/>
                </a:cubicBezTo>
                <a:cubicBezTo>
                  <a:pt x="182" y="380"/>
                  <a:pt x="177" y="359"/>
                  <a:pt x="177" y="359"/>
                </a:cubicBezTo>
                <a:lnTo>
                  <a:pt x="190" y="203"/>
                </a:lnTo>
              </a:path>
            </a:pathLst>
          </a:cu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2001" name="Text Box 17">
            <a:extLst>
              <a:ext uri="{FF2B5EF4-FFF2-40B4-BE49-F238E27FC236}">
                <a16:creationId xmlns:a16="http://schemas.microsoft.com/office/drawing/2014/main" xmlns="" id="{65FACCDA-56AB-43D8-936C-FD18136310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1676400"/>
            <a:ext cx="4495800" cy="528638"/>
          </a:xfrm>
          <a:prstGeom prst="rect">
            <a:avLst/>
          </a:prstGeom>
          <a:solidFill>
            <a:srgbClr val="FF33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1858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年英国控制的地区</a:t>
            </a:r>
          </a:p>
        </p:txBody>
      </p:sp>
      <p:sp>
        <p:nvSpPr>
          <p:cNvPr id="42002" name="Text Box 18">
            <a:extLst>
              <a:ext uri="{FF2B5EF4-FFF2-40B4-BE49-F238E27FC236}">
                <a16:creationId xmlns:a16="http://schemas.microsoft.com/office/drawing/2014/main" xmlns="" id="{61E24036-E39D-45E9-B3AC-A6F67DB29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2067" y="5020734"/>
            <a:ext cx="5317067" cy="7016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印度三分之二的土地被英国侵占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10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ldLvl="0" animBg="1"/>
      <p:bldP spid="41988" grpId="0" bldLvl="0" animBg="1"/>
      <p:bldP spid="41989" grpId="0" bldLvl="0" animBg="1"/>
      <p:bldP spid="41990" grpId="0" bldLvl="0" animBg="1"/>
      <p:bldP spid="41991" grpId="0" bldLvl="0" animBg="1"/>
      <p:bldP spid="41992" grpId="0" bldLvl="0" animBg="1"/>
      <p:bldP spid="42000" grpId="0" bldLvl="0" animBg="1"/>
      <p:bldP spid="42001" grpId="0" bldLvl="0" animBg="1"/>
      <p:bldP spid="4200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/>
          </p:cNvSpPr>
          <p:nvPr>
            <p:ph idx="1"/>
          </p:nvPr>
        </p:nvSpPr>
        <p:spPr>
          <a:xfrm>
            <a:off x="359622" y="1252432"/>
            <a:ext cx="10600690" cy="4419600"/>
          </a:xfrm>
        </p:spPr>
        <p:txBody>
          <a:bodyPr vert="horz" wrap="square" lIns="91440" tIns="45720" rIns="91440" bIns="45720" anchor="t">
            <a:normAutofit fontScale="97500"/>
          </a:bodyPr>
          <a:lstStyle/>
          <a:p>
            <a:pPr eaLnBrk="1" hangingPunct="1">
              <a:lnSpc>
                <a:spcPct val="150000"/>
              </a:lnSpc>
              <a:buNone/>
            </a:pPr>
            <a:r>
              <a:rPr lang="zh-CN" altLang="en-US" sz="2800" b="1" dirty="0"/>
              <a:t>       据统计：</a:t>
            </a:r>
            <a:r>
              <a:rPr lang="en-US" altLang="zh-CN" sz="2800" b="1" dirty="0"/>
              <a:t>1814~1835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印度输入英国的棉布从</a:t>
            </a:r>
            <a:r>
              <a:rPr lang="en-US" altLang="zh-CN" sz="2800" b="1" dirty="0"/>
              <a:t>125</a:t>
            </a:r>
            <a:r>
              <a:rPr lang="zh-CN" altLang="en-US" sz="2800" b="1" dirty="0"/>
              <a:t>万匹跌到</a:t>
            </a:r>
            <a:r>
              <a:rPr lang="en-US" altLang="zh-CN" sz="2800" b="1" dirty="0"/>
              <a:t>30</a:t>
            </a:r>
            <a:r>
              <a:rPr lang="zh-CN" altLang="en-US" sz="2800" b="1" dirty="0"/>
              <a:t>多万匹</a:t>
            </a:r>
            <a:r>
              <a:rPr lang="en-US" altLang="zh-CN" sz="2800" b="1" dirty="0"/>
              <a:t>;</a:t>
            </a:r>
            <a:r>
              <a:rPr lang="zh-CN" altLang="en-US" sz="2800" b="1" dirty="0"/>
              <a:t>而同一时期英国输入印度的棉纱由不足</a:t>
            </a:r>
            <a:r>
              <a:rPr lang="en-US" altLang="zh-CN" sz="2800" b="1" dirty="0"/>
              <a:t>100</a:t>
            </a:r>
            <a:r>
              <a:rPr lang="zh-CN" altLang="en-US" sz="2800" b="1" dirty="0"/>
              <a:t>万匹增加到了</a:t>
            </a:r>
            <a:r>
              <a:rPr lang="en-US" altLang="zh-CN" sz="2800" b="1" dirty="0"/>
              <a:t>5100</a:t>
            </a:r>
            <a:r>
              <a:rPr lang="zh-CN" altLang="en-US" sz="2800" b="1" dirty="0"/>
              <a:t>万匹以上</a:t>
            </a:r>
            <a:r>
              <a:rPr lang="en-US" altLang="zh-CN" sz="2800" b="1" dirty="0">
                <a:latin typeface="Arial" panose="020B0604020202020204" pitchFamily="34" charset="0"/>
              </a:rPr>
              <a:t>……</a:t>
            </a:r>
            <a:r>
              <a:rPr lang="zh-CN" altLang="en-US" sz="2800" b="1" dirty="0"/>
              <a:t>往日工业发达和人口稠密的城市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如号称</a:t>
            </a:r>
            <a:r>
              <a:rPr lang="zh-CN" altLang="en-US" sz="2800" b="1" dirty="0">
                <a:latin typeface="Arial" panose="020B0604020202020204" pitchFamily="34" charset="0"/>
              </a:rPr>
              <a:t>“</a:t>
            </a:r>
            <a:r>
              <a:rPr lang="zh-CN" altLang="en-US" sz="2800" b="1" dirty="0"/>
              <a:t>印度的曼彻斯特</a:t>
            </a:r>
            <a:r>
              <a:rPr lang="zh-CN" altLang="en-US" sz="2800" b="1" dirty="0">
                <a:latin typeface="Arial" panose="020B0604020202020204" pitchFamily="34" charset="0"/>
              </a:rPr>
              <a:t>”</a:t>
            </a:r>
            <a:r>
              <a:rPr lang="zh-CN" altLang="en-US" sz="2800" b="1" dirty="0"/>
              <a:t>的达卡城，遭到了毁灭性击</a:t>
            </a:r>
            <a:r>
              <a:rPr lang="en-US" altLang="zh-CN" sz="2800" b="1" dirty="0"/>
              <a:t>,1824</a:t>
            </a:r>
            <a:r>
              <a:rPr lang="en-US" altLang="zh-CN" sz="2800" b="1" dirty="0">
                <a:latin typeface="Arial" panose="020B0604020202020204" pitchFamily="34" charset="0"/>
              </a:rPr>
              <a:t>—</a:t>
            </a:r>
            <a:r>
              <a:rPr lang="en-US" altLang="zh-CN" sz="2800" b="1" dirty="0"/>
              <a:t>1837</a:t>
            </a:r>
            <a:r>
              <a:rPr lang="zh-CN" altLang="en-US" sz="2800" b="1" dirty="0"/>
              <a:t>年人口从</a:t>
            </a:r>
            <a:r>
              <a:rPr lang="en-US" altLang="zh-CN" sz="2800" b="1" dirty="0"/>
              <a:t>15</a:t>
            </a:r>
            <a:r>
              <a:rPr lang="zh-CN" altLang="en-US" sz="2800" b="1" dirty="0"/>
              <a:t>万减至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万。</a:t>
            </a:r>
          </a:p>
        </p:txBody>
      </p:sp>
      <p:sp>
        <p:nvSpPr>
          <p:cNvPr id="13315" name="Rectangle 4"/>
          <p:cNvSpPr/>
          <p:nvPr/>
        </p:nvSpPr>
        <p:spPr>
          <a:xfrm>
            <a:off x="359622" y="632672"/>
            <a:ext cx="4870542" cy="525401"/>
          </a:xfrm>
          <a:prstGeom prst="rect">
            <a:avLst/>
          </a:prstGeom>
          <a:noFill/>
          <a:ln w="76200">
            <a:noFill/>
          </a:ln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</a:rPr>
              <a:t>英国殖民者对印度的经济掠夺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/>
          <p:nvPr/>
        </p:nvSpPr>
        <p:spPr>
          <a:xfrm>
            <a:off x="1248622" y="4940724"/>
            <a:ext cx="10692130" cy="812531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>
                <a:latin typeface="Tahoma" panose="020B0604030504040204" pitchFamily="34" charset="0"/>
              </a:rPr>
              <a:t>      </a:t>
            </a:r>
            <a:r>
              <a:rPr lang="en-US" altLang="zh-CN" sz="2800" b="1" dirty="0">
                <a:latin typeface="+mn-ea"/>
              </a:rPr>
              <a:t>1770</a:t>
            </a:r>
            <a:r>
              <a:rPr lang="zh-CN" altLang="en-US" sz="2800" b="1" dirty="0">
                <a:latin typeface="+mn-ea"/>
              </a:rPr>
              <a:t>年孟加拉一次饥荒死亡人数占当地人口的三分之一。</a:t>
            </a:r>
          </a:p>
        </p:txBody>
      </p:sp>
      <p:sp>
        <p:nvSpPr>
          <p:cNvPr id="14339" name="Text Box 6"/>
          <p:cNvSpPr txBox="1"/>
          <p:nvPr/>
        </p:nvSpPr>
        <p:spPr>
          <a:xfrm>
            <a:off x="5326592" y="1715559"/>
            <a:ext cx="6151245" cy="2811605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      “</a:t>
            </a:r>
            <a:r>
              <a:rPr lang="zh-CN" altLang="en-US" sz="2800" b="1" dirty="0">
                <a:latin typeface="Tahoma" panose="020B0604030504040204" pitchFamily="34" charset="0"/>
              </a:rPr>
              <a:t>悲惨的情况在商业史上是无与伦比的</a:t>
            </a:r>
            <a:r>
              <a:rPr lang="en-US" altLang="zh-CN" sz="2800" b="1" dirty="0">
                <a:latin typeface="Tahoma" panose="020B0604030504040204" pitchFamily="34" charset="0"/>
              </a:rPr>
              <a:t>,</a:t>
            </a:r>
            <a:r>
              <a:rPr lang="zh-CN" altLang="en-US" sz="2800" b="1" dirty="0">
                <a:latin typeface="Tahoma" panose="020B0604030504040204" pitchFamily="34" charset="0"/>
              </a:rPr>
              <a:t>棉织工人的白骨使印度平原都白成了一片了</a:t>
            </a:r>
            <a:r>
              <a:rPr lang="zh-CN" altLang="en-US" sz="2800" b="1" dirty="0">
                <a:latin typeface="Arial" panose="020B0604020202020204" pitchFamily="34" charset="0"/>
              </a:rPr>
              <a:t>”   </a:t>
            </a:r>
            <a:r>
              <a:rPr lang="en-US" altLang="zh-CN" sz="2800" b="1" dirty="0">
                <a:latin typeface="Arial" panose="020B0604020202020204" pitchFamily="34" charset="0"/>
              </a:rPr>
              <a:t>               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           ——</a:t>
            </a:r>
            <a:r>
              <a:rPr lang="zh-CN" altLang="en-US" sz="2800" b="1" dirty="0">
                <a:latin typeface="Tahoma" panose="020B0604030504040204" pitchFamily="34" charset="0"/>
              </a:rPr>
              <a:t>英国驻印度总督本丁克</a:t>
            </a:r>
          </a:p>
        </p:txBody>
      </p:sp>
      <p:sp>
        <p:nvSpPr>
          <p:cNvPr id="14340" name="Rectangle 4"/>
          <p:cNvSpPr/>
          <p:nvPr/>
        </p:nvSpPr>
        <p:spPr>
          <a:xfrm>
            <a:off x="482600" y="592666"/>
            <a:ext cx="4870542" cy="525401"/>
          </a:xfrm>
          <a:prstGeom prst="rect">
            <a:avLst/>
          </a:prstGeom>
          <a:noFill/>
          <a:ln w="76200">
            <a:noFill/>
          </a:ln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</a:rPr>
              <a:t>英国殖民者对印度的经济掠夺</a:t>
            </a:r>
          </a:p>
        </p:txBody>
      </p:sp>
      <p:pic>
        <p:nvPicPr>
          <p:cNvPr id="16386" name="图片 20484" descr="2009121509220805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999" y="1407035"/>
            <a:ext cx="4666192" cy="344902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矩形 21505"/>
          <p:cNvSpPr/>
          <p:nvPr/>
        </p:nvSpPr>
        <p:spPr>
          <a:xfrm>
            <a:off x="498475" y="5694045"/>
            <a:ext cx="5478780" cy="52324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英国殖民者作威作福</a:t>
            </a:r>
          </a:p>
        </p:txBody>
      </p:sp>
      <p:pic>
        <p:nvPicPr>
          <p:cNvPr id="17410" name="图片 21506" descr="英国殖民者在印度作威作福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875" y="1673014"/>
            <a:ext cx="4852670" cy="3829050"/>
          </a:xfrm>
          <a:prstGeom prst="rect">
            <a:avLst/>
          </a:prstGeom>
          <a:noFill/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" name="Rectangle 4"/>
          <p:cNvSpPr/>
          <p:nvPr/>
        </p:nvSpPr>
        <p:spPr>
          <a:xfrm>
            <a:off x="359622" y="632672"/>
            <a:ext cx="4870542" cy="525401"/>
          </a:xfrm>
          <a:prstGeom prst="rect">
            <a:avLst/>
          </a:prstGeom>
          <a:noFill/>
          <a:ln w="76200">
            <a:noFill/>
          </a:ln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</a:rPr>
              <a:t>英国殖民者对印度的政治压迫</a:t>
            </a:r>
          </a:p>
        </p:txBody>
      </p:sp>
      <p:sp>
        <p:nvSpPr>
          <p:cNvPr id="8" name="内容占位符 2"/>
          <p:cNvSpPr txBox="1">
            <a:spLocks/>
          </p:cNvSpPr>
          <p:nvPr/>
        </p:nvSpPr>
        <p:spPr bwMode="auto">
          <a:xfrm>
            <a:off x="5825067" y="1727200"/>
            <a:ext cx="50038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127000" marR="0" lvl="0" indent="-127000" algn="l" defTabSz="914400" rtl="0" eaLnBrk="0" fontAlgn="base" latinLnBrk="0" hangingPunct="0">
              <a:lnSpc>
                <a:spcPct val="90000"/>
              </a:lnSpc>
              <a:spcBef>
                <a:spcPts val="563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127000" marR="0" lvl="0" indent="-127000" algn="l" defTabSz="914400" rtl="0" eaLnBrk="0" fontAlgn="base" latinLnBrk="0" hangingPunct="0">
              <a:lnSpc>
                <a:spcPct val="90000"/>
              </a:lnSpc>
              <a:spcBef>
                <a:spcPts val="563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1848-1849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年间殖民总督推行兼并土邦的“绝嗣丧失权利原则”，将一些死后无子嗣的封建王公的领地收归东印度公司所有，废除若干土邦统治者的称号和年金。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127000" marR="0" lvl="0" indent="-127000" algn="l" defTabSz="914400" rtl="0" eaLnBrk="0" fontAlgn="base" latinLnBrk="0" hangingPunct="0">
              <a:lnSpc>
                <a:spcPct val="90000"/>
              </a:lnSpc>
              <a:spcBef>
                <a:spcPts val="563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70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charRg st="70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charRg st="70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charRg st="70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16385" descr="占西女王"/>
          <p:cNvPicPr>
            <a:picLocks noChangeAspect="1"/>
          </p:cNvPicPr>
          <p:nvPr/>
        </p:nvPicPr>
        <p:blipFill>
          <a:blip r:embed="rId2" cstate="print">
            <a:lum bright="-6000" contrast="6000"/>
          </a:blip>
          <a:srcRect l="5833" t="8888" r="66667" b="31111"/>
          <a:stretch>
            <a:fillRect/>
          </a:stretch>
        </p:blipFill>
        <p:spPr>
          <a:xfrm>
            <a:off x="664194" y="880532"/>
            <a:ext cx="4013639" cy="492495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矩形 16386"/>
          <p:cNvSpPr/>
          <p:nvPr/>
        </p:nvSpPr>
        <p:spPr>
          <a:xfrm>
            <a:off x="4944533" y="1222271"/>
            <a:ext cx="6138334" cy="371178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  <a:buClrTx/>
            </a:pPr>
            <a:r>
              <a:rPr lang="zh-CN" altLang="en-US" sz="2800" b="0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　　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</a:rPr>
              <a:t>拉克希米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</a:rPr>
              <a:t>·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</a:rPr>
              <a:t>巴依（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</a:rPr>
              <a:t>1835—1858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</a:rPr>
              <a:t>）是中印度北部章西土邦的女王，亦称章西女王。她是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</a:rPr>
              <a:t>1857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</a:rPr>
              <a:t>～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</a:rPr>
              <a:t>1859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</a:rPr>
              <a:t>年印度民族大起义的领导者之一。在战斗中，她独自一人还击包围她的敌人。女王用尽最后一点力气把前面那个敌人砍翻在地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章西女王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</a:rPr>
              <a:t>牺牲时年仅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</a:rPr>
              <a:t>23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</a:rPr>
              <a:t>岁。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35465" y="685801"/>
            <a:ext cx="2692401" cy="612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5800"/>
              </a:lnSpc>
            </a:pP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1.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根本原因</a:t>
            </a: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:</a:t>
            </a:r>
            <a:endParaRPr lang="zh-CN" altLang="en-US" sz="28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+mn-ea"/>
              </a:rPr>
              <a:t>2.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+mn-ea"/>
              </a:rPr>
              <a:t>导火线</a:t>
            </a: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+mn-ea"/>
              </a:rPr>
              <a:t>:</a:t>
            </a:r>
            <a:endParaRPr lang="zh-CN" altLang="en-US" sz="28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3.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斗争对象</a:t>
            </a: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:</a:t>
            </a:r>
            <a:endParaRPr lang="zh-CN" altLang="en-US" sz="28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4.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领导者</a:t>
            </a: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:</a:t>
            </a:r>
            <a:endParaRPr lang="zh-CN" altLang="en-US" sz="28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5.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英雄人物</a:t>
            </a: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:</a:t>
            </a:r>
            <a:endParaRPr lang="zh-CN" altLang="en-US" sz="28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黑体" panose="02010609060101010101" pitchFamily="49" charset="-122"/>
            </a:endParaRPr>
          </a:p>
          <a:p>
            <a:pPr fontAlgn="auto">
              <a:lnSpc>
                <a:spcPts val="5800"/>
              </a:lnSpc>
            </a:pP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6.</a:t>
            </a:r>
            <a:r>
              <a:rPr lang="zh-CN" altLang="en-US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主力军</a:t>
            </a:r>
            <a:r>
              <a:rPr lang="en-US" altLang="zh-CN" sz="28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</a:rPr>
              <a:t>:</a:t>
            </a:r>
          </a:p>
          <a:p>
            <a:pPr fontAlgn="auto">
              <a:lnSpc>
                <a:spcPts val="5800"/>
              </a:lnSpc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+mn-ea"/>
              </a:rPr>
              <a:t>7.结果:</a:t>
            </a:r>
            <a:endParaRPr lang="zh-CN" altLang="en-US" sz="2800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zh-CN" sz="36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319020" y="1397635"/>
            <a:ext cx="4389755" cy="7280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ts val="5800"/>
              </a:lnSpc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+mn-ea"/>
              </a:rPr>
              <a:t>“涂油子弹事件”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183765" y="2892425"/>
            <a:ext cx="2312035" cy="71077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lnSpc>
                <a:spcPts val="5800"/>
              </a:lnSpc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+mn-ea"/>
              </a:rPr>
              <a:t>封建王公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625725" y="3581400"/>
            <a:ext cx="2556510" cy="7280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ts val="5800"/>
              </a:lnSpc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+mn-ea"/>
              </a:rPr>
              <a:t>章西女王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141855" y="4385945"/>
            <a:ext cx="2233295" cy="7280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>
              <a:lnSpc>
                <a:spcPts val="5800"/>
              </a:lnSpc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+mn-ea"/>
              </a:rPr>
              <a:t>土兵</a:t>
            </a:r>
          </a:p>
        </p:txBody>
      </p:sp>
      <p:pic>
        <p:nvPicPr>
          <p:cNvPr id="51203" name="Picture 3" descr="印度民族起义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50405" y="1380066"/>
            <a:ext cx="3917932" cy="45446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2644775" y="2095500"/>
            <a:ext cx="3002280" cy="71077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lnSpc>
                <a:spcPts val="5800"/>
              </a:lnSpc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宋体" panose="02010600030101010101" pitchFamily="2" charset="-122"/>
              </a:rPr>
              <a:t>英国殖民者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244725" y="691303"/>
            <a:ext cx="9232265" cy="71077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lnSpc>
                <a:spcPts val="5800"/>
              </a:lnSpc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+mn-ea"/>
              </a:rPr>
              <a:t>英国殖民者残酷的殖民统治和经济掠夺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+mn-ea"/>
              </a:rPr>
              <a:t>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720215" y="5074285"/>
            <a:ext cx="6323118" cy="83612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ts val="5800"/>
              </a:lnSpc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黑体" panose="02010609060101010101" pitchFamily="49" charset="-122"/>
                <a:sym typeface="宋体" panose="02010600030101010101" pitchFamily="2" charset="-122"/>
              </a:rPr>
              <a:t>失败，印度成为英国王室的直属殖民地</a:t>
            </a:r>
          </a:p>
        </p:txBody>
      </p:sp>
      <p:sp>
        <p:nvSpPr>
          <p:cNvPr id="141316" name="文本框 141315"/>
          <p:cNvSpPr txBox="1"/>
          <p:nvPr/>
        </p:nvSpPr>
        <p:spPr>
          <a:xfrm>
            <a:off x="2414769" y="2416818"/>
            <a:ext cx="6861174" cy="138499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0404E2"/>
                </a:solidFill>
                <a:latin typeface="+mn-ea"/>
              </a:rPr>
              <a:t>经过：</a:t>
            </a: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1857-1859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年</a:t>
            </a:r>
            <a:r>
              <a:rPr lang="zh-CN" altLang="en-US" sz="2800" b="1" dirty="0">
                <a:solidFill>
                  <a:srgbClr val="0404E2"/>
                </a:solidFill>
                <a:latin typeface="+mn-ea"/>
              </a:rPr>
              <a:t>，印度爆发了以</a:t>
            </a:r>
          </a:p>
          <a:p>
            <a:r>
              <a:rPr lang="zh-CN" altLang="en-US" sz="2800" b="1" dirty="0">
                <a:solidFill>
                  <a:srgbClr val="0404E2"/>
                </a:solidFill>
                <a:latin typeface="+mn-ea"/>
              </a:rPr>
              <a:t>     “土兵”为主力、封建王公为领导、</a:t>
            </a:r>
          </a:p>
          <a:p>
            <a:r>
              <a:rPr lang="zh-CN" altLang="en-US" sz="2800" b="1" dirty="0">
                <a:solidFill>
                  <a:srgbClr val="0404E2"/>
                </a:solidFill>
                <a:latin typeface="+mn-ea"/>
              </a:rPr>
              <a:t>      各阶层共同参加的全民族大起义。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5" grpId="0"/>
      <p:bldP spid="3" grpId="0" bldLvl="0" animBg="1"/>
      <p:bldP spid="14131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文本框 1"/>
          <p:cNvSpPr txBox="1">
            <a:spLocks noChangeArrowheads="1"/>
          </p:cNvSpPr>
          <p:nvPr/>
        </p:nvSpPr>
        <p:spPr bwMode="auto">
          <a:xfrm>
            <a:off x="1022485" y="1506538"/>
            <a:ext cx="428611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）国内：沉重地打击了英国殖民者，反映了印度民族意识的觉醒 </a:t>
            </a:r>
          </a:p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）国际：是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19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世纪中期亚洲民族解放运动的一个重要组成部分</a:t>
            </a:r>
          </a:p>
        </p:txBody>
      </p:sp>
      <p:sp>
        <p:nvSpPr>
          <p:cNvPr id="13315" name="文本框 2"/>
          <p:cNvSpPr txBox="1">
            <a:spLocks noChangeArrowheads="1"/>
          </p:cNvSpPr>
          <p:nvPr/>
        </p:nvSpPr>
        <p:spPr bwMode="auto">
          <a:xfrm>
            <a:off x="1022484" y="695326"/>
            <a:ext cx="4416594" cy="609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336550" eaLnBrk="1" hangingPunct="1">
              <a:lnSpc>
                <a:spcPct val="120000"/>
              </a:lnSpc>
              <a:buFont typeface="Times New Roman" pitchFamily="18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8.</a:t>
            </a: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印度民族大起义的意义?</a:t>
            </a:r>
          </a:p>
        </p:txBody>
      </p:sp>
      <p:pic>
        <p:nvPicPr>
          <p:cNvPr id="4" name="图片 3" descr="印度民族大起义"/>
          <p:cNvPicPr>
            <a:picLocks noChangeAspect="1"/>
          </p:cNvPicPr>
          <p:nvPr/>
        </p:nvPicPr>
        <p:blipFill>
          <a:blip r:embed="rId2" cstate="print">
            <a:lum bright="-6000"/>
          </a:blip>
          <a:srcRect l="2365" r="46404"/>
          <a:stretch>
            <a:fillRect/>
          </a:stretch>
        </p:blipFill>
        <p:spPr>
          <a:xfrm>
            <a:off x="6017684" y="676275"/>
            <a:ext cx="5110163" cy="5867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xmlns="" id="{F929B833-BA8B-4D6E-B74E-6572B05D76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63083" y="4190526"/>
            <a:ext cx="8839200" cy="533400"/>
          </a:xfrm>
        </p:spPr>
        <p:txBody>
          <a:bodyPr>
            <a:normAutofit fontScale="90000"/>
          </a:bodyPr>
          <a:lstStyle/>
          <a:p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1.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从材料一到材料二，英国对印度的剥削方式发生了什么变化？</a:t>
            </a:r>
          </a:p>
        </p:txBody>
      </p:sp>
      <p:sp>
        <p:nvSpPr>
          <p:cNvPr id="43012" name="Rectangle 4">
            <a:extLst>
              <a:ext uri="{FF2B5EF4-FFF2-40B4-BE49-F238E27FC236}">
                <a16:creationId xmlns:a16="http://schemas.microsoft.com/office/drawing/2014/main" xmlns="" id="{2F0D1166-6DDD-4830-8A07-BC06E7F5EA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883" y="5110115"/>
            <a:ext cx="4495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2.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为什么会发生这种变化？</a:t>
            </a:r>
          </a:p>
        </p:txBody>
      </p:sp>
      <p:sp>
        <p:nvSpPr>
          <p:cNvPr id="43013" name="Rectangle 5">
            <a:extLst>
              <a:ext uri="{FF2B5EF4-FFF2-40B4-BE49-F238E27FC236}">
                <a16:creationId xmlns:a16="http://schemas.microsoft.com/office/drawing/2014/main" xmlns="" id="{25BEC79C-96A1-4CFE-A73D-F16D68C925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883" y="5781020"/>
            <a:ext cx="9093052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3.</a:t>
            </a:r>
            <a:r>
              <a:rPr lang="zh-CN" altLang="en-US" sz="2800" b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对印度社会有什么样的影响？最终引发了什么？</a:t>
            </a:r>
            <a:endParaRPr lang="zh-CN" altLang="en-US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3014" name="Text Box 6">
            <a:extLst>
              <a:ext uri="{FF2B5EF4-FFF2-40B4-BE49-F238E27FC236}">
                <a16:creationId xmlns:a16="http://schemas.microsoft.com/office/drawing/2014/main" xmlns="" id="{2A97454B-6504-4D0D-BED9-4039BF6BC3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5588" y="4671915"/>
            <a:ext cx="2855912" cy="52322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+mn-ea"/>
                <a:ea typeface="+mn-ea"/>
              </a:rPr>
              <a:t>直接掠夺财富 </a:t>
            </a:r>
          </a:p>
        </p:txBody>
      </p:sp>
      <p:sp>
        <p:nvSpPr>
          <p:cNvPr id="43015" name="Line 7">
            <a:extLst>
              <a:ext uri="{FF2B5EF4-FFF2-40B4-BE49-F238E27FC236}">
                <a16:creationId xmlns:a16="http://schemas.microsoft.com/office/drawing/2014/main" xmlns="" id="{F961E91D-E92F-4B75-968B-BA51426FC506}"/>
              </a:ext>
            </a:extLst>
          </p:cNvPr>
          <p:cNvSpPr>
            <a:spLocks noChangeShapeType="1"/>
          </p:cNvSpPr>
          <p:nvPr/>
        </p:nvSpPr>
        <p:spPr bwMode="auto">
          <a:xfrm>
            <a:off x="4381500" y="4933525"/>
            <a:ext cx="914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3016" name="Text Box 8">
            <a:extLst>
              <a:ext uri="{FF2B5EF4-FFF2-40B4-BE49-F238E27FC236}">
                <a16:creationId xmlns:a16="http://schemas.microsoft.com/office/drawing/2014/main" xmlns="" id="{08BA3E27-D7EB-432E-9EC7-682B2DA5A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3865" y="4652441"/>
            <a:ext cx="3886200" cy="52322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+mn-ea"/>
                <a:ea typeface="+mn-ea"/>
              </a:rPr>
              <a:t>掠夺原料，倾销商品 </a:t>
            </a:r>
          </a:p>
        </p:txBody>
      </p:sp>
      <p:sp>
        <p:nvSpPr>
          <p:cNvPr id="43017" name="Text Box 9">
            <a:extLst>
              <a:ext uri="{FF2B5EF4-FFF2-40B4-BE49-F238E27FC236}">
                <a16:creationId xmlns:a16="http://schemas.microsoft.com/office/drawing/2014/main" xmlns="" id="{CC6D668E-0BC2-42FD-AF34-558A6689AB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2683" y="5207682"/>
            <a:ext cx="3886200" cy="52322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+mn-ea"/>
                <a:ea typeface="+mn-ea"/>
              </a:rPr>
              <a:t>英国完成了工业革命 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330803A-F327-4184-9D4B-7E4ED9582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5783" y="5717301"/>
            <a:ext cx="5131538" cy="954107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+mn-ea"/>
                <a:ea typeface="+mn-ea"/>
              </a:rPr>
              <a:t>印度社会民不聊生。印度民族大起义。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A580B404-E877-4203-8FC4-2F751262FE79}"/>
              </a:ext>
            </a:extLst>
          </p:cNvPr>
          <p:cNvSpPr/>
          <p:nvPr/>
        </p:nvSpPr>
        <p:spPr>
          <a:xfrm>
            <a:off x="607828" y="453523"/>
            <a:ext cx="10823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合作探究</a:t>
            </a:r>
            <a:endParaRPr lang="en-US" altLang="zh-CN" sz="2800" b="1" dirty="0">
              <a:solidFill>
                <a:srgbClr val="FF0000"/>
              </a:solidFill>
              <a:latin typeface="+mn-ea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阅读材料，探究后面的问题。</a:t>
            </a:r>
            <a:endParaRPr lang="en-US" altLang="zh-CN" sz="2800" b="1" dirty="0">
              <a:solidFill>
                <a:srgbClr val="FF0000"/>
              </a:solidFill>
              <a:latin typeface="+mn-ea"/>
            </a:endParaRPr>
          </a:p>
          <a:p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材料一：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1757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年，克莱武指挥军队侵占了孟加拉。他放手让部下抢劫，自己一人就抢走价值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23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万英镑的金银财宝。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1757-1815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年间，英国直接从印度榨取的财富不下十亿英镑。</a:t>
            </a:r>
          </a:p>
          <a:p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材料二：为了满足英国国内工业的需要，英国殖民当局要求印度农民多种棉花，少种粮食。英国把印度的棉花加工成布匹再返销印度。 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1818—1836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年英国输入印度的棉纱增长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5200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倍，印度的纺织业被挤垮了。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2" grpId="0"/>
      <p:bldP spid="43013" grpId="0"/>
      <p:bldP spid="43014" grpId="0" bldLvl="0" animBg="1"/>
      <p:bldP spid="43016" grpId="0" bldLvl="0" animBg="1"/>
      <p:bldP spid="43017" grpId="0" bldLvl="0" animBg="1"/>
      <p:bldP spid="2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1" name="Text Box 8"/>
          <p:cNvSpPr txBox="1"/>
          <p:nvPr/>
        </p:nvSpPr>
        <p:spPr>
          <a:xfrm>
            <a:off x="662730" y="750360"/>
            <a:ext cx="9815119" cy="525401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</a:rPr>
              <a:t>想一想：比较印度民族大起义和中国太平天国运动的不同点？</a:t>
            </a:r>
          </a:p>
        </p:txBody>
      </p:sp>
      <p:sp>
        <p:nvSpPr>
          <p:cNvPr id="20484" name="Text Box 10"/>
          <p:cNvSpPr txBox="1"/>
          <p:nvPr/>
        </p:nvSpPr>
        <p:spPr>
          <a:xfrm>
            <a:off x="132145" y="1519968"/>
            <a:ext cx="3429000" cy="525401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斗争目标不同：</a:t>
            </a:r>
          </a:p>
        </p:txBody>
      </p:sp>
      <p:sp>
        <p:nvSpPr>
          <p:cNvPr id="20485" name="Text Box 11"/>
          <p:cNvSpPr txBox="1"/>
          <p:nvPr/>
        </p:nvSpPr>
        <p:spPr>
          <a:xfrm>
            <a:off x="211822" y="2704127"/>
            <a:ext cx="4038600" cy="525401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参与阶层不同：</a:t>
            </a:r>
          </a:p>
        </p:txBody>
      </p:sp>
      <p:sp>
        <p:nvSpPr>
          <p:cNvPr id="20486" name="Text Box 12"/>
          <p:cNvSpPr txBox="1"/>
          <p:nvPr/>
        </p:nvSpPr>
        <p:spPr>
          <a:xfrm>
            <a:off x="0" y="4275717"/>
            <a:ext cx="4038600" cy="525401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失败原因不同：</a:t>
            </a:r>
          </a:p>
        </p:txBody>
      </p:sp>
      <p:sp>
        <p:nvSpPr>
          <p:cNvPr id="80909" name="Text Box 13"/>
          <p:cNvSpPr txBox="1"/>
          <p:nvPr/>
        </p:nvSpPr>
        <p:spPr>
          <a:xfrm>
            <a:off x="2852227" y="1468772"/>
            <a:ext cx="8442325" cy="956288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印度人民是为反抗英国的殖民统治，侧重于反侵略。太平天国运动是要推翻清政府的统治，侧重于反封建。</a:t>
            </a:r>
          </a:p>
        </p:txBody>
      </p:sp>
      <p:sp>
        <p:nvSpPr>
          <p:cNvPr id="80910" name="Text Box 14"/>
          <p:cNvSpPr txBox="1"/>
          <p:nvPr/>
        </p:nvSpPr>
        <p:spPr>
          <a:xfrm>
            <a:off x="2797745" y="2652232"/>
            <a:ext cx="8345805" cy="1387176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印度民族大起义，有各阶层的广泛参与，如有封建王公、士兵、农民、手工业者等。太平天国运动是一场农民起义，参与者主要是农民。</a:t>
            </a:r>
          </a:p>
        </p:txBody>
      </p:sp>
      <p:sp>
        <p:nvSpPr>
          <p:cNvPr id="80911" name="Text Box 15"/>
          <p:cNvSpPr txBox="1"/>
          <p:nvPr/>
        </p:nvSpPr>
        <p:spPr>
          <a:xfrm>
            <a:off x="2672547" y="4242161"/>
            <a:ext cx="8228965" cy="956288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印度民族大起义被英国军队残酷镇压。太平天国运动则是被中外反动势力联合绞杀的。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9" grpId="0"/>
      <p:bldP spid="80910" grpId="0"/>
      <p:bldP spid="809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矩形 84995"/>
          <p:cNvSpPr>
            <a:spLocks noChangeArrowheads="1"/>
          </p:cNvSpPr>
          <p:nvPr/>
        </p:nvSpPr>
        <p:spPr bwMode="auto">
          <a:xfrm>
            <a:off x="2904067" y="770467"/>
            <a:ext cx="5444066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zh-CN" sz="4200" dirty="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课堂小结</a:t>
            </a:r>
            <a:endParaRPr lang="en-US" altLang="zh-CN" sz="2800" b="1" dirty="0">
              <a:solidFill>
                <a:srgbClr val="FF0000"/>
              </a:solidFill>
              <a:latin typeface="+mn-ea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殖民地人民的抗争</a:t>
            </a:r>
          </a:p>
        </p:txBody>
      </p:sp>
      <p:sp>
        <p:nvSpPr>
          <p:cNvPr id="84997" name="矩形 84996"/>
          <p:cNvSpPr>
            <a:spLocks noChangeArrowheads="1"/>
          </p:cNvSpPr>
          <p:nvPr/>
        </p:nvSpPr>
        <p:spPr bwMode="auto">
          <a:xfrm>
            <a:off x="311150" y="2729971"/>
            <a:ext cx="2402416" cy="16764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800" b="1" dirty="0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残酷的殖</a:t>
            </a:r>
          </a:p>
          <a:p>
            <a:pPr algn="ctr"/>
            <a:r>
              <a:rPr lang="zh-CN" altLang="en-US" sz="2800" b="1" dirty="0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民统治和</a:t>
            </a:r>
          </a:p>
          <a:p>
            <a:pPr algn="ctr"/>
            <a:r>
              <a:rPr lang="zh-CN" altLang="en-US" sz="2800" b="1" dirty="0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经济掠夺</a:t>
            </a:r>
          </a:p>
        </p:txBody>
      </p:sp>
      <p:sp>
        <p:nvSpPr>
          <p:cNvPr id="84998" name="右箭头 84997"/>
          <p:cNvSpPr>
            <a:spLocks noChangeArrowheads="1"/>
          </p:cNvSpPr>
          <p:nvPr/>
        </p:nvSpPr>
        <p:spPr bwMode="auto">
          <a:xfrm>
            <a:off x="2738967" y="3284538"/>
            <a:ext cx="1117600" cy="381000"/>
          </a:xfrm>
          <a:prstGeom prst="rightArrow">
            <a:avLst>
              <a:gd name="adj1" fmla="val 50000"/>
              <a:gd name="adj2" fmla="val 5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4999" name="文本框 84998"/>
          <p:cNvSpPr txBox="1">
            <a:spLocks noChangeArrowheads="1"/>
          </p:cNvSpPr>
          <p:nvPr/>
        </p:nvSpPr>
        <p:spPr bwMode="auto">
          <a:xfrm>
            <a:off x="2747434" y="2971801"/>
            <a:ext cx="70083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根本</a:t>
            </a:r>
          </a:p>
          <a:p>
            <a:endParaRPr lang="zh-CN" altLang="en-US" sz="2000" b="1">
              <a:solidFill>
                <a:srgbClr val="000099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000" b="1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原因</a:t>
            </a:r>
          </a:p>
        </p:txBody>
      </p:sp>
      <p:sp>
        <p:nvSpPr>
          <p:cNvPr id="85000" name="左大括号 84999"/>
          <p:cNvSpPr>
            <a:spLocks/>
          </p:cNvSpPr>
          <p:nvPr/>
        </p:nvSpPr>
        <p:spPr bwMode="auto">
          <a:xfrm>
            <a:off x="3966633" y="2514600"/>
            <a:ext cx="203200" cy="1828800"/>
          </a:xfrm>
          <a:prstGeom prst="leftBrace">
            <a:avLst>
              <a:gd name="adj1" fmla="val 100000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5001" name="矩形 85000"/>
          <p:cNvSpPr>
            <a:spLocks noChangeArrowheads="1"/>
          </p:cNvSpPr>
          <p:nvPr/>
        </p:nvSpPr>
        <p:spPr bwMode="auto">
          <a:xfrm>
            <a:off x="4186767" y="2316163"/>
            <a:ext cx="3454400" cy="8382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hlinkClick r:id="rId2" action="ppaction://hlinksldjump"/>
              </a:rPr>
              <a:t>拉美独立战争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5002" name="矩形 85001"/>
          <p:cNvSpPr>
            <a:spLocks noChangeArrowheads="1"/>
          </p:cNvSpPr>
          <p:nvPr/>
        </p:nvSpPr>
        <p:spPr bwMode="auto">
          <a:xfrm>
            <a:off x="4237566" y="3906307"/>
            <a:ext cx="3454400" cy="8382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rgbClr val="00CCFF"/>
                </a:solidFill>
                <a:latin typeface="黑体" pitchFamily="49" charset="-122"/>
                <a:ea typeface="黑体" pitchFamily="49" charset="-122"/>
                <a:hlinkClick r:id="" action="ppaction://hlinkshowjump?jump=nextslide"/>
              </a:rPr>
              <a:t>印度民族大起义</a:t>
            </a:r>
            <a:endParaRPr lang="zh-CN" altLang="en-US" sz="2800" b="1">
              <a:solidFill>
                <a:srgbClr val="00CC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5003" name="文本框 85002"/>
          <p:cNvSpPr txBox="1">
            <a:spLocks noChangeArrowheads="1"/>
          </p:cNvSpPr>
          <p:nvPr/>
        </p:nvSpPr>
        <p:spPr bwMode="auto">
          <a:xfrm>
            <a:off x="8307917" y="2117198"/>
            <a:ext cx="307128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赶走殖民者，出现新兴独立国家，鼓舞殖民地人民</a:t>
            </a:r>
          </a:p>
        </p:txBody>
      </p:sp>
      <p:sp>
        <p:nvSpPr>
          <p:cNvPr id="85004" name="直接连接符 85003"/>
          <p:cNvSpPr>
            <a:spLocks noChangeShapeType="1"/>
          </p:cNvSpPr>
          <p:nvPr/>
        </p:nvSpPr>
        <p:spPr bwMode="auto">
          <a:xfrm>
            <a:off x="7677149" y="2763309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5005" name="直接连接符 85004"/>
          <p:cNvSpPr>
            <a:spLocks noChangeShapeType="1"/>
          </p:cNvSpPr>
          <p:nvPr/>
        </p:nvSpPr>
        <p:spPr bwMode="auto">
          <a:xfrm>
            <a:off x="7668684" y="4390496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5006" name="文本框 85005"/>
          <p:cNvSpPr txBox="1">
            <a:spLocks noChangeArrowheads="1"/>
          </p:cNvSpPr>
          <p:nvPr/>
        </p:nvSpPr>
        <p:spPr bwMode="auto">
          <a:xfrm>
            <a:off x="8293101" y="3822173"/>
            <a:ext cx="306916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99"/>
                </a:solidFill>
                <a:latin typeface="黑体" pitchFamily="49" charset="-122"/>
                <a:ea typeface="黑体" pitchFamily="49" charset="-122"/>
              </a:rPr>
              <a:t>打击了英殖民者，声援了亚洲其他国家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" fill="hold"/>
                                        <p:tgtEl>
                                          <p:spTgt spid="8499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" fill="hold"/>
                                        <p:tgtEl>
                                          <p:spTgt spid="8500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" fill="hold"/>
                                        <p:tgtEl>
                                          <p:spTgt spid="8500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7" grpId="0" bldLvl="0" animBg="1"/>
      <p:bldP spid="84999" grpId="0"/>
      <p:bldP spid="85001" grpId="0" bldLvl="0" animBg="1"/>
      <p:bldP spid="85002" grpId="0" bldLvl="0" animBg="1"/>
      <p:bldP spid="85003" grpId="0"/>
      <p:bldP spid="85004" grpId="0" animBg="1"/>
      <p:bldP spid="85005" grpId="0" animBg="1"/>
      <p:bldP spid="8500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528707" y="981076"/>
            <a:ext cx="11136175" cy="7540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latin typeface="+mn-ea"/>
              </a:rPr>
              <a:t>1.</a:t>
            </a: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下列人物的行为能体现反抗外来侵略、维护民族独立这一主题思想的是</a:t>
            </a: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(     )</a:t>
            </a: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+mn-ea"/>
            </a:endParaRPr>
          </a:p>
          <a:p>
            <a:pPr>
              <a:lnSpc>
                <a:spcPct val="110000"/>
              </a:lnSpc>
            </a:pP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  ①</a:t>
            </a: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玻利瓦尔    </a:t>
            </a: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②</a:t>
            </a: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章西女王  </a:t>
            </a: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③</a:t>
            </a: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华盛顿    </a:t>
            </a: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④</a:t>
            </a: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林肯</a:t>
            </a:r>
            <a:endParaRPr lang="zh-CN" altLang="en-US" sz="2800" b="1" noProof="1">
              <a:effectLst>
                <a:outerShdw blurRad="38100" dist="38100" dir="2700000">
                  <a:srgbClr val="C0C0C0"/>
                </a:outerShdw>
              </a:effectLst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   </a:t>
            </a: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A.①②③     B.②③④     </a:t>
            </a: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+mn-ea"/>
            </a:endParaRPr>
          </a:p>
          <a:p>
            <a:pPr lvl="0" defTabSz="0">
              <a:tabLst>
                <a:tab pos="228600" algn="l"/>
              </a:tabLst>
            </a:pP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</a:rPr>
              <a:t>   C.①②④     D.①③④ </a:t>
            </a:r>
          </a:p>
          <a:p>
            <a:pPr lvl="0" defTabSz="0">
              <a:tabLst>
                <a:tab pos="228600" algn="l"/>
              </a:tabLst>
            </a:pP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+mn-ea"/>
                <a:cs typeface="+mn-ea"/>
                <a:sym typeface="+mn-ea"/>
              </a:rPr>
              <a:t>2.</a:t>
            </a:r>
            <a:r>
              <a:rPr lang="en-US" altLang="zh-CN" sz="2800" b="1" dirty="0">
                <a:latin typeface="+mn-ea"/>
                <a:sym typeface="+mn-ea"/>
              </a:rPr>
              <a:t>在印度全民族的反英大起义的同时代，中</a:t>
            </a:r>
            <a:r>
              <a:rPr lang="zh-CN" altLang="en-US" sz="2800" b="1" dirty="0">
                <a:latin typeface="+mn-ea"/>
                <a:sym typeface="+mn-ea"/>
              </a:rPr>
              <a:t>国</a:t>
            </a:r>
            <a:r>
              <a:rPr lang="en-US" altLang="zh-CN" sz="2800" b="1" dirty="0">
                <a:latin typeface="+mn-ea"/>
                <a:sym typeface="+mn-ea"/>
              </a:rPr>
              <a:t>爆发了哪场运动（    ）</a:t>
            </a:r>
          </a:p>
          <a:p>
            <a:pPr lvl="0" defTabSz="0">
              <a:tabLst>
                <a:tab pos="228600" algn="l"/>
              </a:tabLst>
            </a:pPr>
            <a:r>
              <a:rPr lang="en-US" altLang="zh-CN" sz="2800" b="1" dirty="0">
                <a:latin typeface="+mn-ea"/>
                <a:sym typeface="+mn-ea"/>
              </a:rPr>
              <a:t>  A.太平天国运动   B.义和团运动</a:t>
            </a:r>
          </a:p>
          <a:p>
            <a:pPr defTabSz="0">
              <a:tabLst>
                <a:tab pos="228600" algn="l"/>
              </a:tabLst>
            </a:pPr>
            <a:r>
              <a:rPr lang="en-US" altLang="zh-CN" sz="2800" b="1" dirty="0">
                <a:latin typeface="+mn-ea"/>
                <a:sym typeface="+mn-ea"/>
              </a:rPr>
              <a:t>  C.辛亥革命       D.洋务运动</a:t>
            </a:r>
          </a:p>
          <a:p>
            <a:pPr defTabSz="0">
              <a:tabLst>
                <a:tab pos="228600" algn="l"/>
              </a:tabLst>
            </a:pP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3．独立前的巴西是哪个欧洲国家的殖民地（    ）。</a:t>
            </a:r>
            <a:b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</a:b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 A．西班牙   B．葡萄牙</a:t>
            </a:r>
            <a:b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</a:b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 C．英国     D．法国</a:t>
            </a:r>
            <a:endParaRPr lang="zh-CN" altLang="en-US" sz="2800" dirty="0"/>
          </a:p>
          <a:p>
            <a:pPr lvl="0" defTabSz="0">
              <a:tabLst>
                <a:tab pos="228600" algn="l"/>
              </a:tabLst>
            </a:pPr>
            <a:endParaRPr lang="en-US" altLang="zh-CN" sz="2800" b="1" dirty="0">
              <a:latin typeface="+mn-ea"/>
              <a:sym typeface="+mn-ea"/>
            </a:endParaRPr>
          </a:p>
          <a:p>
            <a:pPr lvl="0" defTabSz="0">
              <a:tabLst>
                <a:tab pos="228600" algn="l"/>
              </a:tabLst>
            </a:pPr>
            <a:endParaRPr lang="zh-CN" altLang="en-US" sz="2800" dirty="0">
              <a:latin typeface="+mn-ea"/>
            </a:endParaRPr>
          </a:p>
          <a:p>
            <a:pPr>
              <a:lnSpc>
                <a:spcPct val="140000"/>
              </a:lnSpc>
            </a:pPr>
            <a:endParaRPr lang="en-US" altLang="zh-CN" sz="2800" b="1" noProof="1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  <a:p>
            <a:pPr>
              <a:lnSpc>
                <a:spcPct val="140000"/>
              </a:lnSpc>
            </a:pP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/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6082" name="Rectangle 4"/>
          <p:cNvSpPr>
            <a:spLocks noChangeArrowheads="1"/>
          </p:cNvSpPr>
          <p:nvPr/>
        </p:nvSpPr>
        <p:spPr bwMode="auto">
          <a:xfrm>
            <a:off x="1237718" y="1372276"/>
            <a:ext cx="657311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 anchorCtr="1">
            <a:spAutoFit/>
          </a:bodyPr>
          <a:lstStyle/>
          <a:p>
            <a:pPr algn="ctr" eaLnBrk="1" hangingPunct="1"/>
            <a:r>
              <a:rPr lang="en-US" altLang="zh-CN" sz="4000" b="1" dirty="0">
                <a:solidFill>
                  <a:srgbClr val="FF0000"/>
                </a:solidFill>
                <a:latin typeface="宋体" pitchFamily="2" charset="-122"/>
              </a:rPr>
              <a:t>A</a:t>
            </a: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838200" y="365126"/>
            <a:ext cx="3722225" cy="67990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  <a:cs typeface="+mj-cs"/>
              </a:rPr>
              <a:t>课堂达标检测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itchFamily="2" charset="-122"/>
              <a:ea typeface="宋体" pitchFamily="2" charset="-122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A49DD10-97E4-4B94-8F79-277EB4DBB0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32512" y="3335076"/>
            <a:ext cx="657311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 anchorCtr="1">
            <a:spAutoFit/>
          </a:bodyPr>
          <a:lstStyle/>
          <a:p>
            <a:pPr algn="ctr" eaLnBrk="1" hangingPunct="1"/>
            <a:r>
              <a:rPr lang="en-US" altLang="zh-CN" sz="4000" b="1" dirty="0">
                <a:solidFill>
                  <a:srgbClr val="FF0000"/>
                </a:solidFill>
                <a:latin typeface="宋体" pitchFamily="2" charset="-122"/>
              </a:rPr>
              <a:t>A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xmlns="" id="{E4880A16-BF9D-4BC8-89D9-34869361CD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1375" y="4623475"/>
            <a:ext cx="657311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 anchorCtr="1">
            <a:spAutoFit/>
          </a:bodyPr>
          <a:lstStyle/>
          <a:p>
            <a:pPr algn="ctr" eaLnBrk="1" hangingPunct="1"/>
            <a:r>
              <a:rPr lang="en-US" altLang="zh-CN" sz="4000" b="1" dirty="0">
                <a:solidFill>
                  <a:srgbClr val="FF0000"/>
                </a:solidFill>
                <a:latin typeface="宋体" pitchFamily="2" charset="-122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ChangeArrowheads="1"/>
          </p:cNvSpPr>
          <p:nvPr/>
        </p:nvSpPr>
        <p:spPr bwMode="auto">
          <a:xfrm>
            <a:off x="8651019" y="860905"/>
            <a:ext cx="658899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 anchorCtr="1">
            <a:spAutoFit/>
          </a:bodyPr>
          <a:lstStyle/>
          <a:p>
            <a:pPr algn="ctr" eaLnBrk="1" hangingPunct="1"/>
            <a:r>
              <a:rPr lang="en-US" altLang="zh-CN" sz="4000" b="1" dirty="0">
                <a:solidFill>
                  <a:srgbClr val="FF0000"/>
                </a:solidFill>
                <a:latin typeface="宋体" pitchFamily="2" charset="-122"/>
              </a:rPr>
              <a:t>C</a:t>
            </a:r>
          </a:p>
        </p:txBody>
      </p:sp>
      <p:sp>
        <p:nvSpPr>
          <p:cNvPr id="6" name="矩形 5"/>
          <p:cNvSpPr/>
          <p:nvPr/>
        </p:nvSpPr>
        <p:spPr>
          <a:xfrm>
            <a:off x="110064" y="782937"/>
            <a:ext cx="93048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+mn-ea"/>
                <a:sym typeface="+mn-ea"/>
              </a:rPr>
              <a:t>4．为了纪念玻利瓦尔而以他的名字命名的国家是（    ）</a:t>
            </a:r>
            <a:br>
              <a:rPr lang="en-US" altLang="zh-CN" sz="2800" b="1" dirty="0">
                <a:latin typeface="+mn-ea"/>
                <a:sym typeface="+mn-ea"/>
              </a:rPr>
            </a:br>
            <a:r>
              <a:rPr lang="en-US" altLang="zh-CN" sz="2800" b="1" dirty="0">
                <a:latin typeface="+mn-ea"/>
                <a:sym typeface="+mn-ea"/>
              </a:rPr>
              <a:t>   A．巴西       B．阿根廷 </a:t>
            </a:r>
            <a:br>
              <a:rPr lang="en-US" altLang="zh-CN" sz="2800" b="1" dirty="0">
                <a:latin typeface="+mn-ea"/>
                <a:sym typeface="+mn-ea"/>
              </a:rPr>
            </a:br>
            <a:r>
              <a:rPr lang="en-US" altLang="zh-CN" sz="2800" b="1" dirty="0">
                <a:latin typeface="+mn-ea"/>
                <a:sym typeface="+mn-ea"/>
              </a:rPr>
              <a:t>   C．玻利维亚   D．委内瑞拉 </a:t>
            </a:r>
            <a:endParaRPr lang="zh-CN" altLang="en-US" sz="2800" dirty="0"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7936" y="2125133"/>
            <a:ext cx="12034064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/>
              <a:t>5.</a:t>
            </a:r>
            <a:r>
              <a:rPr lang="zh-CN" altLang="en-US" sz="2800" b="1" dirty="0"/>
              <a:t>阅读材料回答：</a:t>
            </a:r>
            <a:r>
              <a:rPr lang="zh-CN" altLang="zh-CN" sz="2800" b="1" dirty="0"/>
              <a:t>印度民族大起义为什么会失败？</a:t>
            </a:r>
          </a:p>
          <a:p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材料：</a:t>
            </a:r>
            <a:r>
              <a:rPr lang="zh-CN" altLang="zh-CN" sz="2800" b="1" dirty="0">
                <a:latin typeface="楷体" pitchFamily="49" charset="-122"/>
                <a:ea typeface="楷体" pitchFamily="49" charset="-122"/>
              </a:rPr>
              <a:t>英国武器先进，实力强大。英国殖民者调集军队镇压起义，甚至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800" b="1" dirty="0">
                <a:latin typeface="楷体" pitchFamily="49" charset="-122"/>
                <a:ea typeface="楷体" pitchFamily="49" charset="-122"/>
              </a:rPr>
              <a:t>把派往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zh-CN" sz="2800" b="1" dirty="0">
                <a:latin typeface="楷体" pitchFamily="49" charset="-122"/>
                <a:ea typeface="楷体" pitchFamily="49" charset="-122"/>
              </a:rPr>
              <a:t>伊朗和中国的侵略军调回印度。由于各地的起义军基本上是各自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800" b="1" dirty="0">
                <a:latin typeface="楷体" pitchFamily="49" charset="-122"/>
                <a:ea typeface="楷体" pitchFamily="49" charset="-122"/>
              </a:rPr>
              <a:t>为战，力量分散，再加上有的封建王公被敌人分化，在关键时刻动摇投敌，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800" b="1" dirty="0">
                <a:latin typeface="楷体" pitchFamily="49" charset="-122"/>
                <a:ea typeface="楷体" pitchFamily="49" charset="-122"/>
              </a:rPr>
              <a:t>起义城市先后失陷，起义失败。</a:t>
            </a:r>
          </a:p>
          <a:p>
            <a:endParaRPr lang="zh-CN" altLang="en-US" dirty="0"/>
          </a:p>
        </p:txBody>
      </p:sp>
      <p:sp>
        <p:nvSpPr>
          <p:cNvPr id="57356" name="Rectangle 12"/>
          <p:cNvSpPr>
            <a:spLocks noChangeArrowheads="1"/>
          </p:cNvSpPr>
          <p:nvPr/>
        </p:nvSpPr>
        <p:spPr bwMode="auto">
          <a:xfrm>
            <a:off x="131740" y="4302941"/>
            <a:ext cx="11467594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26670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cs typeface="Times New Roman" pitchFamily="18" charset="0"/>
              </a:rPr>
              <a:t>(1)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cs typeface="Times New Roman" pitchFamily="18" charset="0"/>
              </a:rPr>
              <a:t>领导印度民族大起义的主要是封建王公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cs typeface="MingLiU_HKSCS" pitchFamily="18" charset="-120"/>
              </a:rPr>
              <a:t>，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+mn-ea"/>
                <a:cs typeface="Times New Roman" pitchFamily="18" charset="0"/>
              </a:rPr>
              <a:t>这些人后来很多</a:t>
            </a:r>
            <a:r>
              <a:rPr lang="zh-CN" altLang="zh-CN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都被英</a:t>
            </a:r>
            <a:endParaRPr lang="en-US" altLang="zh-CN" sz="2800" b="1" dirty="0">
              <a:solidFill>
                <a:srgbClr val="FF0000"/>
              </a:solidFill>
              <a:latin typeface="+mn-ea"/>
              <a:cs typeface="Times New Roman" pitchFamily="18" charset="0"/>
            </a:endParaRPr>
          </a:p>
          <a:p>
            <a:pPr indent="266700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国收买了</a:t>
            </a:r>
            <a:r>
              <a:rPr lang="zh-CN" altLang="zh-CN" sz="2800" b="1" dirty="0">
                <a:solidFill>
                  <a:srgbClr val="FF0000"/>
                </a:solidFill>
                <a:latin typeface="+mn-ea"/>
                <a:cs typeface="MingLiU_HKSCS" pitchFamily="18" charset="-120"/>
              </a:rPr>
              <a:t>，</a:t>
            </a:r>
            <a:r>
              <a:rPr lang="zh-CN" altLang="zh-CN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所以逐渐退出起义；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(2)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印度的民族大起义组织不严密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MingLiU_HKSCS" pitchFamily="18" charset="-120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较为松散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MingLiU_HKSCS" pitchFamily="18" charset="-120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各自为战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MingLiU_HKSCS" pitchFamily="18" charset="-120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敌人分化瓦解；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(3)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英国实力远在印度之上；</a:t>
            </a:r>
            <a:endParaRPr lang="en-US" altLang="zh-CN" sz="2800" b="1" dirty="0">
              <a:solidFill>
                <a:srgbClr val="FF0000"/>
              </a:solidFill>
              <a:latin typeface="+mn-ea"/>
              <a:cs typeface="Times New Roman" pitchFamily="18" charset="0"/>
            </a:endParaRPr>
          </a:p>
          <a:p>
            <a:pPr indent="2667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(4)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缺乏统一指挥、发生内讧、叛乱和投敌等。</a:t>
            </a:r>
            <a:endParaRPr lang="zh-CN" altLang="en-US" sz="2800" b="1" dirty="0">
              <a:solidFill>
                <a:srgbClr val="FF0000"/>
              </a:solidFill>
              <a:latin typeface="+mn-ea"/>
              <a:cs typeface="宋体" pitchFamily="2" charset="-122"/>
            </a:endParaRPr>
          </a:p>
          <a:p>
            <a:pPr marL="0" marR="0" lvl="0" indent="2667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57355" name="图片 19" descr="学科网(www.zxxk.com)--教育资源门户，提供试卷、教案、课件、论文、素材及各类教学资源下载，还有大量而丰富的教学相关资讯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"/>
            <a:ext cx="19050" cy="190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theme/theme1.xml><?xml version="1.0" encoding="utf-8"?>
<a:theme xmlns:a="http://schemas.openxmlformats.org/drawingml/2006/main" name="1_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1928</TotalTime>
  <Words>1667</Words>
  <PresentationFormat>自定义</PresentationFormat>
  <Paragraphs>171</Paragraphs>
  <Slides>24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7" baseType="lpstr">
      <vt:lpstr>1_Office 主题</vt:lpstr>
      <vt:lpstr>Office 主题​​</vt:lpstr>
      <vt:lpstr>BMP 图象</vt:lpstr>
      <vt:lpstr>幻灯片 1</vt:lpstr>
      <vt:lpstr>幻灯片 2</vt:lpstr>
      <vt:lpstr>幻灯片 3</vt:lpstr>
      <vt:lpstr>幻灯片 4</vt:lpstr>
      <vt:lpstr>幻灯片 5</vt:lpstr>
      <vt:lpstr>“解放者” ——玻利瓦尔</vt:lpstr>
      <vt:lpstr>“解放者” ——圣马丁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1.从材料一到材料二，英国对印度的剥削方式发生了什么变化？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2018-09-27T07:25:09Z</dcterms:created>
  <dcterms:modified xsi:type="dcterms:W3CDTF">2018-11-09T22:17:07Z</dcterms:modified>
</cp:coreProperties>
</file>