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295" r:id="rId2"/>
    <p:sldId id="300" r:id="rId3"/>
    <p:sldId id="272" r:id="rId4"/>
    <p:sldId id="311" r:id="rId5"/>
    <p:sldId id="278" r:id="rId6"/>
    <p:sldId id="280" r:id="rId7"/>
    <p:sldId id="315" r:id="rId8"/>
    <p:sldId id="318" r:id="rId9"/>
    <p:sldId id="320" r:id="rId10"/>
    <p:sldId id="321" r:id="rId11"/>
    <p:sldId id="322" r:id="rId12"/>
    <p:sldId id="323" r:id="rId13"/>
    <p:sldId id="324" r:id="rId14"/>
    <p:sldId id="325" r:id="rId15"/>
    <p:sldId id="326" r:id="rId16"/>
    <p:sldId id="327" r:id="rId17"/>
    <p:sldId id="286" r:id="rId18"/>
    <p:sldId id="328" r:id="rId19"/>
    <p:sldId id="289" r:id="rId20"/>
    <p:sldId id="331" r:id="rId21"/>
    <p:sldId id="319" r:id="rId22"/>
    <p:sldId id="330" r:id="rId23"/>
    <p:sldId id="332" r:id="rId24"/>
    <p:sldId id="296" r:id="rId2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CC66"/>
    <a:srgbClr val="0000CC"/>
    <a:srgbClr val="DDE2E7"/>
    <a:srgbClr val="BFC9D3"/>
    <a:srgbClr val="A1B1BF"/>
    <a:srgbClr val="CC0099"/>
    <a:srgbClr val="00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734" y="-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931B25-B96D-44CE-81CF-69D8A0D89043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F6F65B-7B81-4B9E-ADDD-4685689A814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9825" y="684213"/>
            <a:ext cx="4573588" cy="3429000"/>
          </a:xfrm>
        </p:spPr>
      </p:sp>
      <p:sp>
        <p:nvSpPr>
          <p:cNvPr id="3789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</p:spPr>
        <p:txBody>
          <a:bodyPr/>
          <a:lstStyle/>
          <a:p>
            <a:r>
              <a:rPr lang="zh-CN" altLang="en-US" b="1">
                <a:solidFill>
                  <a:srgbClr val="0000FF"/>
                </a:solidFill>
              </a:rPr>
              <a:t>由中央派遣官员进行管理，统一的中央集权国家开始建立起来。统一市场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9825" y="684213"/>
            <a:ext cx="4573588" cy="3429000"/>
          </a:xfrm>
        </p:spPr>
      </p:sp>
      <p:sp>
        <p:nvSpPr>
          <p:cNvPr id="4301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</p:spPr>
        <p:txBody>
          <a:bodyPr/>
          <a:lstStyle/>
          <a:p>
            <a:r>
              <a:rPr lang="zh-CN" altLang="en-US" b="1">
                <a:solidFill>
                  <a:srgbClr val="3333CC"/>
                </a:solidFill>
              </a:rPr>
              <a:t>殖产兴业，发展资本主义</a:t>
            </a:r>
          </a:p>
          <a:p>
            <a:r>
              <a:rPr lang="en-US" b="1"/>
              <a:t>1</a:t>
            </a:r>
            <a:r>
              <a:rPr lang="zh-CN" altLang="en-US" b="1"/>
              <a:t>、首先，引进技术等，建立样板企业；建设交通通信事业；</a:t>
            </a:r>
            <a:r>
              <a:rPr lang="zh-CN" altLang="en-US" b="1">
                <a:solidFill>
                  <a:srgbClr val="FF0000"/>
                </a:solidFill>
              </a:rPr>
              <a:t>奠定了日本工业化的基础</a:t>
            </a:r>
          </a:p>
          <a:p>
            <a:r>
              <a:rPr lang="en-US" b="1"/>
              <a:t>2</a:t>
            </a:r>
            <a:r>
              <a:rPr lang="zh-CN" altLang="en-US" b="1"/>
              <a:t>、然后，政府大力扶植保护私人资本主义。</a:t>
            </a:r>
            <a:r>
              <a:rPr lang="zh-CN" altLang="en-US" b="1">
                <a:solidFill>
                  <a:srgbClr val="FF0000"/>
                </a:solidFill>
              </a:rPr>
              <a:t>日本掀起兴办工业的热潮</a:t>
            </a:r>
            <a:endParaRPr lang="zh-CN" altLang="en-US" b="1"/>
          </a:p>
          <a:p>
            <a:r>
              <a:rPr lang="zh-CN" altLang="en-US" b="1"/>
              <a:t>第三，政府大力拓展海外市场，发展国内市场；</a:t>
            </a:r>
            <a:r>
              <a:rPr lang="zh-CN" altLang="en-US" b="1">
                <a:solidFill>
                  <a:srgbClr val="FF0000"/>
                </a:solidFill>
              </a:rPr>
              <a:t>促进了日本资本主义的发展</a:t>
            </a:r>
          </a:p>
          <a:p>
            <a:endParaRPr lang="zh-CN" altLang="en-US" b="1">
              <a:solidFill>
                <a:srgbClr val="FF0000"/>
              </a:solidFill>
            </a:endParaRPr>
          </a:p>
          <a:p>
            <a:r>
              <a:rPr lang="zh-CN" alt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明治维新的目的在于富国强兵，而富国强兵的关键又在于鼓励发展资本主义工商业；日本当时民智未开，经济落后，人民群众缺乏创办工业的勇气、信心、技术、资金等。因此需要政府的大力扶持。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9825" y="684213"/>
            <a:ext cx="4573588" cy="3429000"/>
          </a:xfrm>
        </p:spPr>
      </p:sp>
      <p:sp>
        <p:nvSpPr>
          <p:cNvPr id="7885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</p:spPr>
        <p:txBody>
          <a:bodyPr/>
          <a:lstStyle/>
          <a:p>
            <a:r>
              <a:rPr lang="zh-CN" altLang="en-US" b="1">
                <a:solidFill>
                  <a:srgbClr val="0000FF"/>
                </a:solidFill>
              </a:rPr>
              <a:t>国家、地方教育经费占财政总预算的</a:t>
            </a:r>
            <a:r>
              <a:rPr lang="zh-CN" altLang="en-US" b="1"/>
              <a:t>８％； </a:t>
            </a:r>
            <a:r>
              <a:rPr lang="en-US" b="1"/>
              <a:t>50</a:t>
            </a:r>
            <a:r>
              <a:rPr lang="zh-CN" altLang="en-US" b="1"/>
              <a:t>％的国民教育经费用于九年制义务教育；日本在明治维新后的半个世纪即完成了普及教育任务。 </a:t>
            </a:r>
            <a:r>
              <a:rPr lang="en-US" b="1"/>
              <a:t>1877</a:t>
            </a:r>
            <a:r>
              <a:rPr lang="zh-CN" altLang="en-US" b="1"/>
              <a:t>年，日本东京大学成立。 </a:t>
            </a:r>
            <a:r>
              <a:rPr lang="zh-CN" altLang="en-US" b="1">
                <a:latin typeface="黑体" panose="02010600030101010101" pitchFamily="2" charset="-122"/>
                <a:ea typeface="黑体" panose="02010600030101010101" pitchFamily="2" charset="-122"/>
              </a:rPr>
              <a:t>（</a:t>
            </a:r>
            <a:r>
              <a:rPr lang="zh-CN" altLang="en-US" sz="1000" b="1">
                <a:latin typeface="黑体" panose="02010600030101010101" pitchFamily="2" charset="-122"/>
                <a:ea typeface="黑体" panose="02010600030101010101" pitchFamily="2" charset="-122"/>
              </a:rPr>
              <a:t>到</a:t>
            </a:r>
            <a:r>
              <a:rPr lang="en-US" sz="1000" b="1">
                <a:latin typeface="黑体" panose="02010600030101010101" pitchFamily="2" charset="-122"/>
                <a:ea typeface="黑体" panose="02010600030101010101" pitchFamily="2" charset="-122"/>
              </a:rPr>
              <a:t>1910</a:t>
            </a:r>
            <a:r>
              <a:rPr lang="zh-CN" altLang="en-US" sz="1000" b="1">
                <a:latin typeface="黑体" panose="02010600030101010101" pitchFamily="2" charset="-122"/>
                <a:ea typeface="黑体" panose="02010600030101010101" pitchFamily="2" charset="-122"/>
              </a:rPr>
              <a:t>年的时候，日本 </a:t>
            </a:r>
            <a:r>
              <a:rPr lang="en-US" sz="1000" b="1">
                <a:latin typeface="黑体" panose="02010600030101010101" pitchFamily="2" charset="-122"/>
                <a:ea typeface="黑体" panose="02010600030101010101" pitchFamily="2" charset="-122"/>
              </a:rPr>
              <a:t>95%</a:t>
            </a:r>
            <a:r>
              <a:rPr lang="zh-CN" altLang="en-US" sz="1000" b="1">
                <a:latin typeface="黑体" panose="02010600030101010101" pitchFamily="2" charset="-122"/>
                <a:ea typeface="黑体" panose="02010600030101010101" pitchFamily="2" charset="-122"/>
              </a:rPr>
              <a:t>以上的男子，</a:t>
            </a:r>
            <a:r>
              <a:rPr lang="en-US" sz="1000" b="1">
                <a:latin typeface="黑体" panose="02010600030101010101" pitchFamily="2" charset="-122"/>
                <a:ea typeface="黑体" panose="02010600030101010101" pitchFamily="2" charset="-122"/>
              </a:rPr>
              <a:t>90% </a:t>
            </a:r>
            <a:r>
              <a:rPr lang="zh-CN" altLang="en-US" sz="1000" b="1">
                <a:latin typeface="黑体" panose="02010600030101010101" pitchFamily="2" charset="-122"/>
                <a:ea typeface="黑体" panose="02010600030101010101" pitchFamily="2" charset="-122"/>
              </a:rPr>
              <a:t>以上的女子都接受过教育 ）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fld id="{A13AD7CE-7762-4FA2-BE18-BED9B53A372B}" type="slidenum">
              <a:rPr lang="en-US" altLang="zh-CN" sz="1200"/>
              <a:pPr/>
              <a:t>23</a:t>
            </a:fld>
            <a:endParaRPr lang="en-US" altLang="zh-CN" sz="1200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4301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 anchor="t"/>
          <a:lstStyle/>
          <a:p>
            <a:pPr eaLnBrk="1" hangingPunct="1"/>
            <a:endParaRPr lang="zh-CN" altLang="zh-CN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A4488-60A3-43B4-A549-BEB84CA2A20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FA5489-208D-45C0-A4E8-216007B492FD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7B5385-328E-4EB0-B3C1-F3F5CBBE43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D:/&#21382;&#21490;&#35838;&#20214;&#19979;&#36733;/&#20061;&#24180;&#32423;/4&#35838;&#26126;&#27835;&#32500;&#26032;/http:/www.humanrights-china.org/china/newspic1/200508/ztc05081502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80" name="WordArt 8"/>
          <p:cNvSpPr>
            <a:spLocks noChangeArrowheads="1" noChangeShapeType="1" noTextEdit="1"/>
          </p:cNvSpPr>
          <p:nvPr/>
        </p:nvSpPr>
        <p:spPr bwMode="auto">
          <a:xfrm>
            <a:off x="571472" y="2143116"/>
            <a:ext cx="8064896" cy="108012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 xmlns="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28575">
                  <a:solidFill>
                    <a:srgbClr val="FFCC00"/>
                  </a:solidFill>
                  <a:round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第</a:t>
            </a:r>
            <a:r>
              <a:rPr lang="en-US" altLang="zh-CN" sz="3600" b="1" kern="10" dirty="0">
                <a:ln w="28575">
                  <a:solidFill>
                    <a:srgbClr val="FFCC00"/>
                  </a:solidFill>
                  <a:round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4</a:t>
            </a:r>
            <a:r>
              <a:rPr lang="zh-CN" altLang="en-US" sz="3600" b="1" kern="10" dirty="0" smtClean="0">
                <a:ln w="28575">
                  <a:solidFill>
                    <a:srgbClr val="FFCC00"/>
                  </a:solidFill>
                  <a:round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课 日本</a:t>
            </a:r>
            <a:r>
              <a:rPr lang="zh-CN" altLang="en-US" sz="3600" b="1" kern="10" dirty="0">
                <a:ln w="28575">
                  <a:solidFill>
                    <a:srgbClr val="FFCC00"/>
                  </a:solidFill>
                  <a:round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明治维新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851" name="页脚占位符 2"/>
          <p:cNvSpPr txBox="1">
            <a:spLocks noGrp="1"/>
          </p:cNvSpPr>
          <p:nvPr/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/>
            <a:r>
              <a:rPr lang="en-US" altLang="zh-CN" sz="1400"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214282" y="1285860"/>
            <a:ext cx="8458200" cy="452431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3600" b="1" dirty="0" smtClean="0">
                <a:solidFill>
                  <a:srgbClr val="0070C0"/>
                </a:solidFill>
              </a:rPr>
              <a:t>教学目标 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1.</a:t>
            </a:r>
            <a:r>
              <a:rPr lang="zh-CN" altLang="en-US" sz="3600" b="1" dirty="0" smtClean="0">
                <a:solidFill>
                  <a:srgbClr val="0070C0"/>
                </a:solidFill>
              </a:rPr>
              <a:t>通过自主阅读，说出明治维新的背景、内容、影响、性质；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2.</a:t>
            </a:r>
            <a:r>
              <a:rPr lang="zh-CN" altLang="en-US" sz="3600" b="1" dirty="0" smtClean="0">
                <a:solidFill>
                  <a:srgbClr val="0070C0"/>
                </a:solidFill>
              </a:rPr>
              <a:t>通过对明治维新的评价，使学生能初步学会运用历史唯物主义观点，一分为二地评价历史事件。</a:t>
            </a:r>
          </a:p>
          <a:p>
            <a:r>
              <a:rPr lang="zh-CN" altLang="en-US" sz="3600" b="1" dirty="0" smtClean="0">
                <a:solidFill>
                  <a:srgbClr val="0070C0"/>
                </a:solidFill>
              </a:rPr>
              <a:t>重点：日本明治维新的内容和影响。</a:t>
            </a:r>
          </a:p>
          <a:p>
            <a:r>
              <a:rPr lang="zh-CN" altLang="en-US" sz="3600" b="1" dirty="0" smtClean="0">
                <a:solidFill>
                  <a:srgbClr val="0070C0"/>
                </a:solidFill>
              </a:rPr>
              <a:t>难点：正确理解和评价明治维新。</a:t>
            </a:r>
            <a:endParaRPr lang="zh-CN" altLang="en-US" sz="3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213" name="Text Box 7"/>
          <p:cNvSpPr txBox="1">
            <a:spLocks noChangeArrowheads="1"/>
          </p:cNvSpPr>
          <p:nvPr/>
        </p:nvSpPr>
        <p:spPr bwMode="auto">
          <a:xfrm>
            <a:off x="142844" y="1785926"/>
            <a:ext cx="8715436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sz="3200" b="1" dirty="0" smtClean="0">
                <a:solidFill>
                  <a:srgbClr val="FF0000"/>
                </a:solidFill>
              </a:rPr>
              <a:t>1.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国内背景：</a:t>
            </a:r>
            <a:r>
              <a:rPr lang="en-US" sz="3200" b="1" dirty="0" smtClean="0">
                <a:solidFill>
                  <a:srgbClr val="FF0000"/>
                </a:solidFill>
              </a:rPr>
              <a:t>19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世纪中期，日本处于德川幕府统治之下，天皇是名义上的君主实权掌握在幕府将军手中。推行闭关锁国政策，造成日本与外界隔绝，也阻碍了社会经济的发展。</a:t>
            </a:r>
          </a:p>
          <a:p>
            <a:r>
              <a:rPr lang="zh-CN" altLang="en-US" sz="3200" b="1" dirty="0" smtClean="0">
                <a:solidFill>
                  <a:srgbClr val="FF0000"/>
                </a:solidFill>
              </a:rPr>
              <a:t>根本原因：幕府的封建统治严重阻碍了资本主义的发展。</a:t>
            </a:r>
          </a:p>
          <a:p>
            <a:r>
              <a:rPr lang="en-US" sz="3200" b="1" dirty="0" smtClean="0">
                <a:solidFill>
                  <a:srgbClr val="FF0000"/>
                </a:solidFill>
              </a:rPr>
              <a:t>2.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国际背景：美国用大炮打开日本国门，导致了民族矛盾，加剧了幕府统治危机。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-28882" y="0"/>
            <a:ext cx="88490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zh-CN" altLang="en-US" sz="5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  一</a:t>
            </a:r>
            <a:r>
              <a:rPr lang="zh-CN" altLang="en-US" sz="54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、德川幕府与锁国时代</a:t>
            </a:r>
            <a:endParaRPr lang="en-US" altLang="zh-CN" sz="5400" b="1" dirty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隶书" panose="02010509060101010101" charset="-122"/>
            </a:endParaRPr>
          </a:p>
          <a:p>
            <a:pPr lvl="0" algn="r">
              <a:defRPr/>
            </a:pPr>
            <a:r>
              <a:rPr lang="en-US" altLang="zh-CN" sz="54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——</a:t>
            </a:r>
            <a:r>
              <a:rPr lang="zh-CN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日本明治维新的背景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2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7" name="Group 3"/>
          <p:cNvGrpSpPr/>
          <p:nvPr/>
        </p:nvGrpSpPr>
        <p:grpSpPr>
          <a:xfrm>
            <a:off x="179651" y="404470"/>
            <a:ext cx="9000861" cy="6336506"/>
            <a:chOff x="-825" y="-432"/>
            <a:chExt cx="7367" cy="5322"/>
          </a:xfrm>
        </p:grpSpPr>
        <p:sp>
          <p:nvSpPr>
            <p:cNvPr id="36868" name="Text Box 4"/>
            <p:cNvSpPr txBox="1">
              <a:spLocks noChangeArrowheads="1"/>
            </p:cNvSpPr>
            <p:nvPr/>
          </p:nvSpPr>
          <p:spPr bwMode="auto">
            <a:xfrm>
              <a:off x="-825" y="179"/>
              <a:ext cx="3906" cy="4627"/>
            </a:xfrm>
            <a:prstGeom prst="rect">
              <a:avLst/>
            </a:prstGeom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en-US" sz="3200" dirty="0" smtClean="0"/>
                <a:t> </a:t>
              </a:r>
              <a:r>
                <a:rPr lang="zh-CN" altLang="en-US" sz="3200" dirty="0" smtClean="0"/>
                <a:t>日本</a:t>
              </a:r>
              <a:r>
                <a:rPr lang="zh-CN" altLang="en-US" sz="3200" dirty="0" smtClean="0"/>
                <a:t>的社会危机：</a:t>
              </a:r>
            </a:p>
            <a:p>
              <a:r>
                <a:rPr lang="zh-CN" altLang="en-US" sz="3200" dirty="0" smtClean="0"/>
                <a:t>开港通商后，日本经济受到很大冲击，许多手工工场破产。当时，日本的黄金价格低于世界市场的黄金价格，外国人用白银套购黄金，造成日本大量黄金外流，引起市场混乱，物价飞涨。农民、城市贫民和下级武上的处境不断恶化。</a:t>
              </a:r>
              <a:endParaRPr lang="zh-CN" altLang="en-US" sz="3200" dirty="0"/>
            </a:p>
          </p:txBody>
        </p:sp>
        <p:pic>
          <p:nvPicPr>
            <p:cNvPr id="54276" name="Picture 5" descr="http://www.humanrights-china.org/china/newspic1/200508/ztc05081502.jpg"/>
            <p:cNvPicPr>
              <a:picLocks noChangeAspect="1"/>
            </p:cNvPicPr>
            <p:nvPr/>
          </p:nvPicPr>
          <p:blipFill>
            <a:blip r:embed="rId2" r:link="rId3"/>
            <a:stretch>
              <a:fillRect/>
            </a:stretch>
          </p:blipFill>
          <p:spPr>
            <a:xfrm>
              <a:off x="3169" y="-432"/>
              <a:ext cx="3373" cy="4718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  <a:headEnd/>
              <a:tailEnd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36870" name="Text Box 6"/>
            <p:cNvSpPr txBox="1">
              <a:spLocks noChangeArrowheads="1"/>
            </p:cNvSpPr>
            <p:nvPr/>
          </p:nvSpPr>
          <p:spPr bwMode="auto">
            <a:xfrm>
              <a:off x="3949" y="4295"/>
              <a:ext cx="1963" cy="595"/>
            </a:xfrm>
            <a:prstGeom prst="rect">
              <a:avLst/>
            </a:prstGeom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just" defTabSz="685800">
                <a:defRPr/>
              </a:pPr>
              <a:r>
                <a:rPr lang="zh-CN" altLang="en-US" sz="4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  <a:sym typeface="+mn-ea"/>
                </a:rPr>
                <a:t>日本武士</a:t>
              </a:r>
            </a:p>
          </p:txBody>
        </p:sp>
      </p:grpSp>
      <p:sp>
        <p:nvSpPr>
          <p:cNvPr id="8" name="矩形 7"/>
          <p:cNvSpPr/>
          <p:nvPr/>
        </p:nvSpPr>
        <p:spPr>
          <a:xfrm>
            <a:off x="4918764" y="3501008"/>
            <a:ext cx="3723957" cy="2187807"/>
          </a:xfrm>
          <a:prstGeom prst="rect">
            <a:avLst/>
          </a:prstGeom>
          <a:noFill/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just"/>
            <a:r>
              <a:rPr lang="zh-CN" altLang="en-US" sz="4400" dirty="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+mn-ea"/>
              </a:rPr>
              <a:t>倒幕运动</a:t>
            </a:r>
            <a:endParaRPr lang="en-US" altLang="zh-CN" sz="4400" dirty="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+mn-ea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-28882" y="0"/>
            <a:ext cx="88490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zh-CN" altLang="en-US" sz="5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    二</a:t>
            </a:r>
            <a:r>
              <a:rPr lang="zh-CN" altLang="en-US" sz="54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、倒幕</a:t>
            </a:r>
            <a:r>
              <a:rPr lang="zh-CN" altLang="en-US" sz="5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运动</a:t>
            </a:r>
            <a:endParaRPr lang="en-US" altLang="zh-CN" sz="5400" b="1" dirty="0" smtClean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隶书" panose="02010509060101010101" charset="-122"/>
            </a:endParaRPr>
          </a:p>
          <a:p>
            <a:pPr lvl="0" algn="r">
              <a:defRPr/>
            </a:pPr>
            <a:r>
              <a:rPr lang="en-US" altLang="zh-CN" sz="5400" b="1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endParaRPr lang="zh-CN" altLang="en-US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285720" y="214290"/>
            <a:ext cx="8858280" cy="3970318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sz="2800" b="1" dirty="0" smtClean="0">
                <a:solidFill>
                  <a:srgbClr val="0070C0"/>
                </a:solidFill>
              </a:rPr>
              <a:t>2.</a:t>
            </a:r>
            <a:r>
              <a:rPr lang="zh-CN" altLang="en-US" sz="2800" b="1" dirty="0" smtClean="0">
                <a:solidFill>
                  <a:srgbClr val="0070C0"/>
                </a:solidFill>
              </a:rPr>
              <a:t>倒幕派的组成：中下级武士、商人、资本家、新兴地主。</a:t>
            </a:r>
          </a:p>
          <a:p>
            <a:r>
              <a:rPr lang="en-US" sz="2800" b="1" dirty="0" smtClean="0">
                <a:solidFill>
                  <a:srgbClr val="0070C0"/>
                </a:solidFill>
              </a:rPr>
              <a:t>3.</a:t>
            </a:r>
            <a:r>
              <a:rPr lang="zh-CN" altLang="en-US" sz="2800" b="1" dirty="0" smtClean="0">
                <a:solidFill>
                  <a:srgbClr val="0070C0"/>
                </a:solidFill>
              </a:rPr>
              <a:t>倒幕运动开始：面对民族和社会危机，德川幕府束手无策，一部分中下级武士联合西南强藩和朝廷公卿，发动了倒幕运动。</a:t>
            </a:r>
          </a:p>
          <a:p>
            <a:r>
              <a:rPr lang="en-US" sz="2800" b="1" dirty="0" smtClean="0">
                <a:solidFill>
                  <a:srgbClr val="0070C0"/>
                </a:solidFill>
              </a:rPr>
              <a:t>4.</a:t>
            </a:r>
            <a:r>
              <a:rPr lang="zh-CN" altLang="en-US" sz="2800" b="1" dirty="0" smtClean="0">
                <a:solidFill>
                  <a:srgbClr val="0070C0"/>
                </a:solidFill>
              </a:rPr>
              <a:t>明治维新的前提</a:t>
            </a:r>
            <a:r>
              <a:rPr lang="en-US" sz="2800" b="1" dirty="0" smtClean="0">
                <a:solidFill>
                  <a:srgbClr val="0070C0"/>
                </a:solidFill>
              </a:rPr>
              <a:t>:</a:t>
            </a:r>
            <a:r>
              <a:rPr lang="zh-CN" altLang="en-US" sz="2800" b="1" dirty="0" smtClean="0">
                <a:solidFill>
                  <a:srgbClr val="0070C0"/>
                </a:solidFill>
              </a:rPr>
              <a:t>倒幕运动成功</a:t>
            </a:r>
          </a:p>
          <a:p>
            <a:r>
              <a:rPr lang="en-US" sz="2800" b="1" dirty="0" smtClean="0">
                <a:solidFill>
                  <a:srgbClr val="0070C0"/>
                </a:solidFill>
              </a:rPr>
              <a:t>1868</a:t>
            </a:r>
            <a:r>
              <a:rPr lang="zh-CN" altLang="en-US" sz="2800" b="1" dirty="0" smtClean="0">
                <a:solidFill>
                  <a:srgbClr val="0070C0"/>
                </a:solidFill>
              </a:rPr>
              <a:t>年</a:t>
            </a:r>
            <a:r>
              <a:rPr lang="en-US" sz="2800" b="1" dirty="0" smtClean="0">
                <a:solidFill>
                  <a:srgbClr val="0070C0"/>
                </a:solidFill>
              </a:rPr>
              <a:t>1</a:t>
            </a:r>
            <a:r>
              <a:rPr lang="zh-CN" altLang="en-US" sz="2800" b="1" dirty="0" smtClean="0">
                <a:solidFill>
                  <a:srgbClr val="0070C0"/>
                </a:solidFill>
              </a:rPr>
              <a:t>月，倒幕派发动</a:t>
            </a:r>
            <a:r>
              <a:rPr lang="en-US" sz="2800" b="1" dirty="0" smtClean="0">
                <a:solidFill>
                  <a:srgbClr val="0070C0"/>
                </a:solidFill>
              </a:rPr>
              <a:t>“</a:t>
            </a:r>
            <a:r>
              <a:rPr lang="zh-CN" altLang="en-US" sz="2800" b="1" dirty="0" smtClean="0">
                <a:solidFill>
                  <a:srgbClr val="0070C0"/>
                </a:solidFill>
              </a:rPr>
              <a:t>王政复古</a:t>
            </a:r>
            <a:r>
              <a:rPr lang="en-US" sz="2800" b="1" dirty="0" smtClean="0">
                <a:solidFill>
                  <a:srgbClr val="0070C0"/>
                </a:solidFill>
              </a:rPr>
              <a:t>”</a:t>
            </a:r>
            <a:r>
              <a:rPr lang="zh-CN" altLang="en-US" sz="2800" b="1" dirty="0" smtClean="0">
                <a:solidFill>
                  <a:srgbClr val="0070C0"/>
                </a:solidFill>
              </a:rPr>
              <a:t>政变，强令幕府将军</a:t>
            </a:r>
            <a:r>
              <a:rPr lang="en-US" sz="2800" b="1" dirty="0" smtClean="0">
                <a:solidFill>
                  <a:srgbClr val="0070C0"/>
                </a:solidFill>
              </a:rPr>
              <a:t>“</a:t>
            </a:r>
            <a:r>
              <a:rPr lang="zh-CN" altLang="en-US" sz="2800" b="1" dirty="0" smtClean="0">
                <a:solidFill>
                  <a:srgbClr val="0070C0"/>
                </a:solidFill>
              </a:rPr>
              <a:t>辞官纳地</a:t>
            </a:r>
            <a:r>
              <a:rPr lang="en-US" sz="2800" b="1" dirty="0" smtClean="0">
                <a:solidFill>
                  <a:srgbClr val="0070C0"/>
                </a:solidFill>
              </a:rPr>
              <a:t>”</a:t>
            </a:r>
            <a:r>
              <a:rPr lang="zh-CN" altLang="en-US" sz="2800" b="1" dirty="0" smtClean="0">
                <a:solidFill>
                  <a:srgbClr val="0070C0"/>
                </a:solidFill>
              </a:rPr>
              <a:t>，幕府统治结束，睦仁天皇亲政，改年号为</a:t>
            </a:r>
            <a:r>
              <a:rPr lang="en-US" sz="2800" b="1" dirty="0" smtClean="0">
                <a:solidFill>
                  <a:srgbClr val="0070C0"/>
                </a:solidFill>
              </a:rPr>
              <a:t>“</a:t>
            </a:r>
            <a:r>
              <a:rPr lang="zh-CN" altLang="en-US" sz="2800" b="1" dirty="0" smtClean="0">
                <a:solidFill>
                  <a:srgbClr val="0070C0"/>
                </a:solidFill>
              </a:rPr>
              <a:t>明治</a:t>
            </a:r>
            <a:r>
              <a:rPr lang="en-US" sz="2800" b="1" dirty="0" smtClean="0">
                <a:solidFill>
                  <a:srgbClr val="0070C0"/>
                </a:solidFill>
              </a:rPr>
              <a:t>”</a:t>
            </a:r>
            <a:r>
              <a:rPr lang="zh-CN" altLang="en-US" sz="2800" b="1" dirty="0" smtClean="0">
                <a:solidFill>
                  <a:srgbClr val="0070C0"/>
                </a:solidFill>
              </a:rPr>
              <a:t>。</a:t>
            </a:r>
            <a:r>
              <a:rPr lang="en-US" sz="2800" b="1" dirty="0" smtClean="0">
                <a:solidFill>
                  <a:srgbClr val="0070C0"/>
                </a:solidFill>
              </a:rPr>
              <a:t>1869</a:t>
            </a:r>
            <a:r>
              <a:rPr lang="zh-CN" altLang="en-US" sz="2800" b="1" dirty="0" smtClean="0">
                <a:solidFill>
                  <a:srgbClr val="0070C0"/>
                </a:solidFill>
              </a:rPr>
              <a:t>年，迁都东京。</a:t>
            </a:r>
            <a:endParaRPr lang="zh-CN" altLang="en-US" sz="2800" b="1" dirty="0">
              <a:solidFill>
                <a:srgbClr val="0070C0"/>
              </a:solidFill>
            </a:endParaRPr>
          </a:p>
        </p:txBody>
      </p:sp>
      <p:pic>
        <p:nvPicPr>
          <p:cNvPr id="5" name="Picture 5" descr="8b527d270e665c28908f9d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52596" y="3929066"/>
            <a:ext cx="3855907" cy="2884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5" descr="8b527d270e665c28908f9d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08504" cy="6813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WordArt 9"/>
          <p:cNvSpPr>
            <a:spLocks noChangeArrowheads="1" noChangeShapeType="1" noTextEdit="1"/>
          </p:cNvSpPr>
          <p:nvPr/>
        </p:nvSpPr>
        <p:spPr bwMode="auto">
          <a:xfrm>
            <a:off x="251520" y="2133600"/>
            <a:ext cx="647700" cy="30241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9525">
                  <a:solidFill>
                    <a:srgbClr val="000000"/>
                  </a:solidFill>
                  <a:round/>
                </a:ln>
                <a:solidFill>
                  <a:srgbClr val="FFCC99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武</a:t>
            </a:r>
          </a:p>
          <a:p>
            <a:pPr algn="ctr"/>
            <a:r>
              <a:rPr lang="zh-CN" altLang="en-US" sz="3600" b="1" kern="10" dirty="0">
                <a:ln w="9525">
                  <a:solidFill>
                    <a:srgbClr val="000000"/>
                  </a:solidFill>
                  <a:round/>
                </a:ln>
                <a:solidFill>
                  <a:srgbClr val="FFCC99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装</a:t>
            </a:r>
          </a:p>
          <a:p>
            <a:pPr algn="ctr"/>
            <a:r>
              <a:rPr lang="zh-CN" altLang="en-US" sz="3600" b="1" kern="10" dirty="0">
                <a:ln w="9525">
                  <a:solidFill>
                    <a:srgbClr val="000000"/>
                  </a:solidFill>
                  <a:round/>
                </a:ln>
                <a:solidFill>
                  <a:srgbClr val="FFCC99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倒</a:t>
            </a:r>
          </a:p>
          <a:p>
            <a:pPr algn="ctr"/>
            <a:r>
              <a:rPr lang="zh-CN" altLang="en-US" sz="3600" b="1" kern="10" dirty="0">
                <a:ln w="9525">
                  <a:solidFill>
                    <a:srgbClr val="000000"/>
                  </a:solidFill>
                  <a:round/>
                </a:ln>
                <a:solidFill>
                  <a:srgbClr val="FFCC99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幕</a:t>
            </a:r>
          </a:p>
        </p:txBody>
      </p:sp>
      <p:sp>
        <p:nvSpPr>
          <p:cNvPr id="2" name="矩形 1"/>
          <p:cNvSpPr/>
          <p:nvPr/>
        </p:nvSpPr>
        <p:spPr>
          <a:xfrm>
            <a:off x="899220" y="5157192"/>
            <a:ext cx="79212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维新三杰：</a:t>
            </a:r>
            <a:endParaRPr lang="en-US" altLang="zh-CN" sz="4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r>
              <a:rPr lang="zh-CN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木</a:t>
            </a: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户孝允</a:t>
            </a:r>
            <a:r>
              <a:rPr lang="zh-CN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，</a:t>
            </a: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大久保利</a:t>
            </a:r>
            <a:r>
              <a:rPr lang="zh-CN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通，</a:t>
            </a: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西乡</a:t>
            </a:r>
            <a:r>
              <a:rPr lang="zh-CN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隆盛</a:t>
            </a:r>
            <a:endParaRPr lang="zh-CN" alt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3" name="上箭头 2"/>
          <p:cNvSpPr/>
          <p:nvPr/>
        </p:nvSpPr>
        <p:spPr>
          <a:xfrm>
            <a:off x="1979712" y="1988840"/>
            <a:ext cx="484632" cy="3642704"/>
          </a:xfrm>
          <a:prstGeom prst="upArrow">
            <a:avLst/>
          </a:prstGeom>
          <a:solidFill>
            <a:srgbClr val="FFFF00">
              <a:alpha val="27843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上箭头 7"/>
          <p:cNvSpPr/>
          <p:nvPr/>
        </p:nvSpPr>
        <p:spPr>
          <a:xfrm rot="20934585">
            <a:off x="4033391" y="2722567"/>
            <a:ext cx="484632" cy="3096344"/>
          </a:xfrm>
          <a:prstGeom prst="upArrow">
            <a:avLst/>
          </a:prstGeom>
          <a:solidFill>
            <a:srgbClr val="FFFF00">
              <a:alpha val="27843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上箭头 8"/>
          <p:cNvSpPr/>
          <p:nvPr/>
        </p:nvSpPr>
        <p:spPr>
          <a:xfrm rot="19695189">
            <a:off x="6214437" y="2874968"/>
            <a:ext cx="484632" cy="3096344"/>
          </a:xfrm>
          <a:prstGeom prst="upArrow">
            <a:avLst/>
          </a:prstGeom>
          <a:solidFill>
            <a:srgbClr val="FFFF00">
              <a:alpha val="27843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9560" b="8009"/>
          <a:stretch>
            <a:fillRect/>
          </a:stretch>
        </p:blipFill>
        <p:spPr bwMode="auto">
          <a:xfrm>
            <a:off x="0" y="935880"/>
            <a:ext cx="4817023" cy="50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文本框 357377"/>
          <p:cNvSpPr txBox="1"/>
          <p:nvPr/>
        </p:nvSpPr>
        <p:spPr>
          <a:xfrm>
            <a:off x="395536" y="6039693"/>
            <a:ext cx="738028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明治天皇睦仁（</a:t>
            </a:r>
            <a:r>
              <a:rPr lang="en-US" altLang="zh-CN" sz="4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1852</a:t>
            </a:r>
            <a:r>
              <a:rPr lang="en-US" altLang="zh-CN" sz="4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0030101010101" pitchFamily="2" charset="-122"/>
              </a:rPr>
              <a:t>—</a:t>
            </a:r>
            <a:r>
              <a:rPr lang="en-US" altLang="zh-CN" sz="4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1912</a:t>
            </a:r>
            <a:r>
              <a:rPr lang="zh-CN" altLang="en-US" sz="4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）</a:t>
            </a:r>
          </a:p>
        </p:txBody>
      </p:sp>
      <p:sp>
        <p:nvSpPr>
          <p:cNvPr id="8" name="Rectangle 11" descr="花束"/>
          <p:cNvSpPr>
            <a:spLocks noChangeArrowheads="1"/>
          </p:cNvSpPr>
          <p:nvPr/>
        </p:nvSpPr>
        <p:spPr bwMode="auto">
          <a:xfrm>
            <a:off x="0" y="44624"/>
            <a:ext cx="9144000" cy="914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altLang="zh-CN" sz="60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    </a:t>
            </a:r>
            <a:r>
              <a:rPr lang="zh-CN" altLang="en-US" sz="60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三</a:t>
            </a:r>
            <a:r>
              <a:rPr lang="zh-CN" altLang="en-US" sz="6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、明治维新</a:t>
            </a:r>
            <a:endParaRPr lang="zh-CN" altLang="en-US" sz="6000" b="1" dirty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隶书" panose="02010509060101010101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906341" y="1000809"/>
            <a:ext cx="3842123" cy="5029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5500"/>
              </a:lnSpc>
              <a:buClr>
                <a:srgbClr val="0000FF"/>
              </a:buClr>
            </a:pPr>
            <a:r>
              <a:rPr lang="en-US" altLang="zh-CN" sz="4400" b="1" dirty="0" smtClean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1.</a:t>
            </a:r>
            <a:r>
              <a:rPr lang="zh-CN" altLang="en-US" sz="4400" b="1" dirty="0" smtClean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从</a:t>
            </a:r>
            <a:r>
              <a:rPr lang="en-US" altLang="zh-CN" sz="4400" b="1" dirty="0" smtClean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1868</a:t>
            </a:r>
            <a:r>
              <a:rPr lang="zh-CN" altLang="en-US" sz="4400" b="1" dirty="0" smtClean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年起，明治政府开始实行一系列改革，以西方为榜样，全面改造日本，史</a:t>
            </a:r>
            <a:r>
              <a:rPr lang="zh-CN" altLang="en-US" sz="4400" b="1" dirty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称</a:t>
            </a:r>
            <a:r>
              <a:rPr lang="zh-CN" altLang="en-US" sz="4400" b="1" dirty="0" smtClean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“明治维新”。</a:t>
            </a:r>
            <a:endParaRPr lang="zh-CN" altLang="en-US" sz="4400" b="1" dirty="0">
              <a:solidFill>
                <a:srgbClr val="0000CC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094" name="Group 62"/>
          <p:cNvGraphicFramePr>
            <a:graphicFrameLocks noGrp="1"/>
          </p:cNvGraphicFramePr>
          <p:nvPr/>
        </p:nvGraphicFramePr>
        <p:xfrm>
          <a:off x="107504" y="1042496"/>
          <a:ext cx="8928992" cy="5582695"/>
        </p:xfrm>
        <a:graphic>
          <a:graphicData uri="http://schemas.openxmlformats.org/drawingml/2006/table">
            <a:tbl>
              <a:tblPr/>
              <a:tblGrid>
                <a:gridCol w="1425637"/>
                <a:gridCol w="7503355"/>
              </a:tblGrid>
              <a:tr h="94634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政治</a:t>
                      </a:r>
                    </a:p>
                  </a:txBody>
                  <a:tcPr anchor="ctr" anchorCtr="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4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</a:endParaRPr>
                    </a:p>
                  </a:txBody>
                  <a:tcPr anchor="ctr" anchorCtr="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1216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军事</a:t>
                      </a:r>
                    </a:p>
                  </a:txBody>
                  <a:tcPr anchor="ctr" anchorCtr="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4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</a:endParaRPr>
                    </a:p>
                  </a:txBody>
                  <a:tcPr anchor="ctr" anchorCtr="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5751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经济</a:t>
                      </a:r>
                    </a:p>
                  </a:txBody>
                  <a:tcPr anchor="ctr" anchorCtr="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</a:endParaRPr>
                    </a:p>
                  </a:txBody>
                  <a:tcPr anchor="ctr" anchorCtr="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8442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社会</a:t>
                      </a:r>
                      <a:endParaRPr kumimoji="0" lang="en-US" altLang="zh-CN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生活</a:t>
                      </a:r>
                      <a:endParaRPr kumimoji="0" lang="zh-CN" altLang="en-US" sz="4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 anchorCtr="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4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4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</a:endParaRPr>
                    </a:p>
                  </a:txBody>
                  <a:tcPr anchor="ctr" anchorCtr="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4097" name="Rectangle 65"/>
          <p:cNvSpPr>
            <a:spLocks noChangeArrowheads="1"/>
          </p:cNvSpPr>
          <p:nvPr/>
        </p:nvSpPr>
        <p:spPr bwMode="auto">
          <a:xfrm>
            <a:off x="1691680" y="5229200"/>
            <a:ext cx="7237123" cy="1200329"/>
          </a:xfrm>
          <a:prstGeom prst="rect">
            <a:avLst/>
          </a:prstGeom>
          <a:noFill/>
          <a:ln w="9525">
            <a:noFill/>
            <a:miter lim="800000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 noProof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提倡</a:t>
            </a:r>
            <a:r>
              <a:rPr lang="zh-CN" altLang="en-US" sz="3600" b="1" noProof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“文明开化”，向西方学习，改造日本的教育、文化和生活方式。</a:t>
            </a:r>
            <a:endParaRPr lang="zh-CN" altLang="en-US" sz="3600" b="1" noProof="1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44098" name="Rectangle 66"/>
          <p:cNvSpPr>
            <a:spLocks noChangeArrowheads="1"/>
          </p:cNvSpPr>
          <p:nvPr/>
        </p:nvSpPr>
        <p:spPr bwMode="auto">
          <a:xfrm>
            <a:off x="1619672" y="2084655"/>
            <a:ext cx="7453147" cy="1200329"/>
          </a:xfrm>
          <a:prstGeom prst="rect">
            <a:avLst/>
          </a:prstGeom>
          <a:noFill/>
          <a:ln w="9525">
            <a:noFill/>
            <a:miter lim="800000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 noProof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实行</a:t>
            </a:r>
            <a:r>
              <a:rPr lang="zh-CN" altLang="en-US" sz="3600" b="1" noProof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征兵制</a:t>
            </a:r>
            <a:r>
              <a:rPr lang="en-US" altLang="zh-CN" sz="3600" b="1" noProof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,</a:t>
            </a:r>
            <a:r>
              <a:rPr lang="zh-CN" altLang="en-US" sz="3600" b="1" noProof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建立新式军队</a:t>
            </a:r>
            <a:r>
              <a:rPr lang="en-US" altLang="zh-CN" sz="3600" b="1" noProof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,</a:t>
            </a:r>
            <a:r>
              <a:rPr lang="zh-CN" altLang="en-US" sz="3600" b="1" noProof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提倡忠君、服从、不怕死“武士道”精神    </a:t>
            </a:r>
            <a:endParaRPr lang="zh-CN" altLang="en-US" sz="3600" b="1" noProof="1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44099" name="Rectangle 67"/>
          <p:cNvSpPr>
            <a:spLocks noChangeArrowheads="1"/>
          </p:cNvSpPr>
          <p:nvPr/>
        </p:nvSpPr>
        <p:spPr bwMode="auto">
          <a:xfrm>
            <a:off x="1704238" y="3645024"/>
            <a:ext cx="7056784" cy="1200329"/>
          </a:xfrm>
          <a:prstGeom prst="rect">
            <a:avLst/>
          </a:prstGeom>
          <a:noFill/>
          <a:ln w="9525">
            <a:noFill/>
            <a:miter lim="800000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 noProof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推行</a:t>
            </a:r>
            <a:r>
              <a:rPr lang="zh-CN" altLang="en-US" sz="3600" b="1" noProof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地税</a:t>
            </a:r>
            <a:r>
              <a:rPr lang="zh-CN" altLang="en-US" sz="3600" b="1" noProof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改革，在“</a:t>
            </a:r>
            <a:r>
              <a:rPr lang="zh-CN" altLang="en-US" sz="3600" b="1" noProof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殖产兴业</a:t>
            </a:r>
            <a:r>
              <a:rPr lang="zh-CN" altLang="en-US" sz="3600" b="1" noProof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”的口号下，大力发展近代经济</a:t>
            </a:r>
            <a:endParaRPr lang="zh-CN" altLang="en-US" sz="3600" b="1" noProof="1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4" name="Rectangle 66"/>
          <p:cNvSpPr>
            <a:spLocks noChangeArrowheads="1"/>
          </p:cNvSpPr>
          <p:nvPr/>
        </p:nvSpPr>
        <p:spPr bwMode="auto">
          <a:xfrm>
            <a:off x="2051720" y="1198493"/>
            <a:ext cx="6081320" cy="646331"/>
          </a:xfrm>
          <a:prstGeom prst="rect">
            <a:avLst/>
          </a:prstGeom>
          <a:noFill/>
          <a:ln w="9525">
            <a:noFill/>
            <a:miter lim="800000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 noProof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废藩置县</a:t>
            </a:r>
            <a:r>
              <a:rPr lang="zh-CN" altLang="en-US" sz="3600" b="1" noProof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，实现中央集权</a:t>
            </a:r>
            <a:r>
              <a:rPr lang="zh-CN" altLang="en-US" sz="3600" b="1" noProof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。</a:t>
            </a:r>
            <a:r>
              <a:rPr lang="zh-CN" altLang="en-US" sz="3600" b="1" noProof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 </a:t>
            </a:r>
            <a:endParaRPr lang="zh-CN" altLang="en-US" sz="3600" b="1" noProof="1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14" name="Rectangle 11" descr="花束"/>
          <p:cNvSpPr>
            <a:spLocks noChangeArrowheads="1"/>
          </p:cNvSpPr>
          <p:nvPr/>
        </p:nvSpPr>
        <p:spPr bwMode="auto">
          <a:xfrm>
            <a:off x="0" y="-27384"/>
            <a:ext cx="9144000" cy="914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altLang="zh-CN" sz="60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   2</a:t>
            </a:r>
            <a:r>
              <a:rPr lang="zh-CN" altLang="en-US" sz="60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、明治维新</a:t>
            </a:r>
            <a:r>
              <a:rPr lang="en-US" altLang="zh-CN" sz="6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——</a:t>
            </a:r>
            <a:r>
              <a:rPr lang="zh-CN" altLang="en-US" sz="4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彩云" panose="02010800040101010101" pitchFamily="2" charset="-122"/>
              </a:rPr>
              <a:t>内容</a:t>
            </a:r>
            <a:endParaRPr lang="zh-CN" altLang="en-US" sz="6000" b="1" dirty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隶书" panose="02010509060101010101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4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97" grpId="0"/>
      <p:bldP spid="44098" grpId="0" bldLvl="0"/>
      <p:bldP spid="44099" grpId="0"/>
      <p:bldP spid="4" grpId="0" bldLvl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700087"/>
            <a:ext cx="7812360" cy="6165755"/>
            <a:chOff x="0" y="700087"/>
            <a:chExt cx="7812360" cy="6165755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700087"/>
              <a:ext cx="7812360" cy="61657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" name="矩形 1"/>
            <p:cNvSpPr/>
            <p:nvPr/>
          </p:nvSpPr>
          <p:spPr>
            <a:xfrm>
              <a:off x="827584" y="776898"/>
              <a:ext cx="2242922" cy="707886"/>
            </a:xfrm>
            <a:prstGeom prst="rect">
              <a:avLst/>
            </a:prstGeom>
            <a:solidFill>
              <a:srgbClr val="DDE2E7"/>
            </a:solidFill>
          </p:spPr>
          <p:txBody>
            <a:bodyPr wrap="none">
              <a:spAutoFit/>
            </a:bodyPr>
            <a:lstStyle/>
            <a:p>
              <a:r>
                <a:rPr lang="zh-CN" altLang="en-US" sz="4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</a:rPr>
                <a:t>废藩置县</a:t>
              </a:r>
              <a:endParaRPr lang="zh-CN" alt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144016" y="1628800"/>
            <a:ext cx="5004048" cy="897632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zh-TW" altLang="en-US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0030101010101" pitchFamily="2" charset="-122"/>
              </a:rPr>
              <a:t>三府七十二</a:t>
            </a:r>
            <a:r>
              <a:rPr lang="zh-CN" altLang="en-US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0030101010101" pitchFamily="2" charset="-122"/>
              </a:rPr>
              <a:t>县</a:t>
            </a:r>
          </a:p>
        </p:txBody>
      </p:sp>
      <p:sp>
        <p:nvSpPr>
          <p:cNvPr id="36871" name="Rectangle 7"/>
          <p:cNvSpPr>
            <a:spLocks noChangeArrowheads="1"/>
          </p:cNvSpPr>
          <p:nvPr/>
        </p:nvSpPr>
        <p:spPr bwMode="auto">
          <a:xfrm>
            <a:off x="516731" y="56719"/>
            <a:ext cx="63531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政治</a:t>
            </a:r>
            <a:r>
              <a:rPr lang="en-US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: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废藩置县</a:t>
            </a:r>
            <a:r>
              <a:rPr lang="en-US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,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加强中央集权</a:t>
            </a:r>
            <a:r>
              <a:rPr lang="zh-CN" altLang="en-US" sz="3200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</a:p>
        </p:txBody>
      </p:sp>
      <p:sp>
        <p:nvSpPr>
          <p:cNvPr id="36874" name="Text Box 10"/>
          <p:cNvSpPr txBox="1">
            <a:spLocks noChangeArrowheads="1"/>
          </p:cNvSpPr>
          <p:nvPr/>
        </p:nvSpPr>
        <p:spPr bwMode="auto">
          <a:xfrm>
            <a:off x="7849493" y="1052736"/>
            <a:ext cx="1042987" cy="4832092"/>
          </a:xfrm>
          <a:prstGeom prst="rect">
            <a:avLst/>
          </a:prstGeom>
          <a:solidFill>
            <a:srgbClr val="8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4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0030101010101" pitchFamily="2" charset="-122"/>
              </a:rPr>
              <a:t>加强</a:t>
            </a: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4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0030101010101" pitchFamily="2" charset="-122"/>
              </a:rPr>
              <a:t>国家</a:t>
            </a: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4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0030101010101" pitchFamily="2" charset="-122"/>
              </a:rPr>
              <a:t>统一</a:t>
            </a:r>
          </a:p>
        </p:txBody>
      </p:sp>
      <p:sp>
        <p:nvSpPr>
          <p:cNvPr id="13" name="AutoShape 7"/>
          <p:cNvSpPr>
            <a:spLocks noChangeArrowheads="1"/>
          </p:cNvSpPr>
          <p:nvPr/>
        </p:nvSpPr>
        <p:spPr bwMode="auto">
          <a:xfrm>
            <a:off x="7452320" y="116632"/>
            <a:ext cx="964407" cy="443443"/>
          </a:xfrm>
          <a:prstGeom prst="rightArrow">
            <a:avLst>
              <a:gd name="adj1" fmla="val 50000"/>
              <a:gd name="adj2" fmla="val 3632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spcBef>
                <a:spcPct val="50000"/>
              </a:spcBef>
            </a:pPr>
            <a:endParaRPr lang="zh-CN" altLang="en-US">
              <a:solidFill>
                <a:srgbClr val="FF3300"/>
              </a:solidFill>
            </a:endParaRPr>
          </a:p>
          <a:p>
            <a:pPr algn="ctr" eaLnBrk="0" hangingPunct="0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0" grpId="0" animBg="1" autoUpdateAnimBg="0"/>
      <p:bldP spid="36871" grpId="0" autoUpdateAnimBg="0"/>
      <p:bldP spid="36874" grpId="0" animBg="1"/>
      <p:bldP spid="13" grpId="0" bldLvl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96416" y="3789040"/>
            <a:ext cx="8668072" cy="2254573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Font typeface="Wingdings" panose="05000000000000000000" pitchFamily="2" charset="2"/>
              <a:buNone/>
            </a:pP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早在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1867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年，刚刚走上资本主义道路的日本，就以武力强迫朝鲜签订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江华条约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》……1894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年，日本挑起甲午中日战争，加紧控制朝鲜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……1910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年正式吞并朝鲜。</a:t>
            </a:r>
          </a:p>
        </p:txBody>
      </p:sp>
      <p:pic>
        <p:nvPicPr>
          <p:cNvPr id="73731" name="Picture 3" descr="甲午海战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0825" y="1366515"/>
            <a:ext cx="7056438" cy="2422525"/>
          </a:xfrm>
          <a:prstGeom prst="rect">
            <a:avLst/>
          </a:prstGeom>
          <a:noFill/>
          <a:ln w="57150" cmpd="thinThick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3732" name="Text Box 4"/>
          <p:cNvSpPr txBox="1">
            <a:spLocks noChangeArrowheads="1"/>
          </p:cNvSpPr>
          <p:nvPr/>
        </p:nvSpPr>
        <p:spPr bwMode="auto">
          <a:xfrm>
            <a:off x="7467600" y="1797147"/>
            <a:ext cx="16002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ea typeface="隶书" panose="02010509060101010101" charset="-122"/>
              </a:rPr>
              <a:t>日本海军舰队</a:t>
            </a:r>
          </a:p>
        </p:txBody>
      </p:sp>
      <p:sp>
        <p:nvSpPr>
          <p:cNvPr id="73733" name="Rectangle 5"/>
          <p:cNvSpPr>
            <a:spLocks noChangeArrowheads="1"/>
          </p:cNvSpPr>
          <p:nvPr/>
        </p:nvSpPr>
        <p:spPr bwMode="auto">
          <a:xfrm>
            <a:off x="322833" y="44624"/>
            <a:ext cx="828161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军事</a:t>
            </a:r>
            <a:r>
              <a:rPr lang="en-US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: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实行征兵制</a:t>
            </a:r>
            <a:r>
              <a:rPr lang="en-US" altLang="zh-CN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,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建立新式军队</a:t>
            </a:r>
            <a:r>
              <a:rPr lang="en-US" altLang="zh-CN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,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提倡</a:t>
            </a:r>
            <a:r>
              <a:rPr lang="zh-CN" altLang="en-US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忠</a:t>
            </a:r>
            <a:endParaRPr lang="en-US" altLang="zh-CN" sz="3600" b="1" dirty="0" smtClean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eaLnBrk="0" hangingPunct="0"/>
            <a:r>
              <a:rPr lang="en-US" altLang="zh-CN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r>
              <a:rPr lang="en-US" altLang="zh-CN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 </a:t>
            </a:r>
            <a:r>
              <a:rPr lang="zh-CN" altLang="en-US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君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、服从、不怕死“武士道”精神 </a:t>
            </a:r>
            <a:endParaRPr lang="en-US" sz="36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73735" name="AutoShape 7"/>
          <p:cNvSpPr>
            <a:spLocks noChangeArrowheads="1"/>
          </p:cNvSpPr>
          <p:nvPr/>
        </p:nvSpPr>
        <p:spPr bwMode="auto">
          <a:xfrm>
            <a:off x="1828800" y="6324600"/>
            <a:ext cx="442913" cy="304800"/>
          </a:xfrm>
          <a:prstGeom prst="rightArrow">
            <a:avLst>
              <a:gd name="adj1" fmla="val 50000"/>
              <a:gd name="adj2" fmla="val 3632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spcBef>
                <a:spcPct val="50000"/>
              </a:spcBef>
            </a:pPr>
            <a:endParaRPr lang="zh-CN" altLang="en-US">
              <a:solidFill>
                <a:srgbClr val="FF3300"/>
              </a:solidFill>
            </a:endParaRPr>
          </a:p>
          <a:p>
            <a:pPr algn="ctr" eaLnBrk="0" hangingPunct="0"/>
            <a:endParaRPr lang="zh-CN" altLang="en-US"/>
          </a:p>
        </p:txBody>
      </p:sp>
      <p:sp>
        <p:nvSpPr>
          <p:cNvPr id="73736" name="Rectangle 8"/>
          <p:cNvSpPr>
            <a:spLocks noChangeArrowheads="1"/>
          </p:cNvSpPr>
          <p:nvPr/>
        </p:nvSpPr>
        <p:spPr bwMode="auto">
          <a:xfrm>
            <a:off x="2514599" y="6100018"/>
            <a:ext cx="4792663" cy="769441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zh-CN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0030101010101" pitchFamily="2" charset="-122"/>
              </a:rPr>
              <a:t>对外侵略扩张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3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73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3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3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3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2" grpId="0"/>
      <p:bldP spid="73733" grpId="0" bldLvl="0" autoUpdateAnimBg="0"/>
      <p:bldP spid="73735" grpId="0" bldLvl="0" animBg="1" autoUpdateAnimBg="0"/>
      <p:bldP spid="73736" grpId="0" bldLvl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542082" y="44624"/>
            <a:ext cx="4894014" cy="4708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大凡国之富强系于人民之贫富，而人民之贫富系于物产之多寡。物产之多寡，虽依赖于人民致力于工业与否，但寻其根源，又无不依赖政府官员诱导奖励之力</a:t>
            </a:r>
            <a:r>
              <a:rPr lang="zh-CN" altLang="en-US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。</a:t>
            </a:r>
            <a:endParaRPr lang="zh-CN" altLang="en-US" sz="32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eaLnBrk="0" hangingPunct="0"/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lang="zh-CN" altLang="en-US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r>
              <a:rPr 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——1874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年大久保利通 </a:t>
            </a:r>
          </a:p>
          <a:p>
            <a:pPr algn="r" eaLnBrk="0" hangingPunct="0"/>
            <a:r>
              <a:rPr lang="en-US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关于殖产兴业建议书</a:t>
            </a:r>
            <a:r>
              <a:rPr 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</a:p>
        </p:txBody>
      </p:sp>
      <p:pic>
        <p:nvPicPr>
          <p:cNvPr id="41987" name="Picture 3" descr="ookubosyas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112" y="-1"/>
            <a:ext cx="3563888" cy="4205173"/>
          </a:xfrm>
          <a:prstGeom prst="rect">
            <a:avLst/>
          </a:prstGeom>
          <a:solidFill>
            <a:schemeClr val="bg2"/>
          </a:solidFill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438472" y="4653136"/>
            <a:ext cx="8382000" cy="132343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0030101010101" pitchFamily="2" charset="-122"/>
              </a:rPr>
              <a:t>经济</a:t>
            </a:r>
            <a:r>
              <a:rPr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0030101010101" pitchFamily="2" charset="-122"/>
              </a:rPr>
              <a:t>：</a:t>
            </a:r>
            <a:r>
              <a:rPr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推行地税改革，在“殖产兴业”的口号下，大力发展近代</a:t>
            </a:r>
            <a:r>
              <a:rPr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经济。</a:t>
            </a:r>
            <a:endParaRPr lang="zh-CN" altLang="en-US" sz="40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2339752" y="6068918"/>
            <a:ext cx="4711546" cy="769441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0030101010101" pitchFamily="2" charset="-122"/>
              </a:rPr>
              <a:t>促进资本主义发展</a:t>
            </a:r>
          </a:p>
        </p:txBody>
      </p:sp>
      <p:sp>
        <p:nvSpPr>
          <p:cNvPr id="41990" name="AutoShape 6"/>
          <p:cNvSpPr>
            <a:spLocks noChangeArrowheads="1"/>
          </p:cNvSpPr>
          <p:nvPr/>
        </p:nvSpPr>
        <p:spPr bwMode="auto">
          <a:xfrm>
            <a:off x="1043608" y="6216650"/>
            <a:ext cx="1008112" cy="396875"/>
          </a:xfrm>
          <a:prstGeom prst="rightArrow">
            <a:avLst>
              <a:gd name="adj1" fmla="val 50000"/>
              <a:gd name="adj2" fmla="val 3632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spcBef>
                <a:spcPct val="50000"/>
              </a:spcBef>
            </a:pPr>
            <a:endParaRPr lang="zh-CN" altLang="en-US">
              <a:solidFill>
                <a:srgbClr val="FF3300"/>
              </a:solidFill>
            </a:endParaRPr>
          </a:p>
          <a:p>
            <a:pPr algn="ctr" eaLnBrk="0" hangingPunct="0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 bldLvl="0" autoUpdateAnimBg="0"/>
      <p:bldP spid="41988" grpId="0" bldLvl="0" animBg="1" autoUpdateAnimBg="0"/>
      <p:bldP spid="41989" grpId="0" bldLvl="0" animBg="1" autoUpdateAnimBg="0"/>
      <p:bldP spid="41990" grpId="0" bldLvl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5" name="Picture 3" descr="明治政府改革土地制度，承认土地私有。图为明治政府颁发的地契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1574" y="0"/>
            <a:ext cx="9155574" cy="5885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56" name="Text Box 4"/>
          <p:cNvSpPr txBox="1">
            <a:spLocks noChangeArrowheads="1"/>
          </p:cNvSpPr>
          <p:nvPr/>
        </p:nvSpPr>
        <p:spPr bwMode="auto">
          <a:xfrm>
            <a:off x="1" y="5877272"/>
            <a:ext cx="9144000" cy="6463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r" eaLnBrk="0" hangingPunct="0"/>
            <a:r>
              <a:rPr lang="zh-CN" altLang="en-US" sz="36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图为明治政府颁发的地契（允许土地买卖）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h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48200" cy="286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35496" y="2924944"/>
            <a:ext cx="45720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1872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年东京与横滨铁路通车</a:t>
            </a:r>
          </a:p>
        </p:txBody>
      </p:sp>
      <p:pic>
        <p:nvPicPr>
          <p:cNvPr id="75780" name="Picture 4" descr="The steamship Komei Maru (formerly known as the Yokohama Maru) bound f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00600" y="0"/>
            <a:ext cx="4343400" cy="282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81" name="Text Box 5"/>
          <p:cNvSpPr txBox="1">
            <a:spLocks noChangeArrowheads="1"/>
          </p:cNvSpPr>
          <p:nvPr/>
        </p:nvSpPr>
        <p:spPr bwMode="auto">
          <a:xfrm>
            <a:off x="4860032" y="2780928"/>
            <a:ext cx="4176713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1869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年，日本建造的第一艘轮船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“孝明丸”从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筑地驶往横滨 。</a:t>
            </a:r>
            <a:endParaRPr lang="zh-CN" alt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pic>
        <p:nvPicPr>
          <p:cNvPr id="75783" name="Picture 7" descr="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496" y="3861048"/>
            <a:ext cx="4937125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84" name="Text Box 8"/>
          <p:cNvSpPr txBox="1">
            <a:spLocks noChangeArrowheads="1"/>
          </p:cNvSpPr>
          <p:nvPr/>
        </p:nvSpPr>
        <p:spPr bwMode="auto">
          <a:xfrm>
            <a:off x="5220072" y="4343400"/>
            <a:ext cx="3727078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富冈缫丝厂于明治</a:t>
            </a: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5</a:t>
            </a: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</a:t>
            </a: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(1872</a:t>
            </a: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</a:t>
            </a: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)</a:t>
            </a: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由明治政府为实现日本的近代化而第一次成立的制纱厂。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5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5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5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5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5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75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 bldLvl="0" autoUpdateAnimBg="0"/>
      <p:bldP spid="75781" grpId="0" bldLvl="0" autoUpdateAnimBg="0"/>
      <p:bldP spid="75784" grpId="0" bldLvl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ext Box 2"/>
          <p:cNvSpPr txBox="1">
            <a:spLocks noChangeArrowheads="1"/>
          </p:cNvSpPr>
          <p:nvPr/>
        </p:nvSpPr>
        <p:spPr bwMode="auto">
          <a:xfrm>
            <a:off x="251520" y="5949280"/>
            <a:ext cx="842730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1878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年，东京银座点亮了用电池供电的弧光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灯</a:t>
            </a:r>
          </a:p>
        </p:txBody>
      </p:sp>
      <p:pic>
        <p:nvPicPr>
          <p:cNvPr id="76803" name="Picture 3" descr="A crowd gathers in wonder around an arc light in Tokyo's Ginza distric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17" y="-1"/>
            <a:ext cx="9189693" cy="5733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6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6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2" grpId="0" bldLvl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ChangeArrowheads="1"/>
          </p:cNvSpPr>
          <p:nvPr/>
        </p:nvSpPr>
        <p:spPr bwMode="auto">
          <a:xfrm>
            <a:off x="-72008" y="4653136"/>
            <a:ext cx="478802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 eaLnBrk="0" hangingPunct="0"/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明治时期的日本课堂情景 </a:t>
            </a:r>
          </a:p>
        </p:txBody>
      </p:sp>
      <p:pic>
        <p:nvPicPr>
          <p:cNvPr id="778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24744"/>
            <a:ext cx="4572000" cy="359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28" name="Text Box 4"/>
          <p:cNvSpPr txBox="1">
            <a:spLocks noChangeArrowheads="1"/>
          </p:cNvSpPr>
          <p:nvPr/>
        </p:nvSpPr>
        <p:spPr bwMode="auto">
          <a:xfrm>
            <a:off x="322138" y="44624"/>
            <a:ext cx="8642350" cy="1016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10000"/>
              </a:spcBef>
              <a:spcAft>
                <a:spcPct val="10000"/>
              </a:spcAft>
            </a:pP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国家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富强之途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……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第一开发国民多数之智德良能，使进入文明开化之域。     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——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伊藤博文</a:t>
            </a:r>
          </a:p>
        </p:txBody>
      </p:sp>
      <p:pic>
        <p:nvPicPr>
          <p:cNvPr id="77829" name="Picture 5" descr="10-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67313" y="1196752"/>
            <a:ext cx="3671887" cy="3490912"/>
          </a:xfrm>
          <a:prstGeom prst="rect">
            <a:avLst/>
          </a:prstGeom>
          <a:noFill/>
          <a:ln w="57150" cmpd="thickThin">
            <a:solidFill>
              <a:srgbClr val="66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7830" name="Text Box 6"/>
          <p:cNvSpPr txBox="1">
            <a:spLocks noChangeArrowheads="1"/>
          </p:cNvSpPr>
          <p:nvPr/>
        </p:nvSpPr>
        <p:spPr bwMode="auto">
          <a:xfrm>
            <a:off x="4644008" y="4772025"/>
            <a:ext cx="456308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0030101010101" pitchFamily="2" charset="-122"/>
              </a:rPr>
              <a:t>明治维新时期的教育普及率</a:t>
            </a:r>
          </a:p>
        </p:txBody>
      </p:sp>
      <p:sp>
        <p:nvSpPr>
          <p:cNvPr id="77831" name="Rectangle 7"/>
          <p:cNvSpPr>
            <a:spLocks noChangeArrowheads="1"/>
          </p:cNvSpPr>
          <p:nvPr/>
        </p:nvSpPr>
        <p:spPr bwMode="auto">
          <a:xfrm>
            <a:off x="292914" y="5301208"/>
            <a:ext cx="845555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社会生活：提倡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“文明开化”</a:t>
            </a:r>
            <a:r>
              <a:rPr lang="en-US" altLang="zh-CN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,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即向欧美学习</a:t>
            </a:r>
            <a:r>
              <a:rPr lang="en-US" altLang="zh-CN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, 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大力发展</a:t>
            </a:r>
            <a:r>
              <a:rPr lang="zh-CN" altLang="en-US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教育</a:t>
            </a:r>
            <a:endParaRPr lang="en-US" sz="36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77833" name="AutoShape 9"/>
          <p:cNvSpPr>
            <a:spLocks noChangeArrowheads="1"/>
          </p:cNvSpPr>
          <p:nvPr/>
        </p:nvSpPr>
        <p:spPr bwMode="auto">
          <a:xfrm>
            <a:off x="4633144" y="6165304"/>
            <a:ext cx="442912" cy="304800"/>
          </a:xfrm>
          <a:prstGeom prst="rightArrow">
            <a:avLst>
              <a:gd name="adj1" fmla="val 50000"/>
              <a:gd name="adj2" fmla="val 3632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spcBef>
                <a:spcPct val="50000"/>
              </a:spcBef>
            </a:pPr>
            <a:endParaRPr lang="zh-CN" altLang="en-US">
              <a:solidFill>
                <a:srgbClr val="FF3300"/>
              </a:solidFill>
            </a:endParaRPr>
          </a:p>
          <a:p>
            <a:pPr algn="ctr" eaLnBrk="0" hangingPunct="0"/>
            <a:endParaRPr lang="zh-CN" altLang="en-US"/>
          </a:p>
        </p:txBody>
      </p:sp>
      <p:sp>
        <p:nvSpPr>
          <p:cNvPr id="77834" name="Rectangle 10"/>
          <p:cNvSpPr>
            <a:spLocks noChangeArrowheads="1"/>
          </p:cNvSpPr>
          <p:nvPr/>
        </p:nvSpPr>
        <p:spPr bwMode="auto">
          <a:xfrm>
            <a:off x="5140325" y="5949280"/>
            <a:ext cx="3824163" cy="70788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zh-CN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0030101010101" pitchFamily="2" charset="-122"/>
              </a:rPr>
              <a:t>提高国民素质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7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77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7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31" grpId="0" bldLvl="0" autoUpdateAnimBg="0"/>
      <p:bldP spid="77833" grpId="0" bldLvl="0" animBg="1" autoUpdateAnimBg="0"/>
      <p:bldP spid="77834" grpId="0" bldLvl="0" animBg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A cosmetics advertisement borrows the ambience of the Rokumeikan to conv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777875"/>
            <a:ext cx="5029200" cy="475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179512" y="5775971"/>
            <a:ext cx="41132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明治时期举办的化装舞会</a:t>
            </a:r>
          </a:p>
        </p:txBody>
      </p:sp>
      <p:pic>
        <p:nvPicPr>
          <p:cNvPr id="44037" name="Picture 5" descr="使节团赴欧考察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05400" y="522288"/>
            <a:ext cx="4038600" cy="5268912"/>
          </a:xfrm>
          <a:prstGeom prst="rect">
            <a:avLst/>
          </a:prstGeom>
          <a:noFill/>
          <a:ln w="57150" cmpd="thickThin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4038" name="Rectangle 6"/>
          <p:cNvSpPr>
            <a:spLocks noChangeArrowheads="1"/>
          </p:cNvSpPr>
          <p:nvPr/>
        </p:nvSpPr>
        <p:spPr bwMode="auto">
          <a:xfrm>
            <a:off x="5105400" y="5889625"/>
            <a:ext cx="37560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日本赴欧美参观团出港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bldLvl="0" autoUpdateAnimBg="0"/>
      <p:bldP spid="44038" grpId="0" bldLvl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9810" name="Group 2"/>
          <p:cNvGraphicFramePr>
            <a:graphicFrameLocks noGrp="1"/>
          </p:cNvGraphicFramePr>
          <p:nvPr/>
        </p:nvGraphicFramePr>
        <p:xfrm>
          <a:off x="539751" y="1556792"/>
          <a:ext cx="8064499" cy="5137748"/>
        </p:xfrm>
        <a:graphic>
          <a:graphicData uri="http://schemas.openxmlformats.org/drawingml/2006/table">
            <a:tbl>
              <a:tblPr/>
              <a:tblGrid>
                <a:gridCol w="1439961"/>
                <a:gridCol w="3816424"/>
                <a:gridCol w="2808114"/>
              </a:tblGrid>
              <a:tr h="13353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国家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时间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年平均</a:t>
                      </a:r>
                      <a:endParaRPr kumimoji="0" lang="en-US" altLang="zh-CN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增长速度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</a:tr>
              <a:tr h="9262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日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1868-1873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32.2%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</a:tr>
              <a:tr h="9262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英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1851-1873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3.3%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</a:tr>
              <a:tr h="9262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美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1861-1873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</a:tr>
              <a:tr h="9262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德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1861-1873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3.8%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</a:tr>
            </a:tbl>
          </a:graphicData>
        </a:graphic>
      </p:graphicFrame>
      <p:sp>
        <p:nvSpPr>
          <p:cNvPr id="119836" name="Text Box 28"/>
          <p:cNvSpPr txBox="1">
            <a:spLocks noChangeArrowheads="1"/>
          </p:cNvSpPr>
          <p:nvPr/>
        </p:nvSpPr>
        <p:spPr bwMode="auto">
          <a:xfrm>
            <a:off x="467544" y="116632"/>
            <a:ext cx="8280722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kumimoji="1" lang="zh-CN" altLang="en-US" sz="4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charset="-122"/>
              </a:rPr>
              <a:t>在政府大力推动下，日本经济迅速发展，在当时世界上也很罕见。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870" name="文本框 292869"/>
          <p:cNvSpPr txBox="1"/>
          <p:nvPr/>
        </p:nvSpPr>
        <p:spPr>
          <a:xfrm>
            <a:off x="395536" y="4509120"/>
            <a:ext cx="8604448" cy="193899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anose="02010609030101010101" pitchFamily="49" charset="-122"/>
                <a:ea typeface="楷体_GB2312" panose="02010609030101010101" pitchFamily="49" charset="-122"/>
              </a:rPr>
              <a:t>  表明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anose="02010609030101010101" pitchFamily="49" charset="-122"/>
                <a:ea typeface="楷体_GB2312" panose="02010609030101010101" pitchFamily="49" charset="-122"/>
              </a:rPr>
              <a:t>了</a:t>
            </a:r>
            <a:r>
              <a:rPr lang="zh-CN" altLang="en-US" sz="40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anose="02010609030101010101" pitchFamily="49" charset="-122"/>
                <a:ea typeface="楷体_GB2312" panose="02010609030101010101" pitchFamily="49" charset="-122"/>
              </a:rPr>
              <a:t>改革封建旧制度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anose="02010609030101010101" pitchFamily="49" charset="-122"/>
                <a:ea typeface="楷体_GB2312" panose="02010609030101010101" pitchFamily="49" charset="-122"/>
              </a:rPr>
              <a:t>和积极</a:t>
            </a:r>
            <a:r>
              <a:rPr lang="zh-CN" altLang="en-US" sz="40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anose="02010609030101010101" pitchFamily="49" charset="-122"/>
                <a:ea typeface="楷体_GB2312" panose="02010609030101010101" pitchFamily="49" charset="-122"/>
              </a:rPr>
              <a:t>向西方学习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anose="02010609030101010101" pitchFamily="49" charset="-122"/>
                <a:ea typeface="楷体_GB2312" panose="02010609030101010101" pitchFamily="49" charset="-122"/>
              </a:rPr>
              <a:t>的决心，确立了</a:t>
            </a:r>
            <a:r>
              <a:rPr lang="zh-CN" altLang="en-US" sz="40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anose="02010609030101010101" pitchFamily="49" charset="-122"/>
                <a:ea typeface="楷体_GB2312" panose="02010609030101010101" pitchFamily="49" charset="-122"/>
              </a:rPr>
              <a:t>建立近代化独立民族国家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anose="02010609030101010101" pitchFamily="49" charset="-122"/>
                <a:ea typeface="楷体_GB2312" panose="02010609030101010101" pitchFamily="49" charset="-122"/>
              </a:rPr>
              <a:t>的目标</a:t>
            </a:r>
            <a:r>
              <a:rPr lang="en-US" altLang="zh-CN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anose="02010609030101010101" pitchFamily="49" charset="-122"/>
                <a:ea typeface="楷体_GB2312" panose="02010609030101010101" pitchFamily="49" charset="-122"/>
              </a:rPr>
              <a:t>------</a:t>
            </a:r>
            <a:r>
              <a:rPr lang="zh-CN" altLang="en-US" sz="40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anose="02010609030101010101" pitchFamily="49" charset="-122"/>
                <a:ea typeface="楷体_GB2312" panose="02010609030101010101" pitchFamily="49" charset="-122"/>
              </a:rPr>
              <a:t>施政纲领</a:t>
            </a:r>
          </a:p>
        </p:txBody>
      </p:sp>
      <p:sp>
        <p:nvSpPr>
          <p:cNvPr id="5" name="WordArt 6"/>
          <p:cNvSpPr>
            <a:spLocks noChangeArrowheads="1" noChangeShapeType="1" noTextEdit="1"/>
          </p:cNvSpPr>
          <p:nvPr/>
        </p:nvSpPr>
        <p:spPr bwMode="auto">
          <a:xfrm>
            <a:off x="323528" y="260648"/>
            <a:ext cx="3744913" cy="6207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 smtClean="0">
                <a:ln w="9525">
                  <a:solidFill>
                    <a:srgbClr val="00FF00"/>
                  </a:solidFill>
                  <a:round/>
                </a:ln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相关史事</a:t>
            </a:r>
            <a:endParaRPr lang="zh-CN" altLang="en-US" sz="3600" b="1" kern="10" dirty="0">
              <a:ln w="9525">
                <a:solidFill>
                  <a:srgbClr val="00FF00"/>
                </a:solidFill>
                <a:round/>
              </a:ln>
              <a:solidFill>
                <a:srgbClr val="FF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39552" y="404664"/>
            <a:ext cx="813690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3600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   五</a:t>
            </a:r>
            <a:r>
              <a:rPr lang="zh-CN" altLang="en-US" sz="36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条誓文</a:t>
            </a:r>
          </a:p>
          <a:p>
            <a:pPr lvl="0"/>
            <a:r>
              <a:rPr lang="zh-CN" altLang="en-US" sz="36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lang="zh-CN" altLang="en-US" sz="3600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一</a:t>
            </a:r>
            <a:r>
              <a:rPr lang="zh-CN" altLang="en-US" sz="36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、广兴会议，万机决于公论；</a:t>
            </a:r>
          </a:p>
          <a:p>
            <a:pPr lvl="0"/>
            <a:r>
              <a:rPr lang="zh-CN" altLang="en-US" sz="36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lang="zh-CN" altLang="en-US" sz="3600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二</a:t>
            </a:r>
            <a:r>
              <a:rPr lang="zh-CN" altLang="en-US" sz="36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、上下一心，盛行经纶；</a:t>
            </a:r>
          </a:p>
          <a:p>
            <a:pPr lvl="0"/>
            <a:r>
              <a:rPr lang="zh-CN" altLang="en-US" sz="36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lang="zh-CN" altLang="en-US" sz="3600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三</a:t>
            </a:r>
            <a:r>
              <a:rPr lang="zh-CN" altLang="en-US" sz="36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、官武一途以至庶民，各遂其志，务使人心不倦；</a:t>
            </a:r>
          </a:p>
          <a:p>
            <a:pPr lvl="0"/>
            <a:r>
              <a:rPr lang="zh-CN" altLang="en-US" sz="36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lang="zh-CN" altLang="en-US" sz="3600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四</a:t>
            </a:r>
            <a:r>
              <a:rPr lang="zh-CN" altLang="en-US" sz="36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、破历来之陋习，基于天地之公道；</a:t>
            </a:r>
          </a:p>
          <a:p>
            <a:pPr lvl="0"/>
            <a:r>
              <a:rPr lang="zh-CN" altLang="en-US" sz="36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lang="zh-CN" altLang="en-US" sz="3600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五</a:t>
            </a:r>
            <a:r>
              <a:rPr lang="zh-CN" altLang="en-US" sz="36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、求知识于世界，大力振兴皇基 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28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2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2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287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27" name="Text Box 19"/>
          <p:cNvSpPr txBox="1">
            <a:spLocks noChangeArrowheads="1"/>
          </p:cNvSpPr>
          <p:nvPr/>
        </p:nvSpPr>
        <p:spPr bwMode="auto">
          <a:xfrm>
            <a:off x="323850" y="1196752"/>
            <a:ext cx="8496300" cy="5346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ts val="5200"/>
              </a:lnSpc>
            </a:pPr>
            <a:r>
              <a:rPr kumimoji="1"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  明治维新</a:t>
            </a:r>
            <a:r>
              <a:rPr kumimoji="1"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成为日本历史上的重大</a:t>
            </a:r>
            <a:r>
              <a:rPr kumimoji="1"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转折点。通过</a:t>
            </a:r>
            <a:r>
              <a:rPr kumimoji="1"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明治维新，日本迅速</a:t>
            </a:r>
            <a:r>
              <a:rPr kumimoji="1"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走上了发展资本主义的道路，</a:t>
            </a:r>
            <a:r>
              <a:rPr kumimoji="1"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实现了“富国强兵”</a:t>
            </a:r>
            <a:r>
              <a:rPr kumimoji="1" lang="en-US" altLang="zh-CN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,</a:t>
            </a:r>
            <a:r>
              <a:rPr kumimoji="1"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开始跻身于资本主义强国之列</a:t>
            </a:r>
            <a:r>
              <a:rPr kumimoji="1"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。但是，日本的改革</a:t>
            </a:r>
            <a:r>
              <a:rPr kumimoji="1"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保留</a:t>
            </a:r>
            <a:r>
              <a:rPr kumimoji="1"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了大量旧制度的残余</a:t>
            </a:r>
            <a:r>
              <a:rPr kumimoji="1"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，军国主义色彩浓厚</a:t>
            </a:r>
            <a:r>
              <a:rPr kumimoji="1"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。它强大起来后，很快</a:t>
            </a:r>
            <a:r>
              <a:rPr kumimoji="1"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走上了对外侵略扩张的</a:t>
            </a:r>
            <a:r>
              <a:rPr kumimoji="1"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道路。</a:t>
            </a:r>
            <a:endParaRPr kumimoji="1" lang="zh-CN" altLang="en-US" sz="40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12" name="Rectangle 11" descr="花束"/>
          <p:cNvSpPr>
            <a:spLocks noChangeArrowheads="1"/>
          </p:cNvSpPr>
          <p:nvPr/>
        </p:nvSpPr>
        <p:spPr bwMode="auto">
          <a:xfrm>
            <a:off x="0" y="138336"/>
            <a:ext cx="9144000" cy="914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altLang="zh-CN" sz="60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   </a:t>
            </a:r>
            <a:r>
              <a:rPr lang="en-US" altLang="zh-CN" sz="6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3</a:t>
            </a:r>
            <a:r>
              <a:rPr lang="zh-CN" altLang="en-US" sz="6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、</a:t>
            </a:r>
            <a:r>
              <a:rPr lang="zh-CN" altLang="en-US" sz="60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明治维新</a:t>
            </a:r>
            <a:r>
              <a:rPr lang="en-US" altLang="zh-CN" sz="6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——</a:t>
            </a: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彩云" panose="02010800040101010101" pitchFamily="2" charset="-122"/>
                <a:ea typeface="华文彩云" panose="02010800040101010101" pitchFamily="2" charset="-122"/>
              </a:rPr>
              <a:t>意义</a:t>
            </a:r>
            <a:endParaRPr lang="zh-CN" altLang="en-US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4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2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908720"/>
            <a:ext cx="8507288" cy="5688632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根本原因：</a:t>
            </a:r>
            <a:r>
              <a:rPr kumimoji="1"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幕府的封建专制统治严重阻碍</a:t>
            </a:r>
            <a:r>
              <a:rPr kumimoji="1" lang="zh-CN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了</a:t>
            </a:r>
            <a:endParaRPr kumimoji="1" lang="en-US" altLang="zh-CN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marL="0" indent="0">
              <a:spcBef>
                <a:spcPts val="0"/>
              </a:spcBef>
              <a:buNone/>
            </a:pPr>
            <a:r>
              <a:rPr kumimoji="1" lang="en-US" altLang="zh-CN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r>
              <a:rPr kumimoji="1" lang="en-US" altLang="zh-CN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        </a:t>
            </a:r>
            <a:r>
              <a:rPr kumimoji="1" lang="zh-CN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日本</a:t>
            </a:r>
            <a:r>
              <a:rPr kumimoji="1"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资本主义的发展</a:t>
            </a:r>
          </a:p>
          <a:p>
            <a:pPr>
              <a:spcBef>
                <a:spcPts val="0"/>
              </a:spcBef>
            </a:pPr>
            <a:r>
              <a:rPr lang="zh-CN" altLang="en-US" b="1" u="sng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前提条件：</a:t>
            </a:r>
            <a:r>
              <a:rPr lang="zh-CN" altLang="en-US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幕府统治被推翻，明治政府成立</a:t>
            </a:r>
          </a:p>
          <a:p>
            <a:pPr>
              <a:spcBef>
                <a:spcPts val="0"/>
              </a:spcBef>
            </a:pP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时间：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1868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       人物：明治天皇</a:t>
            </a:r>
          </a:p>
          <a:p>
            <a:pPr>
              <a:spcBef>
                <a:spcPts val="0"/>
              </a:spcBef>
            </a:pP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内容</a:t>
            </a:r>
            <a:r>
              <a:rPr kumimoji="1" lang="zh-CN" altLang="en-US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政治：</a:t>
            </a:r>
            <a:r>
              <a:rPr lang="zh-CN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废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藩置县；加强中央集权</a:t>
            </a:r>
          </a:p>
          <a:p>
            <a:pPr marL="0" indent="0">
              <a:spcBef>
                <a:spcPts val="0"/>
              </a:spcBef>
              <a:buNone/>
            </a:pPr>
            <a:r>
              <a:rPr kumimoji="1" lang="zh-CN" altLang="en-US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kumimoji="1" lang="zh-CN" altLang="en-US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 经济：</a:t>
            </a:r>
            <a:r>
              <a:rPr lang="zh-CN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引进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西方技术 </a:t>
            </a:r>
            <a:r>
              <a:rPr lang="en-US" altLang="zh-CN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,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发展近代企业</a:t>
            </a:r>
            <a:r>
              <a:rPr lang="zh-CN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，</a:t>
            </a:r>
            <a:endParaRPr lang="en-US" altLang="zh-CN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altLang="zh-CN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        </a:t>
            </a:r>
            <a:r>
              <a:rPr lang="zh-CN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允许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土地买卖。</a:t>
            </a:r>
          </a:p>
          <a:p>
            <a:pPr marL="0" indent="0">
              <a:spcBef>
                <a:spcPts val="0"/>
              </a:spcBef>
              <a:buNone/>
            </a:pPr>
            <a:r>
              <a:rPr kumimoji="1" lang="zh-CN" altLang="en-US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kumimoji="1" lang="zh-CN" altLang="en-US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社会生活：</a:t>
            </a:r>
            <a:r>
              <a:rPr lang="en-US" altLang="zh-CN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“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文明开化”，大力发展教育。</a:t>
            </a:r>
          </a:p>
          <a:p>
            <a:pPr marL="0" indent="0">
              <a:spcBef>
                <a:spcPts val="0"/>
              </a:spcBef>
              <a:buNone/>
            </a:pPr>
            <a:r>
              <a:rPr kumimoji="1" lang="zh-CN" altLang="en-US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kumimoji="1" lang="zh-CN" altLang="en-US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 军事：</a:t>
            </a:r>
            <a:r>
              <a:rPr lang="zh-CN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实行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征兵制，建立近代化军队</a:t>
            </a:r>
          </a:p>
          <a:p>
            <a:pPr>
              <a:spcBef>
                <a:spcPts val="0"/>
              </a:spcBef>
            </a:pP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性质：</a:t>
            </a:r>
            <a:r>
              <a:rPr lang="zh-CN" alt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自上而下的资产阶级性质的改革</a:t>
            </a:r>
          </a:p>
          <a:p>
            <a:pPr>
              <a:spcBef>
                <a:spcPts val="0"/>
              </a:spcBef>
            </a:pPr>
            <a:r>
              <a:rPr lang="zh-CN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意义：</a:t>
            </a:r>
            <a:endParaRPr lang="zh-CN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5" name="WordArt 3"/>
          <p:cNvSpPr>
            <a:spLocks noChangeArrowheads="1" noChangeShapeType="1" noTextEdit="1"/>
          </p:cNvSpPr>
          <p:nvPr/>
        </p:nvSpPr>
        <p:spPr bwMode="auto">
          <a:xfrm>
            <a:off x="900113" y="88900"/>
            <a:ext cx="388937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28575">
                  <a:solidFill>
                    <a:srgbClr val="FF0000"/>
                  </a:solidFill>
                  <a:rou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本课小结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WordArt 6"/>
          <p:cNvSpPr>
            <a:spLocks noChangeArrowheads="1" noChangeShapeType="1" noTextEdit="1"/>
          </p:cNvSpPr>
          <p:nvPr/>
        </p:nvSpPr>
        <p:spPr bwMode="auto">
          <a:xfrm>
            <a:off x="107504" y="44624"/>
            <a:ext cx="2160240" cy="57606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38100">
                  <a:solidFill>
                    <a:srgbClr val="FF0000"/>
                  </a:solidFill>
                  <a:round/>
                </a:ln>
                <a:solidFill>
                  <a:srgbClr val="3333CC"/>
                </a:solidFill>
                <a:latin typeface="隶书" panose="02010509060101010101" charset="-122"/>
                <a:ea typeface="隶书" panose="02010509060101010101" charset="-122"/>
              </a:rPr>
              <a:t>课后</a:t>
            </a:r>
            <a:r>
              <a:rPr lang="zh-CN" altLang="en-US" sz="3600" b="1" kern="10" dirty="0" smtClean="0">
                <a:ln w="38100">
                  <a:solidFill>
                    <a:srgbClr val="FF0000"/>
                  </a:solidFill>
                  <a:round/>
                </a:ln>
                <a:solidFill>
                  <a:srgbClr val="3333CC"/>
                </a:solidFill>
                <a:latin typeface="隶书" panose="02010509060101010101" charset="-122"/>
                <a:ea typeface="隶书" panose="02010509060101010101" charset="-122"/>
              </a:rPr>
              <a:t>活动</a:t>
            </a:r>
            <a:endParaRPr lang="zh-CN" altLang="en-US" sz="3600" b="1" kern="10" dirty="0">
              <a:ln w="38100">
                <a:solidFill>
                  <a:srgbClr val="FF0000"/>
                </a:solidFill>
                <a:round/>
              </a:ln>
              <a:solidFill>
                <a:srgbClr val="3333CC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323528" y="116632"/>
            <a:ext cx="8578719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       1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、制作</a:t>
            </a:r>
            <a:r>
              <a:rPr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中日近代历史大事对照年表</a:t>
            </a:r>
            <a:r>
              <a:rPr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，写出在以下年代中国和日本发生的大事。</a:t>
            </a:r>
            <a:endParaRPr lang="zh-CN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107503" y="1268760"/>
          <a:ext cx="9001001" cy="54006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55527"/>
                <a:gridCol w="2644339"/>
                <a:gridCol w="2568786"/>
                <a:gridCol w="3032349"/>
              </a:tblGrid>
              <a:tr h="1223559">
                <a:tc>
                  <a:txBody>
                    <a:bodyPr/>
                    <a:lstStyle/>
                    <a:p>
                      <a:pPr algn="ctr"/>
                      <a:endParaRPr lang="zh-CN" altLang="en-US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1840——</a:t>
                      </a:r>
                    </a:p>
                    <a:p>
                      <a:pPr algn="r"/>
                      <a:r>
                        <a:rPr lang="en-US" altLang="zh-CN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1860</a:t>
                      </a:r>
                      <a:r>
                        <a:rPr lang="zh-CN" altLang="en-US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年</a:t>
                      </a:r>
                      <a:endParaRPr lang="zh-CN" altLang="en-US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6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1861——</a:t>
                      </a:r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6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1880</a:t>
                      </a:r>
                      <a:r>
                        <a:rPr lang="zh-CN" altLang="en-US" sz="36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1881——</a:t>
                      </a:r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1900</a:t>
                      </a:r>
                      <a:r>
                        <a:rPr lang="zh-CN" altLang="en-US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2865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中</a:t>
                      </a:r>
                      <a:endParaRPr lang="en-US" altLang="zh-CN" sz="3600" b="1" dirty="0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  <a:p>
                      <a:pPr algn="ctr"/>
                      <a:r>
                        <a:rPr lang="zh-CN" altLang="en-US" sz="3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国</a:t>
                      </a:r>
                      <a:endParaRPr lang="zh-CN" altLang="en-US" sz="3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84176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日</a:t>
                      </a:r>
                      <a:endParaRPr lang="en-US" altLang="zh-CN" sz="3600" b="1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  <a:p>
                      <a:pPr algn="ctr"/>
                      <a:r>
                        <a:rPr lang="zh-CN" altLang="en-US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本</a:t>
                      </a:r>
                      <a:endParaRPr lang="zh-CN" altLang="en-US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 Box 28"/>
          <p:cNvSpPr txBox="1">
            <a:spLocks noChangeArrowheads="1"/>
          </p:cNvSpPr>
          <p:nvPr/>
        </p:nvSpPr>
        <p:spPr bwMode="auto">
          <a:xfrm>
            <a:off x="842590" y="5418221"/>
            <a:ext cx="2649291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1853</a:t>
            </a:r>
            <a:r>
              <a:rPr kumimoji="1"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年黑</a:t>
            </a:r>
            <a:r>
              <a:rPr kumimoji="1"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船</a:t>
            </a:r>
            <a:r>
              <a:rPr kumimoji="1"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事件</a:t>
            </a:r>
            <a:endParaRPr kumimoji="1" lang="zh-CN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899592" y="2492896"/>
            <a:ext cx="2592289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en-US" altLang="zh-CN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1840-1842</a:t>
            </a:r>
            <a:r>
              <a:rPr kumimoji="1" lang="zh-CN" altLang="en-US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一鸦；</a:t>
            </a:r>
            <a:r>
              <a:rPr kumimoji="1" lang="en-US" altLang="zh-CN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1851-1864</a:t>
            </a:r>
            <a:r>
              <a:rPr kumimoji="1" lang="zh-CN" altLang="en-US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太平天国；</a:t>
            </a:r>
            <a:r>
              <a:rPr kumimoji="1" lang="en-US" altLang="zh-CN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1856-1860</a:t>
            </a:r>
            <a:r>
              <a:rPr kumimoji="1" lang="zh-CN" altLang="en-US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二鸦</a:t>
            </a:r>
            <a:endParaRPr kumimoji="1" lang="zh-CN" altLang="en-US" sz="32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9" name="Text Box 28"/>
          <p:cNvSpPr txBox="1">
            <a:spLocks noChangeArrowheads="1"/>
          </p:cNvSpPr>
          <p:nvPr/>
        </p:nvSpPr>
        <p:spPr bwMode="auto">
          <a:xfrm>
            <a:off x="3578893" y="5418221"/>
            <a:ext cx="2649291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1868</a:t>
            </a:r>
            <a:r>
              <a:rPr kumimoji="1"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年倒幕运动、明治维新</a:t>
            </a:r>
            <a:endParaRPr kumimoji="1" lang="zh-CN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10" name="Text Box 29"/>
          <p:cNvSpPr txBox="1">
            <a:spLocks noChangeArrowheads="1"/>
          </p:cNvSpPr>
          <p:nvPr/>
        </p:nvSpPr>
        <p:spPr bwMode="auto">
          <a:xfrm>
            <a:off x="3491879" y="2645296"/>
            <a:ext cx="2592289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en-US" altLang="zh-CN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19</a:t>
            </a:r>
            <a:r>
              <a:rPr kumimoji="1" lang="zh-CN" altLang="en-US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世纪</a:t>
            </a:r>
            <a:r>
              <a:rPr kumimoji="1" lang="en-US" altLang="zh-CN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60-90</a:t>
            </a:r>
            <a:r>
              <a:rPr kumimoji="1" lang="zh-CN" altLang="en-US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年代洋务运动</a:t>
            </a:r>
            <a:endParaRPr kumimoji="1" lang="zh-CN" altLang="en-US" sz="32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11" name="Text Box 28"/>
          <p:cNvSpPr txBox="1">
            <a:spLocks noChangeArrowheads="1"/>
          </p:cNvSpPr>
          <p:nvPr/>
        </p:nvSpPr>
        <p:spPr bwMode="auto">
          <a:xfrm>
            <a:off x="6243189" y="5093568"/>
            <a:ext cx="2649291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1889《</a:t>
            </a:r>
            <a:r>
              <a:rPr kumimoji="1"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大日本帝国宪法</a:t>
            </a:r>
            <a:r>
              <a:rPr kumimoji="1"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》</a:t>
            </a:r>
            <a:r>
              <a:rPr kumimoji="1"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天皇制度</a:t>
            </a:r>
            <a:endParaRPr kumimoji="1" lang="zh-CN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12" name="Text Box 29"/>
          <p:cNvSpPr txBox="1">
            <a:spLocks noChangeArrowheads="1"/>
          </p:cNvSpPr>
          <p:nvPr/>
        </p:nvSpPr>
        <p:spPr bwMode="auto">
          <a:xfrm>
            <a:off x="6012160" y="2492896"/>
            <a:ext cx="3059832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en-US" altLang="zh-CN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1894-1895</a:t>
            </a:r>
            <a:r>
              <a:rPr kumimoji="1" lang="zh-CN" altLang="en-US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甲午战争；</a:t>
            </a:r>
            <a:r>
              <a:rPr kumimoji="1" lang="en-US" altLang="zh-CN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1898</a:t>
            </a:r>
            <a:r>
              <a:rPr kumimoji="1" lang="zh-CN" altLang="en-US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戊戌变法；</a:t>
            </a:r>
            <a:r>
              <a:rPr kumimoji="1" lang="en-US" altLang="zh-CN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1900</a:t>
            </a:r>
            <a:r>
              <a:rPr kumimoji="1" lang="zh-CN" altLang="en-US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义和团、八国联军侵华</a:t>
            </a:r>
            <a:endParaRPr kumimoji="1" lang="zh-CN" altLang="en-US" sz="32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/>
      <p:bldP spid="9" grpId="0" bldLvl="0" animBg="1"/>
      <p:bldP spid="10" grpId="0" bldLvl="0"/>
      <p:bldP spid="11" grpId="0" bldLvl="0" animBg="1"/>
      <p:bldP spid="12" grpId="0" bldLvl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4" name="WordArt 6"/>
          <p:cNvSpPr>
            <a:spLocks noChangeArrowheads="1" noChangeShapeType="1" noTextEdit="1"/>
          </p:cNvSpPr>
          <p:nvPr/>
        </p:nvSpPr>
        <p:spPr bwMode="auto">
          <a:xfrm>
            <a:off x="827584" y="260648"/>
            <a:ext cx="3240088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38100">
                  <a:solidFill>
                    <a:srgbClr val="FF0000"/>
                  </a:solidFill>
                  <a:round/>
                </a:ln>
                <a:solidFill>
                  <a:srgbClr val="3333CC"/>
                </a:solidFill>
                <a:latin typeface="隶书" panose="02010509060101010101" charset="-122"/>
                <a:ea typeface="隶书" panose="02010509060101010101" charset="-122"/>
              </a:rPr>
              <a:t>课后</a:t>
            </a:r>
            <a:r>
              <a:rPr lang="zh-CN" altLang="en-US" sz="3600" b="1" kern="10" dirty="0" smtClean="0">
                <a:ln w="38100">
                  <a:solidFill>
                    <a:srgbClr val="FF0000"/>
                  </a:solidFill>
                  <a:round/>
                </a:ln>
                <a:solidFill>
                  <a:srgbClr val="3333CC"/>
                </a:solidFill>
                <a:latin typeface="隶书" panose="02010509060101010101" charset="-122"/>
                <a:ea typeface="隶书" panose="02010509060101010101" charset="-122"/>
              </a:rPr>
              <a:t>活动</a:t>
            </a:r>
            <a:endParaRPr lang="zh-CN" altLang="en-US" sz="3600" b="1" kern="10" dirty="0">
              <a:ln w="38100">
                <a:solidFill>
                  <a:srgbClr val="FF0000"/>
                </a:solidFill>
                <a:round/>
              </a:ln>
              <a:solidFill>
                <a:srgbClr val="3333CC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323527" y="991616"/>
            <a:ext cx="8578719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2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、中国</a:t>
            </a:r>
            <a:r>
              <a:rPr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19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世纪末也进行了一场类似的改革</a:t>
            </a:r>
            <a:r>
              <a:rPr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——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戊戌变法，你能列举出他与日本明治维新之间的异同吗？</a:t>
            </a:r>
            <a:endParaRPr lang="zh-CN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3170" name="Group 2"/>
          <p:cNvGraphicFramePr>
            <a:graphicFrameLocks noGrp="1"/>
          </p:cNvGraphicFramePr>
          <p:nvPr/>
        </p:nvGraphicFramePr>
        <p:xfrm>
          <a:off x="231774" y="93662"/>
          <a:ext cx="8660706" cy="5286867"/>
        </p:xfrm>
        <a:graphic>
          <a:graphicData uri="http://schemas.openxmlformats.org/drawingml/2006/table">
            <a:tbl>
              <a:tblPr/>
              <a:tblGrid>
                <a:gridCol w="1361878"/>
                <a:gridCol w="3626420"/>
                <a:gridCol w="3672408"/>
              </a:tblGrid>
              <a:tr h="78219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不同点</a:t>
                      </a:r>
                    </a:p>
                  </a:txBody>
                  <a:tcPr marL="68583" marR="68583" marT="34284" marB="3428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明治维新（</a:t>
                      </a:r>
                      <a:r>
                        <a:rPr kumimoji="0" lang="en-US" altLang="zh-CN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19</a:t>
                      </a: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中）</a:t>
                      </a:r>
                    </a:p>
                  </a:txBody>
                  <a:tcPr marL="68583" marR="68583" marT="34284" marB="3428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戊戌变法（</a:t>
                      </a:r>
                      <a:r>
                        <a:rPr kumimoji="0" lang="en-US" altLang="zh-CN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19</a:t>
                      </a: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末）</a:t>
                      </a:r>
                    </a:p>
                  </a:txBody>
                  <a:tcPr marL="68583" marR="68583" marT="34284" marB="3428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92418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社会</a:t>
                      </a:r>
                      <a:endParaRPr kumimoji="0" lang="en-US" altLang="zh-CN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背景</a:t>
                      </a:r>
                    </a:p>
                  </a:txBody>
                  <a:tcPr marL="68583" marR="68583" marT="34284" marB="3428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marL="68583" marR="68583" marT="34284" marB="3428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marL="68583" marR="68583" marT="34284" marB="3428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0227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领导</a:t>
                      </a:r>
                      <a:endParaRPr kumimoji="0" lang="en-US" altLang="zh-CN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力量</a:t>
                      </a:r>
                    </a:p>
                  </a:txBody>
                  <a:tcPr marL="68583" marR="68583" marT="34284" marB="3428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   </a:t>
                      </a:r>
                    </a:p>
                  </a:txBody>
                  <a:tcPr marL="68583" marR="68583" marT="34284" marB="3428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   </a:t>
                      </a:r>
                    </a:p>
                  </a:txBody>
                  <a:tcPr marL="68583" marR="68583" marT="34284" marB="3428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64993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具体</a:t>
                      </a:r>
                      <a:endParaRPr kumimoji="0" lang="en-US" altLang="zh-CN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措施</a:t>
                      </a:r>
                    </a:p>
                  </a:txBody>
                  <a:tcPr marL="68583" marR="68583" marT="34284" marB="3428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  </a:t>
                      </a:r>
                    </a:p>
                  </a:txBody>
                  <a:tcPr marL="68583" marR="68583" marT="34284" marB="3428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   </a:t>
                      </a:r>
                    </a:p>
                  </a:txBody>
                  <a:tcPr marL="68583" marR="68583" marT="34284" marB="3428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37289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国际</a:t>
                      </a:r>
                      <a:endParaRPr kumimoji="0" lang="en-US" altLang="zh-CN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环境</a:t>
                      </a:r>
                    </a:p>
                  </a:txBody>
                  <a:tcPr marL="68583" marR="68583" marT="34284" marB="3428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marL="68583" marR="68583" marT="34284" marB="3428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marL="68583" marR="68583" marT="34284" marB="3428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63196" name="Text Box 28"/>
          <p:cNvSpPr txBox="1">
            <a:spLocks noChangeArrowheads="1"/>
          </p:cNvSpPr>
          <p:nvPr/>
        </p:nvSpPr>
        <p:spPr bwMode="auto">
          <a:xfrm>
            <a:off x="1547664" y="868363"/>
            <a:ext cx="366003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资本主义发展水平</a:t>
            </a:r>
            <a:r>
              <a:rPr kumimoji="1" lang="zh-CN" alt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较高</a:t>
            </a:r>
            <a:r>
              <a:rPr kumimoji="1" lang="en-US" altLang="zh-CN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,</a:t>
            </a:r>
            <a:r>
              <a:rPr kumimoji="1" lang="zh-CN" alt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封建</a:t>
            </a:r>
            <a:r>
              <a:rPr kumimoji="1"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统治相对薄弱；</a:t>
            </a:r>
          </a:p>
        </p:txBody>
      </p:sp>
      <p:sp>
        <p:nvSpPr>
          <p:cNvPr id="263197" name="Text Box 29"/>
          <p:cNvSpPr txBox="1">
            <a:spLocks noChangeArrowheads="1"/>
          </p:cNvSpPr>
          <p:nvPr/>
        </p:nvSpPr>
        <p:spPr bwMode="auto">
          <a:xfrm>
            <a:off x="4913312" y="890717"/>
            <a:ext cx="3979167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en-US" altLang="zh-CN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  </a:t>
            </a:r>
            <a:r>
              <a:rPr kumimoji="1" lang="zh-CN" altLang="en-U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资本主义发展不充分</a:t>
            </a:r>
          </a:p>
          <a:p>
            <a:pPr>
              <a:buFontTx/>
              <a:buNone/>
              <a:defRPr/>
            </a:pPr>
            <a:r>
              <a:rPr kumimoji="1" lang="zh-CN" altLang="en-U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  封建统治势力强大；</a:t>
            </a:r>
          </a:p>
        </p:txBody>
      </p:sp>
      <p:sp>
        <p:nvSpPr>
          <p:cNvPr id="263198" name="Text Box 30"/>
          <p:cNvSpPr txBox="1">
            <a:spLocks noChangeArrowheads="1"/>
          </p:cNvSpPr>
          <p:nvPr/>
        </p:nvSpPr>
        <p:spPr bwMode="auto">
          <a:xfrm>
            <a:off x="1587700" y="1899414"/>
            <a:ext cx="323195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倒幕派实力强大掌握了政权</a:t>
            </a:r>
          </a:p>
        </p:txBody>
      </p:sp>
      <p:sp>
        <p:nvSpPr>
          <p:cNvPr id="263199" name="Text Box 31"/>
          <p:cNvSpPr txBox="1">
            <a:spLocks noChangeArrowheads="1"/>
          </p:cNvSpPr>
          <p:nvPr/>
        </p:nvSpPr>
        <p:spPr bwMode="auto">
          <a:xfrm>
            <a:off x="5228779" y="1919734"/>
            <a:ext cx="3663701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zh-CN" altLang="en-US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资阶弱小，寄希望于无实权的皇帝</a:t>
            </a:r>
          </a:p>
        </p:txBody>
      </p:sp>
      <p:sp>
        <p:nvSpPr>
          <p:cNvPr id="263200" name="Text Box 32"/>
          <p:cNvSpPr txBox="1">
            <a:spLocks noChangeArrowheads="1"/>
          </p:cNvSpPr>
          <p:nvPr/>
        </p:nvSpPr>
        <p:spPr bwMode="auto">
          <a:xfrm>
            <a:off x="1587700" y="2929312"/>
            <a:ext cx="323195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大刀阔斧，全面推行</a:t>
            </a:r>
          </a:p>
        </p:txBody>
      </p:sp>
      <p:sp>
        <p:nvSpPr>
          <p:cNvPr id="263201" name="Text Box 33"/>
          <p:cNvSpPr txBox="1">
            <a:spLocks noChangeArrowheads="1"/>
          </p:cNvSpPr>
          <p:nvPr/>
        </p:nvSpPr>
        <p:spPr bwMode="auto">
          <a:xfrm>
            <a:off x="5220320" y="2911003"/>
            <a:ext cx="3528144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zh-CN" altLang="en-US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变法法令如“一纸空文”</a:t>
            </a:r>
          </a:p>
        </p:txBody>
      </p:sp>
      <p:sp>
        <p:nvSpPr>
          <p:cNvPr id="263202" name="Text Box 34"/>
          <p:cNvSpPr txBox="1">
            <a:spLocks noChangeArrowheads="1"/>
          </p:cNvSpPr>
          <p:nvPr/>
        </p:nvSpPr>
        <p:spPr bwMode="auto">
          <a:xfrm>
            <a:off x="1619673" y="4015162"/>
            <a:ext cx="3199978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zh-CN" alt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自由</a:t>
            </a:r>
            <a:r>
              <a:rPr kumimoji="1"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资义时期</a:t>
            </a:r>
          </a:p>
          <a:p>
            <a:pPr>
              <a:buFontTx/>
              <a:buNone/>
              <a:defRPr/>
            </a:pPr>
            <a:r>
              <a:rPr kumimoji="1" lang="zh-CN" alt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西方</a:t>
            </a:r>
            <a:r>
              <a:rPr kumimoji="1"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侵略</a:t>
            </a:r>
            <a:r>
              <a:rPr kumimoji="1" lang="zh-CN" alt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中国</a:t>
            </a:r>
            <a:endParaRPr kumimoji="1" lang="en-US" altLang="zh-CN" sz="28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>
              <a:buFontTx/>
              <a:buNone/>
              <a:defRPr/>
            </a:pPr>
            <a:r>
              <a:rPr kumimoji="1" lang="zh-CN" alt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（</a:t>
            </a:r>
            <a:r>
              <a:rPr kumimoji="1"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有利的国际环境）</a:t>
            </a:r>
          </a:p>
        </p:txBody>
      </p:sp>
      <p:sp>
        <p:nvSpPr>
          <p:cNvPr id="263203" name="Text Box 35"/>
          <p:cNvSpPr txBox="1">
            <a:spLocks noChangeArrowheads="1"/>
          </p:cNvSpPr>
          <p:nvPr/>
        </p:nvSpPr>
        <p:spPr bwMode="auto">
          <a:xfrm>
            <a:off x="5292080" y="3988221"/>
            <a:ext cx="3528391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zh-CN" alt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向</a:t>
            </a:r>
            <a:r>
              <a:rPr kumimoji="1" lang="zh-CN" altLang="en-U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帝义过渡阶段</a:t>
            </a:r>
          </a:p>
          <a:p>
            <a:pPr>
              <a:buFontTx/>
              <a:buNone/>
              <a:defRPr/>
            </a:pPr>
            <a:r>
              <a:rPr kumimoji="1" lang="zh-CN" alt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列强</a:t>
            </a:r>
            <a:r>
              <a:rPr kumimoji="1" lang="zh-CN" altLang="en-U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掀起了瓜分中国的狂潮；</a:t>
            </a:r>
          </a:p>
        </p:txBody>
      </p:sp>
      <p:sp>
        <p:nvSpPr>
          <p:cNvPr id="42019" name="文本框 1"/>
          <p:cNvSpPr txBox="1">
            <a:spLocks noChangeArrowheads="1"/>
          </p:cNvSpPr>
          <p:nvPr/>
        </p:nvSpPr>
        <p:spPr bwMode="auto">
          <a:xfrm>
            <a:off x="683568" y="5373216"/>
            <a:ext cx="8155433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相同点：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）都是在民族危机加剧的情况下进行的；</a:t>
            </a:r>
          </a:p>
          <a:p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    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2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）都是资产阶级发动的；</a:t>
            </a:r>
          </a:p>
          <a:p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    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3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）都促进了思想的解放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；</a:t>
            </a: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6317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63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63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63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63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63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63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263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263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3196" grpId="0" bldLvl="0" animBg="1"/>
      <p:bldP spid="263197" grpId="0" bldLvl="0"/>
      <p:bldP spid="263198" grpId="0" bldLvl="0" animBg="1"/>
      <p:bldP spid="263199" grpId="0" bldLvl="0"/>
      <p:bldP spid="263200" grpId="0" bldLvl="0" animBg="1"/>
      <p:bldP spid="263201" grpId="0" bldLvl="0"/>
      <p:bldP spid="263202" grpId="0" bldLvl="0" animBg="1"/>
      <p:bldP spid="263203" grpId="0" bldLvl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pic114_2_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5779" name="WordArt 3"/>
          <p:cNvSpPr>
            <a:spLocks noChangeArrowheads="1" noChangeShapeType="1" noTextEdit="1"/>
          </p:cNvSpPr>
          <p:nvPr/>
        </p:nvSpPr>
        <p:spPr bwMode="auto">
          <a:xfrm>
            <a:off x="757238" y="685800"/>
            <a:ext cx="7777162" cy="38100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 xmlns="">
                <a:effectLst/>
              </a14:hiddenEffects>
            </a:ext>
          </a:extLst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zh-CN" altLang="en-US" sz="6600" b="1" kern="10" dirty="0">
                <a:ln w="9525">
                  <a:solidFill>
                    <a:srgbClr val="FFFF00"/>
                  </a:solidFill>
                  <a:miter lim="800000"/>
                </a:ln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祝同学们学习进步！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1551</Words>
  <PresentationFormat>全屏显示(4:3)</PresentationFormat>
  <Paragraphs>168</Paragraphs>
  <Slides>24</Slides>
  <Notes>4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25" baseType="lpstr">
      <vt:lpstr>Office 主题​​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2018-06-14T02:25:00Z</dcterms:created>
  <dcterms:modified xsi:type="dcterms:W3CDTF">2018-12-13T06:07:37Z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2052-10.1.0.7697</vt:lpwstr>
  </property>
</Properties>
</file>