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74" r:id="rId6"/>
    <p:sldId id="276" r:id="rId7"/>
    <p:sldId id="277" r:id="rId8"/>
    <p:sldId id="281" r:id="rId9"/>
    <p:sldId id="275" r:id="rId10"/>
    <p:sldId id="278" r:id="rId11"/>
    <p:sldId id="279" r:id="rId12"/>
    <p:sldId id="280" r:id="rId13"/>
    <p:sldId id="282" r:id="rId14"/>
    <p:sldId id="261" r:id="rId15"/>
    <p:sldId id="284" r:id="rId16"/>
    <p:sldId id="285" r:id="rId17"/>
    <p:sldId id="262" r:id="rId18"/>
    <p:sldId id="286" r:id="rId19"/>
    <p:sldId id="287" r:id="rId20"/>
    <p:sldId id="263" r:id="rId21"/>
    <p:sldId id="288" r:id="rId22"/>
    <p:sldId id="289" r:id="rId23"/>
    <p:sldId id="264" r:id="rId24"/>
    <p:sldId id="292" r:id="rId25"/>
    <p:sldId id="291" r:id="rId26"/>
    <p:sldId id="290" r:id="rId27"/>
    <p:sldId id="293" r:id="rId28"/>
    <p:sldId id="265" r:id="rId29"/>
    <p:sldId id="294" r:id="rId30"/>
    <p:sldId id="266" r:id="rId31"/>
    <p:sldId id="295" r:id="rId32"/>
    <p:sldId id="267" r:id="rId33"/>
    <p:sldId id="269" r:id="rId3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02" y="-6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173157"/>
            <a:ext cx="7772400" cy="1470025"/>
          </a:xfrm>
        </p:spPr>
        <p:txBody>
          <a:bodyPr anchor="b"/>
          <a:lstStyle>
            <a:lvl1pPr algn="l">
              <a:defRPr sz="480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87716" y="2643182"/>
            <a:ext cx="6670366" cy="1752600"/>
          </a:xfrm>
        </p:spPr>
        <p:txBody>
          <a:bodyPr/>
          <a:lstStyle>
            <a:lvl1pPr marL="0" indent="0" algn="l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2019-10-21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2019-10-21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2924181"/>
            <a:ext cx="7772400" cy="1362075"/>
          </a:xfrm>
        </p:spPr>
        <p:txBody>
          <a:bodyPr anchor="t"/>
          <a:lstStyle>
            <a:lvl1pPr algn="l">
              <a:defRPr sz="4400" b="0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85800" y="1428747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2019-10-21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2019-10-21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2019-10-21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2019-10-21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2019-10-21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0382" y="1071546"/>
            <a:ext cx="5111750" cy="50497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679083" y="1071546"/>
            <a:ext cx="3008313" cy="34290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2019-10-21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5" y="285728"/>
            <a:ext cx="8230993" cy="696626"/>
          </a:xfrm>
        </p:spPr>
        <p:txBody>
          <a:bodyPr anchor="ctr"/>
          <a:lstStyle>
            <a:lvl1pPr algn="ctr">
              <a:defRPr sz="36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001024" y="642918"/>
            <a:ext cx="785818" cy="4572032"/>
          </a:xfrm>
        </p:spPr>
        <p:txBody>
          <a:bodyPr vert="eaVert" anchor="ctr"/>
          <a:lstStyle>
            <a:lvl1pPr algn="l">
              <a:defRPr sz="24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42922" y="541340"/>
            <a:ext cx="6415094" cy="5459428"/>
          </a:xfrm>
          <a:prstGeom prst="roundRect">
            <a:avLst>
              <a:gd name="adj" fmla="val 4800"/>
            </a:avLst>
          </a:prstGeom>
          <a:solidFill>
            <a:schemeClr val="accent1">
              <a:tint val="20000"/>
            </a:schemeClr>
          </a:solidFill>
          <a:ln w="38100">
            <a:gradFill flip="none" rotWithShape="1">
              <a:gsLst>
                <a:gs pos="0">
                  <a:schemeClr val="accent1">
                    <a:alpha val="50000"/>
                  </a:schemeClr>
                </a:gs>
                <a:gs pos="100000">
                  <a:schemeClr val="accent1">
                    <a:tint val="20000"/>
                  </a:schemeClr>
                </a:gs>
              </a:gsLst>
              <a:lin ang="16200000" scaled="1"/>
              <a:tileRect/>
            </a:gradFill>
          </a:ln>
          <a:effectLst>
            <a:outerShdw blurRad="76200" dist="38100" dir="5400000" sx="100500" sy="100500" algn="tl" rotWithShape="0">
              <a:srgbClr val="000000">
                <a:alpha val="50000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072330" y="1000108"/>
            <a:ext cx="914368" cy="4214842"/>
          </a:xfrm>
        </p:spPr>
        <p:txBody>
          <a:bodyPr vert="eaVert"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2019-10-21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2019-10-21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143768" y="274639"/>
            <a:ext cx="1543032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1513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2019-10-21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3">
            <a:duotone>
              <a:schemeClr val="accent1"/>
              <a:srgbClr val="FFFFFF"/>
            </a:duotone>
            <a:lum bright="12000" contrast="40000"/>
          </a:blip>
          <a:stretch>
            <a:fillRect/>
          </a:stretch>
        </p:blipFill>
        <p:spPr>
          <a:xfrm>
            <a:off x="6667809" y="4915143"/>
            <a:ext cx="2476191" cy="1942857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矩形 9"/>
          <p:cNvSpPr/>
          <p:nvPr/>
        </p:nvSpPr>
        <p:spPr>
          <a:xfrm>
            <a:off x="0" y="0"/>
            <a:ext cx="9144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20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</a:schemeClr>
              </a:gs>
            </a:gsLst>
            <a:lin ang="18900000" scaled="1"/>
            <a:tileRect/>
          </a:gradFill>
          <a:ln w="12700" cap="rnd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0" y="40951"/>
            <a:ext cx="4572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5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  <a:alpha val="60000"/>
                </a:schemeClr>
              </a:gs>
            </a:gsLst>
            <a:lin ang="8100000" scaled="1"/>
            <a:tileRect/>
          </a:gradFill>
          <a:ln w="12700" cap="rnd" cmpd="sng" algn="ctr">
            <a:noFill/>
            <a:prstDash val="solid"/>
          </a:ln>
          <a:effectLst>
            <a:glow>
              <a:schemeClr val="accent1">
                <a:tint val="100000"/>
                <a:shade val="100000"/>
                <a:hueMod val="100000"/>
                <a:satMod val="100000"/>
              </a:schemeClr>
            </a:glow>
            <a:softEdge rad="127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14">
            <a:duotone>
              <a:schemeClr val="accent1"/>
              <a:srgbClr val="FFFFFF"/>
            </a:duotone>
            <a:lum bright="35000" contrast="40000"/>
          </a:blip>
          <a:stretch>
            <a:fillRect/>
          </a:stretch>
        </p:blipFill>
        <p:spPr>
          <a:xfrm>
            <a:off x="0" y="6420445"/>
            <a:ext cx="9144000" cy="43755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2019-10-21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50000"/>
        <a:buFont typeface="Wingdings 2"/>
        <a:buChar char="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 2"/>
        <a:buChar char="³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60000"/>
        <a:buFont typeface="Wingdings 2"/>
        <a:buChar char="®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5"/>
        </a:buClr>
        <a:buSzPct val="45000"/>
        <a:buFont typeface="Wingdings 2"/>
        <a:buChar char="¯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3568" y="836712"/>
            <a:ext cx="7772400" cy="1470025"/>
          </a:xfrm>
        </p:spPr>
        <p:txBody>
          <a:bodyPr/>
          <a:lstStyle/>
          <a:p>
            <a:r>
              <a:rPr lang="zh-CN" altLang="en-US" dirty="0" smtClean="0"/>
              <a:t>第</a:t>
            </a:r>
            <a:r>
              <a:rPr lang="en-US" altLang="zh-CN" dirty="0" smtClean="0"/>
              <a:t>12</a:t>
            </a:r>
            <a:r>
              <a:rPr lang="zh-CN" altLang="en-US" dirty="0" smtClean="0"/>
              <a:t>课 辽宋夏金元的文化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87716" y="2643182"/>
            <a:ext cx="7844724" cy="3810154"/>
          </a:xfrm>
        </p:spPr>
        <p:txBody>
          <a:bodyPr>
            <a:no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课程标准：</a:t>
            </a:r>
            <a:endParaRPr lang="en-US" altLang="zh-CN" sz="2400" b="1" dirty="0" smtClean="0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  <a:p>
            <a:r>
              <a:rPr lang="en-US" altLang="zh-CN" sz="24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1.</a:t>
            </a:r>
            <a:r>
              <a:rPr lang="zh-CN" altLang="en-US" sz="24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认识宋明儒学复兴背景，掌握宋明理学代表人物及其思想主张。</a:t>
            </a:r>
          </a:p>
          <a:p>
            <a:r>
              <a:rPr lang="en-US" altLang="zh-CN" sz="24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2</a:t>
            </a:r>
            <a:r>
              <a:rPr lang="en-US" altLang="zh-CN" sz="24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en-US" sz="24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认识宋词元曲及其发展原因</a:t>
            </a:r>
            <a:r>
              <a:rPr lang="zh-CN" altLang="en-US" sz="24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。</a:t>
            </a:r>
            <a:endParaRPr lang="en-US" altLang="zh-CN" sz="2400" b="1" dirty="0" smtClean="0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  <a:p>
            <a:r>
              <a:rPr lang="en-US" altLang="zh-CN" sz="24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3</a:t>
            </a:r>
            <a:r>
              <a:rPr lang="en-US" altLang="zh-CN" sz="24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en-US" sz="24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了解三大发明成就以及对世界的影响，沈括</a:t>
            </a:r>
            <a:r>
              <a:rPr lang="en-US" altLang="zh-CN" sz="24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《</a:t>
            </a:r>
            <a:r>
              <a:rPr lang="zh-CN" altLang="en-US" sz="24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梦溪笔谈</a:t>
            </a:r>
            <a:r>
              <a:rPr lang="en-US" altLang="zh-CN" sz="24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》</a:t>
            </a:r>
            <a:r>
              <a:rPr lang="zh-CN" altLang="en-US" sz="24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、郭守敬</a:t>
            </a:r>
            <a:r>
              <a:rPr lang="en-US" altLang="zh-CN" sz="24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《</a:t>
            </a:r>
            <a:r>
              <a:rPr lang="zh-CN" altLang="en-US" sz="24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授时历</a:t>
            </a:r>
            <a:r>
              <a:rPr lang="en-US" altLang="zh-CN" sz="24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》</a:t>
            </a:r>
            <a:r>
              <a:rPr lang="zh-CN" altLang="en-US" sz="24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。</a:t>
            </a:r>
          </a:p>
          <a:p>
            <a:r>
              <a:rPr lang="en-US" altLang="zh-CN" sz="24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4</a:t>
            </a:r>
            <a:r>
              <a:rPr lang="en-US" altLang="zh-CN" sz="24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en-US" sz="24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了解少数民族文字，认识各民族为中华民族大家庭的发展作出的贡献。</a:t>
            </a:r>
          </a:p>
          <a:p>
            <a:endParaRPr lang="zh-CN" altLang="en-US" sz="2400" b="1" dirty="0">
              <a:solidFill>
                <a:srgbClr val="FF0000"/>
              </a:solidFill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832177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2050" name="Picture 2" descr="D:\Users\Administrator\Desktop\微信图片编辑_201909241730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211" y="0"/>
            <a:ext cx="873157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32345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8352928" cy="1143000"/>
          </a:xfrm>
        </p:spPr>
        <p:txBody>
          <a:bodyPr>
            <a:normAutofit/>
          </a:bodyPr>
          <a:lstStyle/>
          <a:p>
            <a:r>
              <a:rPr lang="zh-CN" altLang="en-US" dirty="0"/>
              <a:t>一、 儒学的</a:t>
            </a:r>
            <a:r>
              <a:rPr lang="zh-CN" altLang="en-US" dirty="0" smtClean="0"/>
              <a:t>复兴</a:t>
            </a:r>
            <a:r>
              <a:rPr lang="en-US" altLang="zh-CN" dirty="0" smtClean="0"/>
              <a:t>-</a:t>
            </a:r>
            <a:r>
              <a:rPr lang="zh-CN" altLang="en-US" dirty="0" smtClean="0"/>
              <a:t>程朱理学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7504" y="1700808"/>
            <a:ext cx="5256584" cy="475252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背景</a:t>
            </a: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①儒家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学说日益僵化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，独尊地位动摇；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②宋代加强专制主义中央集权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，需要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重建纲常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伦理；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zh-CN" b="1" dirty="0" smtClean="0">
                <a:latin typeface="宋体" pitchFamily="2" charset="-122"/>
                <a:ea typeface="宋体" pitchFamily="2" charset="-122"/>
              </a:rPr>
              <a:t>③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农业、手工业、商业的发展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Calibri"/>
                <a:ea typeface="宋体" pitchFamily="2" charset="-122"/>
              </a:rPr>
              <a:t>④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北宋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中期掀起了儒学复兴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运动。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C6DDB2CB-912E-47FC-9DD1-C360F1D877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0090" y="2060848"/>
            <a:ext cx="3390550" cy="4789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5964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39552" y="332656"/>
            <a:ext cx="8064896" cy="129614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altLang="zh-CN" b="1" dirty="0">
                <a:latin typeface="宋体" pitchFamily="2" charset="-122"/>
                <a:ea typeface="宋体" pitchFamily="2" charset="-122"/>
              </a:rPr>
              <a:t>2.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代表人物</a:t>
            </a:r>
          </a:p>
          <a:p>
            <a:pPr marL="0" indent="0">
              <a:buNone/>
            </a:pPr>
            <a:r>
              <a:rPr lang="zh-CN" altLang="en-US" b="1" dirty="0" smtClean="0">
                <a:latin typeface="Calibri"/>
                <a:ea typeface="宋体" pitchFamily="2" charset="-122"/>
              </a:rPr>
              <a:t>①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北宋的程颢、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程颐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兄弟；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Calibri"/>
                <a:ea typeface="宋体" pitchFamily="2" charset="-122"/>
              </a:rPr>
              <a:t>②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南宋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的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朱熹（理学的集大成者）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1880472"/>
            <a:ext cx="3491880" cy="335699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95008" y="5373215"/>
            <a:ext cx="3491880" cy="1323439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/>
              <a:t>    程颢</a:t>
            </a:r>
            <a:r>
              <a:rPr lang="zh-CN" altLang="en-US" sz="2000" b="1" dirty="0"/>
              <a:t>、程颐：确定了理学的最高范畴“天理”；天理的核心就是“仁” ，修养的最高境界就是“仁”。</a:t>
            </a:r>
          </a:p>
        </p:txBody>
      </p:sp>
      <p:pic>
        <p:nvPicPr>
          <p:cNvPr id="6" name="Picture 12" descr="C:\Users\Administrator\Desktop\图片2_副本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0072" y="1880472"/>
            <a:ext cx="2935233" cy="4915452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12780863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37824" y="476672"/>
            <a:ext cx="8445624" cy="20882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b="1" dirty="0">
                <a:latin typeface="宋体" pitchFamily="2" charset="-122"/>
                <a:ea typeface="宋体" pitchFamily="2" charset="-122"/>
              </a:rPr>
              <a:t>3.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主要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思想及特点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①宇宙观：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“理”是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自然界和社会的根本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原则（核心），三纲五常就是“理”的表现；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" name="内容占位符 2"/>
          <p:cNvSpPr txBox="1">
            <a:spLocks/>
          </p:cNvSpPr>
          <p:nvPr/>
        </p:nvSpPr>
        <p:spPr>
          <a:xfrm>
            <a:off x="251520" y="2780928"/>
            <a:ext cx="8496944" cy="2952328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vert="horz" lIns="101600" tIns="0" rIns="82550" bIns="0" rtlCol="0" anchor="t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kumimoji="0" lang="zh-CN" altLang="en-US" sz="2800" b="1" i="0" u="none" strike="noStrike" kern="1200" cap="none" spc="150" normalizeH="0" baseline="0" noProof="1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华文楷体" pitchFamily="2" charset="-122"/>
                <a:ea typeface="华文楷体" pitchFamily="2" charset="-122"/>
                <a:sym typeface="+mn-ea"/>
              </a:rPr>
              <a:t>    未有天地之先，毕竟是先有此理。</a:t>
            </a:r>
            <a:r>
              <a:rPr kumimoji="0" lang="zh-CN" altLang="en-US" sz="2800" b="1" i="0" u="none" strike="noStrike" kern="1200" cap="none" spc="150" normalizeH="0" baseline="0" noProof="1" smtClean="0">
                <a:ln>
                  <a:noFill/>
                </a:ln>
                <a:solidFill>
                  <a:srgbClr val="70AD47"/>
                </a:solidFill>
                <a:effectLst/>
                <a:uLnTx/>
                <a:uFillTx/>
                <a:latin typeface="华文楷体" pitchFamily="2" charset="-122"/>
                <a:ea typeface="华文楷体" pitchFamily="2" charset="-122"/>
                <a:sym typeface="+mn-ea"/>
              </a:rPr>
              <a:t>有理而后有气</a:t>
            </a:r>
            <a:r>
              <a:rPr kumimoji="0" lang="zh-CN" altLang="en-US" sz="2800" b="1" i="0" u="none" strike="noStrike" kern="1200" cap="none" spc="150" normalizeH="0" baseline="0" noProof="1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华文楷体" pitchFamily="2" charset="-122"/>
                <a:ea typeface="华文楷体" pitchFamily="2" charset="-122"/>
                <a:sym typeface="+mn-ea"/>
              </a:rPr>
              <a:t>，虽是一时都有，毕竟以理为主，天下未有无理之气，亦未有无气之理。宇宙之间，一理而已。</a:t>
            </a:r>
            <a:r>
              <a:rPr lang="en-US" altLang="zh-CN" sz="2800" b="1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alibri"/>
                <a:ea typeface="华文楷体" pitchFamily="2" charset="-122"/>
              </a:rPr>
              <a:t>…</a:t>
            </a:r>
            <a:r>
              <a:rPr lang="zh-CN" altLang="en-US" sz="2800" b="1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华文楷体" pitchFamily="2" charset="-122"/>
                <a:ea typeface="华文楷体" pitchFamily="2" charset="-122"/>
              </a:rPr>
              <a:t>其</a:t>
            </a:r>
            <a:r>
              <a:rPr lang="zh-CN" altLang="en-US" sz="2800" b="1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华文楷体" pitchFamily="2" charset="-122"/>
                <a:ea typeface="华文楷体" pitchFamily="2" charset="-122"/>
              </a:rPr>
              <a:t>张之为三纲，其纪之为</a:t>
            </a:r>
            <a:r>
              <a:rPr lang="zh-CN" altLang="en-US" sz="2800" b="1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华文楷体" pitchFamily="2" charset="-122"/>
                <a:ea typeface="华文楷体" pitchFamily="2" charset="-122"/>
              </a:rPr>
              <a:t>五常</a:t>
            </a:r>
            <a:r>
              <a:rPr lang="en-US" altLang="zh-CN" sz="2800" b="1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Calibri"/>
                <a:ea typeface="华文楷体" pitchFamily="2" charset="-122"/>
              </a:rPr>
              <a:t>…</a:t>
            </a:r>
          </a:p>
          <a:p>
            <a:pPr marL="0" lvl="0" indent="0">
              <a:buNone/>
            </a:pPr>
            <a:r>
              <a:rPr kumimoji="0" lang="en-US" altLang="zh-CN" sz="2800" b="1" i="0" u="none" strike="noStrike" kern="1200" cap="none" spc="150" normalizeH="0" baseline="0" noProof="1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Calibri"/>
                <a:ea typeface="华文楷体" pitchFamily="2" charset="-122"/>
                <a:sym typeface="+mn-ea"/>
              </a:rPr>
              <a:t> </a:t>
            </a:r>
            <a:r>
              <a:rPr kumimoji="0" lang="en-US" altLang="zh-CN" sz="2800" b="1" i="0" u="none" strike="noStrike" kern="1200" cap="none" spc="150" normalizeH="0" baseline="0" noProof="1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Calibri"/>
                <a:ea typeface="华文楷体" pitchFamily="2" charset="-122"/>
                <a:sym typeface="+mn-ea"/>
              </a:rPr>
              <a:t>                                               </a:t>
            </a:r>
            <a:r>
              <a:rPr kumimoji="0" lang="en-US" altLang="zh-CN" sz="2800" b="1" i="0" u="none" strike="noStrike" kern="1200" cap="none" spc="150" normalizeH="0" baseline="0" noProof="1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华文楷体" pitchFamily="2" charset="-122"/>
                <a:ea typeface="华文楷体" pitchFamily="2" charset="-122"/>
                <a:sym typeface="+mn-ea"/>
              </a:rPr>
              <a:t>——《</a:t>
            </a:r>
            <a:r>
              <a:rPr kumimoji="0" lang="zh-CN" altLang="en-US" sz="2800" b="1" i="0" u="none" strike="noStrike" kern="1200" cap="none" spc="150" normalizeH="0" baseline="0" noProof="1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华文楷体" pitchFamily="2" charset="-122"/>
                <a:ea typeface="华文楷体" pitchFamily="2" charset="-122"/>
                <a:sym typeface="+mn-ea"/>
              </a:rPr>
              <a:t>朱子语类</a:t>
            </a:r>
            <a:r>
              <a:rPr kumimoji="0" lang="en-US" altLang="zh-CN" sz="2800" b="1" i="0" u="none" strike="noStrike" kern="1200" cap="none" spc="150" normalizeH="0" baseline="0" noProof="1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华文楷体" pitchFamily="2" charset="-122"/>
                <a:ea typeface="华文楷体" pitchFamily="2" charset="-122"/>
                <a:sym typeface="+mn-ea"/>
              </a:rPr>
              <a:t>》</a:t>
            </a:r>
            <a:endParaRPr kumimoji="0" lang="en-US" altLang="zh-CN" sz="2800" b="1" i="0" u="none" strike="noStrike" kern="1200" cap="none" spc="150" normalizeH="0" baseline="0" noProof="1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华文楷体" pitchFamily="2" charset="-122"/>
              <a:ea typeface="华文楷体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250556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1080120"/>
          </a:xfrm>
        </p:spPr>
        <p:txBody>
          <a:bodyPr/>
          <a:lstStyle/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②人生观：“存天理，去人欲”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；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" name="Picture 3" descr="图片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1844824"/>
            <a:ext cx="7776864" cy="4315460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36712494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403648" y="692696"/>
            <a:ext cx="6984776" cy="1152128"/>
          </a:xfrm>
        </p:spPr>
        <p:txBody>
          <a:bodyPr/>
          <a:lstStyle/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③认识论：“格物致知”</a:t>
            </a:r>
          </a:p>
          <a:p>
            <a:pPr marL="0" indent="0">
              <a:buNone/>
            </a:pP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" name="Picture 6" descr="图片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2019141"/>
            <a:ext cx="7920856" cy="3249613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10787755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</p:spPr>
        <p:txBody>
          <a:bodyPr/>
          <a:lstStyle/>
          <a:p>
            <a:r>
              <a:rPr lang="zh-CN" altLang="en-US" dirty="0" smtClean="0"/>
              <a:t>程朱理学特点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1"/>
            <a:ext cx="8291264" cy="2404864"/>
          </a:xfrm>
          <a:solidFill>
            <a:srgbClr val="FFFF00"/>
          </a:solidFill>
        </p:spPr>
        <p:txBody>
          <a:bodyPr/>
          <a:lstStyle/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）儒学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进一步思辨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化；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）强调伦理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道德为核心；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）吸收了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儒、道的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思想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主张。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154081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260648"/>
            <a:ext cx="8568952" cy="3672408"/>
          </a:xfrm>
        </p:spPr>
        <p:txBody>
          <a:bodyPr/>
          <a:lstStyle/>
          <a:p>
            <a:pPr marL="0" indent="0">
              <a:buNone/>
            </a:pPr>
            <a:r>
              <a:rPr lang="en-US" altLang="zh-CN" b="1" dirty="0">
                <a:latin typeface="宋体" pitchFamily="2" charset="-122"/>
                <a:ea typeface="宋体" pitchFamily="2" charset="-122"/>
              </a:rPr>
              <a:t>4.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理学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的发展：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①“四书”成为先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于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“五经”的儒学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基础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读物；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②元朝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宣布将儒家经书作为科举考试的基本内容，答题标准以程朱理学的解释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为主；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③南宋以后，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程朱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理学成为官方正统哲学，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在历史上产生了深远影响。</a:t>
            </a:r>
          </a:p>
          <a:p>
            <a:pPr marL="0" indent="0">
              <a:buNone/>
            </a:pP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" name="图片 4" descr="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3703312"/>
            <a:ext cx="3540125" cy="3074988"/>
          </a:xfrm>
          <a:prstGeom prst="rect">
            <a:avLst/>
          </a:prstGeom>
          <a:noFill/>
          <a:ln w="31750" cmpd="sng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图片 3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717032"/>
            <a:ext cx="3532187" cy="3048000"/>
          </a:xfrm>
          <a:prstGeom prst="rect">
            <a:avLst/>
          </a:prstGeom>
          <a:noFill/>
          <a:ln w="25400" cmpd="sng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1940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2962672" cy="1143000"/>
          </a:xfrm>
        </p:spPr>
        <p:txBody>
          <a:bodyPr>
            <a:normAutofit/>
          </a:bodyPr>
          <a:lstStyle/>
          <a:p>
            <a:r>
              <a:rPr lang="en-US" altLang="zh-CN" sz="3200" b="1" dirty="0" smtClean="0">
                <a:latin typeface="宋体" pitchFamily="2" charset="-122"/>
                <a:ea typeface="宋体" pitchFamily="2" charset="-122"/>
              </a:rPr>
              <a:t>5</a:t>
            </a:r>
            <a:r>
              <a:rPr lang="zh-CN" altLang="en-US" sz="3200" b="1" dirty="0" smtClean="0">
                <a:latin typeface="宋体" pitchFamily="2" charset="-122"/>
                <a:ea typeface="宋体" pitchFamily="2" charset="-122"/>
              </a:rPr>
              <a:t>、影响</a:t>
            </a:r>
            <a:endParaRPr lang="zh-CN" altLang="en-US" sz="3200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43944" y="1124744"/>
            <a:ext cx="8229600" cy="1828800"/>
          </a:xfrm>
        </p:spPr>
        <p:txBody>
          <a:bodyPr/>
          <a:lstStyle/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①提出了利于维护封建统治的道德规范，为皇权专制提供了理论依据，适应了封建统治者的需要，</a:t>
            </a:r>
          </a:p>
        </p:txBody>
      </p:sp>
      <p:sp>
        <p:nvSpPr>
          <p:cNvPr id="4" name="文本框 1"/>
          <p:cNvSpPr txBox="1"/>
          <p:nvPr/>
        </p:nvSpPr>
        <p:spPr>
          <a:xfrm>
            <a:off x="438224" y="2996952"/>
            <a:ext cx="8064896" cy="2462213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华文楷体" pitchFamily="2" charset="-122"/>
                <a:ea typeface="华文楷体" pitchFamily="2" charset="-122"/>
              </a:rPr>
              <a:t>理学家的思想，……因其目的是“卫道”，表示其文化的保守性格，……他们的思想，……将人欲与天理对立，抹杀个人私利观，替以后专制皇权加强张本，其影响所及，达几百年。</a:t>
            </a:r>
          </a:p>
          <a:p>
            <a:pPr marL="0" marR="0" lvl="0" indent="0" defTabSz="91440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华文楷体" pitchFamily="2" charset="-122"/>
                <a:ea typeface="华文楷体" pitchFamily="2" charset="-122"/>
              </a:rPr>
              <a:t>            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华文楷体" pitchFamily="2" charset="-122"/>
                <a:ea typeface="华文楷体" pitchFamily="2" charset="-122"/>
              </a:rPr>
              <a:t>      ——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华文楷体" pitchFamily="2" charset="-122"/>
                <a:ea typeface="华文楷体" pitchFamily="2" charset="-122"/>
              </a:rPr>
              <a:t>黄仁宇《现代中国的历程》</a:t>
            </a:r>
          </a:p>
        </p:txBody>
      </p:sp>
    </p:spTree>
    <p:extLst>
      <p:ext uri="{BB962C8B-B14F-4D97-AF65-F5344CB8AC3E}">
        <p14:creationId xmlns:p14="http://schemas.microsoft.com/office/powerpoint/2010/main" val="7214779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41437" y="404664"/>
            <a:ext cx="8568952" cy="1656183"/>
          </a:xfrm>
        </p:spPr>
        <p:txBody>
          <a:bodyPr/>
          <a:lstStyle/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②重视主观意志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力量和道德，强调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人的社会责任和历史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使命，对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塑造中华民族性格起了积极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作用；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" name="Rectangle 10" descr="5%"/>
          <p:cNvSpPr>
            <a:spLocks noChangeArrowheads="1"/>
          </p:cNvSpPr>
          <p:nvPr/>
        </p:nvSpPr>
        <p:spPr bwMode="auto">
          <a:xfrm>
            <a:off x="366821" y="2060848"/>
            <a:ext cx="8208912" cy="954107"/>
          </a:xfrm>
          <a:prstGeom prst="rect">
            <a:avLst/>
          </a:prstGeom>
          <a:solidFill>
            <a:srgbClr val="FFFF00"/>
          </a:solidFill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苟利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国家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生死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以，岂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因祸福避趋之</a:t>
            </a: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——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清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·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林则徐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5" name="Rectangle 12" descr="5%"/>
          <p:cNvSpPr>
            <a:spLocks noChangeArrowheads="1"/>
          </p:cNvSpPr>
          <p:nvPr/>
        </p:nvSpPr>
        <p:spPr bwMode="auto">
          <a:xfrm>
            <a:off x="398101" y="3398391"/>
            <a:ext cx="8136904" cy="954107"/>
          </a:xfrm>
          <a:prstGeom prst="rect">
            <a:avLst/>
          </a:prstGeom>
          <a:solidFill>
            <a:srgbClr val="FFFF00"/>
          </a:solidFill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粉身碎骨寻常</a:t>
            </a:r>
            <a:r>
              <a:rPr kumimoji="0" lang="zh-CN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事，但愿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牺牲报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国家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——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清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·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秋瑾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6821" y="4869160"/>
            <a:ext cx="82089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宋体" pitchFamily="2" charset="-122"/>
                <a:ea typeface="宋体" pitchFamily="2" charset="-122"/>
              </a:rPr>
              <a:t>③是对儒学的更新与丰富，有利于促进中国古代文化、教育的进一步发展。</a:t>
            </a:r>
            <a:endParaRPr lang="zh-CN" altLang="en-US" sz="3200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979727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"/>
          <p:cNvSpPr txBox="1">
            <a:spLocks noGrp="1"/>
          </p:cNvSpPr>
          <p:nvPr>
            <p:ph idx="1"/>
          </p:nvPr>
        </p:nvSpPr>
        <p:spPr>
          <a:xfrm>
            <a:off x="323528" y="703495"/>
            <a:ext cx="8229600" cy="171739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L="361950" lvl="0" indent="-361950" algn="just" defTabSz="685800" fontAlgn="base">
              <a:lnSpc>
                <a:spcPct val="110000"/>
              </a:lnSpc>
              <a:spcBef>
                <a:spcPts val="1200"/>
              </a:spcBef>
              <a:spcAft>
                <a:spcPct val="0"/>
              </a:spcAft>
              <a:buClr>
                <a:srgbClr val="5B9BD5"/>
              </a:buClr>
              <a:buSzPct val="60000"/>
              <a:buNone/>
              <a:defRPr/>
            </a:pPr>
            <a:r>
              <a:rPr lang="zh-CN" altLang="en-US" b="1" kern="0" dirty="0" smtClean="0">
                <a:latin typeface="宋体" pitchFamily="2" charset="-122"/>
                <a:ea typeface="宋体" pitchFamily="2" charset="-122"/>
              </a:rPr>
              <a:t>④强调</a:t>
            </a:r>
            <a:r>
              <a:rPr kumimoji="0" lang="zh-CN" altLang="en-US" sz="32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宋体" pitchFamily="2" charset="-122"/>
                <a:ea typeface="宋体" pitchFamily="2" charset="-122"/>
              </a:rPr>
              <a:t>“三纲五常”和尊卑</a:t>
            </a:r>
            <a: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itchFamily="2" charset="-122"/>
                <a:ea typeface="宋体" pitchFamily="2" charset="-122"/>
              </a:rPr>
              <a:t>等级观念</a:t>
            </a:r>
            <a:r>
              <a:rPr kumimoji="0" lang="zh-CN" altLang="en-US" sz="32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宋体" pitchFamily="2" charset="-122"/>
                <a:ea typeface="宋体" pitchFamily="2" charset="-122"/>
              </a:rPr>
              <a:t>，压制</a:t>
            </a:r>
            <a: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宋体" pitchFamily="2" charset="-122"/>
                <a:ea typeface="宋体" pitchFamily="2" charset="-122"/>
              </a:rPr>
              <a:t>和扼杀人的自然</a:t>
            </a:r>
            <a:r>
              <a:rPr lang="zh-CN" altLang="en-US" b="1" kern="0" dirty="0">
                <a:latin typeface="宋体" pitchFamily="2" charset="-122"/>
                <a:ea typeface="宋体" pitchFamily="2" charset="-122"/>
              </a:rPr>
              <a:t>欲求</a:t>
            </a:r>
            <a:r>
              <a:rPr lang="zh-CN" altLang="en-US" b="1" kern="0" dirty="0" smtClean="0">
                <a:latin typeface="宋体" pitchFamily="2" charset="-122"/>
                <a:ea typeface="宋体" pitchFamily="2" charset="-122"/>
              </a:rPr>
              <a:t>，禁锢</a:t>
            </a:r>
            <a:r>
              <a:rPr lang="zh-CN" altLang="en-US" b="1" kern="0" dirty="0">
                <a:latin typeface="宋体" pitchFamily="2" charset="-122"/>
                <a:ea typeface="宋体" pitchFamily="2" charset="-122"/>
              </a:rPr>
              <a:t>人们</a:t>
            </a:r>
            <a:r>
              <a:rPr lang="zh-CN" altLang="en-US" b="1" kern="0" dirty="0" smtClean="0">
                <a:latin typeface="宋体" pitchFamily="2" charset="-122"/>
                <a:ea typeface="宋体" pitchFamily="2" charset="-122"/>
              </a:rPr>
              <a:t>思想，阻碍了后期社会的变革。</a:t>
            </a:r>
            <a:endParaRPr kumimoji="0" lang="zh-CN" altLang="en-US" sz="32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" name="Picture 3" descr="200512816325503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2420888"/>
            <a:ext cx="4572000" cy="3794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5508104" y="4581128"/>
            <a:ext cx="2664296" cy="1015663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/>
              <a:t>饿死事小，失节事大。贞节牌坊的建立，是对女性的禁锢。</a:t>
            </a:r>
            <a:endParaRPr lang="zh-CN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88421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-8720"/>
            <a:ext cx="9144000" cy="663696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zh-CN" altLang="en-US" sz="3200" dirty="0" smtClean="0"/>
              <a:t>儒学的发展历程</a:t>
            </a:r>
            <a:endParaRPr lang="zh-CN" altLang="en-US" sz="3200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5698429"/>
              </p:ext>
            </p:extLst>
          </p:nvPr>
        </p:nvGraphicFramePr>
        <p:xfrm>
          <a:off x="0" y="717132"/>
          <a:ext cx="9144000" cy="61252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1640"/>
                <a:gridCol w="1728192"/>
                <a:gridCol w="1872208"/>
                <a:gridCol w="4211960"/>
              </a:tblGrid>
              <a:tr h="702321">
                <a:tc>
                  <a:txBody>
                    <a:bodyPr/>
                    <a:lstStyle/>
                    <a:p>
                      <a:r>
                        <a:rPr lang="zh-CN" altLang="en-US" sz="2800" b="1" dirty="0" smtClean="0">
                          <a:latin typeface="+mj-ea"/>
                          <a:ea typeface="+mj-ea"/>
                        </a:rPr>
                        <a:t>时间</a:t>
                      </a:r>
                      <a:endParaRPr lang="zh-CN" altLang="en-US" sz="2800" b="1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b="1" dirty="0" smtClean="0">
                          <a:latin typeface="+mj-ea"/>
                          <a:ea typeface="+mj-ea"/>
                        </a:rPr>
                        <a:t>发展情况</a:t>
                      </a:r>
                      <a:endParaRPr lang="zh-CN" altLang="en-US" sz="2800" b="1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b="1" dirty="0" smtClean="0">
                          <a:latin typeface="+mj-ea"/>
                          <a:ea typeface="+mj-ea"/>
                        </a:rPr>
                        <a:t>代表人物</a:t>
                      </a:r>
                      <a:endParaRPr lang="zh-CN" altLang="en-US" sz="2800" b="1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800" b="1" dirty="0" smtClean="0">
                          <a:latin typeface="+mj-ea"/>
                          <a:ea typeface="+mj-ea"/>
                        </a:rPr>
                        <a:t>观点</a:t>
                      </a:r>
                      <a:endParaRPr lang="zh-CN" altLang="en-US" sz="2800" b="1" dirty="0">
                        <a:latin typeface="+mj-ea"/>
                        <a:ea typeface="+mj-ea"/>
                      </a:endParaRPr>
                    </a:p>
                  </a:txBody>
                  <a:tcPr/>
                </a:tc>
              </a:tr>
              <a:tr h="702321"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latin typeface="宋体" pitchFamily="2" charset="-122"/>
                          <a:ea typeface="宋体" pitchFamily="2" charset="-122"/>
                        </a:rPr>
                        <a:t>春秋</a:t>
                      </a:r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latin typeface="宋体" pitchFamily="2" charset="-122"/>
                          <a:ea typeface="宋体" pitchFamily="2" charset="-122"/>
                        </a:rPr>
                        <a:t>产生</a:t>
                      </a:r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latin typeface="宋体" pitchFamily="2" charset="-122"/>
                          <a:ea typeface="宋体" pitchFamily="2" charset="-122"/>
                        </a:rPr>
                        <a:t>孔子</a:t>
                      </a:r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latin typeface="宋体" pitchFamily="2" charset="-122"/>
                          <a:ea typeface="宋体" pitchFamily="2" charset="-122"/>
                        </a:rPr>
                        <a:t>仁、为政以德、有教无类</a:t>
                      </a:r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  <a:tr h="829000"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latin typeface="宋体" pitchFamily="2" charset="-122"/>
                          <a:ea typeface="宋体" pitchFamily="2" charset="-122"/>
                        </a:rPr>
                        <a:t>战国</a:t>
                      </a:r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latin typeface="宋体" pitchFamily="2" charset="-122"/>
                          <a:ea typeface="宋体" pitchFamily="2" charset="-122"/>
                        </a:rPr>
                        <a:t>发展</a:t>
                      </a:r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latin typeface="宋体" pitchFamily="2" charset="-122"/>
                          <a:ea typeface="宋体" pitchFamily="2" charset="-122"/>
                        </a:rPr>
                        <a:t>孟子、荀子</a:t>
                      </a:r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latin typeface="宋体" pitchFamily="2" charset="-122"/>
                          <a:ea typeface="宋体" pitchFamily="2" charset="-122"/>
                        </a:rPr>
                        <a:t>仁政、性善论；隆礼重法、性恶论</a:t>
                      </a:r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  <a:tr h="702321"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latin typeface="宋体" pitchFamily="2" charset="-122"/>
                          <a:ea typeface="宋体" pitchFamily="2" charset="-122"/>
                        </a:rPr>
                        <a:t>秦朝</a:t>
                      </a:r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latin typeface="宋体" pitchFamily="2" charset="-122"/>
                          <a:ea typeface="宋体" pitchFamily="2" charset="-122"/>
                        </a:rPr>
                        <a:t>重创</a:t>
                      </a:r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latin typeface="宋体" pitchFamily="2" charset="-122"/>
                          <a:ea typeface="宋体" pitchFamily="2" charset="-122"/>
                        </a:rPr>
                        <a:t>秦始皇</a:t>
                      </a:r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latin typeface="宋体" pitchFamily="2" charset="-122"/>
                          <a:ea typeface="宋体" pitchFamily="2" charset="-122"/>
                        </a:rPr>
                        <a:t>焚书坑儒</a:t>
                      </a:r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  <a:tr h="702321"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latin typeface="宋体" pitchFamily="2" charset="-122"/>
                          <a:ea typeface="宋体" pitchFamily="2" charset="-122"/>
                        </a:rPr>
                        <a:t>汉朝</a:t>
                      </a:r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latin typeface="宋体" pitchFamily="2" charset="-122"/>
                          <a:ea typeface="宋体" pitchFamily="2" charset="-122"/>
                        </a:rPr>
                        <a:t>正统地位</a:t>
                      </a:r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latin typeface="宋体" pitchFamily="2" charset="-122"/>
                          <a:ea typeface="宋体" pitchFamily="2" charset="-122"/>
                        </a:rPr>
                        <a:t>董仲舒</a:t>
                      </a:r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latin typeface="宋体" pitchFamily="2" charset="-122"/>
                          <a:ea typeface="宋体" pitchFamily="2" charset="-122"/>
                        </a:rPr>
                        <a:t>罢黜百家，独尊儒术</a:t>
                      </a:r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  <a:tr h="829000"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latin typeface="宋体" pitchFamily="2" charset="-122"/>
                          <a:ea typeface="宋体" pitchFamily="2" charset="-122"/>
                        </a:rPr>
                        <a:t>魏晋南北朝</a:t>
                      </a:r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latin typeface="宋体" pitchFamily="2" charset="-122"/>
                          <a:ea typeface="宋体" pitchFamily="2" charset="-122"/>
                        </a:rPr>
                        <a:t>新发展</a:t>
                      </a:r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latin typeface="宋体" pitchFamily="2" charset="-122"/>
                          <a:ea typeface="宋体" pitchFamily="2" charset="-122"/>
                        </a:rPr>
                        <a:t>吸收佛、道精神</a:t>
                      </a:r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  <a:tr h="829000"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latin typeface="宋体" pitchFamily="2" charset="-122"/>
                          <a:ea typeface="宋体" pitchFamily="2" charset="-122"/>
                        </a:rPr>
                        <a:t>隋唐</a:t>
                      </a:r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latin typeface="宋体" pitchFamily="2" charset="-122"/>
                          <a:ea typeface="宋体" pitchFamily="2" charset="-122"/>
                        </a:rPr>
                        <a:t>三教并行、复兴</a:t>
                      </a:r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latin typeface="宋体" pitchFamily="2" charset="-122"/>
                          <a:ea typeface="宋体" pitchFamily="2" charset="-122"/>
                        </a:rPr>
                        <a:t>韩愈</a:t>
                      </a:r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latin typeface="宋体" pitchFamily="2" charset="-122"/>
                          <a:ea typeface="宋体" pitchFamily="2" charset="-122"/>
                        </a:rPr>
                        <a:t>天命论和封建纲常巩固儒学主流思想</a:t>
                      </a:r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  <a:tr h="829000"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latin typeface="宋体" pitchFamily="2" charset="-122"/>
                          <a:ea typeface="宋体" pitchFamily="2" charset="-122"/>
                        </a:rPr>
                        <a:t>宋朝</a:t>
                      </a:r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latin typeface="宋体" pitchFamily="2" charset="-122"/>
                          <a:ea typeface="宋体" pitchFamily="2" charset="-122"/>
                        </a:rPr>
                        <a:t>新体系</a:t>
                      </a:r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latin typeface="宋体" pitchFamily="2" charset="-122"/>
                          <a:ea typeface="宋体" pitchFamily="2" charset="-122"/>
                        </a:rPr>
                        <a:t>二程、朱熹</a:t>
                      </a:r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2400" b="1" dirty="0" smtClean="0">
                          <a:latin typeface="宋体" pitchFamily="2" charset="-122"/>
                          <a:ea typeface="宋体" pitchFamily="2" charset="-122"/>
                        </a:rPr>
                        <a:t>理是万物根本，存天理灭人欲，格物致知</a:t>
                      </a:r>
                      <a:endParaRPr lang="zh-CN" altLang="en-US" sz="2400" b="1" dirty="0"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74258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zh-CN" altLang="en-US" dirty="0" smtClean="0"/>
              <a:t>二、文学艺术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1052736"/>
            <a:ext cx="8640960" cy="547260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宋词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）背景：</a:t>
            </a: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①政治：阶级矛盾和民族矛盾的尖锐；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②经济：商品经济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发展，城市生活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丰富多彩；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③阶层：市民阶层壮大；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④文化：娱乐场所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需要大量的歌词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。</a:t>
            </a:r>
            <a:endParaRPr lang="en-US" altLang="zh-CN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）特点：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①民间流行的长短句歌词发展而来的一种新的诗歌体裁；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②根据乐谱分为不同的词牌，各有固定格式；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③唐朝后期出现，宋朝鼎盛，风格多样，内容广泛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；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09647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260648"/>
            <a:ext cx="8640960" cy="26642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）成就：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Calibri"/>
                <a:ea typeface="宋体" pitchFamily="2" charset="-122"/>
              </a:rPr>
              <a:t>①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豪放派：苏轼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、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辛弃疾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风格豪放激愤，气势雄伟，内容以记事、说理为主，表达内心感慨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；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" name="Picture 5" descr="苏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56992"/>
            <a:ext cx="5652120" cy="3475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5785672" y="3356992"/>
            <a:ext cx="3309888" cy="341632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993300"/>
                </a:solidFill>
                <a:effectLst/>
                <a:uLnTx/>
                <a:uFillTx/>
                <a:latin typeface="楷体_GB2312" pitchFamily="1" charset="-122"/>
                <a:ea typeface="楷体_GB2312" pitchFamily="1" charset="-122"/>
              </a:rPr>
              <a:t>菩萨蛮</a:t>
            </a:r>
            <a:r>
              <a:rPr kumimoji="0" lang="zh-CN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993300"/>
                </a:solidFill>
                <a:effectLst/>
                <a:uLnTx/>
                <a:uFillTx/>
                <a:latin typeface="楷体_GB2312" pitchFamily="1" charset="-122"/>
                <a:ea typeface="楷体_GB2312" pitchFamily="1" charset="-122"/>
              </a:rPr>
              <a:t>(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993300"/>
                </a:solidFill>
                <a:effectLst/>
                <a:uLnTx/>
                <a:uFillTx/>
                <a:latin typeface="楷体_GB2312" pitchFamily="1" charset="-122"/>
                <a:ea typeface="楷体_GB2312" pitchFamily="1" charset="-122"/>
              </a:rPr>
              <a:t>书江西造口壁</a:t>
            </a:r>
            <a:r>
              <a:rPr kumimoji="0" lang="zh-CN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993300"/>
                </a:solidFill>
                <a:effectLst/>
                <a:uLnTx/>
                <a:uFillTx/>
                <a:latin typeface="楷体_GB2312" pitchFamily="1" charset="-122"/>
                <a:ea typeface="楷体_GB2312" pitchFamily="1" charset="-122"/>
              </a:rPr>
              <a:t>)</a:t>
            </a:r>
            <a:endParaRPr kumimoji="0" lang="zh-CN" altLang="zh-CN" sz="2400" b="1" i="0" u="none" strike="noStrike" kern="0" cap="none" spc="0" normalizeH="0" baseline="0" noProof="0" dirty="0" smtClean="0">
              <a:ln>
                <a:noFill/>
              </a:ln>
              <a:solidFill>
                <a:srgbClr val="CC9900"/>
              </a:solidFill>
              <a:effectLst/>
              <a:uLnTx/>
              <a:uFillTx/>
              <a:latin typeface="楷体_GB2312" pitchFamily="1" charset="-122"/>
              <a:ea typeface="楷体_GB2312" pitchFamily="1" charset="-122"/>
            </a:endParaRPr>
          </a:p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CC9900"/>
                </a:solidFill>
                <a:effectLst/>
                <a:uLnTx/>
                <a:uFillTx/>
                <a:latin typeface="楷体_GB2312" pitchFamily="1" charset="-122"/>
                <a:ea typeface="楷体_GB2312" pitchFamily="1" charset="-122"/>
              </a:rPr>
              <a:t>        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1" charset="-122"/>
                <a:ea typeface="楷体_GB2312" pitchFamily="1" charset="-122"/>
              </a:rPr>
              <a:t>辛弃疾</a:t>
            </a:r>
          </a:p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CC9900"/>
                </a:solidFill>
                <a:effectLst/>
                <a:uLnTx/>
                <a:uFillTx/>
                <a:latin typeface="楷体_GB2312" pitchFamily="1" charset="-122"/>
                <a:ea typeface="楷体_GB2312" pitchFamily="1" charset="-122"/>
              </a:rPr>
              <a:t>   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_GB2312" pitchFamily="1" charset="-122"/>
                <a:ea typeface="楷体_GB2312" pitchFamily="1" charset="-122"/>
              </a:rPr>
              <a:t>郁孤台下清江水，中间多少行人泪。西北望长安，可怜无数山。 </a:t>
            </a:r>
            <a:b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_GB2312" pitchFamily="1" charset="-122"/>
                <a:ea typeface="楷体_GB2312" pitchFamily="1" charset="-122"/>
              </a:rPr>
            </a:b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/>
                <a:ea typeface="楷体_GB2312" pitchFamily="1" charset="-122"/>
              </a:rPr>
              <a:t>   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_GB2312" pitchFamily="1" charset="-122"/>
                <a:ea typeface="楷体_GB2312" pitchFamily="1" charset="-122"/>
              </a:rPr>
              <a:t> 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1" charset="-122"/>
                <a:ea typeface="楷体_GB2312" pitchFamily="1" charset="-122"/>
              </a:rPr>
              <a:t>青山遮不住，毕竟江流去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楷体_GB2312" pitchFamily="1" charset="-122"/>
                <a:ea typeface="楷体_GB2312" pitchFamily="1" charset="-122"/>
              </a:rPr>
              <a:t>。江晚正愁予，山深闻鹧鸪。</a:t>
            </a:r>
            <a:endParaRPr kumimoji="0" lang="zh-CN" altLang="en-US" sz="2400" b="1" i="0" u="none" strike="noStrike" kern="0" cap="none" spc="0" normalizeH="0" baseline="0" noProof="0" dirty="0" smtClean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楷体_GB2312" pitchFamily="1" charset="-122"/>
              <a:ea typeface="楷体_GB2312" pitchFamily="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08232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332657"/>
            <a:ext cx="8640960" cy="2160239"/>
          </a:xfrm>
        </p:spPr>
        <p:txBody>
          <a:bodyPr/>
          <a:lstStyle/>
          <a:p>
            <a:pPr marL="0" indent="0">
              <a:buNone/>
            </a:pPr>
            <a:r>
              <a:rPr lang="zh-CN" altLang="en-US" b="1" dirty="0" smtClean="0">
                <a:latin typeface="Calibri"/>
                <a:ea typeface="宋体" pitchFamily="2" charset="-122"/>
              </a:rPr>
              <a:t>②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婉约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派：柳永、李清照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风格委婉含蓄，细腻感人，内容以咏叹个人身世、写景抒情为主；</a:t>
            </a:r>
          </a:p>
          <a:p>
            <a:pPr marL="0" indent="0">
              <a:buNone/>
            </a:pP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33960" y="2006578"/>
            <a:ext cx="2977104" cy="486287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sz="2000" b="1" dirty="0">
                <a:latin typeface="华文新魏" pitchFamily="2" charset="-122"/>
                <a:ea typeface="华文新魏" pitchFamily="2" charset="-122"/>
              </a:rPr>
              <a:t>一剪</a:t>
            </a:r>
            <a:r>
              <a:rPr lang="zh-CN" sz="2000" b="1" dirty="0" smtClean="0">
                <a:latin typeface="华文新魏" pitchFamily="2" charset="-122"/>
                <a:ea typeface="华文新魏" pitchFamily="2" charset="-122"/>
              </a:rPr>
              <a:t>梅</a:t>
            </a:r>
            <a:endParaRPr lang="en-US" altLang="zh-CN" sz="2000" b="1" dirty="0" smtClean="0">
              <a:latin typeface="华文新魏" pitchFamily="2" charset="-122"/>
              <a:ea typeface="华文新魏" pitchFamily="2" charset="-122"/>
            </a:endParaRPr>
          </a:p>
          <a:p>
            <a:pPr algn="ctr" eaLnBrk="0" hangingPunct="0">
              <a:spcBef>
                <a:spcPct val="50000"/>
              </a:spcBef>
            </a:pPr>
            <a:r>
              <a:rPr lang="zh-CN" altLang="en-US" sz="2000" b="1" dirty="0" smtClean="0">
                <a:latin typeface="华文新魏" pitchFamily="2" charset="-122"/>
                <a:ea typeface="华文新魏" pitchFamily="2" charset="-122"/>
              </a:rPr>
              <a:t>                    李</a:t>
            </a:r>
            <a:r>
              <a:rPr lang="zh-CN" altLang="en-US" sz="2000" b="1" dirty="0">
                <a:latin typeface="华文新魏" pitchFamily="2" charset="-122"/>
                <a:ea typeface="华文新魏" pitchFamily="2" charset="-122"/>
              </a:rPr>
              <a:t>清照</a:t>
            </a:r>
            <a:r>
              <a:rPr lang="zh-CN" sz="2000" b="1" dirty="0">
                <a:latin typeface="华文新魏" pitchFamily="2" charset="-122"/>
                <a:ea typeface="华文新魏" pitchFamily="2" charset="-122"/>
              </a:rPr>
              <a:t/>
            </a:r>
            <a:br>
              <a:rPr lang="zh-CN" sz="2000" b="1" dirty="0">
                <a:latin typeface="华文新魏" pitchFamily="2" charset="-122"/>
                <a:ea typeface="华文新魏" pitchFamily="2" charset="-122"/>
              </a:rPr>
            </a:br>
            <a:r>
              <a:rPr lang="zh-CN" sz="2000" b="1" dirty="0">
                <a:latin typeface="华文新魏" pitchFamily="2" charset="-122"/>
                <a:ea typeface="华文新魏" pitchFamily="2" charset="-122"/>
              </a:rPr>
              <a:t>　</a:t>
            </a:r>
            <a:r>
              <a:rPr lang="zh-CN" sz="2000" b="1" dirty="0">
                <a:solidFill>
                  <a:srgbClr val="0000FF"/>
                </a:solidFill>
                <a:latin typeface="华文新魏" pitchFamily="2" charset="-122"/>
                <a:ea typeface="华文新魏" pitchFamily="2" charset="-122"/>
              </a:rPr>
              <a:t>红藕香残玉簟秋。</a:t>
            </a:r>
            <a:br>
              <a:rPr lang="zh-CN" sz="2000" b="1" dirty="0">
                <a:solidFill>
                  <a:srgbClr val="0000FF"/>
                </a:solidFill>
                <a:latin typeface="华文新魏" pitchFamily="2" charset="-122"/>
                <a:ea typeface="华文新魏" pitchFamily="2" charset="-122"/>
              </a:rPr>
            </a:br>
            <a:r>
              <a:rPr lang="zh-CN" sz="2000" b="1" dirty="0">
                <a:solidFill>
                  <a:srgbClr val="0000FF"/>
                </a:solidFill>
                <a:latin typeface="华文新魏" pitchFamily="2" charset="-122"/>
                <a:ea typeface="华文新魏" pitchFamily="2" charset="-122"/>
              </a:rPr>
              <a:t>　　轻解罗裳，</a:t>
            </a:r>
            <a:br>
              <a:rPr lang="zh-CN" sz="2000" b="1" dirty="0">
                <a:solidFill>
                  <a:srgbClr val="0000FF"/>
                </a:solidFill>
                <a:latin typeface="华文新魏" pitchFamily="2" charset="-122"/>
                <a:ea typeface="华文新魏" pitchFamily="2" charset="-122"/>
              </a:rPr>
            </a:br>
            <a:r>
              <a:rPr lang="zh-CN" sz="2000" b="1" dirty="0">
                <a:solidFill>
                  <a:srgbClr val="0000FF"/>
                </a:solidFill>
                <a:latin typeface="华文新魏" pitchFamily="2" charset="-122"/>
                <a:ea typeface="华文新魏" pitchFamily="2" charset="-122"/>
              </a:rPr>
              <a:t>　　独上兰舟。</a:t>
            </a:r>
            <a:br>
              <a:rPr lang="zh-CN" sz="2000" b="1" dirty="0">
                <a:solidFill>
                  <a:srgbClr val="0000FF"/>
                </a:solidFill>
                <a:latin typeface="华文新魏" pitchFamily="2" charset="-122"/>
                <a:ea typeface="华文新魏" pitchFamily="2" charset="-122"/>
              </a:rPr>
            </a:br>
            <a:r>
              <a:rPr lang="zh-CN" sz="2000" b="1" dirty="0">
                <a:solidFill>
                  <a:srgbClr val="0000FF"/>
                </a:solidFill>
                <a:latin typeface="华文新魏" pitchFamily="2" charset="-122"/>
                <a:ea typeface="华文新魏" pitchFamily="2" charset="-122"/>
              </a:rPr>
              <a:t>　　云中谁寄锦书来？</a:t>
            </a:r>
            <a:br>
              <a:rPr lang="zh-CN" sz="2000" b="1" dirty="0">
                <a:solidFill>
                  <a:srgbClr val="0000FF"/>
                </a:solidFill>
                <a:latin typeface="华文新魏" pitchFamily="2" charset="-122"/>
                <a:ea typeface="华文新魏" pitchFamily="2" charset="-122"/>
              </a:rPr>
            </a:br>
            <a:r>
              <a:rPr lang="zh-CN" sz="2000" b="1" dirty="0">
                <a:solidFill>
                  <a:srgbClr val="0000FF"/>
                </a:solidFill>
                <a:latin typeface="华文新魏" pitchFamily="2" charset="-122"/>
                <a:ea typeface="华文新魏" pitchFamily="2" charset="-122"/>
              </a:rPr>
              <a:t>　　雁字回时，</a:t>
            </a:r>
            <a:br>
              <a:rPr lang="zh-CN" sz="2000" b="1" dirty="0">
                <a:solidFill>
                  <a:srgbClr val="0000FF"/>
                </a:solidFill>
                <a:latin typeface="华文新魏" pitchFamily="2" charset="-122"/>
                <a:ea typeface="华文新魏" pitchFamily="2" charset="-122"/>
              </a:rPr>
            </a:br>
            <a:r>
              <a:rPr lang="zh-CN" sz="2000" b="1" dirty="0">
                <a:solidFill>
                  <a:srgbClr val="0000FF"/>
                </a:solidFill>
                <a:latin typeface="华文新魏" pitchFamily="2" charset="-122"/>
                <a:ea typeface="华文新魏" pitchFamily="2" charset="-122"/>
              </a:rPr>
              <a:t>　　月满西楼。</a:t>
            </a:r>
            <a:br>
              <a:rPr lang="zh-CN" sz="2000" b="1" dirty="0">
                <a:solidFill>
                  <a:srgbClr val="0000FF"/>
                </a:solidFill>
                <a:latin typeface="华文新魏" pitchFamily="2" charset="-122"/>
                <a:ea typeface="华文新魏" pitchFamily="2" charset="-122"/>
              </a:rPr>
            </a:br>
            <a:r>
              <a:rPr lang="zh-CN" sz="2000" b="1" dirty="0">
                <a:solidFill>
                  <a:srgbClr val="0000FF"/>
                </a:solidFill>
                <a:latin typeface="华文新魏" pitchFamily="2" charset="-122"/>
                <a:ea typeface="华文新魏" pitchFamily="2" charset="-122"/>
              </a:rPr>
              <a:t>　　</a:t>
            </a:r>
            <a:br>
              <a:rPr lang="zh-CN" sz="2000" b="1" dirty="0">
                <a:solidFill>
                  <a:srgbClr val="0000FF"/>
                </a:solidFill>
                <a:latin typeface="华文新魏" pitchFamily="2" charset="-122"/>
                <a:ea typeface="华文新魏" pitchFamily="2" charset="-122"/>
              </a:rPr>
            </a:br>
            <a:r>
              <a:rPr lang="zh-CN" sz="2000" b="1" dirty="0">
                <a:solidFill>
                  <a:srgbClr val="0000FF"/>
                </a:solidFill>
                <a:latin typeface="华文新魏" pitchFamily="2" charset="-122"/>
                <a:ea typeface="华文新魏" pitchFamily="2" charset="-122"/>
              </a:rPr>
              <a:t>　　花自飘零水自流。</a:t>
            </a:r>
            <a:br>
              <a:rPr lang="zh-CN" sz="2000" b="1" dirty="0">
                <a:solidFill>
                  <a:srgbClr val="0000FF"/>
                </a:solidFill>
                <a:latin typeface="华文新魏" pitchFamily="2" charset="-122"/>
                <a:ea typeface="华文新魏" pitchFamily="2" charset="-122"/>
              </a:rPr>
            </a:br>
            <a:r>
              <a:rPr lang="zh-CN" sz="2000" b="1" dirty="0">
                <a:solidFill>
                  <a:srgbClr val="0000FF"/>
                </a:solidFill>
                <a:latin typeface="华文新魏" pitchFamily="2" charset="-122"/>
                <a:ea typeface="华文新魏" pitchFamily="2" charset="-122"/>
              </a:rPr>
              <a:t>　　一种相思，</a:t>
            </a:r>
            <a:br>
              <a:rPr lang="zh-CN" sz="2000" b="1" dirty="0">
                <a:solidFill>
                  <a:srgbClr val="0000FF"/>
                </a:solidFill>
                <a:latin typeface="华文新魏" pitchFamily="2" charset="-122"/>
                <a:ea typeface="华文新魏" pitchFamily="2" charset="-122"/>
              </a:rPr>
            </a:br>
            <a:r>
              <a:rPr lang="zh-CN" sz="2000" b="1" dirty="0">
                <a:solidFill>
                  <a:srgbClr val="0000FF"/>
                </a:solidFill>
                <a:latin typeface="华文新魏" pitchFamily="2" charset="-122"/>
                <a:ea typeface="华文新魏" pitchFamily="2" charset="-122"/>
              </a:rPr>
              <a:t>　　两处闲愁。</a:t>
            </a:r>
            <a:br>
              <a:rPr lang="zh-CN" sz="2000" b="1" dirty="0">
                <a:solidFill>
                  <a:srgbClr val="0000FF"/>
                </a:solidFill>
                <a:latin typeface="华文新魏" pitchFamily="2" charset="-122"/>
                <a:ea typeface="华文新魏" pitchFamily="2" charset="-122"/>
              </a:rPr>
            </a:br>
            <a:r>
              <a:rPr lang="zh-CN" sz="2000" b="1" dirty="0">
                <a:solidFill>
                  <a:srgbClr val="0000FF"/>
                </a:solidFill>
                <a:latin typeface="华文新魏" pitchFamily="2" charset="-122"/>
                <a:ea typeface="华文新魏" pitchFamily="2" charset="-122"/>
              </a:rPr>
              <a:t>　　此情无计可消除，</a:t>
            </a:r>
            <a:br>
              <a:rPr lang="zh-CN" sz="2000" b="1" dirty="0">
                <a:solidFill>
                  <a:srgbClr val="0000FF"/>
                </a:solidFill>
                <a:latin typeface="华文新魏" pitchFamily="2" charset="-122"/>
                <a:ea typeface="华文新魏" pitchFamily="2" charset="-122"/>
              </a:rPr>
            </a:br>
            <a:r>
              <a:rPr lang="zh-CN" sz="2000" b="1" dirty="0">
                <a:solidFill>
                  <a:srgbClr val="0000FF"/>
                </a:solidFill>
                <a:latin typeface="华文新魏" pitchFamily="2" charset="-122"/>
                <a:ea typeface="华文新魏" pitchFamily="2" charset="-122"/>
              </a:rPr>
              <a:t>　　才下眉头，</a:t>
            </a:r>
            <a:br>
              <a:rPr lang="zh-CN" sz="2000" b="1" dirty="0">
                <a:solidFill>
                  <a:srgbClr val="0000FF"/>
                </a:solidFill>
                <a:latin typeface="华文新魏" pitchFamily="2" charset="-122"/>
                <a:ea typeface="华文新魏" pitchFamily="2" charset="-122"/>
              </a:rPr>
            </a:br>
            <a:r>
              <a:rPr lang="zh-CN" sz="2000" b="1" dirty="0">
                <a:solidFill>
                  <a:srgbClr val="0000FF"/>
                </a:solidFill>
                <a:latin typeface="华文新魏" pitchFamily="2" charset="-122"/>
                <a:ea typeface="华文新魏" pitchFamily="2" charset="-122"/>
              </a:rPr>
              <a:t>　　却上心头。</a:t>
            </a:r>
            <a:endParaRPr lang="zh-CN" sz="2000" b="1" dirty="0">
              <a:latin typeface="Times New Roman" pitchFamily="18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5724128" y="2083522"/>
            <a:ext cx="3254896" cy="4708981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 marL="0" marR="0" lvl="0" indent="0" algn="just" defTabSz="91440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993300"/>
                </a:solidFill>
                <a:effectLst/>
                <a:uLnTx/>
                <a:uFillTx/>
                <a:latin typeface="宋体" pitchFamily="2" charset="-122"/>
              </a:rPr>
              <a:t>        </a:t>
            </a:r>
            <a:r>
              <a:rPr kumimoji="0" lang="zh-CN" alt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itchFamily="2" charset="-122"/>
              </a:rPr>
              <a:t>雨霖铃    </a:t>
            </a:r>
          </a:p>
          <a:p>
            <a:pPr marL="0" marR="0" lvl="0" indent="0" algn="just" defTabSz="91440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itchFamily="2" charset="-122"/>
              </a:rPr>
              <a:t>              柳永　</a:t>
            </a:r>
          </a:p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itchFamily="2" charset="-122"/>
              </a:rPr>
              <a:t>    寒蝉凄切，对长亭晚，骤雨初歇。都门帐饮无绪，留恋处，兰舟催发。执手相看泪眼，竟无语凝噎。念去去、千里烟波，暮霭沉沉楚天阔。</a:t>
            </a:r>
            <a:br>
              <a:rPr kumimoji="0" lang="zh-CN" alt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itchFamily="2" charset="-122"/>
              </a:rPr>
            </a:br>
            <a:r>
              <a:rPr kumimoji="0" lang="zh-CN" alt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itchFamily="2" charset="-122"/>
              </a:rPr>
              <a:t>　　多情自古伤离别，更那堪、冷落清秋节。今宵酒醒何处</a:t>
            </a:r>
            <a:r>
              <a:rPr kumimoji="0" lang="zh-CN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itchFamily="2" charset="-122"/>
              </a:rPr>
              <a:t>?</a:t>
            </a:r>
            <a:r>
              <a:rPr kumimoji="0" lang="zh-CN" alt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itchFamily="2" charset="-122"/>
              </a:rPr>
              <a:t>杨柳岸、晓风残月。此去经年，应是良辰好景虚设。便纵有、千种风情，更与何人说</a:t>
            </a:r>
            <a:r>
              <a:rPr kumimoji="0" lang="zh-CN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itchFamily="2" charset="-122"/>
              </a:rPr>
              <a:t>? </a:t>
            </a:r>
            <a:endParaRPr kumimoji="0" lang="zh-CN" altLang="zh-CN" sz="2000" b="1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itchFamily="18" charset="0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3F7FE11A-CD3B-4562-A140-8B69104D12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1064" y="2204863"/>
            <a:ext cx="2659374" cy="4587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51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  <p:bldP spid="6" grpId="0" animBg="1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131840" y="0"/>
            <a:ext cx="3466728" cy="1143000"/>
          </a:xfrm>
        </p:spPr>
        <p:txBody>
          <a:bodyPr>
            <a:normAutofit/>
          </a:bodyPr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、元曲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9512" y="980728"/>
            <a:ext cx="8784976" cy="554461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内容及特点：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散曲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：更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灵活、更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通俗、更加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适合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市井人们需要；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杂剧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：综合性艺术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①将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成套的散曲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连在一起；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②根据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音乐等的不同安排不同的角色；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Calibri"/>
                <a:ea typeface="宋体" pitchFamily="2" charset="-122"/>
              </a:rPr>
              <a:t>③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有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完整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的故事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情节。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）代表人物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：关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汉卿、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王实甫等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）地位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：元杂剧标志着我国古代戏曲艺术的成熟。</a:t>
            </a:r>
          </a:p>
        </p:txBody>
      </p:sp>
    </p:spTree>
    <p:extLst>
      <p:ext uri="{BB962C8B-B14F-4D97-AF65-F5344CB8AC3E}">
        <p14:creationId xmlns:p14="http://schemas.microsoft.com/office/powerpoint/2010/main" val="32689504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27584" y="692696"/>
            <a:ext cx="7632848" cy="1287016"/>
          </a:xfrm>
          <a:solidFill>
            <a:srgbClr val="92D050"/>
          </a:solidFill>
        </p:spPr>
        <p:txBody>
          <a:bodyPr>
            <a:noAutofit/>
          </a:bodyPr>
          <a:lstStyle/>
          <a:p>
            <a:pPr algn="l"/>
            <a:r>
              <a:rPr lang="zh-CN" altLang="en-US" sz="3200" b="1" dirty="0" smtClean="0">
                <a:latin typeface="+mj-ea"/>
              </a:rPr>
              <a:t>    元代</a:t>
            </a:r>
            <a:r>
              <a:rPr lang="zh-CN" altLang="en-US" sz="3200" b="1" dirty="0">
                <a:latin typeface="+mj-ea"/>
              </a:rPr>
              <a:t>最优秀的杂剧作家是关汉卿</a:t>
            </a:r>
            <a:r>
              <a:rPr lang="zh-CN" altLang="en-US" sz="3200" b="1" dirty="0" smtClean="0">
                <a:latin typeface="+mj-ea"/>
              </a:rPr>
              <a:t>，代表作</a:t>
            </a:r>
            <a:r>
              <a:rPr lang="zh-CN" altLang="en-US" sz="3200" b="1" dirty="0">
                <a:latin typeface="+mj-ea"/>
              </a:rPr>
              <a:t>是悲剧</a:t>
            </a:r>
            <a:r>
              <a:rPr lang="en-US" altLang="zh-CN" sz="3200" b="1" dirty="0">
                <a:latin typeface="+mj-ea"/>
              </a:rPr>
              <a:t>《</a:t>
            </a:r>
            <a:r>
              <a:rPr lang="zh-CN" altLang="en-US" sz="3200" b="1" dirty="0">
                <a:latin typeface="+mj-ea"/>
              </a:rPr>
              <a:t>窦娥冤</a:t>
            </a:r>
            <a:r>
              <a:rPr lang="en-US" altLang="zh-CN" sz="3200" b="1" dirty="0" smtClean="0">
                <a:latin typeface="+mj-ea"/>
              </a:rPr>
              <a:t>》</a:t>
            </a:r>
            <a:endParaRPr lang="zh-CN" altLang="en-US" sz="3200" b="1" dirty="0">
              <a:latin typeface="+mj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2798496"/>
            <a:ext cx="3528392" cy="4032448"/>
          </a:xfrm>
          <a:solidFill>
            <a:schemeClr val="bg2">
              <a:lumMod val="90000"/>
            </a:schemeClr>
          </a:solidFill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zh-CN" altLang="en-US" sz="2800" b="1" dirty="0"/>
              <a:t> </a:t>
            </a:r>
            <a:r>
              <a:rPr lang="zh-CN" altLang="en-US" sz="2800" b="1" dirty="0" smtClean="0"/>
              <a:t>    关</a:t>
            </a:r>
            <a:r>
              <a:rPr lang="zh-CN" altLang="en-US" sz="2800" b="1" dirty="0"/>
              <a:t>汉卿，号已斋，生活在金末元初。他多才多艺，了解民间疾苦，熟悉民间语言，使得他的杂剧内容具有强烈的现实性和昂扬的斗争精神。此外还有马致远的</a:t>
            </a:r>
            <a:r>
              <a:rPr lang="en-US" altLang="zh-CN" sz="2800" b="1" dirty="0"/>
              <a:t>《</a:t>
            </a:r>
            <a:r>
              <a:rPr lang="zh-CN" altLang="en-US" sz="2800" b="1" dirty="0"/>
              <a:t>汉宫秋</a:t>
            </a:r>
            <a:r>
              <a:rPr lang="en-US" altLang="zh-CN" sz="2800" b="1" dirty="0"/>
              <a:t>》</a:t>
            </a:r>
            <a:r>
              <a:rPr lang="zh-CN" altLang="en-US" sz="2800" b="1" dirty="0" smtClean="0"/>
              <a:t>、白朴</a:t>
            </a:r>
            <a:r>
              <a:rPr lang="zh-CN" altLang="en-US" sz="2800" b="1" dirty="0"/>
              <a:t>的</a:t>
            </a:r>
            <a:r>
              <a:rPr lang="en-US" altLang="zh-CN" sz="2800" b="1" dirty="0"/>
              <a:t>《</a:t>
            </a:r>
            <a:r>
              <a:rPr lang="zh-CN" altLang="en-US" sz="2800" b="1" dirty="0"/>
              <a:t>梧桐雨</a:t>
            </a:r>
            <a:r>
              <a:rPr lang="en-US" altLang="zh-CN" sz="2800" b="1" dirty="0" smtClean="0"/>
              <a:t>》</a:t>
            </a:r>
            <a:r>
              <a:rPr lang="zh-CN" altLang="en-US" sz="2800" b="1" dirty="0" smtClean="0"/>
              <a:t>、纪君祥</a:t>
            </a:r>
            <a:r>
              <a:rPr lang="zh-CN" altLang="en-US" sz="2800" b="1" dirty="0"/>
              <a:t>的</a:t>
            </a:r>
            <a:r>
              <a:rPr lang="en-US" altLang="zh-CN" sz="2800" b="1" dirty="0"/>
              <a:t>《</a:t>
            </a:r>
            <a:r>
              <a:rPr lang="zh-CN" altLang="en-US" sz="2800" b="1" dirty="0"/>
              <a:t>赵氏孤儿</a:t>
            </a:r>
            <a:r>
              <a:rPr lang="en-US" altLang="zh-CN" sz="2800" b="1" dirty="0"/>
              <a:t>》</a:t>
            </a:r>
            <a:endParaRPr lang="zh-CN" altLang="en-US" sz="28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7920" y="2564904"/>
            <a:ext cx="4976080" cy="42660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4060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  <a:solidFill>
            <a:srgbClr val="92D050"/>
          </a:solidFill>
        </p:spPr>
        <p:txBody>
          <a:bodyPr>
            <a:normAutofit fontScale="90000"/>
          </a:bodyPr>
          <a:lstStyle/>
          <a:p>
            <a:pPr algn="l"/>
            <a:r>
              <a:rPr lang="zh-CN" altLang="en-US" dirty="0" smtClean="0"/>
              <a:t>思考：中国古代戏曲艺术在元朝兴盛的原因？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1124744"/>
            <a:ext cx="9144000" cy="5733256"/>
          </a:xfrm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zh-CN" b="1" dirty="0" smtClean="0"/>
          </a:p>
          <a:p>
            <a:pPr marL="0" indent="0">
              <a:buNone/>
            </a:pPr>
            <a:r>
              <a:rPr lang="en-US" altLang="zh-CN" b="1" dirty="0" smtClean="0"/>
              <a:t>1</a:t>
            </a:r>
            <a:r>
              <a:rPr lang="en-US" altLang="zh-CN" b="1" dirty="0" smtClean="0"/>
              <a:t>.</a:t>
            </a:r>
            <a:r>
              <a:rPr lang="zh-CN" altLang="en-US" b="1" dirty="0" smtClean="0"/>
              <a:t> 经济：经济</a:t>
            </a:r>
            <a:r>
              <a:rPr lang="zh-CN" altLang="en-US" b="1" dirty="0"/>
              <a:t>的</a:t>
            </a:r>
            <a:r>
              <a:rPr lang="zh-CN" altLang="en-US" b="1" dirty="0" smtClean="0"/>
              <a:t>发展准备</a:t>
            </a:r>
            <a:r>
              <a:rPr lang="zh-CN" altLang="en-US" b="1" dirty="0"/>
              <a:t>了充裕的物质</a:t>
            </a:r>
            <a:r>
              <a:rPr lang="zh-CN" altLang="en-US" b="1" dirty="0" smtClean="0"/>
              <a:t>条件；</a:t>
            </a:r>
            <a:endParaRPr lang="zh-CN" altLang="en-US" b="1" dirty="0"/>
          </a:p>
          <a:p>
            <a:pPr marL="0" indent="0">
              <a:buNone/>
            </a:pPr>
            <a:r>
              <a:rPr lang="en-US" altLang="zh-CN" b="1" dirty="0"/>
              <a:t>2</a:t>
            </a:r>
            <a:r>
              <a:rPr lang="en-US" altLang="zh-CN" b="1" dirty="0" smtClean="0"/>
              <a:t>.</a:t>
            </a:r>
            <a:r>
              <a:rPr lang="zh-CN" altLang="en-US" b="1" dirty="0" smtClean="0"/>
              <a:t>社会环境：城市</a:t>
            </a:r>
            <a:r>
              <a:rPr lang="zh-CN" altLang="en-US" b="1" dirty="0"/>
              <a:t>的兴起和勾栏瓦肆的</a:t>
            </a:r>
            <a:r>
              <a:rPr lang="zh-CN" altLang="en-US" b="1" dirty="0" smtClean="0"/>
              <a:t>繁盛提供了环境；</a:t>
            </a:r>
            <a:endParaRPr lang="zh-CN" altLang="en-US" b="1" dirty="0"/>
          </a:p>
          <a:p>
            <a:pPr marL="0" indent="0">
              <a:buNone/>
            </a:pPr>
            <a:r>
              <a:rPr lang="en-US" altLang="zh-CN" b="1" dirty="0"/>
              <a:t>3</a:t>
            </a:r>
            <a:r>
              <a:rPr lang="en-US" altLang="zh-CN" b="1" dirty="0" smtClean="0"/>
              <a:t>.</a:t>
            </a:r>
            <a:r>
              <a:rPr lang="zh-CN" altLang="en-US" b="1" dirty="0" smtClean="0"/>
              <a:t> 民族：疆域扩大</a:t>
            </a:r>
            <a:r>
              <a:rPr lang="zh-CN" altLang="en-US" b="1" dirty="0"/>
              <a:t>，交通发达，密切了国内外各民族之间的联系，加强了民族间的文化</a:t>
            </a:r>
            <a:r>
              <a:rPr lang="zh-CN" altLang="en-US" b="1" dirty="0" smtClean="0"/>
              <a:t>交流；</a:t>
            </a:r>
            <a:endParaRPr lang="zh-CN" altLang="en-US" b="1" dirty="0"/>
          </a:p>
          <a:p>
            <a:pPr marL="0" indent="0">
              <a:buNone/>
            </a:pPr>
            <a:r>
              <a:rPr lang="en-US" altLang="zh-CN" b="1" dirty="0"/>
              <a:t>4</a:t>
            </a:r>
            <a:r>
              <a:rPr lang="en-US" altLang="zh-CN" b="1" dirty="0" smtClean="0"/>
              <a:t>.</a:t>
            </a:r>
            <a:r>
              <a:rPr lang="zh-CN" altLang="en-US" b="1" dirty="0" smtClean="0"/>
              <a:t>阶级：元代</a:t>
            </a:r>
            <a:r>
              <a:rPr lang="zh-CN" altLang="en-US" b="1" dirty="0"/>
              <a:t>民族矛盾和阶级矛盾尖锐</a:t>
            </a:r>
            <a:r>
              <a:rPr lang="zh-CN" altLang="en-US" b="1" dirty="0" smtClean="0"/>
              <a:t>，要求</a:t>
            </a:r>
            <a:r>
              <a:rPr lang="zh-CN" altLang="en-US" b="1" dirty="0"/>
              <a:t>在艺术中得到</a:t>
            </a:r>
            <a:r>
              <a:rPr lang="zh-CN" altLang="en-US" b="1" dirty="0" smtClean="0"/>
              <a:t>反映；</a:t>
            </a:r>
            <a:endParaRPr lang="zh-CN" altLang="en-US" b="1" dirty="0"/>
          </a:p>
          <a:p>
            <a:pPr marL="0" indent="0">
              <a:buNone/>
            </a:pPr>
            <a:r>
              <a:rPr lang="en-US" altLang="zh-CN" b="1" dirty="0"/>
              <a:t>5</a:t>
            </a:r>
            <a:r>
              <a:rPr lang="en-US" altLang="zh-CN" b="1" dirty="0" smtClean="0"/>
              <a:t>.</a:t>
            </a:r>
            <a:r>
              <a:rPr lang="zh-CN" altLang="en-US" b="1" dirty="0" smtClean="0"/>
              <a:t>政治：科举</a:t>
            </a:r>
            <a:r>
              <a:rPr lang="zh-CN" altLang="en-US" b="1" dirty="0"/>
              <a:t>制度的废除，许多文人与民间艺术相结合，从事杂剧创作。</a:t>
            </a:r>
          </a:p>
          <a:p>
            <a:pPr marL="0" indent="0">
              <a:buNone/>
            </a:pP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10950960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771800" y="15664"/>
            <a:ext cx="3600400" cy="1143000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altLang="zh-CN" dirty="0"/>
              <a:t>3.</a:t>
            </a:r>
            <a:r>
              <a:rPr lang="zh-CN" altLang="en-US" dirty="0" smtClean="0"/>
              <a:t>话本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9512" y="1196752"/>
            <a:ext cx="8784976" cy="5256584"/>
          </a:xfrm>
          <a:solidFill>
            <a:schemeClr val="bg2">
              <a:lumMod val="90000"/>
            </a:schemeClr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含义：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话本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即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说书底本，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实质是早期的白话小说。</a:t>
            </a: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）分类：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①叙事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粗略、文字粗糙的说话艺人的底本，如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《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三国志平话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》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等；</a:t>
            </a: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②以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说话艺人口述故事为主要内容的记录整理本，文字通顺，描写细致，叙事周详，可能出自当时的读书人或书会先生之手，如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《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碾玉观音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》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等；</a:t>
            </a: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③文人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依据史书、野史笔记、文言小说等改编而成的通俗故事读本，如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《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宣和遗事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》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等。</a:t>
            </a:r>
          </a:p>
          <a:p>
            <a:pPr marL="0" indent="0">
              <a:buNone/>
            </a:pP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965929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259632" y="476672"/>
            <a:ext cx="5688632" cy="1143000"/>
          </a:xfrm>
        </p:spPr>
        <p:txBody>
          <a:bodyPr>
            <a:normAutofit/>
          </a:bodyPr>
          <a:lstStyle/>
          <a:p>
            <a:r>
              <a:rPr lang="en-US" altLang="zh-CN" dirty="0"/>
              <a:t>4.</a:t>
            </a:r>
            <a:r>
              <a:rPr lang="zh-CN" altLang="en-US" dirty="0" smtClean="0"/>
              <a:t>书法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643949" y="1988840"/>
            <a:ext cx="5998978" cy="864095"/>
          </a:xfrm>
        </p:spPr>
        <p:txBody>
          <a:bodyPr/>
          <a:lstStyle/>
          <a:p>
            <a:pPr marL="0" indent="0">
              <a:buNone/>
            </a:pPr>
            <a:r>
              <a:rPr lang="zh-CN" altLang="en-US" b="1" dirty="0" smtClean="0"/>
              <a:t>特点：追求</a:t>
            </a:r>
            <a:r>
              <a:rPr lang="zh-CN" altLang="en-US" b="1" dirty="0"/>
              <a:t>个性，不拘法度</a:t>
            </a:r>
          </a:p>
        </p:txBody>
      </p:sp>
      <p:pic>
        <p:nvPicPr>
          <p:cNvPr id="4" name="图片 17410" descr="2004102717525958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68389"/>
            <a:ext cx="2305050" cy="3743325"/>
          </a:xfrm>
          <a:prstGeom prst="rect">
            <a:avLst/>
          </a:prstGeom>
          <a:noFill/>
          <a:ln w="9525" cap="flat" cmpd="sng">
            <a:solidFill>
              <a:sysClr val="windowText" lastClr="0000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5" name="图片 17411" descr="x2"/>
          <p:cNvPicPr/>
          <p:nvPr/>
        </p:nvPicPr>
        <p:blipFill>
          <a:blip r:embed="rId3"/>
          <a:srcRect l="6847" t="22115" r="5869"/>
          <a:stretch>
            <a:fillRect/>
          </a:stretch>
        </p:blipFill>
        <p:spPr>
          <a:xfrm>
            <a:off x="4572000" y="3066801"/>
            <a:ext cx="2305050" cy="3744913"/>
          </a:xfrm>
          <a:prstGeom prst="rect">
            <a:avLst/>
          </a:prstGeom>
          <a:noFill/>
          <a:ln w="9525" cap="flat" cmpd="sng">
            <a:solidFill>
              <a:sysClr val="windowText" lastClr="0000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6" name="图片 17412" descr="484377001155365562"/>
          <p:cNvPicPr/>
          <p:nvPr/>
        </p:nvPicPr>
        <p:blipFill>
          <a:blip r:embed="rId4"/>
          <a:srcRect t="11717"/>
          <a:stretch>
            <a:fillRect/>
          </a:stretch>
        </p:blipFill>
        <p:spPr>
          <a:xfrm>
            <a:off x="2268538" y="3068389"/>
            <a:ext cx="2303462" cy="3743325"/>
          </a:xfrm>
          <a:prstGeom prst="rect">
            <a:avLst/>
          </a:prstGeom>
          <a:noFill/>
          <a:ln w="9525" cap="flat" cmpd="sng">
            <a:solidFill>
              <a:sysClr val="windowText" lastClr="0000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7" name="图片 17414" descr="caixiangxiang"/>
          <p:cNvPicPr/>
          <p:nvPr/>
        </p:nvPicPr>
        <p:blipFill>
          <a:blip r:embed="rId5"/>
          <a:stretch>
            <a:fillRect/>
          </a:stretch>
        </p:blipFill>
        <p:spPr>
          <a:xfrm>
            <a:off x="6867525" y="3068389"/>
            <a:ext cx="2276475" cy="3743325"/>
          </a:xfrm>
          <a:prstGeom prst="rect">
            <a:avLst/>
          </a:prstGeom>
          <a:noFill/>
          <a:ln w="9525" cap="flat" cmpd="sng">
            <a:solidFill>
              <a:sysClr val="windowText" lastClr="0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8" name="矩形 17415"/>
          <p:cNvSpPr/>
          <p:nvPr/>
        </p:nvSpPr>
        <p:spPr>
          <a:xfrm>
            <a:off x="1520508" y="3284289"/>
            <a:ext cx="675005" cy="1223962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lstStyle/>
          <a:p>
            <a:r>
              <a: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  <a:ea typeface="楷体_GB2312" pitchFamily="49" charset="-122"/>
              </a:rPr>
              <a:t>苏轼</a:t>
            </a:r>
            <a:endParaRPr lang="en-US" altLang="zh-CN" sz="3200" b="1" dirty="0">
              <a:solidFill>
                <a:srgbClr val="0000CC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9" name="矩形 17416"/>
          <p:cNvSpPr/>
          <p:nvPr/>
        </p:nvSpPr>
        <p:spPr>
          <a:xfrm>
            <a:off x="3968433" y="3068389"/>
            <a:ext cx="675005" cy="1655762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lstStyle/>
          <a:p>
            <a:r>
              <a: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  <a:ea typeface="楷体_GB2312" pitchFamily="49" charset="-122"/>
              </a:rPr>
              <a:t>黄庭坚</a:t>
            </a:r>
            <a:endParaRPr lang="en-US" altLang="zh-CN" sz="3200" b="1" dirty="0">
              <a:solidFill>
                <a:srgbClr val="0000CC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0" name="矩形 17417"/>
          <p:cNvSpPr/>
          <p:nvPr/>
        </p:nvSpPr>
        <p:spPr>
          <a:xfrm>
            <a:off x="6129020" y="3139826"/>
            <a:ext cx="675005" cy="936625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lstStyle/>
          <a:p>
            <a:pPr algn="dist"/>
            <a:r>
              <a: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  <a:ea typeface="楷体_GB2312" pitchFamily="49" charset="-122"/>
              </a:rPr>
              <a:t>米芾</a:t>
            </a:r>
            <a:endParaRPr lang="en-US" altLang="zh-CN" sz="3200" b="1" dirty="0">
              <a:solidFill>
                <a:srgbClr val="0000CC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11" name="矩形 17418"/>
          <p:cNvSpPr/>
          <p:nvPr/>
        </p:nvSpPr>
        <p:spPr>
          <a:xfrm>
            <a:off x="8145145" y="3211264"/>
            <a:ext cx="675005" cy="1081087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lstStyle/>
          <a:p>
            <a:r>
              <a:rPr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  <a:ea typeface="楷体_GB2312" pitchFamily="49" charset="-122"/>
              </a:rPr>
              <a:t>蔡襄</a:t>
            </a:r>
            <a:endParaRPr lang="en-US" altLang="zh-CN" sz="3200" b="1" dirty="0">
              <a:solidFill>
                <a:srgbClr val="0000CC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546088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55776" y="188640"/>
            <a:ext cx="4032448" cy="1143000"/>
          </a:xfrm>
        </p:spPr>
        <p:txBody>
          <a:bodyPr>
            <a:normAutofit/>
          </a:bodyPr>
          <a:lstStyle/>
          <a:p>
            <a:r>
              <a:rPr lang="en-US" altLang="zh-CN" dirty="0"/>
              <a:t>5.</a:t>
            </a:r>
            <a:r>
              <a:rPr lang="zh-CN" altLang="en-US" dirty="0" smtClean="0"/>
              <a:t>绘画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9512" y="1340768"/>
            <a:ext cx="8568952" cy="226084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zh-CN" altLang="en-US" b="1" dirty="0" smtClean="0"/>
              <a:t>（</a:t>
            </a:r>
            <a:r>
              <a:rPr lang="en-US" altLang="zh-CN" b="1" dirty="0"/>
              <a:t>1</a:t>
            </a:r>
            <a:r>
              <a:rPr lang="zh-CN" altLang="en-US" b="1" dirty="0"/>
              <a:t>）分类：山水画、花鸟画、人物画</a:t>
            </a:r>
          </a:p>
          <a:p>
            <a:pPr marL="0" indent="0">
              <a:buNone/>
            </a:pPr>
            <a:r>
              <a:rPr lang="zh-CN" altLang="en-US" b="1" dirty="0" smtClean="0"/>
              <a:t>（</a:t>
            </a:r>
            <a:r>
              <a:rPr lang="en-US" altLang="zh-CN" b="1" dirty="0"/>
              <a:t>2</a:t>
            </a:r>
            <a:r>
              <a:rPr lang="zh-CN" altLang="en-US" b="1" dirty="0"/>
              <a:t>）主要成就</a:t>
            </a:r>
            <a:r>
              <a:rPr lang="zh-CN" altLang="en-US" b="1" dirty="0" smtClean="0"/>
              <a:t>：山水画最突出，特点是注重</a:t>
            </a:r>
            <a:r>
              <a:rPr lang="zh-CN" altLang="en-US" b="1" dirty="0"/>
              <a:t>意境和笔墨情趣。</a:t>
            </a:r>
          </a:p>
          <a:p>
            <a:pPr marL="0" indent="0">
              <a:buNone/>
            </a:pPr>
            <a:r>
              <a:rPr lang="zh-CN" altLang="en-US" b="1" dirty="0" smtClean="0"/>
              <a:t>（</a:t>
            </a:r>
            <a:r>
              <a:rPr lang="en-US" altLang="zh-CN" b="1" dirty="0" smtClean="0"/>
              <a:t>3</a:t>
            </a:r>
            <a:r>
              <a:rPr lang="zh-CN" altLang="en-US" b="1" dirty="0" smtClean="0"/>
              <a:t>）原因：重文轻武；理学的兴起；阶级矛盾和民族矛盾的尖锐；商品经济的繁荣。</a:t>
            </a:r>
            <a:endParaRPr lang="zh-CN" altLang="en-US" b="1" dirty="0"/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FF5D97D5-BDBE-42C4-9405-905A108315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64" y="4149081"/>
            <a:ext cx="4536536" cy="2708920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827CBC6A-C149-470B-B38D-A6E75002EA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4149081"/>
            <a:ext cx="4572000" cy="2708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0689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75656" y="620688"/>
            <a:ext cx="5915000" cy="1143000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三、科技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13681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. 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印刷术、火药和指南针三大发明在宋朝基本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成熟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20521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u=369719088,1507764938&amp;fm=214&amp;gp=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61518"/>
            <a:ext cx="3798169" cy="2950151"/>
          </a:xfrm>
          <a:prstGeom prst="rect">
            <a:avLst/>
          </a:prstGeom>
          <a:noFill/>
          <a:ln>
            <a:noFill/>
          </a:ln>
          <a:extLst/>
        </p:spPr>
      </p:pic>
      <p:sp>
        <p:nvSpPr>
          <p:cNvPr id="5" name="TextBox 4"/>
          <p:cNvSpPr txBox="1"/>
          <p:nvPr/>
        </p:nvSpPr>
        <p:spPr>
          <a:xfrm>
            <a:off x="115549" y="6211669"/>
            <a:ext cx="35670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泥活字板</a:t>
            </a:r>
            <a:endParaRPr lang="en-US" altLang="zh-CN" b="1" dirty="0" smtClean="0"/>
          </a:p>
          <a:p>
            <a:r>
              <a:rPr lang="zh-CN" altLang="en-US" b="1" dirty="0" smtClean="0"/>
              <a:t>由胶泥刻字到烧制字模</a:t>
            </a:r>
            <a:endParaRPr lang="zh-CN" altLang="en-US" b="1" dirty="0"/>
          </a:p>
        </p:txBody>
      </p:sp>
      <p:pic>
        <p:nvPicPr>
          <p:cNvPr id="6" name="图片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4153" y="3478901"/>
            <a:ext cx="3860510" cy="2728375"/>
          </a:xfrm>
          <a:prstGeom prst="rect">
            <a:avLst/>
          </a:prstGeom>
          <a:noFill/>
          <a:ln>
            <a:noFill/>
          </a:ln>
          <a:extLst/>
        </p:spPr>
      </p:pic>
      <p:sp>
        <p:nvSpPr>
          <p:cNvPr id="7" name="TextBox 6"/>
          <p:cNvSpPr txBox="1"/>
          <p:nvPr/>
        </p:nvSpPr>
        <p:spPr>
          <a:xfrm>
            <a:off x="4624168" y="6093296"/>
            <a:ext cx="4320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元代王祯在</a:t>
            </a:r>
            <a:r>
              <a:rPr lang="en-US" altLang="zh-CN" b="1" dirty="0" smtClean="0"/>
              <a:t>《</a:t>
            </a:r>
            <a:r>
              <a:rPr lang="zh-CN" altLang="en-US" b="1" dirty="0" smtClean="0"/>
              <a:t>农书</a:t>
            </a:r>
            <a:r>
              <a:rPr lang="en-US" altLang="zh-CN" b="1" dirty="0" smtClean="0"/>
              <a:t>》</a:t>
            </a:r>
            <a:r>
              <a:rPr lang="zh-CN" altLang="en-US" b="1" dirty="0" smtClean="0"/>
              <a:t>中对木活字技术作了系统总结并有所创新，发明</a:t>
            </a:r>
            <a:r>
              <a:rPr lang="zh-CN" altLang="en-US" b="1" dirty="0"/>
              <a:t>了转轮排字法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2168" y="878656"/>
            <a:ext cx="9091832" cy="206210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Calibri"/>
              </a:rPr>
              <a:t>①</a:t>
            </a:r>
            <a:r>
              <a:rPr lang="zh-CN" altLang="en-US" sz="3200" b="1" dirty="0" smtClean="0">
                <a:latin typeface="+mn-ea"/>
              </a:rPr>
              <a:t>雕版</a:t>
            </a:r>
            <a:r>
              <a:rPr lang="zh-CN" altLang="en-US" sz="3200" b="1" dirty="0">
                <a:latin typeface="+mn-ea"/>
              </a:rPr>
              <a:t>印刷普及，北宋毕昇发明活字印刷术</a:t>
            </a:r>
            <a:r>
              <a:rPr lang="zh-CN" altLang="en-US" sz="3200" b="1" dirty="0" smtClean="0">
                <a:latin typeface="+mn-ea"/>
              </a:rPr>
              <a:t>；</a:t>
            </a:r>
            <a:endParaRPr lang="en-US" altLang="zh-CN" sz="3200" b="1" dirty="0" smtClean="0">
              <a:latin typeface="+mn-ea"/>
            </a:endParaRPr>
          </a:p>
          <a:p>
            <a:r>
              <a:rPr lang="zh-CN" altLang="en-US" sz="3200" b="1" dirty="0" smtClean="0">
                <a:latin typeface="Calibri"/>
              </a:rPr>
              <a:t>②</a:t>
            </a:r>
            <a:r>
              <a:rPr lang="zh-CN" altLang="en-US" sz="3200" b="1" dirty="0" smtClean="0">
                <a:latin typeface="+mn-ea"/>
              </a:rPr>
              <a:t>元朝</a:t>
            </a:r>
            <a:r>
              <a:rPr lang="zh-CN" altLang="en-US" sz="3200" b="1" dirty="0">
                <a:latin typeface="+mn-ea"/>
              </a:rPr>
              <a:t>中期，出现了铜</a:t>
            </a:r>
            <a:r>
              <a:rPr lang="zh-CN" altLang="en-US" sz="3200" b="1" dirty="0" smtClean="0">
                <a:latin typeface="+mn-ea"/>
              </a:rPr>
              <a:t>活字印刷；</a:t>
            </a:r>
            <a:endParaRPr lang="en-US" altLang="zh-CN" sz="3200" b="1" dirty="0" smtClean="0">
              <a:latin typeface="+mn-ea"/>
            </a:endParaRPr>
          </a:p>
          <a:p>
            <a:r>
              <a:rPr lang="en-US" altLang="zh-CN" sz="3200" b="1" dirty="0" smtClean="0">
                <a:latin typeface="Calibri"/>
              </a:rPr>
              <a:t>③</a:t>
            </a:r>
            <a:r>
              <a:rPr lang="en-US" altLang="zh-CN" sz="3200" b="1" dirty="0" smtClean="0">
                <a:latin typeface="+mn-ea"/>
              </a:rPr>
              <a:t>13</a:t>
            </a:r>
            <a:r>
              <a:rPr lang="zh-CN" altLang="en-US" sz="3200" b="1" dirty="0">
                <a:latin typeface="+mn-ea"/>
              </a:rPr>
              <a:t>世纪，传入朝鲜，</a:t>
            </a:r>
            <a:r>
              <a:rPr lang="zh-CN" altLang="en-US" sz="3200" b="1" dirty="0" smtClean="0">
                <a:latin typeface="+mn-ea"/>
              </a:rPr>
              <a:t>后传入</a:t>
            </a:r>
            <a:r>
              <a:rPr lang="zh-CN" altLang="en-US" sz="3200" b="1" dirty="0">
                <a:latin typeface="+mn-ea"/>
              </a:rPr>
              <a:t>日本和东南亚</a:t>
            </a:r>
            <a:r>
              <a:rPr lang="zh-CN" altLang="en-US" sz="3200" b="1" dirty="0" smtClean="0">
                <a:latin typeface="+mn-ea"/>
              </a:rPr>
              <a:t>地区，经丝绸之路传到波斯</a:t>
            </a:r>
            <a:r>
              <a:rPr lang="zh-CN" altLang="en-US" sz="3200" b="1" dirty="0" smtClean="0">
                <a:latin typeface="+mn-ea"/>
              </a:rPr>
              <a:t>；后</a:t>
            </a:r>
            <a:r>
              <a:rPr lang="zh-CN" altLang="en-US" sz="3200" b="1" dirty="0" smtClean="0">
                <a:latin typeface="+mn-ea"/>
              </a:rPr>
              <a:t>经蒙古人西传入欧洲</a:t>
            </a:r>
            <a:r>
              <a:rPr lang="zh-CN" altLang="en-US" sz="3200" b="1" dirty="0" smtClean="0">
                <a:latin typeface="+mn-ea"/>
              </a:rPr>
              <a:t>。</a:t>
            </a:r>
            <a:endParaRPr lang="en-US" altLang="zh-CN" sz="3200" b="1" dirty="0" smtClean="0">
              <a:latin typeface="+mn-ea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3672" y="41192"/>
            <a:ext cx="30963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latin typeface="+mj-ea"/>
                <a:ea typeface="+mj-ea"/>
              </a:rPr>
              <a:t>印刷术</a:t>
            </a:r>
            <a:endParaRPr lang="zh-CN" altLang="en-US" sz="4000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767099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9512" y="692696"/>
            <a:ext cx="5328592" cy="590465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zh-CN" altLang="en-US" b="1" dirty="0" smtClean="0"/>
              <a:t>    火药</a:t>
            </a:r>
            <a:r>
              <a:rPr lang="zh-CN" altLang="en-US" b="1" dirty="0"/>
              <a:t>大量制造并用于军事，由燃烧型火器逐步发展为爆炸型火器和管形射击火器</a:t>
            </a:r>
            <a:r>
              <a:rPr lang="zh-CN" altLang="en-US" b="1" dirty="0" smtClean="0"/>
              <a:t>；</a:t>
            </a:r>
            <a:endParaRPr lang="en-US" altLang="zh-CN" b="1" dirty="0" smtClean="0"/>
          </a:p>
          <a:p>
            <a:pPr marL="0" indent="0">
              <a:buNone/>
            </a:pPr>
            <a:r>
              <a:rPr lang="zh-CN" altLang="en-US" sz="3000" b="1" dirty="0" smtClean="0"/>
              <a:t>①</a:t>
            </a:r>
            <a:r>
              <a:rPr lang="zh-CN" altLang="en-US" sz="3000" b="1" dirty="0"/>
              <a:t>唐朝末年，火药开始运用到军事</a:t>
            </a:r>
            <a:r>
              <a:rPr lang="zh-CN" altLang="en-US" sz="3000" b="1" dirty="0" smtClean="0"/>
              <a:t>领域；</a:t>
            </a:r>
            <a:endParaRPr lang="zh-CN" altLang="en-US" sz="3000" b="1" dirty="0"/>
          </a:p>
          <a:p>
            <a:pPr marL="0" indent="0">
              <a:buNone/>
            </a:pPr>
            <a:r>
              <a:rPr lang="zh-CN" altLang="en-US" sz="3000" b="1" dirty="0"/>
              <a:t>②</a:t>
            </a:r>
            <a:r>
              <a:rPr lang="zh-CN" altLang="en-US" sz="3000" b="1" dirty="0" smtClean="0"/>
              <a:t>宋元，</a:t>
            </a:r>
            <a:r>
              <a:rPr lang="zh-CN" altLang="en-US" sz="3000" b="1" dirty="0"/>
              <a:t>火药武器广泛用于</a:t>
            </a:r>
            <a:r>
              <a:rPr lang="zh-CN" altLang="en-US" sz="3000" b="1" dirty="0" smtClean="0"/>
              <a:t>战争；</a:t>
            </a:r>
            <a:endParaRPr lang="zh-CN" altLang="en-US" sz="3000" b="1" dirty="0"/>
          </a:p>
          <a:p>
            <a:pPr marL="0" indent="0">
              <a:buNone/>
            </a:pPr>
            <a:r>
              <a:rPr lang="zh-CN" altLang="en-US" sz="3000" b="1" dirty="0" smtClean="0"/>
              <a:t>③南宋</a:t>
            </a:r>
            <a:r>
              <a:rPr lang="zh-CN" altLang="en-US" sz="3000" b="1" dirty="0"/>
              <a:t>制造</a:t>
            </a:r>
            <a:r>
              <a:rPr lang="zh-CN" altLang="en-US" sz="3000" b="1" dirty="0" smtClean="0"/>
              <a:t>出突火枪；</a:t>
            </a:r>
            <a:endParaRPr lang="zh-CN" altLang="en-US" sz="3000" b="1" dirty="0"/>
          </a:p>
          <a:p>
            <a:pPr marL="0" indent="0">
              <a:buNone/>
            </a:pPr>
            <a:r>
              <a:rPr lang="zh-CN" altLang="en-US" sz="3000" b="1" dirty="0" smtClean="0"/>
              <a:t>④元朝</a:t>
            </a:r>
            <a:r>
              <a:rPr lang="zh-CN" altLang="en-US" sz="3000" b="1" dirty="0"/>
              <a:t>用</a:t>
            </a:r>
            <a:r>
              <a:rPr lang="zh-CN" altLang="en-US" sz="3000" b="1" dirty="0" smtClean="0"/>
              <a:t>金属发明了火铳；</a:t>
            </a:r>
            <a:endParaRPr lang="zh-CN" altLang="en-US" sz="3000" b="1" dirty="0"/>
          </a:p>
          <a:p>
            <a:pPr marL="0" indent="0">
              <a:buNone/>
            </a:pPr>
            <a:r>
              <a:rPr lang="zh-CN" altLang="en-US" sz="3000" b="1" dirty="0" smtClean="0"/>
              <a:t>⑤</a:t>
            </a:r>
            <a:r>
              <a:rPr lang="en-US" altLang="zh-CN" sz="3000" b="1" dirty="0" smtClean="0">
                <a:latin typeface="Calibri"/>
              </a:rPr>
              <a:t>13</a:t>
            </a:r>
            <a:r>
              <a:rPr lang="zh-CN" altLang="en-US" sz="3000" b="1" dirty="0">
                <a:latin typeface="Calibri"/>
              </a:rPr>
              <a:t>世纪传入阿拉伯地区</a:t>
            </a:r>
            <a:r>
              <a:rPr lang="zh-CN" altLang="en-US" sz="3000" b="1" dirty="0" smtClean="0">
                <a:latin typeface="Calibri"/>
              </a:rPr>
              <a:t>，</a:t>
            </a:r>
            <a:r>
              <a:rPr lang="en-US" altLang="zh-CN" sz="3000" b="1" dirty="0" smtClean="0">
                <a:latin typeface="Calibri"/>
              </a:rPr>
              <a:t> </a:t>
            </a:r>
            <a:r>
              <a:rPr lang="zh-CN" altLang="en-US" sz="3000" b="1" dirty="0" smtClean="0">
                <a:latin typeface="Calibri"/>
              </a:rPr>
              <a:t>经</a:t>
            </a:r>
            <a:r>
              <a:rPr lang="zh-CN" altLang="en-US" sz="3000" b="1" dirty="0">
                <a:latin typeface="Calibri"/>
              </a:rPr>
              <a:t>阿拉伯人传到了欧洲，对欧洲的火器制造和作战方式产生巨大影响，推动了欧洲社会的</a:t>
            </a:r>
            <a:r>
              <a:rPr lang="zh-CN" altLang="en-US" sz="3000" b="1" dirty="0" smtClean="0">
                <a:latin typeface="Calibri"/>
              </a:rPr>
              <a:t>变革</a:t>
            </a:r>
            <a:r>
              <a:rPr lang="zh-CN" altLang="en-US" sz="3000" b="1" dirty="0" smtClean="0">
                <a:latin typeface="Calibri"/>
              </a:rPr>
              <a:t>。</a:t>
            </a:r>
            <a:endParaRPr lang="zh-CN" altLang="en-US" b="1" dirty="0">
              <a:latin typeface="Calibri"/>
            </a:endParaRPr>
          </a:p>
          <a:p>
            <a:pPr marL="0" indent="0">
              <a:buNone/>
            </a:pPr>
            <a:endParaRPr lang="zh-CN" altLang="en-US" b="1" dirty="0"/>
          </a:p>
        </p:txBody>
      </p:sp>
      <p:pic>
        <p:nvPicPr>
          <p:cNvPr id="4" name="图片 20487" descr="1160732103915926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" b="8324"/>
          <a:stretch>
            <a:fillRect/>
          </a:stretch>
        </p:blipFill>
        <p:spPr bwMode="auto">
          <a:xfrm>
            <a:off x="5868144" y="260648"/>
            <a:ext cx="2232247" cy="2550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935" y="3933056"/>
            <a:ext cx="3522663" cy="1728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文本框 2"/>
          <p:cNvSpPr txBox="1">
            <a:spLocks noChangeArrowheads="1"/>
          </p:cNvSpPr>
          <p:nvPr/>
        </p:nvSpPr>
        <p:spPr bwMode="auto">
          <a:xfrm>
            <a:off x="6176341" y="5877272"/>
            <a:ext cx="192405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 dirty="0">
                <a:latin typeface="华文楷体" pitchFamily="2" charset="-122"/>
                <a:ea typeface="华文楷体" pitchFamily="2" charset="-122"/>
              </a:rPr>
              <a:t>元代火铳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176341" y="3140968"/>
            <a:ext cx="24281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南宋突火枪</a:t>
            </a:r>
            <a:endParaRPr lang="zh-CN" altLang="en-US" sz="24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179512" y="0"/>
            <a:ext cx="180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 smtClean="0">
                <a:latin typeface="+mj-ea"/>
                <a:ea typeface="+mj-ea"/>
              </a:rPr>
              <a:t>火药</a:t>
            </a:r>
            <a:endParaRPr lang="zh-CN" altLang="en-US" sz="4400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72920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7504" y="692696"/>
            <a:ext cx="8640960" cy="4121299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zh-CN" altLang="en-US" b="1" dirty="0">
                <a:latin typeface="+mn-ea"/>
              </a:rPr>
              <a:t>用人工磁化的方法造出指南针，并广泛应用于航海</a:t>
            </a:r>
            <a:r>
              <a:rPr lang="zh-CN" altLang="en-US" b="1" dirty="0" smtClean="0">
                <a:latin typeface="+mn-ea"/>
              </a:rPr>
              <a:t>。</a:t>
            </a:r>
            <a:endParaRPr lang="en-US" altLang="zh-CN" b="1" dirty="0" smtClean="0">
              <a:latin typeface="+mn-ea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+mn-ea"/>
              </a:rPr>
              <a:t>①</a:t>
            </a:r>
            <a:r>
              <a:rPr lang="zh-CN" altLang="en-US" b="1" dirty="0" smtClean="0">
                <a:latin typeface="+mn-ea"/>
              </a:rPr>
              <a:t>战国：人们</a:t>
            </a:r>
            <a:r>
              <a:rPr lang="zh-CN" altLang="en-US" b="1" dirty="0">
                <a:latin typeface="+mn-ea"/>
              </a:rPr>
              <a:t>利用天然磁铁制成指南</a:t>
            </a:r>
            <a:r>
              <a:rPr lang="zh-CN" altLang="en-US" b="1" dirty="0" smtClean="0">
                <a:latin typeface="+mn-ea"/>
              </a:rPr>
              <a:t>工具司南；</a:t>
            </a:r>
            <a:endParaRPr lang="en-US" altLang="zh-CN" b="1" dirty="0" smtClean="0">
              <a:latin typeface="+mn-ea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+mn-ea"/>
              </a:rPr>
              <a:t>②北宋：人们</a:t>
            </a:r>
            <a:r>
              <a:rPr lang="zh-CN" altLang="en-US" b="1" dirty="0">
                <a:latin typeface="+mn-ea"/>
              </a:rPr>
              <a:t>把带有磁性的钢针安置</a:t>
            </a:r>
            <a:r>
              <a:rPr lang="zh-CN" altLang="en-US" b="1" dirty="0" smtClean="0">
                <a:latin typeface="+mn-ea"/>
              </a:rPr>
              <a:t>在刻有度数</a:t>
            </a:r>
            <a:r>
              <a:rPr lang="zh-CN" altLang="en-US" b="1" dirty="0">
                <a:latin typeface="+mn-ea"/>
              </a:rPr>
              <a:t>的盘中</a:t>
            </a:r>
            <a:r>
              <a:rPr lang="zh-CN" altLang="en-US" b="1" dirty="0" smtClean="0">
                <a:latin typeface="+mn-ea"/>
              </a:rPr>
              <a:t>，制成罗盘；</a:t>
            </a:r>
            <a:endParaRPr lang="en-US" altLang="zh-CN" b="1" dirty="0" smtClean="0">
              <a:latin typeface="+mn-ea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+mn-ea"/>
              </a:rPr>
              <a:t>③北宋末年：指南针开始应用于航海；</a:t>
            </a:r>
            <a:endParaRPr lang="zh-CN" altLang="en-US" b="1" dirty="0">
              <a:latin typeface="+mn-ea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+mn-ea"/>
              </a:rPr>
              <a:t>④阿拉伯</a:t>
            </a:r>
            <a:r>
              <a:rPr lang="zh-CN" altLang="en-US" b="1" dirty="0">
                <a:latin typeface="+mn-ea"/>
              </a:rPr>
              <a:t>商人将指南针传到</a:t>
            </a:r>
            <a:r>
              <a:rPr lang="zh-CN" altLang="en-US" b="1" dirty="0" smtClean="0">
                <a:latin typeface="+mn-ea"/>
              </a:rPr>
              <a:t>阿拉伯国家</a:t>
            </a:r>
            <a:r>
              <a:rPr lang="zh-CN" altLang="en-US" b="1" dirty="0">
                <a:latin typeface="+mn-ea"/>
              </a:rPr>
              <a:t>，后来又传到</a:t>
            </a:r>
            <a:r>
              <a:rPr lang="zh-CN" altLang="en-US" b="1" dirty="0" smtClean="0">
                <a:latin typeface="+mn-ea"/>
              </a:rPr>
              <a:t>欧洲，大大</a:t>
            </a:r>
            <a:r>
              <a:rPr lang="zh-CN" altLang="en-US" b="1" dirty="0">
                <a:latin typeface="+mn-ea"/>
              </a:rPr>
              <a:t>促进了世界远洋航海</a:t>
            </a:r>
            <a:r>
              <a:rPr lang="zh-CN" altLang="en-US" b="1" dirty="0" smtClean="0">
                <a:latin typeface="+mn-ea"/>
              </a:rPr>
              <a:t>技术</a:t>
            </a:r>
            <a:r>
              <a:rPr lang="zh-CN" altLang="en-US" b="1" dirty="0">
                <a:latin typeface="+mn-ea"/>
              </a:rPr>
              <a:t>的</a:t>
            </a:r>
            <a:r>
              <a:rPr lang="zh-CN" altLang="en-US" b="1" dirty="0" smtClean="0">
                <a:latin typeface="+mn-ea"/>
              </a:rPr>
              <a:t>发展。</a:t>
            </a:r>
            <a:endParaRPr lang="zh-CN" altLang="en-US" b="1" dirty="0">
              <a:latin typeface="+mn-ea"/>
            </a:endParaRPr>
          </a:p>
        </p:txBody>
      </p:sp>
      <p:pic>
        <p:nvPicPr>
          <p:cNvPr id="4" name="图片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437112"/>
            <a:ext cx="2916611" cy="1888992"/>
          </a:xfrm>
          <a:prstGeom prst="rect">
            <a:avLst/>
          </a:prstGeom>
          <a:noFill/>
          <a:ln>
            <a:noFill/>
          </a:ln>
          <a:extLst/>
        </p:spPr>
      </p:pic>
      <p:pic>
        <p:nvPicPr>
          <p:cNvPr id="5" name="图片 17413" descr="CCB014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514" y="4276304"/>
            <a:ext cx="2476500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046654" y="6308304"/>
            <a:ext cx="8280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司南</a:t>
            </a:r>
            <a:endParaRPr lang="zh-CN" alt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268254" y="6286144"/>
            <a:ext cx="9721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罗盘</a:t>
            </a:r>
            <a:endParaRPr lang="zh-CN" altLang="en-US" b="1" dirty="0"/>
          </a:p>
        </p:txBody>
      </p:sp>
      <p:pic>
        <p:nvPicPr>
          <p:cNvPr id="8" name="图片 17418" descr="u=3889603505,2576852356&amp;gp=4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535860"/>
            <a:ext cx="1655763" cy="151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7092069" y="6270810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指南针</a:t>
            </a:r>
            <a:endParaRPr lang="zh-CN" altLang="en-US" b="1" dirty="0"/>
          </a:p>
        </p:txBody>
      </p:sp>
      <p:sp>
        <p:nvSpPr>
          <p:cNvPr id="2" name="TextBox 1"/>
          <p:cNvSpPr txBox="1"/>
          <p:nvPr/>
        </p:nvSpPr>
        <p:spPr>
          <a:xfrm>
            <a:off x="89264" y="-99392"/>
            <a:ext cx="2376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latin typeface="+mj-ea"/>
                <a:ea typeface="+mj-ea"/>
              </a:rPr>
              <a:t>指南针</a:t>
            </a:r>
            <a:endParaRPr lang="zh-CN" altLang="en-US" sz="4800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688054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736"/>
          </a:xfrm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r>
              <a:rPr lang="zh-CN" altLang="en-US" b="1" dirty="0"/>
              <a:t>我国古代的四大发明对世界的</a:t>
            </a:r>
            <a:r>
              <a:rPr lang="zh-CN" altLang="en-US" b="1" dirty="0" smtClean="0"/>
              <a:t>影响</a:t>
            </a:r>
            <a:endParaRPr lang="zh-CN" altLang="en-US" b="1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1052736"/>
            <a:ext cx="9144000" cy="5805264"/>
          </a:xfrm>
          <a:solidFill>
            <a:srgbClr val="FFFF00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、造纸术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、印刷术，促进欧洲文化的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发展和文艺复兴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和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宗教改革的发生；</a:t>
            </a:r>
            <a:endParaRPr lang="en-US" altLang="zh-CN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、火药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在欧洲的应用与发展，推动世界从冷兵器时代进入热兵器时代，推动资产阶级革命的进行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；</a:t>
            </a:r>
            <a:endParaRPr lang="en-US" altLang="zh-CN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、指南针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的使用，为西欧人新航路的开辟和海外殖民征服创造了条件，推动世界市场的形成和资本主义经济的发展；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总之，四大发明对欧洲经济、政治和文化乃至世界文明的进步作出了重大的贡献，促进了欧洲从封建社会向资本主义社会的变革。</a:t>
            </a:r>
          </a:p>
          <a:p>
            <a:pPr marL="0" indent="0">
              <a:buNone/>
            </a:pP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8571914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US" altLang="zh-CN" sz="3600" b="1" dirty="0">
                <a:latin typeface="+mj-ea"/>
              </a:rPr>
              <a:t>2. </a:t>
            </a:r>
            <a:r>
              <a:rPr lang="zh-CN" altLang="en-US" sz="3600" b="1" dirty="0">
                <a:latin typeface="+mj-ea"/>
              </a:rPr>
              <a:t>北宋的沈括和元朝的郭守敬在科技领域取得了多方面成就</a:t>
            </a:r>
            <a:br>
              <a:rPr lang="zh-CN" altLang="en-US" sz="3600" b="1" dirty="0">
                <a:latin typeface="+mj-ea"/>
              </a:rPr>
            </a:br>
            <a:endParaRPr lang="zh-CN" altLang="en-US" sz="3600" b="1" dirty="0">
              <a:latin typeface="+mj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7504" y="1268761"/>
            <a:ext cx="8856984" cy="23762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）北宋科学家沈括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①成就：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《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梦溪笔谈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》</a:t>
            </a:r>
          </a:p>
          <a:p>
            <a:pPr marL="0" indent="0">
              <a:buNone/>
            </a:pPr>
            <a:r>
              <a:rPr lang="en-US" altLang="zh-CN" b="1" dirty="0">
                <a:latin typeface="宋体" pitchFamily="2" charset="-122"/>
                <a:ea typeface="宋体" pitchFamily="2" charset="-122"/>
              </a:rPr>
              <a:t>②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地位：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《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梦溪笔谈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》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是我国科学发展史上一份珍贵遗产，在世界科学文化史上占有重要的地位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。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" name="文本框 5"/>
          <p:cNvSpPr txBox="1"/>
          <p:nvPr/>
        </p:nvSpPr>
        <p:spPr>
          <a:xfrm>
            <a:off x="3275856" y="3995678"/>
            <a:ext cx="5400600" cy="25545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2000" b="1" kern="0" dirty="0" smtClean="0">
                <a:solidFill>
                  <a:sysClr val="windowText" lastClr="000000"/>
                </a:solidFill>
              </a:rPr>
              <a:t>    是</a:t>
            </a:r>
            <a:r>
              <a:rPr lang="zh-CN" altLang="en-US" sz="2000" b="1" kern="0" dirty="0">
                <a:solidFill>
                  <a:sysClr val="windowText" lastClr="000000"/>
                </a:solidFill>
              </a:rPr>
              <a:t>一部涉及古代中国自然科学、工艺技术及社会历史现象的综合性笔记体</a:t>
            </a:r>
            <a:r>
              <a:rPr lang="zh-CN" altLang="en-US" sz="2000" b="1" kern="0" dirty="0" smtClean="0">
                <a:solidFill>
                  <a:sysClr val="windowText" lastClr="000000"/>
                </a:solidFill>
              </a:rPr>
              <a:t>著作，</a:t>
            </a:r>
            <a:r>
              <a:rPr lang="zh-CN" altLang="en-US" sz="2000" b="1" kern="0" dirty="0">
                <a:solidFill>
                  <a:sysClr val="windowText" lastClr="000000"/>
                </a:solidFill>
              </a:rPr>
              <a:t>总结了中国古代、特别是北宋时期科学成就</a:t>
            </a:r>
            <a:r>
              <a:rPr lang="zh-CN" altLang="en-US" sz="2000" b="1" kern="0" dirty="0" smtClean="0">
                <a:solidFill>
                  <a:sysClr val="windowText" lastClr="000000"/>
                </a:solidFill>
              </a:rPr>
              <a:t>。还涉及对</a:t>
            </a:r>
            <a:r>
              <a:rPr lang="zh-CN" altLang="en-US" sz="2000" b="1" kern="0" dirty="0">
                <a:solidFill>
                  <a:sysClr val="windowText" lastClr="000000"/>
                </a:solidFill>
              </a:rPr>
              <a:t>北宋统治集团的</a:t>
            </a:r>
            <a:r>
              <a:rPr lang="zh-CN" altLang="en-US" sz="2000" b="1" kern="0" dirty="0" smtClean="0">
                <a:solidFill>
                  <a:sysClr val="windowText" lastClr="000000"/>
                </a:solidFill>
              </a:rPr>
              <a:t>腐朽，对</a:t>
            </a:r>
            <a:r>
              <a:rPr lang="zh-CN" altLang="en-US" sz="2000" b="1" kern="0" dirty="0">
                <a:solidFill>
                  <a:sysClr val="windowText" lastClr="000000"/>
                </a:solidFill>
              </a:rPr>
              <a:t>西北和北方的军事利害、典制礼仪的演变，旧赋役制度的弊害，都有较为详实的记载</a:t>
            </a:r>
            <a:r>
              <a:rPr lang="zh-CN" altLang="en-US" sz="2000" b="1" kern="0" dirty="0" smtClean="0">
                <a:solidFill>
                  <a:sysClr val="windowText" lastClr="000000"/>
                </a:solidFill>
              </a:rPr>
              <a:t>。英国</a:t>
            </a:r>
            <a:r>
              <a:rPr lang="zh-CN" altLang="en-US" sz="2000" b="1" kern="0" dirty="0">
                <a:solidFill>
                  <a:sysClr val="windowText" lastClr="000000"/>
                </a:solidFill>
              </a:rPr>
              <a:t>科学史家李约瑟评价为“中国科学史上的</a:t>
            </a:r>
            <a:r>
              <a:rPr lang="zh-CN" altLang="en-US" sz="2000" b="1" kern="0" dirty="0" smtClean="0">
                <a:solidFill>
                  <a:sysClr val="windowText" lastClr="000000"/>
                </a:solidFill>
              </a:rPr>
              <a:t>里程碑”。</a:t>
            </a:r>
            <a:endParaRPr lang="en-US" altLang="zh-CN" sz="2000" b="1" kern="0" dirty="0" smtClean="0">
              <a:solidFill>
                <a:sysClr val="windowText" lastClr="000000"/>
              </a:solidFill>
            </a:endParaRPr>
          </a:p>
          <a:p>
            <a:endParaRPr kumimoji="0" lang="zh-CN" altLang="en-US" sz="20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C870EEBF-3997-4663-82DE-496CDC7691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06" y="3541744"/>
            <a:ext cx="2782575" cy="3284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64593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7504" y="404664"/>
            <a:ext cx="9036496" cy="2808312"/>
          </a:xfrm>
        </p:spPr>
        <p:txBody>
          <a:bodyPr/>
          <a:lstStyle/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）元代天文学家郭守敬</a:t>
            </a: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成就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：设计和监制多种天文观测仪器，主持全国范围的天文测量，编定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《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授时历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》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；</a:t>
            </a:r>
            <a:endParaRPr lang="en-US" altLang="zh-CN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地位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: 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郭守敬天文实测数据在当时世界上大为领先。</a:t>
            </a:r>
          </a:p>
          <a:p>
            <a:pPr marL="0" indent="0">
              <a:buNone/>
            </a:pP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" name="矩形 34817"/>
          <p:cNvSpPr/>
          <p:nvPr/>
        </p:nvSpPr>
        <p:spPr>
          <a:xfrm>
            <a:off x="3887416" y="4000996"/>
            <a:ext cx="5256584" cy="2308324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lvl="0">
              <a:spcBef>
                <a:spcPct val="50000"/>
              </a:spcBef>
            </a:pPr>
            <a:r>
              <a:rPr lang="zh-CN" altLang="en-US" sz="2400" b="1" dirty="0" smtClean="0">
                <a:latin typeface="+mn-ea"/>
              </a:rPr>
              <a:t>①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简仪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，比欧洲同类发明早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300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多年；</a:t>
            </a:r>
            <a:endParaRPr kumimoji="0" lang="en-US" altLang="zh-CN" sz="2400" b="1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</a:endParaRPr>
          </a:p>
          <a:p>
            <a:pPr lvl="0">
              <a:spcBef>
                <a:spcPct val="50000"/>
              </a:spcBef>
            </a:pPr>
            <a:r>
              <a:rPr lang="en-US" altLang="zh-CN" sz="2400" b="1" dirty="0" smtClean="0">
                <a:latin typeface="+mn-ea"/>
              </a:rPr>
              <a:t>②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测定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黄道和赤道的交角值，受到世界天文学界的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推崇；</a:t>
            </a:r>
            <a:endParaRPr kumimoji="0" lang="en-US" altLang="zh-CN" sz="2400" b="1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</a:endParaRPr>
          </a:p>
          <a:p>
            <a:pPr lvl="0">
              <a:spcBef>
                <a:spcPct val="50000"/>
              </a:spcBef>
            </a:pPr>
            <a:r>
              <a:rPr kumimoji="0" lang="en-US" altLang="zh-CN" sz="2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③《</a:t>
            </a:r>
            <a:r>
              <a:rPr kumimoji="0" lang="zh-CN" alt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授时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历</a:t>
            </a:r>
            <a:r>
              <a:rPr kumimoji="0" lang="en-US" altLang="zh-CN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》</a:t>
            </a:r>
            <a:r>
              <a:rPr kumimoji="0" lang="zh-CN" altLang="en-US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，我国古代最精密的一部历法</a:t>
            </a:r>
          </a:p>
        </p:txBody>
      </p:sp>
      <p:pic>
        <p:nvPicPr>
          <p:cNvPr id="5" name="图片 34819" descr="简仪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9776" y="3535657"/>
            <a:ext cx="3639606" cy="274850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827584" y="6309320"/>
            <a:ext cx="13522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简仪</a:t>
            </a: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287096788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1520" y="0"/>
            <a:ext cx="8229600" cy="1143000"/>
          </a:xfrm>
        </p:spPr>
        <p:txBody>
          <a:bodyPr>
            <a:normAutofit/>
          </a:bodyPr>
          <a:lstStyle/>
          <a:p>
            <a:r>
              <a:rPr lang="zh-CN" altLang="en-US" dirty="0" smtClean="0"/>
              <a:t>四、少数民族文字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47260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.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契丹族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：契丹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大字、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小字，刻石碑，文学创作。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en-US" altLang="zh-CN" b="1" dirty="0">
                <a:latin typeface="宋体" pitchFamily="2" charset="-122"/>
                <a:ea typeface="宋体" pitchFamily="2" charset="-122"/>
              </a:rPr>
              <a:t>2.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女真族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：女真文字，设女真进士科。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en-US" altLang="zh-CN" b="1" dirty="0">
                <a:latin typeface="宋体" pitchFamily="2" charset="-122"/>
                <a:ea typeface="宋体" pitchFamily="2" charset="-122"/>
              </a:rPr>
              <a:t>3.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党项族：西夏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文，包括佛经、法律、字典，以及从汉文翻译过来的经史著作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。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en-US" altLang="zh-CN" b="1" dirty="0">
                <a:latin typeface="宋体" pitchFamily="2" charset="-122"/>
                <a:ea typeface="宋体" pitchFamily="2" charset="-122"/>
              </a:rPr>
              <a:t>4.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蒙古族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：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）成吉思汗时期的畏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兀体蒙古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文，如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《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蒙古秘史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》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）忽必烈时期八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思巴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字，汉语拼音化的最早尝试。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3886394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139952" cy="3378201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9CB91CB3-2BBD-441F-95AD-C730CE3522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6016" y="215148"/>
            <a:ext cx="4104456" cy="2853812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xmlns="" id="{A61BB032-2B22-4AD1-A193-EE260BD790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396" y="3789040"/>
            <a:ext cx="3861159" cy="2880320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8B3A6C37-CFDC-4A07-9452-38589D279B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02628" y="3789040"/>
            <a:ext cx="4680488" cy="2529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39077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6904"/>
            <a:ext cx="9144000" cy="1143000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zh-CN" altLang="en-US" dirty="0" smtClean="0"/>
              <a:t>五、辽宋夏金元文化的地位及特点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1196752"/>
            <a:ext cx="9144000" cy="5661248"/>
          </a:xfrm>
          <a:solidFill>
            <a:srgbClr val="92D050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、地位：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上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承隋唐，下启明清，是封建文化高度繁荣时期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、特点：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）科技世界领先，三大发明；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）文化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高度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繁荣；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）全面发展，自然科学、社会科学、民族文化等成就辉煌；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4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）市民气息浓厚，如杂剧和散曲；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5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）少数民族同汉族交融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既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保留本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民族文化传统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,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又有各自的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特点；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7767408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836712"/>
            <a:ext cx="861774" cy="482453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4400" b="1" dirty="0" smtClean="0">
                <a:latin typeface="+mj-ea"/>
                <a:ea typeface="+mj-ea"/>
              </a:rPr>
              <a:t>辽宋夏金元的文化</a:t>
            </a:r>
            <a:endParaRPr lang="zh-CN" altLang="en-US" sz="4400" b="1" dirty="0">
              <a:latin typeface="+mj-ea"/>
              <a:ea typeface="+mj-ea"/>
            </a:endParaRPr>
          </a:p>
        </p:txBody>
      </p:sp>
      <p:sp>
        <p:nvSpPr>
          <p:cNvPr id="5" name="左大括号 4"/>
          <p:cNvSpPr/>
          <p:nvPr/>
        </p:nvSpPr>
        <p:spPr>
          <a:xfrm>
            <a:off x="1403648" y="620688"/>
            <a:ext cx="504056" cy="54006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907704" y="620688"/>
            <a:ext cx="503214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儒学：程朱理学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1911496" y="1885232"/>
            <a:ext cx="57246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文学：散曲和杂剧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矩形 7"/>
          <p:cNvSpPr/>
          <p:nvPr/>
        </p:nvSpPr>
        <p:spPr>
          <a:xfrm>
            <a:off x="1882536" y="3038880"/>
            <a:ext cx="687047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科技：三大发明、科技、天文、农学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矩形 8"/>
          <p:cNvSpPr/>
          <p:nvPr/>
        </p:nvSpPr>
        <p:spPr>
          <a:xfrm>
            <a:off x="1812800" y="4920192"/>
            <a:ext cx="700994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少数民族文字：辽、女真、蒙古</a:t>
            </a:r>
            <a:endParaRPr lang="zh-CN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2417987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龙腾四海">
  <a:themeElements>
    <a:clrScheme name="龙腾四海">
      <a:dk1>
        <a:sysClr val="windowText" lastClr="000000"/>
      </a:dk1>
      <a:lt1>
        <a:sysClr val="window" lastClr="FFFFFF"/>
      </a:lt1>
      <a:dk2>
        <a:srgbClr val="001B36"/>
      </a:dk2>
      <a:lt2>
        <a:srgbClr val="EDF8FE"/>
      </a:lt2>
      <a:accent1>
        <a:srgbClr val="477AB1"/>
      </a:accent1>
      <a:accent2>
        <a:srgbClr val="51848E"/>
      </a:accent2>
      <a:accent3>
        <a:srgbClr val="7B9B57"/>
      </a:accent3>
      <a:accent4>
        <a:srgbClr val="8B8D8C"/>
      </a:accent4>
      <a:accent5>
        <a:srgbClr val="8B7396"/>
      </a:accent5>
      <a:accent6>
        <a:srgbClr val="E89A53"/>
      </a:accent6>
      <a:hlink>
        <a:srgbClr val="0080FF"/>
      </a:hlink>
      <a:folHlink>
        <a:srgbClr val="FF00FF"/>
      </a:folHlink>
    </a:clrScheme>
    <a:fontScheme name="龙腾四海">
      <a:majorFont>
        <a:latin typeface="Maiandra GD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중고딕"/>
        <a:font script="Hans" typeface="隶书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Ｐ明朝"/>
        <a:font script="Hang" typeface="HY견명조"/>
        <a:font script="Hans" typeface="华文楷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龙腾四海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hueMod val="100000"/>
                <a:satMod val="250000"/>
              </a:schemeClr>
            </a:gs>
            <a:gs pos="75000">
              <a:schemeClr val="phClr">
                <a:tint val="80000"/>
                <a:shade val="100000"/>
                <a:hueMod val="100000"/>
                <a:satMod val="375000"/>
              </a:schemeClr>
            </a:gs>
            <a:gs pos="100000">
              <a:schemeClr val="phClr">
                <a:tint val="50000"/>
                <a:shade val="100000"/>
                <a:hueMod val="100000"/>
                <a:satMod val="5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50000"/>
                <a:hueMod val="100000"/>
                <a:satMod val="100000"/>
              </a:schemeClr>
              <a:schemeClr val="phClr">
                <a:tint val="100000"/>
                <a:shade val="75000"/>
                <a:hueMod val="100000"/>
                <a:satMod val="100000"/>
              </a:schemeClr>
            </a:duotone>
          </a:blip>
          <a:tile tx="0" ty="0" sx="50000" sy="50000" flip="none" algn="ctr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2700" h="12700" prst="relaxedInset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  <a:outerShdw blurRad="44450" dist="50800" dir="3300000" sx="99000" sy="99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contrasting" dir="tl">
              <a:rot lat="0" lon="0" rev="14220000"/>
            </a:lightRig>
          </a:scene3d>
          <a:sp3d prstMaterial="dkEdge">
            <a:bevelT w="63500" h="63500"/>
            <a:bevelB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bg1">
                <a:tint val="100000"/>
                <a:shade val="100000"/>
                <a:hueMod val="100000"/>
                <a:satMod val="150000"/>
              </a:schemeClr>
            </a:gs>
            <a:gs pos="55000">
              <a:schemeClr val="bg1">
                <a:tint val="100000"/>
                <a:shade val="90000"/>
                <a:hueMod val="100000"/>
                <a:satMod val="375000"/>
              </a:schemeClr>
            </a:gs>
            <a:gs pos="100000">
              <a:schemeClr val="phClr">
                <a:tint val="88000"/>
                <a:shade val="100000"/>
                <a:hueMod val="100000"/>
                <a:satMod val="500000"/>
              </a:schemeClr>
            </a:gs>
          </a:gsLst>
          <a:lin ang="5400000" scaled="1"/>
        </a:gradFill>
        <a:blipFill>
          <a:blip xmlns:r="http://schemas.openxmlformats.org/officeDocument/2006/relationships" r:embed="rId2">
            <a:duotone>
              <a:schemeClr val="phClr">
                <a:shade val="30000"/>
                <a:satMod val="555000"/>
              </a:schemeClr>
              <a:schemeClr val="phClr">
                <a:tint val="96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Dragon</Template>
  <TotalTime>733</TotalTime>
  <Words>2196</Words>
  <Application>Microsoft Office PowerPoint</Application>
  <PresentationFormat>全屏显示(4:3)</PresentationFormat>
  <Paragraphs>196</Paragraphs>
  <Slides>33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34" baseType="lpstr">
      <vt:lpstr>龙腾四海</vt:lpstr>
      <vt:lpstr>第12课 辽宋夏金元的文化</vt:lpstr>
      <vt:lpstr>PowerPoint 演示文稿</vt:lpstr>
      <vt:lpstr>一、 儒学的复兴-程朱理学</vt:lpstr>
      <vt:lpstr>PowerPoint 演示文稿</vt:lpstr>
      <vt:lpstr>PowerPoint 演示文稿</vt:lpstr>
      <vt:lpstr>PowerPoint 演示文稿</vt:lpstr>
      <vt:lpstr>PowerPoint 演示文稿</vt:lpstr>
      <vt:lpstr>程朱理学特点</vt:lpstr>
      <vt:lpstr>PowerPoint 演示文稿</vt:lpstr>
      <vt:lpstr>5、影响</vt:lpstr>
      <vt:lpstr>PowerPoint 演示文稿</vt:lpstr>
      <vt:lpstr>PowerPoint 演示文稿</vt:lpstr>
      <vt:lpstr>儒学的发展历程</vt:lpstr>
      <vt:lpstr>二、文学艺术</vt:lpstr>
      <vt:lpstr>PowerPoint 演示文稿</vt:lpstr>
      <vt:lpstr>PowerPoint 演示文稿</vt:lpstr>
      <vt:lpstr>2、元曲</vt:lpstr>
      <vt:lpstr>    元代最优秀的杂剧作家是关汉卿，代表作是悲剧《窦娥冤》</vt:lpstr>
      <vt:lpstr>思考：中国古代戏曲艺术在元朝兴盛的原因？</vt:lpstr>
      <vt:lpstr>3.话本</vt:lpstr>
      <vt:lpstr>4.书法</vt:lpstr>
      <vt:lpstr>5.绘画</vt:lpstr>
      <vt:lpstr>三、科技</vt:lpstr>
      <vt:lpstr>PowerPoint 演示文稿</vt:lpstr>
      <vt:lpstr>PowerPoint 演示文稿</vt:lpstr>
      <vt:lpstr>PowerPoint 演示文稿</vt:lpstr>
      <vt:lpstr>我国古代的四大发明对世界的影响</vt:lpstr>
      <vt:lpstr>2. 北宋的沈括和元朝的郭守敬在科技领域取得了多方面成就 </vt:lpstr>
      <vt:lpstr>PowerPoint 演示文稿</vt:lpstr>
      <vt:lpstr>四、少数民族文字</vt:lpstr>
      <vt:lpstr>PowerPoint 演示文稿</vt:lpstr>
      <vt:lpstr>五、辽宋夏金元文化的地位及特点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2019-09-24T09:28:24Z</dcterms:created>
  <dcterms:modified xsi:type="dcterms:W3CDTF">2019-10-21T02:31:31Z</dcterms:modified>
</cp:coreProperties>
</file>