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3"/>
    <p:sldId id="262" r:id="rId4"/>
    <p:sldId id="264" r:id="rId5"/>
    <p:sldId id="271" r:id="rId6"/>
    <p:sldId id="272" r:id="rId7"/>
    <p:sldId id="276" r:id="rId8"/>
    <p:sldId id="277" r:id="rId9"/>
    <p:sldId id="279" r:id="rId10"/>
    <p:sldId id="280" r:id="rId11"/>
    <p:sldId id="281" r:id="rId12"/>
    <p:sldId id="283" r:id="rId13"/>
    <p:sldId id="282" r:id="rId14"/>
    <p:sldId id="284" r:id="rId15"/>
    <p:sldId id="285" r:id="rId16"/>
    <p:sldId id="287" r:id="rId17"/>
    <p:sldId id="286" r:id="rId18"/>
    <p:sldId id="288" r:id="rId19"/>
    <p:sldId id="289" r:id="rId21"/>
    <p:sldId id="267" r:id="rId22"/>
    <p:sldId id="290" r:id="rId23"/>
    <p:sldId id="268" r:id="rId24"/>
    <p:sldId id="269" r:id="rId25"/>
    <p:sldId id="270" r:id="rId26"/>
    <p:sldId id="258" r:id="rId27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67"/>
    <a:srgbClr val="E6FB6B"/>
    <a:srgbClr val="F1F175"/>
    <a:srgbClr val="FF676B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708" autoAdjust="0"/>
  </p:normalViewPr>
  <p:slideViewPr>
    <p:cSldViewPr>
      <p:cViewPr varScale="1">
        <p:scale>
          <a:sx n="84" d="100"/>
          <a:sy n="84" d="100"/>
        </p:scale>
        <p:origin x="-96" y="-36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2ABAED0-9341-4FFF-BE8D-04C85F889672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B957F0D-1761-4D5C-A81E-D162AFA5B4F4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 smtClean="0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CA758AC0-9702-4FC3-9370-925F52CD748D}" type="slidenum">
              <a:rPr lang="zh-CN" altLang="en-US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09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r>
              <a:rPr lang="zh-CN" altLang="en-US" smtClean="0">
                <a:latin typeface="微软雅黑"/>
                <a:ea typeface="微软雅黑"/>
                <a:cs typeface="微软雅黑"/>
              </a:rPr>
              <a:t>本题考查辛亥革命的意义。本题的关键词是“中国人的脑袋”“思考”。结合所学可知，辛亥革命推翻了清王朝的统治，结束了我国两千多年的封建帝制，极大的推动了中华民族的思想解放，使民主共和的观念深入人心。故选</a:t>
            </a:r>
            <a:r>
              <a:rPr lang="en-US" altLang="zh-CN" smtClean="0">
                <a:latin typeface="微软雅黑"/>
                <a:ea typeface="微软雅黑"/>
                <a:cs typeface="微软雅黑"/>
              </a:rPr>
              <a:t>A</a:t>
            </a:r>
            <a:r>
              <a:rPr lang="zh-CN" altLang="en-US" smtClean="0">
                <a:latin typeface="微软雅黑"/>
                <a:ea typeface="微软雅黑"/>
                <a:cs typeface="微软雅黑"/>
              </a:rPr>
              <a:t>。</a:t>
            </a:r>
            <a:endParaRPr lang="zh-CN" altLang="en-US" smtClean="0">
              <a:latin typeface="微软雅黑"/>
              <a:ea typeface="微软雅黑"/>
              <a:cs typeface="微软雅黑"/>
            </a:endParaRPr>
          </a:p>
          <a:p>
            <a:endParaRPr lang="zh-CN" altLang="en-US" smtClean="0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50240CBF-D006-4F25-B371-15B2EC65BF12}" type="slidenum">
              <a:rPr lang="zh-CN" altLang="en-US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803660"/>
            <a:ext cx="5111750" cy="37873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4" y="803660"/>
            <a:ext cx="3008313" cy="25717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14296"/>
            <a:ext cx="8230993" cy="522470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482189"/>
            <a:ext cx="785818" cy="3429024"/>
          </a:xfrm>
        </p:spPr>
        <p:txBody>
          <a:bodyPr vert="eaVert"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406005"/>
            <a:ext cx="6415094" cy="4094571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 vert="horz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750081"/>
            <a:ext cx="914368" cy="316113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05979"/>
            <a:ext cx="1543032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61513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9144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30713"/>
            <a:ext cx="4572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34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隶书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/>
          <a:ea typeface="隶书"/>
          <a:cs typeface="隶书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/>
          <a:ea typeface="隶书"/>
          <a:cs typeface="隶书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/>
          <a:ea typeface="隶书"/>
          <a:cs typeface="隶书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/>
          <a:ea typeface="隶书"/>
          <a:cs typeface="隶书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 2" panose="05020102010507070707" pitchFamily="18" charset="2"/>
        <a:buChar char=""/>
        <a:defRPr sz="3200" kern="1200">
          <a:solidFill>
            <a:schemeClr val="tx1"/>
          </a:solidFill>
          <a:latin typeface="+mn-lt"/>
          <a:ea typeface="+mn-ea"/>
          <a:cs typeface="华文楷体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 2" panose="05020102010507070707" pitchFamily="18" charset="2"/>
        <a:buChar char="³"/>
        <a:defRPr sz="2800" kern="1200">
          <a:solidFill>
            <a:schemeClr val="tx1"/>
          </a:solidFill>
          <a:latin typeface="+mn-lt"/>
          <a:ea typeface="+mn-ea"/>
          <a:cs typeface="华文楷体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7B9B57"/>
        </a:buClr>
        <a:buSzPct val="60000"/>
        <a:buFont typeface="Wingdings 2" panose="05020102010507070707" pitchFamily="18" charset="2"/>
        <a:buChar char="®"/>
        <a:defRPr sz="2400" kern="1200">
          <a:solidFill>
            <a:schemeClr val="tx1"/>
          </a:solidFill>
          <a:latin typeface="+mn-lt"/>
          <a:ea typeface="+mn-ea"/>
          <a:cs typeface="华文楷体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8B7396"/>
        </a:buClr>
        <a:buSzPct val="45000"/>
        <a:buFont typeface="Wingdings 2" panose="05020102010507070707" pitchFamily="18" charset="2"/>
        <a:buChar char="¯"/>
        <a:defRPr sz="2000" kern="1200">
          <a:solidFill>
            <a:schemeClr val="tx1"/>
          </a:solidFill>
          <a:latin typeface="+mn-lt"/>
          <a:ea typeface="+mn-ea"/>
          <a:cs typeface="华文楷体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E89A53"/>
        </a:buClr>
        <a:buFont typeface="Wingdings 2" panose="05020102010507070707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华文楷体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7.png"/><Relationship Id="rId2" Type="http://schemas.microsoft.com/office/2007/relationships/media" Target="file:///C:\Documents%20and%20Settings\Administrator\&#26700;&#38754;\&#26032;&#24314;&#25991;&#20214;&#22841;\&#32593;&#32476;&#27468;&#25163;-&#26329;&#33394;(&#26329;&#33394;&#8212;&#36208;&#21521;&#20849;&#21644;(&#24684;&#22942;&#28436;&#21809;)).mp3" TargetMode="External"/><Relationship Id="rId1" Type="http://schemas.openxmlformats.org/officeDocument/2006/relationships/audio" Target="file:///C:\Documents%20and%20Settings\Administrator\&#26700;&#38754;\&#26032;&#24314;&#25991;&#20214;&#22841;\&#32593;&#32476;&#27468;&#25163;-&#26329;&#33394;(&#26329;&#33394;&#8212;&#36208;&#21521;&#20849;&#21644;(&#24684;&#22942;&#28436;&#21809;)).mp3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audio" Target="../media/audio1.wav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audio" Target="../media/audio2.wav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830" y="1682750"/>
            <a:ext cx="3078480" cy="1688465"/>
          </a:xfrm>
          <a:prstGeom prst="rect">
            <a:avLst/>
          </a:prstGeom>
        </p:spPr>
      </p:pic>
      <p:pic>
        <p:nvPicPr>
          <p:cNvPr id="3" name="图片 2" descr="b969fece5a5e7688b0d593a56e3e46d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475" y="1194435"/>
            <a:ext cx="3679190" cy="263271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254373" y="1433194"/>
            <a:ext cx="5923280" cy="1938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 fontAlgn="base"/>
            <a:r>
              <a:rPr lang="en-US" altLang="zh-CN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tx1"/>
                </a:solidFill>
                <a:effectLst>
                  <a:reflection blurRad="6350" stA="53000" endA="300" endPos="35500" dir="5400000" sy="-90000" algn="bl" rotWithShape="0"/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</a:t>
            </a:r>
            <a:r>
              <a:rPr lang="zh-CN" altLang="en-US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第</a:t>
            </a:r>
            <a:r>
              <a:rPr lang="en-US" altLang="zh-CN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10</a:t>
            </a:r>
            <a:r>
              <a:rPr lang="zh-CN" altLang="en-US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课   </a:t>
            </a:r>
            <a:endParaRPr lang="zh-CN" altLang="en-US" sz="6000" b="1" strike="noStrike" noProof="1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黑体" panose="02010600030101010101" pitchFamily="2" charset="-122"/>
              <a:ea typeface="黑体" panose="02010600030101010101" pitchFamily="2" charset="-122"/>
              <a:cs typeface="+mn-ea"/>
            </a:endParaRPr>
          </a:p>
          <a:p>
            <a:pPr algn="ctr" fontAlgn="base"/>
            <a:r>
              <a:rPr lang="zh-CN" altLang="en-US" sz="6000" b="1" strike="noStrike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0030101010101" pitchFamily="2" charset="-122"/>
                <a:ea typeface="黑体" panose="02010600030101010101" pitchFamily="2" charset="-122"/>
                <a:cs typeface="+mn-ea"/>
              </a:rPr>
              <a:t> 中华民国的创建</a:t>
            </a:r>
            <a:endParaRPr lang="en-US" altLang="zh-CN" sz="6000" b="1" strike="noStrike" noProof="1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黑体" panose="02010600030101010101" pitchFamily="2" charset="-122"/>
              <a:ea typeface="黑体" panose="02010600030101010101" pitchFamily="2" charset="-122"/>
              <a:cs typeface="+mn-ea"/>
            </a:endParaRPr>
          </a:p>
        </p:txBody>
      </p:sp>
      <p:grpSp>
        <p:nvGrpSpPr>
          <p:cNvPr id="3076" name="组合 5"/>
          <p:cNvGrpSpPr/>
          <p:nvPr/>
        </p:nvGrpSpPr>
        <p:grpSpPr>
          <a:xfrm>
            <a:off x="1444943" y="143510"/>
            <a:ext cx="2746375" cy="812800"/>
            <a:chOff x="2163" y="163"/>
            <a:chExt cx="4326" cy="1280"/>
          </a:xfrm>
        </p:grpSpPr>
        <p:pic>
          <p:nvPicPr>
            <p:cNvPr id="3077" name="图片 4" descr="584146fbffba527352cbedaf95de70f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63" y="163"/>
              <a:ext cx="4327" cy="12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8" name="文本框 5"/>
            <p:cNvSpPr txBox="1"/>
            <p:nvPr/>
          </p:nvSpPr>
          <p:spPr>
            <a:xfrm>
              <a:off x="2485" y="290"/>
              <a:ext cx="3683" cy="10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zh-CN" sz="2800" dirty="0">
                  <a:solidFill>
                    <a:srgbClr val="FFFF00"/>
                  </a:solidFill>
                  <a:latin typeface="汉真广标" panose="02010609000101010101" pitchFamily="49" charset="-122"/>
                  <a:ea typeface="汉真广标" panose="02010609000101010101" pitchFamily="49" charset="-122"/>
                </a:rPr>
                <a:t>部编版</a:t>
              </a:r>
              <a:r>
                <a:rPr lang="en-US" altLang="zh-CN" sz="2800" dirty="0">
                  <a:solidFill>
                    <a:srgbClr val="FFFF00"/>
                  </a:solidFill>
                  <a:latin typeface="汉真广标" panose="02010609000101010101" pitchFamily="49" charset="-122"/>
                  <a:ea typeface="汉真广标" panose="02010609000101010101" pitchFamily="49" charset="-122"/>
                </a:rPr>
                <a:t>2017</a:t>
              </a:r>
              <a:r>
                <a:rPr lang="zh-CN" altLang="en-US" sz="2800" dirty="0">
                  <a:solidFill>
                    <a:srgbClr val="FFFF00"/>
                  </a:solidFill>
                  <a:latin typeface="汉真广标" panose="02010609000101010101" pitchFamily="49" charset="-122"/>
                  <a:ea typeface="汉真广标" panose="02010609000101010101" pitchFamily="49" charset="-122"/>
                </a:rPr>
                <a:t>年</a:t>
              </a:r>
              <a:endParaRPr lang="zh-CN" altLang="en-US" sz="2800" dirty="0">
                <a:solidFill>
                  <a:srgbClr val="FFFF00"/>
                </a:solidFill>
                <a:latin typeface="汉真广标" panose="02010609000101010101" pitchFamily="49" charset="-122"/>
                <a:ea typeface="汉真广标" panose="0201060900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Box 7"/>
          <p:cNvSpPr txBox="1">
            <a:spLocks noChangeArrowheads="1"/>
          </p:cNvSpPr>
          <p:nvPr/>
        </p:nvSpPr>
        <p:spPr bwMode="auto">
          <a:xfrm>
            <a:off x="1035685" y="1125220"/>
            <a:ext cx="7072313" cy="2584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学习目标：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zh-CN" b="1" dirty="0">
                <a:latin typeface="宋体" panose="02010600030101010101" pitchFamily="2" charset="-122"/>
                <a:sym typeface="宋体" panose="02010600030101010101" pitchFamily="2" charset="-122"/>
              </a:rPr>
              <a:t>1.了解中华民国建立以及对内对、外政策；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zh-CN" b="1" dirty="0">
                <a:latin typeface="宋体" panose="02010600030101010101" pitchFamily="2" charset="-122"/>
                <a:sym typeface="宋体" panose="02010600030101010101" pitchFamily="2" charset="-122"/>
              </a:rPr>
              <a:t>2.知道袁世凯窃取革命果实的史实；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zh-CN" b="1" dirty="0">
                <a:latin typeface="宋体" panose="02010600030101010101" pitchFamily="2" charset="-122"/>
                <a:sym typeface="宋体" panose="02010600030101010101" pitchFamily="2" charset="-122"/>
              </a:rPr>
              <a:t>3.理解《中华民国临时约法》的内容及重大意义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重点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：中华民国的成立；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的颁布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难点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：对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性质的认识；理解辛亥革命的结果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网络歌手-曙色(曙色—走向共和(恬妞演唱))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572375" y="4214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/>
          <p:nvPr/>
        </p:nvSpPr>
        <p:spPr>
          <a:xfrm>
            <a:off x="986790" y="1853565"/>
            <a:ext cx="671576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ea typeface="隶书" pitchFamily="49" charset="-122"/>
                <a:sym typeface="+mn-ea"/>
              </a:rPr>
              <a:t>假如你是革命党人，武昌起义成后，</a:t>
            </a:r>
            <a:endParaRPr lang="zh-CN" altLang="en-US" sz="3200" b="1" dirty="0">
              <a:ea typeface="隶书" pitchFamily="49" charset="-122"/>
              <a:sym typeface="+mn-ea"/>
            </a:endParaRPr>
          </a:p>
          <a:p>
            <a:r>
              <a:rPr lang="zh-CN" altLang="en-US" sz="3200" b="1" dirty="0">
                <a:ea typeface="隶书" pitchFamily="49" charset="-122"/>
                <a:sym typeface="+mn-ea"/>
              </a:rPr>
              <a:t>你首先考虑的大事是什么？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53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5"/>
          <p:cNvSpPr txBox="1">
            <a:spLocks noChangeArrowheads="1"/>
          </p:cNvSpPr>
          <p:nvPr/>
        </p:nvSpPr>
        <p:spPr bwMode="auto">
          <a:xfrm>
            <a:off x="3643313" y="538163"/>
            <a:ext cx="250031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中华民国的建立</a:t>
            </a:r>
            <a:endParaRPr lang="zh-CN" altLang="en-US" sz="2400" b="1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3555" name="Text Box 85"/>
          <p:cNvSpPr txBox="1">
            <a:spLocks noChangeArrowheads="1"/>
          </p:cNvSpPr>
          <p:nvPr/>
        </p:nvSpPr>
        <p:spPr bwMode="auto">
          <a:xfrm>
            <a:off x="5143500" y="1730375"/>
            <a:ext cx="3429000" cy="1337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微软雅黑"/>
                <a:ea typeface="微软雅黑"/>
                <a:cs typeface="微软雅黑"/>
              </a:rPr>
              <a:t>武昌起义胜利后，南方各省纷纷独立。革命形势的发展要求有一个统一的中央政府。</a:t>
            </a:r>
            <a:endParaRPr lang="zh-CN" altLang="en-US"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23558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4" name="椭圆 13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23560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1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375" y="1277620"/>
            <a:ext cx="3698240" cy="25882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标题 1"/>
          <p:cNvSpPr>
            <a:spLocks noGrp="1"/>
          </p:cNvSpPr>
          <p:nvPr>
            <p:ph type="title"/>
          </p:nvPr>
        </p:nvSpPr>
        <p:spPr>
          <a:xfrm>
            <a:off x="2214563" y="714375"/>
            <a:ext cx="3143250" cy="481013"/>
          </a:xfrm>
        </p:spPr>
        <p:txBody>
          <a:bodyPr anchor="t"/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中华民国建立</a:t>
            </a:r>
            <a:endParaRPr lang="zh-CN" altLang="en-US" sz="2400" b="1" smtClean="0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57225" y="1553528"/>
            <a:ext cx="4071938" cy="1814830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>
            <a:spAutoFit/>
          </a:bodyPr>
          <a:lstStyle/>
          <a:p>
            <a:pPr indent="266700"/>
            <a:r>
              <a:rPr lang="zh-CN" altLang="en-US" sz="1600" dirty="0">
                <a:solidFill>
                  <a:srgbClr val="3366FF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时间：</a:t>
            </a:r>
            <a:r>
              <a:rPr lang="en-US" altLang="zh-CN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1912</a:t>
            </a:r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年</a:t>
            </a:r>
            <a:r>
              <a:rPr lang="en-US" altLang="zh-CN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1</a:t>
            </a:r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月</a:t>
            </a:r>
            <a:r>
              <a:rPr lang="en-US" altLang="zh-CN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1</a:t>
            </a:r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日</a:t>
            </a:r>
            <a:endParaRPr lang="zh-CN" altLang="en-US" sz="1600" dirty="0">
              <a:solidFill>
                <a:srgbClr val="000000"/>
              </a:solidFill>
              <a:latin typeface="楷体_GB2312" panose="02010609030101010101" charset="-122"/>
              <a:ea typeface="楷体_GB2312" panose="02010609030101010101" charset="-122"/>
            </a:endParaRPr>
          </a:p>
          <a:p>
            <a:pPr indent="266700"/>
            <a:r>
              <a:rPr lang="zh-CN" altLang="en-US" sz="1600" dirty="0">
                <a:solidFill>
                  <a:srgbClr val="3366FF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定都：</a:t>
            </a:r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南京</a:t>
            </a:r>
            <a:endParaRPr lang="zh-CN" altLang="en-US" sz="1600" dirty="0">
              <a:solidFill>
                <a:srgbClr val="000000"/>
              </a:solidFill>
              <a:latin typeface="楷体_GB2312" panose="02010609030101010101" charset="-122"/>
              <a:ea typeface="楷体_GB2312" panose="02010609030101010101" charset="-122"/>
            </a:endParaRPr>
          </a:p>
          <a:p>
            <a:pPr indent="266700"/>
            <a:r>
              <a:rPr lang="zh-CN" altLang="en-US" sz="1600" dirty="0">
                <a:solidFill>
                  <a:srgbClr val="3366FF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临时大总统：</a:t>
            </a:r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孙中山</a:t>
            </a:r>
            <a:endParaRPr lang="zh-CN" altLang="en-US" sz="1600" dirty="0">
              <a:solidFill>
                <a:srgbClr val="000000"/>
              </a:solidFill>
              <a:latin typeface="楷体_GB2312" panose="02010609030101010101" charset="-122"/>
              <a:ea typeface="楷体_GB2312" panose="02010609030101010101" charset="-122"/>
            </a:endParaRPr>
          </a:p>
          <a:p>
            <a:pPr indent="266700"/>
            <a:r>
              <a:rPr lang="zh-CN" altLang="en-US" sz="1600" dirty="0">
                <a:solidFill>
                  <a:srgbClr val="3366FF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国旗：</a:t>
            </a:r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五色旗</a:t>
            </a:r>
            <a:endParaRPr lang="zh-CN" altLang="en-US" sz="1600" dirty="0">
              <a:solidFill>
                <a:srgbClr val="000000"/>
              </a:solidFill>
              <a:latin typeface="楷体_GB2312" panose="02010609030101010101" charset="-122"/>
              <a:ea typeface="楷体_GB2312" panose="02010609030101010101" charset="-122"/>
            </a:endParaRPr>
          </a:p>
          <a:p>
            <a:pPr indent="266700"/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改用公历，以中华民国</a:t>
            </a:r>
            <a:r>
              <a:rPr lang="zh-CN" altLang="en-US" sz="1600" dirty="0">
                <a:solidFill>
                  <a:srgbClr val="3366FF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纪元</a:t>
            </a:r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，</a:t>
            </a:r>
            <a:endParaRPr lang="zh-CN" altLang="en-US" sz="1600" dirty="0">
              <a:solidFill>
                <a:srgbClr val="000000"/>
              </a:solidFill>
              <a:latin typeface="楷体_GB2312" panose="02010609030101010101" charset="-122"/>
              <a:ea typeface="楷体_GB2312" panose="02010609030101010101" charset="-122"/>
            </a:endParaRPr>
          </a:p>
          <a:p>
            <a:pPr indent="266700"/>
            <a:r>
              <a:rPr lang="en-US" altLang="zh-CN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1912</a:t>
            </a:r>
            <a:r>
              <a:rPr lang="zh-CN" altLang="en-US" sz="1600" dirty="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年为民国元年。</a:t>
            </a:r>
            <a:endParaRPr lang="zh-CN" altLang="en-US" sz="1600" dirty="0">
              <a:solidFill>
                <a:srgbClr val="000000"/>
              </a:solidFill>
              <a:latin typeface="楷体_GB2312" panose="02010609030101010101" charset="-122"/>
              <a:ea typeface="楷体_GB2312" panose="02010609030101010101" charset="-122"/>
            </a:endParaRPr>
          </a:p>
          <a:p>
            <a:pPr indent="266700"/>
            <a:r>
              <a:rPr lang="zh-CN" altLang="zh-CN" sz="1600">
                <a:solidFill>
                  <a:srgbClr val="000000"/>
                </a:solidFill>
                <a:latin typeface="楷体_GB2312" panose="02010609030101010101" charset="-122"/>
                <a:ea typeface="楷体_GB2312" panose="02010609030101010101" charset="-122"/>
                <a:sym typeface="+mn-ea"/>
              </a:rPr>
              <a:t>选举黎元洪为副总统，选举产生参议员。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2" name="Group 5"/>
          <p:cNvGrpSpPr/>
          <p:nvPr/>
        </p:nvGrpSpPr>
        <p:grpSpPr bwMode="auto">
          <a:xfrm>
            <a:off x="5000625" y="3000375"/>
            <a:ext cx="3327400" cy="1900238"/>
            <a:chOff x="0" y="0"/>
            <a:chExt cx="2096" cy="1596"/>
          </a:xfrm>
        </p:grpSpPr>
        <p:pic>
          <p:nvPicPr>
            <p:cNvPr id="24587" name="Picture 6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0"/>
              <a:ext cx="2096" cy="1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8" name="Text Box 7"/>
            <p:cNvSpPr txBox="1">
              <a:spLocks noChangeArrowheads="1"/>
            </p:cNvSpPr>
            <p:nvPr/>
          </p:nvSpPr>
          <p:spPr bwMode="auto">
            <a:xfrm>
              <a:off x="810" y="1260"/>
              <a:ext cx="812" cy="33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五色旗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  <p:pic>
        <p:nvPicPr>
          <p:cNvPr id="3076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3175" y="1195705"/>
            <a:ext cx="2871470" cy="18053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3" descr="大总统誓词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429250" y="714375"/>
            <a:ext cx="2370138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http://p3.so.qhmsg.com/bdr/_240_/t01a10e67675c6cce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000125"/>
            <a:ext cx="38798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1285875" y="2928938"/>
            <a:ext cx="35004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孙中山就任中华民国临时大总统</a:t>
            </a:r>
            <a:endParaRPr lang="zh-CN" altLang="en-US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5" name="矩形 7178"/>
          <p:cNvSpPr>
            <a:spLocks noChangeArrowheads="1"/>
          </p:cNvSpPr>
          <p:nvPr/>
        </p:nvSpPr>
        <p:spPr bwMode="auto">
          <a:xfrm>
            <a:off x="1000125" y="3786188"/>
            <a:ext cx="721518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微软雅黑"/>
                <a:ea typeface="微软雅黑"/>
                <a:cs typeface="微软雅黑"/>
              </a:rPr>
              <a:t>南京临时政府的成立，是孙中山领导的资产阶级民主革命的重要成果。</a:t>
            </a:r>
            <a:endParaRPr lang="zh-CN" altLang="en-US"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25605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25607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08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"/>
          <p:cNvSpPr txBox="1">
            <a:spLocks noChangeArrowheads="1"/>
          </p:cNvSpPr>
          <p:nvPr/>
        </p:nvSpPr>
        <p:spPr bwMode="auto">
          <a:xfrm>
            <a:off x="785813" y="714375"/>
            <a:ext cx="7786687" cy="1570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>
                <a:latin typeface="微软雅黑"/>
                <a:ea typeface="微软雅黑"/>
                <a:cs typeface="微软雅黑"/>
              </a:rPr>
              <a:t>临时政府成立以后，当尽文明国应尽之义务，以期享文明国应享之权利。满清时代辱国之举措与排外之心理，务一洗而去之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;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与我友邦益增睦谊，持和平主义，将使中国见重于国际社会，且将使世界渐趋于大同。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  <a:p>
            <a:pPr algn="r"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                                 ——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孙中山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《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临时大总统宣言书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》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500063" y="2286000"/>
            <a:ext cx="4071937" cy="1643063"/>
          </a:xfrm>
          <a:prstGeom prst="cloudCallout">
            <a:avLst>
              <a:gd name="adj1" fmla="val -12588"/>
              <a:gd name="adj2" fmla="val -78646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20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怎样看待南京临时政府的外交政策？</a:t>
            </a:r>
            <a:endParaRPr lang="zh-CN" altLang="en-US" sz="20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714875" y="2428875"/>
            <a:ext cx="4000500" cy="2012950"/>
          </a:xfrm>
          <a:prstGeom prst="rect">
            <a:avLst/>
          </a:prstGeom>
          <a:noFill/>
          <a:ln w="41275">
            <a:solidFill>
              <a:srgbClr val="FFC000"/>
            </a:solidFill>
            <a:prstDash val="sysDash"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>
                <a:latin typeface="微软雅黑"/>
                <a:ea typeface="微软雅黑"/>
                <a:cs typeface="微软雅黑"/>
              </a:rPr>
              <a:t>南京临时政府的外交政策具有一定的进步性。它试图摆脱清王朝的屈辱地位，积极发展对外和平友好交往，以维护国家利益，提高国际地位。但它也带有明显的局限性，临时政府未能认清列强的侵略本质，其政策目标不可能实现。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2"/>
          <p:cNvSpPr txBox="1">
            <a:spLocks noChangeArrowheads="1"/>
          </p:cNvSpPr>
          <p:nvPr/>
        </p:nvSpPr>
        <p:spPr bwMode="auto">
          <a:xfrm>
            <a:off x="1214438" y="1528763"/>
            <a:ext cx="1000125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清政府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50" name="文本框 3"/>
          <p:cNvSpPr txBox="1">
            <a:spLocks noChangeArrowheads="1"/>
          </p:cNvSpPr>
          <p:nvPr/>
        </p:nvSpPr>
        <p:spPr bwMode="auto">
          <a:xfrm>
            <a:off x="3778250" y="1546225"/>
            <a:ext cx="1008063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袁世凯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51" name="文本框 4"/>
          <p:cNvSpPr txBox="1">
            <a:spLocks noChangeArrowheads="1"/>
          </p:cNvSpPr>
          <p:nvPr/>
        </p:nvSpPr>
        <p:spPr bwMode="auto">
          <a:xfrm>
            <a:off x="6297613" y="1492250"/>
            <a:ext cx="1774825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帝国主义列强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52" name="文本框 5"/>
          <p:cNvSpPr txBox="1">
            <a:spLocks noChangeArrowheads="1"/>
          </p:cNvSpPr>
          <p:nvPr/>
        </p:nvSpPr>
        <p:spPr bwMode="auto">
          <a:xfrm>
            <a:off x="1473200" y="3598863"/>
            <a:ext cx="5741988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革命党人</a:t>
            </a:r>
            <a:r>
              <a:rPr lang="zh-CN" altLang="en-US" sz="2000" b="1"/>
              <a:t>                                        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立宪派旧官僚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53" name="下箭头 6"/>
          <p:cNvSpPr>
            <a:spLocks noChangeArrowheads="1"/>
          </p:cNvSpPr>
          <p:nvPr/>
        </p:nvSpPr>
        <p:spPr bwMode="auto">
          <a:xfrm>
            <a:off x="4067175" y="1978025"/>
            <a:ext cx="152400" cy="1485900"/>
          </a:xfrm>
          <a:prstGeom prst="downArrow">
            <a:avLst>
              <a:gd name="adj1" fmla="val 50000"/>
              <a:gd name="adj2" fmla="val 3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 sz="1600"/>
          </a:p>
        </p:txBody>
      </p:sp>
      <p:sp>
        <p:nvSpPr>
          <p:cNvPr id="27654" name="文本框 7"/>
          <p:cNvSpPr txBox="1">
            <a:spLocks noChangeArrowheads="1"/>
          </p:cNvSpPr>
          <p:nvPr/>
        </p:nvSpPr>
        <p:spPr bwMode="auto">
          <a:xfrm>
            <a:off x="3643313" y="2071688"/>
            <a:ext cx="461962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军事进攻</a:t>
            </a:r>
            <a:endParaRPr lang="zh-CN" altLang="en-US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55" name="文本框 8"/>
          <p:cNvSpPr txBox="1">
            <a:spLocks noChangeArrowheads="1"/>
          </p:cNvSpPr>
          <p:nvPr/>
        </p:nvSpPr>
        <p:spPr bwMode="auto">
          <a:xfrm>
            <a:off x="4286250" y="2143125"/>
            <a:ext cx="461963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政治讹诈</a:t>
            </a:r>
            <a:endParaRPr lang="zh-CN" altLang="en-US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56" name="左箭头 9"/>
          <p:cNvSpPr>
            <a:spLocks noChangeArrowheads="1"/>
          </p:cNvSpPr>
          <p:nvPr/>
        </p:nvSpPr>
        <p:spPr bwMode="auto">
          <a:xfrm>
            <a:off x="4857750" y="1706563"/>
            <a:ext cx="1295400" cy="114300"/>
          </a:xfrm>
          <a:prstGeom prst="leftArrow">
            <a:avLst>
              <a:gd name="adj1" fmla="val 50000"/>
              <a:gd name="adj2" fmla="val 2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 eaLnBrk="0" hangingPunct="0"/>
            <a:endParaRPr lang="zh-CN" altLang="zh-CN" sz="2000" b="1">
              <a:solidFill>
                <a:srgbClr val="FA0802"/>
              </a:solidFill>
            </a:endParaRPr>
          </a:p>
        </p:txBody>
      </p:sp>
      <p:sp>
        <p:nvSpPr>
          <p:cNvPr id="27657" name="右箭头 10"/>
          <p:cNvSpPr>
            <a:spLocks noChangeArrowheads="1"/>
          </p:cNvSpPr>
          <p:nvPr/>
        </p:nvSpPr>
        <p:spPr bwMode="auto">
          <a:xfrm>
            <a:off x="2266950" y="1706563"/>
            <a:ext cx="1447800" cy="114300"/>
          </a:xfrm>
          <a:prstGeom prst="rightArrow">
            <a:avLst>
              <a:gd name="adj1" fmla="val 50000"/>
              <a:gd name="adj2" fmla="val 2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 sz="1600"/>
          </a:p>
        </p:txBody>
      </p:sp>
      <p:sp>
        <p:nvSpPr>
          <p:cNvPr id="27658" name="文本框 11"/>
          <p:cNvSpPr txBox="1">
            <a:spLocks noChangeArrowheads="1"/>
          </p:cNvSpPr>
          <p:nvPr/>
        </p:nvSpPr>
        <p:spPr bwMode="auto">
          <a:xfrm>
            <a:off x="2409825" y="1330325"/>
            <a:ext cx="646113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任命</a:t>
            </a:r>
            <a:endParaRPr lang="zh-CN" altLang="en-US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59" name="文本框 12"/>
          <p:cNvSpPr txBox="1">
            <a:spLocks noChangeArrowheads="1"/>
          </p:cNvSpPr>
          <p:nvPr/>
        </p:nvSpPr>
        <p:spPr bwMode="auto">
          <a:xfrm>
            <a:off x="5715000" y="2500313"/>
            <a:ext cx="461963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军事威胁</a:t>
            </a:r>
            <a:endParaRPr lang="zh-CN" altLang="en-US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60" name="文本框 13"/>
          <p:cNvSpPr txBox="1">
            <a:spLocks noChangeArrowheads="1"/>
          </p:cNvSpPr>
          <p:nvPr/>
        </p:nvSpPr>
        <p:spPr bwMode="auto">
          <a:xfrm>
            <a:off x="6143625" y="2500313"/>
            <a:ext cx="738188" cy="1114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外交孤立</a:t>
            </a:r>
            <a:endParaRPr lang="zh-CN" altLang="en-US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经济封锁</a:t>
            </a:r>
            <a:endParaRPr lang="zh-CN" altLang="en-US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61" name="左箭头 14"/>
          <p:cNvSpPr>
            <a:spLocks noChangeArrowheads="1"/>
          </p:cNvSpPr>
          <p:nvPr/>
        </p:nvSpPr>
        <p:spPr bwMode="auto">
          <a:xfrm>
            <a:off x="2627313" y="3760788"/>
            <a:ext cx="2659062" cy="96837"/>
          </a:xfrm>
          <a:prstGeom prst="leftArrow">
            <a:avLst>
              <a:gd name="adj1" fmla="val 50000"/>
              <a:gd name="adj2" fmla="val 5374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 sz="1600"/>
          </a:p>
        </p:txBody>
      </p:sp>
      <p:sp>
        <p:nvSpPr>
          <p:cNvPr id="27662" name="文本框 15"/>
          <p:cNvSpPr txBox="1">
            <a:spLocks noChangeArrowheads="1"/>
          </p:cNvSpPr>
          <p:nvPr/>
        </p:nvSpPr>
        <p:spPr bwMode="auto">
          <a:xfrm flipH="1">
            <a:off x="4000500" y="3429000"/>
            <a:ext cx="1000125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施压</a:t>
            </a:r>
            <a:endParaRPr lang="zh-CN" altLang="en-US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7663" name="文本框 17"/>
          <p:cNvSpPr txBox="1">
            <a:spLocks noChangeArrowheads="1"/>
          </p:cNvSpPr>
          <p:nvPr/>
        </p:nvSpPr>
        <p:spPr bwMode="auto">
          <a:xfrm>
            <a:off x="2071688" y="609600"/>
            <a:ext cx="4786312" cy="461963"/>
          </a:xfrm>
          <a:prstGeom prst="rect">
            <a:avLst/>
          </a:prstGeom>
          <a:noFill/>
          <a:ln w="57150" cmpd="thinThick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临时政府成立前后形势</a:t>
            </a:r>
            <a:endParaRPr lang="zh-CN" altLang="en-US" sz="2400" b="1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27664" name="组合 19"/>
          <p:cNvGrpSpPr/>
          <p:nvPr/>
        </p:nvGrpSpPr>
        <p:grpSpPr bwMode="auto">
          <a:xfrm>
            <a:off x="4356100" y="1816100"/>
            <a:ext cx="2455863" cy="1512888"/>
            <a:chOff x="0" y="0"/>
            <a:chExt cx="1547" cy="1271"/>
          </a:xfrm>
        </p:grpSpPr>
        <p:grpSp>
          <p:nvGrpSpPr>
            <p:cNvPr id="27670" name="组合 20"/>
            <p:cNvGrpSpPr/>
            <p:nvPr/>
          </p:nvGrpSpPr>
          <p:grpSpPr bwMode="auto">
            <a:xfrm>
              <a:off x="0" y="0"/>
              <a:ext cx="1536" cy="1271"/>
              <a:chOff x="0" y="0"/>
              <a:chExt cx="1536" cy="1152"/>
            </a:xfrm>
          </p:grpSpPr>
          <p:sp>
            <p:nvSpPr>
              <p:cNvPr id="27672" name="直接连接符 21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1440" cy="11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673" name="直接连接符 22"/>
              <p:cNvSpPr>
                <a:spLocks noChangeShapeType="1"/>
              </p:cNvSpPr>
              <p:nvPr/>
            </p:nvSpPr>
            <p:spPr bwMode="auto">
              <a:xfrm flipH="1">
                <a:off x="0" y="48"/>
                <a:ext cx="1536" cy="110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7671" name="直接连接符 23"/>
            <p:cNvSpPr>
              <a:spLocks noChangeShapeType="1"/>
            </p:cNvSpPr>
            <p:nvPr/>
          </p:nvSpPr>
          <p:spPr bwMode="auto">
            <a:xfrm>
              <a:off x="1451" y="0"/>
              <a:ext cx="96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65" name="文本框 24"/>
          <p:cNvSpPr txBox="1">
            <a:spLocks noChangeArrowheads="1"/>
          </p:cNvSpPr>
          <p:nvPr/>
        </p:nvSpPr>
        <p:spPr bwMode="auto">
          <a:xfrm>
            <a:off x="5289550" y="1330325"/>
            <a:ext cx="646113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支持</a:t>
            </a:r>
            <a:endParaRPr lang="zh-CN" altLang="en-US">
              <a:solidFill>
                <a:srgbClr val="FA0802"/>
              </a:solidFill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27666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24" name="椭圆 23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27668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69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1"/>
          <p:cNvSpPr txBox="1">
            <a:spLocks noChangeArrowheads="1"/>
          </p:cNvSpPr>
          <p:nvPr/>
        </p:nvSpPr>
        <p:spPr bwMode="auto">
          <a:xfrm>
            <a:off x="2071688" y="857250"/>
            <a:ext cx="457200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袁世凯窃取革命果实</a:t>
            </a:r>
            <a:endParaRPr lang="zh-CN" altLang="en-US" sz="2800" b="1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643438" y="2506663"/>
            <a:ext cx="3000375" cy="962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孙中山解除临时大总统，临时政府迁往北京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2928938" y="1595438"/>
            <a:ext cx="785812" cy="214312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/>
          </a:p>
        </p:txBody>
      </p:sp>
      <p:sp>
        <p:nvSpPr>
          <p:cNvPr id="5" name="右箭头 4"/>
          <p:cNvSpPr/>
          <p:nvPr/>
        </p:nvSpPr>
        <p:spPr>
          <a:xfrm>
            <a:off x="1214438" y="2643188"/>
            <a:ext cx="785812" cy="215900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/>
          </a:p>
        </p:txBody>
      </p:sp>
      <p:sp>
        <p:nvSpPr>
          <p:cNvPr id="6" name="右箭头 5"/>
          <p:cNvSpPr/>
          <p:nvPr/>
        </p:nvSpPr>
        <p:spPr>
          <a:xfrm>
            <a:off x="3571875" y="2667000"/>
            <a:ext cx="1071563" cy="268288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643063" y="1500188"/>
            <a:ext cx="1285875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清帝退位</a:t>
            </a:r>
            <a:r>
              <a:rPr lang="en-US" sz="2000">
                <a:latin typeface="微软雅黑"/>
                <a:ea typeface="微软雅黑"/>
                <a:cs typeface="微软雅黑"/>
              </a:rPr>
              <a:t> </a:t>
            </a:r>
            <a:endParaRPr lang="zh-CN" altLang="en-US" sz="200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786188" y="1489075"/>
            <a:ext cx="3786187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孙中山提出辞职，推荐袁世凯</a:t>
            </a:r>
            <a:endParaRPr lang="en-US" altLang="zh-CN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071688" y="2600325"/>
            <a:ext cx="1714500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袁世凯就职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28681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2" name="椭圆 11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28683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84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/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4" descr="http://p0.so.qhimgs1.com/bdr/_240_/t018de7d0353ac557dc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14375" y="1071563"/>
            <a:ext cx="5000625" cy="198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6" descr="http://p3.so.qhmsg.com/bdr/_240_/t01fb62a2caaaeac3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1071563"/>
            <a:ext cx="278606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28875" y="3286125"/>
            <a:ext cx="4214813" cy="892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1912</a:t>
            </a:r>
            <a:r>
              <a:rPr lang="zh-CN" altLang="en-US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2</a:t>
            </a:r>
            <a:r>
              <a:rPr lang="zh-CN" altLang="en-US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月</a:t>
            </a:r>
            <a:r>
              <a:rPr lang="en-US" altLang="zh-CN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12</a:t>
            </a:r>
            <a:r>
              <a:rPr lang="zh-CN" altLang="en-US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日，宣统帝下诏退位一，清朝</a:t>
            </a:r>
            <a:r>
              <a:rPr lang="en-US" altLang="zh-CN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260</a:t>
            </a:r>
            <a:r>
              <a:rPr lang="zh-CN" altLang="en-US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多年的统治结束。</a:t>
            </a:r>
            <a:endParaRPr lang="zh-CN" altLang="en-US" sz="2000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29700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29702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3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云形标注 33794"/>
          <p:cNvSpPr>
            <a:spLocks noChangeArrowheads="1"/>
          </p:cNvSpPr>
          <p:nvPr/>
        </p:nvSpPr>
        <p:spPr bwMode="auto">
          <a:xfrm>
            <a:off x="1500188" y="1000125"/>
            <a:ext cx="5643562" cy="1354138"/>
          </a:xfrm>
          <a:prstGeom prst="cloudCallout">
            <a:avLst>
              <a:gd name="adj1" fmla="val 49806"/>
              <a:gd name="adj2" fmla="val 5077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99FF"/>
            </a:solidFill>
            <a:round/>
          </a:ln>
        </p:spPr>
        <p:txBody>
          <a:bodyPr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为了限制袁世凯的权力，孙中山提出了哪些条件？</a:t>
            </a:r>
            <a:endParaRPr lang="zh-CN" altLang="en-US"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970" name="矩形 40969"/>
          <p:cNvSpPr>
            <a:spLocks noChangeArrowheads="1"/>
          </p:cNvSpPr>
          <p:nvPr/>
        </p:nvSpPr>
        <p:spPr bwMode="auto">
          <a:xfrm>
            <a:off x="1428750" y="2714625"/>
            <a:ext cx="4327525" cy="942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①临时政府设在南京；</a:t>
            </a:r>
            <a:endParaRPr lang="zh-CN" altLang="en-US" sz="2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②新任大总统应到南京就职；</a:t>
            </a:r>
            <a:endParaRPr lang="zh-CN" altLang="en-US" sz="2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grpSp>
        <p:nvGrpSpPr>
          <p:cNvPr id="30723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5" name="椭圆 4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30725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26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 animBg="1"/>
      <p:bldP spid="409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http://p4.so.qhimgs1.com/bdr/_240_/t012e439709c62c020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85813" y="1285875"/>
            <a:ext cx="45720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Box 2"/>
          <p:cNvSpPr txBox="1">
            <a:spLocks noChangeArrowheads="1"/>
          </p:cNvSpPr>
          <p:nvPr/>
        </p:nvSpPr>
        <p:spPr bwMode="auto">
          <a:xfrm>
            <a:off x="2286000" y="642938"/>
            <a:ext cx="4786313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袁世凯就任中华民国临时大总统</a:t>
            </a:r>
            <a:endParaRPr lang="zh-CN" altLang="en-US" sz="2400" b="1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pic>
        <p:nvPicPr>
          <p:cNvPr id="31747" name="Picture 4" descr="http://p2.so.qhimgs1.com/bdr/_240_/t012a1d843ac8ff114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88" y="1357313"/>
            <a:ext cx="31623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TextBox 4"/>
          <p:cNvSpPr txBox="1">
            <a:spLocks noChangeArrowheads="1"/>
          </p:cNvSpPr>
          <p:nvPr/>
        </p:nvSpPr>
        <p:spPr bwMode="auto">
          <a:xfrm>
            <a:off x="714375" y="3429000"/>
            <a:ext cx="8072438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600" noProof="1">
                <a:latin typeface="微软雅黑"/>
                <a:ea typeface="微软雅黑"/>
                <a:cs typeface="微软雅黑"/>
              </a:rPr>
              <a:t>1912</a:t>
            </a:r>
            <a:r>
              <a:rPr lang="zh-CN" altLang="en-US" sz="1600" noProof="1">
                <a:latin typeface="微软雅黑"/>
                <a:ea typeface="微软雅黑"/>
                <a:cs typeface="微软雅黑"/>
              </a:rPr>
              <a:t>年</a:t>
            </a:r>
            <a:r>
              <a:rPr lang="zh-CN" altLang="zh-CN" sz="1600" noProof="1"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1600" noProof="1">
                <a:latin typeface="微软雅黑"/>
                <a:ea typeface="微软雅黑"/>
                <a:cs typeface="微软雅黑"/>
              </a:rPr>
              <a:t>月，袁世凯在北京就任中华民国临时大总统。</a:t>
            </a:r>
            <a:r>
              <a:rPr lang="zh-CN" altLang="zh-CN" sz="1600" noProof="1">
                <a:latin typeface="微软雅黑"/>
                <a:ea typeface="微软雅黑"/>
                <a:cs typeface="微软雅黑"/>
              </a:rPr>
              <a:t>4</a:t>
            </a:r>
            <a:r>
              <a:rPr lang="zh-CN" altLang="en-US" sz="1600" noProof="1">
                <a:latin typeface="微软雅黑"/>
                <a:ea typeface="微软雅黑"/>
                <a:cs typeface="微软雅黑"/>
              </a:rPr>
              <a:t>月，孙中山正式解除临时大总统职务，临时政府迁往北京。辛亥革命的胜利果实被袁世凯窃取。</a:t>
            </a:r>
            <a:endParaRPr lang="zh-CN" altLang="en-US" sz="1600"/>
          </a:p>
        </p:txBody>
      </p:sp>
      <p:grpSp>
        <p:nvGrpSpPr>
          <p:cNvPr id="31749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31751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2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Box 1"/>
          <p:cNvSpPr txBox="1">
            <a:spLocks noChangeArrowheads="1"/>
          </p:cNvSpPr>
          <p:nvPr/>
        </p:nvSpPr>
        <p:spPr bwMode="auto">
          <a:xfrm>
            <a:off x="1643063" y="928688"/>
            <a:ext cx="592931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袁世凯为什么能够窃取辛亥革命的果实？</a:t>
            </a:r>
            <a:endParaRPr lang="zh-CN" altLang="en-US" sz="2400" b="1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63600" y="1643063"/>
            <a:ext cx="7851775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/>
                <a:ea typeface="微软雅黑"/>
                <a:cs typeface="微软雅黑"/>
              </a:rPr>
              <a:t>（</a:t>
            </a:r>
            <a:r>
              <a:rPr lang="en-US" altLang="zh-CN">
                <a:latin typeface="微软雅黑"/>
                <a:ea typeface="微软雅黑"/>
                <a:cs typeface="微软雅黑"/>
              </a:rPr>
              <a:t>1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）中国民族资产阶级的软弱性和妥协性</a:t>
            </a:r>
            <a:r>
              <a:rPr lang="en-US" altLang="zh-CN">
                <a:latin typeface="微软雅黑"/>
                <a:ea typeface="微软雅黑"/>
                <a:cs typeface="微软雅黑"/>
              </a:rPr>
              <a:t>——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最主要的原因。</a:t>
            </a:r>
            <a:endParaRPr lang="zh-CN" altLang="en-US">
              <a:latin typeface="微软雅黑"/>
              <a:ea typeface="微软雅黑"/>
              <a:cs typeface="微软雅黑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63600" y="2179638"/>
            <a:ext cx="778668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/>
                <a:ea typeface="微软雅黑"/>
                <a:cs typeface="微软雅黑"/>
              </a:rPr>
              <a:t>（</a:t>
            </a:r>
            <a:r>
              <a:rPr lang="en-US" altLang="en-US">
                <a:latin typeface="微软雅黑"/>
                <a:ea typeface="微软雅黑"/>
                <a:cs typeface="微软雅黑"/>
              </a:rPr>
              <a:t>2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）袁世凯动用反革命两手策略，软硬兼施，骗取了革命党人的信任。</a:t>
            </a:r>
            <a:endParaRPr lang="zh-CN" altLang="en-US">
              <a:latin typeface="微软雅黑"/>
              <a:ea typeface="微软雅黑"/>
              <a:cs typeface="微软雅黑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63600" y="2679700"/>
            <a:ext cx="6359525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/>
                <a:ea typeface="微软雅黑"/>
                <a:cs typeface="微软雅黑"/>
              </a:rPr>
              <a:t>（</a:t>
            </a:r>
            <a:r>
              <a:rPr lang="en-US" altLang="en-US"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）帝国主义列强和各种反动势力勾结，抵制和破坏革命。</a:t>
            </a:r>
            <a:endParaRPr lang="zh-CN" altLang="en-US">
              <a:latin typeface="微软雅黑"/>
              <a:ea typeface="微软雅黑"/>
              <a:cs typeface="微软雅黑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63600" y="3268663"/>
            <a:ext cx="59055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/>
                <a:ea typeface="微软雅黑"/>
                <a:cs typeface="微软雅黑"/>
              </a:rPr>
              <a:t>（</a:t>
            </a:r>
            <a:r>
              <a:rPr lang="en-US" altLang="en-US">
                <a:latin typeface="微软雅黑"/>
                <a:ea typeface="微软雅黑"/>
                <a:cs typeface="微软雅黑"/>
              </a:rPr>
              <a:t>4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）革命政权中的立宪派和旧官僚乘机向革命派进攻。</a:t>
            </a:r>
            <a:endParaRPr lang="zh-CN" altLang="en-US"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32774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0" name="椭圆 9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32776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777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探究研讨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642938"/>
            <a:ext cx="3286125" cy="465137"/>
          </a:xfrm>
        </p:spPr>
        <p:txBody>
          <a:bodyPr/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《</a:t>
            </a:r>
            <a:r>
              <a:rPr lang="zh-CN" altLang="en-US" sz="2400" b="1" smtClean="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中华民国临时约法</a:t>
            </a:r>
            <a:r>
              <a:rPr lang="en-US" altLang="zh-CN" sz="2400" b="1" smtClean="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》</a:t>
            </a:r>
            <a:endParaRPr lang="en-US" altLang="zh-CN" sz="2400" b="1" smtClean="0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1428750" y="2357438"/>
            <a:ext cx="857250" cy="32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CN" altLang="en-US" sz="2000" b="1">
                <a:latin typeface="微软雅黑"/>
                <a:ea typeface="微软雅黑"/>
                <a:cs typeface="微软雅黑"/>
              </a:rPr>
              <a:t>内容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2500313" y="3643313"/>
            <a:ext cx="5715000" cy="857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lnSpc>
                <a:spcPct val="125000"/>
              </a:lnSpc>
              <a:buFont typeface="Wingdings" panose="05000000000000000000" pitchFamily="2" charset="2"/>
              <a:buNone/>
            </a:pPr>
            <a:r>
              <a:rPr lang="zh-CN" altLang="en-US">
                <a:latin typeface="微软雅黑"/>
                <a:ea typeface="微软雅黑"/>
                <a:cs typeface="微软雅黑"/>
              </a:rPr>
              <a:t>它从法律上宣告了君主专制制度的灭亡和共和政体的确立，成为近代中国民主化进程的</a:t>
            </a:r>
            <a:r>
              <a:rPr lang="zh-CN" altLang="en-US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一座丰碑。</a:t>
            </a:r>
            <a:endParaRPr lang="zh-CN" altLang="en-US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2428875" y="3071813"/>
            <a:ext cx="4643438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>
                <a:solidFill>
                  <a:srgbClr val="3333FF"/>
                </a:solidFill>
                <a:latin typeface="微软雅黑"/>
                <a:ea typeface="微软雅黑"/>
                <a:cs typeface="微软雅黑"/>
              </a:rPr>
              <a:t>中国历史上第一部资产阶级民主宪法</a:t>
            </a:r>
            <a:endParaRPr lang="zh-CN" altLang="en-US" sz="2000">
              <a:solidFill>
                <a:srgbClr val="3333FF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1428750" y="3071813"/>
            <a:ext cx="7858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3333FF"/>
                </a:solidFill>
                <a:latin typeface="微软雅黑"/>
                <a:ea typeface="微软雅黑"/>
                <a:cs typeface="微软雅黑"/>
              </a:rPr>
              <a:t>性质</a:t>
            </a:r>
            <a:endParaRPr lang="zh-CN" altLang="en-US" sz="2000" b="1">
              <a:solidFill>
                <a:srgbClr val="3333FF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2571750" y="2320925"/>
            <a:ext cx="4000500" cy="739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①主权在民；②各民族一律平等      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③三权分立；④责任内阁制         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33799" name="Text Box 10"/>
          <p:cNvSpPr txBox="1">
            <a:spLocks noChangeArrowheads="1"/>
          </p:cNvSpPr>
          <p:nvPr/>
        </p:nvSpPr>
        <p:spPr bwMode="auto">
          <a:xfrm>
            <a:off x="1428750" y="3714750"/>
            <a:ext cx="89058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zh-CN" altLang="en-US" sz="2000" b="1">
                <a:latin typeface="微软雅黑"/>
                <a:ea typeface="微软雅黑"/>
                <a:cs typeface="微软雅黑"/>
              </a:rPr>
              <a:t>意义</a:t>
            </a:r>
            <a:endParaRPr lang="en-US" altLang="zh-CN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33800" name="TextBox 10"/>
          <p:cNvSpPr txBox="1">
            <a:spLocks noChangeArrowheads="1"/>
          </p:cNvSpPr>
          <p:nvPr/>
        </p:nvSpPr>
        <p:spPr bwMode="auto">
          <a:xfrm>
            <a:off x="1428750" y="1214438"/>
            <a:ext cx="7858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微软雅黑"/>
                <a:ea typeface="微软雅黑"/>
                <a:cs typeface="微软雅黑"/>
              </a:rPr>
              <a:t>时间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500313" y="1214438"/>
            <a:ext cx="2500312" cy="401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000">
                <a:latin typeface="微软雅黑"/>
                <a:ea typeface="微软雅黑"/>
                <a:cs typeface="微软雅黑"/>
              </a:rPr>
              <a:t>1912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日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33802" name="TextBox 12"/>
          <p:cNvSpPr txBox="1">
            <a:spLocks noChangeArrowheads="1"/>
          </p:cNvSpPr>
          <p:nvPr/>
        </p:nvSpPr>
        <p:spPr bwMode="auto">
          <a:xfrm>
            <a:off x="1143000" y="1714500"/>
            <a:ext cx="1285875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微软雅黑"/>
                <a:ea typeface="微软雅黑"/>
                <a:cs typeface="微软雅黑"/>
              </a:rPr>
              <a:t>颁布机构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643188" y="1714500"/>
            <a:ext cx="1285875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>
                <a:latin typeface="微软雅黑"/>
                <a:ea typeface="微软雅黑"/>
                <a:cs typeface="微软雅黑"/>
              </a:rPr>
              <a:t>参议院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33804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15" name="椭圆 14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33806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07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  <p:bldP spid="75781" grpId="0"/>
      <p:bldP spid="75783" grpId="0"/>
      <p:bldP spid="12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119809"/>
          <p:cNvSpPr txBox="1">
            <a:spLocks noChangeArrowheads="1"/>
          </p:cNvSpPr>
          <p:nvPr/>
        </p:nvSpPr>
        <p:spPr bwMode="auto">
          <a:xfrm>
            <a:off x="3929063" y="571500"/>
            <a:ext cx="1795462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三权分立</a:t>
            </a:r>
            <a:endParaRPr lang="zh-CN" altLang="en-US" sz="2400" b="1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4818" name="文本框 119810"/>
          <p:cNvSpPr txBox="1">
            <a:spLocks noChangeArrowheads="1"/>
          </p:cNvSpPr>
          <p:nvPr/>
        </p:nvSpPr>
        <p:spPr bwMode="auto">
          <a:xfrm>
            <a:off x="2857500" y="1214438"/>
            <a:ext cx="385286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/>
                <a:ea typeface="微软雅黑"/>
                <a:cs typeface="微软雅黑"/>
              </a:rPr>
              <a:t>行政权（总统、国务员）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34819" name="文本框 119811"/>
          <p:cNvSpPr txBox="1">
            <a:spLocks noChangeArrowheads="1"/>
          </p:cNvSpPr>
          <p:nvPr/>
        </p:nvSpPr>
        <p:spPr bwMode="auto">
          <a:xfrm>
            <a:off x="1143000" y="2928938"/>
            <a:ext cx="224631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/>
                <a:ea typeface="微软雅黑"/>
                <a:cs typeface="微软雅黑"/>
              </a:rPr>
              <a:t>立法权（国会）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34820" name="文本框 119812"/>
          <p:cNvSpPr txBox="1">
            <a:spLocks noChangeArrowheads="1"/>
          </p:cNvSpPr>
          <p:nvPr/>
        </p:nvSpPr>
        <p:spPr bwMode="auto">
          <a:xfrm>
            <a:off x="5410200" y="2857500"/>
            <a:ext cx="223361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/>
                <a:ea typeface="微软雅黑"/>
                <a:cs typeface="微软雅黑"/>
              </a:rPr>
              <a:t>司法权（法院）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34821" name="直接连接符 119813"/>
          <p:cNvSpPr>
            <a:spLocks noChangeShapeType="1"/>
          </p:cNvSpPr>
          <p:nvPr/>
        </p:nvSpPr>
        <p:spPr bwMode="auto">
          <a:xfrm flipH="1">
            <a:off x="2209800" y="1828800"/>
            <a:ext cx="9144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2" name="直接连接符 119814"/>
          <p:cNvSpPr>
            <a:spLocks noChangeShapeType="1"/>
          </p:cNvSpPr>
          <p:nvPr/>
        </p:nvSpPr>
        <p:spPr bwMode="auto">
          <a:xfrm flipV="1">
            <a:off x="2514600" y="1828800"/>
            <a:ext cx="990600" cy="9715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3" name="直接连接符 119815"/>
          <p:cNvSpPr>
            <a:spLocks noChangeShapeType="1"/>
          </p:cNvSpPr>
          <p:nvPr/>
        </p:nvSpPr>
        <p:spPr bwMode="auto">
          <a:xfrm>
            <a:off x="6248400" y="1828800"/>
            <a:ext cx="7620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4" name="直接连接符 119816"/>
          <p:cNvSpPr>
            <a:spLocks noChangeShapeType="1"/>
          </p:cNvSpPr>
          <p:nvPr/>
        </p:nvSpPr>
        <p:spPr bwMode="auto">
          <a:xfrm flipH="1" flipV="1">
            <a:off x="5867400" y="1828800"/>
            <a:ext cx="7620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直接连接符 119817"/>
          <p:cNvSpPr>
            <a:spLocks noChangeShapeType="1"/>
          </p:cNvSpPr>
          <p:nvPr/>
        </p:nvSpPr>
        <p:spPr bwMode="auto">
          <a:xfrm>
            <a:off x="3962400" y="2971800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6" name="直接连接符 119818"/>
          <p:cNvSpPr>
            <a:spLocks noChangeShapeType="1"/>
          </p:cNvSpPr>
          <p:nvPr/>
        </p:nvSpPr>
        <p:spPr bwMode="auto">
          <a:xfrm flipH="1">
            <a:off x="3962400" y="3143250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7" name="矩形 119819"/>
          <p:cNvSpPr>
            <a:spLocks noChangeArrowheads="1"/>
          </p:cNvSpPr>
          <p:nvPr/>
        </p:nvSpPr>
        <p:spPr bwMode="auto">
          <a:xfrm>
            <a:off x="4203700" y="2628900"/>
            <a:ext cx="184150" cy="3381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endParaRPr lang="zh-CN" altLang="en-US" sz="1600">
              <a:solidFill>
                <a:schemeClr val="bg2"/>
              </a:solidFill>
              <a:latin typeface="Times New Roman" panose="02020603050405020304" pitchFamily="18" charset="0"/>
              <a:ea typeface="黑体" panose="02010600030101010101" pitchFamily="2" charset="-122"/>
            </a:endParaRPr>
          </a:p>
        </p:txBody>
      </p:sp>
      <p:sp>
        <p:nvSpPr>
          <p:cNvPr id="34828" name="直接连接符 119820"/>
          <p:cNvSpPr>
            <a:spLocks noChangeShapeType="1"/>
          </p:cNvSpPr>
          <p:nvPr/>
        </p:nvSpPr>
        <p:spPr bwMode="auto">
          <a:xfrm flipV="1">
            <a:off x="3810000" y="2457450"/>
            <a:ext cx="457200" cy="4000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9" name="直接连接符 119821"/>
          <p:cNvSpPr>
            <a:spLocks noChangeShapeType="1"/>
          </p:cNvSpPr>
          <p:nvPr/>
        </p:nvSpPr>
        <p:spPr bwMode="auto">
          <a:xfrm flipH="1" flipV="1">
            <a:off x="4953000" y="2457450"/>
            <a:ext cx="457200" cy="4000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0" name="直接连接符 119822"/>
          <p:cNvSpPr>
            <a:spLocks noChangeShapeType="1"/>
          </p:cNvSpPr>
          <p:nvPr/>
        </p:nvSpPr>
        <p:spPr bwMode="auto">
          <a:xfrm flipV="1">
            <a:off x="4572000" y="1771650"/>
            <a:ext cx="0" cy="285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6" name="椭圆 119823"/>
          <p:cNvSpPr>
            <a:spLocks noChangeArrowheads="1"/>
          </p:cNvSpPr>
          <p:nvPr/>
        </p:nvSpPr>
        <p:spPr bwMode="auto">
          <a:xfrm>
            <a:off x="4038600" y="2057400"/>
            <a:ext cx="1143000" cy="5143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rou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  <a:defRPr/>
            </a:pP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制衡</a:t>
            </a:r>
            <a:endParaRPr lang="zh-CN" altLang="en-US" sz="20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19824"/>
          <p:cNvGrpSpPr/>
          <p:nvPr/>
        </p:nvGrpSpPr>
        <p:grpSpPr bwMode="auto">
          <a:xfrm>
            <a:off x="3214688" y="3714750"/>
            <a:ext cx="3316287" cy="685800"/>
            <a:chOff x="1344" y="3093"/>
            <a:chExt cx="1933" cy="576"/>
          </a:xfrm>
        </p:grpSpPr>
        <p:sp>
          <p:nvSpPr>
            <p:cNvPr id="34837" name="右箭头 119825"/>
            <p:cNvSpPr>
              <a:spLocks noChangeArrowheads="1"/>
            </p:cNvSpPr>
            <p:nvPr/>
          </p:nvSpPr>
          <p:spPr bwMode="auto">
            <a:xfrm>
              <a:off x="1344" y="3093"/>
              <a:ext cx="384" cy="576"/>
            </a:xfrm>
            <a:prstGeom prst="rightArrow">
              <a:avLst>
                <a:gd name="adj1" fmla="val 50000"/>
                <a:gd name="adj2" fmla="val 51296"/>
              </a:avLst>
            </a:prstGeom>
            <a:noFill/>
            <a:ln w="31750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379" name="文本框 119826"/>
            <p:cNvSpPr txBox="1">
              <a:spLocks noChangeArrowheads="1"/>
            </p:cNvSpPr>
            <p:nvPr/>
          </p:nvSpPr>
          <p:spPr bwMode="auto">
            <a:xfrm>
              <a:off x="1824" y="3184"/>
              <a:ext cx="1453" cy="33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  <a:defRPr/>
              </a:pPr>
              <a:r>
                <a:rPr lang="zh-CN" altLang="en-US" sz="2000" b="1" dirty="0">
                  <a:latin typeface="微软雅黑" pitchFamily="34" charset="-122"/>
                  <a:ea typeface="微软雅黑" pitchFamily="34" charset="-122"/>
                </a:rPr>
                <a:t>有效地防止专制独裁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833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21" name="椭圆 20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34835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36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http://p3.so.qhmsg.com/bdr/_240_/t01648b50e53a30f53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42938" y="1071563"/>
            <a:ext cx="5143500" cy="194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4" descr="http://p3.so.qhimgs1.com/bdr/_240_/t014f4ad0dfb6cbd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13" y="1071563"/>
            <a:ext cx="2143125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14375" y="3214688"/>
            <a:ext cx="7500938" cy="962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这部法律是中国历史上第一部资产阶级共和国宪法。它强调了资产阶级民主共和制度和民主自由原则，是辛亥革命的重要成果。</a:t>
            </a:r>
            <a:endParaRPr lang="zh-CN" altLang="en-US" sz="2000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35844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35846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47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云形 1"/>
          <p:cNvSpPr/>
          <p:nvPr/>
        </p:nvSpPr>
        <p:spPr>
          <a:xfrm>
            <a:off x="1428750" y="1071563"/>
            <a:ext cx="6500813" cy="2679700"/>
          </a:xfrm>
          <a:prstGeom prst="clou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有人说：“辛亥革命成功了。”也有人说：“辛亥革命失败了。”你怎样评价辛亥革命？为什么？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6866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6" name="椭圆 5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36868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69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探究研讨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928688" y="1143000"/>
            <a:ext cx="1285875" cy="69691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成功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286000" y="1039813"/>
            <a:ext cx="4714875" cy="1246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）推翻清王朝统治，结束两千多年的</a:t>
            </a:r>
            <a:endParaRPr lang="en-US" altLang="zh-CN" sz="20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25000"/>
              </a:lnSpc>
            </a:pPr>
            <a:r>
              <a:rPr lang="en-US" altLang="zh-CN" sz="2000">
                <a:latin typeface="微软雅黑"/>
                <a:ea typeface="微软雅黑"/>
                <a:cs typeface="微软雅黑"/>
              </a:rPr>
              <a:t>          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封建帝制，创立了中华民国 。</a:t>
            </a:r>
            <a:endParaRPr lang="en-US" altLang="zh-CN" sz="20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25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2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）民主共和观念深入人心。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928688" y="3000375"/>
            <a:ext cx="1285875" cy="696913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失败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57438" y="2840038"/>
            <a:ext cx="5929312" cy="962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）胜利的果实被袁世凯窃取。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2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）中国半殖民地半封建的社会性质没有改变。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</p:txBody>
      </p:sp>
      <p:grpSp>
        <p:nvGrpSpPr>
          <p:cNvPr id="38917" name="组合 12"/>
          <p:cNvGrpSpPr/>
          <p:nvPr/>
        </p:nvGrpSpPr>
        <p:grpSpPr bwMode="auto">
          <a:xfrm>
            <a:off x="214313" y="123825"/>
            <a:ext cx="1928812" cy="500063"/>
            <a:chOff x="214313" y="123825"/>
            <a:chExt cx="1928812" cy="500063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38919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20" name="矩形 4"/>
            <p:cNvSpPr>
              <a:spLocks noChangeArrowheads="1"/>
            </p:cNvSpPr>
            <p:nvPr/>
          </p:nvSpPr>
          <p:spPr bwMode="auto">
            <a:xfrm>
              <a:off x="428625" y="171450"/>
              <a:ext cx="1714500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新课讲解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300000000000000" pitchFamily="18" charset="-120"/>
            </a:endParaRPr>
          </a:p>
        </p:txBody>
      </p:sp>
      <p:sp>
        <p:nvSpPr>
          <p:cNvPr id="39938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39" name="矩形 4"/>
          <p:cNvSpPr>
            <a:spLocks noChangeArrowheads="1"/>
          </p:cNvSpPr>
          <p:nvPr/>
        </p:nvSpPr>
        <p:spPr bwMode="auto">
          <a:xfrm>
            <a:off x="285750" y="171450"/>
            <a:ext cx="2000250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/>
                <a:ea typeface="微软雅黑"/>
                <a:cs typeface="微软雅黑"/>
              </a:rPr>
              <a:t>典型例题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39940" name="TextBox 7"/>
          <p:cNvSpPr txBox="1">
            <a:spLocks noChangeArrowheads="1"/>
          </p:cNvSpPr>
          <p:nvPr/>
        </p:nvSpPr>
        <p:spPr bwMode="auto">
          <a:xfrm>
            <a:off x="1000125" y="1214438"/>
            <a:ext cx="7429500" cy="1754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微软雅黑"/>
                <a:ea typeface="微软雅黑"/>
                <a:cs typeface="微软雅黑"/>
              </a:rPr>
              <a:t>有人说：“辛亥革命使中国人的脑袋和双膝不再是准备磕头，而是为思考，为走路。”这是因为辛亥革命</a:t>
            </a:r>
            <a:r>
              <a:rPr lang="en-US">
                <a:latin typeface="微软雅黑"/>
                <a:ea typeface="微软雅黑"/>
                <a:cs typeface="微软雅黑"/>
              </a:rPr>
              <a:t>      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（</a:t>
            </a:r>
            <a:r>
              <a:rPr lang="en-US">
                <a:latin typeface="微软雅黑"/>
                <a:ea typeface="微软雅黑"/>
                <a:cs typeface="微软雅黑"/>
              </a:rPr>
              <a:t>    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）</a:t>
            </a:r>
            <a:endParaRPr lang="zh-CN" altLang="en-US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/>
                <a:ea typeface="微软雅黑"/>
                <a:cs typeface="微软雅黑"/>
              </a:rPr>
              <a:t>A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、传播了民主共和观念</a:t>
            </a:r>
            <a:r>
              <a:rPr lang="en-US">
                <a:latin typeface="微软雅黑"/>
                <a:ea typeface="微软雅黑"/>
                <a:cs typeface="微软雅黑"/>
              </a:rPr>
              <a:t>        </a:t>
            </a:r>
            <a:r>
              <a:rPr lang="en-US" altLang="zh-CN">
                <a:latin typeface="微软雅黑"/>
                <a:ea typeface="微软雅黑"/>
                <a:cs typeface="微软雅黑"/>
              </a:rPr>
              <a:t>B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、结束了专制独裁统治</a:t>
            </a:r>
            <a:endParaRPr lang="zh-CN" altLang="en-US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>
                <a:latin typeface="微软雅黑"/>
                <a:ea typeface="微软雅黑"/>
                <a:cs typeface="微软雅黑"/>
              </a:rPr>
              <a:t>C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、实现了人民当家作主</a:t>
            </a:r>
            <a:r>
              <a:rPr lang="en-US">
                <a:latin typeface="微软雅黑"/>
                <a:ea typeface="微软雅黑"/>
                <a:cs typeface="微软雅黑"/>
              </a:rPr>
              <a:t>        </a:t>
            </a:r>
            <a:r>
              <a:rPr lang="en-US" altLang="zh-CN">
                <a:latin typeface="微软雅黑"/>
                <a:ea typeface="微软雅黑"/>
                <a:cs typeface="微软雅黑"/>
              </a:rPr>
              <a:t>D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、改变了近代社会性质</a:t>
            </a:r>
            <a:endParaRPr lang="zh-CN" altLang="en-US">
              <a:latin typeface="微软雅黑"/>
              <a:ea typeface="微软雅黑"/>
              <a:cs typeface="微软雅黑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72063" y="1643063"/>
            <a:ext cx="500062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A</a:t>
            </a:r>
            <a:endParaRPr lang="zh-CN" altLang="en-US" sz="2400" b="1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6"/>
          <p:cNvSpPr txBox="1">
            <a:spLocks noChangeArrowheads="1"/>
          </p:cNvSpPr>
          <p:nvPr/>
        </p:nvSpPr>
        <p:spPr bwMode="auto">
          <a:xfrm>
            <a:off x="1143000" y="1008063"/>
            <a:ext cx="6715125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400" b="1">
                <a:ea typeface="微软雅黑"/>
                <a:cs typeface="微软雅黑"/>
              </a:rPr>
              <a:t>101</a:t>
            </a:r>
            <a:r>
              <a:rPr lang="zh-CN" altLang="en-US" sz="2400" b="1">
                <a:ea typeface="微软雅黑"/>
                <a:cs typeface="微软雅黑"/>
              </a:rPr>
              <a:t>试卷库</a:t>
            </a:r>
            <a:endParaRPr lang="en-US" altLang="zh-CN" sz="2400" b="1">
              <a:ea typeface="微软雅黑"/>
              <a:cs typeface="微软雅黑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ea typeface="微软雅黑"/>
                <a:cs typeface="微软雅黑"/>
              </a:rPr>
              <a:t>中华民国的创建</a:t>
            </a:r>
            <a:r>
              <a:rPr lang="en-US" altLang="zh-CN" sz="2400" b="1">
                <a:ea typeface="微软雅黑"/>
                <a:cs typeface="微软雅黑"/>
              </a:rPr>
              <a:t>—</a:t>
            </a:r>
            <a:r>
              <a:rPr lang="zh-CN" altLang="en-US" sz="2400" b="1">
                <a:ea typeface="微软雅黑"/>
                <a:cs typeface="微软雅黑"/>
              </a:rPr>
              <a:t>随堂检测</a:t>
            </a:r>
            <a:r>
              <a:rPr lang="en-US" altLang="zh-CN" sz="2400" b="1">
                <a:ea typeface="微软雅黑"/>
                <a:cs typeface="微软雅黑"/>
              </a:rPr>
              <a:t>1</a:t>
            </a:r>
            <a:endParaRPr lang="zh-CN" altLang="en-US" sz="2400" b="1"/>
          </a:p>
        </p:txBody>
      </p:sp>
      <p:grpSp>
        <p:nvGrpSpPr>
          <p:cNvPr id="41986" name="组合 19"/>
          <p:cNvGrpSpPr/>
          <p:nvPr/>
        </p:nvGrpSpPr>
        <p:grpSpPr bwMode="auto">
          <a:xfrm>
            <a:off x="2214563" y="2714625"/>
            <a:ext cx="3101975" cy="1500188"/>
            <a:chOff x="3539152" y="2304355"/>
            <a:chExt cx="2808288" cy="1439863"/>
          </a:xfrm>
        </p:grpSpPr>
        <p:sp>
          <p:nvSpPr>
            <p:cNvPr id="41992" name="云形标注 5"/>
            <p:cNvSpPr>
              <a:spLocks noChangeArrowheads="1"/>
            </p:cNvSpPr>
            <p:nvPr/>
          </p:nvSpPr>
          <p:spPr bwMode="auto">
            <a:xfrm>
              <a:off x="3539152" y="2304355"/>
              <a:ext cx="2808288" cy="1439863"/>
            </a:xfrm>
            <a:prstGeom prst="cloudCallout">
              <a:avLst>
                <a:gd name="adj1" fmla="val 114903"/>
                <a:gd name="adj2" fmla="val -36648"/>
              </a:avLst>
            </a:prstGeom>
            <a:noFill/>
            <a:ln w="28575">
              <a:solidFill>
                <a:schemeClr val="accent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3" name="矩形 18"/>
            <p:cNvSpPr>
              <a:spLocks noChangeArrowheads="1"/>
            </p:cNvSpPr>
            <p:nvPr/>
          </p:nvSpPr>
          <p:spPr bwMode="auto">
            <a:xfrm>
              <a:off x="3635896" y="2808411"/>
              <a:ext cx="2489645" cy="38422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 sz="2000" b="1">
                  <a:latin typeface="Times New Roman" panose="02020603050405020304" pitchFamily="18" charset="0"/>
                  <a:ea typeface="微软雅黑"/>
                  <a:cs typeface="微软雅黑"/>
                </a:rPr>
                <a:t>请同学们认真作答哟！</a:t>
              </a:r>
              <a:endParaRPr lang="en-US" altLang="zh-CN" sz="2000" b="1">
                <a:latin typeface="Times New Roman" panose="02020603050405020304" pitchFamily="18" charset="0"/>
                <a:ea typeface="微软雅黑"/>
                <a:cs typeface="微软雅黑"/>
              </a:endParaRPr>
            </a:p>
          </p:txBody>
        </p:sp>
      </p:grpSp>
      <p:pic>
        <p:nvPicPr>
          <p:cNvPr id="41987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75" y="2643188"/>
            <a:ext cx="144462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988" name="组合 11"/>
          <p:cNvGrpSpPr/>
          <p:nvPr/>
        </p:nvGrpSpPr>
        <p:grpSpPr bwMode="auto">
          <a:xfrm>
            <a:off x="214313" y="123825"/>
            <a:ext cx="2071687" cy="500063"/>
            <a:chOff x="214313" y="123825"/>
            <a:chExt cx="2071687" cy="500063"/>
          </a:xfrm>
        </p:grpSpPr>
        <p:sp>
          <p:nvSpPr>
            <p:cNvPr id="9" name="椭圆 8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300000000000000" pitchFamily="18" charset="-120"/>
              </a:endParaRPr>
            </a:p>
          </p:txBody>
        </p:sp>
        <p:sp>
          <p:nvSpPr>
            <p:cNvPr id="41990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991" name="矩形 4"/>
            <p:cNvSpPr>
              <a:spLocks noChangeArrowheads="1"/>
            </p:cNvSpPr>
            <p:nvPr/>
          </p:nvSpPr>
          <p:spPr bwMode="auto">
            <a:xfrm>
              <a:off x="357188" y="171450"/>
              <a:ext cx="1928812" cy="4000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>
                  <a:latin typeface="微软雅黑"/>
                  <a:ea typeface="微软雅黑"/>
                  <a:cs typeface="微软雅黑"/>
                </a:rPr>
                <a:t>巩固训练</a:t>
              </a:r>
              <a:endParaRPr lang="zh-CN" altLang="en-US" sz="2000" b="1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300000000000000" pitchFamily="18" charset="-120"/>
            </a:endParaRPr>
          </a:p>
        </p:txBody>
      </p:sp>
      <p:sp>
        <p:nvSpPr>
          <p:cNvPr id="43010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3011" name="矩形 4"/>
          <p:cNvSpPr>
            <a:spLocks noChangeArrowheads="1"/>
          </p:cNvSpPr>
          <p:nvPr/>
        </p:nvSpPr>
        <p:spPr bwMode="auto">
          <a:xfrm>
            <a:off x="142875" y="171450"/>
            <a:ext cx="2320925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/>
                <a:ea typeface="微软雅黑"/>
                <a:cs typeface="微软雅黑"/>
              </a:rPr>
              <a:t>巩固训练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43012" name="TextBox 9"/>
          <p:cNvSpPr txBox="1">
            <a:spLocks noChangeArrowheads="1"/>
          </p:cNvSpPr>
          <p:nvPr/>
        </p:nvSpPr>
        <p:spPr bwMode="auto">
          <a:xfrm>
            <a:off x="857250" y="785813"/>
            <a:ext cx="7429500" cy="3373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1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、民国时期旅顺学生刘成汉的小学毕业证书上标明其毕业于民国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38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年。他毕业的时间应该是公元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   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（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）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A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1946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 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B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1947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C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1948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 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D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1949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2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、中国历史上最后一道圣旨是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《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宣统帝退位诏书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》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，是大清帝国最后一位皇帝爱新觉罗溥仪颁布的退位诏书，从此清朝统治中国结束。这道圣旨发布于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（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）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A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1911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   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B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1912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 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C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1915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 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D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1917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年</a:t>
            </a:r>
            <a:endParaRPr lang="en-US" altLang="zh-CN" sz="16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、下列对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《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中华民国临时约法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》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的表述，错误的是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 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（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  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）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A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、规定主权属于全体国民</a:t>
            </a:r>
            <a:r>
              <a:rPr lang="en-US" sz="1600">
                <a:latin typeface="微软雅黑"/>
                <a:ea typeface="微软雅黑"/>
                <a:cs typeface="微软雅黑"/>
              </a:rPr>
              <a:t>  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         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B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、立法、行政、司法三权分立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C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、是一部资产阶级共和国宪法性质的文件      </a:t>
            </a:r>
            <a:r>
              <a:rPr lang="en-US" altLang="zh-CN" sz="1600">
                <a:latin typeface="微软雅黑"/>
                <a:ea typeface="微软雅黑"/>
                <a:cs typeface="微软雅黑"/>
              </a:rPr>
              <a:t>D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、是辛亥革命的唯一成果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71813" y="1181100"/>
            <a:ext cx="500062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D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72375" y="2286000"/>
            <a:ext cx="500063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B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929313" y="3000375"/>
            <a:ext cx="500062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D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300000000000000" pitchFamily="18" charset="-120"/>
            </a:endParaRPr>
          </a:p>
        </p:txBody>
      </p:sp>
      <p:sp>
        <p:nvSpPr>
          <p:cNvPr id="44034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035" name="矩形 4"/>
          <p:cNvSpPr>
            <a:spLocks noChangeArrowheads="1"/>
          </p:cNvSpPr>
          <p:nvPr/>
        </p:nvSpPr>
        <p:spPr bwMode="auto">
          <a:xfrm>
            <a:off x="142875" y="171450"/>
            <a:ext cx="2320925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/>
                <a:ea typeface="微软雅黑"/>
                <a:cs typeface="微软雅黑"/>
              </a:rPr>
              <a:t>课堂小结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44036" name="TextBox 5"/>
          <p:cNvSpPr txBox="1">
            <a:spLocks noChangeArrowheads="1"/>
          </p:cNvSpPr>
          <p:nvPr/>
        </p:nvSpPr>
        <p:spPr bwMode="auto">
          <a:xfrm>
            <a:off x="500063" y="1143000"/>
            <a:ext cx="8358187" cy="2738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latin typeface="微软雅黑"/>
                <a:ea typeface="微软雅黑"/>
                <a:cs typeface="微软雅黑"/>
              </a:rPr>
              <a:t>武昌起义（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1911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10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10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日）   </a:t>
            </a:r>
            <a:r>
              <a:rPr lang="en-US" sz="2000">
                <a:latin typeface="微软雅黑"/>
                <a:ea typeface="微软雅黑"/>
                <a:cs typeface="微软雅黑"/>
              </a:rPr>
              <a:t>      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孙中山就任中华民国临时大总统（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1911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12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月）</a:t>
            </a:r>
            <a:r>
              <a:rPr lang="en-US" sz="2000">
                <a:latin typeface="微软雅黑"/>
                <a:ea typeface="微软雅黑"/>
                <a:cs typeface="微软雅黑"/>
              </a:rPr>
              <a:t>        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中华民国成立（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1912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日）</a:t>
            </a:r>
            <a:r>
              <a:rPr lang="en-US" sz="2000">
                <a:latin typeface="微软雅黑"/>
                <a:ea typeface="微软雅黑"/>
                <a:cs typeface="微软雅黑"/>
              </a:rPr>
              <a:t>                                                      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袁世凯窃取革命果实（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1912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月）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latin typeface="微软雅黑"/>
                <a:ea typeface="微软雅黑"/>
                <a:cs typeface="微软雅黑"/>
              </a:rPr>
              <a:t>                           </a:t>
            </a:r>
            <a:endParaRPr lang="en-US" altLang="zh-CN" sz="2000">
              <a:latin typeface="微软雅黑"/>
              <a:ea typeface="微软雅黑"/>
              <a:cs typeface="微软雅黑"/>
            </a:endParaRPr>
          </a:p>
          <a:p>
            <a:pPr lvl="2">
              <a:lnSpc>
                <a:spcPct val="130000"/>
              </a:lnSpc>
            </a:pPr>
            <a:r>
              <a:rPr lang="en-US" altLang="zh-CN" sz="2000">
                <a:latin typeface="微软雅黑"/>
                <a:ea typeface="微软雅黑"/>
                <a:cs typeface="微软雅黑"/>
              </a:rPr>
              <a:t>	      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制约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latin typeface="微软雅黑"/>
                <a:ea typeface="微软雅黑"/>
                <a:cs typeface="微软雅黑"/>
              </a:rPr>
              <a:t> 《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中华民国临时约法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》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颁布（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1912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月</a:t>
            </a:r>
            <a:r>
              <a:rPr lang="en-US" altLang="zh-CN" sz="2000">
                <a:latin typeface="微软雅黑"/>
                <a:ea typeface="微软雅黑"/>
                <a:cs typeface="微软雅黑"/>
              </a:rPr>
              <a:t>1</a:t>
            </a:r>
            <a:r>
              <a:rPr lang="zh-CN" altLang="en-US" sz="2000">
                <a:latin typeface="微软雅黑"/>
                <a:ea typeface="微软雅黑"/>
                <a:cs typeface="微软雅黑"/>
              </a:rPr>
              <a:t>日）</a:t>
            </a:r>
            <a:endParaRPr lang="zh-CN" altLang="en-US" sz="2000">
              <a:latin typeface="微软雅黑"/>
              <a:ea typeface="微软雅黑"/>
              <a:cs typeface="微软雅黑"/>
            </a:endParaRPr>
          </a:p>
          <a:p>
            <a:endParaRPr lang="zh-CN" altLang="en-US" sz="1600"/>
          </a:p>
        </p:txBody>
      </p:sp>
      <p:sp>
        <p:nvSpPr>
          <p:cNvPr id="7" name="右箭头 6"/>
          <p:cNvSpPr/>
          <p:nvPr/>
        </p:nvSpPr>
        <p:spPr>
          <a:xfrm>
            <a:off x="4357688" y="1285875"/>
            <a:ext cx="500062" cy="285750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3500438" y="1643063"/>
            <a:ext cx="500062" cy="28575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1357313" y="2000250"/>
            <a:ext cx="928687" cy="28575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上箭头 10"/>
          <p:cNvSpPr/>
          <p:nvPr/>
        </p:nvSpPr>
        <p:spPr>
          <a:xfrm>
            <a:off x="2928938" y="2357438"/>
            <a:ext cx="214312" cy="428625"/>
          </a:xfrm>
          <a:prstGeom prst="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/>
              <a:t>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300000000000000" pitchFamily="18" charset="-120"/>
            </a:endParaRPr>
          </a:p>
        </p:txBody>
      </p:sp>
      <p:sp>
        <p:nvSpPr>
          <p:cNvPr id="45058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059" name="矩形 4"/>
          <p:cNvSpPr>
            <a:spLocks noChangeArrowheads="1"/>
          </p:cNvSpPr>
          <p:nvPr/>
        </p:nvSpPr>
        <p:spPr bwMode="auto">
          <a:xfrm>
            <a:off x="107950" y="171450"/>
            <a:ext cx="2320925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/>
                <a:ea typeface="微软雅黑"/>
                <a:cs typeface="微软雅黑"/>
              </a:rPr>
              <a:t>课后作业</a:t>
            </a:r>
            <a:endParaRPr lang="zh-CN" altLang="en-US" sz="2000" b="1">
              <a:latin typeface="微软雅黑"/>
              <a:ea typeface="微软雅黑"/>
              <a:cs typeface="微软雅黑"/>
            </a:endParaRPr>
          </a:p>
        </p:txBody>
      </p:sp>
      <p:sp>
        <p:nvSpPr>
          <p:cNvPr id="45060" name="TextBox 10"/>
          <p:cNvSpPr txBox="1">
            <a:spLocks noChangeArrowheads="1"/>
          </p:cNvSpPr>
          <p:nvPr/>
        </p:nvSpPr>
        <p:spPr bwMode="auto">
          <a:xfrm>
            <a:off x="1071563" y="1785938"/>
            <a:ext cx="7215187" cy="1571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>
                <a:latin typeface="微软雅黑"/>
                <a:ea typeface="微软雅黑"/>
                <a:cs typeface="微软雅黑"/>
              </a:rPr>
              <a:t>任务二：预习下节课并解决以下问题：</a:t>
            </a:r>
            <a:endParaRPr lang="en-US" altLang="zh-CN" b="1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1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、孙中山进行了哪些反对北洋军阀黑暗统治的重大斗争？</a:t>
            </a:r>
            <a:endParaRPr lang="en-US" altLang="zh-CN" sz="16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2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、袁世凯是如何复辟帝制的？</a:t>
            </a:r>
            <a:endParaRPr lang="en-US" altLang="zh-CN" sz="1600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600"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1600">
                <a:latin typeface="微软雅黑"/>
                <a:ea typeface="微软雅黑"/>
                <a:cs typeface="微软雅黑"/>
              </a:rPr>
              <a:t>、袁世凯死后，国内出现了哪些军阀？</a:t>
            </a:r>
            <a:endParaRPr lang="zh-CN" altLang="en-US" sz="1600">
              <a:latin typeface="微软雅黑"/>
              <a:ea typeface="微软雅黑"/>
              <a:cs typeface="微软雅黑"/>
            </a:endParaRPr>
          </a:p>
        </p:txBody>
      </p:sp>
      <p:sp>
        <p:nvSpPr>
          <p:cNvPr id="45061" name="TextBox 10"/>
          <p:cNvSpPr txBox="1">
            <a:spLocks noChangeArrowheads="1"/>
          </p:cNvSpPr>
          <p:nvPr/>
        </p:nvSpPr>
        <p:spPr bwMode="auto">
          <a:xfrm>
            <a:off x="1071563" y="1285875"/>
            <a:ext cx="7572375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b="1">
                <a:latin typeface="微软雅黑"/>
                <a:ea typeface="微软雅黑"/>
                <a:cs typeface="微软雅黑"/>
              </a:rPr>
              <a:t>任务一：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完成</a:t>
            </a:r>
            <a:r>
              <a:rPr lang="en-US" altLang="zh-CN">
                <a:latin typeface="微软雅黑"/>
                <a:ea typeface="微软雅黑"/>
                <a:cs typeface="微软雅黑"/>
              </a:rPr>
              <a:t>《</a:t>
            </a:r>
            <a:r>
              <a:rPr lang="zh-CN" altLang="en-US">
                <a:latin typeface="微软雅黑"/>
                <a:ea typeface="微软雅黑"/>
                <a:cs typeface="微软雅黑"/>
              </a:rPr>
              <a:t>中华民国的创建课后作业</a:t>
            </a:r>
            <a:r>
              <a:rPr lang="en-US" altLang="zh-CN">
                <a:latin typeface="微软雅黑"/>
                <a:ea typeface="微软雅黑"/>
                <a:cs typeface="微软雅黑"/>
              </a:rPr>
              <a:t>》</a:t>
            </a:r>
            <a:endParaRPr lang="zh-CN" altLang="en-US">
              <a:latin typeface="微软雅黑"/>
              <a:ea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a728d999ed44f9b15949a25c233a2b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46655" y="784225"/>
            <a:ext cx="4251325" cy="39490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0</TotalTime>
  <Words>2270</Words>
  <Application>WPS 演示</Application>
  <PresentationFormat>全屏显示(16:9)</PresentationFormat>
  <Paragraphs>224</Paragraphs>
  <Slides>24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Arial</vt:lpstr>
      <vt:lpstr>宋体</vt:lpstr>
      <vt:lpstr>Wingdings</vt:lpstr>
      <vt:lpstr>隶书</vt:lpstr>
      <vt:lpstr>Maiandra GD</vt:lpstr>
      <vt:lpstr>Wingdings 2</vt:lpstr>
      <vt:lpstr>华文楷体</vt:lpstr>
      <vt:lpstr>Arial</vt:lpstr>
      <vt:lpstr>黑体</vt:lpstr>
      <vt:lpstr>汉真广标</vt:lpstr>
      <vt:lpstr>微软雅黑</vt:lpstr>
      <vt:lpstr>Calibri</vt:lpstr>
      <vt:lpstr>PMingLiU</vt:lpstr>
      <vt:lpstr>微软雅黑</vt:lpstr>
      <vt:lpstr>Cambria</vt:lpstr>
      <vt:lpstr>Arial Unicode MS</vt:lpstr>
      <vt:lpstr>Courier New</vt:lpstr>
      <vt:lpstr>Times New Roman</vt:lpstr>
      <vt:lpstr>楷体_GB2312</vt:lpstr>
      <vt:lpstr>华文楷体</vt:lpstr>
      <vt:lpstr>隶书</vt:lpstr>
      <vt:lpstr>龙腾四海</vt:lpstr>
      <vt:lpstr>PowerPoint 演示文稿</vt:lpstr>
      <vt:lpstr>PowerPoint 演示文稿</vt:lpstr>
      <vt:lpstr>PowerPoint 演示文稿</vt:lpstr>
      <vt:lpstr>PowerPoint 演示文稿</vt:lpstr>
      <vt:lpstr>中华民国建立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《中华民国临时约法》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96</cp:revision>
  <dcterms:created xsi:type="dcterms:W3CDTF">2017-09-21T09:19:00Z</dcterms:created>
  <dcterms:modified xsi:type="dcterms:W3CDTF">2017-09-23T15:55:50Z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