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60" r:id="rId3"/>
    <p:sldId id="257" r:id="rId4"/>
    <p:sldId id="302" r:id="rId5"/>
    <p:sldId id="409" r:id="rId6"/>
    <p:sldId id="410" r:id="rId7"/>
    <p:sldId id="395" r:id="rId8"/>
    <p:sldId id="412" r:id="rId9"/>
    <p:sldId id="319" r:id="rId10"/>
    <p:sldId id="413" r:id="rId11"/>
    <p:sldId id="329" r:id="rId12"/>
    <p:sldId id="359" r:id="rId13"/>
    <p:sldId id="415" r:id="rId14"/>
    <p:sldId id="416" r:id="rId15"/>
    <p:sldId id="422" r:id="rId16"/>
    <p:sldId id="424" r:id="rId17"/>
    <p:sldId id="353" r:id="rId18"/>
  </p:sldIdLst>
  <p:sldSz cx="12192000" cy="6858000"/>
  <p:notesSz cx="6858000" cy="9144000"/>
  <p:custDataLst>
    <p:tags r:id="rId1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r="http://schemas.openxmlformats.org/officeDocument/2006/relationships" xmlns:a="http://schemas.openxmlformats.org/drawingml/2006/main" def="{5940675A-B579-460E-94D1-54222C63F5D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987" autoAdjust="0"/>
    <p:restoredTop sz="94660"/>
  </p:normalViewPr>
  <p:slideViewPr>
    <p:cSldViewPr snapToGrid="0">
      <p:cViewPr varScale="1">
        <p:scale>
          <a:sx n="46" d="100"/>
          <a:sy n="46" d="100"/>
        </p:scale>
        <p:origin x="-90" y="-678"/>
      </p:cViewPr>
      <p:guideLst>
        <p:guide orient="horz" pos="2160"/>
        <p:guide pos="3840"/>
      </p:guideLst>
    </p:cSldViewPr>
  </p:slideViewPr>
  <p:notesTextViewPr>
    <p:cViewPr>
      <p:scale>
        <a:sx n="1" d="1"/>
        <a:sy n="1" d="1"/>
      </p:scale>
      <p:origin x="0" y="0"/>
    </p:cViewPr>
  </p:notesTextViewPr>
  <p:notesViewPr>
    <p:cSldViewPr>
      <p:cViewPr>
        <p:scale>
          <a:sx n="1" d="100"/>
          <a:sy n="1" d="100"/>
        </p:scale>
        <p:origin x="0" y="0"/>
      </p:cViewPr>
    </p:cSldViewPr>
  </p:notesViewPr>
  <p:gridSpacing cx="73736200" cy="73736200"/>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tags" Target="tags/tag1.xml" /><Relationship Id="rId2" Type="http://schemas.openxmlformats.org/officeDocument/2006/relationships/notesMaster" Target="notesMasters/notesMaster1.xml" /><Relationship Id="rId20" Type="http://schemas.openxmlformats.org/officeDocument/2006/relationships/presProps" Target="presProps.xml" /><Relationship Id="rId21" Type="http://schemas.openxmlformats.org/officeDocument/2006/relationships/viewProps" Target="viewProps.xml" /><Relationship Id="rId22" Type="http://schemas.openxmlformats.org/officeDocument/2006/relationships/theme" Target="theme/theme1.xml" /><Relationship Id="rId23" Type="http://schemas.openxmlformats.org/officeDocument/2006/relationships/tableStyles" Target="tableStyles.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2020-9-18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latin typeface="黑体" panose="02010609060101010101" charset="-122"/>
                <a:ea typeface="黑体" panose="02010609060101010101" charset="-122"/>
                <a:cs typeface="黑体" panose="02010609060101010101" charset="-122"/>
                <a:sym typeface="+mn-ea"/>
              </a:rPr>
              <a:t>汉人这一</a:t>
            </a:r>
            <a:r>
              <a:rPr lang="en-US" altLang="zh-CN">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黑体" panose="02010609060101010101" charset="-122"/>
                <a:sym typeface="+mn-ea"/>
              </a:rPr>
              <a:t>文化共同体</a:t>
            </a:r>
            <a:r>
              <a:rPr lang="en-US" altLang="zh-CN">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黑体" panose="02010609060101010101" charset="-122"/>
                <a:sym typeface="+mn-ea"/>
              </a:rPr>
              <a:t>是如何在汉朝形成的？</a:t>
            </a:r>
            <a:endParaRPr lang="zh-CN" altLang="en-US">
              <a:latin typeface="黑体" panose="02010609060101010101" charset="-122"/>
              <a:ea typeface="黑体" panose="02010609060101010101" charset="-122"/>
              <a:cs typeface="黑体" panose="02010609060101010101" charset="-122"/>
            </a:endParaRPr>
          </a:p>
          <a:p>
            <a:r>
              <a:rPr lang="zh-CN" altLang="en-US"/>
              <a:t>为什么提到中华文化共同体的初步定型，汉朝比秦朝更受国人认同？古代中国历经汉唐盛世，多个王朝为世界所瞩目，为何国人却习惯用</a:t>
            </a:r>
            <a:r>
              <a:rPr lang="en-US" altLang="zh-CN"/>
              <a:t>“</a:t>
            </a:r>
            <a:r>
              <a:rPr lang="zh-CN" altLang="en-US"/>
              <a:t>汉</a:t>
            </a:r>
            <a:r>
              <a:rPr lang="en-US" altLang="zh-CN"/>
              <a:t>”</a:t>
            </a:r>
            <a:r>
              <a:rPr lang="zh-CN" altLang="en-US"/>
              <a:t>来形容自身的民族、文字和语言？</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所有的举措，都有利于从政治、经济、思想上加强集权。其中调适的部分，体现在察举制和罢黜百家和独尊儒术。</a:t>
            </a:r>
          </a:p>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中国制度的内核得以确立。</a:t>
            </a:r>
            <a:r>
              <a:rPr lang="en-US" altLang="zh-CN"/>
              <a:t>——</a:t>
            </a:r>
            <a:r>
              <a:rPr lang="zh-CN" altLang="en-US"/>
              <a:t>阎步克</a:t>
            </a:r>
          </a:p>
          <a:p>
            <a:r>
              <a:rPr lang="zh-CN" altLang="en-US"/>
              <a:t>经过调适，协调各种文化，形成一种吸纳，包容性的文明共同体。中华文明的共同体得以确立。</a:t>
            </a:r>
            <a:r>
              <a:rPr lang="en-US" altLang="zh-CN"/>
              <a:t>——</a:t>
            </a:r>
            <a:r>
              <a:rPr lang="zh-CN" altLang="en-US"/>
              <a:t>许倬云</a:t>
            </a:r>
          </a:p>
          <a:p>
            <a:r>
              <a:rPr lang="zh-CN" altLang="en-US"/>
              <a:t>大一统之下，皇权不断伸手。皇权和各阶层之间是一种平衡，平衡失衡后，就会出现皇权的变态，其他阶层的强化。</a:t>
            </a:r>
          </a:p>
          <a:p>
            <a:endParaRPr lang="zh-CN" altLang="en-US"/>
          </a:p>
          <a:p>
            <a:endParaRPr lang="zh-CN" altLang="en-US"/>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土地兼并下，地方豪族的力量逐渐增强。王莽企图通过改制解决社会矛盾，他有没有解决问题呢？失败的原因是什么呢。单一的依靠儒家思想，同单一的依靠法家都会失败。不仅没有解决问题，反而被问题解决了。绿林军攻入长安，击败了王莽。</a:t>
            </a:r>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hasCustomPrompt="1"/>
          </p:nvPr>
        </p:nvSpPr>
        <p:spPr>
          <a:xfrm>
            <a:off x="3022600" y="932815"/>
            <a:ext cx="8331200" cy="1325880"/>
          </a:xfrm>
        </p:spPr>
        <p:txBody>
          <a:bodyPr/>
          <a:lstStyle>
            <a:lvl1pPr>
              <a:defRPr sz="3600"/>
            </a:lvl1pPr>
          </a:lstStyle>
          <a:p>
            <a:r>
              <a:rPr lang="zh-CN" altLang="en-US"/>
              <a:t>单击此处编辑标题</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2020-9-18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节标题">
    <p:spTree>
      <p:nvGrpSpPr>
        <p:cNvPr id="1" name=""/>
        <p:cNvGrpSpPr/>
        <p:nvPr/>
      </p:nvGrpSpPr>
      <p:grpSpPr>
        <a:xfrm>
          <a:off x="0" y="0"/>
          <a:ext cx="0" cy="0"/>
        </a:xfrm>
      </p:grpSpPr>
      <p:sp>
        <p:nvSpPr>
          <p:cNvPr id="4" name="日期占位符 3"/>
          <p:cNvSpPr>
            <a:spLocks noGrp="1"/>
          </p:cNvSpPr>
          <p:nvPr>
            <p:ph type="dt" sz="half" idx="10"/>
          </p:nvPr>
        </p:nvSpPr>
        <p:spPr/>
        <p:txBody>
          <a:bodyPr/>
          <a:lstStyle/>
          <a:p>
            <a:fld id="{D997B5FA-0921-464F-AAE1-844C04324D75}" type="datetimeFigureOut">
              <a:rPr lang="zh-CN" altLang="en-US" smtClean="0"/>
              <a:t>2020-9-18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4" name="文本占位符 3"/>
          <p:cNvSpPr>
            <a:spLocks noGrp="1"/>
          </p:cNvSpPr>
          <p:nvPr>
            <p:ph type="body" sz="half" idx="2"/>
          </p:nvPr>
        </p:nvSpPr>
        <p:spPr>
          <a:xfrm>
            <a:off x="838200" y="1523365"/>
            <a:ext cx="10304145" cy="3811905"/>
          </a:xfrm>
        </p:spPr>
        <p:txBody>
          <a:bodyPr/>
          <a:lstStyle>
            <a:lvl1pPr marL="0" indent="0">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2020-9-18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2020-9-18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themeOverride" Target="../theme/themeOverride1.xml" /><Relationship Id="rId3" Type="http://schemas.openxmlformats.org/officeDocument/2006/relationships/notesSlide" Target="../notesSlides/notesSlide3.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notesSlide" Target="../notesSlides/notesSlide4.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3.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3.xml" /><Relationship Id="rId2" Type="http://schemas.openxmlformats.org/officeDocument/2006/relationships/image" Target="../media/image1.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idx="4294967295"/>
          </p:nvPr>
        </p:nvSpPr>
        <p:spPr>
          <a:xfrm>
            <a:off x="3540760" y="3113405"/>
            <a:ext cx="8509000" cy="887095"/>
          </a:xfrm>
        </p:spPr>
        <p:txBody>
          <a:bodyPr>
            <a:normAutofit fontScale="90000"/>
          </a:bodyPr>
          <a:lstStyle/>
          <a:p>
            <a:pPr algn="l"/>
            <a:r>
              <a:rPr lang="en-US" altLang="zh-CN">
                <a:solidFill>
                  <a:srgbClr val="FF0000"/>
                </a:solidFill>
              </a:rPr>
              <a:t>    </a:t>
            </a:r>
            <a:r>
              <a:rPr lang="zh-CN" altLang="en-US">
                <a:solidFill>
                  <a:srgbClr val="FF0000"/>
                </a:solidFill>
              </a:rPr>
              <a:t>    </a:t>
            </a:r>
            <a:r>
              <a:rPr lang="zh-CN" altLang="en-US" smtClean="0">
                <a:solidFill>
                  <a:srgbClr val="FF0000"/>
                </a:solidFill>
              </a:rPr>
              <a:t>                西汉</a:t>
            </a:r>
            <a:r>
              <a:rPr lang="zh-CN" altLang="en-US">
                <a:solidFill>
                  <a:srgbClr val="FF0000"/>
                </a:solidFill>
              </a:rPr>
              <a:t>与东汉</a:t>
            </a:r>
            <a:br>
              <a:rPr lang="zh-CN" altLang="en-US">
                <a:solidFill>
                  <a:srgbClr val="FF0000"/>
                </a:solidFill>
              </a:rPr>
            </a:br>
            <a:r>
              <a:rPr lang="zh-CN" altLang="en-US">
                <a:solidFill>
                  <a:srgbClr val="FF0000"/>
                </a:solidFill>
              </a:rPr>
              <a:t>                            </a:t>
            </a:r>
            <a:r>
              <a:rPr lang="en-US" altLang="zh-CN" sz="3100">
                <a:solidFill>
                  <a:srgbClr val="FF0000"/>
                </a:solidFill>
              </a:rPr>
              <a:t>——</a:t>
            </a:r>
            <a:r>
              <a:rPr lang="zh-CN" altLang="en-US" sz="3100">
                <a:solidFill>
                  <a:srgbClr val="FF0000"/>
                </a:solidFill>
              </a:rPr>
              <a:t>统一多民族封建国家的巩固</a:t>
            </a:r>
          </a:p>
        </p:txBody>
      </p:sp>
      <p:sp>
        <p:nvSpPr>
          <p:cNvPr id="3" name="标题 1"/>
          <p:cNvSpPr>
            <a:spLocks noGrp="1"/>
          </p:cNvSpPr>
          <p:nvPr/>
        </p:nvSpPr>
        <p:spPr>
          <a:xfrm>
            <a:off x="96520" y="2940685"/>
            <a:ext cx="2972435" cy="887095"/>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000" kern="1200">
                <a:solidFill>
                  <a:schemeClr val="tx1"/>
                </a:solidFill>
                <a:latin typeface="+mj-lt"/>
                <a:ea typeface="+mj-ea"/>
                <a:cs typeface="+mj-cs"/>
              </a:defRPr>
            </a:lvl1pPr>
          </a:lstStyle>
          <a:p>
            <a:pPr algn="l"/>
            <a:r>
              <a:rPr lang="en-US" altLang="zh-CN">
                <a:solidFill>
                  <a:schemeClr val="bg1"/>
                </a:solidFill>
              </a:rPr>
              <a:t>    </a:t>
            </a:r>
            <a:r>
              <a:rPr lang="zh-CN" altLang="en-US">
                <a:solidFill>
                  <a:schemeClr val="bg1"/>
                </a:solidFill>
              </a:rPr>
              <a:t>  </a:t>
            </a:r>
            <a:r>
              <a:rPr lang="zh-CN" altLang="en-US" smtClean="0">
                <a:solidFill>
                  <a:schemeClr val="bg1"/>
                </a:solidFill>
              </a:rPr>
              <a:t>第</a:t>
            </a:r>
            <a:r>
              <a:rPr lang="en-US" altLang="zh-CN" smtClean="0">
                <a:solidFill>
                  <a:schemeClr val="bg1"/>
                </a:solidFill>
              </a:rPr>
              <a:t>4</a:t>
            </a:r>
            <a:r>
              <a:rPr lang="zh-CN" altLang="en-US" smtClean="0">
                <a:solidFill>
                  <a:schemeClr val="bg1"/>
                </a:solidFill>
              </a:rPr>
              <a:t>课</a:t>
            </a:r>
            <a:endParaRPr lang="en-US" altLang="zh-CN" sz="3100">
              <a:solidFill>
                <a:schemeClr val="bg1"/>
              </a:solidFill>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3108325" y="0"/>
            <a:ext cx="8954770" cy="6496685"/>
          </a:xfrm>
        </p:spPr>
        <p:txBody>
          <a:bodyPr>
            <a:normAutofit/>
          </a:bodyPr>
          <a:lstStyle/>
          <a:p>
            <a:pPr>
              <a:lnSpc>
                <a:spcPct val="150000"/>
              </a:lnSpc>
            </a:pPr>
            <a:r>
              <a:rPr lang="zh-CN" sz="3200" b="1">
                <a:latin typeface="黑体" panose="02010609060101010101" charset="-122"/>
                <a:ea typeface="黑体" panose="02010609060101010101" charset="-122"/>
                <a:cs typeface="黑体" panose="02010609060101010101" charset="-122"/>
                <a:sym typeface="+mn-ea"/>
              </a:rPr>
              <a:t>探究一：汉初</a:t>
            </a:r>
            <a:r>
              <a:rPr lang="en-US" sz="3200" b="1">
                <a:latin typeface="黑体" panose="02010609060101010101" charset="-122"/>
                <a:ea typeface="黑体" panose="02010609060101010101" charset="-122"/>
                <a:cs typeface="黑体" panose="02010609060101010101" charset="-122"/>
                <a:sym typeface="+mn-ea"/>
              </a:rPr>
              <a:t>“</a:t>
            </a:r>
            <a:r>
              <a:rPr lang="zh-CN" sz="3200" b="1">
                <a:latin typeface="黑体" panose="02010609060101010101" charset="-122"/>
                <a:ea typeface="黑体" panose="02010609060101010101" charset="-122"/>
                <a:cs typeface="黑体" panose="02010609060101010101" charset="-122"/>
                <a:sym typeface="+mn-ea"/>
              </a:rPr>
              <a:t>承秦之制，有所损益”的表现和</a:t>
            </a:r>
            <a:r>
              <a:rPr lang="zh-CN" sz="3200" b="1" smtClean="0">
                <a:latin typeface="黑体" panose="02010609060101010101" charset="-122"/>
                <a:ea typeface="黑体" panose="02010609060101010101" charset="-122"/>
                <a:cs typeface="黑体" panose="02010609060101010101" charset="-122"/>
                <a:sym typeface="+mn-ea"/>
              </a:rPr>
              <a:t>原因</a:t>
            </a:r>
            <a:r>
              <a:rPr lang="zh-CN" altLang="en-US" sz="3200" b="1" smtClean="0">
                <a:latin typeface="黑体" panose="02010609060101010101" charset="-122"/>
                <a:ea typeface="黑体" panose="02010609060101010101" charset="-122"/>
                <a:cs typeface="黑体" panose="02010609060101010101" charset="-122"/>
                <a:sym typeface="+mn-ea"/>
              </a:rPr>
              <a:t>。</a:t>
            </a:r>
            <a:br>
              <a:rPr lang="zh-CN" sz="3200" b="1">
                <a:latin typeface="黑体" panose="02010609060101010101" charset="-122"/>
                <a:ea typeface="黑体" panose="02010609060101010101" charset="-122"/>
                <a:cs typeface="黑体" panose="02010609060101010101" charset="-122"/>
                <a:sym typeface="+mn-ea"/>
              </a:rPr>
            </a:br>
            <a:r>
              <a:rPr lang="zh-CN" sz="3200" b="1">
                <a:latin typeface="黑体" panose="02010609060101010101" charset="-122"/>
                <a:ea typeface="黑体" panose="02010609060101010101" charset="-122"/>
                <a:cs typeface="黑体" panose="02010609060101010101" charset="-122"/>
                <a:sym typeface="+mn-ea"/>
              </a:rPr>
              <a:t>探究二：面对汉初的问题和秦亡的教训，汉武帝时期是如何调适的。</a:t>
            </a:r>
            <a:br>
              <a:rPr lang="zh-CN" sz="3200" b="1">
                <a:latin typeface="黑体" panose="02010609060101010101" charset="-122"/>
                <a:ea typeface="黑体" panose="02010609060101010101" charset="-122"/>
                <a:cs typeface="黑体" panose="02010609060101010101" charset="-122"/>
                <a:sym typeface="+mn-ea"/>
              </a:rPr>
            </a:br>
            <a:r>
              <a:rPr lang="zh-CN" sz="3200" b="1">
                <a:latin typeface="黑体" panose="02010609060101010101" charset="-122"/>
                <a:ea typeface="黑体" panose="02010609060101010101" charset="-122"/>
                <a:sym typeface="+mn-ea"/>
              </a:rPr>
              <a:t>探究三：汉武帝巩固统一多民族封建国家的</a:t>
            </a:r>
            <a:r>
              <a:rPr lang="zh-CN" sz="3200" b="1" smtClean="0">
                <a:latin typeface="黑体" panose="02010609060101010101" charset="-122"/>
                <a:ea typeface="黑体" panose="02010609060101010101" charset="-122"/>
                <a:sym typeface="+mn-ea"/>
              </a:rPr>
              <a:t>意义</a:t>
            </a:r>
            <a:r>
              <a:rPr lang="zh-CN" altLang="en-US" sz="3200" b="1" smtClean="0">
                <a:latin typeface="黑体" panose="02010609060101010101" charset="-122"/>
                <a:ea typeface="黑体" panose="02010609060101010101" charset="-122"/>
                <a:sym typeface="+mn-ea"/>
              </a:rPr>
              <a:t>。</a:t>
            </a:r>
            <a:br>
              <a:rPr lang="zh-CN" sz="3200" b="1">
                <a:latin typeface="黑体" panose="02010609060101010101" charset="-122"/>
                <a:ea typeface="黑体" panose="02010609060101010101" charset="-122"/>
                <a:sym typeface="+mn-ea"/>
              </a:rPr>
            </a:br>
            <a:r>
              <a:rPr lang="zh-CN" sz="3200" b="1">
                <a:latin typeface="黑体" panose="02010609060101010101" charset="-122"/>
                <a:ea typeface="黑体" panose="02010609060101010101" charset="-122"/>
                <a:sym typeface="+mn-ea"/>
              </a:rPr>
              <a:t>探究四：西汉衰亡的</a:t>
            </a:r>
            <a:r>
              <a:rPr lang="zh-CN" sz="3200" b="1" smtClean="0">
                <a:latin typeface="黑体" panose="02010609060101010101" charset="-122"/>
                <a:ea typeface="黑体" panose="02010609060101010101" charset="-122"/>
                <a:sym typeface="+mn-ea"/>
              </a:rPr>
              <a:t>原因</a:t>
            </a:r>
            <a:r>
              <a:rPr lang="zh-CN" altLang="en-US" sz="3200" b="1" smtClean="0">
                <a:latin typeface="黑体" panose="02010609060101010101" charset="-122"/>
                <a:ea typeface="黑体" panose="02010609060101010101" charset="-122"/>
                <a:sym typeface="+mn-ea"/>
              </a:rPr>
              <a:t>。</a:t>
            </a:r>
            <a:br>
              <a:rPr lang="zh-CN" sz="3200" b="1">
                <a:latin typeface="黑体" panose="02010609060101010101" charset="-122"/>
                <a:ea typeface="黑体" panose="02010609060101010101" charset="-122"/>
                <a:sym typeface="+mn-ea"/>
              </a:rPr>
            </a:br>
            <a:r>
              <a:rPr lang="zh-CN" sz="3200" b="1">
                <a:latin typeface="黑体" panose="02010609060101010101" charset="-122"/>
                <a:ea typeface="黑体" panose="02010609060101010101" charset="-122"/>
                <a:sym typeface="+mn-ea"/>
              </a:rPr>
              <a:t>探究五：东汉兴衰的</a:t>
            </a:r>
            <a:r>
              <a:rPr lang="zh-CN" sz="3200" b="1" smtClean="0">
                <a:latin typeface="黑体" panose="02010609060101010101" charset="-122"/>
                <a:ea typeface="黑体" panose="02010609060101010101" charset="-122"/>
                <a:sym typeface="+mn-ea"/>
              </a:rPr>
              <a:t>原因</a:t>
            </a:r>
            <a:r>
              <a:rPr lang="zh-CN" altLang="en-US" sz="3200" b="1" smtClean="0">
                <a:latin typeface="黑体" panose="02010609060101010101" charset="-122"/>
                <a:ea typeface="黑体" panose="02010609060101010101" charset="-122"/>
                <a:sym typeface="+mn-ea"/>
              </a:rPr>
              <a:t>。</a:t>
            </a:r>
            <a:endParaRPr lang="zh-CN" altLang="en-US" sz="3200" b="1">
              <a:latin typeface="黑体" panose="02010609060101010101" charset="-122"/>
              <a:ea typeface="黑体" panose="02010609060101010101" charset="-122"/>
              <a:cs typeface="宋体" panose="02010600030101010101" pitchFamily="2" charset="-122"/>
              <a:sym typeface="+mn-ea"/>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占位符 1"/>
          <p:cNvSpPr>
            <a:spLocks noGrp="1"/>
          </p:cNvSpPr>
          <p:nvPr>
            <p:ph type="body" sz="half" idx="2"/>
          </p:nvPr>
        </p:nvSpPr>
        <p:spPr>
          <a:xfrm>
            <a:off x="877570" y="880110"/>
            <a:ext cx="10304145" cy="3811905"/>
          </a:xfrm>
        </p:spPr>
        <p:txBody>
          <a:bodyPr>
            <a:noAutofit/>
          </a:bodyPr>
          <a:lstStyle/>
          <a:p>
            <a:pPr>
              <a:lnSpc>
                <a:spcPct val="150000"/>
              </a:lnSpc>
            </a:pPr>
            <a:r>
              <a:rPr lang="zh-CN" altLang="en-US" sz="2800">
                <a:latin typeface="黑体" panose="02010609060101010101" charset="-122"/>
                <a:ea typeface="黑体" panose="02010609060101010101" charset="-122"/>
              </a:rPr>
              <a:t>导入：</a:t>
            </a:r>
          </a:p>
          <a:p>
            <a:pPr>
              <a:lnSpc>
                <a:spcPct val="150000"/>
              </a:lnSpc>
            </a:pPr>
            <a:r>
              <a:rPr lang="zh-CN" altLang="en-US" sz="2800">
                <a:latin typeface="黑体" panose="02010609060101010101" charset="-122"/>
                <a:ea typeface="黑体" panose="02010609060101010101" charset="-122"/>
              </a:rPr>
              <a:t>    </a:t>
            </a:r>
            <a:r>
              <a:rPr lang="zh-CN" altLang="en-US" sz="2800">
                <a:latin typeface="楷体" panose="02010609060101010101" charset="-122"/>
                <a:ea typeface="楷体" panose="02010609060101010101" charset="-122"/>
                <a:cs typeface="楷体" panose="02010609060101010101" charset="-122"/>
              </a:rPr>
              <a:t>华夏部落经殷商周秦等等原位处中原边缘的夷人他者，在诸夏的基础上建立了“中国”本部，于汉朝形成自称为汉人的“文化共同体”。</a:t>
            </a:r>
          </a:p>
          <a:p>
            <a:pPr algn="r">
              <a:lnSpc>
                <a:spcPct val="150000"/>
              </a:lnSpc>
            </a:pPr>
            <a:r>
              <a:rPr lang="en-US" altLang="zh-CN" sz="2800">
                <a:latin typeface="楷体" panose="02010609060101010101" charset="-122"/>
                <a:ea typeface="楷体" panose="02010609060101010101" charset="-122"/>
                <a:cs typeface="楷体" panose="02010609060101010101" charset="-122"/>
              </a:rPr>
              <a:t>——</a:t>
            </a:r>
            <a:r>
              <a:rPr lang="zh-CN" altLang="en-US" sz="2800">
                <a:latin typeface="楷体" panose="02010609060101010101" charset="-122"/>
                <a:ea typeface="楷体" panose="02010609060101010101" charset="-122"/>
                <a:cs typeface="楷体" panose="02010609060101010101" charset="-122"/>
              </a:rPr>
              <a:t>许倬云《我者与他者》</a:t>
            </a:r>
            <a:endParaRPr lang="en-US" altLang="zh-CN" sz="2800">
              <a:latin typeface="楷体" panose="02010609060101010101" charset="-122"/>
              <a:ea typeface="楷体" panose="02010609060101010101" charset="-122"/>
              <a:cs typeface="楷体" panose="02010609060101010101" charset="-122"/>
            </a:endParaRPr>
          </a:p>
          <a:p>
            <a:pPr>
              <a:lnSpc>
                <a:spcPct val="150000"/>
              </a:lnSpc>
            </a:pPr>
            <a:r>
              <a:rPr lang="zh-CN" altLang="en-US" sz="2800">
                <a:latin typeface="黑体" panose="02010609060101010101" charset="-122"/>
                <a:ea typeface="黑体" panose="02010609060101010101" charset="-122"/>
                <a:cs typeface="黑体" panose="02010609060101010101" charset="-122"/>
              </a:rPr>
              <a:t>问题：</a:t>
            </a:r>
            <a:r>
              <a:rPr lang="zh-CN" altLang="en-US" sz="2800">
                <a:sym typeface="+mn-ea"/>
              </a:rPr>
              <a:t>为什么在汉朝形成了这个</a:t>
            </a:r>
            <a:r>
              <a:rPr lang="en-US" altLang="zh-CN" sz="2800">
                <a:sym typeface="+mn-ea"/>
              </a:rPr>
              <a:t>“</a:t>
            </a:r>
            <a:r>
              <a:rPr lang="zh-CN" altLang="en-US" sz="2800">
                <a:sym typeface="+mn-ea"/>
              </a:rPr>
              <a:t>文化共同体</a:t>
            </a:r>
            <a:r>
              <a:rPr lang="en-US" altLang="zh-CN" sz="2800">
                <a:sym typeface="+mn-ea"/>
              </a:rPr>
              <a:t>”</a:t>
            </a:r>
            <a:r>
              <a:rPr lang="zh-CN" altLang="en-US" sz="2800">
                <a:sym typeface="+mn-ea"/>
              </a:rPr>
              <a:t>，而不是在秦朝？</a:t>
            </a:r>
            <a:endParaRPr lang="zh-CN" altLang="en-US" sz="2800">
              <a:latin typeface="黑体" panose="02010609060101010101" charset="-122"/>
              <a:ea typeface="黑体" panose="02010609060101010101" charset="-122"/>
              <a:cs typeface="黑体" panose="02010609060101010101" charset="-122"/>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占位符 1"/>
          <p:cNvSpPr>
            <a:spLocks noGrp="1"/>
          </p:cNvSpPr>
          <p:nvPr>
            <p:ph type="body" sz="half" idx="2"/>
          </p:nvPr>
        </p:nvSpPr>
        <p:spPr>
          <a:xfrm>
            <a:off x="887095" y="1983740"/>
            <a:ext cx="10562590" cy="3811905"/>
          </a:xfrm>
        </p:spPr>
        <p:txBody>
          <a:bodyPr/>
          <a:lstStyle/>
          <a:p>
            <a:pPr>
              <a:lnSpc>
                <a:spcPct val="100000"/>
              </a:lnSpc>
            </a:pPr>
            <a:r>
              <a:rPr lang="zh-CN" altLang="en-US" sz="2800">
                <a:latin typeface="宋体" pitchFamily="2" charset="-122"/>
                <a:ea typeface="宋体" pitchFamily="2" charset="-122"/>
                <a:cs typeface="宋体" panose="02010600030101010101" pitchFamily="2" charset="-122"/>
              </a:rPr>
              <a:t>材料一：</a:t>
            </a:r>
            <a:r>
              <a:rPr lang="zh-CN" altLang="en-US" sz="2800">
                <a:latin typeface="楷体" panose="02010609060101010101" charset="-122"/>
                <a:ea typeface="楷体" panose="02010609060101010101" charset="-122"/>
                <a:cs typeface="楷体" panose="02010609060101010101" charset="-122"/>
              </a:rPr>
              <a:t>刘邦接受了皇帝的称号，皇帝之下设三公九卿……地方行政系统仍是郡、县、乡、亭、里。郡有郡守、郡尉等，分掌政治、军事、监察之权。县分大小，万户以上设县令，万户以下设县长。</a:t>
            </a:r>
          </a:p>
          <a:p>
            <a:pPr algn="r">
              <a:lnSpc>
                <a:spcPct val="100000"/>
              </a:lnSpc>
            </a:pPr>
            <a:r>
              <a:rPr lang="zh-CN" altLang="en-US" sz="2800">
                <a:latin typeface="楷体" panose="02010609060101010101" charset="-122"/>
                <a:ea typeface="楷体" panose="02010609060101010101" charset="-122"/>
                <a:cs typeface="楷体" panose="02010609060101010101" charset="-122"/>
              </a:rPr>
              <a:t>                    ——樊树志《国史概要》</a:t>
            </a:r>
          </a:p>
          <a:p>
            <a:pPr>
              <a:lnSpc>
                <a:spcPct val="100000"/>
              </a:lnSpc>
            </a:pPr>
            <a:endParaRPr lang="zh-CN" altLang="en-US" sz="2800"/>
          </a:p>
          <a:p>
            <a:pPr>
              <a:lnSpc>
                <a:spcPct val="100000"/>
              </a:lnSpc>
            </a:pPr>
            <a:endParaRPr lang="zh-CN" altLang="en-US" sz="2800"/>
          </a:p>
        </p:txBody>
      </p:sp>
      <p:sp>
        <p:nvSpPr>
          <p:cNvPr id="100" name="文本框 99"/>
          <p:cNvSpPr txBox="1"/>
          <p:nvPr/>
        </p:nvSpPr>
        <p:spPr>
          <a:xfrm>
            <a:off x="625475" y="784225"/>
            <a:ext cx="9926320" cy="521970"/>
          </a:xfrm>
          <a:prstGeom prst="rect">
            <a:avLst/>
          </a:prstGeom>
          <a:noFill/>
          <a:ln w="9525">
            <a:noFill/>
          </a:ln>
        </p:spPr>
        <p:txBody>
          <a:bodyPr wrap="square">
            <a:spAutoFit/>
          </a:bodyPr>
          <a:lstStyle/>
          <a:p>
            <a:pPr indent="0" algn="ctr"/>
            <a:r>
              <a:rPr lang="zh-CN" sz="2800" b="1">
                <a:latin typeface="黑体" panose="02010609060101010101" charset="-122"/>
                <a:ea typeface="黑体" panose="02010609060101010101" charset="-122"/>
                <a:cs typeface="黑体" panose="02010609060101010101" charset="-122"/>
              </a:rPr>
              <a:t>探究一：汉初</a:t>
            </a:r>
            <a:r>
              <a:rPr lang="en-US" sz="2800" b="1">
                <a:latin typeface="黑体" panose="02010609060101010101" charset="-122"/>
                <a:ea typeface="黑体" panose="02010609060101010101" charset="-122"/>
                <a:cs typeface="黑体" panose="02010609060101010101" charset="-122"/>
              </a:rPr>
              <a:t>“</a:t>
            </a:r>
            <a:r>
              <a:rPr lang="zh-CN" sz="2800" b="1">
                <a:latin typeface="黑体" panose="02010609060101010101" charset="-122"/>
                <a:ea typeface="黑体" panose="02010609060101010101" charset="-122"/>
                <a:cs typeface="黑体" panose="02010609060101010101" charset="-122"/>
              </a:rPr>
              <a:t>承秦之制，有所损益”的表现和原因</a:t>
            </a:r>
            <a:endParaRPr lang="zh-CN" altLang="en-US" sz="2800" b="1">
              <a:latin typeface="黑体" panose="02010609060101010101" charset="-122"/>
              <a:ea typeface="黑体" panose="02010609060101010101" charset="-122"/>
              <a:cs typeface="黑体" panose="02010609060101010101"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占位符 1"/>
          <p:cNvSpPr>
            <a:spLocks noGrp="1"/>
          </p:cNvSpPr>
          <p:nvPr>
            <p:ph type="body" sz="half" idx="2"/>
          </p:nvPr>
        </p:nvSpPr>
        <p:spPr>
          <a:xfrm>
            <a:off x="379730" y="621665"/>
            <a:ext cx="11432540" cy="4644390"/>
          </a:xfrm>
        </p:spPr>
        <p:txBody>
          <a:bodyPr>
            <a:noAutofit/>
          </a:bodyPr>
          <a:lstStyle/>
          <a:p>
            <a:r>
              <a:rPr lang="zh-CN" altLang="en-US" sz="2600">
                <a:latin typeface="宋体" pitchFamily="2" charset="-122"/>
                <a:ea typeface="宋体" pitchFamily="2" charset="-122"/>
                <a:cs typeface="宋体" panose="02010600030101010101" pitchFamily="2" charset="-122"/>
              </a:rPr>
              <a:t>材料一：</a:t>
            </a:r>
            <a:r>
              <a:rPr lang="zh-CN" altLang="en-US" sz="2600">
                <a:latin typeface="楷体" panose="02010609060101010101" charset="-122"/>
                <a:ea typeface="楷体" panose="02010609060101010101" charset="-122"/>
                <a:cs typeface="楷体" panose="02010609060101010101" charset="-122"/>
              </a:rPr>
              <a:t>新朝代首先遇到的第一个大问题是帝国跨地过广，不能全部由中央集体管制，于是采取了一种“斑马式”的省级组织。        </a:t>
            </a:r>
          </a:p>
          <a:p>
            <a:pPr algn="r"/>
            <a:r>
              <a:rPr lang="zh-CN" altLang="en-US" sz="2600">
                <a:latin typeface="楷体" panose="02010609060101010101" charset="-122"/>
                <a:ea typeface="楷体" panose="02010609060101010101" charset="-122"/>
                <a:cs typeface="楷体" panose="02010609060101010101" charset="-122"/>
              </a:rPr>
              <a:t>——黄仁宇《中国大历史》</a:t>
            </a:r>
          </a:p>
          <a:p>
            <a:pPr algn="l">
              <a:buClrTx/>
              <a:buSzTx/>
            </a:pPr>
            <a:r>
              <a:rPr lang="zh-CN" altLang="en-US" sz="2600">
                <a:solidFill>
                  <a:schemeClr val="tx1"/>
                </a:solidFill>
                <a:latin typeface="宋体" pitchFamily="2" charset="-122"/>
                <a:ea typeface="宋体" pitchFamily="2" charset="-122"/>
                <a:cs typeface="宋体" panose="02010600030101010101" pitchFamily="2" charset="-122"/>
              </a:rPr>
              <a:t>材料二：</a:t>
            </a:r>
            <a:r>
              <a:rPr lang="zh-CN" altLang="en-US" sz="2600">
                <a:solidFill>
                  <a:schemeClr val="tx1"/>
                </a:solidFill>
                <a:latin typeface="楷体" panose="02010609060101010101" charset="-122"/>
                <a:ea typeface="楷体" panose="02010609060101010101" charset="-122"/>
                <a:cs typeface="楷体" panose="02010609060101010101" charset="-122"/>
              </a:rPr>
              <a:t>（秦王政）为皇帝，而子弟为匹夫，内亡骨肉本根之辅，外亡尺土藩翼之卫。陈吴奋其白挺，刘、项随而毙之，故曰：周过其历，秦不及期，国势然也。                      </a:t>
            </a:r>
            <a:r>
              <a:rPr lang="zh-CN" altLang="en-US" sz="2600">
                <a:solidFill>
                  <a:schemeClr val="tx1"/>
                </a:solidFill>
                <a:latin typeface="宋体" pitchFamily="2" charset="-122"/>
                <a:ea typeface="宋体" pitchFamily="2" charset="-122"/>
                <a:cs typeface="宋体" panose="02010600030101010101" pitchFamily="2" charset="-122"/>
              </a:rPr>
              <a:t>                        </a:t>
            </a:r>
          </a:p>
          <a:p>
            <a:pPr algn="r">
              <a:buClrTx/>
              <a:buSzTx/>
            </a:pPr>
            <a:r>
              <a:rPr lang="zh-CN" altLang="en-US" sz="2600">
                <a:solidFill>
                  <a:schemeClr val="tx1"/>
                </a:solidFill>
                <a:latin typeface="楷体" panose="02010609060101010101" charset="-122"/>
                <a:ea typeface="楷体" panose="02010609060101010101" charset="-122"/>
                <a:cs typeface="楷体" panose="02010609060101010101" charset="-122"/>
              </a:rPr>
              <a:t>——班固《汉书》</a:t>
            </a:r>
          </a:p>
          <a:p>
            <a:r>
              <a:rPr lang="zh-CN" altLang="en-US" sz="2600">
                <a:latin typeface="宋体" pitchFamily="2" charset="-122"/>
                <a:ea typeface="宋体" pitchFamily="2" charset="-122"/>
                <a:cs typeface="宋体" panose="02010600030101010101" pitchFamily="2" charset="-122"/>
              </a:rPr>
              <a:t>材料三：</a:t>
            </a:r>
            <a:r>
              <a:rPr lang="zh-CN" altLang="en-US" sz="2600">
                <a:latin typeface="楷体" panose="02010609060101010101" charset="-122"/>
                <a:ea typeface="楷体" panose="02010609060101010101" charset="-122"/>
                <a:cs typeface="楷体" panose="02010609060101010101" charset="-122"/>
              </a:rPr>
              <a:t>秦以郡县治东方，用秦吏秦法“经纬天下”，移风“濯俗”，结果激起东方社会的反抗，其中楚人表现得最激烈，齐人、赵人次之，其间包含着区域文化的差异与冲突。而在刘邦重建帝业的过程中，这种区域文化的差异与冲突又一次显现出来</a:t>
            </a:r>
            <a:r>
              <a:rPr lang="en-US" altLang="zh-CN" sz="2600">
                <a:latin typeface="楷体" panose="02010609060101010101" charset="-122"/>
                <a:ea typeface="楷体" panose="02010609060101010101" charset="-122"/>
                <a:cs typeface="楷体" panose="02010609060101010101" charset="-122"/>
              </a:rPr>
              <a:t>……</a:t>
            </a:r>
            <a:r>
              <a:rPr lang="zh-CN" altLang="en-US" sz="2600">
                <a:latin typeface="楷体" panose="02010609060101010101" charset="-122"/>
                <a:ea typeface="楷体" panose="02010609060101010101" charset="-122"/>
                <a:cs typeface="楷体" panose="02010609060101010101" charset="-122"/>
              </a:rPr>
              <a:t>。由此我们看到，在东西文化尚未充分融合、战国时代的文化布局仍然存在的情况下，刘邦建立汉家帝业，一方面必须“承秦”，包括承秦之制，另一方面又必须尊重东方社会之习俗。                </a:t>
            </a:r>
          </a:p>
          <a:p>
            <a:r>
              <a:rPr lang="zh-CN" altLang="en-US" sz="2600">
                <a:latin typeface="楷体" panose="02010609060101010101" charset="-122"/>
                <a:ea typeface="楷体" panose="02010609060101010101" charset="-122"/>
                <a:cs typeface="楷体" panose="02010609060101010101" charset="-122"/>
              </a:rPr>
              <a:t>                                   ——陈苏镇《汉代政治与〈春秋〉学》</a:t>
            </a:r>
          </a:p>
          <a:p>
            <a:endParaRPr lang="zh-CN" altLang="en-US" sz="2600">
              <a:latin typeface="楷体" panose="02010609060101010101" charset="-122"/>
              <a:ea typeface="楷体" panose="02010609060101010101" charset="-122"/>
              <a:cs typeface="楷体" panose="02010609060101010101" charset="-122"/>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占位符 1"/>
          <p:cNvSpPr>
            <a:spLocks noGrp="1"/>
          </p:cNvSpPr>
          <p:nvPr>
            <p:ph type="body" sz="half" idx="2"/>
          </p:nvPr>
        </p:nvSpPr>
        <p:spPr>
          <a:xfrm>
            <a:off x="1894840" y="750570"/>
            <a:ext cx="1470025" cy="985520"/>
          </a:xfrm>
        </p:spPr>
        <p:style>
          <a:lnRef idx="2">
            <a:schemeClr val="accent1">
              <a:shade val="50000"/>
            </a:schemeClr>
          </a:lnRef>
          <a:fillRef idx="1">
            <a:schemeClr val="accent1"/>
          </a:fillRef>
          <a:effectRef idx="0">
            <a:schemeClr val="accent1"/>
          </a:effectRef>
          <a:fontRef idx="minor">
            <a:schemeClr val="lt1"/>
          </a:fontRef>
        </p:style>
        <p:txBody>
          <a:bodyPr>
            <a:normAutofit/>
          </a:bodyPr>
          <a:lstStyle/>
          <a:p>
            <a:r>
              <a:rPr lang="zh-CN" altLang="en-US" sz="2000">
                <a:solidFill>
                  <a:schemeClr val="bg1"/>
                </a:solidFill>
                <a:latin typeface="宋体" pitchFamily="2" charset="-122"/>
                <a:ea typeface="宋体" pitchFamily="2" charset="-122"/>
              </a:rPr>
              <a:t>分封异姓王</a:t>
            </a:r>
          </a:p>
          <a:p>
            <a:r>
              <a:rPr lang="zh-CN" altLang="en-US" sz="2000">
                <a:solidFill>
                  <a:schemeClr val="bg1"/>
                </a:solidFill>
                <a:latin typeface="宋体" pitchFamily="2" charset="-122"/>
                <a:ea typeface="宋体" pitchFamily="2" charset="-122"/>
              </a:rPr>
              <a:t>分封同姓王</a:t>
            </a:r>
          </a:p>
        </p:txBody>
      </p:sp>
      <p:cxnSp>
        <p:nvCxnSpPr>
          <p:cNvPr id="4" name="直接箭头连接符 3"/>
          <p:cNvCxnSpPr/>
          <p:nvPr/>
        </p:nvCxnSpPr>
        <p:spPr>
          <a:xfrm flipH="1">
            <a:off x="626110" y="676910"/>
            <a:ext cx="36830" cy="4671060"/>
          </a:xfrm>
          <a:prstGeom prst="straightConnector1">
            <a:avLst/>
          </a:prstGeom>
          <a:ln w="57150">
            <a:solidFill>
              <a:schemeClr val="accent1"/>
            </a:solidFill>
            <a:tailEnd type="arrow"/>
          </a:ln>
        </p:spPr>
        <p:style>
          <a:lnRef idx="1">
            <a:schemeClr val="accent1"/>
          </a:lnRef>
          <a:fillRef idx="0">
            <a:schemeClr val="accent1"/>
          </a:fillRef>
          <a:effectRef idx="0">
            <a:schemeClr val="accent1"/>
          </a:effectRef>
          <a:fontRef idx="minor">
            <a:schemeClr val="tx1"/>
          </a:fontRef>
        </p:style>
      </p:cxnSp>
      <p:sp>
        <p:nvSpPr>
          <p:cNvPr id="5" name="文本框 4"/>
          <p:cNvSpPr txBox="1"/>
          <p:nvPr/>
        </p:nvSpPr>
        <p:spPr>
          <a:xfrm>
            <a:off x="793750" y="1059180"/>
            <a:ext cx="868680" cy="368300"/>
          </a:xfrm>
          <a:prstGeom prst="rect">
            <a:avLst/>
          </a:prstGeom>
          <a:noFill/>
        </p:spPr>
        <p:txBody>
          <a:bodyPr wrap="none" rtlCol="0">
            <a:spAutoFit/>
          </a:bodyPr>
          <a:lstStyle/>
          <a:p>
            <a:r>
              <a:rPr lang="zh-CN" altLang="zh-CN"/>
              <a:t>汉高祖</a:t>
            </a:r>
          </a:p>
        </p:txBody>
      </p:sp>
      <p:sp>
        <p:nvSpPr>
          <p:cNvPr id="6" name="文本框 5"/>
          <p:cNvSpPr txBox="1"/>
          <p:nvPr/>
        </p:nvSpPr>
        <p:spPr>
          <a:xfrm>
            <a:off x="793750" y="2234565"/>
            <a:ext cx="868680" cy="368300"/>
          </a:xfrm>
          <a:prstGeom prst="rect">
            <a:avLst/>
          </a:prstGeom>
          <a:noFill/>
        </p:spPr>
        <p:txBody>
          <a:bodyPr wrap="none" rtlCol="0">
            <a:spAutoFit/>
          </a:bodyPr>
          <a:lstStyle/>
          <a:p>
            <a:r>
              <a:rPr lang="zh-CN" altLang="zh-CN"/>
              <a:t>汉文帝</a:t>
            </a:r>
          </a:p>
        </p:txBody>
      </p:sp>
      <p:sp>
        <p:nvSpPr>
          <p:cNvPr id="7" name="文本框 6"/>
          <p:cNvSpPr txBox="1"/>
          <p:nvPr/>
        </p:nvSpPr>
        <p:spPr>
          <a:xfrm>
            <a:off x="793750" y="3320415"/>
            <a:ext cx="868680" cy="368300"/>
          </a:xfrm>
          <a:prstGeom prst="rect">
            <a:avLst/>
          </a:prstGeom>
          <a:noFill/>
        </p:spPr>
        <p:txBody>
          <a:bodyPr wrap="none" rtlCol="0">
            <a:spAutoFit/>
          </a:bodyPr>
          <a:lstStyle/>
          <a:p>
            <a:r>
              <a:rPr lang="zh-CN" altLang="zh-CN"/>
              <a:t>汉景帝</a:t>
            </a:r>
          </a:p>
        </p:txBody>
      </p:sp>
      <p:sp>
        <p:nvSpPr>
          <p:cNvPr id="9" name="文本占位符 1"/>
          <p:cNvSpPr>
            <a:spLocks noGrp="1"/>
          </p:cNvSpPr>
          <p:nvPr/>
        </p:nvSpPr>
        <p:spPr>
          <a:xfrm>
            <a:off x="1894840" y="3132455"/>
            <a:ext cx="1470025" cy="98552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lvl="0" algn="l">
              <a:buClrTx/>
              <a:buSzTx/>
            </a:pPr>
            <a:r>
              <a:rPr lang="zh-CN" altLang="en-US" sz="2000">
                <a:solidFill>
                  <a:schemeClr val="bg1"/>
                </a:solidFill>
                <a:latin typeface="宋体" pitchFamily="2" charset="-122"/>
                <a:ea typeface="宋体" pitchFamily="2" charset="-122"/>
                <a:sym typeface="+mn-ea"/>
              </a:rPr>
              <a:t>晁错削藩</a:t>
            </a:r>
          </a:p>
          <a:p>
            <a:pPr lvl="0" algn="l">
              <a:buClrTx/>
              <a:buSzTx/>
            </a:pPr>
            <a:r>
              <a:rPr lang="zh-CN" altLang="en-US" sz="2000">
                <a:solidFill>
                  <a:schemeClr val="bg1"/>
                </a:solidFill>
                <a:latin typeface="宋体" pitchFamily="2" charset="-122"/>
                <a:ea typeface="宋体" pitchFamily="2" charset="-122"/>
                <a:sym typeface="+mn-ea"/>
              </a:rPr>
              <a:t>七国之乱</a:t>
            </a:r>
          </a:p>
        </p:txBody>
      </p:sp>
      <p:sp>
        <p:nvSpPr>
          <p:cNvPr id="3" name="矩形 2"/>
          <p:cNvSpPr/>
          <p:nvPr/>
        </p:nvSpPr>
        <p:spPr>
          <a:xfrm>
            <a:off x="3597275" y="600710"/>
            <a:ext cx="2861310" cy="1285875"/>
          </a:xfrm>
          <a:prstGeom prst="rect">
            <a:avLst/>
          </a:prstGeom>
          <a:solidFill>
            <a:schemeClr val="accent4">
              <a:lumMod val="40000"/>
              <a:lumOff val="60000"/>
            </a:schemeClr>
          </a:solidFill>
        </p:spPr>
        <p:style>
          <a:lnRef idx="2">
            <a:schemeClr val="accent4">
              <a:shade val="50000"/>
            </a:schemeClr>
          </a:lnRef>
          <a:fillRef idx="1">
            <a:schemeClr val="accent4"/>
          </a:fillRef>
          <a:effectRef idx="0">
            <a:schemeClr val="accent4"/>
          </a:effectRef>
          <a:fontRef idx="minor">
            <a:schemeClr val="lt1"/>
          </a:fontRef>
        </p:style>
        <p:txBody>
          <a:bodyPr vert="horz" wrap="square" lIns="91440" tIns="45720" rIns="91440" bIns="45720" rtlCol="0" anchor="t">
            <a:normAutofit/>
          </a:bodyPr>
          <a:lstStyle/>
          <a:p>
            <a:pPr lvl="0" algn="l">
              <a:lnSpc>
                <a:spcPct val="100000"/>
              </a:lnSpc>
              <a:spcBef>
                <a:spcPts val="1000"/>
              </a:spcBef>
              <a:buClrTx/>
              <a:buSzTx/>
              <a:buFont typeface="Arial" panose="020b0604020202020204" pitchFamily="34" charset="0"/>
            </a:pPr>
            <a:r>
              <a:rPr lang="zh-CN" altLang="en-US" sz="2000">
                <a:solidFill>
                  <a:schemeClr val="tx1"/>
                </a:solidFill>
                <a:latin typeface="宋体" pitchFamily="2" charset="-122"/>
                <a:ea typeface="宋体" pitchFamily="2" charset="-122"/>
                <a:sym typeface="+mn-ea"/>
              </a:rPr>
              <a:t>冒顿围高祖於白登</a:t>
            </a:r>
          </a:p>
          <a:p>
            <a:pPr lvl="0" algn="l">
              <a:lnSpc>
                <a:spcPct val="100000"/>
              </a:lnSpc>
              <a:spcBef>
                <a:spcPts val="1000"/>
              </a:spcBef>
              <a:buClrTx/>
              <a:buSzTx/>
              <a:buFont typeface="Arial" panose="020b0604020202020204" pitchFamily="34" charset="0"/>
            </a:pPr>
            <a:r>
              <a:rPr lang="zh-CN" altLang="en-US" sz="2000">
                <a:solidFill>
                  <a:schemeClr val="tx1"/>
                </a:solidFill>
                <a:latin typeface="宋体" pitchFamily="2" charset="-122"/>
                <a:ea typeface="宋体" pitchFamily="2" charset="-122"/>
                <a:sym typeface="+mn-ea"/>
              </a:rPr>
              <a:t>冒顿妄言。高后欲击之，复与匈奴和亲。</a:t>
            </a:r>
            <a:endParaRPr lang="zh-CN" altLang="en-US" sz="2000">
              <a:solidFill>
                <a:schemeClr val="tx1"/>
              </a:solidFill>
              <a:latin typeface="宋体" pitchFamily="2" charset="-122"/>
              <a:ea typeface="宋体" pitchFamily="2" charset="-122"/>
              <a:sym typeface="宋体" pitchFamily="2" charset="-122"/>
            </a:endParaRPr>
          </a:p>
          <a:p>
            <a:pPr lvl="0" algn="l">
              <a:lnSpc>
                <a:spcPct val="90000"/>
              </a:lnSpc>
              <a:spcBef>
                <a:spcPts val="1000"/>
              </a:spcBef>
              <a:buClrTx/>
              <a:buSzTx/>
              <a:buFont typeface="Arial" panose="020b0604020202020204" pitchFamily="34" charset="0"/>
            </a:pPr>
            <a:endParaRPr lang="zh-CN" altLang="en-US" sz="2000">
              <a:solidFill>
                <a:schemeClr val="tx1"/>
              </a:solidFill>
              <a:latin typeface="宋体" pitchFamily="2" charset="-122"/>
              <a:ea typeface="宋体" pitchFamily="2" charset="-122"/>
              <a:sym typeface="宋体" pitchFamily="2" charset="-122"/>
            </a:endParaRPr>
          </a:p>
        </p:txBody>
      </p:sp>
      <p:sp>
        <p:nvSpPr>
          <p:cNvPr id="10" name="矩形 9"/>
          <p:cNvSpPr/>
          <p:nvPr/>
        </p:nvSpPr>
        <p:spPr>
          <a:xfrm>
            <a:off x="7012305" y="4154805"/>
            <a:ext cx="4899660" cy="1075055"/>
          </a:xfrm>
          <a:prstGeom prst="rect">
            <a:avLst/>
          </a:prstGeom>
          <a:solidFill>
            <a:schemeClr val="accent6">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vert="horz" wrap="square"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lvl="0" algn="l">
              <a:buClrTx/>
              <a:buSzTx/>
            </a:pPr>
            <a:r>
              <a:rPr lang="zh-CN" altLang="en-US" sz="2000">
                <a:latin typeface="宋体" pitchFamily="2" charset="-122"/>
                <a:ea typeface="宋体" pitchFamily="2" charset="-122"/>
                <a:sym typeface="+mn-ea"/>
              </a:rPr>
              <a:t>（丞相田蚡 ）入奏事，坐语移日，所言皆听。荐人或起家至二千石，权移主上。</a:t>
            </a:r>
          </a:p>
          <a:p>
            <a:pPr lvl="0" algn="r">
              <a:buClrTx/>
              <a:buSzTx/>
            </a:pPr>
            <a:r>
              <a:rPr lang="en-US" altLang="zh-CN" sz="2000">
                <a:latin typeface="宋体" pitchFamily="2" charset="-122"/>
                <a:ea typeface="宋体" pitchFamily="2" charset="-122"/>
                <a:sym typeface="+mn-ea"/>
              </a:rPr>
              <a:t>——</a:t>
            </a:r>
            <a:r>
              <a:rPr lang="zh-CN" altLang="en-US" sz="2000">
                <a:latin typeface="宋体" pitchFamily="2" charset="-122"/>
                <a:ea typeface="宋体" pitchFamily="2" charset="-122"/>
                <a:sym typeface="+mn-ea"/>
              </a:rPr>
              <a:t>《史记》 </a:t>
            </a:r>
          </a:p>
          <a:p>
            <a:pPr lvl="0" algn="l">
              <a:buClrTx/>
              <a:buSzTx/>
            </a:pPr>
            <a:endParaRPr lang="zh-CN" altLang="en-US" sz="2000">
              <a:latin typeface="宋体" pitchFamily="2" charset="-122"/>
              <a:ea typeface="宋体" pitchFamily="2" charset="-122"/>
              <a:sym typeface="+mn-ea"/>
            </a:endParaRPr>
          </a:p>
        </p:txBody>
      </p:sp>
      <p:sp>
        <p:nvSpPr>
          <p:cNvPr id="11" name="矩形 10"/>
          <p:cNvSpPr/>
          <p:nvPr/>
        </p:nvSpPr>
        <p:spPr>
          <a:xfrm>
            <a:off x="7012305" y="2602865"/>
            <a:ext cx="4899025" cy="1447165"/>
          </a:xfrm>
          <a:prstGeom prst="rect">
            <a:avLst/>
          </a:prstGeom>
          <a:solidFill>
            <a:schemeClr val="accent6">
              <a:lumMod val="40000"/>
              <a:lumOff val="60000"/>
            </a:schemeClr>
          </a:solidFill>
        </p:spPr>
        <p:style>
          <a:lnRef idx="2">
            <a:schemeClr val="accent6">
              <a:shade val="50000"/>
            </a:schemeClr>
          </a:lnRef>
          <a:fillRef idx="1">
            <a:schemeClr val="accent6"/>
          </a:fillRef>
          <a:effectRef idx="0">
            <a:schemeClr val="accent6"/>
          </a:effectRef>
          <a:fontRef idx="minor">
            <a:schemeClr val="lt1"/>
          </a:fontRef>
        </p:style>
        <p:txBody>
          <a:bodyPr vert="horz" wrap="square"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lvl="0" algn="l" fontAlgn="auto">
              <a:lnSpc>
                <a:spcPct val="100000"/>
              </a:lnSpc>
              <a:spcBef>
                <a:spcPct val="0"/>
              </a:spcBef>
              <a:buClrTx/>
              <a:buSzTx/>
            </a:pPr>
            <a:r>
              <a:rPr lang="zh-CN" altLang="en-US" sz="2000">
                <a:latin typeface="宋体" pitchFamily="2" charset="-122"/>
                <a:ea typeface="宋体" pitchFamily="2" charset="-122"/>
                <a:sym typeface="+mn-ea"/>
              </a:rPr>
              <a:t>窦太后曰：“皇后兄王信可侯也。</a:t>
            </a:r>
            <a:r>
              <a:rPr lang="zh-CN" altLang="en-US" sz="2000" smtClean="0">
                <a:latin typeface="宋体" pitchFamily="2" charset="-122"/>
                <a:ea typeface="宋体" pitchFamily="2" charset="-122"/>
                <a:sym typeface="+mn-ea"/>
              </a:rPr>
              <a:t>上曰：</a:t>
            </a:r>
            <a:r>
              <a:rPr lang="zh-CN" altLang="en-US" sz="2000">
                <a:latin typeface="宋体" pitchFamily="2" charset="-122"/>
                <a:ea typeface="宋体" pitchFamily="2" charset="-122"/>
                <a:sym typeface="+mn-ea"/>
              </a:rPr>
              <a:t>“请得与丞相计之</a:t>
            </a:r>
            <a:r>
              <a:rPr lang="zh-CN" altLang="en-US" sz="2000" smtClean="0">
                <a:latin typeface="宋体" pitchFamily="2" charset="-122"/>
                <a:ea typeface="宋体" pitchFamily="2" charset="-122"/>
                <a:sym typeface="+mn-ea"/>
              </a:rPr>
              <a:t>。”</a:t>
            </a:r>
            <a:endParaRPr lang="zh-CN" altLang="en-US" sz="2000">
              <a:latin typeface="宋体" pitchFamily="2" charset="-122"/>
              <a:ea typeface="宋体" pitchFamily="2" charset="-122"/>
              <a:sym typeface="+mn-ea"/>
            </a:endParaRPr>
          </a:p>
          <a:p>
            <a:pPr lvl="0" algn="l" fontAlgn="auto">
              <a:lnSpc>
                <a:spcPct val="100000"/>
              </a:lnSpc>
              <a:spcBef>
                <a:spcPct val="0"/>
              </a:spcBef>
              <a:buClrTx/>
              <a:buSzTx/>
            </a:pPr>
            <a:r>
              <a:rPr lang="zh-CN" altLang="en-US" sz="2000">
                <a:latin typeface="宋体" pitchFamily="2" charset="-122"/>
                <a:ea typeface="宋体" pitchFamily="2" charset="-122"/>
                <a:sym typeface="+mn-ea"/>
              </a:rPr>
              <a:t>亚</a:t>
            </a:r>
            <a:r>
              <a:rPr lang="zh-CN" altLang="en-US" sz="2000" smtClean="0">
                <a:latin typeface="宋体" pitchFamily="2" charset="-122"/>
                <a:ea typeface="宋体" pitchFamily="2" charset="-122"/>
                <a:sym typeface="+mn-ea"/>
              </a:rPr>
              <a:t>夫曰：</a:t>
            </a:r>
            <a:r>
              <a:rPr lang="zh-CN" altLang="en-US" sz="2000">
                <a:latin typeface="宋体" pitchFamily="2" charset="-122"/>
                <a:ea typeface="宋体" pitchFamily="2" charset="-122"/>
                <a:sym typeface="+mn-ea"/>
              </a:rPr>
              <a:t>“无功，侯之，非约也。”上默然而沮</a:t>
            </a:r>
            <a:r>
              <a:rPr lang="zh-CN" altLang="en-US" sz="2000" smtClean="0">
                <a:latin typeface="宋体" pitchFamily="2" charset="-122"/>
                <a:ea typeface="宋体" pitchFamily="2" charset="-122"/>
                <a:sym typeface="+mn-ea"/>
              </a:rPr>
              <a:t>。                </a:t>
            </a:r>
            <a:r>
              <a:rPr lang="en-US" altLang="zh-CN" sz="2000">
                <a:latin typeface="宋体" pitchFamily="2" charset="-122"/>
                <a:ea typeface="宋体" pitchFamily="2" charset="-122"/>
                <a:sym typeface="+mn-ea"/>
              </a:rPr>
              <a:t>——</a:t>
            </a:r>
            <a:r>
              <a:rPr lang="zh-CN" altLang="en-US" sz="2000">
                <a:latin typeface="宋体" pitchFamily="2" charset="-122"/>
                <a:ea typeface="宋体" pitchFamily="2" charset="-122"/>
                <a:sym typeface="+mn-ea"/>
              </a:rPr>
              <a:t>《汉书》</a:t>
            </a:r>
          </a:p>
        </p:txBody>
      </p:sp>
      <p:sp>
        <p:nvSpPr>
          <p:cNvPr id="100" name="矩形 99"/>
          <p:cNvSpPr/>
          <p:nvPr/>
        </p:nvSpPr>
        <p:spPr>
          <a:xfrm>
            <a:off x="173355" y="5343525"/>
            <a:ext cx="11737975" cy="1753235"/>
          </a:xfrm>
          <a:prstGeom prst="rect">
            <a:avLst/>
          </a:prstGeom>
        </p:spPr>
        <p:txBody>
          <a:bodyPr vert="horz" wrap="square"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lvl="0" algn="l" fontAlgn="auto">
              <a:lnSpc>
                <a:spcPct val="120000"/>
              </a:lnSpc>
              <a:buClrTx/>
              <a:buSzTx/>
            </a:pPr>
            <a:r>
              <a:rPr lang="zh-CN" altLang="en-US" sz="2100">
                <a:latin typeface="楷体" panose="02010609060101010101" charset="-122"/>
                <a:ea typeface="楷体" panose="02010609060101010101" charset="-122"/>
                <a:cs typeface="楷体" panose="02010609060101010101" charset="-122"/>
                <a:sym typeface="+mn-ea"/>
              </a:rPr>
              <a:t>汉兴七十年间，国家无事，非遇水旱之灾，则人给家足，都鄙廪庾皆满，而府库余货财。京师之钱累钜万，贯朽而不可校。太仓之粟陈陈相因，充溢露积于外，至腐败不可食。众庶街巷有马，阡陌之间成群。故人人自爱而重犯法，先行谊而绌耻辱焉。                    ——《史记•平准书》</a:t>
            </a:r>
          </a:p>
          <a:p>
            <a:endParaRPr lang="zh-CN" altLang="en-US" sz="2100">
              <a:latin typeface="楷体" panose="02010609060101010101" charset="-122"/>
              <a:ea typeface="楷体" panose="02010609060101010101" charset="-122"/>
              <a:cs typeface="楷体" panose="02010609060101010101" charset="-122"/>
              <a:sym typeface="+mn-ea"/>
            </a:endParaRPr>
          </a:p>
        </p:txBody>
      </p:sp>
      <p:sp>
        <p:nvSpPr>
          <p:cNvPr id="12" name="矩形 11"/>
          <p:cNvSpPr/>
          <p:nvPr/>
        </p:nvSpPr>
        <p:spPr>
          <a:xfrm>
            <a:off x="3597275" y="2046605"/>
            <a:ext cx="2861945" cy="843280"/>
          </a:xfrm>
          <a:prstGeom prst="rect">
            <a:avLst/>
          </a:prstGeom>
          <a:solidFill>
            <a:schemeClr val="accent4">
              <a:lumMod val="40000"/>
              <a:lumOff val="60000"/>
            </a:schemeClr>
          </a:solidFill>
        </p:spPr>
        <p:style>
          <a:lnRef idx="2">
            <a:schemeClr val="accent4">
              <a:shade val="50000"/>
            </a:schemeClr>
          </a:lnRef>
          <a:fillRef idx="1">
            <a:schemeClr val="accent4"/>
          </a:fillRef>
          <a:effectRef idx="0">
            <a:schemeClr val="accent4"/>
          </a:effectRef>
          <a:fontRef idx="minor">
            <a:schemeClr val="lt1"/>
          </a:fontRef>
        </p:style>
        <p:txBody>
          <a:bodyPr vert="horz" wrap="square"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lvl="0" algn="l">
              <a:buClrTx/>
              <a:buSzTx/>
            </a:pPr>
            <a:r>
              <a:rPr lang="zh-CN" altLang="en-US" sz="2000">
                <a:solidFill>
                  <a:schemeClr val="tx1"/>
                </a:solidFill>
                <a:latin typeface="宋体" pitchFamily="2" charset="-122"/>
                <a:ea typeface="宋体" pitchFamily="2" charset="-122"/>
                <a:sym typeface="宋体" pitchFamily="2" charset="-122"/>
              </a:rPr>
              <a:t>匈奴连岁入边，烽火逼于长安。</a:t>
            </a:r>
          </a:p>
        </p:txBody>
      </p:sp>
      <p:sp>
        <p:nvSpPr>
          <p:cNvPr id="13" name="矩形 12"/>
          <p:cNvSpPr/>
          <p:nvPr/>
        </p:nvSpPr>
        <p:spPr>
          <a:xfrm>
            <a:off x="3597275" y="3132455"/>
            <a:ext cx="2926080" cy="985520"/>
          </a:xfrm>
          <a:prstGeom prst="rect">
            <a:avLst/>
          </a:prstGeom>
          <a:solidFill>
            <a:schemeClr val="accent4">
              <a:lumMod val="40000"/>
              <a:lumOff val="60000"/>
            </a:schemeClr>
          </a:solidFill>
        </p:spPr>
        <p:style>
          <a:lnRef idx="2">
            <a:schemeClr val="accent4">
              <a:shade val="50000"/>
            </a:schemeClr>
          </a:lnRef>
          <a:fillRef idx="1">
            <a:schemeClr val="accent4"/>
          </a:fillRef>
          <a:effectRef idx="0">
            <a:schemeClr val="accent4"/>
          </a:effectRef>
          <a:fontRef idx="minor">
            <a:schemeClr val="lt1"/>
          </a:fontRef>
        </p:style>
        <p:txBody>
          <a:bodyPr vert="horz" wrap="square"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lvl="0" algn="l">
              <a:lnSpc>
                <a:spcPct val="100000"/>
              </a:lnSpc>
              <a:buClrTx/>
              <a:buSzTx/>
            </a:pPr>
            <a:r>
              <a:rPr lang="zh-CN" altLang="en-US" sz="2000">
                <a:solidFill>
                  <a:schemeClr val="tx1"/>
                </a:solidFill>
                <a:latin typeface="宋体" pitchFamily="2" charset="-122"/>
                <a:ea typeface="宋体" pitchFamily="2" charset="-122"/>
                <a:sym typeface="宋体" pitchFamily="2" charset="-122"/>
              </a:rPr>
              <a:t>匈奴五次入边，杀掠人口，动以万计。</a:t>
            </a:r>
          </a:p>
        </p:txBody>
      </p:sp>
      <p:sp>
        <p:nvSpPr>
          <p:cNvPr id="14" name="文本框 13"/>
          <p:cNvSpPr txBox="1"/>
          <p:nvPr/>
        </p:nvSpPr>
        <p:spPr>
          <a:xfrm>
            <a:off x="793750" y="4406900"/>
            <a:ext cx="868680" cy="368300"/>
          </a:xfrm>
          <a:prstGeom prst="rect">
            <a:avLst/>
          </a:prstGeom>
          <a:noFill/>
        </p:spPr>
        <p:txBody>
          <a:bodyPr wrap="none" rtlCol="0">
            <a:spAutoFit/>
          </a:bodyPr>
          <a:lstStyle/>
          <a:p>
            <a:r>
              <a:rPr lang="zh-CN" altLang="zh-CN"/>
              <a:t>汉武帝</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5" nodeType="clickEffect">
                                  <p:stCondLst>
                                    <p:cond delay="0"/>
                                  </p:stCondLst>
                                  <p:childTnLst>
                                    <p:set>
                                      <p:cBhvr>
                                        <p:cTn id="6" dur="1" fill="hold">
                                          <p:stCondLst>
                                            <p:cond delay="0"/>
                                          </p:stCondLst>
                                        </p:cTn>
                                        <p:tgtEl>
                                          <p:spTgt spid="10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bg/>
                                          </p:spTgt>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2">
                                            <p:txEl>
                                              <p:pRg st="1" end="1"/>
                                            </p:txEl>
                                          </p:spTgt>
                                        </p:tgtEl>
                                        <p:attrNameLst>
                                          <p:attrName>style.visibility</p:attrName>
                                        </p:attrNameLst>
                                      </p:cBhvr>
                                      <p:to>
                                        <p:strVal val="visible"/>
                                      </p:to>
                                    </p:set>
                                  </p:childTnLst>
                                </p:cTn>
                              </p:par>
                            </p:childTnLst>
                          </p:cTn>
                        </p:par>
                        <p:par>
                          <p:cTn id="16" fill="hold" nodeType="withGroup">
                            <p:stCondLst>
                              <p:cond delay="0"/>
                            </p:stCondLst>
                            <p:childTnLst>
                              <p:par>
                                <p:cTn id="17" presetID="1" presetClass="entr" presetSubtype="0" fill="hold" grpId="1" nodeType="after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indefinite"/>
                            </p:stCondLst>
                          </p:cTn>
                        </p:par>
                        <p:par>
                          <p:cTn id="21" fill="hold" nodeType="afterGroup">
                            <p:stCondLst>
                              <p:cond delay="0"/>
                            </p:stCondLst>
                            <p:childTnLst>
                              <p:par>
                                <p:cTn id="22" presetID="1" presetClass="entr" presetSubtype="0" fill="hold" grpId="2" nodeType="clickEffect">
                                  <p:stCondLst>
                                    <p:cond delay="0"/>
                                  </p:stCondLst>
                                  <p:childTnLst>
                                    <p:set>
                                      <p:cBhvr>
                                        <p:cTn id="23" dur="1" fill="hold">
                                          <p:stCondLst>
                                            <p:cond delay="0"/>
                                          </p:stCondLst>
                                        </p:cTn>
                                        <p:tgtEl>
                                          <p:spTgt spid="3"/>
                                        </p:tgtEl>
                                        <p:attrNameLst>
                                          <p:attrName>style.visibility</p:attrName>
                                        </p:attrNameLst>
                                      </p:cBhvr>
                                      <p:to>
                                        <p:strVal val="visible"/>
                                      </p:to>
                                    </p:set>
                                  </p:childTnLst>
                                </p:cTn>
                              </p:par>
                            </p:childTnLst>
                          </p:cTn>
                        </p:par>
                        <p:par>
                          <p:cTn id="24" fill="hold" nodeType="withGroup">
                            <p:stCondLst>
                              <p:cond delay="0"/>
                            </p:stCondLst>
                            <p:childTnLst>
                              <p:par>
                                <p:cTn id="25" presetID="1" presetClass="entr" presetSubtype="0" fill="hold" grpId="6" nodeType="afterEffect">
                                  <p:stCondLst>
                                    <p:cond delay="0"/>
                                  </p:stCondLst>
                                  <p:childTnLst>
                                    <p:set>
                                      <p:cBhvr>
                                        <p:cTn id="26" dur="1" fill="hold">
                                          <p:stCondLst>
                                            <p:cond delay="0"/>
                                          </p:stCondLst>
                                        </p:cTn>
                                        <p:tgtEl>
                                          <p:spTgt spid="12"/>
                                        </p:tgtEl>
                                        <p:attrNameLst>
                                          <p:attrName>style.visibility</p:attrName>
                                        </p:attrNameLst>
                                      </p:cBhvr>
                                      <p:to>
                                        <p:strVal val="visible"/>
                                      </p:to>
                                    </p:set>
                                  </p:childTnLst>
                                </p:cTn>
                              </p:par>
                            </p:childTnLst>
                          </p:cTn>
                        </p:par>
                        <p:par>
                          <p:cTn id="27" fill="hold" nodeType="withGroup">
                            <p:stCondLst>
                              <p:cond delay="0"/>
                            </p:stCondLst>
                            <p:childTnLst>
                              <p:par>
                                <p:cTn id="28" presetID="1" presetClass="entr" presetSubtype="0" fill="hold" grpId="7" nodeType="afterEffect">
                                  <p:stCondLst>
                                    <p:cond delay="0"/>
                                  </p:stCondLst>
                                  <p:childTnLst>
                                    <p:set>
                                      <p:cBhvr>
                                        <p:cTn id="29" dur="1" fill="hold">
                                          <p:stCondLst>
                                            <p:cond delay="0"/>
                                          </p:stCondLst>
                                        </p:cTn>
                                        <p:tgtEl>
                                          <p:spTgt spid="13"/>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withGroup">
                            <p:stCondLst>
                              <p:cond delay="indefinite"/>
                            </p:stCondLst>
                          </p:cTn>
                        </p:par>
                        <p:par>
                          <p:cTn id="32" fill="hold" nodeType="afterGroup">
                            <p:stCondLst>
                              <p:cond delay="0"/>
                            </p:stCondLst>
                            <p:childTnLst>
                              <p:par>
                                <p:cTn id="33" presetID="1" presetClass="entr" presetSubtype="0" fill="hold" grpId="4"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par>
                          <p:cTn id="35" fill="hold" nodeType="withGroup">
                            <p:stCondLst>
                              <p:cond delay="0"/>
                            </p:stCondLst>
                            <p:childTnLst>
                              <p:par>
                                <p:cTn id="36" presetID="1" presetClass="entr" presetSubtype="0" fill="hold" grpId="3" nodeType="afterEffect">
                                  <p:stCondLst>
                                    <p:cond delay="0"/>
                                  </p:stCondLst>
                                  <p:childTnLst>
                                    <p:set>
                                      <p:cBhvr>
                                        <p:cTn id="37"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uiExpand="1" build="p" animBg="1"/>
      <p:bldP spid="9" grpId="1"/>
      <p:bldP spid="3" grpId="2"/>
      <p:bldP spid="10" grpId="3"/>
      <p:bldP spid="11" grpId="4"/>
      <p:bldP spid="100" grpId="5"/>
      <p:bldP spid="12" grpId="6"/>
      <p:bldP spid="13" grpId="7"/>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占位符 1"/>
          <p:cNvSpPr>
            <a:spLocks noGrp="1"/>
          </p:cNvSpPr>
          <p:nvPr>
            <p:ph type="body" sz="half" idx="2"/>
          </p:nvPr>
        </p:nvSpPr>
        <p:spPr>
          <a:xfrm>
            <a:off x="877570" y="1750695"/>
            <a:ext cx="10304145" cy="3811905"/>
          </a:xfrm>
        </p:spPr>
        <p:txBody>
          <a:bodyPr>
            <a:normAutofit lnSpcReduction="10000"/>
          </a:bodyPr>
          <a:lstStyle/>
          <a:p>
            <a:pPr fontAlgn="auto">
              <a:lnSpc>
                <a:spcPct val="150000"/>
              </a:lnSpc>
            </a:pPr>
            <a:r>
              <a:rPr lang="zh-CN" altLang="en-US" sz="2800">
                <a:latin typeface="宋体" pitchFamily="2" charset="-122"/>
                <a:ea typeface="宋体" pitchFamily="2" charset="-122"/>
                <a:cs typeface="宋体" panose="02010600030101010101" pitchFamily="2" charset="-122"/>
              </a:rPr>
              <a:t>材料：</a:t>
            </a:r>
            <a:r>
              <a:rPr lang="zh-CN" altLang="en-US" sz="2800">
                <a:latin typeface="楷体" panose="02010609060101010101" charset="-122"/>
                <a:ea typeface="楷体" panose="02010609060101010101" charset="-122"/>
                <a:cs typeface="楷体" panose="02010609060101010101" charset="-122"/>
              </a:rPr>
              <a:t>秦汉庞大的帝国体制，是一个极为复杂的体系。正如任何复杂系统，其中核心与边缘、上层与底层，以及不同平行的次级系统之间，都会有不断的调适过程。秦代的政治权利十分坚实，独占了资源，但也浪费而来资源。秦代祚命短促，汉代不断以此为戒。</a:t>
            </a:r>
          </a:p>
          <a:p>
            <a:pPr algn="r" fontAlgn="auto">
              <a:lnSpc>
                <a:spcPct val="150000"/>
              </a:lnSpc>
            </a:pPr>
            <a:r>
              <a:rPr lang="zh-CN" altLang="en-US" sz="2800">
                <a:latin typeface="楷体" panose="02010609060101010101" charset="-122"/>
                <a:ea typeface="楷体" panose="02010609060101010101" charset="-122"/>
                <a:cs typeface="楷体" panose="02010609060101010101" charset="-122"/>
              </a:rPr>
              <a:t>——许倬云《万古江河》</a:t>
            </a:r>
          </a:p>
        </p:txBody>
      </p:sp>
      <p:sp>
        <p:nvSpPr>
          <p:cNvPr id="100" name="文本框 99"/>
          <p:cNvSpPr txBox="1"/>
          <p:nvPr/>
        </p:nvSpPr>
        <p:spPr>
          <a:xfrm>
            <a:off x="679450" y="840740"/>
            <a:ext cx="11137900" cy="521970"/>
          </a:xfrm>
          <a:prstGeom prst="rect">
            <a:avLst/>
          </a:prstGeom>
          <a:noFill/>
          <a:ln w="9525">
            <a:noFill/>
          </a:ln>
        </p:spPr>
        <p:txBody>
          <a:bodyPr wrap="square">
            <a:spAutoFit/>
          </a:bodyPr>
          <a:lstStyle/>
          <a:p>
            <a:pPr lvl="0" algn="ctr">
              <a:buClrTx/>
              <a:buSzTx/>
              <a:buFontTx/>
            </a:pPr>
            <a:r>
              <a:rPr lang="zh-CN" sz="2800" b="1">
                <a:latin typeface="黑体" panose="02010609060101010101" charset="-122"/>
                <a:ea typeface="黑体" panose="02010609060101010101" charset="-122"/>
                <a:cs typeface="黑体" panose="02010609060101010101" charset="-122"/>
                <a:sym typeface="+mn-ea"/>
              </a:rPr>
              <a:t>探究二：面对汉初的问题和秦亡的教训，汉武帝时期是如何调适</a:t>
            </a:r>
            <a:r>
              <a:rPr lang="zh-CN" sz="2800" b="1" smtClean="0">
                <a:latin typeface="黑体" panose="02010609060101010101" charset="-122"/>
                <a:ea typeface="黑体" panose="02010609060101010101" charset="-122"/>
                <a:cs typeface="黑体" panose="02010609060101010101" charset="-122"/>
                <a:sym typeface="+mn-ea"/>
              </a:rPr>
              <a:t>的</a:t>
            </a:r>
            <a:r>
              <a:rPr lang="zh-CN" altLang="en-US" sz="2800" b="1" smtClean="0">
                <a:latin typeface="黑体" panose="02010609060101010101" charset="-122"/>
                <a:ea typeface="黑体" panose="02010609060101010101" charset="-122"/>
                <a:cs typeface="黑体" panose="02010609060101010101" charset="-122"/>
                <a:sym typeface="+mn-ea"/>
              </a:rPr>
              <a:t>？</a:t>
            </a:r>
            <a:endParaRPr lang="zh-CN" sz="2800" b="1">
              <a:latin typeface="黑体" panose="02010609060101010101" charset="-122"/>
              <a:ea typeface="黑体" panose="02010609060101010101" charset="-122"/>
              <a:cs typeface="黑体" panose="02010609060101010101" charset="-122"/>
              <a:sym typeface="+mn-ea"/>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占位符 1"/>
          <p:cNvSpPr>
            <a:spLocks noGrp="1"/>
          </p:cNvSpPr>
          <p:nvPr>
            <p:ph type="body" sz="half" idx="2"/>
          </p:nvPr>
        </p:nvSpPr>
        <p:spPr>
          <a:xfrm>
            <a:off x="803910" y="1180465"/>
            <a:ext cx="4718050" cy="5413375"/>
          </a:xfrm>
        </p:spPr>
        <p:txBody>
          <a:bodyPr>
            <a:normAutofit/>
          </a:bodyPr>
          <a:lstStyle/>
          <a:p>
            <a:pPr fontAlgn="auto">
              <a:lnSpc>
                <a:spcPts val="2800"/>
              </a:lnSpc>
            </a:pPr>
            <a:r>
              <a:rPr lang="zh-CN" altLang="en-US"/>
              <a:t>中央：</a:t>
            </a:r>
            <a:r>
              <a:rPr lang="zh-CN" altLang="en-US">
                <a:latin typeface="宋体" pitchFamily="2" charset="-122"/>
                <a:ea typeface="宋体" pitchFamily="2" charset="-122"/>
              </a:rPr>
              <a:t>设三公九卿</a:t>
            </a:r>
          </a:p>
          <a:p>
            <a:pPr fontAlgn="auto">
              <a:lnSpc>
                <a:spcPts val="2800"/>
              </a:lnSpc>
            </a:pPr>
            <a:r>
              <a:rPr lang="zh-CN" altLang="en-US"/>
              <a:t>地方：</a:t>
            </a:r>
            <a:r>
              <a:rPr lang="zh-CN" altLang="en-US">
                <a:latin typeface="宋体" pitchFamily="2" charset="-122"/>
                <a:ea typeface="宋体" pitchFamily="2" charset="-122"/>
              </a:rPr>
              <a:t>实行郡县制</a:t>
            </a:r>
          </a:p>
          <a:p>
            <a:pPr fontAlgn="auto">
              <a:lnSpc>
                <a:spcPts val="2800"/>
              </a:lnSpc>
            </a:pPr>
            <a:r>
              <a:rPr lang="zh-CN" altLang="en-US"/>
              <a:t>选官：</a:t>
            </a:r>
            <a:r>
              <a:rPr lang="zh-CN" altLang="en-US">
                <a:latin typeface="宋体" pitchFamily="2" charset="-122"/>
                <a:ea typeface="宋体" pitchFamily="2" charset="-122"/>
              </a:rPr>
              <a:t>军功爵制（军人统治）</a:t>
            </a:r>
            <a:endParaRPr lang="zh-CN" altLang="en-US"/>
          </a:p>
          <a:p>
            <a:pPr fontAlgn="auto">
              <a:lnSpc>
                <a:spcPts val="2800"/>
              </a:lnSpc>
            </a:pPr>
            <a:r>
              <a:rPr lang="zh-CN" altLang="en-US"/>
              <a:t>统一举措：</a:t>
            </a:r>
          </a:p>
          <a:p>
            <a:pPr fontAlgn="auto">
              <a:lnSpc>
                <a:spcPts val="2800"/>
              </a:lnSpc>
            </a:pPr>
            <a:r>
              <a:rPr lang="zh-CN" altLang="en-US"/>
              <a:t>             </a:t>
            </a:r>
            <a:r>
              <a:rPr lang="zh-CN" altLang="en-US">
                <a:latin typeface="宋体" pitchFamily="2" charset="-122"/>
                <a:ea typeface="宋体" pitchFamily="2" charset="-122"/>
              </a:rPr>
              <a:t>设驰道、直道</a:t>
            </a:r>
          </a:p>
          <a:p>
            <a:pPr fontAlgn="auto">
              <a:lnSpc>
                <a:spcPts val="2800"/>
              </a:lnSpc>
            </a:pPr>
            <a:r>
              <a:rPr lang="zh-CN" altLang="en-US">
                <a:latin typeface="宋体" pitchFamily="2" charset="-122"/>
                <a:ea typeface="宋体" pitchFamily="2" charset="-122"/>
              </a:rPr>
              <a:t>      统一文字、货币、度量衡</a:t>
            </a:r>
          </a:p>
          <a:p>
            <a:pPr fontAlgn="auto">
              <a:lnSpc>
                <a:spcPts val="2800"/>
              </a:lnSpc>
            </a:pPr>
            <a:r>
              <a:rPr lang="zh-CN" altLang="en-US"/>
              <a:t>边疆：</a:t>
            </a:r>
            <a:r>
              <a:rPr lang="zh-CN" altLang="en-US">
                <a:latin typeface="宋体" pitchFamily="2" charset="-122"/>
                <a:ea typeface="宋体" pitchFamily="2" charset="-122"/>
              </a:rPr>
              <a:t>修复长城、</a:t>
            </a:r>
          </a:p>
          <a:p>
            <a:pPr fontAlgn="auto">
              <a:lnSpc>
                <a:spcPts val="2800"/>
              </a:lnSpc>
            </a:pPr>
            <a:r>
              <a:rPr lang="zh-CN" altLang="en-US">
                <a:latin typeface="宋体" pitchFamily="2" charset="-122"/>
                <a:ea typeface="宋体" pitchFamily="2" charset="-122"/>
              </a:rPr>
              <a:t>      北击匈奴、南征百越</a:t>
            </a:r>
          </a:p>
          <a:p>
            <a:pPr fontAlgn="auto">
              <a:lnSpc>
                <a:spcPts val="2800"/>
              </a:lnSpc>
            </a:pPr>
            <a:r>
              <a:rPr lang="zh-CN" altLang="en-US"/>
              <a:t>统治思想：</a:t>
            </a:r>
          </a:p>
          <a:p>
            <a:pPr fontAlgn="auto">
              <a:lnSpc>
                <a:spcPts val="2800"/>
              </a:lnSpc>
            </a:pPr>
            <a:r>
              <a:rPr lang="zh-CN" altLang="en-US"/>
              <a:t>              </a:t>
            </a:r>
            <a:r>
              <a:rPr lang="zh-CN" altLang="en-US">
                <a:latin typeface="宋体" pitchFamily="2" charset="-122"/>
                <a:ea typeface="宋体" pitchFamily="2" charset="-122"/>
              </a:rPr>
              <a:t>法家思想治国</a:t>
            </a:r>
            <a:endParaRPr lang="zh-CN" altLang="en-US"/>
          </a:p>
          <a:p>
            <a:pPr fontAlgn="auto">
              <a:lnSpc>
                <a:spcPts val="2800"/>
              </a:lnSpc>
            </a:pPr>
            <a:r>
              <a:rPr lang="zh-CN" altLang="en-US">
                <a:latin typeface="宋体" pitchFamily="2" charset="-122"/>
                <a:ea typeface="宋体" pitchFamily="2" charset="-122"/>
              </a:rPr>
              <a:t>      焚书坑儒</a:t>
            </a:r>
          </a:p>
          <a:p>
            <a:pPr fontAlgn="auto">
              <a:lnSpc>
                <a:spcPts val="2800"/>
              </a:lnSpc>
            </a:pPr>
            <a:endParaRPr lang="zh-CN" altLang="en-US"/>
          </a:p>
          <a:p>
            <a:endParaRPr lang="zh-CN" altLang="en-US"/>
          </a:p>
        </p:txBody>
      </p:sp>
      <p:sp>
        <p:nvSpPr>
          <p:cNvPr id="3" name="文本框 2"/>
          <p:cNvSpPr txBox="1"/>
          <p:nvPr/>
        </p:nvSpPr>
        <p:spPr>
          <a:xfrm>
            <a:off x="958850" y="592455"/>
            <a:ext cx="3535680" cy="460375"/>
          </a:xfrm>
          <a:prstGeom prst="rect">
            <a:avLst/>
          </a:prstGeom>
          <a:noFill/>
          <a:ln w="38100">
            <a:solidFill>
              <a:schemeClr val="tx1"/>
            </a:solidFill>
            <a:prstDash val="sysDash"/>
          </a:ln>
        </p:spPr>
        <p:txBody>
          <a:bodyPr wrap="none" rtlCol="0">
            <a:spAutoFit/>
          </a:bodyPr>
          <a:lstStyle/>
          <a:p>
            <a:r>
              <a:rPr lang="zh-CN" altLang="en-US" sz="2400"/>
              <a:t>秦朝加强中央集权的措施</a:t>
            </a:r>
          </a:p>
        </p:txBody>
      </p:sp>
      <p:sp>
        <p:nvSpPr>
          <p:cNvPr id="4" name="文本框 3"/>
          <p:cNvSpPr txBox="1"/>
          <p:nvPr/>
        </p:nvSpPr>
        <p:spPr>
          <a:xfrm>
            <a:off x="6889750" y="638175"/>
            <a:ext cx="3535680" cy="460375"/>
          </a:xfrm>
          <a:prstGeom prst="rect">
            <a:avLst/>
          </a:prstGeom>
          <a:noFill/>
          <a:ln w="38100">
            <a:solidFill>
              <a:srgbClr val="FF0000"/>
            </a:solidFill>
            <a:prstDash val="sysDash"/>
          </a:ln>
        </p:spPr>
        <p:txBody>
          <a:bodyPr wrap="none" rtlCol="0">
            <a:spAutoFit/>
          </a:bodyPr>
          <a:lstStyle/>
          <a:p>
            <a:r>
              <a:rPr lang="zh-CN" altLang="en-US" sz="2400"/>
              <a:t>汉朝加强中央集权的措施</a:t>
            </a:r>
          </a:p>
        </p:txBody>
      </p:sp>
      <p:sp>
        <p:nvSpPr>
          <p:cNvPr id="5" name="文本占位符 1"/>
          <p:cNvSpPr>
            <a:spLocks noGrp="1"/>
          </p:cNvSpPr>
          <p:nvPr/>
        </p:nvSpPr>
        <p:spPr>
          <a:xfrm>
            <a:off x="6186805" y="1214755"/>
            <a:ext cx="5706745" cy="5977255"/>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fontAlgn="auto">
              <a:lnSpc>
                <a:spcPts val="2800"/>
              </a:lnSpc>
            </a:pPr>
            <a:r>
              <a:rPr lang="zh-CN" altLang="en-US"/>
              <a:t>中央：</a:t>
            </a:r>
            <a:r>
              <a:rPr lang="zh-CN" altLang="en-US">
                <a:latin typeface="宋体" pitchFamily="2" charset="-122"/>
                <a:ea typeface="宋体" pitchFamily="2" charset="-122"/>
              </a:rPr>
              <a:t>设中朝</a:t>
            </a:r>
          </a:p>
          <a:p>
            <a:pPr fontAlgn="auto">
              <a:lnSpc>
                <a:spcPts val="2800"/>
              </a:lnSpc>
            </a:pPr>
            <a:r>
              <a:rPr lang="zh-CN" altLang="en-US"/>
              <a:t>地方：</a:t>
            </a:r>
            <a:r>
              <a:rPr lang="zh-CN" altLang="en-US">
                <a:latin typeface="宋体" pitchFamily="2" charset="-122"/>
                <a:ea typeface="宋体" pitchFamily="2" charset="-122"/>
              </a:rPr>
              <a:t>推恩令、设刺史、打击豪强游侠等</a:t>
            </a:r>
            <a:endParaRPr lang="zh-CN" altLang="en-US"/>
          </a:p>
          <a:p>
            <a:pPr fontAlgn="auto">
              <a:lnSpc>
                <a:spcPts val="2800"/>
              </a:lnSpc>
            </a:pPr>
            <a:r>
              <a:rPr lang="zh-CN" altLang="en-US"/>
              <a:t>选官：</a:t>
            </a:r>
            <a:r>
              <a:rPr lang="zh-CN" altLang="en-US">
                <a:latin typeface="宋体" pitchFamily="2" charset="-122"/>
                <a:ea typeface="宋体" pitchFamily="2" charset="-122"/>
              </a:rPr>
              <a:t>察举制</a:t>
            </a:r>
            <a:endParaRPr lang="zh-CN" altLang="en-US"/>
          </a:p>
          <a:p>
            <a:pPr fontAlgn="auto">
              <a:lnSpc>
                <a:spcPts val="2800"/>
              </a:lnSpc>
            </a:pPr>
            <a:r>
              <a:rPr lang="zh-CN" altLang="en-US">
                <a:sym typeface="+mn-ea"/>
              </a:rPr>
              <a:t>经济：</a:t>
            </a:r>
            <a:r>
              <a:rPr lang="zh-CN" altLang="en-US">
                <a:latin typeface="宋体" pitchFamily="2" charset="-122"/>
                <a:ea typeface="宋体" pitchFamily="2" charset="-122"/>
                <a:sym typeface="+mn-ea"/>
              </a:rPr>
              <a:t>铸币权收归中央、</a:t>
            </a:r>
            <a:endParaRPr lang="zh-CN" altLang="en-US">
              <a:latin typeface="宋体" pitchFamily="2" charset="-122"/>
              <a:ea typeface="宋体" pitchFamily="2" charset="-122"/>
            </a:endParaRPr>
          </a:p>
          <a:p>
            <a:pPr fontAlgn="auto">
              <a:lnSpc>
                <a:spcPts val="2800"/>
              </a:lnSpc>
            </a:pPr>
            <a:r>
              <a:rPr lang="zh-CN" altLang="en-US">
                <a:latin typeface="宋体" pitchFamily="2" charset="-122"/>
                <a:ea typeface="宋体" pitchFamily="2" charset="-122"/>
                <a:sym typeface="+mn-ea"/>
              </a:rPr>
              <a:t>      盐铁官营、</a:t>
            </a:r>
          </a:p>
          <a:p>
            <a:pPr fontAlgn="auto">
              <a:lnSpc>
                <a:spcPts val="2800"/>
              </a:lnSpc>
            </a:pPr>
            <a:r>
              <a:rPr lang="zh-CN" altLang="en-US">
                <a:latin typeface="宋体" pitchFamily="2" charset="-122"/>
                <a:ea typeface="宋体" pitchFamily="2" charset="-122"/>
                <a:sym typeface="+mn-ea"/>
              </a:rPr>
              <a:t>      均输平准、抑制工商业者</a:t>
            </a:r>
            <a:endParaRPr lang="zh-CN" altLang="en-US">
              <a:latin typeface="宋体" pitchFamily="2" charset="-122"/>
              <a:ea typeface="宋体" pitchFamily="2" charset="-122"/>
            </a:endParaRPr>
          </a:p>
          <a:p>
            <a:pPr fontAlgn="auto">
              <a:lnSpc>
                <a:spcPts val="2800"/>
              </a:lnSpc>
            </a:pPr>
            <a:r>
              <a:rPr lang="zh-CN" altLang="en-US"/>
              <a:t>边疆：</a:t>
            </a:r>
            <a:r>
              <a:rPr lang="zh-CN" altLang="en-US">
                <a:latin typeface="宋体" pitchFamily="2" charset="-122"/>
                <a:ea typeface="宋体" pitchFamily="2" charset="-122"/>
                <a:sym typeface="+mn-ea"/>
              </a:rPr>
              <a:t>凿空丝绸之路、</a:t>
            </a:r>
          </a:p>
          <a:p>
            <a:pPr fontAlgn="auto">
              <a:lnSpc>
                <a:spcPts val="2800"/>
              </a:lnSpc>
            </a:pPr>
            <a:r>
              <a:rPr lang="zh-CN" altLang="en-US">
                <a:latin typeface="宋体" pitchFamily="2" charset="-122"/>
                <a:ea typeface="宋体" pitchFamily="2" charset="-122"/>
              </a:rPr>
              <a:t>      三击匈奴、控制东南、西南地区</a:t>
            </a:r>
          </a:p>
          <a:p>
            <a:pPr fontAlgn="auto">
              <a:lnSpc>
                <a:spcPts val="2800"/>
              </a:lnSpc>
            </a:pPr>
            <a:r>
              <a:rPr lang="zh-CN" altLang="en-US"/>
              <a:t>统治思想：</a:t>
            </a:r>
          </a:p>
          <a:p>
            <a:pPr fontAlgn="auto">
              <a:lnSpc>
                <a:spcPts val="2800"/>
              </a:lnSpc>
            </a:pPr>
            <a:r>
              <a:rPr lang="zh-CN" altLang="en-US"/>
              <a:t>             </a:t>
            </a:r>
            <a:r>
              <a:rPr lang="zh-CN" altLang="en-US">
                <a:latin typeface="宋体" pitchFamily="2" charset="-122"/>
                <a:ea typeface="宋体" pitchFamily="2" charset="-122"/>
              </a:rPr>
              <a:t>外儒内法</a:t>
            </a:r>
            <a:endParaRPr lang="zh-CN" altLang="en-US"/>
          </a:p>
          <a:p>
            <a:pPr fontAlgn="auto">
              <a:lnSpc>
                <a:spcPts val="2800"/>
              </a:lnSpc>
            </a:pPr>
            <a:r>
              <a:rPr lang="zh-CN" altLang="en-US">
                <a:latin typeface="宋体" pitchFamily="2" charset="-122"/>
                <a:ea typeface="宋体" pitchFamily="2" charset="-122"/>
              </a:rPr>
              <a:t>      罢黜百家、独尊儒术</a:t>
            </a:r>
          </a:p>
          <a:p>
            <a:pPr fontAlgn="auto">
              <a:lnSpc>
                <a:spcPts val="2800"/>
              </a:lnSpc>
            </a:pPr>
            <a:endParaRPr lang="zh-CN" altLang="en-US">
              <a:latin typeface="宋体" pitchFamily="2" charset="-122"/>
              <a:ea typeface="宋体" pitchFamily="2" charset="-122"/>
            </a:endParaRPr>
          </a:p>
          <a:p>
            <a:pPr fontAlgn="auto">
              <a:lnSpc>
                <a:spcPts val="2800"/>
              </a:lnSpc>
            </a:pPr>
            <a:endParaRPr lang="zh-CN" altLang="en-US"/>
          </a:p>
          <a:p>
            <a:pPr fontAlgn="auto">
              <a:lnSpc>
                <a:spcPts val="2800"/>
              </a:lnSpc>
            </a:pPr>
            <a:endParaRPr lang="zh-CN" altLang="en-US"/>
          </a:p>
          <a:p>
            <a:endParaRPr lang="zh-CN" altLang="en-US"/>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占位符 1"/>
          <p:cNvSpPr>
            <a:spLocks noGrp="1"/>
          </p:cNvSpPr>
          <p:nvPr>
            <p:ph type="body" sz="half" idx="2"/>
          </p:nvPr>
        </p:nvSpPr>
        <p:spPr>
          <a:xfrm>
            <a:off x="178435" y="554990"/>
            <a:ext cx="11835765" cy="3811905"/>
          </a:xfrm>
        </p:spPr>
        <p:txBody>
          <a:bodyPr>
            <a:noAutofit/>
          </a:bodyPr>
          <a:lstStyle/>
          <a:p>
            <a:r>
              <a:rPr lang="zh-CN" altLang="en-US">
                <a:latin typeface="宋体" pitchFamily="2" charset="-122"/>
                <a:ea typeface="宋体" pitchFamily="2" charset="-122"/>
                <a:cs typeface="宋体" panose="02010600030101010101" pitchFamily="2" charset="-122"/>
              </a:rPr>
              <a:t>材料一：</a:t>
            </a:r>
            <a:r>
              <a:rPr lang="zh-CN" altLang="en-US">
                <a:latin typeface="楷体" panose="02010609060101010101" charset="-122"/>
                <a:ea typeface="楷体" panose="02010609060101010101" charset="-122"/>
                <a:cs typeface="楷体" panose="02010609060101010101" charset="-122"/>
              </a:rPr>
              <a:t>秦代的地方官吏，多以秦国的军人担任，这是征服，不是包容。始皇生前治陵，庙寝东向，秦陵兵马俑的阵势也东向布置。                 ——许倬云《万古江河》</a:t>
            </a:r>
          </a:p>
          <a:p>
            <a:pPr algn="l">
              <a:buClrTx/>
              <a:buSzTx/>
            </a:pPr>
            <a:r>
              <a:rPr lang="zh-CN" altLang="en-US">
                <a:latin typeface="宋体" pitchFamily="2" charset="-122"/>
                <a:ea typeface="宋体" pitchFamily="2" charset="-122"/>
                <a:cs typeface="宋体" panose="02010600030101010101" pitchFamily="2" charset="-122"/>
              </a:rPr>
              <a:t>材料二：</a:t>
            </a:r>
            <a:r>
              <a:rPr lang="zh-CN" altLang="en-US">
                <a:latin typeface="楷体" panose="02010609060101010101" charset="-122"/>
                <a:ea typeface="楷体" panose="02010609060101010101" charset="-122"/>
                <a:cs typeface="楷体" panose="02010609060101010101" charset="-122"/>
              </a:rPr>
              <a:t>汉武帝建立孝廉察举，为五经博士设弟子50人。太学生在西汉末达到了万人以上，各个郡国也广置学官。大夫、议郎和博士任以儒生并参与朝议，为大政献策。</a:t>
            </a:r>
          </a:p>
          <a:p>
            <a:pPr algn="r">
              <a:buClrTx/>
              <a:buSzTx/>
            </a:pPr>
            <a:r>
              <a:rPr lang="zh-CN" altLang="en-US">
                <a:latin typeface="楷体" panose="02010609060101010101" charset="-122"/>
                <a:ea typeface="楷体" panose="02010609060101010101" charset="-122"/>
                <a:cs typeface="楷体" panose="02010609060101010101" charset="-122"/>
              </a:rPr>
              <a:t>——《中华文明史》第二卷</a:t>
            </a:r>
          </a:p>
          <a:p>
            <a:pPr algn="l">
              <a:buClrTx/>
              <a:buSzTx/>
            </a:pPr>
            <a:r>
              <a:rPr lang="zh-CN" altLang="en-US">
                <a:latin typeface="宋体" pitchFamily="2" charset="-122"/>
                <a:ea typeface="宋体" pitchFamily="2" charset="-122"/>
                <a:cs typeface="宋体" panose="02010600030101010101" pitchFamily="2" charset="-122"/>
                <a:sym typeface="+mn-ea"/>
              </a:rPr>
              <a:t>材料三：</a:t>
            </a:r>
            <a:r>
              <a:rPr lang="zh-CN" altLang="en-US">
                <a:latin typeface="楷体" panose="02010609060101010101" charset="-122"/>
                <a:ea typeface="楷体" panose="02010609060101010101" charset="-122"/>
                <a:cs typeface="楷体" panose="02010609060101010101" charset="-122"/>
                <a:sym typeface="+mn-ea"/>
              </a:rPr>
              <a:t>秦国属于山西, 其文化传统与其余六国截然不同, 秦国文化重法术, 尚功利, 鄙薄道德而轻视宗法关系, 而在数十年的兼并战争中, 各国百姓对于秦文化非常排斥。 </a:t>
            </a:r>
            <a:endParaRPr lang="zh-CN" altLang="en-US">
              <a:latin typeface="楷体" panose="02010609060101010101" charset="-122"/>
              <a:ea typeface="楷体" panose="02010609060101010101" charset="-122"/>
              <a:cs typeface="楷体" panose="02010609060101010101" charset="-122"/>
            </a:endParaRPr>
          </a:p>
          <a:p>
            <a:pPr algn="r"/>
            <a:r>
              <a:rPr lang="zh-CN" altLang="en-US">
                <a:latin typeface="楷体" panose="02010609060101010101" charset="-122"/>
                <a:ea typeface="楷体" panose="02010609060101010101" charset="-122"/>
                <a:cs typeface="楷体" panose="02010609060101010101" charset="-122"/>
                <a:sym typeface="+mn-ea"/>
              </a:rPr>
              <a:t>——高卓《略论秦汉之际山东六国复国运动》</a:t>
            </a:r>
            <a:endParaRPr lang="zh-CN" altLang="en-US">
              <a:latin typeface="楷体" panose="02010609060101010101" charset="-122"/>
              <a:ea typeface="楷体" panose="02010609060101010101" charset="-122"/>
              <a:cs typeface="楷体" panose="02010609060101010101" charset="-122"/>
            </a:endParaRPr>
          </a:p>
          <a:p>
            <a:pPr algn="l">
              <a:buClrTx/>
              <a:buSzTx/>
            </a:pPr>
            <a:r>
              <a:rPr lang="zh-CN" altLang="en-US">
                <a:latin typeface="宋体" pitchFamily="2" charset="-122"/>
                <a:ea typeface="宋体" pitchFamily="2" charset="-122"/>
                <a:cs typeface="宋体" panose="02010600030101010101" pitchFamily="2" charset="-122"/>
                <a:sym typeface="+mn-ea"/>
              </a:rPr>
              <a:t>材料四：</a:t>
            </a:r>
            <a:r>
              <a:rPr lang="zh-CN" altLang="en-US">
                <a:latin typeface="楷体" panose="02010609060101010101" charset="-122"/>
                <a:ea typeface="楷体" panose="02010609060101010101" charset="-122"/>
                <a:cs typeface="楷体" panose="02010609060101010101" charset="-122"/>
                <a:sym typeface="+mn-ea"/>
              </a:rPr>
              <a:t>董仲舒的儒家思想吸收了道、法、阴阳五行等学派中有利于地主阶级统治的学说。</a:t>
            </a:r>
            <a:endParaRPr lang="zh-CN" altLang="en-US">
              <a:latin typeface="楷体" panose="02010609060101010101" charset="-122"/>
              <a:ea typeface="楷体" panose="02010609060101010101" charset="-122"/>
              <a:cs typeface="楷体" panose="02010609060101010101" charset="-122"/>
            </a:endParaRPr>
          </a:p>
          <a:p>
            <a:pPr algn="r"/>
            <a:r>
              <a:rPr lang="en-US" altLang="zh-CN">
                <a:latin typeface="楷体" panose="02010609060101010101" charset="-122"/>
                <a:ea typeface="楷体" panose="02010609060101010101" charset="-122"/>
                <a:cs typeface="楷体" panose="02010609060101010101" charset="-122"/>
                <a:sym typeface="+mn-ea"/>
              </a:rPr>
              <a:t>——</a:t>
            </a:r>
            <a:r>
              <a:rPr lang="zh-CN" altLang="en-US">
                <a:latin typeface="楷体" panose="02010609060101010101" charset="-122"/>
                <a:ea typeface="楷体" panose="02010609060101010101" charset="-122"/>
                <a:cs typeface="楷体" panose="02010609060101010101" charset="-122"/>
                <a:sym typeface="+mn-ea"/>
              </a:rPr>
              <a:t>朱绍侯、张海鹏、齐涛主编《中国古代史》</a:t>
            </a:r>
            <a:endParaRPr lang="zh-CN" altLang="en-US">
              <a:latin typeface="楷体" panose="02010609060101010101" charset="-122"/>
              <a:ea typeface="楷体" panose="02010609060101010101" charset="-122"/>
              <a:cs typeface="楷体" panose="02010609060101010101" charset="-122"/>
            </a:endParaRPr>
          </a:p>
          <a:p>
            <a:pPr algn="l">
              <a:buClrTx/>
              <a:buSzTx/>
            </a:pPr>
            <a:r>
              <a:rPr lang="zh-CN" altLang="en-US">
                <a:latin typeface="宋体" pitchFamily="2" charset="-122"/>
                <a:ea typeface="宋体" pitchFamily="2" charset="-122"/>
                <a:cs typeface="宋体" panose="02010600030101010101" pitchFamily="2" charset="-122"/>
                <a:sym typeface="+mn-ea"/>
              </a:rPr>
              <a:t>材料五：</a:t>
            </a:r>
            <a:r>
              <a:rPr lang="zh-CN" altLang="en-US">
                <a:latin typeface="楷体" panose="02010609060101010101" charset="-122"/>
                <a:ea typeface="楷体" panose="02010609060101010101" charset="-122"/>
                <a:cs typeface="楷体" panose="02010609060101010101" charset="-122"/>
                <a:sym typeface="+mn-ea"/>
              </a:rPr>
              <a:t>汉武帝“罢黜百家，独尊儒术”之举，在当时仅是将“百家”摒弃于官方尊奉的意识形态之外，对其在社会上自由发展则不予干预，未曾一概禁绝。</a:t>
            </a:r>
            <a:endParaRPr lang="zh-CN" altLang="en-US">
              <a:latin typeface="楷体" panose="02010609060101010101" charset="-122"/>
              <a:ea typeface="楷体" panose="02010609060101010101" charset="-122"/>
              <a:cs typeface="楷体" panose="02010609060101010101" charset="-122"/>
            </a:endParaRPr>
          </a:p>
          <a:p>
            <a:pPr algn="r"/>
            <a:r>
              <a:rPr lang="zh-CN" altLang="en-US">
                <a:latin typeface="楷体" panose="02010609060101010101" charset="-122"/>
                <a:ea typeface="楷体" panose="02010609060101010101" charset="-122"/>
                <a:cs typeface="楷体" panose="02010609060101010101" charset="-122"/>
                <a:sym typeface="+mn-ea"/>
              </a:rPr>
              <a:t>——张帆《中国古代简史》</a:t>
            </a:r>
            <a:endParaRPr lang="zh-CN" altLang="en-US">
              <a:latin typeface="楷体" panose="02010609060101010101" charset="-122"/>
              <a:ea typeface="楷体" panose="02010609060101010101" charset="-122"/>
              <a:cs typeface="楷体" panose="02010609060101010101" charset="-122"/>
            </a:endParaRPr>
          </a:p>
          <a:p>
            <a:pPr algn="l">
              <a:buClrTx/>
              <a:buSzTx/>
            </a:pPr>
            <a:endParaRPr lang="zh-CN" altLang="en-US">
              <a:latin typeface="楷体" panose="02010609060101010101" charset="-122"/>
              <a:ea typeface="楷体" panose="02010609060101010101" charset="-122"/>
              <a:cs typeface="楷体" panose="02010609060101010101" charset="-122"/>
            </a:endParaRPr>
          </a:p>
        </p:txBody>
      </p:sp>
    </p:spTree>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sp>
        <p:nvSpPr>
          <p:cNvPr id="2" name="文本占位符 1"/>
          <p:cNvSpPr>
            <a:spLocks noGrp="1"/>
          </p:cNvSpPr>
          <p:nvPr>
            <p:ph type="body" sz="half" idx="2"/>
          </p:nvPr>
        </p:nvSpPr>
        <p:spPr>
          <a:xfrm>
            <a:off x="488315" y="1338580"/>
            <a:ext cx="11388090" cy="4479925"/>
          </a:xfrm>
        </p:spPr>
        <p:txBody>
          <a:bodyPr>
            <a:noAutofit/>
          </a:bodyPr>
          <a:lstStyle/>
          <a:p>
            <a:pPr algn="l" fontAlgn="auto"/>
            <a:r>
              <a:rPr sz="2600">
                <a:solidFill>
                  <a:schemeClr val="tx1"/>
                </a:solidFill>
                <a:latin typeface="宋体" pitchFamily="2" charset="-122"/>
                <a:ea typeface="宋体" pitchFamily="2" charset="-122"/>
                <a:cs typeface="宋体" panose="02010600030101010101" pitchFamily="2" charset="-122"/>
                <a:sym typeface="+mn-ea"/>
              </a:rPr>
              <a:t>材料一：</a:t>
            </a:r>
            <a:r>
              <a:rPr sz="2600">
                <a:solidFill>
                  <a:schemeClr val="tx1"/>
                </a:solidFill>
                <a:latin typeface="楷体" panose="02010609060101010101" charset="-122"/>
                <a:ea typeface="楷体" panose="02010609060101010101" charset="-122"/>
                <a:cs typeface="楷体" panose="02010609060101010101" charset="-122"/>
                <a:sym typeface="+mn-ea"/>
              </a:rPr>
              <a:t>正是在汉朝，民众才没有了所谓的楚人、秦人、齐人等地域之分，而统一被称为汉人，作为中华民族主体的华夏族才真正融合为一个有着共同语言和文化的民族。</a:t>
            </a:r>
          </a:p>
          <a:p>
            <a:pPr indent="504190" algn="r"/>
            <a:r>
              <a:rPr sz="2600">
                <a:solidFill>
                  <a:schemeClr val="tx1"/>
                </a:solidFill>
                <a:latin typeface="楷体" panose="02010609060101010101" charset="-122"/>
                <a:ea typeface="楷体" panose="02010609060101010101" charset="-122"/>
                <a:cs typeface="楷体" panose="02010609060101010101" charset="-122"/>
                <a:sym typeface="+mn-ea"/>
              </a:rPr>
              <a:t>——张斌《从地域文化冲突的角度浅析秦朝的灭亡》</a:t>
            </a:r>
          </a:p>
          <a:p>
            <a:pPr algn="l">
              <a:lnSpc>
                <a:spcPct val="90000"/>
              </a:lnSpc>
              <a:buClrTx/>
              <a:buSzTx/>
            </a:pPr>
            <a:r>
              <a:rPr lang="zh-CN" altLang="en-US" sz="2600">
                <a:solidFill>
                  <a:schemeClr val="tx1"/>
                </a:solidFill>
                <a:latin typeface="宋体" pitchFamily="2" charset="-122"/>
                <a:ea typeface="宋体" pitchFamily="2" charset="-122"/>
                <a:cs typeface="宋体" panose="02010600030101010101" pitchFamily="2" charset="-122"/>
                <a:sym typeface="+mn-ea"/>
              </a:rPr>
              <a:t>材料二：</a:t>
            </a:r>
            <a:r>
              <a:rPr sz="2600">
                <a:solidFill>
                  <a:schemeClr val="tx1"/>
                </a:solidFill>
                <a:latin typeface="楷体" panose="02010609060101010101" charset="-122"/>
                <a:ea typeface="楷体" panose="02010609060101010101" charset="-122"/>
                <a:cs typeface="楷体" panose="02010609060101010101" charset="-122"/>
                <a:sym typeface="+mn-ea"/>
              </a:rPr>
              <a:t>中国之境，得汉武而后定。</a:t>
            </a:r>
          </a:p>
          <a:p>
            <a:pPr algn="r">
              <a:lnSpc>
                <a:spcPct val="90000"/>
              </a:lnSpc>
              <a:buClrTx/>
              <a:buSzTx/>
            </a:pPr>
            <a:r>
              <a:rPr sz="2600">
                <a:solidFill>
                  <a:schemeClr val="tx1"/>
                </a:solidFill>
                <a:latin typeface="楷体" panose="02010609060101010101" charset="-122"/>
                <a:ea typeface="楷体" panose="02010609060101010101" charset="-122"/>
                <a:cs typeface="楷体" panose="02010609060101010101" charset="-122"/>
                <a:sym typeface="+mn-ea"/>
              </a:rPr>
              <a:t>——夏曾佑《中国古代史》</a:t>
            </a:r>
          </a:p>
          <a:p>
            <a:pPr algn="l">
              <a:lnSpc>
                <a:spcPct val="90000"/>
              </a:lnSpc>
              <a:buClrTx/>
              <a:buSzTx/>
            </a:pPr>
            <a:r>
              <a:rPr lang="zh-CN" altLang="en-US" sz="2600">
                <a:solidFill>
                  <a:schemeClr val="tx1"/>
                </a:solidFill>
                <a:latin typeface="宋体" pitchFamily="2" charset="-122"/>
                <a:ea typeface="宋体" pitchFamily="2" charset="-122"/>
                <a:cs typeface="宋体" panose="02010600030101010101" pitchFamily="2" charset="-122"/>
                <a:sym typeface="+mn-ea"/>
              </a:rPr>
              <a:t>材料三：</a:t>
            </a:r>
            <a:r>
              <a:rPr sz="2600">
                <a:solidFill>
                  <a:schemeClr val="tx1"/>
                </a:solidFill>
                <a:latin typeface="楷体" panose="02010609060101010101" charset="-122"/>
                <a:ea typeface="楷体" panose="02010609060101010101" charset="-122"/>
                <a:cs typeface="楷体" panose="02010609060101010101" charset="-122"/>
                <a:sym typeface="+mn-ea"/>
              </a:rPr>
              <a:t>帝制两千年的政治制度，在大多数时间中保持着其最基本的结构性特征，而秦汉王朝有垂范奠基之功。</a:t>
            </a:r>
          </a:p>
          <a:p>
            <a:pPr algn="l">
              <a:lnSpc>
                <a:spcPct val="90000"/>
              </a:lnSpc>
              <a:buClrTx/>
              <a:buSzTx/>
            </a:pPr>
            <a:r>
              <a:rPr sz="2600">
                <a:solidFill>
                  <a:schemeClr val="tx1"/>
                </a:solidFill>
                <a:latin typeface="楷体" panose="02010609060101010101" charset="-122"/>
                <a:ea typeface="楷体" panose="02010609060101010101" charset="-122"/>
                <a:cs typeface="楷体" panose="02010609060101010101" charset="-122"/>
                <a:sym typeface="+mn-ea"/>
              </a:rPr>
              <a:t>    秦汉政治只是初创，若把商鞅变法看成是一个起点的话，那么秦始皇统一中国后，就是又一个创制的高峰。入汉之后的变迁积累，在汉武帝时又形成一个高峰。</a:t>
            </a:r>
          </a:p>
          <a:p>
            <a:pPr algn="r">
              <a:lnSpc>
                <a:spcPct val="90000"/>
              </a:lnSpc>
              <a:buClrTx/>
              <a:buSzTx/>
            </a:pPr>
            <a:r>
              <a:rPr sz="2600">
                <a:solidFill>
                  <a:schemeClr val="tx1"/>
                </a:solidFill>
                <a:latin typeface="楷体" panose="02010609060101010101" charset="-122"/>
                <a:ea typeface="楷体" panose="02010609060101010101" charset="-122"/>
                <a:cs typeface="楷体" panose="02010609060101010101" charset="-122"/>
                <a:sym typeface="+mn-ea"/>
              </a:rPr>
              <a:t>——阎步克《波峰与波谷》</a:t>
            </a:r>
            <a:endParaRPr lang="zh-CN" altLang="en-US" sz="2600">
              <a:solidFill>
                <a:schemeClr val="tx1"/>
              </a:solidFill>
              <a:latin typeface="宋体" pitchFamily="2" charset="-122"/>
              <a:ea typeface="宋体" pitchFamily="2" charset="-122"/>
              <a:cs typeface="宋体" panose="02010600030101010101" pitchFamily="2" charset="-122"/>
              <a:sym typeface="+mn-ea"/>
            </a:endParaRPr>
          </a:p>
        </p:txBody>
      </p:sp>
      <p:sp>
        <p:nvSpPr>
          <p:cNvPr id="100" name="文本框 99"/>
          <p:cNvSpPr txBox="1"/>
          <p:nvPr/>
        </p:nvSpPr>
        <p:spPr>
          <a:xfrm>
            <a:off x="1790065" y="605155"/>
            <a:ext cx="8611235" cy="521970"/>
          </a:xfrm>
          <a:prstGeom prst="rect">
            <a:avLst/>
          </a:prstGeom>
          <a:noFill/>
          <a:ln w="9525">
            <a:noFill/>
          </a:ln>
        </p:spPr>
        <p:txBody>
          <a:bodyPr wrap="square">
            <a:spAutoFit/>
          </a:bodyPr>
          <a:lstStyle/>
          <a:p>
            <a:pPr lvl="0" algn="ctr">
              <a:buClrTx/>
              <a:buSzTx/>
              <a:buFontTx/>
            </a:pPr>
            <a:r>
              <a:rPr lang="zh-CN" sz="2800" b="1">
                <a:latin typeface="黑体" panose="02010609060101010101" charset="-122"/>
                <a:ea typeface="黑体" panose="02010609060101010101" charset="-122"/>
                <a:sym typeface="+mn-ea"/>
              </a:rPr>
              <a:t>探究三：汉武帝巩固统一多民族封建国家的意义</a:t>
            </a:r>
          </a:p>
        </p:txBody>
      </p:sp>
    </p:spTree>
  </p:cSld>
  <p:clrMapOvr>
    <a:overrideClrMapping bg1="lt1" tx1="dk1" bg2="lt2" tx2="dk2" accent1="accent1" accent2="accent2" accent3="accent3" accent4="accent4" accent5="accent5" accent6="accent6" hlink="hlink" folHlink="folHlink"/>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cxnSp>
        <p:nvCxnSpPr>
          <p:cNvPr id="3" name="直接箭头连接符 2"/>
          <p:cNvCxnSpPr/>
          <p:nvPr/>
        </p:nvCxnSpPr>
        <p:spPr>
          <a:xfrm flipH="1">
            <a:off x="496570" y="807085"/>
            <a:ext cx="0" cy="5234305"/>
          </a:xfrm>
          <a:prstGeom prst="straightConnector1">
            <a:avLst/>
          </a:prstGeom>
          <a:ln w="53975">
            <a:tailEnd type="arrow"/>
          </a:ln>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735330" y="1115060"/>
            <a:ext cx="868680" cy="368300"/>
          </a:xfrm>
          <a:prstGeom prst="rect">
            <a:avLst/>
          </a:prstGeom>
          <a:noFill/>
        </p:spPr>
        <p:txBody>
          <a:bodyPr wrap="none" rtlCol="0">
            <a:spAutoFit/>
          </a:bodyPr>
          <a:lstStyle/>
          <a:p>
            <a:r>
              <a:rPr lang="zh-CN" altLang="en-US"/>
              <a:t>汉高祖</a:t>
            </a:r>
          </a:p>
        </p:txBody>
      </p:sp>
      <p:sp>
        <p:nvSpPr>
          <p:cNvPr id="5" name="文本框 4"/>
          <p:cNvSpPr txBox="1"/>
          <p:nvPr/>
        </p:nvSpPr>
        <p:spPr>
          <a:xfrm>
            <a:off x="735330" y="1711325"/>
            <a:ext cx="868680" cy="368300"/>
          </a:xfrm>
          <a:prstGeom prst="rect">
            <a:avLst/>
          </a:prstGeom>
          <a:noFill/>
        </p:spPr>
        <p:txBody>
          <a:bodyPr wrap="none" rtlCol="0">
            <a:spAutoFit/>
          </a:bodyPr>
          <a:lstStyle/>
          <a:p>
            <a:r>
              <a:rPr lang="zh-CN" altLang="en-US"/>
              <a:t>汉文帝</a:t>
            </a:r>
          </a:p>
        </p:txBody>
      </p:sp>
      <p:sp>
        <p:nvSpPr>
          <p:cNvPr id="6" name="文本框 5"/>
          <p:cNvSpPr txBox="1"/>
          <p:nvPr/>
        </p:nvSpPr>
        <p:spPr>
          <a:xfrm>
            <a:off x="735330" y="2234565"/>
            <a:ext cx="868680" cy="368300"/>
          </a:xfrm>
          <a:prstGeom prst="rect">
            <a:avLst/>
          </a:prstGeom>
          <a:noFill/>
        </p:spPr>
        <p:txBody>
          <a:bodyPr wrap="none" rtlCol="0">
            <a:spAutoFit/>
          </a:bodyPr>
          <a:lstStyle/>
          <a:p>
            <a:r>
              <a:rPr lang="zh-CN" altLang="en-US"/>
              <a:t>汉景帝</a:t>
            </a:r>
          </a:p>
        </p:txBody>
      </p:sp>
      <p:sp>
        <p:nvSpPr>
          <p:cNvPr id="7" name="文本框 6"/>
          <p:cNvSpPr txBox="1"/>
          <p:nvPr/>
        </p:nvSpPr>
        <p:spPr>
          <a:xfrm>
            <a:off x="735330" y="2854325"/>
            <a:ext cx="868680" cy="368300"/>
          </a:xfrm>
          <a:prstGeom prst="rect">
            <a:avLst/>
          </a:prstGeom>
          <a:noFill/>
        </p:spPr>
        <p:txBody>
          <a:bodyPr wrap="none" rtlCol="0">
            <a:spAutoFit/>
          </a:bodyPr>
          <a:lstStyle/>
          <a:p>
            <a:r>
              <a:rPr lang="zh-CN" altLang="en-US"/>
              <a:t>汉武帝</a:t>
            </a:r>
          </a:p>
        </p:txBody>
      </p:sp>
      <p:sp>
        <p:nvSpPr>
          <p:cNvPr id="8" name="文本框 7"/>
          <p:cNvSpPr txBox="1"/>
          <p:nvPr/>
        </p:nvSpPr>
        <p:spPr>
          <a:xfrm>
            <a:off x="735330" y="3610610"/>
            <a:ext cx="868680" cy="368300"/>
          </a:xfrm>
          <a:prstGeom prst="rect">
            <a:avLst/>
          </a:prstGeom>
          <a:noFill/>
        </p:spPr>
        <p:txBody>
          <a:bodyPr wrap="none" rtlCol="0">
            <a:spAutoFit/>
          </a:bodyPr>
          <a:lstStyle/>
          <a:p>
            <a:r>
              <a:rPr lang="zh-CN" altLang="en-US"/>
              <a:t>汉宣帝</a:t>
            </a:r>
          </a:p>
        </p:txBody>
      </p:sp>
      <p:sp>
        <p:nvSpPr>
          <p:cNvPr id="10" name="文本框 9"/>
          <p:cNvSpPr txBox="1"/>
          <p:nvPr/>
        </p:nvSpPr>
        <p:spPr>
          <a:xfrm>
            <a:off x="735330" y="4447540"/>
            <a:ext cx="1554480" cy="645160"/>
          </a:xfrm>
          <a:prstGeom prst="rect">
            <a:avLst/>
          </a:prstGeom>
          <a:noFill/>
        </p:spPr>
        <p:txBody>
          <a:bodyPr wrap="none" rtlCol="0">
            <a:spAutoFit/>
          </a:bodyPr>
          <a:lstStyle/>
          <a:p>
            <a:r>
              <a:rPr lang="zh-CN" altLang="en-US"/>
              <a:t>王莽建立新朝</a:t>
            </a:r>
          </a:p>
          <a:p>
            <a:r>
              <a:rPr lang="zh-CN" altLang="en-US"/>
              <a:t>公元</a:t>
            </a:r>
            <a:r>
              <a:rPr lang="en-US" altLang="zh-CN"/>
              <a:t>9</a:t>
            </a:r>
            <a:r>
              <a:rPr lang="zh-CN" altLang="en-US"/>
              <a:t>年</a:t>
            </a:r>
          </a:p>
        </p:txBody>
      </p:sp>
      <p:sp>
        <p:nvSpPr>
          <p:cNvPr id="11" name="文本框 10"/>
          <p:cNvSpPr txBox="1"/>
          <p:nvPr/>
        </p:nvSpPr>
        <p:spPr>
          <a:xfrm>
            <a:off x="735330" y="5499100"/>
            <a:ext cx="1325880" cy="645160"/>
          </a:xfrm>
          <a:prstGeom prst="rect">
            <a:avLst/>
          </a:prstGeom>
          <a:noFill/>
        </p:spPr>
        <p:txBody>
          <a:bodyPr wrap="none" rtlCol="0">
            <a:spAutoFit/>
          </a:bodyPr>
          <a:lstStyle/>
          <a:p>
            <a:r>
              <a:rPr lang="zh-CN" altLang="en-US"/>
              <a:t>绿林军起义</a:t>
            </a:r>
          </a:p>
          <a:p>
            <a:r>
              <a:rPr lang="zh-CN" altLang="en-US"/>
              <a:t>公元</a:t>
            </a:r>
            <a:r>
              <a:rPr lang="en-US" altLang="zh-CN"/>
              <a:t>17</a:t>
            </a:r>
            <a:r>
              <a:rPr lang="zh-CN" altLang="en-US"/>
              <a:t>年</a:t>
            </a:r>
          </a:p>
        </p:txBody>
      </p:sp>
      <p:sp>
        <p:nvSpPr>
          <p:cNvPr id="100" name="文本框 99"/>
          <p:cNvSpPr txBox="1"/>
          <p:nvPr/>
        </p:nvSpPr>
        <p:spPr>
          <a:xfrm>
            <a:off x="3556000" y="807085"/>
            <a:ext cx="5080000" cy="521970"/>
          </a:xfrm>
          <a:prstGeom prst="rect">
            <a:avLst/>
          </a:prstGeom>
          <a:noFill/>
          <a:ln w="9525">
            <a:noFill/>
          </a:ln>
        </p:spPr>
        <p:txBody>
          <a:bodyPr>
            <a:spAutoFit/>
          </a:bodyPr>
          <a:lstStyle/>
          <a:p>
            <a:pPr indent="0"/>
            <a:r>
              <a:rPr lang="zh-CN" sz="2800" b="1">
                <a:latin typeface="黑体" panose="02010609060101010101" charset="-122"/>
                <a:ea typeface="黑体" panose="02010609060101010101" charset="-122"/>
              </a:rPr>
              <a:t>探究四：西汉衰亡的原因</a:t>
            </a:r>
            <a:endParaRPr lang="zh-CN" altLang="en-US" sz="2800" b="1">
              <a:latin typeface="黑体" panose="02010609060101010101" charset="-122"/>
              <a:ea typeface="黑体" panose="02010609060101010101" charset="-122"/>
            </a:endParaRPr>
          </a:p>
        </p:txBody>
      </p:sp>
      <p:sp>
        <p:nvSpPr>
          <p:cNvPr id="2" name="文本框 1"/>
          <p:cNvSpPr txBox="1"/>
          <p:nvPr/>
        </p:nvSpPr>
        <p:spPr>
          <a:xfrm>
            <a:off x="2662555" y="1892300"/>
            <a:ext cx="9176385" cy="3538220"/>
          </a:xfrm>
          <a:prstGeom prst="rect">
            <a:avLst/>
          </a:prstGeom>
          <a:noFill/>
          <a:ln w="9525">
            <a:noFill/>
          </a:ln>
        </p:spPr>
        <p:txBody>
          <a:bodyPr wrap="square">
            <a:spAutoFit/>
          </a:bodyPr>
          <a:lstStyle/>
          <a:p>
            <a:pPr indent="0"/>
            <a:r>
              <a:rPr lang="zh-CN" sz="2800" b="0">
                <a:ea typeface="宋体" pitchFamily="2" charset="-122"/>
              </a:rPr>
              <a:t>材料一：</a:t>
            </a:r>
            <a:r>
              <a:rPr lang="zh-CN" sz="2800" b="0">
                <a:latin typeface="楷体" panose="02010609060101010101" charset="-122"/>
                <a:ea typeface="楷体" panose="02010609060101010101" charset="-122"/>
                <a:cs typeface="楷体" panose="02010609060101010101" charset="-122"/>
              </a:rPr>
              <a:t>汉氏减轻田租，三十而税一，常有更赋，罢癃咸出；而豪民侵陵，分田劫假，厥名三十，实时税五也。</a:t>
            </a:r>
          </a:p>
          <a:p>
            <a:pPr indent="0" algn="r"/>
            <a:r>
              <a:rPr lang="zh-CN" sz="2800" b="0">
                <a:latin typeface="楷体" panose="02010609060101010101" charset="-122"/>
                <a:ea typeface="楷体" panose="02010609060101010101" charset="-122"/>
                <a:cs typeface="楷体" panose="02010609060101010101" charset="-122"/>
              </a:rPr>
              <a:t>——《汉书·食货志》</a:t>
            </a:r>
          </a:p>
          <a:p>
            <a:pPr indent="0"/>
            <a:r>
              <a:rPr lang="zh-CN" sz="2800" b="0">
                <a:ea typeface="宋体" pitchFamily="2" charset="-122"/>
              </a:rPr>
              <a:t>材料二：</a:t>
            </a:r>
            <a:r>
              <a:rPr lang="zh-CN" sz="2800" b="0">
                <a:latin typeface="楷体" panose="02010609060101010101" charset="-122"/>
                <a:ea typeface="楷体" panose="02010609060101010101" charset="-122"/>
                <a:cs typeface="楷体" panose="02010609060101010101" charset="-122"/>
              </a:rPr>
              <a:t>今更名天下田曰“王田”，不得买卖。</a:t>
            </a:r>
          </a:p>
          <a:p>
            <a:pPr indent="0" algn="r"/>
            <a:r>
              <a:rPr lang="zh-CN" sz="2800" b="0">
                <a:latin typeface="楷体" panose="02010609060101010101" charset="-122"/>
                <a:ea typeface="楷体" panose="02010609060101010101" charset="-122"/>
                <a:cs typeface="楷体" panose="02010609060101010101" charset="-122"/>
              </a:rPr>
              <a:t>——《汉书·王莽传》</a:t>
            </a:r>
          </a:p>
          <a:p>
            <a:pPr indent="0"/>
            <a:r>
              <a:rPr lang="zh-CN" sz="2800" b="0">
                <a:ea typeface="宋体" pitchFamily="2" charset="-122"/>
              </a:rPr>
              <a:t>材料三：</a:t>
            </a:r>
            <a:r>
              <a:rPr lang="zh-CN" sz="2800" b="0">
                <a:latin typeface="楷体" panose="02010609060101010101" charset="-122"/>
                <a:ea typeface="楷体" panose="02010609060101010101" charset="-122"/>
                <a:cs typeface="楷体" panose="02010609060101010101" charset="-122"/>
              </a:rPr>
              <a:t>秦燔诗书以立私议，莽诵六艺以文奸言，同归殊途，俱用灭亡。</a:t>
            </a:r>
          </a:p>
          <a:p>
            <a:pPr indent="0" algn="r"/>
            <a:r>
              <a:rPr lang="zh-CN" sz="2800" b="0">
                <a:latin typeface="楷体" panose="02010609060101010101" charset="-122"/>
                <a:ea typeface="楷体" panose="02010609060101010101" charset="-122"/>
                <a:cs typeface="楷体" panose="02010609060101010101" charset="-122"/>
              </a:rPr>
              <a:t>——班固《汉书·王莽传》</a:t>
            </a:r>
            <a:endParaRPr lang="zh-CN" altLang="en-US" sz="2800" b="0">
              <a:latin typeface="黑体" panose="02010609060101010101" charset="-122"/>
              <a:ea typeface="黑体" panose="02010609060101010101" charset="-122"/>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占位符 1"/>
          <p:cNvSpPr>
            <a:spLocks noGrp="1"/>
          </p:cNvSpPr>
          <p:nvPr>
            <p:ph type="body" sz="half" idx="2"/>
          </p:nvPr>
        </p:nvSpPr>
        <p:spPr/>
        <p:txBody>
          <a:bodyPr/>
          <a:lstStyle/>
          <a:p>
            <a:pPr fontAlgn="auto">
              <a:lnSpc>
                <a:spcPct val="100000"/>
              </a:lnSpc>
            </a:pPr>
            <a:r>
              <a:rPr lang="zh-CN" altLang="en-US" sz="2800">
                <a:latin typeface="宋体" pitchFamily="2" charset="-122"/>
                <a:ea typeface="宋体" pitchFamily="2" charset="-122"/>
                <a:cs typeface="宋体" panose="02010600030101010101" pitchFamily="2" charset="-122"/>
              </a:rPr>
              <a:t>材料一：</a:t>
            </a:r>
            <a:r>
              <a:rPr lang="zh-CN" altLang="en-US" sz="2800">
                <a:latin typeface="楷体" panose="02010609060101010101" charset="-122"/>
                <a:ea typeface="楷体" panose="02010609060101010101" charset="-122"/>
                <a:cs typeface="楷体" panose="02010609060101010101" charset="-122"/>
              </a:rPr>
              <a:t>至天下已定，务用安静。解王莽之繁密，还汉世之轻法。</a:t>
            </a:r>
          </a:p>
          <a:p>
            <a:pPr fontAlgn="auto">
              <a:lnSpc>
                <a:spcPct val="100000"/>
              </a:lnSpc>
            </a:pPr>
            <a:r>
              <a:rPr lang="zh-CN" altLang="en-US" sz="2800">
                <a:latin typeface="楷体" panose="02010609060101010101" charset="-122"/>
                <a:ea typeface="楷体" panose="02010609060101010101" charset="-122"/>
                <a:cs typeface="楷体" panose="02010609060101010101" charset="-122"/>
              </a:rPr>
              <a:t>                                   ——《后汉书·循吏传》</a:t>
            </a:r>
          </a:p>
          <a:p>
            <a:pPr fontAlgn="auto">
              <a:lnSpc>
                <a:spcPct val="100000"/>
              </a:lnSpc>
            </a:pPr>
            <a:r>
              <a:rPr lang="zh-CN" altLang="en-US" sz="2800">
                <a:latin typeface="宋体" pitchFamily="2" charset="-122"/>
                <a:ea typeface="宋体" pitchFamily="2" charset="-122"/>
                <a:cs typeface="宋体" panose="02010600030101010101" pitchFamily="2" charset="-122"/>
              </a:rPr>
              <a:t>材料二：</a:t>
            </a:r>
            <a:r>
              <a:rPr lang="zh-CN" altLang="en-US" sz="2800">
                <a:latin typeface="楷体" panose="02010609060101010101" charset="-122"/>
                <a:ea typeface="楷体" panose="02010609060101010101" charset="-122"/>
                <a:cs typeface="楷体" panose="02010609060101010101" charset="-122"/>
              </a:rPr>
              <a:t>及光武中兴，爱好经术，未及下车而先访儒雅。</a:t>
            </a:r>
          </a:p>
          <a:p>
            <a:pPr fontAlgn="auto">
              <a:lnSpc>
                <a:spcPct val="100000"/>
              </a:lnSpc>
            </a:pPr>
            <a:r>
              <a:rPr lang="zh-CN" altLang="en-US" sz="2800">
                <a:latin typeface="楷体" panose="02010609060101010101" charset="-122"/>
                <a:ea typeface="楷体" panose="02010609060101010101" charset="-122"/>
                <a:cs typeface="楷体" panose="02010609060101010101" charset="-122"/>
              </a:rPr>
              <a:t>                                  ——《后汉书·光武帝纪》</a:t>
            </a:r>
          </a:p>
          <a:p>
            <a:pPr fontAlgn="auto">
              <a:lnSpc>
                <a:spcPct val="100000"/>
              </a:lnSpc>
            </a:pPr>
            <a:endParaRPr lang="zh-CN" altLang="en-US" sz="2800">
              <a:latin typeface="宋体" pitchFamily="2" charset="-122"/>
              <a:ea typeface="宋体" pitchFamily="2" charset="-122"/>
              <a:cs typeface="宋体" panose="02010600030101010101" pitchFamily="2" charset="-122"/>
            </a:endParaRPr>
          </a:p>
          <a:p>
            <a:pPr fontAlgn="auto">
              <a:lnSpc>
                <a:spcPct val="100000"/>
              </a:lnSpc>
            </a:pPr>
            <a:r>
              <a:rPr lang="zh-CN" altLang="en-US" sz="2800">
                <a:latin typeface="黑体" panose="02010609060101010101" charset="-122"/>
                <a:ea typeface="黑体" panose="02010609060101010101" charset="-122"/>
              </a:rPr>
              <a:t>结合材料，分析刘秀统治的措施的</a:t>
            </a:r>
            <a:r>
              <a:rPr lang="zh-CN" altLang="en-US" sz="2800" smtClean="0">
                <a:latin typeface="黑体" panose="02010609060101010101" charset="-122"/>
                <a:ea typeface="黑体" panose="02010609060101010101" charset="-122"/>
              </a:rPr>
              <a:t>特点。</a:t>
            </a:r>
            <a:endParaRPr lang="zh-CN" altLang="en-US" sz="2800">
              <a:latin typeface="黑体" panose="02010609060101010101" charset="-122"/>
              <a:ea typeface="黑体" panose="02010609060101010101" charset="-122"/>
            </a:endParaRPr>
          </a:p>
        </p:txBody>
      </p:sp>
      <p:sp>
        <p:nvSpPr>
          <p:cNvPr id="100" name="文本框 99"/>
          <p:cNvSpPr txBox="1"/>
          <p:nvPr/>
        </p:nvSpPr>
        <p:spPr>
          <a:xfrm>
            <a:off x="3203575" y="698500"/>
            <a:ext cx="5080000" cy="521970"/>
          </a:xfrm>
          <a:prstGeom prst="rect">
            <a:avLst/>
          </a:prstGeom>
          <a:noFill/>
          <a:ln w="9525">
            <a:noFill/>
          </a:ln>
        </p:spPr>
        <p:txBody>
          <a:bodyPr>
            <a:spAutoFit/>
          </a:bodyPr>
          <a:lstStyle/>
          <a:p>
            <a:pPr algn="l">
              <a:buClrTx/>
              <a:buSzTx/>
              <a:buFontTx/>
            </a:pPr>
            <a:r>
              <a:rPr lang="zh-CN" sz="2800" b="1">
                <a:latin typeface="黑体" panose="02010609060101010101" charset="-122"/>
                <a:ea typeface="黑体" panose="02010609060101010101" charset="-122"/>
              </a:rPr>
              <a:t>探究五：东汉兴衰的原因</a:t>
            </a:r>
          </a:p>
        </p:txBody>
      </p:sp>
    </p:spTree>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占位符 1"/>
          <p:cNvSpPr>
            <a:spLocks noGrp="1"/>
          </p:cNvSpPr>
          <p:nvPr>
            <p:ph type="body" sz="half" idx="2"/>
          </p:nvPr>
        </p:nvSpPr>
        <p:spPr>
          <a:xfrm>
            <a:off x="686435" y="926465"/>
            <a:ext cx="10819130" cy="5616575"/>
          </a:xfrm>
        </p:spPr>
        <p:txBody>
          <a:bodyPr>
            <a:noAutofit/>
          </a:bodyPr>
          <a:lstStyle/>
          <a:p>
            <a:pPr fontAlgn="auto">
              <a:lnSpc>
                <a:spcPct val="150000"/>
              </a:lnSpc>
            </a:pPr>
            <a:r>
              <a:rPr lang="zh-CN" altLang="en-US">
                <a:latin typeface="宋体" pitchFamily="2" charset="-122"/>
                <a:ea typeface="宋体" pitchFamily="2" charset="-122"/>
                <a:cs typeface="宋体" panose="02010600030101010101" pitchFamily="2" charset="-122"/>
              </a:rPr>
              <a:t>材料一：</a:t>
            </a:r>
            <a:r>
              <a:rPr lang="zh-CN" altLang="en-US">
                <a:latin typeface="楷体" panose="02010609060101010101" charset="-122"/>
                <a:ea typeface="楷体" panose="02010609060101010101" charset="-122"/>
                <a:cs typeface="楷体" panose="02010609060101010101" charset="-122"/>
              </a:rPr>
              <a:t>与西汉初年“布衣将相”的状况不同，东汉创业集团大都出自两汉之际的“士族大姓”。一方面豪强大姓多遣子弟读经入仕，从而士族化，另一方面贫寒士人发迹后也会用政治特权扩张家族的经济实力，士族大姓因而产生。</a:t>
            </a:r>
          </a:p>
          <a:p>
            <a:pPr fontAlgn="auto">
              <a:lnSpc>
                <a:spcPct val="150000"/>
              </a:lnSpc>
            </a:pPr>
            <a:r>
              <a:rPr lang="zh-CN" altLang="en-US">
                <a:latin typeface="楷体" panose="02010609060101010101" charset="-122"/>
                <a:ea typeface="楷体" panose="02010609060101010101" charset="-122"/>
                <a:cs typeface="楷体" panose="02010609060101010101" charset="-122"/>
              </a:rPr>
              <a:t>                                               ——张帆《中国古代简史》</a:t>
            </a:r>
          </a:p>
          <a:p>
            <a:pPr fontAlgn="auto">
              <a:lnSpc>
                <a:spcPct val="150000"/>
              </a:lnSpc>
            </a:pPr>
            <a:r>
              <a:rPr lang="zh-CN" altLang="en-US">
                <a:latin typeface="宋体" pitchFamily="2" charset="-122"/>
                <a:ea typeface="宋体" pitchFamily="2" charset="-122"/>
                <a:cs typeface="宋体" panose="02010600030101010101" pitchFamily="2" charset="-122"/>
              </a:rPr>
              <a:t>材料二：</a:t>
            </a:r>
            <a:r>
              <a:rPr lang="zh-CN" altLang="en-US">
                <a:latin typeface="楷体" panose="02010609060101010101" charset="-122"/>
                <a:ea typeface="楷体" panose="02010609060101010101" charset="-122"/>
                <a:cs typeface="楷体" panose="02010609060101010101" charset="-122"/>
              </a:rPr>
              <a:t>（东汉豪强地主南阳樊氏）治田殖至三百顷。广起庐舍，高楼连阁，波陂灌注，竹木成林，六畜放牧，鱼蠃梨果，檀棘桑麻，闭门成市，兵弩器械，资至百万。         </a:t>
            </a:r>
          </a:p>
          <a:p>
            <a:pPr fontAlgn="auto">
              <a:lnSpc>
                <a:spcPct val="150000"/>
              </a:lnSpc>
            </a:pPr>
            <a:r>
              <a:rPr lang="zh-CN" altLang="en-US">
                <a:latin typeface="楷体" panose="02010609060101010101" charset="-122"/>
                <a:ea typeface="楷体" panose="02010609060101010101" charset="-122"/>
                <a:cs typeface="楷体" panose="02010609060101010101" charset="-122"/>
              </a:rPr>
              <a:t>                                                  ——司马彪《续汉书》</a:t>
            </a:r>
            <a:endParaRPr lang="zh-CN" altLang="en-US"/>
          </a:p>
        </p:txBody>
      </p:sp>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文本框 2"/>
          <p:cNvSpPr txBox="1"/>
          <p:nvPr/>
        </p:nvSpPr>
        <p:spPr>
          <a:xfrm>
            <a:off x="4418965" y="1075055"/>
            <a:ext cx="2700020" cy="1198880"/>
          </a:xfrm>
          <a:prstGeom prst="rect">
            <a:avLst/>
          </a:prstGeom>
          <a:solidFill>
            <a:srgbClr val="FFC000"/>
          </a:solidFill>
        </p:spPr>
        <p:style>
          <a:lnRef idx="3">
            <a:schemeClr val="lt1"/>
          </a:lnRef>
          <a:fillRef idx="1">
            <a:schemeClr val="accent4"/>
          </a:fillRef>
          <a:effectRef idx="1">
            <a:schemeClr val="accent4"/>
          </a:effectRef>
          <a:fontRef idx="minor">
            <a:schemeClr val="lt1"/>
          </a:fontRef>
        </p:style>
        <p:txBody>
          <a:bodyPr wrap="square" rtlCol="0" anchor="t">
            <a:spAutoFit/>
          </a:bodyPr>
          <a:lstStyle/>
          <a:p>
            <a:pPr algn="ctr"/>
            <a:r>
              <a:rPr lang="zh-CN" altLang="en-US" sz="2400" b="1">
                <a:solidFill>
                  <a:schemeClr val="tx1"/>
                </a:solidFill>
                <a:latin typeface="黑体" panose="02010609060101010101" charset="-122"/>
                <a:ea typeface="黑体" panose="02010609060101010101" charset="-122"/>
                <a:sym typeface="+mn-ea"/>
              </a:rPr>
              <a:t>中央政府</a:t>
            </a:r>
          </a:p>
          <a:p>
            <a:pPr algn="ctr"/>
            <a:r>
              <a:rPr lang="zh-CN" altLang="en-US" sz="2400">
                <a:solidFill>
                  <a:schemeClr val="tx1"/>
                </a:solidFill>
                <a:latin typeface="宋体" pitchFamily="2" charset="-122"/>
                <a:ea typeface="宋体" pitchFamily="2" charset="-122"/>
                <a:sym typeface="+mn-ea"/>
              </a:rPr>
              <a:t>幼主在位</a:t>
            </a:r>
          </a:p>
          <a:p>
            <a:pPr algn="ctr"/>
            <a:r>
              <a:rPr lang="zh-CN" altLang="en-US" sz="2400">
                <a:solidFill>
                  <a:schemeClr val="tx1"/>
                </a:solidFill>
                <a:latin typeface="宋体" pitchFamily="2" charset="-122"/>
                <a:ea typeface="宋体" pitchFamily="2" charset="-122"/>
                <a:sym typeface="+mn-ea"/>
              </a:rPr>
              <a:t>外戚宦官交替专权</a:t>
            </a:r>
          </a:p>
        </p:txBody>
      </p:sp>
      <p:sp>
        <p:nvSpPr>
          <p:cNvPr id="4" name="文本框 3"/>
          <p:cNvSpPr txBox="1"/>
          <p:nvPr/>
        </p:nvSpPr>
        <p:spPr>
          <a:xfrm>
            <a:off x="1424305" y="1490345"/>
            <a:ext cx="2697480" cy="368300"/>
          </a:xfrm>
          <a:prstGeom prst="rect">
            <a:avLst/>
          </a:prstGeom>
          <a:noFill/>
        </p:spPr>
        <p:txBody>
          <a:bodyPr wrap="none" rtlCol="0" anchor="t">
            <a:spAutoFit/>
          </a:bodyPr>
          <a:lstStyle/>
          <a:p>
            <a:r>
              <a:rPr lang="zh-CN" altLang="en-US">
                <a:latin typeface="方正粗雅宋_GBK" panose="02000000000000000000" pitchFamily="2" charset="-122"/>
                <a:ea typeface="方正粗雅宋_GBK" panose="02000000000000000000" pitchFamily="2" charset="-122"/>
                <a:sym typeface="+mn-ea"/>
              </a:rPr>
              <a:t>中央决策和行政能力削弱</a:t>
            </a:r>
            <a:endParaRPr lang="zh-CN" altLang="en-US"/>
          </a:p>
        </p:txBody>
      </p:sp>
      <p:sp>
        <p:nvSpPr>
          <p:cNvPr id="5" name="文本框 4"/>
          <p:cNvSpPr txBox="1"/>
          <p:nvPr/>
        </p:nvSpPr>
        <p:spPr>
          <a:xfrm>
            <a:off x="1952625" y="4755515"/>
            <a:ext cx="2926080" cy="1198880"/>
          </a:xfrm>
          <a:prstGeom prst="rect">
            <a:avLst/>
          </a:prstGeom>
        </p:spPr>
        <p:style>
          <a:lnRef idx="3">
            <a:schemeClr val="lt1"/>
          </a:lnRef>
          <a:fillRef idx="1">
            <a:schemeClr val="accent5"/>
          </a:fillRef>
          <a:effectRef idx="1">
            <a:schemeClr val="accent5"/>
          </a:effectRef>
          <a:fontRef idx="minor">
            <a:schemeClr val="lt1"/>
          </a:fontRef>
        </p:style>
        <p:txBody>
          <a:bodyPr wrap="none" rtlCol="0" anchor="t">
            <a:spAutoFit/>
          </a:bodyPr>
          <a:lstStyle/>
          <a:p>
            <a:pPr algn="ctr"/>
            <a:r>
              <a:rPr lang="zh-CN" altLang="en-US" sz="2400" b="1">
                <a:latin typeface="黑体" panose="02010609060101010101" charset="-122"/>
                <a:ea typeface="黑体" panose="02010609060101010101" charset="-122"/>
                <a:sym typeface="+mn-ea"/>
              </a:rPr>
              <a:t>文官系统</a:t>
            </a:r>
          </a:p>
          <a:p>
            <a:pPr algn="ctr">
              <a:buClrTx/>
              <a:buSzTx/>
              <a:buFontTx/>
            </a:pPr>
            <a:r>
              <a:rPr lang="zh-CN" altLang="en-US" sz="2400">
                <a:latin typeface="宋体" pitchFamily="2" charset="-122"/>
                <a:ea typeface="宋体" pitchFamily="2" charset="-122"/>
                <a:sym typeface="+mn-ea"/>
              </a:rPr>
              <a:t>部分文官豪强化</a:t>
            </a:r>
          </a:p>
          <a:p>
            <a:pPr algn="ctr">
              <a:buClrTx/>
              <a:buSzTx/>
              <a:buFontTx/>
            </a:pPr>
            <a:r>
              <a:rPr lang="zh-CN" altLang="en-US" sz="2400">
                <a:latin typeface="宋体" pitchFamily="2" charset="-122"/>
                <a:ea typeface="宋体" pitchFamily="2" charset="-122"/>
                <a:sym typeface="+mn-ea"/>
              </a:rPr>
              <a:t>与宦官斗争处于劣势</a:t>
            </a:r>
          </a:p>
        </p:txBody>
      </p:sp>
      <p:sp>
        <p:nvSpPr>
          <p:cNvPr id="6" name="文本框 5"/>
          <p:cNvSpPr txBox="1"/>
          <p:nvPr/>
        </p:nvSpPr>
        <p:spPr>
          <a:xfrm rot="18420000">
            <a:off x="2610485" y="3357245"/>
            <a:ext cx="2527300" cy="368300"/>
          </a:xfrm>
          <a:prstGeom prst="rect">
            <a:avLst/>
          </a:prstGeom>
          <a:noFill/>
        </p:spPr>
        <p:txBody>
          <a:bodyPr wrap="square" rtlCol="0" anchor="t">
            <a:spAutoFit/>
          </a:bodyPr>
          <a:lstStyle/>
          <a:p>
            <a:pPr algn="just"/>
            <a:r>
              <a:rPr lang="zh-CN" altLang="en-US">
                <a:latin typeface="方正粗雅宋_GBK" panose="02000000000000000000" pitchFamily="2" charset="-122"/>
                <a:ea typeface="方正粗雅宋_GBK" panose="02000000000000000000" pitchFamily="2" charset="-122"/>
                <a:sym typeface="+mn-ea"/>
              </a:rPr>
              <a:t>不能维持政治常态运行</a:t>
            </a:r>
            <a:endParaRPr lang="zh-CN" altLang="en-US"/>
          </a:p>
        </p:txBody>
      </p:sp>
      <p:sp>
        <p:nvSpPr>
          <p:cNvPr id="7" name="文本框 6"/>
          <p:cNvSpPr txBox="1"/>
          <p:nvPr/>
        </p:nvSpPr>
        <p:spPr>
          <a:xfrm>
            <a:off x="6992620" y="4919345"/>
            <a:ext cx="3512185" cy="829945"/>
          </a:xfrm>
          <a:prstGeom prst="rect">
            <a:avLst/>
          </a:prstGeom>
        </p:spPr>
        <p:style>
          <a:lnRef idx="3">
            <a:schemeClr val="lt1"/>
          </a:lnRef>
          <a:fillRef idx="1">
            <a:schemeClr val="accent2"/>
          </a:fillRef>
          <a:effectRef idx="1">
            <a:schemeClr val="accent2"/>
          </a:effectRef>
          <a:fontRef idx="minor">
            <a:schemeClr val="lt1"/>
          </a:fontRef>
        </p:style>
        <p:txBody>
          <a:bodyPr wrap="square" rtlCol="0" anchor="t">
            <a:spAutoFit/>
          </a:bodyPr>
          <a:lstStyle/>
          <a:p>
            <a:pPr algn="ctr"/>
            <a:r>
              <a:rPr lang="zh-CN" altLang="en-US" sz="2400" b="1">
                <a:latin typeface="黑体" panose="02010609060101010101" charset="-122"/>
                <a:ea typeface="黑体" panose="02010609060101010101" charset="-122"/>
                <a:sym typeface="+mn-ea"/>
              </a:rPr>
              <a:t>地方势力</a:t>
            </a:r>
          </a:p>
          <a:p>
            <a:pPr algn="ctr"/>
            <a:r>
              <a:rPr lang="zh-CN" altLang="en-US" sz="2400">
                <a:latin typeface="宋体" pitchFamily="2" charset="-122"/>
                <a:ea typeface="宋体" pitchFamily="2" charset="-122"/>
                <a:sym typeface="+mn-ea"/>
              </a:rPr>
              <a:t>豪强地主掌握地方资源</a:t>
            </a:r>
          </a:p>
        </p:txBody>
      </p:sp>
      <p:sp>
        <p:nvSpPr>
          <p:cNvPr id="8" name="文本框 7"/>
          <p:cNvSpPr txBox="1"/>
          <p:nvPr/>
        </p:nvSpPr>
        <p:spPr>
          <a:xfrm rot="2820000">
            <a:off x="6932295" y="3220085"/>
            <a:ext cx="1554480" cy="368300"/>
          </a:xfrm>
          <a:prstGeom prst="rect">
            <a:avLst/>
          </a:prstGeom>
          <a:noFill/>
        </p:spPr>
        <p:txBody>
          <a:bodyPr wrap="none" rtlCol="0" anchor="t">
            <a:spAutoFit/>
          </a:bodyPr>
          <a:lstStyle/>
          <a:p>
            <a:pPr algn="just"/>
            <a:r>
              <a:rPr lang="zh-CN" altLang="en-US">
                <a:latin typeface="方正粗雅宋_GBK" panose="02000000000000000000" pitchFamily="2" charset="-122"/>
                <a:ea typeface="方正粗雅宋_GBK" panose="02000000000000000000" pitchFamily="2" charset="-122"/>
                <a:sym typeface="+mn-ea"/>
              </a:rPr>
              <a:t>破坏中央集权</a:t>
            </a:r>
            <a:endParaRPr lang="zh-CN" altLang="en-US"/>
          </a:p>
        </p:txBody>
      </p:sp>
      <p:cxnSp>
        <p:nvCxnSpPr>
          <p:cNvPr id="9" name="直接箭头连接符 8"/>
          <p:cNvCxnSpPr>
            <a:stCxn id="5" idx="0"/>
          </p:cNvCxnSpPr>
          <p:nvPr/>
        </p:nvCxnSpPr>
        <p:spPr>
          <a:xfrm flipV="1">
            <a:off x="3415665" y="2421255"/>
            <a:ext cx="1675765" cy="233426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0" name="直接箭头连接符 9"/>
          <p:cNvCxnSpPr/>
          <p:nvPr/>
        </p:nvCxnSpPr>
        <p:spPr>
          <a:xfrm flipH="1" flipV="1">
            <a:off x="6318250" y="2427605"/>
            <a:ext cx="2210435" cy="232791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a:stCxn id="5" idx="3"/>
            <a:endCxn id="7" idx="1"/>
          </p:cNvCxnSpPr>
          <p:nvPr/>
        </p:nvCxnSpPr>
        <p:spPr>
          <a:xfrm flipV="1">
            <a:off x="4878705" y="5334635"/>
            <a:ext cx="2113915" cy="20320"/>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12" name="文本框 11"/>
          <p:cNvSpPr txBox="1"/>
          <p:nvPr/>
        </p:nvSpPr>
        <p:spPr>
          <a:xfrm>
            <a:off x="5307965" y="5433060"/>
            <a:ext cx="1476375" cy="368300"/>
          </a:xfrm>
          <a:prstGeom prst="rect">
            <a:avLst/>
          </a:prstGeom>
          <a:noFill/>
        </p:spPr>
        <p:txBody>
          <a:bodyPr wrap="square" rtlCol="0" anchor="t">
            <a:spAutoFit/>
          </a:bodyPr>
          <a:lstStyle/>
          <a:p>
            <a:pPr algn="ctr"/>
            <a:r>
              <a:rPr lang="zh-CN" altLang="en-US">
                <a:latin typeface="宋体" pitchFamily="2" charset="-122"/>
                <a:ea typeface="宋体" pitchFamily="2" charset="-122"/>
                <a:sym typeface="+mn-ea"/>
              </a:rPr>
              <a:t>互相支持</a:t>
            </a: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0" name="文本框 99"/>
          <p:cNvSpPr txBox="1"/>
          <p:nvPr/>
        </p:nvSpPr>
        <p:spPr>
          <a:xfrm>
            <a:off x="758190" y="1577975"/>
            <a:ext cx="10674985" cy="3322955"/>
          </a:xfrm>
          <a:prstGeom prst="rect">
            <a:avLst/>
          </a:prstGeom>
          <a:noFill/>
          <a:ln w="9525">
            <a:noFill/>
          </a:ln>
        </p:spPr>
        <p:txBody>
          <a:bodyPr wrap="square">
            <a:spAutoFit/>
          </a:bodyPr>
          <a:lstStyle/>
          <a:p>
            <a:pPr indent="0">
              <a:lnSpc>
                <a:spcPct val="150000"/>
              </a:lnSpc>
            </a:pPr>
            <a:r>
              <a:rPr lang="zh-CN" sz="2800" b="0">
                <a:ea typeface="宋体" pitchFamily="2" charset="-122"/>
              </a:rPr>
              <a:t>材料：</a:t>
            </a:r>
            <a:r>
              <a:rPr lang="zh-CN" sz="2800" b="0">
                <a:latin typeface="楷体" panose="02010609060101010101" charset="-122"/>
                <a:ea typeface="楷体" panose="02010609060101010101" charset="-122"/>
              </a:rPr>
              <a:t>（元嘉元年）京师旱。任城、梁国饥，民相食。</a:t>
            </a:r>
          </a:p>
          <a:p>
            <a:pPr indent="0">
              <a:lnSpc>
                <a:spcPct val="150000"/>
              </a:lnSpc>
            </a:pPr>
            <a:r>
              <a:rPr lang="zh-CN" sz="2800" b="0">
                <a:latin typeface="楷体" panose="02010609060101010101" charset="-122"/>
                <a:ea typeface="楷体" panose="02010609060101010101" charset="-122"/>
                <a:cs typeface="楷体" panose="02010609060101010101" charset="-122"/>
              </a:rPr>
              <a:t>      （永兴二年）蝗灾为害，五谷不登，人无宿储。</a:t>
            </a:r>
          </a:p>
          <a:p>
            <a:pPr indent="0" algn="r">
              <a:lnSpc>
                <a:spcPct val="150000"/>
              </a:lnSpc>
            </a:pPr>
            <a:r>
              <a:rPr lang="zh-CN" sz="2800" b="0">
                <a:latin typeface="楷体" panose="02010609060101010101" charset="-122"/>
                <a:ea typeface="楷体" panose="02010609060101010101" charset="-122"/>
                <a:cs typeface="楷体" panose="02010609060101010101" charset="-122"/>
              </a:rPr>
              <a:t>——《后汉书》卷七《孝桓帝纪》</a:t>
            </a:r>
            <a:endParaRPr lang="zh-CN" sz="2800" b="1">
              <a:latin typeface="楷体" panose="02010609060101010101" charset="-122"/>
              <a:ea typeface="楷体" panose="02010609060101010101" charset="-122"/>
              <a:cs typeface="楷体" panose="02010609060101010101" charset="-122"/>
            </a:endParaRPr>
          </a:p>
          <a:p>
            <a:pPr indent="0">
              <a:lnSpc>
                <a:spcPct val="150000"/>
              </a:lnSpc>
            </a:pPr>
            <a:r>
              <a:rPr lang="zh-CN" sz="2800" b="1">
                <a:latin typeface="黑体" panose="02010609060101010101" charset="-122"/>
                <a:ea typeface="黑体" panose="02010609060101010101" charset="-122"/>
                <a:cs typeface="黑体" panose="02010609060101010101" charset="-122"/>
              </a:rPr>
              <a:t>问题：</a:t>
            </a:r>
            <a:r>
              <a:rPr lang="zh-CN" sz="2800" b="0">
                <a:latin typeface="黑体" panose="02010609060101010101" charset="-122"/>
                <a:ea typeface="黑体" panose="02010609060101010101" charset="-122"/>
                <a:cs typeface="黑体" panose="02010609060101010101" charset="-122"/>
              </a:rPr>
              <a:t>材料说明了什么现象？</a:t>
            </a:r>
          </a:p>
          <a:p>
            <a:pPr indent="0">
              <a:lnSpc>
                <a:spcPct val="150000"/>
              </a:lnSpc>
            </a:pPr>
            <a:r>
              <a:rPr lang="zh-CN" altLang="en-US" sz="2800" b="0">
                <a:latin typeface="黑体" panose="02010609060101010101" charset="-122"/>
                <a:ea typeface="黑体" panose="02010609060101010101" charset="-122"/>
                <a:cs typeface="黑体" panose="02010609060101010101" charset="-122"/>
              </a:rPr>
              <a:t>      比较两汉衰亡的</a:t>
            </a:r>
            <a:r>
              <a:rPr lang="zh-CN" altLang="en-US" sz="2800" b="0" smtClean="0">
                <a:latin typeface="黑体" panose="02010609060101010101" charset="-122"/>
                <a:ea typeface="黑体" panose="02010609060101010101" charset="-122"/>
                <a:cs typeface="黑体" panose="02010609060101010101" charset="-122"/>
              </a:rPr>
              <a:t>共同点。</a:t>
            </a:r>
            <a:endParaRPr lang="zh-CN" altLang="en-US" sz="2800" b="0">
              <a:latin typeface="黑体" panose="02010609060101010101" charset="-122"/>
              <a:ea typeface="黑体" panose="02010609060101010101" charset="-122"/>
              <a:cs typeface="黑体" panose="02010609060101010101" charset="-122"/>
            </a:endParaRPr>
          </a:p>
        </p:txBody>
      </p:sp>
    </p:spTree>
  </p:cSld>
  <p:clrMapOvr>
    <a:masterClrMapping/>
  </p:clrMapOvr>
  <p:transition/>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文本占位符 1"/>
          <p:cNvSpPr>
            <a:spLocks noGrp="1"/>
          </p:cNvSpPr>
          <p:nvPr>
            <p:ph type="body" sz="half" idx="2"/>
          </p:nvPr>
        </p:nvSpPr>
        <p:spPr>
          <a:xfrm>
            <a:off x="943610" y="1329690"/>
            <a:ext cx="10304145" cy="4381500"/>
          </a:xfrm>
        </p:spPr>
        <p:txBody>
          <a:bodyPr>
            <a:normAutofit/>
          </a:bodyPr>
          <a:lstStyle/>
          <a:p>
            <a:pPr>
              <a:lnSpc>
                <a:spcPct val="100000"/>
              </a:lnSpc>
            </a:pPr>
            <a:r>
              <a:rPr lang="en-US" altLang="zh-CN" sz="2800"/>
              <a:t>          </a:t>
            </a:r>
            <a:endParaRPr lang="zh-CN" altLang="en-US" sz="3200">
              <a:latin typeface="宋体" pitchFamily="2" charset="-122"/>
              <a:ea typeface="宋体" pitchFamily="2" charset="-122"/>
              <a:cs typeface="宋体" panose="02010600030101010101" pitchFamily="2" charset="-122"/>
            </a:endParaRPr>
          </a:p>
          <a:p>
            <a:pPr>
              <a:lnSpc>
                <a:spcPct val="100000"/>
              </a:lnSpc>
            </a:pPr>
            <a:r>
              <a:rPr lang="zh-CN" altLang="en-US" sz="3200">
                <a:latin typeface="宋体" pitchFamily="2" charset="-122"/>
                <a:ea typeface="宋体" pitchFamily="2" charset="-122"/>
                <a:cs typeface="宋体" panose="02010600030101010101" pitchFamily="2" charset="-122"/>
              </a:rPr>
              <a:t>    </a:t>
            </a:r>
            <a:r>
              <a:rPr lang="zh-CN" altLang="en-US" sz="3200">
                <a:latin typeface="楷体" panose="02010609060101010101" charset="-122"/>
                <a:ea typeface="楷体" panose="02010609060101010101" charset="-122"/>
                <a:cs typeface="楷体" panose="02010609060101010101" charset="-122"/>
              </a:rPr>
              <a:t>秦汉建立的中国文化秩序，并未随东汉覆亡而消失。三国两晋与南北朝三百余年，正是重整这一普世秩序的过程。隋唐秩序是秦汉秩序的延续，也是秦汉秩序的扩大。秦汉秩序的若干成分，在这一重整过程中，有相当程度的增减、转变与调适，却不是彻底的改变。</a:t>
            </a:r>
          </a:p>
          <a:p>
            <a:pPr algn="r">
              <a:lnSpc>
                <a:spcPct val="100000"/>
              </a:lnSpc>
            </a:pPr>
            <a:r>
              <a:rPr lang="zh-CN" altLang="en-US" sz="3200">
                <a:latin typeface="楷体" panose="02010609060101010101" charset="-122"/>
                <a:ea typeface="楷体" panose="02010609060101010101" charset="-122"/>
                <a:cs typeface="楷体" panose="02010609060101010101" charset="-122"/>
                <a:sym typeface="+mn-ea"/>
              </a:rPr>
              <a:t>    </a:t>
            </a:r>
            <a:r>
              <a:rPr lang="en-US" altLang="zh-CN" sz="3200">
                <a:latin typeface="楷体" panose="02010609060101010101" charset="-122"/>
                <a:ea typeface="楷体" panose="02010609060101010101" charset="-122"/>
                <a:cs typeface="楷体" panose="02010609060101010101" charset="-122"/>
                <a:sym typeface="+mn-ea"/>
              </a:rPr>
              <a:t>——</a:t>
            </a:r>
            <a:r>
              <a:rPr lang="zh-CN" altLang="en-US" sz="3200">
                <a:latin typeface="楷体" panose="02010609060101010101" charset="-122"/>
                <a:ea typeface="楷体" panose="02010609060101010101" charset="-122"/>
                <a:cs typeface="楷体" panose="02010609060101010101" charset="-122"/>
                <a:sym typeface="+mn-ea"/>
              </a:rPr>
              <a:t>许倬云《万古江河》</a:t>
            </a:r>
            <a:endParaRPr lang="zh-CN" altLang="en-US" sz="3200">
              <a:latin typeface="楷体" panose="02010609060101010101" charset="-122"/>
              <a:ea typeface="楷体" panose="02010609060101010101" charset="-122"/>
              <a:cs typeface="楷体" panose="02010609060101010101" charset="-122"/>
            </a:endParaRPr>
          </a:p>
          <a:p>
            <a:endParaRPr lang="zh-CN" altLang="en-US" sz="3200">
              <a:latin typeface="楷体" panose="02010609060101010101" charset="-122"/>
              <a:ea typeface="楷体" panose="02010609060101010101" charset="-122"/>
              <a:cs typeface="楷体" panose="02010609060101010101" charset="-122"/>
            </a:endParaRPr>
          </a:p>
        </p:txBody>
      </p:sp>
      <p:pic>
        <p:nvPicPr>
          <p:cNvPr id="3" name="New picture"/>
          <p:cNvPicPr/>
          <p:nvPr/>
        </p:nvPicPr>
        <p:blipFill>
          <a:blip r:embed="rId2"/>
          <a:stretch>
            <a:fillRect/>
          </a:stretch>
        </p:blipFill>
        <p:spPr>
          <a:xfrm>
            <a:off x="10947400" y="10845800"/>
            <a:ext cx="330200" cy="241300"/>
          </a:xfrm>
          <a:prstGeom prst="cube">
            <a:avLst/>
          </a:prstGeom>
        </p:spPr>
      </p:pic>
    </p:spTree>
  </p:cSld>
  <p:clrMapOvr>
    <a:masterClrMapping/>
  </p:clrMapOvr>
  <p:transition/>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r="http://schemas.openxmlformats.org/officeDocument/2006/relationships" xmlns:a="http://schemas.openxmlformats.org/drawingml/2006/main">
  <a:clrScheme name="Office">
    <a:dk1>
      <a:sysClr val="windowText" lastClr="000000"/>
    </a:dk1>
    <a:lt1>
      <a:sysClr val="window" lastClr="FFFE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vt="http://schemas.openxmlformats.org/officeDocument/2006/docPropsVTypes" xmlns="http://schemas.openxmlformats.org/officeDocument/2006/extended-properties">
  <Company>学科网</Company>
  <Paragraphs>123</Paragraphs>
  <Slides>16</Slides>
  <Notes>4</Notes>
  <TotalTime>0</TotalTime>
  <HiddenSlides>0</HiddenSlides>
  <MMClips>0</MMClips>
  <ScaleCrop>0</ScaleCrop>
  <HeadingPairs>
    <vt:vector baseType="variant" size="4">
      <vt:variant>
        <vt:lpstr>Theme</vt:lpstr>
      </vt:variant>
      <vt:variant>
        <vt:i4>1</vt:i4>
      </vt:variant>
      <vt:variant>
        <vt:lpstr>Slide Titles</vt:lpstr>
      </vt:variant>
      <vt:variant>
        <vt:i4>16</vt:i4>
      </vt:variant>
    </vt:vector>
  </HeadingPairs>
  <TitlesOfParts>
    <vt:vector baseType="lpstr" size="17">
      <vt:lpstr>Office 主题</vt:lpstr>
      <vt:lpstr>                        西汉与东汉                            ——统一多民族封建国家的巩固</vt:lpstr>
      <vt:lpstr>探究一：汉初“承秦之制，有所损益”的表现和原因。探究二：面对汉初的问题和秦亡的教训，汉武帝时期是如何调适的。探究三：汉武帝巩固统一多民族封建国家的意义。探究四：西汉衰亡的原因。探究五：东汉兴衰的原因。</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2020-10-08T11:18:20.592</cp:lastPrinted>
  <dcterms:created xsi:type="dcterms:W3CDTF">2020-10-08T11:18:20Z</dcterms:created>
  <dcterms:modified xsi:type="dcterms:W3CDTF">2020-10-08T03:18:21Z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