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85" r:id="rId3"/>
    <p:sldId id="386" r:id="rId4"/>
    <p:sldId id="259" r:id="rId5"/>
    <p:sldId id="260" r:id="rId6"/>
    <p:sldId id="261" r:id="rId7"/>
    <p:sldId id="384" r:id="rId8"/>
    <p:sldId id="388" r:id="rId9"/>
    <p:sldId id="402" r:id="rId10"/>
    <p:sldId id="403" r:id="rId11"/>
    <p:sldId id="404" r:id="rId12"/>
    <p:sldId id="401" r:id="rId13"/>
    <p:sldId id="306" r:id="rId14"/>
    <p:sldId id="389" r:id="rId15"/>
    <p:sldId id="266" r:id="rId16"/>
    <p:sldId id="267" r:id="rId17"/>
    <p:sldId id="372" r:id="rId18"/>
    <p:sldId id="381" r:id="rId19"/>
    <p:sldId id="387" r:id="rId2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456" y="-102"/>
      </p:cViewPr>
      <p:guideLst>
        <p:guide orient="horz" pos="2181"/>
        <p:guide pos="295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61D9A5BD-D505-4860-BFB2-12739FDAA74D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10FC6BB-ED71-44E0-837D-FF546A4932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0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7411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CA8A8E6-8B8D-4907-88EE-82AB51AA6188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幻灯片图像占位符 1"/>
          <p:cNvSpPr>
            <a:spLocks noGrp="1" noRot="1" noChangeAspect="1"/>
          </p:cNvSpPr>
          <p:nvPr>
            <p:ph type="sldImg" idx="2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文本占位符 2"/>
          <p:cNvSpPr>
            <a:spLocks noGrp="1"/>
          </p:cNvSpPr>
          <p:nvPr>
            <p:ph type="body" idx="3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5B9C2-9DF7-481C-A6CA-6E0F47CA0C9E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FECDE-13BC-447D-A9C8-8280D551202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2E66D-D209-4D18-BBF1-15265F228447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9EB580-9994-4481-BDFE-1BFA659A122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FC38A-F294-4776-8778-A7E032C0F9AE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1E25F-4028-4302-957E-7D9DF502509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FC62E-447A-4483-B061-7B3239CE625B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5D3B7-7814-46D8-B306-F46F1198BBC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FB84D-2132-4B70-9124-A910A00FC56F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51C02-B2E7-4904-8D49-63C21998CE4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1A1A9-5B35-4A7A-A8DB-FED47D7BD0DB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E9005A-9511-4FEA-9A8D-73BD398B904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6570E-1097-4043-A989-32FC57E2A3E0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0DBBDD-A952-4026-9CA3-5F2199EDF0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F6530-039E-4C62-B72D-87ACDCC315AE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BCA24-204F-4BD1-80B3-0A0C5AA7C15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88F23-3E85-4109-9293-AA4C602F6D85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B9E8F-357D-4D39-B8A8-BE83562D74D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CF6E7E-2438-43F8-9632-67944C1A23DB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26DC0-DFB6-47C6-BE2B-CC6D8B0E51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D6A8BA-B9A9-46E1-9BDD-C9B81A1086BD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815A15-22C7-4496-98E7-EF6A41B850A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3B6A0A2-2207-45D4-BAD9-DD156EB38C2D}" type="datetimeFigureOut">
              <a:rPr lang="zh-CN" altLang="en-US"/>
              <a:pPr>
                <a:defRPr/>
              </a:pPr>
              <a:t>2018/12/15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FD83AD2-33D4-4D61-A0E7-A2FBC5F68B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file:///E:\&#24179;&#26395;&#20108;&#20013;\&#20010;&#20154;\&#37096;&#32534;&#25945;&#26448;\media\image103.jpeg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图片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35063" y="492125"/>
            <a:ext cx="6481762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第</a:t>
            </a:r>
            <a:r>
              <a:rPr lang="en-US" altLang="zh-CN" sz="3600" b="1">
                <a:solidFill>
                  <a:srgbClr val="FF0000"/>
                </a:solidFill>
                <a:latin typeface="Calibri" pitchFamily="34" charset="0"/>
              </a:rPr>
              <a:t>18</a:t>
            </a:r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课  社会主义的发展与挫折</a:t>
            </a:r>
            <a:endParaRPr lang="en-US" altLang="zh-CN" sz="36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31" name="图片 6" descr="media/image103.jpeg"/>
          <p:cNvPicPr>
            <a:picLocks noChangeAspect="1" noChangeArrowheads="1"/>
          </p:cNvPicPr>
          <p:nvPr/>
        </p:nvPicPr>
        <p:blipFill>
          <a:blip r:embed="rId4" r:link="rId5"/>
          <a:srcRect l="4109" t="11290" r="4207" b="9494"/>
          <a:stretch>
            <a:fillRect/>
          </a:stretch>
        </p:blipFill>
        <p:spPr bwMode="auto">
          <a:xfrm>
            <a:off x="2197100" y="1673225"/>
            <a:ext cx="3965575" cy="218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73743029" name="文本框 1073743028"/>
          <p:cNvSpPr txBox="1">
            <a:spLocks noChangeArrowheads="1"/>
          </p:cNvSpPr>
          <p:nvPr/>
        </p:nvSpPr>
        <p:spPr bwMode="auto">
          <a:xfrm>
            <a:off x="2763838" y="4119563"/>
            <a:ext cx="2830512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r>
              <a:rPr lang="zh-CN" altLang="en-US" sz="2800" b="1">
                <a:solidFill>
                  <a:srgbClr val="7030A0"/>
                </a:solidFill>
              </a:rPr>
              <a:t>毛泽东访问苏联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3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73743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73743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73743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737430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468313" y="228600"/>
            <a:ext cx="16129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新课导入</a:t>
            </a:r>
          </a:p>
        </p:txBody>
      </p:sp>
      <p:pic>
        <p:nvPicPr>
          <p:cNvPr id="3075" name="Picture 4" descr="https://p1.ssl.qhmsg.com/dr/270_500_/t014b75a6558d45de3a.jpg?size=467x599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84838" y="884238"/>
            <a:ext cx="2008187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6" descr="http://04.imgmini.eastday.com/mobile/20160711/20160711020446_ee4e53503a64763212f57ce7e5e929be_1.jpe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1088" y="976313"/>
            <a:ext cx="2287587" cy="176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矩形 5"/>
          <p:cNvSpPr>
            <a:spLocks noChangeArrowheads="1"/>
          </p:cNvSpPr>
          <p:nvPr/>
        </p:nvSpPr>
        <p:spPr bwMode="auto">
          <a:xfrm>
            <a:off x="228600" y="3135313"/>
            <a:ext cx="8686800" cy="296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800"/>
              </a:lnSpc>
            </a:pPr>
            <a:r>
              <a:rPr lang="en-US" altLang="zh-CN" sz="2400">
                <a:latin typeface="Calibri" pitchFamily="34" charset="0"/>
              </a:rPr>
              <a:t>      </a:t>
            </a:r>
            <a:r>
              <a:rPr lang="en-US" altLang="zh-CN" sz="2400" b="1">
                <a:latin typeface="Calibri" pitchFamily="34" charset="0"/>
              </a:rPr>
              <a:t>1955</a:t>
            </a:r>
            <a:r>
              <a:rPr lang="zh-CN" altLang="en-US" sz="2400" b="1">
                <a:latin typeface="Calibri" pitchFamily="34" charset="0"/>
              </a:rPr>
              <a:t>年</a:t>
            </a:r>
            <a:r>
              <a:rPr lang="en-US" altLang="zh-CN" sz="2400" b="1">
                <a:latin typeface="Calibri" pitchFamily="34" charset="0"/>
              </a:rPr>
              <a:t>5</a:t>
            </a:r>
            <a:r>
              <a:rPr lang="zh-CN" altLang="en-US" sz="2400" b="1">
                <a:latin typeface="Calibri" pitchFamily="34" charset="0"/>
              </a:rPr>
              <a:t>月</a:t>
            </a:r>
            <a:r>
              <a:rPr lang="en-US" altLang="zh-CN" sz="2400" b="1">
                <a:latin typeface="Calibri" pitchFamily="34" charset="0"/>
              </a:rPr>
              <a:t>14</a:t>
            </a:r>
            <a:r>
              <a:rPr lang="zh-CN" altLang="en-US" sz="2400" b="1">
                <a:latin typeface="Calibri" pitchFamily="34" charset="0"/>
              </a:rPr>
              <a:t>日，苏联等</a:t>
            </a:r>
            <a:r>
              <a:rPr lang="en-US" altLang="zh-CN" sz="2400" b="1">
                <a:latin typeface="Calibri" pitchFamily="34" charset="0"/>
              </a:rPr>
              <a:t>8</a:t>
            </a:r>
            <a:r>
              <a:rPr lang="zh-CN" altLang="en-US" sz="2400" b="1">
                <a:latin typeface="Calibri" pitchFamily="34" charset="0"/>
              </a:rPr>
              <a:t>国社会主义国家针对美、英、法决定吸收联邦德国加入北约一事，在华沙正式成立了军事政治同盟──华沙条约组织，简称华约。</a:t>
            </a:r>
            <a:r>
              <a:rPr lang="en-US" altLang="zh-CN" sz="2400" b="1">
                <a:latin typeface="Calibri" pitchFamily="34" charset="0"/>
              </a:rPr>
              <a:t>1989</a:t>
            </a:r>
            <a:r>
              <a:rPr lang="zh-CN" altLang="en-US" sz="2400" b="1">
                <a:latin typeface="Calibri" pitchFamily="34" charset="0"/>
              </a:rPr>
              <a:t>年东欧事变发生后，华约解体。</a:t>
            </a:r>
            <a:r>
              <a:rPr lang="en-US" altLang="zh-CN" sz="2400" b="1">
                <a:latin typeface="Calibri" pitchFamily="34" charset="0"/>
              </a:rPr>
              <a:t>1991</a:t>
            </a:r>
            <a:r>
              <a:rPr lang="zh-CN" altLang="en-US" sz="2400" b="1">
                <a:latin typeface="Calibri" pitchFamily="34" charset="0"/>
              </a:rPr>
              <a:t>年</a:t>
            </a:r>
            <a:r>
              <a:rPr lang="en-US" altLang="zh-CN" sz="2400" b="1">
                <a:latin typeface="Calibri" pitchFamily="34" charset="0"/>
              </a:rPr>
              <a:t>12</a:t>
            </a:r>
            <a:r>
              <a:rPr lang="zh-CN" altLang="en-US" sz="2400" b="1">
                <a:latin typeface="Calibri" pitchFamily="34" charset="0"/>
              </a:rPr>
              <a:t>月，苏联宣布解体。</a:t>
            </a:r>
            <a:r>
              <a:rPr lang="zh-CN" altLang="zh-CN" sz="2400" b="1">
                <a:latin typeface="Calibri" pitchFamily="34" charset="0"/>
              </a:rPr>
              <a:t>苏联是如何从国际舞台上消失的？是如何解体的？又是什么原因导致的？对我们中国的社会主义建设有何借鉴呢？</a:t>
            </a:r>
            <a:endParaRPr lang="zh-CN" altLang="en-US" sz="24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17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222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3702050" y="268288"/>
            <a:ext cx="18542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学习目标</a:t>
            </a:r>
          </a:p>
        </p:txBody>
      </p:sp>
      <p:sp>
        <p:nvSpPr>
          <p:cNvPr id="5" name="文本框 2"/>
          <p:cNvSpPr txBox="1">
            <a:spLocks noChangeArrowheads="1"/>
          </p:cNvSpPr>
          <p:nvPr/>
        </p:nvSpPr>
        <p:spPr bwMode="auto">
          <a:xfrm>
            <a:off x="238125" y="788988"/>
            <a:ext cx="8669338" cy="507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/>
              <a:t>1．了解二战后社会主义国家的发展，社会主义力量的壮大。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2．掌握苏联赫鲁晓夫、勃列日涅夫、戈尔巴乔夫的改革措施，掌握他们改革的成就与局限，分析改革失败的原因。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3．懂得东欧剧变和苏联解体，社会主义遭到严重挫折，但并不是社会主义制度的失败。</a:t>
            </a:r>
          </a:p>
          <a:p>
            <a:pPr>
              <a:lnSpc>
                <a:spcPct val="150000"/>
              </a:lnSpc>
            </a:pPr>
            <a:r>
              <a:rPr lang="zh-CN" altLang="zh-CN" sz="2400"/>
              <a:t>4．了解社会主义的发展不是一帆风顺的，各国必须根据自己的国情，实事求是，坚韧不拔地探索一条具有本国特色的社会主义道路。认识社会主义制度代替资本主义制度是一个长期、复杂、曲折的过程。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950" y="-98425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3"/>
          <p:cNvSpPr txBox="1">
            <a:spLocks noChangeArrowheads="1"/>
          </p:cNvSpPr>
          <p:nvPr/>
        </p:nvSpPr>
        <p:spPr bwMode="auto">
          <a:xfrm>
            <a:off x="2705100" y="117475"/>
            <a:ext cx="293687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基础知识梳理</a:t>
            </a: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52400" y="647700"/>
            <a:ext cx="9066213" cy="563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知识点一　社会主义力量的壮大</a:t>
            </a:r>
          </a:p>
          <a:p>
            <a:r>
              <a:rPr lang="zh-CN" altLang="zh-CN" sz="2400"/>
              <a:t>1．1949年，苏联同保加利亚、匈牙利、波兰、罗马尼亚、捷克斯</a:t>
            </a:r>
          </a:p>
          <a:p>
            <a:r>
              <a:rPr lang="zh-CN" altLang="zh-CN" sz="2400"/>
              <a:t>洛伐克等国家建立了“</a:t>
            </a:r>
            <a:r>
              <a:rPr lang="zh-CN" altLang="zh-CN" sz="2400" u="sng"/>
              <a:t>                            </a:t>
            </a:r>
            <a:r>
              <a:rPr lang="zh-CN" altLang="zh-CN" sz="2400"/>
              <a:t>”，简称“</a:t>
            </a:r>
            <a:r>
              <a:rPr lang="zh-CN" altLang="zh-CN" sz="2400" u="sng"/>
              <a:t>              </a:t>
            </a:r>
            <a:r>
              <a:rPr lang="zh-CN" altLang="zh-CN" sz="2400"/>
              <a:t>”。斯大林</a:t>
            </a:r>
          </a:p>
          <a:p>
            <a:r>
              <a:rPr lang="zh-CN" altLang="zh-CN" sz="2400"/>
              <a:t>还取消了东欧各国共产党的</a:t>
            </a:r>
            <a:r>
              <a:rPr lang="zh-CN" altLang="zh-CN" sz="2400" u="sng"/>
              <a:t>               </a:t>
            </a:r>
            <a:r>
              <a:rPr lang="zh-CN" altLang="zh-CN" sz="2400"/>
              <a:t>，按照</a:t>
            </a:r>
            <a:r>
              <a:rPr lang="zh-CN" altLang="zh-CN" sz="2400" u="sng"/>
              <a:t>                  </a:t>
            </a:r>
            <a:r>
              <a:rPr lang="zh-CN" altLang="zh-CN" sz="2400"/>
              <a:t>对这些国家</a:t>
            </a:r>
          </a:p>
          <a:p>
            <a:r>
              <a:rPr lang="zh-CN" altLang="zh-CN" sz="2400"/>
              <a:t>进行了全方位的内部改造。</a:t>
            </a:r>
          </a:p>
          <a:p>
            <a:r>
              <a:rPr lang="zh-CN" altLang="zh-CN" sz="2400"/>
              <a:t>2．1950年，中苏缔结了</a:t>
            </a:r>
            <a:r>
              <a:rPr lang="zh-CN" altLang="zh-CN" sz="2400" u="sng"/>
              <a:t>                               </a:t>
            </a:r>
            <a:r>
              <a:rPr lang="zh-CN" altLang="zh-CN" sz="2400"/>
              <a:t>，加强了</a:t>
            </a:r>
            <a:r>
              <a:rPr lang="zh-CN" altLang="zh-CN" sz="2400" u="sng"/>
              <a:t>                   </a:t>
            </a:r>
          </a:p>
          <a:p>
            <a:r>
              <a:rPr lang="zh-CN" altLang="zh-CN" sz="2400"/>
              <a:t>的力量。</a:t>
            </a:r>
          </a:p>
          <a:p>
            <a:r>
              <a:rPr lang="zh-CN" altLang="zh-CN" sz="2400"/>
              <a:t>知识点二　苏联的发展与改革</a:t>
            </a:r>
          </a:p>
          <a:p>
            <a:r>
              <a:rPr lang="zh-CN" altLang="zh-CN" sz="2400"/>
              <a:t>3．1953年，斯大林逝世。不久，赫鲁晓夫上台执政。赫鲁晓夫</a:t>
            </a:r>
          </a:p>
          <a:p>
            <a:r>
              <a:rPr lang="zh-CN" altLang="zh-CN" sz="2400"/>
              <a:t>在</a:t>
            </a:r>
            <a:r>
              <a:rPr lang="zh-CN" altLang="zh-CN" sz="2400" u="sng"/>
              <a:t>                                    </a:t>
            </a:r>
            <a:r>
              <a:rPr lang="zh-CN" altLang="zh-CN" sz="2400"/>
              <a:t>的同时，在经济上进行了一些改革。但</a:t>
            </a:r>
          </a:p>
          <a:p>
            <a:r>
              <a:rPr lang="zh-CN" altLang="zh-CN" sz="2400"/>
              <a:t>是，赫鲁晓夫的改革没有从根本上</a:t>
            </a:r>
            <a:r>
              <a:rPr lang="zh-CN" altLang="zh-CN" sz="2400" u="sng"/>
              <a:t>          </a:t>
            </a:r>
            <a:r>
              <a:rPr lang="zh-CN" altLang="zh-CN" sz="2400"/>
              <a:t>斯大林时期形成的政治经</a:t>
            </a:r>
          </a:p>
          <a:p>
            <a:r>
              <a:rPr lang="zh-CN" altLang="zh-CN" sz="2400"/>
              <a:t>济体制。</a:t>
            </a:r>
          </a:p>
          <a:p>
            <a:r>
              <a:rPr lang="zh-CN" altLang="zh-CN" sz="2400"/>
              <a:t>4．1964年，勃列日涅夫开始执政。勃列日涅夫在经济上推</a:t>
            </a:r>
          </a:p>
          <a:p>
            <a:r>
              <a:rPr lang="zh-CN" altLang="zh-CN" sz="2400"/>
              <a:t>行“</a:t>
            </a:r>
            <a:r>
              <a:rPr lang="zh-CN" altLang="zh-CN" sz="2400" u="sng"/>
              <a:t>              </a:t>
            </a:r>
            <a:r>
              <a:rPr lang="zh-CN" altLang="zh-CN" sz="2400"/>
              <a:t>”，但是，改革仍然没有从根本上突</a:t>
            </a:r>
          </a:p>
          <a:p>
            <a:r>
              <a:rPr lang="zh-CN" altLang="zh-CN" sz="2400"/>
              <a:t>破</a:t>
            </a:r>
            <a:r>
              <a:rPr lang="zh-CN" altLang="zh-CN" sz="2400" u="sng"/>
              <a:t>                                        </a:t>
            </a:r>
            <a:r>
              <a:rPr lang="zh-CN" altLang="zh-CN" sz="2400"/>
              <a:t>。</a:t>
            </a:r>
          </a:p>
        </p:txBody>
      </p:sp>
      <p:sp>
        <p:nvSpPr>
          <p:cNvPr id="18" name="TextBox 7"/>
          <p:cNvSpPr txBox="1">
            <a:spLocks noChangeArrowheads="1"/>
          </p:cNvSpPr>
          <p:nvPr/>
        </p:nvSpPr>
        <p:spPr bwMode="auto">
          <a:xfrm>
            <a:off x="6584950" y="1322388"/>
            <a:ext cx="11668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经互会</a:t>
            </a:r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569913" y="5810250"/>
            <a:ext cx="3549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高度集中的计划经济体制</a:t>
            </a: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3870325" y="1697038"/>
            <a:ext cx="12287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自主权</a:t>
            </a: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6048375" y="1782763"/>
            <a:ext cx="15128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苏联模式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682625" y="5349875"/>
            <a:ext cx="11572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Calibri" pitchFamily="34" charset="0"/>
              </a:rPr>
              <a:t>新政策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536950" y="2460625"/>
            <a:ext cx="27019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Calibri" pitchFamily="34" charset="0"/>
              </a:rPr>
              <a:t>友好同盟互助条约</a:t>
            </a:r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477838" y="3898900"/>
            <a:ext cx="305911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批判斯大林个人崇拜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7150100" y="2460625"/>
            <a:ext cx="21621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社会主义阵营</a:t>
            </a:r>
          </a:p>
        </p:txBody>
      </p: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4784725" y="4284663"/>
            <a:ext cx="9715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突破</a:t>
            </a:r>
          </a:p>
        </p:txBody>
      </p:sp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3038475" y="1322388"/>
            <a:ext cx="24272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经济互助委员会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8" grpId="0"/>
      <p:bldP spid="19" grpId="0"/>
      <p:bldP spid="4" grpId="0"/>
      <p:bldP spid="2" grpId="0"/>
      <p:bldP spid="5" grpId="0"/>
      <p:bldP spid="6" grpId="0"/>
      <p:bldP spid="12" grpId="0"/>
      <p:bldP spid="14" grpId="0"/>
      <p:bldP spid="17" grpId="0"/>
      <p:bldP spid="2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" y="49213"/>
            <a:ext cx="9156700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-6350" y="323850"/>
            <a:ext cx="9090025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5．1985年，戈尔巴乔夫开始实施</a:t>
            </a:r>
            <a:r>
              <a:rPr lang="zh-CN" altLang="zh-CN" sz="2400" u="sng"/>
              <a:t>                      </a:t>
            </a:r>
            <a:r>
              <a:rPr lang="zh-CN" altLang="zh-CN" sz="2400"/>
              <a:t>的方案，但直到</a:t>
            </a:r>
          </a:p>
          <a:p>
            <a:r>
              <a:rPr lang="zh-CN" altLang="zh-CN" sz="2400"/>
              <a:t>1988年，总体效果仍然不佳。戈尔巴乔夫又转向政治体制改革，取</a:t>
            </a:r>
          </a:p>
          <a:p>
            <a:r>
              <a:rPr lang="zh-CN" altLang="zh-CN" sz="2400"/>
              <a:t>消苏共的领导地位，实行</a:t>
            </a:r>
            <a:r>
              <a:rPr lang="zh-CN" altLang="zh-CN" sz="2400" u="sng"/>
              <a:t>              </a:t>
            </a:r>
            <a:r>
              <a:rPr lang="zh-CN" altLang="zh-CN" sz="2400"/>
              <a:t>，倡导“公开性”和“政治多元化”，</a:t>
            </a:r>
          </a:p>
          <a:p>
            <a:r>
              <a:rPr lang="zh-CN" altLang="zh-CN" sz="2400"/>
              <a:t>使人们的思想发生混乱，无政府状态蔓延，局势迅速失控。各加盟</a:t>
            </a:r>
          </a:p>
          <a:p>
            <a:r>
              <a:rPr lang="zh-CN" altLang="zh-CN" sz="2400"/>
              <a:t>共和国的分离趋势也随之加剧。</a:t>
            </a:r>
          </a:p>
          <a:p>
            <a:r>
              <a:rPr lang="zh-CN" altLang="zh-CN" sz="2400"/>
              <a:t>知识点三　东欧剧变与苏联解体</a:t>
            </a:r>
          </a:p>
          <a:p>
            <a:r>
              <a:rPr lang="zh-CN" altLang="zh-CN" sz="2400"/>
              <a:t>6．20世纪 80年代末，受戈尔巴乔夫改革的影响，东欧各国开始实</a:t>
            </a:r>
          </a:p>
          <a:p>
            <a:r>
              <a:rPr lang="zh-CN" altLang="zh-CN" sz="2400"/>
              <a:t>行政治多元化。此后，东欧政局激烈动荡。在短短的两三年里，东</a:t>
            </a:r>
          </a:p>
          <a:p>
            <a:r>
              <a:rPr lang="zh-CN" altLang="zh-CN" sz="2400"/>
              <a:t>欧各国</a:t>
            </a:r>
            <a:r>
              <a:rPr lang="zh-CN" altLang="zh-CN" sz="2400" u="sng"/>
              <a:t>                  </a:t>
            </a:r>
            <a:r>
              <a:rPr lang="zh-CN" altLang="zh-CN" sz="2400"/>
              <a:t>都发生了根本性变化。在政治上，</a:t>
            </a:r>
          </a:p>
          <a:p>
            <a:r>
              <a:rPr lang="zh-CN" altLang="zh-CN" sz="2400"/>
              <a:t>实行</a:t>
            </a:r>
            <a:r>
              <a:rPr lang="zh-CN" altLang="zh-CN" sz="2400" u="sng"/>
              <a:t>                                  </a:t>
            </a:r>
            <a:r>
              <a:rPr lang="zh-CN" altLang="zh-CN" sz="2400"/>
              <a:t>；经济上，实行</a:t>
            </a:r>
            <a:r>
              <a:rPr lang="zh-CN" altLang="zh-CN" sz="2400" u="sng"/>
              <a:t>                                 </a:t>
            </a:r>
            <a:r>
              <a:rPr lang="zh-CN" altLang="zh-CN" sz="2400"/>
              <a:t>。</a:t>
            </a:r>
          </a:p>
          <a:p>
            <a:r>
              <a:rPr lang="zh-CN" altLang="zh-CN" sz="2400"/>
              <a:t>7．1991年8月19日，8名苏共高级官员发动政变，试图</a:t>
            </a:r>
            <a:r>
              <a:rPr lang="zh-CN" altLang="zh-CN" sz="2400" u="sng"/>
              <a:t>              </a:t>
            </a:r>
            <a:r>
              <a:rPr lang="zh-CN" altLang="zh-CN" sz="2400"/>
              <a:t> ，</a:t>
            </a:r>
          </a:p>
          <a:p>
            <a:r>
              <a:rPr lang="zh-CN" altLang="zh-CN" sz="2400"/>
              <a:t>但不到3天，即宣告失败。这次事件后，戈尔巴乔夫辞去苏共中央</a:t>
            </a:r>
          </a:p>
          <a:p>
            <a:r>
              <a:rPr lang="zh-CN" altLang="zh-CN" sz="2400"/>
              <a:t>总书记职务。俄罗斯领导人</a:t>
            </a:r>
            <a:r>
              <a:rPr lang="zh-CN" altLang="zh-CN" sz="2400" u="sng"/>
              <a:t>              </a:t>
            </a:r>
            <a:r>
              <a:rPr lang="zh-CN" altLang="zh-CN" sz="2400"/>
              <a:t>控制了全局，苏联的分裂进一</a:t>
            </a:r>
          </a:p>
          <a:p>
            <a:r>
              <a:rPr lang="zh-CN" altLang="zh-CN" sz="2400"/>
              <a:t>步加快。</a:t>
            </a:r>
            <a:r>
              <a:rPr lang="zh-CN" altLang="zh-CN" sz="2400" u="sng"/>
              <a:t>         </a:t>
            </a:r>
            <a:r>
              <a:rPr lang="zh-CN" altLang="zh-CN" sz="2400"/>
              <a:t>年底，苏联解体。社会主义遭受严重挫折。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4537075" y="323850"/>
            <a:ext cx="26606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加速经济改革</a:t>
            </a:r>
          </a:p>
        </p:txBody>
      </p:sp>
      <p:sp>
        <p:nvSpPr>
          <p:cNvPr id="2" name="TextBox 5"/>
          <p:cNvSpPr txBox="1">
            <a:spLocks noChangeArrowheads="1"/>
          </p:cNvSpPr>
          <p:nvPr/>
        </p:nvSpPr>
        <p:spPr bwMode="auto">
          <a:xfrm>
            <a:off x="666750" y="3625850"/>
            <a:ext cx="319881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议会民主制和多党制</a:t>
            </a:r>
          </a:p>
        </p:txBody>
      </p:sp>
      <p:sp>
        <p:nvSpPr>
          <p:cNvPr id="3" name="TextBox 5"/>
          <p:cNvSpPr txBox="1">
            <a:spLocks noChangeArrowheads="1"/>
          </p:cNvSpPr>
          <p:nvPr/>
        </p:nvSpPr>
        <p:spPr bwMode="auto">
          <a:xfrm>
            <a:off x="3381375" y="990600"/>
            <a:ext cx="121443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多党制</a:t>
            </a: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952500" y="3271838"/>
            <a:ext cx="15621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社会制度</a:t>
            </a: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7291388" y="3954463"/>
            <a:ext cx="14732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挽救苏联</a:t>
            </a:r>
          </a:p>
        </p:txBody>
      </p:sp>
      <p:sp>
        <p:nvSpPr>
          <p:cNvPr id="20" name="TextBox 5"/>
          <p:cNvSpPr txBox="1">
            <a:spLocks noChangeArrowheads="1"/>
          </p:cNvSpPr>
          <p:nvPr/>
        </p:nvSpPr>
        <p:spPr bwMode="auto">
          <a:xfrm>
            <a:off x="5599113" y="3563938"/>
            <a:ext cx="37258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私有制基础上的市场经济</a:t>
            </a:r>
          </a:p>
        </p:txBody>
      </p:sp>
      <p:sp>
        <p:nvSpPr>
          <p:cNvPr id="22" name="TextBox 5"/>
          <p:cNvSpPr txBox="1">
            <a:spLocks noChangeArrowheads="1"/>
          </p:cNvSpPr>
          <p:nvPr/>
        </p:nvSpPr>
        <p:spPr bwMode="auto">
          <a:xfrm>
            <a:off x="3714750" y="4721225"/>
            <a:ext cx="12382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叶利钦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208088" y="5014913"/>
            <a:ext cx="9223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1991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2" grpId="0"/>
      <p:bldP spid="3" grpId="0"/>
      <p:bldP spid="7" grpId="0"/>
      <p:bldP spid="13" grpId="0"/>
      <p:bldP spid="20" grpId="0"/>
      <p:bldP spid="2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532188" y="60325"/>
            <a:ext cx="20193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合作探究</a:t>
            </a:r>
          </a:p>
        </p:txBody>
      </p:sp>
      <p:pic>
        <p:nvPicPr>
          <p:cNvPr id="21507" name="图片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32000" y="2676525"/>
            <a:ext cx="19050" cy="1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31775" y="593725"/>
            <a:ext cx="8707438" cy="415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/>
              <a:t>目标导学一：社会主义力量的壮大</a:t>
            </a:r>
          </a:p>
          <a:p>
            <a:r>
              <a:rPr lang="zh-CN" altLang="zh-CN" sz="2400"/>
              <a:t>1. 阅读课本83页，说一说二战后为了对抗以美国为首的资本主义阵营，除了在军事上成立华约外，社会主义国家在经济上和政治上还采取了什么措施？</a:t>
            </a:r>
          </a:p>
          <a:p>
            <a:endParaRPr lang="zh-CN" altLang="zh-CN" sz="2400"/>
          </a:p>
          <a:p>
            <a:endParaRPr lang="zh-CN" altLang="zh-CN" sz="2400"/>
          </a:p>
          <a:p>
            <a:endParaRPr lang="zh-CN" altLang="zh-CN" sz="2400"/>
          </a:p>
          <a:p>
            <a:r>
              <a:rPr lang="zh-CN" altLang="zh-CN" sz="2400"/>
              <a:t> 2.应该怎样评价“经互会”？</a:t>
            </a:r>
          </a:p>
          <a:p>
            <a:endParaRPr lang="zh-CN" altLang="zh-CN" sz="2400"/>
          </a:p>
          <a:p>
            <a:endParaRPr lang="zh-CN" altLang="zh-CN" sz="2400"/>
          </a:p>
          <a:p>
            <a:r>
              <a:rPr lang="zh-CN" altLang="zh-CN" sz="2400"/>
              <a:t>3.中华人民共和国成立后对社会主义阵营产生了什么影响？</a:t>
            </a:r>
          </a:p>
        </p:txBody>
      </p:sp>
      <p:sp>
        <p:nvSpPr>
          <p:cNvPr id="16" name="TextBox 5"/>
          <p:cNvSpPr txBox="1">
            <a:spLocks noChangeArrowheads="1"/>
          </p:cNvSpPr>
          <p:nvPr/>
        </p:nvSpPr>
        <p:spPr bwMode="auto">
          <a:xfrm>
            <a:off x="107950" y="2133600"/>
            <a:ext cx="90836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1.</a:t>
            </a:r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①经济上建立经济互助委员会，苏联通过经互会帮助欧洲国家</a:t>
            </a:r>
            <a:endParaRPr lang="en-US" altLang="zh-CN" sz="2400" b="1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克服了战后经济困难；②斯大林取消东欧各国共产党的自主权，</a:t>
            </a:r>
            <a:endParaRPr lang="en-US" altLang="zh-CN" sz="2400" b="1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按照苏联模式对这些国家进行了全方位的内部改造。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TextBox 5"/>
          <p:cNvSpPr txBox="1">
            <a:spLocks noChangeArrowheads="1"/>
          </p:cNvSpPr>
          <p:nvPr/>
        </p:nvSpPr>
        <p:spPr bwMode="auto">
          <a:xfrm>
            <a:off x="231775" y="3505200"/>
            <a:ext cx="870743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2.</a:t>
            </a:r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 苏联通过经互会帮助欧洲国家克服了战后经济困难</a:t>
            </a:r>
            <a:r>
              <a:rPr lang="en-US" altLang="zh-CN" sz="2400" b="1">
                <a:solidFill>
                  <a:srgbClr val="FF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但也利用</a:t>
            </a:r>
            <a:endParaRPr lang="en-US" altLang="zh-CN" sz="2400" b="1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经互会将各成员国的经济纳入苏联计划经济的轨道。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231775" y="4749800"/>
            <a:ext cx="87741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3.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中华人民共和国成立后，增加了社会主义国家的数量，加强了</a:t>
            </a:r>
            <a:endParaRPr lang="en-US" altLang="zh-CN" sz="2400" b="1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社会主义阵营的力量</a:t>
            </a:r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。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1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2388" y="0"/>
            <a:ext cx="915828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28575" y="188913"/>
            <a:ext cx="875030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sz="2400"/>
              <a:t>目标导学二：苏联的发展与改革</a:t>
            </a:r>
          </a:p>
          <a:p>
            <a:r>
              <a:rPr lang="zh-CN" altLang="zh-CN" sz="2400"/>
              <a:t>1.</a:t>
            </a:r>
            <a:r>
              <a:rPr lang="zh-CN" sz="2400"/>
              <a:t>阅读教材</a:t>
            </a:r>
            <a:r>
              <a:rPr lang="zh-CN" altLang="zh-CN" sz="2400"/>
              <a:t>P84</a:t>
            </a:r>
            <a:r>
              <a:rPr lang="zh-CN" sz="2400"/>
              <a:t>，说出赫鲁晓夫改革的措施及应该怎样评价赫鲁</a:t>
            </a:r>
          </a:p>
          <a:p>
            <a:r>
              <a:rPr lang="zh-CN" sz="2400"/>
              <a:t>晓夫改革？</a:t>
            </a:r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zh-CN" sz="2400"/>
          </a:p>
          <a:p>
            <a:endParaRPr lang="en-US" altLang="zh-CN" sz="2400"/>
          </a:p>
          <a:p>
            <a:r>
              <a:rPr lang="zh-CN" altLang="zh-CN" sz="2400"/>
              <a:t>2.</a:t>
            </a:r>
            <a:r>
              <a:rPr lang="zh-CN" sz="2400"/>
              <a:t>读教材</a:t>
            </a:r>
            <a:r>
              <a:rPr lang="zh-CN" altLang="zh-CN" sz="2400"/>
              <a:t>P84-85</a:t>
            </a:r>
            <a:r>
              <a:rPr lang="zh-CN" sz="2400"/>
              <a:t>，勃列日涅夫改革的主要措施。</a:t>
            </a:r>
          </a:p>
          <a:p>
            <a:endParaRPr lang="zh-CN" sz="2400"/>
          </a:p>
          <a:p>
            <a:endParaRPr lang="zh-CN" sz="2400"/>
          </a:p>
          <a:p>
            <a:r>
              <a:rPr lang="zh-CN" altLang="zh-CN" sz="2400"/>
              <a:t>3.</a:t>
            </a:r>
            <a:r>
              <a:rPr lang="zh-CN" sz="2400"/>
              <a:t>苏联赫鲁晓夫改革和勃列日涅夫改革对苏联产生了什么影响？</a:t>
            </a:r>
          </a:p>
        </p:txBody>
      </p:sp>
      <p:sp>
        <p:nvSpPr>
          <p:cNvPr id="6" name="文本框 2"/>
          <p:cNvSpPr txBox="1">
            <a:spLocks noChangeArrowheads="1"/>
          </p:cNvSpPr>
          <p:nvPr/>
        </p:nvSpPr>
        <p:spPr bwMode="auto">
          <a:xfrm>
            <a:off x="44450" y="4581525"/>
            <a:ext cx="87264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Calibri" pitchFamily="34" charset="0"/>
              </a:rPr>
              <a:t>3.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赫鲁晓夫和勃列日涅夫的改革都没有从根本上突破高度集中的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计划经济体制</a:t>
            </a:r>
            <a:r>
              <a:rPr lang="zh-CN" sz="2400">
                <a:solidFill>
                  <a:srgbClr val="FF0000"/>
                </a:solidFill>
                <a:latin typeface="Calibri" pitchFamily="34" charset="0"/>
              </a:rPr>
              <a:t>。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44463" y="1268413"/>
            <a:ext cx="884872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Calibri" pitchFamily="34" charset="0"/>
              </a:rPr>
              <a:t>1.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措施：在批判斯大林个人崇拜的同时，在经济上进行了一些改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革。如发动垦荒运动；发展饲料生产，广种玉米；取消农产品的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义务交售制、改行收购制；改革工业管理体制等。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评价：赫鲁晓夫的改革没有从根本上突破斯大林时期形成的政治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经济体制。</a:t>
            </a:r>
          </a:p>
        </p:txBody>
      </p:sp>
      <p:sp>
        <p:nvSpPr>
          <p:cNvPr id="7" name="文本框 2"/>
          <p:cNvSpPr txBox="1">
            <a:spLocks noChangeArrowheads="1"/>
          </p:cNvSpPr>
          <p:nvPr/>
        </p:nvSpPr>
        <p:spPr bwMode="auto">
          <a:xfrm>
            <a:off x="128588" y="3468688"/>
            <a:ext cx="865822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Calibri" pitchFamily="34" charset="0"/>
              </a:rPr>
              <a:t>2.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措施：在经济上推行“新政策”，要求加速科技进步、完善经济管理体制和加强经济刺激。把科技进步的重心放在军事方面。</a:t>
            </a:r>
            <a:endParaRPr lang="zh-CN" sz="24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3513" y="260350"/>
            <a:ext cx="88582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zh-CN" sz="2400"/>
              <a:t>1.读教材85页，戈尔巴乔夫的改革产生了什么影响？</a:t>
            </a:r>
          </a:p>
          <a:p>
            <a:endParaRPr lang="zh-CN" altLang="zh-CN" sz="2400"/>
          </a:p>
          <a:p>
            <a:endParaRPr lang="zh-CN" altLang="zh-CN" sz="2400"/>
          </a:p>
          <a:p>
            <a:endParaRPr lang="zh-CN" altLang="zh-CN" sz="2400"/>
          </a:p>
          <a:p>
            <a:r>
              <a:rPr lang="zh-CN" altLang="zh-CN" sz="2400"/>
              <a:t>2.读教材P85，说出东欧剧变发生的原因和表现及实质。</a:t>
            </a:r>
          </a:p>
          <a:p>
            <a:endParaRPr lang="zh-CN" altLang="zh-CN" sz="2400"/>
          </a:p>
          <a:p>
            <a:endParaRPr lang="zh-CN" altLang="zh-CN" sz="2400"/>
          </a:p>
          <a:p>
            <a:endParaRPr lang="zh-CN" altLang="zh-CN" sz="2400"/>
          </a:p>
          <a:p>
            <a:endParaRPr lang="en-US" altLang="zh-CN" sz="2400"/>
          </a:p>
          <a:p>
            <a:endParaRPr lang="en-US" altLang="zh-CN" sz="2400"/>
          </a:p>
          <a:p>
            <a:endParaRPr lang="zh-CN" altLang="zh-CN" sz="2400"/>
          </a:p>
          <a:p>
            <a:r>
              <a:rPr lang="zh-CN" altLang="zh-CN" sz="2400"/>
              <a:t>3.读教材P86页，简要归纳苏联解体的过程及评价。</a:t>
            </a:r>
          </a:p>
        </p:txBody>
      </p:sp>
      <p:sp>
        <p:nvSpPr>
          <p:cNvPr id="8" name="文本框 2"/>
          <p:cNvSpPr txBox="1">
            <a:spLocks noChangeArrowheads="1"/>
          </p:cNvSpPr>
          <p:nvPr/>
        </p:nvSpPr>
        <p:spPr bwMode="auto">
          <a:xfrm>
            <a:off x="217488" y="4724400"/>
            <a:ext cx="9110662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Calibri" pitchFamily="34" charset="0"/>
              </a:rPr>
              <a:t>3.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过程：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①</a:t>
            </a: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1991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年</a:t>
            </a: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8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月</a:t>
            </a: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19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日，苏共高级官员发动政变，失败后戈尔</a:t>
            </a:r>
            <a:endParaRPr lang="en-US" altLang="zh-CN" sz="2400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巴乔夫辞职；②俄罗斯领导人叶利钦控制全局，分裂进一步加快；</a:t>
            </a:r>
            <a:endParaRPr lang="en-US" altLang="zh-CN" sz="2400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③</a:t>
            </a: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1991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年底，苏联解体。</a:t>
            </a:r>
            <a:endParaRPr lang="en-US" altLang="zh-CN" sz="2400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评价：苏联解体标志着社会主义遭受严重挫折。</a:t>
            </a:r>
            <a:endParaRPr lang="zh-CN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163513" y="611188"/>
            <a:ext cx="88487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Calibri" pitchFamily="34" charset="0"/>
              </a:rPr>
              <a:t>1.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戈尔巴乔夫改革总体效果不佳，转向政治体制改革使人们的思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想发生混乱，无政府状态蔓延、局势失控，各加盟共和国的分离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趋势也随之加剧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。</a:t>
            </a:r>
            <a:endParaRPr lang="zh-CN" altLang="en-US" sz="240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6" name="文本框 2"/>
          <p:cNvSpPr txBox="1">
            <a:spLocks noChangeArrowheads="1"/>
          </p:cNvSpPr>
          <p:nvPr/>
        </p:nvSpPr>
        <p:spPr bwMode="auto">
          <a:xfrm>
            <a:off x="190500" y="2152650"/>
            <a:ext cx="9342438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Calibri" pitchFamily="34" charset="0"/>
              </a:rPr>
              <a:t>2.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原因：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①各国虽然进行了一些改革，但成效不大，社会矛盾尖锐；</a:t>
            </a:r>
            <a:endParaRPr lang="en-US" altLang="zh-CN" sz="2400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②西方国家的“和平演变”影响；③受戈尔巴乔夫改革的影响。</a:t>
            </a:r>
            <a:endParaRPr lang="en-US" altLang="zh-CN" sz="2400">
              <a:solidFill>
                <a:srgbClr val="FF0000"/>
              </a:solidFill>
              <a:latin typeface="宋体" charset="-122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表现：在政治上，实行议会民主制和多党制；经济上，实行私有化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基础上的市场经济。</a:t>
            </a:r>
            <a:endParaRPr lang="en-US" altLang="zh-CN" sz="2400">
              <a:solidFill>
                <a:srgbClr val="FF0000"/>
              </a:solidFill>
              <a:latin typeface="Calibri" pitchFamily="34" charset="0"/>
            </a:endParaRPr>
          </a:p>
          <a:p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实质：东欧各国的社会制度都发生了根本性变化。</a:t>
            </a:r>
            <a:endParaRPr lang="zh-CN" sz="2400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52400" y="557213"/>
            <a:ext cx="86868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>
                <a:latin typeface="Times New Roman" pitchFamily="18" charset="0"/>
                <a:ea typeface="黑体" pitchFamily="49" charset="-122"/>
              </a:rPr>
              <a:t>苏联解体的含义是什么？其主要原因有哪些？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654050" y="3505200"/>
            <a:ext cx="6934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0000FF"/>
                </a:solidFill>
              </a:rPr>
              <a:t>2</a:t>
            </a:r>
            <a:r>
              <a:rPr kumimoji="1" lang="en-US" altLang="zh-CN" sz="2800" b="1">
                <a:solidFill>
                  <a:srgbClr val="0000FF"/>
                </a:solidFill>
              </a:rPr>
              <a:t>.</a:t>
            </a:r>
            <a:r>
              <a:rPr kumimoji="1" lang="zh-CN" altLang="en-US" sz="2800" b="1">
                <a:solidFill>
                  <a:srgbClr val="0000FF"/>
                </a:solidFill>
              </a:rPr>
              <a:t>直接原因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</a:rPr>
              <a:t>——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戈尔巴乔夫改革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19138" y="5710238"/>
            <a:ext cx="59436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FF"/>
                </a:solidFill>
              </a:rPr>
              <a:t>5.</a:t>
            </a:r>
            <a:r>
              <a:rPr kumimoji="1" lang="zh-CN" altLang="en-US" sz="2800" b="1">
                <a:solidFill>
                  <a:srgbClr val="FF0000"/>
                </a:solidFill>
              </a:rPr>
              <a:t>社会矛盾、民族矛盾急剧激化</a:t>
            </a:r>
            <a:endParaRPr kumimoji="1" lang="en-US" altLang="zh-CN" sz="28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" name="矩形 7"/>
          <p:cNvSpPr>
            <a:spLocks noChangeArrowheads="1"/>
          </p:cNvSpPr>
          <p:nvPr/>
        </p:nvSpPr>
        <p:spPr bwMode="auto">
          <a:xfrm>
            <a:off x="685800" y="4114800"/>
            <a:ext cx="80010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FF"/>
                </a:solidFill>
              </a:rPr>
              <a:t>3.</a:t>
            </a:r>
            <a:r>
              <a:rPr kumimoji="1" lang="zh-CN" altLang="en-US" sz="2800" b="1">
                <a:solidFill>
                  <a:srgbClr val="0000FF"/>
                </a:solidFill>
              </a:rPr>
              <a:t>外部原因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</a:rPr>
              <a:t>——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西方的和平演变战略和西方    势力的影响</a:t>
            </a:r>
          </a:p>
        </p:txBody>
      </p:sp>
      <p:sp>
        <p:nvSpPr>
          <p:cNvPr id="6" name="矩形 8"/>
          <p:cNvSpPr>
            <a:spLocks noChangeArrowheads="1"/>
          </p:cNvSpPr>
          <p:nvPr/>
        </p:nvSpPr>
        <p:spPr bwMode="auto">
          <a:xfrm>
            <a:off x="685800" y="5151438"/>
            <a:ext cx="406082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</a:rPr>
              <a:t>4.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反马克思</a:t>
            </a:r>
            <a:r>
              <a:rPr kumimoji="1" lang="zh-CN" altLang="en-US" sz="2800" b="1">
                <a:solidFill>
                  <a:srgbClr val="FF0000"/>
                </a:solidFill>
              </a:rPr>
              <a:t>主义思潮泛滥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468313" y="1260475"/>
            <a:ext cx="7848600" cy="1169988"/>
          </a:xfrm>
          <a:prstGeom prst="rect">
            <a:avLst/>
          </a:prstGeom>
          <a:solidFill>
            <a:schemeClr val="accent1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两层含义：一是苏联分裂成多个国家，</a:t>
            </a:r>
          </a:p>
          <a:p>
            <a:pPr>
              <a:spcBef>
                <a:spcPct val="50000"/>
              </a:spcBef>
              <a:defRPr/>
            </a:pPr>
            <a:r>
              <a:rPr 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二是</a:t>
            </a:r>
            <a:r>
              <a:rPr lang="zh-CN" altLang="en-US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苏联</a:t>
            </a:r>
            <a:r>
              <a:rPr lang="zh-CN" sz="2800" b="1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社会主义制度被资本主义制度所取代</a:t>
            </a: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685800" y="2852738"/>
            <a:ext cx="69342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0000FF"/>
                </a:solidFill>
              </a:rPr>
              <a:t>1</a:t>
            </a:r>
            <a:r>
              <a:rPr kumimoji="1" lang="en-US" altLang="zh-CN" sz="2800" b="1">
                <a:solidFill>
                  <a:srgbClr val="0000FF"/>
                </a:solidFill>
              </a:rPr>
              <a:t>.</a:t>
            </a:r>
            <a:r>
              <a:rPr kumimoji="1" lang="zh-CN" altLang="en-US" sz="2800" b="1">
                <a:solidFill>
                  <a:srgbClr val="0000FF"/>
                </a:solidFill>
              </a:rPr>
              <a:t>根本原因</a:t>
            </a:r>
            <a:r>
              <a:rPr kumimoji="1" lang="en-US" altLang="zh-CN" sz="2800" b="1">
                <a:solidFill>
                  <a:srgbClr val="0000FF"/>
                </a:solidFill>
                <a:latin typeface="Times New Roman" pitchFamily="18" charset="0"/>
              </a:rPr>
              <a:t>——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高度集中的政治经济体制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228600" y="3598863"/>
            <a:ext cx="8686800" cy="272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ts val="3500"/>
              </a:lnSpc>
            </a:pPr>
            <a:r>
              <a:rPr lang="zh-CN" altLang="zh-CN" sz="2800">
                <a:solidFill>
                  <a:srgbClr val="990033"/>
                </a:solidFill>
                <a:latin typeface="Times New Roman" pitchFamily="18" charset="0"/>
                <a:ea typeface="楷体_GB2312"/>
                <a:cs typeface="楷体_GB2312"/>
              </a:rPr>
              <a:t>     </a:t>
            </a:r>
            <a:r>
              <a:rPr lang="zh-CN" altLang="zh-CN" sz="280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zh-CN" sz="2400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因为中国的改革做到了以下几点：</a:t>
            </a:r>
          </a:p>
          <a:p>
            <a:pPr>
              <a:lnSpc>
                <a:spcPts val="3500"/>
              </a:lnSpc>
            </a:pPr>
            <a:r>
              <a:rPr lang="zh-CN" altLang="zh-CN" sz="24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1、坚持以经济建设为中心，大力发展生产力，不断提高人民的物质和文化生活水平。</a:t>
            </a:r>
          </a:p>
          <a:p>
            <a:pPr>
              <a:lnSpc>
                <a:spcPts val="3500"/>
              </a:lnSpc>
            </a:pPr>
            <a:r>
              <a:rPr lang="zh-CN" altLang="zh-CN" sz="24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2、坚持共产党的领导和社会主义方向，坚持马克思主义。</a:t>
            </a:r>
          </a:p>
          <a:p>
            <a:pPr>
              <a:lnSpc>
                <a:spcPts val="3500"/>
              </a:lnSpc>
            </a:pPr>
            <a:r>
              <a:rPr lang="zh-CN" altLang="zh-CN" sz="24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3、正确处理民族关系。</a:t>
            </a:r>
          </a:p>
          <a:p>
            <a:pPr>
              <a:lnSpc>
                <a:spcPts val="3500"/>
              </a:lnSpc>
            </a:pPr>
            <a:r>
              <a:rPr lang="zh-CN" altLang="zh-CN" sz="24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4、对西方的</a:t>
            </a:r>
            <a:r>
              <a:rPr lang="zh-CN" altLang="zh-CN" sz="24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“</a:t>
            </a:r>
            <a:r>
              <a:rPr lang="zh-CN" altLang="zh-CN" sz="24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和平演变</a:t>
            </a:r>
            <a:r>
              <a:rPr lang="zh-CN" altLang="zh-CN" sz="2400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”</a:t>
            </a:r>
            <a:r>
              <a:rPr lang="zh-CN" altLang="zh-CN" sz="24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采取了正确的对策。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52400" y="550863"/>
            <a:ext cx="86868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</a:t>
            </a:r>
            <a:r>
              <a:rPr lang="zh-CN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20世纪七八十年代，中国和苏联先后进行了改革，中国、苏联的改革却导致了</a:t>
            </a:r>
            <a:r>
              <a:rPr lang="zh-CN" altLang="zh-CN" sz="2400" b="1">
                <a:solidFill>
                  <a:srgbClr val="0000FF"/>
                </a:solidFill>
                <a:latin typeface="黑体" pitchFamily="49" charset="-122"/>
                <a:ea typeface="黑体" pitchFamily="49" charset="-122"/>
              </a:rPr>
              <a:t>怎样不同</a:t>
            </a:r>
            <a:r>
              <a:rPr lang="zh-CN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的结果。为什么会出现这样的情况？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28600" y="1541463"/>
            <a:ext cx="8713788" cy="8842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ts val="3300"/>
              </a:lnSpc>
              <a:defRPr/>
            </a:pPr>
            <a:r>
              <a:rPr 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中国：十一届三中全会后开始改革，找到了一条符合中国国情的、有中国特色的社会主义道路。</a:t>
            </a:r>
            <a:r>
              <a:rPr lang="zh-CN" sz="2400" dirty="0">
                <a:latin typeface="黑体" pitchFamily="49" charset="-122"/>
                <a:ea typeface="黑体" pitchFamily="49" charset="-122"/>
              </a:rPr>
              <a:t>  </a:t>
            </a:r>
          </a:p>
        </p:txBody>
      </p:sp>
      <p:sp>
        <p:nvSpPr>
          <p:cNvPr id="5" name="矩形 4"/>
          <p:cNvSpPr/>
          <p:nvPr/>
        </p:nvSpPr>
        <p:spPr>
          <a:xfrm>
            <a:off x="228600" y="2532063"/>
            <a:ext cx="8686800" cy="93821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ts val="3300"/>
              </a:lnSpc>
              <a:defRPr/>
            </a:pPr>
            <a:r>
              <a:rPr lang="zh-CN" altLang="zh-CN" sz="2400" dirty="0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苏联：戈尔巴乔夫的改革激化了苏联的各种矛盾引发了社会的动荡和分裂，直接导致了苏联的解体和苏共的垮台。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2"/>
          <p:cNvSpPr>
            <a:spLocks noChangeArrowheads="1"/>
          </p:cNvSpPr>
          <p:nvPr/>
        </p:nvSpPr>
        <p:spPr bwMode="auto">
          <a:xfrm>
            <a:off x="2305050" y="609600"/>
            <a:ext cx="6858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>
                <a:latin typeface="黑体" pitchFamily="49" charset="-122"/>
                <a:ea typeface="黑体" pitchFamily="49" charset="-122"/>
              </a:rPr>
              <a:t>东欧剧变、苏联解体的启示？</a:t>
            </a:r>
            <a:endParaRPr lang="en-US" altLang="zh-CN"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685800" y="1562100"/>
            <a:ext cx="7585075" cy="3733800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txBody>
          <a:bodyPr/>
          <a:lstStyle/>
          <a:p>
            <a:pPr>
              <a:lnSpc>
                <a:spcPts val="5500"/>
              </a:lnSpc>
              <a:spcBef>
                <a:spcPts val="0"/>
              </a:spcBef>
              <a:buFont typeface="Wingdings" pitchFamily="2" charset="2"/>
              <a:buNone/>
              <a:defRPr/>
            </a:pPr>
            <a:r>
              <a:rPr lang="zh-CN" altLang="en-US" sz="3600" b="1" kern="0" dirty="0">
                <a:latin typeface="+mn-lt"/>
                <a:ea typeface="+mn-ea"/>
              </a:rPr>
              <a:t>       </a:t>
            </a:r>
            <a:r>
              <a:rPr lang="zh-CN" altLang="en-US" sz="2800" b="1" kern="0" dirty="0">
                <a:latin typeface="宋体" panose="02010600030101010101" pitchFamily="2" charset="-122"/>
                <a:ea typeface="宋体" pitchFamily="2" charset="-122"/>
              </a:rPr>
              <a:t>社会主义改革的道路不会一帆风顺，其中必然充满着艰巨、复杂和曲折，但只要我们坚持从实际出发，实事求是，</a:t>
            </a:r>
            <a:r>
              <a:rPr lang="zh-CN" altLang="en-US" sz="2800" b="1" kern="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走符合本国国情的社会主义道路道路</a:t>
            </a:r>
            <a:r>
              <a:rPr lang="zh-CN" altLang="en-US" sz="2800" b="1" kern="0" dirty="0">
                <a:latin typeface="宋体" panose="02010600030101010101" pitchFamily="2" charset="-122"/>
                <a:ea typeface="宋体" pitchFamily="2" charset="-122"/>
              </a:rPr>
              <a:t>，社会主义改革就一定会成功！</a:t>
            </a:r>
            <a:endParaRPr lang="zh-CN" altLang="en-US" sz="2800" kern="0" dirty="0">
              <a:latin typeface="宋体" panose="02010600030101010101" pitchFamily="2" charset="-122"/>
              <a:ea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1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6275" y="2736850"/>
            <a:ext cx="7997825" cy="229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3198813" y="600075"/>
            <a:ext cx="2019300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归纳整合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463"/>
            <a:ext cx="9156700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3"/>
          <p:cNvSpPr txBox="1">
            <a:spLocks noChangeArrowheads="1"/>
          </p:cNvSpPr>
          <p:nvPr/>
        </p:nvSpPr>
        <p:spPr bwMode="auto">
          <a:xfrm>
            <a:off x="3559175" y="17463"/>
            <a:ext cx="2038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中考对接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60338" y="468313"/>
            <a:ext cx="9145587" cy="446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1</a:t>
            </a:r>
            <a:r>
              <a:rPr lang="zh-CN" altLang="zh-CN" sz="2400"/>
              <a:t>．（</a:t>
            </a:r>
            <a:r>
              <a:rPr lang="en-US" altLang="zh-CN" sz="2400"/>
              <a:t>2018</a:t>
            </a:r>
            <a:r>
              <a:rPr lang="zh-CN" altLang="zh-CN" sz="2400"/>
              <a:t>·江苏南京）“</a:t>
            </a:r>
            <a:r>
              <a:rPr lang="en-US" altLang="zh-CN" sz="2400"/>
              <a:t>1990</a:t>
            </a:r>
            <a:r>
              <a:rPr lang="zh-CN" altLang="zh-CN" sz="2400"/>
              <a:t>年</a:t>
            </a:r>
            <a:r>
              <a:rPr lang="en-US" altLang="zh-CN" sz="2400"/>
              <a:t>1</a:t>
            </a:r>
            <a:r>
              <a:rPr lang="zh-CN" altLang="zh-CN" sz="2400"/>
              <a:t>月</a:t>
            </a:r>
            <a:r>
              <a:rPr lang="en-US" altLang="zh-CN" sz="2400"/>
              <a:t>1</a:t>
            </a:r>
            <a:r>
              <a:rPr lang="zh-CN" altLang="zh-CN" sz="2400"/>
              <a:t>日，成千上万名柏林人在新</a:t>
            </a:r>
            <a:endParaRPr lang="en-US" altLang="zh-CN" sz="2400"/>
          </a:p>
          <a:p>
            <a:r>
              <a:rPr lang="zh-CN" altLang="zh-CN" sz="2400"/>
              <a:t>开放的柏林墙边载歌载舞，庆祝柏林城结束铁幕的分隔……仅仅</a:t>
            </a:r>
            <a:r>
              <a:rPr lang="en-US" altLang="zh-CN" sz="2400"/>
              <a:t>10</a:t>
            </a:r>
          </a:p>
          <a:p>
            <a:r>
              <a:rPr lang="zh-CN" altLang="zh-CN" sz="2400"/>
              <a:t>个月之后，科尔成为全德领导人。”材料反映的是（</a:t>
            </a:r>
            <a:r>
              <a:rPr lang="en-US" altLang="zh-CN" sz="2400"/>
              <a:t>   </a:t>
            </a:r>
            <a:r>
              <a:rPr lang="zh-CN" altLang="zh-CN" sz="2400"/>
              <a:t>）</a:t>
            </a:r>
          </a:p>
          <a:p>
            <a:r>
              <a:rPr lang="en-US" altLang="zh-CN" sz="2000"/>
              <a:t>A</a:t>
            </a:r>
            <a:r>
              <a:rPr lang="zh-CN" altLang="zh-CN" sz="2000"/>
              <a:t>．匈牙利的改革</a:t>
            </a:r>
            <a:r>
              <a:rPr lang="en-US" altLang="zh-CN" sz="2000"/>
              <a:t>B</a:t>
            </a:r>
            <a:r>
              <a:rPr lang="zh-CN" altLang="zh-CN" sz="2000"/>
              <a:t>．柏林墙的修筑</a:t>
            </a:r>
            <a:r>
              <a:rPr lang="en-US" altLang="zh-CN" sz="2000"/>
              <a:t>C</a:t>
            </a:r>
            <a:r>
              <a:rPr lang="zh-CN" altLang="zh-CN" sz="2000"/>
              <a:t>．德国重新统一</a:t>
            </a:r>
            <a:r>
              <a:rPr lang="en-US" altLang="zh-CN" sz="2000"/>
              <a:t>D</a:t>
            </a:r>
            <a:r>
              <a:rPr lang="zh-CN" altLang="zh-CN" sz="2000"/>
              <a:t>．两极格局结束</a:t>
            </a:r>
          </a:p>
          <a:p>
            <a:r>
              <a:rPr lang="en-US" altLang="zh-CN" sz="2400"/>
              <a:t>2</a:t>
            </a:r>
            <a:r>
              <a:rPr lang="zh-CN" altLang="zh-CN" sz="2400"/>
              <a:t>．（</a:t>
            </a:r>
            <a:r>
              <a:rPr lang="en-US" altLang="zh-CN" sz="2400"/>
              <a:t>2018</a:t>
            </a:r>
            <a:r>
              <a:rPr lang="zh-CN" altLang="zh-CN" sz="2400"/>
              <a:t>·山东泰安非毕业）下列有关苏联的历史表述有误的是</a:t>
            </a:r>
            <a:endParaRPr lang="en-US" altLang="zh-CN" sz="2400"/>
          </a:p>
          <a:p>
            <a:r>
              <a:rPr lang="zh-CN" altLang="zh-CN" sz="2400"/>
              <a:t>（</a:t>
            </a:r>
            <a:r>
              <a:rPr lang="en-US" altLang="zh-CN" sz="2400"/>
              <a:t>   </a:t>
            </a:r>
            <a:r>
              <a:rPr lang="zh-CN" altLang="zh-CN" sz="2400"/>
              <a:t>）</a:t>
            </a:r>
          </a:p>
          <a:p>
            <a:r>
              <a:rPr lang="zh-CN" altLang="zh-CN" sz="2400"/>
              <a:t>①戈尔巴乔夫经济、政治改革使苏联权利更加集中；②苏联两个五</a:t>
            </a:r>
            <a:endParaRPr lang="en-US" altLang="zh-CN" sz="2400"/>
          </a:p>
          <a:p>
            <a:r>
              <a:rPr lang="zh-CN" altLang="zh-CN" sz="2400"/>
              <a:t>年计划完成后，基本上实现了社会主义工业化和农业集体化；③苏</a:t>
            </a:r>
            <a:endParaRPr lang="en-US" altLang="zh-CN" sz="2400"/>
          </a:p>
          <a:p>
            <a:r>
              <a:rPr lang="zh-CN" altLang="zh-CN" sz="2400"/>
              <a:t>联新宪法的颁布，标志着高度集中的政治经济体制形成，这一体制</a:t>
            </a:r>
            <a:endParaRPr lang="en-US" altLang="zh-CN" sz="2400"/>
          </a:p>
          <a:p>
            <a:r>
              <a:rPr lang="zh-CN" altLang="zh-CN" sz="2400"/>
              <a:t>被称为“斯大林模式”；④苏联解体说明了社会主义运动在世界范</a:t>
            </a:r>
            <a:endParaRPr lang="en-US" altLang="zh-CN" sz="2400"/>
          </a:p>
          <a:p>
            <a:r>
              <a:rPr lang="zh-CN" altLang="zh-CN" sz="2400"/>
              <a:t>围内失败</a:t>
            </a:r>
          </a:p>
          <a:p>
            <a:r>
              <a:rPr lang="en-US" altLang="zh-CN" sz="2400"/>
              <a:t>A</a:t>
            </a:r>
            <a:r>
              <a:rPr lang="zh-CN" altLang="zh-CN" sz="2400"/>
              <a:t>．①③</a:t>
            </a:r>
            <a:r>
              <a:rPr lang="en-US" altLang="zh-CN" sz="2400"/>
              <a:t>      B</a:t>
            </a:r>
            <a:r>
              <a:rPr lang="zh-CN" altLang="zh-CN" sz="2400"/>
              <a:t>．②④ </a:t>
            </a:r>
            <a:r>
              <a:rPr lang="en-US" altLang="zh-CN" sz="2400"/>
              <a:t>    C</a:t>
            </a:r>
            <a:r>
              <a:rPr lang="zh-CN" altLang="zh-CN" sz="2400"/>
              <a:t>．②③</a:t>
            </a:r>
            <a:r>
              <a:rPr lang="en-US" altLang="zh-CN" sz="2400"/>
              <a:t>      D</a:t>
            </a:r>
            <a:r>
              <a:rPr lang="zh-CN" altLang="zh-CN" sz="2400"/>
              <a:t>．①④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235825" y="1196975"/>
            <a:ext cx="3492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39750" y="2255838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49225" y="260350"/>
            <a:ext cx="9109075" cy="443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3</a:t>
            </a:r>
            <a:r>
              <a:rPr lang="zh-CN" altLang="zh-CN" sz="2400"/>
              <a:t>．（</a:t>
            </a:r>
            <a:r>
              <a:rPr lang="en-US" altLang="zh-CN" sz="2400"/>
              <a:t>2018</a:t>
            </a:r>
            <a:r>
              <a:rPr lang="zh-CN" altLang="zh-CN" sz="2400"/>
              <a:t>·山东菏泽）</a:t>
            </a:r>
            <a:r>
              <a:rPr lang="en-US" altLang="zh-CN" sz="2400"/>
              <a:t>20</a:t>
            </a:r>
            <a:r>
              <a:rPr lang="zh-CN" altLang="zh-CN" sz="2400"/>
              <a:t>世纪</a:t>
            </a:r>
            <a:r>
              <a:rPr lang="en-US" altLang="zh-CN" sz="2400"/>
              <a:t>80</a:t>
            </a:r>
            <a:r>
              <a:rPr lang="zh-CN" altLang="zh-CN" sz="2400"/>
              <a:t>年代，苏联为缓和美苏争霸希望</a:t>
            </a:r>
            <a:endParaRPr lang="en-US" altLang="zh-CN" sz="2400"/>
          </a:p>
          <a:p>
            <a:r>
              <a:rPr lang="zh-CN" altLang="zh-CN" sz="2400"/>
              <a:t>改善中苏关系，当时有人画了一幅名为《毕竟，我们有许多共同之</a:t>
            </a:r>
            <a:endParaRPr lang="en-US" altLang="zh-CN" sz="2400"/>
          </a:p>
          <a:p>
            <a:r>
              <a:rPr lang="zh-CN" altLang="zh-CN" sz="2400"/>
              <a:t>处》的漫画（图</a:t>
            </a:r>
            <a:r>
              <a:rPr lang="en-US" altLang="zh-CN" sz="2400"/>
              <a:t>5</a:t>
            </a:r>
            <a:r>
              <a:rPr lang="zh-CN" altLang="zh-CN" sz="2400"/>
              <a:t>），其“共同之处”主要是（</a:t>
            </a:r>
            <a:r>
              <a:rPr lang="en-US" altLang="zh-CN" sz="2400"/>
              <a:t>   </a:t>
            </a:r>
            <a:r>
              <a:rPr lang="zh-CN" altLang="zh-CN" sz="2400"/>
              <a:t>）</a:t>
            </a:r>
            <a:endParaRPr lang="en-US" altLang="zh-CN" sz="2400"/>
          </a:p>
          <a:p>
            <a:endParaRPr lang="en-US" altLang="zh-CN" sz="2400"/>
          </a:p>
          <a:p>
            <a:endParaRPr lang="en-US" altLang="zh-CN" sz="2400"/>
          </a:p>
          <a:p>
            <a:endParaRPr lang="en-US" altLang="zh-CN" sz="2400"/>
          </a:p>
          <a:p>
            <a:endParaRPr lang="en-US" altLang="zh-CN" sz="2400"/>
          </a:p>
          <a:p>
            <a:endParaRPr lang="en-US" altLang="zh-CN" sz="2400"/>
          </a:p>
          <a:p>
            <a:endParaRPr lang="zh-CN" altLang="zh-CN" sz="2400"/>
          </a:p>
          <a:p>
            <a:r>
              <a:rPr lang="en-US" altLang="zh-CN" sz="2400"/>
              <a:t>A</a:t>
            </a:r>
            <a:r>
              <a:rPr lang="zh-CN" altLang="zh-CN" sz="2400"/>
              <a:t>．都是华沙条约组织成员国</a:t>
            </a:r>
            <a:r>
              <a:rPr lang="en-US" altLang="zh-CN" sz="2400"/>
              <a:t>          B</a:t>
            </a:r>
            <a:r>
              <a:rPr lang="zh-CN" altLang="zh-CN" sz="2400"/>
              <a:t>．都是社会主义国家</a:t>
            </a:r>
          </a:p>
          <a:p>
            <a:r>
              <a:rPr lang="en-US" altLang="zh-CN" sz="2400"/>
              <a:t>C</a:t>
            </a:r>
            <a:r>
              <a:rPr lang="zh-CN" altLang="zh-CN" sz="2400"/>
              <a:t>．都参加了抗美援朝战争</a:t>
            </a:r>
            <a:r>
              <a:rPr lang="en-US" altLang="zh-CN" sz="2400"/>
              <a:t>              D</a:t>
            </a:r>
            <a:r>
              <a:rPr lang="zh-CN" altLang="zh-CN" sz="2400"/>
              <a:t>．都力图称霸世界</a:t>
            </a:r>
          </a:p>
          <a:p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2275" y="1414463"/>
            <a:ext cx="2425700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6443663" y="976313"/>
            <a:ext cx="3587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B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-22225"/>
            <a:ext cx="9158288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6"/>
          <p:cNvSpPr txBox="1">
            <a:spLocks noChangeArrowheads="1"/>
          </p:cNvSpPr>
          <p:nvPr/>
        </p:nvSpPr>
        <p:spPr bwMode="auto">
          <a:xfrm>
            <a:off x="3562350" y="138113"/>
            <a:ext cx="2019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巩固练习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9525" y="692150"/>
            <a:ext cx="8972550" cy="674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1.</a:t>
            </a:r>
            <a:r>
              <a:rPr lang="zh-CN" altLang="zh-CN" sz="2400"/>
              <a:t>以下是对经互会的说法，不正确的是（</a:t>
            </a:r>
            <a:r>
              <a:rPr lang="en-US" altLang="zh-CN" sz="2400"/>
              <a:t>  </a:t>
            </a:r>
            <a:r>
              <a:rPr lang="zh-CN" altLang="zh-CN" sz="2400"/>
              <a:t>）</a:t>
            </a:r>
          </a:p>
          <a:p>
            <a:r>
              <a:rPr lang="en-US" altLang="zh-CN" sz="2400"/>
              <a:t>A.</a:t>
            </a:r>
            <a:r>
              <a:rPr lang="zh-CN" altLang="zh-CN" sz="2400"/>
              <a:t>美国进行经济援助、协助重建的组织</a:t>
            </a:r>
          </a:p>
          <a:p>
            <a:r>
              <a:rPr lang="en-US" altLang="zh-CN" sz="2400"/>
              <a:t>B.</a:t>
            </a:r>
            <a:r>
              <a:rPr lang="zh-CN" altLang="zh-CN" sz="2400"/>
              <a:t>社会主义国家组成的政治经济合作组织</a:t>
            </a:r>
          </a:p>
          <a:p>
            <a:r>
              <a:rPr lang="en-US" altLang="zh-CN" sz="2400"/>
              <a:t>C.</a:t>
            </a:r>
            <a:r>
              <a:rPr lang="zh-CN" altLang="zh-CN" sz="2400"/>
              <a:t>对各成员国的经济发展起到了一定的推动作用</a:t>
            </a:r>
          </a:p>
          <a:p>
            <a:r>
              <a:rPr lang="en-US" altLang="zh-CN" sz="2400"/>
              <a:t>D.</a:t>
            </a:r>
            <a:r>
              <a:rPr lang="zh-CN" altLang="zh-CN" sz="2400"/>
              <a:t>加强了苏联对其他成员国的经济控制</a:t>
            </a:r>
          </a:p>
          <a:p>
            <a:r>
              <a:rPr lang="en-US" altLang="zh-CN" sz="2400"/>
              <a:t>2</a:t>
            </a:r>
            <a:r>
              <a:rPr lang="zh-CN" altLang="zh-CN" sz="2400"/>
              <a:t>．对赫鲁晓夫改革评述不正确的选项是（</a:t>
            </a:r>
            <a:r>
              <a:rPr lang="en-US" altLang="zh-CN" sz="2400"/>
              <a:t>    </a:t>
            </a:r>
            <a:r>
              <a:rPr lang="zh-CN" altLang="zh-CN" sz="2400"/>
              <a:t>）　</a:t>
            </a:r>
          </a:p>
          <a:p>
            <a:r>
              <a:rPr lang="en-US" altLang="zh-CN" sz="2400"/>
              <a:t>A.</a:t>
            </a:r>
            <a:r>
              <a:rPr lang="zh-CN" altLang="zh-CN" sz="2400"/>
              <a:t>改革在一定程度上冲击了斯大林模式</a:t>
            </a:r>
            <a:r>
              <a:rPr lang="en-US" altLang="zh-CN" sz="2400"/>
              <a:t>     </a:t>
            </a:r>
            <a:endParaRPr lang="zh-CN" altLang="zh-CN" sz="2400"/>
          </a:p>
          <a:p>
            <a:r>
              <a:rPr lang="en-US" altLang="zh-CN" sz="2400"/>
              <a:t>B.</a:t>
            </a:r>
            <a:r>
              <a:rPr lang="zh-CN" altLang="zh-CN" sz="2400"/>
              <a:t>改革并未根本改变苏联高度集中的政治经济体制</a:t>
            </a:r>
          </a:p>
          <a:p>
            <a:r>
              <a:rPr lang="en-US" altLang="zh-CN" sz="2400"/>
              <a:t>C.</a:t>
            </a:r>
            <a:r>
              <a:rPr lang="zh-CN" altLang="zh-CN" sz="2400"/>
              <a:t>进入</a:t>
            </a:r>
            <a:r>
              <a:rPr lang="en-US" altLang="zh-CN" sz="2400"/>
              <a:t>60</a:t>
            </a:r>
            <a:r>
              <a:rPr lang="zh-CN" altLang="zh-CN" sz="2400"/>
              <a:t>年代改革带来的各种矛盾日益突出</a:t>
            </a:r>
            <a:r>
              <a:rPr lang="en-US" altLang="zh-CN" sz="2400"/>
              <a:t>      </a:t>
            </a:r>
            <a:endParaRPr lang="zh-CN" altLang="zh-CN" sz="2400"/>
          </a:p>
          <a:p>
            <a:r>
              <a:rPr lang="en-US" altLang="zh-CN" sz="2400"/>
              <a:t>D.</a:t>
            </a:r>
            <a:r>
              <a:rPr lang="zh-CN" altLang="zh-CN" sz="2400"/>
              <a:t>改革使苏联由一党制变为多党制</a:t>
            </a:r>
          </a:p>
          <a:p>
            <a:r>
              <a:rPr lang="en-US" altLang="zh-CN" sz="2400"/>
              <a:t>3</a:t>
            </a:r>
            <a:r>
              <a:rPr lang="zh-CN" altLang="zh-CN" sz="2400"/>
              <a:t>．对戈尔巴乔夫的政治改革评价不正确的是</a:t>
            </a:r>
            <a:r>
              <a:rPr lang="en-US" altLang="zh-CN" sz="2400"/>
              <a:t>(     ) </a:t>
            </a:r>
            <a:endParaRPr lang="zh-CN" altLang="zh-CN" sz="2400"/>
          </a:p>
          <a:p>
            <a:r>
              <a:rPr lang="en-US" altLang="zh-CN" sz="2400"/>
              <a:t>A.</a:t>
            </a:r>
            <a:r>
              <a:rPr lang="zh-CN" altLang="zh-CN" sz="2400"/>
              <a:t>使苏联由一党制转变为多党制</a:t>
            </a:r>
            <a:r>
              <a:rPr lang="en-US" altLang="zh-CN" sz="2400"/>
              <a:t>     B.</a:t>
            </a:r>
            <a:r>
              <a:rPr lang="zh-CN" altLang="zh-CN" sz="2400"/>
              <a:t>使国家权力分散</a:t>
            </a:r>
          </a:p>
          <a:p>
            <a:r>
              <a:rPr lang="en-US" altLang="zh-CN" sz="2400"/>
              <a:t>C.</a:t>
            </a:r>
            <a:r>
              <a:rPr lang="zh-CN" altLang="zh-CN" sz="2400"/>
              <a:t>各加盟共和国脱离苏联的趋势加强 </a:t>
            </a:r>
            <a:r>
              <a:rPr lang="en-US" altLang="zh-CN" sz="2400"/>
              <a:t>D.</a:t>
            </a:r>
            <a:r>
              <a:rPr lang="zh-CN" altLang="zh-CN" sz="2400"/>
              <a:t> 突破</a:t>
            </a:r>
            <a:r>
              <a:rPr lang="zh-CN" altLang="en-US" sz="2400"/>
              <a:t>了</a:t>
            </a:r>
            <a:r>
              <a:rPr lang="zh-CN" altLang="zh-CN" sz="2400"/>
              <a:t>斯大林模式的制约</a:t>
            </a:r>
          </a:p>
          <a:p>
            <a:r>
              <a:rPr lang="en-US" altLang="zh-CN" sz="2400"/>
              <a:t>4.</a:t>
            </a:r>
            <a:r>
              <a:rPr lang="zh-CN" altLang="zh-CN" sz="2400"/>
              <a:t>东欧剧变主要是指</a:t>
            </a:r>
            <a:r>
              <a:rPr lang="en-US" altLang="zh-CN" sz="2400"/>
              <a:t>(    )</a:t>
            </a:r>
            <a:endParaRPr lang="zh-CN" altLang="zh-CN" sz="2400"/>
          </a:p>
          <a:p>
            <a:r>
              <a:rPr lang="en-US" altLang="zh-CN" sz="2400"/>
              <a:t>A.</a:t>
            </a:r>
            <a:r>
              <a:rPr lang="zh-CN" altLang="zh-CN" sz="2400"/>
              <a:t>国家名称变了</a:t>
            </a:r>
            <a:r>
              <a:rPr lang="en-US" altLang="zh-CN" sz="2400"/>
              <a:t>     B.</a:t>
            </a:r>
            <a:r>
              <a:rPr lang="zh-CN" altLang="zh-CN" sz="2400"/>
              <a:t>国家的版图变了 </a:t>
            </a:r>
          </a:p>
          <a:p>
            <a:r>
              <a:rPr lang="en-US" altLang="zh-CN" sz="2400"/>
              <a:t>C.</a:t>
            </a:r>
            <a:r>
              <a:rPr lang="zh-CN" altLang="zh-CN" sz="2400"/>
              <a:t>国家的首都变了</a:t>
            </a:r>
            <a:r>
              <a:rPr lang="en-US" altLang="zh-CN" sz="2400"/>
              <a:t>   D.</a:t>
            </a:r>
            <a:r>
              <a:rPr lang="zh-CN" altLang="zh-CN" sz="2400"/>
              <a:t>国家的性质变了</a:t>
            </a:r>
          </a:p>
          <a:p>
            <a:endParaRPr lang="en-US" altLang="zh-CN" sz="2400"/>
          </a:p>
          <a:p>
            <a:endParaRPr lang="zh-CN" altLang="zh-CN" sz="2400"/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5489575" y="692150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14" name="TextBox 4"/>
          <p:cNvSpPr txBox="1">
            <a:spLocks noChangeArrowheads="1"/>
          </p:cNvSpPr>
          <p:nvPr/>
        </p:nvSpPr>
        <p:spPr bwMode="auto">
          <a:xfrm>
            <a:off x="5795963" y="2524125"/>
            <a:ext cx="3762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6243638" y="4365625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2916238" y="5445125"/>
            <a:ext cx="3778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9" grpId="0"/>
      <p:bldP spid="14" grpId="0"/>
      <p:bldP spid="2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图片 1" descr="u=4133032754,3894822876&amp;fm=27&amp;gp=0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3813" y="50800"/>
            <a:ext cx="9158288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66688" y="363538"/>
            <a:ext cx="8837612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/>
              <a:t>5</a:t>
            </a:r>
            <a:r>
              <a:rPr lang="zh-CN" altLang="zh-CN" sz="2400"/>
              <a:t>．《大国崛起》的解说词中讲到：“</a:t>
            </a:r>
            <a:r>
              <a:rPr lang="en-US" altLang="zh-CN" sz="2400"/>
              <a:t>1991</a:t>
            </a:r>
            <a:r>
              <a:rPr lang="zh-CN" altLang="zh-CN" sz="2400"/>
              <a:t>年，克里姆林宫的红</a:t>
            </a:r>
            <a:endParaRPr lang="en-US" altLang="zh-CN" sz="2400"/>
          </a:p>
          <a:p>
            <a:r>
              <a:rPr lang="zh-CN" altLang="zh-CN" sz="2400"/>
              <a:t>旗悄然落下，红色的年轮在大国兴起的舞台上刻写了</a:t>
            </a:r>
            <a:r>
              <a:rPr lang="en-US" altLang="zh-CN" sz="2400"/>
              <a:t>74</a:t>
            </a:r>
            <a:r>
              <a:rPr lang="zh-CN" altLang="zh-CN" sz="2400"/>
              <a:t>圈。”导</a:t>
            </a:r>
            <a:endParaRPr lang="en-US" altLang="zh-CN" sz="2400"/>
          </a:p>
          <a:p>
            <a:r>
              <a:rPr lang="zh-CN" altLang="zh-CN" sz="2400"/>
              <a:t>致“红旗悄然落下”的事件是（</a:t>
            </a:r>
            <a:r>
              <a:rPr lang="en-US" altLang="zh-CN" sz="2400"/>
              <a:t>   </a:t>
            </a:r>
            <a:r>
              <a:rPr lang="zh-CN" altLang="zh-CN" sz="2400"/>
              <a:t>） </a:t>
            </a:r>
          </a:p>
          <a:p>
            <a:r>
              <a:rPr lang="en-US" altLang="zh-CN" sz="2400"/>
              <a:t>A.</a:t>
            </a:r>
            <a:r>
              <a:rPr lang="zh-CN" altLang="zh-CN" sz="2400"/>
              <a:t>苏联解体</a:t>
            </a:r>
            <a:r>
              <a:rPr lang="en-US" altLang="zh-CN" sz="2400"/>
              <a:t>         B.</a:t>
            </a:r>
            <a:r>
              <a:rPr lang="zh-CN" altLang="zh-CN" sz="2400"/>
              <a:t>东欧巨变</a:t>
            </a:r>
            <a:r>
              <a:rPr lang="en-US" altLang="zh-CN" sz="2400"/>
              <a:t>  </a:t>
            </a:r>
            <a:endParaRPr lang="zh-CN" altLang="zh-CN" sz="2400"/>
          </a:p>
          <a:p>
            <a:r>
              <a:rPr lang="en-US" altLang="zh-CN" sz="2400"/>
              <a:t>C.</a:t>
            </a:r>
            <a:r>
              <a:rPr lang="zh-CN" altLang="zh-CN" sz="2400"/>
              <a:t>赫鲁晓夫改革</a:t>
            </a:r>
            <a:r>
              <a:rPr lang="en-US" altLang="zh-CN" sz="2400"/>
              <a:t>     D.</a:t>
            </a:r>
            <a:r>
              <a:rPr lang="zh-CN" altLang="zh-CN" sz="2400"/>
              <a:t>美苏争霸 </a:t>
            </a:r>
          </a:p>
          <a:p>
            <a:r>
              <a:rPr lang="en-US" altLang="zh-CN" sz="2400"/>
              <a:t>6</a:t>
            </a:r>
            <a:r>
              <a:rPr lang="zh-CN" altLang="zh-CN" sz="2400"/>
              <a:t>．苏联解体是在</a:t>
            </a:r>
            <a:r>
              <a:rPr lang="en-US" altLang="zh-CN" sz="2400"/>
              <a:t>(   )</a:t>
            </a:r>
            <a:endParaRPr lang="zh-CN" altLang="zh-CN" sz="2400"/>
          </a:p>
          <a:p>
            <a:r>
              <a:rPr lang="en-US" altLang="zh-CN" sz="2400"/>
              <a:t>A.1989</a:t>
            </a:r>
            <a:r>
              <a:rPr lang="zh-CN" altLang="zh-CN" sz="2400"/>
              <a:t>年</a:t>
            </a:r>
            <a:r>
              <a:rPr lang="en-US" altLang="zh-CN" sz="2400"/>
              <a:t>    B.1990</a:t>
            </a:r>
            <a:r>
              <a:rPr lang="zh-CN" altLang="zh-CN" sz="2400"/>
              <a:t>年</a:t>
            </a:r>
            <a:r>
              <a:rPr lang="en-US" altLang="zh-CN" sz="2400"/>
              <a:t>    C.1991</a:t>
            </a:r>
            <a:r>
              <a:rPr lang="zh-CN" altLang="zh-CN" sz="2400"/>
              <a:t>年</a:t>
            </a:r>
            <a:r>
              <a:rPr lang="en-US" altLang="zh-CN" sz="2400"/>
              <a:t>    D.1992</a:t>
            </a:r>
            <a:r>
              <a:rPr lang="zh-CN" altLang="zh-CN" sz="2400"/>
              <a:t>年</a:t>
            </a:r>
          </a:p>
          <a:p>
            <a:r>
              <a:rPr lang="en-US" altLang="zh-CN" sz="2400"/>
              <a:t>7</a:t>
            </a:r>
            <a:r>
              <a:rPr lang="zh-CN" altLang="zh-CN" sz="2400"/>
              <a:t>．东欧剧变的实质是</a:t>
            </a:r>
            <a:r>
              <a:rPr lang="en-US" altLang="zh-CN" sz="2400"/>
              <a:t>(     )</a:t>
            </a:r>
            <a:endParaRPr lang="zh-CN" altLang="zh-CN" sz="2400"/>
          </a:p>
          <a:p>
            <a:r>
              <a:rPr lang="en-US" altLang="zh-CN" sz="2400"/>
              <a:t> A.</a:t>
            </a:r>
            <a:r>
              <a:rPr lang="zh-CN" altLang="zh-CN" sz="2400"/>
              <a:t>执政党丧失政权</a:t>
            </a:r>
            <a:r>
              <a:rPr lang="en-US" altLang="zh-CN" sz="2400"/>
              <a:t>  B.</a:t>
            </a:r>
            <a:r>
              <a:rPr lang="zh-CN" altLang="zh-CN" sz="2400"/>
              <a:t>更改国家名称</a:t>
            </a:r>
            <a:r>
              <a:rPr lang="en-US" altLang="zh-CN" sz="2400"/>
              <a:t> </a:t>
            </a:r>
          </a:p>
          <a:p>
            <a:r>
              <a:rPr lang="en-US" altLang="zh-CN" sz="2400"/>
              <a:t>C.</a:t>
            </a:r>
            <a:r>
              <a:rPr lang="zh-CN" altLang="zh-CN" sz="2400"/>
              <a:t>社会动荡不安</a:t>
            </a:r>
            <a:r>
              <a:rPr lang="en-US" altLang="zh-CN" sz="2400"/>
              <a:t>  D.</a:t>
            </a:r>
            <a:r>
              <a:rPr lang="zh-CN" altLang="zh-CN" sz="2400"/>
              <a:t>社会制度变化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4408488" y="1047750"/>
            <a:ext cx="3714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A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2644775" y="2255838"/>
            <a:ext cx="34925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C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3276600" y="2924175"/>
            <a:ext cx="3778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D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400" y="7938"/>
            <a:ext cx="9158288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76213" y="165100"/>
            <a:ext cx="8856662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/>
              <a:t>8. </a:t>
            </a:r>
            <a:r>
              <a:rPr lang="zh-CN" altLang="zh-CN" sz="2400"/>
              <a:t>阅读材料，回答下列问题。</a:t>
            </a:r>
          </a:p>
          <a:p>
            <a:r>
              <a:rPr lang="en-US" altLang="zh-CN" sz="2400"/>
              <a:t>    </a:t>
            </a:r>
            <a:r>
              <a:rPr lang="zh-CN" altLang="zh-CN" sz="2400"/>
              <a:t>材料</a:t>
            </a:r>
            <a:r>
              <a:rPr lang="en-US" altLang="zh-CN" sz="2400"/>
              <a:t>:</a:t>
            </a:r>
            <a:r>
              <a:rPr lang="zh-CN" altLang="zh-CN" sz="2400"/>
              <a:t>这些事情来得虽很突然，但都有长期形成的多方面的深刻原因。这些国家没有找到适合本国情况的建设社会主义道路，更多的是照搬苏联的一套做法。这些事情阻碍了这些国家的社会经济发展，伤害了这些国家人民的民族感情，使得社会主义在这些国家不仅没有发挥和显示应有的优越性，而且声誉受到很大影响。从外部条件来说，苏联“新思维”的改革之风，西方“和平演变”的鼓励政策，都对东欧的变化有影响，起了推动作用。</a:t>
            </a:r>
            <a:r>
              <a:rPr lang="en-US" altLang="zh-CN" sz="2400"/>
              <a:t>        </a:t>
            </a:r>
          </a:p>
          <a:p>
            <a:r>
              <a:rPr lang="en-US" altLang="zh-CN" sz="2400"/>
              <a:t>       </a:t>
            </a:r>
            <a:r>
              <a:rPr lang="zh-CN" altLang="zh-CN" sz="2400"/>
              <a:t>——钱其琛回答《世界知识》记者问题时的发言</a:t>
            </a:r>
          </a:p>
          <a:p>
            <a:r>
              <a:rPr lang="zh-CN" altLang="zh-CN" sz="2400"/>
              <a:t>请回答：</a:t>
            </a:r>
          </a:p>
          <a:p>
            <a:r>
              <a:rPr lang="en-US" altLang="zh-CN" sz="2400"/>
              <a:t>(1)</a:t>
            </a:r>
            <a:r>
              <a:rPr lang="zh-CN" altLang="zh-CN" sz="2400"/>
              <a:t>材料中提到的“这些事情”指的是什么事？</a:t>
            </a:r>
          </a:p>
          <a:p>
            <a:r>
              <a:rPr lang="en-US" altLang="zh-CN" sz="2400"/>
              <a:t> </a:t>
            </a:r>
            <a:endParaRPr lang="zh-CN" altLang="zh-CN" sz="2400"/>
          </a:p>
          <a:p>
            <a:r>
              <a:rPr lang="en-US" altLang="zh-CN" sz="2400"/>
              <a:t> </a:t>
            </a:r>
            <a:endParaRPr lang="zh-CN" altLang="zh-CN" sz="2400"/>
          </a:p>
        </p:txBody>
      </p:sp>
      <p:sp>
        <p:nvSpPr>
          <p:cNvPr id="4" name="文本框 2"/>
          <p:cNvSpPr txBox="1">
            <a:spLocks noChangeArrowheads="1"/>
          </p:cNvSpPr>
          <p:nvPr/>
        </p:nvSpPr>
        <p:spPr bwMode="auto">
          <a:xfrm>
            <a:off x="539750" y="4365625"/>
            <a:ext cx="19161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宋体" charset="-122"/>
              </a:rPr>
              <a:t>(1)</a:t>
            </a:r>
            <a:r>
              <a:rPr lang="zh-CN" altLang="en-US" sz="2400" b="1">
                <a:solidFill>
                  <a:srgbClr val="FF0000"/>
                </a:solidFill>
                <a:latin typeface="宋体" charset="-122"/>
              </a:rPr>
              <a:t>东欧剧变。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图片 1" descr="u=4133032754,3894822876&amp;fm=27&amp;gp=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42863"/>
            <a:ext cx="9156700" cy="690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246063" y="260350"/>
            <a:ext cx="8578850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/>
              <a:t>(2)</a:t>
            </a:r>
            <a:r>
              <a:rPr lang="zh-CN" altLang="zh-CN" sz="2400"/>
              <a:t>根据材料，归纳东欧剧变的内因和外因。</a:t>
            </a:r>
          </a:p>
          <a:p>
            <a:r>
              <a:rPr lang="en-US" altLang="zh-CN" sz="2400"/>
              <a:t> </a:t>
            </a:r>
          </a:p>
          <a:p>
            <a:endParaRPr lang="en-US" altLang="zh-CN" sz="2400"/>
          </a:p>
          <a:p>
            <a:endParaRPr lang="zh-CN" altLang="zh-CN" sz="2400"/>
          </a:p>
          <a:p>
            <a:r>
              <a:rPr lang="en-US" altLang="zh-CN" sz="2400"/>
              <a:t> </a:t>
            </a:r>
            <a:endParaRPr lang="zh-CN" altLang="zh-CN" sz="2400"/>
          </a:p>
          <a:p>
            <a:endParaRPr lang="en-US" altLang="zh-CN" sz="2400"/>
          </a:p>
          <a:p>
            <a:r>
              <a:rPr lang="en-US" altLang="zh-CN" sz="2400"/>
              <a:t>(3)</a:t>
            </a:r>
            <a:r>
              <a:rPr lang="zh-CN" altLang="zh-CN" sz="2400"/>
              <a:t>从时间、性质、原因方面指出东欧剧变与苏联解体有何相似之处？</a:t>
            </a:r>
          </a:p>
          <a:p>
            <a:r>
              <a:rPr lang="en-US" altLang="zh-CN" sz="2400"/>
              <a:t> </a:t>
            </a:r>
            <a:endParaRPr lang="zh-CN" altLang="zh-CN" sz="2400"/>
          </a:p>
        </p:txBody>
      </p:sp>
      <p:sp>
        <p:nvSpPr>
          <p:cNvPr id="7" name="文本框 3"/>
          <p:cNvSpPr txBox="1">
            <a:spLocks noChangeArrowheads="1"/>
          </p:cNvSpPr>
          <p:nvPr/>
        </p:nvSpPr>
        <p:spPr bwMode="auto">
          <a:xfrm>
            <a:off x="246063" y="692150"/>
            <a:ext cx="858043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(2)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内因：没有找到适合本国国情的建设社会主义道路，照搬斯大林模式；经济发展迟缓，社会主义的优越性未能充分发挥。</a:t>
            </a: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外因：苏联“新思维”的改革之风；西方“和平演变”政策的影响。</a:t>
            </a:r>
          </a:p>
        </p:txBody>
      </p:sp>
      <p:sp>
        <p:nvSpPr>
          <p:cNvPr id="9" name="文本框 4"/>
          <p:cNvSpPr txBox="1">
            <a:spLocks noChangeArrowheads="1"/>
          </p:cNvSpPr>
          <p:nvPr/>
        </p:nvSpPr>
        <p:spPr bwMode="auto">
          <a:xfrm>
            <a:off x="179388" y="3489325"/>
            <a:ext cx="8713787" cy="169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solidFill>
                  <a:srgbClr val="FF0000"/>
                </a:solidFill>
                <a:latin typeface="宋体" charset="-122"/>
              </a:rPr>
              <a:t> </a:t>
            </a:r>
            <a:r>
              <a:rPr lang="en-US" altLang="zh-CN" sz="2400">
                <a:solidFill>
                  <a:srgbClr val="FF0000"/>
                </a:solidFill>
                <a:latin typeface="宋体" charset="-122"/>
              </a:rPr>
              <a:t>(3)</a:t>
            </a:r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时间：都发生在20世纪80年代末90年代初。</a:t>
            </a: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 性质：社会制度发生根本性变化。</a:t>
            </a:r>
          </a:p>
          <a:p>
            <a:r>
              <a:rPr lang="zh-CN" altLang="en-US" sz="2400">
                <a:solidFill>
                  <a:srgbClr val="FF0000"/>
                </a:solidFill>
                <a:latin typeface="宋体" charset="-122"/>
              </a:rPr>
              <a:t> 原因：苏联僵化模式的弊端；戈尔巴乔夫改革的错误；西方“和平演变”政策。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-17463"/>
            <a:ext cx="9156700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07950" y="357188"/>
            <a:ext cx="89741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/>
              <a:t>（</a:t>
            </a:r>
            <a:r>
              <a:rPr lang="en-US" altLang="zh-CN" sz="2400"/>
              <a:t>4</a:t>
            </a:r>
            <a:r>
              <a:rPr lang="zh-CN" altLang="zh-CN" sz="2400"/>
              <a:t>）综合上述材料并结合所学知识，你认为斯大林模式与罗斯福</a:t>
            </a:r>
            <a:endParaRPr lang="en-US" altLang="zh-CN" sz="2400"/>
          </a:p>
          <a:p>
            <a:r>
              <a:rPr lang="zh-CN" altLang="zh-CN" sz="2400"/>
              <a:t>新政有何相同点？从中你得到什么启示？</a:t>
            </a:r>
            <a:endParaRPr lang="zh-CN" altLang="en-US" sz="2400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250825" y="1187450"/>
            <a:ext cx="8974138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zh-CN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zh-CN" sz="2400">
                <a:solidFill>
                  <a:srgbClr val="FF0000"/>
                </a:solidFill>
              </a:rPr>
              <a:t>）相同点：都加强对经济的干预和指导；都促进了经济的迅速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zh-CN" sz="2400">
                <a:solidFill>
                  <a:srgbClr val="FF0000"/>
                </a:solidFill>
              </a:rPr>
              <a:t>发展；都为反法西斯战争胜利奠定了基础。启示：任何一种经济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zh-CN" sz="2400">
                <a:solidFill>
                  <a:srgbClr val="FF0000"/>
                </a:solidFill>
              </a:rPr>
              <a:t>体制的确立，都要随社会的发展进行不断的调整；改革是社会发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zh-CN" sz="2400">
                <a:solidFill>
                  <a:srgbClr val="FF0000"/>
                </a:solidFill>
              </a:rPr>
              <a:t>展进步的重要手段；不同社会制度的经济体制可以相互借鉴；不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zh-CN" sz="2400">
                <a:solidFill>
                  <a:srgbClr val="FF0000"/>
                </a:solidFill>
              </a:rPr>
              <a:t>同社会制度对人类的进步都起到一定的推动作用。</a:t>
            </a:r>
          </a:p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timelin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</TotalTime>
  <Words>3566</Words>
  <PresentationFormat>全屏显示(4:3)</PresentationFormat>
  <Paragraphs>227</Paragraphs>
  <Slides>19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演示文稿设计模板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7" baseType="lpstr">
      <vt:lpstr>Arial</vt:lpstr>
      <vt:lpstr>宋体</vt:lpstr>
      <vt:lpstr>Calibri</vt:lpstr>
      <vt:lpstr>Times New Roman</vt:lpstr>
      <vt:lpstr>黑体</vt:lpstr>
      <vt:lpstr>楷体_GB2312</vt:lpstr>
      <vt:lpstr>Wingdings</vt:lpstr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2018-09-03T13:22:00Z</dcterms:created>
  <dcterms:modified xsi:type="dcterms:W3CDTF">2018-12-15T00:12:44Z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2052-10.1.0.7697</vt:lpwstr>
  </property>
</Properties>
</file>