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4824" r:id="rId1"/>
    <p:sldMasterId id="2147484825" r:id="rId2"/>
    <p:sldMasterId id="2147484826" r:id="rId3"/>
    <p:sldMasterId id="2147484827" r:id="rId4"/>
    <p:sldMasterId id="2147484828" r:id="rId5"/>
    <p:sldMasterId id="2147484829" r:id="rId6"/>
    <p:sldMasterId id="2147484830" r:id="rId7"/>
    <p:sldMasterId id="2147484831" r:id="rId8"/>
    <p:sldMasterId id="2147484832" r:id="rId9"/>
    <p:sldMasterId id="2147484833" r:id="rId10"/>
    <p:sldMasterId id="2147484834" r:id="rId11"/>
    <p:sldMasterId id="2147484835" r:id="rId12"/>
  </p:sldMasterIdLst>
  <p:notesMasterIdLst>
    <p:notesMasterId r:id="rId13"/>
  </p:notesMasterIdLst>
  <p:sldIdLst>
    <p:sldId id="351" r:id="rId14"/>
    <p:sldId id="480" r:id="rId15"/>
    <p:sldId id="581" r:id="rId16"/>
    <p:sldId id="580" r:id="rId17"/>
    <p:sldId id="590" r:id="rId18"/>
    <p:sldId id="591" r:id="rId19"/>
    <p:sldId id="592" r:id="rId20"/>
    <p:sldId id="593" r:id="rId21"/>
    <p:sldId id="606" r:id="rId22"/>
    <p:sldId id="605" r:id="rId23"/>
    <p:sldId id="619" r:id="rId24"/>
    <p:sldId id="631" r:id="rId25"/>
    <p:sldId id="603" r:id="rId26"/>
    <p:sldId id="620" r:id="rId27"/>
    <p:sldId id="621" r:id="rId28"/>
    <p:sldId id="623" r:id="rId29"/>
    <p:sldId id="602" r:id="rId30"/>
    <p:sldId id="601" r:id="rId31"/>
    <p:sldId id="600" r:id="rId32"/>
    <p:sldId id="607" r:id="rId33"/>
    <p:sldId id="598" r:id="rId34"/>
    <p:sldId id="626" r:id="rId35"/>
    <p:sldId id="597" r:id="rId36"/>
    <p:sldId id="609" r:id="rId37"/>
    <p:sldId id="595" r:id="rId38"/>
    <p:sldId id="610" r:id="rId39"/>
    <p:sldId id="627" r:id="rId40"/>
    <p:sldId id="628" r:id="rId41"/>
    <p:sldId id="629" r:id="rId42"/>
    <p:sldId id="632" r:id="rId43"/>
    <p:sldId id="630" r:id="rId44"/>
    <p:sldId id="594" r:id="rId45"/>
    <p:sldId id="633" r:id="rId46"/>
    <p:sldId id="611" r:id="rId47"/>
    <p:sldId id="634" r:id="rId48"/>
    <p:sldId id="618" r:id="rId49"/>
  </p:sldIdLst>
  <p:sldSz cx="9144000" cy="5143500"/>
  <p:notesSz cx="6858000" cy="9144000"/>
  <p:custDataLst>
    <p:tags r:id="rId50"/>
  </p:custDataLst>
  <p:defaultTextStyle>
    <a:defPPr algn="l" eaLnBrk="1" hangingPunct="1">
      <a:defRPr lang="zh-CN">
        <a:latin typeface="Times New Roman" pitchFamily="18" charset="0"/>
        <a:ea typeface="宋体" pitchFamily="2" charset="-122"/>
      </a:defRPr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400" b="1" i="0" u="none" baseline="0">
        <a:solidFill>
          <a:srgbClr val="C00000"/>
        </a:solidFill>
        <a:latin typeface="Times New Roman" pitchFamily="18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400" b="1" i="0" u="none" baseline="0">
        <a:solidFill>
          <a:srgbClr val="C00000"/>
        </a:solidFill>
        <a:latin typeface="Times New Roman" pitchFamily="18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400" b="1" i="0" u="none" baseline="0">
        <a:solidFill>
          <a:srgbClr val="C00000"/>
        </a:solidFill>
        <a:latin typeface="Times New Roman" pitchFamily="18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400" b="1" i="0" u="none" baseline="0">
        <a:solidFill>
          <a:srgbClr val="C00000"/>
        </a:solidFill>
        <a:latin typeface="Times New Roman" pitchFamily="18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400" b="1" i="0" u="none" baseline="0">
        <a:solidFill>
          <a:srgbClr val="C00000"/>
        </a:solidFill>
        <a:latin typeface="Times New Roman" pitchFamily="18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22" autoAdjust="0"/>
    <p:restoredTop sz="98756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1" Type="http://schemas.openxmlformats.org/officeDocument/2006/relationships/slideMaster" Target="slideMasters/slideMaster11.xml" /><Relationship Id="rId12" Type="http://schemas.openxmlformats.org/officeDocument/2006/relationships/slideMaster" Target="slideMasters/slideMaster12.xml" /><Relationship Id="rId13" Type="http://schemas.openxmlformats.org/officeDocument/2006/relationships/notesMaster" Target="notesMasters/notesMaster1.xml" /><Relationship Id="rId14" Type="http://schemas.openxmlformats.org/officeDocument/2006/relationships/slide" Target="slides/slide1.xml" /><Relationship Id="rId15" Type="http://schemas.openxmlformats.org/officeDocument/2006/relationships/slide" Target="slides/slide2.xml" /><Relationship Id="rId16" Type="http://schemas.openxmlformats.org/officeDocument/2006/relationships/slide" Target="slides/slide3.xml" /><Relationship Id="rId17" Type="http://schemas.openxmlformats.org/officeDocument/2006/relationships/slide" Target="slides/slide4.xml" /><Relationship Id="rId18" Type="http://schemas.openxmlformats.org/officeDocument/2006/relationships/slide" Target="slides/slide5.xml" /><Relationship Id="rId19" Type="http://schemas.openxmlformats.org/officeDocument/2006/relationships/slide" Target="slides/slide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7.xml" /><Relationship Id="rId21" Type="http://schemas.openxmlformats.org/officeDocument/2006/relationships/slide" Target="slides/slide8.xml" /><Relationship Id="rId22" Type="http://schemas.openxmlformats.org/officeDocument/2006/relationships/slide" Target="slides/slide9.xml" /><Relationship Id="rId23" Type="http://schemas.openxmlformats.org/officeDocument/2006/relationships/slide" Target="slides/slide10.xml" /><Relationship Id="rId24" Type="http://schemas.openxmlformats.org/officeDocument/2006/relationships/slide" Target="slides/slide11.xml" /><Relationship Id="rId25" Type="http://schemas.openxmlformats.org/officeDocument/2006/relationships/slide" Target="slides/slide12.xml" /><Relationship Id="rId26" Type="http://schemas.openxmlformats.org/officeDocument/2006/relationships/slide" Target="slides/slide13.xml" /><Relationship Id="rId27" Type="http://schemas.openxmlformats.org/officeDocument/2006/relationships/slide" Target="slides/slide14.xml" /><Relationship Id="rId28" Type="http://schemas.openxmlformats.org/officeDocument/2006/relationships/slide" Target="slides/slide15.xml" /><Relationship Id="rId29" Type="http://schemas.openxmlformats.org/officeDocument/2006/relationships/slide" Target="slides/slide16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17.xml" /><Relationship Id="rId31" Type="http://schemas.openxmlformats.org/officeDocument/2006/relationships/slide" Target="slides/slide18.xml" /><Relationship Id="rId32" Type="http://schemas.openxmlformats.org/officeDocument/2006/relationships/slide" Target="slides/slide19.xml" /><Relationship Id="rId33" Type="http://schemas.openxmlformats.org/officeDocument/2006/relationships/slide" Target="slides/slide20.xml" /><Relationship Id="rId34" Type="http://schemas.openxmlformats.org/officeDocument/2006/relationships/slide" Target="slides/slide21.xml" /><Relationship Id="rId35" Type="http://schemas.openxmlformats.org/officeDocument/2006/relationships/slide" Target="slides/slide22.xml" /><Relationship Id="rId36" Type="http://schemas.openxmlformats.org/officeDocument/2006/relationships/slide" Target="slides/slide23.xml" /><Relationship Id="rId37" Type="http://schemas.openxmlformats.org/officeDocument/2006/relationships/slide" Target="slides/slide24.xml" /><Relationship Id="rId38" Type="http://schemas.openxmlformats.org/officeDocument/2006/relationships/slide" Target="slides/slide25.xml" /><Relationship Id="rId39" Type="http://schemas.openxmlformats.org/officeDocument/2006/relationships/slide" Target="slides/slide26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27.xml" /><Relationship Id="rId41" Type="http://schemas.openxmlformats.org/officeDocument/2006/relationships/slide" Target="slides/slide28.xml" /><Relationship Id="rId42" Type="http://schemas.openxmlformats.org/officeDocument/2006/relationships/slide" Target="slides/slide29.xml" /><Relationship Id="rId43" Type="http://schemas.openxmlformats.org/officeDocument/2006/relationships/slide" Target="slides/slide30.xml" /><Relationship Id="rId44" Type="http://schemas.openxmlformats.org/officeDocument/2006/relationships/slide" Target="slides/slide31.xml" /><Relationship Id="rId45" Type="http://schemas.openxmlformats.org/officeDocument/2006/relationships/slide" Target="slides/slide32.xml" /><Relationship Id="rId46" Type="http://schemas.openxmlformats.org/officeDocument/2006/relationships/slide" Target="slides/slide33.xml" /><Relationship Id="rId47" Type="http://schemas.openxmlformats.org/officeDocument/2006/relationships/slide" Target="slides/slide34.xml" /><Relationship Id="rId48" Type="http://schemas.openxmlformats.org/officeDocument/2006/relationships/slide" Target="slides/slide35.xml" /><Relationship Id="rId49" Type="http://schemas.openxmlformats.org/officeDocument/2006/relationships/slide" Target="slides/slide36.xml" /><Relationship Id="rId5" Type="http://schemas.openxmlformats.org/officeDocument/2006/relationships/slideMaster" Target="slideMasters/slideMaster5.xml" /><Relationship Id="rId50" Type="http://schemas.openxmlformats.org/officeDocument/2006/relationships/tags" Target="tags/tag203.xml" /><Relationship Id="rId51" Type="http://schemas.openxmlformats.org/officeDocument/2006/relationships/presProps" Target="presProps.xml" /><Relationship Id="rId52" Type="http://schemas.openxmlformats.org/officeDocument/2006/relationships/viewProps" Target="viewProps.xml" /><Relationship Id="rId53" Type="http://schemas.openxmlformats.org/officeDocument/2006/relationships/theme" Target="theme/theme1.xml" /><Relationship Id="rId54" Type="http://schemas.openxmlformats.org/officeDocument/2006/relationships/tableStyles" Target="tableStyles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1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331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31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8C35901-C3F8-4992-9BDE-D8742A6AAEA4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1331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331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B362EC98-0766-4B1E-A357-329A1EBF7915}" type="slidenum">
              <a:rPr lang="zh-CN" altLang="en-US" sz="1200" b="0">
                <a:solidFill>
                  <a:schemeClr val="tx1"/>
                </a:solidFill>
                <a:latin typeface="Calibri" pitchFamily="34" charset="0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2" Type="http://schemas.openxmlformats.org/officeDocument/2006/relationships/tags" Target="../tags/tag11.xml" /><Relationship Id="rId3" Type="http://schemas.openxmlformats.org/officeDocument/2006/relationships/tags" Target="../tags/tag12.xm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.xml" /><Relationship Id="rId2" Type="http://schemas.openxmlformats.org/officeDocument/2006/relationships/tags" Target="../tags/tag47.xml" /><Relationship Id="rId3" Type="http://schemas.openxmlformats.org/officeDocument/2006/relationships/tags" Target="../tags/tag48.xml" /><Relationship Id="rId4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.xml" /><Relationship Id="rId2" Type="http://schemas.openxmlformats.org/officeDocument/2006/relationships/tags" Target="../tags/tag50.xml" /><Relationship Id="rId3" Type="http://schemas.openxmlformats.org/officeDocument/2006/relationships/tags" Target="../tags/tag51.xml" /><Relationship Id="rId4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5.xml" /><Relationship Id="rId2" Type="http://schemas.openxmlformats.org/officeDocument/2006/relationships/tags" Target="../tags/tag56.xml" /><Relationship Id="rId3" Type="http://schemas.openxmlformats.org/officeDocument/2006/relationships/tags" Target="../tags/tag57.xml" /><Relationship Id="rId4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1.xml" /><Relationship Id="rId2" Type="http://schemas.openxmlformats.org/officeDocument/2006/relationships/tags" Target="../tags/tag62.xml" /><Relationship Id="rId3" Type="http://schemas.openxmlformats.org/officeDocument/2006/relationships/tags" Target="../tags/tag63.xml" /><Relationship Id="rId4" Type="http://schemas.openxmlformats.org/officeDocument/2006/relationships/slideMaster" Target="../slideMasters/slideMaster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slideMaster" Target="../slideMasters/slideMaster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7.xml" /><Relationship Id="rId2" Type="http://schemas.openxmlformats.org/officeDocument/2006/relationships/tags" Target="../tags/tag68.xml" /><Relationship Id="rId3" Type="http://schemas.openxmlformats.org/officeDocument/2006/relationships/tags" Target="../tags/tag69.xml" /><Relationship Id="rId4" Type="http://schemas.openxmlformats.org/officeDocument/2006/relationships/slideMaster" Target="../slideMasters/slideMaster1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2" Type="http://schemas.openxmlformats.org/officeDocument/2006/relationships/tags" Target="../tags/tag71.xml" /><Relationship Id="rId3" Type="http://schemas.openxmlformats.org/officeDocument/2006/relationships/tags" Target="../tags/tag72.xml" /><Relationship Id="rId4" Type="http://schemas.openxmlformats.org/officeDocument/2006/relationships/slideMaster" Target="../slideMasters/slideMaster1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.xml" /><Relationship Id="rId2" Type="http://schemas.openxmlformats.org/officeDocument/2006/relationships/tags" Target="../tags/tag74.xml" /><Relationship Id="rId3" Type="http://schemas.openxmlformats.org/officeDocument/2006/relationships/tags" Target="../tags/tag75.xml" /><Relationship Id="rId4" Type="http://schemas.openxmlformats.org/officeDocument/2006/relationships/slideMaster" Target="../slideMasters/slideMaster1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slideMaster" Target="../slideMasters/slideMaster1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.xml" /><Relationship Id="rId2" Type="http://schemas.openxmlformats.org/officeDocument/2006/relationships/tags" Target="../tags/tag80.xml" /><Relationship Id="rId3" Type="http://schemas.openxmlformats.org/officeDocument/2006/relationships/tags" Target="../tags/tag81.xml" /><Relationship Id="rId4" Type="http://schemas.openxmlformats.org/officeDocument/2006/relationships/slideMaster" Target="../slideMasters/slideMaster1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slideMaster" Target="../slideMasters/slideMaster1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.xml" /><Relationship Id="rId2" Type="http://schemas.openxmlformats.org/officeDocument/2006/relationships/tags" Target="../tags/tag86.xml" /><Relationship Id="rId3" Type="http://schemas.openxmlformats.org/officeDocument/2006/relationships/tags" Target="../tags/tag87.xml" /><Relationship Id="rId4" Type="http://schemas.openxmlformats.org/officeDocument/2006/relationships/slideMaster" Target="../slideMasters/slideMaster1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slideMaster" Target="../slideMasters/slideMaster1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1.xml" /><Relationship Id="rId2" Type="http://schemas.openxmlformats.org/officeDocument/2006/relationships/tags" Target="../tags/tag92.xml" /><Relationship Id="rId3" Type="http://schemas.openxmlformats.org/officeDocument/2006/relationships/tags" Target="../tags/tag93.xml" /><Relationship Id="rId4" Type="http://schemas.openxmlformats.org/officeDocument/2006/relationships/slideMaster" Target="../slideMasters/slideMaster1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slideMaster" Target="../slideMasters/slideMaster1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7.xml" /><Relationship Id="rId2" Type="http://schemas.openxmlformats.org/officeDocument/2006/relationships/tags" Target="../tags/tag98.xml" /><Relationship Id="rId3" Type="http://schemas.openxmlformats.org/officeDocument/2006/relationships/tags" Target="../tags/tag99.xml" /><Relationship Id="rId4" Type="http://schemas.openxmlformats.org/officeDocument/2006/relationships/slideMaster" Target="../slideMasters/slideMaster1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0.xml" /><Relationship Id="rId2" Type="http://schemas.openxmlformats.org/officeDocument/2006/relationships/tags" Target="../tags/tag101.xml" /><Relationship Id="rId3" Type="http://schemas.openxmlformats.org/officeDocument/2006/relationships/tags" Target="../tags/tag102.xml" /><Relationship Id="rId4" Type="http://schemas.openxmlformats.org/officeDocument/2006/relationships/slideMaster" Target="../slideMasters/slideMaster1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3.xml" /><Relationship Id="rId2" Type="http://schemas.openxmlformats.org/officeDocument/2006/relationships/tags" Target="../tags/tag104.xml" /><Relationship Id="rId3" Type="http://schemas.openxmlformats.org/officeDocument/2006/relationships/tags" Target="../tags/tag105.xml" /><Relationship Id="rId4" Type="http://schemas.openxmlformats.org/officeDocument/2006/relationships/slideMaster" Target="../slideMasters/slideMaster1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6.xml" /><Relationship Id="rId2" Type="http://schemas.openxmlformats.org/officeDocument/2006/relationships/tags" Target="../tags/tag107.xml" /><Relationship Id="rId3" Type="http://schemas.openxmlformats.org/officeDocument/2006/relationships/tags" Target="../tags/tag108.xml" /><Relationship Id="rId4" Type="http://schemas.openxmlformats.org/officeDocument/2006/relationships/slideMaster" Target="../slideMasters/slideMaster1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slideMaster" Target="../slideMasters/slideMaster2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3.xml" /><Relationship Id="rId2" Type="http://schemas.openxmlformats.org/officeDocument/2006/relationships/tags" Target="../tags/tag124.xml" /><Relationship Id="rId3" Type="http://schemas.openxmlformats.org/officeDocument/2006/relationships/tags" Target="../tags/tag125.xml" /><Relationship Id="rId4" Type="http://schemas.openxmlformats.org/officeDocument/2006/relationships/slideMaster" Target="../slideMasters/slideMaster3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1.xml" /><Relationship Id="rId2" Type="http://schemas.openxmlformats.org/officeDocument/2006/relationships/tags" Target="../tags/tag132.xml" /><Relationship Id="rId3" Type="http://schemas.openxmlformats.org/officeDocument/2006/relationships/tags" Target="../tags/tag133.xml" /><Relationship Id="rId4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slideMaster" Target="../slideMasters/slideMaster5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7.xml" /><Relationship Id="rId2" Type="http://schemas.openxmlformats.org/officeDocument/2006/relationships/tags" Target="../tags/tag148.xml" /><Relationship Id="rId3" Type="http://schemas.openxmlformats.org/officeDocument/2006/relationships/tags" Target="../tags/tag149.xml" /><Relationship Id="rId4" Type="http://schemas.openxmlformats.org/officeDocument/2006/relationships/slideMaster" Target="../slideMasters/slideMaster6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5.xml" /><Relationship Id="rId2" Type="http://schemas.openxmlformats.org/officeDocument/2006/relationships/tags" Target="../tags/tag156.xml" /><Relationship Id="rId3" Type="http://schemas.openxmlformats.org/officeDocument/2006/relationships/tags" Target="../tags/tag157.xml" /><Relationship Id="rId4" Type="http://schemas.openxmlformats.org/officeDocument/2006/relationships/slideMaster" Target="../slideMasters/slideMaster7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3.xml" /><Relationship Id="rId2" Type="http://schemas.openxmlformats.org/officeDocument/2006/relationships/tags" Target="../tags/tag164.xml" /><Relationship Id="rId3" Type="http://schemas.openxmlformats.org/officeDocument/2006/relationships/tags" Target="../tags/tag165.xml" /><Relationship Id="rId4" Type="http://schemas.openxmlformats.org/officeDocument/2006/relationships/slideMaster" Target="../slideMasters/slideMaster8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1.xml" /><Relationship Id="rId2" Type="http://schemas.openxmlformats.org/officeDocument/2006/relationships/tags" Target="../tags/tag172.xml" /><Relationship Id="rId3" Type="http://schemas.openxmlformats.org/officeDocument/2006/relationships/tags" Target="../tags/tag173.xml" /><Relationship Id="rId4" Type="http://schemas.openxmlformats.org/officeDocument/2006/relationships/slideMaster" Target="../slideMasters/slideMaster9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9.xml" /><Relationship Id="rId2" Type="http://schemas.openxmlformats.org/officeDocument/2006/relationships/tags" Target="../tags/tag180.xml" /><Relationship Id="rId3" Type="http://schemas.openxmlformats.org/officeDocument/2006/relationships/tags" Target="../tags/tag181.xml" /><Relationship Id="rId4" Type="http://schemas.openxmlformats.org/officeDocument/2006/relationships/slideMaster" Target="../slideMasters/slideMaster10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7.xml" /><Relationship Id="rId2" Type="http://schemas.openxmlformats.org/officeDocument/2006/relationships/tags" Target="../tags/tag188.xml" /><Relationship Id="rId3" Type="http://schemas.openxmlformats.org/officeDocument/2006/relationships/tags" Target="../tags/tag189.xml" /><Relationship Id="rId4" Type="http://schemas.openxmlformats.org/officeDocument/2006/relationships/slideMaster" Target="../slideMasters/slideMaster11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5.xml" /><Relationship Id="rId2" Type="http://schemas.openxmlformats.org/officeDocument/2006/relationships/tags" Target="../tags/tag196.xml" /><Relationship Id="rId3" Type="http://schemas.openxmlformats.org/officeDocument/2006/relationships/tags" Target="../tags/tag197.xml" /><Relationship Id="rId4" Type="http://schemas.openxmlformats.org/officeDocument/2006/relationships/slideMaster" Target="../slideMasters/slideMaster1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899100" y="685800"/>
            <a:ext cx="7349400" cy="19278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899100" y="2670300"/>
            <a:ext cx="7349400" cy="11043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18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6300" y="1117800"/>
            <a:ext cx="8226900" cy="35694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●"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  <a:lvl6pPr marL="1714500" indent="0">
              <a:buNone/>
              <a:defRPr/>
            </a:lvl6pPr>
          </a:lstStyle>
          <a:p>
            <a:pPr lvl="0" fontAlgn="auto"/>
            <a:r>
              <a:rPr sz="1350"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z="1050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050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493100" y="2886300"/>
            <a:ext cx="5826600" cy="5751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493100" y="3461400"/>
            <a:ext cx="5826600" cy="6507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z="1350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6300" y="1125900"/>
            <a:ext cx="3882600" cy="35613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z="1050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050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08700" y="1125900"/>
            <a:ext cx="3882600" cy="3561300"/>
          </a:xfrm>
        </p:spPr>
        <p:txBody>
          <a:bodyPr lIns="90000" tIns="46800" rIns="90000" bIns="46800">
            <a:normAutofit/>
          </a:bodyPr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/>
              <a:buChar char=""/>
              <a:defRPr sz="10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4pPr>
            <a:lvl5pPr eaLnBrk="1" fontAlgn="auto" latinLnBrk="0" hangingPunct="1">
              <a:lnSpc>
                <a:spcPct val="120000"/>
              </a:lnSpc>
              <a:defRPr sz="105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0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0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456300" y="1071900"/>
            <a:ext cx="4006800" cy="2862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15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6300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z="1050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050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76813" y="1066297"/>
            <a:ext cx="4006800" cy="2862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15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76813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z="1050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050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56300" y="1166400"/>
            <a:ext cx="3924808" cy="3456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2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62800" y="1166400"/>
            <a:ext cx="3920400" cy="3456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342900" indent="0" defTabSz="914400" eaLnBrk="1" fontAlgn="auto" latinLnBrk="0" hangingPunct="1">
              <a:buFont typeface="Arial" pitchFamily="34" charset="0"/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2pPr>
            <a:lvl3pPr eaLnBrk="1" fontAlgn="auto" latinLnBrk="0" hangingPunct="1">
              <a:buFont typeface="Arial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676100" y="685800"/>
            <a:ext cx="783000" cy="37719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1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6876900" cy="3771900"/>
          </a:xfrm>
        </p:spPr>
        <p:txBody>
          <a:bodyPr vert="eaVert" lIns="46800" tIns="46800" rIns="46800" bIns="46800"/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 fontAlgn="auto"/>
            <a:r>
              <a:rPr lang="zh-CN" altLang="en-US" sz="1350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0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0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6300" y="580500"/>
            <a:ext cx="8229600" cy="4112100"/>
          </a:xfrm>
        </p:spPr>
        <p:txBody>
          <a:bodyPr/>
          <a:lstStyle>
            <a:lvl1pPr marL="171450" indent="-171450" eaLnBrk="1" fontAlgn="auto" latinLnBrk="0" hangingPunct="1">
              <a:lnSpc>
                <a:spcPct val="13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 fontAlgn="auto"/>
            <a:r>
              <a:rPr lang="zh-CN" altLang="en-US" sz="1350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0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0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99100" y="1863000"/>
            <a:ext cx="7349400" cy="7641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5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899100" y="2670300"/>
            <a:ext cx="7349400" cy="3537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slideLayout" Target="../slideLayouts/slideLayout27.xml" /><Relationship Id="rId28" Type="http://schemas.openxmlformats.org/officeDocument/2006/relationships/slideLayout" Target="../slideLayouts/slideLayout28.xml" /><Relationship Id="rId29" Type="http://schemas.openxmlformats.org/officeDocument/2006/relationships/slideLayout" Target="../slideLayouts/slideLayout29.xml" /><Relationship Id="rId3" Type="http://schemas.openxmlformats.org/officeDocument/2006/relationships/slideLayout" Target="../slideLayouts/slideLayout3.xml" /><Relationship Id="rId30" Type="http://schemas.openxmlformats.org/officeDocument/2006/relationships/slideLayout" Target="../slideLayouts/slideLayout30.xml" /><Relationship Id="rId31" Type="http://schemas.openxmlformats.org/officeDocument/2006/relationships/slideLayout" Target="../slideLayouts/slideLayout31.xml" /><Relationship Id="rId32" Type="http://schemas.openxmlformats.org/officeDocument/2006/relationships/slideLayout" Target="../slideLayouts/slideLayout32.xml" /><Relationship Id="rId33" Type="http://schemas.openxmlformats.org/officeDocument/2006/relationships/slideLayout" Target="../slideLayouts/slideLayout33.xml" /><Relationship Id="rId34" Type="http://schemas.openxmlformats.org/officeDocument/2006/relationships/slideLayout" Target="../slideLayouts/slideLayout34.xml" /><Relationship Id="rId35" Type="http://schemas.openxmlformats.org/officeDocument/2006/relationships/slideLayout" Target="../slideLayouts/slideLayout35.xml" /><Relationship Id="rId36" Type="http://schemas.openxmlformats.org/officeDocument/2006/relationships/slideLayout" Target="../slideLayouts/slideLayout36.xml" /><Relationship Id="rId37" Type="http://schemas.openxmlformats.org/officeDocument/2006/relationships/tags" Target="../tags/tag109.xml" /><Relationship Id="rId38" Type="http://schemas.openxmlformats.org/officeDocument/2006/relationships/tags" Target="../tags/tag110.xml" /><Relationship Id="rId39" Type="http://schemas.openxmlformats.org/officeDocument/2006/relationships/tags" Target="../tags/tag111.xml" /><Relationship Id="rId4" Type="http://schemas.openxmlformats.org/officeDocument/2006/relationships/slideLayout" Target="../slideLayouts/slideLayout4.xml" /><Relationship Id="rId40" Type="http://schemas.openxmlformats.org/officeDocument/2006/relationships/tags" Target="../tags/tag112.xml" /><Relationship Id="rId41" Type="http://schemas.openxmlformats.org/officeDocument/2006/relationships/tags" Target="../tags/tag113.xml" /><Relationship Id="rId42" Type="http://schemas.openxmlformats.org/officeDocument/2006/relationships/tags" Target="../tags/tag114.xml" /><Relationship Id="rId43" Type="http://schemas.openxmlformats.org/officeDocument/2006/relationships/theme" Target="../theme/theme1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2" Type="http://schemas.openxmlformats.org/officeDocument/2006/relationships/tags" Target="../tags/tag118.xml" /><Relationship Id="rId3" Type="http://schemas.openxmlformats.org/officeDocument/2006/relationships/tags" Target="../tags/tag119.xml" /><Relationship Id="rId4" Type="http://schemas.openxmlformats.org/officeDocument/2006/relationships/tags" Target="../tags/tag120.xml" /><Relationship Id="rId5" Type="http://schemas.openxmlformats.org/officeDocument/2006/relationships/tags" Target="../tags/tag121.xml" /><Relationship Id="rId6" Type="http://schemas.openxmlformats.org/officeDocument/2006/relationships/tags" Target="../tags/tag122.xml" /><Relationship Id="rId7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 /><Relationship Id="rId2" Type="http://schemas.openxmlformats.org/officeDocument/2006/relationships/tags" Target="../tags/tag126.xml" /><Relationship Id="rId3" Type="http://schemas.openxmlformats.org/officeDocument/2006/relationships/tags" Target="../tags/tag127.xml" /><Relationship Id="rId4" Type="http://schemas.openxmlformats.org/officeDocument/2006/relationships/tags" Target="../tags/tag128.xml" /><Relationship Id="rId5" Type="http://schemas.openxmlformats.org/officeDocument/2006/relationships/tags" Target="../tags/tag129.xml" /><Relationship Id="rId6" Type="http://schemas.openxmlformats.org/officeDocument/2006/relationships/tags" Target="../tags/tag130.xml" /><Relationship Id="rId7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9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Relationship Id="rId7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tags" Target="../tags/tag142.xml" /><Relationship Id="rId3" Type="http://schemas.openxmlformats.org/officeDocument/2006/relationships/tags" Target="../tags/tag143.xml" /><Relationship Id="rId4" Type="http://schemas.openxmlformats.org/officeDocument/2006/relationships/tags" Target="../tags/tag144.xml" /><Relationship Id="rId5" Type="http://schemas.openxmlformats.org/officeDocument/2006/relationships/tags" Target="../tags/tag145.xml" /><Relationship Id="rId6" Type="http://schemas.openxmlformats.org/officeDocument/2006/relationships/tags" Target="../tags/tag146.xml" /><Relationship Id="rId7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1.xml" /><Relationship Id="rId2" Type="http://schemas.openxmlformats.org/officeDocument/2006/relationships/tags" Target="../tags/tag150.xml" /><Relationship Id="rId3" Type="http://schemas.openxmlformats.org/officeDocument/2006/relationships/tags" Target="../tags/tag151.xml" /><Relationship Id="rId4" Type="http://schemas.openxmlformats.org/officeDocument/2006/relationships/tags" Target="../tags/tag152.xml" /><Relationship Id="rId5" Type="http://schemas.openxmlformats.org/officeDocument/2006/relationships/tags" Target="../tags/tag153.xml" /><Relationship Id="rId6" Type="http://schemas.openxmlformats.org/officeDocument/2006/relationships/tags" Target="../tags/tag154.xml" /><Relationship Id="rId7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2.xml" /><Relationship Id="rId2" Type="http://schemas.openxmlformats.org/officeDocument/2006/relationships/tags" Target="../tags/tag158.xml" /><Relationship Id="rId3" Type="http://schemas.openxmlformats.org/officeDocument/2006/relationships/tags" Target="../tags/tag159.xml" /><Relationship Id="rId4" Type="http://schemas.openxmlformats.org/officeDocument/2006/relationships/tags" Target="../tags/tag160.xml" /><Relationship Id="rId5" Type="http://schemas.openxmlformats.org/officeDocument/2006/relationships/tags" Target="../tags/tag161.xml" /><Relationship Id="rId6" Type="http://schemas.openxmlformats.org/officeDocument/2006/relationships/tags" Target="../tags/tag162.xml" /><Relationship Id="rId7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Relationship Id="rId2" Type="http://schemas.openxmlformats.org/officeDocument/2006/relationships/tags" Target="../tags/tag166.xml" /><Relationship Id="rId3" Type="http://schemas.openxmlformats.org/officeDocument/2006/relationships/tags" Target="../tags/tag167.xml" /><Relationship Id="rId4" Type="http://schemas.openxmlformats.org/officeDocument/2006/relationships/tags" Target="../tags/tag168.xml" /><Relationship Id="rId5" Type="http://schemas.openxmlformats.org/officeDocument/2006/relationships/tags" Target="../tags/tag169.xml" /><Relationship Id="rId6" Type="http://schemas.openxmlformats.org/officeDocument/2006/relationships/tags" Target="../tags/tag170.xml" /><Relationship Id="rId7" Type="http://schemas.openxmlformats.org/officeDocument/2006/relationships/theme" Target="../theme/theme8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2" Type="http://schemas.openxmlformats.org/officeDocument/2006/relationships/tags" Target="../tags/tag174.xml" /><Relationship Id="rId3" Type="http://schemas.openxmlformats.org/officeDocument/2006/relationships/tags" Target="../tags/tag175.xml" /><Relationship Id="rId4" Type="http://schemas.openxmlformats.org/officeDocument/2006/relationships/tags" Target="../tags/tag176.xml" /><Relationship Id="rId5" Type="http://schemas.openxmlformats.org/officeDocument/2006/relationships/tags" Target="../tags/tag177.xml" /><Relationship Id="rId6" Type="http://schemas.openxmlformats.org/officeDocument/2006/relationships/tags" Target="../tags/tag178.xml" /><Relationship Id="rId7" Type="http://schemas.openxmlformats.org/officeDocument/2006/relationships/theme" Target="../theme/theme9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2" Type="http://schemas.openxmlformats.org/officeDocument/2006/relationships/tags" Target="../tags/tag182.xml" /><Relationship Id="rId3" Type="http://schemas.openxmlformats.org/officeDocument/2006/relationships/tags" Target="../tags/tag183.xml" /><Relationship Id="rId4" Type="http://schemas.openxmlformats.org/officeDocument/2006/relationships/tags" Target="../tags/tag184.xml" /><Relationship Id="rId5" Type="http://schemas.openxmlformats.org/officeDocument/2006/relationships/tags" Target="../tags/tag185.xml" /><Relationship Id="rId6" Type="http://schemas.openxmlformats.org/officeDocument/2006/relationships/tags" Target="../tags/tag186.xml" /><Relationship Id="rId7" Type="http://schemas.openxmlformats.org/officeDocument/2006/relationships/theme" Target="../theme/theme10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Relationship Id="rId2" Type="http://schemas.openxmlformats.org/officeDocument/2006/relationships/tags" Target="../tags/tag190.xml" /><Relationship Id="rId3" Type="http://schemas.openxmlformats.org/officeDocument/2006/relationships/tags" Target="../tags/tag191.xml" /><Relationship Id="rId4" Type="http://schemas.openxmlformats.org/officeDocument/2006/relationships/tags" Target="../tags/tag192.xml" /><Relationship Id="rId5" Type="http://schemas.openxmlformats.org/officeDocument/2006/relationships/tags" Target="../tags/tag193.xml" /><Relationship Id="rId6" Type="http://schemas.openxmlformats.org/officeDocument/2006/relationships/tags" Target="../tags/tag194.xml" /><Relationship Id="rId7" Type="http://schemas.openxmlformats.org/officeDocument/2006/relationships/theme" Target="../theme/theme11.xml" /></Relationships>
</file>

<file path=ppt/slideMasters/_rels/slideMaster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7.xml" /><Relationship Id="rId2" Type="http://schemas.openxmlformats.org/officeDocument/2006/relationships/tags" Target="../tags/tag198.xml" /><Relationship Id="rId3" Type="http://schemas.openxmlformats.org/officeDocument/2006/relationships/tags" Target="../tags/tag199.xml" /><Relationship Id="rId4" Type="http://schemas.openxmlformats.org/officeDocument/2006/relationships/tags" Target="../tags/tag200.xml" /><Relationship Id="rId5" Type="http://schemas.openxmlformats.org/officeDocument/2006/relationships/tags" Target="../tags/tag201.xml" /><Relationship Id="rId6" Type="http://schemas.openxmlformats.org/officeDocument/2006/relationships/tags" Target="../tags/tag202.xml" /><Relationship Id="rId7" Type="http://schemas.openxmlformats.org/officeDocument/2006/relationships/theme" Target="../theme/theme1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  <p:custDataLst>
              <p:tags r:id="rId37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38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1pPr>
            <a:lvl2pPr marL="514350" indent="-171450" algn="l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2pPr>
            <a:lvl3pPr marL="857250" indent="-171450" algn="l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3pPr>
            <a:lvl4pPr marL="1200150" indent="-171450" algn="l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4pPr>
            <a:lvl5pPr marL="1543050" indent="-171450" algn="l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  <p:custDataLst>
              <p:tags r:id="rId39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76917AE7-AB66-4C8B-A270-433FF7824DE2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  <p:custDataLst>
              <p:tags r:id="rId40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  <p:custDataLst>
              <p:tags r:id="rId41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A90685-872D-48D4-84BA-149994007C07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  <p:custDataLst>
      <p:tags r:id="rId42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4847" r:id="rId1"/>
    <p:sldLayoutId id="2147484848" r:id="rId2"/>
    <p:sldLayoutId id="2147484849" r:id="rId3"/>
    <p:sldLayoutId id="2147484850" r:id="rId4"/>
    <p:sldLayoutId id="2147484851" r:id="rId5"/>
    <p:sldLayoutId id="2147484852" r:id="rId6"/>
    <p:sldLayoutId id="2147484853" r:id="rId7"/>
    <p:sldLayoutId id="2147484854" r:id="rId8"/>
    <p:sldLayoutId id="2147484855" r:id="rId9"/>
    <p:sldLayoutId id="2147484856" r:id="rId10"/>
    <p:sldLayoutId id="2147484857" r:id="rId11"/>
    <p:sldLayoutId id="2147484858" r:id="rId12"/>
    <p:sldLayoutId id="2147484859" r:id="rId13"/>
    <p:sldLayoutId id="2147484860" r:id="rId14"/>
    <p:sldLayoutId id="2147484861" r:id="rId15"/>
    <p:sldLayoutId id="2147484862" r:id="rId16"/>
    <p:sldLayoutId id="2147484863" r:id="rId17"/>
    <p:sldLayoutId id="2147484864" r:id="rId18"/>
    <p:sldLayoutId id="2147484865" r:id="rId19"/>
    <p:sldLayoutId id="2147484866" r:id="rId20"/>
    <p:sldLayoutId id="2147484867" r:id="rId21"/>
    <p:sldLayoutId id="2147484868" r:id="rId22"/>
    <p:sldLayoutId id="2147484869" r:id="rId23"/>
    <p:sldLayoutId id="2147484870" r:id="rId24"/>
    <p:sldLayoutId id="2147484871" r:id="rId25"/>
    <p:sldLayoutId id="2147484872" r:id="rId26"/>
    <p:sldLayoutId id="2147484873" r:id="rId27"/>
    <p:sldLayoutId id="2147484874" r:id="rId28"/>
    <p:sldLayoutId id="2147484875" r:id="rId29"/>
    <p:sldLayoutId id="2147484876" r:id="rId30"/>
    <p:sldLayoutId id="2147484877" r:id="rId31"/>
    <p:sldLayoutId id="2147484878" r:id="rId32"/>
    <p:sldLayoutId id="2147484879" r:id="rId33"/>
    <p:sldLayoutId id="2147484880" r:id="rId34"/>
    <p:sldLayoutId id="2147484881" r:id="rId35"/>
    <p:sldLayoutId id="2147484882" r:id="rId36"/>
  </p:sldLayoutIdLst>
  <p:transition/>
  <p:timing/>
  <p:txStyles>
    <p:titleStyle>
      <a:lvl1pPr marL="0" indent="0" algn="l" defTabSz="685800" rtl="0" eaLnBrk="1" fontAlgn="auto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  <a:tab pos="1207135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2052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29293ABA-C24D-40A0-BA76-8462717D62F4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2053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2054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87F8C55B-1FDB-459C-86BF-97C3C6755A5B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36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3076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676EAE5B-74EC-4251-BE39-4B5B656D03C8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3077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3078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29982C3E-9B44-43AA-A4D4-72504DB93564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37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4100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A471664C-1414-4C77-84BD-7200C49E306E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4101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4102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B783792A-EE50-4E3F-869C-858A91C41B88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38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5124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4A840DFD-87F8-4A67-95C8-AA661AC1FC9C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5125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5126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6E12D521-1A90-4610-BFEF-F37B657B3883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39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6148" name="日期占位符 6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5C35A436-F2FB-4885-8005-9EBC452740AA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6149" name="页脚占位符 7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6150" name="灯片编号占位符 8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364F7EFC-63A2-4146-9579-567DA0033AF9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0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7170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1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7172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F8BE7272-69E2-4C07-905E-E93F82F783D0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7173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7174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7B4B6409-AEB9-4CB1-9C53-2B879CFDB061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1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8194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5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8196" name="日期占位符 1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1DD83AA7-2CA5-4C9B-8B59-241C99E6E54E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8197" name="页脚占位符 2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8198" name="灯片编号占位符 3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2A90295F-412E-44A4-ADBE-4CFC0B74EB3E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2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9218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19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9220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801E430B-9955-4A9B-AE09-97C1C2AFA601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9221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9222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84373921-B2A6-4146-A18A-335FEDD49A48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3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42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1024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673BCDEE-1211-45E2-9D95-56C248C0EEFA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024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024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658C27EB-3012-4F99-9790-EB8C161A1DE3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4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1266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7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11268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593CE88B-98CD-45C0-AB24-B94D3A66761A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1269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1270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08BA26CF-4DF8-4A4A-A558-9DB0DBDABCD6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5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2290" name="标题占位符 1"/>
          <p:cNvSpPr/>
          <p:nvPr>
            <p:ph type="title" idx="4294967295"/>
            <p:custDataLst>
              <p:tags r:id="rId2"/>
            </p:custDataLst>
          </p:nvPr>
        </p:nvSpPr>
        <p:spPr>
          <a:xfrm>
            <a:off x="455612" y="455612"/>
            <a:ext cx="8228012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700" b="1" u="none" baseline="0">
                <a:solidFill>
                  <a:srgbClr val="262626"/>
                </a:solidFill>
                <a:latin typeface="Arial" pitchFamily="34" charset="0"/>
                <a:ea typeface="微软雅黑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291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3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1pPr>
            <a:lvl2pPr marL="5143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2pPr>
            <a:lvl3pPr marL="8572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defRPr lang="zh-CN" altLang="en-US" sz="12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3pPr>
            <a:lvl4pPr marL="12001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/>
              <a:buChar char="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4pPr>
            <a:lvl5pPr marL="1543050" indent="-171450"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defRPr lang="zh-CN" altLang="en-US" sz="1000" u="none" baseline="0">
                <a:solidFill>
                  <a:srgbClr val="595959"/>
                </a:solidFill>
                <a:latin typeface="Arial" pitchFamily="34" charset="0"/>
                <a:ea typeface="微软雅黑"/>
              </a:defRPr>
            </a:lvl5pPr>
          </a:lstStyle>
          <a:p>
            <a:pPr marL="171450" lvl="0" indent="-171450"/>
            <a:r>
              <a:t>单击此处编辑母版文本样式</a:t>
            </a:r>
          </a:p>
          <a:p>
            <a:pPr marL="514350" lvl="1" indent="-171450"/>
            <a:r>
              <a:t>第二级</a:t>
            </a:r>
          </a:p>
          <a:p>
            <a:pPr marL="857250" lvl="2" indent="-171450"/>
            <a:r>
              <a:t>第三级</a:t>
            </a:r>
          </a:p>
          <a:p>
            <a:pPr marL="1200150" lvl="3" indent="-171450"/>
            <a:r>
              <a:t>第四级</a:t>
            </a:r>
          </a:p>
          <a:p>
            <a:pPr marL="1543050" lvl="4" indent="-171450"/>
            <a:r>
              <a:t>第五级</a:t>
            </a:r>
          </a:p>
        </p:txBody>
      </p:sp>
      <p:sp>
        <p:nvSpPr>
          <p:cNvPr id="12292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/>
            <a:fld id="{4DCB2110-057B-4736-B064-C5FE25395D38}" type="datetime1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2293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ctr"/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  <p:sp>
        <p:nvSpPr>
          <p:cNvPr id="12294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300"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</a:lstStyle>
          <a:p>
            <a:pPr lvl="0" algn="r"/>
            <a:fld id="{D8EE3B04-F1D5-4CC2-B5DB-0231B15DC161}" type="slidenum">
              <a:rPr lang="zh-CN" altLang="en-US" sz="700">
                <a:solidFill>
                  <a:srgbClr val="898989"/>
                </a:solidFill>
                <a:latin typeface="Arial" pitchFamily="34" charset="0"/>
                <a:ea typeface="微软雅黑"/>
              </a:rPr>
              <a:t>*</a:t>
            </a:fld>
            <a:endParaRPr lang="zh-CN" altLang="en-US" sz="700">
              <a:solidFill>
                <a:srgbClr val="898989"/>
              </a:solidFill>
              <a:latin typeface="Arial" pitchFamily="34" charset="0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6" r:id="rId1"/>
  </p:sldLayoutIdLst>
  <p:transition/>
  <p:timing/>
  <p:txStyles>
    <p:title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2700" b="1" u="none" baseline="0">
          <a:solidFill>
            <a:srgbClr val="262626"/>
          </a:solidFill>
          <a:latin typeface="Arial" pitchFamily="34" charset="0"/>
          <a:ea typeface="微软雅黑"/>
        </a:defRPr>
      </a:lvl1pPr>
    </p:titleStyle>
    <p:bodyStyle>
      <a:lvl1pPr marL="171450" indent="-171450" algn="l" defTabSz="68580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300" u="none" baseline="0">
          <a:solidFill>
            <a:srgbClr val="595959"/>
          </a:solidFill>
          <a:latin typeface="Arial" pitchFamily="34" charset="0"/>
          <a:ea typeface="微软雅黑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206500"/>
        </a:tabLst>
        <a:defRPr sz="1200" u="none" baseline="0">
          <a:solidFill>
            <a:srgbClr val="595959"/>
          </a:solidFill>
          <a:latin typeface="Arial" pitchFamily="34" charset="0"/>
          <a:ea typeface="微软雅黑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/>
        <a:buChar char="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206500"/>
        </a:tabLst>
        <a:defRPr sz="1000" u="none" baseline="0">
          <a:solidFill>
            <a:srgbClr val="595959"/>
          </a:solidFill>
          <a:latin typeface="Arial" pitchFamily="34" charset="0"/>
          <a:ea typeface="微软雅黑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00">
          <a:solidFill>
            <a:schemeClr val="tx1"/>
          </a:solidFill>
          <a:latin typeface="Arial" pitchFamily="34" charset="0"/>
          <a:ea typeface="微软雅黑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hyperlink" Target="../../1,9,&#24187;&#28783;&#29255; 9" TargetMode="Internal" /><Relationship Id="rId11" Type="http://schemas.openxmlformats.org/officeDocument/2006/relationships/hyperlink" Target="../../1,10,&#24187;&#28783;&#29255; 10" TargetMode="Internal" /><Relationship Id="rId12" Type="http://schemas.openxmlformats.org/officeDocument/2006/relationships/hyperlink" Target="../../1,11,&#24187;&#28783;&#29255; 11" TargetMode="Internal" /><Relationship Id="rId13" Type="http://schemas.openxmlformats.org/officeDocument/2006/relationships/slide" Target="slide17.xml" TargetMode="Internal" /><Relationship Id="rId14" Type="http://schemas.openxmlformats.org/officeDocument/2006/relationships/slide" Target="slide19.xml" TargetMode="Internal" /><Relationship Id="rId15" Type="http://schemas.openxmlformats.org/officeDocument/2006/relationships/slide" Target="slide21.xml" TargetMode="Internal" /><Relationship Id="rId16" Type="http://schemas.openxmlformats.org/officeDocument/2006/relationships/slide" Target="slide23.xml" TargetMode="Internal" /><Relationship Id="rId17" Type="http://schemas.openxmlformats.org/officeDocument/2006/relationships/slide" Target="slide25.xml" TargetMode="Internal" /><Relationship Id="rId18" Type="http://schemas.openxmlformats.org/officeDocument/2006/relationships/slide" Target="slide27.xml" TargetMode="Internal" /><Relationship Id="rId19" Type="http://schemas.openxmlformats.org/officeDocument/2006/relationships/slide" Target="slide29.xml" TargetMode="Internal" /><Relationship Id="rId2" Type="http://schemas.openxmlformats.org/officeDocument/2006/relationships/image" Target="../media/image1.png" /><Relationship Id="rId20" Type="http://schemas.openxmlformats.org/officeDocument/2006/relationships/slide" Target="slide32.xml" TargetMode="Internal" /><Relationship Id="rId21" Type="http://schemas.openxmlformats.org/officeDocument/2006/relationships/slide" Target="slide11.xml" TargetMode="Internal" /><Relationship Id="rId22" Type="http://schemas.openxmlformats.org/officeDocument/2006/relationships/slide" Target="slide12.xml" TargetMode="Internal" /><Relationship Id="rId23" Type="http://schemas.openxmlformats.org/officeDocument/2006/relationships/slide" Target="slide13.xml" TargetMode="Internal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hyperlink" Target="../../1,4,&#24187;&#28783;&#29255; 4" TargetMode="Internal" /><Relationship Id="rId6" Type="http://schemas.openxmlformats.org/officeDocument/2006/relationships/hyperlink" Target="../../1,5,&#24187;&#28783;&#29255; 5" TargetMode="Internal" /><Relationship Id="rId7" Type="http://schemas.openxmlformats.org/officeDocument/2006/relationships/hyperlink" Target="../../1,6,&#24187;&#28783;&#29255; 6" TargetMode="Internal" /><Relationship Id="rId8" Type="http://schemas.openxmlformats.org/officeDocument/2006/relationships/hyperlink" Target="../../1,7,&#24187;&#28783;&#29255; 7" TargetMode="Internal" /><Relationship Id="rId9" Type="http://schemas.openxmlformats.org/officeDocument/2006/relationships/hyperlink" Target="../../1,8,&#24187;&#28783;&#29255; 8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image" Target="../media/image7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image" Target="../media/image10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5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6.xml" /><Relationship Id="rId2" Type="http://schemas.openxmlformats.org/officeDocument/2006/relationships/image" Target="../media/image4.png" /><Relationship Id="rId3" Type="http://schemas.openxmlformats.org/officeDocument/2006/relationships/hyperlink" Target="../../1,3,&#24187;&#28783;&#29255; 3" TargetMode="Internal" /><Relationship Id="rId4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文本框 6"/>
          <p:cNvSpPr/>
          <p:nvPr/>
        </p:nvSpPr>
        <p:spPr>
          <a:xfrm>
            <a:off x="331788" y="1647825"/>
            <a:ext cx="8480425" cy="817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lnSpc>
                <a:spcPct val="150000"/>
              </a:lnSpc>
              <a:buFont typeface="Arial" pitchFamily="34" charset="0"/>
            </a:pPr>
            <a:r>
              <a:rPr lang="zh-CN" altLang="en-US" sz="3600">
                <a:solidFill>
                  <a:schemeClr val="tx1"/>
                </a:solidFill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600">
                <a:solidFill>
                  <a:schemeClr val="tx1"/>
                </a:solidFill>
                <a:ea typeface="黑体" pitchFamily="49" charset="-122"/>
                <a:sym typeface="Times New Roman" pitchFamily="18" charset="0"/>
              </a:rPr>
              <a:t>11</a:t>
            </a:r>
            <a:r>
              <a:rPr lang="zh-CN" altLang="en-US" sz="3600">
                <a:solidFill>
                  <a:schemeClr val="tx1"/>
                </a:solidFill>
                <a:ea typeface="黑体" pitchFamily="49" charset="-122"/>
                <a:sym typeface="Times New Roman" pitchFamily="18" charset="0"/>
              </a:rPr>
              <a:t>课 </a:t>
            </a:r>
            <a:r>
              <a:rPr lang="zh-CN" altLang="zh-CN" sz="3600">
                <a:solidFill>
                  <a:schemeClr val="tx1"/>
                </a:solidFill>
                <a:ea typeface="黑体" pitchFamily="49" charset="-122"/>
              </a:rPr>
              <a:t>苏联的社会主义建设</a:t>
            </a:r>
            <a:endParaRPr lang="en-US" altLang="zh-CN" sz="3600">
              <a:solidFill>
                <a:schemeClr val="tx1"/>
              </a:solidFill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14338" name="文本框 5"/>
          <p:cNvSpPr/>
          <p:nvPr/>
        </p:nvSpPr>
        <p:spPr>
          <a:xfrm>
            <a:off x="3492500" y="555625"/>
            <a:ext cx="5565775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zh-CN" altLang="en-US" sz="1800">
                <a:solidFill>
                  <a:schemeClr val="tx1"/>
                </a:solidFill>
                <a:ea typeface="Heiti SC Light"/>
                <a:sym typeface="Times New Roman" pitchFamily="18" charset="0"/>
              </a:rPr>
              <a:t>第三单元　第一次世界大战和战后初期的世界</a:t>
            </a:r>
            <a:endParaRPr lang="zh-CN" altLang="en-US" sz="1800">
              <a:solidFill>
                <a:schemeClr val="tx1"/>
              </a:solidFill>
              <a:ea typeface="Heiti SC Light"/>
              <a:sym typeface="Times New Roman" pitchFamily="18" charset="0"/>
            </a:endParaRPr>
          </a:p>
        </p:txBody>
      </p:sp>
      <p:sp>
        <p:nvSpPr>
          <p:cNvPr id="14339" name="TextBox 5"/>
          <p:cNvSpPr txBox="1">
            <a:spLocks noChangeArrowheads="1"/>
          </p:cNvSpPr>
          <p:nvPr/>
        </p:nvSpPr>
        <p:spPr bwMode="auto">
          <a:xfrm>
            <a:off x="179388" y="65088"/>
            <a:ext cx="2449513" cy="400050"/>
          </a:xfrm>
          <a:prstGeom prst="rect">
            <a:avLst/>
          </a:prstGeom>
          <a:noFill/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/>
            <a:r>
              <a:rPr lang="zh-CN" altLang="en-US" sz="2000">
                <a:solidFill>
                  <a:srgbClr val="941225"/>
                </a:solidFill>
                <a:latin typeface="微软雅黑" charset="-122"/>
                <a:ea typeface="微软雅黑"/>
              </a:rPr>
              <a:t>  人教版 九年级下</a:t>
            </a:r>
            <a:endParaRPr lang="zh-CN" altLang="en-US" sz="2000">
              <a:solidFill>
                <a:srgbClr val="941225"/>
              </a:solidFill>
              <a:latin typeface="微软雅黑" charset="-122"/>
              <a:ea typeface="微软雅黑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5361" name="组合 62"/>
          <p:cNvGrpSpPr/>
          <p:nvPr/>
        </p:nvGrpSpPr>
        <p:grpSpPr>
          <a:xfrm>
            <a:off x="611188" y="619125"/>
            <a:ext cx="1857375" cy="268288"/>
            <a:chOff x="7111403" y="561099"/>
            <a:chExt cx="1856675" cy="270187"/>
          </a:xfrm>
        </p:grpSpPr>
        <p:sp>
          <p:nvSpPr>
            <p:cNvPr id="15362" name="TextBox 30"/>
            <p:cNvSpPr txBox="1"/>
            <p:nvPr/>
          </p:nvSpPr>
          <p:spPr>
            <a:xfrm>
              <a:off x="7111403" y="570691"/>
              <a:ext cx="1856675" cy="260595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400" b="1" i="0" u="none" baseline="0">
                  <a:solidFill>
                    <a:srgbClr val="C00000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400" b="1" i="0" u="none" baseline="0">
                  <a:solidFill>
                    <a:srgbClr val="C00000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400" b="1" i="0" u="none" baseline="0">
                  <a:solidFill>
                    <a:srgbClr val="C00000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400" b="1" i="0" u="none" baseline="0">
                  <a:solidFill>
                    <a:srgbClr val="C00000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400" b="1" i="0" u="none" baseline="0">
                  <a:solidFill>
                    <a:srgbClr val="C00000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marL="0" marR="0" lvl="0" indent="0" eaLnBrk="1" hangingPunct="1">
                <a:buFont typeface="Arial" pitchFamily="34" charset="0"/>
              </a:pPr>
              <a:r>
                <a:rPr lang="zh-CN" altLang="en-US" sz="1000" b="0">
                  <a:solidFill>
                    <a:schemeClr val="tx1"/>
                  </a:solidFill>
                  <a:latin typeface="华文行楷" pitchFamily="2" charset="-122"/>
                  <a:ea typeface="华文行楷" pitchFamily="2" charset="-122"/>
                </a:rPr>
                <a:t>提示</a:t>
              </a:r>
              <a:r>
                <a:rPr lang="zh-CN" altLang="en-US" sz="1000" b="0">
                  <a:solidFill>
                    <a:schemeClr val="tx1"/>
                  </a:solidFill>
                  <a:latin typeface="微软雅黑" charset="-122"/>
                  <a:ea typeface="微软雅黑"/>
                </a:rPr>
                <a:t>：</a:t>
              </a:r>
              <a:r>
                <a:rPr lang="zh-CN" altLang="en-US" sz="1000" b="0">
                  <a:solidFill>
                    <a:schemeClr val="tx1"/>
                  </a:solidFill>
                  <a:latin typeface="Calibri" pitchFamily="34" charset="0"/>
                </a:rPr>
                <a:t>点击       进入习题</a:t>
              </a:r>
              <a:endParaRPr lang="zh-CN" altLang="en-US" sz="1000" b="0">
                <a:solidFill>
                  <a:schemeClr val="tx1"/>
                </a:solidFill>
                <a:latin typeface="Calibri" pitchFamily="34" charset="0"/>
              </a:endParaRPr>
            </a:p>
          </p:txBody>
        </p:sp>
        <p:pic>
          <p:nvPicPr>
            <p:cNvPr id="15363" name="Picture 2" descr="C:\Users\Administrator\Desktop\习题课件\题序框 (2).pn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7828193" y="561099"/>
              <a:ext cx="252268" cy="24794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5364" name="矩形 2"/>
          <p:cNvSpPr>
            <a:spLocks noChangeArrowheads="1"/>
          </p:cNvSpPr>
          <p:nvPr/>
        </p:nvSpPr>
        <p:spPr bwMode="auto">
          <a:xfrm>
            <a:off x="323850" y="865188"/>
            <a:ext cx="3455988" cy="461963"/>
          </a:xfrm>
          <a:prstGeom prst="rect">
            <a:avLst/>
          </a:prstGeom>
          <a:noFill/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>
                <a:solidFill>
                  <a:srgbClr val="941225"/>
                </a:solidFill>
                <a:latin typeface="宋体" pitchFamily="2" charset="-122"/>
              </a:rPr>
              <a:t>新知巩固</a:t>
            </a:r>
            <a:r>
              <a:rPr lang="en-US" altLang="zh-CN">
                <a:solidFill>
                  <a:srgbClr val="941225"/>
                </a:solidFill>
                <a:latin typeface="宋体" pitchFamily="2" charset="-122"/>
              </a:rPr>
              <a:t>·</a:t>
            </a:r>
            <a:r>
              <a:rPr lang="zh-CN" altLang="en-US">
                <a:solidFill>
                  <a:srgbClr val="941225"/>
                </a:solidFill>
                <a:latin typeface="宋体" pitchFamily="2" charset="-122"/>
              </a:rPr>
              <a:t>逐点练透</a:t>
            </a:r>
            <a:endParaRPr lang="zh-CN" altLang="en-US">
              <a:solidFill>
                <a:srgbClr val="941225"/>
              </a:solidFill>
              <a:latin typeface="宋体" pitchFamily="2" charset="-122"/>
            </a:endParaRPr>
          </a:p>
        </p:txBody>
      </p:sp>
      <p:sp>
        <p:nvSpPr>
          <p:cNvPr id="15365" name="矩形 2"/>
          <p:cNvSpPr>
            <a:spLocks noChangeArrowheads="1"/>
          </p:cNvSpPr>
          <p:nvPr/>
        </p:nvSpPr>
        <p:spPr bwMode="auto">
          <a:xfrm>
            <a:off x="4643438" y="842963"/>
            <a:ext cx="3024188" cy="461963"/>
          </a:xfrm>
          <a:prstGeom prst="rect">
            <a:avLst/>
          </a:prstGeom>
          <a:noFill/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>
                <a:solidFill>
                  <a:srgbClr val="941225"/>
                </a:solidFill>
                <a:latin typeface="宋体" pitchFamily="2" charset="-122"/>
              </a:rPr>
              <a:t>新题精题</a:t>
            </a:r>
            <a:r>
              <a:rPr lang="en-US" altLang="zh-CN">
                <a:solidFill>
                  <a:srgbClr val="941225"/>
                </a:solidFill>
                <a:latin typeface="宋体" pitchFamily="2" charset="-122"/>
              </a:rPr>
              <a:t>·</a:t>
            </a:r>
            <a:r>
              <a:rPr lang="zh-CN" altLang="en-US">
                <a:solidFill>
                  <a:srgbClr val="941225"/>
                </a:solidFill>
                <a:latin typeface="宋体" pitchFamily="2" charset="-122"/>
              </a:rPr>
              <a:t>培优提能</a:t>
            </a:r>
            <a:endParaRPr lang="zh-CN" altLang="en-US">
              <a:solidFill>
                <a:srgbClr val="941225"/>
              </a:solidFill>
              <a:latin typeface="宋体" pitchFamily="2" charset="-122"/>
            </a:endParaRPr>
          </a:p>
        </p:txBody>
      </p:sp>
      <p:pic>
        <p:nvPicPr>
          <p:cNvPr id="15366" name="Picture 32"/>
          <p:cNvPicPr/>
          <p:nvPr/>
        </p:nvPicPr>
        <p:blipFill>
          <a:blip r:embed="rId3"/>
          <a:stretch>
            <a:fillRect/>
          </a:stretch>
        </p:blipFill>
        <p:spPr>
          <a:xfrm>
            <a:off x="7700962" y="627062"/>
            <a:ext cx="1335088" cy="536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7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357188" y="1598612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8" name="TextBox 2">
            <a:hlinkClick r:id="rId5" action="ppaction://hlinksldjump"/>
          </p:cNvPr>
          <p:cNvSpPr/>
          <p:nvPr/>
        </p:nvSpPr>
        <p:spPr>
          <a:xfrm>
            <a:off x="474662" y="1604962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1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369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361950" y="2287588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70" name="TextBox 2">
            <a:hlinkClick r:id="rId6" action="ppaction://hlinksldjump"/>
          </p:cNvPr>
          <p:cNvSpPr/>
          <p:nvPr/>
        </p:nvSpPr>
        <p:spPr>
          <a:xfrm>
            <a:off x="482600" y="2303462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2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371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361950" y="3138488"/>
            <a:ext cx="574675" cy="546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72" name="TextBox 2">
            <a:hlinkClick r:id="rId7" action="ppaction://hlinksldjump"/>
          </p:cNvPr>
          <p:cNvSpPr/>
          <p:nvPr/>
        </p:nvSpPr>
        <p:spPr>
          <a:xfrm>
            <a:off x="474662" y="3160712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3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373" name="矩形 63"/>
          <p:cNvSpPr/>
          <p:nvPr/>
        </p:nvSpPr>
        <p:spPr>
          <a:xfrm>
            <a:off x="973138" y="2339975"/>
            <a:ext cx="7826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B</a:t>
            </a:r>
            <a:endParaRPr lang="zh-CN" altLang="zh-CN"/>
          </a:p>
        </p:txBody>
      </p:sp>
      <p:sp>
        <p:nvSpPr>
          <p:cNvPr id="15374" name="矩形 64"/>
          <p:cNvSpPr/>
          <p:nvPr/>
        </p:nvSpPr>
        <p:spPr>
          <a:xfrm>
            <a:off x="973138" y="3065462"/>
            <a:ext cx="7016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B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5375" name="矩形 68"/>
          <p:cNvSpPr/>
          <p:nvPr/>
        </p:nvSpPr>
        <p:spPr>
          <a:xfrm>
            <a:off x="974725" y="1600200"/>
            <a:ext cx="6381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C</a:t>
            </a:r>
            <a:endParaRPr lang="zh-CN" altLang="en-US"/>
          </a:p>
        </p:txBody>
      </p:sp>
      <p:pic>
        <p:nvPicPr>
          <p:cNvPr id="15376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357188" y="4033838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77" name="TextBox 2">
            <a:hlinkClick r:id="rId8" action="ppaction://hlinksldjump"/>
          </p:cNvPr>
          <p:cNvSpPr/>
          <p:nvPr/>
        </p:nvSpPr>
        <p:spPr>
          <a:xfrm>
            <a:off x="454025" y="4048125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4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378" name="矩形 72"/>
          <p:cNvSpPr/>
          <p:nvPr/>
        </p:nvSpPr>
        <p:spPr>
          <a:xfrm>
            <a:off x="984250" y="3997325"/>
            <a:ext cx="7302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C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15379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1785938" y="1603375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80" name="TextBox 2">
            <a:hlinkClick r:id="rId9" action="ppaction://hlinksldjump"/>
          </p:cNvPr>
          <p:cNvSpPr/>
          <p:nvPr/>
        </p:nvSpPr>
        <p:spPr>
          <a:xfrm>
            <a:off x="1895475" y="1617662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5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381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1790700" y="2292350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82" name="TextBox 2">
            <a:hlinkClick r:id="rId10" action="ppaction://hlinksldjump"/>
          </p:cNvPr>
          <p:cNvSpPr/>
          <p:nvPr/>
        </p:nvSpPr>
        <p:spPr>
          <a:xfrm>
            <a:off x="1895475" y="2308225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6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383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1790700" y="3143250"/>
            <a:ext cx="574675" cy="546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84" name="TextBox 2">
            <a:hlinkClick r:id="rId11" action="ppaction://hlinksldjump"/>
          </p:cNvPr>
          <p:cNvSpPr/>
          <p:nvPr/>
        </p:nvSpPr>
        <p:spPr>
          <a:xfrm>
            <a:off x="1911350" y="3181350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7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385" name="矩形 83"/>
          <p:cNvSpPr/>
          <p:nvPr/>
        </p:nvSpPr>
        <p:spPr>
          <a:xfrm>
            <a:off x="2433638" y="2344738"/>
            <a:ext cx="7826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A</a:t>
            </a:r>
            <a:endParaRPr lang="zh-CN" altLang="zh-CN"/>
          </a:p>
        </p:txBody>
      </p:sp>
      <p:sp>
        <p:nvSpPr>
          <p:cNvPr id="15386" name="矩形 84"/>
          <p:cNvSpPr/>
          <p:nvPr/>
        </p:nvSpPr>
        <p:spPr>
          <a:xfrm>
            <a:off x="2441575" y="3082925"/>
            <a:ext cx="9874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B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5387" name="矩形 85"/>
          <p:cNvSpPr/>
          <p:nvPr/>
        </p:nvSpPr>
        <p:spPr>
          <a:xfrm>
            <a:off x="2451100" y="1636712"/>
            <a:ext cx="6381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A</a:t>
            </a:r>
            <a:endParaRPr lang="zh-CN" altLang="en-US"/>
          </a:p>
        </p:txBody>
      </p:sp>
      <p:pic>
        <p:nvPicPr>
          <p:cNvPr id="15388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1785938" y="4038600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89" name="TextBox 2">
            <a:hlinkClick r:id="rId12" action="ppaction://hlinksldjump"/>
          </p:cNvPr>
          <p:cNvSpPr/>
          <p:nvPr/>
        </p:nvSpPr>
        <p:spPr>
          <a:xfrm>
            <a:off x="1906588" y="4068762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8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390" name="矩形 88"/>
          <p:cNvSpPr/>
          <p:nvPr/>
        </p:nvSpPr>
        <p:spPr>
          <a:xfrm>
            <a:off x="2422525" y="3978275"/>
            <a:ext cx="1619250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C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15391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4857750" y="1598612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92" name="TextBox 2">
            <a:hlinkClick r:id="rId13" action="ppaction://hlinksldjump"/>
          </p:cNvPr>
          <p:cNvSpPr/>
          <p:nvPr/>
        </p:nvSpPr>
        <p:spPr>
          <a:xfrm>
            <a:off x="4975225" y="1604962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1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393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4862512" y="2287588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94" name="TextBox 2">
            <a:hlinkClick r:id="rId14" action="ppaction://hlinksldjump"/>
          </p:cNvPr>
          <p:cNvSpPr/>
          <p:nvPr/>
        </p:nvSpPr>
        <p:spPr>
          <a:xfrm>
            <a:off x="4983162" y="2303462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2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395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4862512" y="3138488"/>
            <a:ext cx="574675" cy="546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96" name="TextBox 2">
            <a:hlinkClick r:id="rId15" action="ppaction://hlinksldjump"/>
          </p:cNvPr>
          <p:cNvSpPr/>
          <p:nvPr/>
        </p:nvSpPr>
        <p:spPr>
          <a:xfrm>
            <a:off x="4975225" y="3143250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3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397" name="矩形 95"/>
          <p:cNvSpPr/>
          <p:nvPr/>
        </p:nvSpPr>
        <p:spPr>
          <a:xfrm>
            <a:off x="5481638" y="2339975"/>
            <a:ext cx="7826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B</a:t>
            </a:r>
            <a:endParaRPr lang="zh-CN" altLang="zh-CN"/>
          </a:p>
        </p:txBody>
      </p:sp>
      <p:sp>
        <p:nvSpPr>
          <p:cNvPr id="15398" name="矩形 96"/>
          <p:cNvSpPr/>
          <p:nvPr/>
        </p:nvSpPr>
        <p:spPr>
          <a:xfrm>
            <a:off x="5513388" y="3078162"/>
            <a:ext cx="8445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B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5399" name="矩形 97"/>
          <p:cNvSpPr/>
          <p:nvPr/>
        </p:nvSpPr>
        <p:spPr>
          <a:xfrm>
            <a:off x="5483225" y="1616075"/>
            <a:ext cx="6381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B</a:t>
            </a:r>
            <a:endParaRPr lang="zh-CN" altLang="en-US"/>
          </a:p>
        </p:txBody>
      </p:sp>
      <p:pic>
        <p:nvPicPr>
          <p:cNvPr id="15400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4857750" y="4033838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401" name="TextBox 2">
            <a:hlinkClick r:id="rId16" action="ppaction://hlinksldjump"/>
          </p:cNvPr>
          <p:cNvSpPr/>
          <p:nvPr/>
        </p:nvSpPr>
        <p:spPr>
          <a:xfrm>
            <a:off x="4962525" y="4064000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4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402" name="矩形 100"/>
          <p:cNvSpPr/>
          <p:nvPr/>
        </p:nvSpPr>
        <p:spPr>
          <a:xfrm>
            <a:off x="5470525" y="3997325"/>
            <a:ext cx="7858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D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15403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6572250" y="1603375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404" name="TextBox 2">
            <a:hlinkClick r:id="rId17" action="ppaction://hlinksldjump"/>
          </p:cNvPr>
          <p:cNvSpPr/>
          <p:nvPr/>
        </p:nvSpPr>
        <p:spPr>
          <a:xfrm>
            <a:off x="6681788" y="1609725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5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405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6577012" y="2292350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406" name="TextBox 2">
            <a:hlinkClick r:id="rId18" action="ppaction://hlinksldjump"/>
          </p:cNvPr>
          <p:cNvSpPr/>
          <p:nvPr/>
        </p:nvSpPr>
        <p:spPr>
          <a:xfrm>
            <a:off x="6688138" y="2301875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6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407" name="矩形 105"/>
          <p:cNvSpPr/>
          <p:nvPr/>
        </p:nvSpPr>
        <p:spPr>
          <a:xfrm>
            <a:off x="7148512" y="1612900"/>
            <a:ext cx="6381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B</a:t>
            </a:r>
            <a:endParaRPr lang="zh-CN" altLang="en-US"/>
          </a:p>
        </p:txBody>
      </p:sp>
      <p:sp>
        <p:nvSpPr>
          <p:cNvPr id="15408" name="矩形 109"/>
          <p:cNvSpPr/>
          <p:nvPr/>
        </p:nvSpPr>
        <p:spPr>
          <a:xfrm>
            <a:off x="7135812" y="2206625"/>
            <a:ext cx="12144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B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15409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6584950" y="3157538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410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6592888" y="4070350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411" name="TextBox 2">
            <a:hlinkClick r:id="rId19" action="ppaction://hlinksldjump"/>
          </p:cNvPr>
          <p:cNvSpPr/>
          <p:nvPr/>
        </p:nvSpPr>
        <p:spPr>
          <a:xfrm>
            <a:off x="6696075" y="3181350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7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412" name="TextBox 2">
            <a:hlinkClick r:id="rId20" action="ppaction://hlinksldjump"/>
          </p:cNvPr>
          <p:cNvSpPr/>
          <p:nvPr/>
        </p:nvSpPr>
        <p:spPr>
          <a:xfrm>
            <a:off x="6713538" y="4076700"/>
            <a:ext cx="336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8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413" name="矩形 58"/>
          <p:cNvSpPr/>
          <p:nvPr/>
        </p:nvSpPr>
        <p:spPr>
          <a:xfrm>
            <a:off x="7180262" y="3038475"/>
            <a:ext cx="1212850" cy="581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D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5414" name="矩形 59"/>
          <p:cNvSpPr/>
          <p:nvPr/>
        </p:nvSpPr>
        <p:spPr>
          <a:xfrm>
            <a:off x="7108825" y="4014788"/>
            <a:ext cx="1214438" cy="581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zh-CN" altLang="en-US"/>
              <a:t>见习题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15415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3054350" y="1563688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416" name="TextBox 2">
            <a:hlinkClick r:id="rId21" action="ppaction://hlinksldjump"/>
          </p:cNvPr>
          <p:cNvSpPr/>
          <p:nvPr/>
        </p:nvSpPr>
        <p:spPr>
          <a:xfrm>
            <a:off x="3173412" y="1570038"/>
            <a:ext cx="3381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9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417" name="矩形 66"/>
          <p:cNvSpPr/>
          <p:nvPr/>
        </p:nvSpPr>
        <p:spPr>
          <a:xfrm>
            <a:off x="3644900" y="1452562"/>
            <a:ext cx="12128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C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15418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3052762" y="2309812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419" name="TextBox 2">
            <a:hlinkClick r:id="rId22" action="ppaction://hlinksldjump"/>
          </p:cNvPr>
          <p:cNvSpPr/>
          <p:nvPr/>
        </p:nvSpPr>
        <p:spPr>
          <a:xfrm>
            <a:off x="3095625" y="2316162"/>
            <a:ext cx="4921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10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pic>
        <p:nvPicPr>
          <p:cNvPr id="15420" name="Picture 16" descr="C:\Users\Administrator\Desktop\背景\习题课件\题序框.png"/>
          <p:cNvPicPr/>
          <p:nvPr/>
        </p:nvPicPr>
        <p:blipFill>
          <a:blip r:embed="rId4"/>
          <a:srcRect l="13475" t="9528" r="10065" b="16703"/>
          <a:stretch>
            <a:fillRect/>
          </a:stretch>
        </p:blipFill>
        <p:spPr>
          <a:xfrm>
            <a:off x="3054350" y="3163888"/>
            <a:ext cx="574675" cy="542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421" name="TextBox 2">
            <a:hlinkClick r:id="rId23" action="ppaction://hlinksldjump"/>
          </p:cNvPr>
          <p:cNvSpPr/>
          <p:nvPr/>
        </p:nvSpPr>
        <p:spPr>
          <a:xfrm>
            <a:off x="3105150" y="3170238"/>
            <a:ext cx="4746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r>
              <a:rPr lang="en-US" altLang="zh-CN">
                <a:solidFill>
                  <a:schemeClr val="tx1"/>
                </a:solidFill>
              </a:rPr>
              <a:t>11</a:t>
            </a:r>
            <a:endParaRPr lang="zh-CN" altLang="en-US">
              <a:solidFill>
                <a:schemeClr val="tx1"/>
              </a:solidFill>
              <a:ea typeface="Times New Roman" pitchFamily="18" charset="0"/>
            </a:endParaRPr>
          </a:p>
        </p:txBody>
      </p:sp>
      <p:sp>
        <p:nvSpPr>
          <p:cNvPr id="15422" name="矩形 67"/>
          <p:cNvSpPr/>
          <p:nvPr/>
        </p:nvSpPr>
        <p:spPr>
          <a:xfrm>
            <a:off x="3681412" y="2206625"/>
            <a:ext cx="12128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en-US" altLang="zh-CN"/>
              <a:t>D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5423" name="矩形 69"/>
          <p:cNvSpPr/>
          <p:nvPr/>
        </p:nvSpPr>
        <p:spPr>
          <a:xfrm>
            <a:off x="3627438" y="3052762"/>
            <a:ext cx="12128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just" eaLnBrk="1" hangingPunct="1">
              <a:lnSpc>
                <a:spcPct val="150000"/>
              </a:lnSpc>
              <a:buFont typeface="Arial" pitchFamily="34" charset="0"/>
            </a:pPr>
            <a:r>
              <a:rPr lang="zh-CN" altLang="en-US"/>
              <a:t>见习题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0" dur="500" fill="hold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6" dur="500" fill="hold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2" dur="500" fill="hold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8" dur="500" fill="hold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1" dur="500" fill="hold"/>
                                        <p:tgtEl>
                                          <p:spTgt spid="1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4" dur="500" fill="hold"/>
                                        <p:tgtEl>
                                          <p:spTgt spid="1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7" dur="500" fill="hold"/>
                                        <p:tgtEl>
                                          <p:spTgt spid="15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0" dur="500" fill="hold"/>
                                        <p:tgtEl>
                                          <p:spTgt spid="15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3" dur="500" fill="hold"/>
                                        <p:tgtEl>
                                          <p:spTgt spid="1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6" dur="500" fill="hold"/>
                                        <p:tgtEl>
                                          <p:spTgt spid="1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9" dur="500" fill="hold"/>
                                        <p:tgtEl>
                                          <p:spTgt spid="1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2" dur="500" fill="hold"/>
                                        <p:tgtEl>
                                          <p:spTgt spid="1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5" dur="500" fill="hold"/>
                                        <p:tgtEl>
                                          <p:spTgt spid="15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8" dur="500" fill="hold"/>
                                        <p:tgtEl>
                                          <p:spTgt spid="15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61" dur="500" fill="hold"/>
                                        <p:tgtEl>
                                          <p:spTgt spid="15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6"/>
                  </p:tgtEl>
                </p:cond>
              </p:nextCondLst>
            </p:seq>
          </p:childTnLst>
        </p:cTn>
      </p:par>
    </p:tnLst>
    <p:bldLst>
      <p:bldP spid="15373" grpId="0"/>
      <p:bldP spid="15374" grpId="1"/>
      <p:bldP spid="15375" grpId="2"/>
      <p:bldP spid="15378" grpId="3"/>
      <p:bldP spid="15385" grpId="4"/>
      <p:bldP spid="15386" grpId="5"/>
      <p:bldP spid="15387" grpId="6"/>
      <p:bldP spid="15390" grpId="7"/>
      <p:bldP spid="15397" grpId="8"/>
      <p:bldP spid="15398" grpId="9"/>
      <p:bldP spid="15399" grpId="10"/>
      <p:bldP spid="15402" grpId="11"/>
      <p:bldP spid="15407" grpId="12"/>
      <p:bldP spid="15408" grpId="13"/>
      <p:bldP spid="15413" grpId="14"/>
      <p:bldP spid="15414" grpId="15"/>
      <p:bldP spid="15417" grpId="16"/>
      <p:bldP spid="15422" grpId="17"/>
      <p:bldP spid="15423" grpId="18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6" name="文本框 6"/>
          <p:cNvSpPr/>
          <p:nvPr/>
        </p:nvSpPr>
        <p:spPr>
          <a:xfrm>
            <a:off x="2843212" y="1851025"/>
            <a:ext cx="914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16387" name="矩形 2"/>
          <p:cNvSpPr/>
          <p:nvPr/>
        </p:nvSpPr>
        <p:spPr>
          <a:xfrm>
            <a:off x="258762" y="641350"/>
            <a:ext cx="8339138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1.1920</a:t>
            </a:r>
            <a:r>
              <a:rPr lang="zh-CN" altLang="zh-CN">
                <a:solidFill>
                  <a:schemeClr val="tx1"/>
                </a:solidFill>
              </a:rPr>
              <a:t>年年底，苏维埃俄国国内战争逐渐平息。但是，工厂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停工，农业产量急剧下降，饥荒严重。面对严重的危机，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苏俄政府实行（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工业化政策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战时共产主义政策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新经济政策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农业集体化政策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09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0" name="文本框 6"/>
          <p:cNvSpPr/>
          <p:nvPr/>
        </p:nvSpPr>
        <p:spPr>
          <a:xfrm>
            <a:off x="2281238" y="1851025"/>
            <a:ext cx="5048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B</a:t>
            </a:r>
            <a:endParaRPr lang="zh-CN" altLang="en-US"/>
          </a:p>
        </p:txBody>
      </p:sp>
      <p:sp>
        <p:nvSpPr>
          <p:cNvPr id="17411" name="矩形 2"/>
          <p:cNvSpPr/>
          <p:nvPr/>
        </p:nvSpPr>
        <p:spPr>
          <a:xfrm>
            <a:off x="252412" y="646112"/>
            <a:ext cx="8353425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2.1921</a:t>
            </a:r>
            <a:r>
              <a:rPr lang="zh-CN" altLang="zh-CN">
                <a:solidFill>
                  <a:schemeClr val="tx1"/>
                </a:solidFill>
              </a:rPr>
              <a:t>年，列宁提出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我们真正需要的是美国的资本和技术。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这样就可以让我们的车轮再次转动起来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。为此，苏俄采取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的措施是（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实行余粮征集制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部分企业允许资本家经营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优先发展重工业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实行高度集中的经济体制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4" name="文本框 3"/>
          <p:cNvSpPr/>
          <p:nvPr/>
        </p:nvSpPr>
        <p:spPr>
          <a:xfrm>
            <a:off x="6588125" y="1851025"/>
            <a:ext cx="5746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B</a:t>
            </a:r>
            <a:endParaRPr lang="zh-CN" altLang="en-US"/>
          </a:p>
        </p:txBody>
      </p:sp>
      <p:sp>
        <p:nvSpPr>
          <p:cNvPr id="18435" name="矩形 1"/>
          <p:cNvSpPr/>
          <p:nvPr/>
        </p:nvSpPr>
        <p:spPr>
          <a:xfrm>
            <a:off x="323850" y="646112"/>
            <a:ext cx="8351838" cy="3968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3.</a:t>
            </a:r>
            <a:r>
              <a:rPr lang="zh-CN" altLang="zh-CN">
                <a:solidFill>
                  <a:schemeClr val="tx1"/>
                </a:solidFill>
              </a:rPr>
              <a:t>新经济政策实施后，许多优秀的布尔什维克对此不理解，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甚至为此痛哭。列宁指出，新经济政策是一种为了继续前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进的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有限的退却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。列宁所指的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退却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实行余粮征集制来缓解饥荒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恢复货币流通和商品交换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中小企业全部实行国有化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大力推行农业集体化运动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7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58" name="文本框 10"/>
          <p:cNvSpPr/>
          <p:nvPr/>
        </p:nvSpPr>
        <p:spPr>
          <a:xfrm>
            <a:off x="2195512" y="2109788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19459" name="矩形 1"/>
          <p:cNvSpPr/>
          <p:nvPr/>
        </p:nvSpPr>
        <p:spPr>
          <a:xfrm>
            <a:off x="265112" y="377825"/>
            <a:ext cx="8267700" cy="4524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4.1933</a:t>
            </a:r>
            <a:r>
              <a:rPr lang="zh-CN" altLang="zh-CN">
                <a:solidFill>
                  <a:schemeClr val="tx1"/>
                </a:solidFill>
              </a:rPr>
              <a:t>年</a:t>
            </a:r>
            <a:r>
              <a:rPr lang="en-US" altLang="zh-CN">
                <a:solidFill>
                  <a:schemeClr val="tx1"/>
                </a:solidFill>
              </a:rPr>
              <a:t>8</a:t>
            </a:r>
            <a:r>
              <a:rPr lang="zh-CN" altLang="zh-CN">
                <a:solidFill>
                  <a:schemeClr val="tx1"/>
                </a:solidFill>
              </a:rPr>
              <a:t>月</a:t>
            </a:r>
            <a:r>
              <a:rPr lang="en-US" altLang="zh-CN">
                <a:solidFill>
                  <a:schemeClr val="tx1"/>
                </a:solidFill>
              </a:rPr>
              <a:t>14</a:t>
            </a:r>
            <a:r>
              <a:rPr lang="zh-CN" altLang="zh-CN">
                <a:solidFill>
                  <a:schemeClr val="tx1"/>
                </a:solidFill>
              </a:rPr>
              <a:t>日，苏联杂志《为了工业化》中写道：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美国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的商业和科学与布尔什维克的智慧相结合，在三四年内已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经产生了巨大的效果</a:t>
            </a:r>
            <a:r>
              <a:rPr lang="en-US" altLang="zh-CN">
                <a:solidFill>
                  <a:schemeClr val="tx1"/>
                </a:solidFill>
              </a:rPr>
              <a:t>……”</a:t>
            </a:r>
            <a:r>
              <a:rPr lang="zh-CN" altLang="zh-CN">
                <a:solidFill>
                  <a:schemeClr val="tx1"/>
                </a:solidFill>
              </a:rPr>
              <a:t>下面对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布尔什维克的智慧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理解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正确的是（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制定战时共产主义政策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实行新经济政策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实施经济建设五年计划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承认市场对经济的调节作用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2" name="文本框 4"/>
          <p:cNvSpPr/>
          <p:nvPr/>
        </p:nvSpPr>
        <p:spPr>
          <a:xfrm>
            <a:off x="3984625" y="2274888"/>
            <a:ext cx="4079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A</a:t>
            </a:r>
            <a:endParaRPr lang="zh-CN" altLang="en-US"/>
          </a:p>
        </p:txBody>
      </p:sp>
      <p:sp>
        <p:nvSpPr>
          <p:cNvPr id="20483" name="矩形 1"/>
          <p:cNvSpPr/>
          <p:nvPr/>
        </p:nvSpPr>
        <p:spPr>
          <a:xfrm>
            <a:off x="179388" y="473075"/>
            <a:ext cx="8424862" cy="4524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5.</a:t>
            </a:r>
            <a:r>
              <a:rPr lang="zh-CN" altLang="zh-CN">
                <a:solidFill>
                  <a:schemeClr val="tx1"/>
                </a:solidFill>
              </a:rPr>
              <a:t>斯大林说过：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工业化的中心，工业化的基础，就是发展重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工业（燃料、金属等），归根到底，就是发展生产资料的生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产，发展本国的机器制造业。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由此可以看出，苏联实施社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会主义工业化的特点是（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优先发展重工业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优先发展轻工业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优先发展农业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优先发展商业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505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6" name="文本框 3"/>
          <p:cNvSpPr/>
          <p:nvPr/>
        </p:nvSpPr>
        <p:spPr>
          <a:xfrm>
            <a:off x="5435600" y="2787650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/>
              <a:t>A</a:t>
            </a:r>
            <a:endParaRPr lang="zh-CN" altLang="en-US"/>
          </a:p>
        </p:txBody>
      </p:sp>
      <p:sp>
        <p:nvSpPr>
          <p:cNvPr id="21507" name="矩形 1"/>
          <p:cNvSpPr/>
          <p:nvPr/>
        </p:nvSpPr>
        <p:spPr>
          <a:xfrm>
            <a:off x="107950" y="511175"/>
            <a:ext cx="9036050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6.</a:t>
            </a:r>
            <a:r>
              <a:rPr lang="zh-CN" altLang="zh-CN">
                <a:solidFill>
                  <a:schemeClr val="tx1"/>
                </a:solidFill>
              </a:rPr>
              <a:t>斯塔夫里阿诺斯在《全球通史》中说：从</a:t>
            </a:r>
            <a:r>
              <a:rPr lang="en-US" altLang="zh-CN">
                <a:solidFill>
                  <a:schemeClr val="tx1"/>
                </a:solidFill>
              </a:rPr>
              <a:t>1928</a:t>
            </a:r>
            <a:r>
              <a:rPr lang="zh-CN" altLang="zh-CN">
                <a:solidFill>
                  <a:schemeClr val="tx1"/>
                </a:solidFill>
              </a:rPr>
              <a:t>年开始，苏联实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施第一个五年计划。农业方面，几乎把所有农民的土地都集中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到集体农庄和国营农场，开展农业生产，收购的农产品由政府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统一分配。</a:t>
            </a:r>
            <a:r>
              <a:rPr lang="en-US" altLang="zh-CN">
                <a:solidFill>
                  <a:schemeClr val="tx1"/>
                </a:solidFill>
              </a:rPr>
              <a:t>……</a:t>
            </a:r>
            <a:r>
              <a:rPr lang="zh-CN" altLang="zh-CN">
                <a:solidFill>
                  <a:schemeClr val="tx1"/>
                </a:solidFill>
              </a:rPr>
              <a:t>工业方面，工厂主要归政府所有，由政府经营。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这段话表明苏联经济体制的特点是（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高度集中的计划经济</a:t>
            </a:r>
            <a:r>
              <a:rPr lang="en-US" altLang="zh-CN">
                <a:solidFill>
                  <a:schemeClr val="tx1"/>
                </a:solidFill>
              </a:rPr>
              <a:t>        B.</a:t>
            </a:r>
            <a:r>
              <a:rPr lang="zh-CN" altLang="zh-CN">
                <a:solidFill>
                  <a:schemeClr val="tx1"/>
                </a:solidFill>
              </a:rPr>
              <a:t>牺牲农业发展工业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计划与市场相结合</a:t>
            </a:r>
            <a:r>
              <a:rPr lang="en-US" altLang="zh-CN">
                <a:solidFill>
                  <a:schemeClr val="tx1"/>
                </a:solidFill>
              </a:rPr>
              <a:t>   	   D.</a:t>
            </a:r>
            <a:r>
              <a:rPr lang="zh-CN" altLang="zh-CN">
                <a:solidFill>
                  <a:schemeClr val="tx1"/>
                </a:solidFill>
              </a:rPr>
              <a:t>优先发展重工业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0" name="文本框 16"/>
          <p:cNvSpPr/>
          <p:nvPr/>
        </p:nvSpPr>
        <p:spPr>
          <a:xfrm>
            <a:off x="4067175" y="1779588"/>
            <a:ext cx="3905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>
                <a:solidFill>
                  <a:srgbClr val="C00000"/>
                </a:solidFill>
              </a:rPr>
              <a:t>B</a:t>
            </a:r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22531" name="矩形 2"/>
          <p:cNvSpPr/>
          <p:nvPr/>
        </p:nvSpPr>
        <p:spPr>
          <a:xfrm>
            <a:off x="234950" y="587375"/>
            <a:ext cx="8674100" cy="3968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7.</a:t>
            </a:r>
            <a:r>
              <a:rPr lang="zh-CN" altLang="zh-CN">
                <a:solidFill>
                  <a:schemeClr val="tx1"/>
                </a:solidFill>
              </a:rPr>
              <a:t>第一个五年计划期间，苏联政府在各地组建了数千个拖拉机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站。每站配备一批拖拉机和联合收割机，农业机械化水平大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大提高。这主要是因为（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农村缺少机械操作员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农业正在进行集体化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农民缺乏生产积极性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农庄没有土地所有权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3553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4" name="矩形 1"/>
          <p:cNvSpPr/>
          <p:nvPr/>
        </p:nvSpPr>
        <p:spPr>
          <a:xfrm>
            <a:off x="331788" y="739775"/>
            <a:ext cx="8821738" cy="3416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8.1931</a:t>
            </a:r>
            <a:r>
              <a:rPr lang="zh-CN" altLang="zh-CN">
                <a:solidFill>
                  <a:schemeClr val="tx1"/>
                </a:solidFill>
              </a:rPr>
              <a:t>年，斯大林说：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我们比先进国家落后了</a:t>
            </a:r>
            <a:r>
              <a:rPr lang="en-US" altLang="zh-CN">
                <a:solidFill>
                  <a:schemeClr val="tx1"/>
                </a:solidFill>
              </a:rPr>
              <a:t>50—100</a:t>
            </a:r>
            <a:r>
              <a:rPr lang="zh-CN" altLang="zh-CN">
                <a:solidFill>
                  <a:schemeClr val="tx1"/>
                </a:solidFill>
              </a:rPr>
              <a:t>年。我们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应当在</a:t>
            </a:r>
            <a:r>
              <a:rPr lang="en-US" altLang="zh-CN">
                <a:solidFill>
                  <a:schemeClr val="tx1"/>
                </a:solidFill>
              </a:rPr>
              <a:t>10</a:t>
            </a:r>
            <a:r>
              <a:rPr lang="zh-CN" altLang="zh-CN">
                <a:solidFill>
                  <a:schemeClr val="tx1"/>
                </a:solidFill>
              </a:rPr>
              <a:t>年内跑完这段距离。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为此他采取的措施是（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战时共产主义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新经济政策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工业化和农业集体化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大力发展军事工业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23555" name="TextBox 2"/>
          <p:cNvSpPr/>
          <p:nvPr/>
        </p:nvSpPr>
        <p:spPr>
          <a:xfrm>
            <a:off x="7956550" y="1401762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C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8" name="TextBox 4"/>
          <p:cNvSpPr/>
          <p:nvPr/>
        </p:nvSpPr>
        <p:spPr>
          <a:xfrm>
            <a:off x="1619250" y="2295525"/>
            <a:ext cx="4079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24579" name="矩形 1"/>
          <p:cNvSpPr/>
          <p:nvPr/>
        </p:nvSpPr>
        <p:spPr>
          <a:xfrm>
            <a:off x="227012" y="493712"/>
            <a:ext cx="8713788" cy="4524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9.“</a:t>
            </a:r>
            <a:r>
              <a:rPr lang="zh-CN" altLang="zh-CN">
                <a:solidFill>
                  <a:schemeClr val="tx1"/>
                </a:solidFill>
              </a:rPr>
              <a:t>苏联制度的设计用意，在于尽快将一个极落后、开发度极低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的国家，早早送上工业化的大道</a:t>
            </a:r>
            <a:r>
              <a:rPr lang="en-US" altLang="zh-CN">
                <a:solidFill>
                  <a:schemeClr val="tx1"/>
                </a:solidFill>
              </a:rPr>
              <a:t>……</a:t>
            </a:r>
            <a:r>
              <a:rPr lang="zh-CN" altLang="zh-CN">
                <a:solidFill>
                  <a:schemeClr val="tx1"/>
                </a:solidFill>
              </a:rPr>
              <a:t>尽管这个制度极其缺乏效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率，极其浪费，却毕竟达到了上述目标。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该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制度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形成的标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志是（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新经济政策的实施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农业集体化运动的开展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C.1936</a:t>
            </a:r>
            <a:r>
              <a:rPr lang="zh-CN" altLang="zh-CN">
                <a:solidFill>
                  <a:schemeClr val="tx1"/>
                </a:solidFill>
              </a:rPr>
              <a:t>年新宪法颁布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社会主义工业化的实施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560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2" name="TextBox 2"/>
          <p:cNvSpPr/>
          <p:nvPr/>
        </p:nvSpPr>
        <p:spPr>
          <a:xfrm>
            <a:off x="2771775" y="2787650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D</a:t>
            </a:r>
            <a:endParaRPr lang="zh-CN" altLang="en-US"/>
          </a:p>
        </p:txBody>
      </p:sp>
      <p:sp>
        <p:nvSpPr>
          <p:cNvPr id="25603" name="矩形 1"/>
          <p:cNvSpPr/>
          <p:nvPr/>
        </p:nvSpPr>
        <p:spPr>
          <a:xfrm>
            <a:off x="107950" y="484188"/>
            <a:ext cx="8748712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10.“</a:t>
            </a:r>
            <a:r>
              <a:rPr lang="zh-CN" altLang="zh-CN">
                <a:solidFill>
                  <a:schemeClr val="tx1"/>
                </a:solidFill>
              </a:rPr>
              <a:t>在世界历史上，还没有任何一个国家如此全面而细致地规划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过自己的发展进程，这是苏联人的一个创造。在那个时代，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所有的生产、运输、销售都由国家计划安排</a:t>
            </a:r>
            <a:r>
              <a:rPr lang="en-US" altLang="zh-CN">
                <a:solidFill>
                  <a:schemeClr val="tx1"/>
                </a:solidFill>
              </a:rPr>
              <a:t>……</a:t>
            </a:r>
            <a:r>
              <a:rPr lang="zh-CN" altLang="zh-CN">
                <a:solidFill>
                  <a:schemeClr val="tx1"/>
                </a:solidFill>
              </a:rPr>
              <a:t>对它而言，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未来几十年的兴衰都和这种</a:t>
            </a:r>
            <a:r>
              <a:rPr lang="en-US" altLang="zh-CN">
                <a:solidFill>
                  <a:schemeClr val="tx1"/>
                </a:solidFill>
              </a:rPr>
              <a:t>‘</a:t>
            </a:r>
            <a:r>
              <a:rPr lang="zh-CN" altLang="zh-CN">
                <a:solidFill>
                  <a:schemeClr val="tx1"/>
                </a:solidFill>
              </a:rPr>
              <a:t>创造</a:t>
            </a:r>
            <a:r>
              <a:rPr lang="en-US" altLang="zh-CN">
                <a:solidFill>
                  <a:schemeClr val="tx1"/>
                </a:solidFill>
              </a:rPr>
              <a:t>’</a:t>
            </a:r>
            <a:r>
              <a:rPr lang="zh-CN" altLang="zh-CN">
                <a:solidFill>
                  <a:schemeClr val="tx1"/>
                </a:solidFill>
              </a:rPr>
              <a:t>联系在了一起。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材料中的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“</a:t>
            </a:r>
            <a:r>
              <a:rPr lang="zh-CN" altLang="zh-CN">
                <a:solidFill>
                  <a:schemeClr val="tx1"/>
                </a:solidFill>
              </a:rPr>
              <a:t>创造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指的是（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A.</a:t>
            </a:r>
            <a:r>
              <a:rPr lang="zh-CN" altLang="zh-CN">
                <a:solidFill>
                  <a:schemeClr val="tx1"/>
                </a:solidFill>
              </a:rPr>
              <a:t>十月革命</a:t>
            </a:r>
            <a:r>
              <a:rPr lang="en-US" altLang="zh-CN">
                <a:solidFill>
                  <a:schemeClr val="tx1"/>
                </a:solidFill>
              </a:rPr>
              <a:t>                     B.</a:t>
            </a:r>
            <a:r>
              <a:rPr lang="zh-CN" altLang="zh-CN">
                <a:solidFill>
                  <a:schemeClr val="tx1"/>
                </a:solidFill>
              </a:rPr>
              <a:t>战时共产主义政策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C.</a:t>
            </a:r>
            <a:r>
              <a:rPr lang="zh-CN" altLang="zh-CN">
                <a:solidFill>
                  <a:schemeClr val="tx1"/>
                </a:solidFill>
              </a:rPr>
              <a:t>新经济政策</a:t>
            </a:r>
            <a:r>
              <a:rPr lang="en-US" altLang="zh-CN">
                <a:solidFill>
                  <a:schemeClr val="tx1"/>
                </a:solidFill>
              </a:rPr>
              <a:t>                 D.</a:t>
            </a:r>
            <a:r>
              <a:rPr lang="zh-CN" altLang="zh-CN">
                <a:solidFill>
                  <a:schemeClr val="tx1"/>
                </a:solidFill>
              </a:rPr>
              <a:t>苏联模式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矩形 2"/>
          <p:cNvSpPr/>
          <p:nvPr/>
        </p:nvSpPr>
        <p:spPr>
          <a:xfrm>
            <a:off x="179388" y="555625"/>
            <a:ext cx="8497888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11.</a:t>
            </a:r>
            <a:r>
              <a:rPr lang="zh-CN" altLang="zh-CN">
                <a:solidFill>
                  <a:schemeClr val="tx1"/>
                </a:solidFill>
              </a:rPr>
              <a:t>阅读材料，回答问题。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材料一　</a:t>
            </a:r>
            <a:r>
              <a:rPr lang="en-US" altLang="zh-CN">
                <a:solidFill>
                  <a:schemeClr val="tx1"/>
                </a:solidFill>
              </a:rPr>
              <a:t>1921</a:t>
            </a:r>
            <a:r>
              <a:rPr lang="zh-CN" altLang="zh-CN">
                <a:solidFill>
                  <a:schemeClr val="tx1"/>
                </a:solidFill>
              </a:rPr>
              <a:t>年</a:t>
            </a:r>
            <a:r>
              <a:rPr lang="en-US" altLang="zh-CN">
                <a:solidFill>
                  <a:schemeClr val="tx1"/>
                </a:solidFill>
              </a:rPr>
              <a:t>3</a:t>
            </a:r>
            <a:r>
              <a:rPr lang="zh-CN" altLang="zh-CN">
                <a:solidFill>
                  <a:schemeClr val="tx1"/>
                </a:solidFill>
              </a:rPr>
              <a:t>月，俄共（布）召开了第十次代表大会，会上决定以粮食税代替余粮征集制，由此开始了从战时共产主义政策向新经济政策的过渡。新经济政策实施后，受到广大工人和农民的支持，使国民经济得到恢复和发展，苏维埃政权得到巩固。</a:t>
            </a:r>
            <a:endParaRPr lang="en-US" altLang="zh-CN">
              <a:solidFill>
                <a:schemeClr val="tx1"/>
              </a:solidFill>
            </a:endParaRPr>
          </a:p>
          <a:p>
            <a:pPr lvl="0" algn="r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——</a:t>
            </a:r>
            <a:r>
              <a:rPr lang="zh-CN" altLang="zh-CN">
                <a:solidFill>
                  <a:schemeClr val="tx1"/>
                </a:solidFill>
              </a:rPr>
              <a:t>摘自《经济成长历程》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1"/>
          <p:cNvSpPr/>
          <p:nvPr/>
        </p:nvSpPr>
        <p:spPr>
          <a:xfrm>
            <a:off x="179388" y="771525"/>
            <a:ext cx="7488238" cy="113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（</a:t>
            </a:r>
            <a:r>
              <a:rPr lang="en-US" altLang="zh-CN">
                <a:solidFill>
                  <a:schemeClr val="tx1"/>
                </a:solidFill>
              </a:rPr>
              <a:t>1</a:t>
            </a:r>
            <a:r>
              <a:rPr lang="zh-CN" altLang="zh-CN">
                <a:solidFill>
                  <a:schemeClr val="tx1"/>
                </a:solidFill>
              </a:rPr>
              <a:t>）据材料一，指出新经济政策在农业方面的措施，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</a:t>
            </a:r>
            <a:r>
              <a:rPr lang="zh-CN" altLang="zh-CN">
                <a:solidFill>
                  <a:schemeClr val="tx1"/>
                </a:solidFill>
              </a:rPr>
              <a:t>并概括新经济政策的作用。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27650" name="矩形 6"/>
          <p:cNvSpPr/>
          <p:nvPr/>
        </p:nvSpPr>
        <p:spPr>
          <a:xfrm>
            <a:off x="987425" y="1901825"/>
            <a:ext cx="7489825" cy="113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/>
              <a:t>措施：以征收粮食税代替余粮征集制。作用：促进了苏俄经济的恢复与发展，巩固了苏维埃政权。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矩形 1"/>
          <p:cNvSpPr/>
          <p:nvPr/>
        </p:nvSpPr>
        <p:spPr>
          <a:xfrm>
            <a:off x="395288" y="563562"/>
            <a:ext cx="8064500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>
                <a:solidFill>
                  <a:schemeClr val="tx1"/>
                </a:solidFill>
              </a:rPr>
              <a:t>材料二　苏联社会主义建设的成就与弊端：</a:t>
            </a:r>
            <a:endParaRPr lang="zh-CN" altLang="zh-CN">
              <a:solidFill>
                <a:schemeClr val="tx1"/>
              </a:solidFill>
            </a:endParaRPr>
          </a:p>
          <a:p>
            <a:pPr lvl="0"/>
            <a:r>
              <a:rPr lang="zh-CN" altLang="zh-CN">
                <a:solidFill>
                  <a:schemeClr val="tx1"/>
                </a:solidFill>
              </a:rPr>
              <a:t>　　</a:t>
            </a:r>
            <a:endParaRPr lang="zh-CN" altLang="zh-CN">
              <a:solidFill>
                <a:schemeClr val="tx1"/>
              </a:solidFill>
            </a:endParaRPr>
          </a:p>
          <a:p>
            <a:pPr lvl="0"/>
            <a:r>
              <a:rPr lang="en-US" altLang="zh-CN">
                <a:solidFill>
                  <a:schemeClr val="tx1"/>
                </a:solidFill>
              </a:rPr>
              <a:t> </a:t>
            </a:r>
            <a:endParaRPr lang="zh-CN" altLang="zh-CN">
              <a:solidFill>
                <a:schemeClr val="tx1"/>
              </a:solidFill>
            </a:endParaRPr>
          </a:p>
          <a:p>
            <a:pPr lvl="0"/>
            <a:r>
              <a:rPr lang="en-US" altLang="zh-CN">
                <a:solidFill>
                  <a:schemeClr val="tx1"/>
                </a:solidFill>
              </a:rPr>
              <a:t> </a:t>
            </a:r>
            <a:endParaRPr lang="zh-CN" altLang="zh-CN">
              <a:solidFill>
                <a:schemeClr val="tx1"/>
              </a:solidFill>
            </a:endParaRPr>
          </a:p>
        </p:txBody>
      </p:sp>
      <p:pic>
        <p:nvPicPr>
          <p:cNvPr id="28674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15925" y="1096962"/>
            <a:ext cx="3579812" cy="2949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5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4572000" y="1096962"/>
            <a:ext cx="2493962" cy="2916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矩形 3"/>
          <p:cNvSpPr/>
          <p:nvPr/>
        </p:nvSpPr>
        <p:spPr>
          <a:xfrm>
            <a:off x="420688" y="4162425"/>
            <a:ext cx="358775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>
                <a:solidFill>
                  <a:schemeClr val="tx1"/>
                </a:solidFill>
              </a:rPr>
              <a:t>图一　海报：工业化之路</a:t>
            </a:r>
            <a:endParaRPr lang="zh-CN" altLang="en-US"/>
          </a:p>
        </p:txBody>
      </p:sp>
      <p:sp>
        <p:nvSpPr>
          <p:cNvPr id="28677" name="矩形 4"/>
          <p:cNvSpPr/>
          <p:nvPr/>
        </p:nvSpPr>
        <p:spPr>
          <a:xfrm>
            <a:off x="4716462" y="4133850"/>
            <a:ext cx="23495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>
                <a:solidFill>
                  <a:schemeClr val="tx1"/>
                </a:solidFill>
              </a:rPr>
              <a:t>图二　跛足巨人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矩形 1"/>
          <p:cNvSpPr/>
          <p:nvPr/>
        </p:nvSpPr>
        <p:spPr>
          <a:xfrm>
            <a:off x="31750" y="484188"/>
            <a:ext cx="8643938" cy="1754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（</a:t>
            </a:r>
            <a:r>
              <a:rPr lang="en-US" altLang="zh-CN">
                <a:solidFill>
                  <a:schemeClr val="tx1"/>
                </a:solidFill>
              </a:rPr>
              <a:t>2</a:t>
            </a:r>
            <a:r>
              <a:rPr lang="zh-CN" altLang="zh-CN">
                <a:solidFill>
                  <a:schemeClr val="tx1"/>
                </a:solidFill>
              </a:rPr>
              <a:t>）读材料二中的图一，指出苏联工业化建设取得了怎样的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</a:t>
            </a:r>
            <a:r>
              <a:rPr lang="zh-CN" altLang="zh-CN">
                <a:solidFill>
                  <a:schemeClr val="tx1"/>
                </a:solidFill>
              </a:rPr>
              <a:t>成就，后来形成了怎样的发展模式。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 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29698" name="矩形 6"/>
          <p:cNvSpPr/>
          <p:nvPr/>
        </p:nvSpPr>
        <p:spPr>
          <a:xfrm>
            <a:off x="819150" y="3408362"/>
            <a:ext cx="65516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/>
              <a:t>重工业与农业、轻工业比例失调。</a:t>
            </a:r>
            <a:endParaRPr lang="zh-CN" altLang="zh-CN"/>
          </a:p>
        </p:txBody>
      </p:sp>
      <p:sp>
        <p:nvSpPr>
          <p:cNvPr id="29699" name="矩形 2"/>
          <p:cNvSpPr/>
          <p:nvPr/>
        </p:nvSpPr>
        <p:spPr>
          <a:xfrm>
            <a:off x="31750" y="2716212"/>
            <a:ext cx="8426450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（</a:t>
            </a:r>
            <a:r>
              <a:rPr lang="en-US" altLang="zh-CN">
                <a:solidFill>
                  <a:schemeClr val="tx1"/>
                </a:solidFill>
              </a:rPr>
              <a:t>3</a:t>
            </a:r>
            <a:r>
              <a:rPr lang="zh-CN" altLang="zh-CN">
                <a:solidFill>
                  <a:schemeClr val="tx1"/>
                </a:solidFill>
              </a:rPr>
              <a:t>）材料二中的图二漫画揭示了苏联经济发展的何种现象？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29700" name="矩形 2"/>
          <p:cNvSpPr/>
          <p:nvPr/>
        </p:nvSpPr>
        <p:spPr>
          <a:xfrm>
            <a:off x="827088" y="1638300"/>
            <a:ext cx="7704138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/>
              <a:t>成就：由落后的农业国变成了强大的工业国。模式：苏联模式。</a:t>
            </a:r>
            <a:endParaRPr lang="zh-CN" altLang="en-US"/>
          </a:p>
        </p:txBody>
      </p:sp>
      <p:pic>
        <p:nvPicPr>
          <p:cNvPr id="2970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2"/>
          <p:cNvSpPr/>
          <p:nvPr/>
        </p:nvSpPr>
        <p:spPr>
          <a:xfrm>
            <a:off x="107950" y="587375"/>
            <a:ext cx="8713788" cy="3968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 1.</a:t>
            </a:r>
            <a:r>
              <a:rPr lang="zh-CN" altLang="zh-CN">
                <a:solidFill>
                  <a:schemeClr val="tx1"/>
                </a:solidFill>
              </a:rPr>
              <a:t>到</a:t>
            </a:r>
            <a:r>
              <a:rPr lang="en-US" altLang="zh-CN">
                <a:solidFill>
                  <a:schemeClr val="tx1"/>
                </a:solidFill>
              </a:rPr>
              <a:t>1920</a:t>
            </a:r>
            <a:r>
              <a:rPr lang="zh-CN" altLang="zh-CN">
                <a:solidFill>
                  <a:schemeClr val="tx1"/>
                </a:solidFill>
              </a:rPr>
              <a:t>年，俄国工人中出现了悲观失望情绪，彼得格勒、莫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斯科等城市爆发了工人罢工和抗议游行，农民对继续实行战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时共产主义政策的不满与日俱增，反苏维埃暴动不断发生。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1921 </a:t>
            </a:r>
            <a:r>
              <a:rPr lang="zh-CN" altLang="zh-CN">
                <a:solidFill>
                  <a:schemeClr val="tx1"/>
                </a:solidFill>
              </a:rPr>
              <a:t>年，苏俄政府实施新经济政策。由此可见，实施新经济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政策的首要目的是（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A.</a:t>
            </a:r>
            <a:r>
              <a:rPr lang="zh-CN" altLang="zh-CN">
                <a:solidFill>
                  <a:schemeClr val="tx1"/>
                </a:solidFill>
              </a:rPr>
              <a:t>发展生产</a:t>
            </a:r>
            <a:r>
              <a:rPr lang="en-US" altLang="zh-CN">
                <a:solidFill>
                  <a:schemeClr val="tx1"/>
                </a:solidFill>
              </a:rPr>
              <a:t>  	B.</a:t>
            </a:r>
            <a:r>
              <a:rPr lang="zh-CN" altLang="zh-CN">
                <a:solidFill>
                  <a:schemeClr val="tx1"/>
                </a:solidFill>
              </a:rPr>
              <a:t>维护政权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C.</a:t>
            </a:r>
            <a:r>
              <a:rPr lang="zh-CN" altLang="zh-CN">
                <a:solidFill>
                  <a:schemeClr val="tx1"/>
                </a:solidFill>
              </a:rPr>
              <a:t>反抗侵略</a:t>
            </a:r>
            <a:r>
              <a:rPr lang="en-US" altLang="zh-CN">
                <a:solidFill>
                  <a:schemeClr val="tx1"/>
                </a:solidFill>
              </a:rPr>
              <a:t>  	D.</a:t>
            </a:r>
            <a:r>
              <a:rPr lang="zh-CN" altLang="zh-CN">
                <a:solidFill>
                  <a:schemeClr val="tx1"/>
                </a:solidFill>
              </a:rPr>
              <a:t>镇压工人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30722" name="文本框 4"/>
          <p:cNvSpPr/>
          <p:nvPr/>
        </p:nvSpPr>
        <p:spPr>
          <a:xfrm>
            <a:off x="3492500" y="4732338"/>
            <a:ext cx="18415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1745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6" name="矩形 1"/>
          <p:cNvSpPr>
            <a:spLocks noChangeArrowheads="1"/>
          </p:cNvSpPr>
          <p:nvPr/>
        </p:nvSpPr>
        <p:spPr bwMode="auto">
          <a:xfrm>
            <a:off x="388938" y="915988"/>
            <a:ext cx="83661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点拨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zh-CN" altLang="zh-CN">
                <a:solidFill>
                  <a:srgbClr val="C00000"/>
                </a:solidFill>
              </a:rPr>
              <a:t>题</a:t>
            </a:r>
            <a:r>
              <a:rPr lang="zh-CN" altLang="zh-CN">
                <a:solidFill>
                  <a:srgbClr val="C00000"/>
                </a:solidFill>
              </a:rPr>
              <a:t>干材料反映的是战时共产主义政策的继续实行引起了人民的不满，社会矛盾尖锐，威胁到了苏维埃政权，为维护苏维埃政权，苏俄政府实施新经济政策。故选</a:t>
            </a:r>
            <a:r>
              <a:rPr lang="en-US" altLang="zh-CN">
                <a:solidFill>
                  <a:srgbClr val="C00000"/>
                </a:solidFill>
              </a:rPr>
              <a:t>B</a:t>
            </a:r>
            <a:r>
              <a:rPr lang="zh-CN" altLang="zh-CN">
                <a:solidFill>
                  <a:srgbClr val="C00000"/>
                </a:solidFill>
              </a:rPr>
              <a:t>。</a:t>
            </a:r>
            <a:endParaRPr lang="zh-CN" altLang="zh-CN" sz="1000">
              <a:solidFill>
                <a:srgbClr val="C00000"/>
              </a:solidFill>
            </a:endParaRPr>
          </a:p>
        </p:txBody>
      </p:sp>
      <p:sp>
        <p:nvSpPr>
          <p:cNvPr id="31747" name="文本框 2"/>
          <p:cNvSpPr/>
          <p:nvPr/>
        </p:nvSpPr>
        <p:spPr>
          <a:xfrm>
            <a:off x="419100" y="2632075"/>
            <a:ext cx="164465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答案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en-US" altLang="zh-CN"/>
              <a:t>B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2"/>
          <p:cNvSpPr/>
          <p:nvPr/>
        </p:nvSpPr>
        <p:spPr>
          <a:xfrm>
            <a:off x="250825" y="555625"/>
            <a:ext cx="8497888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2.</a:t>
            </a:r>
            <a:r>
              <a:rPr lang="zh-CN" altLang="zh-CN">
                <a:solidFill>
                  <a:schemeClr val="tx1"/>
                </a:solidFill>
              </a:rPr>
              <a:t>列宁说：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当正面攀登受到阻碍，不能前进到山顶时，就要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有勇气走段困难、危险的下山路去寻找能够登上山顶的新路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线。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符合这一思想的具体做法是 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取消商品贸易，一切生活必需品都由国家集中分配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允许私人经营中小企业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实行高度集中的计划经济体制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进行大规模的农业集体化运动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3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4" name="矩形 1"/>
          <p:cNvSpPr>
            <a:spLocks noChangeArrowheads="1"/>
          </p:cNvSpPr>
          <p:nvPr/>
        </p:nvSpPr>
        <p:spPr bwMode="auto">
          <a:xfrm>
            <a:off x="238125" y="1092200"/>
            <a:ext cx="86677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点拨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zh-CN" altLang="zh-CN">
                <a:solidFill>
                  <a:srgbClr val="C00000"/>
                </a:solidFill>
              </a:rPr>
              <a:t>材料</a:t>
            </a:r>
            <a:r>
              <a:rPr lang="zh-CN" altLang="zh-CN">
                <a:solidFill>
                  <a:srgbClr val="C00000"/>
                </a:solidFill>
              </a:rPr>
              <a:t>是列宁对新经济政策的解释。</a:t>
            </a:r>
            <a:r>
              <a:rPr lang="en-US" altLang="zh-CN">
                <a:solidFill>
                  <a:srgbClr val="C00000"/>
                </a:solidFill>
              </a:rPr>
              <a:t>A</a:t>
            </a:r>
            <a:r>
              <a:rPr lang="zh-CN" altLang="zh-CN">
                <a:solidFill>
                  <a:srgbClr val="C00000"/>
                </a:solidFill>
              </a:rPr>
              <a:t>是战时共产主义政策的内容；</a:t>
            </a:r>
            <a:r>
              <a:rPr lang="en-US" altLang="zh-CN">
                <a:solidFill>
                  <a:srgbClr val="C00000"/>
                </a:solidFill>
              </a:rPr>
              <a:t>B</a:t>
            </a:r>
            <a:r>
              <a:rPr lang="zh-CN" altLang="zh-CN">
                <a:solidFill>
                  <a:srgbClr val="C00000"/>
                </a:solidFill>
              </a:rPr>
              <a:t>是新经济政策中利用资本主义发展经济的措施；</a:t>
            </a:r>
            <a:r>
              <a:rPr lang="en-US" altLang="zh-CN">
                <a:solidFill>
                  <a:srgbClr val="C00000"/>
                </a:solidFill>
              </a:rPr>
              <a:t>C</a:t>
            </a:r>
            <a:r>
              <a:rPr lang="zh-CN" altLang="zh-CN">
                <a:solidFill>
                  <a:srgbClr val="C00000"/>
                </a:solidFill>
              </a:rPr>
              <a:t>、</a:t>
            </a:r>
            <a:r>
              <a:rPr lang="en-US" altLang="zh-CN">
                <a:solidFill>
                  <a:srgbClr val="C00000"/>
                </a:solidFill>
              </a:rPr>
              <a:t>D</a:t>
            </a:r>
            <a:r>
              <a:rPr lang="zh-CN" altLang="zh-CN">
                <a:solidFill>
                  <a:srgbClr val="C00000"/>
                </a:solidFill>
              </a:rPr>
              <a:t>两项是斯大林执政时期的政策。</a:t>
            </a:r>
            <a:endParaRPr lang="zh-CN" altLang="zh-CN" sz="1000">
              <a:solidFill>
                <a:srgbClr val="C00000"/>
              </a:solidFill>
            </a:endParaRPr>
          </a:p>
        </p:txBody>
      </p:sp>
      <p:sp>
        <p:nvSpPr>
          <p:cNvPr id="33795" name="文本框 2"/>
          <p:cNvSpPr/>
          <p:nvPr/>
        </p:nvSpPr>
        <p:spPr>
          <a:xfrm>
            <a:off x="238125" y="2798762"/>
            <a:ext cx="16462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答案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en-US" altLang="zh-CN"/>
              <a:t>B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3"/>
          <p:cNvSpPr/>
          <p:nvPr/>
        </p:nvSpPr>
        <p:spPr>
          <a:xfrm>
            <a:off x="90488" y="484188"/>
            <a:ext cx="8963025" cy="3416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3.</a:t>
            </a:r>
            <a:r>
              <a:rPr lang="zh-CN" altLang="zh-CN">
                <a:solidFill>
                  <a:schemeClr val="tx1"/>
                </a:solidFill>
              </a:rPr>
              <a:t>下面图框中的内容是对苏联某一政策的争论，引起这一争论的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政策（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A.</a:t>
            </a:r>
            <a:r>
              <a:rPr lang="zh-CN" altLang="zh-CN">
                <a:solidFill>
                  <a:schemeClr val="tx1"/>
                </a:solidFill>
              </a:rPr>
              <a:t>属于特殊的战时措施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B.</a:t>
            </a:r>
            <a:r>
              <a:rPr lang="zh-CN" altLang="zh-CN">
                <a:solidFill>
                  <a:schemeClr val="tx1"/>
                </a:solidFill>
              </a:rPr>
              <a:t>有利于国民经济恢复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C.</a:t>
            </a:r>
            <a:r>
              <a:rPr lang="zh-CN" altLang="zh-CN">
                <a:solidFill>
                  <a:schemeClr val="tx1"/>
                </a:solidFill>
              </a:rPr>
              <a:t>强调优先发展重工业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D.</a:t>
            </a:r>
            <a:r>
              <a:rPr lang="zh-CN" altLang="zh-CN">
                <a:solidFill>
                  <a:schemeClr val="tx1"/>
                </a:solidFill>
              </a:rPr>
              <a:t>冲击了苏联模式</a:t>
            </a:r>
            <a:endParaRPr lang="zh-CN" altLang="zh-CN">
              <a:solidFill>
                <a:schemeClr val="tx1"/>
              </a:solidFill>
            </a:endParaRPr>
          </a:p>
        </p:txBody>
      </p:sp>
      <p:pic>
        <p:nvPicPr>
          <p:cNvPr id="34818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3563938" y="1641475"/>
            <a:ext cx="5256212" cy="2259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584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2" name="矩形 1"/>
          <p:cNvSpPr>
            <a:spLocks noChangeArrowheads="1"/>
          </p:cNvSpPr>
          <p:nvPr/>
        </p:nvSpPr>
        <p:spPr bwMode="auto">
          <a:xfrm>
            <a:off x="215900" y="627063"/>
            <a:ext cx="87122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点拨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zh-CN" altLang="zh-CN">
                <a:solidFill>
                  <a:srgbClr val="C00000"/>
                </a:solidFill>
              </a:rPr>
              <a:t>根据</a:t>
            </a:r>
            <a:r>
              <a:rPr lang="zh-CN" altLang="zh-CN">
                <a:solidFill>
                  <a:srgbClr val="C00000"/>
                </a:solidFill>
              </a:rPr>
              <a:t>材料中的</a:t>
            </a:r>
            <a:r>
              <a:rPr lang="en-US" altLang="zh-CN">
                <a:solidFill>
                  <a:srgbClr val="C00000"/>
                </a:solidFill>
              </a:rPr>
              <a:t>“</a:t>
            </a:r>
            <a:r>
              <a:rPr lang="zh-CN" altLang="zh-CN">
                <a:solidFill>
                  <a:srgbClr val="C00000"/>
                </a:solidFill>
              </a:rPr>
              <a:t>资本主义余根未除</a:t>
            </a:r>
            <a:r>
              <a:rPr lang="en-US" altLang="zh-CN">
                <a:solidFill>
                  <a:srgbClr val="C00000"/>
                </a:solidFill>
              </a:rPr>
              <a:t>”“</a:t>
            </a:r>
            <a:r>
              <a:rPr lang="zh-CN" altLang="zh-CN">
                <a:solidFill>
                  <a:srgbClr val="C00000"/>
                </a:solidFill>
              </a:rPr>
              <a:t>资本家和富农又神气活现了</a:t>
            </a:r>
            <a:r>
              <a:rPr lang="en-US" altLang="zh-CN">
                <a:solidFill>
                  <a:srgbClr val="C00000"/>
                </a:solidFill>
              </a:rPr>
              <a:t>”</a:t>
            </a:r>
            <a:r>
              <a:rPr lang="zh-CN" altLang="zh-CN">
                <a:solidFill>
                  <a:srgbClr val="C00000"/>
                </a:solidFill>
              </a:rPr>
              <a:t>，分析并结合所学知识可知，</a:t>
            </a:r>
            <a:r>
              <a:rPr lang="en-US" altLang="zh-CN">
                <a:solidFill>
                  <a:srgbClr val="C00000"/>
                </a:solidFill>
              </a:rPr>
              <a:t>1921</a:t>
            </a:r>
            <a:r>
              <a:rPr lang="zh-CN" altLang="zh-CN">
                <a:solidFill>
                  <a:srgbClr val="C00000"/>
                </a:solidFill>
              </a:rPr>
              <a:t>年，苏俄在列宁的领导下实施新经济政策，允许多种经济并存，大力发展商品经济，调动了生产者的积极性，促进了国民经济的恢复和发展。</a:t>
            </a:r>
            <a:endParaRPr lang="zh-CN" altLang="zh-CN" sz="1000">
              <a:solidFill>
                <a:srgbClr val="C00000"/>
              </a:solidFill>
            </a:endParaRPr>
          </a:p>
        </p:txBody>
      </p:sp>
      <p:sp>
        <p:nvSpPr>
          <p:cNvPr id="35843" name="文本框 2"/>
          <p:cNvSpPr/>
          <p:nvPr/>
        </p:nvSpPr>
        <p:spPr>
          <a:xfrm>
            <a:off x="176212" y="3417888"/>
            <a:ext cx="164465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答案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en-US" altLang="zh-CN"/>
              <a:t>B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2"/>
          <p:cNvSpPr/>
          <p:nvPr/>
        </p:nvSpPr>
        <p:spPr>
          <a:xfrm>
            <a:off x="-65088" y="484188"/>
            <a:ext cx="9274175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4.</a:t>
            </a:r>
            <a:r>
              <a:rPr lang="zh-CN" altLang="zh-CN">
                <a:solidFill>
                  <a:schemeClr val="tx1"/>
                </a:solidFill>
              </a:rPr>
              <a:t>【核心素养：史料实证】</a:t>
            </a:r>
            <a:r>
              <a:rPr lang="en-US" altLang="zh-CN">
                <a:solidFill>
                  <a:schemeClr val="tx1"/>
                </a:solidFill>
              </a:rPr>
              <a:t>20</a:t>
            </a:r>
            <a:r>
              <a:rPr lang="zh-CN" altLang="zh-CN">
                <a:solidFill>
                  <a:schemeClr val="tx1"/>
                </a:solidFill>
              </a:rPr>
              <a:t>世纪</a:t>
            </a:r>
            <a:r>
              <a:rPr lang="en-US" altLang="zh-CN">
                <a:solidFill>
                  <a:schemeClr val="tx1"/>
                </a:solidFill>
              </a:rPr>
              <a:t>30</a:t>
            </a:r>
            <a:r>
              <a:rPr lang="zh-CN" altLang="zh-CN">
                <a:solidFill>
                  <a:schemeClr val="tx1"/>
                </a:solidFill>
              </a:rPr>
              <a:t>年代，当有人质疑在五年计划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的指导下，苏联有三分之二的大型企业是利用美国的先进技术建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成，会造成对资本主义国家的依赖时，斯大林表示：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以为社会主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义的经济是一种绝对闭关自守，绝对不依赖周围各国国民经济的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东西，这就是愚蠢之至。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据此可知，苏联的工业化建设（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A.</a:t>
            </a:r>
            <a:r>
              <a:rPr lang="zh-CN" altLang="zh-CN">
                <a:solidFill>
                  <a:schemeClr val="tx1"/>
                </a:solidFill>
              </a:rPr>
              <a:t>缺少基本的技术基础</a:t>
            </a:r>
            <a:r>
              <a:rPr lang="en-US" altLang="zh-CN">
                <a:solidFill>
                  <a:schemeClr val="tx1"/>
                </a:solidFill>
              </a:rPr>
              <a:t>       	B.</a:t>
            </a:r>
            <a:r>
              <a:rPr lang="zh-CN" altLang="zh-CN">
                <a:solidFill>
                  <a:schemeClr val="tx1"/>
                </a:solidFill>
              </a:rPr>
              <a:t>突破计划经济指令的制约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C.</a:t>
            </a:r>
            <a:r>
              <a:rPr lang="zh-CN" altLang="zh-CN">
                <a:solidFill>
                  <a:schemeClr val="tx1"/>
                </a:solidFill>
              </a:rPr>
              <a:t>依赖外资建设重工业</a:t>
            </a:r>
            <a:r>
              <a:rPr lang="en-US" altLang="zh-CN">
                <a:solidFill>
                  <a:schemeClr val="tx1"/>
                </a:solidFill>
              </a:rPr>
              <a:t>		D.</a:t>
            </a:r>
            <a:r>
              <a:rPr lang="zh-CN" altLang="zh-CN">
                <a:solidFill>
                  <a:schemeClr val="tx1"/>
                </a:solidFill>
              </a:rPr>
              <a:t>重视引进外国的先进技术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7889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0" name="矩形 1"/>
          <p:cNvSpPr/>
          <p:nvPr/>
        </p:nvSpPr>
        <p:spPr>
          <a:xfrm>
            <a:off x="539750" y="1419225"/>
            <a:ext cx="8135938" cy="1684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2" indent="0" eaLnBrk="1" hangingPunct="1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点拨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zh-CN" altLang="zh-CN"/>
              <a:t>根据材料中</a:t>
            </a:r>
            <a:r>
              <a:rPr lang="en-US" altLang="zh-CN"/>
              <a:t>“</a:t>
            </a:r>
            <a:r>
              <a:rPr lang="zh-CN" altLang="zh-CN"/>
              <a:t>苏联有三分之二的大型企业是利用美国的先进技术建成</a:t>
            </a:r>
            <a:r>
              <a:rPr lang="en-US" altLang="zh-CN"/>
              <a:t>”</a:t>
            </a:r>
            <a:r>
              <a:rPr lang="zh-CN" altLang="zh-CN"/>
              <a:t>以及斯大林的话可知，当时苏联重视引进外国的先进技术。</a:t>
            </a:r>
            <a:r>
              <a:rPr lang="en-US" altLang="zh-CN"/>
              <a:t>A</a:t>
            </a:r>
            <a:r>
              <a:rPr lang="zh-CN" altLang="zh-CN"/>
              <a:t>、</a:t>
            </a:r>
            <a:r>
              <a:rPr lang="en-US" altLang="zh-CN"/>
              <a:t>B</a:t>
            </a:r>
            <a:r>
              <a:rPr lang="zh-CN" altLang="zh-CN"/>
              <a:t>、</a:t>
            </a:r>
            <a:r>
              <a:rPr lang="en-US" altLang="zh-CN"/>
              <a:t>C</a:t>
            </a:r>
            <a:r>
              <a:rPr lang="zh-CN" altLang="zh-CN"/>
              <a:t>在材料中没有体现。</a:t>
            </a:r>
            <a:endParaRPr lang="zh-CN" altLang="zh-CN"/>
          </a:p>
        </p:txBody>
      </p:sp>
      <p:sp>
        <p:nvSpPr>
          <p:cNvPr id="37891" name="矩形 3"/>
          <p:cNvSpPr/>
          <p:nvPr/>
        </p:nvSpPr>
        <p:spPr>
          <a:xfrm>
            <a:off x="468312" y="3103562"/>
            <a:ext cx="1644650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2" indent="0" eaLnBrk="1" hangingPunct="1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答案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en-US" altLang="zh-CN"/>
              <a:t>D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矩形 1"/>
          <p:cNvSpPr/>
          <p:nvPr/>
        </p:nvSpPr>
        <p:spPr>
          <a:xfrm>
            <a:off x="0" y="414338"/>
            <a:ext cx="9067800" cy="3416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5.</a:t>
            </a:r>
            <a:r>
              <a:rPr lang="zh-CN" altLang="zh-CN">
                <a:solidFill>
                  <a:schemeClr val="tx1"/>
                </a:solidFill>
              </a:rPr>
              <a:t>【核心素养：时空观念】下图是发生在苏联社会主义建设过程中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的现象。我国发生的类似事件是（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　</a:t>
            </a:r>
            <a:r>
              <a:rPr lang="en-US" altLang="zh-CN">
                <a:solidFill>
                  <a:schemeClr val="tx1"/>
                </a:solidFill>
              </a:rPr>
              <a:t>A.</a:t>
            </a:r>
            <a:r>
              <a:rPr lang="zh-CN" altLang="zh-CN">
                <a:solidFill>
                  <a:schemeClr val="tx1"/>
                </a:solidFill>
              </a:rPr>
              <a:t>土地改革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B.</a:t>
            </a:r>
            <a:r>
              <a:rPr lang="zh-CN" altLang="zh-CN">
                <a:solidFill>
                  <a:schemeClr val="tx1"/>
                </a:solidFill>
              </a:rPr>
              <a:t>人民公社化运动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r>
              <a:rPr lang="en-US" altLang="zh-CN">
                <a:solidFill>
                  <a:schemeClr val="tx1"/>
                </a:solidFill>
              </a:rPr>
              <a:t>C.“</a:t>
            </a:r>
            <a:r>
              <a:rPr lang="zh-CN" altLang="zh-CN">
                <a:solidFill>
                  <a:schemeClr val="tx1"/>
                </a:solidFill>
              </a:rPr>
              <a:t>文化大革命</a:t>
            </a:r>
            <a:r>
              <a:rPr lang="en-US" altLang="zh-CN">
                <a:solidFill>
                  <a:schemeClr val="tx1"/>
                </a:solidFill>
              </a:rPr>
              <a:t>”  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D.</a:t>
            </a:r>
            <a:r>
              <a:rPr lang="zh-CN" altLang="zh-CN">
                <a:solidFill>
                  <a:schemeClr val="tx1"/>
                </a:solidFill>
              </a:rPr>
              <a:t>家庭联产承包责任制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38914" name="矩形 2"/>
          <p:cNvSpPr/>
          <p:nvPr/>
        </p:nvSpPr>
        <p:spPr>
          <a:xfrm>
            <a:off x="3562350" y="3724275"/>
            <a:ext cx="26590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>
                <a:solidFill>
                  <a:schemeClr val="tx1"/>
                </a:solidFill>
              </a:rPr>
              <a:t>农民加入集体农庄</a:t>
            </a:r>
            <a:endParaRPr lang="zh-CN" altLang="en-US"/>
          </a:p>
        </p:txBody>
      </p:sp>
      <p:sp>
        <p:nvSpPr>
          <p:cNvPr id="38915" name="矩形 3"/>
          <p:cNvSpPr/>
          <p:nvPr/>
        </p:nvSpPr>
        <p:spPr>
          <a:xfrm>
            <a:off x="6618288" y="3586162"/>
            <a:ext cx="2298700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集体农庄庄员</a:t>
            </a:r>
            <a:r>
              <a:rPr lang="en-US" altLang="zh-CN">
                <a:solidFill>
                  <a:schemeClr val="tx1"/>
                </a:solidFill>
              </a:rPr>
              <a:t>  </a:t>
            </a:r>
            <a:r>
              <a:rPr lang="zh-CN" altLang="zh-CN">
                <a:solidFill>
                  <a:schemeClr val="tx1"/>
                </a:solidFill>
              </a:rPr>
              <a:t>在田间用餐</a:t>
            </a:r>
            <a:endParaRPr lang="zh-CN" altLang="zh-CN">
              <a:solidFill>
                <a:schemeClr val="tx1"/>
              </a:solidFill>
            </a:endParaRPr>
          </a:p>
        </p:txBody>
      </p:sp>
      <p:pic>
        <p:nvPicPr>
          <p:cNvPr id="38916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562350" y="1743075"/>
            <a:ext cx="2886075" cy="1858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7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6470650" y="1743075"/>
            <a:ext cx="2592388" cy="1858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9937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38" name="矩形 1"/>
          <p:cNvSpPr/>
          <p:nvPr/>
        </p:nvSpPr>
        <p:spPr>
          <a:xfrm>
            <a:off x="539750" y="1419225"/>
            <a:ext cx="7561262" cy="1684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点拨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zh-CN" altLang="zh-CN"/>
              <a:t>读图可知，苏联在社会主义建设过程中实行农业集体化，建立了集体农庄，把农民的土地和其他生产资料公有化。这与我国的人民公社化运动相似。</a:t>
            </a:r>
            <a:endParaRPr lang="zh-CN" altLang="zh-CN"/>
          </a:p>
        </p:txBody>
      </p:sp>
      <p:sp>
        <p:nvSpPr>
          <p:cNvPr id="39939" name="文本框 2"/>
          <p:cNvSpPr/>
          <p:nvPr/>
        </p:nvSpPr>
        <p:spPr>
          <a:xfrm>
            <a:off x="539750" y="3133725"/>
            <a:ext cx="1644650" cy="831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答案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en-US" altLang="zh-CN"/>
              <a:t>B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矩形 1"/>
          <p:cNvSpPr/>
          <p:nvPr/>
        </p:nvSpPr>
        <p:spPr>
          <a:xfrm>
            <a:off x="0" y="414338"/>
            <a:ext cx="9251950" cy="4524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6.[2020·</a:t>
            </a:r>
            <a:r>
              <a:rPr lang="zh-CN" altLang="zh-CN">
                <a:solidFill>
                  <a:schemeClr val="tx1"/>
                </a:solidFill>
              </a:rPr>
              <a:t>河北石家庄二十八中模拟</a:t>
            </a:r>
            <a:r>
              <a:rPr lang="en-US" altLang="zh-CN">
                <a:solidFill>
                  <a:schemeClr val="tx1"/>
                </a:solidFill>
              </a:rPr>
              <a:t>]</a:t>
            </a:r>
            <a:r>
              <a:rPr lang="zh-CN" altLang="zh-CN">
                <a:solidFill>
                  <a:schemeClr val="tx1"/>
                </a:solidFill>
              </a:rPr>
              <a:t>苏联钢产量由</a:t>
            </a:r>
            <a:r>
              <a:rPr lang="en-US" altLang="zh-CN">
                <a:solidFill>
                  <a:schemeClr val="tx1"/>
                </a:solidFill>
              </a:rPr>
              <a:t>1928</a:t>
            </a:r>
            <a:r>
              <a:rPr lang="zh-CN" altLang="zh-CN">
                <a:solidFill>
                  <a:schemeClr val="tx1"/>
                </a:solidFill>
              </a:rPr>
              <a:t>年的</a:t>
            </a:r>
            <a:r>
              <a:rPr lang="en-US" altLang="zh-CN">
                <a:solidFill>
                  <a:schemeClr val="tx1"/>
                </a:solidFill>
              </a:rPr>
              <a:t>430</a:t>
            </a:r>
            <a:r>
              <a:rPr lang="zh-CN" altLang="zh-CN">
                <a:solidFill>
                  <a:schemeClr val="tx1"/>
                </a:solidFill>
              </a:rPr>
              <a:t>万吨，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增加到</a:t>
            </a:r>
            <a:r>
              <a:rPr lang="en-US" altLang="zh-CN">
                <a:solidFill>
                  <a:schemeClr val="tx1"/>
                </a:solidFill>
              </a:rPr>
              <a:t>1940</a:t>
            </a:r>
            <a:r>
              <a:rPr lang="zh-CN" altLang="zh-CN">
                <a:solidFill>
                  <a:schemeClr val="tx1"/>
                </a:solidFill>
              </a:rPr>
              <a:t>年的</a:t>
            </a:r>
            <a:r>
              <a:rPr lang="en-US" altLang="zh-CN">
                <a:solidFill>
                  <a:schemeClr val="tx1"/>
                </a:solidFill>
              </a:rPr>
              <a:t>1830</a:t>
            </a:r>
            <a:r>
              <a:rPr lang="zh-CN" altLang="zh-CN">
                <a:solidFill>
                  <a:schemeClr val="tx1"/>
                </a:solidFill>
              </a:rPr>
              <a:t>万吨。</a:t>
            </a:r>
            <a:r>
              <a:rPr lang="en-US" altLang="zh-CN">
                <a:solidFill>
                  <a:schemeClr val="tx1"/>
                </a:solidFill>
              </a:rPr>
              <a:t>1928—1937</a:t>
            </a:r>
            <a:r>
              <a:rPr lang="zh-CN" altLang="zh-CN">
                <a:solidFill>
                  <a:schemeClr val="tx1"/>
                </a:solidFill>
              </a:rPr>
              <a:t>年，建成大型企业</a:t>
            </a:r>
            <a:r>
              <a:rPr lang="en-US" altLang="zh-CN">
                <a:solidFill>
                  <a:schemeClr val="tx1"/>
                </a:solidFill>
              </a:rPr>
              <a:t>6000</a:t>
            </a:r>
            <a:r>
              <a:rPr lang="zh-CN" altLang="zh-CN">
                <a:solidFill>
                  <a:schemeClr val="tx1"/>
                </a:solidFill>
              </a:rPr>
              <a:t>多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个，建立飞机、汽车、化工、机器制造等新型工业部门。这反映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了苏联（　　）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A.</a:t>
            </a:r>
            <a:r>
              <a:rPr lang="zh-CN" altLang="zh-CN">
                <a:solidFill>
                  <a:schemeClr val="tx1"/>
                </a:solidFill>
              </a:rPr>
              <a:t>新经济政策成效显著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B.</a:t>
            </a:r>
            <a:r>
              <a:rPr lang="zh-CN" altLang="zh-CN">
                <a:solidFill>
                  <a:schemeClr val="tx1"/>
                </a:solidFill>
              </a:rPr>
              <a:t>重工业发展迅速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C.</a:t>
            </a:r>
            <a:r>
              <a:rPr lang="zh-CN" altLang="zh-CN">
                <a:solidFill>
                  <a:schemeClr val="tx1"/>
                </a:solidFill>
              </a:rPr>
              <a:t>苏联模式制约发展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D.</a:t>
            </a:r>
            <a:r>
              <a:rPr lang="zh-CN" altLang="zh-CN">
                <a:solidFill>
                  <a:schemeClr val="tx1"/>
                </a:solidFill>
              </a:rPr>
              <a:t>完成农业集体化</a:t>
            </a:r>
            <a:r>
              <a:rPr lang="en-US" altLang="zh-CN">
                <a:solidFill>
                  <a:schemeClr val="tx1"/>
                </a:solidFill>
              </a:rPr>
              <a:t> 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1985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6" name="矩形 1"/>
          <p:cNvSpPr/>
          <p:nvPr/>
        </p:nvSpPr>
        <p:spPr>
          <a:xfrm>
            <a:off x="514350" y="788988"/>
            <a:ext cx="7081838" cy="2862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点拨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zh-CN" altLang="zh-CN"/>
              <a:t>从题干中提供的时间信息</a:t>
            </a:r>
            <a:r>
              <a:rPr lang="en-US" altLang="zh-CN"/>
              <a:t>“1940</a:t>
            </a:r>
            <a:r>
              <a:rPr lang="zh-CN" altLang="zh-CN"/>
              <a:t>年</a:t>
            </a:r>
            <a:r>
              <a:rPr lang="en-US" altLang="zh-CN"/>
              <a:t>” “1928—1937</a:t>
            </a:r>
            <a:r>
              <a:rPr lang="zh-CN" altLang="zh-CN"/>
              <a:t>年</a:t>
            </a:r>
            <a:r>
              <a:rPr lang="en-US" altLang="zh-CN"/>
              <a:t>”</a:t>
            </a:r>
            <a:r>
              <a:rPr lang="zh-CN" altLang="zh-CN"/>
              <a:t>，可以判断与其相关的事件为两个五年计划，其间重工业发展迅速，而且题干中所给的</a:t>
            </a:r>
            <a:r>
              <a:rPr lang="en-US" altLang="zh-CN"/>
              <a:t>“</a:t>
            </a:r>
            <a:r>
              <a:rPr lang="zh-CN" altLang="zh-CN"/>
              <a:t>钢产量</a:t>
            </a:r>
            <a:r>
              <a:rPr lang="en-US" altLang="zh-CN"/>
              <a:t>”</a:t>
            </a:r>
            <a:r>
              <a:rPr lang="zh-CN" altLang="zh-CN"/>
              <a:t>和</a:t>
            </a:r>
            <a:r>
              <a:rPr lang="en-US" altLang="zh-CN"/>
              <a:t>“</a:t>
            </a:r>
            <a:r>
              <a:rPr lang="zh-CN" altLang="zh-CN"/>
              <a:t>新型工业部门</a:t>
            </a:r>
            <a:r>
              <a:rPr lang="en-US" altLang="zh-CN"/>
              <a:t>”</a:t>
            </a:r>
            <a:r>
              <a:rPr lang="zh-CN" altLang="zh-CN"/>
              <a:t>也与之相吻合，所以选</a:t>
            </a:r>
            <a:r>
              <a:rPr lang="en-US" altLang="zh-CN"/>
              <a:t>B</a:t>
            </a:r>
            <a:r>
              <a:rPr lang="zh-CN" altLang="zh-CN"/>
              <a:t>。</a:t>
            </a:r>
            <a:endParaRPr lang="zh-CN" altLang="zh-CN"/>
          </a:p>
        </p:txBody>
      </p:sp>
      <p:sp>
        <p:nvSpPr>
          <p:cNvPr id="41987" name="文本框 2"/>
          <p:cNvSpPr/>
          <p:nvPr/>
        </p:nvSpPr>
        <p:spPr>
          <a:xfrm>
            <a:off x="479425" y="3506788"/>
            <a:ext cx="1644650" cy="831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答案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en-US" altLang="zh-CN"/>
              <a:t>B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矩形 1"/>
          <p:cNvSpPr/>
          <p:nvPr/>
        </p:nvSpPr>
        <p:spPr>
          <a:xfrm>
            <a:off x="107950" y="771525"/>
            <a:ext cx="8675688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7.</a:t>
            </a:r>
            <a:r>
              <a:rPr lang="zh-CN" altLang="zh-CN">
                <a:solidFill>
                  <a:schemeClr val="tx1"/>
                </a:solidFill>
              </a:rPr>
              <a:t>在苏联流传着这样一则笑话：美国代表团到苏联访问，苏联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接待官员陪他们参观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建设的伟大成就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时得意地说：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到了下</a:t>
            </a:r>
            <a:r>
              <a:rPr lang="en-US" altLang="zh-CN">
                <a:solidFill>
                  <a:schemeClr val="tx1"/>
                </a:solidFill>
              </a:rPr>
              <a:t> 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一个五年计划时，每个苏联家庭都可以拥有一架私人飞机！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美国人惊讶地问：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他们要飞机干什么？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苏联官员说：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当然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有用啊</a:t>
            </a:r>
            <a:r>
              <a:rPr lang="en-US" altLang="zh-CN">
                <a:solidFill>
                  <a:schemeClr val="tx1"/>
                </a:solidFill>
              </a:rPr>
              <a:t>……</a:t>
            </a:r>
            <a:r>
              <a:rPr lang="zh-CN" altLang="zh-CN">
                <a:solidFill>
                  <a:schemeClr val="tx1"/>
                </a:solidFill>
              </a:rPr>
              <a:t>譬如你在莫斯科听说列宁格勒开始供应面包了，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你可以马上开着飞机赶去排队。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这则笑话反映的实质问题是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 </a:t>
            </a: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（　　）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矩形 2"/>
          <p:cNvSpPr/>
          <p:nvPr/>
        </p:nvSpPr>
        <p:spPr>
          <a:xfrm>
            <a:off x="827088" y="1058862"/>
            <a:ext cx="4572000" cy="23098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A.</a:t>
            </a:r>
            <a:r>
              <a:rPr lang="zh-CN" altLang="zh-CN">
                <a:solidFill>
                  <a:schemeClr val="tx1"/>
                </a:solidFill>
              </a:rPr>
              <a:t>苏联社会主义工业化成就突出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B.</a:t>
            </a:r>
            <a:r>
              <a:rPr lang="zh-CN" altLang="zh-CN">
                <a:solidFill>
                  <a:schemeClr val="tx1"/>
                </a:solidFill>
              </a:rPr>
              <a:t>苏联接待员风趣幽默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C.</a:t>
            </a:r>
            <a:r>
              <a:rPr lang="zh-CN" altLang="zh-CN">
                <a:solidFill>
                  <a:schemeClr val="tx1"/>
                </a:solidFill>
              </a:rPr>
              <a:t>苏联工业生产水平超越美国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D.</a:t>
            </a:r>
            <a:r>
              <a:rPr lang="zh-CN" altLang="zh-CN">
                <a:solidFill>
                  <a:schemeClr val="tx1"/>
                </a:solidFill>
              </a:rPr>
              <a:t>苏联国民经济比例严重失调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5057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58" name="矩形 1"/>
          <p:cNvSpPr/>
          <p:nvPr/>
        </p:nvSpPr>
        <p:spPr>
          <a:xfrm>
            <a:off x="239712" y="484188"/>
            <a:ext cx="8667750" cy="2862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点拨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zh-CN" altLang="zh-CN"/>
              <a:t>依据材料中</a:t>
            </a:r>
            <a:r>
              <a:rPr lang="en-US" altLang="zh-CN"/>
              <a:t>“</a:t>
            </a:r>
            <a:r>
              <a:rPr lang="zh-CN" altLang="zh-CN"/>
              <a:t>譬如你在莫斯科听说列宁格勒开始供应面包了，你可以马上开着飞机赶去排队</a:t>
            </a:r>
            <a:r>
              <a:rPr lang="en-US" altLang="zh-CN"/>
              <a:t>”</a:t>
            </a:r>
            <a:r>
              <a:rPr lang="zh-CN" altLang="zh-CN"/>
              <a:t>，结合所学知识可知，苏联在斯大林的领导下，主要发展重工业，忽视了轻工业和农业的发展，造成国民经济比例严重失调，由此出现了</a:t>
            </a:r>
            <a:r>
              <a:rPr lang="en-US" altLang="zh-CN"/>
              <a:t>“</a:t>
            </a:r>
            <a:r>
              <a:rPr lang="zh-CN" altLang="zh-CN"/>
              <a:t>驾着飞机买面包</a:t>
            </a:r>
            <a:r>
              <a:rPr lang="en-US" altLang="zh-CN"/>
              <a:t>”</a:t>
            </a:r>
            <a:r>
              <a:rPr lang="zh-CN" altLang="zh-CN"/>
              <a:t>的笑话，故</a:t>
            </a:r>
            <a:r>
              <a:rPr lang="en-US" altLang="zh-CN"/>
              <a:t>D</a:t>
            </a:r>
            <a:r>
              <a:rPr lang="zh-CN" altLang="zh-CN"/>
              <a:t>符合题意。</a:t>
            </a:r>
            <a:endParaRPr lang="zh-CN" altLang="zh-CN"/>
          </a:p>
        </p:txBody>
      </p:sp>
      <p:sp>
        <p:nvSpPr>
          <p:cNvPr id="45059" name="文本框 2"/>
          <p:cNvSpPr/>
          <p:nvPr/>
        </p:nvSpPr>
        <p:spPr>
          <a:xfrm>
            <a:off x="239712" y="3292475"/>
            <a:ext cx="164465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984807"/>
                </a:solidFill>
              </a:rPr>
              <a:t>【</a:t>
            </a:r>
            <a:r>
              <a:rPr lang="zh-CN" altLang="en-US">
                <a:solidFill>
                  <a:srgbClr val="984807"/>
                </a:solidFill>
              </a:rPr>
              <a:t>答案</a:t>
            </a:r>
            <a:r>
              <a:rPr lang="en-US" altLang="zh-CN">
                <a:solidFill>
                  <a:srgbClr val="984807"/>
                </a:solidFill>
              </a:rPr>
              <a:t>】</a:t>
            </a:r>
            <a:r>
              <a:rPr lang="en-US" altLang="zh-CN"/>
              <a:t>D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矩形 1"/>
          <p:cNvSpPr/>
          <p:nvPr/>
        </p:nvSpPr>
        <p:spPr>
          <a:xfrm>
            <a:off x="233362" y="447675"/>
            <a:ext cx="8802688" cy="2862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8.[2020·</a:t>
            </a:r>
            <a:r>
              <a:rPr lang="zh-CN" altLang="zh-CN">
                <a:solidFill>
                  <a:schemeClr val="tx1"/>
                </a:solidFill>
              </a:rPr>
              <a:t>河北石家庄四十二中月考</a:t>
            </a:r>
            <a:r>
              <a:rPr lang="en-US" altLang="zh-CN">
                <a:solidFill>
                  <a:schemeClr val="tx1"/>
                </a:solidFill>
              </a:rPr>
              <a:t>]</a:t>
            </a:r>
            <a:r>
              <a:rPr lang="zh-CN" altLang="zh-CN">
                <a:solidFill>
                  <a:schemeClr val="tx1"/>
                </a:solidFill>
              </a:rPr>
              <a:t>阅读材料，综合运用所学知识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</a:t>
            </a:r>
            <a:r>
              <a:rPr lang="zh-CN" altLang="zh-CN">
                <a:solidFill>
                  <a:schemeClr val="tx1"/>
                </a:solidFill>
              </a:rPr>
              <a:t>探究问题。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zh-CN">
                <a:solidFill>
                  <a:schemeClr val="tx1"/>
                </a:solidFill>
              </a:rPr>
              <a:t>材料一　</a:t>
            </a:r>
            <a:r>
              <a:rPr lang="en-US" altLang="zh-CN">
                <a:solidFill>
                  <a:schemeClr val="tx1"/>
                </a:solidFill>
              </a:rPr>
              <a:t>1913—1925</a:t>
            </a:r>
            <a:r>
              <a:rPr lang="zh-CN" altLang="zh-CN">
                <a:solidFill>
                  <a:schemeClr val="tx1"/>
                </a:solidFill>
              </a:rPr>
              <a:t>年俄国</a:t>
            </a:r>
            <a:r>
              <a:rPr lang="en-US" altLang="zh-CN">
                <a:solidFill>
                  <a:schemeClr val="tx1"/>
                </a:solidFill>
              </a:rPr>
              <a:t>[</a:t>
            </a:r>
            <a:r>
              <a:rPr lang="zh-CN" altLang="zh-CN">
                <a:solidFill>
                  <a:schemeClr val="tx1"/>
                </a:solidFill>
              </a:rPr>
              <a:t>苏俄（联）</a:t>
            </a:r>
            <a:r>
              <a:rPr lang="en-US" altLang="zh-CN">
                <a:solidFill>
                  <a:schemeClr val="tx1"/>
                </a:solidFill>
              </a:rPr>
              <a:t>]</a:t>
            </a:r>
            <a:r>
              <a:rPr lang="zh-CN" altLang="zh-CN">
                <a:solidFill>
                  <a:schemeClr val="tx1"/>
                </a:solidFill>
              </a:rPr>
              <a:t>粮食产量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 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　　</a:t>
            </a:r>
            <a:endParaRPr lang="zh-CN" altLang="zh-CN">
              <a:solidFill>
                <a:schemeClr val="tx1"/>
              </a:solidFill>
            </a:endParaRPr>
          </a:p>
        </p:txBody>
      </p:sp>
      <p:pic>
        <p:nvPicPr>
          <p:cNvPr id="46082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598488" y="2139950"/>
            <a:ext cx="6897688" cy="1779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3" name="矩形 1"/>
          <p:cNvSpPr/>
          <p:nvPr/>
        </p:nvSpPr>
        <p:spPr>
          <a:xfrm>
            <a:off x="573088" y="3919538"/>
            <a:ext cx="3197225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注：</a:t>
            </a:r>
            <a:r>
              <a:rPr lang="en-US" altLang="zh-CN">
                <a:solidFill>
                  <a:schemeClr val="tx1"/>
                </a:solidFill>
              </a:rPr>
              <a:t>1</a:t>
            </a:r>
            <a:r>
              <a:rPr lang="zh-CN" altLang="zh-CN">
                <a:solidFill>
                  <a:schemeClr val="tx1"/>
                </a:solidFill>
              </a:rPr>
              <a:t>普特＝</a:t>
            </a:r>
            <a:r>
              <a:rPr lang="en-US" altLang="zh-CN">
                <a:solidFill>
                  <a:schemeClr val="tx1"/>
                </a:solidFill>
              </a:rPr>
              <a:t>16.38</a:t>
            </a:r>
            <a:r>
              <a:rPr lang="zh-CN" altLang="zh-CN">
                <a:solidFill>
                  <a:schemeClr val="tx1"/>
                </a:solidFill>
              </a:rPr>
              <a:t>千克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46084" name="矩形 2"/>
          <p:cNvSpPr/>
          <p:nvPr/>
        </p:nvSpPr>
        <p:spPr>
          <a:xfrm>
            <a:off x="3913188" y="4243388"/>
            <a:ext cx="4202112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——</a:t>
            </a:r>
            <a:r>
              <a:rPr lang="zh-CN" altLang="zh-CN">
                <a:solidFill>
                  <a:schemeClr val="tx1"/>
                </a:solidFill>
              </a:rPr>
              <a:t>摘编自《经济成长历程》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矩形 1"/>
          <p:cNvSpPr/>
          <p:nvPr/>
        </p:nvSpPr>
        <p:spPr>
          <a:xfrm>
            <a:off x="15875" y="536575"/>
            <a:ext cx="8802688" cy="113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（</a:t>
            </a:r>
            <a:r>
              <a:rPr lang="en-US" altLang="zh-CN">
                <a:solidFill>
                  <a:schemeClr val="tx1"/>
                </a:solidFill>
              </a:rPr>
              <a:t>1</a:t>
            </a:r>
            <a:r>
              <a:rPr lang="zh-CN" altLang="zh-CN">
                <a:solidFill>
                  <a:schemeClr val="tx1"/>
                </a:solidFill>
              </a:rPr>
              <a:t>）据材料一和所学知识，指出</a:t>
            </a:r>
            <a:r>
              <a:rPr lang="en-US" altLang="zh-CN">
                <a:solidFill>
                  <a:schemeClr val="tx1"/>
                </a:solidFill>
              </a:rPr>
              <a:t>1913—1921</a:t>
            </a:r>
            <a:r>
              <a:rPr lang="zh-CN" altLang="zh-CN">
                <a:solidFill>
                  <a:schemeClr val="tx1"/>
                </a:solidFill>
              </a:rPr>
              <a:t>年俄国（苏俄）粮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</a:t>
            </a:r>
            <a:r>
              <a:rPr lang="zh-CN" altLang="zh-CN">
                <a:solidFill>
                  <a:schemeClr val="tx1"/>
                </a:solidFill>
              </a:rPr>
              <a:t>食产量变化的原因。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47106" name="矩形 3"/>
          <p:cNvSpPr/>
          <p:nvPr/>
        </p:nvSpPr>
        <p:spPr>
          <a:xfrm>
            <a:off x="827088" y="1698625"/>
            <a:ext cx="5741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/>
              <a:t>战争的破坏；战时共产主义政策的影响。</a:t>
            </a:r>
            <a:endParaRPr lang="zh-CN" altLang="en-US"/>
          </a:p>
        </p:txBody>
      </p:sp>
      <p:sp>
        <p:nvSpPr>
          <p:cNvPr id="47107" name="矩形 4"/>
          <p:cNvSpPr/>
          <p:nvPr/>
        </p:nvSpPr>
        <p:spPr>
          <a:xfrm>
            <a:off x="-3175" y="2527300"/>
            <a:ext cx="8794750" cy="113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 </a:t>
            </a:r>
            <a:r>
              <a:rPr lang="zh-CN" altLang="zh-CN">
                <a:solidFill>
                  <a:schemeClr val="tx1"/>
                </a:solidFill>
              </a:rPr>
              <a:t>（</a:t>
            </a:r>
            <a:r>
              <a:rPr lang="en-US" altLang="zh-CN">
                <a:solidFill>
                  <a:schemeClr val="tx1"/>
                </a:solidFill>
              </a:rPr>
              <a:t>2</a:t>
            </a:r>
            <a:r>
              <a:rPr lang="zh-CN" altLang="zh-CN">
                <a:solidFill>
                  <a:schemeClr val="tx1"/>
                </a:solidFill>
              </a:rPr>
              <a:t>）概括材料一中</a:t>
            </a:r>
            <a:r>
              <a:rPr lang="en-US" altLang="zh-CN">
                <a:solidFill>
                  <a:schemeClr val="tx1"/>
                </a:solidFill>
              </a:rPr>
              <a:t>1921—1925</a:t>
            </a:r>
            <a:r>
              <a:rPr lang="zh-CN" altLang="zh-CN">
                <a:solidFill>
                  <a:schemeClr val="tx1"/>
                </a:solidFill>
              </a:rPr>
              <a:t>年苏俄（联）粮食产量的变化趋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 </a:t>
            </a:r>
            <a:r>
              <a:rPr lang="zh-CN" altLang="zh-CN">
                <a:solidFill>
                  <a:schemeClr val="tx1"/>
                </a:solidFill>
              </a:rPr>
              <a:t>势。结合所学知识，分析出现这一变化趋势的主要原因。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47108" name="矩形 5"/>
          <p:cNvSpPr/>
          <p:nvPr/>
        </p:nvSpPr>
        <p:spPr>
          <a:xfrm>
            <a:off x="847725" y="3730625"/>
            <a:ext cx="38973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/>
              <a:t>上升；新经济政策的实施。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8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矩形 3"/>
          <p:cNvSpPr/>
          <p:nvPr/>
        </p:nvSpPr>
        <p:spPr>
          <a:xfrm>
            <a:off x="287338" y="817562"/>
            <a:ext cx="8569325" cy="1754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材料二　经过工业化和农业集体化，实施国民经济发展五年计划</a:t>
            </a:r>
            <a:r>
              <a:rPr lang="en-US" altLang="zh-CN">
                <a:solidFill>
                  <a:schemeClr val="tx1"/>
                </a:solidFill>
              </a:rPr>
              <a:t>……</a:t>
            </a:r>
            <a:r>
              <a:rPr lang="zh-CN" altLang="zh-CN">
                <a:solidFill>
                  <a:schemeClr val="tx1"/>
                </a:solidFill>
              </a:rPr>
              <a:t>到</a:t>
            </a:r>
            <a:r>
              <a:rPr lang="en-US" altLang="zh-CN">
                <a:solidFill>
                  <a:schemeClr val="tx1"/>
                </a:solidFill>
              </a:rPr>
              <a:t>20</a:t>
            </a:r>
            <a:r>
              <a:rPr lang="zh-CN" altLang="zh-CN">
                <a:solidFill>
                  <a:schemeClr val="tx1"/>
                </a:solidFill>
              </a:rPr>
              <a:t>世纪</a:t>
            </a:r>
            <a:r>
              <a:rPr lang="en-US" altLang="zh-CN">
                <a:solidFill>
                  <a:schemeClr val="tx1"/>
                </a:solidFill>
              </a:rPr>
              <a:t>30</a:t>
            </a:r>
            <a:r>
              <a:rPr lang="zh-CN" altLang="zh-CN">
                <a:solidFill>
                  <a:schemeClr val="tx1"/>
                </a:solidFill>
              </a:rPr>
              <a:t>年代中期，苏联确立了新的经济体制。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                                               ——</a:t>
            </a:r>
            <a:r>
              <a:rPr lang="zh-CN" altLang="zh-CN">
                <a:solidFill>
                  <a:schemeClr val="tx1"/>
                </a:solidFill>
              </a:rPr>
              <a:t>摘编自《经济成长历程》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48130" name="矩形 2"/>
          <p:cNvSpPr/>
          <p:nvPr/>
        </p:nvSpPr>
        <p:spPr>
          <a:xfrm>
            <a:off x="179388" y="2571750"/>
            <a:ext cx="8496300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（</a:t>
            </a:r>
            <a:r>
              <a:rPr lang="en-US" altLang="zh-CN">
                <a:solidFill>
                  <a:schemeClr val="tx1"/>
                </a:solidFill>
              </a:rPr>
              <a:t>3</a:t>
            </a:r>
            <a:r>
              <a:rPr lang="zh-CN" altLang="zh-CN">
                <a:solidFill>
                  <a:schemeClr val="tx1"/>
                </a:solidFill>
              </a:rPr>
              <a:t>）据材料二和所学知识，指出苏联确立的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新的经济体制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</a:t>
            </a:r>
            <a:r>
              <a:rPr lang="zh-CN" altLang="zh-CN">
                <a:solidFill>
                  <a:schemeClr val="tx1"/>
                </a:solidFill>
              </a:rPr>
              <a:t>指的是什么。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48131" name="矩形 4"/>
          <p:cNvSpPr/>
          <p:nvPr/>
        </p:nvSpPr>
        <p:spPr>
          <a:xfrm>
            <a:off x="971550" y="3771900"/>
            <a:ext cx="17319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/>
              <a:t>苏联模式。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矩形 4"/>
          <p:cNvSpPr/>
          <p:nvPr/>
        </p:nvSpPr>
        <p:spPr>
          <a:xfrm>
            <a:off x="808038" y="3724275"/>
            <a:ext cx="8335962" cy="113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/>
              <a:t>工业总产值跃居欧洲第一、世界第二；由落后的农业国变成了强大的工业国。</a:t>
            </a:r>
            <a:endParaRPr lang="zh-CN" altLang="en-US"/>
          </a:p>
        </p:txBody>
      </p:sp>
      <p:sp>
        <p:nvSpPr>
          <p:cNvPr id="49154" name="矩形 1"/>
          <p:cNvSpPr/>
          <p:nvPr/>
        </p:nvSpPr>
        <p:spPr>
          <a:xfrm>
            <a:off x="11112" y="450850"/>
            <a:ext cx="9001125" cy="3416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>
                <a:solidFill>
                  <a:schemeClr val="tx1"/>
                </a:solidFill>
              </a:rPr>
              <a:t>材料三　（苏联）五年计划引起了全世界的关注，尤其是因为同一时期西方经济的崩溃。社会主义不再是空想家的梦想，它是发展中的事业。</a:t>
            </a:r>
            <a:endParaRPr lang="zh-CN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                                             ——</a:t>
            </a:r>
            <a:r>
              <a:rPr lang="zh-CN" altLang="zh-CN">
                <a:solidFill>
                  <a:schemeClr val="tx1"/>
                </a:solidFill>
              </a:rPr>
              <a:t>斯塔夫里阿诺斯《全球通史》（</a:t>
            </a:r>
            <a:r>
              <a:rPr lang="en-US" altLang="zh-CN">
                <a:solidFill>
                  <a:schemeClr val="tx1"/>
                </a:solidFill>
              </a:rPr>
              <a:t>4</a:t>
            </a:r>
            <a:r>
              <a:rPr lang="zh-CN" altLang="zh-CN">
                <a:solidFill>
                  <a:schemeClr val="tx1"/>
                </a:solidFill>
              </a:rPr>
              <a:t>）据材料三和所学知识，指出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（苏联）五年计划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的哪些成就</a:t>
            </a:r>
            <a:endParaRPr lang="en-US" altLang="zh-CN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   </a:t>
            </a:r>
            <a:r>
              <a:rPr lang="zh-CN" altLang="zh-CN">
                <a:solidFill>
                  <a:schemeClr val="tx1"/>
                </a:solidFill>
              </a:rPr>
              <a:t>引起了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zh-CN">
                <a:solidFill>
                  <a:schemeClr val="tx1"/>
                </a:solidFill>
              </a:rPr>
              <a:t>西方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zh-CN">
                <a:solidFill>
                  <a:schemeClr val="tx1"/>
                </a:solidFill>
              </a:rPr>
              <a:t>的关注。</a:t>
            </a:r>
            <a:endParaRPr lang="zh-CN" altLang="zh-CN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矩形 1"/>
          <p:cNvSpPr/>
          <p:nvPr/>
        </p:nvSpPr>
        <p:spPr>
          <a:xfrm>
            <a:off x="0" y="1546225"/>
            <a:ext cx="8785225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>
                <a:solidFill>
                  <a:schemeClr val="tx1"/>
                </a:solidFill>
              </a:rPr>
              <a:t>（</a:t>
            </a:r>
            <a:r>
              <a:rPr lang="en-US" altLang="zh-CN">
                <a:solidFill>
                  <a:schemeClr val="tx1"/>
                </a:solidFill>
              </a:rPr>
              <a:t>5</a:t>
            </a:r>
            <a:r>
              <a:rPr lang="zh-CN" altLang="zh-CN">
                <a:solidFill>
                  <a:schemeClr val="tx1"/>
                </a:solidFill>
              </a:rPr>
              <a:t>）上述材料和问题给我们提供了怎样的借鉴？</a:t>
            </a:r>
            <a:endParaRPr lang="zh-CN" altLang="zh-CN">
              <a:solidFill>
                <a:schemeClr val="tx1"/>
              </a:solidFill>
            </a:endParaRPr>
          </a:p>
          <a:p>
            <a:pPr lvl="0"/>
            <a:r>
              <a:rPr lang="en-US" altLang="zh-CN">
                <a:solidFill>
                  <a:schemeClr val="tx1"/>
                </a:solidFill>
              </a:rPr>
              <a:t> </a:t>
            </a:r>
            <a:endParaRPr lang="zh-CN" altLang="zh-CN">
              <a:solidFill>
                <a:schemeClr val="tx1"/>
              </a:solidFill>
            </a:endParaRPr>
          </a:p>
          <a:p>
            <a:pPr lvl="0"/>
            <a:r>
              <a:rPr lang="en-US" altLang="zh-CN">
                <a:solidFill>
                  <a:schemeClr val="tx1"/>
                </a:solidFill>
              </a:rPr>
              <a:t> 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50178" name="矩形 2"/>
          <p:cNvSpPr/>
          <p:nvPr/>
        </p:nvSpPr>
        <p:spPr>
          <a:xfrm>
            <a:off x="827088" y="1995488"/>
            <a:ext cx="6840538" cy="1130300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1" i="0" u="none" baseline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>
                <a:solidFill>
                  <a:srgbClr val="C00000"/>
                </a:solidFill>
              </a:rPr>
              <a:t>国家建设过程中需要适时调整政策；制定政策要从国情出发等。</a:t>
            </a:r>
            <a:r>
              <a:rPr lang="en-US" altLang="zh-CN">
                <a:solidFill>
                  <a:srgbClr val="C00000"/>
                </a:solidFill>
              </a:rPr>
              <a:t>(</a:t>
            </a:r>
            <a:r>
              <a:rPr lang="zh-CN" altLang="zh-CN">
                <a:solidFill>
                  <a:srgbClr val="C00000"/>
                </a:solidFill>
              </a:rPr>
              <a:t>任意一点即可</a:t>
            </a:r>
            <a:r>
              <a:rPr lang="en-US" altLang="zh-CN">
                <a:solidFill>
                  <a:srgbClr val="C00000"/>
                </a:solidFill>
              </a:rPr>
              <a:t>)</a:t>
            </a:r>
            <a:endParaRPr lang="zh-CN" altLang="zh-CN" sz="1000">
              <a:solidFill>
                <a:srgbClr val="C00000"/>
              </a:solidFill>
              <a:latin typeface="宋体" pitchFamily="2" charset="-122"/>
            </a:endParaRPr>
          </a:p>
        </p:txBody>
      </p:sp>
      <p:pic>
        <p:nvPicPr>
          <p:cNvPr id="50179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596188" y="42703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0180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61600" y="114300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6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7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7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8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8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8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9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9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9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0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0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03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238</Paragraphs>
  <Slides>36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baseType="lpstr" size="37">
      <vt:lpstr>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2020-10-15T14:29:26.613</cp:lastPrinted>
  <dcterms:created xsi:type="dcterms:W3CDTF">2020-10-15T14:29:26Z</dcterms:created>
  <dcterms:modified xsi:type="dcterms:W3CDTF">2020-10-15T06:29:27Z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