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handoutMasterIdLst>
    <p:handoutMasterId r:id="rId27"/>
  </p:handoutMasterIdLst>
  <p:sldIdLst>
    <p:sldId id="389" r:id="rId3"/>
    <p:sldId id="305" r:id="rId5"/>
    <p:sldId id="318" r:id="rId6"/>
    <p:sldId id="334" r:id="rId7"/>
    <p:sldId id="466" r:id="rId8"/>
    <p:sldId id="502" r:id="rId9"/>
    <p:sldId id="282" r:id="rId10"/>
    <p:sldId id="384" r:id="rId11"/>
    <p:sldId id="358" r:id="rId12"/>
    <p:sldId id="379" r:id="rId13"/>
    <p:sldId id="505" r:id="rId14"/>
    <p:sldId id="462" r:id="rId15"/>
    <p:sldId id="444" r:id="rId16"/>
    <p:sldId id="371" r:id="rId17"/>
    <p:sldId id="464" r:id="rId18"/>
    <p:sldId id="319" r:id="rId19"/>
    <p:sldId id="320" r:id="rId20"/>
    <p:sldId id="390" r:id="rId21"/>
    <p:sldId id="336" r:id="rId22"/>
    <p:sldId id="337" r:id="rId23"/>
    <p:sldId id="506" r:id="rId24"/>
    <p:sldId id="507" r:id="rId25"/>
    <p:sldId id="534" r:id="rId26"/>
  </p:sldIdLst>
  <p:sldSz cx="9144000" cy="5143500" type="screen16x9"/>
  <p:notesSz cx="5848350" cy="8505825"/>
  <p:defaultTextStyle>
    <a:defPPr>
      <a:defRPr lang="zh-CN"/>
    </a:defPPr>
    <a:lvl1pPr marL="0" lvl="0"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rtl="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中度样式 2 - 强调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5784"/>
    <p:restoredTop sz="81032"/>
  </p:normalViewPr>
  <p:slideViewPr>
    <p:cSldViewPr showGuides="1">
      <p:cViewPr>
        <p:scale>
          <a:sx n="66" d="100"/>
          <a:sy n="66" d="100"/>
        </p:scale>
        <p:origin x="-1781" y="-518"/>
      </p:cViewPr>
      <p:guideLst>
        <p:guide orient="horz" pos="1602"/>
        <p:guide pos="2840"/>
      </p:guideLst>
    </p:cSldViewPr>
  </p:slideViewPr>
  <p:outlineViewPr>
    <p:cViewPr>
      <p:scale>
        <a:sx n="33" d="100"/>
        <a:sy n="33" d="100"/>
      </p:scale>
      <p:origin x="0" y="-2790"/>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0" Type="http://schemas.openxmlformats.org/officeDocument/2006/relationships/tableStyles" Target="tableStyles.xml"/><Relationship Id="rId3" Type="http://schemas.openxmlformats.org/officeDocument/2006/relationships/slide" Target="slides/slide1.xml"/><Relationship Id="rId29" Type="http://schemas.openxmlformats.org/officeDocument/2006/relationships/viewProps" Target="viewProps.xml"/><Relationship Id="rId28" Type="http://schemas.openxmlformats.org/officeDocument/2006/relationships/presProps" Target="presProps.xml"/><Relationship Id="rId27" Type="http://schemas.openxmlformats.org/officeDocument/2006/relationships/handoutMaster" Target="handoutMasters/handoutMaster1.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534285" cy="425291"/>
          </a:xfrm>
          <a:prstGeom prst="rect">
            <a:avLst/>
          </a:prstGeom>
        </p:spPr>
        <p:txBody>
          <a:bodyPr vert="horz" lIns="82022" tIns="41011" rIns="82022" bIns="41011" rtlCol="0"/>
          <a:lstStyle>
            <a:lvl1pPr algn="l">
              <a:defRPr sz="1100"/>
            </a:lvl1pPr>
          </a:lstStyle>
          <a:p>
            <a:endParaRPr lang="zh-CN" altLang="en-US"/>
          </a:p>
        </p:txBody>
      </p:sp>
      <p:sp>
        <p:nvSpPr>
          <p:cNvPr id="3" name="日期占位符 2"/>
          <p:cNvSpPr>
            <a:spLocks noGrp="1"/>
          </p:cNvSpPr>
          <p:nvPr>
            <p:ph type="dt" sz="quarter" idx="1"/>
          </p:nvPr>
        </p:nvSpPr>
        <p:spPr>
          <a:xfrm>
            <a:off x="3312712" y="0"/>
            <a:ext cx="2534285" cy="425291"/>
          </a:xfrm>
          <a:prstGeom prst="rect">
            <a:avLst/>
          </a:prstGeom>
        </p:spPr>
        <p:txBody>
          <a:bodyPr vert="horz" lIns="82022" tIns="41011" rIns="82022" bIns="41011" rtlCol="0"/>
          <a:lstStyle>
            <a:lvl1pPr algn="r">
              <a:defRPr sz="1100"/>
            </a:lvl1pPr>
          </a:lstStyle>
          <a:p>
            <a:fld id="{842E23F5-9E0D-444F-8265-E4C1AFD83AD3}" type="datetimeFigureOut">
              <a:rPr lang="zh-CN" altLang="en-US" smtClean="0"/>
            </a:fld>
            <a:endParaRPr lang="zh-CN" altLang="en-US"/>
          </a:p>
        </p:txBody>
      </p:sp>
      <p:sp>
        <p:nvSpPr>
          <p:cNvPr id="4" name="页脚占位符 3"/>
          <p:cNvSpPr>
            <a:spLocks noGrp="1"/>
          </p:cNvSpPr>
          <p:nvPr>
            <p:ph type="ftr" sz="quarter" idx="2"/>
          </p:nvPr>
        </p:nvSpPr>
        <p:spPr>
          <a:xfrm>
            <a:off x="0" y="8079058"/>
            <a:ext cx="2534285" cy="425291"/>
          </a:xfrm>
          <a:prstGeom prst="rect">
            <a:avLst/>
          </a:prstGeom>
        </p:spPr>
        <p:txBody>
          <a:bodyPr vert="horz" lIns="82022" tIns="41011" rIns="82022" bIns="41011" rtlCol="0" anchor="b"/>
          <a:lstStyle>
            <a:lvl1pPr algn="l">
              <a:defRPr sz="1100"/>
            </a:lvl1pPr>
          </a:lstStyle>
          <a:p>
            <a:endParaRPr lang="zh-CN" altLang="en-US"/>
          </a:p>
        </p:txBody>
      </p:sp>
      <p:sp>
        <p:nvSpPr>
          <p:cNvPr id="5" name="灯片编号占位符 4"/>
          <p:cNvSpPr>
            <a:spLocks noGrp="1"/>
          </p:cNvSpPr>
          <p:nvPr>
            <p:ph type="sldNum" sz="quarter" idx="3"/>
          </p:nvPr>
        </p:nvSpPr>
        <p:spPr>
          <a:xfrm>
            <a:off x="3312712" y="8079058"/>
            <a:ext cx="2534285" cy="425291"/>
          </a:xfrm>
          <a:prstGeom prst="rect">
            <a:avLst/>
          </a:prstGeom>
        </p:spPr>
        <p:txBody>
          <a:bodyPr vert="horz" lIns="82022" tIns="41011" rIns="82022" bIns="41011" rtlCol="0" anchor="b"/>
          <a:lstStyle>
            <a:lvl1pPr algn="r">
              <a:defRPr sz="1100"/>
            </a:lvl1pPr>
          </a:lstStyle>
          <a:p>
            <a:fld id="{1D66DD09-4E92-489B-A9D1-F7E650592DF0}" type="slidenum">
              <a:rPr lang="zh-CN" altLang="en-US" smtClean="0"/>
            </a:fld>
            <a:endParaRPr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534285" cy="425291"/>
          </a:xfrm>
          <a:prstGeom prst="rect">
            <a:avLst/>
          </a:prstGeom>
        </p:spPr>
        <p:txBody>
          <a:bodyPr vert="horz" lIns="82022" tIns="41011" rIns="82022" bIns="41011" rtlCol="0"/>
          <a:lstStyle>
            <a:lvl1pPr algn="l" eaLnBrk="1" fontAlgn="auto" hangingPunct="1">
              <a:spcBef>
                <a:spcPts val="0"/>
              </a:spcBef>
              <a:spcAft>
                <a:spcPts val="0"/>
              </a:spcAft>
              <a:buFontTx/>
              <a:buNone/>
              <a:defRPr sz="1100">
                <a:latin typeface="+mn-lt"/>
                <a:ea typeface="+mn-ea"/>
              </a:defRPr>
            </a:lvl1pPr>
          </a:lstStyle>
          <a:p>
            <a:pPr defTabSz="819785">
              <a:defRPr/>
            </a:pPr>
            <a:endParaRPr lang="zh-CN" altLang="en-US" dirty="0"/>
          </a:p>
        </p:txBody>
      </p:sp>
      <p:sp>
        <p:nvSpPr>
          <p:cNvPr id="3" name="日期占位符 2"/>
          <p:cNvSpPr>
            <a:spLocks noGrp="1"/>
          </p:cNvSpPr>
          <p:nvPr>
            <p:ph type="dt" idx="1"/>
          </p:nvPr>
        </p:nvSpPr>
        <p:spPr>
          <a:xfrm>
            <a:off x="3312712" y="0"/>
            <a:ext cx="2534285" cy="425291"/>
          </a:xfrm>
          <a:prstGeom prst="rect">
            <a:avLst/>
          </a:prstGeom>
        </p:spPr>
        <p:txBody>
          <a:bodyPr vert="horz" lIns="82022" tIns="41011" rIns="82022" bIns="41011" rtlCol="0"/>
          <a:lstStyle>
            <a:lvl1pPr algn="r" eaLnBrk="1" fontAlgn="auto" hangingPunct="1">
              <a:spcBef>
                <a:spcPts val="0"/>
              </a:spcBef>
              <a:spcAft>
                <a:spcPts val="0"/>
              </a:spcAft>
              <a:buFontTx/>
              <a:buNone/>
              <a:defRPr sz="1100">
                <a:latin typeface="+mn-lt"/>
                <a:ea typeface="+mn-ea"/>
              </a:defRPr>
            </a:lvl1pPr>
          </a:lstStyle>
          <a:p>
            <a:pPr defTabSz="819785">
              <a:defRPr/>
            </a:pPr>
            <a:endParaRPr lang="zh-CN" altLang="en-US" dirty="0"/>
          </a:p>
        </p:txBody>
      </p:sp>
      <p:sp>
        <p:nvSpPr>
          <p:cNvPr id="4" name="幻灯片图像占位符 3"/>
          <p:cNvSpPr>
            <a:spLocks noGrp="1" noRot="1" noChangeAspect="1"/>
          </p:cNvSpPr>
          <p:nvPr>
            <p:ph type="sldImg" idx="2"/>
          </p:nvPr>
        </p:nvSpPr>
        <p:spPr>
          <a:xfrm>
            <a:off x="90488" y="638175"/>
            <a:ext cx="5667375" cy="3189288"/>
          </a:xfrm>
          <a:prstGeom prst="rect">
            <a:avLst/>
          </a:prstGeom>
          <a:noFill/>
          <a:ln w="12700">
            <a:solidFill>
              <a:prstClr val="black"/>
            </a:solidFill>
          </a:ln>
        </p:spPr>
        <p:txBody>
          <a:bodyPr vert="horz" lIns="82022" tIns="41011" rIns="82022" bIns="41011" rtlCol="0" anchor="ctr"/>
          <a:lstStyle/>
          <a:p>
            <a:pPr marL="0" marR="0" lvl="0" indent="0" algn="l" defTabSz="819785" rtl="0" eaLnBrk="0" fontAlgn="base" latinLnBrk="0" hangingPunct="0">
              <a:lnSpc>
                <a:spcPct val="100000"/>
              </a:lnSpc>
              <a:spcBef>
                <a:spcPct val="30000"/>
              </a:spcBef>
              <a:spcAft>
                <a:spcPct val="0"/>
              </a:spcAft>
              <a:buClrTx/>
              <a:buSzTx/>
              <a:buFontTx/>
              <a:buNone/>
              <a:defRPr/>
            </a:pPr>
            <a:endParaRPr kumimoji="0" lang="zh-CN" altLang="en-US" sz="1100" b="0" i="0" u="none" strike="noStrike" kern="1200" cap="none" spc="0" normalizeH="0" baseline="0" noProof="0" dirty="0">
              <a:ln>
                <a:noFill/>
              </a:ln>
              <a:solidFill>
                <a:schemeClr val="tx1"/>
              </a:solidFill>
              <a:effectLst/>
              <a:uLnTx/>
              <a:uFillTx/>
              <a:latin typeface="+mn-lt"/>
              <a:ea typeface="+mn-ea"/>
              <a:cs typeface="+mn-cs"/>
            </a:endParaRPr>
          </a:p>
        </p:txBody>
      </p:sp>
      <p:sp>
        <p:nvSpPr>
          <p:cNvPr id="5" name="备注占位符 4"/>
          <p:cNvSpPr>
            <a:spLocks noGrp="1"/>
          </p:cNvSpPr>
          <p:nvPr>
            <p:ph type="body" sz="quarter" idx="3"/>
          </p:nvPr>
        </p:nvSpPr>
        <p:spPr>
          <a:xfrm>
            <a:off x="584835" y="4040267"/>
            <a:ext cx="4678680" cy="3827621"/>
          </a:xfrm>
          <a:prstGeom prst="rect">
            <a:avLst/>
          </a:prstGeom>
        </p:spPr>
        <p:txBody>
          <a:bodyPr vert="horz" lIns="82022" tIns="41011" rIns="82022" bIns="41011" rtlCol="0">
            <a:normAutofit/>
          </a:bodyPr>
          <a:lstStyle/>
          <a:p>
            <a:pPr marL="0" marR="0" lvl="0" indent="0" algn="l" defTabSz="819785" rtl="0" eaLnBrk="0" fontAlgn="base" latinLnBrk="0" hangingPunct="0">
              <a:lnSpc>
                <a:spcPct val="100000"/>
              </a:lnSpc>
              <a:spcBef>
                <a:spcPct val="30000"/>
              </a:spcBef>
              <a:spcAft>
                <a:spcPct val="0"/>
              </a:spcAft>
              <a:buClrTx/>
              <a:buSzTx/>
              <a:buFontTx/>
              <a:buNone/>
              <a:defRPr/>
            </a:pPr>
            <a:r>
              <a:rPr kumimoji="0" lang="zh-CN" altLang="en-US" sz="1100" b="0" i="0" u="none" strike="noStrike" kern="1200" cap="none" spc="0" normalizeH="0" baseline="0" noProof="0" dirty="0" smtClean="0">
                <a:ln>
                  <a:noFill/>
                </a:ln>
                <a:solidFill>
                  <a:schemeClr val="tx1"/>
                </a:solidFill>
                <a:effectLst/>
                <a:uLnTx/>
                <a:uFillTx/>
                <a:latin typeface="+mn-lt"/>
                <a:ea typeface="+mn-ea"/>
                <a:cs typeface="+mn-cs"/>
              </a:rPr>
              <a:t>单击此处编辑母版文本样式</a:t>
            </a:r>
            <a:endParaRPr kumimoji="0" lang="zh-CN" altLang="en-US" sz="1100" b="0" i="0" u="none" strike="noStrike" kern="1200" cap="none" spc="0" normalizeH="0" baseline="0" noProof="0" dirty="0" smtClean="0">
              <a:ln>
                <a:noFill/>
              </a:ln>
              <a:solidFill>
                <a:schemeClr val="tx1"/>
              </a:solidFill>
              <a:effectLst/>
              <a:uLnTx/>
              <a:uFillTx/>
              <a:latin typeface="+mn-lt"/>
              <a:ea typeface="+mn-ea"/>
              <a:cs typeface="+mn-cs"/>
            </a:endParaRPr>
          </a:p>
          <a:p>
            <a:pPr marL="410210" marR="0" lvl="1" indent="0" algn="l" defTabSz="819785" rtl="0" eaLnBrk="0" fontAlgn="base" latinLnBrk="0" hangingPunct="0">
              <a:lnSpc>
                <a:spcPct val="100000"/>
              </a:lnSpc>
              <a:spcBef>
                <a:spcPct val="30000"/>
              </a:spcBef>
              <a:spcAft>
                <a:spcPct val="0"/>
              </a:spcAft>
              <a:buClrTx/>
              <a:buSzTx/>
              <a:buFontTx/>
              <a:buNone/>
              <a:defRPr/>
            </a:pPr>
            <a:r>
              <a:rPr kumimoji="0" lang="zh-CN" altLang="en-US" sz="1100" b="0" i="0" u="none" strike="noStrike" kern="1200" cap="none" spc="0" normalizeH="0" baseline="0" noProof="0" dirty="0" smtClean="0">
                <a:ln>
                  <a:noFill/>
                </a:ln>
                <a:solidFill>
                  <a:schemeClr val="tx1"/>
                </a:solidFill>
                <a:effectLst/>
                <a:uLnTx/>
                <a:uFillTx/>
                <a:latin typeface="+mn-lt"/>
                <a:ea typeface="+mn-ea"/>
                <a:cs typeface="+mn-cs"/>
              </a:rPr>
              <a:t>第二级</a:t>
            </a:r>
            <a:endParaRPr kumimoji="0" lang="zh-CN" altLang="en-US" sz="1100" b="0" i="0" u="none" strike="noStrike" kern="1200" cap="none" spc="0" normalizeH="0" baseline="0" noProof="0" dirty="0" smtClean="0">
              <a:ln>
                <a:noFill/>
              </a:ln>
              <a:solidFill>
                <a:schemeClr val="tx1"/>
              </a:solidFill>
              <a:effectLst/>
              <a:uLnTx/>
              <a:uFillTx/>
              <a:latin typeface="+mn-lt"/>
              <a:ea typeface="+mn-ea"/>
              <a:cs typeface="+mn-cs"/>
            </a:endParaRPr>
          </a:p>
          <a:p>
            <a:pPr marL="820420" marR="0" lvl="2" indent="0" algn="l" defTabSz="819785" rtl="0" eaLnBrk="0" fontAlgn="base" latinLnBrk="0" hangingPunct="0">
              <a:lnSpc>
                <a:spcPct val="100000"/>
              </a:lnSpc>
              <a:spcBef>
                <a:spcPct val="30000"/>
              </a:spcBef>
              <a:spcAft>
                <a:spcPct val="0"/>
              </a:spcAft>
              <a:buClrTx/>
              <a:buSzTx/>
              <a:buFontTx/>
              <a:buNone/>
              <a:defRPr/>
            </a:pPr>
            <a:r>
              <a:rPr kumimoji="0" lang="zh-CN" altLang="en-US" sz="1100" b="0" i="0" u="none" strike="noStrike" kern="1200" cap="none" spc="0" normalizeH="0" baseline="0" noProof="0" dirty="0" smtClean="0">
                <a:ln>
                  <a:noFill/>
                </a:ln>
                <a:solidFill>
                  <a:schemeClr val="tx1"/>
                </a:solidFill>
                <a:effectLst/>
                <a:uLnTx/>
                <a:uFillTx/>
                <a:latin typeface="+mn-lt"/>
                <a:ea typeface="+mn-ea"/>
                <a:cs typeface="+mn-cs"/>
              </a:rPr>
              <a:t>第三级</a:t>
            </a:r>
            <a:endParaRPr kumimoji="0" lang="zh-CN" altLang="en-US" sz="1100" b="0" i="0" u="none" strike="noStrike" kern="1200" cap="none" spc="0" normalizeH="0" baseline="0" noProof="0" dirty="0" smtClean="0">
              <a:ln>
                <a:noFill/>
              </a:ln>
              <a:solidFill>
                <a:schemeClr val="tx1"/>
              </a:solidFill>
              <a:effectLst/>
              <a:uLnTx/>
              <a:uFillTx/>
              <a:latin typeface="+mn-lt"/>
              <a:ea typeface="+mn-ea"/>
              <a:cs typeface="+mn-cs"/>
            </a:endParaRPr>
          </a:p>
          <a:p>
            <a:pPr marL="1230630" marR="0" lvl="3" indent="0" algn="l" defTabSz="819785" rtl="0" eaLnBrk="0" fontAlgn="base" latinLnBrk="0" hangingPunct="0">
              <a:lnSpc>
                <a:spcPct val="100000"/>
              </a:lnSpc>
              <a:spcBef>
                <a:spcPct val="30000"/>
              </a:spcBef>
              <a:spcAft>
                <a:spcPct val="0"/>
              </a:spcAft>
              <a:buClrTx/>
              <a:buSzTx/>
              <a:buFontTx/>
              <a:buNone/>
              <a:defRPr/>
            </a:pPr>
            <a:r>
              <a:rPr kumimoji="0" lang="zh-CN" altLang="en-US" sz="1100" b="0" i="0" u="none" strike="noStrike" kern="1200" cap="none" spc="0" normalizeH="0" baseline="0" noProof="0" dirty="0" smtClean="0">
                <a:ln>
                  <a:noFill/>
                </a:ln>
                <a:solidFill>
                  <a:schemeClr val="tx1"/>
                </a:solidFill>
                <a:effectLst/>
                <a:uLnTx/>
                <a:uFillTx/>
                <a:latin typeface="+mn-lt"/>
                <a:ea typeface="+mn-ea"/>
                <a:cs typeface="+mn-cs"/>
              </a:rPr>
              <a:t>第四级</a:t>
            </a:r>
            <a:endParaRPr kumimoji="0" lang="zh-CN" altLang="en-US" sz="1100" b="0" i="0" u="none" strike="noStrike" kern="1200" cap="none" spc="0" normalizeH="0" baseline="0" noProof="0" dirty="0" smtClean="0">
              <a:ln>
                <a:noFill/>
              </a:ln>
              <a:solidFill>
                <a:schemeClr val="tx1"/>
              </a:solidFill>
              <a:effectLst/>
              <a:uLnTx/>
              <a:uFillTx/>
              <a:latin typeface="+mn-lt"/>
              <a:ea typeface="+mn-ea"/>
              <a:cs typeface="+mn-cs"/>
            </a:endParaRPr>
          </a:p>
          <a:p>
            <a:pPr marL="1640205" marR="0" lvl="4" indent="0" algn="l" defTabSz="819785" rtl="0" eaLnBrk="0" fontAlgn="base" latinLnBrk="0" hangingPunct="0">
              <a:lnSpc>
                <a:spcPct val="100000"/>
              </a:lnSpc>
              <a:spcBef>
                <a:spcPct val="30000"/>
              </a:spcBef>
              <a:spcAft>
                <a:spcPct val="0"/>
              </a:spcAft>
              <a:buClrTx/>
              <a:buSzTx/>
              <a:buFontTx/>
              <a:buNone/>
              <a:defRPr/>
            </a:pPr>
            <a:r>
              <a:rPr kumimoji="0" lang="zh-CN" altLang="en-US" sz="1100" b="0" i="0" u="none" strike="noStrike" kern="1200" cap="none" spc="0" normalizeH="0" baseline="0" noProof="0" dirty="0" smtClean="0">
                <a:ln>
                  <a:noFill/>
                </a:ln>
                <a:solidFill>
                  <a:schemeClr val="tx1"/>
                </a:solidFill>
                <a:effectLst/>
                <a:uLnTx/>
                <a:uFillTx/>
                <a:latin typeface="+mn-lt"/>
                <a:ea typeface="+mn-ea"/>
                <a:cs typeface="+mn-cs"/>
              </a:rPr>
              <a:t>第五级</a:t>
            </a:r>
            <a:endParaRPr kumimoji="0" lang="zh-CN" altLang="en-US" sz="1100" b="0" i="0" u="none" strike="noStrike" kern="1200" cap="none" spc="0" normalizeH="0" baseline="0" noProof="0" dirty="0">
              <a:ln>
                <a:noFill/>
              </a:ln>
              <a:solidFill>
                <a:schemeClr val="tx1"/>
              </a:solidFill>
              <a:effectLst/>
              <a:uLnTx/>
              <a:uFillTx/>
              <a:latin typeface="+mn-lt"/>
              <a:ea typeface="+mn-ea"/>
              <a:cs typeface="+mn-cs"/>
            </a:endParaRPr>
          </a:p>
        </p:txBody>
      </p:sp>
      <p:sp>
        <p:nvSpPr>
          <p:cNvPr id="6" name="页脚占位符 5"/>
          <p:cNvSpPr>
            <a:spLocks noGrp="1"/>
          </p:cNvSpPr>
          <p:nvPr>
            <p:ph type="ftr" sz="quarter" idx="4"/>
          </p:nvPr>
        </p:nvSpPr>
        <p:spPr>
          <a:xfrm>
            <a:off x="0" y="8079058"/>
            <a:ext cx="2534285" cy="425291"/>
          </a:xfrm>
          <a:prstGeom prst="rect">
            <a:avLst/>
          </a:prstGeom>
        </p:spPr>
        <p:txBody>
          <a:bodyPr vert="horz" lIns="82022" tIns="41011" rIns="82022" bIns="41011" rtlCol="0" anchor="b"/>
          <a:lstStyle>
            <a:lvl1pPr algn="l" eaLnBrk="1" fontAlgn="auto" hangingPunct="1">
              <a:spcBef>
                <a:spcPts val="0"/>
              </a:spcBef>
              <a:spcAft>
                <a:spcPts val="0"/>
              </a:spcAft>
              <a:buFontTx/>
              <a:buNone/>
              <a:defRPr sz="1100">
                <a:latin typeface="+mn-lt"/>
                <a:ea typeface="+mn-ea"/>
              </a:defRPr>
            </a:lvl1pPr>
          </a:lstStyle>
          <a:p>
            <a:pPr defTabSz="819785">
              <a:defRPr/>
            </a:pPr>
            <a:endParaRPr lang="zh-CN" altLang="en-US" dirty="0"/>
          </a:p>
        </p:txBody>
      </p:sp>
      <p:sp>
        <p:nvSpPr>
          <p:cNvPr id="7" name="灯片编号占位符 6"/>
          <p:cNvSpPr>
            <a:spLocks noGrp="1"/>
          </p:cNvSpPr>
          <p:nvPr>
            <p:ph type="sldNum" sz="quarter" idx="5"/>
          </p:nvPr>
        </p:nvSpPr>
        <p:spPr>
          <a:xfrm>
            <a:off x="3312712" y="8079058"/>
            <a:ext cx="2534285" cy="425291"/>
          </a:xfrm>
          <a:prstGeom prst="rect">
            <a:avLst/>
          </a:prstGeom>
        </p:spPr>
        <p:txBody>
          <a:bodyPr vert="horz" wrap="square" lIns="82022" tIns="41011" rIns="82022" bIns="41011" numCol="1" anchor="b" anchorCtr="0" compatLnSpc="1"/>
          <a:lstStyle>
            <a:lvl1pPr algn="r" eaLnBrk="1" hangingPunct="1">
              <a:buFont typeface="Arial" panose="020B0604020202020204" pitchFamily="34" charset="0"/>
              <a:buNone/>
              <a:defRPr sz="1100" noProof="1">
                <a:latin typeface="Calibri" panose="020F0502020204030204" pitchFamily="34" charset="0"/>
              </a:defRPr>
            </a:lvl1pPr>
          </a:lstStyle>
          <a:p>
            <a:pPr defTabSz="819785">
              <a:defRPr/>
            </a:pPr>
            <a:fld id="{35CEAEDB-9992-4819-9D63-E4D46D9E6A76}" type="slidenum">
              <a:rPr lang="zh-CN" altLang="en-US" smtClean="0"/>
            </a:fld>
            <a:endParaRPr lang="zh-CN" altLang="en-US" dirty="0"/>
          </a:p>
        </p:txBody>
      </p:sp>
    </p:spTree>
  </p:cSld>
  <p:clrMap bg1="lt1" tx1="dk1" bg2="lt2" tx2="dk2" accent1="accent1" accent2="accent2" accent3="accent3" accent4="accent4" accent5="accent5" accent6="accent6" hlink="hlink" folHlink="folHlink"/>
  <p:hf sldNum="0" hdr="0" ft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幻灯片图像占位符 1"/>
          <p:cNvSpPr>
            <a:spLocks noGrp="1" noRot="1" noChangeAspect="1" noTextEdit="1"/>
          </p:cNvSpPr>
          <p:nvPr>
            <p:ph type="sldImg"/>
          </p:nvPr>
        </p:nvSpPr>
        <p:spPr>
          <a:ln>
            <a:solidFill>
              <a:srgbClr val="000000"/>
            </a:solidFill>
            <a:miter/>
          </a:ln>
        </p:spPr>
      </p:sp>
      <p:sp>
        <p:nvSpPr>
          <p:cNvPr id="6146" name="备注占位符 2"/>
          <p:cNvSpPr>
            <a:spLocks noGrp="1"/>
          </p:cNvSpPr>
          <p:nvPr>
            <p:ph type="body"/>
          </p:nvPr>
        </p:nvSpPr>
        <p:spPr>
          <a:noFill/>
          <a:ln>
            <a:noFill/>
          </a:ln>
        </p:spPr>
        <p:txBody>
          <a:bodyPr wrap="square" lIns="82022" tIns="41011" rIns="82022" bIns="41011" anchor="t"/>
          <a:lstStyle/>
          <a:p>
            <a:pPr lvl="0"/>
            <a:endParaRPr lang="zh-CN" alt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3" name="幻灯片图像占位符 1"/>
          <p:cNvSpPr>
            <a:spLocks noGrp="1" noRot="1" noChangeAspect="1" noTextEdit="1"/>
          </p:cNvSpPr>
          <p:nvPr>
            <p:ph type="sldImg"/>
          </p:nvPr>
        </p:nvSpPr>
        <p:spPr>
          <a:ln>
            <a:solidFill>
              <a:srgbClr val="000000"/>
            </a:solidFill>
            <a:miter/>
          </a:ln>
        </p:spPr>
      </p:sp>
      <p:sp>
        <p:nvSpPr>
          <p:cNvPr id="8194" name="备注占位符 2"/>
          <p:cNvSpPr>
            <a:spLocks noGrp="1"/>
          </p:cNvSpPr>
          <p:nvPr>
            <p:ph type="body"/>
          </p:nvPr>
        </p:nvSpPr>
        <p:spPr>
          <a:noFill/>
          <a:ln>
            <a:noFill/>
          </a:ln>
        </p:spPr>
        <p:txBody>
          <a:bodyPr wrap="square" lIns="82022" tIns="41011" rIns="82022" bIns="41011" anchor="t"/>
          <a:lstStyle/>
          <a:p>
            <a:pPr lvl="0" eaLnBrk="1" hangingPunct="1">
              <a:spcBef>
                <a:spcPct val="0"/>
              </a:spcBef>
            </a:pPr>
            <a:r>
              <a:rPr lang="zh-CN" altLang="en-US" dirty="0"/>
              <a:t>河南禹县白沙镇</a:t>
            </a:r>
            <a:r>
              <a:rPr lang="en-US" altLang="zh-CN" dirty="0"/>
              <a:t>1</a:t>
            </a:r>
            <a:r>
              <a:rPr lang="zh-CN" altLang="en-US" dirty="0"/>
              <a:t>号宋墓前室西壁的墓主夫妇对坐宴饮图，画面上方砖雕卷帘并绘以幔帐，幔帐下方的正中位置砖雕桌案、注壶和两个茶盏，桌案两侧又雕出两把椅子，以及袖手对坐的墓主夫妇。其中男性墓主，面蓄胡须，头戴蓝帽，身穿圆领蓝袍；女性墓主，头梳高髻，身着绛襦白裙。两人皆侧身面东观看东壁的乐舞表演。墓主夫妇的背后还各绘一堵屏风，两屏之间则绘以分别手捧圆盒、唾壶和果盘的男女侍者。给人印象颇深的是，画中的墓主夫妇像以及桌椅、注壶和茶盏等，即是以浮雕加彩绘的方式完成的，看上去格外真切、醒目。根据目前的考古发现与研究，这类墓主夫妇对坐像，大都出自中小地主阶层的墓葬，其出现时间约当北宋中期神宗年间（</a:t>
            </a:r>
            <a:r>
              <a:rPr lang="en-US" altLang="zh-CN" dirty="0"/>
              <a:t>1068-1085</a:t>
            </a:r>
            <a:r>
              <a:rPr lang="zh-CN" altLang="en-US" dirty="0"/>
              <a:t>年），而且首先是以北宋两京地区为中心，逐步向周围扩散，以致成为宋金时期广泛流行于中原北方地区的墓葬装饰题材。</a:t>
            </a:r>
            <a:endParaRPr lang="zh-CN" altLang="en-US" dirty="0"/>
          </a:p>
        </p:txBody>
      </p:sp>
      <p:sp>
        <p:nvSpPr>
          <p:cNvPr id="8195" name="灯片编号占位符 3"/>
          <p:cNvSpPr txBox="1">
            <a:spLocks noGrp="1"/>
          </p:cNvSpPr>
          <p:nvPr>
            <p:ph type="sldNum" sz="quarter"/>
          </p:nvPr>
        </p:nvSpPr>
        <p:spPr>
          <a:xfrm>
            <a:off x="3312712" y="8079058"/>
            <a:ext cx="2534285" cy="425291"/>
          </a:xfrm>
          <a:prstGeom prst="rect">
            <a:avLst/>
          </a:prstGeom>
          <a:noFill/>
          <a:ln w="9525">
            <a:noFill/>
          </a:ln>
        </p:spPr>
        <p:txBody>
          <a:bodyPr vert="horz" wrap="square" lIns="82022" tIns="41011" rIns="82022" bIns="41011" anchor="b"/>
          <a:lstStyle/>
          <a:p>
            <a:pPr>
              <a:buFont typeface="Arial" panose="020B0604020202020204" pitchFamily="34" charset="0"/>
              <a:buChar char="•"/>
            </a:pPr>
            <a:fld id="{9A0DB2DC-4C9A-4742-B13C-FB6460FD3503}" type="slidenum">
              <a:rPr lang="en-US" altLang="en-US" dirty="0"/>
            </a:fld>
            <a:endParaRPr lang="en-US" alt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幻灯片图像占位符 1"/>
          <p:cNvSpPr>
            <a:spLocks noGrp="1" noRot="1" noChangeAspect="1" noTextEdit="1"/>
          </p:cNvSpPr>
          <p:nvPr>
            <p:ph type="sldImg"/>
          </p:nvPr>
        </p:nvSpPr>
        <p:spPr>
          <a:ln>
            <a:solidFill>
              <a:srgbClr val="000000"/>
            </a:solidFill>
            <a:miter/>
          </a:ln>
        </p:spPr>
      </p:sp>
      <p:sp>
        <p:nvSpPr>
          <p:cNvPr id="10242" name="备注占位符 2"/>
          <p:cNvSpPr>
            <a:spLocks noGrp="1"/>
          </p:cNvSpPr>
          <p:nvPr>
            <p:ph type="body"/>
          </p:nvPr>
        </p:nvSpPr>
        <p:spPr>
          <a:noFill/>
          <a:ln>
            <a:noFill/>
          </a:ln>
        </p:spPr>
        <p:txBody>
          <a:bodyPr wrap="square" lIns="82022" tIns="41011" rIns="82022" bIns="41011" anchor="t"/>
          <a:lstStyle/>
          <a:p>
            <a:pPr lvl="0"/>
            <a:endParaRPr lang="zh-CN" altLang="en-US" dirty="0"/>
          </a:p>
        </p:txBody>
      </p:sp>
      <p:sp>
        <p:nvSpPr>
          <p:cNvPr id="10243" name="灯片编号占位符 3"/>
          <p:cNvSpPr txBox="1">
            <a:spLocks noGrp="1"/>
          </p:cNvSpPr>
          <p:nvPr>
            <p:ph type="sldNum" sz="quarter"/>
          </p:nvPr>
        </p:nvSpPr>
        <p:spPr>
          <a:xfrm>
            <a:off x="3312712" y="8079058"/>
            <a:ext cx="2534285" cy="425291"/>
          </a:xfrm>
          <a:prstGeom prst="rect">
            <a:avLst/>
          </a:prstGeom>
          <a:noFill/>
          <a:ln w="9525">
            <a:noFill/>
          </a:ln>
        </p:spPr>
        <p:txBody>
          <a:bodyPr vert="horz" wrap="square" lIns="82022" tIns="41011" rIns="82022" bIns="41011" anchor="b"/>
          <a:lstStyle/>
          <a:p>
            <a:pPr>
              <a:buFont typeface="Arial" panose="020B0604020202020204" pitchFamily="34" charset="0"/>
              <a:buChar char="•"/>
            </a:pPr>
            <a:fld id="{9A0DB2DC-4C9A-4742-B13C-FB6460FD3503}" type="slidenum">
              <a:rPr lang="en-US" altLang="en-US" dirty="0"/>
            </a:fld>
            <a:endParaRPr lang="en-US" alt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幻灯片图像占位符 1"/>
          <p:cNvSpPr>
            <a:spLocks noGrp="1" noRot="1" noChangeAspect="1" noTextEdit="1"/>
          </p:cNvSpPr>
          <p:nvPr>
            <p:ph type="sldImg"/>
          </p:nvPr>
        </p:nvSpPr>
        <p:spPr>
          <a:ln>
            <a:solidFill>
              <a:srgbClr val="000000"/>
            </a:solidFill>
            <a:miter/>
          </a:ln>
        </p:spPr>
      </p:sp>
      <p:sp>
        <p:nvSpPr>
          <p:cNvPr id="13314" name="备注占位符 2"/>
          <p:cNvSpPr>
            <a:spLocks noGrp="1"/>
          </p:cNvSpPr>
          <p:nvPr>
            <p:ph type="body"/>
          </p:nvPr>
        </p:nvSpPr>
        <p:spPr>
          <a:noFill/>
          <a:ln>
            <a:noFill/>
          </a:ln>
        </p:spPr>
        <p:txBody>
          <a:bodyPr wrap="square" lIns="82022" tIns="41011" rIns="82022" bIns="41011" anchor="t"/>
          <a:lstStyle/>
          <a:p>
            <a:pPr lvl="0" eaLnBrk="1" hangingPunct="1">
              <a:spcBef>
                <a:spcPct val="0"/>
              </a:spcBef>
            </a:pPr>
            <a:endParaRPr lang="zh-CN" altLang="en-US" dirty="0"/>
          </a:p>
        </p:txBody>
      </p:sp>
      <p:sp>
        <p:nvSpPr>
          <p:cNvPr id="13315" name="灯片编号占位符 3"/>
          <p:cNvSpPr txBox="1">
            <a:spLocks noGrp="1"/>
          </p:cNvSpPr>
          <p:nvPr>
            <p:ph type="sldNum" sz="quarter"/>
          </p:nvPr>
        </p:nvSpPr>
        <p:spPr>
          <a:xfrm>
            <a:off x="3312712" y="8079058"/>
            <a:ext cx="2534285" cy="425291"/>
          </a:xfrm>
          <a:prstGeom prst="rect">
            <a:avLst/>
          </a:prstGeom>
          <a:noFill/>
          <a:ln w="9525">
            <a:noFill/>
          </a:ln>
        </p:spPr>
        <p:txBody>
          <a:bodyPr vert="horz" wrap="square" lIns="82022" tIns="41011" rIns="82022" bIns="41011" anchor="b"/>
          <a:lstStyle/>
          <a:p>
            <a:pPr>
              <a:buFont typeface="Arial" panose="020B0604020202020204" pitchFamily="34" charset="0"/>
              <a:buChar char="•"/>
            </a:pPr>
            <a:fld id="{9A0DB2DC-4C9A-4742-B13C-FB6460FD3503}" type="slidenum">
              <a:rPr lang="en-US" altLang="en-US" dirty="0"/>
            </a:fld>
            <a:endParaRPr lang="en-US" alt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幻灯片图像占位符 1"/>
          <p:cNvSpPr>
            <a:spLocks noGrp="1" noRot="1" noChangeAspect="1" noTextEdit="1"/>
          </p:cNvSpPr>
          <p:nvPr>
            <p:ph type="sldImg"/>
          </p:nvPr>
        </p:nvSpPr>
        <p:spPr>
          <a:ln>
            <a:solidFill>
              <a:srgbClr val="000000"/>
            </a:solidFill>
            <a:miter/>
          </a:ln>
        </p:spPr>
      </p:sp>
      <p:sp>
        <p:nvSpPr>
          <p:cNvPr id="15362" name="备注占位符 2"/>
          <p:cNvSpPr>
            <a:spLocks noGrp="1"/>
          </p:cNvSpPr>
          <p:nvPr>
            <p:ph type="body"/>
          </p:nvPr>
        </p:nvSpPr>
        <p:spPr>
          <a:noFill/>
          <a:ln>
            <a:noFill/>
          </a:ln>
        </p:spPr>
        <p:txBody>
          <a:bodyPr wrap="square" lIns="82022" tIns="41011" rIns="82022" bIns="41011" anchor="t"/>
          <a:lstStyle/>
          <a:p>
            <a:pPr lvl="0" eaLnBrk="1" hangingPunct="1">
              <a:spcBef>
                <a:spcPct val="0"/>
              </a:spcBef>
            </a:pPr>
            <a:endParaRPr lang="zh-CN" altLang="en-US" dirty="0"/>
          </a:p>
        </p:txBody>
      </p:sp>
      <p:sp>
        <p:nvSpPr>
          <p:cNvPr id="15363" name="灯片编号占位符 3"/>
          <p:cNvSpPr txBox="1">
            <a:spLocks noGrp="1"/>
          </p:cNvSpPr>
          <p:nvPr>
            <p:ph type="sldNum" sz="quarter"/>
          </p:nvPr>
        </p:nvSpPr>
        <p:spPr>
          <a:xfrm>
            <a:off x="3312712" y="8079058"/>
            <a:ext cx="2534285" cy="425291"/>
          </a:xfrm>
          <a:prstGeom prst="rect">
            <a:avLst/>
          </a:prstGeom>
          <a:noFill/>
          <a:ln w="9525">
            <a:noFill/>
          </a:ln>
        </p:spPr>
        <p:txBody>
          <a:bodyPr vert="horz" wrap="square" lIns="82022" tIns="41011" rIns="82022" bIns="41011" anchor="b"/>
          <a:lstStyle/>
          <a:p>
            <a:pPr>
              <a:buFont typeface="Arial" panose="020B0604020202020204" pitchFamily="34" charset="0"/>
              <a:buChar char="•"/>
            </a:pPr>
            <a:fld id="{9A0DB2DC-4C9A-4742-B13C-FB6460FD3503}" type="slidenum">
              <a:rPr lang="en-US" altLang="en-US" dirty="0"/>
            </a:fld>
            <a:endParaRPr lang="en-US" altLang="en-US"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幻灯片图像占位符 1"/>
          <p:cNvSpPr>
            <a:spLocks noGrp="1" noRot="1" noChangeAspect="1" noTextEdit="1"/>
          </p:cNvSpPr>
          <p:nvPr>
            <p:ph type="sldImg"/>
          </p:nvPr>
        </p:nvSpPr>
        <p:spPr>
          <a:ln>
            <a:solidFill>
              <a:srgbClr val="000000"/>
            </a:solidFill>
            <a:miter/>
          </a:ln>
        </p:spPr>
      </p:sp>
      <p:sp>
        <p:nvSpPr>
          <p:cNvPr id="17410" name="文本占位符 2"/>
          <p:cNvSpPr>
            <a:spLocks noGrp="1"/>
          </p:cNvSpPr>
          <p:nvPr>
            <p:ph type="body"/>
          </p:nvPr>
        </p:nvSpPr>
        <p:spPr>
          <a:noFill/>
          <a:ln>
            <a:noFill/>
          </a:ln>
        </p:spPr>
        <p:txBody>
          <a:bodyPr wrap="square" lIns="82022" tIns="41011" rIns="82022" bIns="41011" anchor="t"/>
          <a:lstStyle/>
          <a:p>
            <a:pPr lvl="0"/>
            <a:r>
              <a:rPr lang="zh-CN" altLang="en-US" dirty="0"/>
              <a:t>徒附是东汉后期逐渐发展起来的一种世家豪强隐庇下的依附人口，豪强田庄里的主要生产者。《后汉书·仲长统传》:"豪人之室，连栋数百，膏田满野，奴婢千群，徒附万计。"李贤注:"徒，众也;附，亲也。"徒附的主要来源是破产的自耕农民，也有一些是从奴隶上升来的。他们不能随便离开主人，不在国家的户籍上登记，妻子儿女也被迫成为徒附，世代遭受豪强地主的剥削和奴役。</a:t>
            </a:r>
            <a:endParaRPr lang="zh-CN" alt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幻灯片图像占位符 1"/>
          <p:cNvSpPr>
            <a:spLocks noGrp="1" noRot="1" noChangeAspect="1" noTextEdit="1"/>
          </p:cNvSpPr>
          <p:nvPr>
            <p:ph type="sldImg"/>
          </p:nvPr>
        </p:nvSpPr>
        <p:spPr>
          <a:ln>
            <a:solidFill>
              <a:srgbClr val="000000"/>
            </a:solidFill>
            <a:miter/>
          </a:ln>
        </p:spPr>
      </p:sp>
      <p:sp>
        <p:nvSpPr>
          <p:cNvPr id="19458" name="备注占位符 2"/>
          <p:cNvSpPr>
            <a:spLocks noGrp="1"/>
          </p:cNvSpPr>
          <p:nvPr>
            <p:ph type="body"/>
          </p:nvPr>
        </p:nvSpPr>
        <p:spPr>
          <a:noFill/>
          <a:ln>
            <a:noFill/>
          </a:ln>
        </p:spPr>
        <p:txBody>
          <a:bodyPr wrap="square" lIns="82022" tIns="41011" rIns="82022" bIns="41011" anchor="t"/>
          <a:lstStyle/>
          <a:p>
            <a:pPr lvl="0" eaLnBrk="1" hangingPunct="1">
              <a:spcBef>
                <a:spcPct val="0"/>
              </a:spcBef>
            </a:pPr>
            <a:r>
              <a:rPr lang="zh-CN" altLang="en-US" dirty="0"/>
              <a:t>其中一个船舱内超过</a:t>
            </a:r>
            <a:r>
              <a:rPr lang="en-US" altLang="zh-CN" dirty="0"/>
              <a:t>6</a:t>
            </a:r>
            <a:r>
              <a:rPr lang="zh-CN" altLang="en-US" dirty="0"/>
              <a:t>万件层层叠叠、密密麻麻的南宋瓷器。是南宋初期一艘在海上丝绸之路向外运送瓷器时失事沉没的木质古沉船，沉没地点位于中国广东省</a:t>
            </a:r>
            <a:r>
              <a:rPr lang="en-US" altLang="zh-CN" dirty="0"/>
              <a:t>(</a:t>
            </a:r>
            <a:r>
              <a:rPr lang="zh-CN" altLang="en-US" dirty="0"/>
              <a:t>台山市海域</a:t>
            </a:r>
            <a:r>
              <a:rPr lang="en-US" altLang="zh-CN" dirty="0"/>
              <a:t>)洗练极致</a:t>
            </a:r>
            <a:endParaRPr lang="en-US" altLang="zh-CN" dirty="0"/>
          </a:p>
          <a:p>
            <a:pPr lvl="0" eaLnBrk="1" hangingPunct="1">
              <a:spcBef>
                <a:spcPct val="0"/>
              </a:spcBef>
            </a:pPr>
            <a:r>
              <a:rPr lang="zh-CN" altLang="en-US" dirty="0" smtClean="0"/>
              <a:t>扣如哀玉锦城传。</a:t>
            </a:r>
            <a:endParaRPr lang="zh-CN" altLang="en-US" dirty="0" smtClean="0"/>
          </a:p>
          <a:p>
            <a:pPr lvl="0" eaLnBrk="1" hangingPunct="1">
              <a:spcBef>
                <a:spcPct val="0"/>
              </a:spcBef>
            </a:pPr>
            <a:r>
              <a:rPr lang="zh-CN" altLang="en-US" dirty="0" smtClean="0"/>
              <a:t>君家白碗胜霜雪，</a:t>
            </a:r>
            <a:endParaRPr lang="zh-CN" altLang="en-US" dirty="0"/>
          </a:p>
        </p:txBody>
      </p:sp>
      <p:sp>
        <p:nvSpPr>
          <p:cNvPr id="19459" name="灯片编号占位符 3"/>
          <p:cNvSpPr txBox="1">
            <a:spLocks noGrp="1"/>
          </p:cNvSpPr>
          <p:nvPr>
            <p:ph type="sldNum" sz="quarter"/>
          </p:nvPr>
        </p:nvSpPr>
        <p:spPr>
          <a:xfrm>
            <a:off x="3312712" y="8079058"/>
            <a:ext cx="2534285" cy="425291"/>
          </a:xfrm>
          <a:prstGeom prst="rect">
            <a:avLst/>
          </a:prstGeom>
          <a:noFill/>
          <a:ln w="9525">
            <a:noFill/>
          </a:ln>
        </p:spPr>
        <p:txBody>
          <a:bodyPr vert="horz" wrap="square" lIns="82022" tIns="41011" rIns="82022" bIns="41011" anchor="b"/>
          <a:lstStyle/>
          <a:p>
            <a:pPr>
              <a:buFont typeface="Arial" panose="020B0604020202020204" pitchFamily="34" charset="0"/>
              <a:buChar char="•"/>
            </a:pPr>
            <a:fld id="{9A0DB2DC-4C9A-4742-B13C-FB6460FD3503}" type="slidenum">
              <a:rPr lang="en-US" altLang="en-US" dirty="0"/>
            </a:fld>
            <a:endParaRPr lang="en-US" alt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5" name="幻灯片图像占位符 1"/>
          <p:cNvSpPr>
            <a:spLocks noGrp="1" noRot="1" noChangeAspect="1" noTextEdit="1"/>
          </p:cNvSpPr>
          <p:nvPr>
            <p:ph type="sldImg"/>
          </p:nvPr>
        </p:nvSpPr>
        <p:spPr>
          <a:ln>
            <a:solidFill>
              <a:srgbClr val="000000"/>
            </a:solidFill>
            <a:miter/>
          </a:ln>
        </p:spPr>
      </p:sp>
      <p:sp>
        <p:nvSpPr>
          <p:cNvPr id="21506" name="备注占位符 2"/>
          <p:cNvSpPr>
            <a:spLocks noGrp="1"/>
          </p:cNvSpPr>
          <p:nvPr>
            <p:ph type="body"/>
          </p:nvPr>
        </p:nvSpPr>
        <p:spPr>
          <a:noFill/>
          <a:ln>
            <a:noFill/>
          </a:ln>
        </p:spPr>
        <p:txBody>
          <a:bodyPr wrap="square" lIns="82022" tIns="41011" rIns="82022" bIns="41011" anchor="t"/>
          <a:lstStyle/>
          <a:p>
            <a:pPr lvl="0" eaLnBrk="1" hangingPunct="1">
              <a:spcBef>
                <a:spcPct val="0"/>
              </a:spcBef>
            </a:pPr>
            <a:r>
              <a:rPr lang="zh-CN" altLang="en-US" dirty="0"/>
              <a:t>其中一个船舱内超过</a:t>
            </a:r>
            <a:r>
              <a:rPr lang="en-US" altLang="zh-CN" dirty="0"/>
              <a:t>6</a:t>
            </a:r>
            <a:r>
              <a:rPr lang="zh-CN" altLang="en-US" dirty="0"/>
              <a:t>万件层层叠叠、密密麻麻的南宋瓷器。是南宋初期一艘在海上丝绸之路向外运送瓷器时失事沉没的木质古沉船，沉没地点位于中国广东省</a:t>
            </a:r>
            <a:r>
              <a:rPr lang="en-US" altLang="zh-CN" dirty="0"/>
              <a:t>(</a:t>
            </a:r>
            <a:r>
              <a:rPr lang="zh-CN" altLang="en-US" dirty="0"/>
              <a:t>台山市海域</a:t>
            </a:r>
            <a:r>
              <a:rPr lang="en-US" altLang="zh-CN" dirty="0"/>
              <a:t>)</a:t>
            </a:r>
            <a:r>
              <a:rPr lang="zh-CN" altLang="en-US" b="1" dirty="0">
                <a:latin typeface="楷体" panose="02010609060101010101" pitchFamily="49" charset="-122"/>
                <a:ea typeface="楷体" panose="02010609060101010101" pitchFamily="49" charset="-122"/>
              </a:rPr>
              <a:t>船上出水</a:t>
            </a:r>
            <a:r>
              <a:rPr lang="en-US" altLang="zh-CN" b="1" dirty="0">
                <a:latin typeface="楷体" panose="02010609060101010101" pitchFamily="49" charset="-122"/>
                <a:ea typeface="楷体" panose="02010609060101010101" pitchFamily="49" charset="-122"/>
              </a:rPr>
              <a:t>1</a:t>
            </a:r>
            <a:r>
              <a:rPr lang="zh-CN" altLang="en-US" b="1" dirty="0">
                <a:latin typeface="楷体" panose="02010609060101010101" pitchFamily="49" charset="-122"/>
                <a:ea typeface="楷体" panose="02010609060101010101" pitchFamily="49" charset="-122"/>
              </a:rPr>
              <a:t>万余枚铜钱，时间最早为汉五铢钱，最迟为南宋初年的建炎通宝。同时</a:t>
            </a:r>
            <a:endParaRPr lang="zh-CN" altLang="en-US" dirty="0"/>
          </a:p>
          <a:p>
            <a:pPr lvl="0" eaLnBrk="1" hangingPunct="1">
              <a:spcBef>
                <a:spcPct val="0"/>
              </a:spcBef>
            </a:pPr>
            <a:endParaRPr lang="zh-CN" altLang="en-US" dirty="0"/>
          </a:p>
        </p:txBody>
      </p:sp>
      <p:sp>
        <p:nvSpPr>
          <p:cNvPr id="21507" name="灯片编号占位符 3"/>
          <p:cNvSpPr txBox="1">
            <a:spLocks noGrp="1"/>
          </p:cNvSpPr>
          <p:nvPr>
            <p:ph type="sldNum" sz="quarter"/>
          </p:nvPr>
        </p:nvSpPr>
        <p:spPr>
          <a:xfrm>
            <a:off x="3312712" y="8079058"/>
            <a:ext cx="2534285" cy="425291"/>
          </a:xfrm>
          <a:prstGeom prst="rect">
            <a:avLst/>
          </a:prstGeom>
          <a:noFill/>
          <a:ln w="9525">
            <a:noFill/>
          </a:ln>
        </p:spPr>
        <p:txBody>
          <a:bodyPr vert="horz" wrap="square" lIns="82022" tIns="41011" rIns="82022" bIns="41011" anchor="b"/>
          <a:lstStyle/>
          <a:p>
            <a:pPr>
              <a:buFont typeface="Arial" panose="020B0604020202020204" pitchFamily="34" charset="0"/>
              <a:buChar char="•"/>
            </a:pPr>
            <a:fld id="{9A0DB2DC-4C9A-4742-B13C-FB6460FD3503}" type="slidenum">
              <a:rPr lang="en-US" altLang="en-US" dirty="0"/>
            </a:fld>
            <a:endParaRPr lang="en-US" alt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幻灯片图像占位符 1"/>
          <p:cNvSpPr>
            <a:spLocks noGrp="1" noRot="1" noChangeAspect="1" noTextEdit="1"/>
          </p:cNvSpPr>
          <p:nvPr>
            <p:ph type="sldImg"/>
          </p:nvPr>
        </p:nvSpPr>
        <p:spPr>
          <a:ln>
            <a:solidFill>
              <a:srgbClr val="000000"/>
            </a:solidFill>
            <a:miter/>
          </a:ln>
        </p:spPr>
      </p:sp>
      <p:sp>
        <p:nvSpPr>
          <p:cNvPr id="24578" name="备注占位符 2"/>
          <p:cNvSpPr>
            <a:spLocks noGrp="1"/>
          </p:cNvSpPr>
          <p:nvPr>
            <p:ph type="body"/>
          </p:nvPr>
        </p:nvSpPr>
        <p:spPr>
          <a:noFill/>
          <a:ln>
            <a:noFill/>
          </a:ln>
        </p:spPr>
        <p:txBody>
          <a:bodyPr wrap="square" lIns="82022" tIns="41011" rIns="82022" bIns="41011" anchor="t"/>
          <a:lstStyle/>
          <a:p>
            <a:pPr lvl="0" eaLnBrk="1" hangingPunct="1">
              <a:spcBef>
                <a:spcPct val="0"/>
              </a:spcBef>
            </a:pPr>
            <a:endParaRPr lang="zh-CN" altLang="en-US" dirty="0"/>
          </a:p>
        </p:txBody>
      </p:sp>
      <p:sp>
        <p:nvSpPr>
          <p:cNvPr id="24579" name="灯片编号占位符 3"/>
          <p:cNvSpPr txBox="1">
            <a:spLocks noGrp="1"/>
          </p:cNvSpPr>
          <p:nvPr>
            <p:ph type="sldNum" sz="quarter"/>
          </p:nvPr>
        </p:nvSpPr>
        <p:spPr>
          <a:xfrm>
            <a:off x="3312712" y="8079058"/>
            <a:ext cx="2534285" cy="425291"/>
          </a:xfrm>
          <a:prstGeom prst="rect">
            <a:avLst/>
          </a:prstGeom>
          <a:noFill/>
          <a:ln w="9525">
            <a:noFill/>
          </a:ln>
        </p:spPr>
        <p:txBody>
          <a:bodyPr vert="horz" wrap="square" lIns="82022" tIns="41011" rIns="82022" bIns="41011" anchor="b"/>
          <a:lstStyle/>
          <a:p>
            <a:pPr>
              <a:buFont typeface="Arial" panose="020B0604020202020204" pitchFamily="34" charset="0"/>
              <a:buChar char="•"/>
            </a:pPr>
            <a:fld id="{9A0DB2DC-4C9A-4742-B13C-FB6460FD3503}" type="slidenum">
              <a:rPr lang="en-US" altLang="en-US" dirty="0"/>
            </a:fld>
            <a:endParaRPr lang="en-US" alt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幻灯片图像占位符 1"/>
          <p:cNvSpPr>
            <a:spLocks noGrp="1" noRot="1" noChangeAspect="1" noTextEdit="1"/>
          </p:cNvSpPr>
          <p:nvPr>
            <p:ph type="sldImg"/>
          </p:nvPr>
        </p:nvSpPr>
        <p:spPr>
          <a:ln>
            <a:solidFill>
              <a:srgbClr val="000000"/>
            </a:solidFill>
            <a:miter/>
          </a:ln>
        </p:spPr>
      </p:sp>
      <p:sp>
        <p:nvSpPr>
          <p:cNvPr id="26626" name="备注占位符 2"/>
          <p:cNvSpPr>
            <a:spLocks noGrp="1"/>
          </p:cNvSpPr>
          <p:nvPr>
            <p:ph type="body"/>
          </p:nvPr>
        </p:nvSpPr>
        <p:spPr>
          <a:noFill/>
          <a:ln>
            <a:noFill/>
          </a:ln>
        </p:spPr>
        <p:txBody>
          <a:bodyPr wrap="square" lIns="82022" tIns="41011" rIns="82022" bIns="41011" anchor="t"/>
          <a:lstStyle/>
          <a:p>
            <a:pPr lvl="0"/>
            <a:endParaRPr lang="zh-CN" altLang="en-US" dirty="0"/>
          </a:p>
        </p:txBody>
      </p:sp>
      <p:sp>
        <p:nvSpPr>
          <p:cNvPr id="26627" name="灯片编号占位符 3"/>
          <p:cNvSpPr txBox="1">
            <a:spLocks noGrp="1"/>
          </p:cNvSpPr>
          <p:nvPr>
            <p:ph type="sldNum" sz="quarter"/>
          </p:nvPr>
        </p:nvSpPr>
        <p:spPr>
          <a:xfrm>
            <a:off x="3312712" y="8079058"/>
            <a:ext cx="2534285" cy="425291"/>
          </a:xfrm>
          <a:prstGeom prst="rect">
            <a:avLst/>
          </a:prstGeom>
          <a:noFill/>
          <a:ln w="9525">
            <a:noFill/>
          </a:ln>
        </p:spPr>
        <p:txBody>
          <a:bodyPr vert="horz" wrap="square" lIns="82022" tIns="41011" rIns="82022" bIns="41011" anchor="b"/>
          <a:lstStyle/>
          <a:p>
            <a:pPr>
              <a:buFont typeface="Arial" panose="020B0604020202020204" pitchFamily="34" charset="0"/>
              <a:buChar char="•"/>
            </a:pPr>
            <a:fld id="{9A0DB2DC-4C9A-4742-B13C-FB6460FD3503}" type="slidenum">
              <a:rPr lang="en-US" altLang="en-US" dirty="0"/>
            </a:fld>
            <a:endParaRPr lang="en-US" altLang="en-US"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幻灯片图像占位符 1"/>
          <p:cNvSpPr>
            <a:spLocks noGrp="1" noRot="1" noChangeAspect="1" noTextEdit="1"/>
          </p:cNvSpPr>
          <p:nvPr>
            <p:ph type="sldImg"/>
          </p:nvPr>
        </p:nvSpPr>
        <p:spPr>
          <a:ln>
            <a:solidFill>
              <a:srgbClr val="000000"/>
            </a:solidFill>
            <a:miter/>
          </a:ln>
        </p:spPr>
      </p:sp>
      <p:sp>
        <p:nvSpPr>
          <p:cNvPr id="28674" name="备注占位符 2"/>
          <p:cNvSpPr>
            <a:spLocks noGrp="1"/>
          </p:cNvSpPr>
          <p:nvPr>
            <p:ph type="body"/>
          </p:nvPr>
        </p:nvSpPr>
        <p:spPr>
          <a:noFill/>
          <a:ln>
            <a:noFill/>
          </a:ln>
        </p:spPr>
        <p:txBody>
          <a:bodyPr wrap="square" lIns="82022" tIns="41011" rIns="82022" bIns="41011" anchor="t"/>
          <a:lstStyle/>
          <a:p>
            <a:pPr lvl="0" eaLnBrk="1" hangingPunct="1">
              <a:spcBef>
                <a:spcPct val="0"/>
              </a:spcBef>
            </a:pPr>
            <a:r>
              <a:rPr lang="zh-CN" altLang="en-US" dirty="0"/>
              <a:t>以前茶学界提到历朝茶马互市贸易多有责难之嫌。有人认为这项政策是封建王朝“以茶治边”的一种策略。也有人认为这项政策是对边疆少数民族施行“政治上的压迫，经济上的剥削”的一种手段。历史的客观事实果真如此？笔者认为有重新认识深入探讨的必要，以复原历史客观真实面目，而有利增进地区联谊，加强民族团结。 边疆少数民族，食肉饮酪，茶能解油腻、助消化，所以他们对茶有特殊的爱好。茶与盐同属于他们不可或缺的生活必需品，从而导出许多谚语，如“宁可三日无油盐，不可一日不喝茶”、“腥肉之食，非茶不消，青稞之热，非茶不解”、进而到“番人嗜乳酪，不得茶则因而病”的地步，直至婚丧喜庆和祭祀活动中都少不了茶。可见茶在高寒草原游牧族人民生活中的作用和地位何等重要。</a:t>
            </a:r>
            <a:endParaRPr lang="zh-CN" altLang="en-US" dirty="0"/>
          </a:p>
        </p:txBody>
      </p:sp>
      <p:sp>
        <p:nvSpPr>
          <p:cNvPr id="28675" name="灯片编号占位符 3"/>
          <p:cNvSpPr txBox="1">
            <a:spLocks noGrp="1"/>
          </p:cNvSpPr>
          <p:nvPr>
            <p:ph type="sldNum" sz="quarter"/>
          </p:nvPr>
        </p:nvSpPr>
        <p:spPr>
          <a:xfrm>
            <a:off x="3312712" y="8079058"/>
            <a:ext cx="2534285" cy="425291"/>
          </a:xfrm>
          <a:prstGeom prst="rect">
            <a:avLst/>
          </a:prstGeom>
          <a:noFill/>
          <a:ln w="9525">
            <a:noFill/>
          </a:ln>
        </p:spPr>
        <p:txBody>
          <a:bodyPr vert="horz" wrap="square" lIns="82022" tIns="41011" rIns="82022" bIns="41011" anchor="b"/>
          <a:lstStyle/>
          <a:p>
            <a:pPr>
              <a:buFont typeface="Arial" panose="020B0604020202020204" pitchFamily="34" charset="0"/>
              <a:buChar char="•"/>
            </a:pPr>
            <a:fld id="{9A0DB2DC-4C9A-4742-B13C-FB6460FD3503}" type="slidenum">
              <a:rPr lang="en-US" altLang="en-US" dirty="0"/>
            </a:fld>
            <a:endParaRPr lang="en-US" alt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幻灯片图像占位符 1"/>
          <p:cNvSpPr>
            <a:spLocks noGrp="1" noRot="1" noChangeAspect="1" noTextEdit="1"/>
          </p:cNvSpPr>
          <p:nvPr>
            <p:ph type="sldImg"/>
          </p:nvPr>
        </p:nvSpPr>
        <p:spPr>
          <a:ln>
            <a:solidFill>
              <a:srgbClr val="000000"/>
            </a:solidFill>
            <a:miter/>
          </a:ln>
        </p:spPr>
      </p:sp>
      <p:sp>
        <p:nvSpPr>
          <p:cNvPr id="30722" name="备注占位符 2"/>
          <p:cNvSpPr>
            <a:spLocks noGrp="1"/>
          </p:cNvSpPr>
          <p:nvPr>
            <p:ph type="body"/>
          </p:nvPr>
        </p:nvSpPr>
        <p:spPr>
          <a:noFill/>
          <a:ln>
            <a:noFill/>
          </a:ln>
        </p:spPr>
        <p:txBody>
          <a:bodyPr wrap="square" lIns="82022" tIns="41011" rIns="82022" bIns="41011" anchor="t"/>
          <a:lstStyle/>
          <a:p>
            <a:pPr lvl="0"/>
            <a:endParaRPr lang="zh-CN" altLang="en-US" dirty="0"/>
          </a:p>
        </p:txBody>
      </p:sp>
      <p:sp>
        <p:nvSpPr>
          <p:cNvPr id="30723" name="灯片编号占位符 3"/>
          <p:cNvSpPr txBox="1">
            <a:spLocks noGrp="1"/>
          </p:cNvSpPr>
          <p:nvPr>
            <p:ph type="sldNum" sz="quarter"/>
          </p:nvPr>
        </p:nvSpPr>
        <p:spPr>
          <a:xfrm>
            <a:off x="3312712" y="8079058"/>
            <a:ext cx="2534285" cy="425291"/>
          </a:xfrm>
          <a:prstGeom prst="rect">
            <a:avLst/>
          </a:prstGeom>
          <a:noFill/>
          <a:ln w="9525">
            <a:noFill/>
          </a:ln>
        </p:spPr>
        <p:txBody>
          <a:bodyPr vert="horz" wrap="square" lIns="82022" tIns="41011" rIns="82022" bIns="41011" anchor="b"/>
          <a:lstStyle/>
          <a:p>
            <a:pPr>
              <a:buFont typeface="Arial" panose="020B0604020202020204" pitchFamily="34" charset="0"/>
              <a:buChar char="•"/>
            </a:pPr>
            <a:fld id="{9A0DB2DC-4C9A-4742-B13C-FB6460FD3503}" type="slidenum">
              <a:rPr lang="en-US" altLang="en-US" dirty="0"/>
            </a:fld>
            <a:endParaRPr lang="en-US" alt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幻灯片图像占位符 1"/>
          <p:cNvSpPr>
            <a:spLocks noGrp="1" noRot="1" noChangeAspect="1" noTextEdit="1"/>
          </p:cNvSpPr>
          <p:nvPr>
            <p:ph type="sldImg"/>
          </p:nvPr>
        </p:nvSpPr>
        <p:spPr>
          <a:ln>
            <a:solidFill>
              <a:srgbClr val="000000"/>
            </a:solidFill>
            <a:miter/>
          </a:ln>
        </p:spPr>
      </p:sp>
      <p:sp>
        <p:nvSpPr>
          <p:cNvPr id="32770" name="备注占位符 2"/>
          <p:cNvSpPr>
            <a:spLocks noGrp="1"/>
          </p:cNvSpPr>
          <p:nvPr>
            <p:ph type="body"/>
          </p:nvPr>
        </p:nvSpPr>
        <p:spPr>
          <a:noFill/>
          <a:ln>
            <a:noFill/>
          </a:ln>
        </p:spPr>
        <p:txBody>
          <a:bodyPr wrap="square" lIns="82022" tIns="41011" rIns="82022" bIns="41011" anchor="t"/>
          <a:lstStyle/>
          <a:p>
            <a:pPr lvl="0"/>
            <a:r>
              <a:rPr lang="zh-CN" altLang="en-US" dirty="0"/>
              <a:t>五更</a:t>
            </a:r>
            <a:r>
              <a:rPr lang="en-US" altLang="zh-CN" dirty="0"/>
              <a:t>3-5</a:t>
            </a:r>
            <a:r>
              <a:rPr lang="zh-CN" altLang="en-US" dirty="0"/>
              <a:t>点</a:t>
            </a:r>
            <a:br>
              <a:rPr lang="zh-CN" altLang="en-US" dirty="0"/>
            </a:br>
            <a:r>
              <a:rPr lang="zh-CN" altLang="en-US" dirty="0"/>
              <a:t>五更在寅时，称平旦，又称黎明、早晨、日旦等，是夜与日的交替之际。这个时候，鸡仍在打鸣，而人们也逐渐从睡梦中清醒，开始迎接新的一天</a:t>
            </a:r>
            <a:r>
              <a:rPr lang="zh-CN" altLang="en-US" dirty="0" smtClean="0"/>
              <a:t>。</a:t>
            </a:r>
            <a:r>
              <a:rPr lang="en-US" altLang="zh-CN" dirty="0" smtClean="0"/>
              <a:t>《</a:t>
            </a:r>
            <a:r>
              <a:rPr lang="zh-CN" altLang="en-US" dirty="0" smtClean="0"/>
              <a:t>清明上河图</a:t>
            </a:r>
            <a:r>
              <a:rPr lang="en-US" altLang="zh-CN" dirty="0" smtClean="0"/>
              <a:t>》</a:t>
            </a:r>
            <a:r>
              <a:rPr lang="zh-CN" altLang="en-US" dirty="0" smtClean="0"/>
              <a:t>来观察宋朝城市的“生活图景”，由个别来推论一般，显然是片面的和失真实的。</a:t>
            </a:r>
            <a:endParaRPr lang="zh-CN" altLang="en-US" dirty="0" smtClean="0"/>
          </a:p>
          <a:p>
            <a:pPr lvl="0"/>
            <a:endParaRPr lang="zh-CN" altLang="en-US" dirty="0" smtClean="0"/>
          </a:p>
          <a:p>
            <a:pPr lvl="0"/>
            <a:r>
              <a:rPr lang="zh-CN" altLang="en-US" dirty="0" smtClean="0"/>
              <a:t>最后，</a:t>
            </a:r>
            <a:endParaRPr lang="zh-CN" altLang="en-US" dirty="0"/>
          </a:p>
        </p:txBody>
      </p:sp>
      <p:sp>
        <p:nvSpPr>
          <p:cNvPr id="32771" name="灯片编号占位符 3"/>
          <p:cNvSpPr txBox="1">
            <a:spLocks noGrp="1"/>
          </p:cNvSpPr>
          <p:nvPr>
            <p:ph type="sldNum" sz="quarter"/>
          </p:nvPr>
        </p:nvSpPr>
        <p:spPr>
          <a:xfrm>
            <a:off x="3312712" y="8079058"/>
            <a:ext cx="2534285" cy="425291"/>
          </a:xfrm>
          <a:prstGeom prst="rect">
            <a:avLst/>
          </a:prstGeom>
          <a:noFill/>
          <a:ln w="9525">
            <a:noFill/>
          </a:ln>
        </p:spPr>
        <p:txBody>
          <a:bodyPr vert="horz" wrap="square" lIns="82022" tIns="41011" rIns="82022" bIns="41011" anchor="b"/>
          <a:lstStyle/>
          <a:p>
            <a:pPr>
              <a:buFont typeface="Arial" panose="020B0604020202020204" pitchFamily="34" charset="0"/>
              <a:buChar char="•"/>
            </a:pPr>
            <a:fld id="{9A0DB2DC-4C9A-4742-B13C-FB6460FD3503}" type="slidenum">
              <a:rPr lang="en-US" altLang="en-US" dirty="0"/>
            </a:fld>
            <a:endParaRPr lang="en-US" altLang="en-US"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幻灯片图像占位符 1"/>
          <p:cNvSpPr>
            <a:spLocks noGrp="1" noRot="1" noChangeAspect="1" noTextEdit="1"/>
          </p:cNvSpPr>
          <p:nvPr>
            <p:ph type="sldImg"/>
          </p:nvPr>
        </p:nvSpPr>
        <p:spPr>
          <a:ln>
            <a:solidFill>
              <a:srgbClr val="000000"/>
            </a:solidFill>
            <a:miter/>
          </a:ln>
        </p:spPr>
      </p:sp>
      <p:sp>
        <p:nvSpPr>
          <p:cNvPr id="34818" name="备注占位符 2"/>
          <p:cNvSpPr>
            <a:spLocks noGrp="1"/>
          </p:cNvSpPr>
          <p:nvPr>
            <p:ph type="body"/>
          </p:nvPr>
        </p:nvSpPr>
        <p:spPr>
          <a:noFill/>
          <a:ln>
            <a:noFill/>
          </a:ln>
        </p:spPr>
        <p:txBody>
          <a:bodyPr wrap="square" lIns="82022" tIns="41011" rIns="82022" bIns="41011" anchor="t"/>
          <a:lstStyle/>
          <a:p>
            <a:pPr lvl="0"/>
            <a:endParaRPr lang="zh-CN" altLang="en-US" dirty="0"/>
          </a:p>
        </p:txBody>
      </p:sp>
      <p:sp>
        <p:nvSpPr>
          <p:cNvPr id="34819" name="灯片编号占位符 3"/>
          <p:cNvSpPr txBox="1">
            <a:spLocks noGrp="1"/>
          </p:cNvSpPr>
          <p:nvPr>
            <p:ph type="sldNum" sz="quarter"/>
          </p:nvPr>
        </p:nvSpPr>
        <p:spPr>
          <a:xfrm>
            <a:off x="3312712" y="8079058"/>
            <a:ext cx="2534285" cy="425291"/>
          </a:xfrm>
          <a:prstGeom prst="rect">
            <a:avLst/>
          </a:prstGeom>
          <a:noFill/>
          <a:ln w="9525">
            <a:noFill/>
          </a:ln>
        </p:spPr>
        <p:txBody>
          <a:bodyPr vert="horz" wrap="square" lIns="82022" tIns="41011" rIns="82022" bIns="41011" anchor="b"/>
          <a:lstStyle/>
          <a:p>
            <a:pPr>
              <a:buFont typeface="Arial" panose="020B0604020202020204" pitchFamily="34" charset="0"/>
              <a:buChar char="•"/>
            </a:pPr>
            <a:fld id="{9A0DB2DC-4C9A-4742-B13C-FB6460FD3503}" type="slidenum">
              <a:rPr lang="en-US" altLang="en-US" dirty="0"/>
            </a:fld>
            <a:endParaRPr lang="en-US" alt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89" name="幻灯片图像占位符 1"/>
          <p:cNvSpPr>
            <a:spLocks noGrp="1" noRot="1" noChangeAspect="1" noTextEdit="1"/>
          </p:cNvSpPr>
          <p:nvPr>
            <p:ph type="sldImg"/>
          </p:nvPr>
        </p:nvSpPr>
        <p:spPr>
          <a:ln>
            <a:solidFill>
              <a:srgbClr val="000000"/>
            </a:solidFill>
            <a:miter/>
          </a:ln>
        </p:spPr>
      </p:sp>
      <p:sp>
        <p:nvSpPr>
          <p:cNvPr id="37890" name="文本占位符 2"/>
          <p:cNvSpPr>
            <a:spLocks noGrp="1"/>
          </p:cNvSpPr>
          <p:nvPr>
            <p:ph type="body"/>
          </p:nvPr>
        </p:nvSpPr>
        <p:spPr>
          <a:noFill/>
          <a:ln>
            <a:noFill/>
          </a:ln>
        </p:spPr>
        <p:txBody>
          <a:bodyPr wrap="square" lIns="82022" tIns="41011" rIns="82022" bIns="41011" anchor="t"/>
          <a:lstStyle/>
          <a:p>
            <a:pPr lvl="0"/>
            <a:r>
              <a:rPr lang="zh-CN" altLang="en-US" dirty="0"/>
              <a:t>世界至元三十年（</a:t>
            </a:r>
            <a:r>
              <a:rPr lang="en-US" altLang="zh-CN" dirty="0"/>
              <a:t>1293</a:t>
            </a:r>
            <a:r>
              <a:rPr lang="zh-CN" altLang="en-US" dirty="0"/>
              <a:t>）元代大运河全线通航，漕船可由杭州直达大都，成为今京杭运河的前身。上最美丽华贵之天城。</a:t>
            </a:r>
            <a:endParaRPr lang="en-US" altLang="zh-CN" dirty="0"/>
          </a:p>
          <a:p>
            <a:pPr lvl="0"/>
            <a:r>
              <a:rPr lang="en-US" altLang="zh-CN" dirty="0"/>
              <a:t>8</a:t>
            </a:r>
            <a:r>
              <a:rPr lang="zh-CN" altLang="en-US" dirty="0"/>
              <a:t>年之后</a:t>
            </a:r>
            <a:endParaRPr lang="en-US" altLang="zh-CN" dirty="0"/>
          </a:p>
          <a:p>
            <a:pPr lvl="0"/>
            <a:r>
              <a:rPr lang="en-US" altLang="zh-CN" dirty="0"/>
              <a:t>28</a:t>
            </a:r>
            <a:r>
              <a:rPr lang="zh-CN" altLang="en-US" dirty="0"/>
              <a:t>年之后</a:t>
            </a:r>
            <a:endParaRPr lang="en-US" altLang="zh-CN" dirty="0"/>
          </a:p>
          <a:p>
            <a:pPr lvl="0"/>
            <a:r>
              <a:rPr lang="en-US" altLang="zh-CN" dirty="0"/>
              <a:t>178</a:t>
            </a:r>
            <a:r>
              <a:rPr lang="zh-CN" altLang="en-US" dirty="0"/>
              <a:t>年之后</a:t>
            </a:r>
            <a:endParaRPr lang="zh-CN" alt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1597819"/>
            <a:ext cx="7772400" cy="1102519"/>
          </a:xfrm>
        </p:spPr>
        <p:txBody>
          <a:bodyPr/>
          <a:lstStyle/>
          <a:p>
            <a:pPr fontAlgn="base"/>
            <a:r>
              <a:rPr lang="zh-CN" altLang="en-US" strike="noStrike" noProof="1" smtClean="0"/>
              <a:t>单击此处编辑母版标题样式</a:t>
            </a:r>
            <a:endParaRPr lang="zh-CN" altLang="en-US" strike="noStrike" noProof="1"/>
          </a:p>
        </p:txBody>
      </p:sp>
      <p:sp>
        <p:nvSpPr>
          <p:cNvPr id="3" name="副标题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fontAlgn="base"/>
            <a:r>
              <a:rPr lang="zh-CN" altLang="en-US" strike="noStrike" noProof="1" smtClean="0"/>
              <a:t>单击此处编辑母版副标题样式</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A4272797-2EED-4F00-8160-F9903DD904E9}" type="slidenum">
              <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cs"/>
              </a:rPr>
            </a:fld>
            <a:endParaRPr kumimoji="0" lang="zh-CN" altLang="en-US" sz="1200" b="0" i="0" u="none" strike="noStrike" kern="1200" cap="none" spc="0" normalizeH="0" baseline="0" noProof="1">
              <a:ln>
                <a:noFill/>
              </a:ln>
              <a:solidFill>
                <a:srgbClr val="898989"/>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A4272797-2EED-4F00-8160-F9903DD904E9}" type="slidenum">
              <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cs"/>
              </a:rPr>
            </a:fld>
            <a:endParaRPr kumimoji="0" lang="zh-CN" altLang="en-US" sz="1200" b="0" i="0" u="none" strike="noStrike" kern="1200" cap="none" spc="0" normalizeH="0" baseline="0" noProof="1">
              <a:ln>
                <a:noFill/>
              </a:ln>
              <a:solidFill>
                <a:srgbClr val="898989"/>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3305176"/>
            <a:ext cx="7772400" cy="1021556"/>
          </a:xfrm>
        </p:spPr>
        <p:txBody>
          <a:bodyPr anchor="t"/>
          <a:lstStyle>
            <a:lvl1pPr algn="l">
              <a:defRPr sz="4000" b="1" cap="all"/>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fontAlgn="base"/>
            <a:r>
              <a:rPr lang="zh-CN" altLang="en-US" strike="noStrike" noProof="1" smtClean="0"/>
              <a:t>单击此处编辑母版文本样式</a:t>
            </a:r>
            <a:endParaRPr lang="zh-CN" altLang="en-US" strike="noStrike" noProof="1" smtClean="0"/>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A4272797-2EED-4F00-8160-F9903DD904E9}" type="slidenum">
              <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cs"/>
              </a:rPr>
            </a:fld>
            <a:endParaRPr kumimoji="0" lang="zh-CN" altLang="en-US" sz="1200" b="0" i="0" u="none" strike="noStrike" kern="1200" cap="none" spc="0" normalizeH="0" baseline="0" noProof="1">
              <a:ln>
                <a:noFill/>
              </a:ln>
              <a:solidFill>
                <a:srgbClr val="898989"/>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A4272797-2EED-4F00-8160-F9903DD904E9}" type="slidenum">
              <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cs"/>
              </a:rPr>
            </a:fld>
            <a:endParaRPr kumimoji="0" lang="zh-CN" altLang="en-US" sz="1200" b="0" i="0" u="none" strike="noStrike" kern="1200" cap="none" spc="0" normalizeH="0" baseline="0" noProof="1">
              <a:ln>
                <a:noFill/>
              </a:ln>
              <a:solidFill>
                <a:srgbClr val="898989"/>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lvl1pPr>
              <a:defRPr/>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4" name="内容占位符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endParaRPr lang="zh-CN" altLang="en-US" strike="noStrike" noProof="1" smtClean="0"/>
          </a:p>
        </p:txBody>
      </p:sp>
      <p:sp>
        <p:nvSpPr>
          <p:cNvPr id="6" name="内容占位符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9" name="灯片编号占位符 8"/>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A4272797-2EED-4F00-8160-F9903DD904E9}" type="slidenum">
              <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cs"/>
              </a:rPr>
            </a:fld>
            <a:endParaRPr kumimoji="0" lang="zh-CN" altLang="en-US" sz="1200" b="0" i="0" u="none" strike="noStrike" kern="1200" cap="none" spc="0" normalizeH="0" baseline="0" noProof="1">
              <a:ln>
                <a:noFill/>
              </a:ln>
              <a:solidFill>
                <a:srgbClr val="898989"/>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日期占位符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灯片编号占位符 4"/>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A4272797-2EED-4F00-8160-F9903DD904E9}" type="slidenum">
              <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cs"/>
              </a:rPr>
            </a:fld>
            <a:endParaRPr kumimoji="0" lang="zh-CN" altLang="en-US" sz="1200" b="0" i="0" u="none" strike="noStrike" kern="1200" cap="none" spc="0" normalizeH="0" baseline="0" noProof="1">
              <a:ln>
                <a:noFill/>
              </a:ln>
              <a:solidFill>
                <a:srgbClr val="898989"/>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4" name="灯片编号占位符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A4272797-2EED-4F00-8160-F9903DD904E9}" type="slidenum">
              <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cs"/>
              </a:rPr>
            </a:fld>
            <a:endParaRPr kumimoji="0" lang="zh-CN" altLang="en-US" sz="1200" b="0" i="0" u="none" strike="noStrike" kern="1200" cap="none" spc="0" normalizeH="0" baseline="0" noProof="1">
              <a:ln>
                <a:noFill/>
              </a:ln>
              <a:solidFill>
                <a:srgbClr val="898989"/>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1" y="204787"/>
            <a:ext cx="3008313" cy="871538"/>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文本占位符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A4272797-2EED-4F00-8160-F9903DD904E9}" type="slidenum">
              <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cs"/>
              </a:rPr>
            </a:fld>
            <a:endParaRPr kumimoji="0" lang="zh-CN" altLang="en-US" sz="1200" b="0" i="0" u="none" strike="noStrike" kern="1200" cap="none" spc="0" normalizeH="0" baseline="0" noProof="1">
              <a:ln>
                <a:noFill/>
              </a:ln>
              <a:solidFill>
                <a:srgbClr val="898989"/>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3600450"/>
            <a:ext cx="5486400" cy="425054"/>
          </a:xfrm>
        </p:spPr>
        <p:txBody>
          <a:bodyPr anchor="b"/>
          <a:lstStyle>
            <a:lvl1pPr algn="l">
              <a:defRPr sz="2000" b="1"/>
            </a:lvl1pPr>
          </a:lstStyle>
          <a:p>
            <a:pPr fontAlgn="base"/>
            <a:r>
              <a:rPr lang="zh-CN" altLang="en-US" strike="noStrike" noProof="1" smtClean="0"/>
              <a:t>单击此处编辑母版标题样式</a:t>
            </a:r>
            <a:endParaRPr lang="zh-CN" altLang="en-US" strike="noStrike" noProof="1"/>
          </a:p>
        </p:txBody>
      </p:sp>
      <p:sp>
        <p:nvSpPr>
          <p:cNvPr id="3" name="图片占位符 2"/>
          <p:cNvSpPr>
            <a:spLocks noGrp="1"/>
          </p:cNvSpPr>
          <p:nvPr>
            <p:ph type="pic" idx="1"/>
          </p:nvPr>
        </p:nvSpPr>
        <p:spPr>
          <a:xfrm>
            <a:off x="1792288" y="459581"/>
            <a:ext cx="5486400" cy="3086100"/>
          </a:xfrm>
        </p:spPr>
        <p:txBody>
          <a:bodyPr vert="horz" wrap="square" lIns="91440" tIns="45720" rIns="91440" bIns="45720" numCol="1" rtlCol="0" anchor="t" anchorCtr="0" compatLnSpc="1">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endParaRPr kumimoji="0" lang="zh-CN" altLang="en-US" sz="3200" b="0" i="0" u="none" strike="noStrike" kern="1200" cap="none" spc="0" normalizeH="0" baseline="0" noProof="0">
              <a:ln>
                <a:noFill/>
              </a:ln>
              <a:solidFill>
                <a:schemeClr val="tx1"/>
              </a:solidFill>
              <a:effectLst/>
              <a:uLnTx/>
              <a:uFillTx/>
              <a:latin typeface="+mn-lt"/>
              <a:ea typeface="+mn-ea"/>
              <a:cs typeface="+mn-cs"/>
            </a:endParaRPr>
          </a:p>
        </p:txBody>
      </p:sp>
      <p:sp>
        <p:nvSpPr>
          <p:cNvPr id="4" name="文本占位符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fontAlgn="base"/>
            <a:r>
              <a:rPr lang="zh-CN" altLang="en-US" strike="noStrike" noProof="1" smtClean="0"/>
              <a:t>单击此处编辑母版文本样式</a:t>
            </a:r>
            <a:endParaRPr lang="zh-CN" altLang="en-US" strike="noStrike" noProof="1" smtClean="0"/>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A4272797-2EED-4F00-8160-F9903DD904E9}" type="slidenum">
              <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cs"/>
              </a:rPr>
            </a:fld>
            <a:endParaRPr kumimoji="0" lang="zh-CN" altLang="en-US" sz="1200" b="0" i="0" u="none" strike="noStrike" kern="1200" cap="none" spc="0" normalizeH="0" baseline="0" noProof="1">
              <a:ln>
                <a:noFill/>
              </a:ln>
              <a:solidFill>
                <a:srgbClr val="898989"/>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A4272797-2EED-4F00-8160-F9903DD904E9}" type="slidenum">
              <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cs"/>
              </a:rPr>
            </a:fld>
            <a:endParaRPr kumimoji="0" lang="zh-CN" altLang="en-US" sz="1200" b="0" i="0" u="none" strike="noStrike" kern="1200" cap="none" spc="0" normalizeH="0" baseline="0" noProof="1">
              <a:ln>
                <a:noFill/>
              </a:ln>
              <a:solidFill>
                <a:srgbClr val="898989"/>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05979"/>
            <a:ext cx="2057400" cy="4388644"/>
          </a:xfrm>
        </p:spPr>
        <p:txBody>
          <a:bodyPr vert="eaVert"/>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457200" y="205979"/>
            <a:ext cx="6019800" cy="4388644"/>
          </a:xfrm>
        </p:spPr>
        <p:txBody>
          <a:bodyPr vert="eaVert"/>
          <a:lstStyle/>
          <a:p>
            <a:pPr lvl="0" fontAlgn="base"/>
            <a:r>
              <a:rPr lang="zh-CN" altLang="en-US" strike="noStrike" noProof="1" smtClean="0"/>
              <a:t>单击此处编辑母版文本样式</a:t>
            </a:r>
            <a:endParaRPr lang="zh-CN" altLang="en-US" strike="noStrike" noProof="1" smtClean="0"/>
          </a:p>
          <a:p>
            <a:pPr lvl="1" fontAlgn="base"/>
            <a:r>
              <a:rPr lang="zh-CN" altLang="en-US" strike="noStrike" noProof="1" smtClean="0"/>
              <a:t>第二级</a:t>
            </a:r>
            <a:endParaRPr lang="zh-CN" altLang="en-US" strike="noStrike" noProof="1" smtClean="0"/>
          </a:p>
          <a:p>
            <a:pPr lvl="2" fontAlgn="base"/>
            <a:r>
              <a:rPr lang="zh-CN" altLang="en-US" strike="noStrike" noProof="1" smtClean="0"/>
              <a:t>第三级</a:t>
            </a:r>
            <a:endParaRPr lang="zh-CN" altLang="en-US" strike="noStrike" noProof="1" smtClean="0"/>
          </a:p>
          <a:p>
            <a:pPr lvl="3" fontAlgn="base"/>
            <a:r>
              <a:rPr lang="zh-CN" altLang="en-US" strike="noStrike" noProof="1" smtClean="0"/>
              <a:t>第四级</a:t>
            </a:r>
            <a:endParaRPr lang="zh-CN" altLang="en-US" strike="noStrike" noProof="1" smtClean="0"/>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A4272797-2EED-4F00-8160-F9903DD904E9}" type="slidenum">
              <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cs"/>
              </a:rPr>
            </a:fld>
            <a:endParaRPr kumimoji="0" lang="zh-CN" altLang="en-US" sz="1200" b="0" i="0" u="none" strike="noStrike" kern="1200" cap="none" spc="0" normalizeH="0" baseline="0" noProof="1">
              <a:ln>
                <a:noFill/>
              </a:ln>
              <a:solidFill>
                <a:srgbClr val="898989"/>
              </a:solidFill>
              <a:effectLst/>
              <a:uLnTx/>
              <a:uFillTx/>
              <a:latin typeface="Arial" panose="020B0604020202020204" pitchFamily="34" charset="0"/>
              <a:ea typeface="宋体" panose="02010600030101010101" pitchFamily="2" charset="-122"/>
              <a:cs typeface="+mn-cs"/>
            </a:endParaRPr>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标题占位符 1"/>
          <p:cNvSpPr>
            <a:spLocks noGrp="1"/>
          </p:cNvSpPr>
          <p:nvPr>
            <p:ph type="title"/>
          </p:nvPr>
        </p:nvSpPr>
        <p:spPr>
          <a:xfrm>
            <a:off x="457200" y="206375"/>
            <a:ext cx="8229600" cy="857250"/>
          </a:xfrm>
          <a:prstGeom prst="rect">
            <a:avLst/>
          </a:prstGeom>
          <a:noFill/>
          <a:ln w="9525">
            <a:noFill/>
          </a:ln>
        </p:spPr>
        <p:txBody>
          <a:bodyPr anchor="ctr"/>
          <a:lstStyle/>
          <a:p>
            <a:pPr lvl="0"/>
            <a:r>
              <a:rPr lang="zh-CN" altLang="en-US" dirty="0"/>
              <a:t>单击此处编辑母版标题样式</a:t>
            </a:r>
            <a:endParaRPr lang="zh-CN" altLang="en-US" dirty="0"/>
          </a:p>
        </p:txBody>
      </p:sp>
      <p:sp>
        <p:nvSpPr>
          <p:cNvPr id="1027" name="文本占位符 2"/>
          <p:cNvSpPr>
            <a:spLocks noGrp="1"/>
          </p:cNvSpPr>
          <p:nvPr>
            <p:ph type="body"/>
          </p:nvPr>
        </p:nvSpPr>
        <p:spPr>
          <a:xfrm>
            <a:off x="457200" y="1200150"/>
            <a:ext cx="8229600" cy="3394075"/>
          </a:xfrm>
          <a:prstGeom prst="rect">
            <a:avLst/>
          </a:prstGeom>
          <a:noFill/>
          <a:ln w="9525">
            <a:noFill/>
          </a:ln>
        </p:spPr>
        <p:txBody>
          <a:bodyPr anchor="t"/>
          <a:lstStyle/>
          <a:p>
            <a:pPr lvl="0" indent="-342900"/>
            <a:r>
              <a:rPr lang="zh-CN" altLang="en-US" dirty="0"/>
              <a:t>单击此处编辑母版文本样式</a:t>
            </a:r>
            <a:endParaRPr lang="zh-CN" altLang="en-US" dirty="0"/>
          </a:p>
          <a:p>
            <a:pPr lvl="1" indent="-285750"/>
            <a:r>
              <a:rPr lang="zh-CN" altLang="en-US" dirty="0"/>
              <a:t>第二级</a:t>
            </a:r>
            <a:endParaRPr lang="zh-CN" altLang="en-US" dirty="0"/>
          </a:p>
          <a:p>
            <a:pPr lvl="2" indent="-228600"/>
            <a:r>
              <a:rPr lang="zh-CN" altLang="en-US" dirty="0"/>
              <a:t>第三级</a:t>
            </a:r>
            <a:endParaRPr lang="zh-CN" altLang="en-US" dirty="0"/>
          </a:p>
          <a:p>
            <a:pPr lvl="3" indent="-228600"/>
            <a:r>
              <a:rPr lang="zh-CN" altLang="en-US" dirty="0"/>
              <a:t>第四级</a:t>
            </a:r>
            <a:endParaRPr lang="zh-CN" altLang="en-US" dirty="0"/>
          </a:p>
          <a:p>
            <a:pPr lvl="4" indent="-228600"/>
            <a:r>
              <a:rPr lang="zh-CN" altLang="en-US" dirty="0"/>
              <a:t>第五级</a:t>
            </a:r>
            <a:endParaRPr lang="zh-CN" altLang="en-US" dirty="0"/>
          </a:p>
        </p:txBody>
      </p:sp>
      <p:sp>
        <p:nvSpPr>
          <p:cNvPr id="4" name="日期占位符 3"/>
          <p:cNvSpPr>
            <a:spLocks noGrp="1"/>
          </p:cNvSpPr>
          <p:nvPr>
            <p:ph type="dt" sz="half" idx="2"/>
          </p:nvPr>
        </p:nvSpPr>
        <p:spPr>
          <a:xfrm>
            <a:off x="457200" y="4767263"/>
            <a:ext cx="2133600" cy="274638"/>
          </a:xfrm>
          <a:prstGeom prst="rect">
            <a:avLst/>
          </a:prstGeom>
        </p:spPr>
        <p:txBody>
          <a:bodyPr vert="horz" lIns="91440" tIns="45720" rIns="91440" bIns="45720" rtlCol="0" anchor="ctr"/>
          <a:lstStyle>
            <a:lvl1pPr algn="l" eaLnBrk="1" fontAlgn="auto" hangingPunct="1">
              <a:spcBef>
                <a:spcPts val="0"/>
              </a:spcBef>
              <a:spcAft>
                <a:spcPts val="0"/>
              </a:spcAft>
              <a:buFontTx/>
              <a:buNone/>
              <a:defRPr sz="1200">
                <a:solidFill>
                  <a:schemeClr val="tx1">
                    <a:tint val="75000"/>
                  </a:schemeClr>
                </a:solidFill>
                <a:latin typeface="+mn-lt"/>
                <a:ea typeface="+mn-ea"/>
              </a:defRPr>
            </a:lvl1pPr>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5" name="页脚占位符 4"/>
          <p:cNvSpPr>
            <a:spLocks noGrp="1"/>
          </p:cNvSpPr>
          <p:nvPr>
            <p:ph type="ftr" sz="quarter" idx="3"/>
          </p:nvPr>
        </p:nvSpPr>
        <p:spPr>
          <a:xfrm>
            <a:off x="3124200" y="4767263"/>
            <a:ext cx="2895600" cy="274638"/>
          </a:xfrm>
          <a:prstGeom prst="rect">
            <a:avLst/>
          </a:prstGeom>
        </p:spPr>
        <p:txBody>
          <a:bodyPr vert="horz" lIns="91440" tIns="45720" rIns="91440" bIns="45720" rtlCol="0" anchor="ctr"/>
          <a:lstStyle>
            <a:lvl1pPr algn="ctr" eaLnBrk="1" fontAlgn="auto" hangingPunct="1">
              <a:spcBef>
                <a:spcPts val="0"/>
              </a:spcBef>
              <a:spcAft>
                <a:spcPts val="0"/>
              </a:spcAft>
              <a:buFontTx/>
              <a:buNone/>
              <a:defRPr sz="1200">
                <a:solidFill>
                  <a:schemeClr val="tx1">
                    <a:tint val="75000"/>
                  </a:schemeClr>
                </a:solidFill>
                <a:latin typeface="+mn-lt"/>
                <a:ea typeface="+mn-ea"/>
              </a:defRPr>
            </a:lvl1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schemeClr val="tx1">
                  <a:tint val="75000"/>
                </a:schemeClr>
              </a:solidFill>
              <a:effectLst/>
              <a:uLnTx/>
              <a:uFillTx/>
              <a:latin typeface="+mn-lt"/>
              <a:ea typeface="+mn-ea"/>
              <a:cs typeface="+mn-cs"/>
            </a:endParaRPr>
          </a:p>
        </p:txBody>
      </p:sp>
      <p:sp>
        <p:nvSpPr>
          <p:cNvPr id="6" name="灯片编号占位符 5"/>
          <p:cNvSpPr>
            <a:spLocks noGrp="1"/>
          </p:cNvSpPr>
          <p:nvPr>
            <p:ph type="sldNum" sz="quarter" idx="4"/>
          </p:nvPr>
        </p:nvSpPr>
        <p:spPr>
          <a:xfrm>
            <a:off x="6553200" y="4767263"/>
            <a:ext cx="2133600" cy="274638"/>
          </a:xfrm>
          <a:prstGeom prst="rect">
            <a:avLst/>
          </a:prstGeom>
        </p:spPr>
        <p:txBody>
          <a:bodyPr vert="horz" wrap="square" lIns="91440" tIns="45720" rIns="91440" bIns="45720" numCol="1" anchor="ctr" anchorCtr="0" compatLnSpc="1"/>
          <a:lstStyle>
            <a:lvl1pPr algn="r" eaLnBrk="1" hangingPunct="1">
              <a:buFont typeface="Arial" panose="020B0604020202020204" pitchFamily="34" charset="0"/>
              <a:defRPr sz="1200" noProof="1">
                <a:solidFill>
                  <a:srgbClr val="898989"/>
                </a:solidFill>
                <a:latin typeface="Calibri" panose="020F0502020204030204" pitchFamily="34" charset="0"/>
              </a:defRPr>
            </a:lvl1pPr>
          </a:lstStyle>
          <a:p>
            <a:pPr marL="0" marR="0" lvl="0" indent="0" algn="r" defTabSz="914400" rtl="0" eaLnBrk="1" fontAlgn="base" latinLnBrk="0" hangingPunct="1">
              <a:lnSpc>
                <a:spcPct val="100000"/>
              </a:lnSpc>
              <a:spcBef>
                <a:spcPct val="0"/>
              </a:spcBef>
              <a:spcAft>
                <a:spcPct val="0"/>
              </a:spcAft>
              <a:buClrTx/>
              <a:buSzTx/>
              <a:buFont typeface="Arial" panose="020B0604020202020204" pitchFamily="34" charset="0"/>
              <a:buNone/>
              <a:defRPr/>
            </a:pPr>
            <a:fld id="{A4272797-2EED-4F00-8160-F9903DD904E9}" type="slidenum">
              <a:rPr kumimoji="0" lang="zh-CN" altLang="en-US" sz="1200" b="0" i="0" u="none" strike="noStrike" kern="1200" cap="none" spc="0" normalizeH="0" baseline="0" noProof="1">
                <a:ln>
                  <a:noFill/>
                </a:ln>
                <a:solidFill>
                  <a:srgbClr val="898989"/>
                </a:solidFill>
                <a:effectLst/>
                <a:uLnTx/>
                <a:uFillTx/>
                <a:latin typeface="Calibri" panose="020F0502020204030204" pitchFamily="34" charset="0"/>
                <a:ea typeface="宋体" panose="02010600030101010101" pitchFamily="2" charset="-122"/>
                <a:cs typeface="+mn-cs"/>
              </a:rPr>
            </a:fld>
            <a:endParaRPr kumimoji="0" lang="zh-CN" altLang="en-US" sz="1200" b="0" i="0" u="none" strike="noStrike" kern="1200" cap="none" spc="0" normalizeH="0" baseline="0" noProof="1">
              <a:ln>
                <a:noFill/>
              </a:ln>
              <a:solidFill>
                <a:srgbClr val="898989"/>
              </a:solidFill>
              <a:effectLst/>
              <a:uLnTx/>
              <a:uFillTx/>
              <a:latin typeface="Arial" panose="020B0604020202020204" pitchFamily="34" charset="0"/>
              <a:ea typeface="宋体" panose="02010600030101010101" pitchFamily="2" charset="-122"/>
              <a:cs typeface="+mn-cs"/>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2pPr>
      <a:lvl3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3pPr>
      <a:lvl4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4pPr>
      <a:lvl5pPr algn="ctr" rtl="0" eaLnBrk="0" fontAlgn="base" hangingPunct="0">
        <a:spcBef>
          <a:spcPct val="0"/>
        </a:spcBef>
        <a:spcAft>
          <a:spcPct val="0"/>
        </a:spcAft>
        <a:defRPr sz="4400">
          <a:solidFill>
            <a:schemeClr val="tx1"/>
          </a:solidFill>
          <a:latin typeface="Calibri" panose="020F0502020204030204" pitchFamily="34" charset="0"/>
          <a:ea typeface="宋体" panose="02010600030101010101" pitchFamily="2" charset="-122"/>
        </a:defRPr>
      </a:lvl5pPr>
      <a:lvl6pPr marL="4572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6pPr>
      <a:lvl7pPr marL="9144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7pPr>
      <a:lvl8pPr marL="13716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8pPr>
      <a:lvl9pPr marL="1828800" algn="ctr" rtl="0" fontAlgn="base">
        <a:spcBef>
          <a:spcPct val="0"/>
        </a:spcBef>
        <a:spcAft>
          <a:spcPct val="0"/>
        </a:spcAft>
        <a:defRPr sz="4400">
          <a:solidFill>
            <a:schemeClr val="tx1"/>
          </a:solidFill>
          <a:latin typeface="Calibri" panose="020F0502020204030204" pitchFamily="34" charset="0"/>
          <a:ea typeface="宋体" panose="02010600030101010101" pitchFamily="2" charset="-122"/>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image" Target="../media/image2.jpe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6.xml.rels><?xml version="1.0" encoding="UTF-8" standalone="yes"?>
<Relationships xmlns="http://schemas.openxmlformats.org/package/2006/relationships"><Relationship Id="rId6" Type="http://schemas.openxmlformats.org/officeDocument/2006/relationships/notesSlide" Target="../notesSlides/notesSlide5.xml"/><Relationship Id="rId5" Type="http://schemas.openxmlformats.org/officeDocument/2006/relationships/slideLayout" Target="../slideLayouts/slideLayout2.xml"/><Relationship Id="rId4" Type="http://schemas.openxmlformats.org/officeDocument/2006/relationships/image" Target="../media/image7.png"/><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image" Target="../media/image4.jpeg"/></Relationships>
</file>

<file path=ppt/slides/_rels/slide8.xml.rels><?xml version="1.0" encoding="UTF-8" standalone="yes"?>
<Relationships xmlns="http://schemas.openxmlformats.org/package/2006/relationships"><Relationship Id="rId5" Type="http://schemas.openxmlformats.org/officeDocument/2006/relationships/notesSlide" Target="../notesSlides/notesSlide7.xml"/><Relationship Id="rId4" Type="http://schemas.openxmlformats.org/officeDocument/2006/relationships/slideLayout" Target="../slideLayouts/slideLayout2.xml"/><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image" Target="../media/image8.png"/></Relationships>
</file>

<file path=ppt/slides/_rels/slide9.xml.rels><?xml version="1.0" encoding="UTF-8" standalone="yes"?>
<Relationships xmlns="http://schemas.openxmlformats.org/package/2006/relationships"><Relationship Id="rId9" Type="http://schemas.openxmlformats.org/officeDocument/2006/relationships/image" Target="../media/image19.png"/><Relationship Id="rId8" Type="http://schemas.openxmlformats.org/officeDocument/2006/relationships/image" Target="../media/image18.png"/><Relationship Id="rId7" Type="http://schemas.openxmlformats.org/officeDocument/2006/relationships/image" Target="../media/image17.png"/><Relationship Id="rId6" Type="http://schemas.openxmlformats.org/officeDocument/2006/relationships/image" Target="../media/image16.png"/><Relationship Id="rId5" Type="http://schemas.openxmlformats.org/officeDocument/2006/relationships/image" Target="../media/image15.jpeg"/><Relationship Id="rId4" Type="http://schemas.openxmlformats.org/officeDocument/2006/relationships/image" Target="../media/image14.png"/><Relationship Id="rId3" Type="http://schemas.openxmlformats.org/officeDocument/2006/relationships/image" Target="../media/image13.png"/><Relationship Id="rId2" Type="http://schemas.openxmlformats.org/officeDocument/2006/relationships/image" Target="../media/image12.jpeg"/><Relationship Id="rId11" Type="http://schemas.openxmlformats.org/officeDocument/2006/relationships/notesSlide" Target="../notesSlides/notesSlide8.xml"/><Relationship Id="rId10" Type="http://schemas.openxmlformats.org/officeDocument/2006/relationships/slideLayout" Target="../slideLayouts/slideLayout2.xml"/><Relationship Id="rId1" Type="http://schemas.openxmlformats.org/officeDocument/2006/relationships/image" Target="../media/image11.jpeg"/></Relationships>
</file>

<file path=ppt/slides/_rels/slide10.xml.rels><?xml version="1.0" encoding="UTF-8" standalone="yes"?>
<Relationships xmlns="http://schemas.openxmlformats.org/package/2006/relationships"><Relationship Id="rId5" Type="http://schemas.openxmlformats.org/officeDocument/2006/relationships/notesSlide" Target="../notesSlides/notesSlide9.xml"/><Relationship Id="rId4" Type="http://schemas.openxmlformats.org/officeDocument/2006/relationships/slideLayout" Target="../slideLayouts/slideLayout2.xml"/><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image" Target="../media/image20.png"/></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3.jpe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image" Target="../media/image23.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6" Type="http://schemas.openxmlformats.org/officeDocument/2006/relationships/notesSlide" Target="../notesSlides/notesSlide13.xml"/><Relationship Id="rId5" Type="http://schemas.openxmlformats.org/officeDocument/2006/relationships/slideLayout" Target="../slideLayouts/slideLayout2.xml"/><Relationship Id="rId4" Type="http://schemas.openxmlformats.org/officeDocument/2006/relationships/image" Target="../media/image27.jpeg"/><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image" Target="../media/image24.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image" Target="../media/image27.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image" Target="../media/image27.jpe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image" Target="../media/image28.jpeg"/></Relationships>
</file>

<file path=ppt/slides/_rels/slide20.xml.rels><?xml version="1.0" encoding="UTF-8" standalone="yes"?>
<Relationships xmlns="http://schemas.openxmlformats.org/package/2006/relationships"><Relationship Id="rId5" Type="http://schemas.openxmlformats.org/officeDocument/2006/relationships/slideLayout" Target="../slideLayouts/slideLayout2.xml"/><Relationship Id="rId4" Type="http://schemas.openxmlformats.org/officeDocument/2006/relationships/image" Target="../media/image32.jpeg"/><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image" Target="../media/image29.jpe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标题 1"/>
          <p:cNvSpPr>
            <a:spLocks noGrp="1"/>
          </p:cNvSpPr>
          <p:nvPr>
            <p:ph type="title"/>
          </p:nvPr>
        </p:nvSpPr>
        <p:spPr/>
        <p:txBody>
          <a:bodyPr vert="horz" wrap="square" lIns="91440" tIns="45720" rIns="91440" bIns="45720" anchor="ctr"/>
          <a:lstStyle/>
          <a:p>
            <a:r>
              <a:rPr lang="zh-CN" altLang="en-US" sz="2800" b="1" dirty="0"/>
              <a:t>从饮茶风俗看宋元经济与社会变迁</a:t>
            </a:r>
            <a:endParaRPr lang="zh-CN" altLang="en-US" sz="2800" b="1" dirty="0"/>
          </a:p>
        </p:txBody>
      </p:sp>
      <p:sp>
        <p:nvSpPr>
          <p:cNvPr id="4098" name="内容占位符 2"/>
          <p:cNvSpPr>
            <a:spLocks noGrp="1"/>
          </p:cNvSpPr>
          <p:nvPr>
            <p:ph idx="1"/>
          </p:nvPr>
        </p:nvSpPr>
        <p:spPr/>
        <p:txBody>
          <a:bodyPr vert="horz" wrap="square" lIns="91440" tIns="45720" rIns="91440" bIns="45720" anchor="t"/>
          <a:lstStyle/>
          <a:p>
            <a:r>
              <a:rPr lang="zh-CN" altLang="en-US" b="1" dirty="0"/>
              <a:t>植茶之变：南方开发；雇工经营</a:t>
            </a:r>
            <a:endParaRPr lang="en-US" altLang="zh-CN" b="1" dirty="0"/>
          </a:p>
          <a:p>
            <a:r>
              <a:rPr lang="zh-CN" altLang="en-US" b="1" dirty="0"/>
              <a:t>茶具之变：文人审美；海上瓷路 </a:t>
            </a:r>
            <a:endParaRPr lang="en-US" altLang="zh-CN" b="1" dirty="0"/>
          </a:p>
          <a:p>
            <a:r>
              <a:rPr lang="zh-CN" altLang="en-US" b="1" dirty="0"/>
              <a:t>茶商之变：商人入仕</a:t>
            </a:r>
            <a:r>
              <a:rPr lang="zh-CN" altLang="en-US" b="1" dirty="0" smtClean="0"/>
              <a:t>；</a:t>
            </a:r>
            <a:r>
              <a:rPr lang="zh-CN" altLang="en-US" b="1" dirty="0" smtClean="0">
                <a:solidFill>
                  <a:srgbClr val="FF0000"/>
                </a:solidFill>
              </a:rPr>
              <a:t>商业社会</a:t>
            </a:r>
            <a:endParaRPr lang="en-US" altLang="zh-CN" b="1" dirty="0" smtClean="0">
              <a:solidFill>
                <a:srgbClr val="FF0000"/>
              </a:solidFill>
            </a:endParaRPr>
          </a:p>
          <a:p>
            <a:r>
              <a:rPr lang="zh-CN" altLang="en-US" b="1" dirty="0" smtClean="0"/>
              <a:t>茶肆</a:t>
            </a:r>
            <a:r>
              <a:rPr lang="zh-CN" altLang="en-US" b="1" dirty="0"/>
              <a:t>之变</a:t>
            </a:r>
            <a:r>
              <a:rPr lang="zh-CN" altLang="en-US" b="1" dirty="0" smtClean="0"/>
              <a:t>：经营革命；</a:t>
            </a:r>
            <a:r>
              <a:rPr lang="zh-CN" altLang="en-US" b="1" dirty="0" smtClean="0">
                <a:solidFill>
                  <a:srgbClr val="FF0000"/>
                </a:solidFill>
              </a:rPr>
              <a:t>市民社会</a:t>
            </a:r>
            <a:endParaRPr lang="zh-CN" altLang="en-US" b="1" dirty="0">
              <a:solidFill>
                <a:srgbClr val="FF0000"/>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ctrTitle"/>
          </p:nvPr>
        </p:nvSpPr>
        <p:spPr>
          <a:xfrm>
            <a:off x="1115616" y="206575"/>
            <a:ext cx="7815263" cy="1103313"/>
          </a:xfrm>
        </p:spPr>
        <p:txBody>
          <a:bodyPr vert="horz" wrap="square" lIns="91440" tIns="45720" rIns="91440" bIns="45720" numCol="1" rtlCol="0" anchor="ctr" anchorCtr="0" compatLnSpc="1">
            <a:normAutofit/>
          </a:bodyPr>
          <a:lstStyle/>
          <a:p>
            <a:pPr marL="0" marR="0" lvl="0" indent="0" algn="ctr" defTabSz="914400" rtl="0" eaLnBrk="1" fontAlgn="auto" latinLnBrk="0" hangingPunct="1">
              <a:lnSpc>
                <a:spcPct val="100000"/>
              </a:lnSpc>
              <a:spcBef>
                <a:spcPct val="0"/>
              </a:spcBef>
              <a:spcAft>
                <a:spcPts val="0"/>
              </a:spcAft>
              <a:buClrTx/>
              <a:buSzTx/>
              <a:buFontTx/>
              <a:buNone/>
              <a:defRPr/>
            </a:pPr>
            <a:r>
              <a:rPr kumimoji="0" lang="zh-CN" altLang="en-US" sz="3200" b="1" i="0" u="none" strike="noStrike" kern="1200" cap="none" spc="0" normalizeH="0" baseline="0" noProof="0" dirty="0" smtClean="0">
                <a:ln>
                  <a:noFill/>
                </a:ln>
                <a:solidFill>
                  <a:schemeClr val="tx1"/>
                </a:solidFill>
                <a:effectLst/>
                <a:uLnTx/>
                <a:uFillTx/>
                <a:cs typeface="+mj-cs"/>
              </a:rPr>
              <a:t>第</a:t>
            </a:r>
            <a:r>
              <a:rPr kumimoji="0" lang="en-US" altLang="zh-CN" sz="3200" b="1" i="0" u="none" strike="noStrike" kern="1200" cap="none" spc="0" normalizeH="0" baseline="0" noProof="0" dirty="0" smtClean="0">
                <a:ln>
                  <a:noFill/>
                </a:ln>
                <a:solidFill>
                  <a:schemeClr val="tx1"/>
                </a:solidFill>
                <a:effectLst/>
                <a:uLnTx/>
                <a:uFillTx/>
                <a:cs typeface="+mj-cs"/>
              </a:rPr>
              <a:t>11</a:t>
            </a:r>
            <a:r>
              <a:rPr kumimoji="0" lang="zh-CN" altLang="en-US" sz="3200" b="1" i="0" u="none" strike="noStrike" kern="1200" cap="none" spc="0" normalizeH="0" baseline="0" noProof="0" dirty="0" smtClean="0">
                <a:ln>
                  <a:noFill/>
                </a:ln>
                <a:solidFill>
                  <a:schemeClr val="tx1"/>
                </a:solidFill>
                <a:effectLst/>
                <a:uLnTx/>
                <a:uFillTx/>
                <a:cs typeface="+mj-cs"/>
              </a:rPr>
              <a:t>课   </a:t>
            </a:r>
            <a:r>
              <a:rPr kumimoji="0" lang="zh-CN" altLang="en-US" sz="3200" b="1" i="0" u="none" strike="noStrike" kern="1200" cap="none" spc="0" normalizeH="0" baseline="0" noProof="0" dirty="0" smtClean="0">
                <a:ln>
                  <a:noFill/>
                </a:ln>
                <a:solidFill>
                  <a:schemeClr val="tx1"/>
                </a:solidFill>
                <a:effectLst/>
                <a:uLnTx/>
                <a:uFillTx/>
                <a:latin typeface="黑体" panose="02010609060101010101" pitchFamily="49" charset="-122"/>
                <a:ea typeface="黑体" panose="02010609060101010101" pitchFamily="49" charset="-122"/>
                <a:cs typeface="+mj-cs"/>
              </a:rPr>
              <a:t>辽宋夏金元的经济与社会</a:t>
            </a:r>
            <a:endParaRPr kumimoji="0" lang="zh-CN" altLang="en-US" sz="3200" b="1" i="0" u="none" strike="noStrike" kern="1200" cap="none" spc="0" normalizeH="0" baseline="0" noProof="0" dirty="0">
              <a:ln>
                <a:noFill/>
              </a:ln>
              <a:solidFill>
                <a:schemeClr val="tx1"/>
              </a:solidFill>
              <a:effectLst/>
              <a:uLnTx/>
              <a:uFillTx/>
              <a:latin typeface="黑体" panose="02010609060101010101" pitchFamily="49" charset="-122"/>
              <a:ea typeface="黑体" panose="02010609060101010101" pitchFamily="49" charset="-122"/>
              <a:cs typeface="+mj-cs"/>
            </a:endParaRPr>
          </a:p>
        </p:txBody>
      </p:sp>
      <p:pic>
        <p:nvPicPr>
          <p:cNvPr id="5122" name="图片 3"/>
          <p:cNvPicPr>
            <a:picLocks noChangeAspect="1"/>
          </p:cNvPicPr>
          <p:nvPr/>
        </p:nvPicPr>
        <p:blipFill>
          <a:blip r:embed="rId1" cstate="print"/>
          <a:stretch>
            <a:fillRect/>
          </a:stretch>
        </p:blipFill>
        <p:spPr>
          <a:xfrm>
            <a:off x="2931157" y="1168038"/>
            <a:ext cx="3281447" cy="2324660"/>
          </a:xfrm>
          <a:prstGeom prst="rect">
            <a:avLst/>
          </a:prstGeom>
          <a:noFill/>
          <a:ln w="9525">
            <a:noFill/>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9" name="内容占位符 3"/>
          <p:cNvPicPr>
            <a:picLocks noChangeAspect="1"/>
          </p:cNvPicPr>
          <p:nvPr/>
        </p:nvPicPr>
        <p:blipFill>
          <a:blip r:embed="rId1" cstate="print"/>
          <a:stretch>
            <a:fillRect/>
          </a:stretch>
        </p:blipFill>
        <p:spPr>
          <a:xfrm>
            <a:off x="772795" y="123190"/>
            <a:ext cx="7327900" cy="4359275"/>
          </a:xfrm>
          <a:prstGeom prst="rect">
            <a:avLst/>
          </a:prstGeom>
          <a:noFill/>
          <a:ln w="9525">
            <a:noFill/>
          </a:ln>
        </p:spPr>
      </p:pic>
      <p:sp>
        <p:nvSpPr>
          <p:cNvPr id="7170" name="矩形 5"/>
          <p:cNvSpPr/>
          <p:nvPr/>
        </p:nvSpPr>
        <p:spPr>
          <a:xfrm>
            <a:off x="1115616" y="4483045"/>
            <a:ext cx="6582139" cy="523220"/>
          </a:xfrm>
          <a:prstGeom prst="rect">
            <a:avLst/>
          </a:prstGeom>
          <a:noFill/>
          <a:ln w="9525">
            <a:noFill/>
          </a:ln>
        </p:spPr>
        <p:txBody>
          <a:bodyPr wrap="square" anchor="t">
            <a:spAutoFit/>
          </a:bodyPr>
          <a:lstStyle/>
          <a:p>
            <a:r>
              <a:rPr lang="zh-CN" altLang="en-US" dirty="0">
                <a:solidFill>
                  <a:srgbClr val="FF0000"/>
                </a:solidFill>
                <a:latin typeface="Calibri" panose="020F0502020204030204" pitchFamily="34" charset="0"/>
                <a:ea typeface="宋体" panose="02010600030101010101" pitchFamily="2" charset="-122"/>
              </a:rPr>
              <a:t> </a:t>
            </a:r>
            <a:r>
              <a:rPr lang="zh-CN" altLang="en-US" sz="2800" b="1" dirty="0">
                <a:solidFill>
                  <a:srgbClr val="FF0000"/>
                </a:solidFill>
                <a:latin typeface="黑体" panose="02010609060101010101" pitchFamily="49" charset="-122"/>
                <a:ea typeface="黑体" panose="02010609060101010101" pitchFamily="49" charset="-122"/>
              </a:rPr>
              <a:t>北宋</a:t>
            </a:r>
            <a:r>
              <a:rPr lang="zh-CN" altLang="en-US" sz="2800" b="1" dirty="0" smtClean="0">
                <a:solidFill>
                  <a:srgbClr val="FF0000"/>
                </a:solidFill>
                <a:latin typeface="黑体" panose="02010609060101010101" pitchFamily="49" charset="-122"/>
                <a:ea typeface="黑体" panose="02010609060101010101" pitchFamily="49" charset="-122"/>
              </a:rPr>
              <a:t>中期河南</a:t>
            </a:r>
            <a:r>
              <a:rPr lang="zh-CN" altLang="en-US" sz="2800" b="1" dirty="0">
                <a:solidFill>
                  <a:srgbClr val="FF0000"/>
                </a:solidFill>
                <a:latin typeface="黑体" panose="02010609060101010101" pitchFamily="49" charset="-122"/>
                <a:ea typeface="黑体" panose="02010609060101010101" pitchFamily="49" charset="-122"/>
              </a:rPr>
              <a:t>禹县</a:t>
            </a:r>
            <a:r>
              <a:rPr lang="zh-CN" altLang="en-US" sz="2800" b="1" dirty="0">
                <a:solidFill>
                  <a:srgbClr val="002060"/>
                </a:solidFill>
                <a:latin typeface="黑体" panose="02010609060101010101" pitchFamily="49" charset="-122"/>
                <a:ea typeface="黑体" panose="02010609060101010101" pitchFamily="49" charset="-122"/>
              </a:rPr>
              <a:t>赵大翁夫妇</a:t>
            </a:r>
            <a:r>
              <a:rPr lang="zh-CN" altLang="en-US" sz="2800" b="1" dirty="0">
                <a:solidFill>
                  <a:srgbClr val="FF0000"/>
                </a:solidFill>
                <a:latin typeface="黑体" panose="02010609060101010101" pitchFamily="49" charset="-122"/>
                <a:ea typeface="黑体" panose="02010609060101010101" pitchFamily="49" charset="-122"/>
              </a:rPr>
              <a:t>墓葬</a:t>
            </a:r>
            <a:r>
              <a:rPr lang="zh-CN" altLang="en-US" sz="2800" b="1" dirty="0" smtClean="0">
                <a:solidFill>
                  <a:srgbClr val="FF0000"/>
                </a:solidFill>
                <a:latin typeface="黑体" panose="02010609060101010101" pitchFamily="49" charset="-122"/>
                <a:ea typeface="黑体" panose="02010609060101010101" pitchFamily="49" charset="-122"/>
              </a:rPr>
              <a:t>壁画</a:t>
            </a:r>
            <a:endParaRPr lang="en-US" altLang="zh-CN" sz="2800" b="1" dirty="0">
              <a:solidFill>
                <a:srgbClr val="FF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矩形 4"/>
          <p:cNvSpPr/>
          <p:nvPr/>
        </p:nvSpPr>
        <p:spPr>
          <a:xfrm>
            <a:off x="571500" y="3100388"/>
            <a:ext cx="7858125" cy="1076325"/>
          </a:xfrm>
          <a:prstGeom prst="rect">
            <a:avLst/>
          </a:prstGeom>
          <a:noFill/>
          <a:ln w="9525" cap="flat" cmpd="sng">
            <a:solidFill>
              <a:schemeClr val="tx1"/>
            </a:solidFill>
            <a:prstDash val="dash"/>
            <a:miter/>
            <a:headEnd type="none" w="med" len="med"/>
            <a:tailEnd type="none" w="med" len="med"/>
          </a:ln>
        </p:spPr>
        <p:txBody>
          <a:bodyPr anchor="t">
            <a:spAutoFit/>
          </a:bodyPr>
          <a:lstStyle/>
          <a:p>
            <a:pPr>
              <a:buFont typeface="Arial" panose="020B0604020202020204" pitchFamily="34" charset="0"/>
              <a:buNone/>
            </a:pPr>
            <a:r>
              <a:rPr lang="zh-CN" altLang="en-US" sz="3200" b="1" dirty="0">
                <a:latin typeface="黑体" panose="02010609060101010101" pitchFamily="49" charset="-122"/>
                <a:ea typeface="黑体" panose="02010609060101010101" pitchFamily="49" charset="-122"/>
              </a:rPr>
              <a:t>积年不啜</a:t>
            </a:r>
            <a:r>
              <a:rPr lang="zh-CN" altLang="en-US" sz="3200" b="1" dirty="0">
                <a:solidFill>
                  <a:srgbClr val="FF0000"/>
                </a:solidFill>
                <a:latin typeface="黑体" panose="02010609060101010101" pitchFamily="49" charset="-122"/>
                <a:ea typeface="黑体" panose="02010609060101010101" pitchFamily="49" charset="-122"/>
              </a:rPr>
              <a:t>建溪茶</a:t>
            </a:r>
            <a:r>
              <a:rPr lang="en-US" altLang="zh-CN" sz="3200" b="1" dirty="0">
                <a:latin typeface="黑体" panose="02010609060101010101" pitchFamily="49" charset="-122"/>
                <a:ea typeface="黑体" panose="02010609060101010101" pitchFamily="49" charset="-122"/>
              </a:rPr>
              <a:t>, </a:t>
            </a:r>
            <a:r>
              <a:rPr lang="zh-CN" altLang="en-US" sz="3200" b="1" dirty="0">
                <a:latin typeface="黑体" panose="02010609060101010101" pitchFamily="49" charset="-122"/>
                <a:ea typeface="黑体" panose="02010609060101010101" pitchFamily="49" charset="-122"/>
              </a:rPr>
              <a:t>心窃黄尘塞五车。 </a:t>
            </a:r>
            <a:endParaRPr lang="en-US" altLang="zh-CN" sz="3200" b="1" dirty="0">
              <a:latin typeface="黑体" panose="02010609060101010101" pitchFamily="49" charset="-122"/>
              <a:ea typeface="黑体" panose="02010609060101010101" pitchFamily="49" charset="-122"/>
            </a:endParaRPr>
          </a:p>
          <a:p>
            <a:pPr>
              <a:buFont typeface="Arial" panose="020B0604020202020204" pitchFamily="34" charset="0"/>
              <a:buNone/>
            </a:pPr>
            <a:r>
              <a:rPr lang="en-US" altLang="zh-CN" sz="3200" b="1" dirty="0">
                <a:latin typeface="黑体" panose="02010609060101010101" pitchFamily="49" charset="-122"/>
                <a:ea typeface="黑体" panose="02010609060101010101" pitchFamily="49" charset="-122"/>
              </a:rPr>
              <a:t>                     ---</a:t>
            </a:r>
            <a:r>
              <a:rPr lang="zh-CN" altLang="en-US" sz="3200" b="1" dirty="0">
                <a:latin typeface="黑体" panose="02010609060101010101" pitchFamily="49" charset="-122"/>
                <a:ea typeface="黑体" panose="02010609060101010101" pitchFamily="49" charset="-122"/>
              </a:rPr>
              <a:t>元朝 耶律楚材</a:t>
            </a:r>
            <a:endParaRPr lang="zh-CN" altLang="en-US" sz="3200" b="1" dirty="0">
              <a:latin typeface="黑体" panose="02010609060101010101" pitchFamily="49" charset="-122"/>
              <a:ea typeface="黑体" panose="02010609060101010101" pitchFamily="49" charset="-122"/>
            </a:endParaRPr>
          </a:p>
        </p:txBody>
      </p:sp>
      <p:sp>
        <p:nvSpPr>
          <p:cNvPr id="4" name="矩形 5"/>
          <p:cNvSpPr/>
          <p:nvPr/>
        </p:nvSpPr>
        <p:spPr>
          <a:xfrm>
            <a:off x="571500" y="843558"/>
            <a:ext cx="7858125" cy="1384300"/>
          </a:xfrm>
          <a:prstGeom prst="rect">
            <a:avLst/>
          </a:prstGeom>
          <a:noFill/>
          <a:ln w="9525" cap="flat" cmpd="sng">
            <a:solidFill>
              <a:schemeClr val="tx1"/>
            </a:solidFill>
            <a:prstDash val="sysDash"/>
            <a:miter/>
            <a:headEnd type="none" w="med" len="med"/>
            <a:tailEnd type="none" w="med" len="med"/>
          </a:ln>
        </p:spPr>
        <p:txBody>
          <a:bodyPr anchor="t">
            <a:spAutoFit/>
          </a:bodyPr>
          <a:lstStyle/>
          <a:p>
            <a:pPr>
              <a:buFont typeface="Arial" panose="020B0604020202020204" pitchFamily="34" charset="0"/>
              <a:buNone/>
            </a:pPr>
            <a:r>
              <a:rPr lang="zh-CN" altLang="en-US" sz="2800" b="1" dirty="0" smtClean="0">
                <a:latin typeface="黑体" panose="02010609060101010101" pitchFamily="49" charset="-122"/>
                <a:ea typeface="黑体" panose="02010609060101010101" pitchFamily="49" charset="-122"/>
              </a:rPr>
              <a:t>盖</a:t>
            </a:r>
            <a:r>
              <a:rPr lang="zh-CN" altLang="en-US" sz="2800" b="1" dirty="0">
                <a:latin typeface="黑体" panose="02010609060101010101" pitchFamily="49" charset="-122"/>
                <a:ea typeface="黑体" panose="02010609060101010101" pitchFamily="49" charset="-122"/>
              </a:rPr>
              <a:t>人家每日不可缺者，柴、米、油、盐、酱、醋、茶。                                </a:t>
            </a:r>
            <a:r>
              <a:rPr lang="en-US" altLang="zh-CN" sz="2800" b="1" dirty="0">
                <a:latin typeface="黑体" panose="02010609060101010101" pitchFamily="49" charset="-122"/>
                <a:ea typeface="黑体" panose="02010609060101010101" pitchFamily="49" charset="-122"/>
              </a:rPr>
              <a:t>                   </a:t>
            </a:r>
            <a:endParaRPr lang="en-US" altLang="zh-CN" sz="2800" b="1" dirty="0">
              <a:latin typeface="黑体" panose="02010609060101010101" pitchFamily="49" charset="-122"/>
              <a:ea typeface="黑体" panose="02010609060101010101" pitchFamily="49" charset="-122"/>
            </a:endParaRPr>
          </a:p>
          <a:p>
            <a:pPr algn="r">
              <a:buFont typeface="Arial" panose="020B0604020202020204" pitchFamily="34" charset="0"/>
              <a:buNone/>
            </a:pPr>
            <a:r>
              <a:rPr lang="en-US" altLang="zh-CN" sz="2800" b="1" dirty="0">
                <a:latin typeface="黑体" panose="02010609060101010101" pitchFamily="49" charset="-122"/>
                <a:ea typeface="黑体" panose="02010609060101010101" pitchFamily="49" charset="-122"/>
              </a:rPr>
              <a:t>          --</a:t>
            </a:r>
            <a:r>
              <a:rPr lang="zh-CN" altLang="en-US" sz="2800" b="1" dirty="0">
                <a:latin typeface="黑体" panose="02010609060101010101" pitchFamily="49" charset="-122"/>
                <a:ea typeface="黑体" panose="02010609060101010101" pitchFamily="49" charset="-122"/>
              </a:rPr>
              <a:t>南宋  吴自牧</a:t>
            </a:r>
            <a:endParaRPr lang="zh-CN" altLang="en-US" sz="2800"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标题 1"/>
          <p:cNvSpPr>
            <a:spLocks noGrp="1"/>
          </p:cNvSpPr>
          <p:nvPr>
            <p:ph type="title"/>
          </p:nvPr>
        </p:nvSpPr>
        <p:spPr>
          <a:xfrm>
            <a:off x="457200" y="268288"/>
            <a:ext cx="8229600" cy="857250"/>
          </a:xfrm>
        </p:spPr>
        <p:txBody>
          <a:bodyPr vert="horz" wrap="square" lIns="91440" tIns="45720" rIns="91440" bIns="45720" anchor="ctr"/>
          <a:lstStyle/>
          <a:p>
            <a:r>
              <a:rPr lang="zh-CN" altLang="en-US" sz="3600" b="1" dirty="0">
                <a:latin typeface="华文新魏" panose="02010800040101010101" pitchFamily="2" charset="-122"/>
                <a:ea typeface="华文新魏" panose="02010800040101010101" pitchFamily="2" charset="-122"/>
              </a:rPr>
              <a:t>从饮茶风俗看宋元经济与</a:t>
            </a:r>
            <a:r>
              <a:rPr lang="zh-CN" altLang="en-US" sz="3600" b="1" dirty="0" smtClean="0">
                <a:latin typeface="华文新魏" panose="02010800040101010101" pitchFamily="2" charset="-122"/>
                <a:ea typeface="华文新魏" panose="02010800040101010101" pitchFamily="2" charset="-122"/>
              </a:rPr>
              <a:t>社会变化</a:t>
            </a:r>
            <a:endParaRPr lang="zh-CN" altLang="en-US" sz="3600" b="1" dirty="0">
              <a:latin typeface="华文新魏" panose="02010800040101010101" pitchFamily="2" charset="-122"/>
              <a:ea typeface="华文新魏" panose="02010800040101010101" pitchFamily="2" charset="-122"/>
            </a:endParaRPr>
          </a:p>
        </p:txBody>
      </p:sp>
      <p:pic>
        <p:nvPicPr>
          <p:cNvPr id="1026" name="Picture 2"/>
          <p:cNvPicPr>
            <a:picLocks noChangeAspect="1" noChangeArrowheads="1"/>
          </p:cNvPicPr>
          <p:nvPr/>
        </p:nvPicPr>
        <p:blipFill rotWithShape="1">
          <a:blip r:embed="rId1">
            <a:extLst>
              <a:ext uri="{28A0092B-C50C-407E-A947-70E740481C1C}">
                <a14:useLocalDpi xmlns:a14="http://schemas.microsoft.com/office/drawing/2010/main" val="0"/>
              </a:ext>
            </a:extLst>
          </a:blip>
          <a:srcRect l="4462" t="22785" r="13228" b="9874"/>
          <a:stretch>
            <a:fillRect/>
          </a:stretch>
        </p:blipFill>
        <p:spPr bwMode="auto">
          <a:xfrm>
            <a:off x="398206" y="1275605"/>
            <a:ext cx="8136904" cy="346617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289" name="组合 11"/>
          <p:cNvGrpSpPr/>
          <p:nvPr/>
        </p:nvGrpSpPr>
        <p:grpSpPr>
          <a:xfrm>
            <a:off x="142875" y="285750"/>
            <a:ext cx="4892675" cy="758825"/>
            <a:chOff x="2125900" y="2192646"/>
            <a:chExt cx="4892199" cy="758208"/>
          </a:xfrm>
        </p:grpSpPr>
        <p:grpSp>
          <p:nvGrpSpPr>
            <p:cNvPr id="12290" name="组合 6"/>
            <p:cNvGrpSpPr/>
            <p:nvPr/>
          </p:nvGrpSpPr>
          <p:grpSpPr>
            <a:xfrm>
              <a:off x="2505004" y="2192646"/>
              <a:ext cx="4513095" cy="758208"/>
              <a:chOff x="1326309" y="1475"/>
              <a:chExt cx="4513095" cy="758208"/>
            </a:xfrm>
          </p:grpSpPr>
          <p:sp>
            <p:nvSpPr>
              <p:cNvPr id="10" name="五边形 9"/>
              <p:cNvSpPr/>
              <p:nvPr/>
            </p:nvSpPr>
            <p:spPr>
              <a:xfrm rot="10800000">
                <a:off x="1326581" y="1475"/>
                <a:ext cx="4512823" cy="758208"/>
              </a:xfrm>
              <a:prstGeom prst="homePlate">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1" name="五边形 4"/>
              <p:cNvSpPr/>
              <p:nvPr/>
            </p:nvSpPr>
            <p:spPr>
              <a:xfrm rot="21600000">
                <a:off x="1515475" y="1475"/>
                <a:ext cx="4323929" cy="758208"/>
              </a:xfrm>
              <a:prstGeom prst="rect">
                <a:avLst/>
              </a:prstGeom>
            </p:spPr>
            <p:style>
              <a:lnRef idx="0">
                <a:scrgbClr r="0" g="0" b="0"/>
              </a:lnRef>
              <a:fillRef idx="0">
                <a:scrgbClr r="0" g="0" b="0"/>
              </a:fillRef>
              <a:effectRef idx="0">
                <a:scrgbClr r="0" g="0" b="0"/>
              </a:effectRef>
              <a:fontRef idx="minor">
                <a:schemeClr val="lt1"/>
              </a:fontRef>
            </p:style>
            <p:txBody>
              <a:bodyPr lIns="334349" tIns="125730" rIns="234696" bIns="125730" spcCol="1270" anchor="ctr"/>
              <a:lstStyle/>
              <a:p>
                <a:pPr marL="0" marR="0" lvl="0" indent="0" algn="ctr" defTabSz="1466850" rtl="0" eaLnBrk="1" fontAlgn="auto" latinLnBrk="0" hangingPunct="1">
                  <a:lnSpc>
                    <a:spcPct val="90000"/>
                  </a:lnSpc>
                  <a:spcBef>
                    <a:spcPct val="0"/>
                  </a:spcBef>
                  <a:spcAft>
                    <a:spcPct val="35000"/>
                  </a:spcAft>
                  <a:buClrTx/>
                  <a:buSzTx/>
                  <a:buFontTx/>
                  <a:buNone/>
                  <a:defRPr/>
                </a:pPr>
                <a:r>
                  <a:rPr kumimoji="0" lang="zh-CN" altLang="en-US" sz="3300" b="1" i="0" u="none" strike="noStrike" kern="1200" cap="none" spc="0" normalizeH="0" baseline="0" noProof="0" dirty="0">
                    <a:ln>
                      <a:noFill/>
                    </a:ln>
                    <a:solidFill>
                      <a:schemeClr val="lt1"/>
                    </a:solidFill>
                    <a:effectLst/>
                    <a:uLnTx/>
                    <a:uFillTx/>
                    <a:latin typeface="黑体" panose="02010609060101010101" pitchFamily="49" charset="-122"/>
                    <a:ea typeface="黑体" panose="02010609060101010101" pitchFamily="49" charset="-122"/>
                    <a:cs typeface="+mn-cs"/>
                    <a:sym typeface="+mn-ea"/>
                  </a:rPr>
                  <a:t>农业 植茶之变</a:t>
                </a:r>
                <a:endParaRPr kumimoji="0" lang="zh-CN" altLang="en-US" sz="3300" b="1" i="0" u="none" strike="noStrike" kern="1200" cap="none" spc="0" normalizeH="0" baseline="0" noProof="0" dirty="0">
                  <a:ln>
                    <a:noFill/>
                  </a:ln>
                  <a:solidFill>
                    <a:schemeClr val="lt1"/>
                  </a:solidFill>
                  <a:effectLst/>
                  <a:uLnTx/>
                  <a:uFillTx/>
                  <a:latin typeface="黑体" panose="02010609060101010101" pitchFamily="49" charset="-122"/>
                  <a:ea typeface="黑体" panose="02010609060101010101" pitchFamily="49" charset="-122"/>
                  <a:cs typeface="+mn-cs"/>
                  <a:sym typeface="+mn-ea"/>
                </a:endParaRPr>
              </a:p>
            </p:txBody>
          </p:sp>
        </p:grpSp>
        <p:sp>
          <p:nvSpPr>
            <p:cNvPr id="9" name="椭圆 8"/>
            <p:cNvSpPr/>
            <p:nvPr/>
          </p:nvSpPr>
          <p:spPr>
            <a:xfrm>
              <a:off x="2125900" y="2192646"/>
              <a:ext cx="758751" cy="758208"/>
            </a:xfrm>
            <a:prstGeom prst="ellipse">
              <a:avLst/>
            </a:prstGeom>
            <a:blipFill rotWithShape="0">
              <a:blip r:embed="rId1" cstate="print"/>
              <a:stretch>
                <a:fillRect/>
              </a:stretch>
            </a:blipFill>
          </p:spPr>
          <p:style>
            <a:lnRef idx="2">
              <a:schemeClr val="lt1">
                <a:hueOff val="0"/>
                <a:satOff val="0"/>
                <a:lumOff val="0"/>
                <a:alphaOff val="0"/>
              </a:schemeClr>
            </a:lnRef>
            <a:fillRef idx="1">
              <a:scrgbClr r="0" g="0" b="0"/>
            </a:fillRef>
            <a:effectRef idx="0">
              <a:schemeClr val="accent2">
                <a:tint val="50000"/>
                <a:hueOff val="0"/>
                <a:satOff val="0"/>
                <a:lumOff val="0"/>
                <a:alphaOff val="0"/>
              </a:schemeClr>
            </a:effectRef>
            <a:fontRef idx="minor">
              <a:schemeClr val="lt1">
                <a:hueOff val="0"/>
                <a:satOff val="0"/>
                <a:lumOff val="0"/>
                <a:alphaOff val="0"/>
              </a:schemeClr>
            </a:fontRef>
          </p:style>
        </p:sp>
      </p:grpSp>
      <p:pic>
        <p:nvPicPr>
          <p:cNvPr id="12294" name="图片 4"/>
          <p:cNvPicPr>
            <a:picLocks noChangeAspect="1"/>
          </p:cNvPicPr>
          <p:nvPr/>
        </p:nvPicPr>
        <p:blipFill>
          <a:blip r:embed="rId2" cstate="print"/>
          <a:srcRect r="23291" b="18147"/>
          <a:stretch>
            <a:fillRect/>
          </a:stretch>
        </p:blipFill>
        <p:spPr>
          <a:xfrm>
            <a:off x="257175" y="1669291"/>
            <a:ext cx="2616200" cy="2065338"/>
          </a:xfrm>
          <a:prstGeom prst="rect">
            <a:avLst/>
          </a:prstGeom>
          <a:noFill/>
          <a:ln w="9525">
            <a:noFill/>
          </a:ln>
        </p:spPr>
      </p:pic>
      <p:sp>
        <p:nvSpPr>
          <p:cNvPr id="2" name="文本框 1"/>
          <p:cNvSpPr txBox="1"/>
          <p:nvPr/>
        </p:nvSpPr>
        <p:spPr>
          <a:xfrm>
            <a:off x="1019175" y="3787750"/>
            <a:ext cx="1223963" cy="584200"/>
          </a:xfrm>
          <a:prstGeom prst="rect">
            <a:avLst/>
          </a:prstGeom>
          <a:noFill/>
          <a:ln w="9525">
            <a:noFill/>
          </a:ln>
        </p:spPr>
        <p:txBody>
          <a:bodyPr anchor="t">
            <a:spAutoFit/>
          </a:bodyPr>
          <a:lstStyle/>
          <a:p>
            <a:pPr eaLnBrk="0" hangingPunct="0">
              <a:buFont typeface="Arial" panose="020B0604020202020204" pitchFamily="34" charset="0"/>
              <a:buNone/>
            </a:pPr>
            <a:r>
              <a:rPr lang="zh-CN" altLang="en-US" sz="3200" b="1" dirty="0">
                <a:solidFill>
                  <a:srgbClr val="FF0000"/>
                </a:solidFill>
                <a:latin typeface="Arial" panose="020B0604020202020204" pitchFamily="34" charset="0"/>
                <a:ea typeface="宋体" panose="02010600030101010101" pitchFamily="2" charset="-122"/>
              </a:rPr>
              <a:t>茶树</a:t>
            </a:r>
            <a:endParaRPr lang="zh-CN" altLang="en-US" sz="3200" b="1" dirty="0">
              <a:solidFill>
                <a:srgbClr val="FF0000"/>
              </a:solidFill>
              <a:latin typeface="Arial" panose="020B0604020202020204" pitchFamily="34" charset="0"/>
              <a:ea typeface="宋体" panose="02010600030101010101" pitchFamily="2" charset="-122"/>
            </a:endParaRPr>
          </a:p>
        </p:txBody>
      </p:sp>
      <p:pic>
        <p:nvPicPr>
          <p:cNvPr id="12296" name="图片 6"/>
          <p:cNvPicPr>
            <a:picLocks noChangeAspect="1"/>
          </p:cNvPicPr>
          <p:nvPr/>
        </p:nvPicPr>
        <p:blipFill>
          <a:blip r:embed="rId3" cstate="print"/>
          <a:srcRect b="9789"/>
          <a:stretch>
            <a:fillRect/>
          </a:stretch>
        </p:blipFill>
        <p:spPr>
          <a:xfrm>
            <a:off x="3419871" y="1726855"/>
            <a:ext cx="2471117" cy="2007774"/>
          </a:xfrm>
          <a:prstGeom prst="rect">
            <a:avLst/>
          </a:prstGeom>
          <a:noFill/>
          <a:ln w="9525">
            <a:noFill/>
          </a:ln>
        </p:spPr>
      </p:pic>
      <p:sp>
        <p:nvSpPr>
          <p:cNvPr id="8" name="文本框 7"/>
          <p:cNvSpPr txBox="1"/>
          <p:nvPr/>
        </p:nvSpPr>
        <p:spPr>
          <a:xfrm>
            <a:off x="3718805" y="3795478"/>
            <a:ext cx="1873250" cy="584200"/>
          </a:xfrm>
          <a:prstGeom prst="rect">
            <a:avLst/>
          </a:prstGeom>
          <a:noFill/>
          <a:ln w="9525">
            <a:noFill/>
          </a:ln>
        </p:spPr>
        <p:txBody>
          <a:bodyPr anchor="t">
            <a:spAutoFit/>
          </a:bodyPr>
          <a:lstStyle/>
          <a:p>
            <a:pPr eaLnBrk="0" hangingPunct="0">
              <a:buFont typeface="Arial" panose="020B0604020202020204" pitchFamily="34" charset="0"/>
              <a:buNone/>
            </a:pPr>
            <a:r>
              <a:rPr lang="en-US" altLang="zh-CN" sz="3200" b="1" dirty="0">
                <a:solidFill>
                  <a:srgbClr val="FF0000"/>
                </a:solidFill>
                <a:latin typeface="Arial" panose="020B0604020202020204" pitchFamily="34" charset="0"/>
                <a:ea typeface="宋体" panose="02010600030101010101" pitchFamily="2" charset="-122"/>
              </a:rPr>
              <a:t> </a:t>
            </a:r>
            <a:r>
              <a:rPr lang="zh-CN" altLang="en-US" sz="3200" b="1" dirty="0">
                <a:solidFill>
                  <a:srgbClr val="FF0000"/>
                </a:solidFill>
                <a:latin typeface="Arial" panose="020B0604020202020204" pitchFamily="34" charset="0"/>
                <a:ea typeface="宋体" panose="02010600030101010101" pitchFamily="2" charset="-122"/>
              </a:rPr>
              <a:t>栀子花</a:t>
            </a:r>
            <a:endParaRPr lang="zh-CN" altLang="en-US" sz="3200" b="1" dirty="0">
              <a:solidFill>
                <a:srgbClr val="FF0000"/>
              </a:solidFill>
              <a:latin typeface="Arial" panose="020B0604020202020204" pitchFamily="34" charset="0"/>
              <a:ea typeface="宋体" panose="02010600030101010101" pitchFamily="2" charset="-122"/>
            </a:endParaRPr>
          </a:p>
        </p:txBody>
      </p:sp>
      <p:grpSp>
        <p:nvGrpSpPr>
          <p:cNvPr id="3" name="组合 2"/>
          <p:cNvGrpSpPr/>
          <p:nvPr/>
        </p:nvGrpSpPr>
        <p:grpSpPr>
          <a:xfrm>
            <a:off x="6354638" y="1741825"/>
            <a:ext cx="2590800" cy="2658297"/>
            <a:chOff x="6354638" y="1741825"/>
            <a:chExt cx="2590800" cy="2658297"/>
          </a:xfrm>
        </p:grpSpPr>
        <p:sp>
          <p:nvSpPr>
            <p:cNvPr id="4" name="文本框 3"/>
            <p:cNvSpPr txBox="1"/>
            <p:nvPr/>
          </p:nvSpPr>
          <p:spPr>
            <a:xfrm>
              <a:off x="6535265" y="3815347"/>
              <a:ext cx="2285207" cy="584775"/>
            </a:xfrm>
            <a:prstGeom prst="rect">
              <a:avLst/>
            </a:prstGeom>
            <a:noFill/>
            <a:ln w="9525">
              <a:noFill/>
            </a:ln>
          </p:spPr>
          <p:txBody>
            <a:bodyPr wrap="square" anchor="t">
              <a:spAutoFit/>
            </a:bodyPr>
            <a:lstStyle/>
            <a:p>
              <a:pPr eaLnBrk="0" hangingPunct="0">
                <a:buFont typeface="Arial" panose="020B0604020202020204" pitchFamily="34" charset="0"/>
                <a:buNone/>
              </a:pPr>
              <a:r>
                <a:rPr lang="zh-CN" altLang="en-US" sz="3200" b="1" dirty="0" smtClean="0">
                  <a:solidFill>
                    <a:srgbClr val="FF0000"/>
                  </a:solidFill>
                  <a:latin typeface="Arial" panose="020B0604020202020204" pitchFamily="34" charset="0"/>
                  <a:ea typeface="宋体" panose="02010600030101010101" pitchFamily="2" charset="-122"/>
                </a:rPr>
                <a:t>武夷山茶园</a:t>
              </a:r>
              <a:endParaRPr lang="zh-CN" altLang="en-US" sz="3200" b="1" dirty="0">
                <a:solidFill>
                  <a:srgbClr val="FF0000"/>
                </a:solidFill>
                <a:latin typeface="Arial" panose="020B0604020202020204" pitchFamily="34" charset="0"/>
                <a:ea typeface="宋体" panose="02010600030101010101" pitchFamily="2" charset="-122"/>
              </a:endParaRPr>
            </a:p>
          </p:txBody>
        </p:sp>
        <p:pic>
          <p:nvPicPr>
            <p:cNvPr id="1026" name="Picture 2"/>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354638" y="1741825"/>
              <a:ext cx="2590800" cy="1957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extBox 4"/>
          <p:cNvSpPr txBox="1"/>
          <p:nvPr/>
        </p:nvSpPr>
        <p:spPr>
          <a:xfrm>
            <a:off x="431800" y="3055987"/>
            <a:ext cx="8143875" cy="523875"/>
          </a:xfrm>
          <a:prstGeom prst="rect">
            <a:avLst/>
          </a:prstGeom>
          <a:noFill/>
          <a:ln w="9525">
            <a:noFill/>
          </a:ln>
        </p:spPr>
        <p:txBody>
          <a:bodyPr anchor="t">
            <a:spAutoFit/>
          </a:bodyPr>
          <a:lstStyle/>
          <a:p>
            <a:pPr>
              <a:buFont typeface="Arial" panose="020B0604020202020204" pitchFamily="34" charset="0"/>
              <a:buNone/>
            </a:pPr>
            <a:r>
              <a:rPr lang="zh-CN" altLang="en-US" sz="2800" b="1" dirty="0">
                <a:solidFill>
                  <a:srgbClr val="FF0000"/>
                </a:solidFill>
                <a:latin typeface="黑体" panose="02010609060101010101" pitchFamily="49" charset="-122"/>
                <a:ea typeface="黑体" panose="02010609060101010101" pitchFamily="49" charset="-122"/>
              </a:rPr>
              <a:t>思考：宋代茶叶种植呈现特点，原因有哪些？</a:t>
            </a:r>
            <a:endParaRPr lang="zh-CN" altLang="en-US" sz="2800" b="1" dirty="0">
              <a:solidFill>
                <a:srgbClr val="FF0000"/>
              </a:solidFill>
              <a:latin typeface="黑体" panose="02010609060101010101" pitchFamily="49" charset="-122"/>
              <a:ea typeface="黑体" panose="02010609060101010101" pitchFamily="49" charset="-122"/>
            </a:endParaRPr>
          </a:p>
        </p:txBody>
      </p:sp>
      <p:sp>
        <p:nvSpPr>
          <p:cNvPr id="14338" name="矩形 7"/>
          <p:cNvSpPr/>
          <p:nvPr/>
        </p:nvSpPr>
        <p:spPr>
          <a:xfrm>
            <a:off x="431800" y="1187450"/>
            <a:ext cx="8308975" cy="1815882"/>
          </a:xfrm>
          <a:prstGeom prst="rect">
            <a:avLst/>
          </a:prstGeom>
          <a:noFill/>
          <a:ln w="9525" cap="flat" cmpd="sng">
            <a:solidFill>
              <a:schemeClr val="tx1"/>
            </a:solidFill>
            <a:prstDash val="sysDash"/>
            <a:miter/>
            <a:headEnd type="none" w="med" len="med"/>
            <a:tailEnd type="none" w="med" len="med"/>
          </a:ln>
        </p:spPr>
        <p:txBody>
          <a:bodyPr anchor="t">
            <a:spAutoFit/>
          </a:bodyPr>
          <a:lstStyle/>
          <a:p>
            <a:pPr>
              <a:buFont typeface="Arial" panose="020B0604020202020204" pitchFamily="34" charset="0"/>
              <a:buNone/>
            </a:pPr>
            <a:r>
              <a:rPr lang="zh-CN" altLang="en-US" sz="2800" b="1" dirty="0">
                <a:latin typeface="华文楷体" panose="02010600040101010101" pitchFamily="2" charset="-122"/>
                <a:ea typeface="华文楷体" panose="02010600040101010101" pitchFamily="2" charset="-122"/>
              </a:rPr>
              <a:t>材料</a:t>
            </a:r>
            <a:r>
              <a:rPr lang="en-US" altLang="zh-CN" sz="2800" b="1" dirty="0">
                <a:latin typeface="华文楷体" panose="02010600040101010101" pitchFamily="2" charset="-122"/>
                <a:ea typeface="华文楷体" panose="02010600040101010101" pitchFamily="2" charset="-122"/>
              </a:rPr>
              <a:t>1</a:t>
            </a:r>
            <a:r>
              <a:rPr lang="zh-CN" altLang="en-US" sz="2800" b="1" dirty="0">
                <a:latin typeface="华文楷体" panose="02010600040101010101" pitchFamily="2" charset="-122"/>
                <a:ea typeface="华文楷体" panose="02010600040101010101" pitchFamily="2" charset="-122"/>
              </a:rPr>
              <a:t>      唐朝产茶地</a:t>
            </a:r>
            <a:r>
              <a:rPr lang="zh-CN" altLang="en-US" sz="2800" b="1" dirty="0" smtClean="0">
                <a:latin typeface="华文楷体" panose="02010600040101010101" pitchFamily="2" charset="-122"/>
                <a:ea typeface="华文楷体" panose="02010600040101010101" pitchFamily="2" charset="-122"/>
              </a:rPr>
              <a:t>有计</a:t>
            </a:r>
            <a:r>
              <a:rPr lang="en-US" altLang="zh-CN" sz="2800" b="1" dirty="0">
                <a:latin typeface="华文楷体" panose="02010600040101010101" pitchFamily="2" charset="-122"/>
                <a:ea typeface="华文楷体" panose="02010600040101010101" pitchFamily="2" charset="-122"/>
              </a:rPr>
              <a:t>76</a:t>
            </a:r>
            <a:r>
              <a:rPr lang="zh-CN" altLang="en-US" sz="2800" b="1" dirty="0">
                <a:latin typeface="华文楷体" panose="02010600040101010101" pitchFamily="2" charset="-122"/>
                <a:ea typeface="华文楷体" panose="02010600040101010101" pitchFamily="2" charset="-122"/>
              </a:rPr>
              <a:t>县，</a:t>
            </a:r>
            <a:r>
              <a:rPr lang="zh-CN" altLang="en-US" sz="2800" b="1" dirty="0" smtClean="0">
                <a:latin typeface="华文楷体" panose="02010600040101010101" pitchFamily="2" charset="-122"/>
                <a:ea typeface="华文楷体" panose="02010600040101010101" pitchFamily="2" charset="-122"/>
              </a:rPr>
              <a:t>宋代时期南方</a:t>
            </a:r>
            <a:r>
              <a:rPr lang="zh-CN" altLang="en-US" sz="2800" b="1" dirty="0">
                <a:latin typeface="华文楷体" panose="02010600040101010101" pitchFamily="2" charset="-122"/>
                <a:ea typeface="华文楷体" panose="02010600040101010101" pitchFamily="2" charset="-122"/>
              </a:rPr>
              <a:t>诸路无路不产茶，东南十路有</a:t>
            </a:r>
            <a:r>
              <a:rPr lang="en-US" altLang="zh-CN" sz="2800" b="1" dirty="0">
                <a:latin typeface="华文楷体" panose="02010600040101010101" pitchFamily="2" charset="-122"/>
                <a:ea typeface="华文楷体" panose="02010600040101010101" pitchFamily="2" charset="-122"/>
              </a:rPr>
              <a:t>242</a:t>
            </a:r>
            <a:r>
              <a:rPr lang="zh-CN" altLang="en-US" sz="2800" b="1" dirty="0">
                <a:latin typeface="华文楷体" panose="02010600040101010101" pitchFamily="2" charset="-122"/>
                <a:ea typeface="华文楷体" panose="02010600040101010101" pitchFamily="2" charset="-122"/>
              </a:rPr>
              <a:t>个县产茶，川峡约</a:t>
            </a:r>
            <a:r>
              <a:rPr lang="en-US" altLang="zh-CN" sz="2800" b="1" dirty="0">
                <a:latin typeface="华文楷体" panose="02010600040101010101" pitchFamily="2" charset="-122"/>
                <a:ea typeface="华文楷体" panose="02010600040101010101" pitchFamily="2" charset="-122"/>
              </a:rPr>
              <a:t>60</a:t>
            </a:r>
            <a:r>
              <a:rPr lang="zh-CN" altLang="en-US" sz="2800" b="1" dirty="0">
                <a:latin typeface="华文楷体" panose="02010600040101010101" pitchFamily="2" charset="-122"/>
                <a:ea typeface="华文楷体" panose="02010600040101010101" pitchFamily="2" charset="-122"/>
              </a:rPr>
              <a:t>多个县产茶。</a:t>
            </a:r>
            <a:endParaRPr lang="en-US" altLang="zh-CN" sz="2800" b="1" dirty="0">
              <a:latin typeface="华文楷体" panose="02010600040101010101" pitchFamily="2" charset="-122"/>
              <a:ea typeface="华文楷体" panose="02010600040101010101" pitchFamily="2" charset="-122"/>
            </a:endParaRPr>
          </a:p>
          <a:p>
            <a:pPr algn="r">
              <a:buFont typeface="Arial" panose="020B0604020202020204" pitchFamily="34" charset="0"/>
              <a:buNone/>
            </a:pPr>
            <a:r>
              <a:rPr lang="en-US" altLang="zh-CN" sz="2800" b="1" dirty="0">
                <a:latin typeface="华文楷体" panose="02010600040101010101" pitchFamily="2" charset="-122"/>
                <a:ea typeface="华文楷体" panose="02010600040101010101" pitchFamily="2" charset="-122"/>
              </a:rPr>
              <a:t>          ---</a:t>
            </a:r>
            <a:r>
              <a:rPr lang="zh-CN" altLang="en-US" sz="2800" b="1" dirty="0">
                <a:latin typeface="华文楷体" panose="02010600040101010101" pitchFamily="2" charset="-122"/>
                <a:ea typeface="华文楷体" panose="02010600040101010101" pitchFamily="2" charset="-122"/>
              </a:rPr>
              <a:t>摘编自</a:t>
            </a:r>
            <a:r>
              <a:rPr lang="en-US" altLang="zh-CN" sz="2800" b="1" dirty="0">
                <a:latin typeface="华文楷体" panose="02010600040101010101" pitchFamily="2" charset="-122"/>
                <a:ea typeface="华文楷体" panose="02010600040101010101" pitchFamily="2" charset="-122"/>
              </a:rPr>
              <a:t>《</a:t>
            </a:r>
            <a:r>
              <a:rPr lang="zh-CN" altLang="en-US" sz="2800" b="1" dirty="0">
                <a:latin typeface="华文楷体" panose="02010600040101010101" pitchFamily="2" charset="-122"/>
                <a:ea typeface="华文楷体" panose="02010600040101010101" pitchFamily="2" charset="-122"/>
              </a:rPr>
              <a:t>朝野杂记总论 东南茶 </a:t>
            </a:r>
            <a:r>
              <a:rPr lang="en-US" altLang="zh-CN" sz="2800" b="1" dirty="0">
                <a:latin typeface="华文楷体" panose="02010600040101010101" pitchFamily="2" charset="-122"/>
                <a:ea typeface="华文楷体" panose="02010600040101010101" pitchFamily="2" charset="-122"/>
              </a:rPr>
              <a:t>》</a:t>
            </a:r>
            <a:endParaRPr lang="zh-CN" altLang="en-US" sz="2800" b="1" dirty="0">
              <a:latin typeface="华文楷体" panose="02010600040101010101" pitchFamily="2" charset="-122"/>
              <a:ea typeface="华文楷体" panose="02010600040101010101" pitchFamily="2" charset="-122"/>
            </a:endParaRPr>
          </a:p>
        </p:txBody>
      </p:sp>
      <p:grpSp>
        <p:nvGrpSpPr>
          <p:cNvPr id="14339" name="组合 11"/>
          <p:cNvGrpSpPr/>
          <p:nvPr/>
        </p:nvGrpSpPr>
        <p:grpSpPr>
          <a:xfrm>
            <a:off x="142875" y="285750"/>
            <a:ext cx="4892675" cy="758825"/>
            <a:chOff x="2125900" y="2192646"/>
            <a:chExt cx="4892199" cy="758208"/>
          </a:xfrm>
        </p:grpSpPr>
        <p:grpSp>
          <p:nvGrpSpPr>
            <p:cNvPr id="14340" name="组合 6"/>
            <p:cNvGrpSpPr/>
            <p:nvPr/>
          </p:nvGrpSpPr>
          <p:grpSpPr>
            <a:xfrm>
              <a:off x="2505004" y="2192646"/>
              <a:ext cx="4513095" cy="758208"/>
              <a:chOff x="1326309" y="1475"/>
              <a:chExt cx="4513095" cy="758208"/>
            </a:xfrm>
          </p:grpSpPr>
          <p:sp>
            <p:nvSpPr>
              <p:cNvPr id="10" name="五边形 9"/>
              <p:cNvSpPr/>
              <p:nvPr/>
            </p:nvSpPr>
            <p:spPr>
              <a:xfrm rot="10800000">
                <a:off x="1326581" y="1475"/>
                <a:ext cx="4512823" cy="758208"/>
              </a:xfrm>
              <a:prstGeom prst="homePlate">
                <a:avLst/>
              </a:pr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sp>
          <p:sp>
            <p:nvSpPr>
              <p:cNvPr id="11" name="五边形 4"/>
              <p:cNvSpPr/>
              <p:nvPr/>
            </p:nvSpPr>
            <p:spPr>
              <a:xfrm rot="21600000">
                <a:off x="1515475" y="1475"/>
                <a:ext cx="4323929" cy="758208"/>
              </a:xfrm>
              <a:prstGeom prst="rect">
                <a:avLst/>
              </a:prstGeom>
            </p:spPr>
            <p:style>
              <a:lnRef idx="0">
                <a:scrgbClr r="0" g="0" b="0"/>
              </a:lnRef>
              <a:fillRef idx="0">
                <a:scrgbClr r="0" g="0" b="0"/>
              </a:fillRef>
              <a:effectRef idx="0">
                <a:scrgbClr r="0" g="0" b="0"/>
              </a:effectRef>
              <a:fontRef idx="minor">
                <a:schemeClr val="lt1"/>
              </a:fontRef>
            </p:style>
            <p:txBody>
              <a:bodyPr lIns="334349" tIns="125730" rIns="234696" bIns="125730" spcCol="1270" anchor="ctr"/>
              <a:lstStyle/>
              <a:p>
                <a:pPr marL="0" marR="0" lvl="0" indent="0" algn="ctr" defTabSz="1466850" rtl="0" eaLnBrk="1" fontAlgn="auto" latinLnBrk="0" hangingPunct="1">
                  <a:lnSpc>
                    <a:spcPct val="90000"/>
                  </a:lnSpc>
                  <a:spcBef>
                    <a:spcPct val="0"/>
                  </a:spcBef>
                  <a:spcAft>
                    <a:spcPct val="35000"/>
                  </a:spcAft>
                  <a:buClrTx/>
                  <a:buSzTx/>
                  <a:buFontTx/>
                  <a:buNone/>
                  <a:defRPr/>
                </a:pPr>
                <a:r>
                  <a:rPr kumimoji="0" lang="zh-CN" altLang="en-US" sz="3300" b="1" i="0" u="none" strike="noStrike" kern="1200" cap="none" spc="0" normalizeH="0" baseline="0" noProof="0" dirty="0">
                    <a:ln>
                      <a:noFill/>
                    </a:ln>
                    <a:solidFill>
                      <a:schemeClr val="lt1"/>
                    </a:solidFill>
                    <a:effectLst/>
                    <a:uLnTx/>
                    <a:uFillTx/>
                    <a:latin typeface="黑体" panose="02010609060101010101" pitchFamily="49" charset="-122"/>
                    <a:ea typeface="黑体" panose="02010609060101010101" pitchFamily="49" charset="-122"/>
                    <a:cs typeface="+mn-cs"/>
                    <a:sym typeface="+mn-ea"/>
                  </a:rPr>
                  <a:t>农业 植茶之变</a:t>
                </a:r>
                <a:endParaRPr kumimoji="0" lang="zh-CN" altLang="en-US" sz="3300" b="1" i="0" u="none" strike="noStrike" kern="1200" cap="none" spc="0" normalizeH="0" baseline="0" noProof="0" dirty="0">
                  <a:ln>
                    <a:noFill/>
                  </a:ln>
                  <a:solidFill>
                    <a:schemeClr val="lt1"/>
                  </a:solidFill>
                  <a:effectLst/>
                  <a:uLnTx/>
                  <a:uFillTx/>
                  <a:latin typeface="黑体" panose="02010609060101010101" pitchFamily="49" charset="-122"/>
                  <a:ea typeface="黑体" panose="02010609060101010101" pitchFamily="49" charset="-122"/>
                  <a:cs typeface="+mn-cs"/>
                  <a:sym typeface="+mn-ea"/>
                </a:endParaRPr>
              </a:p>
            </p:txBody>
          </p:sp>
        </p:grpSp>
        <p:sp>
          <p:nvSpPr>
            <p:cNvPr id="9" name="椭圆 8"/>
            <p:cNvSpPr/>
            <p:nvPr/>
          </p:nvSpPr>
          <p:spPr>
            <a:xfrm>
              <a:off x="2125900" y="2192646"/>
              <a:ext cx="758751" cy="758208"/>
            </a:xfrm>
            <a:prstGeom prst="ellipse">
              <a:avLst/>
            </a:prstGeom>
            <a:blipFill rotWithShape="0">
              <a:blip r:embed="rId1" cstate="print"/>
              <a:stretch>
                <a:fillRect/>
              </a:stretch>
            </a:blipFill>
          </p:spPr>
          <p:style>
            <a:lnRef idx="2">
              <a:schemeClr val="lt1">
                <a:hueOff val="0"/>
                <a:satOff val="0"/>
                <a:lumOff val="0"/>
                <a:alphaOff val="0"/>
              </a:schemeClr>
            </a:lnRef>
            <a:fillRef idx="1">
              <a:scrgbClr r="0" g="0" b="0"/>
            </a:fillRef>
            <a:effectRef idx="0">
              <a:schemeClr val="accent2">
                <a:tint val="50000"/>
                <a:hueOff val="0"/>
                <a:satOff val="0"/>
                <a:lumOff val="0"/>
                <a:alphaOff val="0"/>
              </a:schemeClr>
            </a:effectRef>
            <a:fontRef idx="minor">
              <a:schemeClr val="lt1">
                <a:hueOff val="0"/>
                <a:satOff val="0"/>
                <a:lumOff val="0"/>
                <a:alphaOff val="0"/>
              </a:schemeClr>
            </a:fontRef>
          </p:style>
        </p:sp>
      </p:grpSp>
      <p:sp>
        <p:nvSpPr>
          <p:cNvPr id="13" name="TextBox 12"/>
          <p:cNvSpPr txBox="1"/>
          <p:nvPr/>
        </p:nvSpPr>
        <p:spPr>
          <a:xfrm>
            <a:off x="431800" y="3579862"/>
            <a:ext cx="7926388" cy="1322388"/>
          </a:xfrm>
          <a:prstGeom prst="rect">
            <a:avLst/>
          </a:prstGeom>
          <a:noFill/>
          <a:ln w="9525">
            <a:noFill/>
          </a:ln>
        </p:spPr>
        <p:txBody>
          <a:bodyPr wrap="square" anchor="t">
            <a:spAutoFit/>
          </a:bodyPr>
          <a:lstStyle/>
          <a:p>
            <a:pPr>
              <a:buFont typeface="Arial" panose="020B0604020202020204" pitchFamily="34" charset="0"/>
              <a:buNone/>
            </a:pPr>
            <a:r>
              <a:rPr lang="zh-CN" altLang="en-US" sz="2000" b="1" dirty="0">
                <a:solidFill>
                  <a:srgbClr val="002060"/>
                </a:solidFill>
                <a:latin typeface="Calibri" panose="020F0502020204030204" pitchFamily="34" charset="0"/>
                <a:ea typeface="宋体" panose="02010600030101010101" pitchFamily="2" charset="-122"/>
              </a:rPr>
              <a:t>特点</a:t>
            </a:r>
            <a:r>
              <a:rPr lang="zh-CN" altLang="en-US" sz="2000" b="1" dirty="0" smtClean="0">
                <a:solidFill>
                  <a:srgbClr val="002060"/>
                </a:solidFill>
                <a:latin typeface="Calibri" panose="020F0502020204030204" pitchFamily="34" charset="0"/>
                <a:ea typeface="宋体" panose="02010600030101010101" pitchFamily="2" charset="-122"/>
              </a:rPr>
              <a:t>：在南方</a:t>
            </a:r>
            <a:r>
              <a:rPr lang="zh-CN" altLang="en-US" sz="2000" b="1" dirty="0">
                <a:solidFill>
                  <a:srgbClr val="002060"/>
                </a:solidFill>
                <a:latin typeface="Calibri" panose="020F0502020204030204" pitchFamily="34" charset="0"/>
                <a:ea typeface="宋体" panose="02010600030101010101" pitchFamily="2" charset="-122"/>
              </a:rPr>
              <a:t>种植面迅速扩大。 </a:t>
            </a:r>
            <a:endParaRPr lang="en-US" altLang="zh-CN" sz="2000" b="1" dirty="0">
              <a:solidFill>
                <a:srgbClr val="002060"/>
              </a:solidFill>
              <a:latin typeface="Calibri" panose="020F0502020204030204" pitchFamily="34" charset="0"/>
              <a:ea typeface="宋体" panose="02010600030101010101" pitchFamily="2" charset="-122"/>
            </a:endParaRPr>
          </a:p>
          <a:p>
            <a:pPr>
              <a:buFont typeface="Arial" panose="020B0604020202020204" pitchFamily="34" charset="0"/>
              <a:buNone/>
            </a:pPr>
            <a:r>
              <a:rPr lang="zh-CN" altLang="en-US" sz="2000" b="1" dirty="0">
                <a:solidFill>
                  <a:srgbClr val="002060"/>
                </a:solidFill>
                <a:latin typeface="Calibri" panose="020F0502020204030204" pitchFamily="34" charset="0"/>
                <a:ea typeface="宋体" panose="02010600030101010101" pitchFamily="2" charset="-122"/>
              </a:rPr>
              <a:t>原因：地理环境因素（土壤、气候）；</a:t>
            </a:r>
            <a:r>
              <a:rPr lang="en-US" altLang="zh-CN" sz="2000" b="1" dirty="0">
                <a:solidFill>
                  <a:srgbClr val="002060"/>
                </a:solidFill>
                <a:latin typeface="Calibri" panose="020F0502020204030204" pitchFamily="34" charset="0"/>
                <a:ea typeface="宋体" panose="02010600030101010101" pitchFamily="2" charset="-122"/>
              </a:rPr>
              <a:t>              </a:t>
            </a:r>
            <a:endParaRPr lang="en-US" altLang="zh-CN" sz="2000" b="1" dirty="0">
              <a:solidFill>
                <a:srgbClr val="002060"/>
              </a:solidFill>
              <a:latin typeface="Calibri" panose="020F0502020204030204" pitchFamily="34" charset="0"/>
              <a:ea typeface="宋体" panose="02010600030101010101" pitchFamily="2" charset="-122"/>
            </a:endParaRPr>
          </a:p>
          <a:p>
            <a:pPr>
              <a:buFont typeface="Arial" panose="020B0604020202020204" pitchFamily="34" charset="0"/>
              <a:buNone/>
            </a:pPr>
            <a:r>
              <a:rPr lang="zh-CN" altLang="en-US" sz="2000" b="1" dirty="0">
                <a:solidFill>
                  <a:srgbClr val="002060"/>
                </a:solidFill>
                <a:latin typeface="Calibri" panose="020F0502020204030204" pitchFamily="34" charset="0"/>
                <a:ea typeface="宋体" panose="02010600030101010101" pitchFamily="2" charset="-122"/>
              </a:rPr>
              <a:t>             人文因素（移民开发、消费扩大）；</a:t>
            </a:r>
            <a:endParaRPr lang="en-US" altLang="zh-CN" sz="2000" b="1" dirty="0">
              <a:solidFill>
                <a:srgbClr val="002060"/>
              </a:solidFill>
              <a:latin typeface="Calibri" panose="020F0502020204030204" pitchFamily="34" charset="0"/>
              <a:ea typeface="宋体" panose="02010600030101010101" pitchFamily="2" charset="-122"/>
            </a:endParaRPr>
          </a:p>
          <a:p>
            <a:pPr>
              <a:buFont typeface="Arial" panose="020B0604020202020204" pitchFamily="34" charset="0"/>
              <a:buNone/>
            </a:pPr>
            <a:r>
              <a:rPr lang="en-US" altLang="zh-CN" sz="2000" b="1" dirty="0">
                <a:solidFill>
                  <a:srgbClr val="002060"/>
                </a:solidFill>
                <a:latin typeface="Calibri" panose="020F0502020204030204" pitchFamily="34" charset="0"/>
                <a:ea typeface="宋体" panose="02010600030101010101" pitchFamily="2" charset="-122"/>
                <a:sym typeface="+mn-ea"/>
              </a:rPr>
              <a:t>             </a:t>
            </a:r>
            <a:r>
              <a:rPr lang="zh-CN" altLang="en-US" sz="2000" b="1" dirty="0">
                <a:solidFill>
                  <a:srgbClr val="002060"/>
                </a:solidFill>
                <a:latin typeface="Calibri" panose="020F0502020204030204" pitchFamily="34" charset="0"/>
                <a:ea typeface="宋体" panose="02010600030101010101" pitchFamily="2" charset="-122"/>
                <a:sym typeface="+mn-ea"/>
              </a:rPr>
              <a:t>粮食作物产量提高。</a:t>
            </a:r>
            <a:r>
              <a:rPr lang="zh-CN" altLang="en-US" sz="2000" b="1" dirty="0">
                <a:solidFill>
                  <a:srgbClr val="002060"/>
                </a:solidFill>
                <a:latin typeface="Calibri" panose="020F0502020204030204" pitchFamily="34" charset="0"/>
                <a:ea typeface="宋体" panose="02010600030101010101" pitchFamily="2" charset="-122"/>
              </a:rPr>
              <a:t>    </a:t>
            </a:r>
            <a:endParaRPr lang="zh-CN" altLang="en-US" sz="2000" b="1" dirty="0">
              <a:solidFill>
                <a:srgbClr val="002060"/>
              </a:solidFill>
              <a:latin typeface="Calibri" panose="020F0502020204030204" pitchFamily="34" charset="0"/>
              <a:ea typeface="宋体" panose="02010600030101010101" pitchFamily="2" charset="-122"/>
              <a:sym typeface="+mn-ea"/>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7" name="矩形 5"/>
          <p:cNvSpPr/>
          <p:nvPr/>
        </p:nvSpPr>
        <p:spPr>
          <a:xfrm>
            <a:off x="323921" y="427127"/>
            <a:ext cx="8495661" cy="1270635"/>
          </a:xfrm>
          <a:prstGeom prst="rect">
            <a:avLst/>
          </a:prstGeom>
          <a:noFill/>
          <a:ln w="9525" cap="flat" cmpd="sng">
            <a:solidFill>
              <a:schemeClr val="tx1"/>
            </a:solidFill>
            <a:prstDash val="lgDashDotDot"/>
            <a:miter/>
            <a:headEnd type="none" w="med" len="med"/>
            <a:tailEnd type="none" w="med" len="med"/>
          </a:ln>
        </p:spPr>
        <p:txBody>
          <a:bodyPr wrap="square" anchor="t">
            <a:spAutoFit/>
          </a:bodyPr>
          <a:lstStyle/>
          <a:p>
            <a:pPr>
              <a:lnSpc>
                <a:spcPts val="3065"/>
              </a:lnSpc>
              <a:buFont typeface="Arial" panose="020B0604020202020204" pitchFamily="34" charset="0"/>
              <a:buNone/>
            </a:pPr>
            <a:r>
              <a:rPr lang="zh-CN" altLang="en-US" sz="2800" b="1" dirty="0" smtClean="0">
                <a:latin typeface="华文楷体" panose="02010600040101010101" pitchFamily="2" charset="-122"/>
                <a:ea typeface="华文楷体" panose="02010600040101010101" pitchFamily="2" charset="-122"/>
              </a:rPr>
              <a:t>材料</a:t>
            </a:r>
            <a:r>
              <a:rPr lang="en-US" altLang="zh-CN" sz="2800" b="1" dirty="0" smtClean="0">
                <a:latin typeface="华文楷体" panose="02010600040101010101" pitchFamily="2" charset="-122"/>
                <a:ea typeface="华文楷体" panose="02010600040101010101" pitchFamily="2" charset="-122"/>
              </a:rPr>
              <a:t>2 </a:t>
            </a:r>
            <a:r>
              <a:rPr lang="zh-CN" altLang="en-US" sz="2800" b="1" dirty="0" smtClean="0">
                <a:latin typeface="华文楷体" panose="02010600040101010101" pitchFamily="2" charset="-122"/>
                <a:ea typeface="华文楷体" panose="02010600040101010101" pitchFamily="2" charset="-122"/>
              </a:rPr>
              <a:t>     </a:t>
            </a:r>
            <a:r>
              <a:rPr lang="zh-CN" altLang="en-US" sz="2800" b="1" dirty="0">
                <a:latin typeface="华文楷体" panose="02010600040101010101" pitchFamily="2" charset="-122"/>
                <a:ea typeface="华文楷体" panose="02010600040101010101" pitchFamily="2" charset="-122"/>
              </a:rPr>
              <a:t>宋神宗时九陇县茶税户党元吉等“雇召人工趁时采造茶货”，石光义等“ 各为雇召人工, 每日雇钱六十文”。                          </a:t>
            </a:r>
            <a:r>
              <a:rPr lang="en-US" altLang="zh-CN" sz="2800" b="1" dirty="0" smtClean="0">
                <a:latin typeface="华文楷体" panose="02010600040101010101" pitchFamily="2" charset="-122"/>
                <a:ea typeface="华文楷体" panose="02010600040101010101" pitchFamily="2" charset="-122"/>
              </a:rPr>
              <a:t>---</a:t>
            </a:r>
            <a:r>
              <a:rPr lang="zh-CN" altLang="en-US" sz="2800" b="1" dirty="0">
                <a:latin typeface="华文楷体" panose="02010600040101010101" pitchFamily="2" charset="-122"/>
                <a:ea typeface="华文楷体" panose="02010600040101010101" pitchFamily="2" charset="-122"/>
              </a:rPr>
              <a:t>摘自吕陶</a:t>
            </a:r>
            <a:r>
              <a:rPr lang="en-US" altLang="zh-CN" sz="2800" b="1" dirty="0">
                <a:latin typeface="华文楷体" panose="02010600040101010101" pitchFamily="2" charset="-122"/>
                <a:ea typeface="华文楷体" panose="02010600040101010101" pitchFamily="2" charset="-122"/>
              </a:rPr>
              <a:t>《</a:t>
            </a:r>
            <a:r>
              <a:rPr lang="zh-CN" altLang="en-US" sz="2800" b="1" dirty="0">
                <a:latin typeface="华文楷体" panose="02010600040101010101" pitchFamily="2" charset="-122"/>
                <a:ea typeface="华文楷体" panose="02010600040101010101" pitchFamily="2" charset="-122"/>
              </a:rPr>
              <a:t>净德集</a:t>
            </a:r>
            <a:r>
              <a:rPr lang="en-US" altLang="zh-CN" sz="2800" b="1" dirty="0">
                <a:latin typeface="华文楷体" panose="02010600040101010101" pitchFamily="2" charset="-122"/>
                <a:ea typeface="华文楷体" panose="02010600040101010101" pitchFamily="2" charset="-122"/>
              </a:rPr>
              <a:t>》</a:t>
            </a:r>
            <a:endParaRPr lang="zh-CN" altLang="en-US" sz="2800" b="1" dirty="0">
              <a:latin typeface="华文楷体" panose="02010600040101010101" pitchFamily="2" charset="-122"/>
              <a:ea typeface="华文楷体" panose="02010600040101010101" pitchFamily="2" charset="-122"/>
            </a:endParaRPr>
          </a:p>
        </p:txBody>
      </p:sp>
      <p:sp>
        <p:nvSpPr>
          <p:cNvPr id="3" name="文本框 2"/>
          <p:cNvSpPr txBox="1"/>
          <p:nvPr/>
        </p:nvSpPr>
        <p:spPr>
          <a:xfrm>
            <a:off x="323850" y="1920240"/>
            <a:ext cx="8371205" cy="460375"/>
          </a:xfrm>
          <a:prstGeom prst="rect">
            <a:avLst/>
          </a:prstGeom>
          <a:noFill/>
        </p:spPr>
        <p:txBody>
          <a:bodyPr wrap="square" rtlCol="0">
            <a:spAutoFit/>
          </a:bodyPr>
          <a:lstStyle/>
          <a:p>
            <a:r>
              <a:rPr lang="zh-CN" altLang="en-US" sz="2400" b="1">
                <a:solidFill>
                  <a:srgbClr val="FF0000"/>
                </a:solidFill>
              </a:rPr>
              <a:t>思考：结合书本</a:t>
            </a:r>
            <a:r>
              <a:rPr lang="en-US" altLang="zh-CN" sz="2400" b="1">
                <a:solidFill>
                  <a:srgbClr val="FF0000"/>
                </a:solidFill>
              </a:rPr>
              <a:t>63</a:t>
            </a:r>
            <a:r>
              <a:rPr lang="zh-CN" altLang="en-US" sz="2400" b="1">
                <a:solidFill>
                  <a:srgbClr val="FF0000"/>
                </a:solidFill>
              </a:rPr>
              <a:t>页和材料</a:t>
            </a:r>
            <a:r>
              <a:rPr lang="en-US" altLang="zh-CN" sz="2400" b="1">
                <a:solidFill>
                  <a:srgbClr val="FF0000"/>
                </a:solidFill>
              </a:rPr>
              <a:t>2</a:t>
            </a:r>
            <a:r>
              <a:rPr lang="zh-CN" altLang="en-US" sz="2400" b="1">
                <a:solidFill>
                  <a:srgbClr val="FF0000"/>
                </a:solidFill>
              </a:rPr>
              <a:t>，完成下表表格</a:t>
            </a:r>
            <a:r>
              <a:rPr lang="en-US" altLang="zh-CN" sz="2400" b="1">
                <a:solidFill>
                  <a:srgbClr val="FF0000"/>
                </a:solidFill>
              </a:rPr>
              <a:t>.</a:t>
            </a:r>
            <a:endParaRPr lang="en-US" altLang="zh-CN" sz="2400" b="1">
              <a:solidFill>
                <a:srgbClr val="FF0000"/>
              </a:solidFill>
            </a:endParaRPr>
          </a:p>
        </p:txBody>
      </p:sp>
      <p:pic>
        <p:nvPicPr>
          <p:cNvPr id="5" name="图片 4"/>
          <p:cNvPicPr>
            <a:picLocks noChangeAspect="1"/>
          </p:cNvPicPr>
          <p:nvPr/>
        </p:nvPicPr>
        <p:blipFill>
          <a:blip r:embed="rId1"/>
          <a:srcRect r="53126" b="-9699"/>
          <a:stretch>
            <a:fillRect/>
          </a:stretch>
        </p:blipFill>
        <p:spPr>
          <a:xfrm>
            <a:off x="323850" y="2543810"/>
            <a:ext cx="4032250" cy="2269490"/>
          </a:xfrm>
          <a:prstGeom prst="rect">
            <a:avLst/>
          </a:prstGeom>
        </p:spPr>
      </p:pic>
      <p:pic>
        <p:nvPicPr>
          <p:cNvPr id="8" name="图片 7"/>
          <p:cNvPicPr>
            <a:picLocks noChangeAspect="1"/>
          </p:cNvPicPr>
          <p:nvPr/>
        </p:nvPicPr>
        <p:blipFill>
          <a:blip r:embed="rId2"/>
          <a:stretch>
            <a:fillRect/>
          </a:stretch>
        </p:blipFill>
        <p:spPr>
          <a:xfrm>
            <a:off x="2600325" y="3394075"/>
            <a:ext cx="1695450" cy="466725"/>
          </a:xfrm>
          <a:prstGeom prst="rect">
            <a:avLst/>
          </a:prstGeom>
        </p:spPr>
      </p:pic>
      <p:pic>
        <p:nvPicPr>
          <p:cNvPr id="6" name="图片 5"/>
          <p:cNvPicPr>
            <a:picLocks noChangeAspect="1"/>
          </p:cNvPicPr>
          <p:nvPr/>
        </p:nvPicPr>
        <p:blipFill>
          <a:blip r:embed="rId3"/>
          <a:stretch>
            <a:fillRect/>
          </a:stretch>
        </p:blipFill>
        <p:spPr>
          <a:xfrm>
            <a:off x="2600325" y="3799840"/>
            <a:ext cx="1638300" cy="466725"/>
          </a:xfrm>
          <a:prstGeom prst="rect">
            <a:avLst/>
          </a:prstGeom>
        </p:spPr>
      </p:pic>
      <p:pic>
        <p:nvPicPr>
          <p:cNvPr id="7" name="图片 6"/>
          <p:cNvPicPr>
            <a:picLocks noChangeAspect="1"/>
          </p:cNvPicPr>
          <p:nvPr/>
        </p:nvPicPr>
        <p:blipFill>
          <a:blip r:embed="rId2"/>
          <a:stretch>
            <a:fillRect/>
          </a:stretch>
        </p:blipFill>
        <p:spPr>
          <a:xfrm>
            <a:off x="2614930" y="4194810"/>
            <a:ext cx="1697355" cy="467360"/>
          </a:xfrm>
          <a:prstGeom prst="rect">
            <a:avLst/>
          </a:prstGeom>
        </p:spPr>
      </p:pic>
      <p:sp>
        <p:nvSpPr>
          <p:cNvPr id="16" name="文本框 15"/>
          <p:cNvSpPr txBox="1"/>
          <p:nvPr/>
        </p:nvSpPr>
        <p:spPr>
          <a:xfrm>
            <a:off x="5156835" y="3205480"/>
            <a:ext cx="1971675" cy="583565"/>
          </a:xfrm>
          <a:prstGeom prst="rect">
            <a:avLst/>
          </a:prstGeom>
          <a:noFill/>
        </p:spPr>
        <p:txBody>
          <a:bodyPr wrap="square" rtlCol="0">
            <a:spAutoFit/>
          </a:bodyPr>
          <a:p>
            <a:r>
              <a:rPr lang="zh-CN" altLang="en-US" sz="3200" b="1">
                <a:solidFill>
                  <a:srgbClr val="FF0000"/>
                </a:solidFill>
              </a:rPr>
              <a:t>结论？</a:t>
            </a:r>
            <a:endParaRPr lang="zh-CN" altLang="en-US" sz="3200" b="1">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p:cTn id="7" dur="500" fill="hold"/>
                                        <p:tgtEl>
                                          <p:spTgt spid="8"/>
                                        </p:tgtEl>
                                        <p:attrNameLst>
                                          <p:attrName>ppt_w</p:attrName>
                                        </p:attrNameLst>
                                      </p:cBhvr>
                                      <p:tavLst>
                                        <p:tav tm="0">
                                          <p:val>
                                            <p:fltVal val="0"/>
                                          </p:val>
                                        </p:tav>
                                        <p:tav tm="100000">
                                          <p:val>
                                            <p:strVal val="#ppt_w"/>
                                          </p:val>
                                        </p:tav>
                                      </p:tavLst>
                                    </p:anim>
                                    <p:anim calcmode="lin" valueType="num">
                                      <p:cBhvr>
                                        <p:cTn id="8" dur="500" fill="hold"/>
                                        <p:tgtEl>
                                          <p:spTgt spid="8"/>
                                        </p:tgtEl>
                                        <p:attrNameLst>
                                          <p:attrName>ppt_h</p:attrName>
                                        </p:attrNameLst>
                                      </p:cBhvr>
                                      <p:tavLst>
                                        <p:tav tm="0">
                                          <p:val>
                                            <p:strVal val="#ppt_h"/>
                                          </p:val>
                                        </p:tav>
                                        <p:tav tm="100000">
                                          <p:val>
                                            <p:strVal val="#ppt_h"/>
                                          </p:val>
                                        </p:tav>
                                      </p:tavLst>
                                    </p:anim>
                                  </p:childTnLst>
                                </p:cTn>
                              </p:par>
                            </p:childTnLst>
                          </p:cTn>
                        </p:par>
                      </p:childTnLst>
                    </p:cTn>
                  </p:par>
                  <p:par>
                    <p:cTn id="9" fill="hold">
                      <p:stCondLst>
                        <p:cond delay="indefinite"/>
                      </p:stCondLst>
                      <p:childTnLst>
                        <p:par>
                          <p:cTn id="10" fill="hold">
                            <p:stCondLst>
                              <p:cond delay="0"/>
                            </p:stCondLst>
                            <p:childTnLst>
                              <p:par>
                                <p:cTn id="11" presetID="17" presetClass="entr" presetSubtype="10"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500" fill="hold"/>
                                        <p:tgtEl>
                                          <p:spTgt spid="6"/>
                                        </p:tgtEl>
                                        <p:attrNameLst>
                                          <p:attrName>ppt_w</p:attrName>
                                        </p:attrNameLst>
                                      </p:cBhvr>
                                      <p:tavLst>
                                        <p:tav tm="0">
                                          <p:val>
                                            <p:fltVal val="0"/>
                                          </p:val>
                                        </p:tav>
                                        <p:tav tm="100000">
                                          <p:val>
                                            <p:strVal val="#ppt_w"/>
                                          </p:val>
                                        </p:tav>
                                      </p:tavLst>
                                    </p:anim>
                                    <p:anim calcmode="lin" valueType="num">
                                      <p:cBhvr>
                                        <p:cTn id="14" dur="500" fill="hold"/>
                                        <p:tgtEl>
                                          <p:spTgt spid="6"/>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17" presetClass="entr" presetSubtype="1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500" fill="hold"/>
                                        <p:tgtEl>
                                          <p:spTgt spid="7"/>
                                        </p:tgtEl>
                                        <p:attrNameLst>
                                          <p:attrName>ppt_w</p:attrName>
                                        </p:attrNameLst>
                                      </p:cBhvr>
                                      <p:tavLst>
                                        <p:tav tm="0">
                                          <p:val>
                                            <p:fltVal val="0"/>
                                          </p:val>
                                        </p:tav>
                                        <p:tav tm="100000">
                                          <p:val>
                                            <p:strVal val="#ppt_w"/>
                                          </p:val>
                                        </p:tav>
                                      </p:tavLst>
                                    </p:anim>
                                    <p:anim calcmode="lin" valueType="num">
                                      <p:cBhvr>
                                        <p:cTn id="20" dur="500" fill="hold"/>
                                        <p:tgtEl>
                                          <p:spTgt spid="7"/>
                                        </p:tgtEl>
                                        <p:attrNameLst>
                                          <p:attrName>ppt_h</p:attrName>
                                        </p:attrNameLst>
                                      </p:cBhvr>
                                      <p:tavLst>
                                        <p:tav tm="0">
                                          <p:val>
                                            <p:strVal val="#ppt_h"/>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17" presetClass="entr" presetSubtype="10"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ppt_w</p:attrName>
                                        </p:attrNameLst>
                                      </p:cBhvr>
                                      <p:tavLst>
                                        <p:tav tm="0">
                                          <p:val>
                                            <p:fltVal val="0"/>
                                          </p:val>
                                        </p:tav>
                                        <p:tav tm="100000">
                                          <p:val>
                                            <p:strVal val="#ppt_w"/>
                                          </p:val>
                                        </p:tav>
                                      </p:tavLst>
                                    </p:anim>
                                    <p:anim calcmode="lin" valueType="num">
                                      <p:cBhvr>
                                        <p:cTn id="26" dur="500" fill="hold"/>
                                        <p:tgtEl>
                                          <p:spTgt spid="1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33" name="组合 12"/>
          <p:cNvGrpSpPr/>
          <p:nvPr/>
        </p:nvGrpSpPr>
        <p:grpSpPr>
          <a:xfrm>
            <a:off x="107950" y="214313"/>
            <a:ext cx="4892675" cy="758825"/>
            <a:chOff x="0" y="285734"/>
            <a:chExt cx="4892199" cy="758208"/>
          </a:xfrm>
        </p:grpSpPr>
        <p:grpSp>
          <p:nvGrpSpPr>
            <p:cNvPr id="18434" name="组合 13"/>
            <p:cNvGrpSpPr/>
            <p:nvPr/>
          </p:nvGrpSpPr>
          <p:grpSpPr>
            <a:xfrm>
              <a:off x="379104" y="285734"/>
              <a:ext cx="4513095" cy="758208"/>
              <a:chOff x="1326309" y="986014"/>
              <a:chExt cx="4513095" cy="758208"/>
            </a:xfrm>
          </p:grpSpPr>
          <p:sp>
            <p:nvSpPr>
              <p:cNvPr id="16" name="五边形 15"/>
              <p:cNvSpPr/>
              <p:nvPr/>
            </p:nvSpPr>
            <p:spPr>
              <a:xfrm rot="10800000">
                <a:off x="1326581" y="986014"/>
                <a:ext cx="4512823" cy="758208"/>
              </a:xfrm>
              <a:prstGeom prst="homePlate">
                <a:avLst/>
              </a:prstGeom>
            </p:spPr>
            <p:style>
              <a:lnRef idx="2">
                <a:schemeClr val="lt1">
                  <a:hueOff val="0"/>
                  <a:satOff val="0"/>
                  <a:lumOff val="0"/>
                  <a:alphaOff val="0"/>
                </a:schemeClr>
              </a:lnRef>
              <a:fillRef idx="1">
                <a:schemeClr val="accent2">
                  <a:hueOff val="1560506"/>
                  <a:satOff val="-1928"/>
                  <a:lumOff val="458"/>
                  <a:alphaOff val="0"/>
                </a:schemeClr>
              </a:fillRef>
              <a:effectRef idx="0">
                <a:schemeClr val="accent2">
                  <a:hueOff val="1560506"/>
                  <a:satOff val="-1928"/>
                  <a:lumOff val="458"/>
                  <a:alphaOff val="0"/>
                </a:schemeClr>
              </a:effectRef>
              <a:fontRef idx="minor">
                <a:schemeClr val="lt1"/>
              </a:fontRef>
            </p:style>
          </p:sp>
          <p:sp>
            <p:nvSpPr>
              <p:cNvPr id="17" name="五边形 4"/>
              <p:cNvSpPr/>
              <p:nvPr/>
            </p:nvSpPr>
            <p:spPr>
              <a:xfrm rot="21600000">
                <a:off x="1515475" y="986014"/>
                <a:ext cx="4323929" cy="758208"/>
              </a:xfrm>
              <a:prstGeom prst="rect">
                <a:avLst/>
              </a:prstGeom>
            </p:spPr>
            <p:style>
              <a:lnRef idx="0">
                <a:scrgbClr r="0" g="0" b="0"/>
              </a:lnRef>
              <a:fillRef idx="0">
                <a:scrgbClr r="0" g="0" b="0"/>
              </a:fillRef>
              <a:effectRef idx="0">
                <a:scrgbClr r="0" g="0" b="0"/>
              </a:effectRef>
              <a:fontRef idx="minor">
                <a:schemeClr val="lt1"/>
              </a:fontRef>
            </p:style>
            <p:txBody>
              <a:bodyPr lIns="334349" tIns="125730" rIns="234696" bIns="125730" spcCol="1270" anchor="ctr"/>
              <a:lstStyle/>
              <a:p>
                <a:pPr marL="0" marR="0" lvl="0" indent="0" algn="ctr" defTabSz="1466850" rtl="0" eaLnBrk="1" fontAlgn="auto" latinLnBrk="0" hangingPunct="1">
                  <a:lnSpc>
                    <a:spcPct val="90000"/>
                  </a:lnSpc>
                  <a:spcBef>
                    <a:spcPct val="0"/>
                  </a:spcBef>
                  <a:spcAft>
                    <a:spcPct val="35000"/>
                  </a:spcAft>
                  <a:buClrTx/>
                  <a:buSzTx/>
                  <a:buFontTx/>
                  <a:buNone/>
                  <a:defRPr/>
                </a:pPr>
                <a:r>
                  <a:rPr kumimoji="0" lang="zh-CN" altLang="en-US" sz="3300" b="1" i="0" u="none" strike="noStrike" kern="1200" cap="none" spc="0" normalizeH="0" baseline="0" noProof="0" dirty="0">
                    <a:ln>
                      <a:noFill/>
                    </a:ln>
                    <a:solidFill>
                      <a:schemeClr val="lt1"/>
                    </a:solidFill>
                    <a:effectLst/>
                    <a:uLnTx/>
                    <a:uFillTx/>
                    <a:latin typeface="黑体" panose="02010609060101010101" pitchFamily="49" charset="-122"/>
                    <a:ea typeface="黑体" panose="02010609060101010101" pitchFamily="49" charset="-122"/>
                    <a:cs typeface="+mn-cs"/>
                    <a:sym typeface="+mn-ea"/>
                  </a:rPr>
                  <a:t>手工业 茶具之变</a:t>
                </a:r>
                <a:endParaRPr kumimoji="0" lang="zh-CN" altLang="en-US" sz="3300" b="1" i="0" u="none" strike="noStrike" kern="1200" cap="none" spc="0" normalizeH="0" baseline="0" noProof="0" dirty="0">
                  <a:ln>
                    <a:noFill/>
                  </a:ln>
                  <a:solidFill>
                    <a:schemeClr val="lt1"/>
                  </a:solidFill>
                  <a:effectLst/>
                  <a:uLnTx/>
                  <a:uFillTx/>
                  <a:latin typeface="黑体" panose="02010609060101010101" pitchFamily="49" charset="-122"/>
                  <a:ea typeface="黑体" panose="02010609060101010101" pitchFamily="49" charset="-122"/>
                  <a:cs typeface="+mn-cs"/>
                  <a:sym typeface="+mn-ea"/>
                </a:endParaRPr>
              </a:p>
            </p:txBody>
          </p:sp>
        </p:grpSp>
        <p:sp>
          <p:nvSpPr>
            <p:cNvPr id="15" name="椭圆 14"/>
            <p:cNvSpPr/>
            <p:nvPr/>
          </p:nvSpPr>
          <p:spPr>
            <a:xfrm>
              <a:off x="0" y="285734"/>
              <a:ext cx="758751" cy="758208"/>
            </a:xfrm>
            <a:prstGeom prst="ellipse">
              <a:avLst/>
            </a:prstGeom>
            <a:blipFill rotWithShape="0">
              <a:blip r:embed="rId1" cstate="print"/>
              <a:stretch>
                <a:fillRect/>
              </a:stretch>
            </a:blipFill>
          </p:spPr>
          <p:style>
            <a:lnRef idx="2">
              <a:schemeClr val="lt1">
                <a:hueOff val="0"/>
                <a:satOff val="0"/>
                <a:lumOff val="0"/>
                <a:alphaOff val="0"/>
              </a:schemeClr>
            </a:lnRef>
            <a:fillRef idx="1">
              <a:scrgbClr r="0" g="0" b="0"/>
            </a:fillRef>
            <a:effectRef idx="0">
              <a:schemeClr val="accent2">
                <a:tint val="50000"/>
                <a:hueOff val="1667625"/>
                <a:satOff val="-1473"/>
                <a:lumOff val="4"/>
                <a:alphaOff val="0"/>
              </a:schemeClr>
            </a:effectRef>
            <a:fontRef idx="minor">
              <a:schemeClr val="lt1">
                <a:hueOff val="0"/>
                <a:satOff val="0"/>
                <a:lumOff val="0"/>
                <a:alphaOff val="0"/>
              </a:schemeClr>
            </a:fontRef>
          </p:style>
        </p:sp>
      </p:grpSp>
      <p:grpSp>
        <p:nvGrpSpPr>
          <p:cNvPr id="9" name="组合 8"/>
          <p:cNvGrpSpPr/>
          <p:nvPr/>
        </p:nvGrpSpPr>
        <p:grpSpPr>
          <a:xfrm>
            <a:off x="563880" y="3078798"/>
            <a:ext cx="2693988" cy="1808162"/>
            <a:chOff x="239713" y="1132582"/>
            <a:chExt cx="2693665" cy="1807468"/>
          </a:xfrm>
        </p:grpSpPr>
        <p:pic>
          <p:nvPicPr>
            <p:cNvPr id="18439" name="图片 2"/>
            <p:cNvPicPr>
              <a:picLocks noChangeAspect="1"/>
            </p:cNvPicPr>
            <p:nvPr/>
          </p:nvPicPr>
          <p:blipFill>
            <a:blip r:embed="rId2" cstate="print"/>
            <a:srcRect l="11636" t="22827" r="12090" b="13420"/>
            <a:stretch>
              <a:fillRect/>
            </a:stretch>
          </p:blipFill>
          <p:spPr>
            <a:xfrm>
              <a:off x="239713" y="1132582"/>
              <a:ext cx="2244055" cy="1345197"/>
            </a:xfrm>
            <a:prstGeom prst="rect">
              <a:avLst/>
            </a:prstGeom>
            <a:noFill/>
            <a:ln w="9525">
              <a:noFill/>
            </a:ln>
          </p:spPr>
        </p:pic>
        <p:sp>
          <p:nvSpPr>
            <p:cNvPr id="18440" name="文本框 3"/>
            <p:cNvSpPr txBox="1"/>
            <p:nvPr/>
          </p:nvSpPr>
          <p:spPr>
            <a:xfrm>
              <a:off x="239713" y="2571750"/>
              <a:ext cx="2693665" cy="368300"/>
            </a:xfrm>
            <a:prstGeom prst="rect">
              <a:avLst/>
            </a:prstGeom>
            <a:noFill/>
            <a:ln w="9525">
              <a:noFill/>
            </a:ln>
          </p:spPr>
          <p:txBody>
            <a:bodyPr anchor="t">
              <a:spAutoFit/>
            </a:bodyPr>
            <a:lstStyle/>
            <a:p>
              <a:pPr>
                <a:buFont typeface="Arial" panose="020B0604020202020204" pitchFamily="34" charset="0"/>
                <a:buNone/>
              </a:pPr>
              <a:r>
                <a:rPr lang="zh-CN" altLang="en-US" b="1" dirty="0">
                  <a:latin typeface="黑体" panose="02010609060101010101" pitchFamily="49" charset="-122"/>
                  <a:ea typeface="黑体" panose="02010609060101010101" pitchFamily="49" charset="-122"/>
                </a:rPr>
                <a:t>大英博物馆藏 宋汝窑  </a:t>
              </a:r>
              <a:endParaRPr lang="zh-CN" altLang="en-US" b="1" dirty="0">
                <a:latin typeface="黑体" panose="02010609060101010101" pitchFamily="49" charset="-122"/>
                <a:ea typeface="黑体" panose="02010609060101010101" pitchFamily="49" charset="-122"/>
              </a:endParaRPr>
            </a:p>
          </p:txBody>
        </p:sp>
      </p:grpSp>
      <p:grpSp>
        <p:nvGrpSpPr>
          <p:cNvPr id="8" name="组合 7"/>
          <p:cNvGrpSpPr/>
          <p:nvPr/>
        </p:nvGrpSpPr>
        <p:grpSpPr>
          <a:xfrm>
            <a:off x="226695" y="1069340"/>
            <a:ext cx="2997200" cy="1957388"/>
            <a:chOff x="107504" y="3004228"/>
            <a:chExt cx="2997200" cy="1957456"/>
          </a:xfrm>
        </p:grpSpPr>
        <p:pic>
          <p:nvPicPr>
            <p:cNvPr id="18442" name="Picture 10"/>
            <p:cNvPicPr>
              <a:picLocks noChangeAspect="1"/>
            </p:cNvPicPr>
            <p:nvPr/>
          </p:nvPicPr>
          <p:blipFill>
            <a:blip r:embed="rId3" cstate="print"/>
            <a:stretch>
              <a:fillRect/>
            </a:stretch>
          </p:blipFill>
          <p:spPr>
            <a:xfrm>
              <a:off x="486314" y="3004228"/>
              <a:ext cx="2160240" cy="1493228"/>
            </a:xfrm>
            <a:prstGeom prst="rect">
              <a:avLst/>
            </a:prstGeom>
            <a:noFill/>
            <a:ln w="9525">
              <a:noFill/>
            </a:ln>
          </p:spPr>
        </p:pic>
        <p:sp>
          <p:nvSpPr>
            <p:cNvPr id="18443" name="矩形 17"/>
            <p:cNvSpPr/>
            <p:nvPr/>
          </p:nvSpPr>
          <p:spPr>
            <a:xfrm>
              <a:off x="107504" y="4561634"/>
              <a:ext cx="2997200" cy="400050"/>
            </a:xfrm>
            <a:prstGeom prst="rect">
              <a:avLst/>
            </a:prstGeom>
            <a:noFill/>
            <a:ln w="9525">
              <a:noFill/>
            </a:ln>
          </p:spPr>
          <p:txBody>
            <a:bodyPr anchor="t">
              <a:spAutoFit/>
            </a:bodyPr>
            <a:lstStyle/>
            <a:p>
              <a:pPr>
                <a:buFont typeface="Arial" panose="020B0604020202020204" pitchFamily="34" charset="0"/>
                <a:buNone/>
              </a:pPr>
              <a:r>
                <a:rPr lang="zh-CN" altLang="en-US" sz="2000" b="1" dirty="0">
                  <a:solidFill>
                    <a:srgbClr val="000000"/>
                  </a:solidFill>
                  <a:latin typeface="黑体" panose="02010609060101010101" pitchFamily="49" charset="-122"/>
                  <a:ea typeface="黑体" panose="02010609060101010101" pitchFamily="49" charset="-122"/>
                </a:rPr>
                <a:t>国家博物馆馆藏 宋 白瓷 </a:t>
              </a:r>
              <a:endParaRPr lang="zh-CN" altLang="en-US" sz="2000" b="1" dirty="0">
                <a:latin typeface="黑体" panose="02010609060101010101" pitchFamily="49" charset="-122"/>
                <a:ea typeface="黑体" panose="02010609060101010101" pitchFamily="49" charset="-122"/>
              </a:endParaRPr>
            </a:p>
          </p:txBody>
        </p:sp>
      </p:grpSp>
      <p:pic>
        <p:nvPicPr>
          <p:cNvPr id="18444" name="图片 1"/>
          <p:cNvPicPr>
            <a:picLocks noChangeAspect="1"/>
          </p:cNvPicPr>
          <p:nvPr/>
        </p:nvPicPr>
        <p:blipFill>
          <a:blip r:embed="rId4" cstate="print"/>
          <a:stretch>
            <a:fillRect/>
          </a:stretch>
        </p:blipFill>
        <p:spPr>
          <a:xfrm>
            <a:off x="3457575" y="1062038"/>
            <a:ext cx="2524125" cy="1222375"/>
          </a:xfrm>
          <a:prstGeom prst="rect">
            <a:avLst/>
          </a:prstGeom>
          <a:noFill/>
          <a:ln w="9525">
            <a:noFill/>
          </a:ln>
        </p:spPr>
      </p:pic>
      <p:grpSp>
        <p:nvGrpSpPr>
          <p:cNvPr id="10" name="组合 9"/>
          <p:cNvGrpSpPr/>
          <p:nvPr/>
        </p:nvGrpSpPr>
        <p:grpSpPr>
          <a:xfrm>
            <a:off x="3481388" y="2994025"/>
            <a:ext cx="2500312" cy="2054225"/>
            <a:chOff x="3419619" y="1886704"/>
            <a:chExt cx="2500313" cy="2053198"/>
          </a:xfrm>
        </p:grpSpPr>
        <p:pic>
          <p:nvPicPr>
            <p:cNvPr id="18446" name="Picture 2"/>
            <p:cNvPicPr>
              <a:picLocks noChangeAspect="1"/>
            </p:cNvPicPr>
            <p:nvPr/>
          </p:nvPicPr>
          <p:blipFill>
            <a:blip r:embed="rId5" cstate="print"/>
            <a:srcRect l="4018" t="33913" r="6323" b="25502"/>
            <a:stretch>
              <a:fillRect/>
            </a:stretch>
          </p:blipFill>
          <p:spPr>
            <a:xfrm>
              <a:off x="3419619" y="1886704"/>
              <a:ext cx="2500313" cy="1614487"/>
            </a:xfrm>
            <a:prstGeom prst="rect">
              <a:avLst/>
            </a:prstGeom>
            <a:noFill/>
            <a:ln w="9525">
              <a:noFill/>
            </a:ln>
          </p:spPr>
        </p:pic>
        <p:sp>
          <p:nvSpPr>
            <p:cNvPr id="18447" name="文本框 2"/>
            <p:cNvSpPr txBox="1"/>
            <p:nvPr/>
          </p:nvSpPr>
          <p:spPr>
            <a:xfrm>
              <a:off x="3635896" y="3570014"/>
              <a:ext cx="2087563" cy="369888"/>
            </a:xfrm>
            <a:prstGeom prst="rect">
              <a:avLst/>
            </a:prstGeom>
            <a:noFill/>
            <a:ln w="9525">
              <a:noFill/>
            </a:ln>
          </p:spPr>
          <p:txBody>
            <a:bodyPr anchor="t">
              <a:spAutoFit/>
            </a:bodyPr>
            <a:lstStyle/>
            <a:p>
              <a:pPr eaLnBrk="0" hangingPunct="0">
                <a:buFont typeface="Arial" panose="020B0604020202020204" pitchFamily="34" charset="0"/>
                <a:buNone/>
              </a:pPr>
              <a:r>
                <a:rPr lang="zh-CN" altLang="en-US" b="1" dirty="0">
                  <a:latin typeface="黑体" panose="02010609060101010101" pitchFamily="49" charset="-122"/>
                  <a:ea typeface="黑体" panose="02010609060101010101" pitchFamily="49" charset="-122"/>
                </a:rPr>
                <a:t>福建建盏 宋 黑釉</a:t>
              </a:r>
              <a:endParaRPr lang="zh-CN" altLang="en-US" b="1" dirty="0">
                <a:latin typeface="黑体" panose="02010609060101010101" pitchFamily="49" charset="-122"/>
                <a:ea typeface="黑体" panose="02010609060101010101" pitchFamily="49" charset="-122"/>
              </a:endParaRPr>
            </a:p>
          </p:txBody>
        </p:sp>
      </p:grpSp>
      <p:sp>
        <p:nvSpPr>
          <p:cNvPr id="18448" name="文本框 3"/>
          <p:cNvSpPr txBox="1"/>
          <p:nvPr/>
        </p:nvSpPr>
        <p:spPr>
          <a:xfrm>
            <a:off x="3900488" y="2274888"/>
            <a:ext cx="1871662" cy="368300"/>
          </a:xfrm>
          <a:prstGeom prst="rect">
            <a:avLst/>
          </a:prstGeom>
          <a:noFill/>
          <a:ln w="9525">
            <a:noFill/>
          </a:ln>
        </p:spPr>
        <p:txBody>
          <a:bodyPr wrap="square" anchor="t">
            <a:spAutoFit/>
          </a:bodyPr>
          <a:lstStyle/>
          <a:p>
            <a:pPr eaLnBrk="0" hangingPunct="0">
              <a:buFont typeface="Arial" panose="020B0604020202020204" pitchFamily="34" charset="0"/>
              <a:buNone/>
            </a:pPr>
            <a:r>
              <a:rPr lang="zh-CN" altLang="en-US" dirty="0">
                <a:latin typeface="Arial" panose="020B0604020202020204" pitchFamily="34" charset="0"/>
                <a:ea typeface="宋体" panose="02010600030101010101" pitchFamily="2" charset="-122"/>
              </a:rPr>
              <a:t>  </a:t>
            </a:r>
            <a:r>
              <a:rPr lang="zh-CN" altLang="en-US" b="1" dirty="0">
                <a:solidFill>
                  <a:srgbClr val="FF0000"/>
                </a:solidFill>
                <a:latin typeface="华文楷体" panose="02010600040101010101" pitchFamily="2" charset="-122"/>
                <a:ea typeface="华文楷体" panose="02010600040101010101" pitchFamily="2" charset="-122"/>
              </a:rPr>
              <a:t>宋徽宗 赵佶</a:t>
            </a:r>
            <a:endParaRPr lang="zh-CN" altLang="en-US" b="1" dirty="0">
              <a:solidFill>
                <a:srgbClr val="FF0000"/>
              </a:solidFill>
              <a:latin typeface="华文楷体" panose="02010600040101010101" pitchFamily="2" charset="-122"/>
              <a:ea typeface="华文楷体" panose="02010600040101010101" pitchFamily="2" charset="-122"/>
            </a:endParaRPr>
          </a:p>
        </p:txBody>
      </p:sp>
      <p:grpSp>
        <p:nvGrpSpPr>
          <p:cNvPr id="7" name="组合 6"/>
          <p:cNvGrpSpPr/>
          <p:nvPr/>
        </p:nvGrpSpPr>
        <p:grpSpPr>
          <a:xfrm>
            <a:off x="6227763" y="915988"/>
            <a:ext cx="2835275" cy="2078037"/>
            <a:chOff x="6228184" y="915566"/>
            <a:chExt cx="2834886" cy="2077995"/>
          </a:xfrm>
        </p:grpSpPr>
        <p:pic>
          <p:nvPicPr>
            <p:cNvPr id="18450" name="图片 1"/>
            <p:cNvPicPr>
              <a:picLocks noChangeAspect="1"/>
            </p:cNvPicPr>
            <p:nvPr/>
          </p:nvPicPr>
          <p:blipFill>
            <a:blip r:embed="rId6" cstate="print"/>
            <a:stretch>
              <a:fillRect/>
            </a:stretch>
          </p:blipFill>
          <p:spPr>
            <a:xfrm>
              <a:off x="6724832" y="915566"/>
              <a:ext cx="1938696" cy="1598563"/>
            </a:xfrm>
            <a:prstGeom prst="rect">
              <a:avLst/>
            </a:prstGeom>
            <a:noFill/>
            <a:ln w="9525">
              <a:noFill/>
            </a:ln>
          </p:spPr>
        </p:pic>
        <p:pic>
          <p:nvPicPr>
            <p:cNvPr id="18451" name="图片 2"/>
            <p:cNvPicPr>
              <a:picLocks noChangeAspect="1"/>
            </p:cNvPicPr>
            <p:nvPr/>
          </p:nvPicPr>
          <p:blipFill>
            <a:blip r:embed="rId7" cstate="print"/>
            <a:stretch>
              <a:fillRect/>
            </a:stretch>
          </p:blipFill>
          <p:spPr>
            <a:xfrm>
              <a:off x="6228184" y="2499742"/>
              <a:ext cx="2834886" cy="493819"/>
            </a:xfrm>
            <a:prstGeom prst="rect">
              <a:avLst/>
            </a:prstGeom>
            <a:noFill/>
            <a:ln w="9525">
              <a:noFill/>
            </a:ln>
          </p:spPr>
        </p:pic>
      </p:grpSp>
      <p:grpSp>
        <p:nvGrpSpPr>
          <p:cNvPr id="6" name="组合 5"/>
          <p:cNvGrpSpPr/>
          <p:nvPr/>
        </p:nvGrpSpPr>
        <p:grpSpPr>
          <a:xfrm>
            <a:off x="6550025" y="3043238"/>
            <a:ext cx="2593975" cy="1944687"/>
            <a:chOff x="6746502" y="3003798"/>
            <a:chExt cx="2145978" cy="1944216"/>
          </a:xfrm>
        </p:grpSpPr>
        <p:pic>
          <p:nvPicPr>
            <p:cNvPr id="18453" name="图片 3"/>
            <p:cNvPicPr>
              <a:picLocks noChangeAspect="1"/>
            </p:cNvPicPr>
            <p:nvPr/>
          </p:nvPicPr>
          <p:blipFill>
            <a:blip r:embed="rId8" cstate="print"/>
            <a:stretch>
              <a:fillRect/>
            </a:stretch>
          </p:blipFill>
          <p:spPr>
            <a:xfrm>
              <a:off x="7020272" y="3003798"/>
              <a:ext cx="1478897" cy="1416476"/>
            </a:xfrm>
            <a:prstGeom prst="rect">
              <a:avLst/>
            </a:prstGeom>
            <a:noFill/>
            <a:ln w="9525">
              <a:noFill/>
            </a:ln>
          </p:spPr>
        </p:pic>
        <p:pic>
          <p:nvPicPr>
            <p:cNvPr id="18454" name="图片 4"/>
            <p:cNvPicPr>
              <a:picLocks noChangeAspect="1"/>
            </p:cNvPicPr>
            <p:nvPr/>
          </p:nvPicPr>
          <p:blipFill>
            <a:blip r:embed="rId9" cstate="print"/>
            <a:stretch>
              <a:fillRect/>
            </a:stretch>
          </p:blipFill>
          <p:spPr>
            <a:xfrm>
              <a:off x="6746502" y="4454195"/>
              <a:ext cx="2145978" cy="493819"/>
            </a:xfrm>
            <a:prstGeom prst="rect">
              <a:avLst/>
            </a:prstGeom>
            <a:noFill/>
            <a:ln w="9525">
              <a:noFill/>
            </a:ln>
          </p:spPr>
        </p:pic>
      </p:grpSp>
      <p:sp>
        <p:nvSpPr>
          <p:cNvPr id="18455" name="文本框 1"/>
          <p:cNvSpPr txBox="1"/>
          <p:nvPr/>
        </p:nvSpPr>
        <p:spPr>
          <a:xfrm>
            <a:off x="3900488" y="2562225"/>
            <a:ext cx="2160587" cy="400110"/>
          </a:xfrm>
          <a:prstGeom prst="rect">
            <a:avLst/>
          </a:prstGeom>
          <a:noFill/>
          <a:ln w="9525">
            <a:noFill/>
          </a:ln>
        </p:spPr>
        <p:txBody>
          <a:bodyPr wrap="square" anchor="t">
            <a:spAutoFit/>
          </a:bodyPr>
          <a:lstStyle/>
          <a:p>
            <a:pPr eaLnBrk="0" hangingPunct="0"/>
            <a:r>
              <a:rPr lang="en-US" altLang="zh-CN" dirty="0">
                <a:latin typeface="Arial" panose="020B0604020202020204" pitchFamily="34" charset="0"/>
                <a:ea typeface="宋体" panose="02010600030101010101" pitchFamily="2" charset="-122"/>
              </a:rPr>
              <a:t>  </a:t>
            </a:r>
            <a:r>
              <a:rPr lang="zh-CN" altLang="en-US" sz="2000" b="1" dirty="0">
                <a:solidFill>
                  <a:srgbClr val="FF0000"/>
                </a:solidFill>
                <a:latin typeface="Arial" panose="020B0604020202020204" pitchFamily="34" charset="0"/>
                <a:ea typeface="宋体" panose="02010600030101010101" pitchFamily="2" charset="-122"/>
              </a:rPr>
              <a:t>(1082-1135）</a:t>
            </a:r>
            <a:endParaRPr lang="zh-CN" altLang="en-US" sz="2000" b="1" dirty="0">
              <a:solidFill>
                <a:srgbClr val="FF0000"/>
              </a:solidFill>
              <a:latin typeface="Arial" panose="020B0604020202020204" pitchFamily="34" charset="0"/>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4" name="文本框 1"/>
          <p:cNvSpPr txBox="1"/>
          <p:nvPr/>
        </p:nvSpPr>
        <p:spPr>
          <a:xfrm>
            <a:off x="2051719" y="415522"/>
            <a:ext cx="6570237" cy="2676525"/>
          </a:xfrm>
          <a:prstGeom prst="rect">
            <a:avLst/>
          </a:prstGeom>
          <a:noFill/>
          <a:ln w="9525" cap="flat" cmpd="sng">
            <a:solidFill>
              <a:schemeClr val="tx1"/>
            </a:solidFill>
            <a:prstDash val="dashDot"/>
            <a:miter/>
            <a:headEnd type="none" w="med" len="med"/>
            <a:tailEnd type="none" w="med" len="med"/>
          </a:ln>
        </p:spPr>
        <p:txBody>
          <a:bodyPr wrap="square" anchor="t">
            <a:spAutoFit/>
          </a:bodyPr>
          <a:lstStyle/>
          <a:p>
            <a:r>
              <a:rPr lang="zh-CN" altLang="en-US" sz="2800" b="1" dirty="0" smtClean="0">
                <a:latin typeface="楷体" panose="02010609060101010101" pitchFamily="49" charset="-122"/>
                <a:ea typeface="楷体" panose="02010609060101010101" pitchFamily="49" charset="-122"/>
              </a:rPr>
              <a:t>材料</a:t>
            </a:r>
            <a:r>
              <a:rPr lang="en-US" altLang="zh-CN" sz="2800" b="1" dirty="0" smtClean="0">
                <a:latin typeface="楷体" panose="02010609060101010101" pitchFamily="49" charset="-122"/>
                <a:ea typeface="楷体" panose="02010609060101010101" pitchFamily="49" charset="-122"/>
              </a:rPr>
              <a:t>3  </a:t>
            </a:r>
            <a:r>
              <a:rPr lang="zh-CN" altLang="en-US" sz="2800" b="1" dirty="0" smtClean="0">
                <a:latin typeface="楷体" panose="02010609060101010101" pitchFamily="49" charset="-122"/>
                <a:ea typeface="楷体" panose="02010609060101010101" pitchFamily="49" charset="-122"/>
              </a:rPr>
              <a:t>1987年，南宋沉船</a:t>
            </a:r>
            <a:r>
              <a:rPr lang="zh-CN" altLang="en-US" sz="2800" b="1" dirty="0">
                <a:latin typeface="楷体" panose="02010609060101010101" pitchFamily="49" charset="-122"/>
                <a:ea typeface="楷体" panose="02010609060101010101" pitchFamily="49" charset="-122"/>
              </a:rPr>
              <a:t>“南海一号”</a:t>
            </a:r>
            <a:r>
              <a:rPr lang="zh-CN" altLang="en-US" sz="2800" b="1" dirty="0" smtClean="0">
                <a:latin typeface="楷体" panose="02010609060101010101" pitchFamily="49" charset="-122"/>
                <a:ea typeface="楷体" panose="02010609060101010101" pitchFamily="49" charset="-122"/>
              </a:rPr>
              <a:t>在</a:t>
            </a:r>
            <a:r>
              <a:rPr lang="zh-CN" altLang="en-US" sz="2800" b="1" dirty="0">
                <a:latin typeface="楷体" panose="02010609060101010101" pitchFamily="49" charset="-122"/>
                <a:ea typeface="楷体" panose="02010609060101010101" pitchFamily="49" charset="-122"/>
              </a:rPr>
              <a:t>广东海域</a:t>
            </a:r>
            <a:r>
              <a:rPr lang="zh-CN" altLang="en-US" sz="2800" b="1" dirty="0">
                <a:latin typeface="楷体" panose="02010609060101010101" pitchFamily="49" charset="-122"/>
                <a:ea typeface="楷体" panose="02010609060101010101" pitchFamily="49" charset="-122"/>
                <a:sym typeface="+mn-ea"/>
              </a:rPr>
              <a:t>发现，位于</a:t>
            </a:r>
            <a:r>
              <a:rPr lang="zh-CN" altLang="en-US" sz="2800" b="1" dirty="0">
                <a:latin typeface="楷体" panose="02010609060101010101" pitchFamily="49" charset="-122"/>
                <a:ea typeface="楷体" panose="02010609060101010101" pitchFamily="49" charset="-122"/>
              </a:rPr>
              <a:t>传统海上丝绸之路上</a:t>
            </a:r>
            <a:r>
              <a:rPr lang="zh-CN" altLang="en-US" sz="2800" b="1" dirty="0" smtClean="0">
                <a:latin typeface="楷体" panose="02010609060101010101" pitchFamily="49" charset="-122"/>
                <a:ea typeface="楷体" panose="02010609060101010101" pitchFamily="49" charset="-122"/>
              </a:rPr>
              <a:t>，后</a:t>
            </a:r>
            <a:r>
              <a:rPr lang="zh-CN" altLang="en-US" sz="2800" b="1" dirty="0" smtClean="0">
                <a:latin typeface="楷体" panose="02010609060101010101" pitchFamily="49" charset="-122"/>
                <a:ea typeface="楷体" panose="02010609060101010101" pitchFamily="49" charset="-122"/>
                <a:sym typeface="+mn-ea"/>
              </a:rPr>
              <a:t>出水超过</a:t>
            </a:r>
            <a:r>
              <a:rPr lang="en-US" altLang="zh-CN" sz="2800" b="1" dirty="0">
                <a:latin typeface="楷体" panose="02010609060101010101" pitchFamily="49" charset="-122"/>
                <a:ea typeface="楷体" panose="02010609060101010101" pitchFamily="49" charset="-122"/>
                <a:sym typeface="+mn-ea"/>
              </a:rPr>
              <a:t>6</a:t>
            </a:r>
            <a:r>
              <a:rPr lang="zh-CN" altLang="en-US" sz="2800" b="1" dirty="0">
                <a:latin typeface="楷体" panose="02010609060101010101" pitchFamily="49" charset="-122"/>
                <a:ea typeface="楷体" panose="02010609060101010101" pitchFamily="49" charset="-122"/>
                <a:sym typeface="+mn-ea"/>
              </a:rPr>
              <a:t>万件瓷器，主要来自江西景德镇窑、浙江龙泉窑、福建德化窑</a:t>
            </a:r>
            <a:r>
              <a:rPr lang="zh-CN" altLang="en-US" sz="2800" b="1" dirty="0" smtClean="0">
                <a:latin typeface="楷体" panose="02010609060101010101" pitchFamily="49" charset="-122"/>
                <a:ea typeface="楷体" panose="02010609060101010101" pitchFamily="49" charset="-122"/>
                <a:sym typeface="+mn-ea"/>
              </a:rPr>
              <a:t>等南方窑口。</a:t>
            </a:r>
            <a:endParaRPr lang="en-US" altLang="zh-CN" sz="2800" b="1" dirty="0">
              <a:latin typeface="楷体" panose="02010609060101010101" pitchFamily="49" charset="-122"/>
              <a:ea typeface="楷体" panose="02010609060101010101" pitchFamily="49" charset="-122"/>
            </a:endParaRPr>
          </a:p>
          <a:p>
            <a:pPr>
              <a:buFont typeface="Arial" panose="020B0604020202020204" pitchFamily="34" charset="0"/>
              <a:buNone/>
            </a:pPr>
            <a:r>
              <a:rPr lang="en-US" altLang="zh-CN" sz="2800" b="1" dirty="0">
                <a:latin typeface="楷体" panose="02010609060101010101" pitchFamily="49" charset="-122"/>
                <a:ea typeface="楷体" panose="02010609060101010101" pitchFamily="49" charset="-122"/>
              </a:rPr>
              <a:t>  </a:t>
            </a:r>
            <a:r>
              <a:rPr lang="en-US" altLang="zh-CN" sz="2800" b="1" dirty="0" smtClean="0">
                <a:latin typeface="楷体" panose="02010609060101010101" pitchFamily="49" charset="-122"/>
                <a:ea typeface="楷体" panose="02010609060101010101" pitchFamily="49" charset="-122"/>
              </a:rPr>
              <a:t>     --</a:t>
            </a:r>
            <a:r>
              <a:rPr lang="zh-CN" altLang="en-US" sz="2800" b="1" dirty="0">
                <a:latin typeface="楷体" panose="02010609060101010101" pitchFamily="49" charset="-122"/>
                <a:ea typeface="楷体" panose="02010609060101010101" pitchFamily="49" charset="-122"/>
              </a:rPr>
              <a:t>摘自《南海一号考古报告</a:t>
            </a:r>
            <a:r>
              <a:rPr lang="en-US" altLang="zh-CN" sz="2800" b="1" dirty="0">
                <a:latin typeface="楷体" panose="02010609060101010101" pitchFamily="49" charset="-122"/>
                <a:ea typeface="楷体" panose="02010609060101010101" pitchFamily="49" charset="-122"/>
              </a:rPr>
              <a:t>》</a:t>
            </a:r>
            <a:r>
              <a:rPr lang="zh-CN" altLang="en-US" sz="2800" b="1" dirty="0">
                <a:latin typeface="楷体" panose="02010609060101010101" pitchFamily="49" charset="-122"/>
                <a:ea typeface="楷体" panose="02010609060101010101" pitchFamily="49" charset="-122"/>
              </a:rPr>
              <a:t>等</a:t>
            </a:r>
            <a:endParaRPr lang="zh-CN" altLang="en-US" sz="2800" b="1" dirty="0">
              <a:latin typeface="楷体" panose="02010609060101010101" pitchFamily="49" charset="-122"/>
              <a:ea typeface="楷体" panose="02010609060101010101" pitchFamily="49" charset="-122"/>
            </a:endParaRPr>
          </a:p>
        </p:txBody>
      </p:sp>
      <p:pic>
        <p:nvPicPr>
          <p:cNvPr id="2" name="图片 1"/>
          <p:cNvPicPr>
            <a:picLocks noChangeAspect="1"/>
          </p:cNvPicPr>
          <p:nvPr/>
        </p:nvPicPr>
        <p:blipFill>
          <a:blip r:embed="rId1" cstate="print"/>
          <a:stretch>
            <a:fillRect/>
          </a:stretch>
        </p:blipFill>
        <p:spPr>
          <a:xfrm>
            <a:off x="179388" y="192088"/>
            <a:ext cx="1584325" cy="866775"/>
          </a:xfrm>
          <a:prstGeom prst="rect">
            <a:avLst/>
          </a:prstGeom>
          <a:noFill/>
          <a:ln w="9525">
            <a:noFill/>
          </a:ln>
        </p:spPr>
      </p:pic>
      <p:pic>
        <p:nvPicPr>
          <p:cNvPr id="20485" name="图片 2"/>
          <p:cNvPicPr>
            <a:picLocks noChangeAspect="1"/>
          </p:cNvPicPr>
          <p:nvPr/>
        </p:nvPicPr>
        <p:blipFill>
          <a:blip r:embed="rId2" cstate="print"/>
          <a:stretch>
            <a:fillRect/>
          </a:stretch>
        </p:blipFill>
        <p:spPr>
          <a:xfrm>
            <a:off x="214312" y="2329470"/>
            <a:ext cx="1514475" cy="892175"/>
          </a:xfrm>
          <a:prstGeom prst="rect">
            <a:avLst/>
          </a:prstGeom>
          <a:noFill/>
          <a:ln w="9525">
            <a:noFill/>
          </a:ln>
        </p:spPr>
      </p:pic>
      <p:pic>
        <p:nvPicPr>
          <p:cNvPr id="20486" name="图片 3"/>
          <p:cNvPicPr>
            <a:picLocks noChangeAspect="1"/>
          </p:cNvPicPr>
          <p:nvPr/>
        </p:nvPicPr>
        <p:blipFill>
          <a:blip r:embed="rId3" cstate="print"/>
          <a:stretch>
            <a:fillRect/>
          </a:stretch>
        </p:blipFill>
        <p:spPr>
          <a:xfrm>
            <a:off x="179388" y="1247775"/>
            <a:ext cx="1584325" cy="985838"/>
          </a:xfrm>
          <a:prstGeom prst="rect">
            <a:avLst/>
          </a:prstGeom>
          <a:noFill/>
          <a:ln w="9525">
            <a:noFill/>
          </a:ln>
        </p:spPr>
      </p:pic>
      <p:sp>
        <p:nvSpPr>
          <p:cNvPr id="6" name="文本框 5"/>
          <p:cNvSpPr txBox="1"/>
          <p:nvPr/>
        </p:nvSpPr>
        <p:spPr>
          <a:xfrm>
            <a:off x="1839082" y="3293410"/>
            <a:ext cx="7164288" cy="523220"/>
          </a:xfrm>
          <a:prstGeom prst="rect">
            <a:avLst/>
          </a:prstGeom>
          <a:noFill/>
          <a:ln w="9525">
            <a:noFill/>
          </a:ln>
        </p:spPr>
        <p:txBody>
          <a:bodyPr wrap="square" anchor="t">
            <a:spAutoFit/>
          </a:bodyPr>
          <a:lstStyle/>
          <a:p>
            <a:pPr eaLnBrk="0" hangingPunct="0">
              <a:buFont typeface="Arial" panose="020B0604020202020204" pitchFamily="34" charset="0"/>
              <a:buNone/>
            </a:pPr>
            <a:r>
              <a:rPr lang="zh-CN" altLang="en-US" sz="2800" b="1" dirty="0" smtClean="0">
                <a:solidFill>
                  <a:srgbClr val="FF0000"/>
                </a:solidFill>
                <a:latin typeface="黑体" panose="02010609060101010101" pitchFamily="49" charset="-122"/>
                <a:ea typeface="黑体" panose="02010609060101010101" pitchFamily="49" charset="-122"/>
              </a:rPr>
              <a:t>从材料</a:t>
            </a:r>
            <a:r>
              <a:rPr lang="en-US" altLang="zh-CN" sz="2800" b="1" dirty="0" smtClean="0">
                <a:solidFill>
                  <a:srgbClr val="FF0000"/>
                </a:solidFill>
                <a:latin typeface="黑体" panose="02010609060101010101" pitchFamily="49" charset="-122"/>
                <a:ea typeface="黑体" panose="02010609060101010101" pitchFamily="49" charset="-122"/>
              </a:rPr>
              <a:t>3</a:t>
            </a:r>
            <a:r>
              <a:rPr lang="zh-CN" altLang="en-US" sz="2800" b="1" dirty="0" smtClean="0">
                <a:solidFill>
                  <a:srgbClr val="FF0000"/>
                </a:solidFill>
                <a:latin typeface="黑体" panose="02010609060101010101" pitchFamily="49" charset="-122"/>
                <a:ea typeface="黑体" panose="02010609060101010101" pitchFamily="49" charset="-122"/>
              </a:rPr>
              <a:t>能够获取</a:t>
            </a:r>
            <a:r>
              <a:rPr lang="zh-CN" altLang="en-US" sz="2800" b="1" dirty="0">
                <a:solidFill>
                  <a:srgbClr val="FF0000"/>
                </a:solidFill>
                <a:latin typeface="黑体" panose="02010609060101010101" pitchFamily="49" charset="-122"/>
                <a:ea typeface="黑体" panose="02010609060101010101" pitchFamily="49" charset="-122"/>
              </a:rPr>
              <a:t>南宋</a:t>
            </a:r>
            <a:r>
              <a:rPr lang="zh-CN" altLang="en-US" sz="2800" b="1" dirty="0" smtClean="0">
                <a:solidFill>
                  <a:srgbClr val="FF0000"/>
                </a:solidFill>
                <a:latin typeface="黑体" panose="02010609060101010101" pitchFamily="49" charset="-122"/>
                <a:ea typeface="黑体" panose="02010609060101010101" pitchFamily="49" charset="-122"/>
              </a:rPr>
              <a:t>瓷器</a:t>
            </a:r>
            <a:r>
              <a:rPr lang="zh-CN" altLang="en-US" sz="2800" b="1" dirty="0">
                <a:solidFill>
                  <a:srgbClr val="FF0000"/>
                </a:solidFill>
                <a:latin typeface="黑体" panose="02010609060101010101" pitchFamily="49" charset="-122"/>
                <a:ea typeface="黑体" panose="02010609060101010101" pitchFamily="49" charset="-122"/>
              </a:rPr>
              <a:t>生产</a:t>
            </a:r>
            <a:r>
              <a:rPr lang="zh-CN" altLang="en-US" sz="2800" b="1" dirty="0" smtClean="0">
                <a:solidFill>
                  <a:srgbClr val="FF0000"/>
                </a:solidFill>
                <a:latin typeface="黑体" panose="02010609060101010101" pitchFamily="49" charset="-122"/>
                <a:ea typeface="黑体" panose="02010609060101010101" pitchFamily="49" charset="-122"/>
              </a:rPr>
              <a:t>的</a:t>
            </a:r>
            <a:r>
              <a:rPr lang="zh-CN" altLang="en-US" sz="2800" b="1" dirty="0">
                <a:solidFill>
                  <a:srgbClr val="FF0000"/>
                </a:solidFill>
                <a:latin typeface="黑体" panose="02010609060101010101" pitchFamily="49" charset="-122"/>
                <a:ea typeface="黑体" panose="02010609060101010101" pitchFamily="49" charset="-122"/>
              </a:rPr>
              <a:t>哪些信息？</a:t>
            </a:r>
            <a:endParaRPr lang="zh-CN" altLang="en-US" sz="2800" b="1" dirty="0">
              <a:solidFill>
                <a:srgbClr val="FF0000"/>
              </a:solidFill>
              <a:latin typeface="黑体" panose="02010609060101010101" pitchFamily="49" charset="-122"/>
              <a:ea typeface="黑体" panose="02010609060101010101" pitchFamily="49" charset="-122"/>
            </a:endParaRPr>
          </a:p>
        </p:txBody>
      </p:sp>
      <p:sp>
        <p:nvSpPr>
          <p:cNvPr id="20489" name="矩形 17"/>
          <p:cNvSpPr/>
          <p:nvPr/>
        </p:nvSpPr>
        <p:spPr>
          <a:xfrm>
            <a:off x="216659" y="3283208"/>
            <a:ext cx="1547664" cy="460375"/>
          </a:xfrm>
          <a:prstGeom prst="rect">
            <a:avLst/>
          </a:prstGeom>
          <a:noFill/>
          <a:ln w="9525">
            <a:noFill/>
          </a:ln>
        </p:spPr>
        <p:txBody>
          <a:bodyPr wrap="square" anchor="t">
            <a:spAutoFit/>
          </a:bodyPr>
          <a:lstStyle/>
          <a:p>
            <a:pPr>
              <a:buFont typeface="Arial" panose="020B0604020202020204" pitchFamily="34" charset="0"/>
              <a:buNone/>
            </a:pPr>
            <a:r>
              <a:rPr lang="zh-CN" altLang="en-US" sz="2400" b="1" dirty="0" smtClean="0">
                <a:solidFill>
                  <a:srgbClr val="FF0000"/>
                </a:solidFill>
                <a:latin typeface="黑体" panose="02010609060101010101" pitchFamily="49" charset="-122"/>
                <a:ea typeface="黑体" panose="02010609060101010101" pitchFamily="49" charset="-122"/>
                <a:cs typeface="黑体" panose="02010609060101010101" pitchFamily="49" charset="-122"/>
              </a:rPr>
              <a:t>出水瓷器 </a:t>
            </a:r>
            <a:endParaRPr lang="en-US" altLang="zh-CN" sz="2400" b="1" dirty="0">
              <a:solidFill>
                <a:srgbClr val="FF0000"/>
              </a:solidFill>
              <a:latin typeface="黑体" panose="02010609060101010101" pitchFamily="49" charset="-122"/>
              <a:ea typeface="黑体" panose="02010609060101010101" pitchFamily="49" charset="-122"/>
              <a:cs typeface="黑体" panose="02010609060101010101" pitchFamily="49" charset="-122"/>
            </a:endParaRPr>
          </a:p>
        </p:txBody>
      </p:sp>
      <p:sp>
        <p:nvSpPr>
          <p:cNvPr id="3" name="文本框 1"/>
          <p:cNvSpPr txBox="1"/>
          <p:nvPr/>
        </p:nvSpPr>
        <p:spPr>
          <a:xfrm>
            <a:off x="1981370" y="3934300"/>
            <a:ext cx="6482619" cy="830997"/>
          </a:xfrm>
          <a:prstGeom prst="rect">
            <a:avLst/>
          </a:prstGeom>
          <a:noFill/>
          <a:ln w="9525">
            <a:noFill/>
          </a:ln>
        </p:spPr>
        <p:txBody>
          <a:bodyPr wrap="square" anchor="t">
            <a:spAutoFit/>
          </a:bodyPr>
          <a:lstStyle/>
          <a:p>
            <a:pPr eaLnBrk="0" hangingPunct="0"/>
            <a:r>
              <a:rPr lang="zh-CN" altLang="en-US" sz="2400" b="1" dirty="0" smtClean="0">
                <a:solidFill>
                  <a:schemeClr val="tx2"/>
                </a:solidFill>
                <a:latin typeface="Arial" panose="020B0604020202020204" pitchFamily="34" charset="0"/>
                <a:ea typeface="宋体" panose="02010600030101010101" pitchFamily="2" charset="-122"/>
              </a:rPr>
              <a:t>规模化生产；瓷器</a:t>
            </a:r>
            <a:r>
              <a:rPr lang="zh-CN" altLang="en-US" sz="2400" b="1" dirty="0">
                <a:solidFill>
                  <a:schemeClr val="tx2"/>
                </a:solidFill>
                <a:latin typeface="Arial" panose="020B0604020202020204" pitchFamily="34" charset="0"/>
                <a:ea typeface="宋体" panose="02010600030101010101" pitchFamily="2" charset="-122"/>
              </a:rPr>
              <a:t>制造中心南移</a:t>
            </a:r>
            <a:r>
              <a:rPr lang="zh-CN" altLang="en-US" sz="2400" b="1" dirty="0" smtClean="0">
                <a:solidFill>
                  <a:schemeClr val="tx2"/>
                </a:solidFill>
                <a:latin typeface="Arial" panose="020B0604020202020204" pitchFamily="34" charset="0"/>
                <a:ea typeface="宋体" panose="02010600030101010101" pitchFamily="2" charset="-122"/>
              </a:rPr>
              <a:t>；大量</a:t>
            </a:r>
            <a:r>
              <a:rPr lang="zh-CN" altLang="en-US" sz="2400" b="1" dirty="0" smtClean="0">
                <a:solidFill>
                  <a:schemeClr val="tx2"/>
                </a:solidFill>
              </a:rPr>
              <a:t>外销</a:t>
            </a:r>
            <a:r>
              <a:rPr lang="zh-CN" altLang="en-US" sz="2400" b="1" dirty="0">
                <a:solidFill>
                  <a:schemeClr val="tx2"/>
                </a:solidFill>
              </a:rPr>
              <a:t>（海上瓷路</a:t>
            </a:r>
            <a:r>
              <a:rPr lang="zh-CN" altLang="en-US" sz="2400" b="1" dirty="0" smtClean="0">
                <a:solidFill>
                  <a:schemeClr val="tx2"/>
                </a:solidFill>
              </a:rPr>
              <a:t>）</a:t>
            </a:r>
            <a:endParaRPr lang="en-US" altLang="zh-CN" sz="2400" b="1" dirty="0">
              <a:solidFill>
                <a:schemeClr val="tx2"/>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7" presetClass="entr" presetSubtype="1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p:cTn id="11" dur="500" fill="hold"/>
                                        <p:tgtEl>
                                          <p:spTgt spid="3"/>
                                        </p:tgtEl>
                                        <p:attrNameLst>
                                          <p:attrName>ppt_w</p:attrName>
                                        </p:attrNameLst>
                                      </p:cBhvr>
                                      <p:tavLst>
                                        <p:tav tm="0">
                                          <p:val>
                                            <p:fltVal val="0"/>
                                          </p:val>
                                        </p:tav>
                                        <p:tav tm="100000">
                                          <p:val>
                                            <p:strVal val="#ppt_w"/>
                                          </p:val>
                                        </p:tav>
                                      </p:tavLst>
                                    </p:anim>
                                    <p:anim calcmode="lin" valueType="num">
                                      <p:cBhvr>
                                        <p:cTn id="12" dur="5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TextBox 3"/>
          <p:cNvSpPr txBox="1"/>
          <p:nvPr/>
        </p:nvSpPr>
        <p:spPr>
          <a:xfrm>
            <a:off x="611546" y="2931790"/>
            <a:ext cx="8215312" cy="522287"/>
          </a:xfrm>
          <a:prstGeom prst="rect">
            <a:avLst/>
          </a:prstGeom>
          <a:noFill/>
          <a:ln w="9525">
            <a:noFill/>
          </a:ln>
        </p:spPr>
        <p:txBody>
          <a:bodyPr anchor="t">
            <a:spAutoFit/>
          </a:bodyPr>
          <a:lstStyle/>
          <a:p>
            <a:pPr>
              <a:buFont typeface="Arial" panose="020B0604020202020204" pitchFamily="34" charset="0"/>
              <a:buNone/>
            </a:pPr>
            <a:r>
              <a:rPr lang="en-US" altLang="zh-CN" sz="2800" b="1" dirty="0">
                <a:solidFill>
                  <a:srgbClr val="FF0000"/>
                </a:solidFill>
                <a:latin typeface="黑体" panose="02010609060101010101" pitchFamily="49" charset="-122"/>
                <a:ea typeface="黑体" panose="02010609060101010101" pitchFamily="49" charset="-122"/>
              </a:rPr>
              <a:t>《</a:t>
            </a:r>
            <a:r>
              <a:rPr lang="zh-CN" altLang="en-US" sz="2800" b="1" dirty="0">
                <a:solidFill>
                  <a:srgbClr val="FF0000"/>
                </a:solidFill>
                <a:latin typeface="黑体" panose="02010609060101010101" pitchFamily="49" charset="-122"/>
                <a:ea typeface="黑体" panose="02010609060101010101" pitchFamily="49" charset="-122"/>
              </a:rPr>
              <a:t>琵琶行</a:t>
            </a:r>
            <a:r>
              <a:rPr lang="en-US" altLang="zh-CN" sz="2800" b="1" dirty="0">
                <a:solidFill>
                  <a:srgbClr val="FF0000"/>
                </a:solidFill>
                <a:latin typeface="黑体" panose="02010609060101010101" pitchFamily="49" charset="-122"/>
                <a:ea typeface="黑体" panose="02010609060101010101" pitchFamily="49" charset="-122"/>
              </a:rPr>
              <a:t>》</a:t>
            </a:r>
            <a:r>
              <a:rPr lang="zh-CN" altLang="en-US" sz="2800" b="1" dirty="0">
                <a:solidFill>
                  <a:srgbClr val="FF0000"/>
                </a:solidFill>
                <a:latin typeface="黑体" panose="02010609060101010101" pitchFamily="49" charset="-122"/>
                <a:ea typeface="黑体" panose="02010609060101010101" pitchFamily="49" charset="-122"/>
              </a:rPr>
              <a:t>这首诗材料能印证唐代茶商地位吗？</a:t>
            </a:r>
            <a:endParaRPr lang="zh-CN" altLang="en-US" sz="2800" b="1" dirty="0">
              <a:solidFill>
                <a:srgbClr val="FF0000"/>
              </a:solidFill>
              <a:latin typeface="黑体" panose="02010609060101010101" pitchFamily="49" charset="-122"/>
              <a:ea typeface="黑体" panose="02010609060101010101" pitchFamily="49" charset="-122"/>
            </a:endParaRPr>
          </a:p>
        </p:txBody>
      </p:sp>
      <p:grpSp>
        <p:nvGrpSpPr>
          <p:cNvPr id="22530" name="组合 9"/>
          <p:cNvGrpSpPr/>
          <p:nvPr/>
        </p:nvGrpSpPr>
        <p:grpSpPr>
          <a:xfrm>
            <a:off x="71438" y="285750"/>
            <a:ext cx="4892675" cy="758825"/>
            <a:chOff x="2125900" y="2192646"/>
            <a:chExt cx="4892199" cy="758208"/>
          </a:xfrm>
        </p:grpSpPr>
        <p:grpSp>
          <p:nvGrpSpPr>
            <p:cNvPr id="22531" name="组合 5"/>
            <p:cNvGrpSpPr/>
            <p:nvPr/>
          </p:nvGrpSpPr>
          <p:grpSpPr>
            <a:xfrm>
              <a:off x="2505004" y="2192646"/>
              <a:ext cx="4513095" cy="758208"/>
              <a:chOff x="1326309" y="1970553"/>
              <a:chExt cx="4513095" cy="758208"/>
            </a:xfrm>
          </p:grpSpPr>
          <p:sp>
            <p:nvSpPr>
              <p:cNvPr id="8" name="五边形 7"/>
              <p:cNvSpPr/>
              <p:nvPr/>
            </p:nvSpPr>
            <p:spPr>
              <a:xfrm rot="10800000">
                <a:off x="1326580" y="1970553"/>
                <a:ext cx="4512824" cy="758208"/>
              </a:xfrm>
              <a:prstGeom prst="homePlate">
                <a:avLst/>
              </a:prstGeom>
            </p:spPr>
            <p:style>
              <a:lnRef idx="2">
                <a:schemeClr val="lt1">
                  <a:hueOff val="0"/>
                  <a:satOff val="0"/>
                  <a:lumOff val="0"/>
                  <a:alphaOff val="0"/>
                </a:schemeClr>
              </a:lnRef>
              <a:fillRef idx="1">
                <a:schemeClr val="accent2">
                  <a:hueOff val="3121013"/>
                  <a:satOff val="-3875"/>
                  <a:lumOff val="915"/>
                  <a:alphaOff val="0"/>
                </a:schemeClr>
              </a:fillRef>
              <a:effectRef idx="0">
                <a:schemeClr val="accent2">
                  <a:hueOff val="3121013"/>
                  <a:satOff val="-3875"/>
                  <a:lumOff val="915"/>
                  <a:alphaOff val="0"/>
                </a:schemeClr>
              </a:effectRef>
              <a:fontRef idx="minor">
                <a:schemeClr val="lt1"/>
              </a:fontRef>
            </p:style>
          </p:sp>
          <p:sp>
            <p:nvSpPr>
              <p:cNvPr id="9" name="五边形 4"/>
              <p:cNvSpPr/>
              <p:nvPr/>
            </p:nvSpPr>
            <p:spPr>
              <a:xfrm rot="21600000">
                <a:off x="1515475" y="1970553"/>
                <a:ext cx="4323929" cy="758208"/>
              </a:xfrm>
              <a:prstGeom prst="rect">
                <a:avLst/>
              </a:prstGeom>
            </p:spPr>
            <p:style>
              <a:lnRef idx="0">
                <a:scrgbClr r="0" g="0" b="0"/>
              </a:lnRef>
              <a:fillRef idx="0">
                <a:scrgbClr r="0" g="0" b="0"/>
              </a:fillRef>
              <a:effectRef idx="0">
                <a:scrgbClr r="0" g="0" b="0"/>
              </a:effectRef>
              <a:fontRef idx="minor">
                <a:schemeClr val="lt1"/>
              </a:fontRef>
            </p:style>
            <p:txBody>
              <a:bodyPr lIns="334349" tIns="125730" rIns="234696" bIns="125730" spcCol="1270" anchor="ctr"/>
              <a:lstStyle/>
              <a:p>
                <a:pPr marL="0" marR="0" lvl="0" indent="0" algn="ctr" defTabSz="1466850" rtl="0" eaLnBrk="1" fontAlgn="auto" latinLnBrk="0" hangingPunct="1">
                  <a:lnSpc>
                    <a:spcPct val="90000"/>
                  </a:lnSpc>
                  <a:spcBef>
                    <a:spcPct val="0"/>
                  </a:spcBef>
                  <a:spcAft>
                    <a:spcPct val="35000"/>
                  </a:spcAft>
                  <a:buClrTx/>
                  <a:buSzTx/>
                  <a:buFontTx/>
                  <a:buNone/>
                  <a:defRPr/>
                </a:pPr>
                <a:r>
                  <a:rPr kumimoji="0" lang="zh-CN" altLang="en-US" sz="3300" b="1" i="0" u="none" strike="noStrike" kern="1200" cap="none" spc="0" normalizeH="0" baseline="0" noProof="0" dirty="0">
                    <a:ln>
                      <a:noFill/>
                    </a:ln>
                    <a:solidFill>
                      <a:schemeClr val="lt1"/>
                    </a:solidFill>
                    <a:effectLst/>
                    <a:uLnTx/>
                    <a:uFillTx/>
                    <a:latin typeface="黑体" panose="02010609060101010101" pitchFamily="49" charset="-122"/>
                    <a:ea typeface="黑体" panose="02010609060101010101" pitchFamily="49" charset="-122"/>
                    <a:cs typeface="+mn-cs"/>
                    <a:sym typeface="+mn-ea"/>
                  </a:rPr>
                  <a:t>商业 茶</a:t>
                </a:r>
                <a:r>
                  <a:rPr kumimoji="0" lang="zh-CN" altLang="en-US" sz="3300" b="1" i="0" u="none" strike="noStrike" kern="1200" cap="none" spc="0" normalizeH="0" baseline="0" noProof="0" dirty="0">
                    <a:ln>
                      <a:noFill/>
                    </a:ln>
                    <a:solidFill>
                      <a:schemeClr val="bg1"/>
                    </a:solidFill>
                    <a:effectLst/>
                    <a:uLnTx/>
                    <a:uFillTx/>
                    <a:latin typeface="黑体" panose="02010609060101010101" pitchFamily="49" charset="-122"/>
                    <a:ea typeface="黑体" panose="02010609060101010101" pitchFamily="49" charset="-122"/>
                    <a:cs typeface="+mn-cs"/>
                    <a:sym typeface="+mn-ea"/>
                  </a:rPr>
                  <a:t>商之</a:t>
                </a:r>
                <a:r>
                  <a:rPr kumimoji="0" lang="zh-CN" altLang="en-US" sz="3300" b="1" i="0" u="none" strike="noStrike" kern="1200" cap="none" spc="0" normalizeH="0" baseline="0" noProof="0" dirty="0">
                    <a:ln>
                      <a:noFill/>
                    </a:ln>
                    <a:solidFill>
                      <a:schemeClr val="lt1"/>
                    </a:solidFill>
                    <a:effectLst/>
                    <a:uLnTx/>
                    <a:uFillTx/>
                    <a:latin typeface="黑体" panose="02010609060101010101" pitchFamily="49" charset="-122"/>
                    <a:ea typeface="黑体" panose="02010609060101010101" pitchFamily="49" charset="-122"/>
                    <a:cs typeface="+mn-cs"/>
                    <a:sym typeface="+mn-ea"/>
                  </a:rPr>
                  <a:t>变</a:t>
                </a:r>
                <a:endParaRPr kumimoji="0" lang="zh-CN" altLang="en-US" sz="3300" b="1" i="0" u="none" strike="noStrike" kern="1200" cap="none" spc="0" normalizeH="0" baseline="0" noProof="0" dirty="0">
                  <a:ln>
                    <a:noFill/>
                  </a:ln>
                  <a:solidFill>
                    <a:schemeClr val="lt1"/>
                  </a:solidFill>
                  <a:effectLst/>
                  <a:uLnTx/>
                  <a:uFillTx/>
                  <a:latin typeface="黑体" panose="02010609060101010101" pitchFamily="49" charset="-122"/>
                  <a:ea typeface="黑体" panose="02010609060101010101" pitchFamily="49" charset="-122"/>
                  <a:cs typeface="+mn-cs"/>
                  <a:sym typeface="+mn-ea"/>
                </a:endParaRPr>
              </a:p>
            </p:txBody>
          </p:sp>
        </p:grpSp>
        <p:sp>
          <p:nvSpPr>
            <p:cNvPr id="7" name="椭圆 6"/>
            <p:cNvSpPr/>
            <p:nvPr/>
          </p:nvSpPr>
          <p:spPr>
            <a:xfrm>
              <a:off x="2125900" y="2192646"/>
              <a:ext cx="758751" cy="758208"/>
            </a:xfrm>
            <a:prstGeom prst="ellipse">
              <a:avLst/>
            </a:prstGeom>
            <a:blipFill rotWithShape="0">
              <a:blip r:embed="rId1" cstate="print"/>
              <a:stretch>
                <a:fillRect/>
              </a:stretch>
            </a:blipFill>
          </p:spPr>
          <p:style>
            <a:lnRef idx="2">
              <a:schemeClr val="lt1">
                <a:hueOff val="0"/>
                <a:satOff val="0"/>
                <a:lumOff val="0"/>
                <a:alphaOff val="0"/>
              </a:schemeClr>
            </a:lnRef>
            <a:fillRef idx="1">
              <a:scrgbClr r="0" g="0" b="0"/>
            </a:fillRef>
            <a:effectRef idx="0">
              <a:schemeClr val="accent2">
                <a:tint val="50000"/>
                <a:hueOff val="3335250"/>
                <a:satOff val="-2964"/>
                <a:lumOff val="9"/>
                <a:alphaOff val="0"/>
              </a:schemeClr>
            </a:effectRef>
            <a:fontRef idx="minor">
              <a:schemeClr val="lt1">
                <a:hueOff val="0"/>
                <a:satOff val="0"/>
                <a:lumOff val="0"/>
                <a:alphaOff val="0"/>
              </a:schemeClr>
            </a:fontRef>
          </p:style>
        </p:sp>
      </p:grpSp>
      <p:sp>
        <p:nvSpPr>
          <p:cNvPr id="10" name="内容占位符 2"/>
          <p:cNvSpPr>
            <a:spLocks noGrp="1" noChangeArrowheads="1"/>
          </p:cNvSpPr>
          <p:nvPr>
            <p:ph idx="1"/>
          </p:nvPr>
        </p:nvSpPr>
        <p:spPr>
          <a:xfrm>
            <a:off x="357188" y="1214438"/>
            <a:ext cx="8461375" cy="1538287"/>
          </a:xfrm>
          <a:ln>
            <a:solidFill>
              <a:schemeClr val="tx1"/>
            </a:solidFill>
            <a:prstDash val="lgDash"/>
            <a:miter lim="800000"/>
          </a:ln>
        </p:spPr>
        <p:txBody>
          <a:bodyPr/>
          <a:lstStyle/>
          <a:p>
            <a:pPr eaLnBrk="1" hangingPunct="1">
              <a:buFont typeface="Arial" panose="020B0604020202020204" pitchFamily="34" charset="0"/>
              <a:buNone/>
            </a:pPr>
            <a:r>
              <a:rPr lang="zh-CN" altLang="en-US" sz="2800" b="1" dirty="0" smtClean="0">
                <a:latin typeface="华文楷体" panose="02010600040101010101" pitchFamily="2" charset="-122"/>
                <a:ea typeface="华文楷体" panose="02010600040101010101" pitchFamily="2" charset="-122"/>
              </a:rPr>
              <a:t>材料</a:t>
            </a:r>
            <a:r>
              <a:rPr lang="en-US" altLang="zh-CN" sz="2800" b="1" dirty="0" smtClean="0">
                <a:latin typeface="华文楷体" panose="02010600040101010101" pitchFamily="2" charset="-122"/>
                <a:ea typeface="华文楷体" panose="02010600040101010101" pitchFamily="2" charset="-122"/>
              </a:rPr>
              <a:t>4      </a:t>
            </a:r>
            <a:r>
              <a:rPr lang="zh-CN" altLang="en-US" sz="2800" b="1" dirty="0" smtClean="0">
                <a:latin typeface="华文楷体" panose="02010600040101010101" pitchFamily="2" charset="-122"/>
                <a:ea typeface="华文楷体" panose="02010600040101010101" pitchFamily="2" charset="-122"/>
              </a:rPr>
              <a:t>自言本是京城女</a:t>
            </a:r>
            <a:r>
              <a:rPr lang="en-US" altLang="zh-CN" sz="2800" b="1" dirty="0" smtClean="0">
                <a:latin typeface="华文楷体" panose="02010600040101010101" pitchFamily="2" charset="-122"/>
                <a:ea typeface="华文楷体" panose="02010600040101010101" pitchFamily="2" charset="-122"/>
              </a:rPr>
              <a:t>…</a:t>
            </a:r>
            <a:r>
              <a:rPr lang="zh-CN" altLang="en-US" sz="2800" b="1" dirty="0" smtClean="0">
                <a:latin typeface="华文楷体" panose="02010600040101010101" pitchFamily="2" charset="-122"/>
                <a:ea typeface="华文楷体" panose="02010600040101010101" pitchFamily="2" charset="-122"/>
              </a:rPr>
              <a:t>老大嫁作商人妇。商人重</a:t>
            </a:r>
            <a:endParaRPr lang="en-US" altLang="zh-CN" sz="2800" b="1" dirty="0" smtClean="0">
              <a:latin typeface="华文楷体" panose="02010600040101010101" pitchFamily="2" charset="-122"/>
              <a:ea typeface="华文楷体" panose="02010600040101010101" pitchFamily="2" charset="-122"/>
            </a:endParaRPr>
          </a:p>
          <a:p>
            <a:pPr eaLnBrk="1" hangingPunct="1">
              <a:buFont typeface="Arial" panose="020B0604020202020204" pitchFamily="34" charset="0"/>
              <a:buNone/>
            </a:pPr>
            <a:r>
              <a:rPr lang="zh-CN" altLang="en-US" sz="2800" b="1" dirty="0" smtClean="0">
                <a:latin typeface="华文楷体" panose="02010600040101010101" pitchFamily="2" charset="-122"/>
                <a:ea typeface="华文楷体" panose="02010600040101010101" pitchFamily="2" charset="-122"/>
              </a:rPr>
              <a:t>利轻别离，前月浮梁买茶去。</a:t>
            </a:r>
            <a:endParaRPr lang="en-US" altLang="zh-CN" sz="2800" b="1" dirty="0" smtClean="0">
              <a:latin typeface="华文楷体" panose="02010600040101010101" pitchFamily="2" charset="-122"/>
              <a:ea typeface="华文楷体" panose="02010600040101010101" pitchFamily="2" charset="-122"/>
            </a:endParaRPr>
          </a:p>
          <a:p>
            <a:pPr algn="r" eaLnBrk="1" hangingPunct="1">
              <a:buFont typeface="Arial" panose="020B0604020202020204" pitchFamily="34" charset="0"/>
              <a:buNone/>
            </a:pPr>
            <a:r>
              <a:rPr lang="en-US" altLang="zh-CN" sz="2800" b="1" dirty="0" smtClean="0">
                <a:latin typeface="华文楷体" panose="02010600040101010101" pitchFamily="2" charset="-122"/>
                <a:ea typeface="华文楷体" panose="02010600040101010101" pitchFamily="2" charset="-122"/>
              </a:rPr>
              <a:t>               --</a:t>
            </a:r>
            <a:r>
              <a:rPr lang="zh-CN" altLang="en-US" sz="2800" b="1" dirty="0" smtClean="0">
                <a:latin typeface="华文楷体" panose="02010600040101010101" pitchFamily="2" charset="-122"/>
                <a:ea typeface="华文楷体" panose="02010600040101010101" pitchFamily="2" charset="-122"/>
              </a:rPr>
              <a:t>摘编自 唐 白居易</a:t>
            </a:r>
            <a:r>
              <a:rPr lang="en-US" altLang="zh-CN" sz="2800" b="1" dirty="0" smtClean="0">
                <a:latin typeface="华文楷体" panose="02010600040101010101" pitchFamily="2" charset="-122"/>
                <a:ea typeface="华文楷体" panose="02010600040101010101" pitchFamily="2" charset="-122"/>
              </a:rPr>
              <a:t>《</a:t>
            </a:r>
            <a:r>
              <a:rPr lang="zh-CN" altLang="en-US" sz="2800" b="1" dirty="0" smtClean="0">
                <a:latin typeface="华文楷体" panose="02010600040101010101" pitchFamily="2" charset="-122"/>
                <a:ea typeface="华文楷体" panose="02010600040101010101" pitchFamily="2" charset="-122"/>
              </a:rPr>
              <a:t>琵琶行</a:t>
            </a:r>
            <a:r>
              <a:rPr lang="en-US" altLang="zh-CN" sz="2800" b="1" dirty="0" smtClean="0">
                <a:latin typeface="华文楷体" panose="02010600040101010101" pitchFamily="2" charset="-122"/>
                <a:ea typeface="华文楷体" panose="02010600040101010101" pitchFamily="2" charset="-122"/>
              </a:rPr>
              <a:t>》</a:t>
            </a:r>
            <a:endParaRPr lang="en-US" altLang="zh-CN" sz="2800" b="1" dirty="0" smtClean="0">
              <a:latin typeface="华文楷体" panose="02010600040101010101" pitchFamily="2" charset="-122"/>
              <a:ea typeface="华文楷体"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3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矩形 5"/>
          <p:cNvSpPr/>
          <p:nvPr/>
        </p:nvSpPr>
        <p:spPr>
          <a:xfrm>
            <a:off x="357188" y="2190750"/>
            <a:ext cx="8247260" cy="830997"/>
          </a:xfrm>
          <a:prstGeom prst="rect">
            <a:avLst/>
          </a:prstGeom>
          <a:noFill/>
          <a:ln w="9525" cap="flat" cmpd="sng">
            <a:solidFill>
              <a:schemeClr val="tx1"/>
            </a:solidFill>
            <a:prstDash val="dashDot"/>
            <a:miter/>
            <a:headEnd type="none" w="med" len="med"/>
            <a:tailEnd type="none" w="med" len="med"/>
          </a:ln>
        </p:spPr>
        <p:txBody>
          <a:bodyPr wrap="square" anchor="t">
            <a:spAutoFit/>
          </a:bodyPr>
          <a:lstStyle/>
          <a:p>
            <a:pPr>
              <a:buFont typeface="Arial" panose="020B0604020202020204" pitchFamily="34" charset="0"/>
              <a:buNone/>
            </a:pPr>
            <a:r>
              <a:rPr lang="zh-CN" altLang="en-US" sz="2400" b="1" dirty="0" smtClean="0">
                <a:latin typeface="Calibri" panose="020F0502020204030204" pitchFamily="34" charset="0"/>
                <a:ea typeface="宋体" panose="02010600030101010101" pitchFamily="2" charset="-122"/>
              </a:rPr>
              <a:t>材料</a:t>
            </a:r>
            <a:r>
              <a:rPr lang="en-US" altLang="zh-CN" sz="2400" b="1" dirty="0" smtClean="0">
                <a:latin typeface="Calibri" panose="020F0502020204030204" pitchFamily="34" charset="0"/>
                <a:ea typeface="宋体" panose="02010600030101010101" pitchFamily="2" charset="-122"/>
              </a:rPr>
              <a:t>6      </a:t>
            </a:r>
            <a:r>
              <a:rPr lang="zh-CN" altLang="en-US" sz="2400" b="1" dirty="0">
                <a:latin typeface="Calibri" panose="020F0502020204030204" pitchFamily="34" charset="0"/>
                <a:ea typeface="宋体" panose="02010600030101010101" pitchFamily="2" charset="-122"/>
              </a:rPr>
              <a:t>如工商杂类人内</a:t>
            </a:r>
            <a:r>
              <a:rPr lang="zh-CN" altLang="en-US" sz="2400" b="1" dirty="0" smtClean="0">
                <a:latin typeface="Calibri" panose="020F0502020204030204" pitchFamily="34" charset="0"/>
                <a:ea typeface="宋体" panose="02010600030101010101" pitchFamily="2" charset="-122"/>
              </a:rPr>
              <a:t>有卓然</a:t>
            </a:r>
            <a:r>
              <a:rPr lang="zh-CN" altLang="en-US" sz="2400" b="1" dirty="0">
                <a:latin typeface="Calibri" panose="020F0502020204030204" pitchFamily="34" charset="0"/>
                <a:ea typeface="宋体" panose="02010600030101010101" pitchFamily="2" charset="-122"/>
              </a:rPr>
              <a:t>不群者，亦许解送</a:t>
            </a:r>
            <a:r>
              <a:rPr lang="zh-CN" altLang="en-US" sz="2400" b="1" dirty="0" smtClean="0">
                <a:latin typeface="Calibri" panose="020F0502020204030204" pitchFamily="34" charset="0"/>
                <a:ea typeface="宋体" panose="02010600030101010101" pitchFamily="2" charset="-122"/>
              </a:rPr>
              <a:t>（入仕）</a:t>
            </a:r>
            <a:r>
              <a:rPr lang="zh-CN" altLang="en-US" sz="2400" b="1" dirty="0">
                <a:latin typeface="Calibri" panose="020F0502020204030204" pitchFamily="34" charset="0"/>
                <a:ea typeface="宋体" panose="02010600030101010101" pitchFamily="2" charset="-122"/>
              </a:rPr>
              <a:t>。</a:t>
            </a:r>
            <a:br>
              <a:rPr lang="zh-CN" altLang="en-US" sz="2400" b="1" dirty="0">
                <a:latin typeface="Calibri" panose="020F0502020204030204" pitchFamily="34" charset="0"/>
                <a:ea typeface="宋体" panose="02010600030101010101" pitchFamily="2" charset="-122"/>
              </a:rPr>
            </a:br>
            <a:r>
              <a:rPr lang="zh-CN" altLang="en-US" sz="2400" b="1" dirty="0">
                <a:latin typeface="Calibri" panose="020F0502020204030204" pitchFamily="34" charset="0"/>
                <a:ea typeface="宋体" panose="02010600030101010101" pitchFamily="2" charset="-122"/>
              </a:rPr>
              <a:t>                                                        </a:t>
            </a:r>
            <a:r>
              <a:rPr lang="zh-CN" altLang="en-US" sz="2400" b="1" dirty="0" smtClean="0">
                <a:latin typeface="Calibri" panose="020F0502020204030204" pitchFamily="34" charset="0"/>
                <a:ea typeface="宋体" panose="02010600030101010101" pitchFamily="2" charset="-122"/>
              </a:rPr>
              <a:t>               </a:t>
            </a:r>
            <a:r>
              <a:rPr lang="en-US" altLang="zh-CN" sz="2400" b="1" dirty="0">
                <a:latin typeface="Calibri" panose="020F0502020204030204" pitchFamily="34" charset="0"/>
                <a:ea typeface="宋体" panose="02010600030101010101" pitchFamily="2" charset="-122"/>
              </a:rPr>
              <a:t>---《</a:t>
            </a:r>
            <a:r>
              <a:rPr lang="zh-CN" altLang="en-US" sz="2400" b="1" dirty="0">
                <a:latin typeface="Calibri" panose="020F0502020204030204" pitchFamily="34" charset="0"/>
                <a:ea typeface="宋体" panose="02010600030101010101" pitchFamily="2" charset="-122"/>
              </a:rPr>
              <a:t>宋会要辑稿</a:t>
            </a:r>
            <a:r>
              <a:rPr lang="en-US" altLang="zh-CN" sz="2400" b="1" dirty="0">
                <a:latin typeface="Calibri" panose="020F0502020204030204" pitchFamily="34" charset="0"/>
                <a:ea typeface="宋体" panose="02010600030101010101" pitchFamily="2" charset="-122"/>
              </a:rPr>
              <a:t>·</a:t>
            </a:r>
            <a:r>
              <a:rPr lang="zh-CN" altLang="en-US" sz="2400" b="1" dirty="0">
                <a:latin typeface="Calibri" panose="020F0502020204030204" pitchFamily="34" charset="0"/>
                <a:ea typeface="宋体" panose="02010600030101010101" pitchFamily="2" charset="-122"/>
              </a:rPr>
              <a:t>选举</a:t>
            </a:r>
            <a:r>
              <a:rPr lang="en-US" altLang="zh-CN" sz="2400" b="1" dirty="0">
                <a:latin typeface="Calibri" panose="020F0502020204030204" pitchFamily="34" charset="0"/>
                <a:ea typeface="宋体" panose="02010600030101010101" pitchFamily="2" charset="-122"/>
              </a:rPr>
              <a:t>》</a:t>
            </a:r>
            <a:endParaRPr lang="zh-CN" altLang="en-US" sz="2400" b="1" dirty="0">
              <a:latin typeface="Calibri" panose="020F0502020204030204" pitchFamily="34" charset="0"/>
              <a:ea typeface="宋体" panose="02010600030101010101" pitchFamily="2" charset="-122"/>
            </a:endParaRPr>
          </a:p>
        </p:txBody>
      </p:sp>
      <p:grpSp>
        <p:nvGrpSpPr>
          <p:cNvPr id="23554" name="组合 9"/>
          <p:cNvGrpSpPr/>
          <p:nvPr/>
        </p:nvGrpSpPr>
        <p:grpSpPr>
          <a:xfrm>
            <a:off x="71438" y="285750"/>
            <a:ext cx="4892675" cy="758825"/>
            <a:chOff x="2125900" y="2192646"/>
            <a:chExt cx="4892199" cy="758208"/>
          </a:xfrm>
        </p:grpSpPr>
        <p:grpSp>
          <p:nvGrpSpPr>
            <p:cNvPr id="23555" name="组合 5"/>
            <p:cNvGrpSpPr/>
            <p:nvPr/>
          </p:nvGrpSpPr>
          <p:grpSpPr>
            <a:xfrm>
              <a:off x="2505004" y="2192646"/>
              <a:ext cx="4513095" cy="758208"/>
              <a:chOff x="1326309" y="1970553"/>
              <a:chExt cx="4513095" cy="758208"/>
            </a:xfrm>
          </p:grpSpPr>
          <p:sp>
            <p:nvSpPr>
              <p:cNvPr id="17" name="五边形 16"/>
              <p:cNvSpPr/>
              <p:nvPr/>
            </p:nvSpPr>
            <p:spPr>
              <a:xfrm rot="10800000">
                <a:off x="1326580" y="1970553"/>
                <a:ext cx="4512824" cy="758208"/>
              </a:xfrm>
              <a:prstGeom prst="homePlate">
                <a:avLst/>
              </a:prstGeom>
            </p:spPr>
            <p:style>
              <a:lnRef idx="2">
                <a:schemeClr val="lt1">
                  <a:hueOff val="0"/>
                  <a:satOff val="0"/>
                  <a:lumOff val="0"/>
                  <a:alphaOff val="0"/>
                </a:schemeClr>
              </a:lnRef>
              <a:fillRef idx="1">
                <a:schemeClr val="accent2">
                  <a:hueOff val="3121013"/>
                  <a:satOff val="-3873"/>
                  <a:lumOff val="915"/>
                  <a:alphaOff val="0"/>
                </a:schemeClr>
              </a:fillRef>
              <a:effectRef idx="0">
                <a:schemeClr val="accent2">
                  <a:hueOff val="3121013"/>
                  <a:satOff val="-3873"/>
                  <a:lumOff val="915"/>
                  <a:alphaOff val="0"/>
                </a:schemeClr>
              </a:effectRef>
              <a:fontRef idx="minor">
                <a:schemeClr val="lt1"/>
              </a:fontRef>
            </p:style>
          </p:sp>
          <p:sp>
            <p:nvSpPr>
              <p:cNvPr id="18" name="五边形 4"/>
              <p:cNvSpPr/>
              <p:nvPr/>
            </p:nvSpPr>
            <p:spPr>
              <a:xfrm rot="21600000">
                <a:off x="1515475" y="1970553"/>
                <a:ext cx="4323929" cy="758208"/>
              </a:xfrm>
              <a:prstGeom prst="rect">
                <a:avLst/>
              </a:prstGeom>
            </p:spPr>
            <p:style>
              <a:lnRef idx="0">
                <a:scrgbClr r="0" g="0" b="0"/>
              </a:lnRef>
              <a:fillRef idx="0">
                <a:scrgbClr r="0" g="0" b="0"/>
              </a:fillRef>
              <a:effectRef idx="0">
                <a:scrgbClr r="0" g="0" b="0"/>
              </a:effectRef>
              <a:fontRef idx="minor">
                <a:schemeClr val="lt1"/>
              </a:fontRef>
            </p:style>
            <p:txBody>
              <a:bodyPr lIns="334349" tIns="125730" rIns="234696" bIns="125730" spcCol="1270" anchor="ctr"/>
              <a:lstStyle/>
              <a:p>
                <a:pPr marL="0" marR="0" lvl="0" indent="0" algn="ctr" defTabSz="1466850" rtl="0" eaLnBrk="1" fontAlgn="auto" latinLnBrk="0" hangingPunct="1">
                  <a:lnSpc>
                    <a:spcPct val="90000"/>
                  </a:lnSpc>
                  <a:spcBef>
                    <a:spcPct val="0"/>
                  </a:spcBef>
                  <a:spcAft>
                    <a:spcPct val="35000"/>
                  </a:spcAft>
                  <a:buClrTx/>
                  <a:buSzTx/>
                  <a:buFontTx/>
                  <a:buNone/>
                  <a:defRPr/>
                </a:pPr>
                <a:r>
                  <a:rPr kumimoji="0" lang="zh-CN" altLang="en-US" sz="3300" b="1" i="0" u="none" strike="noStrike" kern="1200" cap="none" spc="0" normalizeH="0" baseline="0" noProof="0" dirty="0">
                    <a:ln>
                      <a:noFill/>
                    </a:ln>
                    <a:solidFill>
                      <a:schemeClr val="lt1"/>
                    </a:solidFill>
                    <a:effectLst/>
                    <a:uLnTx/>
                    <a:uFillTx/>
                    <a:latin typeface="黑体" panose="02010609060101010101" pitchFamily="49" charset="-122"/>
                    <a:ea typeface="黑体" panose="02010609060101010101" pitchFamily="49" charset="-122"/>
                    <a:cs typeface="+mn-cs"/>
                    <a:sym typeface="+mn-ea"/>
                  </a:rPr>
                  <a:t>商业 茶商之变</a:t>
                </a:r>
                <a:endParaRPr kumimoji="0" lang="zh-CN" altLang="en-US" sz="3300" b="1" i="0" u="none" strike="noStrike" kern="1200" cap="none" spc="0" normalizeH="0" baseline="0" noProof="0" dirty="0">
                  <a:ln>
                    <a:noFill/>
                  </a:ln>
                  <a:solidFill>
                    <a:schemeClr val="lt1"/>
                  </a:solidFill>
                  <a:effectLst/>
                  <a:uLnTx/>
                  <a:uFillTx/>
                  <a:latin typeface="黑体" panose="02010609060101010101" pitchFamily="49" charset="-122"/>
                  <a:ea typeface="黑体" panose="02010609060101010101" pitchFamily="49" charset="-122"/>
                  <a:cs typeface="+mn-cs"/>
                  <a:sym typeface="+mn-ea"/>
                </a:endParaRPr>
              </a:p>
            </p:txBody>
          </p:sp>
        </p:grpSp>
        <p:sp>
          <p:nvSpPr>
            <p:cNvPr id="16" name="椭圆 15"/>
            <p:cNvSpPr/>
            <p:nvPr/>
          </p:nvSpPr>
          <p:spPr>
            <a:xfrm>
              <a:off x="2125900" y="2192646"/>
              <a:ext cx="758751" cy="758208"/>
            </a:xfrm>
            <a:prstGeom prst="ellipse">
              <a:avLst/>
            </a:prstGeom>
            <a:blipFill rotWithShape="0">
              <a:blip r:embed="rId1" cstate="print"/>
              <a:stretch>
                <a:fillRect/>
              </a:stretch>
            </a:blipFill>
          </p:spPr>
          <p:style>
            <a:lnRef idx="2">
              <a:schemeClr val="lt1">
                <a:hueOff val="0"/>
                <a:satOff val="0"/>
                <a:lumOff val="0"/>
                <a:alphaOff val="0"/>
              </a:schemeClr>
            </a:lnRef>
            <a:fillRef idx="1">
              <a:scrgbClr r="0" g="0" b="0"/>
            </a:fillRef>
            <a:effectRef idx="0">
              <a:schemeClr val="accent2">
                <a:tint val="50000"/>
                <a:hueOff val="3335250"/>
                <a:satOff val="-2962"/>
                <a:lumOff val="9"/>
                <a:alphaOff val="0"/>
              </a:schemeClr>
            </a:effectRef>
            <a:fontRef idx="minor">
              <a:schemeClr val="lt1">
                <a:hueOff val="0"/>
                <a:satOff val="0"/>
                <a:lumOff val="0"/>
                <a:alphaOff val="0"/>
              </a:schemeClr>
            </a:fontRef>
          </p:style>
        </p:sp>
      </p:grpSp>
      <p:sp>
        <p:nvSpPr>
          <p:cNvPr id="23559" name="文本框 1"/>
          <p:cNvSpPr txBox="1"/>
          <p:nvPr/>
        </p:nvSpPr>
        <p:spPr>
          <a:xfrm>
            <a:off x="357188" y="1311275"/>
            <a:ext cx="8247260" cy="492125"/>
          </a:xfrm>
          <a:prstGeom prst="rect">
            <a:avLst/>
          </a:prstGeom>
          <a:noFill/>
          <a:ln w="12700" cap="flat" cmpd="sng">
            <a:solidFill>
              <a:schemeClr val="tx1"/>
            </a:solidFill>
            <a:prstDash val="dashDot"/>
            <a:miter/>
            <a:headEnd type="none" w="med" len="med"/>
            <a:tailEnd type="none" w="med" len="med"/>
          </a:ln>
        </p:spPr>
        <p:txBody>
          <a:bodyPr wrap="square" anchor="t">
            <a:spAutoFit/>
          </a:bodyPr>
          <a:lstStyle/>
          <a:p>
            <a:pPr>
              <a:buFont typeface="Arial" panose="020B0604020202020204" pitchFamily="34" charset="0"/>
              <a:buNone/>
            </a:pPr>
            <a:r>
              <a:rPr lang="zh-CN" altLang="en-US" sz="2600" b="1" dirty="0" smtClean="0">
                <a:latin typeface="Arial" panose="020B0604020202020204" pitchFamily="34" charset="0"/>
                <a:ea typeface="宋体" panose="02010600030101010101" pitchFamily="2" charset="-122"/>
              </a:rPr>
              <a:t>材料</a:t>
            </a:r>
            <a:r>
              <a:rPr lang="en-US" altLang="zh-CN" sz="2600" b="1" dirty="0" smtClean="0">
                <a:latin typeface="Arial" panose="020B0604020202020204" pitchFamily="34" charset="0"/>
                <a:ea typeface="宋体" panose="02010600030101010101" pitchFamily="2" charset="-122"/>
              </a:rPr>
              <a:t>5   </a:t>
            </a:r>
            <a:r>
              <a:rPr lang="zh-CN" altLang="en-US" sz="2600" b="1" dirty="0" smtClean="0">
                <a:latin typeface="Arial" panose="020B0604020202020204" pitchFamily="34" charset="0"/>
                <a:ea typeface="宋体" panose="02010600030101010101" pitchFamily="2" charset="-122"/>
              </a:rPr>
              <a:t>工商</a:t>
            </a:r>
            <a:r>
              <a:rPr lang="zh-CN" altLang="en-US" sz="2600" b="1" dirty="0">
                <a:latin typeface="Arial" panose="020B0604020202020204" pitchFamily="34" charset="0"/>
                <a:ea typeface="宋体" panose="02010600030101010101" pitchFamily="2" charset="-122"/>
              </a:rPr>
              <a:t>之家不得预于士（仕）。     </a:t>
            </a:r>
            <a:r>
              <a:rPr lang="en-US" altLang="zh-CN" sz="2600" b="1" dirty="0">
                <a:latin typeface="Arial" panose="020B0604020202020204" pitchFamily="34" charset="0"/>
                <a:ea typeface="宋体" panose="02010600030101010101" pitchFamily="2" charset="-122"/>
              </a:rPr>
              <a:t>---</a:t>
            </a:r>
            <a:r>
              <a:rPr lang="zh-CN" altLang="en-US" sz="2600" b="1" dirty="0">
                <a:latin typeface="Arial" panose="020B0604020202020204" pitchFamily="34" charset="0"/>
                <a:ea typeface="宋体" panose="02010600030101010101" pitchFamily="2" charset="-122"/>
              </a:rPr>
              <a:t>《唐六典》</a:t>
            </a:r>
            <a:endParaRPr lang="zh-CN" altLang="en-US" sz="2600" b="1" dirty="0">
              <a:latin typeface="Arial" panose="020B0604020202020204" pitchFamily="34" charset="0"/>
              <a:ea typeface="宋体" panose="02010600030101010101" pitchFamily="2" charset="-122"/>
            </a:endParaRPr>
          </a:p>
        </p:txBody>
      </p:sp>
      <p:sp>
        <p:nvSpPr>
          <p:cNvPr id="23560" name="TextBox 3"/>
          <p:cNvSpPr txBox="1"/>
          <p:nvPr/>
        </p:nvSpPr>
        <p:spPr>
          <a:xfrm>
            <a:off x="389135" y="3363838"/>
            <a:ext cx="8215313" cy="954107"/>
          </a:xfrm>
          <a:prstGeom prst="rect">
            <a:avLst/>
          </a:prstGeom>
          <a:noFill/>
          <a:ln w="9525">
            <a:noFill/>
          </a:ln>
        </p:spPr>
        <p:txBody>
          <a:bodyPr anchor="t">
            <a:spAutoFit/>
          </a:bodyPr>
          <a:lstStyle/>
          <a:p>
            <a:pPr>
              <a:buFont typeface="Arial" panose="020B0604020202020204" pitchFamily="34" charset="0"/>
              <a:buNone/>
            </a:pPr>
            <a:r>
              <a:rPr lang="zh-CN" altLang="en-US" sz="2800" b="1" dirty="0">
                <a:solidFill>
                  <a:srgbClr val="FF0000"/>
                </a:solidFill>
                <a:latin typeface="黑体" panose="02010609060101010101" pitchFamily="49" charset="-122"/>
                <a:ea typeface="黑体" panose="02010609060101010101" pitchFamily="49" charset="-122"/>
              </a:rPr>
              <a:t>思考</a:t>
            </a:r>
            <a:r>
              <a:rPr lang="zh-CN" altLang="en-US" sz="2800" b="1" dirty="0" smtClean="0">
                <a:solidFill>
                  <a:srgbClr val="FF0000"/>
                </a:solidFill>
                <a:latin typeface="黑体" panose="02010609060101010101" pitchFamily="49" charset="-122"/>
                <a:ea typeface="黑体" panose="02010609060101010101" pitchFamily="49" charset="-122"/>
              </a:rPr>
              <a:t>：比较材料</a:t>
            </a:r>
            <a:r>
              <a:rPr lang="en-US" altLang="zh-CN" sz="2800" b="1" dirty="0" smtClean="0">
                <a:solidFill>
                  <a:srgbClr val="FF0000"/>
                </a:solidFill>
                <a:latin typeface="黑体" panose="02010609060101010101" pitchFamily="49" charset="-122"/>
                <a:ea typeface="黑体" panose="02010609060101010101" pitchFamily="49" charset="-122"/>
              </a:rPr>
              <a:t>5.6</a:t>
            </a:r>
            <a:r>
              <a:rPr lang="zh-CN" altLang="en-US" sz="2800" b="1" dirty="0" smtClean="0">
                <a:solidFill>
                  <a:srgbClr val="FF0000"/>
                </a:solidFill>
                <a:latin typeface="黑体" panose="02010609060101010101" pitchFamily="49" charset="-122"/>
                <a:ea typeface="黑体" panose="02010609060101010101" pitchFamily="49" charset="-122"/>
              </a:rPr>
              <a:t>，宋代商人政治地位发生什么变化，这种变化的主要原因是什么？</a:t>
            </a:r>
            <a:endParaRPr lang="zh-CN" altLang="en-US" sz="2800" b="1" dirty="0">
              <a:solidFill>
                <a:srgbClr val="FF0000"/>
              </a:solidFill>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1" name="矩形 7"/>
          <p:cNvSpPr/>
          <p:nvPr/>
        </p:nvSpPr>
        <p:spPr>
          <a:xfrm>
            <a:off x="429389" y="1176338"/>
            <a:ext cx="8286750" cy="1198562"/>
          </a:xfrm>
          <a:prstGeom prst="rect">
            <a:avLst/>
          </a:prstGeom>
          <a:noFill/>
          <a:ln w="9525" cap="flat" cmpd="sng">
            <a:solidFill>
              <a:schemeClr val="tx1"/>
            </a:solidFill>
            <a:prstDash val="lgDashDotDot"/>
            <a:miter/>
            <a:headEnd type="none" w="med" len="med"/>
            <a:tailEnd type="none" w="med" len="med"/>
          </a:ln>
        </p:spPr>
        <p:txBody>
          <a:bodyPr anchor="t">
            <a:spAutoFit/>
          </a:bodyPr>
          <a:lstStyle/>
          <a:p>
            <a:pPr>
              <a:buFont typeface="Arial" panose="020B0604020202020204" pitchFamily="34" charset="0"/>
              <a:buNone/>
            </a:pPr>
            <a:r>
              <a:rPr lang="zh-CN" altLang="en-US" sz="2400" b="1" dirty="0" smtClean="0">
                <a:latin typeface="黑体" panose="02010609060101010101" pitchFamily="49" charset="-122"/>
                <a:ea typeface="黑体" panose="02010609060101010101" pitchFamily="49" charset="-122"/>
              </a:rPr>
              <a:t>材料</a:t>
            </a:r>
            <a:r>
              <a:rPr lang="en-US" altLang="zh-CN" sz="2400" b="1" dirty="0" smtClean="0">
                <a:latin typeface="黑体" panose="02010609060101010101" pitchFamily="49" charset="-122"/>
                <a:ea typeface="黑体" panose="02010609060101010101" pitchFamily="49" charset="-122"/>
              </a:rPr>
              <a:t>7  </a:t>
            </a:r>
            <a:r>
              <a:rPr lang="zh-CN" altLang="en-US" sz="2400" b="1" dirty="0">
                <a:latin typeface="黑体" panose="02010609060101010101" pitchFamily="49" charset="-122"/>
                <a:ea typeface="黑体" panose="02010609060101010101" pitchFamily="49" charset="-122"/>
              </a:rPr>
              <a:t>西人多以善马至边，其所市唯茶。</a:t>
            </a:r>
            <a:r>
              <a:rPr lang="en-US" altLang="zh-CN" sz="2400" b="1" dirty="0">
                <a:latin typeface="黑体" panose="02010609060101010101" pitchFamily="49" charset="-122"/>
                <a:ea typeface="黑体" panose="02010609060101010101" pitchFamily="49" charset="-122"/>
              </a:rPr>
              <a:t>                </a:t>
            </a:r>
            <a:endParaRPr lang="en-US" altLang="zh-CN" sz="2400" b="1" dirty="0">
              <a:latin typeface="黑体" panose="02010609060101010101" pitchFamily="49" charset="-122"/>
              <a:ea typeface="黑体" panose="02010609060101010101" pitchFamily="49" charset="-122"/>
            </a:endParaRPr>
          </a:p>
          <a:p>
            <a:pPr>
              <a:buFont typeface="Arial" panose="020B0604020202020204" pitchFamily="34" charset="0"/>
              <a:buNone/>
            </a:pPr>
            <a:r>
              <a:rPr lang="en-US" altLang="zh-CN" sz="2400" b="1" dirty="0">
                <a:latin typeface="黑体" panose="02010609060101010101" pitchFamily="49" charset="-122"/>
                <a:ea typeface="黑体" panose="02010609060101010101" pitchFamily="49" charset="-122"/>
              </a:rPr>
              <a:t>         </a:t>
            </a:r>
            <a:endParaRPr lang="en-US" altLang="zh-CN" sz="2400" b="1" dirty="0">
              <a:latin typeface="黑体" panose="02010609060101010101" pitchFamily="49" charset="-122"/>
              <a:ea typeface="黑体" panose="02010609060101010101" pitchFamily="49" charset="-122"/>
            </a:endParaRPr>
          </a:p>
          <a:p>
            <a:pPr>
              <a:buFont typeface="Arial" panose="020B0604020202020204" pitchFamily="34" charset="0"/>
              <a:buNone/>
            </a:pPr>
            <a:r>
              <a:rPr lang="en-US" altLang="zh-CN" sz="2400" b="1" dirty="0">
                <a:latin typeface="黑体" panose="02010609060101010101" pitchFamily="49" charset="-122"/>
                <a:ea typeface="黑体" panose="02010609060101010101" pitchFamily="49" charset="-122"/>
              </a:rPr>
              <a:t>                         --</a:t>
            </a:r>
            <a:r>
              <a:rPr lang="zh-CN" altLang="en-US" sz="2400" b="1" dirty="0">
                <a:latin typeface="黑体" panose="02010609060101010101" pitchFamily="49" charset="-122"/>
                <a:ea typeface="黑体" panose="02010609060101010101" pitchFamily="49" charset="-122"/>
              </a:rPr>
              <a:t>北宋熙宁七年（</a:t>
            </a:r>
            <a:r>
              <a:rPr lang="en-US" altLang="zh-CN" sz="2400" b="1" dirty="0">
                <a:latin typeface="黑体" panose="02010609060101010101" pitchFamily="49" charset="-122"/>
                <a:ea typeface="黑体" panose="02010609060101010101" pitchFamily="49" charset="-122"/>
              </a:rPr>
              <a:t>1074</a:t>
            </a:r>
            <a:r>
              <a:rPr lang="zh-CN" altLang="en-US" sz="2400" b="1" dirty="0">
                <a:latin typeface="黑体" panose="02010609060101010101" pitchFamily="49" charset="-122"/>
                <a:ea typeface="黑体" panose="02010609060101010101" pitchFamily="49" charset="-122"/>
              </a:rPr>
              <a:t>）</a:t>
            </a:r>
            <a:r>
              <a:rPr lang="zh-CN" altLang="en-US" sz="2400" b="1" dirty="0">
                <a:latin typeface="黑体" panose="02010609060101010101" pitchFamily="49" charset="-122"/>
                <a:ea typeface="黑体" panose="02010609060101010101" pitchFamily="49" charset="-122"/>
                <a:sym typeface="+mn-ea"/>
              </a:rPr>
              <a:t>王韶</a:t>
            </a:r>
            <a:endParaRPr lang="zh-CN" altLang="en-US" sz="2400" b="1" dirty="0">
              <a:latin typeface="黑体" panose="02010609060101010101" pitchFamily="49" charset="-122"/>
              <a:ea typeface="黑体" panose="02010609060101010101" pitchFamily="49" charset="-122"/>
            </a:endParaRPr>
          </a:p>
        </p:txBody>
      </p:sp>
      <p:sp>
        <p:nvSpPr>
          <p:cNvPr id="25602" name="内容占位符 2"/>
          <p:cNvSpPr>
            <a:spLocks noGrp="1"/>
          </p:cNvSpPr>
          <p:nvPr>
            <p:ph idx="1"/>
          </p:nvPr>
        </p:nvSpPr>
        <p:spPr>
          <a:xfrm>
            <a:off x="392113" y="2855913"/>
            <a:ext cx="8286750" cy="1149350"/>
          </a:xfrm>
          <a:ln>
            <a:solidFill>
              <a:schemeClr val="accent1"/>
            </a:solidFill>
            <a:prstDash val="sysDash"/>
            <a:miter/>
          </a:ln>
        </p:spPr>
        <p:txBody>
          <a:bodyPr vert="horz" wrap="square" lIns="91440" tIns="45720" rIns="91440" bIns="45720" anchor="t"/>
          <a:lstStyle/>
          <a:p>
            <a:pPr>
              <a:buNone/>
            </a:pPr>
            <a:r>
              <a:rPr lang="zh-CN" altLang="en-US" sz="2400" b="1" dirty="0" smtClean="0">
                <a:latin typeface="黑体" panose="02010609060101010101" pitchFamily="49" charset="-122"/>
                <a:ea typeface="黑体" panose="02010609060101010101" pitchFamily="49" charset="-122"/>
                <a:sym typeface="+mn-ea"/>
              </a:rPr>
              <a:t>材料</a:t>
            </a:r>
            <a:r>
              <a:rPr lang="en-US" altLang="zh-CN" sz="2400" b="1" dirty="0" smtClean="0">
                <a:latin typeface="黑体" panose="02010609060101010101" pitchFamily="49" charset="-122"/>
                <a:ea typeface="黑体" panose="02010609060101010101" pitchFamily="49" charset="-122"/>
                <a:sym typeface="+mn-ea"/>
              </a:rPr>
              <a:t>8  </a:t>
            </a:r>
            <a:r>
              <a:rPr lang="zh-CN" altLang="en-US" sz="2400" b="1" dirty="0" smtClean="0">
                <a:latin typeface="黑体" panose="02010609060101010101" pitchFamily="49" charset="-122"/>
                <a:ea typeface="黑体" panose="02010609060101010101" pitchFamily="49" charset="-122"/>
                <a:sym typeface="+mn-ea"/>
              </a:rPr>
              <a:t>蜀</a:t>
            </a:r>
            <a:r>
              <a:rPr lang="zh-CN" altLang="en-US" sz="2400" b="1" dirty="0">
                <a:latin typeface="黑体" panose="02010609060101010101" pitchFamily="49" charset="-122"/>
                <a:ea typeface="黑体" panose="02010609060101010101" pitchFamily="49" charset="-122"/>
                <a:sym typeface="+mn-ea"/>
              </a:rPr>
              <a:t>中旧使交子，惟有茶山交易最为浩瀚。</a:t>
            </a:r>
            <a:endParaRPr lang="zh-CN" altLang="en-US" sz="2400" b="1" dirty="0">
              <a:latin typeface="黑体" panose="02010609060101010101" pitchFamily="49" charset="-122"/>
              <a:ea typeface="黑体" panose="02010609060101010101" pitchFamily="49" charset="-122"/>
            </a:endParaRPr>
          </a:p>
          <a:p>
            <a:pPr algn="r">
              <a:buNone/>
            </a:pPr>
            <a:r>
              <a:rPr lang="en-US" altLang="zh-CN" sz="2400" b="1" dirty="0">
                <a:latin typeface="黑体" panose="02010609060101010101" pitchFamily="49" charset="-122"/>
                <a:ea typeface="黑体" panose="02010609060101010101" pitchFamily="49" charset="-122"/>
                <a:sym typeface="+mn-ea"/>
              </a:rPr>
              <a:t> </a:t>
            </a:r>
            <a:r>
              <a:rPr lang="en-US" altLang="zh-CN" sz="2400" b="1" dirty="0" smtClean="0">
                <a:latin typeface="黑体" panose="02010609060101010101" pitchFamily="49" charset="-122"/>
                <a:ea typeface="黑体" panose="02010609060101010101" pitchFamily="49" charset="-122"/>
                <a:sym typeface="+mn-ea"/>
              </a:rPr>
              <a:t>---</a:t>
            </a:r>
            <a:r>
              <a:rPr lang="zh-CN" altLang="en-US" sz="2400" b="1" dirty="0" smtClean="0">
                <a:latin typeface="黑体" panose="02010609060101010101" pitchFamily="49" charset="-122"/>
                <a:ea typeface="黑体" panose="02010609060101010101" pitchFamily="49" charset="-122"/>
                <a:sym typeface="+mn-ea"/>
              </a:rPr>
              <a:t>（</a:t>
            </a:r>
            <a:r>
              <a:rPr lang="zh-CN" altLang="en-US" sz="2400" b="1" dirty="0">
                <a:latin typeface="黑体" panose="02010609060101010101" pitchFamily="49" charset="-122"/>
                <a:ea typeface="黑体" panose="02010609060101010101" pitchFamily="49" charset="-122"/>
                <a:sym typeface="+mn-ea"/>
              </a:rPr>
              <a:t>宋）苏辙</a:t>
            </a:r>
            <a:r>
              <a:rPr lang="en-US" altLang="zh-CN" sz="2400" b="1" dirty="0">
                <a:latin typeface="黑体" panose="02010609060101010101" pitchFamily="49" charset="-122"/>
                <a:ea typeface="黑体" panose="02010609060101010101" pitchFamily="49" charset="-122"/>
                <a:sym typeface="+mn-ea"/>
              </a:rPr>
              <a:t>《</a:t>
            </a:r>
            <a:r>
              <a:rPr lang="zh-CN" altLang="en-US" sz="2400" b="1" dirty="0">
                <a:latin typeface="黑体" panose="02010609060101010101" pitchFamily="49" charset="-122"/>
                <a:ea typeface="黑体" panose="02010609060101010101" pitchFamily="49" charset="-122"/>
                <a:sym typeface="+mn-ea"/>
              </a:rPr>
              <a:t>论蜀茶五害状</a:t>
            </a:r>
            <a:r>
              <a:rPr lang="en-US" altLang="zh-CN" sz="2400" b="1" dirty="0">
                <a:latin typeface="黑体" panose="02010609060101010101" pitchFamily="49" charset="-122"/>
                <a:ea typeface="黑体" panose="02010609060101010101" pitchFamily="49" charset="-122"/>
                <a:sym typeface="+mn-ea"/>
              </a:rPr>
              <a:t>》</a:t>
            </a:r>
            <a:endParaRPr lang="zh-CN" altLang="en-US" sz="2400" b="1"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表格 3"/>
          <p:cNvGraphicFramePr>
            <a:graphicFrameLocks noGrp="1"/>
          </p:cNvGraphicFramePr>
          <p:nvPr/>
        </p:nvGraphicFramePr>
        <p:xfrm>
          <a:off x="357188" y="1928813"/>
          <a:ext cx="8001000" cy="1371600"/>
        </p:xfrm>
        <a:graphic>
          <a:graphicData uri="http://schemas.openxmlformats.org/drawingml/2006/table">
            <a:tbl>
              <a:tblPr firstRow="1" bandRow="1">
                <a:tableStyleId>{7DF18680-E054-41AD-8BC1-D1AEF772440D}</a:tableStyleId>
              </a:tblPr>
              <a:tblGrid>
                <a:gridCol w="1220492"/>
                <a:gridCol w="2915618"/>
                <a:gridCol w="3864890"/>
              </a:tblGrid>
              <a:tr h="457200">
                <a:tc>
                  <a:txBody>
                    <a:bodyPr/>
                    <a:lstStyle/>
                    <a:p>
                      <a:pPr algn="ctr"/>
                      <a:r>
                        <a:rPr lang="zh-CN" altLang="en-US" sz="2400" b="1" dirty="0" smtClean="0">
                          <a:latin typeface="黑体" panose="02010609060101010101" pitchFamily="49" charset="-122"/>
                          <a:ea typeface="黑体" panose="02010609060101010101" pitchFamily="49" charset="-122"/>
                        </a:rPr>
                        <a:t>时代</a:t>
                      </a:r>
                      <a:endParaRPr lang="zh-CN" altLang="en-US" sz="2400" b="1" dirty="0">
                        <a:latin typeface="黑体" panose="02010609060101010101" pitchFamily="49" charset="-122"/>
                        <a:ea typeface="黑体" panose="02010609060101010101" pitchFamily="49" charset="-122"/>
                      </a:endParaRPr>
                    </a:p>
                  </a:txBody>
                  <a:tcPr marL="91439" marR="9143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CN" altLang="en-US" sz="2400" b="1" dirty="0" smtClean="0">
                          <a:latin typeface="黑体" panose="02010609060101010101" pitchFamily="49" charset="-122"/>
                          <a:ea typeface="黑体" panose="02010609060101010101" pitchFamily="49" charset="-122"/>
                        </a:rPr>
                        <a:t>财政收入（万贯）</a:t>
                      </a:r>
                      <a:endParaRPr lang="zh-CN" altLang="en-US" sz="2400" b="1" dirty="0">
                        <a:latin typeface="黑体" panose="02010609060101010101" pitchFamily="49" charset="-122"/>
                        <a:ea typeface="黑体" panose="02010609060101010101" pitchFamily="49" charset="-122"/>
                      </a:endParaRPr>
                    </a:p>
                  </a:txBody>
                  <a:tcPr marL="91439" marR="9143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zh-CN" altLang="en-US" sz="2400" b="1" dirty="0" smtClean="0">
                          <a:latin typeface="黑体" panose="02010609060101010101" pitchFamily="49" charset="-122"/>
                          <a:ea typeface="黑体" panose="02010609060101010101" pitchFamily="49" charset="-122"/>
                        </a:rPr>
                        <a:t>工商业收入（万贯）</a:t>
                      </a:r>
                      <a:endParaRPr lang="zh-CN" altLang="en-US" sz="2400" b="1" dirty="0">
                        <a:latin typeface="黑体" panose="02010609060101010101" pitchFamily="49" charset="-122"/>
                        <a:ea typeface="黑体" panose="02010609060101010101" pitchFamily="49" charset="-122"/>
                      </a:endParaRPr>
                    </a:p>
                  </a:txBody>
                  <a:tcPr marL="91439" marR="9143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57200">
                <a:tc>
                  <a:txBody>
                    <a:bodyPr/>
                    <a:lstStyle/>
                    <a:p>
                      <a:pPr algn="ctr"/>
                      <a:r>
                        <a:rPr lang="zh-CN" altLang="en-US" sz="2400" b="1" dirty="0" smtClean="0">
                          <a:latin typeface="黑体" panose="02010609060101010101" pitchFamily="49" charset="-122"/>
                          <a:ea typeface="黑体" panose="02010609060101010101" pitchFamily="49" charset="-122"/>
                        </a:rPr>
                        <a:t>唐</a:t>
                      </a:r>
                      <a:endParaRPr lang="zh-CN" altLang="en-US" sz="2400" b="1" dirty="0">
                        <a:latin typeface="黑体" panose="02010609060101010101" pitchFamily="49" charset="-122"/>
                        <a:ea typeface="黑体" panose="02010609060101010101" pitchFamily="49" charset="-122"/>
                      </a:endParaRPr>
                    </a:p>
                  </a:txBody>
                  <a:tcPr marL="91439" marR="9143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zh-CN" sz="2400" b="1" dirty="0" smtClean="0">
                          <a:latin typeface="黑体" panose="02010609060101010101" pitchFamily="49" charset="-122"/>
                          <a:ea typeface="黑体" panose="02010609060101010101" pitchFamily="49" charset="-122"/>
                        </a:rPr>
                        <a:t>3411</a:t>
                      </a:r>
                      <a:endParaRPr lang="zh-CN" altLang="en-US" sz="2400" b="1" dirty="0">
                        <a:latin typeface="黑体" panose="02010609060101010101" pitchFamily="49" charset="-122"/>
                        <a:ea typeface="黑体" panose="02010609060101010101" pitchFamily="49" charset="-122"/>
                      </a:endParaRPr>
                    </a:p>
                  </a:txBody>
                  <a:tcPr marL="91439" marR="9143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zh-CN" sz="2400" b="1" dirty="0" smtClean="0">
                          <a:latin typeface="黑体" panose="02010609060101010101" pitchFamily="49" charset="-122"/>
                          <a:ea typeface="黑体" panose="02010609060101010101" pitchFamily="49" charset="-122"/>
                        </a:rPr>
                        <a:t>1522</a:t>
                      </a:r>
                      <a:endParaRPr lang="zh-CN" altLang="en-US" sz="2400" b="1" dirty="0">
                        <a:latin typeface="黑体" panose="02010609060101010101" pitchFamily="49" charset="-122"/>
                        <a:ea typeface="黑体" panose="02010609060101010101" pitchFamily="49" charset="-122"/>
                      </a:endParaRPr>
                    </a:p>
                  </a:txBody>
                  <a:tcPr marL="91439" marR="9143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r h="457200">
                <a:tc>
                  <a:txBody>
                    <a:bodyPr/>
                    <a:lstStyle/>
                    <a:p>
                      <a:pPr algn="ctr"/>
                      <a:r>
                        <a:rPr lang="zh-CN" altLang="en-US" sz="2400" b="1" dirty="0" smtClean="0">
                          <a:latin typeface="黑体" panose="02010609060101010101" pitchFamily="49" charset="-122"/>
                          <a:ea typeface="黑体" panose="02010609060101010101" pitchFamily="49" charset="-122"/>
                        </a:rPr>
                        <a:t>宋</a:t>
                      </a:r>
                      <a:endParaRPr lang="zh-CN" altLang="en-US" sz="2400" b="1" dirty="0">
                        <a:latin typeface="黑体" panose="02010609060101010101" pitchFamily="49" charset="-122"/>
                        <a:ea typeface="黑体" panose="02010609060101010101" pitchFamily="49" charset="-122"/>
                      </a:endParaRPr>
                    </a:p>
                  </a:txBody>
                  <a:tcPr marL="91439" marR="9143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zh-CN" sz="2400" b="1" dirty="0" smtClean="0">
                          <a:latin typeface="黑体" panose="02010609060101010101" pitchFamily="49" charset="-122"/>
                          <a:ea typeface="黑体" panose="02010609060101010101" pitchFamily="49" charset="-122"/>
                        </a:rPr>
                        <a:t>5875</a:t>
                      </a:r>
                      <a:endParaRPr lang="zh-CN" altLang="en-US" sz="2400" b="1" dirty="0">
                        <a:latin typeface="黑体" panose="02010609060101010101" pitchFamily="49" charset="-122"/>
                        <a:ea typeface="黑体" panose="02010609060101010101" pitchFamily="49" charset="-122"/>
                      </a:endParaRPr>
                    </a:p>
                  </a:txBody>
                  <a:tcPr marL="91439" marR="9143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US" altLang="zh-CN" sz="2400" b="1" dirty="0" smtClean="0">
                          <a:latin typeface="黑体" panose="02010609060101010101" pitchFamily="49" charset="-122"/>
                          <a:ea typeface="黑体" panose="02010609060101010101" pitchFamily="49" charset="-122"/>
                        </a:rPr>
                        <a:t>4619</a:t>
                      </a:r>
                      <a:endParaRPr lang="zh-CN" altLang="en-US" sz="2400" b="1" dirty="0">
                        <a:latin typeface="黑体" panose="02010609060101010101" pitchFamily="49" charset="-122"/>
                        <a:ea typeface="黑体" panose="02010609060101010101" pitchFamily="49" charset="-122"/>
                      </a:endParaRPr>
                    </a:p>
                  </a:txBody>
                  <a:tcPr marL="91439" marR="91439">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r>
            </a:tbl>
          </a:graphicData>
        </a:graphic>
      </p:graphicFrame>
      <p:sp>
        <p:nvSpPr>
          <p:cNvPr id="27667" name="TextBox 4"/>
          <p:cNvSpPr txBox="1"/>
          <p:nvPr/>
        </p:nvSpPr>
        <p:spPr>
          <a:xfrm>
            <a:off x="2000250" y="1373981"/>
            <a:ext cx="5500688" cy="461963"/>
          </a:xfrm>
          <a:prstGeom prst="rect">
            <a:avLst/>
          </a:prstGeom>
          <a:noFill/>
          <a:ln w="9525">
            <a:noFill/>
          </a:ln>
        </p:spPr>
        <p:txBody>
          <a:bodyPr anchor="t">
            <a:spAutoFit/>
          </a:bodyPr>
          <a:lstStyle/>
          <a:p>
            <a:pPr>
              <a:buFont typeface="Arial" panose="020B0604020202020204" pitchFamily="34" charset="0"/>
              <a:buNone/>
            </a:pPr>
            <a:r>
              <a:rPr lang="zh-CN" altLang="en-US" sz="2400" b="1" dirty="0">
                <a:latin typeface="黑体" panose="02010609060101010101" pitchFamily="49" charset="-122"/>
                <a:ea typeface="黑体" panose="02010609060101010101" pitchFamily="49" charset="-122"/>
              </a:rPr>
              <a:t>唐宋财政收入、工商业收入比较</a:t>
            </a:r>
            <a:endParaRPr lang="zh-CN" altLang="en-US" sz="2400" b="1" dirty="0">
              <a:latin typeface="黑体" panose="02010609060101010101" pitchFamily="49" charset="-122"/>
              <a:ea typeface="黑体" panose="02010609060101010101" pitchFamily="49" charset="-122"/>
            </a:endParaRPr>
          </a:p>
        </p:txBody>
      </p:sp>
      <p:sp>
        <p:nvSpPr>
          <p:cNvPr id="27668" name="TextBox 5"/>
          <p:cNvSpPr txBox="1"/>
          <p:nvPr/>
        </p:nvSpPr>
        <p:spPr>
          <a:xfrm>
            <a:off x="3286125" y="3714750"/>
            <a:ext cx="5143500" cy="398463"/>
          </a:xfrm>
          <a:prstGeom prst="rect">
            <a:avLst/>
          </a:prstGeom>
          <a:noFill/>
          <a:ln w="9525">
            <a:noFill/>
          </a:ln>
        </p:spPr>
        <p:txBody>
          <a:bodyPr anchor="t">
            <a:spAutoFit/>
          </a:bodyPr>
          <a:lstStyle/>
          <a:p>
            <a:pPr>
              <a:buFont typeface="Arial" panose="020B0604020202020204" pitchFamily="34" charset="0"/>
              <a:buNone/>
            </a:pPr>
            <a:r>
              <a:rPr lang="en-US" altLang="zh-CN" sz="2000" b="1" dirty="0">
                <a:latin typeface="黑体" panose="02010609060101010101" pitchFamily="49" charset="-122"/>
                <a:ea typeface="黑体" panose="02010609060101010101" pitchFamily="49" charset="-122"/>
              </a:rPr>
              <a:t>---</a:t>
            </a:r>
            <a:r>
              <a:rPr lang="zh-CN" altLang="en-US" sz="2000" b="1" dirty="0">
                <a:latin typeface="黑体" panose="02010609060101010101" pitchFamily="49" charset="-122"/>
                <a:ea typeface="黑体" panose="02010609060101010101" pitchFamily="49" charset="-122"/>
              </a:rPr>
              <a:t>杜文玉</a:t>
            </a:r>
            <a:r>
              <a:rPr lang="en-US" altLang="zh-CN" sz="2000" b="1" dirty="0">
                <a:latin typeface="黑体" panose="02010609060101010101" pitchFamily="49" charset="-122"/>
                <a:ea typeface="黑体" panose="02010609060101010101" pitchFamily="49" charset="-122"/>
              </a:rPr>
              <a:t>《</a:t>
            </a:r>
            <a:r>
              <a:rPr lang="zh-CN" altLang="en-US" sz="2000" b="1" dirty="0">
                <a:latin typeface="黑体" panose="02010609060101010101" pitchFamily="49" charset="-122"/>
                <a:ea typeface="黑体" panose="02010609060101010101" pitchFamily="49" charset="-122"/>
              </a:rPr>
              <a:t>中国古代政治与社会实史论稿</a:t>
            </a:r>
            <a:r>
              <a:rPr lang="en-US" altLang="zh-CN" sz="2000" b="1" dirty="0">
                <a:latin typeface="黑体" panose="02010609060101010101" pitchFamily="49" charset="-122"/>
                <a:ea typeface="黑体" panose="02010609060101010101" pitchFamily="49" charset="-122"/>
              </a:rPr>
              <a:t>》</a:t>
            </a:r>
            <a:endParaRPr lang="zh-CN" altLang="en-US" sz="2000" b="1" dirty="0">
              <a:latin typeface="黑体" panose="02010609060101010101" pitchFamily="49" charset="-122"/>
              <a:ea typeface="黑体" panose="02010609060101010101" pitchFamily="49" charset="-122"/>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1" cstate="print">
            <a:extLst>
              <a:ext uri="{28A0092B-C50C-407E-A947-70E740481C1C}">
                <a14:useLocalDpi xmlns:a14="http://schemas.microsoft.com/office/drawing/2010/main" val="0"/>
              </a:ext>
            </a:extLst>
          </a:blip>
          <a:srcRect t="1" r="882" b="29696"/>
          <a:stretch>
            <a:fillRect/>
          </a:stretch>
        </p:blipFill>
        <p:spPr bwMode="auto">
          <a:xfrm>
            <a:off x="500480" y="1458997"/>
            <a:ext cx="2976042" cy="3183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779912" y="1385805"/>
            <a:ext cx="2438400" cy="3517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362327" y="1483830"/>
            <a:ext cx="2395537"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31746" name="组合 7"/>
          <p:cNvGrpSpPr/>
          <p:nvPr/>
        </p:nvGrpSpPr>
        <p:grpSpPr>
          <a:xfrm>
            <a:off x="0" y="214313"/>
            <a:ext cx="4892675" cy="758825"/>
            <a:chOff x="0" y="214296"/>
            <a:chExt cx="4892199" cy="758208"/>
          </a:xfrm>
        </p:grpSpPr>
        <p:grpSp>
          <p:nvGrpSpPr>
            <p:cNvPr id="31747" name="组合 8"/>
            <p:cNvGrpSpPr/>
            <p:nvPr/>
          </p:nvGrpSpPr>
          <p:grpSpPr>
            <a:xfrm>
              <a:off x="379104" y="214296"/>
              <a:ext cx="4513095" cy="758208"/>
              <a:chOff x="1326309" y="2955092"/>
              <a:chExt cx="4513095" cy="758208"/>
            </a:xfrm>
          </p:grpSpPr>
          <p:sp>
            <p:nvSpPr>
              <p:cNvPr id="11" name="五边形 10"/>
              <p:cNvSpPr/>
              <p:nvPr/>
            </p:nvSpPr>
            <p:spPr>
              <a:xfrm rot="10800000">
                <a:off x="1326581" y="2955092"/>
                <a:ext cx="4512823" cy="758208"/>
              </a:xfrm>
              <a:prstGeom prst="homePlate">
                <a:avLst/>
              </a:prstGeom>
            </p:spPr>
            <p:style>
              <a:lnRef idx="2">
                <a:schemeClr val="lt1">
                  <a:hueOff val="0"/>
                  <a:satOff val="0"/>
                  <a:lumOff val="0"/>
                  <a:alphaOff val="0"/>
                </a:schemeClr>
              </a:lnRef>
              <a:fillRef idx="1">
                <a:schemeClr val="accent2">
                  <a:hueOff val="4681519"/>
                  <a:satOff val="-5820"/>
                  <a:lumOff val="1373"/>
                  <a:alphaOff val="0"/>
                </a:schemeClr>
              </a:fillRef>
              <a:effectRef idx="0">
                <a:schemeClr val="accent2">
                  <a:hueOff val="4681519"/>
                  <a:satOff val="-5820"/>
                  <a:lumOff val="1373"/>
                  <a:alphaOff val="0"/>
                </a:schemeClr>
              </a:effectRef>
              <a:fontRef idx="minor">
                <a:schemeClr val="lt1"/>
              </a:fontRef>
            </p:style>
          </p:sp>
          <p:sp>
            <p:nvSpPr>
              <p:cNvPr id="12" name="五边形 4"/>
              <p:cNvSpPr/>
              <p:nvPr/>
            </p:nvSpPr>
            <p:spPr>
              <a:xfrm rot="21600000">
                <a:off x="1515475" y="2955092"/>
                <a:ext cx="4323929" cy="758208"/>
              </a:xfrm>
              <a:prstGeom prst="rect">
                <a:avLst/>
              </a:prstGeom>
            </p:spPr>
            <p:style>
              <a:lnRef idx="0">
                <a:scrgbClr r="0" g="0" b="0"/>
              </a:lnRef>
              <a:fillRef idx="0">
                <a:scrgbClr r="0" g="0" b="0"/>
              </a:fillRef>
              <a:effectRef idx="0">
                <a:scrgbClr r="0" g="0" b="0"/>
              </a:effectRef>
              <a:fontRef idx="minor">
                <a:schemeClr val="lt1"/>
              </a:fontRef>
            </p:style>
            <p:txBody>
              <a:bodyPr lIns="334349" tIns="125730" rIns="234696" bIns="125730" spcCol="1270" anchor="ctr"/>
              <a:p>
                <a:pPr marL="0" marR="0" lvl="0" indent="0" algn="ctr" defTabSz="1466850" rtl="0" eaLnBrk="1" fontAlgn="auto" latinLnBrk="0" hangingPunct="1">
                  <a:lnSpc>
                    <a:spcPct val="90000"/>
                  </a:lnSpc>
                  <a:spcBef>
                    <a:spcPct val="0"/>
                  </a:spcBef>
                  <a:spcAft>
                    <a:spcPct val="35000"/>
                  </a:spcAft>
                  <a:buClrTx/>
                  <a:buSzTx/>
                  <a:buFontTx/>
                  <a:buNone/>
                  <a:defRPr/>
                </a:pPr>
                <a:r>
                  <a:rPr kumimoji="0" lang="zh-CN" altLang="en-US" sz="3300" b="1" i="0" u="none" strike="noStrike" kern="1200" cap="none" spc="0" normalizeH="0" baseline="0" noProof="0" dirty="0">
                    <a:ln>
                      <a:noFill/>
                    </a:ln>
                    <a:solidFill>
                      <a:schemeClr val="lt1"/>
                    </a:solidFill>
                    <a:effectLst/>
                    <a:uLnTx/>
                    <a:uFillTx/>
                    <a:latin typeface="+mn-lt"/>
                    <a:ea typeface="+mn-ea"/>
                    <a:cs typeface="+mn-cs"/>
                    <a:sym typeface="+mn-ea"/>
                  </a:rPr>
                  <a:t>城市 茶肆之变</a:t>
                </a:r>
                <a:endParaRPr kumimoji="0" lang="zh-CN" altLang="en-US" sz="3300" b="1" i="0" u="none" strike="noStrike" kern="1200" cap="none" spc="0" normalizeH="0" baseline="0" noProof="0" dirty="0">
                  <a:ln>
                    <a:noFill/>
                  </a:ln>
                  <a:solidFill>
                    <a:schemeClr val="lt1"/>
                  </a:solidFill>
                  <a:effectLst/>
                  <a:uLnTx/>
                  <a:uFillTx/>
                  <a:latin typeface="+mn-lt"/>
                  <a:ea typeface="+mn-ea"/>
                  <a:cs typeface="+mn-cs"/>
                  <a:sym typeface="+mn-ea"/>
                </a:endParaRPr>
              </a:p>
            </p:txBody>
          </p:sp>
        </p:grpSp>
        <p:sp>
          <p:nvSpPr>
            <p:cNvPr id="10" name="椭圆 9"/>
            <p:cNvSpPr/>
            <p:nvPr/>
          </p:nvSpPr>
          <p:spPr>
            <a:xfrm>
              <a:off x="0" y="214296"/>
              <a:ext cx="758751" cy="758208"/>
            </a:xfrm>
            <a:prstGeom prst="ellipse">
              <a:avLst/>
            </a:prstGeom>
            <a:blipFill rotWithShape="0">
              <a:blip r:embed="rId4" cstate="print"/>
              <a:stretch>
                <a:fillRect/>
              </a:stretch>
            </a:blipFill>
          </p:spPr>
          <p:style>
            <a:lnRef idx="2">
              <a:schemeClr val="lt1">
                <a:hueOff val="0"/>
                <a:satOff val="0"/>
                <a:lumOff val="0"/>
                <a:alphaOff val="0"/>
              </a:schemeClr>
            </a:lnRef>
            <a:fillRef idx="1">
              <a:scrgbClr r="0" g="0" b="0"/>
            </a:fillRef>
            <a:effectRef idx="0">
              <a:schemeClr val="accent2">
                <a:tint val="50000"/>
                <a:hueOff val="5002875"/>
                <a:satOff val="-4454"/>
                <a:lumOff val="13"/>
                <a:alphaOff val="0"/>
              </a:schemeClr>
            </a:effectRef>
            <a:fontRef idx="minor">
              <a:schemeClr val="lt1">
                <a:hueOff val="0"/>
                <a:satOff val="0"/>
                <a:lumOff val="0"/>
                <a:alphaOff val="0"/>
              </a:schemeClr>
            </a:fontRef>
          </p:style>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5" name="文本框 2"/>
          <p:cNvSpPr txBox="1"/>
          <p:nvPr/>
        </p:nvSpPr>
        <p:spPr>
          <a:xfrm>
            <a:off x="317698" y="3147814"/>
            <a:ext cx="8502774" cy="584200"/>
          </a:xfrm>
          <a:prstGeom prst="rect">
            <a:avLst/>
          </a:prstGeom>
          <a:noFill/>
          <a:ln w="9525">
            <a:noFill/>
          </a:ln>
        </p:spPr>
        <p:txBody>
          <a:bodyPr wrap="square" anchor="t">
            <a:spAutoFit/>
          </a:bodyPr>
          <a:lstStyle/>
          <a:p>
            <a:pPr>
              <a:buFont typeface="Arial" panose="020B0604020202020204" pitchFamily="34" charset="0"/>
              <a:buNone/>
            </a:pPr>
            <a:r>
              <a:rPr lang="zh-CN" altLang="en-US" sz="3200" b="1" dirty="0">
                <a:solidFill>
                  <a:srgbClr val="FF0000"/>
                </a:solidFill>
                <a:latin typeface="黑体" panose="02010609060101010101" pitchFamily="49" charset="-122"/>
                <a:ea typeface="黑体" panose="02010609060101010101" pitchFamily="49" charset="-122"/>
              </a:rPr>
              <a:t>思考：汴京茶坊经营时间</a:t>
            </a:r>
            <a:r>
              <a:rPr lang="zh-CN" altLang="en-US" sz="3200" b="1" dirty="0" smtClean="0">
                <a:solidFill>
                  <a:srgbClr val="FF0000"/>
                </a:solidFill>
                <a:latin typeface="黑体" panose="02010609060101010101" pitchFamily="49" charset="-122"/>
                <a:ea typeface="黑体" panose="02010609060101010101" pitchFamily="49" charset="-122"/>
              </a:rPr>
              <a:t>和</a:t>
            </a:r>
            <a:r>
              <a:rPr lang="zh-CN" altLang="en-US" sz="3200" b="1" dirty="0">
                <a:solidFill>
                  <a:srgbClr val="FF0000"/>
                </a:solidFill>
                <a:latin typeface="黑体" panose="02010609060101010101" pitchFamily="49" charset="-122"/>
                <a:ea typeface="黑体" panose="02010609060101010101" pitchFamily="49" charset="-122"/>
              </a:rPr>
              <a:t>内容</a:t>
            </a:r>
            <a:r>
              <a:rPr lang="zh-CN" altLang="en-US" sz="3200" b="1" dirty="0" smtClean="0">
                <a:solidFill>
                  <a:srgbClr val="FF0000"/>
                </a:solidFill>
                <a:latin typeface="黑体" panose="02010609060101010101" pitchFamily="49" charset="-122"/>
                <a:ea typeface="黑体" panose="02010609060101010101" pitchFamily="49" charset="-122"/>
              </a:rPr>
              <a:t>有何</a:t>
            </a:r>
            <a:r>
              <a:rPr lang="zh-CN" altLang="en-US" sz="3200" b="1" dirty="0">
                <a:solidFill>
                  <a:srgbClr val="FF0000"/>
                </a:solidFill>
                <a:latin typeface="黑体" panose="02010609060101010101" pitchFamily="49" charset="-122"/>
                <a:ea typeface="黑体" panose="02010609060101010101" pitchFamily="49" charset="-122"/>
              </a:rPr>
              <a:t>特点？</a:t>
            </a:r>
            <a:endParaRPr lang="zh-CN" altLang="en-US" sz="3200" b="1" dirty="0">
              <a:solidFill>
                <a:srgbClr val="FF0000"/>
              </a:solidFill>
              <a:latin typeface="黑体" panose="02010609060101010101" pitchFamily="49" charset="-122"/>
              <a:ea typeface="黑体" panose="02010609060101010101" pitchFamily="49" charset="-122"/>
            </a:endParaRPr>
          </a:p>
        </p:txBody>
      </p:sp>
      <p:grpSp>
        <p:nvGrpSpPr>
          <p:cNvPr id="31746" name="组合 7"/>
          <p:cNvGrpSpPr/>
          <p:nvPr/>
        </p:nvGrpSpPr>
        <p:grpSpPr>
          <a:xfrm>
            <a:off x="0" y="214313"/>
            <a:ext cx="4892675" cy="758825"/>
            <a:chOff x="0" y="214296"/>
            <a:chExt cx="4892199" cy="758208"/>
          </a:xfrm>
        </p:grpSpPr>
        <p:grpSp>
          <p:nvGrpSpPr>
            <p:cNvPr id="31747" name="组合 8"/>
            <p:cNvGrpSpPr/>
            <p:nvPr/>
          </p:nvGrpSpPr>
          <p:grpSpPr>
            <a:xfrm>
              <a:off x="379104" y="214296"/>
              <a:ext cx="4513095" cy="758208"/>
              <a:chOff x="1326309" y="2955092"/>
              <a:chExt cx="4513095" cy="758208"/>
            </a:xfrm>
          </p:grpSpPr>
          <p:sp>
            <p:nvSpPr>
              <p:cNvPr id="11" name="五边形 10"/>
              <p:cNvSpPr/>
              <p:nvPr/>
            </p:nvSpPr>
            <p:spPr>
              <a:xfrm rot="10800000">
                <a:off x="1326581" y="2955092"/>
                <a:ext cx="4512823" cy="758208"/>
              </a:xfrm>
              <a:prstGeom prst="homePlate">
                <a:avLst/>
              </a:prstGeom>
            </p:spPr>
            <p:style>
              <a:lnRef idx="2">
                <a:schemeClr val="lt1">
                  <a:hueOff val="0"/>
                  <a:satOff val="0"/>
                  <a:lumOff val="0"/>
                  <a:alphaOff val="0"/>
                </a:schemeClr>
              </a:lnRef>
              <a:fillRef idx="1">
                <a:schemeClr val="accent2">
                  <a:hueOff val="4681519"/>
                  <a:satOff val="-5821"/>
                  <a:lumOff val="1373"/>
                  <a:alphaOff val="0"/>
                </a:schemeClr>
              </a:fillRef>
              <a:effectRef idx="0">
                <a:schemeClr val="accent2">
                  <a:hueOff val="4681519"/>
                  <a:satOff val="-5821"/>
                  <a:lumOff val="1373"/>
                  <a:alphaOff val="0"/>
                </a:schemeClr>
              </a:effectRef>
              <a:fontRef idx="minor">
                <a:schemeClr val="lt1"/>
              </a:fontRef>
            </p:style>
          </p:sp>
          <p:sp>
            <p:nvSpPr>
              <p:cNvPr id="12" name="五边形 4"/>
              <p:cNvSpPr/>
              <p:nvPr/>
            </p:nvSpPr>
            <p:spPr>
              <a:xfrm rot="21600000">
                <a:off x="1515475" y="2955092"/>
                <a:ext cx="4323929" cy="758208"/>
              </a:xfrm>
              <a:prstGeom prst="rect">
                <a:avLst/>
              </a:prstGeom>
            </p:spPr>
            <p:style>
              <a:lnRef idx="0">
                <a:scrgbClr r="0" g="0" b="0"/>
              </a:lnRef>
              <a:fillRef idx="0">
                <a:scrgbClr r="0" g="0" b="0"/>
              </a:fillRef>
              <a:effectRef idx="0">
                <a:scrgbClr r="0" g="0" b="0"/>
              </a:effectRef>
              <a:fontRef idx="minor">
                <a:schemeClr val="lt1"/>
              </a:fontRef>
            </p:style>
            <p:txBody>
              <a:bodyPr lIns="334349" tIns="125730" rIns="234696" bIns="125730" spcCol="1270" anchor="ctr"/>
              <a:lstStyle/>
              <a:p>
                <a:pPr marL="0" marR="0" lvl="0" indent="0" algn="ctr" defTabSz="1466850" rtl="0" eaLnBrk="1" fontAlgn="auto" latinLnBrk="0" hangingPunct="1">
                  <a:lnSpc>
                    <a:spcPct val="90000"/>
                  </a:lnSpc>
                  <a:spcBef>
                    <a:spcPct val="0"/>
                  </a:spcBef>
                  <a:spcAft>
                    <a:spcPct val="35000"/>
                  </a:spcAft>
                  <a:buClrTx/>
                  <a:buSzTx/>
                  <a:buFontTx/>
                  <a:buNone/>
                  <a:defRPr/>
                </a:pPr>
                <a:r>
                  <a:rPr kumimoji="0" lang="zh-CN" altLang="en-US" sz="3300" b="1" i="0" u="none" strike="noStrike" kern="1200" cap="none" spc="0" normalizeH="0" baseline="0" noProof="0" dirty="0">
                    <a:ln>
                      <a:noFill/>
                    </a:ln>
                    <a:solidFill>
                      <a:schemeClr val="lt1"/>
                    </a:solidFill>
                    <a:effectLst/>
                    <a:uLnTx/>
                    <a:uFillTx/>
                    <a:latin typeface="+mn-lt"/>
                    <a:ea typeface="+mn-ea"/>
                    <a:cs typeface="+mn-cs"/>
                    <a:sym typeface="+mn-ea"/>
                  </a:rPr>
                  <a:t>城市 茶肆之变</a:t>
                </a:r>
                <a:endParaRPr kumimoji="0" lang="zh-CN" altLang="en-US" sz="3300" b="1" i="0" u="none" strike="noStrike" kern="1200" cap="none" spc="0" normalizeH="0" baseline="0" noProof="0" dirty="0">
                  <a:ln>
                    <a:noFill/>
                  </a:ln>
                  <a:solidFill>
                    <a:schemeClr val="lt1"/>
                  </a:solidFill>
                  <a:effectLst/>
                  <a:uLnTx/>
                  <a:uFillTx/>
                  <a:latin typeface="+mn-lt"/>
                  <a:ea typeface="+mn-ea"/>
                  <a:cs typeface="+mn-cs"/>
                  <a:sym typeface="+mn-ea"/>
                </a:endParaRPr>
              </a:p>
            </p:txBody>
          </p:sp>
        </p:grpSp>
        <p:sp>
          <p:nvSpPr>
            <p:cNvPr id="10" name="椭圆 9"/>
            <p:cNvSpPr/>
            <p:nvPr/>
          </p:nvSpPr>
          <p:spPr>
            <a:xfrm>
              <a:off x="0" y="214296"/>
              <a:ext cx="758751" cy="758208"/>
            </a:xfrm>
            <a:prstGeom prst="ellipse">
              <a:avLst/>
            </a:prstGeom>
            <a:blipFill rotWithShape="0">
              <a:blip r:embed="rId1" cstate="print"/>
              <a:stretch>
                <a:fillRect/>
              </a:stretch>
            </a:blipFill>
          </p:spPr>
          <p:style>
            <a:lnRef idx="2">
              <a:schemeClr val="lt1">
                <a:hueOff val="0"/>
                <a:satOff val="0"/>
                <a:lumOff val="0"/>
                <a:alphaOff val="0"/>
              </a:schemeClr>
            </a:lnRef>
            <a:fillRef idx="1">
              <a:scrgbClr r="0" g="0" b="0"/>
            </a:fillRef>
            <a:effectRef idx="0">
              <a:schemeClr val="accent2">
                <a:tint val="50000"/>
                <a:hueOff val="5002875"/>
                <a:satOff val="-4455"/>
                <a:lumOff val="13"/>
                <a:alphaOff val="0"/>
              </a:schemeClr>
            </a:effectRef>
            <a:fontRef idx="minor">
              <a:schemeClr val="lt1">
                <a:hueOff val="0"/>
                <a:satOff val="0"/>
                <a:lumOff val="0"/>
                <a:alphaOff val="0"/>
              </a:schemeClr>
            </a:fontRef>
          </p:style>
        </p:sp>
      </p:grpSp>
      <p:sp>
        <p:nvSpPr>
          <p:cNvPr id="13" name="TextBox 12"/>
          <p:cNvSpPr txBox="1"/>
          <p:nvPr/>
        </p:nvSpPr>
        <p:spPr>
          <a:xfrm>
            <a:off x="285750" y="3909688"/>
            <a:ext cx="8286750" cy="830263"/>
          </a:xfrm>
          <a:prstGeom prst="rect">
            <a:avLst/>
          </a:prstGeom>
          <a:noFill/>
          <a:ln w="9525">
            <a:noFill/>
          </a:ln>
        </p:spPr>
        <p:txBody>
          <a:bodyPr anchor="t">
            <a:spAutoFit/>
          </a:bodyPr>
          <a:lstStyle/>
          <a:p>
            <a:pPr>
              <a:buFont typeface="Arial" panose="020B0604020202020204" pitchFamily="34" charset="0"/>
              <a:buNone/>
            </a:pPr>
            <a:r>
              <a:rPr lang="zh-CN" altLang="en-US" sz="2400" b="1" dirty="0" smtClean="0">
                <a:solidFill>
                  <a:srgbClr val="002060"/>
                </a:solidFill>
                <a:latin typeface="Calibri" panose="020F0502020204030204" pitchFamily="34" charset="0"/>
                <a:ea typeface="宋体" panose="02010600030101010101" pitchFamily="2" charset="-122"/>
              </a:rPr>
              <a:t>特点：经营时间不受严格限制；</a:t>
            </a:r>
            <a:endParaRPr lang="en-US" altLang="zh-CN" sz="2400" b="1" dirty="0" smtClean="0">
              <a:solidFill>
                <a:srgbClr val="002060"/>
              </a:solidFill>
              <a:latin typeface="Calibri" panose="020F0502020204030204" pitchFamily="34" charset="0"/>
              <a:ea typeface="宋体" panose="02010600030101010101" pitchFamily="2" charset="-122"/>
            </a:endParaRPr>
          </a:p>
          <a:p>
            <a:pPr>
              <a:buFont typeface="Arial" panose="020B0604020202020204" pitchFamily="34" charset="0"/>
              <a:buNone/>
            </a:pPr>
            <a:r>
              <a:rPr lang="en-US" altLang="zh-CN" sz="2400" b="1" dirty="0" smtClean="0">
                <a:solidFill>
                  <a:srgbClr val="002060"/>
                </a:solidFill>
                <a:latin typeface="Calibri" panose="020F0502020204030204" pitchFamily="34" charset="0"/>
                <a:ea typeface="宋体" panose="02010600030101010101" pitchFamily="2" charset="-122"/>
              </a:rPr>
              <a:t>              </a:t>
            </a:r>
            <a:r>
              <a:rPr lang="zh-CN" altLang="en-US" sz="2400" b="1" dirty="0" smtClean="0">
                <a:solidFill>
                  <a:srgbClr val="002060"/>
                </a:solidFill>
                <a:latin typeface="Calibri" panose="020F0502020204030204" pitchFamily="34" charset="0"/>
                <a:ea typeface="宋体" panose="02010600030101010101" pitchFamily="2" charset="-122"/>
              </a:rPr>
              <a:t>经营内容多样化，面向基层消费群体。</a:t>
            </a:r>
            <a:endParaRPr lang="zh-CN" altLang="en-US" sz="2400" b="1" dirty="0">
              <a:solidFill>
                <a:srgbClr val="002060"/>
              </a:solidFill>
              <a:latin typeface="Calibri" panose="020F0502020204030204" pitchFamily="34" charset="0"/>
              <a:ea typeface="宋体" panose="02010600030101010101" pitchFamily="2" charset="-122"/>
            </a:endParaRPr>
          </a:p>
        </p:txBody>
      </p:sp>
      <p:sp>
        <p:nvSpPr>
          <p:cNvPr id="31752" name="矩形 6"/>
          <p:cNvSpPr/>
          <p:nvPr/>
        </p:nvSpPr>
        <p:spPr>
          <a:xfrm>
            <a:off x="285750" y="1214438"/>
            <a:ext cx="8534722" cy="1815882"/>
          </a:xfrm>
          <a:prstGeom prst="rect">
            <a:avLst/>
          </a:prstGeom>
          <a:noFill/>
          <a:ln w="9525" cap="flat" cmpd="sng">
            <a:solidFill>
              <a:schemeClr val="tx1"/>
            </a:solidFill>
            <a:prstDash val="sysDash"/>
            <a:miter/>
            <a:headEnd type="none" w="med" len="med"/>
            <a:tailEnd type="none" w="med" len="med"/>
          </a:ln>
        </p:spPr>
        <p:txBody>
          <a:bodyPr wrap="square" anchor="t">
            <a:spAutoFit/>
          </a:bodyPr>
          <a:lstStyle/>
          <a:p>
            <a:pPr eaLnBrk="0" hangingPunct="0">
              <a:buFont typeface="Arial" panose="020B0604020202020204" pitchFamily="34" charset="0"/>
              <a:buNone/>
            </a:pPr>
            <a:r>
              <a:rPr lang="zh-CN" altLang="en-US" sz="2800" b="1" dirty="0" smtClean="0">
                <a:latin typeface="华文楷体" panose="02010600040101010101" pitchFamily="2" charset="-122"/>
                <a:ea typeface="华文楷体" panose="02010600040101010101" pitchFamily="2" charset="-122"/>
              </a:rPr>
              <a:t>材料</a:t>
            </a:r>
            <a:r>
              <a:rPr lang="en-US" altLang="zh-CN" sz="2800" b="1" dirty="0" smtClean="0">
                <a:latin typeface="华文楷体" panose="02010600040101010101" pitchFamily="2" charset="-122"/>
                <a:ea typeface="华文楷体" panose="02010600040101010101" pitchFamily="2" charset="-122"/>
              </a:rPr>
              <a:t>9</a:t>
            </a:r>
            <a:r>
              <a:rPr lang="zh-CN" altLang="en-US" sz="2800" b="1" dirty="0" smtClean="0">
                <a:latin typeface="华文楷体" panose="02010600040101010101" pitchFamily="2" charset="-122"/>
                <a:ea typeface="华文楷体" panose="02010600040101010101" pitchFamily="2" charset="-122"/>
              </a:rPr>
              <a:t>    </a:t>
            </a:r>
            <a:r>
              <a:rPr lang="zh-CN" altLang="en-US" sz="2800" b="1" dirty="0">
                <a:latin typeface="华文楷体" panose="02010600040101010101" pitchFamily="2" charset="-122"/>
                <a:ea typeface="华文楷体" panose="02010600040101010101" pitchFamily="2" charset="-122"/>
              </a:rPr>
              <a:t>北宋汴</a:t>
            </a:r>
            <a:r>
              <a:rPr lang="zh-CN" altLang="en-US" sz="2800" b="1" dirty="0" smtClean="0">
                <a:latin typeface="华文楷体" panose="02010600040101010101" pitchFamily="2" charset="-122"/>
                <a:ea typeface="华文楷体" panose="02010600040101010101" pitchFamily="2" charset="-122"/>
              </a:rPr>
              <a:t>京茶坊</a:t>
            </a:r>
            <a:r>
              <a:rPr lang="zh-CN" altLang="en-US" sz="2800" b="1" dirty="0">
                <a:latin typeface="华文楷体" panose="02010600040101010101" pitchFamily="2" charset="-122"/>
                <a:ea typeface="华文楷体" panose="02010600040101010101" pitchFamily="2" charset="-122"/>
              </a:rPr>
              <a:t>鳞次栉比</a:t>
            </a:r>
            <a:r>
              <a:rPr lang="en-US" altLang="zh-CN" sz="2800" b="1" dirty="0" smtClean="0">
                <a:latin typeface="华文楷体" panose="02010600040101010101" pitchFamily="2" charset="-122"/>
                <a:ea typeface="华文楷体" panose="02010600040101010101" pitchFamily="2" charset="-122"/>
              </a:rPr>
              <a:t>…</a:t>
            </a:r>
            <a:r>
              <a:rPr lang="zh-CN" altLang="en-US" sz="2800" b="1" dirty="0" smtClean="0">
                <a:latin typeface="华文楷体" panose="02010600040101010101" pitchFamily="2" charset="-122"/>
                <a:ea typeface="华文楷体" panose="02010600040101010101" pitchFamily="2" charset="-122"/>
              </a:rPr>
              <a:t>茶坊</a:t>
            </a:r>
            <a:r>
              <a:rPr lang="zh-CN" altLang="en-US" sz="2800" b="1" dirty="0">
                <a:latin typeface="华文楷体" panose="02010600040101010101" pitchFamily="2" charset="-122"/>
                <a:ea typeface="华文楷体" panose="02010600040101010101" pitchFamily="2" charset="-122"/>
              </a:rPr>
              <a:t>每五更点灯，博易，买卖衣物、图画、花环、领抹之类，至晓即散。又北山子茶坊，</a:t>
            </a:r>
            <a:r>
              <a:rPr lang="en-US" altLang="zh-CN" sz="2800" b="1" dirty="0">
                <a:latin typeface="华文楷体" panose="02010600040101010101" pitchFamily="2" charset="-122"/>
                <a:ea typeface="华文楷体" panose="02010600040101010101" pitchFamily="2" charset="-122"/>
              </a:rPr>
              <a:t>……</a:t>
            </a:r>
            <a:r>
              <a:rPr lang="zh-CN" altLang="en-US" sz="2800" b="1" dirty="0">
                <a:latin typeface="华文楷体" panose="02010600040101010101" pitchFamily="2" charset="-122"/>
                <a:ea typeface="华文楷体" panose="02010600040101010101" pitchFamily="2" charset="-122"/>
              </a:rPr>
              <a:t>仕女往往夜游吃茶于彼</a:t>
            </a:r>
            <a:r>
              <a:rPr lang="zh-CN" altLang="en-US" sz="2800" b="1" dirty="0" smtClean="0">
                <a:latin typeface="华文楷体" panose="02010600040101010101" pitchFamily="2" charset="-122"/>
                <a:ea typeface="华文楷体" panose="02010600040101010101" pitchFamily="2" charset="-122"/>
              </a:rPr>
              <a:t>。</a:t>
            </a:r>
            <a:r>
              <a:rPr lang="en-US" altLang="zh-CN" sz="2800" b="1" dirty="0">
                <a:latin typeface="华文楷体" panose="02010600040101010101" pitchFamily="2" charset="-122"/>
                <a:ea typeface="华文楷体" panose="02010600040101010101" pitchFamily="2" charset="-122"/>
              </a:rPr>
              <a:t> </a:t>
            </a:r>
            <a:r>
              <a:rPr lang="en-US" altLang="zh-CN" sz="2800" b="1" dirty="0" smtClean="0">
                <a:latin typeface="华文楷体" panose="02010600040101010101" pitchFamily="2" charset="-122"/>
                <a:ea typeface="华文楷体" panose="02010600040101010101" pitchFamily="2" charset="-122"/>
              </a:rPr>
              <a:t>                                         </a:t>
            </a:r>
            <a:endParaRPr lang="en-US" altLang="zh-CN" sz="2800" b="1" dirty="0" smtClean="0">
              <a:latin typeface="华文楷体" panose="02010600040101010101" pitchFamily="2" charset="-122"/>
              <a:ea typeface="华文楷体" panose="02010600040101010101" pitchFamily="2" charset="-122"/>
            </a:endParaRPr>
          </a:p>
          <a:p>
            <a:pPr eaLnBrk="0" hangingPunct="0">
              <a:buFont typeface="Arial" panose="020B0604020202020204" pitchFamily="34" charset="0"/>
              <a:buNone/>
            </a:pPr>
            <a:r>
              <a:rPr lang="en-US" altLang="zh-CN" sz="2800" b="1" dirty="0">
                <a:latin typeface="华文楷体" panose="02010600040101010101" pitchFamily="2" charset="-122"/>
                <a:ea typeface="华文楷体" panose="02010600040101010101" pitchFamily="2" charset="-122"/>
              </a:rPr>
              <a:t> </a:t>
            </a:r>
            <a:r>
              <a:rPr lang="en-US" altLang="zh-CN" sz="2800" b="1" dirty="0" smtClean="0">
                <a:latin typeface="华文楷体" panose="02010600040101010101" pitchFamily="2" charset="-122"/>
                <a:ea typeface="华文楷体" panose="02010600040101010101" pitchFamily="2" charset="-122"/>
              </a:rPr>
              <a:t>                                       ---</a:t>
            </a:r>
            <a:r>
              <a:rPr lang="zh-CN" altLang="en-US" sz="2800" b="1" dirty="0">
                <a:latin typeface="华文楷体" panose="02010600040101010101" pitchFamily="2" charset="-122"/>
                <a:ea typeface="华文楷体" panose="02010600040101010101" pitchFamily="2" charset="-122"/>
              </a:rPr>
              <a:t>宋代 </a:t>
            </a:r>
            <a:r>
              <a:rPr lang="zh-CN" altLang="en-US" sz="2800" b="1" dirty="0">
                <a:solidFill>
                  <a:srgbClr val="C00000"/>
                </a:solidFill>
                <a:latin typeface="华文楷体" panose="02010600040101010101" pitchFamily="2" charset="-122"/>
                <a:ea typeface="华文楷体" panose="02010600040101010101" pitchFamily="2" charset="-122"/>
              </a:rPr>
              <a:t>孟元老</a:t>
            </a:r>
            <a:r>
              <a:rPr lang="en-US" altLang="zh-CN" sz="2800" b="1" dirty="0">
                <a:latin typeface="华文楷体" panose="02010600040101010101" pitchFamily="2" charset="-122"/>
                <a:ea typeface="华文楷体" panose="02010600040101010101" pitchFamily="2" charset="-122"/>
              </a:rPr>
              <a:t>《</a:t>
            </a:r>
            <a:r>
              <a:rPr lang="zh-CN" altLang="en-US" sz="2800" b="1" dirty="0">
                <a:latin typeface="华文楷体" panose="02010600040101010101" pitchFamily="2" charset="-122"/>
                <a:ea typeface="华文楷体" panose="02010600040101010101" pitchFamily="2" charset="-122"/>
              </a:rPr>
              <a:t>东京梦华录</a:t>
            </a:r>
            <a:r>
              <a:rPr lang="en-US" altLang="zh-CN" sz="2800" b="1" dirty="0">
                <a:latin typeface="华文楷体" panose="02010600040101010101" pitchFamily="2" charset="-122"/>
                <a:ea typeface="华文楷体" panose="02010600040101010101" pitchFamily="2" charset="-122"/>
              </a:rPr>
              <a:t>》</a:t>
            </a:r>
            <a:endParaRPr lang="zh-CN" altLang="en-US" sz="2800" b="1" dirty="0">
              <a:latin typeface="华文楷体" panose="02010600040101010101" pitchFamily="2" charset="-122"/>
              <a:ea typeface="华文楷体" panose="0201060004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7" presetClass="entr" presetSubtype="1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文本框 3"/>
          <p:cNvSpPr txBox="1"/>
          <p:nvPr/>
        </p:nvSpPr>
        <p:spPr>
          <a:xfrm>
            <a:off x="296036" y="3171044"/>
            <a:ext cx="8218488" cy="523220"/>
          </a:xfrm>
          <a:prstGeom prst="rect">
            <a:avLst/>
          </a:prstGeom>
          <a:noFill/>
          <a:ln w="9525">
            <a:noFill/>
          </a:ln>
        </p:spPr>
        <p:txBody>
          <a:bodyPr anchor="t">
            <a:spAutoFit/>
          </a:bodyPr>
          <a:lstStyle/>
          <a:p>
            <a:pPr>
              <a:buFont typeface="Arial" panose="020B0604020202020204" pitchFamily="34" charset="0"/>
              <a:buNone/>
            </a:pPr>
            <a:r>
              <a:rPr lang="zh-CN" altLang="en-US" sz="2800" b="1" dirty="0">
                <a:solidFill>
                  <a:srgbClr val="FF0000"/>
                </a:solidFill>
                <a:latin typeface="黑体" panose="02010609060101010101" pitchFamily="49" charset="-122"/>
                <a:ea typeface="黑体" panose="02010609060101010101" pitchFamily="49" charset="-122"/>
              </a:rPr>
              <a:t>思考：杭城茶肆命名有何</a:t>
            </a:r>
            <a:r>
              <a:rPr lang="zh-CN" altLang="en-US" sz="2800" b="1" dirty="0" smtClean="0">
                <a:solidFill>
                  <a:srgbClr val="FF0000"/>
                </a:solidFill>
                <a:latin typeface="黑体" panose="02010609060101010101" pitchFamily="49" charset="-122"/>
                <a:ea typeface="黑体" panose="02010609060101010101" pitchFamily="49" charset="-122"/>
              </a:rPr>
              <a:t>特点？</a:t>
            </a:r>
            <a:endParaRPr lang="zh-CN" altLang="en-US" sz="2800" b="1" dirty="0">
              <a:solidFill>
                <a:srgbClr val="FF0000"/>
              </a:solidFill>
              <a:latin typeface="黑体" panose="02010609060101010101" pitchFamily="49" charset="-122"/>
              <a:ea typeface="黑体" panose="02010609060101010101" pitchFamily="49" charset="-122"/>
            </a:endParaRPr>
          </a:p>
        </p:txBody>
      </p:sp>
      <p:grpSp>
        <p:nvGrpSpPr>
          <p:cNvPr id="33794" name="组合 4"/>
          <p:cNvGrpSpPr/>
          <p:nvPr/>
        </p:nvGrpSpPr>
        <p:grpSpPr>
          <a:xfrm>
            <a:off x="0" y="214313"/>
            <a:ext cx="4892675" cy="758825"/>
            <a:chOff x="0" y="214296"/>
            <a:chExt cx="4892199" cy="758208"/>
          </a:xfrm>
        </p:grpSpPr>
        <p:grpSp>
          <p:nvGrpSpPr>
            <p:cNvPr id="33795" name="组合 8"/>
            <p:cNvGrpSpPr/>
            <p:nvPr/>
          </p:nvGrpSpPr>
          <p:grpSpPr>
            <a:xfrm>
              <a:off x="379104" y="214296"/>
              <a:ext cx="4513095" cy="758208"/>
              <a:chOff x="1326309" y="2955092"/>
              <a:chExt cx="4513095" cy="758208"/>
            </a:xfrm>
          </p:grpSpPr>
          <p:sp>
            <p:nvSpPr>
              <p:cNvPr id="8" name="五边形 7"/>
              <p:cNvSpPr/>
              <p:nvPr/>
            </p:nvSpPr>
            <p:spPr>
              <a:xfrm rot="10800000">
                <a:off x="1326581" y="2955092"/>
                <a:ext cx="4512823" cy="758208"/>
              </a:xfrm>
              <a:prstGeom prst="homePlate">
                <a:avLst/>
              </a:prstGeom>
            </p:spPr>
            <p:style>
              <a:lnRef idx="2">
                <a:schemeClr val="lt1">
                  <a:hueOff val="0"/>
                  <a:satOff val="0"/>
                  <a:lumOff val="0"/>
                  <a:alphaOff val="0"/>
                </a:schemeClr>
              </a:lnRef>
              <a:fillRef idx="1">
                <a:schemeClr val="accent2">
                  <a:hueOff val="4681519"/>
                  <a:satOff val="-5821"/>
                  <a:lumOff val="1373"/>
                  <a:alphaOff val="0"/>
                </a:schemeClr>
              </a:fillRef>
              <a:effectRef idx="0">
                <a:schemeClr val="accent2">
                  <a:hueOff val="4681519"/>
                  <a:satOff val="-5821"/>
                  <a:lumOff val="1373"/>
                  <a:alphaOff val="0"/>
                </a:schemeClr>
              </a:effectRef>
              <a:fontRef idx="minor">
                <a:schemeClr val="lt1"/>
              </a:fontRef>
            </p:style>
          </p:sp>
          <p:sp>
            <p:nvSpPr>
              <p:cNvPr id="9" name="五边形 4"/>
              <p:cNvSpPr/>
              <p:nvPr/>
            </p:nvSpPr>
            <p:spPr>
              <a:xfrm rot="21600000">
                <a:off x="1515475" y="2955092"/>
                <a:ext cx="4323929" cy="758208"/>
              </a:xfrm>
              <a:prstGeom prst="rect">
                <a:avLst/>
              </a:prstGeom>
            </p:spPr>
            <p:style>
              <a:lnRef idx="0">
                <a:scrgbClr r="0" g="0" b="0"/>
              </a:lnRef>
              <a:fillRef idx="0">
                <a:scrgbClr r="0" g="0" b="0"/>
              </a:fillRef>
              <a:effectRef idx="0">
                <a:scrgbClr r="0" g="0" b="0"/>
              </a:effectRef>
              <a:fontRef idx="minor">
                <a:schemeClr val="lt1"/>
              </a:fontRef>
            </p:style>
            <p:txBody>
              <a:bodyPr lIns="334349" tIns="125730" rIns="234696" bIns="125730" spcCol="1270" anchor="ctr"/>
              <a:lstStyle/>
              <a:p>
                <a:pPr marL="0" marR="0" lvl="0" indent="0" algn="ctr" defTabSz="1466850" rtl="0" eaLnBrk="1" fontAlgn="auto" latinLnBrk="0" hangingPunct="1">
                  <a:lnSpc>
                    <a:spcPct val="90000"/>
                  </a:lnSpc>
                  <a:spcBef>
                    <a:spcPct val="0"/>
                  </a:spcBef>
                  <a:spcAft>
                    <a:spcPct val="35000"/>
                  </a:spcAft>
                  <a:buClrTx/>
                  <a:buSzTx/>
                  <a:buFontTx/>
                  <a:buNone/>
                  <a:defRPr/>
                </a:pPr>
                <a:r>
                  <a:rPr kumimoji="0" lang="zh-CN" altLang="en-US" sz="3300" b="1" i="0" u="none" strike="noStrike" kern="1200" cap="none" spc="0" normalizeH="0" baseline="0" noProof="0" dirty="0">
                    <a:ln>
                      <a:noFill/>
                    </a:ln>
                    <a:solidFill>
                      <a:schemeClr val="lt1"/>
                    </a:solidFill>
                    <a:effectLst/>
                    <a:uLnTx/>
                    <a:uFillTx/>
                    <a:latin typeface="+mn-lt"/>
                    <a:ea typeface="+mn-ea"/>
                    <a:cs typeface="+mn-cs"/>
                    <a:sym typeface="+mn-ea"/>
                  </a:rPr>
                  <a:t>城市  茶肆之变</a:t>
                </a:r>
                <a:endParaRPr kumimoji="0" lang="zh-CN" altLang="en-US" sz="3300" b="1" i="0" u="none" strike="noStrike" kern="1200" cap="none" spc="0" normalizeH="0" baseline="0" noProof="0" dirty="0">
                  <a:ln>
                    <a:noFill/>
                  </a:ln>
                  <a:solidFill>
                    <a:schemeClr val="lt1"/>
                  </a:solidFill>
                  <a:effectLst/>
                  <a:uLnTx/>
                  <a:uFillTx/>
                  <a:latin typeface="+mn-lt"/>
                  <a:ea typeface="+mn-ea"/>
                  <a:cs typeface="+mn-cs"/>
                  <a:sym typeface="+mn-ea"/>
                </a:endParaRPr>
              </a:p>
            </p:txBody>
          </p:sp>
        </p:grpSp>
        <p:sp>
          <p:nvSpPr>
            <p:cNvPr id="7" name="椭圆 6"/>
            <p:cNvSpPr/>
            <p:nvPr/>
          </p:nvSpPr>
          <p:spPr>
            <a:xfrm>
              <a:off x="0" y="214296"/>
              <a:ext cx="758751" cy="758208"/>
            </a:xfrm>
            <a:prstGeom prst="ellipse">
              <a:avLst/>
            </a:prstGeom>
            <a:blipFill rotWithShape="0">
              <a:blip r:embed="rId1" cstate="print"/>
              <a:stretch>
                <a:fillRect/>
              </a:stretch>
            </a:blipFill>
          </p:spPr>
          <p:style>
            <a:lnRef idx="2">
              <a:schemeClr val="lt1">
                <a:hueOff val="0"/>
                <a:satOff val="0"/>
                <a:lumOff val="0"/>
                <a:alphaOff val="0"/>
              </a:schemeClr>
            </a:lnRef>
            <a:fillRef idx="1">
              <a:scrgbClr r="0" g="0" b="0"/>
            </a:fillRef>
            <a:effectRef idx="0">
              <a:schemeClr val="accent2">
                <a:tint val="50000"/>
                <a:hueOff val="5002875"/>
                <a:satOff val="-4455"/>
                <a:lumOff val="13"/>
                <a:alphaOff val="0"/>
              </a:schemeClr>
            </a:effectRef>
            <a:fontRef idx="minor">
              <a:schemeClr val="lt1">
                <a:hueOff val="0"/>
                <a:satOff val="0"/>
                <a:lumOff val="0"/>
                <a:alphaOff val="0"/>
              </a:schemeClr>
            </a:fontRef>
          </p:style>
        </p:sp>
      </p:grpSp>
      <p:sp>
        <p:nvSpPr>
          <p:cNvPr id="33799" name="矩形 10"/>
          <p:cNvSpPr/>
          <p:nvPr/>
        </p:nvSpPr>
        <p:spPr>
          <a:xfrm>
            <a:off x="428625" y="1143000"/>
            <a:ext cx="8072438" cy="1384995"/>
          </a:xfrm>
          <a:prstGeom prst="rect">
            <a:avLst/>
          </a:prstGeom>
          <a:noFill/>
          <a:ln w="9525" cap="flat" cmpd="sng">
            <a:solidFill>
              <a:schemeClr val="tx1"/>
            </a:solidFill>
            <a:prstDash val="lgDashDotDot"/>
            <a:miter/>
            <a:headEnd type="none" w="med" len="med"/>
            <a:tailEnd type="none" w="med" len="med"/>
          </a:ln>
        </p:spPr>
        <p:txBody>
          <a:bodyPr anchor="t">
            <a:spAutoFit/>
          </a:bodyPr>
          <a:lstStyle/>
          <a:p>
            <a:r>
              <a:rPr lang="zh-CN" altLang="en-US" sz="2800" b="1" dirty="0" smtClean="0">
                <a:latin typeface="华文楷体" panose="02010600040101010101" pitchFamily="2" charset="-122"/>
                <a:ea typeface="华文楷体" panose="02010600040101010101" pitchFamily="2" charset="-122"/>
              </a:rPr>
              <a:t>材料</a:t>
            </a:r>
            <a:r>
              <a:rPr lang="en-US" altLang="zh-CN" sz="2800" b="1" dirty="0" smtClean="0">
                <a:latin typeface="华文楷体" panose="02010600040101010101" pitchFamily="2" charset="-122"/>
                <a:ea typeface="华文楷体" panose="02010600040101010101" pitchFamily="2" charset="-122"/>
              </a:rPr>
              <a:t>10</a:t>
            </a:r>
            <a:r>
              <a:rPr lang="zh-CN" altLang="en-US" sz="2800" b="1" dirty="0" smtClean="0">
                <a:latin typeface="华文楷体" panose="02010600040101010101" pitchFamily="2" charset="-122"/>
                <a:ea typeface="华文楷体" panose="02010600040101010101" pitchFamily="2" charset="-122"/>
              </a:rPr>
              <a:t>    </a:t>
            </a:r>
            <a:r>
              <a:rPr lang="zh-CN" altLang="en-US" sz="2800" b="1" dirty="0">
                <a:latin typeface="华文楷体" panose="02010600040101010101" pitchFamily="2" charset="-122"/>
                <a:ea typeface="华文楷体" panose="02010600040101010101" pitchFamily="2" charset="-122"/>
              </a:rPr>
              <a:t>今杭城</a:t>
            </a:r>
            <a:r>
              <a:rPr lang="zh-CN" altLang="en-US" sz="2800" b="1" dirty="0" smtClean="0">
                <a:latin typeface="华文楷体" panose="02010600040101010101" pitchFamily="2" charset="-122"/>
                <a:ea typeface="华文楷体" panose="02010600040101010101" pitchFamily="2" charset="-122"/>
              </a:rPr>
              <a:t>茶肆，</a:t>
            </a:r>
            <a:r>
              <a:rPr lang="en-US" altLang="zh-CN" sz="2800" b="1" dirty="0" smtClean="0">
                <a:latin typeface="华文楷体" panose="02010600040101010101" pitchFamily="2" charset="-122"/>
                <a:ea typeface="华文楷体" panose="02010600040101010101" pitchFamily="2" charset="-122"/>
              </a:rPr>
              <a:t> </a:t>
            </a:r>
            <a:r>
              <a:rPr lang="zh-CN" altLang="en-US" sz="2800" b="1" dirty="0">
                <a:latin typeface="华文楷体" panose="02010600040101010101" pitchFamily="2" charset="-122"/>
                <a:ea typeface="华文楷体" panose="02010600040101010101" pitchFamily="2" charset="-122"/>
              </a:rPr>
              <a:t>有俞七郎</a:t>
            </a:r>
            <a:r>
              <a:rPr lang="zh-CN" altLang="en-US" sz="2800" b="1" dirty="0" smtClean="0">
                <a:latin typeface="华文楷体" panose="02010600040101010101" pitchFamily="2" charset="-122"/>
                <a:ea typeface="华文楷体" panose="02010600040101010101" pitchFamily="2" charset="-122"/>
              </a:rPr>
              <a:t>茶坊，朱骷髅，黄</a:t>
            </a:r>
            <a:r>
              <a:rPr lang="zh-CN" altLang="en-US" sz="2800" b="1" dirty="0">
                <a:latin typeface="华文楷体" panose="02010600040101010101" pitchFamily="2" charset="-122"/>
                <a:ea typeface="华文楷体" panose="02010600040101010101" pitchFamily="2" charset="-122"/>
              </a:rPr>
              <a:t>尖嘴蹴球</a:t>
            </a:r>
            <a:r>
              <a:rPr lang="zh-CN" altLang="en-US" sz="2800" b="1" dirty="0" smtClean="0">
                <a:latin typeface="华文楷体" panose="02010600040101010101" pitchFamily="2" charset="-122"/>
                <a:ea typeface="华文楷体" panose="02010600040101010101" pitchFamily="2" charset="-122"/>
              </a:rPr>
              <a:t>茶坊，更</a:t>
            </a:r>
            <a:r>
              <a:rPr lang="zh-CN" altLang="en-US" sz="2800" b="1" dirty="0">
                <a:latin typeface="华文楷体" panose="02010600040101010101" pitchFamily="2" charset="-122"/>
                <a:ea typeface="华文楷体" panose="02010600040101010101" pitchFamily="2" charset="-122"/>
              </a:rPr>
              <a:t>有王妈妈家茶肆名一窟鬼</a:t>
            </a:r>
            <a:r>
              <a:rPr lang="zh-CN" altLang="en-US" sz="2800" b="1" dirty="0" smtClean="0">
                <a:latin typeface="华文楷体" panose="02010600040101010101" pitchFamily="2" charset="-122"/>
                <a:ea typeface="华文楷体" panose="02010600040101010101" pitchFamily="2" charset="-122"/>
              </a:rPr>
              <a:t>茶坊。</a:t>
            </a:r>
            <a:endParaRPr lang="en-US" altLang="zh-CN" sz="2800" b="1" dirty="0">
              <a:latin typeface="华文楷体" panose="02010600040101010101" pitchFamily="2" charset="-122"/>
              <a:ea typeface="华文楷体" panose="02010600040101010101" pitchFamily="2" charset="-122"/>
            </a:endParaRPr>
          </a:p>
          <a:p>
            <a:pPr algn="r">
              <a:buFont typeface="Arial" panose="020B0604020202020204" pitchFamily="34" charset="0"/>
              <a:buNone/>
            </a:pPr>
            <a:r>
              <a:rPr lang="en-US" altLang="zh-CN" sz="2800" b="1" dirty="0">
                <a:latin typeface="华文楷体" panose="02010600040101010101" pitchFamily="2" charset="-122"/>
                <a:ea typeface="华文楷体" panose="02010600040101010101" pitchFamily="2" charset="-122"/>
              </a:rPr>
              <a:t>——</a:t>
            </a:r>
            <a:r>
              <a:rPr lang="zh-CN" altLang="en-US" sz="2800" b="1" dirty="0" smtClean="0">
                <a:latin typeface="华文楷体" panose="02010600040101010101" pitchFamily="2" charset="-122"/>
                <a:ea typeface="华文楷体" panose="02010600040101010101" pitchFamily="2" charset="-122"/>
              </a:rPr>
              <a:t>摘自宋</a:t>
            </a:r>
            <a:r>
              <a:rPr lang="zh-CN" altLang="en-US" sz="2800" b="1" dirty="0">
                <a:latin typeface="华文楷体" panose="02010600040101010101" pitchFamily="2" charset="-122"/>
                <a:ea typeface="华文楷体" panose="02010600040101010101" pitchFamily="2" charset="-122"/>
              </a:rPr>
              <a:t>元   </a:t>
            </a:r>
            <a:r>
              <a:rPr lang="zh-CN" altLang="en-US" sz="2800" b="1" dirty="0">
                <a:solidFill>
                  <a:srgbClr val="C00000"/>
                </a:solidFill>
                <a:latin typeface="华文楷体" panose="02010600040101010101" pitchFamily="2" charset="-122"/>
                <a:ea typeface="华文楷体" panose="02010600040101010101" pitchFamily="2" charset="-122"/>
              </a:rPr>
              <a:t>吴自牧</a:t>
            </a:r>
            <a:r>
              <a:rPr lang="en-US" altLang="zh-CN" sz="2800" b="1" dirty="0">
                <a:latin typeface="华文楷体" panose="02010600040101010101" pitchFamily="2" charset="-122"/>
                <a:ea typeface="华文楷体" panose="02010600040101010101" pitchFamily="2" charset="-122"/>
              </a:rPr>
              <a:t>《</a:t>
            </a:r>
            <a:r>
              <a:rPr lang="zh-CN" altLang="en-US" sz="2800" b="1" dirty="0">
                <a:latin typeface="华文楷体" panose="02010600040101010101" pitchFamily="2" charset="-122"/>
                <a:ea typeface="华文楷体" panose="02010600040101010101" pitchFamily="2" charset="-122"/>
              </a:rPr>
              <a:t>梦粱录</a:t>
            </a:r>
            <a:r>
              <a:rPr lang="en-US" altLang="zh-CN" sz="2800" b="1" dirty="0">
                <a:latin typeface="华文楷体" panose="02010600040101010101" pitchFamily="2" charset="-122"/>
                <a:ea typeface="华文楷体" panose="02010600040101010101" pitchFamily="2" charset="-122"/>
              </a:rPr>
              <a:t>》</a:t>
            </a:r>
            <a:endParaRPr lang="zh-CN" altLang="en-US" sz="2800" dirty="0">
              <a:latin typeface="Calibri" panose="020F0502020204030204" pitchFamily="34" charset="0"/>
            </a:endParaRPr>
          </a:p>
        </p:txBody>
      </p:sp>
      <p:sp>
        <p:nvSpPr>
          <p:cNvPr id="2" name="文本框 1"/>
          <p:cNvSpPr txBox="1"/>
          <p:nvPr/>
        </p:nvSpPr>
        <p:spPr>
          <a:xfrm>
            <a:off x="360709" y="3811296"/>
            <a:ext cx="7388051" cy="584775"/>
          </a:xfrm>
          <a:prstGeom prst="rect">
            <a:avLst/>
          </a:prstGeom>
          <a:noFill/>
        </p:spPr>
        <p:txBody>
          <a:bodyPr wrap="square" rtlCol="0">
            <a:spAutoFit/>
          </a:bodyPr>
          <a:lstStyle/>
          <a:p>
            <a:r>
              <a:rPr lang="zh-CN" altLang="en-US" sz="3200" b="1" dirty="0" smtClean="0">
                <a:solidFill>
                  <a:schemeClr val="tx2">
                    <a:lumMod val="75000"/>
                  </a:schemeClr>
                </a:solidFill>
              </a:rPr>
              <a:t>特点：市民化特征</a:t>
            </a:r>
            <a:endParaRPr lang="en-US" altLang="zh-CN" sz="3200" b="1" dirty="0" smtClean="0">
              <a:solidFill>
                <a:schemeClr val="tx2">
                  <a:lumMod val="75000"/>
                </a:schemeClr>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内容占位符 2"/>
          <p:cNvSpPr>
            <a:spLocks noGrp="1" noChangeArrowheads="1"/>
          </p:cNvSpPr>
          <p:nvPr>
            <p:ph idx="1"/>
          </p:nvPr>
        </p:nvSpPr>
        <p:spPr>
          <a:xfrm>
            <a:off x="611188" y="1131888"/>
            <a:ext cx="8043863" cy="3394075"/>
          </a:xfrm>
        </p:spPr>
        <p:txBody>
          <a:bodyPr vert="horz" wrap="square" lIns="91440" tIns="45720" rIns="91440" bIns="45720" numCol="1" anchor="t" anchorCtr="0" compatLnSpc="1"/>
          <a:lstStyle/>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en-US" altLang="zh-CN" sz="2800" b="1" i="0" u="none" strike="noStrike" kern="1200" cap="none" spc="0" normalizeH="0" baseline="0" noProof="0" dirty="0" smtClean="0">
                <a:ln>
                  <a:noFill/>
                </a:ln>
                <a:solidFill>
                  <a:schemeClr val="tx1"/>
                </a:solidFill>
                <a:effectLst/>
                <a:uLnTx/>
                <a:uFillTx/>
                <a:latin typeface="华文楷体" panose="02010600040101010101" pitchFamily="2" charset="-122"/>
                <a:ea typeface="华文楷体" panose="02010600040101010101" pitchFamily="2" charset="-122"/>
                <a:cs typeface="+mn-cs"/>
              </a:rPr>
              <a:t>1285</a:t>
            </a:r>
            <a:r>
              <a:rPr kumimoji="0" lang="zh-CN" altLang="en-US" sz="2800" b="1" i="0" u="none" strike="noStrike" kern="1200" cap="none" spc="0" normalizeH="0" baseline="0" noProof="0" dirty="0" smtClean="0">
                <a:ln>
                  <a:noFill/>
                </a:ln>
                <a:solidFill>
                  <a:schemeClr val="tx1"/>
                </a:solidFill>
                <a:effectLst/>
                <a:uLnTx/>
                <a:uFillTx/>
                <a:latin typeface="华文楷体" panose="02010600040101010101" pitchFamily="2" charset="-122"/>
                <a:ea typeface="华文楷体" panose="02010600040101010101" pitchFamily="2" charset="-122"/>
                <a:cs typeface="+mn-cs"/>
              </a:rPr>
              <a:t>年，元朝设江浙行省，治所杭州。</a:t>
            </a:r>
            <a:endParaRPr kumimoji="0" lang="zh-CN" altLang="en-US" sz="2800" b="1" i="0" u="none" strike="noStrike" kern="1200" cap="none" spc="0" normalizeH="0" baseline="0" noProof="0" dirty="0" smtClean="0">
              <a:ln>
                <a:noFill/>
              </a:ln>
              <a:solidFill>
                <a:schemeClr val="tx1"/>
              </a:solidFill>
              <a:effectLst/>
              <a:uLnTx/>
              <a:uFillTx/>
              <a:latin typeface="华文楷体" panose="02010600040101010101" pitchFamily="2" charset="-122"/>
              <a:ea typeface="华文楷体" panose="02010600040101010101" pitchFamily="2" charset="-122"/>
              <a:cs typeface="+mn-cs"/>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en-US" altLang="zh-CN" sz="2800" b="1" i="0" u="none" strike="noStrike" kern="1200" cap="none" spc="0" normalizeH="0" baseline="0" noProof="0" dirty="0" smtClean="0">
                <a:ln>
                  <a:noFill/>
                </a:ln>
                <a:solidFill>
                  <a:schemeClr val="tx1"/>
                </a:solidFill>
                <a:effectLst/>
                <a:uLnTx/>
                <a:uFillTx/>
                <a:latin typeface="华文楷体" panose="02010600040101010101" pitchFamily="2" charset="-122"/>
                <a:ea typeface="华文楷体" panose="02010600040101010101" pitchFamily="2" charset="-122"/>
                <a:cs typeface="+mn-cs"/>
              </a:rPr>
              <a:t>1293</a:t>
            </a:r>
            <a:r>
              <a:rPr kumimoji="0" lang="zh-CN" altLang="en-US" sz="2800" b="1" i="0" u="none" strike="noStrike" kern="1200" cap="none" spc="0" normalizeH="0" baseline="0" noProof="0" dirty="0" smtClean="0">
                <a:ln>
                  <a:noFill/>
                </a:ln>
                <a:solidFill>
                  <a:schemeClr val="tx1"/>
                </a:solidFill>
                <a:effectLst/>
                <a:uLnTx/>
                <a:uFillTx/>
                <a:latin typeface="华文楷体" panose="02010600040101010101" pitchFamily="2" charset="-122"/>
                <a:ea typeface="华文楷体" panose="02010600040101010101" pitchFamily="2" charset="-122"/>
                <a:cs typeface="+mn-cs"/>
              </a:rPr>
              <a:t>年，元朝疏通京杭大运河。</a:t>
            </a:r>
            <a:endParaRPr kumimoji="0" lang="zh-CN" altLang="en-US" sz="2800" b="1" i="0" u="none" strike="noStrike" kern="1200" cap="none" spc="0" normalizeH="0" baseline="0" noProof="0" dirty="0" smtClean="0">
              <a:ln>
                <a:noFill/>
              </a:ln>
              <a:solidFill>
                <a:schemeClr val="tx1"/>
              </a:solidFill>
              <a:effectLst/>
              <a:uLnTx/>
              <a:uFillTx/>
              <a:latin typeface="华文楷体" panose="02010600040101010101" pitchFamily="2" charset="-122"/>
              <a:ea typeface="华文楷体" panose="02010600040101010101" pitchFamily="2" charset="-122"/>
              <a:cs typeface="+mn-cs"/>
            </a:endParaRPr>
          </a:p>
          <a:p>
            <a:pPr marL="0" marR="0" lvl="0" indent="0" algn="l" defTabSz="914400" rtl="0" eaLnBrk="0" fontAlgn="base" latinLnBrk="0" hangingPunct="0">
              <a:lnSpc>
                <a:spcPct val="100000"/>
              </a:lnSpc>
              <a:spcBef>
                <a:spcPct val="20000"/>
              </a:spcBef>
              <a:spcAft>
                <a:spcPct val="0"/>
              </a:spcAft>
              <a:buClrTx/>
              <a:buSzTx/>
              <a:buFont typeface="Arial" panose="020B0604020202020204" pitchFamily="34" charset="0"/>
              <a:buNone/>
              <a:defRPr/>
            </a:pPr>
            <a:r>
              <a:rPr lang="zh-CN" altLang="en-US" sz="2800" b="1" strike="noStrike" noProof="0" dirty="0" smtClean="0">
                <a:ln>
                  <a:noFill/>
                </a:ln>
                <a:effectLst/>
                <a:uLnTx/>
                <a:uFillTx/>
                <a:latin typeface="华文楷体" panose="02010600040101010101" pitchFamily="2" charset="-122"/>
                <a:ea typeface="华文楷体" panose="02010600040101010101" pitchFamily="2" charset="-122"/>
                <a:sym typeface="+mn-ea"/>
              </a:rPr>
              <a:t>                   意大利人马可</a:t>
            </a:r>
            <a:r>
              <a:rPr lang="en-US" altLang="zh-CN" sz="2800" b="1" strike="noStrike" noProof="0" dirty="0" smtClean="0">
                <a:ln>
                  <a:noFill/>
                </a:ln>
                <a:effectLst/>
                <a:uLnTx/>
                <a:uFillTx/>
                <a:latin typeface="华文楷体" panose="02010600040101010101" pitchFamily="2" charset="-122"/>
                <a:ea typeface="华文楷体" panose="02010600040101010101" pitchFamily="2" charset="-122"/>
                <a:sym typeface="+mn-ea"/>
              </a:rPr>
              <a:t>·</a:t>
            </a:r>
            <a:r>
              <a:rPr lang="zh-CN" altLang="en-US" sz="2800" b="1" strike="noStrike" noProof="0" dirty="0" smtClean="0">
                <a:ln>
                  <a:noFill/>
                </a:ln>
                <a:effectLst/>
                <a:uLnTx/>
                <a:uFillTx/>
                <a:latin typeface="华文楷体" panose="02010600040101010101" pitchFamily="2" charset="-122"/>
                <a:ea typeface="华文楷体" panose="02010600040101010101" pitchFamily="2" charset="-122"/>
                <a:sym typeface="+mn-ea"/>
              </a:rPr>
              <a:t>波罗来到杭州。</a:t>
            </a:r>
            <a:endParaRPr kumimoji="0" lang="en-US" altLang="zh-CN" sz="2800" b="1" i="0" u="none" strike="noStrike" kern="1200" cap="none" spc="0" normalizeH="0" baseline="0" noProof="0" dirty="0" smtClean="0">
              <a:ln>
                <a:noFill/>
              </a:ln>
              <a:solidFill>
                <a:schemeClr val="tx1"/>
              </a:solidFill>
              <a:effectLst/>
              <a:uLnTx/>
              <a:uFillTx/>
              <a:latin typeface="华文楷体" panose="02010600040101010101" pitchFamily="2" charset="-122"/>
              <a:ea typeface="华文楷体" panose="02010600040101010101" pitchFamily="2" charset="-122"/>
              <a:cs typeface="+mn-cs"/>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en-US" altLang="zh-CN" sz="2800" b="1" i="0" u="none" strike="noStrike" kern="1200" cap="none" spc="0" normalizeH="0" baseline="0" noProof="0" dirty="0" smtClean="0">
                <a:ln>
                  <a:noFill/>
                </a:ln>
                <a:solidFill>
                  <a:schemeClr val="tx1"/>
                </a:solidFill>
                <a:effectLst/>
                <a:uLnTx/>
                <a:uFillTx/>
                <a:latin typeface="华文楷体" panose="02010600040101010101" pitchFamily="2" charset="-122"/>
                <a:ea typeface="华文楷体" panose="02010600040101010101" pitchFamily="2" charset="-122"/>
                <a:cs typeface="+mn-cs"/>
              </a:rPr>
              <a:t>1321</a:t>
            </a:r>
            <a:r>
              <a:rPr kumimoji="0" lang="zh-CN" altLang="en-US" sz="2800" b="1" i="0" u="none" strike="noStrike" kern="1200" cap="none" spc="0" normalizeH="0" baseline="0" noProof="0" dirty="0" smtClean="0">
                <a:ln>
                  <a:noFill/>
                </a:ln>
                <a:solidFill>
                  <a:schemeClr val="tx1"/>
                </a:solidFill>
                <a:effectLst/>
                <a:uLnTx/>
                <a:uFillTx/>
                <a:latin typeface="华文楷体" panose="02010600040101010101" pitchFamily="2" charset="-122"/>
                <a:ea typeface="华文楷体" panose="02010600040101010101" pitchFamily="2" charset="-122"/>
                <a:cs typeface="+mn-cs"/>
              </a:rPr>
              <a:t>年，意大利人但丁发表</a:t>
            </a:r>
            <a:r>
              <a:rPr kumimoji="0" lang="en-US" altLang="zh-CN" sz="2800" b="1" i="0" u="none" strike="noStrike" kern="1200" cap="none" spc="0" normalizeH="0" baseline="0" noProof="0" dirty="0" smtClean="0">
                <a:ln>
                  <a:noFill/>
                </a:ln>
                <a:solidFill>
                  <a:schemeClr val="tx1"/>
                </a:solidFill>
                <a:effectLst/>
                <a:uLnTx/>
                <a:uFillTx/>
                <a:latin typeface="华文楷体" panose="02010600040101010101" pitchFamily="2" charset="-122"/>
                <a:ea typeface="华文楷体" panose="02010600040101010101" pitchFamily="2" charset="-122"/>
                <a:cs typeface="+mn-cs"/>
              </a:rPr>
              <a:t>《</a:t>
            </a:r>
            <a:r>
              <a:rPr kumimoji="0" lang="zh-CN" altLang="en-US" sz="2800" b="1" i="0" u="none" strike="noStrike" kern="1200" cap="none" spc="0" normalizeH="0" baseline="0" noProof="0" dirty="0" smtClean="0">
                <a:ln>
                  <a:noFill/>
                </a:ln>
                <a:solidFill>
                  <a:schemeClr val="tx1"/>
                </a:solidFill>
                <a:effectLst/>
                <a:uLnTx/>
                <a:uFillTx/>
                <a:latin typeface="华文楷体" panose="02010600040101010101" pitchFamily="2" charset="-122"/>
                <a:ea typeface="华文楷体" panose="02010600040101010101" pitchFamily="2" charset="-122"/>
                <a:cs typeface="+mn-cs"/>
              </a:rPr>
              <a:t>神曲</a:t>
            </a:r>
            <a:r>
              <a:rPr kumimoji="0" lang="en-US" altLang="zh-CN" sz="2800" b="1" i="0" u="none" strike="noStrike" kern="1200" cap="none" spc="0" normalizeH="0" baseline="0" noProof="0" dirty="0" smtClean="0">
                <a:ln>
                  <a:noFill/>
                </a:ln>
                <a:solidFill>
                  <a:schemeClr val="tx1"/>
                </a:solidFill>
                <a:effectLst/>
                <a:uLnTx/>
                <a:uFillTx/>
                <a:latin typeface="华文楷体" panose="02010600040101010101" pitchFamily="2" charset="-122"/>
                <a:ea typeface="华文楷体" panose="02010600040101010101" pitchFamily="2" charset="-122"/>
                <a:cs typeface="+mn-cs"/>
              </a:rPr>
              <a:t>》</a:t>
            </a:r>
            <a:r>
              <a:rPr kumimoji="0" lang="zh-CN" altLang="en-US" sz="2800" b="1" i="0" u="none" strike="noStrike" kern="1200" cap="none" spc="0" normalizeH="0" baseline="0" noProof="0" dirty="0" smtClean="0">
                <a:ln>
                  <a:noFill/>
                </a:ln>
                <a:solidFill>
                  <a:schemeClr val="tx1"/>
                </a:solidFill>
                <a:effectLst/>
                <a:uLnTx/>
                <a:uFillTx/>
                <a:latin typeface="华文楷体" panose="02010600040101010101" pitchFamily="2" charset="-122"/>
                <a:ea typeface="华文楷体" panose="02010600040101010101" pitchFamily="2" charset="-122"/>
                <a:cs typeface="+mn-cs"/>
              </a:rPr>
              <a:t>。</a:t>
            </a:r>
            <a:endParaRPr kumimoji="0" lang="en-US" altLang="zh-CN" sz="2800" b="1" i="0" u="none" strike="noStrike" kern="1200" cap="none" spc="0" normalizeH="0" baseline="0" noProof="0" dirty="0" smtClean="0">
              <a:ln>
                <a:noFill/>
              </a:ln>
              <a:solidFill>
                <a:schemeClr val="tx1"/>
              </a:solidFill>
              <a:effectLst/>
              <a:uLnTx/>
              <a:uFillTx/>
              <a:latin typeface="华文楷体" panose="02010600040101010101" pitchFamily="2" charset="-122"/>
              <a:ea typeface="华文楷体" panose="02010600040101010101" pitchFamily="2" charset="-122"/>
              <a:cs typeface="+mn-cs"/>
            </a:endParaRPr>
          </a:p>
          <a:p>
            <a:pPr marL="342900" marR="0" lvl="0" indent="-342900" algn="l" defTabSz="914400" rtl="0" eaLnBrk="0" fontAlgn="base" latinLnBrk="0" hangingPunct="0">
              <a:lnSpc>
                <a:spcPct val="100000"/>
              </a:lnSpc>
              <a:spcBef>
                <a:spcPct val="20000"/>
              </a:spcBef>
              <a:spcAft>
                <a:spcPct val="0"/>
              </a:spcAft>
              <a:buClrTx/>
              <a:buSzTx/>
              <a:buFont typeface="Arial" panose="020B0604020202020204" pitchFamily="34" charset="0"/>
              <a:buChar char="•"/>
              <a:defRPr/>
            </a:pPr>
            <a:r>
              <a:rPr kumimoji="0" lang="en-US" altLang="zh-CN" sz="2800" b="1" i="0" u="none" strike="noStrike" kern="1200" cap="none" spc="0" normalizeH="0" baseline="0" noProof="0" dirty="0" smtClean="0">
                <a:ln>
                  <a:noFill/>
                </a:ln>
                <a:solidFill>
                  <a:schemeClr val="tx1"/>
                </a:solidFill>
                <a:effectLst/>
                <a:uLnTx/>
                <a:uFillTx/>
                <a:latin typeface="华文楷体" panose="02010600040101010101" pitchFamily="2" charset="-122"/>
                <a:ea typeface="华文楷体" panose="02010600040101010101" pitchFamily="2" charset="-122"/>
                <a:cs typeface="+mn-cs"/>
              </a:rPr>
              <a:t>1499</a:t>
            </a:r>
            <a:r>
              <a:rPr kumimoji="0" lang="zh-CN" altLang="en-US" sz="2800" b="1" i="0" u="none" strike="noStrike" kern="1200" cap="none" spc="0" normalizeH="0" baseline="0" noProof="0" dirty="0" smtClean="0">
                <a:ln>
                  <a:noFill/>
                </a:ln>
                <a:solidFill>
                  <a:schemeClr val="tx1"/>
                </a:solidFill>
                <a:effectLst/>
                <a:uLnTx/>
                <a:uFillTx/>
                <a:latin typeface="华文楷体" panose="02010600040101010101" pitchFamily="2" charset="-122"/>
                <a:ea typeface="华文楷体" panose="02010600040101010101" pitchFamily="2" charset="-122"/>
                <a:cs typeface="+mn-cs"/>
              </a:rPr>
              <a:t>年，葡萄牙人达</a:t>
            </a:r>
            <a:r>
              <a:rPr kumimoji="0" lang="en-US" altLang="zh-CN" sz="2800" b="1" i="0" u="none" strike="noStrike" kern="1200" cap="none" spc="0" normalizeH="0" baseline="0" noProof="0" dirty="0" smtClean="0">
                <a:ln>
                  <a:noFill/>
                </a:ln>
                <a:solidFill>
                  <a:schemeClr val="tx1"/>
                </a:solidFill>
                <a:effectLst/>
                <a:uLnTx/>
                <a:uFillTx/>
                <a:latin typeface="华文楷体" panose="02010600040101010101" pitchFamily="2" charset="-122"/>
                <a:ea typeface="华文楷体" panose="02010600040101010101" pitchFamily="2" charset="-122"/>
                <a:cs typeface="+mn-cs"/>
              </a:rPr>
              <a:t>.</a:t>
            </a:r>
            <a:r>
              <a:rPr kumimoji="0" lang="zh-CN" altLang="en-US" sz="2800" b="1" i="0" u="none" strike="noStrike" kern="1200" cap="none" spc="0" normalizeH="0" baseline="0" noProof="0" dirty="0" smtClean="0">
                <a:ln>
                  <a:noFill/>
                </a:ln>
                <a:solidFill>
                  <a:schemeClr val="tx1"/>
                </a:solidFill>
                <a:effectLst/>
                <a:uLnTx/>
                <a:uFillTx/>
                <a:latin typeface="华文楷体" panose="02010600040101010101" pitchFamily="2" charset="-122"/>
                <a:ea typeface="华文楷体" panose="02010600040101010101" pitchFamily="2" charset="-122"/>
                <a:cs typeface="+mn-cs"/>
              </a:rPr>
              <a:t>伽马</a:t>
            </a:r>
            <a:r>
              <a:rPr lang="zh-CN" altLang="en-US" sz="2800" b="1" dirty="0">
                <a:latin typeface="华文楷体" panose="02010600040101010101" pitchFamily="2" charset="-122"/>
                <a:ea typeface="华文楷体" panose="02010600040101010101" pitchFamily="2" charset="-122"/>
              </a:rPr>
              <a:t>至</a:t>
            </a:r>
            <a:r>
              <a:rPr kumimoji="0" lang="zh-CN" altLang="en-US" sz="2800" b="1" i="0" u="none" strike="noStrike" kern="1200" cap="none" spc="0" normalizeH="0" baseline="0" noProof="0" dirty="0" smtClean="0">
                <a:ln>
                  <a:noFill/>
                </a:ln>
                <a:solidFill>
                  <a:schemeClr val="tx1"/>
                </a:solidFill>
                <a:effectLst/>
                <a:uLnTx/>
                <a:uFillTx/>
                <a:latin typeface="华文楷体" panose="02010600040101010101" pitchFamily="2" charset="-122"/>
                <a:ea typeface="华文楷体" panose="02010600040101010101" pitchFamily="2" charset="-122"/>
                <a:cs typeface="+mn-cs"/>
              </a:rPr>
              <a:t>印度南部。</a:t>
            </a:r>
            <a:endParaRPr kumimoji="0" lang="zh-CN" altLang="en-US" sz="2800" b="1" i="0" u="none" strike="noStrike" kern="1200" cap="none" spc="0" normalizeH="0" baseline="0" noProof="0" dirty="0" smtClean="0">
              <a:ln>
                <a:noFill/>
              </a:ln>
              <a:solidFill>
                <a:schemeClr val="tx1"/>
              </a:solidFill>
              <a:effectLst/>
              <a:uLnTx/>
              <a:uFillTx/>
              <a:latin typeface="华文楷体" panose="02010600040101010101" pitchFamily="2" charset="-122"/>
              <a:ea typeface="华文楷体" panose="02010600040101010101" pitchFamily="2" charset="-122"/>
              <a:cs typeface="+mn-cs"/>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3" name="图片 3"/>
          <p:cNvPicPr>
            <a:picLocks noChangeAspect="1"/>
          </p:cNvPicPr>
          <p:nvPr/>
        </p:nvPicPr>
        <p:blipFill>
          <a:blip r:embed="rId1" cstate="print"/>
          <a:srcRect r="47884" b="2254"/>
          <a:stretch>
            <a:fillRect/>
          </a:stretch>
        </p:blipFill>
        <p:spPr>
          <a:xfrm>
            <a:off x="6876256" y="501695"/>
            <a:ext cx="2071688" cy="2928937"/>
          </a:xfrm>
          <a:prstGeom prst="rect">
            <a:avLst/>
          </a:prstGeom>
          <a:noFill/>
          <a:ln w="9525">
            <a:noFill/>
          </a:ln>
        </p:spPr>
      </p:pic>
      <p:sp>
        <p:nvSpPr>
          <p:cNvPr id="38914" name="文本框 1"/>
          <p:cNvSpPr txBox="1"/>
          <p:nvPr/>
        </p:nvSpPr>
        <p:spPr>
          <a:xfrm>
            <a:off x="357187" y="3651870"/>
            <a:ext cx="8353425" cy="954107"/>
          </a:xfrm>
          <a:prstGeom prst="rect">
            <a:avLst/>
          </a:prstGeom>
          <a:noFill/>
          <a:ln w="9525">
            <a:noFill/>
          </a:ln>
        </p:spPr>
        <p:txBody>
          <a:bodyPr anchor="t">
            <a:spAutoFit/>
          </a:bodyPr>
          <a:lstStyle/>
          <a:p>
            <a:r>
              <a:rPr lang="zh-CN" altLang="en-US" sz="2800" b="1" dirty="0">
                <a:solidFill>
                  <a:srgbClr val="FF0000"/>
                </a:solidFill>
                <a:latin typeface="黑体" panose="02010609060101010101" pitchFamily="49" charset="-122"/>
                <a:ea typeface="黑体" panose="02010609060101010101" pitchFamily="49" charset="-122"/>
              </a:rPr>
              <a:t>你是否赞同内藤湖南</a:t>
            </a:r>
            <a:r>
              <a:rPr lang="zh-CN" altLang="en-US" sz="2800" b="1" dirty="0" smtClean="0">
                <a:solidFill>
                  <a:srgbClr val="FF0000"/>
                </a:solidFill>
                <a:latin typeface="黑体" panose="02010609060101010101" pitchFamily="49" charset="-122"/>
                <a:ea typeface="黑体" panose="02010609060101010101" pitchFamily="49" charset="-122"/>
              </a:rPr>
              <a:t>唐宋之变的观点（</a:t>
            </a:r>
            <a:r>
              <a:rPr lang="zh-CN" altLang="en-US" sz="2800" b="1" dirty="0">
                <a:solidFill>
                  <a:srgbClr val="FF0000"/>
                </a:solidFill>
                <a:latin typeface="黑体" panose="02010609060101010101" pitchFamily="49" charset="-122"/>
                <a:ea typeface="黑体" panose="02010609060101010101" pitchFamily="49" charset="-122"/>
              </a:rPr>
              <a:t>赞同或反驳均可，针对其一点或多</a:t>
            </a:r>
            <a:r>
              <a:rPr lang="zh-CN" altLang="en-US" sz="2800" b="1" dirty="0" smtClean="0">
                <a:solidFill>
                  <a:srgbClr val="FF0000"/>
                </a:solidFill>
                <a:latin typeface="黑体" panose="02010609060101010101" pitchFamily="49" charset="-122"/>
                <a:ea typeface="黑体" panose="02010609060101010101" pitchFamily="49" charset="-122"/>
              </a:rPr>
              <a:t>点均可，要求</a:t>
            </a:r>
            <a:r>
              <a:rPr lang="zh-CN" altLang="en-US" sz="2800" b="1" dirty="0">
                <a:solidFill>
                  <a:srgbClr val="FF0000"/>
                </a:solidFill>
                <a:latin typeface="黑体" panose="02010609060101010101" pitchFamily="49" charset="-122"/>
                <a:ea typeface="黑体" panose="02010609060101010101" pitchFamily="49" charset="-122"/>
              </a:rPr>
              <a:t>言之有据）</a:t>
            </a:r>
            <a:endParaRPr lang="zh-CN" altLang="en-US" sz="2800" b="1" dirty="0">
              <a:solidFill>
                <a:srgbClr val="FF0000"/>
              </a:solidFill>
              <a:latin typeface="黑体" panose="02010609060101010101" pitchFamily="49" charset="-122"/>
              <a:ea typeface="黑体" panose="02010609060101010101" pitchFamily="49" charset="-122"/>
            </a:endParaRPr>
          </a:p>
        </p:txBody>
      </p:sp>
      <p:sp>
        <p:nvSpPr>
          <p:cNvPr id="38915" name="矩形 5"/>
          <p:cNvSpPr/>
          <p:nvPr/>
        </p:nvSpPr>
        <p:spPr>
          <a:xfrm>
            <a:off x="357188" y="500063"/>
            <a:ext cx="6519068" cy="2985433"/>
          </a:xfrm>
          <a:prstGeom prst="rect">
            <a:avLst/>
          </a:prstGeom>
          <a:noFill/>
          <a:ln w="9525" cap="flat" cmpd="sng">
            <a:solidFill>
              <a:schemeClr val="tx1"/>
            </a:solidFill>
            <a:prstDash val="lgDashDotDot"/>
            <a:miter/>
            <a:headEnd type="none" w="med" len="med"/>
            <a:tailEnd type="none" w="med" len="med"/>
          </a:ln>
        </p:spPr>
        <p:txBody>
          <a:bodyPr wrap="square" anchor="t">
            <a:spAutoFit/>
          </a:bodyPr>
          <a:lstStyle/>
          <a:p>
            <a:r>
              <a:rPr lang="zh-CN" altLang="en-US" sz="2400" b="1" dirty="0">
                <a:latin typeface="华文楷体" panose="02010600040101010101" pitchFamily="2" charset="-122"/>
                <a:ea typeface="华文楷体" panose="02010600040101010101" pitchFamily="2" charset="-122"/>
              </a:rPr>
              <a:t> 唐代是中</a:t>
            </a:r>
            <a:r>
              <a:rPr lang="zh-CN" altLang="en-US" sz="2400" b="1" dirty="0" smtClean="0">
                <a:latin typeface="华文楷体" panose="02010600040101010101" pitchFamily="2" charset="-122"/>
                <a:ea typeface="华文楷体" panose="02010600040101010101" pitchFamily="2" charset="-122"/>
              </a:rPr>
              <a:t>世末端</a:t>
            </a:r>
            <a:r>
              <a:rPr lang="zh-CN" altLang="en-US" sz="2400" b="1" dirty="0">
                <a:latin typeface="华文楷体" panose="02010600040101010101" pitchFamily="2" charset="-122"/>
                <a:ea typeface="华文楷体" panose="02010600040101010101" pitchFamily="2" charset="-122"/>
              </a:rPr>
              <a:t>，宋代</a:t>
            </a:r>
            <a:r>
              <a:rPr lang="zh-CN" altLang="en-US" sz="2400" b="1" dirty="0" smtClean="0">
                <a:latin typeface="华文楷体" panose="02010600040101010101" pitchFamily="2" charset="-122"/>
                <a:ea typeface="华文楷体" panose="02010600040101010101" pitchFamily="2" charset="-122"/>
              </a:rPr>
              <a:t>是近世发端。其理由</a:t>
            </a:r>
            <a:r>
              <a:rPr lang="zh-CN" altLang="en-US" sz="2400" b="1" dirty="0">
                <a:latin typeface="华文楷体" panose="02010600040101010101" pitchFamily="2" charset="-122"/>
                <a:ea typeface="华文楷体" panose="02010600040101010101" pitchFamily="2" charset="-122"/>
              </a:rPr>
              <a:t>是在宋代：</a:t>
            </a:r>
            <a:endParaRPr lang="en-US" altLang="zh-CN" sz="2400" b="1" dirty="0">
              <a:latin typeface="华文楷体" panose="02010600040101010101" pitchFamily="2" charset="-122"/>
              <a:ea typeface="华文楷体" panose="02010600040101010101" pitchFamily="2" charset="-122"/>
            </a:endParaRPr>
          </a:p>
          <a:p>
            <a:r>
              <a:rPr lang="en-US" altLang="zh-CN" sz="2400" b="1" dirty="0">
                <a:latin typeface="华文楷体" panose="02010600040101010101" pitchFamily="2" charset="-122"/>
                <a:ea typeface="华文楷体" panose="02010600040101010101" pitchFamily="2" charset="-122"/>
              </a:rPr>
              <a:t>1</a:t>
            </a:r>
            <a:r>
              <a:rPr lang="en-US" altLang="zh-CN" sz="2400" b="1" dirty="0" smtClean="0">
                <a:latin typeface="华文楷体" panose="02010600040101010101" pitchFamily="2" charset="-122"/>
                <a:ea typeface="华文楷体" panose="02010600040101010101" pitchFamily="2" charset="-122"/>
              </a:rPr>
              <a:t>.</a:t>
            </a:r>
            <a:r>
              <a:rPr lang="zh-CN" altLang="en-US" sz="2400" b="1" dirty="0" smtClean="0">
                <a:latin typeface="华文楷体" panose="02010600040101010101" pitchFamily="2" charset="-122"/>
                <a:ea typeface="华文楷体" panose="02010600040101010101" pitchFamily="2" charset="-122"/>
              </a:rPr>
              <a:t> 贵族政治式微，君主</a:t>
            </a:r>
            <a:r>
              <a:rPr lang="zh-CN" altLang="en-US" sz="2400" b="1" dirty="0">
                <a:latin typeface="华文楷体" panose="02010600040101010101" pitchFamily="2" charset="-122"/>
                <a:ea typeface="华文楷体" panose="02010600040101010101" pitchFamily="2" charset="-122"/>
              </a:rPr>
              <a:t>成为绝对权力的主 体；  </a:t>
            </a:r>
            <a:endParaRPr lang="en-US" altLang="zh-CN" sz="2400" b="1" dirty="0">
              <a:latin typeface="华文楷体" panose="02010600040101010101" pitchFamily="2" charset="-122"/>
              <a:ea typeface="华文楷体" panose="02010600040101010101" pitchFamily="2" charset="-122"/>
            </a:endParaRPr>
          </a:p>
          <a:p>
            <a:r>
              <a:rPr lang="en-US" altLang="zh-CN" sz="2400" b="1" dirty="0">
                <a:latin typeface="华文楷体" panose="02010600040101010101" pitchFamily="2" charset="-122"/>
                <a:ea typeface="华文楷体" panose="02010600040101010101" pitchFamily="2" charset="-122"/>
              </a:rPr>
              <a:t>2</a:t>
            </a:r>
            <a:r>
              <a:rPr lang="en-US" altLang="zh-CN" sz="2400" b="1" dirty="0" smtClean="0">
                <a:latin typeface="华文楷体" panose="02010600040101010101" pitchFamily="2" charset="-122"/>
                <a:ea typeface="华文楷体" panose="02010600040101010101" pitchFamily="2" charset="-122"/>
              </a:rPr>
              <a:t>.</a:t>
            </a:r>
            <a:r>
              <a:rPr lang="zh-CN" altLang="en-US" sz="2400" b="1" dirty="0" smtClean="0">
                <a:latin typeface="华文楷体" panose="02010600040101010101" pitchFamily="2" charset="-122"/>
                <a:ea typeface="华文楷体" panose="02010600040101010101" pitchFamily="2" charset="-122"/>
              </a:rPr>
              <a:t>农民摆脱</a:t>
            </a:r>
            <a:r>
              <a:rPr lang="zh-CN" altLang="en-US" sz="2400" b="1" dirty="0">
                <a:latin typeface="华文楷体" panose="02010600040101010101" pitchFamily="2" charset="-122"/>
                <a:ea typeface="华文楷体" panose="02010600040101010101" pitchFamily="2" charset="-122"/>
              </a:rPr>
              <a:t>贵族束缚</a:t>
            </a:r>
            <a:r>
              <a:rPr lang="zh-CN" altLang="en-US" sz="2400" b="1" dirty="0" smtClean="0">
                <a:latin typeface="华文楷体" panose="02010600040101010101" pitchFamily="2" charset="-122"/>
                <a:ea typeface="华文楷体" panose="02010600040101010101" pitchFamily="2" charset="-122"/>
              </a:rPr>
              <a:t>，获得财产自由权；</a:t>
            </a:r>
            <a:endParaRPr lang="en-US" altLang="zh-CN" sz="2400" b="1" dirty="0">
              <a:latin typeface="华文楷体" panose="02010600040101010101" pitchFamily="2" charset="-122"/>
              <a:ea typeface="华文楷体" panose="02010600040101010101" pitchFamily="2" charset="-122"/>
            </a:endParaRPr>
          </a:p>
          <a:p>
            <a:r>
              <a:rPr lang="en-US" altLang="zh-CN" sz="2400" b="1" dirty="0">
                <a:latin typeface="华文楷体" panose="02010600040101010101" pitchFamily="2" charset="-122"/>
                <a:ea typeface="华文楷体" panose="02010600040101010101" pitchFamily="2" charset="-122"/>
              </a:rPr>
              <a:t>3</a:t>
            </a:r>
            <a:r>
              <a:rPr lang="en-US" altLang="zh-CN" sz="2400" b="1" dirty="0" smtClean="0">
                <a:latin typeface="华文楷体" panose="02010600040101010101" pitchFamily="2" charset="-122"/>
                <a:ea typeface="华文楷体" panose="02010600040101010101" pitchFamily="2" charset="-122"/>
              </a:rPr>
              <a:t>.</a:t>
            </a:r>
            <a:r>
              <a:rPr lang="zh-CN" altLang="en-US" sz="2400" b="1" dirty="0">
                <a:latin typeface="华文楷体" panose="02010600040101010101" pitchFamily="2" charset="-122"/>
                <a:ea typeface="华文楷体" panose="02010600040101010101" pitchFamily="2" charset="-122"/>
              </a:rPr>
              <a:t>科举普遍化，</a:t>
            </a:r>
            <a:r>
              <a:rPr lang="zh-CN" altLang="en-US" sz="2400" b="1" dirty="0" smtClean="0">
                <a:latin typeface="华文楷体" panose="02010600040101010101" pitchFamily="2" charset="-122"/>
                <a:ea typeface="华文楷体" panose="02010600040101010101" pitchFamily="2" charset="-122"/>
              </a:rPr>
              <a:t>改变由贵族控制的局面；       </a:t>
            </a:r>
            <a:endParaRPr lang="en-US" altLang="zh-CN" sz="2400" b="1" dirty="0">
              <a:latin typeface="华文楷体" panose="02010600040101010101" pitchFamily="2" charset="-122"/>
              <a:ea typeface="华文楷体" panose="02010600040101010101" pitchFamily="2" charset="-122"/>
            </a:endParaRPr>
          </a:p>
          <a:p>
            <a:r>
              <a:rPr lang="en-US" altLang="zh-CN" sz="2400" b="1" dirty="0">
                <a:latin typeface="华文楷体" panose="02010600040101010101" pitchFamily="2" charset="-122"/>
                <a:ea typeface="华文楷体" panose="02010600040101010101" pitchFamily="2" charset="-122"/>
              </a:rPr>
              <a:t>4</a:t>
            </a:r>
            <a:r>
              <a:rPr lang="en-US" altLang="zh-CN" sz="2400" b="1" dirty="0" smtClean="0">
                <a:latin typeface="华文楷体" panose="02010600040101010101" pitchFamily="2" charset="-122"/>
                <a:ea typeface="华文楷体" panose="02010600040101010101" pitchFamily="2" charset="-122"/>
              </a:rPr>
              <a:t>.</a:t>
            </a:r>
            <a:r>
              <a:rPr lang="zh-CN" altLang="en-US" sz="2400" b="1" dirty="0" smtClean="0">
                <a:latin typeface="华文楷体" panose="02010600040101010101" pitchFamily="2" charset="-122"/>
                <a:ea typeface="华文楷体" panose="02010600040101010101" pitchFamily="2" charset="-122"/>
              </a:rPr>
              <a:t>货币</a:t>
            </a:r>
            <a:r>
              <a:rPr lang="zh-CN" altLang="en-US" sz="2400" b="1" dirty="0">
                <a:latin typeface="华文楷体" panose="02010600040101010101" pitchFamily="2" charset="-122"/>
                <a:ea typeface="华文楷体" panose="02010600040101010101" pitchFamily="2" charset="-122"/>
              </a:rPr>
              <a:t>经济开始非常</a:t>
            </a:r>
            <a:r>
              <a:rPr lang="zh-CN" altLang="en-US" sz="2400" b="1" dirty="0" smtClean="0">
                <a:latin typeface="华文楷体" panose="02010600040101010101" pitchFamily="2" charset="-122"/>
                <a:ea typeface="华文楷体" panose="02010600040101010101" pitchFamily="2" charset="-122"/>
              </a:rPr>
              <a:t>盛行；</a:t>
            </a:r>
            <a:endParaRPr lang="en-US" altLang="zh-CN" sz="2400" b="1" dirty="0" smtClean="0">
              <a:latin typeface="华文楷体" panose="02010600040101010101" pitchFamily="2" charset="-122"/>
              <a:ea typeface="华文楷体" panose="02010600040101010101" pitchFamily="2" charset="-122"/>
            </a:endParaRPr>
          </a:p>
          <a:p>
            <a:r>
              <a:rPr lang="en-US" altLang="zh-CN" sz="2400" b="1" dirty="0" smtClean="0">
                <a:latin typeface="华文楷体" panose="02010600040101010101" pitchFamily="2" charset="-122"/>
                <a:ea typeface="华文楷体" panose="02010600040101010101" pitchFamily="2" charset="-122"/>
              </a:rPr>
              <a:t>……</a:t>
            </a:r>
            <a:endParaRPr lang="en-US" altLang="zh-CN" sz="2400" b="1" dirty="0">
              <a:latin typeface="华文楷体" panose="02010600040101010101" pitchFamily="2" charset="-122"/>
              <a:ea typeface="华文楷体" panose="02010600040101010101" pitchFamily="2" charset="-122"/>
            </a:endParaRPr>
          </a:p>
          <a:p>
            <a:pPr>
              <a:buFont typeface="Arial" panose="020B0604020202020204" pitchFamily="34" charset="0"/>
              <a:buNone/>
            </a:pPr>
            <a:r>
              <a:rPr lang="en-US" altLang="zh-CN" sz="2000" b="1" dirty="0" smtClean="0">
                <a:latin typeface="华文楷体" panose="02010600040101010101" pitchFamily="2" charset="-122"/>
                <a:ea typeface="华文楷体" panose="02010600040101010101" pitchFamily="2" charset="-122"/>
              </a:rPr>
              <a:t>       -- </a:t>
            </a:r>
            <a:r>
              <a:rPr lang="zh-CN" altLang="en-US" sz="2000" b="1" dirty="0">
                <a:latin typeface="华文楷体" panose="02010600040101010101" pitchFamily="2" charset="-122"/>
                <a:ea typeface="华文楷体" panose="02010600040101010101" pitchFamily="2" charset="-122"/>
              </a:rPr>
              <a:t>摘编自内藤湖南</a:t>
            </a:r>
            <a:r>
              <a:rPr lang="en-US" altLang="zh-CN" sz="2000" b="1" dirty="0">
                <a:latin typeface="华文楷体" panose="02010600040101010101" pitchFamily="2" charset="-122"/>
                <a:ea typeface="华文楷体" panose="02010600040101010101" pitchFamily="2" charset="-122"/>
              </a:rPr>
              <a:t>《</a:t>
            </a:r>
            <a:r>
              <a:rPr lang="zh-CN" altLang="en-US" sz="2000" b="1" dirty="0">
                <a:latin typeface="华文楷体" panose="02010600040101010101" pitchFamily="2" charset="-122"/>
                <a:ea typeface="华文楷体" panose="02010600040101010101" pitchFamily="2" charset="-122"/>
              </a:rPr>
              <a:t>概括性的唐宋时代观</a:t>
            </a:r>
            <a:r>
              <a:rPr lang="en-US" altLang="zh-CN" sz="2000" b="1" dirty="0">
                <a:latin typeface="华文楷体" panose="02010600040101010101" pitchFamily="2" charset="-122"/>
                <a:ea typeface="华文楷体" panose="02010600040101010101" pitchFamily="2" charset="-122"/>
              </a:rPr>
              <a:t>》1910</a:t>
            </a:r>
            <a:r>
              <a:rPr lang="zh-CN" altLang="en-US" sz="2000" b="1" dirty="0">
                <a:latin typeface="华文楷体" panose="02010600040101010101" pitchFamily="2" charset="-122"/>
                <a:ea typeface="华文楷体" panose="02010600040101010101" pitchFamily="2" charset="-122"/>
              </a:rPr>
              <a:t>年</a:t>
            </a:r>
            <a:endParaRPr lang="zh-CN" altLang="en-US" sz="2000" b="1" dirty="0">
              <a:latin typeface="华文楷体" panose="02010600040101010101" pitchFamily="2" charset="-122"/>
              <a:ea typeface="华文楷体" panose="02010600040101010101" pitchFamily="2" charset="-122"/>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7" name="内容占位符 3"/>
          <p:cNvPicPr>
            <a:picLocks noGrp="1" noChangeAspect="1"/>
          </p:cNvPicPr>
          <p:nvPr>
            <p:ph idx="1"/>
          </p:nvPr>
        </p:nvPicPr>
        <p:blipFill>
          <a:blip r:embed="rId1" cstate="print"/>
          <a:stretch>
            <a:fillRect/>
          </a:stretch>
        </p:blipFill>
        <p:spPr>
          <a:xfrm>
            <a:off x="473075" y="247650"/>
            <a:ext cx="8232775" cy="1819275"/>
          </a:xfrm>
        </p:spPr>
      </p:pic>
      <p:pic>
        <p:nvPicPr>
          <p:cNvPr id="39938" name="Picture 2" descr="https://timgsa.baidu.com/timg?image&amp;quality=80&amp;size=b9999_10000&amp;sec=1568436825071&amp;di=f21f937dddf88c315deddbe94ca28c83&amp;imgtype=0&amp;src=http%3A%2F%2Fimg5.makepolo.net%2Fimages%2Fformals%2Fimg%2Fproduct%2F145%2F986%2Fa0b9a01a9998d37bdbba827b8ce48d27.jpg"/>
          <p:cNvPicPr>
            <a:picLocks noChangeAspect="1"/>
          </p:cNvPicPr>
          <p:nvPr/>
        </p:nvPicPr>
        <p:blipFill>
          <a:blip r:embed="rId2" cstate="print"/>
          <a:srcRect l="-2" r="1236" b="11501"/>
          <a:stretch>
            <a:fillRect/>
          </a:stretch>
        </p:blipFill>
        <p:spPr>
          <a:xfrm>
            <a:off x="3471863" y="2981325"/>
            <a:ext cx="2179637" cy="1954213"/>
          </a:xfrm>
          <a:prstGeom prst="rect">
            <a:avLst/>
          </a:prstGeom>
          <a:noFill/>
          <a:ln w="9525">
            <a:noFill/>
          </a:ln>
        </p:spPr>
      </p:pic>
      <p:pic>
        <p:nvPicPr>
          <p:cNvPr id="39939" name="图片 4"/>
          <p:cNvPicPr>
            <a:picLocks noChangeAspect="1"/>
          </p:cNvPicPr>
          <p:nvPr/>
        </p:nvPicPr>
        <p:blipFill>
          <a:blip r:embed="rId3" cstate="print"/>
          <a:stretch>
            <a:fillRect/>
          </a:stretch>
        </p:blipFill>
        <p:spPr>
          <a:xfrm>
            <a:off x="507683" y="2976880"/>
            <a:ext cx="2447925" cy="1958975"/>
          </a:xfrm>
          <a:prstGeom prst="rect">
            <a:avLst/>
          </a:prstGeom>
          <a:noFill/>
          <a:ln w="9525">
            <a:noFill/>
          </a:ln>
        </p:spPr>
      </p:pic>
      <p:pic>
        <p:nvPicPr>
          <p:cNvPr id="39940" name="图片 5"/>
          <p:cNvPicPr>
            <a:picLocks noChangeAspect="1"/>
          </p:cNvPicPr>
          <p:nvPr/>
        </p:nvPicPr>
        <p:blipFill>
          <a:blip r:embed="rId4" cstate="print"/>
          <a:stretch>
            <a:fillRect/>
          </a:stretch>
        </p:blipFill>
        <p:spPr>
          <a:xfrm>
            <a:off x="6084888" y="2981325"/>
            <a:ext cx="2587625" cy="1954213"/>
          </a:xfrm>
          <a:prstGeom prst="rect">
            <a:avLst/>
          </a:prstGeom>
          <a:noFill/>
          <a:ln w="9525">
            <a:noFill/>
          </a:ln>
        </p:spPr>
      </p:pic>
      <p:sp>
        <p:nvSpPr>
          <p:cNvPr id="39941" name="矩形 6"/>
          <p:cNvSpPr/>
          <p:nvPr/>
        </p:nvSpPr>
        <p:spPr>
          <a:xfrm>
            <a:off x="473075" y="2247900"/>
            <a:ext cx="8420100" cy="706755"/>
          </a:xfrm>
          <a:prstGeom prst="rect">
            <a:avLst/>
          </a:prstGeom>
          <a:noFill/>
          <a:ln w="9525">
            <a:noFill/>
          </a:ln>
        </p:spPr>
        <p:txBody>
          <a:bodyPr anchor="t">
            <a:spAutoFit/>
          </a:bodyPr>
          <a:lstStyle/>
          <a:p>
            <a:pPr>
              <a:buFont typeface="Arial" panose="020B0604020202020204" pitchFamily="34" charset="0"/>
              <a:buNone/>
            </a:pPr>
            <a:r>
              <a:rPr lang="zh-CN" altLang="en-US" sz="2000" b="1" dirty="0">
                <a:solidFill>
                  <a:srgbClr val="FF0000"/>
                </a:solidFill>
                <a:latin typeface="黑体" panose="02010609060101010101" pitchFamily="49" charset="-122"/>
                <a:ea typeface="黑体" panose="02010609060101010101" pitchFamily="49" charset="-122"/>
              </a:rPr>
              <a:t>今岁闽中别贡茶，翔龙万寿占春芽。初开宝箧新香满，分赐师垣政府家。            </a:t>
            </a:r>
            <a:endParaRPr lang="zh-CN" altLang="en-US" sz="2000" b="1" dirty="0">
              <a:solidFill>
                <a:srgbClr val="FF0000"/>
              </a:solidFill>
              <a:latin typeface="黑体" panose="02010609060101010101" pitchFamily="49" charset="-122"/>
              <a:ea typeface="黑体" panose="02010609060101010101" pitchFamily="49" charset="-122"/>
            </a:endParaRPr>
          </a:p>
          <a:p>
            <a:pPr>
              <a:buFont typeface="Arial" panose="020B0604020202020204" pitchFamily="34" charset="0"/>
              <a:buNone/>
            </a:pPr>
            <a:r>
              <a:rPr lang="zh-CN" altLang="en-US" sz="2000" b="1" dirty="0">
                <a:solidFill>
                  <a:srgbClr val="FF0000"/>
                </a:solidFill>
                <a:latin typeface="黑体" panose="02010609060101010101" pitchFamily="49" charset="-122"/>
                <a:ea typeface="黑体" panose="02010609060101010101" pitchFamily="49" charset="-122"/>
              </a:rPr>
              <a:t>                                                </a:t>
            </a:r>
            <a:r>
              <a:rPr lang="en-US" altLang="zh-CN" sz="2000" b="1" dirty="0">
                <a:solidFill>
                  <a:srgbClr val="FF0000"/>
                </a:solidFill>
                <a:latin typeface="黑体" panose="02010609060101010101" pitchFamily="49" charset="-122"/>
                <a:ea typeface="黑体" panose="02010609060101010101" pitchFamily="49" charset="-122"/>
              </a:rPr>
              <a:t>--- </a:t>
            </a:r>
            <a:r>
              <a:rPr lang="zh-CN" altLang="en-US" sz="2000" b="1" dirty="0">
                <a:solidFill>
                  <a:srgbClr val="FF0000"/>
                </a:solidFill>
                <a:latin typeface="黑体" panose="02010609060101010101" pitchFamily="49" charset="-122"/>
                <a:ea typeface="黑体" panose="02010609060101010101" pitchFamily="49" charset="-122"/>
              </a:rPr>
              <a:t>宋徽宗  赵佶</a:t>
            </a:r>
            <a:endParaRPr lang="zh-CN" altLang="en-US" sz="2000" b="1" dirty="0">
              <a:solidFill>
                <a:srgbClr val="FF0000"/>
              </a:solidFill>
              <a:latin typeface="黑体" panose="02010609060101010101" pitchFamily="49" charset="-122"/>
              <a:ea typeface="黑体" panose="02010609060101010101" pitchFamily="49" charset="-122"/>
            </a:endParaRPr>
          </a:p>
        </p:txBody>
      </p:sp>
      <p:sp>
        <p:nvSpPr>
          <p:cNvPr id="39942" name="文本框 7"/>
          <p:cNvSpPr txBox="1"/>
          <p:nvPr/>
        </p:nvSpPr>
        <p:spPr>
          <a:xfrm>
            <a:off x="2955925" y="700088"/>
            <a:ext cx="3560763" cy="1014412"/>
          </a:xfrm>
          <a:prstGeom prst="rect">
            <a:avLst/>
          </a:prstGeom>
          <a:noFill/>
          <a:ln w="9525">
            <a:noFill/>
          </a:ln>
        </p:spPr>
        <p:txBody>
          <a:bodyPr anchor="t">
            <a:spAutoFit/>
          </a:bodyPr>
          <a:lstStyle/>
          <a:p>
            <a:pPr>
              <a:buFont typeface="Arial" panose="020B0604020202020204" pitchFamily="34" charset="0"/>
              <a:buNone/>
            </a:pPr>
            <a:r>
              <a:rPr lang="zh-CN" altLang="en-US" sz="6000" b="1" dirty="0">
                <a:solidFill>
                  <a:srgbClr val="FFFF00"/>
                </a:solidFill>
                <a:latin typeface="华文楷体" panose="02010600040101010101" pitchFamily="2" charset="-122"/>
                <a:ea typeface="华文楷体" panose="02010600040101010101" pitchFamily="2" charset="-122"/>
              </a:rPr>
              <a:t>武夷茶苑</a:t>
            </a:r>
            <a:endParaRPr lang="zh-CN" altLang="en-US" sz="6000" b="1" dirty="0">
              <a:solidFill>
                <a:srgbClr val="FFFF00"/>
              </a:solidFill>
              <a:latin typeface="华文楷体" panose="02010600040101010101" pitchFamily="2" charset="-122"/>
              <a:ea typeface="华文楷体" panose="02010600040101010101" pitchFamily="2" charset="-122"/>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endParaRPr lang="zh-CN" altLang="en-US"/>
          </a:p>
        </p:txBody>
      </p:sp>
      <p:sp>
        <p:nvSpPr>
          <p:cNvPr id="3" name="内容占位符 2"/>
          <p:cNvSpPr>
            <a:spLocks noGrp="1"/>
          </p:cNvSpPr>
          <p:nvPr>
            <p:ph idx="1"/>
          </p:nvPr>
        </p:nvSpPr>
        <p:spPr/>
        <p:txBody>
          <a:bodyPr/>
          <a:lstStyle/>
          <a:p>
            <a:pPr marL="0" indent="0">
              <a:buNone/>
            </a:pPr>
            <a:r>
              <a:rPr lang="zh-CN" altLang="en-US" dirty="0" smtClean="0"/>
              <a:t>    自</a:t>
            </a:r>
            <a:r>
              <a:rPr lang="zh-CN" altLang="en-US" dirty="0"/>
              <a:t>隋唐而</a:t>
            </a:r>
            <a:r>
              <a:rPr lang="zh-CN" altLang="en-US" dirty="0" smtClean="0"/>
              <a:t>上，官</a:t>
            </a:r>
            <a:r>
              <a:rPr lang="zh-CN" altLang="en-US" dirty="0"/>
              <a:t>有簿</a:t>
            </a:r>
            <a:r>
              <a:rPr lang="zh-CN" altLang="en-US" dirty="0" smtClean="0"/>
              <a:t>状，家</a:t>
            </a:r>
            <a:r>
              <a:rPr lang="zh-CN" altLang="en-US" dirty="0"/>
              <a:t>有</a:t>
            </a:r>
            <a:r>
              <a:rPr lang="zh-CN" altLang="en-US" dirty="0" smtClean="0"/>
              <a:t>谱系，官</a:t>
            </a:r>
            <a:r>
              <a:rPr lang="zh-CN" altLang="en-US" dirty="0"/>
              <a:t>之选举必由于簿</a:t>
            </a:r>
            <a:r>
              <a:rPr lang="zh-CN" altLang="en-US" dirty="0" smtClean="0"/>
              <a:t>状，家</a:t>
            </a:r>
            <a:r>
              <a:rPr lang="zh-CN" altLang="en-US" dirty="0"/>
              <a:t>之婚姻必由于</a:t>
            </a:r>
            <a:r>
              <a:rPr lang="zh-CN" altLang="en-US" dirty="0" smtClean="0"/>
              <a:t>谱系，自</a:t>
            </a:r>
            <a:r>
              <a:rPr lang="zh-CN" altLang="en-US" dirty="0"/>
              <a:t>五季</a:t>
            </a:r>
            <a:r>
              <a:rPr lang="en-US" altLang="zh-CN" dirty="0"/>
              <a:t>(</a:t>
            </a:r>
            <a:r>
              <a:rPr lang="zh-CN" altLang="en-US" dirty="0"/>
              <a:t>代</a:t>
            </a:r>
            <a:r>
              <a:rPr lang="en-US" altLang="zh-CN" dirty="0"/>
              <a:t>)</a:t>
            </a:r>
            <a:r>
              <a:rPr lang="zh-CN" altLang="en-US" dirty="0" smtClean="0"/>
              <a:t>以来，取</a:t>
            </a:r>
            <a:r>
              <a:rPr lang="zh-CN" altLang="en-US" dirty="0"/>
              <a:t>士不问家世</a:t>
            </a:r>
            <a:r>
              <a:rPr lang="en-US" altLang="zh-CN" dirty="0"/>
              <a:t>,</a:t>
            </a:r>
            <a:r>
              <a:rPr lang="zh-CN" altLang="en-US" dirty="0"/>
              <a:t>婚姻不问</a:t>
            </a:r>
            <a:r>
              <a:rPr lang="zh-CN" altLang="en-US" dirty="0" smtClean="0"/>
              <a:t>阀阅。</a:t>
            </a:r>
            <a:endParaRPr lang="en-US" altLang="zh-CN" dirty="0" smtClean="0"/>
          </a:p>
          <a:p>
            <a:pPr marL="0" indent="0">
              <a:buNone/>
            </a:pPr>
            <a:r>
              <a:rPr lang="en-US" altLang="zh-CN" dirty="0"/>
              <a:t> </a:t>
            </a:r>
            <a:r>
              <a:rPr lang="en-US" altLang="zh-CN" dirty="0" smtClean="0"/>
              <a:t>                          ---</a:t>
            </a:r>
            <a:r>
              <a:rPr lang="zh-CN" altLang="en-US" dirty="0" smtClean="0"/>
              <a:t>郑樵在</a:t>
            </a:r>
            <a:r>
              <a:rPr lang="en-US" altLang="zh-CN" dirty="0"/>
              <a:t>《</a:t>
            </a:r>
            <a:r>
              <a:rPr lang="zh-CN" altLang="en-US" dirty="0"/>
              <a:t>通志</a:t>
            </a:r>
            <a:r>
              <a:rPr lang="en-US" altLang="zh-CN" dirty="0" smtClean="0"/>
              <a:t>》</a:t>
            </a:r>
            <a:endParaRPr lang="zh-CN" altLang="en-US"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标题 1"/>
          <p:cNvSpPr>
            <a:spLocks noGrp="1"/>
          </p:cNvSpPr>
          <p:nvPr>
            <p:ph type="title"/>
          </p:nvPr>
        </p:nvSpPr>
        <p:spPr>
          <a:xfrm>
            <a:off x="395536" y="339502"/>
            <a:ext cx="8229600" cy="857250"/>
          </a:xfrm>
        </p:spPr>
        <p:txBody>
          <a:bodyPr/>
          <a:lstStyle/>
          <a:p>
            <a:r>
              <a:rPr lang="zh-CN" altLang="en-US" dirty="0" smtClean="0">
                <a:solidFill>
                  <a:srgbClr val="FF0000"/>
                </a:solidFill>
              </a:rPr>
              <a:t>数字宋朝</a:t>
            </a:r>
            <a:endParaRPr lang="zh-CN" altLang="en-US" dirty="0">
              <a:solidFill>
                <a:srgbClr val="FF0000"/>
              </a:solidFill>
            </a:endParaRPr>
          </a:p>
        </p:txBody>
      </p:sp>
      <p:sp>
        <p:nvSpPr>
          <p:cNvPr id="3" name="内容占位符 2"/>
          <p:cNvSpPr>
            <a:spLocks noGrp="1"/>
          </p:cNvSpPr>
          <p:nvPr>
            <p:ph idx="1"/>
          </p:nvPr>
        </p:nvSpPr>
        <p:spPr>
          <a:xfrm>
            <a:off x="395536" y="1491630"/>
            <a:ext cx="8640959" cy="2448272"/>
          </a:xfrm>
        </p:spPr>
        <p:txBody>
          <a:bodyPr/>
          <a:lstStyle/>
          <a:p>
            <a:r>
              <a:rPr lang="zh-CN" altLang="en-US" sz="2400" b="1" dirty="0" smtClean="0">
                <a:latin typeface="华文楷体" panose="02010600040101010101" pitchFamily="2" charset="-122"/>
                <a:ea typeface="华文楷体" panose="02010600040101010101" pitchFamily="2" charset="-122"/>
              </a:rPr>
              <a:t>宋代我国</a:t>
            </a:r>
            <a:r>
              <a:rPr lang="zh-CN" altLang="en-US" sz="2400" b="1" dirty="0">
                <a:latin typeface="华文楷体" panose="02010600040101010101" pitchFamily="2" charset="-122"/>
                <a:ea typeface="华文楷体" panose="02010600040101010101" pitchFamily="2" charset="-122"/>
              </a:rPr>
              <a:t>人口首次突破</a:t>
            </a:r>
            <a:r>
              <a:rPr lang="en-US" altLang="zh-CN" sz="2400" b="1" dirty="0">
                <a:latin typeface="华文楷体" panose="02010600040101010101" pitchFamily="2" charset="-122"/>
                <a:ea typeface="华文楷体" panose="02010600040101010101" pitchFamily="2" charset="-122"/>
              </a:rPr>
              <a:t>1</a:t>
            </a:r>
            <a:r>
              <a:rPr lang="zh-CN" altLang="en-US" sz="2400" b="1" dirty="0">
                <a:latin typeface="华文楷体" panose="02010600040101010101" pitchFamily="2" charset="-122"/>
                <a:ea typeface="华文楷体" panose="02010600040101010101" pitchFamily="2" charset="-122"/>
              </a:rPr>
              <a:t>亿</a:t>
            </a:r>
            <a:r>
              <a:rPr lang="zh-CN" altLang="en-US" sz="2400" b="1" dirty="0" smtClean="0">
                <a:latin typeface="华文楷体" panose="02010600040101010101" pitchFamily="2" charset="-122"/>
                <a:ea typeface="华文楷体" panose="02010600040101010101" pitchFamily="2" charset="-122"/>
              </a:rPr>
              <a:t>大关，东京和杭州超过</a:t>
            </a:r>
            <a:r>
              <a:rPr lang="en-US" altLang="zh-CN" sz="2400" b="1" dirty="0" smtClean="0">
                <a:latin typeface="华文楷体" panose="02010600040101010101" pitchFamily="2" charset="-122"/>
                <a:ea typeface="华文楷体" panose="02010600040101010101" pitchFamily="2" charset="-122"/>
              </a:rPr>
              <a:t>100</a:t>
            </a:r>
            <a:r>
              <a:rPr lang="zh-CN" altLang="en-US" sz="2400" b="1" dirty="0" smtClean="0">
                <a:latin typeface="华文楷体" panose="02010600040101010101" pitchFamily="2" charset="-122"/>
                <a:ea typeface="华文楷体" panose="02010600040101010101" pitchFamily="2" charset="-122"/>
              </a:rPr>
              <a:t>万。</a:t>
            </a:r>
            <a:endParaRPr lang="en-US" altLang="zh-CN" sz="2400" b="1" dirty="0">
              <a:latin typeface="华文楷体" panose="02010600040101010101" pitchFamily="2" charset="-122"/>
              <a:ea typeface="华文楷体" panose="02010600040101010101" pitchFamily="2" charset="-122"/>
            </a:endParaRPr>
          </a:p>
          <a:p>
            <a:r>
              <a:rPr lang="zh-CN" altLang="en-US" sz="2400" b="1" dirty="0">
                <a:latin typeface="华文楷体" panose="02010600040101010101" pitchFamily="2" charset="-122"/>
                <a:ea typeface="华文楷体" panose="02010600040101010101" pitchFamily="2" charset="-122"/>
              </a:rPr>
              <a:t>北宋中期后</a:t>
            </a:r>
            <a:r>
              <a:rPr lang="zh-CN" altLang="en-US" sz="2400" b="1" dirty="0" smtClean="0">
                <a:latin typeface="华文楷体" panose="02010600040101010101" pitchFamily="2" charset="-122"/>
                <a:ea typeface="华文楷体" panose="02010600040101010101" pitchFamily="2" charset="-122"/>
              </a:rPr>
              <a:t>，国家税收中农业税占</a:t>
            </a:r>
            <a:r>
              <a:rPr lang="en-US" altLang="zh-CN" sz="2400" b="1" dirty="0">
                <a:latin typeface="华文楷体" panose="02010600040101010101" pitchFamily="2" charset="-122"/>
                <a:ea typeface="华文楷体" panose="02010600040101010101" pitchFamily="2" charset="-122"/>
              </a:rPr>
              <a:t>30%</a:t>
            </a:r>
            <a:r>
              <a:rPr lang="zh-CN" altLang="en-US" sz="2400" b="1" dirty="0">
                <a:latin typeface="华文楷体" panose="02010600040101010101" pitchFamily="2" charset="-122"/>
                <a:ea typeface="华文楷体" panose="02010600040101010101" pitchFamily="2" charset="-122"/>
              </a:rPr>
              <a:t>。工商业税占</a:t>
            </a:r>
            <a:r>
              <a:rPr lang="en-US" altLang="zh-CN" sz="2400" b="1" dirty="0">
                <a:latin typeface="华文楷体" panose="02010600040101010101" pitchFamily="2" charset="-122"/>
                <a:ea typeface="华文楷体" panose="02010600040101010101" pitchFamily="2" charset="-122"/>
              </a:rPr>
              <a:t>70%</a:t>
            </a:r>
            <a:r>
              <a:rPr lang="zh-CN" altLang="en-US" sz="2400" b="1" dirty="0">
                <a:latin typeface="华文楷体" panose="02010600040101010101" pitchFamily="2" charset="-122"/>
                <a:ea typeface="华文楷体" panose="02010600040101010101" pitchFamily="2" charset="-122"/>
              </a:rPr>
              <a:t>。 </a:t>
            </a:r>
            <a:endParaRPr lang="en-US" altLang="zh-CN" sz="2400" b="1" dirty="0">
              <a:latin typeface="华文楷体" panose="02010600040101010101" pitchFamily="2" charset="-122"/>
              <a:ea typeface="华文楷体" panose="02010600040101010101" pitchFamily="2" charset="-122"/>
            </a:endParaRPr>
          </a:p>
          <a:p>
            <a:r>
              <a:rPr lang="zh-CN" altLang="en-US" sz="2400" b="1" dirty="0" smtClean="0">
                <a:latin typeface="华文楷体" panose="02010600040101010101" pitchFamily="2" charset="-122"/>
                <a:ea typeface="华文楷体" panose="02010600040101010101" pitchFamily="2" charset="-122"/>
              </a:rPr>
              <a:t>宋代流通商品总量估计</a:t>
            </a:r>
            <a:r>
              <a:rPr lang="en-US" altLang="zh-CN" sz="2400" b="1" dirty="0">
                <a:latin typeface="华文楷体" panose="02010600040101010101" pitchFamily="2" charset="-122"/>
                <a:ea typeface="华文楷体" panose="02010600040101010101" pitchFamily="2" charset="-122"/>
              </a:rPr>
              <a:t>60</a:t>
            </a:r>
            <a:r>
              <a:rPr lang="zh-CN" altLang="en-US" sz="2400" b="1" dirty="0">
                <a:latin typeface="华文楷体" panose="02010600040101010101" pitchFamily="2" charset="-122"/>
                <a:ea typeface="华文楷体" panose="02010600040101010101" pitchFamily="2" charset="-122"/>
              </a:rPr>
              <a:t>亿至</a:t>
            </a:r>
            <a:r>
              <a:rPr lang="en-US" altLang="zh-CN" sz="2400" b="1" dirty="0">
                <a:latin typeface="华文楷体" panose="02010600040101010101" pitchFamily="2" charset="-122"/>
                <a:ea typeface="华文楷体" panose="02010600040101010101" pitchFamily="2" charset="-122"/>
              </a:rPr>
              <a:t>70</a:t>
            </a:r>
            <a:r>
              <a:rPr lang="zh-CN" altLang="en-US" sz="2400" b="1" dirty="0">
                <a:latin typeface="华文楷体" panose="02010600040101010101" pitchFamily="2" charset="-122"/>
                <a:ea typeface="华文楷体" panose="02010600040101010101" pitchFamily="2" charset="-122"/>
              </a:rPr>
              <a:t>亿</a:t>
            </a:r>
            <a:r>
              <a:rPr lang="zh-CN" altLang="en-US" sz="2400" b="1" dirty="0" smtClean="0">
                <a:latin typeface="华文楷体" panose="02010600040101010101" pitchFamily="2" charset="-122"/>
                <a:ea typeface="华文楷体" panose="02010600040101010101" pitchFamily="2" charset="-122"/>
              </a:rPr>
              <a:t>美元。</a:t>
            </a:r>
            <a:endParaRPr lang="en-US" altLang="zh-CN" sz="2400" b="1" dirty="0" smtClean="0">
              <a:latin typeface="华文楷体" panose="02010600040101010101" pitchFamily="2" charset="-122"/>
              <a:ea typeface="华文楷体" panose="02010600040101010101" pitchFamily="2" charset="-122"/>
            </a:endParaRPr>
          </a:p>
          <a:p>
            <a:pPr marL="0" indent="0">
              <a:buNone/>
            </a:pPr>
            <a:endParaRPr lang="en-US" altLang="zh-CN" sz="2400" dirty="0" smtClean="0"/>
          </a:p>
          <a:p>
            <a:endParaRPr lang="zh-CN" altLang="en-US" sz="2400" dirty="0"/>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标题 1"/>
          <p:cNvSpPr>
            <a:spLocks noGrp="1"/>
          </p:cNvSpPr>
          <p:nvPr>
            <p:ph type="title"/>
          </p:nvPr>
        </p:nvSpPr>
        <p:spPr/>
        <p:txBody>
          <a:bodyPr/>
          <a:p>
            <a:endParaRPr lang="zh-CN" altLang="en-US"/>
          </a:p>
        </p:txBody>
      </p:sp>
      <p:graphicFrame>
        <p:nvGraphicFramePr>
          <p:cNvPr id="4" name="表格 3"/>
          <p:cNvGraphicFramePr/>
          <p:nvPr/>
        </p:nvGraphicFramePr>
        <p:xfrm>
          <a:off x="975360" y="2973070"/>
          <a:ext cx="7541260" cy="1837055"/>
        </p:xfrm>
        <a:graphic>
          <a:graphicData uri="http://schemas.openxmlformats.org/drawingml/2006/table">
            <a:tbl>
              <a:tblPr firstRow="1" bandRow="1">
                <a:tableStyleId>{5C22544A-7EE6-4342-B048-85BDC9FD1C3A}</a:tableStyleId>
              </a:tblPr>
              <a:tblGrid>
                <a:gridCol w="1696085"/>
                <a:gridCol w="1907540"/>
                <a:gridCol w="1585595"/>
                <a:gridCol w="2352040"/>
              </a:tblGrid>
              <a:tr h="365760">
                <a:tc rowSpan="2">
                  <a:txBody>
                    <a:bodyPr/>
                    <a:p>
                      <a:pPr algn="ctr">
                        <a:buNone/>
                      </a:pPr>
                      <a:r>
                        <a:rPr lang="zh-CN" altLang="en-US" b="1">
                          <a:solidFill>
                            <a:schemeClr val="tx1"/>
                          </a:solidFill>
                          <a:latin typeface="楷体" panose="02010609060101010101" pitchFamily="49" charset="-122"/>
                          <a:ea typeface="楷体" panose="02010609060101010101" pitchFamily="49" charset="-122"/>
                        </a:rPr>
                        <a:t>宋朝社会职业</a:t>
                      </a:r>
                      <a:endParaRPr lang="zh-CN" altLang="en-US" b="1">
                        <a:solidFill>
                          <a:schemeClr val="tx1"/>
                        </a:solidFill>
                        <a:latin typeface="楷体" panose="02010609060101010101" pitchFamily="49" charset="-122"/>
                        <a:ea typeface="楷体" panose="02010609060101010101" pitchFamily="49" charset="-122"/>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accent5">
                        <a:lumMod val="40000"/>
                        <a:lumOff val="60000"/>
                      </a:schemeClr>
                    </a:solidFill>
                  </a:tcPr>
                </a:tc>
                <a:tc rowSpan="2">
                  <a:txBody>
                    <a:bodyPr/>
                    <a:p>
                      <a:pPr>
                        <a:buNone/>
                      </a:pPr>
                      <a:r>
                        <a:rPr lang="zh-CN" altLang="en-US" b="1">
                          <a:solidFill>
                            <a:schemeClr val="tx1"/>
                          </a:solidFill>
                          <a:latin typeface="楷体" panose="02010609060101010101" pitchFamily="49" charset="-122"/>
                          <a:ea typeface="楷体" panose="02010609060101010101" pitchFamily="49" charset="-122"/>
                        </a:rPr>
                        <a:t>与雇主劳动关系</a:t>
                      </a:r>
                      <a:endParaRPr lang="zh-CN" altLang="en-US" b="1">
                        <a:solidFill>
                          <a:schemeClr val="tx1"/>
                        </a:solidFill>
                        <a:latin typeface="楷体" panose="02010609060101010101" pitchFamily="49" charset="-122"/>
                        <a:ea typeface="楷体" panose="02010609060101010101" pitchFamily="49" charset="-122"/>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accent5">
                        <a:lumMod val="40000"/>
                        <a:lumOff val="60000"/>
                      </a:schemeClr>
                    </a:solidFill>
                  </a:tcPr>
                </a:tc>
                <a:tc gridSpan="2">
                  <a:txBody>
                    <a:bodyPr/>
                    <a:p>
                      <a:pPr algn="ctr">
                        <a:buNone/>
                      </a:pPr>
                      <a:r>
                        <a:rPr lang="zh-CN" altLang="en-US" b="1">
                          <a:solidFill>
                            <a:schemeClr val="tx1"/>
                          </a:solidFill>
                          <a:latin typeface="楷体" panose="02010609060101010101" pitchFamily="49" charset="-122"/>
                          <a:ea typeface="楷体" panose="02010609060101010101" pitchFamily="49" charset="-122"/>
                        </a:rPr>
                        <a:t>资本主义萌芽基本条件</a:t>
                      </a:r>
                      <a:endParaRPr lang="zh-CN" altLang="en-US" b="1">
                        <a:solidFill>
                          <a:schemeClr val="tx1"/>
                        </a:solidFill>
                        <a:latin typeface="楷体" panose="02010609060101010101" pitchFamily="49" charset="-122"/>
                        <a:ea typeface="楷体" panose="02010609060101010101" pitchFamily="49" charset="-122"/>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accent5">
                        <a:lumMod val="40000"/>
                        <a:lumOff val="60000"/>
                      </a:schemeClr>
                    </a:solidFill>
                  </a:tcPr>
                </a:tc>
                <a:tc hMerge="1">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r>
              <a:tr h="365760">
                <a:tc vMerge="1">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c vMerge="1">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c>
                  <a:txBody>
                    <a:bodyPr/>
                    <a:p>
                      <a:pPr>
                        <a:buNone/>
                      </a:pPr>
                      <a:r>
                        <a:rPr lang="zh-CN" altLang="en-US" b="1">
                          <a:solidFill>
                            <a:schemeClr val="tx1"/>
                          </a:solidFill>
                          <a:latin typeface="楷体" panose="02010609060101010101" pitchFamily="49" charset="-122"/>
                          <a:ea typeface="楷体" panose="02010609060101010101" pitchFamily="49" charset="-122"/>
                        </a:rPr>
                        <a:t>是否雇佣关系</a:t>
                      </a:r>
                      <a:endParaRPr lang="zh-CN" altLang="en-US" b="1">
                        <a:solidFill>
                          <a:schemeClr val="tx1"/>
                        </a:solidFill>
                        <a:latin typeface="楷体" panose="02010609060101010101" pitchFamily="49" charset="-122"/>
                        <a:ea typeface="楷体" panose="02010609060101010101" pitchFamily="49" charset="-122"/>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accent5">
                        <a:lumMod val="40000"/>
                        <a:lumOff val="60000"/>
                      </a:schemeClr>
                    </a:solidFill>
                  </a:tcPr>
                </a:tc>
                <a:tc>
                  <a:txBody>
                    <a:bodyPr/>
                    <a:p>
                      <a:pPr>
                        <a:buNone/>
                      </a:pPr>
                      <a:r>
                        <a:rPr lang="zh-CN" altLang="en-US" b="1">
                          <a:solidFill>
                            <a:schemeClr val="tx1"/>
                          </a:solidFill>
                          <a:latin typeface="楷体" panose="02010609060101010101" pitchFamily="49" charset="-122"/>
                          <a:ea typeface="楷体" panose="02010609060101010101" pitchFamily="49" charset="-122"/>
                        </a:rPr>
                        <a:t>是否商品生产为目的</a:t>
                      </a:r>
                      <a:endParaRPr lang="zh-CN" altLang="en-US" b="1">
                        <a:solidFill>
                          <a:schemeClr val="tx1"/>
                        </a:solidFill>
                        <a:latin typeface="楷体" panose="02010609060101010101" pitchFamily="49" charset="-122"/>
                        <a:ea typeface="楷体" panose="02010609060101010101" pitchFamily="49" charset="-122"/>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accent5">
                        <a:lumMod val="40000"/>
                        <a:lumOff val="60000"/>
                      </a:schemeClr>
                    </a:solidFill>
                  </a:tcPr>
                </a:tc>
              </a:tr>
              <a:tr h="365760">
                <a:tc>
                  <a:txBody>
                    <a:bodyPr/>
                    <a:p>
                      <a:pPr>
                        <a:buNone/>
                      </a:pPr>
                      <a:r>
                        <a:rPr lang="zh-CN" altLang="en-US" b="1">
                          <a:solidFill>
                            <a:schemeClr val="tx1"/>
                          </a:solidFill>
                        </a:rPr>
                        <a:t>家庭仆役</a:t>
                      </a:r>
                      <a:endParaRPr lang="zh-CN" altLang="en-US" b="1">
                        <a:solidFill>
                          <a:schemeClr val="tx1"/>
                        </a:solidFill>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c>
                  <a:txBody>
                    <a:bodyPr/>
                    <a:p>
                      <a:pPr>
                        <a:buNone/>
                      </a:pPr>
                      <a:endParaRPr lang="zh-CN" altLang="en-US" b="1">
                        <a:solidFill>
                          <a:schemeClr val="tx1"/>
                        </a:solidFill>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c>
                  <a:txBody>
                    <a:bodyPr/>
                    <a:p>
                      <a:pPr>
                        <a:buNone/>
                      </a:pPr>
                      <a:endParaRPr lang="zh-CN" altLang="en-US" b="1">
                        <a:solidFill>
                          <a:schemeClr val="tx1"/>
                        </a:solidFill>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c>
                  <a:txBody>
                    <a:bodyPr/>
                    <a:p>
                      <a:pPr>
                        <a:buNone/>
                      </a:pPr>
                      <a:endParaRPr lang="zh-CN" altLang="en-US" b="1">
                        <a:solidFill>
                          <a:schemeClr val="tx1"/>
                        </a:solidFill>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r>
              <a:tr h="365760">
                <a:tc>
                  <a:txBody>
                    <a:bodyPr/>
                    <a:p>
                      <a:pPr>
                        <a:buNone/>
                      </a:pPr>
                      <a:r>
                        <a:rPr lang="zh-CN" altLang="en-US" b="1">
                          <a:solidFill>
                            <a:schemeClr val="tx1"/>
                          </a:solidFill>
                        </a:rPr>
                        <a:t>无地农民</a:t>
                      </a:r>
                      <a:endParaRPr lang="zh-CN" altLang="en-US" b="1">
                        <a:solidFill>
                          <a:schemeClr val="tx1"/>
                        </a:solidFill>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accent5">
                        <a:lumMod val="20000"/>
                        <a:lumOff val="80000"/>
                      </a:schemeClr>
                    </a:solidFill>
                  </a:tcPr>
                </a:tc>
                <a:tc>
                  <a:txBody>
                    <a:bodyPr/>
                    <a:p>
                      <a:pPr>
                        <a:buNone/>
                      </a:pPr>
                      <a:endParaRPr lang="zh-CN" altLang="en-US" b="1">
                        <a:solidFill>
                          <a:schemeClr val="tx1"/>
                        </a:solidFill>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accent5">
                        <a:lumMod val="20000"/>
                        <a:lumOff val="80000"/>
                      </a:schemeClr>
                    </a:solidFill>
                  </a:tcPr>
                </a:tc>
                <a:tc>
                  <a:txBody>
                    <a:bodyPr/>
                    <a:p>
                      <a:pPr>
                        <a:buNone/>
                      </a:pPr>
                      <a:endParaRPr lang="zh-CN" altLang="en-US" b="1">
                        <a:solidFill>
                          <a:schemeClr val="tx1"/>
                        </a:solidFill>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accent5">
                        <a:lumMod val="20000"/>
                        <a:lumOff val="80000"/>
                      </a:schemeClr>
                    </a:solidFill>
                  </a:tcPr>
                </a:tc>
                <a:tc>
                  <a:txBody>
                    <a:bodyPr/>
                    <a:p>
                      <a:pPr>
                        <a:buNone/>
                      </a:pPr>
                      <a:endParaRPr lang="zh-CN" altLang="en-US" b="1">
                        <a:solidFill>
                          <a:schemeClr val="tx1"/>
                        </a:solidFill>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accent5">
                        <a:lumMod val="20000"/>
                        <a:lumOff val="80000"/>
                      </a:schemeClr>
                    </a:solidFill>
                  </a:tcPr>
                </a:tc>
              </a:tr>
              <a:tr h="374015">
                <a:tc>
                  <a:txBody>
                    <a:bodyPr/>
                    <a:p>
                      <a:pPr>
                        <a:buNone/>
                      </a:pPr>
                      <a:r>
                        <a:rPr lang="zh-CN" altLang="en-US" b="1">
                          <a:solidFill>
                            <a:schemeClr val="tx1"/>
                          </a:solidFill>
                        </a:rPr>
                        <a:t>茶园雇工</a:t>
                      </a:r>
                      <a:endParaRPr lang="zh-CN" altLang="en-US" b="1">
                        <a:solidFill>
                          <a:schemeClr val="tx1"/>
                        </a:solidFill>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c>
                  <a:txBody>
                    <a:bodyPr/>
                    <a:p>
                      <a:pPr>
                        <a:buNone/>
                      </a:pPr>
                      <a:endParaRPr lang="zh-CN" altLang="en-US" b="1">
                        <a:solidFill>
                          <a:schemeClr val="tx1"/>
                        </a:solidFill>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c>
                  <a:txBody>
                    <a:bodyPr/>
                    <a:p>
                      <a:pPr>
                        <a:buNone/>
                      </a:pPr>
                      <a:endParaRPr lang="zh-CN" altLang="en-US" b="1">
                        <a:solidFill>
                          <a:schemeClr val="tx1"/>
                        </a:solidFill>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c>
                  <a:txBody>
                    <a:bodyPr/>
                    <a:p>
                      <a:pPr>
                        <a:buNone/>
                      </a:pPr>
                      <a:endParaRPr lang="zh-CN" altLang="en-US" b="1">
                        <a:solidFill>
                          <a:schemeClr val="tx1"/>
                        </a:solidFill>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chemeClr val="bg1"/>
                    </a:solidFill>
                  </a:tcPr>
                </a:tc>
              </a:tr>
            </a:tbl>
          </a:graphicData>
        </a:graphic>
      </p:graphicFrame>
      <p:pic>
        <p:nvPicPr>
          <p:cNvPr id="5" name="图片 4"/>
          <p:cNvPicPr>
            <a:picLocks noChangeAspect="1"/>
          </p:cNvPicPr>
          <p:nvPr/>
        </p:nvPicPr>
        <p:blipFill>
          <a:blip r:embed="rId1"/>
          <a:stretch>
            <a:fillRect/>
          </a:stretch>
        </p:blipFill>
        <p:spPr>
          <a:xfrm>
            <a:off x="793115" y="419100"/>
            <a:ext cx="7723505" cy="2009775"/>
          </a:xfrm>
          <a:prstGeom prst="rect">
            <a:avLst/>
          </a:prstGeom>
        </p:spPr>
      </p:pic>
    </p:spTree>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2324</Words>
  <Application>WPS 演示</Application>
  <PresentationFormat>全屏显示(16:9)</PresentationFormat>
  <Paragraphs>186</Paragraphs>
  <Slides>23</Slides>
  <Notes>18</Notes>
  <HiddenSlides>0</HiddenSlides>
  <MMClips>0</MMClips>
  <ScaleCrop>false</ScaleCrop>
  <HeadingPairs>
    <vt:vector size="6" baseType="variant">
      <vt:variant>
        <vt:lpstr>已用的字体</vt:lpstr>
      </vt:variant>
      <vt:variant>
        <vt:i4>11</vt:i4>
      </vt:variant>
      <vt:variant>
        <vt:lpstr>主题</vt:lpstr>
      </vt:variant>
      <vt:variant>
        <vt:i4>1</vt:i4>
      </vt:variant>
      <vt:variant>
        <vt:lpstr>幻灯片标题</vt:lpstr>
      </vt:variant>
      <vt:variant>
        <vt:i4>23</vt:i4>
      </vt:variant>
    </vt:vector>
  </HeadingPairs>
  <TitlesOfParts>
    <vt:vector size="35" baseType="lpstr">
      <vt:lpstr>Arial</vt:lpstr>
      <vt:lpstr>宋体</vt:lpstr>
      <vt:lpstr>Wingdings</vt:lpstr>
      <vt:lpstr>Calibri</vt:lpstr>
      <vt:lpstr>黑体</vt:lpstr>
      <vt:lpstr>华文行楷</vt:lpstr>
      <vt:lpstr>华文新魏</vt:lpstr>
      <vt:lpstr>华文楷体</vt:lpstr>
      <vt:lpstr>楷体</vt:lpstr>
      <vt:lpstr>微软雅黑</vt:lpstr>
      <vt:lpstr>Arial Unicode MS</vt:lpstr>
      <vt:lpstr>Office 主题</vt:lpstr>
      <vt:lpstr>从饮茶风俗看宋元经济与社会变迁</vt:lpstr>
      <vt:lpstr>第11课   辽宋夏金元的经济与社会</vt:lpstr>
      <vt:lpstr>PowerPoint 演示文稿</vt:lpstr>
      <vt:lpstr>PowerPoint 演示文稿</vt:lpstr>
      <vt:lpstr>从饮茶风俗看宋元经济与社会变化</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数字宋朝</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Printed>2019-09-23T08:57:00Z</cp:lastPrinted>
  <dcterms:created xsi:type="dcterms:W3CDTF">2019-10-19T01:30:20Z</dcterms:created>
  <dcterms:modified xsi:type="dcterms:W3CDTF">2019-10-19T01:30:20Z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2052-11.1.0.8696</vt:lpwstr>
  </property>
</Properties>
</file>