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8" r:id="rId2"/>
    <p:sldId id="365" r:id="rId3"/>
    <p:sldId id="366" r:id="rId4"/>
    <p:sldId id="367" r:id="rId5"/>
    <p:sldId id="368" r:id="rId6"/>
    <p:sldId id="369" r:id="rId7"/>
    <p:sldId id="370" r:id="rId8"/>
    <p:sldId id="363" r:id="rId9"/>
    <p:sldId id="265" r:id="rId10"/>
    <p:sldId id="264" r:id="rId11"/>
    <p:sldId id="272" r:id="rId12"/>
    <p:sldId id="270" r:id="rId13"/>
    <p:sldId id="273" r:id="rId14"/>
    <p:sldId id="275" r:id="rId15"/>
    <p:sldId id="276" r:id="rId16"/>
    <p:sldId id="279" r:id="rId17"/>
    <p:sldId id="281" r:id="rId18"/>
    <p:sldId id="346" r:id="rId19"/>
    <p:sldId id="282" r:id="rId20"/>
    <p:sldId id="285" r:id="rId21"/>
    <p:sldId id="284" r:id="rId22"/>
    <p:sldId id="269" r:id="rId23"/>
    <p:sldId id="287" r:id="rId24"/>
    <p:sldId id="288" r:id="rId25"/>
    <p:sldId id="290" r:id="rId26"/>
    <p:sldId id="339" r:id="rId27"/>
    <p:sldId id="340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987" autoAdjust="0"/>
    <p:restoredTop sz="87183" autoAdjust="0"/>
  </p:normalViewPr>
  <p:slideViewPr>
    <p:cSldViewPr snapToGrid="0">
      <p:cViewPr varScale="1">
        <p:scale>
          <a:sx n="77" d="100"/>
          <a:sy n="77" d="100"/>
        </p:scale>
        <p:origin x="-100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F52F42-2A7F-4546-8FA3-EB09D76934B2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514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4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CE447E-0BE4-4E7B-8E3C-7FD1DA59D792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&#32654;&#22269;&#35199;&#36827;&#36816;&#21160;.wmv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&#26159;&#21542;&#24223;&#38500;&#22900;&#38582;&#21046;&#25104;&#20026;&#21335;&#21271;&#26007;&#20105;&#30340;&#28966;&#28857;.wmv" TargetMode="Externa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WordArt 6"/>
          <p:cNvSpPr>
            <a:spLocks noTextEdit="1"/>
          </p:cNvSpPr>
          <p:nvPr/>
        </p:nvSpPr>
        <p:spPr>
          <a:xfrm>
            <a:off x="2691929" y="2825579"/>
            <a:ext cx="597693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第</a:t>
            </a:r>
            <a:r>
              <a:rPr lang="en-US" altLang="zh-CN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3</a:t>
            </a:r>
            <a:r>
              <a:rPr lang="zh-CN" altLang="en-US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课 美国内战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27" name="WordArt 15"/>
          <p:cNvSpPr>
            <a:spLocks noChangeArrowheads="1" noChangeShapeType="1" noTextEdit="1"/>
          </p:cNvSpPr>
          <p:nvPr/>
        </p:nvSpPr>
        <p:spPr bwMode="auto">
          <a:xfrm>
            <a:off x="0" y="152401"/>
            <a:ext cx="5892800" cy="8858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4000" kern="10" spc="-40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/>
                <a:ea typeface="黑体"/>
              </a:rPr>
              <a:t>美国的领土扩张</a:t>
            </a:r>
          </a:p>
        </p:txBody>
      </p:sp>
      <p:pic>
        <p:nvPicPr>
          <p:cNvPr id="320528" name="Picture 16" descr="图片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7601" y="4419600"/>
            <a:ext cx="4559300" cy="1797050"/>
          </a:xfrm>
          <a:prstGeom prst="rect">
            <a:avLst/>
          </a:prstGeom>
          <a:noFill/>
        </p:spPr>
      </p:pic>
      <p:sp>
        <p:nvSpPr>
          <p:cNvPr id="320529" name="Text Box 17"/>
          <p:cNvSpPr txBox="1">
            <a:spLocks noChangeArrowheads="1"/>
          </p:cNvSpPr>
          <p:nvPr/>
        </p:nvSpPr>
        <p:spPr bwMode="auto">
          <a:xfrm>
            <a:off x="4978401" y="1524000"/>
            <a:ext cx="195156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ea typeface="楷体_GB2312" pitchFamily="49" charset="-122"/>
              </a:rPr>
              <a:t>独立初</a:t>
            </a:r>
          </a:p>
        </p:txBody>
      </p:sp>
      <p:sp>
        <p:nvSpPr>
          <p:cNvPr id="320530" name="Text Box 18"/>
          <p:cNvSpPr txBox="1">
            <a:spLocks noChangeArrowheads="1"/>
          </p:cNvSpPr>
          <p:nvPr/>
        </p:nvSpPr>
        <p:spPr bwMode="auto">
          <a:xfrm>
            <a:off x="8432800" y="3276600"/>
            <a:ext cx="2889251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1818</a:t>
            </a:r>
            <a:r>
              <a:rPr lang="zh-CN" altLang="en-US" sz="3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</a:p>
        </p:txBody>
      </p:sp>
      <p:sp>
        <p:nvSpPr>
          <p:cNvPr id="320531" name="Text Box 19"/>
          <p:cNvSpPr txBox="1">
            <a:spLocks noChangeArrowheads="1"/>
          </p:cNvSpPr>
          <p:nvPr/>
        </p:nvSpPr>
        <p:spPr bwMode="auto">
          <a:xfrm>
            <a:off x="10655301" y="5000625"/>
            <a:ext cx="1536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现在</a:t>
            </a:r>
          </a:p>
        </p:txBody>
      </p:sp>
      <p:pic>
        <p:nvPicPr>
          <p:cNvPr id="320532" name="Picture 20" descr="Re: 国旗的历史——美国篇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90601"/>
            <a:ext cx="4953000" cy="1577975"/>
          </a:xfrm>
          <a:prstGeom prst="rect">
            <a:avLst/>
          </a:prstGeom>
          <a:noFill/>
        </p:spPr>
      </p:pic>
      <p:pic>
        <p:nvPicPr>
          <p:cNvPr id="320533" name="Picture 21" descr="Re: 国旗的历史——美国篇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1" y="2590800"/>
            <a:ext cx="5219700" cy="1819275"/>
          </a:xfrm>
          <a:prstGeom prst="rect">
            <a:avLst/>
          </a:prstGeom>
          <a:noFill/>
        </p:spPr>
      </p:pic>
      <p:sp>
        <p:nvSpPr>
          <p:cNvPr id="320534" name="Rectangle 22"/>
          <p:cNvSpPr>
            <a:spLocks noChangeArrowheads="1"/>
          </p:cNvSpPr>
          <p:nvPr/>
        </p:nvSpPr>
        <p:spPr bwMode="auto">
          <a:xfrm>
            <a:off x="6705600" y="152400"/>
            <a:ext cx="487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>
                <a:solidFill>
                  <a:srgbClr val="FF3300"/>
                </a:solidFill>
                <a:ea typeface="宋体" pitchFamily="2" charset="-122"/>
              </a:rPr>
              <a:t>从美国国旗的变化看美国的领土扩张</a:t>
            </a:r>
          </a:p>
        </p:txBody>
      </p:sp>
      <p:sp>
        <p:nvSpPr>
          <p:cNvPr id="320535" name="Text Box 5"/>
          <p:cNvSpPr txBox="1">
            <a:spLocks noChangeArrowheads="1"/>
          </p:cNvSpPr>
          <p:nvPr/>
        </p:nvSpPr>
        <p:spPr bwMode="auto">
          <a:xfrm>
            <a:off x="0" y="6437313"/>
            <a:ext cx="6197600" cy="3416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altLang="zh-CN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颗星代表独立后的</a:t>
            </a:r>
            <a:r>
              <a:rPr lang="en-US" altLang="zh-CN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个州</a:t>
            </a:r>
          </a:p>
        </p:txBody>
      </p:sp>
      <p:sp>
        <p:nvSpPr>
          <p:cNvPr id="320536" name="Text Box 6"/>
          <p:cNvSpPr txBox="1">
            <a:spLocks noChangeArrowheads="1"/>
          </p:cNvSpPr>
          <p:nvPr/>
        </p:nvSpPr>
        <p:spPr bwMode="auto">
          <a:xfrm>
            <a:off x="0" y="5181600"/>
            <a:ext cx="5994400" cy="3416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altLang="zh-CN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13</a:t>
            </a:r>
            <a:r>
              <a:rPr lang="zh-CN" altLang="en-US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个条代表独立时的</a:t>
            </a:r>
            <a:r>
              <a:rPr lang="en-US" altLang="zh-CN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13</a:t>
            </a:r>
            <a:r>
              <a:rPr lang="zh-CN" altLang="en-US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个州</a:t>
            </a:r>
          </a:p>
        </p:txBody>
      </p:sp>
      <p:sp>
        <p:nvSpPr>
          <p:cNvPr id="320537" name="AutoShape 11"/>
          <p:cNvSpPr>
            <a:spLocks noChangeArrowheads="1"/>
          </p:cNvSpPr>
          <p:nvPr/>
        </p:nvSpPr>
        <p:spPr bwMode="auto">
          <a:xfrm>
            <a:off x="0" y="5562600"/>
            <a:ext cx="3251200" cy="737235"/>
          </a:xfrm>
          <a:prstGeom prst="rightArrow">
            <a:avLst>
              <a:gd name="adj1" fmla="val 49778"/>
              <a:gd name="adj2" fmla="val 84486"/>
            </a:avLst>
          </a:prstGeom>
          <a:solidFill>
            <a:srgbClr val="66FF33"/>
          </a:solidFill>
          <a:ln w="9525" algn="ctr">
            <a:solidFill>
              <a:srgbClr val="66FF33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>
                <a:latin typeface="黑体" pitchFamily="49" charset="-122"/>
                <a:ea typeface="黑体" pitchFamily="49" charset="-122"/>
              </a:rPr>
              <a:t>领土扩张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2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2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0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2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20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20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2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29" grpId="0"/>
      <p:bldP spid="320530" grpId="0"/>
      <p:bldP spid="320531" grpId="0"/>
      <p:bldP spid="320535" grpId="0"/>
      <p:bldP spid="320536" grpId="0"/>
      <p:bldP spid="3205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2658" name="Picture 2" descr="美国领土扩张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2284" y="-17463"/>
            <a:ext cx="104648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191251" y="260350"/>
            <a:ext cx="4872567" cy="3676650"/>
            <a:chOff x="2913" y="164"/>
            <a:chExt cx="2302" cy="2316"/>
          </a:xfrm>
        </p:grpSpPr>
        <p:sp>
          <p:nvSpPr>
            <p:cNvPr id="582660" name="Freeform 6"/>
            <p:cNvSpPr>
              <a:spLocks/>
            </p:cNvSpPr>
            <p:nvPr/>
          </p:nvSpPr>
          <p:spPr bwMode="auto">
            <a:xfrm>
              <a:off x="2913" y="354"/>
              <a:ext cx="2216" cy="2126"/>
            </a:xfrm>
            <a:custGeom>
              <a:avLst/>
              <a:gdLst>
                <a:gd name="T0" fmla="*/ 132 w 2216"/>
                <a:gd name="T1" fmla="*/ 167 h 2126"/>
                <a:gd name="T2" fmla="*/ 324 w 2216"/>
                <a:gd name="T3" fmla="*/ 222 h 2126"/>
                <a:gd name="T4" fmla="*/ 424 w 2216"/>
                <a:gd name="T5" fmla="*/ 249 h 2126"/>
                <a:gd name="T6" fmla="*/ 296 w 2216"/>
                <a:gd name="T7" fmla="*/ 313 h 2126"/>
                <a:gd name="T8" fmla="*/ 296 w 2216"/>
                <a:gd name="T9" fmla="*/ 377 h 2126"/>
                <a:gd name="T10" fmla="*/ 534 w 2216"/>
                <a:gd name="T11" fmla="*/ 304 h 2126"/>
                <a:gd name="T12" fmla="*/ 634 w 2216"/>
                <a:gd name="T13" fmla="*/ 368 h 2126"/>
                <a:gd name="T14" fmla="*/ 817 w 2216"/>
                <a:gd name="T15" fmla="*/ 341 h 2126"/>
                <a:gd name="T16" fmla="*/ 845 w 2216"/>
                <a:gd name="T17" fmla="*/ 387 h 2126"/>
                <a:gd name="T18" fmla="*/ 735 w 2216"/>
                <a:gd name="T19" fmla="*/ 432 h 2126"/>
                <a:gd name="T20" fmla="*/ 634 w 2216"/>
                <a:gd name="T21" fmla="*/ 569 h 2126"/>
                <a:gd name="T22" fmla="*/ 634 w 2216"/>
                <a:gd name="T23" fmla="*/ 697 h 2126"/>
                <a:gd name="T24" fmla="*/ 772 w 2216"/>
                <a:gd name="T25" fmla="*/ 789 h 2126"/>
                <a:gd name="T26" fmla="*/ 808 w 2216"/>
                <a:gd name="T27" fmla="*/ 524 h 2126"/>
                <a:gd name="T28" fmla="*/ 890 w 2216"/>
                <a:gd name="T29" fmla="*/ 460 h 2126"/>
                <a:gd name="T30" fmla="*/ 954 w 2216"/>
                <a:gd name="T31" fmla="*/ 652 h 2126"/>
                <a:gd name="T32" fmla="*/ 1055 w 2216"/>
                <a:gd name="T33" fmla="*/ 688 h 2126"/>
                <a:gd name="T34" fmla="*/ 1018 w 2216"/>
                <a:gd name="T35" fmla="*/ 844 h 2126"/>
                <a:gd name="T36" fmla="*/ 1366 w 2216"/>
                <a:gd name="T37" fmla="*/ 697 h 2126"/>
                <a:gd name="T38" fmla="*/ 1540 w 2216"/>
                <a:gd name="T39" fmla="*/ 560 h 2126"/>
                <a:gd name="T40" fmla="*/ 1576 w 2216"/>
                <a:gd name="T41" fmla="*/ 441 h 2126"/>
                <a:gd name="T42" fmla="*/ 1878 w 2216"/>
                <a:gd name="T43" fmla="*/ 304 h 2126"/>
                <a:gd name="T44" fmla="*/ 1969 w 2216"/>
                <a:gd name="T45" fmla="*/ 21 h 2126"/>
                <a:gd name="T46" fmla="*/ 2125 w 2216"/>
                <a:gd name="T47" fmla="*/ 158 h 2126"/>
                <a:gd name="T48" fmla="*/ 2097 w 2216"/>
                <a:gd name="T49" fmla="*/ 332 h 2126"/>
                <a:gd name="T50" fmla="*/ 2033 w 2216"/>
                <a:gd name="T51" fmla="*/ 615 h 2126"/>
                <a:gd name="T52" fmla="*/ 2052 w 2216"/>
                <a:gd name="T53" fmla="*/ 661 h 2126"/>
                <a:gd name="T54" fmla="*/ 1951 w 2216"/>
                <a:gd name="T55" fmla="*/ 707 h 2126"/>
                <a:gd name="T56" fmla="*/ 1850 w 2216"/>
                <a:gd name="T57" fmla="*/ 780 h 2126"/>
                <a:gd name="T58" fmla="*/ 1924 w 2216"/>
                <a:gd name="T59" fmla="*/ 771 h 2126"/>
                <a:gd name="T60" fmla="*/ 1759 w 2216"/>
                <a:gd name="T61" fmla="*/ 1008 h 2126"/>
                <a:gd name="T62" fmla="*/ 1722 w 2216"/>
                <a:gd name="T63" fmla="*/ 1191 h 2126"/>
                <a:gd name="T64" fmla="*/ 1677 w 2216"/>
                <a:gd name="T65" fmla="*/ 1109 h 2126"/>
                <a:gd name="T66" fmla="*/ 1686 w 2216"/>
                <a:gd name="T67" fmla="*/ 1200 h 2126"/>
                <a:gd name="T68" fmla="*/ 1722 w 2216"/>
                <a:gd name="T69" fmla="*/ 1356 h 2126"/>
                <a:gd name="T70" fmla="*/ 1732 w 2216"/>
                <a:gd name="T71" fmla="*/ 1475 h 2126"/>
                <a:gd name="T72" fmla="*/ 1549 w 2216"/>
                <a:gd name="T73" fmla="*/ 1676 h 2126"/>
                <a:gd name="T74" fmla="*/ 1000 w 2216"/>
                <a:gd name="T75" fmla="*/ 2051 h 2126"/>
                <a:gd name="T76" fmla="*/ 442 w 2216"/>
                <a:gd name="T77" fmla="*/ 1950 h 2126"/>
                <a:gd name="T78" fmla="*/ 424 w 2216"/>
                <a:gd name="T79" fmla="*/ 1776 h 2126"/>
                <a:gd name="T80" fmla="*/ 506 w 2216"/>
                <a:gd name="T81" fmla="*/ 1648 h 2126"/>
                <a:gd name="T82" fmla="*/ 570 w 2216"/>
                <a:gd name="T83" fmla="*/ 1447 h 2126"/>
                <a:gd name="T84" fmla="*/ 433 w 2216"/>
                <a:gd name="T85" fmla="*/ 1209 h 2126"/>
                <a:gd name="T86" fmla="*/ 369 w 2216"/>
                <a:gd name="T87" fmla="*/ 1063 h 2126"/>
                <a:gd name="T88" fmla="*/ 424 w 2216"/>
                <a:gd name="T89" fmla="*/ 844 h 2126"/>
                <a:gd name="T90" fmla="*/ 296 w 2216"/>
                <a:gd name="T91" fmla="*/ 652 h 2126"/>
                <a:gd name="T92" fmla="*/ 141 w 2216"/>
                <a:gd name="T93" fmla="*/ 414 h 2126"/>
                <a:gd name="T94" fmla="*/ 95 w 2216"/>
                <a:gd name="T95" fmla="*/ 304 h 21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61" name="AutoShape 7"/>
            <p:cNvSpPr>
              <a:spLocks noChangeArrowheads="1"/>
            </p:cNvSpPr>
            <p:nvPr/>
          </p:nvSpPr>
          <p:spPr bwMode="auto">
            <a:xfrm>
              <a:off x="3878" y="164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1800">
                  <a:latin typeface="黑体" pitchFamily="49" charset="-122"/>
                  <a:ea typeface="黑体" pitchFamily="49" charset="-122"/>
                </a:rPr>
                <a:t>1783</a:t>
              </a:r>
              <a:r>
                <a:rPr lang="zh-CN" altLang="en-US" sz="1800">
                  <a:latin typeface="黑体" pitchFamily="49" charset="-122"/>
                  <a:ea typeface="黑体" pitchFamily="49" charset="-122"/>
                </a:rPr>
                <a:t>年英国承认美国独立时的领土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395134" y="0"/>
            <a:ext cx="4036484" cy="4122738"/>
            <a:chOff x="1604" y="0"/>
            <a:chExt cx="1907" cy="2597"/>
          </a:xfrm>
        </p:grpSpPr>
        <p:sp>
          <p:nvSpPr>
            <p:cNvPr id="582663" name="Freeform 9"/>
            <p:cNvSpPr>
              <a:spLocks/>
            </p:cNvSpPr>
            <p:nvPr/>
          </p:nvSpPr>
          <p:spPr bwMode="auto">
            <a:xfrm>
              <a:off x="1604" y="375"/>
              <a:ext cx="1907" cy="2222"/>
            </a:xfrm>
            <a:custGeom>
              <a:avLst/>
              <a:gdLst>
                <a:gd name="T0" fmla="*/ 197 w 1907"/>
                <a:gd name="T1" fmla="*/ 36 h 2222"/>
                <a:gd name="T2" fmla="*/ 746 w 1907"/>
                <a:gd name="T3" fmla="*/ 100 h 2222"/>
                <a:gd name="T4" fmla="*/ 837 w 1907"/>
                <a:gd name="T5" fmla="*/ 137 h 2222"/>
                <a:gd name="T6" fmla="*/ 883 w 1907"/>
                <a:gd name="T7" fmla="*/ 174 h 2222"/>
                <a:gd name="T8" fmla="*/ 947 w 1907"/>
                <a:gd name="T9" fmla="*/ 219 h 2222"/>
                <a:gd name="T10" fmla="*/ 1148 w 1907"/>
                <a:gd name="T11" fmla="*/ 375 h 2222"/>
                <a:gd name="T12" fmla="*/ 1294 w 1907"/>
                <a:gd name="T13" fmla="*/ 484 h 2222"/>
                <a:gd name="T14" fmla="*/ 1340 w 1907"/>
                <a:gd name="T15" fmla="*/ 420 h 2222"/>
                <a:gd name="T16" fmla="*/ 1441 w 1907"/>
                <a:gd name="T17" fmla="*/ 320 h 2222"/>
                <a:gd name="T18" fmla="*/ 1413 w 1907"/>
                <a:gd name="T19" fmla="*/ 439 h 2222"/>
                <a:gd name="T20" fmla="*/ 1514 w 1907"/>
                <a:gd name="T21" fmla="*/ 558 h 2222"/>
                <a:gd name="T22" fmla="*/ 1642 w 1907"/>
                <a:gd name="T23" fmla="*/ 686 h 2222"/>
                <a:gd name="T24" fmla="*/ 1697 w 1907"/>
                <a:gd name="T25" fmla="*/ 786 h 2222"/>
                <a:gd name="T26" fmla="*/ 1724 w 1907"/>
                <a:gd name="T27" fmla="*/ 932 h 2222"/>
                <a:gd name="T28" fmla="*/ 1687 w 1907"/>
                <a:gd name="T29" fmla="*/ 1143 h 2222"/>
                <a:gd name="T30" fmla="*/ 1788 w 1907"/>
                <a:gd name="T31" fmla="*/ 1252 h 2222"/>
                <a:gd name="T32" fmla="*/ 1815 w 1907"/>
                <a:gd name="T33" fmla="*/ 1335 h 2222"/>
                <a:gd name="T34" fmla="*/ 1843 w 1907"/>
                <a:gd name="T35" fmla="*/ 1417 h 2222"/>
                <a:gd name="T36" fmla="*/ 1779 w 1907"/>
                <a:gd name="T37" fmla="*/ 1655 h 2222"/>
                <a:gd name="T38" fmla="*/ 1715 w 1907"/>
                <a:gd name="T39" fmla="*/ 2048 h 2222"/>
                <a:gd name="T40" fmla="*/ 1779 w 1907"/>
                <a:gd name="T41" fmla="*/ 2158 h 2222"/>
                <a:gd name="T42" fmla="*/ 1889 w 1907"/>
                <a:gd name="T43" fmla="*/ 2148 h 2222"/>
                <a:gd name="T44" fmla="*/ 1559 w 1907"/>
                <a:gd name="T45" fmla="*/ 2212 h 2222"/>
                <a:gd name="T46" fmla="*/ 1523 w 1907"/>
                <a:gd name="T47" fmla="*/ 2130 h 2222"/>
                <a:gd name="T48" fmla="*/ 1505 w 1907"/>
                <a:gd name="T49" fmla="*/ 1883 h 2222"/>
                <a:gd name="T50" fmla="*/ 1221 w 1907"/>
                <a:gd name="T51" fmla="*/ 1764 h 2222"/>
                <a:gd name="T52" fmla="*/ 974 w 1907"/>
                <a:gd name="T53" fmla="*/ 1682 h 2222"/>
                <a:gd name="T54" fmla="*/ 929 w 1907"/>
                <a:gd name="T55" fmla="*/ 1646 h 2222"/>
                <a:gd name="T56" fmla="*/ 947 w 1907"/>
                <a:gd name="T57" fmla="*/ 1463 h 2222"/>
                <a:gd name="T58" fmla="*/ 892 w 1907"/>
                <a:gd name="T59" fmla="*/ 1344 h 2222"/>
                <a:gd name="T60" fmla="*/ 618 w 1907"/>
                <a:gd name="T61" fmla="*/ 1271 h 2222"/>
                <a:gd name="T62" fmla="*/ 453 w 1907"/>
                <a:gd name="T63" fmla="*/ 1234 h 2222"/>
                <a:gd name="T64" fmla="*/ 453 w 1907"/>
                <a:gd name="T65" fmla="*/ 978 h 2222"/>
                <a:gd name="T66" fmla="*/ 389 w 1907"/>
                <a:gd name="T67" fmla="*/ 841 h 2222"/>
                <a:gd name="T68" fmla="*/ 334 w 1907"/>
                <a:gd name="T69" fmla="*/ 814 h 2222"/>
                <a:gd name="T70" fmla="*/ 234 w 1907"/>
                <a:gd name="T71" fmla="*/ 640 h 2222"/>
                <a:gd name="T72" fmla="*/ 179 w 1907"/>
                <a:gd name="T73" fmla="*/ 576 h 2222"/>
                <a:gd name="T74" fmla="*/ 133 w 1907"/>
                <a:gd name="T75" fmla="*/ 539 h 2222"/>
                <a:gd name="T76" fmla="*/ 14 w 1907"/>
                <a:gd name="T77" fmla="*/ 466 h 2222"/>
                <a:gd name="T78" fmla="*/ 60 w 1907"/>
                <a:gd name="T79" fmla="*/ 366 h 2222"/>
                <a:gd name="T80" fmla="*/ 51 w 1907"/>
                <a:gd name="T81" fmla="*/ 0 h 222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64" name="AutoShape 10"/>
            <p:cNvSpPr>
              <a:spLocks noChangeArrowheads="1"/>
            </p:cNvSpPr>
            <p:nvPr/>
          </p:nvSpPr>
          <p:spPr bwMode="auto"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400">
                  <a:latin typeface="黑体" pitchFamily="49" charset="-122"/>
                  <a:ea typeface="黑体" pitchFamily="49" charset="-122"/>
                </a:rPr>
                <a:t>1803</a:t>
              </a:r>
              <a:r>
                <a:rPr lang="zh-CN" altLang="en-US" sz="2400">
                  <a:latin typeface="黑体" pitchFamily="49" charset="-122"/>
                  <a:ea typeface="黑体" pitchFamily="49" charset="-122"/>
                </a:rPr>
                <a:t>年从法</a:t>
              </a: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购得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6987117" y="3802064"/>
            <a:ext cx="5204883" cy="1571625"/>
            <a:chOff x="3301" y="2395"/>
            <a:chExt cx="2459" cy="990"/>
          </a:xfrm>
        </p:grpSpPr>
        <p:sp>
          <p:nvSpPr>
            <p:cNvPr id="582666" name="Freeform 12"/>
            <p:cNvSpPr>
              <a:spLocks/>
            </p:cNvSpPr>
            <p:nvPr/>
          </p:nvSpPr>
          <p:spPr bwMode="auto">
            <a:xfrm>
              <a:off x="3301" y="2395"/>
              <a:ext cx="1203" cy="594"/>
            </a:xfrm>
            <a:custGeom>
              <a:avLst/>
              <a:gdLst>
                <a:gd name="T0" fmla="*/ 0 w 1203"/>
                <a:gd name="T1" fmla="*/ 0 h 594"/>
                <a:gd name="T2" fmla="*/ 813 w 1203"/>
                <a:gd name="T3" fmla="*/ 28 h 594"/>
                <a:gd name="T4" fmla="*/ 960 w 1203"/>
                <a:gd name="T5" fmla="*/ 19 h 594"/>
                <a:gd name="T6" fmla="*/ 996 w 1203"/>
                <a:gd name="T7" fmla="*/ 28 h 594"/>
                <a:gd name="T8" fmla="*/ 1024 w 1203"/>
                <a:gd name="T9" fmla="*/ 119 h 594"/>
                <a:gd name="T10" fmla="*/ 1097 w 1203"/>
                <a:gd name="T11" fmla="*/ 211 h 594"/>
                <a:gd name="T12" fmla="*/ 1115 w 1203"/>
                <a:gd name="T13" fmla="*/ 266 h 594"/>
                <a:gd name="T14" fmla="*/ 1133 w 1203"/>
                <a:gd name="T15" fmla="*/ 293 h 594"/>
                <a:gd name="T16" fmla="*/ 1170 w 1203"/>
                <a:gd name="T17" fmla="*/ 375 h 594"/>
                <a:gd name="T18" fmla="*/ 1197 w 1203"/>
                <a:gd name="T19" fmla="*/ 476 h 594"/>
                <a:gd name="T20" fmla="*/ 1106 w 1203"/>
                <a:gd name="T21" fmla="*/ 576 h 594"/>
                <a:gd name="T22" fmla="*/ 1033 w 1203"/>
                <a:gd name="T23" fmla="*/ 503 h 594"/>
                <a:gd name="T24" fmla="*/ 987 w 1203"/>
                <a:gd name="T25" fmla="*/ 439 h 594"/>
                <a:gd name="T26" fmla="*/ 932 w 1203"/>
                <a:gd name="T27" fmla="*/ 384 h 594"/>
                <a:gd name="T28" fmla="*/ 923 w 1203"/>
                <a:gd name="T29" fmla="*/ 357 h 594"/>
                <a:gd name="T30" fmla="*/ 941 w 1203"/>
                <a:gd name="T31" fmla="*/ 302 h 594"/>
                <a:gd name="T32" fmla="*/ 914 w 1203"/>
                <a:gd name="T33" fmla="*/ 284 h 594"/>
                <a:gd name="T34" fmla="*/ 896 w 1203"/>
                <a:gd name="T35" fmla="*/ 284 h 594"/>
                <a:gd name="T36" fmla="*/ 813 w 1203"/>
                <a:gd name="T37" fmla="*/ 128 h 594"/>
                <a:gd name="T38" fmla="*/ 731 w 1203"/>
                <a:gd name="T39" fmla="*/ 92 h 594"/>
                <a:gd name="T40" fmla="*/ 685 w 1203"/>
                <a:gd name="T41" fmla="*/ 128 h 594"/>
                <a:gd name="T42" fmla="*/ 621 w 1203"/>
                <a:gd name="T43" fmla="*/ 147 h 594"/>
                <a:gd name="T44" fmla="*/ 576 w 1203"/>
                <a:gd name="T45" fmla="*/ 119 h 594"/>
                <a:gd name="T46" fmla="*/ 557 w 1203"/>
                <a:gd name="T47" fmla="*/ 101 h 594"/>
                <a:gd name="T48" fmla="*/ 448 w 1203"/>
                <a:gd name="T49" fmla="*/ 74 h 594"/>
                <a:gd name="T50" fmla="*/ 283 w 1203"/>
                <a:gd name="T51" fmla="*/ 83 h 594"/>
                <a:gd name="T52" fmla="*/ 228 w 1203"/>
                <a:gd name="T53" fmla="*/ 101 h 594"/>
                <a:gd name="T54" fmla="*/ 109 w 1203"/>
                <a:gd name="T55" fmla="*/ 147 h 594"/>
                <a:gd name="T56" fmla="*/ 36 w 1203"/>
                <a:gd name="T57" fmla="*/ 92 h 594"/>
                <a:gd name="T58" fmla="*/ 0 w 1203"/>
                <a:gd name="T59" fmla="*/ 0 h 59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67" name="AutoShape 13"/>
            <p:cNvSpPr>
              <a:spLocks noChangeArrowheads="1"/>
            </p:cNvSpPr>
            <p:nvPr/>
          </p:nvSpPr>
          <p:spPr bwMode="auto">
            <a:xfrm>
              <a:off x="4059" y="3158"/>
              <a:ext cx="1701" cy="227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1800">
                  <a:latin typeface="黑体" pitchFamily="49" charset="-122"/>
                  <a:ea typeface="黑体" pitchFamily="49" charset="-122"/>
                </a:rPr>
                <a:t>1810-1819</a:t>
              </a:r>
              <a:r>
                <a:rPr lang="zh-CN" altLang="en-US" sz="1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取自</a:t>
              </a:r>
              <a:r>
                <a:rPr lang="zh-CN" altLang="en-US" sz="1800">
                  <a:latin typeface="黑体" pitchFamily="49" charset="-122"/>
                  <a:ea typeface="黑体" pitchFamily="49" charset="-122"/>
                </a:rPr>
                <a:t>西班牙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-48684" y="44451"/>
            <a:ext cx="4131735" cy="1871663"/>
            <a:chOff x="-23" y="28"/>
            <a:chExt cx="1952" cy="1179"/>
          </a:xfrm>
        </p:grpSpPr>
        <p:sp>
          <p:nvSpPr>
            <p:cNvPr id="582669" name="Freeform 15"/>
            <p:cNvSpPr>
              <a:spLocks/>
            </p:cNvSpPr>
            <p:nvPr/>
          </p:nvSpPr>
          <p:spPr bwMode="auto">
            <a:xfrm>
              <a:off x="609" y="226"/>
              <a:ext cx="1320" cy="981"/>
            </a:xfrm>
            <a:custGeom>
              <a:avLst/>
              <a:gdLst>
                <a:gd name="T0" fmla="*/ 1028 w 1320"/>
                <a:gd name="T1" fmla="*/ 167 h 981"/>
                <a:gd name="T2" fmla="*/ 790 w 1320"/>
                <a:gd name="T3" fmla="*/ 121 h 981"/>
                <a:gd name="T4" fmla="*/ 488 w 1320"/>
                <a:gd name="T5" fmla="*/ 48 h 981"/>
                <a:gd name="T6" fmla="*/ 351 w 1320"/>
                <a:gd name="T7" fmla="*/ 12 h 981"/>
                <a:gd name="T8" fmla="*/ 333 w 1320"/>
                <a:gd name="T9" fmla="*/ 112 h 981"/>
                <a:gd name="T10" fmla="*/ 287 w 1320"/>
                <a:gd name="T11" fmla="*/ 195 h 981"/>
                <a:gd name="T12" fmla="*/ 305 w 1320"/>
                <a:gd name="T13" fmla="*/ 112 h 981"/>
                <a:gd name="T14" fmla="*/ 205 w 1320"/>
                <a:gd name="T15" fmla="*/ 48 h 981"/>
                <a:gd name="T16" fmla="*/ 150 w 1320"/>
                <a:gd name="T17" fmla="*/ 39 h 981"/>
                <a:gd name="T18" fmla="*/ 168 w 1320"/>
                <a:gd name="T19" fmla="*/ 131 h 981"/>
                <a:gd name="T20" fmla="*/ 122 w 1320"/>
                <a:gd name="T21" fmla="*/ 359 h 981"/>
                <a:gd name="T22" fmla="*/ 58 w 1320"/>
                <a:gd name="T23" fmla="*/ 515 h 981"/>
                <a:gd name="T24" fmla="*/ 40 w 1320"/>
                <a:gd name="T25" fmla="*/ 569 h 981"/>
                <a:gd name="T26" fmla="*/ 22 w 1320"/>
                <a:gd name="T27" fmla="*/ 597 h 981"/>
                <a:gd name="T28" fmla="*/ 4 w 1320"/>
                <a:gd name="T29" fmla="*/ 652 h 981"/>
                <a:gd name="T30" fmla="*/ 13 w 1320"/>
                <a:gd name="T31" fmla="*/ 716 h 981"/>
                <a:gd name="T32" fmla="*/ 58 w 1320"/>
                <a:gd name="T33" fmla="*/ 725 h 981"/>
                <a:gd name="T34" fmla="*/ 113 w 1320"/>
                <a:gd name="T35" fmla="*/ 743 h 981"/>
                <a:gd name="T36" fmla="*/ 168 w 1320"/>
                <a:gd name="T37" fmla="*/ 761 h 981"/>
                <a:gd name="T38" fmla="*/ 351 w 1320"/>
                <a:gd name="T39" fmla="*/ 825 h 981"/>
                <a:gd name="T40" fmla="*/ 616 w 1320"/>
                <a:gd name="T41" fmla="*/ 871 h 981"/>
                <a:gd name="T42" fmla="*/ 744 w 1320"/>
                <a:gd name="T43" fmla="*/ 899 h 981"/>
                <a:gd name="T44" fmla="*/ 826 w 1320"/>
                <a:gd name="T45" fmla="*/ 926 h 981"/>
                <a:gd name="T46" fmla="*/ 1028 w 1320"/>
                <a:gd name="T47" fmla="*/ 935 h 981"/>
                <a:gd name="T48" fmla="*/ 1156 w 1320"/>
                <a:gd name="T49" fmla="*/ 963 h 981"/>
                <a:gd name="T50" fmla="*/ 1320 w 1320"/>
                <a:gd name="T51" fmla="*/ 981 h 981"/>
                <a:gd name="T52" fmla="*/ 1256 w 1320"/>
                <a:gd name="T53" fmla="*/ 889 h 981"/>
                <a:gd name="T54" fmla="*/ 1210 w 1320"/>
                <a:gd name="T55" fmla="*/ 771 h 981"/>
                <a:gd name="T56" fmla="*/ 1201 w 1320"/>
                <a:gd name="T57" fmla="*/ 743 h 981"/>
                <a:gd name="T58" fmla="*/ 1128 w 1320"/>
                <a:gd name="T59" fmla="*/ 688 h 981"/>
                <a:gd name="T60" fmla="*/ 1101 w 1320"/>
                <a:gd name="T61" fmla="*/ 670 h 981"/>
                <a:gd name="T62" fmla="*/ 1046 w 1320"/>
                <a:gd name="T63" fmla="*/ 652 h 981"/>
                <a:gd name="T64" fmla="*/ 1018 w 1320"/>
                <a:gd name="T65" fmla="*/ 643 h 981"/>
                <a:gd name="T66" fmla="*/ 1028 w 1320"/>
                <a:gd name="T67" fmla="*/ 551 h 981"/>
                <a:gd name="T68" fmla="*/ 1037 w 1320"/>
                <a:gd name="T69" fmla="*/ 496 h 981"/>
                <a:gd name="T70" fmla="*/ 1055 w 1320"/>
                <a:gd name="T71" fmla="*/ 441 h 981"/>
                <a:gd name="T72" fmla="*/ 1028 w 1320"/>
                <a:gd name="T73" fmla="*/ 167 h 9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70" name="AutoShape 16"/>
            <p:cNvSpPr>
              <a:spLocks noChangeArrowheads="1"/>
            </p:cNvSpPr>
            <p:nvPr/>
          </p:nvSpPr>
          <p:spPr bwMode="auto">
            <a:xfrm>
              <a:off x="-23" y="28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400">
                  <a:latin typeface="黑体" pitchFamily="49" charset="-122"/>
                  <a:ea typeface="黑体" pitchFamily="49" charset="-122"/>
                </a:rPr>
                <a:t>1842-1846</a:t>
              </a: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取自</a:t>
              </a:r>
              <a:r>
                <a:rPr lang="zh-CN" altLang="en-US" sz="2400">
                  <a:latin typeface="黑体" pitchFamily="49" charset="-122"/>
                  <a:ea typeface="黑体" pitchFamily="49" charset="-122"/>
                </a:rPr>
                <a:t>英国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928534" y="1898650"/>
            <a:ext cx="2935817" cy="2876550"/>
            <a:chOff x="1856" y="1196"/>
            <a:chExt cx="1387" cy="1812"/>
          </a:xfrm>
        </p:grpSpPr>
        <p:sp>
          <p:nvSpPr>
            <p:cNvPr id="582672" name="Freeform 18"/>
            <p:cNvSpPr>
              <a:spLocks/>
            </p:cNvSpPr>
            <p:nvPr/>
          </p:nvSpPr>
          <p:spPr bwMode="auto">
            <a:xfrm>
              <a:off x="1856" y="1196"/>
              <a:ext cx="1289" cy="1812"/>
            </a:xfrm>
            <a:custGeom>
              <a:avLst/>
              <a:gdLst>
                <a:gd name="T0" fmla="*/ 91 w 1289"/>
                <a:gd name="T1" fmla="*/ 2 h 1812"/>
                <a:gd name="T2" fmla="*/ 46 w 1289"/>
                <a:gd name="T3" fmla="*/ 422 h 1812"/>
                <a:gd name="T4" fmla="*/ 110 w 1289"/>
                <a:gd name="T5" fmla="*/ 486 h 1812"/>
                <a:gd name="T6" fmla="*/ 174 w 1289"/>
                <a:gd name="T7" fmla="*/ 578 h 1812"/>
                <a:gd name="T8" fmla="*/ 155 w 1289"/>
                <a:gd name="T9" fmla="*/ 678 h 1812"/>
                <a:gd name="T10" fmla="*/ 73 w 1289"/>
                <a:gd name="T11" fmla="*/ 761 h 1812"/>
                <a:gd name="T12" fmla="*/ 0 w 1289"/>
                <a:gd name="T13" fmla="*/ 962 h 1812"/>
                <a:gd name="T14" fmla="*/ 55 w 1289"/>
                <a:gd name="T15" fmla="*/ 1172 h 1812"/>
                <a:gd name="T16" fmla="*/ 82 w 1289"/>
                <a:gd name="T17" fmla="*/ 1181 h 1812"/>
                <a:gd name="T18" fmla="*/ 128 w 1289"/>
                <a:gd name="T19" fmla="*/ 1218 h 1812"/>
                <a:gd name="T20" fmla="*/ 183 w 1289"/>
                <a:gd name="T21" fmla="*/ 1282 h 1812"/>
                <a:gd name="T22" fmla="*/ 229 w 1289"/>
                <a:gd name="T23" fmla="*/ 1364 h 1812"/>
                <a:gd name="T24" fmla="*/ 293 w 1289"/>
                <a:gd name="T25" fmla="*/ 1437 h 1812"/>
                <a:gd name="T26" fmla="*/ 384 w 1289"/>
                <a:gd name="T27" fmla="*/ 1455 h 1812"/>
                <a:gd name="T28" fmla="*/ 421 w 1289"/>
                <a:gd name="T29" fmla="*/ 1410 h 1812"/>
                <a:gd name="T30" fmla="*/ 430 w 1289"/>
                <a:gd name="T31" fmla="*/ 1382 h 1812"/>
                <a:gd name="T32" fmla="*/ 485 w 1289"/>
                <a:gd name="T33" fmla="*/ 1364 h 1812"/>
                <a:gd name="T34" fmla="*/ 613 w 1289"/>
                <a:gd name="T35" fmla="*/ 1492 h 1812"/>
                <a:gd name="T36" fmla="*/ 667 w 1289"/>
                <a:gd name="T37" fmla="*/ 1593 h 1812"/>
                <a:gd name="T38" fmla="*/ 704 w 1289"/>
                <a:gd name="T39" fmla="*/ 1666 h 1812"/>
                <a:gd name="T40" fmla="*/ 805 w 1289"/>
                <a:gd name="T41" fmla="*/ 1775 h 1812"/>
                <a:gd name="T42" fmla="*/ 887 w 1289"/>
                <a:gd name="T43" fmla="*/ 1803 h 1812"/>
                <a:gd name="T44" fmla="*/ 914 w 1289"/>
                <a:gd name="T45" fmla="*/ 1812 h 1812"/>
                <a:gd name="T46" fmla="*/ 896 w 1289"/>
                <a:gd name="T47" fmla="*/ 1730 h 1812"/>
                <a:gd name="T48" fmla="*/ 942 w 1289"/>
                <a:gd name="T49" fmla="*/ 1565 h 1812"/>
                <a:gd name="T50" fmla="*/ 1024 w 1289"/>
                <a:gd name="T51" fmla="*/ 1529 h 1812"/>
                <a:gd name="T52" fmla="*/ 1134 w 1289"/>
                <a:gd name="T53" fmla="*/ 1483 h 1812"/>
                <a:gd name="T54" fmla="*/ 1253 w 1289"/>
                <a:gd name="T55" fmla="*/ 1382 h 1812"/>
                <a:gd name="T56" fmla="*/ 1289 w 1289"/>
                <a:gd name="T57" fmla="*/ 1300 h 1812"/>
                <a:gd name="T58" fmla="*/ 1243 w 1289"/>
                <a:gd name="T59" fmla="*/ 1090 h 1812"/>
                <a:gd name="T60" fmla="*/ 1225 w 1289"/>
                <a:gd name="T61" fmla="*/ 1035 h 1812"/>
                <a:gd name="T62" fmla="*/ 1216 w 1289"/>
                <a:gd name="T63" fmla="*/ 1007 h 1812"/>
                <a:gd name="T64" fmla="*/ 1115 w 1289"/>
                <a:gd name="T65" fmla="*/ 943 h 1812"/>
                <a:gd name="T66" fmla="*/ 1061 w 1289"/>
                <a:gd name="T67" fmla="*/ 925 h 1812"/>
                <a:gd name="T68" fmla="*/ 859 w 1289"/>
                <a:gd name="T69" fmla="*/ 916 h 1812"/>
                <a:gd name="T70" fmla="*/ 768 w 1289"/>
                <a:gd name="T71" fmla="*/ 889 h 1812"/>
                <a:gd name="T72" fmla="*/ 695 w 1289"/>
                <a:gd name="T73" fmla="*/ 843 h 1812"/>
                <a:gd name="T74" fmla="*/ 649 w 1289"/>
                <a:gd name="T75" fmla="*/ 770 h 1812"/>
                <a:gd name="T76" fmla="*/ 658 w 1289"/>
                <a:gd name="T77" fmla="*/ 715 h 1812"/>
                <a:gd name="T78" fmla="*/ 677 w 1289"/>
                <a:gd name="T79" fmla="*/ 697 h 1812"/>
                <a:gd name="T80" fmla="*/ 686 w 1289"/>
                <a:gd name="T81" fmla="*/ 669 h 1812"/>
                <a:gd name="T82" fmla="*/ 677 w 1289"/>
                <a:gd name="T83" fmla="*/ 532 h 1812"/>
                <a:gd name="T84" fmla="*/ 622 w 1289"/>
                <a:gd name="T85" fmla="*/ 514 h 1812"/>
                <a:gd name="T86" fmla="*/ 594 w 1289"/>
                <a:gd name="T87" fmla="*/ 505 h 1812"/>
                <a:gd name="T88" fmla="*/ 357 w 1289"/>
                <a:gd name="T89" fmla="*/ 450 h 1812"/>
                <a:gd name="T90" fmla="*/ 201 w 1289"/>
                <a:gd name="T91" fmla="*/ 404 h 1812"/>
                <a:gd name="T92" fmla="*/ 174 w 1289"/>
                <a:gd name="T93" fmla="*/ 276 h 1812"/>
                <a:gd name="T94" fmla="*/ 192 w 1289"/>
                <a:gd name="T95" fmla="*/ 221 h 1812"/>
                <a:gd name="T96" fmla="*/ 128 w 1289"/>
                <a:gd name="T97" fmla="*/ 20 h 1812"/>
                <a:gd name="T98" fmla="*/ 91 w 1289"/>
                <a:gd name="T99" fmla="*/ 2 h 181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73" name="AutoShape 19"/>
            <p:cNvSpPr>
              <a:spLocks noChangeArrowheads="1"/>
            </p:cNvSpPr>
            <p:nvPr/>
          </p:nvSpPr>
          <p:spPr bwMode="auto"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400">
                  <a:latin typeface="黑体" pitchFamily="49" charset="-122"/>
                  <a:ea typeface="黑体" pitchFamily="49" charset="-122"/>
                </a:rPr>
                <a:t>1845</a:t>
              </a:r>
              <a:r>
                <a:rPr lang="zh-CN" altLang="en-US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吞并</a:t>
              </a:r>
            </a:p>
          </p:txBody>
        </p:sp>
      </p:grp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1219201" y="1196975"/>
            <a:ext cx="6652684" cy="2503488"/>
            <a:chOff x="576" y="754"/>
            <a:chExt cx="3143" cy="1577"/>
          </a:xfrm>
        </p:grpSpPr>
        <p:sp>
          <p:nvSpPr>
            <p:cNvPr id="582675" name="Freeform 21"/>
            <p:cNvSpPr>
              <a:spLocks/>
            </p:cNvSpPr>
            <p:nvPr/>
          </p:nvSpPr>
          <p:spPr bwMode="auto">
            <a:xfrm>
              <a:off x="576" y="942"/>
              <a:ext cx="1442" cy="1389"/>
            </a:xfrm>
            <a:custGeom>
              <a:avLst/>
              <a:gdLst>
                <a:gd name="T0" fmla="*/ 46 w 1442"/>
                <a:gd name="T1" fmla="*/ 0 h 1389"/>
                <a:gd name="T2" fmla="*/ 439 w 1442"/>
                <a:gd name="T3" fmla="*/ 109 h 1389"/>
                <a:gd name="T4" fmla="*/ 658 w 1442"/>
                <a:gd name="T5" fmla="*/ 146 h 1389"/>
                <a:gd name="T6" fmla="*/ 887 w 1442"/>
                <a:gd name="T7" fmla="*/ 210 h 1389"/>
                <a:gd name="T8" fmla="*/ 1015 w 1442"/>
                <a:gd name="T9" fmla="*/ 219 h 1389"/>
                <a:gd name="T10" fmla="*/ 1097 w 1442"/>
                <a:gd name="T11" fmla="*/ 247 h 1389"/>
                <a:gd name="T12" fmla="*/ 1262 w 1442"/>
                <a:gd name="T13" fmla="*/ 265 h 1389"/>
                <a:gd name="T14" fmla="*/ 1381 w 1442"/>
                <a:gd name="T15" fmla="*/ 292 h 1389"/>
                <a:gd name="T16" fmla="*/ 1353 w 1442"/>
                <a:gd name="T17" fmla="*/ 567 h 1389"/>
                <a:gd name="T18" fmla="*/ 1408 w 1442"/>
                <a:gd name="T19" fmla="*/ 768 h 1389"/>
                <a:gd name="T20" fmla="*/ 1435 w 1442"/>
                <a:gd name="T21" fmla="*/ 859 h 1389"/>
                <a:gd name="T22" fmla="*/ 1408 w 1442"/>
                <a:gd name="T23" fmla="*/ 978 h 1389"/>
                <a:gd name="T24" fmla="*/ 1362 w 1442"/>
                <a:gd name="T25" fmla="*/ 1024 h 1389"/>
                <a:gd name="T26" fmla="*/ 1317 w 1442"/>
                <a:gd name="T27" fmla="*/ 1143 h 1389"/>
                <a:gd name="T28" fmla="*/ 1307 w 1442"/>
                <a:gd name="T29" fmla="*/ 1188 h 1389"/>
                <a:gd name="T30" fmla="*/ 1289 w 1442"/>
                <a:gd name="T31" fmla="*/ 1243 h 1389"/>
                <a:gd name="T32" fmla="*/ 1280 w 1442"/>
                <a:gd name="T33" fmla="*/ 1380 h 1389"/>
                <a:gd name="T34" fmla="*/ 1289 w 1442"/>
                <a:gd name="T35" fmla="*/ 1353 h 1389"/>
                <a:gd name="T36" fmla="*/ 1253 w 1442"/>
                <a:gd name="T37" fmla="*/ 1307 h 1389"/>
                <a:gd name="T38" fmla="*/ 1161 w 1442"/>
                <a:gd name="T39" fmla="*/ 1298 h 1389"/>
                <a:gd name="T40" fmla="*/ 1134 w 1442"/>
                <a:gd name="T41" fmla="*/ 1289 h 1389"/>
                <a:gd name="T42" fmla="*/ 1125 w 1442"/>
                <a:gd name="T43" fmla="*/ 1261 h 1389"/>
                <a:gd name="T44" fmla="*/ 1042 w 1442"/>
                <a:gd name="T45" fmla="*/ 1179 h 1389"/>
                <a:gd name="T46" fmla="*/ 869 w 1442"/>
                <a:gd name="T47" fmla="*/ 1152 h 1389"/>
                <a:gd name="T48" fmla="*/ 741 w 1442"/>
                <a:gd name="T49" fmla="*/ 1143 h 1389"/>
                <a:gd name="T50" fmla="*/ 686 w 1442"/>
                <a:gd name="T51" fmla="*/ 1161 h 1389"/>
                <a:gd name="T52" fmla="*/ 658 w 1442"/>
                <a:gd name="T53" fmla="*/ 1170 h 1389"/>
                <a:gd name="T54" fmla="*/ 357 w 1442"/>
                <a:gd name="T55" fmla="*/ 1133 h 1389"/>
                <a:gd name="T56" fmla="*/ 347 w 1442"/>
                <a:gd name="T57" fmla="*/ 1106 h 1389"/>
                <a:gd name="T58" fmla="*/ 320 w 1442"/>
                <a:gd name="T59" fmla="*/ 1033 h 1389"/>
                <a:gd name="T60" fmla="*/ 219 w 1442"/>
                <a:gd name="T61" fmla="*/ 932 h 1389"/>
                <a:gd name="T62" fmla="*/ 146 w 1442"/>
                <a:gd name="T63" fmla="*/ 877 h 1389"/>
                <a:gd name="T64" fmla="*/ 110 w 1442"/>
                <a:gd name="T65" fmla="*/ 823 h 1389"/>
                <a:gd name="T66" fmla="*/ 46 w 1442"/>
                <a:gd name="T67" fmla="*/ 594 h 1389"/>
                <a:gd name="T68" fmla="*/ 27 w 1442"/>
                <a:gd name="T69" fmla="*/ 429 h 1389"/>
                <a:gd name="T70" fmla="*/ 18 w 1442"/>
                <a:gd name="T71" fmla="*/ 384 h 1389"/>
                <a:gd name="T72" fmla="*/ 0 w 1442"/>
                <a:gd name="T73" fmla="*/ 329 h 1389"/>
                <a:gd name="T74" fmla="*/ 9 w 1442"/>
                <a:gd name="T75" fmla="*/ 146 h 1389"/>
                <a:gd name="T76" fmla="*/ 46 w 1442"/>
                <a:gd name="T77" fmla="*/ 0 h 138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76" name="AutoShape 22"/>
            <p:cNvSpPr>
              <a:spLocks noChangeArrowheads="1"/>
            </p:cNvSpPr>
            <p:nvPr/>
          </p:nvSpPr>
          <p:spPr bwMode="auto">
            <a:xfrm>
              <a:off x="1610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400">
                  <a:latin typeface="黑体" pitchFamily="49" charset="-122"/>
                  <a:ea typeface="黑体" pitchFamily="49" charset="-122"/>
                </a:rPr>
                <a:t>1848</a:t>
              </a:r>
              <a:r>
                <a:rPr lang="zh-CN" altLang="en-US" sz="2400">
                  <a:latin typeface="黑体" pitchFamily="49" charset="-122"/>
                  <a:ea typeface="黑体" pitchFamily="49" charset="-122"/>
                </a:rPr>
                <a:t>年从墨西哥</a:t>
              </a: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夺取</a:t>
              </a:r>
            </a:p>
          </p:txBody>
        </p:sp>
      </p:grp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0" y="3294064"/>
            <a:ext cx="4030133" cy="1216025"/>
            <a:chOff x="0" y="2075"/>
            <a:chExt cx="1904" cy="766"/>
          </a:xfrm>
        </p:grpSpPr>
        <p:sp>
          <p:nvSpPr>
            <p:cNvPr id="582678" name="Freeform 24"/>
            <p:cNvSpPr>
              <a:spLocks/>
            </p:cNvSpPr>
            <p:nvPr/>
          </p:nvSpPr>
          <p:spPr bwMode="auto">
            <a:xfrm>
              <a:off x="1179" y="2075"/>
              <a:ext cx="686" cy="284"/>
            </a:xfrm>
            <a:custGeom>
              <a:avLst/>
              <a:gdLst>
                <a:gd name="T0" fmla="*/ 0 w 686"/>
                <a:gd name="T1" fmla="*/ 37 h 284"/>
                <a:gd name="T2" fmla="*/ 156 w 686"/>
                <a:gd name="T3" fmla="*/ 156 h 284"/>
                <a:gd name="T4" fmla="*/ 284 w 686"/>
                <a:gd name="T5" fmla="*/ 229 h 284"/>
                <a:gd name="T6" fmla="*/ 476 w 686"/>
                <a:gd name="T7" fmla="*/ 284 h 284"/>
                <a:gd name="T8" fmla="*/ 558 w 686"/>
                <a:gd name="T9" fmla="*/ 275 h 284"/>
                <a:gd name="T10" fmla="*/ 576 w 686"/>
                <a:gd name="T11" fmla="*/ 256 h 284"/>
                <a:gd name="T12" fmla="*/ 586 w 686"/>
                <a:gd name="T13" fmla="*/ 229 h 284"/>
                <a:gd name="T14" fmla="*/ 686 w 686"/>
                <a:gd name="T15" fmla="*/ 220 h 284"/>
                <a:gd name="T16" fmla="*/ 558 w 686"/>
                <a:gd name="T17" fmla="*/ 174 h 284"/>
                <a:gd name="T18" fmla="*/ 476 w 686"/>
                <a:gd name="T19" fmla="*/ 101 h 284"/>
                <a:gd name="T20" fmla="*/ 467 w 686"/>
                <a:gd name="T21" fmla="*/ 74 h 284"/>
                <a:gd name="T22" fmla="*/ 439 w 686"/>
                <a:gd name="T23" fmla="*/ 64 h 284"/>
                <a:gd name="T24" fmla="*/ 430 w 686"/>
                <a:gd name="T25" fmla="*/ 37 h 284"/>
                <a:gd name="T26" fmla="*/ 275 w 686"/>
                <a:gd name="T27" fmla="*/ 0 h 284"/>
                <a:gd name="T28" fmla="*/ 138 w 686"/>
                <a:gd name="T29" fmla="*/ 10 h 284"/>
                <a:gd name="T30" fmla="*/ 119 w 686"/>
                <a:gd name="T31" fmla="*/ 28 h 284"/>
                <a:gd name="T32" fmla="*/ 0 w 686"/>
                <a:gd name="T33" fmla="*/ 37 h 2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2679" name="AutoShape 25"/>
            <p:cNvSpPr>
              <a:spLocks noChangeArrowheads="1"/>
            </p:cNvSpPr>
            <p:nvPr/>
          </p:nvSpPr>
          <p:spPr bwMode="auto"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400">
                  <a:latin typeface="黑体" pitchFamily="49" charset="-122"/>
                  <a:ea typeface="黑体" pitchFamily="49" charset="-122"/>
                </a:rPr>
                <a:t>1853</a:t>
              </a:r>
              <a:r>
                <a:rPr lang="zh-CN" altLang="en-US" sz="2400">
                  <a:latin typeface="黑体" pitchFamily="49" charset="-122"/>
                  <a:ea typeface="黑体" pitchFamily="49" charset="-122"/>
                </a:rPr>
                <a:t>年从墨西哥</a:t>
              </a:r>
              <a:r>
                <a:rPr lang="zh-CN" altLang="en-US" sz="24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购得</a:t>
              </a:r>
            </a:p>
          </p:txBody>
        </p:sp>
      </p:grpSp>
      <p:sp>
        <p:nvSpPr>
          <p:cNvPr id="151580" name="文本框 151579"/>
          <p:cNvSpPr txBox="1">
            <a:spLocks noChangeArrowheads="1"/>
          </p:cNvSpPr>
          <p:nvPr/>
        </p:nvSpPr>
        <p:spPr bwMode="auto">
          <a:xfrm>
            <a:off x="11233152" y="0"/>
            <a:ext cx="958849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36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美国领土扩张示意图</a:t>
            </a:r>
          </a:p>
        </p:txBody>
      </p:sp>
      <p:sp>
        <p:nvSpPr>
          <p:cNvPr id="582681" name="AutoShape 25"/>
          <p:cNvSpPr>
            <a:spLocks noChangeArrowheads="1"/>
          </p:cNvSpPr>
          <p:nvPr/>
        </p:nvSpPr>
        <p:spPr bwMode="auto">
          <a:xfrm rot="10800000">
            <a:off x="2438400" y="2286000"/>
            <a:ext cx="75184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2682" name="Text Box 26"/>
          <p:cNvSpPr txBox="1">
            <a:spLocks noChangeArrowheads="1"/>
          </p:cNvSpPr>
          <p:nvPr/>
        </p:nvSpPr>
        <p:spPr bwMode="auto">
          <a:xfrm>
            <a:off x="4775200" y="2590800"/>
            <a:ext cx="406400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  <a:latin typeface="Arial Unicode MS" pitchFamily="34" charset="-122"/>
                <a:ea typeface="黑体" pitchFamily="49" charset="-122"/>
                <a:hlinkClick r:id="rId4" action="ppaction://hlinkfile"/>
              </a:rPr>
              <a:t>（西进运动）</a:t>
            </a:r>
            <a:endParaRPr lang="zh-CN" altLang="en-US" sz="3600">
              <a:solidFill>
                <a:srgbClr val="0000FF"/>
              </a:solidFill>
              <a:latin typeface="Arial Unicode MS" pitchFamily="34" charset="-122"/>
              <a:ea typeface="黑体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500"/>
                                        <p:tgtEl>
                                          <p:spTgt spid="151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4" dur="500"/>
                                        <p:tgtEl>
                                          <p:spTgt spid="5826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异常停止时奏幻想空间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82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82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80" grpId="0"/>
      <p:bldP spid="582681" grpId="0" animBg="1"/>
      <p:bldP spid="582682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1634" name="图片 191489" descr="美国政府派兵强迫印第安人迁移出他们世代居住的土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3400"/>
            <a:ext cx="6299200" cy="310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1635" name="文本框 191490"/>
          <p:cNvSpPr txBox="1">
            <a:spLocks noChangeArrowheads="1"/>
          </p:cNvSpPr>
          <p:nvPr/>
        </p:nvSpPr>
        <p:spPr bwMode="auto">
          <a:xfrm>
            <a:off x="0" y="1"/>
            <a:ext cx="1219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>
                <a:ea typeface="黑体" pitchFamily="49" charset="-122"/>
              </a:rPr>
              <a:t>美国政府派兵强迫印第安人迁移出他们世代居住的土地</a:t>
            </a:r>
          </a:p>
        </p:txBody>
      </p:sp>
      <p:sp>
        <p:nvSpPr>
          <p:cNvPr id="581636" name="日期占位符 1"/>
          <p:cNvSpPr>
            <a:spLocks noChangeArrowheads="1"/>
          </p:cNvSpPr>
          <p:nvPr/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zh-CN" sz="1400" b="0">
              <a:ea typeface="宋体" pitchFamily="2" charset="-122"/>
            </a:endParaRPr>
          </a:p>
        </p:txBody>
      </p:sp>
      <p:pic>
        <p:nvPicPr>
          <p:cNvPr id="581637" name="图片 192514" descr="血泪之路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4800" y="2590800"/>
            <a:ext cx="68072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1638" name="文本框 192513"/>
          <p:cNvSpPr txBox="1">
            <a:spLocks noChangeArrowheads="1"/>
          </p:cNvSpPr>
          <p:nvPr/>
        </p:nvSpPr>
        <p:spPr bwMode="auto">
          <a:xfrm>
            <a:off x="0" y="4724401"/>
            <a:ext cx="5181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600" i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印第安人西迁的“</a:t>
            </a:r>
            <a:r>
              <a:rPr lang="zh-CN" altLang="en-US" sz="3600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血泪之路</a:t>
            </a:r>
            <a:r>
              <a:rPr lang="zh-CN" altLang="en-US" sz="3600" i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”</a:t>
            </a:r>
          </a:p>
        </p:txBody>
      </p:sp>
      <p:sp>
        <p:nvSpPr>
          <p:cNvPr id="581639" name="Text Box 7"/>
          <p:cNvSpPr txBox="1">
            <a:spLocks noChangeArrowheads="1"/>
          </p:cNvSpPr>
          <p:nvPr/>
        </p:nvSpPr>
        <p:spPr bwMode="auto">
          <a:xfrm>
            <a:off x="0" y="6338888"/>
            <a:ext cx="1219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Times New Roman" pitchFamily="18" charset="0"/>
                <a:ea typeface="宋体" pitchFamily="2" charset="-122"/>
              </a:rPr>
              <a:t>到</a:t>
            </a:r>
            <a:r>
              <a:rPr kumimoji="1" lang="en-US" altLang="zh-CN">
                <a:latin typeface="Times New Roman" pitchFamily="18" charset="0"/>
                <a:ea typeface="宋体" pitchFamily="2" charset="-122"/>
              </a:rPr>
              <a:t>19</a:t>
            </a:r>
            <a:r>
              <a:rPr kumimoji="1" lang="zh-CN" altLang="en-US">
                <a:latin typeface="Times New Roman" pitchFamily="18" charset="0"/>
                <a:ea typeface="宋体" pitchFamily="2" charset="-122"/>
              </a:rPr>
              <a:t>世纪末，美国原有的</a:t>
            </a:r>
            <a:r>
              <a:rPr kumimoji="1" lang="en-US" altLang="zh-CN">
                <a:latin typeface="Times New Roman" pitchFamily="18" charset="0"/>
                <a:ea typeface="宋体" pitchFamily="2" charset="-122"/>
              </a:rPr>
              <a:t>100</a:t>
            </a:r>
            <a:r>
              <a:rPr kumimoji="1" lang="zh-CN" altLang="en-US">
                <a:latin typeface="Times New Roman" pitchFamily="18" charset="0"/>
                <a:ea typeface="宋体" pitchFamily="2" charset="-122"/>
              </a:rPr>
              <a:t>多万印第安人只剩下</a:t>
            </a:r>
            <a:r>
              <a:rPr kumimoji="1" lang="en-US" altLang="zh-CN">
                <a:latin typeface="Times New Roman" pitchFamily="18" charset="0"/>
                <a:ea typeface="宋体" pitchFamily="2" charset="-122"/>
              </a:rPr>
              <a:t>24</a:t>
            </a:r>
            <a:r>
              <a:rPr kumimoji="1" lang="zh-CN" altLang="en-US">
                <a:latin typeface="Times New Roman" pitchFamily="18" charset="0"/>
                <a:ea typeface="宋体" pitchFamily="2" charset="-122"/>
              </a:rPr>
              <a:t>万。</a:t>
            </a:r>
          </a:p>
        </p:txBody>
      </p:sp>
    </p:spTree>
  </p:cSld>
  <p:clrMapOvr>
    <a:masterClrMapping/>
  </p:clrMapOvr>
  <p:transition spd="med">
    <p:zoom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84" name="WordArt 4"/>
          <p:cNvSpPr>
            <a:spLocks noChangeArrowheads="1" noChangeShapeType="1" noTextEdit="1"/>
          </p:cNvSpPr>
          <p:nvPr/>
        </p:nvSpPr>
        <p:spPr bwMode="auto">
          <a:xfrm>
            <a:off x="0" y="152401"/>
            <a:ext cx="7112000" cy="8858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4000" kern="10" spc="-40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/>
                <a:ea typeface="黑体"/>
              </a:rPr>
              <a:t>美国南北战争（美国内战）</a:t>
            </a: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5856818" y="1989138"/>
            <a:ext cx="6432549" cy="647700"/>
          </a:xfrm>
          <a:prstGeom prst="wedgeRectCallout">
            <a:avLst>
              <a:gd name="adj1" fmla="val -9032"/>
              <a:gd name="adj2" fmla="val 134806"/>
            </a:avLst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南方</a:t>
            </a:r>
            <a:r>
              <a:rPr lang="en-US" altLang="zh-CN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奴隶制种植园经济</a:t>
            </a: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0" y="1989138"/>
            <a:ext cx="5588000" cy="609600"/>
          </a:xfrm>
          <a:prstGeom prst="wedgeRectCallout">
            <a:avLst>
              <a:gd name="adj1" fmla="val 10718"/>
              <a:gd name="adj2" fmla="val 388282"/>
            </a:avLst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lIns="0" rIns="0"/>
          <a:lstStyle/>
          <a:p>
            <a:r>
              <a:rPr lang="zh-CN" altLang="en-US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北方</a:t>
            </a:r>
            <a:r>
              <a:rPr lang="en-US" altLang="zh-CN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--</a:t>
            </a:r>
            <a:r>
              <a:rPr lang="zh-CN" altLang="en-US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资本主义工业经济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608264"/>
            <a:ext cx="6540500" cy="272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1568" y="2636838"/>
            <a:ext cx="6430433" cy="269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693" name="Text Box 13"/>
          <p:cNvSpPr txBox="1">
            <a:spLocks noChangeArrowheads="1"/>
          </p:cNvSpPr>
          <p:nvPr/>
        </p:nvSpPr>
        <p:spPr bwMode="auto">
          <a:xfrm>
            <a:off x="579968" y="5334000"/>
            <a:ext cx="4383617" cy="369332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ea typeface="黑体" pitchFamily="49" charset="-122"/>
              </a:rPr>
              <a:t>使用大机器生产雇佣自由劳动力</a:t>
            </a:r>
          </a:p>
        </p:txBody>
      </p:sp>
      <p:sp>
        <p:nvSpPr>
          <p:cNvPr id="583694" name="Text Box 14"/>
          <p:cNvSpPr txBox="1">
            <a:spLocks noChangeArrowheads="1"/>
          </p:cNvSpPr>
          <p:nvPr/>
        </p:nvSpPr>
        <p:spPr bwMode="auto">
          <a:xfrm>
            <a:off x="579967" y="6338888"/>
            <a:ext cx="4614333" cy="369332"/>
          </a:xfrm>
          <a:prstGeom prst="rect">
            <a:avLst/>
          </a:prstGeom>
          <a:solidFill>
            <a:schemeClr val="bg1">
              <a:alpha val="48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ea typeface="黑体" pitchFamily="49" charset="-122"/>
              </a:rPr>
              <a:t>生产方式：先进</a:t>
            </a:r>
          </a:p>
        </p:txBody>
      </p:sp>
      <p:sp>
        <p:nvSpPr>
          <p:cNvPr id="583695" name="Text Box 15"/>
          <p:cNvSpPr txBox="1">
            <a:spLocks noChangeArrowheads="1"/>
          </p:cNvSpPr>
          <p:nvPr/>
        </p:nvSpPr>
        <p:spPr bwMode="auto">
          <a:xfrm>
            <a:off x="6777568" y="5334000"/>
            <a:ext cx="4728633" cy="369332"/>
          </a:xfrm>
          <a:prstGeom prst="rect">
            <a:avLst/>
          </a:prstGeom>
          <a:solidFill>
            <a:schemeClr val="bg1">
              <a:alpha val="5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ea typeface="黑体" pitchFamily="49" charset="-122"/>
              </a:rPr>
              <a:t>强迫奴隶在种植园中种植棉花、烟草</a:t>
            </a:r>
          </a:p>
        </p:txBody>
      </p:sp>
      <p:sp>
        <p:nvSpPr>
          <p:cNvPr id="583696" name="Text Box 16"/>
          <p:cNvSpPr txBox="1">
            <a:spLocks noChangeArrowheads="1"/>
          </p:cNvSpPr>
          <p:nvPr/>
        </p:nvSpPr>
        <p:spPr bwMode="auto">
          <a:xfrm>
            <a:off x="6980767" y="6338888"/>
            <a:ext cx="4275667" cy="369332"/>
          </a:xfrm>
          <a:prstGeom prst="rect">
            <a:avLst/>
          </a:prstGeom>
          <a:solidFill>
            <a:schemeClr val="bg1">
              <a:alpha val="48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ea typeface="黑体" pitchFamily="49" charset="-122"/>
              </a:rPr>
              <a:t>生产方式：落后</a:t>
            </a:r>
          </a:p>
        </p:txBody>
      </p:sp>
      <p:sp>
        <p:nvSpPr>
          <p:cNvPr id="583698" name="Text Box 18"/>
          <p:cNvSpPr txBox="1">
            <a:spLocks noChangeArrowheads="1"/>
          </p:cNvSpPr>
          <p:nvPr/>
        </p:nvSpPr>
        <p:spPr bwMode="auto">
          <a:xfrm>
            <a:off x="0" y="914400"/>
            <a:ext cx="12192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  <a:ea typeface="黑体" pitchFamily="49" charset="-122"/>
              </a:rPr>
              <a:t>根本原因：</a:t>
            </a:r>
            <a:r>
              <a:rPr lang="zh-CN" altLang="en-US" sz="3200">
                <a:solidFill>
                  <a:srgbClr val="FF3300"/>
                </a:solidFill>
                <a:ea typeface="黑体" pitchFamily="49" charset="-122"/>
              </a:rPr>
              <a:t>南北两种经济制度的矛盾，南方奴隶制种植园经济阻碍了美国资本主义经济的发展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83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8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3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693" grpId="0" bldLvl="0" animBg="1" autoUpdateAnimBg="0"/>
      <p:bldP spid="583694" grpId="0" bldLvl="0" animBg="1" autoUpdateAnimBg="0"/>
      <p:bldP spid="583695" grpId="0" bldLvl="0" animBg="1" autoUpdateAnimBg="0"/>
      <p:bldP spid="583696" grpId="0" bldLvl="0" animBg="1" autoUpdateAnimBg="0"/>
      <p:bldP spid="58369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352800" y="2590800"/>
            <a:ext cx="5486400" cy="1676400"/>
            <a:chOff x="1680" y="1871"/>
            <a:chExt cx="2160" cy="1393"/>
          </a:xfrm>
        </p:grpSpPr>
        <p:sp>
          <p:nvSpPr>
            <p:cNvPr id="584707" name="Oval 3"/>
            <p:cNvSpPr>
              <a:spLocks noChangeArrowheads="1"/>
            </p:cNvSpPr>
            <p:nvPr/>
          </p:nvSpPr>
          <p:spPr bwMode="auto">
            <a:xfrm>
              <a:off x="1680" y="1872"/>
              <a:ext cx="2160" cy="1392"/>
            </a:xfrm>
            <a:prstGeom prst="ellipse">
              <a:avLst/>
            </a:prstGeom>
            <a:solidFill>
              <a:schemeClr val="hlink">
                <a:alpha val="50195"/>
              </a:scheme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 sz="1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584708" name="Arc 4"/>
            <p:cNvSpPr>
              <a:spLocks/>
            </p:cNvSpPr>
            <p:nvPr/>
          </p:nvSpPr>
          <p:spPr bwMode="auto">
            <a:xfrm rot="5930">
              <a:off x="2016" y="1871"/>
              <a:ext cx="1538" cy="288"/>
            </a:xfrm>
            <a:custGeom>
              <a:avLst/>
              <a:gdLst>
                <a:gd name="T0" fmla="*/ 0 w 41087"/>
                <a:gd name="T1" fmla="*/ 178 h 21600"/>
                <a:gd name="T2" fmla="*/ 1538 w 41087"/>
                <a:gd name="T3" fmla="*/ 227 h 21600"/>
                <a:gd name="T4" fmla="*/ 748 w 41087"/>
                <a:gd name="T5" fmla="*/ 288 h 21600"/>
                <a:gd name="T6" fmla="*/ 0 60000 65536"/>
                <a:gd name="T7" fmla="*/ 0 60000 65536"/>
                <a:gd name="T8" fmla="*/ 0 60000 65536"/>
                <a:gd name="T9" fmla="*/ 0 w 41087"/>
                <a:gd name="T10" fmla="*/ 0 h 21600"/>
                <a:gd name="T11" fmla="*/ 41087 w 4108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1087" h="21600" fill="none" extrusionOk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 extrusionOk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 sz="18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352800" y="1447800"/>
            <a:ext cx="5283200" cy="1905000"/>
            <a:chOff x="1632" y="960"/>
            <a:chExt cx="2112" cy="1248"/>
          </a:xfrm>
        </p:grpSpPr>
        <p:sp>
          <p:nvSpPr>
            <p:cNvPr id="584710" name="Oval 6"/>
            <p:cNvSpPr>
              <a:spLocks noChangeArrowheads="1"/>
            </p:cNvSpPr>
            <p:nvPr/>
          </p:nvSpPr>
          <p:spPr bwMode="auto"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zh-CN" sz="1800">
                <a:solidFill>
                  <a:srgbClr val="FF33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584711" name="Text Box 7"/>
            <p:cNvSpPr txBox="1">
              <a:spLocks noChangeArrowheads="1"/>
            </p:cNvSpPr>
            <p:nvPr/>
          </p:nvSpPr>
          <p:spPr bwMode="auto">
            <a:xfrm>
              <a:off x="2400" y="1055"/>
              <a:ext cx="624" cy="302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FF3300"/>
                  </a:solidFill>
                  <a:latin typeface="黑体" pitchFamily="49" charset="-122"/>
                  <a:ea typeface="黑体" pitchFamily="49" charset="-122"/>
                </a:rPr>
                <a:t>北方</a:t>
              </a:r>
            </a:p>
          </p:txBody>
        </p:sp>
        <p:sp>
          <p:nvSpPr>
            <p:cNvPr id="584712" name="Text Box 8"/>
            <p:cNvSpPr txBox="1">
              <a:spLocks noChangeArrowheads="1"/>
            </p:cNvSpPr>
            <p:nvPr/>
          </p:nvSpPr>
          <p:spPr bwMode="auto">
            <a:xfrm>
              <a:off x="2064" y="1393"/>
              <a:ext cx="1296" cy="302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FF3300"/>
                  </a:solidFill>
                  <a:latin typeface="黑体" pitchFamily="49" charset="-122"/>
                  <a:ea typeface="黑体" pitchFamily="49" charset="-122"/>
                </a:rPr>
                <a:t>资本主义工商业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454400" y="3352801"/>
            <a:ext cx="4572000" cy="775878"/>
            <a:chOff x="1968" y="2256"/>
            <a:chExt cx="1680" cy="713"/>
          </a:xfrm>
        </p:grpSpPr>
        <p:sp>
          <p:nvSpPr>
            <p:cNvPr id="584714" name="Text Box 10"/>
            <p:cNvSpPr txBox="1">
              <a:spLocks noChangeArrowheads="1"/>
            </p:cNvSpPr>
            <p:nvPr/>
          </p:nvSpPr>
          <p:spPr bwMode="auto">
            <a:xfrm>
              <a:off x="2496" y="2256"/>
              <a:ext cx="576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  </a:t>
              </a:r>
              <a:r>
                <a:rPr kumimoji="1" lang="zh-CN" altLang="en-US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南方</a:t>
              </a:r>
            </a:p>
          </p:txBody>
        </p:sp>
        <p:sp>
          <p:nvSpPr>
            <p:cNvPr id="584715" name="Text Box 11"/>
            <p:cNvSpPr txBox="1">
              <a:spLocks noChangeArrowheads="1"/>
            </p:cNvSpPr>
            <p:nvPr/>
          </p:nvSpPr>
          <p:spPr bwMode="auto">
            <a:xfrm>
              <a:off x="1968" y="2545"/>
              <a:ext cx="1680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     </a:t>
              </a:r>
              <a:r>
                <a:rPr kumimoji="1" lang="zh-CN" altLang="en-US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奴隶制种植园经济</a:t>
              </a: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1524000" y="4038600"/>
            <a:ext cx="2133600" cy="1143363"/>
            <a:chOff x="1056" y="3120"/>
            <a:chExt cx="1008" cy="1051"/>
          </a:xfrm>
        </p:grpSpPr>
        <p:sp>
          <p:nvSpPr>
            <p:cNvPr id="584717" name="Text Box 14"/>
            <p:cNvSpPr txBox="1">
              <a:spLocks noChangeArrowheads="1"/>
            </p:cNvSpPr>
            <p:nvPr/>
          </p:nvSpPr>
          <p:spPr bwMode="auto">
            <a:xfrm>
              <a:off x="1056" y="3407"/>
              <a:ext cx="1008" cy="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FF3300"/>
                  </a:solidFill>
                  <a:latin typeface="黑体" pitchFamily="49" charset="-122"/>
                  <a:ea typeface="黑体" pitchFamily="49" charset="-122"/>
                </a:rPr>
                <a:t>向英国输出棉花、工业原料</a:t>
              </a:r>
            </a:p>
          </p:txBody>
        </p:sp>
        <p:sp>
          <p:nvSpPr>
            <p:cNvPr id="584718" name="Line 15"/>
            <p:cNvSpPr>
              <a:spLocks noChangeShapeType="1"/>
            </p:cNvSpPr>
            <p:nvPr/>
          </p:nvSpPr>
          <p:spPr bwMode="auto">
            <a:xfrm flipH="1">
              <a:off x="1632" y="3120"/>
              <a:ext cx="432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812800" y="1143001"/>
            <a:ext cx="3149600" cy="779463"/>
            <a:chOff x="816" y="816"/>
            <a:chExt cx="1008" cy="576"/>
          </a:xfrm>
        </p:grpSpPr>
        <p:sp>
          <p:nvSpPr>
            <p:cNvPr id="584720" name="Text Box 17"/>
            <p:cNvSpPr txBox="1">
              <a:spLocks noChangeArrowheads="1"/>
            </p:cNvSpPr>
            <p:nvPr/>
          </p:nvSpPr>
          <p:spPr bwMode="auto">
            <a:xfrm>
              <a:off x="816" y="816"/>
              <a:ext cx="1008" cy="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FF3300"/>
                  </a:solidFill>
                  <a:latin typeface="黑体" pitchFamily="49" charset="-122"/>
                  <a:ea typeface="黑体" pitchFamily="49" charset="-122"/>
                </a:rPr>
                <a:t>缺工业原料</a:t>
              </a:r>
            </a:p>
          </p:txBody>
        </p:sp>
        <p:sp>
          <p:nvSpPr>
            <p:cNvPr id="584721" name="Line 18"/>
            <p:cNvSpPr>
              <a:spLocks noChangeShapeType="1"/>
            </p:cNvSpPr>
            <p:nvPr/>
          </p:nvSpPr>
          <p:spPr bwMode="auto">
            <a:xfrm>
              <a:off x="1392" y="1056"/>
              <a:ext cx="288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3759200" y="4343402"/>
            <a:ext cx="2336800" cy="1250137"/>
            <a:chOff x="2400" y="3264"/>
            <a:chExt cx="960" cy="1148"/>
          </a:xfrm>
        </p:grpSpPr>
        <p:sp>
          <p:nvSpPr>
            <p:cNvPr id="584723" name="Text Box 20"/>
            <p:cNvSpPr txBox="1">
              <a:spLocks noChangeArrowheads="1"/>
            </p:cNvSpPr>
            <p:nvPr/>
          </p:nvSpPr>
          <p:spPr bwMode="auto">
            <a:xfrm>
              <a:off x="2400" y="3649"/>
              <a:ext cx="960" cy="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购买英国的工业品</a:t>
              </a:r>
            </a:p>
          </p:txBody>
        </p:sp>
        <p:sp>
          <p:nvSpPr>
            <p:cNvPr id="584724" name="Line 21"/>
            <p:cNvSpPr>
              <a:spLocks noChangeShapeType="1"/>
            </p:cNvSpPr>
            <p:nvPr/>
          </p:nvSpPr>
          <p:spPr bwMode="auto">
            <a:xfrm>
              <a:off x="2832" y="3264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3251200" y="838201"/>
            <a:ext cx="2743200" cy="627063"/>
            <a:chOff x="2256" y="384"/>
            <a:chExt cx="960" cy="576"/>
          </a:xfrm>
        </p:grpSpPr>
        <p:sp>
          <p:nvSpPr>
            <p:cNvPr id="584726" name="Text Box 23"/>
            <p:cNvSpPr txBox="1">
              <a:spLocks noChangeArrowheads="1"/>
            </p:cNvSpPr>
            <p:nvPr/>
          </p:nvSpPr>
          <p:spPr bwMode="auto">
            <a:xfrm>
              <a:off x="2256" y="384"/>
              <a:ext cx="960" cy="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0000FF"/>
                  </a:solidFill>
                  <a:latin typeface="黑体" pitchFamily="49" charset="-122"/>
                  <a:ea typeface="黑体" pitchFamily="49" charset="-122"/>
                </a:rPr>
                <a:t>缺销售市场</a:t>
              </a:r>
            </a:p>
          </p:txBody>
        </p:sp>
        <p:sp>
          <p:nvSpPr>
            <p:cNvPr id="584727" name="Line 24"/>
            <p:cNvSpPr>
              <a:spLocks noChangeShapeType="1"/>
            </p:cNvSpPr>
            <p:nvPr/>
          </p:nvSpPr>
          <p:spPr bwMode="auto">
            <a:xfrm>
              <a:off x="2736" y="624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8636000" y="3657600"/>
            <a:ext cx="3251200" cy="979488"/>
            <a:chOff x="3600" y="3024"/>
            <a:chExt cx="1440" cy="899"/>
          </a:xfrm>
        </p:grpSpPr>
        <p:sp>
          <p:nvSpPr>
            <p:cNvPr id="584729" name="Text Box 26"/>
            <p:cNvSpPr txBox="1">
              <a:spLocks noChangeArrowheads="1"/>
            </p:cNvSpPr>
            <p:nvPr/>
          </p:nvSpPr>
          <p:spPr bwMode="auto">
            <a:xfrm>
              <a:off x="3600" y="3503"/>
              <a:ext cx="1440" cy="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chemeClr val="accent2"/>
                  </a:solidFill>
                  <a:latin typeface="黑体" pitchFamily="49" charset="-122"/>
                  <a:ea typeface="黑体" pitchFamily="49" charset="-122"/>
                </a:rPr>
                <a:t>占有大量奴隶</a:t>
              </a:r>
            </a:p>
          </p:txBody>
        </p:sp>
        <p:sp>
          <p:nvSpPr>
            <p:cNvPr id="584730" name="Line 27"/>
            <p:cNvSpPr>
              <a:spLocks noChangeShapeType="1"/>
            </p:cNvSpPr>
            <p:nvPr/>
          </p:nvSpPr>
          <p:spPr bwMode="auto">
            <a:xfrm>
              <a:off x="3600" y="3024"/>
              <a:ext cx="336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28"/>
          <p:cNvGrpSpPr>
            <a:grpSpLocks/>
          </p:cNvGrpSpPr>
          <p:nvPr/>
        </p:nvGrpSpPr>
        <p:grpSpPr bwMode="auto">
          <a:xfrm>
            <a:off x="8229600" y="1143001"/>
            <a:ext cx="3352800" cy="627063"/>
            <a:chOff x="3696" y="816"/>
            <a:chExt cx="1392" cy="528"/>
          </a:xfrm>
        </p:grpSpPr>
        <p:sp>
          <p:nvSpPr>
            <p:cNvPr id="584732" name="Text Box 29"/>
            <p:cNvSpPr txBox="1">
              <a:spLocks noChangeArrowheads="1"/>
            </p:cNvSpPr>
            <p:nvPr/>
          </p:nvSpPr>
          <p:spPr bwMode="auto">
            <a:xfrm>
              <a:off x="3744" y="816"/>
              <a:ext cx="1344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chemeClr val="accent2"/>
                  </a:solidFill>
                  <a:latin typeface="黑体" pitchFamily="49" charset="-122"/>
                  <a:ea typeface="黑体" pitchFamily="49" charset="-122"/>
                </a:rPr>
                <a:t>缺自由劳动力</a:t>
              </a:r>
            </a:p>
          </p:txBody>
        </p:sp>
        <p:sp>
          <p:nvSpPr>
            <p:cNvPr id="584733" name="Line 30"/>
            <p:cNvSpPr>
              <a:spLocks noChangeShapeType="1"/>
            </p:cNvSpPr>
            <p:nvPr/>
          </p:nvSpPr>
          <p:spPr bwMode="auto">
            <a:xfrm flipV="1">
              <a:off x="3696" y="1056"/>
              <a:ext cx="384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31"/>
          <p:cNvGrpSpPr>
            <a:grpSpLocks/>
          </p:cNvGrpSpPr>
          <p:nvPr/>
        </p:nvGrpSpPr>
        <p:grpSpPr bwMode="auto">
          <a:xfrm>
            <a:off x="0" y="2666999"/>
            <a:ext cx="5384800" cy="369411"/>
            <a:chOff x="432" y="1776"/>
            <a:chExt cx="1968" cy="339"/>
          </a:xfrm>
        </p:grpSpPr>
        <p:sp>
          <p:nvSpPr>
            <p:cNvPr id="584735" name="Text Box 32"/>
            <p:cNvSpPr txBox="1">
              <a:spLocks noChangeArrowheads="1"/>
            </p:cNvSpPr>
            <p:nvPr/>
          </p:nvSpPr>
          <p:spPr bwMode="auto">
            <a:xfrm>
              <a:off x="432" y="1776"/>
              <a:ext cx="1056" cy="339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FF3300"/>
                  </a:solidFill>
                  <a:latin typeface="黑体" pitchFamily="49" charset="-122"/>
                  <a:ea typeface="黑体" pitchFamily="49" charset="-122"/>
                </a:rPr>
                <a:t>黑人奴隶制的存废问题</a:t>
              </a:r>
            </a:p>
          </p:txBody>
        </p:sp>
        <p:sp>
          <p:nvSpPr>
            <p:cNvPr id="584736" name="Line 33"/>
            <p:cNvSpPr>
              <a:spLocks noChangeShapeType="1"/>
            </p:cNvSpPr>
            <p:nvPr/>
          </p:nvSpPr>
          <p:spPr bwMode="auto">
            <a:xfrm flipV="1">
              <a:off x="1440" y="2064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84737" name="Text Box 40"/>
          <p:cNvSpPr txBox="1">
            <a:spLocks noChangeArrowheads="1"/>
          </p:cNvSpPr>
          <p:nvPr/>
        </p:nvSpPr>
        <p:spPr bwMode="auto">
          <a:xfrm>
            <a:off x="4978400" y="2667000"/>
            <a:ext cx="284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矛盾焦点</a:t>
            </a:r>
          </a:p>
        </p:txBody>
      </p:sp>
      <p:grpSp>
        <p:nvGrpSpPr>
          <p:cNvPr id="12" name="Group 41"/>
          <p:cNvGrpSpPr>
            <a:grpSpLocks/>
          </p:cNvGrpSpPr>
          <p:nvPr/>
        </p:nvGrpSpPr>
        <p:grpSpPr bwMode="auto">
          <a:xfrm>
            <a:off x="5892800" y="4343400"/>
            <a:ext cx="3048000" cy="958850"/>
            <a:chOff x="2400" y="3264"/>
            <a:chExt cx="960" cy="734"/>
          </a:xfrm>
        </p:grpSpPr>
        <p:sp>
          <p:nvSpPr>
            <p:cNvPr id="584739" name="Text Box 42"/>
            <p:cNvSpPr txBox="1">
              <a:spLocks noChangeArrowheads="1"/>
            </p:cNvSpPr>
            <p:nvPr/>
          </p:nvSpPr>
          <p:spPr bwMode="auto">
            <a:xfrm>
              <a:off x="2400" y="3648"/>
              <a:ext cx="960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D60093"/>
                  </a:solidFill>
                  <a:latin typeface="黑体" pitchFamily="49" charset="-122"/>
                  <a:ea typeface="黑体" pitchFamily="49" charset="-122"/>
                </a:rPr>
                <a:t>要求降低关税</a:t>
              </a:r>
            </a:p>
          </p:txBody>
        </p:sp>
        <p:sp>
          <p:nvSpPr>
            <p:cNvPr id="584740" name="Line 43"/>
            <p:cNvSpPr>
              <a:spLocks noChangeShapeType="1"/>
            </p:cNvSpPr>
            <p:nvPr/>
          </p:nvSpPr>
          <p:spPr bwMode="auto">
            <a:xfrm>
              <a:off x="2832" y="3264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Group 44"/>
          <p:cNvGrpSpPr>
            <a:grpSpLocks/>
          </p:cNvGrpSpPr>
          <p:nvPr/>
        </p:nvGrpSpPr>
        <p:grpSpPr bwMode="auto">
          <a:xfrm>
            <a:off x="5689600" y="838201"/>
            <a:ext cx="2743200" cy="627063"/>
            <a:chOff x="2256" y="384"/>
            <a:chExt cx="960" cy="576"/>
          </a:xfrm>
        </p:grpSpPr>
        <p:sp>
          <p:nvSpPr>
            <p:cNvPr id="584742" name="Text Box 45"/>
            <p:cNvSpPr txBox="1">
              <a:spLocks noChangeArrowheads="1"/>
            </p:cNvSpPr>
            <p:nvPr/>
          </p:nvSpPr>
          <p:spPr bwMode="auto">
            <a:xfrm>
              <a:off x="2256" y="384"/>
              <a:ext cx="960" cy="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D60093"/>
                  </a:solidFill>
                  <a:latin typeface="黑体" pitchFamily="49" charset="-122"/>
                  <a:ea typeface="黑体" pitchFamily="49" charset="-122"/>
                </a:rPr>
                <a:t>要求提高关税</a:t>
              </a:r>
            </a:p>
          </p:txBody>
        </p:sp>
        <p:sp>
          <p:nvSpPr>
            <p:cNvPr id="584743" name="Line 46"/>
            <p:cNvSpPr>
              <a:spLocks noChangeShapeType="1"/>
            </p:cNvSpPr>
            <p:nvPr/>
          </p:nvSpPr>
          <p:spPr bwMode="auto">
            <a:xfrm>
              <a:off x="2736" y="624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84747" name="Text Box 43"/>
          <p:cNvSpPr txBox="1">
            <a:spLocks noChangeArrowheads="1"/>
          </p:cNvSpPr>
          <p:nvPr/>
        </p:nvSpPr>
        <p:spPr bwMode="auto">
          <a:xfrm>
            <a:off x="239185" y="1"/>
            <a:ext cx="1171363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>
                <a:solidFill>
                  <a:srgbClr val="0000FF"/>
                </a:solidFill>
                <a:ea typeface="宋体" pitchFamily="2" charset="-122"/>
              </a:rPr>
              <a:t>两种经济制度的矛盾（背景）</a:t>
            </a:r>
          </a:p>
        </p:txBody>
      </p:sp>
      <p:sp>
        <p:nvSpPr>
          <p:cNvPr id="584748" name="Text Box 44"/>
          <p:cNvSpPr txBox="1">
            <a:spLocks noChangeArrowheads="1"/>
          </p:cNvSpPr>
          <p:nvPr/>
        </p:nvSpPr>
        <p:spPr bwMode="auto">
          <a:xfrm>
            <a:off x="0" y="5943601"/>
            <a:ext cx="1219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ea typeface="黑体" pitchFamily="49" charset="-122"/>
              </a:rPr>
              <a:t>南方奴隶制种植园经济阻碍了美国资本主义经济的发展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84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4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84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37" grpId="0"/>
      <p:bldP spid="58474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7" name="Picture 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589280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8" name="Picture 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92800" y="1"/>
            <a:ext cx="6299200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0" y="4114801"/>
            <a:ext cx="5759451" cy="1800225"/>
            <a:chOff x="0" y="0"/>
            <a:chExt cx="1179" cy="1134"/>
          </a:xfrm>
        </p:grpSpPr>
        <p:sp>
          <p:nvSpPr>
            <p:cNvPr id="30761" name="AutoShape 41"/>
            <p:cNvSpPr>
              <a:spLocks noChangeArrowheads="1"/>
            </p:cNvSpPr>
            <p:nvPr/>
          </p:nvSpPr>
          <p:spPr bwMode="auto">
            <a:xfrm>
              <a:off x="0" y="0"/>
              <a:ext cx="1179" cy="1134"/>
            </a:xfrm>
            <a:prstGeom prst="irregularSeal1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62" name="Text Box 42">
              <a:hlinkClick r:id="rId5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226" y="317"/>
              <a:ext cx="908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FF00"/>
                  </a:solidFill>
                  <a:ea typeface="方正准圆简体" pitchFamily="2" charset="-122"/>
                </a:rPr>
                <a:t>矛盾的</a:t>
              </a:r>
              <a:r>
                <a:rPr lang="zh-CN" altLang="en-US" sz="4000">
                  <a:solidFill>
                    <a:srgbClr val="FFFF00"/>
                  </a:solidFill>
                  <a:latin typeface="Times New Roman" pitchFamily="18" charset="0"/>
                  <a:ea typeface="方正准圆简体" pitchFamily="2" charset="-122"/>
                </a:rPr>
                <a:t>核心</a:t>
              </a:r>
              <a:r>
                <a:rPr lang="en-US" altLang="zh-CN" sz="4000">
                  <a:solidFill>
                    <a:srgbClr val="FFFF00"/>
                  </a:solidFill>
                  <a:latin typeface="Times New Roman" pitchFamily="18" charset="0"/>
                  <a:ea typeface="方正准圆简体" pitchFamily="2" charset="-122"/>
                </a:rPr>
                <a:t>:</a:t>
              </a:r>
            </a:p>
          </p:txBody>
        </p:sp>
      </p:grpSp>
      <p:sp>
        <p:nvSpPr>
          <p:cNvPr id="30763" name="WordArt 43"/>
          <p:cNvSpPr>
            <a:spLocks noChangeArrowheads="1" noChangeShapeType="1" noTextEdit="1"/>
          </p:cNvSpPr>
          <p:nvPr/>
        </p:nvSpPr>
        <p:spPr bwMode="auto">
          <a:xfrm>
            <a:off x="4876800" y="3962400"/>
            <a:ext cx="7010400" cy="2057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奴隶制的存废问题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"/>
          <p:cNvSpPr>
            <a:spLocks noChangeArrowheads="1"/>
          </p:cNvSpPr>
          <p:nvPr/>
        </p:nvSpPr>
        <p:spPr bwMode="auto">
          <a:xfrm>
            <a:off x="2336800" y="804864"/>
            <a:ext cx="8534400" cy="566737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4000" u="none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1861</a:t>
            </a:r>
            <a:r>
              <a:rPr lang="zh-CN" altLang="en-US" sz="4000" u="none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年林肯就任美国总统</a:t>
            </a:r>
          </a:p>
        </p:txBody>
      </p:sp>
      <p:pic>
        <p:nvPicPr>
          <p:cNvPr id="13315" name="图片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784" y="2895600"/>
            <a:ext cx="397721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3" name="Rectangle 13"/>
          <p:cNvSpPr>
            <a:spLocks noChangeArrowheads="1"/>
          </p:cNvSpPr>
          <p:nvPr/>
        </p:nvSpPr>
        <p:spPr bwMode="auto">
          <a:xfrm>
            <a:off x="812800" y="1524000"/>
            <a:ext cx="10668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　　林肯以</a:t>
            </a:r>
            <a:r>
              <a:rPr lang="en-US" altLang="zh-CN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200</a:t>
            </a:r>
            <a:r>
              <a:rPr lang="zh-CN" altLang="en-US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万票当选为美国第</a:t>
            </a:r>
            <a:r>
              <a:rPr lang="en-US" altLang="zh-CN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16</a:t>
            </a:r>
            <a:r>
              <a:rPr lang="zh-CN" altLang="en-US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任总统，但在奴隶主控制的南部</a:t>
            </a:r>
            <a:r>
              <a:rPr lang="en-US" altLang="zh-CN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10</a:t>
            </a:r>
            <a:r>
              <a:rPr lang="zh-CN" altLang="en-US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个州，他没有得到</a:t>
            </a:r>
            <a:r>
              <a:rPr lang="en-US" altLang="zh-CN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张选票。</a:t>
            </a:r>
            <a:r>
              <a:rPr lang="zh-CN" altLang="en-US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 </a:t>
            </a:r>
          </a:p>
        </p:txBody>
      </p:sp>
      <p:sp>
        <p:nvSpPr>
          <p:cNvPr id="81935" name="矩形 2"/>
          <p:cNvSpPr>
            <a:spLocks noChangeArrowheads="1"/>
          </p:cNvSpPr>
          <p:nvPr/>
        </p:nvSpPr>
        <p:spPr bwMode="auto">
          <a:xfrm>
            <a:off x="4775200" y="4060826"/>
            <a:ext cx="6908800" cy="938719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/>
          </a:extLst>
        </p:spPr>
        <p:txBody>
          <a:bodyPr>
            <a:spAutoFit/>
          </a:bodyPr>
          <a:lstStyle/>
          <a:p>
            <a:pPr>
              <a:lnSpc>
                <a:spcPts val="3300"/>
              </a:lnSpc>
              <a:defRPr/>
            </a:pPr>
            <a:r>
              <a:rPr lang="zh-CN" altLang="en-US" sz="2800" u="none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　　</a:t>
            </a:r>
            <a:r>
              <a:rPr kumimoji="1" lang="zh-CN" altLang="en-US" sz="2800" u="none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zh-CN" altLang="en-US" sz="2600" u="none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奴隶制是建立在人性中的自私自利上面的，是与人热爱正义的天性相违背的。</a:t>
            </a:r>
            <a:r>
              <a:rPr kumimoji="1" lang="zh-CN" altLang="en-US" sz="2600" u="none" dirty="0">
                <a:latin typeface="楷体_GB2312" pitchFamily="49" charset="-122"/>
                <a:ea typeface="楷体_GB2312" pitchFamily="49" charset="-122"/>
              </a:rPr>
              <a:t>”</a:t>
            </a:r>
          </a:p>
        </p:txBody>
      </p:sp>
      <p:sp>
        <p:nvSpPr>
          <p:cNvPr id="81936" name="矩形 4"/>
          <p:cNvSpPr>
            <a:spLocks noChangeArrowheads="1"/>
          </p:cNvSpPr>
          <p:nvPr/>
        </p:nvSpPr>
        <p:spPr bwMode="auto">
          <a:xfrm>
            <a:off x="4775200" y="2590801"/>
            <a:ext cx="6800851" cy="938719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/>
          </a:extLst>
        </p:spPr>
        <p:txBody>
          <a:bodyPr>
            <a:spAutoFit/>
          </a:bodyPr>
          <a:lstStyle/>
          <a:p>
            <a:pPr>
              <a:lnSpc>
                <a:spcPts val="3300"/>
              </a:lnSpc>
              <a:defRPr/>
            </a:pPr>
            <a:r>
              <a:rPr lang="zh-CN" altLang="en-US" sz="2800" u="none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　　</a:t>
            </a:r>
            <a:r>
              <a:rPr kumimoji="1" lang="zh-CN" altLang="en-US" sz="2800" u="none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zh-CN" altLang="en-US" sz="2800" u="none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一个一半人民是奴隶，一半人民是主人的国家，绝对不可能永久存在！</a:t>
            </a:r>
            <a:r>
              <a:rPr kumimoji="1" lang="zh-CN" altLang="en-US" sz="2800" u="none" dirty="0">
                <a:latin typeface="楷体_GB2312" pitchFamily="49" charset="-122"/>
                <a:ea typeface="楷体_GB2312" pitchFamily="49" charset="-122"/>
              </a:rPr>
              <a:t>”</a:t>
            </a:r>
          </a:p>
        </p:txBody>
      </p:sp>
      <p:sp>
        <p:nvSpPr>
          <p:cNvPr id="81937" name="Text Box 17"/>
          <p:cNvSpPr txBox="1">
            <a:spLocks noChangeArrowheads="1"/>
          </p:cNvSpPr>
          <p:nvPr/>
        </p:nvSpPr>
        <p:spPr bwMode="auto">
          <a:xfrm>
            <a:off x="609600" y="5500688"/>
            <a:ext cx="11582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    材料反映了林肯对联邦、对奴隶制持什么态度？</a:t>
            </a:r>
          </a:p>
        </p:txBody>
      </p:sp>
      <p:sp>
        <p:nvSpPr>
          <p:cNvPr id="81938" name="Text Box 18"/>
          <p:cNvSpPr txBox="1">
            <a:spLocks noChangeArrowheads="1"/>
          </p:cNvSpPr>
          <p:nvPr/>
        </p:nvSpPr>
        <p:spPr bwMode="auto">
          <a:xfrm>
            <a:off x="2946400" y="6034088"/>
            <a:ext cx="6096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u="none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维护国家统一、反对奴隶制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1600" y="304800"/>
            <a:ext cx="2336800" cy="1600200"/>
            <a:chOff x="354" y="1117"/>
            <a:chExt cx="1361" cy="1315"/>
          </a:xfrm>
        </p:grpSpPr>
        <p:pic>
          <p:nvPicPr>
            <p:cNvPr id="13323" name="Picture 29" descr="练习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4" y="1117"/>
              <a:ext cx="1024" cy="1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4" name="Rectangle 30" descr="信纸">
              <a:hlinkClick r:id="rId4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354" y="1337"/>
              <a:ext cx="1361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1" lang="zh-CN" altLang="en-US" sz="2800" u="none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材料４</a:t>
              </a:r>
              <a:endParaRPr kumimoji="1" lang="en-US" altLang="zh-CN" sz="2800" u="none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</p:grpSp>
      <p:pic>
        <p:nvPicPr>
          <p:cNvPr id="13322" name="Picture 6" descr="无标题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68000" y="228600"/>
            <a:ext cx="1253067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81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3" grpId="0"/>
      <p:bldP spid="81935" grpId="0" animBg="1"/>
      <p:bldP spid="81936" grpId="0" animBg="1"/>
      <p:bldP spid="81937" grpId="0" bldLvl="0" autoUpdateAnimBg="0"/>
      <p:bldP spid="8193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/>
          </p:cNvSpPr>
          <p:nvPr>
            <p:ph type="title"/>
          </p:nvPr>
        </p:nvSpPr>
        <p:spPr>
          <a:xfrm>
            <a:off x="276225" y="200660"/>
            <a:ext cx="4608830" cy="835025"/>
          </a:xfrm>
        </p:spPr>
        <p:txBody>
          <a:bodyPr wrap="square" lIns="91440" tIns="45720" rIns="91440" bIns="45720" anchor="ctr">
            <a:normAutofit/>
            <a:scene3d>
              <a:camera prst="orthographicFront"/>
              <a:lightRig rig="threePt" dir="t"/>
            </a:scene3d>
          </a:bodyPr>
          <a:lstStyle/>
          <a:p>
            <a:pPr algn="ctr" eaLnBrk="1" hangingPunct="1"/>
            <a:r>
              <a:rPr lang="zh-CN" altLang="en-US" sz="4000" b="1" dirty="0">
                <a:solidFill>
                  <a:srgbClr val="C00000"/>
                </a:solidFill>
                <a:effectLst/>
              </a:rPr>
              <a:t>林肯的演讲名言</a:t>
            </a:r>
          </a:p>
        </p:txBody>
      </p:sp>
      <p:sp>
        <p:nvSpPr>
          <p:cNvPr id="27650" name="Rectangle 3"/>
          <p:cNvSpPr>
            <a:spLocks noGrp="1" noRot="1"/>
          </p:cNvSpPr>
          <p:nvPr>
            <p:ph idx="1"/>
          </p:nvPr>
        </p:nvSpPr>
        <p:spPr>
          <a:xfrm>
            <a:off x="473710" y="948055"/>
            <a:ext cx="11210925" cy="1929130"/>
          </a:xfrm>
        </p:spPr>
        <p:txBody>
          <a:bodyPr wrap="square" lIns="91440" tIns="45720" rIns="91440" bIns="45720" anchor="t">
            <a:normAutofit/>
          </a:bodyPr>
          <a:lstStyle/>
          <a:p>
            <a:pPr marL="0" indent="0" eaLnBrk="0" fontAlgn="auto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一幢裂开的房子是站立不住的。我相信这个政府不能永远维持半奴隶半自由的状态。我不期望联邦解散，我不期望房子崩塌，但我的确希望它停止分裂。”</a:t>
            </a:r>
          </a:p>
        </p:txBody>
      </p:sp>
      <p:sp>
        <p:nvSpPr>
          <p:cNvPr id="35845" name="Rectangle 5"/>
          <p:cNvSpPr/>
          <p:nvPr/>
        </p:nvSpPr>
        <p:spPr>
          <a:xfrm>
            <a:off x="2118360" y="5118735"/>
            <a:ext cx="7541260" cy="933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anchor="ctr"/>
          <a:lstStyle/>
          <a:p>
            <a:pPr algn="ctr" fontAlgn="auto">
              <a:lnSpc>
                <a:spcPct val="1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希望联邦避免分裂，维护国家统一。</a:t>
            </a:r>
          </a:p>
        </p:txBody>
      </p:sp>
      <p:sp>
        <p:nvSpPr>
          <p:cNvPr id="35847" name="Text Box 7"/>
          <p:cNvSpPr txBox="1"/>
          <p:nvPr/>
        </p:nvSpPr>
        <p:spPr>
          <a:xfrm>
            <a:off x="334645" y="2720340"/>
            <a:ext cx="1171892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文中的“房子”是指什么？</a:t>
            </a:r>
          </a:p>
          <a:p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.“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半奴隶半自由的状态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分别指哪两种不同的经济制度</a:t>
            </a:r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  <a:p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双方矛盾的焦点是什么</a:t>
            </a:r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35848" name="Text Box 8"/>
          <p:cNvSpPr txBox="1"/>
          <p:nvPr/>
        </p:nvSpPr>
        <p:spPr>
          <a:xfrm>
            <a:off x="6254115" y="2720340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国家</a:t>
            </a:r>
          </a:p>
        </p:txBody>
      </p:sp>
      <p:sp>
        <p:nvSpPr>
          <p:cNvPr id="35849" name="Text Box 9"/>
          <p:cNvSpPr txBox="1"/>
          <p:nvPr/>
        </p:nvSpPr>
        <p:spPr>
          <a:xfrm>
            <a:off x="5543868" y="3816985"/>
            <a:ext cx="651256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南方种植园经济 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北方资本主义经济</a:t>
            </a:r>
          </a:p>
        </p:txBody>
      </p:sp>
      <p:sp>
        <p:nvSpPr>
          <p:cNvPr id="35850" name="Text Box 10"/>
          <p:cNvSpPr txBox="1"/>
          <p:nvPr/>
        </p:nvSpPr>
        <p:spPr>
          <a:xfrm>
            <a:off x="807720" y="4473575"/>
            <a:ext cx="42672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黑人奴隶制的存废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/>
          <p:nvPr/>
        </p:nvSpPr>
        <p:spPr>
          <a:xfrm>
            <a:off x="435610" y="349250"/>
            <a:ext cx="11578590" cy="110680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fontAlgn="auto" hangingPunct="0"/>
            <a:r>
              <a:rPr lang="zh-CN" alt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为什么林肯当选总统成了南北战争的导火线</a:t>
            </a:r>
            <a:r>
              <a:rPr lang="zh-CN" altLang="en-US" sz="6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</a:p>
        </p:txBody>
      </p:sp>
      <p:sp>
        <p:nvSpPr>
          <p:cNvPr id="75779" name="Text Box 3"/>
          <p:cNvSpPr txBox="1"/>
          <p:nvPr/>
        </p:nvSpPr>
        <p:spPr>
          <a:xfrm>
            <a:off x="650240" y="1844040"/>
            <a:ext cx="11275060" cy="3169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2060"/>
                </a:solidFill>
                <a:latin typeface="Times New Roman" panose="02020603050405020304" pitchFamily="18" charset="0"/>
                <a:ea typeface="隶书" pitchFamily="49" charset="-122"/>
              </a:rPr>
              <a:t>        </a:t>
            </a:r>
            <a:r>
              <a:rPr lang="zh-CN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隶书" pitchFamily="49" charset="-122"/>
              </a:rPr>
              <a:t>林肯作为代表北方资产阶级利益、同情黑人奴隶、反对奴隶制度的共和党人执政，意味着至少在四年内，林肯政府必将行使权力，逐步限制、废除黑人奴隶制，南方种植园主把林肯的当选看做一场灾难。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/>
          <p:nvPr/>
        </p:nvSpPr>
        <p:spPr>
          <a:xfrm>
            <a:off x="2323783" y="5702935"/>
            <a:ext cx="85328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日，南方同盟军炮轰萨姆特要塞</a:t>
            </a:r>
          </a:p>
        </p:txBody>
      </p:sp>
      <p:sp>
        <p:nvSpPr>
          <p:cNvPr id="76804" name="Text Box 4"/>
          <p:cNvSpPr txBox="1"/>
          <p:nvPr/>
        </p:nvSpPr>
        <p:spPr>
          <a:xfrm>
            <a:off x="1148080" y="836930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、爆发：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月，南方宣布独立， 挑起内战。</a:t>
            </a:r>
          </a:p>
        </p:txBody>
      </p:sp>
      <p:sp>
        <p:nvSpPr>
          <p:cNvPr id="36871" name="WordArt 7">
            <a:hlinkClick r:id="" action="ppaction://noaction"/>
          </p:cNvPr>
          <p:cNvSpPr>
            <a:spLocks noTextEdit="1"/>
          </p:cNvSpPr>
          <p:nvPr/>
        </p:nvSpPr>
        <p:spPr>
          <a:xfrm>
            <a:off x="3204210" y="143510"/>
            <a:ext cx="650303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南北战争的经过（1861-1865）</a:t>
            </a:r>
          </a:p>
        </p:txBody>
      </p:sp>
      <p:pic>
        <p:nvPicPr>
          <p:cNvPr id="29703" name="Picture 9" descr="南北战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60" y="1420495"/>
            <a:ext cx="4648200" cy="41440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4" name="Picture 11" descr="南北战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630" y="1449070"/>
            <a:ext cx="44196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98755" y="2522220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南军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38230" y="2665095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北军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/>
          <p:nvPr/>
        </p:nvSpPr>
        <p:spPr>
          <a:xfrm>
            <a:off x="4191000" y="5957888"/>
            <a:ext cx="4876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美国南北战争形势图</a:t>
            </a:r>
          </a:p>
        </p:txBody>
      </p:sp>
      <p:pic>
        <p:nvPicPr>
          <p:cNvPr id="31746" name="Picture 3" descr="美国内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57150" cap="flat" cmpd="thickThin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84996" name="Picture 4" descr="叛乱诸州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538163"/>
            <a:ext cx="7848600" cy="5326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Picture 5" descr="自由区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495300"/>
            <a:ext cx="7858125" cy="533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8" name="AutoShape 6"/>
          <p:cNvSpPr/>
          <p:nvPr/>
        </p:nvSpPr>
        <p:spPr>
          <a:xfrm>
            <a:off x="7467600" y="4876800"/>
            <a:ext cx="2514600" cy="762000"/>
          </a:xfrm>
          <a:prstGeom prst="wedgeRoundRectCallout">
            <a:avLst>
              <a:gd name="adj1" fmla="val -72537"/>
              <a:gd name="adj2" fmla="val -117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叛乱区域</a:t>
            </a:r>
          </a:p>
        </p:txBody>
      </p:sp>
      <p:pic>
        <p:nvPicPr>
          <p:cNvPr id="84999" name="Picture 7" descr="留在联邦中的各奴隶州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0" name="AutoShape 8"/>
          <p:cNvSpPr/>
          <p:nvPr/>
        </p:nvSpPr>
        <p:spPr>
          <a:xfrm>
            <a:off x="4495800" y="914400"/>
            <a:ext cx="2514600" cy="762000"/>
          </a:xfrm>
          <a:prstGeom prst="wedgeRoundRectCallout">
            <a:avLst>
              <a:gd name="adj1" fmla="val -63449"/>
              <a:gd name="adj2" fmla="val 132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自由区域</a:t>
            </a:r>
          </a:p>
        </p:txBody>
      </p:sp>
      <p:sp>
        <p:nvSpPr>
          <p:cNvPr id="85001" name="AutoShape 9"/>
          <p:cNvSpPr/>
          <p:nvPr/>
        </p:nvSpPr>
        <p:spPr>
          <a:xfrm>
            <a:off x="8122285" y="1676400"/>
            <a:ext cx="3200400" cy="1295400"/>
          </a:xfrm>
          <a:prstGeom prst="wedgeRoundRectCallout">
            <a:avLst>
              <a:gd name="adj1" fmla="val -63472"/>
              <a:gd name="adj2" fmla="val 86078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留在联邦中</a:t>
            </a:r>
          </a:p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的各奴隶州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ldLvl="0" animBg="1"/>
      <p:bldP spid="85000" grpId="0" bldLvl="0" animBg="1"/>
      <p:bldP spid="8500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775" y="1215073"/>
            <a:ext cx="4648200" cy="3557587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7" name="Text Box 3"/>
          <p:cNvSpPr txBox="1"/>
          <p:nvPr/>
        </p:nvSpPr>
        <p:spPr>
          <a:xfrm>
            <a:off x="791210" y="4772660"/>
            <a:ext cx="45967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月，北方军队进攻里士满，大败而归。</a:t>
            </a:r>
          </a:p>
        </p:txBody>
      </p:sp>
      <p:pic>
        <p:nvPicPr>
          <p:cNvPr id="77828" name="Picture 4" descr="91"/>
          <p:cNvPicPr>
            <a:picLocks noChangeAspect="1"/>
          </p:cNvPicPr>
          <p:nvPr/>
        </p:nvPicPr>
        <p:blipFill>
          <a:blip r:embed="rId3">
            <a:lum bright="23999" contrast="12000"/>
          </a:blip>
          <a:stretch>
            <a:fillRect/>
          </a:stretch>
        </p:blipFill>
        <p:spPr>
          <a:xfrm>
            <a:off x="6729095" y="1215390"/>
            <a:ext cx="4191000" cy="355727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Text Box 5"/>
          <p:cNvSpPr txBox="1"/>
          <p:nvPr/>
        </p:nvSpPr>
        <p:spPr>
          <a:xfrm>
            <a:off x="6650990" y="4801870"/>
            <a:ext cx="42887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林肯面临巨大压力</a:t>
            </a:r>
          </a:p>
        </p:txBody>
      </p:sp>
      <p:sp>
        <p:nvSpPr>
          <p:cNvPr id="34821" name="Text Box 6"/>
          <p:cNvSpPr txBox="1"/>
          <p:nvPr/>
        </p:nvSpPr>
        <p:spPr>
          <a:xfrm>
            <a:off x="320993" y="253048"/>
            <a:ext cx="52736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、初期：北方失利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91465" y="1430020"/>
            <a:ext cx="6182995" cy="255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亩的土地，连续耕种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21780" y="1798320"/>
            <a:ext cx="5468620" cy="21837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557530" y="4067175"/>
            <a:ext cx="11384915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5560" y="701675"/>
            <a:ext cx="58820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《解放黑人奴隶宣言》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Emancipation Proclamation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349885" y="788035"/>
            <a:ext cx="60947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Homestead Act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334328" y="14287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、举措</a:t>
            </a: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7156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/>
          <p:nvPr/>
        </p:nvSpPr>
        <p:spPr>
          <a:xfrm>
            <a:off x="348615" y="1170940"/>
            <a:ext cx="11432540" cy="31076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黑人在南部联盟的后方发动起义，展开游击战争，牵制敌人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万兵力。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万黑人奴隶逃跑，严重破坏了南部种植园经济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万黑人应征入伍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25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万人担任军队的后勤工作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万多黑人直接参加了战斗，其中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万多来自南部叛乱各州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347980" y="314960"/>
            <a:ext cx="99034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解放黑人奴隶宣言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对战局的影响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93825" y="4278630"/>
            <a:ext cx="899668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解放了黑人奴隶；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黑人踊跃参军，北方军队获得雄厚兵源；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③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加速了北方的胜利。</a:t>
            </a:r>
            <a:endParaRPr lang="zh-CN" altLang="en-US" sz="36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2"/>
          <p:cNvSpPr txBox="1"/>
          <p:nvPr/>
        </p:nvSpPr>
        <p:spPr>
          <a:xfrm>
            <a:off x="1919288" y="5934075"/>
            <a:ext cx="8353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发表后民众拥护林肯的情景</a:t>
            </a:r>
          </a:p>
        </p:txBody>
      </p:sp>
      <p:pic>
        <p:nvPicPr>
          <p:cNvPr id="40962" name="Picture 3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050020" cy="5948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/>
          </p:cNvSpPr>
          <p:nvPr>
            <p:ph type="title"/>
          </p:nvPr>
        </p:nvSpPr>
        <p:spPr>
          <a:xfrm>
            <a:off x="696595" y="347345"/>
            <a:ext cx="5328285" cy="877570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北方军队中的黑人</a:t>
            </a:r>
          </a:p>
        </p:txBody>
      </p:sp>
      <p:pic>
        <p:nvPicPr>
          <p:cNvPr id="59395" name="Picture 3" descr="北方军队中的黑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85" y="1540510"/>
            <a:ext cx="6908800" cy="43903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5" descr="W0201008254776555338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75" y="1540193"/>
            <a:ext cx="2857500" cy="4467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91465" y="1430020"/>
            <a:ext cx="6182995" cy="255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亩的土地，连续耕种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21780" y="1798320"/>
            <a:ext cx="5468620" cy="21837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557530" y="4067175"/>
            <a:ext cx="11384915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5560" y="701675"/>
            <a:ext cx="58820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《解放黑人奴隶宣言》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Emancipation Proclamation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349885" y="788035"/>
            <a:ext cx="60947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Homestead Act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334328" y="14287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、举措</a:t>
            </a: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7156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  <p:sp>
        <p:nvSpPr>
          <p:cNvPr id="47112" name="Text Box 8"/>
          <p:cNvSpPr txBox="1"/>
          <p:nvPr/>
        </p:nvSpPr>
        <p:spPr>
          <a:xfrm>
            <a:off x="144780" y="5266055"/>
            <a:ext cx="11945620" cy="6140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4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提高了黑人奴隶为争取自身自由的斗争积极性，扭转了战局</a:t>
            </a:r>
            <a:r>
              <a:rPr lang="zh-CN" altLang="en-US" sz="3400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/>
          </p:cNvSpPr>
          <p:nvPr>
            <p:ph type="title"/>
          </p:nvPr>
        </p:nvSpPr>
        <p:spPr>
          <a:xfrm>
            <a:off x="6661785" y="1062990"/>
            <a:ext cx="3549650" cy="1125538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葛底斯堡战役</a:t>
            </a:r>
          </a:p>
        </p:txBody>
      </p:sp>
      <p:pic>
        <p:nvPicPr>
          <p:cNvPr id="60419" name="Picture 3" descr="1863年葛底斯堡战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" y="849948"/>
            <a:ext cx="4006850" cy="515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 Box 4"/>
          <p:cNvSpPr txBox="1"/>
          <p:nvPr/>
        </p:nvSpPr>
        <p:spPr>
          <a:xfrm>
            <a:off x="5066665" y="2305685"/>
            <a:ext cx="690626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美国历史上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规模最大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的一场战斗。在葛底斯堡方圆不到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平方英里，人口不足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2400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人的小镇辖地，双方集结了近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万兵力和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634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门大炮。</a:t>
            </a: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战役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扭转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了战局，此后南方同盟军转入了战略防御，联邦军完全掌握了战争主动权。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3"/>
          <p:cNvSpPr txBox="1"/>
          <p:nvPr/>
        </p:nvSpPr>
        <p:spPr>
          <a:xfrm>
            <a:off x="1254760" y="308610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</a:p>
        </p:txBody>
      </p:sp>
      <p:sp>
        <p:nvSpPr>
          <p:cNvPr id="47107" name="Text Box 4"/>
          <p:cNvSpPr txBox="1"/>
          <p:nvPr/>
        </p:nvSpPr>
        <p:spPr>
          <a:xfrm>
            <a:off x="3355658" y="308610"/>
            <a:ext cx="74882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220" y="1223645"/>
            <a:ext cx="7296785" cy="3965575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3558540" y="5188903"/>
            <a:ext cx="54641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年，南方投降仪式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surrend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213100"/>
            <a:ext cx="5105400" cy="3197225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6082" name="Text Box 3"/>
          <p:cNvSpPr txBox="1"/>
          <p:nvPr/>
        </p:nvSpPr>
        <p:spPr>
          <a:xfrm>
            <a:off x="6477000" y="5867400"/>
            <a:ext cx="4005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南方签署投降协议</a:t>
            </a:r>
          </a:p>
        </p:txBody>
      </p:sp>
      <p:pic>
        <p:nvPicPr>
          <p:cNvPr id="46083" name="Picture 4" descr="南北讨论投降事宜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850" y="0"/>
            <a:ext cx="5105400" cy="340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4" name="Text Box 5"/>
          <p:cNvSpPr txBox="1"/>
          <p:nvPr/>
        </p:nvSpPr>
        <p:spPr>
          <a:xfrm>
            <a:off x="2495550" y="2349500"/>
            <a:ext cx="42735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南北将领商讨投降事宜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437005" y="1691005"/>
          <a:ext cx="9317355" cy="4632960"/>
        </p:xfrm>
        <a:graphic>
          <a:graphicData uri="http://schemas.openxmlformats.org/drawingml/2006/table">
            <a:tbl>
              <a:tblPr/>
              <a:tblGrid>
                <a:gridCol w="4525645"/>
                <a:gridCol w="2484755"/>
                <a:gridCol w="2306955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1086485" y="297815"/>
            <a:ext cx="6041390" cy="828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北方为什么能获胜？</a:t>
            </a:r>
            <a:endParaRPr lang="zh-CN" altLang="en-US" sz="44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521335" y="1691005"/>
            <a:ext cx="10907395" cy="446532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林肯政府措施有力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1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/>
          <p:nvPr/>
        </p:nvSpPr>
        <p:spPr>
          <a:xfrm>
            <a:off x="92710" y="146050"/>
            <a:ext cx="119926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南北战争结束不久，拥护奴隶派的狂热分子在剧院刺杀了林肯。</a:t>
            </a:r>
          </a:p>
        </p:txBody>
      </p:sp>
      <p:sp>
        <p:nvSpPr>
          <p:cNvPr id="40963" name="Rectangle 27"/>
          <p:cNvSpPr/>
          <p:nvPr/>
        </p:nvSpPr>
        <p:spPr>
          <a:xfrm>
            <a:off x="3114993" y="5703570"/>
            <a:ext cx="6911975" cy="646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 eaLnBrk="1" fontAlgn="base" hangingPunct="1"/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1865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年</a:t>
            </a:r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4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月</a:t>
            </a:r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15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日凌晨，林肯去世</a:t>
            </a:r>
            <a:endParaRPr lang="zh-CN" altLang="en-US" sz="3600" b="1" strike="noStrike" noProof="1">
              <a:solidFill>
                <a:srgbClr val="3D10FC"/>
              </a:solidFill>
              <a:effectLst/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3012" name="Group 2"/>
          <p:cNvGrpSpPr/>
          <p:nvPr/>
        </p:nvGrpSpPr>
        <p:grpSpPr>
          <a:xfrm>
            <a:off x="2004378" y="867410"/>
            <a:ext cx="8181975" cy="4687888"/>
            <a:chOff x="0" y="0"/>
            <a:chExt cx="5034" cy="2767"/>
          </a:xfrm>
        </p:grpSpPr>
        <p:pic>
          <p:nvPicPr>
            <p:cNvPr id="43013" name="Picture 3" descr="tem048"/>
            <p:cNvPicPr>
              <a:picLocks noChangeAspect="1"/>
            </p:cNvPicPr>
            <p:nvPr/>
          </p:nvPicPr>
          <p:blipFill>
            <a:blip r:embed="rId2"/>
            <a:srcRect t="10064"/>
            <a:stretch>
              <a:fillRect/>
            </a:stretch>
          </p:blipFill>
          <p:spPr>
            <a:xfrm>
              <a:off x="0" y="278"/>
              <a:ext cx="5034" cy="2489"/>
            </a:xfrm>
            <a:prstGeom prst="rect">
              <a:avLst/>
            </a:prstGeom>
            <a:noFill/>
            <a:ln w="1270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3014" name="Text Box 4"/>
            <p:cNvSpPr txBox="1"/>
            <p:nvPr/>
          </p:nvSpPr>
          <p:spPr>
            <a:xfrm>
              <a:off x="0" y="0"/>
              <a:ext cx="4936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蒲斯刺杀林肯于华盛顿福特戏院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Rot="1"/>
          </p:cNvSpPr>
          <p:nvPr>
            <p:ph type="title"/>
          </p:nvPr>
        </p:nvSpPr>
        <p:spPr>
          <a:xfrm>
            <a:off x="744220" y="52705"/>
            <a:ext cx="4482465" cy="104394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000" b="1" dirty="0"/>
              <a:t>林肯纪念堂</a:t>
            </a:r>
          </a:p>
        </p:txBody>
      </p:sp>
      <p:pic>
        <p:nvPicPr>
          <p:cNvPr id="50178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25" y="1061720"/>
            <a:ext cx="5878830" cy="3686175"/>
          </a:xfrm>
          <a:prstGeom prst="rect">
            <a:avLst/>
          </a:prstGeom>
          <a:noFill/>
          <a:ln w="76200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170" y="302895"/>
            <a:ext cx="4311650" cy="4445000"/>
          </a:xfrm>
          <a:prstGeom prst="rect">
            <a:avLst/>
          </a:prstGeom>
        </p:spPr>
      </p:pic>
      <p:sp>
        <p:nvSpPr>
          <p:cNvPr id="51204" name="Rectangle 4"/>
          <p:cNvSpPr/>
          <p:nvPr/>
        </p:nvSpPr>
        <p:spPr>
          <a:xfrm>
            <a:off x="470535" y="4820920"/>
            <a:ext cx="11311255" cy="1568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他是一位达到了伟大境界而仍能保持自己优良品质的罕有的人物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以至于只有在他成为殉难者倒下去之后，全世界才发现他是一位英雄。            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马克思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2" descr="Mt%20Rushmo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360" y="507365"/>
            <a:ext cx="9732645" cy="56083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图片 41986" descr="比重表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6581775" y="1381760"/>
            <a:ext cx="5604510" cy="41478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41988"/>
          <p:cNvSpPr/>
          <p:nvPr/>
        </p:nvSpPr>
        <p:spPr>
          <a:xfrm>
            <a:off x="377190" y="1576705"/>
            <a:ext cx="6205220" cy="3528695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美国南北战争粉碎了奴隶主的反动势力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从而维护了美国的统一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如果美国分裂成了两个或者更多的国家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或者北方没有赢得胜利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美国就不可能成为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世纪世界第一强国。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r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摘自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大国崛起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41994" name="TextBox 8"/>
          <p:cNvSpPr txBox="1"/>
          <p:nvPr/>
        </p:nvSpPr>
        <p:spPr>
          <a:xfrm>
            <a:off x="169863" y="199390"/>
            <a:ext cx="201168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r>
              <a:rPr lang="zh-CN" altLang="en-US" sz="3600" b="1" noProof="1">
                <a:effectLst/>
                <a:latin typeface="隶书" pitchFamily="49" charset="-122"/>
                <a:ea typeface="隶书" pitchFamily="49" charset="-122"/>
                <a:cs typeface="+mn-ea"/>
              </a:rPr>
              <a:t>引导探究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425065" y="199390"/>
            <a:ext cx="9392285" cy="11372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北方的胜利使美国最终维护了统一，这对美国的发展产生了什么影响？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/>
          <p:nvPr/>
        </p:nvSpPr>
        <p:spPr>
          <a:xfrm>
            <a:off x="2135188" y="1412558"/>
            <a:ext cx="8532812" cy="2879725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lstStyle/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维护了</a:t>
            </a:r>
            <a:r>
              <a:rPr lang="zh-CN" altLang="en-US" sz="32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废除了</a:t>
            </a:r>
            <a:r>
              <a:rPr lang="zh-CN" altLang="en-US" sz="32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清除了</a:t>
            </a:r>
            <a:r>
              <a:rPr lang="zh-CN" altLang="en-US" sz="32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障碍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为</a:t>
            </a:r>
            <a:r>
              <a:rPr lang="zh-CN" altLang="en-US" sz="32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发展创造了条件。</a:t>
            </a:r>
          </a:p>
        </p:txBody>
      </p:sp>
      <p:sp>
        <p:nvSpPr>
          <p:cNvPr id="41987" name="TextBox 7"/>
          <p:cNvSpPr txBox="1"/>
          <p:nvPr/>
        </p:nvSpPr>
        <p:spPr>
          <a:xfrm>
            <a:off x="515620" y="256858"/>
            <a:ext cx="82089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l" eaLnBrk="0" hangingPunct="0"/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引导探究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6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美国南北战争的意义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399632" y="2852738"/>
            <a:ext cx="324802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 资本主义发展的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997200" y="3573463"/>
            <a:ext cx="2667000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资本主义经济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71716" y="1412875"/>
            <a:ext cx="209740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国家的统一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556000" y="2114550"/>
            <a:ext cx="1714500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zh-CN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宋体" panose="02010600030101010101" pitchFamily="2" charset="-122"/>
              </a:rPr>
              <a:t>黑奴制度</a:t>
            </a:r>
          </a:p>
        </p:txBody>
      </p:sp>
      <p:sp>
        <p:nvSpPr>
          <p:cNvPr id="33797" name="Text Box 5"/>
          <p:cNvSpPr txBox="1"/>
          <p:nvPr/>
        </p:nvSpPr>
        <p:spPr>
          <a:xfrm>
            <a:off x="584200" y="4438015"/>
            <a:ext cx="2162810" cy="7683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</a:p>
        </p:txBody>
      </p:sp>
      <p:sp>
        <p:nvSpPr>
          <p:cNvPr id="33795" name="Text Box 3"/>
          <p:cNvSpPr txBox="1"/>
          <p:nvPr/>
        </p:nvSpPr>
        <p:spPr>
          <a:xfrm>
            <a:off x="2996883" y="4499610"/>
            <a:ext cx="47777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第二次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资产阶级革命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33797" grpId="0" bldLvl="0" animBg="1"/>
      <p:bldP spid="3379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1263</Words>
  <PresentationFormat>自定义</PresentationFormat>
  <Paragraphs>164</Paragraphs>
  <Slides>27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林肯的演讲名言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北方军队中的黑人</vt:lpstr>
      <vt:lpstr>幻灯片 18</vt:lpstr>
      <vt:lpstr>葛底斯堡战役</vt:lpstr>
      <vt:lpstr>幻灯片 20</vt:lpstr>
      <vt:lpstr>幻灯片 21</vt:lpstr>
      <vt:lpstr>幻灯片 22</vt:lpstr>
      <vt:lpstr>幻灯片 23</vt:lpstr>
      <vt:lpstr>林肯纪念堂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2018-09-17T13:32:00Z</dcterms:created>
  <dcterms:modified xsi:type="dcterms:W3CDTF">2018-11-26T15:35:11Z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2052-11.1.0.7932</vt:lpwstr>
  </property>
</Properties>
</file>