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3"/>
    <p:sldId id="257" r:id="rId4"/>
    <p:sldId id="276" r:id="rId5"/>
    <p:sldId id="258" r:id="rId7"/>
    <p:sldId id="277" r:id="rId8"/>
    <p:sldId id="259" r:id="rId9"/>
    <p:sldId id="278" r:id="rId10"/>
    <p:sldId id="260" r:id="rId11"/>
    <p:sldId id="261" r:id="rId12"/>
    <p:sldId id="262" r:id="rId13"/>
    <p:sldId id="279" r:id="rId14"/>
    <p:sldId id="280" r:id="rId15"/>
    <p:sldId id="281" r:id="rId16"/>
    <p:sldId id="282" r:id="rId17"/>
    <p:sldId id="263" r:id="rId18"/>
    <p:sldId id="264" r:id="rId19"/>
    <p:sldId id="265" r:id="rId20"/>
    <p:sldId id="266" r:id="rId21"/>
    <p:sldId id="267" r:id="rId22"/>
    <p:sldId id="268" r:id="rId23"/>
    <p:sldId id="283" r:id="rId24"/>
    <p:sldId id="284" r:id="rId25"/>
    <p:sldId id="269" r:id="rId26"/>
    <p:sldId id="270" r:id="rId27"/>
    <p:sldId id="275" r:id="rId28"/>
  </p:sldIdLst>
  <p:sldSz cx="9144000" cy="6858000" type="screen4x3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gs" Target="tags/tag13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422E25-8A6B-4597-A923-4EA5B39F1ED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955CA-B982-491F-A8DF-E68A883A09C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这一页不用详细地讲，目的是为了告诉学生，我们的课程是有体系的。若老师无法展开细节，可少写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9BB3A-AF79-A04D-A2FA-83F4CDFA2D84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7" name="文本框 1048676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/>
          <a:p>
            <a:pPr lvl="0" algn="r" eaLnBrk="1" latinLnBrk="1" hangingPunct="1"/>
            <a:fld id="{566ABCEB-ACFC-4714-9973-3DA970169C29}" type="slidenum">
              <a:rPr lang="en-US" altLang="zh-CN" sz="1200"/>
            </a:fld>
            <a:endParaRPr lang="en-US" altLang="zh-CN" sz="1200"/>
          </a:p>
        </p:txBody>
      </p:sp>
      <p:sp>
        <p:nvSpPr>
          <p:cNvPr id="1048678" name="幻灯片图像占位符 104867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1048679" name="文本占位符 1048678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anchor="t"/>
          <a:lstStyle/>
          <a:p>
            <a:pPr lvl="0" eaLnBrk="1" latinLnBrk="1" hangingPunct="1"/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E8FD-4446-7B47-A91B-EB701C6137DA}" type="datetime1">
              <a:rPr kumimoji="1" lang="zh-CN" altLang="en-US" smtClean="0"/>
            </a:fld>
            <a:endParaRPr kumimoji="1" lang="zh-CN" altLang="en-US"/>
          </a:p>
        </p:txBody>
      </p:sp>
      <p:sp>
        <p:nvSpPr>
          <p:cNvPr id="11" name="幻灯片编号占位符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78CDAB-A16F-A844-82C3-D99B40B9FC7E}" type="slidenum">
              <a:rPr kumimoji="1" lang="zh-CN" altLang="en-US" smtClean="0"/>
            </a:fld>
            <a:endParaRPr kumimoji="1" lang="zh-CN" alt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109112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14" name="内容占位符 13"/>
          <p:cNvSpPr>
            <a:spLocks noGrp="1"/>
          </p:cNvSpPr>
          <p:nvPr>
            <p:ph sz="quarter" idx="12"/>
          </p:nvPr>
        </p:nvSpPr>
        <p:spPr>
          <a:xfrm>
            <a:off x="628650" y="1474788"/>
            <a:ext cx="7886700" cy="4721225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4" Type="http://schemas.openxmlformats.org/officeDocument/2006/relationships/notesSlide" Target="../notesSlides/notesSlide1.xml"/><Relationship Id="rId13" Type="http://schemas.openxmlformats.org/officeDocument/2006/relationships/slideLayout" Target="../slideLayouts/slideLayout12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slide" Target="slide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11762" y="2132856"/>
            <a:ext cx="7416824" cy="1445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b="1"/>
              <a:t>第 </a:t>
            </a:r>
            <a:r>
              <a:rPr lang="en-US" altLang="zh-CN" sz="4400" b="1"/>
              <a:t>19 </a:t>
            </a:r>
            <a:r>
              <a:rPr lang="zh-CN" altLang="en-US" sz="4400" b="1" smtClean="0"/>
              <a:t>课             </a:t>
            </a:r>
            <a:endParaRPr lang="en-US" altLang="zh-CN" sz="4400" b="1" smtClean="0"/>
          </a:p>
          <a:p>
            <a:pPr algn="ctr"/>
            <a:r>
              <a:rPr lang="zh-CN" altLang="en-US" sz="4400" b="1" smtClean="0"/>
              <a:t>资本主义</a:t>
            </a:r>
            <a:r>
              <a:rPr lang="zh-CN" altLang="en-US" sz="4400" b="1"/>
              <a:t>国家的新变化</a:t>
            </a:r>
            <a:endParaRPr lang="zh-CN" altLang="en-US" sz="4400" b="1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1"/>
          <p:cNvSpPr txBox="1"/>
          <p:nvPr/>
        </p:nvSpPr>
        <p:spPr>
          <a:xfrm>
            <a:off x="179512" y="1628799"/>
            <a:ext cx="2200505" cy="24145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5400" smtClean="0"/>
              <a:t>教学目标</a:t>
            </a:r>
            <a:endParaRPr lang="zh-CN" altLang="en-US" sz="5400"/>
          </a:p>
        </p:txBody>
      </p:sp>
      <p:sp>
        <p:nvSpPr>
          <p:cNvPr id="5" name="TextBox 4"/>
          <p:cNvSpPr txBox="1"/>
          <p:nvPr/>
        </p:nvSpPr>
        <p:spPr>
          <a:xfrm>
            <a:off x="1979712" y="1628800"/>
            <a:ext cx="68407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smtClean="0"/>
              <a:t>1</a:t>
            </a:r>
            <a:r>
              <a:rPr lang="zh-CN" altLang="en-US" sz="4000" b="1" smtClean="0"/>
              <a:t>、了解资本主义国家发生新变化的原因</a:t>
            </a:r>
            <a:endParaRPr lang="en-US" altLang="zh-CN" sz="4000" b="1" smtClean="0"/>
          </a:p>
          <a:p>
            <a:r>
              <a:rPr lang="en-US" altLang="zh-CN" sz="4000" b="1" smtClean="0"/>
              <a:t>2</a:t>
            </a:r>
            <a:r>
              <a:rPr lang="zh-CN" altLang="en-US" sz="4000" b="1" smtClean="0"/>
              <a:t>、了解资本主义国家新变化的内容</a:t>
            </a:r>
            <a:endParaRPr lang="zh-CN" altLang="en-US" sz="4000" b="1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幻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78CDAB-A16F-A844-82C3-D99B40B9FC7E}" type="slidenum">
              <a:rPr kumimoji="1" lang="zh-CN" altLang="en-US" smtClean="0"/>
            </a:fld>
            <a:endParaRPr kumimoji="1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本次课程介绍 </a:t>
            </a:r>
            <a:r>
              <a:rPr kumimoji="1" lang="en-US" altLang="zh-CN"/>
              <a:t>|</a:t>
            </a:r>
            <a:r>
              <a:rPr kumimoji="1" lang="zh-CN" altLang="en-US"/>
              <a:t> 目录</a:t>
            </a:r>
            <a:endParaRPr kumimoji="1" lang="zh-CN" altLang="en-US">
              <a:latin typeface="等线" charset="-122"/>
              <a:ea typeface="等线" charset="-122"/>
              <a:cs typeface="等线" charset="-122"/>
            </a:endParaRPr>
          </a:p>
        </p:txBody>
      </p:sp>
      <p:grpSp>
        <p:nvGrpSpPr>
          <p:cNvPr id="23" name="组合 25"/>
          <p:cNvGrpSpPr/>
          <p:nvPr>
            <p:custDataLst>
              <p:tags r:id="rId1"/>
            </p:custDataLst>
          </p:nvPr>
        </p:nvGrpSpPr>
        <p:grpSpPr>
          <a:xfrm>
            <a:off x="1788074" y="2172673"/>
            <a:ext cx="2567140" cy="774499"/>
            <a:chOff x="1253671" y="2496457"/>
            <a:chExt cx="2886529" cy="653143"/>
          </a:xfrm>
        </p:grpSpPr>
        <p:sp>
          <p:nvSpPr>
            <p:cNvPr id="24" name="矩形 23"/>
            <p:cNvSpPr/>
            <p:nvPr>
              <p:custDataLst>
                <p:tags r:id="rId2"/>
              </p:custDataLst>
            </p:nvPr>
          </p:nvSpPr>
          <p:spPr>
            <a:xfrm>
              <a:off x="1253671" y="2496457"/>
              <a:ext cx="2886529" cy="653143"/>
            </a:xfrm>
            <a:prstGeom prst="rect">
              <a:avLst/>
            </a:prstGeom>
            <a:noFill/>
            <a:ln w="6350" cap="flat" cmpd="sng" algn="ctr">
              <a:solidFill>
                <a:srgbClr val="FC6C5C"/>
              </a:solidFill>
              <a:prstDash val="solid"/>
              <a:miter lim="800000"/>
            </a:ln>
            <a:effectLst/>
          </p:spPr>
          <p:txBody>
            <a:bodyPr lIns="864000" rtlCol="0" anchor="ctr">
              <a:normAutofit/>
            </a:bodyPr>
            <a:lstStyle/>
            <a:p>
              <a:endParaRPr lang="zh-CN" altLang="zh-CN">
                <a:solidFill>
                  <a:srgbClr val="FC6C5C">
                    <a:lumMod val="7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5" name="矩形 24"/>
            <p:cNvSpPr/>
            <p:nvPr>
              <p:custDataLst>
                <p:tags r:id="rId3"/>
              </p:custDataLst>
            </p:nvPr>
          </p:nvSpPr>
          <p:spPr>
            <a:xfrm>
              <a:off x="1401762" y="2596065"/>
              <a:ext cx="579438" cy="480745"/>
            </a:xfrm>
            <a:prstGeom prst="rect">
              <a:avLst/>
            </a:prstGeom>
            <a:solidFill>
              <a:srgbClr val="FC6C5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en-US" altLang="zh-CN" sz="2400">
                  <a:solidFill>
                    <a:sysClr val="window" lastClr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01</a:t>
              </a:r>
              <a:endParaRPr lang="zh-CN" altLang="en-US" sz="240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6" name="组合 24"/>
          <p:cNvGrpSpPr/>
          <p:nvPr>
            <p:custDataLst>
              <p:tags r:id="rId4"/>
            </p:custDataLst>
          </p:nvPr>
        </p:nvGrpSpPr>
        <p:grpSpPr>
          <a:xfrm>
            <a:off x="4803666" y="2172673"/>
            <a:ext cx="2567140" cy="774499"/>
            <a:chOff x="5012871" y="2496457"/>
            <a:chExt cx="2886529" cy="653143"/>
          </a:xfrm>
        </p:grpSpPr>
        <p:sp>
          <p:nvSpPr>
            <p:cNvPr id="27" name="矩形 26"/>
            <p:cNvSpPr/>
            <p:nvPr>
              <p:custDataLst>
                <p:tags r:id="rId5"/>
              </p:custDataLst>
            </p:nvPr>
          </p:nvSpPr>
          <p:spPr>
            <a:xfrm>
              <a:off x="5012871" y="2496457"/>
              <a:ext cx="2886529" cy="653143"/>
            </a:xfrm>
            <a:prstGeom prst="rect">
              <a:avLst/>
            </a:prstGeom>
            <a:noFill/>
            <a:ln w="6350" cap="flat" cmpd="sng" algn="ctr">
              <a:solidFill>
                <a:srgbClr val="FC6C5C"/>
              </a:solidFill>
              <a:prstDash val="solid"/>
              <a:miter lim="800000"/>
            </a:ln>
            <a:effectLst/>
          </p:spPr>
          <p:txBody>
            <a:bodyPr lIns="864000" rtlCol="0" anchor="ctr">
              <a:normAutofit/>
            </a:bodyPr>
            <a:lstStyle/>
            <a:p>
              <a:endParaRPr lang="zh-CN" altLang="en-US">
                <a:solidFill>
                  <a:srgbClr val="FC6C5C">
                    <a:lumMod val="7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8" name="矩形 27"/>
            <p:cNvSpPr/>
            <p:nvPr>
              <p:custDataLst>
                <p:tags r:id="rId6"/>
              </p:custDataLst>
            </p:nvPr>
          </p:nvSpPr>
          <p:spPr>
            <a:xfrm>
              <a:off x="5160962" y="2596065"/>
              <a:ext cx="579438" cy="480745"/>
            </a:xfrm>
            <a:prstGeom prst="rect">
              <a:avLst/>
            </a:prstGeom>
            <a:solidFill>
              <a:srgbClr val="FC6C5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en-US" altLang="zh-CN" sz="2400">
                  <a:solidFill>
                    <a:sysClr val="window" lastClr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02</a:t>
              </a:r>
              <a:endParaRPr lang="zh-CN" altLang="en-US" sz="240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9" name="组合 11"/>
          <p:cNvGrpSpPr/>
          <p:nvPr>
            <p:custDataLst>
              <p:tags r:id="rId7"/>
            </p:custDataLst>
          </p:nvPr>
        </p:nvGrpSpPr>
        <p:grpSpPr>
          <a:xfrm>
            <a:off x="1849449" y="3491254"/>
            <a:ext cx="2567140" cy="774499"/>
            <a:chOff x="1253671" y="3639457"/>
            <a:chExt cx="2886529" cy="653143"/>
          </a:xfrm>
        </p:grpSpPr>
        <p:sp>
          <p:nvSpPr>
            <p:cNvPr id="30" name="矩形 29"/>
            <p:cNvSpPr/>
            <p:nvPr>
              <p:custDataLst>
                <p:tags r:id="rId8"/>
              </p:custDataLst>
            </p:nvPr>
          </p:nvSpPr>
          <p:spPr>
            <a:xfrm>
              <a:off x="1253671" y="3639457"/>
              <a:ext cx="2886529" cy="653143"/>
            </a:xfrm>
            <a:prstGeom prst="rect">
              <a:avLst/>
            </a:prstGeom>
            <a:noFill/>
            <a:ln w="6350" cap="flat" cmpd="sng" algn="ctr">
              <a:solidFill>
                <a:srgbClr val="FC6C5C"/>
              </a:solidFill>
              <a:prstDash val="solid"/>
              <a:miter lim="800000"/>
            </a:ln>
            <a:effectLst/>
          </p:spPr>
          <p:txBody>
            <a:bodyPr lIns="864000" rtlCol="0" anchor="ctr">
              <a:normAutofit/>
            </a:bodyPr>
            <a:lstStyle/>
            <a:p>
              <a:endParaRPr lang="zh-CN" altLang="en-US">
                <a:solidFill>
                  <a:srgbClr val="FC6C5C">
                    <a:lumMod val="7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1" name="矩形 30"/>
            <p:cNvSpPr/>
            <p:nvPr>
              <p:custDataLst>
                <p:tags r:id="rId9"/>
              </p:custDataLst>
            </p:nvPr>
          </p:nvSpPr>
          <p:spPr>
            <a:xfrm>
              <a:off x="1401762" y="3739065"/>
              <a:ext cx="579438" cy="480745"/>
            </a:xfrm>
            <a:prstGeom prst="rect">
              <a:avLst/>
            </a:prstGeom>
            <a:solidFill>
              <a:srgbClr val="FC6C5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en-US" altLang="zh-CN" sz="2400">
                  <a:solidFill>
                    <a:sysClr val="window" lastClr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03</a:t>
              </a:r>
              <a:endParaRPr lang="zh-CN" altLang="en-US" sz="240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32" name="组合 4"/>
          <p:cNvGrpSpPr/>
          <p:nvPr>
            <p:custDataLst>
              <p:tags r:id="rId10"/>
            </p:custDataLst>
          </p:nvPr>
        </p:nvGrpSpPr>
        <p:grpSpPr>
          <a:xfrm>
            <a:off x="4803666" y="3528045"/>
            <a:ext cx="2567140" cy="774499"/>
            <a:chOff x="5012871" y="3639457"/>
            <a:chExt cx="2886529" cy="653143"/>
          </a:xfrm>
        </p:grpSpPr>
        <p:sp>
          <p:nvSpPr>
            <p:cNvPr id="33" name="矩形 32"/>
            <p:cNvSpPr/>
            <p:nvPr>
              <p:custDataLst>
                <p:tags r:id="rId11"/>
              </p:custDataLst>
            </p:nvPr>
          </p:nvSpPr>
          <p:spPr>
            <a:xfrm>
              <a:off x="5012871" y="3639457"/>
              <a:ext cx="2886529" cy="653143"/>
            </a:xfrm>
            <a:prstGeom prst="rect">
              <a:avLst/>
            </a:prstGeom>
            <a:noFill/>
            <a:ln w="6350" cap="flat" cmpd="sng" algn="ctr">
              <a:solidFill>
                <a:srgbClr val="FC6C5C"/>
              </a:solidFill>
              <a:prstDash val="solid"/>
              <a:miter lim="800000"/>
            </a:ln>
            <a:effectLst/>
          </p:spPr>
          <p:txBody>
            <a:bodyPr lIns="864000" rtlCol="0" anchor="ctr">
              <a:normAutofit/>
            </a:bodyPr>
            <a:lstStyle/>
            <a:p>
              <a:endParaRPr lang="zh-CN" altLang="en-US">
                <a:solidFill>
                  <a:srgbClr val="FC6C5C">
                    <a:lumMod val="7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4" name="矩形 33"/>
            <p:cNvSpPr/>
            <p:nvPr>
              <p:custDataLst>
                <p:tags r:id="rId12"/>
              </p:custDataLst>
            </p:nvPr>
          </p:nvSpPr>
          <p:spPr>
            <a:xfrm>
              <a:off x="5160962" y="3739065"/>
              <a:ext cx="579438" cy="480745"/>
            </a:xfrm>
            <a:prstGeom prst="rect">
              <a:avLst/>
            </a:prstGeom>
            <a:solidFill>
              <a:srgbClr val="FC6C5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en-US" altLang="zh-CN" sz="2400">
                  <a:solidFill>
                    <a:sysClr val="window" lastClr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04</a:t>
              </a:r>
              <a:endParaRPr lang="zh-CN" altLang="en-US" sz="240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550545" y="3747044"/>
            <a:ext cx="176511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>
                <a:solidFill>
                  <a:srgbClr val="FF0000"/>
                </a:solidFill>
              </a:rPr>
              <a:t>变化影响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86605" y="2290787"/>
            <a:ext cx="1336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资本主义国家危机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619296" y="2429286"/>
            <a:ext cx="1223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应对措施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743765" y="3709736"/>
            <a:ext cx="1417169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战后新变化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爆炸形 2 3"/>
          <p:cNvSpPr/>
          <p:nvPr/>
        </p:nvSpPr>
        <p:spPr>
          <a:xfrm>
            <a:off x="4167335" y="116632"/>
            <a:ext cx="3456384" cy="3384376"/>
          </a:xfrm>
          <a:prstGeom prst="irregularSeal2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资本主义的固有矛盾？</a:t>
            </a:r>
            <a:endParaRPr lang="zh-CN" altLang="en-US" sz="32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859134" y="951111"/>
            <a:ext cx="2339102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CN" altLang="en-US" sz="2400" b="1" i="1"/>
              <a:t>国家的宏观调控</a:t>
            </a:r>
            <a:endParaRPr lang="zh-CN" altLang="en-US" sz="2400" b="1" i="1"/>
          </a:p>
        </p:txBody>
      </p:sp>
      <p:sp>
        <p:nvSpPr>
          <p:cNvPr id="6" name="矩形 5"/>
          <p:cNvSpPr/>
          <p:nvPr/>
        </p:nvSpPr>
        <p:spPr>
          <a:xfrm>
            <a:off x="564746" y="3573016"/>
            <a:ext cx="2646878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CN" altLang="en-US" sz="2400" b="1" i="1"/>
              <a:t>阶级关系的新变化</a:t>
            </a:r>
            <a:endParaRPr lang="zh-CN" altLang="en-US" sz="2400" b="1" i="1"/>
          </a:p>
        </p:txBody>
      </p:sp>
      <p:sp>
        <p:nvSpPr>
          <p:cNvPr id="7" name="矩形 6"/>
          <p:cNvSpPr/>
          <p:nvPr/>
        </p:nvSpPr>
        <p:spPr>
          <a:xfrm>
            <a:off x="5148064" y="3738331"/>
            <a:ext cx="3570208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CN" altLang="en-US" sz="2400" b="1" i="1"/>
              <a:t>“福利国家”与社会运动</a:t>
            </a:r>
            <a:endParaRPr lang="zh-CN" altLang="en-US" sz="2400" b="1" i="1"/>
          </a:p>
        </p:txBody>
      </p:sp>
      <p:cxnSp>
        <p:nvCxnSpPr>
          <p:cNvPr id="9" name="直接箭头连接符 8"/>
          <p:cNvCxnSpPr>
            <a:endCxn id="5" idx="3"/>
          </p:cNvCxnSpPr>
          <p:nvPr/>
        </p:nvCxnSpPr>
        <p:spPr>
          <a:xfrm flipH="1" flipV="1">
            <a:off x="3198236" y="1181944"/>
            <a:ext cx="1085732" cy="2308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H="1">
            <a:off x="3347864" y="2924944"/>
            <a:ext cx="1008112" cy="8133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>
            <a:off x="7236296" y="2636912"/>
            <a:ext cx="144016" cy="11014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154962" y="5060503"/>
            <a:ext cx="4190571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4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第三次科技革命</a:t>
            </a:r>
            <a:endParaRPr lang="zh-CN" altLang="en-US" sz="4400" b="1" i="1" u="sng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0877" y="4653136"/>
            <a:ext cx="2664296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zh-CN" altLang="en-US" sz="4000" b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战后资本主义国家新变化</a:t>
            </a:r>
            <a:endParaRPr lang="zh-CN" altLang="en-US" sz="4000" b="1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78CDAB-A16F-A844-82C3-D99B40B9FC7E}" type="slidenum">
              <a:rPr kumimoji="1" lang="zh-CN" altLang="en-US" smtClean="0"/>
            </a:fld>
            <a:endParaRPr kumimoji="1"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83089" y="332656"/>
            <a:ext cx="1576165" cy="2405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0091" y="2996952"/>
            <a:ext cx="1754315" cy="650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08520" y="5301208"/>
            <a:ext cx="3502819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右箭头 2"/>
          <p:cNvSpPr/>
          <p:nvPr/>
        </p:nvSpPr>
        <p:spPr>
          <a:xfrm>
            <a:off x="2915816" y="5805264"/>
            <a:ext cx="1368152" cy="360040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442183" y="5806887"/>
            <a:ext cx="3343187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mtClean="0"/>
              <a:t>1929-1933</a:t>
            </a:r>
            <a:r>
              <a:rPr lang="zh-CN" altLang="en-US" smtClean="0"/>
              <a:t>年经济大危机的反应</a:t>
            </a:r>
            <a:endParaRPr lang="zh-CN" alt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332656"/>
            <a:ext cx="6025159" cy="2842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596752" y="3789040"/>
            <a:ext cx="8007653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en-US" sz="2400" b="1" smtClean="0"/>
              <a:t>从</a:t>
            </a:r>
            <a:r>
              <a:rPr lang="zh-CN" altLang="en-US" sz="2400" b="1"/>
              <a:t>美国迅速蔓延到整个欧洲和除苏联以外的全世界，是迄今为止人类社会遭遇的</a:t>
            </a:r>
            <a:r>
              <a:rPr lang="zh-CN" altLang="en-US" sz="2400" b="1" smtClean="0">
                <a:solidFill>
                  <a:srgbClr val="FFFF00"/>
                </a:solidFill>
              </a:rPr>
              <a:t>规模最大</a:t>
            </a:r>
            <a:r>
              <a:rPr lang="zh-CN" altLang="en-US" sz="2400" b="1">
                <a:solidFill>
                  <a:srgbClr val="FFFF00"/>
                </a:solidFill>
              </a:rPr>
              <a:t>、历时最长、影响最深刻的经济危机。</a:t>
            </a:r>
            <a:endParaRPr lang="zh-CN" altLang="en-US" sz="24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476672"/>
            <a:ext cx="349885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3736084"/>
            <a:ext cx="4173422" cy="2212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755576" y="659074"/>
            <a:ext cx="35283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战争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范围从欧洲到亚洲，从大西洋到太平洋，先后有</a:t>
            </a:r>
            <a:r>
              <a:rPr lang="en-US" altLang="zh-CN" b="1" i="1">
                <a:latin typeface="楷体" panose="02010609060101010101" pitchFamily="49" charset="-122"/>
                <a:ea typeface="楷体" panose="02010609060101010101" pitchFamily="49" charset="-122"/>
              </a:rPr>
              <a:t>61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个国家和地区、</a:t>
            </a:r>
            <a:r>
              <a:rPr lang="en-US" altLang="zh-CN" b="1" i="1"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亿以上的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人被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卷入战争，作战区域面积</a:t>
            </a:r>
            <a:r>
              <a:rPr lang="en-US" altLang="zh-CN" b="1" i="1">
                <a:latin typeface="楷体" panose="02010609060101010101" pitchFamily="49" charset="-122"/>
                <a:ea typeface="楷体" panose="02010609060101010101" pitchFamily="49" charset="-122"/>
              </a:rPr>
              <a:t>2200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万平方千米。据不完全统计，战争中军民共伤亡</a:t>
            </a:r>
            <a:r>
              <a:rPr lang="en-US" altLang="zh-CN" b="1" i="1">
                <a:latin typeface="楷体" panose="02010609060101010101" pitchFamily="49" charset="-122"/>
                <a:ea typeface="楷体" panose="02010609060101010101" pitchFamily="49" charset="-122"/>
              </a:rPr>
              <a:t>9000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余万人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万多亿美元付诸东流，是人类历史上规模最大的世界战争。</a:t>
            </a:r>
            <a:endParaRPr lang="zh-CN" altLang="en-US" b="1" i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44009" y="3917280"/>
            <a:ext cx="34988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苏联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建设社会主义的计划经济体制、国家直接管理经济的模式，对加速工业化、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集中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人力物力战胜法西斯都发挥了巨大作用</a:t>
            </a:r>
            <a:r>
              <a:rPr lang="en-US" altLang="zh-CN" b="1" i="1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苏联人民普遍享受医疗、养老等生活保障，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生活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质量不断提高，一些指标甚至超过世界平均水平。</a:t>
            </a:r>
            <a:endParaRPr lang="zh-CN" altLang="en-US" b="1" i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020272" y="1052736"/>
            <a:ext cx="1015663" cy="4179990"/>
          </a:xfrm>
          <a:prstGeom prst="rect">
            <a:avLst/>
          </a:prstGeom>
          <a:noFill/>
        </p:spPr>
        <p:txBody>
          <a:bodyPr vert="eaVert" wrap="none" lIns="91440" tIns="45720" rIns="91440" bIns="45720">
            <a:spAutoFit/>
            <a:scene3d>
              <a:camera prst="perspective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国家宏观调控</a:t>
            </a:r>
            <a:endParaRPr lang="zh-CN" altLang="en-US" sz="5400" b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3608" y="1228972"/>
            <a:ext cx="2628292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FFF00"/>
                </a:solidFill>
              </a:rPr>
              <a:t>经济大危机</a:t>
            </a:r>
            <a:endParaRPr lang="zh-CN" altLang="en-US" sz="280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2877" y="2315375"/>
            <a:ext cx="2628292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800" smtClean="0"/>
              <a:t>二战的教训</a:t>
            </a:r>
            <a:endParaRPr lang="zh-CN" altLang="en-US" sz="2800"/>
          </a:p>
        </p:txBody>
      </p:sp>
      <p:sp>
        <p:nvSpPr>
          <p:cNvPr id="7" name="TextBox 6"/>
          <p:cNvSpPr txBox="1"/>
          <p:nvPr/>
        </p:nvSpPr>
        <p:spPr>
          <a:xfrm>
            <a:off x="1008871" y="3573016"/>
            <a:ext cx="2736304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800" smtClean="0"/>
              <a:t>社会主义的存在</a:t>
            </a:r>
            <a:endParaRPr lang="zh-CN" altLang="en-US" sz="2800"/>
          </a:p>
        </p:txBody>
      </p:sp>
      <p:sp>
        <p:nvSpPr>
          <p:cNvPr id="8" name="右箭头 7"/>
          <p:cNvSpPr/>
          <p:nvPr/>
        </p:nvSpPr>
        <p:spPr>
          <a:xfrm>
            <a:off x="3995936" y="2313805"/>
            <a:ext cx="2376264" cy="843627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999337" y="4509120"/>
            <a:ext cx="267256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800" smtClean="0"/>
              <a:t>凯恩斯主义</a:t>
            </a:r>
            <a:endParaRPr lang="zh-CN" altLang="en-US" sz="280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278087"/>
            <a:ext cx="7776489" cy="923330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  <a:scene3d>
              <a:camera prst="perspective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国家宏观调控</a:t>
            </a:r>
            <a:r>
              <a:rPr lang="en-US" altLang="zh-CN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---</a:t>
            </a:r>
            <a:r>
              <a:rPr lang="zh-CN" altLang="en-US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国内措施</a:t>
            </a:r>
            <a:endParaRPr lang="zh-CN" altLang="en-US" sz="5400" b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1520" y="2276872"/>
            <a:ext cx="3024336" cy="286232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华文彩云" pitchFamily="2" charset="-122"/>
                <a:ea typeface="华文彩云" pitchFamily="2" charset="-122"/>
              </a:rPr>
              <a:t>加大政府</a:t>
            </a:r>
            <a:r>
              <a:rPr lang="zh-CN" altLang="en-US" sz="2000" b="1">
                <a:latin typeface="华文彩云" pitchFamily="2" charset="-122"/>
                <a:ea typeface="华文彩云" pitchFamily="2" charset="-122"/>
              </a:rPr>
              <a:t>在</a:t>
            </a:r>
            <a:r>
              <a:rPr lang="zh-CN" altLang="en-US" sz="2000" b="1" smtClean="0">
                <a:latin typeface="华文彩云" pitchFamily="2" charset="-122"/>
                <a:ea typeface="华文彩云" pitchFamily="2" charset="-122"/>
              </a:rPr>
              <a:t>公共事业领域</a:t>
            </a:r>
            <a:r>
              <a:rPr lang="zh-CN" altLang="en-US" sz="2000" b="1">
                <a:latin typeface="华文彩云" pitchFamily="2" charset="-122"/>
                <a:ea typeface="华文彩云" pitchFamily="2" charset="-122"/>
              </a:rPr>
              <a:t>的开支，增加就业机会，刺激消费需求；</a:t>
            </a:r>
            <a:r>
              <a:rPr lang="zh-CN" altLang="en-US" sz="2000" b="1">
                <a:solidFill>
                  <a:srgbClr val="FF0000"/>
                </a:solidFill>
                <a:latin typeface="华文彩云" pitchFamily="2" charset="-122"/>
                <a:ea typeface="华文彩云" pitchFamily="2" charset="-122"/>
              </a:rPr>
              <a:t>制订经济</a:t>
            </a:r>
            <a:r>
              <a:rPr lang="zh-CN" altLang="en-US" sz="2000" b="1" smtClean="0">
                <a:solidFill>
                  <a:srgbClr val="FF0000"/>
                </a:solidFill>
                <a:latin typeface="华文彩云" pitchFamily="2" charset="-122"/>
                <a:ea typeface="华文彩云" pitchFamily="2" charset="-122"/>
              </a:rPr>
              <a:t>发展</a:t>
            </a:r>
            <a:r>
              <a:rPr lang="zh-CN" altLang="en-US" sz="2000" b="1">
                <a:solidFill>
                  <a:srgbClr val="FF0000"/>
                </a:solidFill>
                <a:latin typeface="华文彩云" pitchFamily="2" charset="-122"/>
                <a:ea typeface="华文彩云" pitchFamily="2" charset="-122"/>
              </a:rPr>
              <a:t>计划</a:t>
            </a:r>
            <a:r>
              <a:rPr lang="zh-CN" altLang="en-US" sz="2000" b="1">
                <a:latin typeface="华文彩云" pitchFamily="2" charset="-122"/>
                <a:ea typeface="华文彩云" pitchFamily="2" charset="-122"/>
              </a:rPr>
              <a:t>，促进经济协调发展；利用信贷、利率、税收等</a:t>
            </a:r>
            <a:r>
              <a:rPr lang="zh-CN" altLang="en-US" sz="2000" b="1" smtClean="0">
                <a:latin typeface="华文彩云" pitchFamily="2" charset="-122"/>
                <a:ea typeface="华文彩云" pitchFamily="2" charset="-122"/>
              </a:rPr>
              <a:t>经济杠杆</a:t>
            </a:r>
            <a:r>
              <a:rPr lang="zh-CN" altLang="en-US" sz="2000" b="1">
                <a:latin typeface="华文彩云" pitchFamily="2" charset="-122"/>
                <a:ea typeface="华文彩云" pitchFamily="2" charset="-122"/>
              </a:rPr>
              <a:t>实施宏观调控等。这些措施取得了一定成功，</a:t>
            </a:r>
            <a:r>
              <a:rPr lang="zh-CN" altLang="en-US" sz="2000" b="1" smtClean="0">
                <a:latin typeface="华文彩云" pitchFamily="2" charset="-122"/>
                <a:ea typeface="华文彩云" pitchFamily="2" charset="-122"/>
              </a:rPr>
              <a:t>经济增长</a:t>
            </a:r>
            <a:r>
              <a:rPr lang="zh-CN" altLang="en-US" sz="2000" b="1">
                <a:latin typeface="华文彩云" pitchFamily="2" charset="-122"/>
                <a:ea typeface="华文彩云" pitchFamily="2" charset="-122"/>
              </a:rPr>
              <a:t>一度较快</a:t>
            </a:r>
            <a:r>
              <a:rPr lang="zh-CN" altLang="en-US"/>
              <a:t>。</a:t>
            </a:r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079612" y="1628800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措施</a:t>
            </a:r>
            <a:endParaRPr lang="zh-CN" altLang="en-US" sz="28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右箭头 6"/>
          <p:cNvSpPr/>
          <p:nvPr/>
        </p:nvSpPr>
        <p:spPr>
          <a:xfrm>
            <a:off x="3491880" y="3356992"/>
            <a:ext cx="1944216" cy="351041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846441" y="2264863"/>
            <a:ext cx="2880320" cy="304698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400" b="1">
                <a:latin typeface="华文彩云" pitchFamily="2" charset="-122"/>
                <a:ea typeface="华文彩云" pitchFamily="2" charset="-122"/>
              </a:rPr>
              <a:t>20</a:t>
            </a:r>
            <a:r>
              <a:rPr lang="zh-CN" altLang="en-US" sz="2400" b="1">
                <a:latin typeface="华文彩云" pitchFamily="2" charset="-122"/>
                <a:ea typeface="华文彩云" pitchFamily="2" charset="-122"/>
              </a:rPr>
              <a:t>世纪</a:t>
            </a:r>
            <a:r>
              <a:rPr lang="en-US" altLang="zh-CN" sz="2400" b="1">
                <a:latin typeface="华文彩云" pitchFamily="2" charset="-122"/>
                <a:ea typeface="华文彩云" pitchFamily="2" charset="-122"/>
              </a:rPr>
              <a:t>70</a:t>
            </a:r>
            <a:r>
              <a:rPr lang="zh-CN" altLang="en-US" sz="2400" b="1">
                <a:latin typeface="华文彩云" pitchFamily="2" charset="-122"/>
                <a:ea typeface="华文彩云" pitchFamily="2" charset="-122"/>
              </a:rPr>
              <a:t>年代，主要资本主义国家</a:t>
            </a:r>
            <a:r>
              <a:rPr lang="zh-CN" altLang="en-US" sz="2400" b="1" smtClean="0">
                <a:latin typeface="华文彩云" pitchFamily="2" charset="-122"/>
                <a:ea typeface="华文彩云" pitchFamily="2" charset="-122"/>
              </a:rPr>
              <a:t>出现“</a:t>
            </a:r>
            <a:r>
              <a:rPr lang="zh-CN" altLang="en-US" sz="2400" b="1" smtClean="0">
                <a:solidFill>
                  <a:srgbClr val="FF0000"/>
                </a:solidFill>
                <a:latin typeface="华文彩云" pitchFamily="2" charset="-122"/>
                <a:ea typeface="华文彩云" pitchFamily="2" charset="-122"/>
              </a:rPr>
              <a:t>滞胀</a:t>
            </a:r>
            <a:r>
              <a:rPr lang="zh-CN" altLang="en-US" sz="2400" b="1" smtClean="0">
                <a:latin typeface="华文彩云" pitchFamily="2" charset="-122"/>
                <a:ea typeface="华文彩云" pitchFamily="2" charset="-122"/>
              </a:rPr>
              <a:t>”</a:t>
            </a:r>
            <a:r>
              <a:rPr lang="zh-CN" altLang="en-US" sz="2400" b="1">
                <a:latin typeface="华文彩云" pitchFamily="2" charset="-122"/>
                <a:ea typeface="华文彩云" pitchFamily="2" charset="-122"/>
              </a:rPr>
              <a:t>现象，表现为经济增长停滞，通货膨胀严重。</a:t>
            </a:r>
            <a:r>
              <a:rPr lang="zh-CN" altLang="en-US" sz="2400" b="1" smtClean="0">
                <a:latin typeface="华文彩云" pitchFamily="2" charset="-122"/>
                <a:ea typeface="华文彩云" pitchFamily="2" charset="-122"/>
              </a:rPr>
              <a:t>各国再次</a:t>
            </a:r>
            <a:r>
              <a:rPr lang="zh-CN" altLang="en-US" sz="2400" b="1">
                <a:latin typeface="华文彩云" pitchFamily="2" charset="-122"/>
                <a:ea typeface="华文彩云" pitchFamily="2" charset="-122"/>
              </a:rPr>
              <a:t>实行调整，适当减少政府对经济的干预。</a:t>
            </a:r>
            <a:endParaRPr lang="zh-CN" altLang="en-US" sz="2400" b="1"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02525" y="153262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问题</a:t>
            </a:r>
            <a:endParaRPr lang="zh-CN" altLang="en-US" sz="28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188640"/>
            <a:ext cx="7776489" cy="923330"/>
          </a:xfrm>
          <a:prstGeom prst="rect">
            <a:avLst/>
          </a:prstGeom>
          <a:noFill/>
          <a:effectLst/>
        </p:spPr>
        <p:txBody>
          <a:bodyPr vert="horz" wrap="none" lIns="91440" tIns="45720" rIns="91440" bIns="45720">
            <a:spAutoFit/>
            <a:scene3d>
              <a:camera prst="perspective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国家宏观调控</a:t>
            </a:r>
            <a:r>
              <a:rPr lang="en-US" altLang="zh-CN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---</a:t>
            </a:r>
            <a:r>
              <a:rPr lang="zh-CN" altLang="en-US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国际措施</a:t>
            </a:r>
            <a:endParaRPr lang="zh-CN" altLang="en-US" sz="5400" b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60000" dist="60007" dir="5400000" sy="-100000" algn="bl" rotWithShape="0"/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0207" y="1340768"/>
            <a:ext cx="2769625" cy="2204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本框 1048631"/>
          <p:cNvSpPr txBox="1"/>
          <p:nvPr/>
        </p:nvSpPr>
        <p:spPr>
          <a:xfrm>
            <a:off x="290207" y="3620055"/>
            <a:ext cx="2841633" cy="4001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zh-CN" altLang="en-US" sz="2000" b="1">
                <a:latin typeface="Times New Roman" panose="02020603050405020304" pitchFamily="18" charset="0"/>
                <a:ea typeface="楷体_GB2312" pitchFamily="49" charset="-122"/>
              </a:rPr>
              <a:t>国际货币基金组织大厦</a:t>
            </a:r>
            <a:endParaRPr lang="zh-CN" altLang="en-US" sz="2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7" name="图片 6" descr="世界银行总部"/>
          <p:cNvPicPr/>
          <p:nvPr/>
        </p:nvPicPr>
        <p:blipFill>
          <a:blip r:embed="rId2"/>
          <a:stretch>
            <a:fillRect/>
          </a:stretch>
        </p:blipFill>
        <p:spPr>
          <a:xfrm>
            <a:off x="3487688" y="1343316"/>
            <a:ext cx="2819400" cy="21605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矩形 7"/>
          <p:cNvSpPr/>
          <p:nvPr/>
        </p:nvSpPr>
        <p:spPr>
          <a:xfrm>
            <a:off x="3716288" y="3634771"/>
            <a:ext cx="2362200" cy="39878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zh-CN" altLang="en-US" sz="2000" b="1">
                <a:latin typeface="Times New Roman" panose="02020603050405020304" pitchFamily="18" charset="0"/>
                <a:ea typeface="楷体_GB2312" pitchFamily="49" charset="-122"/>
              </a:rPr>
              <a:t>世界银行总部</a:t>
            </a:r>
            <a:endParaRPr lang="zh-CN" altLang="en-US" sz="2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9" name="图片 8" descr="2042"/>
          <p:cNvPicPr/>
          <p:nvPr/>
        </p:nvPicPr>
        <p:blipFill>
          <a:blip r:embed="rId3"/>
          <a:stretch>
            <a:fillRect/>
          </a:stretch>
        </p:blipFill>
        <p:spPr>
          <a:xfrm>
            <a:off x="1049288" y="4133776"/>
            <a:ext cx="2667000" cy="2108200"/>
          </a:xfrm>
          <a:prstGeom prst="rect">
            <a:avLst/>
          </a:prstGeom>
          <a:noFill/>
          <a:ln w="22225" cap="flat" cmpd="sng">
            <a:solidFill>
              <a:srgbClr val="FF00FF">
                <a:alpha val="100000"/>
              </a:srgbClr>
            </a:solidFill>
            <a:prstDash val="solid"/>
            <a:round/>
          </a:ln>
        </p:spPr>
      </p:pic>
      <p:sp>
        <p:nvSpPr>
          <p:cNvPr id="10" name="文本框 1048632"/>
          <p:cNvSpPr txBox="1"/>
          <p:nvPr/>
        </p:nvSpPr>
        <p:spPr>
          <a:xfrm>
            <a:off x="1036103" y="6280076"/>
            <a:ext cx="2589212" cy="39878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zh-CN" altLang="en-US" sz="2000" b="1">
                <a:latin typeface="Times New Roman" panose="02020603050405020304" pitchFamily="18" charset="0"/>
                <a:ea typeface="楷体_GB2312" pitchFamily="49" charset="-122"/>
              </a:rPr>
              <a:t>关贸总协定大楼</a:t>
            </a:r>
            <a:endParaRPr lang="zh-CN" altLang="en-US" sz="2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09496" y="4256835"/>
            <a:ext cx="4462839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加强在</a:t>
            </a:r>
            <a:r>
              <a:rPr lang="zh-CN" altLang="en-US" sz="28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金融</a:t>
            </a:r>
            <a:r>
              <a:rPr lang="zh-CN" altLang="en-US" sz="28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、投资和贸易等领域的国际协调，通过大国相对平等</a:t>
            </a:r>
            <a:r>
              <a:rPr lang="zh-CN" altLang="en-US" sz="28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的协商</a:t>
            </a:r>
            <a:r>
              <a:rPr lang="zh-CN" altLang="en-US" sz="28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，采取市场干预行动，协调利益，维护经济秩序。</a:t>
            </a:r>
            <a:endParaRPr lang="zh-CN" altLang="en-US" sz="2800" b="1" i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7504" y="1087432"/>
            <a:ext cx="6768752" cy="2921581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箭头连接符 13"/>
          <p:cNvCxnSpPr>
            <a:stCxn id="12" idx="3"/>
            <a:endCxn id="16" idx="1"/>
          </p:cNvCxnSpPr>
          <p:nvPr/>
        </p:nvCxnSpPr>
        <p:spPr>
          <a:xfrm flipV="1">
            <a:off x="6876256" y="2514148"/>
            <a:ext cx="1152128" cy="34075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8028384" y="1087431"/>
            <a:ext cx="615553" cy="285343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布雷顿森里体系</a:t>
            </a:r>
            <a:endParaRPr lang="zh-CN" altLang="en-US" sz="2800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文本框 1048671">
            <a:hlinkClick r:id="rId1" action="ppaction://hlinksldjump"/>
          </p:cNvPr>
          <p:cNvSpPr txBox="1"/>
          <p:nvPr/>
        </p:nvSpPr>
        <p:spPr>
          <a:xfrm>
            <a:off x="179387" y="1125537"/>
            <a:ext cx="8153400" cy="19685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4000" b="1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4000" b="1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）</a:t>
            </a:r>
            <a:r>
              <a:rPr lang="en-US" altLang="zh-CN" sz="4400" b="1" err="1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背景:</a:t>
            </a:r>
            <a:endParaRPr lang="en-US" altLang="zh-CN" sz="4400" b="1" err="1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eaLnBrk="1" latin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    1、大危机及二战的惨痛教训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必要性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  <a:endParaRPr lang="en-US" altLang="zh-CN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eaLnBrk="1" latinLnBrk="1" hangingPunct="1">
              <a:spcBef>
                <a:spcPct val="50000"/>
              </a:spcBef>
            </a:pPr>
            <a:endParaRPr lang="en-US" altLang="zh-CN" sz="24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673" name="文本框 1048672"/>
          <p:cNvSpPr txBox="1"/>
          <p:nvPr/>
        </p:nvSpPr>
        <p:spPr>
          <a:xfrm>
            <a:off x="323850" y="260350"/>
            <a:ext cx="8353425" cy="82994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zh-CN" altLang="en-US" sz="4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布雷</a:t>
            </a:r>
            <a:r>
              <a:rPr lang="zh-CN" altLang="en-US" sz="4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顿森林体系的建立</a:t>
            </a:r>
            <a:endParaRPr lang="zh-CN" altLang="en-US" sz="48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674" name="文本框 1048673"/>
          <p:cNvSpPr txBox="1"/>
          <p:nvPr/>
        </p:nvSpPr>
        <p:spPr>
          <a:xfrm>
            <a:off x="539750" y="5013325"/>
            <a:ext cx="8604250" cy="89154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、美国实力大增欲建立以美元为主导资本主义国际货币体系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  <a:p>
            <a:pPr lvl="0" eaLnBrk="1" latinLnBrk="1" hangingPunct="1"/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                                    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物质基础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;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动力）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675" name="矩形 1048674"/>
          <p:cNvSpPr/>
          <p:nvPr/>
        </p:nvSpPr>
        <p:spPr>
          <a:xfrm>
            <a:off x="5003800" y="2708275"/>
            <a:ext cx="1945005" cy="52197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en-US" altLang="zh-CN" b="1"/>
              <a:t>(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契机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;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可能</a:t>
            </a:r>
            <a:r>
              <a:rPr lang="en-US" altLang="zh-CN" b="1"/>
              <a:t>)</a:t>
            </a:r>
            <a:endParaRPr lang="en-US" altLang="zh-CN" b="1"/>
          </a:p>
        </p:txBody>
      </p:sp>
      <p:sp>
        <p:nvSpPr>
          <p:cNvPr id="1048676" name="文本框 1048675">
            <a:hlinkClick r:id="rId1" action="ppaction://hlinksldjump"/>
          </p:cNvPr>
          <p:cNvSpPr txBox="1"/>
          <p:nvPr/>
        </p:nvSpPr>
        <p:spPr>
          <a:xfrm>
            <a:off x="179387" y="2708275"/>
            <a:ext cx="8153400" cy="26765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    2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、资本主义经济格局的变化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  <a:p>
            <a:pPr lvl="0" eaLnBrk="1" latin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             </a:t>
            </a: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A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、德意日战败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  <a:p>
            <a:pPr lvl="0" eaLnBrk="1" latin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             </a:t>
            </a: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B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、英法实力消弱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  <a:p>
            <a:pPr lvl="0" eaLnBrk="1" latin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             </a:t>
            </a: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C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、美国大发战争财 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  <a:p>
            <a:pPr lvl="0" eaLnBrk="1" latinLnBrk="1" hangingPunct="1">
              <a:spcBef>
                <a:spcPct val="50000"/>
              </a:spcBef>
            </a:pPr>
            <a:endParaRPr lang="en-US" altLang="zh-CN" sz="2400" b="1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4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4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74" grpId="0"/>
      <p:bldP spid="1048676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文本框 1048687"/>
          <p:cNvSpPr txBox="1"/>
          <p:nvPr/>
        </p:nvSpPr>
        <p:spPr>
          <a:xfrm>
            <a:off x="250825" y="1989137"/>
            <a:ext cx="3505200" cy="5219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en-US" altLang="zh-CN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、主要内容：</a:t>
            </a:r>
            <a:endParaRPr lang="zh-CN" altLang="en-US" sz="2800" b="1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689" name="矩形 1048688"/>
          <p:cNvSpPr/>
          <p:nvPr/>
        </p:nvSpPr>
        <p:spPr>
          <a:xfrm>
            <a:off x="468312" y="2781300"/>
            <a:ext cx="7162800" cy="9029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>
              <a:lnSpc>
                <a:spcPct val="110000"/>
              </a:lnSpc>
            </a:pPr>
            <a:r>
              <a:rPr lang="en-US" altLang="zh-CN" sz="2400" b="1">
                <a:solidFill>
                  <a:srgbClr val="FF0000"/>
                </a:solidFill>
                <a:ea typeface="黑体" panose="02010609060101010101" charset="-122"/>
              </a:rPr>
              <a:t>① </a:t>
            </a:r>
            <a:r>
              <a:rPr lang="zh-CN" altLang="en-US" sz="2400" b="1">
                <a:solidFill>
                  <a:srgbClr val="FF0000"/>
                </a:solidFill>
                <a:ea typeface="黑体" panose="02010609060101010101" charset="-122"/>
              </a:rPr>
              <a:t>美元与黄金直接挂钩；</a:t>
            </a:r>
            <a:endParaRPr lang="zh-CN" altLang="en-US" sz="2400" b="1">
              <a:solidFill>
                <a:srgbClr val="FF0000"/>
              </a:solidFill>
              <a:ea typeface="黑体" panose="02010609060101010101" charset="-122"/>
            </a:endParaRPr>
          </a:p>
          <a:p>
            <a:pPr lvl="0" eaLnBrk="1" latinLnBrk="1" hangingPunct="1"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ea typeface="黑体" panose="02010609060101010101" charset="-122"/>
              </a:rPr>
              <a:t>② 国际货币基金组织会员国的货币与美元挂勾。</a:t>
            </a:r>
            <a:endParaRPr lang="zh-CN" altLang="en-US" sz="2400" b="1">
              <a:solidFill>
                <a:srgbClr val="FF0000"/>
              </a:solidFill>
              <a:ea typeface="黑体" panose="02010609060101010101" charset="-122"/>
            </a:endParaRPr>
          </a:p>
        </p:txBody>
      </p:sp>
      <p:pic>
        <p:nvPicPr>
          <p:cNvPr id="2097160" name="图片 2097159" descr="两个挂钩"/>
          <p:cNvPicPr/>
          <p:nvPr/>
        </p:nvPicPr>
        <p:blipFill>
          <a:blip r:embed="rId1">
            <a:lum contrast="30000"/>
          </a:blip>
          <a:stretch>
            <a:fillRect/>
          </a:stretch>
        </p:blipFill>
        <p:spPr>
          <a:xfrm>
            <a:off x="3348037" y="3789362"/>
            <a:ext cx="5105400" cy="220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90" name="文本框 1048689"/>
          <p:cNvSpPr txBox="1"/>
          <p:nvPr/>
        </p:nvSpPr>
        <p:spPr>
          <a:xfrm>
            <a:off x="323850" y="5734050"/>
            <a:ext cx="3505200" cy="5219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en-US" altLang="zh-CN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4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、实质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结果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zh-CN" altLang="en-US" sz="2800" b="1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691" name="文本占位符 1048690"/>
          <p:cNvSpPr>
            <a:spLocks noGrp="1"/>
          </p:cNvSpPr>
          <p:nvPr>
            <p:ph type="body" idx="4294967295"/>
          </p:nvPr>
        </p:nvSpPr>
        <p:spPr>
          <a:xfrm>
            <a:off x="0" y="1125220"/>
            <a:ext cx="2274570" cy="7207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32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>
              <a:buFontTx/>
              <a:buNone/>
            </a:pP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、背景：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692" name="文本框 1048691"/>
          <p:cNvSpPr txBox="1"/>
          <p:nvPr/>
        </p:nvSpPr>
        <p:spPr>
          <a:xfrm>
            <a:off x="250825" y="1557337"/>
            <a:ext cx="8065591" cy="116955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zh-CN" altLang="en-US" sz="2800" b="1" smtClean="0">
                <a:latin typeface="黑体" panose="02010609060101010101" charset="-122"/>
                <a:ea typeface="黑体" panose="02010609060101010101" charset="-122"/>
              </a:rPr>
              <a:t>过程  </a:t>
            </a:r>
            <a:r>
              <a:rPr lang="en-US" altLang="zh-CN" sz="2800" b="1" smtClean="0">
                <a:latin typeface="黑体" panose="02010609060101010101" charset="-122"/>
                <a:ea typeface="黑体" panose="02010609060101010101" charset="-122"/>
              </a:rPr>
              <a:t>1944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年，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布雷顿森林体系协定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签订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  <a:p>
            <a:pPr lvl="0" eaLnBrk="1" latinLnBrk="1" hangingPunct="1">
              <a:spcBef>
                <a:spcPct val="50000"/>
              </a:spcBef>
            </a:pP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693" name="文本框 1048692"/>
          <p:cNvSpPr txBox="1"/>
          <p:nvPr/>
        </p:nvSpPr>
        <p:spPr>
          <a:xfrm>
            <a:off x="790575" y="260349"/>
            <a:ext cx="8353425" cy="82994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zh-CN" altLang="en-US" sz="4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布雷</a:t>
            </a:r>
            <a:r>
              <a:rPr lang="zh-CN" altLang="en-US" sz="4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顿森林体系的建立</a:t>
            </a:r>
            <a:endParaRPr lang="zh-CN" altLang="en-US" sz="48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4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9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4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04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88" grpId="0"/>
      <p:bldP spid="1048689" grpId="1"/>
      <p:bldP spid="1048690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文本框 1048693"/>
          <p:cNvSpPr txBox="1"/>
          <p:nvPr/>
        </p:nvSpPr>
        <p:spPr>
          <a:xfrm>
            <a:off x="304800" y="4419600"/>
            <a:ext cx="309880" cy="52197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endParaRPr lang="zh-CN" altLang="zh-CN" sz="2800" b="1">
              <a:latin typeface="Times New Roman" panose="02020603050405020304" pitchFamily="18" charset="0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0" y="1447800"/>
            <a:ext cx="5235575" cy="3052762"/>
            <a:chOff x="385" y="1594"/>
            <a:chExt cx="2540" cy="728"/>
          </a:xfrm>
        </p:grpSpPr>
        <p:pic>
          <p:nvPicPr>
            <p:cNvPr id="2097161" name="图片 2097160" descr="Img224110708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385" y="1628"/>
              <a:ext cx="907" cy="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97162" name="图片 2097161" descr="Zhuanti_Gold_00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064" y="1594"/>
              <a:ext cx="861" cy="52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95" name="直接连接符 1048694"/>
            <p:cNvSpPr/>
            <p:nvPr/>
          </p:nvSpPr>
          <p:spPr>
            <a:xfrm>
              <a:off x="1429" y="1752"/>
              <a:ext cx="453" cy="0"/>
            </a:xfrm>
            <a:prstGeom prst="line">
              <a:avLst/>
            </a:prstGeom>
            <a:noFill/>
            <a:ln w="762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  <p:txBody>
            <a:bodyPr/>
            <a:lstStyle/>
            <a:p/>
          </p:txBody>
        </p:sp>
        <p:sp>
          <p:nvSpPr>
            <p:cNvPr id="1048696" name="直接连接符 1048695"/>
            <p:cNvSpPr/>
            <p:nvPr/>
          </p:nvSpPr>
          <p:spPr>
            <a:xfrm flipV="1">
              <a:off x="1429" y="1933"/>
              <a:ext cx="453" cy="0"/>
            </a:xfrm>
            <a:prstGeom prst="line">
              <a:avLst/>
            </a:prstGeom>
            <a:noFill/>
            <a:ln w="762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  <p:txBody>
            <a:bodyPr/>
            <a:lstStyle/>
            <a:p/>
          </p:txBody>
        </p:sp>
        <p:sp>
          <p:nvSpPr>
            <p:cNvPr id="1048697" name="矩形 1048696"/>
            <p:cNvSpPr/>
            <p:nvPr/>
          </p:nvSpPr>
          <p:spPr>
            <a:xfrm>
              <a:off x="430" y="2227"/>
              <a:ext cx="2266" cy="95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defRPr>
              </a:lvl5pPr>
            </a:lstStyle>
            <a:p>
              <a:pPr lvl="0" eaLnBrk="1" latinLnBrk="1" hangingPunct="1"/>
              <a:r>
                <a:rPr lang="en-US" altLang="zh-CN" sz="2000" b="1">
                  <a:solidFill>
                    <a:schemeClr val="lt2"/>
                  </a:solidFill>
                  <a:latin typeface="黑体" panose="02010609060101010101" charset="-122"/>
                  <a:ea typeface="黑体" panose="02010609060101010101" charset="-122"/>
                </a:rPr>
                <a:t>35</a:t>
              </a:r>
              <a:r>
                <a:rPr lang="zh-CN" altLang="en-US" sz="2000" b="1">
                  <a:solidFill>
                    <a:schemeClr val="lt2"/>
                  </a:solidFill>
                  <a:latin typeface="黑体" panose="02010609060101010101" charset="-122"/>
                  <a:ea typeface="黑体" panose="02010609060101010101" charset="-122"/>
                </a:rPr>
                <a:t>美元  </a:t>
              </a:r>
              <a:r>
                <a:rPr lang="en-US" altLang="zh-CN" sz="2000" b="1">
                  <a:solidFill>
                    <a:schemeClr val="lt2"/>
                  </a:solidFill>
                  <a:latin typeface="黑体" panose="02010609060101010101" charset="-122"/>
                  <a:ea typeface="黑体" panose="02010609060101010101" charset="-122"/>
                </a:rPr>
                <a:t>=  1</a:t>
              </a:r>
              <a:r>
                <a:rPr lang="zh-CN" altLang="en-US" sz="2000" b="1">
                  <a:solidFill>
                    <a:schemeClr val="lt2"/>
                  </a:solidFill>
                  <a:latin typeface="黑体" panose="02010609060101010101" charset="-122"/>
                  <a:ea typeface="黑体" panose="02010609060101010101" charset="-122"/>
                </a:rPr>
                <a:t>盎司黄金</a:t>
              </a:r>
              <a:r>
                <a:rPr lang="en-US" altLang="zh-CN" sz="2000" b="1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( 31.1035 </a:t>
              </a:r>
              <a:r>
                <a:rPr lang="zh-CN" altLang="en-US" sz="2000" b="1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克 </a:t>
              </a:r>
              <a:r>
                <a:rPr lang="en-US" altLang="zh-CN" sz="2000" b="1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)</a:t>
              </a:r>
              <a:r>
                <a:rPr lang="en-US" altLang="zh-CN" sz="200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 </a:t>
              </a:r>
              <a:endParaRPr lang="en-US" altLang="zh-CN" sz="200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pic>
        <p:nvPicPr>
          <p:cNvPr id="2097163" name="图片 2097162" descr="u=186805204,2977053851&amp;gp=0"/>
          <p:cNvPicPr/>
          <p:nvPr/>
        </p:nvPicPr>
        <p:blipFill>
          <a:blip r:embed="rId3"/>
          <a:stretch>
            <a:fillRect/>
          </a:stretch>
        </p:blipFill>
        <p:spPr>
          <a:xfrm>
            <a:off x="5562600" y="0"/>
            <a:ext cx="3581400" cy="4419600"/>
          </a:xfrm>
          <a:prstGeom prst="rect">
            <a:avLst/>
          </a:prstGeom>
          <a:noFill/>
          <a:ln>
            <a:noFill/>
          </a:ln>
          <a:effectLst>
            <a:outerShdw dist="107763" dir="13500000" algn="ctr">
              <a:srgbClr val="808080">
                <a:alpha val="50000"/>
              </a:srgbClr>
            </a:outerShdw>
          </a:effectLst>
        </p:spPr>
      </p:pic>
      <p:sp>
        <p:nvSpPr>
          <p:cNvPr id="1048698" name="圆角矩形标注 1048697"/>
          <p:cNvSpPr/>
          <p:nvPr/>
        </p:nvSpPr>
        <p:spPr>
          <a:xfrm>
            <a:off x="0" y="3632835"/>
            <a:ext cx="5181600" cy="1066800"/>
          </a:xfrm>
          <a:prstGeom prst="wedgeRoundRectCallout">
            <a:avLst>
              <a:gd name="adj1" fmla="val 57046"/>
              <a:gd name="adj2" fmla="val -50148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rgbClr val="FF0000">
                <a:alpha val="100000"/>
              </a:srgbClr>
            </a:solidFill>
            <a:prstDash val="solid"/>
            <a:round/>
          </a:ln>
        </p:spPr>
        <p:txBody>
          <a:bodyPr vert="horz" lIns="91440" tIns="45720" rIns="91440" bIns="45720" anchor="t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algn="ctr" eaLnBrk="1" latinLnBrk="1" hangingPunct="1"/>
            <a:r>
              <a:rPr lang="en-US" altLang="zh-CN" sz="2800" b="1">
                <a:latin typeface="Times New Roman" panose="02020603050405020304" pitchFamily="18" charset="0"/>
              </a:rPr>
              <a:t>“</a:t>
            </a:r>
            <a:r>
              <a:rPr lang="zh-CN" altLang="en-US" sz="2800" b="1">
                <a:latin typeface="Times New Roman" panose="02020603050405020304" pitchFamily="18" charset="0"/>
              </a:rPr>
              <a:t>各个行星围绕着太阳转，各国货币转绕着美元转。”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048699" name="文本框 1048698"/>
          <p:cNvSpPr txBox="1"/>
          <p:nvPr/>
        </p:nvSpPr>
        <p:spPr>
          <a:xfrm>
            <a:off x="250825" y="4868862"/>
            <a:ext cx="3505200" cy="5219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en-US" altLang="zh-CN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4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、实质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结果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zh-CN" altLang="en-US" sz="2800" b="1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700" name="文本框 1048699"/>
          <p:cNvSpPr txBox="1"/>
          <p:nvPr/>
        </p:nvSpPr>
        <p:spPr>
          <a:xfrm>
            <a:off x="395287" y="5445125"/>
            <a:ext cx="8459788" cy="90297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>
              <a:lnSpc>
                <a:spcPct val="110000"/>
              </a:lnSpc>
            </a:pPr>
            <a:r>
              <a:rPr lang="en-US" altLang="zh-CN" sz="2400" b="1">
                <a:solidFill>
                  <a:schemeClr val="tx1"/>
                </a:solidFill>
                <a:ea typeface="黑体" panose="02010609060101010101" charset="-122"/>
              </a:rPr>
              <a:t>    </a:t>
            </a:r>
            <a:r>
              <a:rPr lang="zh-CN" altLang="en-US" sz="2400" b="1">
                <a:solidFill>
                  <a:schemeClr val="tx1"/>
                </a:solidFill>
                <a:ea typeface="黑体" panose="02010609060101010101" charset="-122"/>
              </a:rPr>
              <a:t>美元获得了“等同黄金”的特殊地位，确立了美元在资本主义世界货币金融领域的霸主地位。</a:t>
            </a:r>
            <a:endParaRPr lang="zh-CN" altLang="en-US" sz="2400" b="1">
              <a:solidFill>
                <a:schemeClr val="tx1"/>
              </a:solidFill>
              <a:ea typeface="黑体" panose="02010609060101010101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4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4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98" grpId="0"/>
      <p:bldP spid="1048699" grpId="1"/>
      <p:bldP spid="1048700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文本框 1048700"/>
          <p:cNvSpPr txBox="1"/>
          <p:nvPr/>
        </p:nvSpPr>
        <p:spPr>
          <a:xfrm>
            <a:off x="0" y="1989137"/>
            <a:ext cx="3505200" cy="5219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、主要内容：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702" name="文本框 1048701"/>
          <p:cNvSpPr txBox="1"/>
          <p:nvPr/>
        </p:nvSpPr>
        <p:spPr>
          <a:xfrm>
            <a:off x="266700" y="3151822"/>
            <a:ext cx="3505200" cy="5219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en-US" altLang="zh-CN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5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、机 构：</a:t>
            </a:r>
            <a:endParaRPr lang="zh-CN" altLang="en-US" sz="2800" b="1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703" name="矩形 1048702"/>
          <p:cNvSpPr/>
          <p:nvPr/>
        </p:nvSpPr>
        <p:spPr>
          <a:xfrm>
            <a:off x="1908175" y="3213100"/>
            <a:ext cx="5486400" cy="4603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zh-CN" altLang="en-US" sz="2400" b="1">
                <a:solidFill>
                  <a:schemeClr val="tx1"/>
                </a:solidFill>
                <a:ea typeface="黑体" panose="02010609060101010101" charset="-122"/>
              </a:rPr>
              <a:t>国际货币基金组织       世界银行</a:t>
            </a:r>
            <a:endParaRPr lang="zh-CN" altLang="en-US" sz="2400" b="1">
              <a:solidFill>
                <a:schemeClr val="tx1"/>
              </a:solidFill>
              <a:ea typeface="黑体" panose="02010609060101010101" charset="-122"/>
            </a:endParaRPr>
          </a:p>
        </p:txBody>
      </p:sp>
      <p:sp>
        <p:nvSpPr>
          <p:cNvPr id="1048704" name="文本框 1048703"/>
          <p:cNvSpPr txBox="1"/>
          <p:nvPr/>
        </p:nvSpPr>
        <p:spPr>
          <a:xfrm>
            <a:off x="0" y="3716337"/>
            <a:ext cx="3505200" cy="5219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en-US" altLang="zh-CN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6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、评 价：</a:t>
            </a:r>
            <a:endParaRPr lang="zh-CN" altLang="en-US" sz="2800" b="1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705" name="文本框 1048704"/>
          <p:cNvSpPr txBox="1"/>
          <p:nvPr/>
        </p:nvSpPr>
        <p:spPr>
          <a:xfrm>
            <a:off x="0" y="2492375"/>
            <a:ext cx="3505200" cy="5219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4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、实质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结果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)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706" name="文本占位符 1048705"/>
          <p:cNvSpPr>
            <a:spLocks noGrp="1"/>
          </p:cNvSpPr>
          <p:nvPr>
            <p:ph type="body" idx="4294967295"/>
          </p:nvPr>
        </p:nvSpPr>
        <p:spPr>
          <a:xfrm>
            <a:off x="0" y="908050"/>
            <a:ext cx="2274570" cy="7207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32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>
              <a:buFontTx/>
              <a:buNone/>
            </a:pP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、背景：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707" name="文本框 1048706"/>
          <p:cNvSpPr txBox="1"/>
          <p:nvPr/>
        </p:nvSpPr>
        <p:spPr>
          <a:xfrm>
            <a:off x="0" y="1484312"/>
            <a:ext cx="2016125" cy="5219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、过程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708" name="文本框 1048707"/>
          <p:cNvSpPr txBox="1"/>
          <p:nvPr/>
        </p:nvSpPr>
        <p:spPr>
          <a:xfrm>
            <a:off x="0" y="0"/>
            <a:ext cx="8353425" cy="82994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zh-CN" altLang="en-US" sz="4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一、布雷顿森林体系的建立</a:t>
            </a:r>
            <a:endParaRPr lang="zh-CN" altLang="en-US" sz="48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709" name="矩形 1048708"/>
          <p:cNvSpPr/>
          <p:nvPr/>
        </p:nvSpPr>
        <p:spPr>
          <a:xfrm>
            <a:off x="323850" y="4292600"/>
            <a:ext cx="8353425" cy="82994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/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）使国际货币金融关系有了统一的标准和基础</a:t>
            </a: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, 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维持战后世界货币体系的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正常运转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710" name="矩形 1048709"/>
          <p:cNvSpPr/>
          <p:nvPr/>
        </p:nvSpPr>
        <p:spPr>
          <a:xfrm>
            <a:off x="395287" y="5157787"/>
            <a:ext cx="8569325" cy="82994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）固定汇率制利于世界贸易的发展和国际资本的流动，为世界经济的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恢复和发展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创造了条件。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8711" name="矩形 1048710"/>
          <p:cNvSpPr/>
          <p:nvPr/>
        </p:nvSpPr>
        <p:spPr>
          <a:xfrm>
            <a:off x="395287" y="5987415"/>
            <a:ext cx="8077200" cy="4603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eaLnBrk="1" latinLnBrk="1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）加强了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美国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在国际金融中的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特权和支配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地位。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48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48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48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48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03" grpId="0"/>
      <p:bldP spid="1048704" grpId="1"/>
      <p:bldP spid="1048709" grpId="2"/>
      <p:bldP spid="1048710" grpId="3"/>
      <p:bldP spid="1048711" grpId="4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18"/>
            <a:ext cx="9144000" cy="6856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2071343" y="692695"/>
            <a:ext cx="5001313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20</a:t>
            </a:r>
            <a:r>
              <a:rPr lang="zh-CN" alt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世纪</a:t>
            </a:r>
            <a:r>
              <a:rPr lang="en-US" altLang="zh-CN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40</a:t>
            </a:r>
            <a:r>
              <a:rPr lang="zh-CN" alt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年代</a:t>
            </a:r>
            <a:r>
              <a:rPr lang="zh-CN" alt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兴起的第三次科技革命让人类社会进入了</a:t>
            </a:r>
            <a:r>
              <a:rPr lang="zh-CN" alt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信息时代</a:t>
            </a:r>
            <a:endParaRPr lang="zh-CN" alt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499992" y="332656"/>
            <a:ext cx="3942105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36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阶级关系的新变化</a:t>
            </a:r>
            <a:endParaRPr lang="zh-CN" altLang="en-US" sz="36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7057" y="1340768"/>
            <a:ext cx="7830537" cy="283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755576" y="4365104"/>
            <a:ext cx="7344816" cy="110799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/>
              <a:t>随着第三次科技革命所带来的社会生产力的提高，</a:t>
            </a:r>
            <a:r>
              <a:rPr lang="zh-CN" altLang="en-US" smtClean="0"/>
              <a:t>资本主义</a:t>
            </a:r>
            <a:r>
              <a:rPr lang="zh-CN" altLang="en-US"/>
              <a:t>国家的阶级关系出现了新变化，</a:t>
            </a:r>
            <a:r>
              <a:rPr lang="zh-CN" altLang="en-US" sz="2400" b="1" i="1">
                <a:solidFill>
                  <a:srgbClr val="FF0000"/>
                </a:solidFill>
              </a:rPr>
              <a:t>农业和工业就业</a:t>
            </a:r>
            <a:r>
              <a:rPr lang="zh-CN" altLang="en-US" sz="2400" b="1" i="1" smtClean="0">
                <a:solidFill>
                  <a:srgbClr val="FF0000"/>
                </a:solidFill>
              </a:rPr>
              <a:t>的人口</a:t>
            </a:r>
            <a:r>
              <a:rPr lang="zh-CN" altLang="en-US" sz="2400" b="1" i="1">
                <a:solidFill>
                  <a:srgbClr val="FF0000"/>
                </a:solidFill>
              </a:rPr>
              <a:t>所占比重逐渐下降，从事服务业的人口比重增加。</a:t>
            </a:r>
            <a:endParaRPr lang="zh-CN" altLang="en-US" sz="2400" b="1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68144" y="1340768"/>
            <a:ext cx="2694910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1600" y="1475639"/>
            <a:ext cx="2592288" cy="17238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4860032" y="6093296"/>
            <a:ext cx="3942105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36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阶级关系的新变化</a:t>
            </a:r>
            <a:endParaRPr lang="zh-CN" altLang="en-US" sz="36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3876463" y="1952836"/>
            <a:ext cx="1656184" cy="576064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547664" y="837039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蓝领工人</a:t>
            </a:r>
            <a:endParaRPr lang="zh-CN" altLang="en-US" sz="2400" b="1" i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88224" y="808806"/>
            <a:ext cx="1584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白领工人</a:t>
            </a:r>
            <a:endParaRPr lang="zh-CN" altLang="en-US" sz="24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827584" y="3789040"/>
            <a:ext cx="7593483" cy="1569660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i="1">
                <a:latin typeface="楷体" panose="02010609060101010101" pitchFamily="49" charset="-122"/>
                <a:ea typeface="楷体" panose="02010609060101010101" pitchFamily="49" charset="-122"/>
              </a:rPr>
              <a:t>由于</a:t>
            </a:r>
            <a:r>
              <a:rPr lang="zh-CN" altLang="en-US" sz="2400" b="1" i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科技</a:t>
            </a:r>
            <a:r>
              <a:rPr lang="zh-CN" altLang="en-US" sz="2400" b="1" i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革命</a:t>
            </a:r>
            <a:r>
              <a:rPr lang="zh-CN" altLang="en-US" sz="2400" b="1" i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的影响、第三产业的崛起和高等教育大众化的推动</a:t>
            </a:r>
            <a:r>
              <a:rPr lang="zh-CN" altLang="en-US" sz="2400" b="1" i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工人阶级</a:t>
            </a:r>
            <a:r>
              <a:rPr lang="zh-CN" altLang="en-US" sz="2400" b="1" i="1">
                <a:latin typeface="楷体" panose="02010609060101010101" pitchFamily="49" charset="-122"/>
                <a:ea typeface="楷体" panose="02010609060101010101" pitchFamily="49" charset="-122"/>
              </a:rPr>
              <a:t>中的脑力劳动者迅速增加。他们被称为</a:t>
            </a:r>
            <a:r>
              <a:rPr lang="zh-CN" altLang="en-US" sz="2400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 b="1" i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白领工人</a:t>
            </a:r>
            <a:r>
              <a:rPr lang="zh-CN" altLang="en-US" sz="2400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400" b="1" i="1">
                <a:latin typeface="楷体" panose="02010609060101010101" pitchFamily="49" charset="-122"/>
                <a:ea typeface="楷体" panose="02010609060101010101" pitchFamily="49" charset="-122"/>
              </a:rPr>
              <a:t>，逐渐形成了一个与从事体力劳动的“蓝领工人”</a:t>
            </a:r>
            <a:r>
              <a:rPr lang="zh-CN" altLang="en-US" sz="2400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不同</a:t>
            </a:r>
            <a:r>
              <a:rPr lang="zh-CN" altLang="en-US" sz="2400" b="1" i="1">
                <a:latin typeface="楷体" panose="02010609060101010101" pitchFamily="49" charset="-122"/>
                <a:ea typeface="楷体" panose="02010609060101010101" pitchFamily="49" charset="-122"/>
              </a:rPr>
              <a:t>的阶层。</a:t>
            </a:r>
            <a:endParaRPr lang="zh-CN" altLang="en-US" sz="2400" b="1" i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716016" y="6093295"/>
            <a:ext cx="3942105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36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阶级关系的新变化</a:t>
            </a:r>
            <a:endParaRPr lang="zh-CN" altLang="en-US" sz="36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481134"/>
            <a:ext cx="738664" cy="41764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3600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中产阶级数量的增加</a:t>
            </a:r>
            <a:endParaRPr lang="zh-CN" altLang="en-US" sz="3600" b="1" i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75655" y="4653136"/>
            <a:ext cx="71824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他们一般不拥有生产资料，但有较高的收入，有可观的</a:t>
            </a:r>
            <a:r>
              <a:rPr lang="zh-CN" altLang="en-US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生活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资产，如住房、汽车、股票等</a:t>
            </a:r>
            <a:r>
              <a:rPr lang="zh-CN" altLang="en-US" sz="2400"/>
              <a:t>。</a:t>
            </a:r>
            <a:endParaRPr lang="zh-CN" altLang="en-US" sz="240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35696" y="620688"/>
            <a:ext cx="6733553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5616" y="1844824"/>
            <a:ext cx="69127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有人说，中产阶级是社会稳定的安全阀，你如何看待这个观点？</a:t>
            </a:r>
            <a:endParaRPr lang="zh-CN" altLang="en-US" sz="4000" b="1" i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490091" y="476672"/>
            <a:ext cx="4786888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32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“福利国家”与社会运动</a:t>
            </a:r>
            <a:endParaRPr lang="zh-CN" altLang="en-US" sz="32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484784"/>
            <a:ext cx="7847569" cy="147732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342900" indent="-342900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  以美国为例。在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1973——1992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年间，占全美家庭总数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20%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的上层平均收入增长了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20% 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，而占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20%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的下层平均收入却减少了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12%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；在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1980——1996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年间，美国最富裕、占家庭总数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5%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的上层，在全美家庭总收入中所占比例从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15.3%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上升到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20.3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％，而最贫困、占家庭总数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60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％的下层，在全美家庭总收入中所占比例却由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34.2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％下降到</a:t>
            </a:r>
            <a:r>
              <a:rPr lang="en-US" altLang="zh-CN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30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％。</a:t>
            </a:r>
            <a:r>
              <a:rPr lang="zh-CN" altLang="en-US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mtClean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323528" y="3717032"/>
            <a:ext cx="8531137" cy="249299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en-US" altLang="zh-CN" sz="2400">
                <a:solidFill>
                  <a:prstClr val="black"/>
                </a:solidFill>
                <a:latin typeface="方正大黑简体" pitchFamily="2" charset="-122"/>
                <a:ea typeface="方正大黑简体" pitchFamily="2" charset="-122"/>
              </a:rPr>
              <a:t> 1.</a:t>
            </a:r>
            <a:r>
              <a:rPr lang="zh-CN" altLang="en-US" sz="2400">
                <a:solidFill>
                  <a:prstClr val="black"/>
                </a:solidFill>
                <a:latin typeface="方正大黑简体" pitchFamily="2" charset="-122"/>
                <a:ea typeface="方正大黑简体" pitchFamily="2" charset="-122"/>
              </a:rPr>
              <a:t>上述材料反映了美国社会的什么问题</a:t>
            </a:r>
            <a:r>
              <a:rPr lang="en-US" altLang="zh-CN" sz="2400">
                <a:solidFill>
                  <a:prstClr val="black"/>
                </a:solidFill>
                <a:latin typeface="方正大黑简体" pitchFamily="2" charset="-122"/>
                <a:ea typeface="方正大黑简体" pitchFamily="2" charset="-122"/>
              </a:rPr>
              <a:t>?</a:t>
            </a:r>
            <a:endParaRPr lang="en-US" altLang="zh-CN" sz="2400">
              <a:solidFill>
                <a:prstClr val="black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defTabSz="914400">
              <a:lnSpc>
                <a:spcPct val="130000"/>
              </a:lnSpc>
            </a:pPr>
            <a:endParaRPr lang="en-US" altLang="zh-CN" sz="2400">
              <a:solidFill>
                <a:prstClr val="black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defTabSz="914400">
              <a:lnSpc>
                <a:spcPct val="130000"/>
              </a:lnSpc>
            </a:pPr>
            <a:r>
              <a:rPr lang="en-US" altLang="zh-CN" sz="2400">
                <a:solidFill>
                  <a:prstClr val="black"/>
                </a:solidFill>
                <a:latin typeface="方正大黑简体" pitchFamily="2" charset="-122"/>
                <a:ea typeface="方正大黑简体" pitchFamily="2" charset="-122"/>
              </a:rPr>
              <a:t> 2.</a:t>
            </a:r>
            <a:r>
              <a:rPr lang="zh-CN" altLang="en-US" sz="2400">
                <a:solidFill>
                  <a:prstClr val="black"/>
                </a:solidFill>
                <a:latin typeface="方正大黑简体" pitchFamily="2" charset="-122"/>
                <a:ea typeface="方正大黑简体" pitchFamily="2" charset="-122"/>
              </a:rPr>
              <a:t>为了缓和这个问题，主要资本主义国家采取</a:t>
            </a:r>
            <a:r>
              <a:rPr lang="zh-CN" altLang="en-US" sz="2400" smtClean="0">
                <a:solidFill>
                  <a:prstClr val="black"/>
                </a:solidFill>
                <a:latin typeface="方正大黑简体" pitchFamily="2" charset="-122"/>
                <a:ea typeface="方正大黑简体" pitchFamily="2" charset="-122"/>
              </a:rPr>
              <a:t>了什么政策？</a:t>
            </a:r>
            <a:endParaRPr lang="en-US" altLang="zh-CN" sz="2400" smtClean="0">
              <a:solidFill>
                <a:prstClr val="black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defTabSz="914400">
              <a:lnSpc>
                <a:spcPct val="130000"/>
              </a:lnSpc>
            </a:pPr>
            <a:endParaRPr lang="en-US" altLang="zh-CN" sz="2400" smtClean="0">
              <a:solidFill>
                <a:prstClr val="black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defTabSz="914400">
              <a:lnSpc>
                <a:spcPct val="130000"/>
              </a:lnSpc>
            </a:pPr>
            <a:r>
              <a:rPr lang="zh-CN" altLang="en-US" sz="24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大黑简体" pitchFamily="2" charset="-122"/>
                <a:ea typeface="方正大黑简体" pitchFamily="2" charset="-122"/>
              </a:rPr>
              <a:t>建设福利国家的社会制度</a:t>
            </a:r>
            <a:r>
              <a:rPr lang="en-US" altLang="zh-CN" sz="24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大黑简体" pitchFamily="2" charset="-122"/>
                <a:ea typeface="方正大黑简体" pitchFamily="2" charset="-122"/>
              </a:rPr>
              <a:t>-</a:t>
            </a:r>
            <a:r>
              <a:rPr lang="zh-CN" altLang="en-US" sz="24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大黑简体" pitchFamily="2" charset="-122"/>
                <a:ea typeface="方正大黑简体" pitchFamily="2" charset="-122"/>
              </a:rPr>
              <a:t>从摇篮到坟墓</a:t>
            </a:r>
            <a:endParaRPr lang="zh-CN" altLang="en-US" sz="2400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"/>
          <p:cNvGraphicFramePr>
            <a:graphicFrameLocks noGrp="1"/>
          </p:cNvGraphicFramePr>
          <p:nvPr/>
        </p:nvGraphicFramePr>
        <p:xfrm>
          <a:off x="446856" y="1484286"/>
          <a:ext cx="8229600" cy="3744914"/>
        </p:xfrm>
        <a:graphic>
          <a:graphicData uri="http://schemas.openxmlformats.org/drawingml/2006/table">
            <a:tbl>
              <a:tblPr/>
              <a:tblGrid>
                <a:gridCol w="2767013"/>
                <a:gridCol w="5462587"/>
              </a:tblGrid>
              <a:tr h="7556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“</a:t>
                      </a: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福利国家”的发展历程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cPr/>
                </a:tc>
              </a:tr>
              <a:tr h="752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阶段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时间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成功实践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170" marR="90170" marT="46990" marB="4699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</a:t>
                      </a: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世纪</a:t>
                      </a: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30</a:t>
                      </a: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年代罗斯福新政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0170" marR="90170" marT="46990" marB="46990" anchor="ctr" anchorCtr="1" horzOverflow="overflow">
                    <a:lnL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日渐完备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缩小规模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170" marR="90170" marT="46990" marB="4699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170" marR="90170" marT="46990" marB="46990" anchor="ctr" anchorCtr="1" horzOverflow="overflow">
                    <a:lnL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 Box 42"/>
          <p:cNvSpPr txBox="1">
            <a:spLocks noChangeArrowheads="1"/>
          </p:cNvSpPr>
          <p:nvPr/>
        </p:nvSpPr>
        <p:spPr bwMode="auto">
          <a:xfrm>
            <a:off x="4560988" y="3792734"/>
            <a:ext cx="259715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defTabSz="914400"/>
            <a:r>
              <a:rPr lang="zh-CN" altLang="en-US" sz="3200" b="1">
                <a:solidFill>
                  <a:prstClr val="black"/>
                </a:solidFill>
              </a:rPr>
              <a:t>六七十年代</a:t>
            </a:r>
            <a:endParaRPr lang="zh-CN" altLang="en-US" sz="3200" b="1">
              <a:solidFill>
                <a:prstClr val="black"/>
              </a:solidFill>
            </a:endParaRPr>
          </a:p>
        </p:txBody>
      </p:sp>
      <p:sp>
        <p:nvSpPr>
          <p:cNvPr id="4" name="Text Box 44"/>
          <p:cNvSpPr txBox="1">
            <a:spLocks noChangeArrowheads="1"/>
          </p:cNvSpPr>
          <p:nvPr/>
        </p:nvSpPr>
        <p:spPr bwMode="auto">
          <a:xfrm>
            <a:off x="4421832" y="4580690"/>
            <a:ext cx="2919412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defTabSz="914400"/>
            <a:r>
              <a:rPr lang="zh-CN" altLang="en-US" sz="3200" b="1">
                <a:solidFill>
                  <a:prstClr val="black"/>
                </a:solidFill>
              </a:rPr>
              <a:t>80年代以后</a:t>
            </a:r>
            <a:endParaRPr lang="zh-CN" altLang="en-US" sz="3200" b="1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95995"/>
            <a:ext cx="4788024" cy="58477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defTabSz="914400"/>
            <a:r>
              <a:rPr lang="zh-CN" altLang="en-US" sz="3200" smtClean="0">
                <a:solidFill>
                  <a:prstClr val="black"/>
                </a:solidFill>
                <a:latin typeface="方正大黑简体" pitchFamily="2" charset="-122"/>
                <a:ea typeface="方正大黑简体" pitchFamily="2" charset="-122"/>
              </a:rPr>
              <a:t>“福利国家”的作用</a:t>
            </a:r>
            <a:endParaRPr lang="zh-CN" altLang="en-US" sz="3200">
              <a:solidFill>
                <a:prstClr val="black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317234"/>
            <a:ext cx="7632848" cy="707886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defTabSz="914400"/>
            <a:r>
              <a:rPr lang="zh-CN" altLang="en-US" sz="2000" b="1" i="1" smtClean="0">
                <a:solidFill>
                  <a:prstClr val="black"/>
                </a:solidFill>
                <a:latin typeface="方正大黑简体" pitchFamily="2" charset="-122"/>
                <a:ea typeface="方正大黑简体" pitchFamily="2" charset="-122"/>
              </a:rPr>
              <a:t>使穷人受惠不少，对社会稳定起到了一定的积极作用。促进社会平等，缩小贫富差距，杜绝许多因贫困引起的社会问题。</a:t>
            </a:r>
            <a:endParaRPr lang="zh-CN" altLang="en-US" sz="2000" b="1" i="1">
              <a:solidFill>
                <a:prstClr val="black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5536" y="2492896"/>
            <a:ext cx="1661993" cy="38884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defTabSz="914400"/>
            <a:r>
              <a:rPr lang="zh-CN" altLang="en-US" sz="320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存在“养懒汉”的消极作用，损害了劳动者的生产积极性</a:t>
            </a:r>
            <a:endParaRPr lang="zh-CN" altLang="en-US" sz="320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7529" y="2636912"/>
            <a:ext cx="4347532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2057529" y="6088940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320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导致国家财政不堪重负</a:t>
            </a:r>
            <a:endParaRPr lang="zh-CN" altLang="en-US" sz="320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893838"/>
            <a:ext cx="2339310" cy="1572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1218" y="2914651"/>
            <a:ext cx="2297239" cy="1295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6707" y="5013176"/>
            <a:ext cx="2339310" cy="1369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755576" y="188640"/>
            <a:ext cx="2242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i="1">
                <a:solidFill>
                  <a:srgbClr val="FF0000"/>
                </a:solidFill>
              </a:rPr>
              <a:t>社会运动</a:t>
            </a:r>
            <a:endParaRPr lang="zh-CN" altLang="en-US" sz="4000" b="1" i="1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43808" y="1080023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第二次世界大战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后，随着越来越多的妇女参加工作，妇女运动兴起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，目的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是争取妇女与男子平等的政治、经济和社会等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方面的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权利。在妇女运动的推动下，大多数国家的妇女获得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了选举权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和被选举权，一些国家建立了维护妇女权益的机构</a:t>
            </a:r>
            <a:r>
              <a:rPr lang="zh-CN" altLang="en-US"/>
              <a:t>。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95536" y="2823705"/>
            <a:ext cx="56166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世纪</a:t>
            </a:r>
            <a:r>
              <a:rPr lang="en-US" altLang="zh-CN" b="1" i="1">
                <a:latin typeface="楷体" panose="02010609060101010101" pitchFamily="49" charset="-122"/>
                <a:ea typeface="楷体" panose="02010609060101010101" pitchFamily="49" charset="-122"/>
              </a:rPr>
              <a:t>60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年代，美国社会对黑人的歧视仍广泛存在，如在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公共场所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实行种族隔离制度，用文化测验的办法剥夺黑人的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选举权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等。为了争取自己的平等权利，美国黑人掀起了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轰轰烈烈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的民权运动，终于迫使美国国会通过民权法案，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宣布</a:t>
            </a:r>
            <a:r>
              <a:rPr lang="zh-CN" altLang="en-US" b="1" i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种族隔离</a:t>
            </a:r>
            <a:r>
              <a:rPr lang="zh-CN" altLang="en-US" b="1" i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和歧视政策</a:t>
            </a:r>
            <a:r>
              <a:rPr lang="zh-CN" altLang="en-US" b="1" i="1">
                <a:latin typeface="楷体" panose="02010609060101010101" pitchFamily="49" charset="-122"/>
                <a:ea typeface="楷体" panose="02010609060101010101" pitchFamily="49" charset="-122"/>
              </a:rPr>
              <a:t>为非法。</a:t>
            </a:r>
            <a:endParaRPr lang="zh-CN" altLang="en-US" b="1" i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3548" y="5301208"/>
            <a:ext cx="540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世纪</a:t>
            </a:r>
            <a:r>
              <a:rPr lang="en-US" altLang="zh-CN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60</a:t>
            </a:r>
            <a:r>
              <a:rPr lang="zh-CN" altLang="en-US" b="1" i="1" smtClean="0">
                <a:latin typeface="楷体" panose="02010609060101010101" pitchFamily="49" charset="-122"/>
                <a:ea typeface="楷体" panose="02010609060101010101" pitchFamily="49" charset="-122"/>
              </a:rPr>
              <a:t>年代美国发动了越南战争，此举受到了世界人民的反对。在美国，</a:t>
            </a:r>
            <a:r>
              <a:rPr lang="zh-CN" altLang="en-US" b="1" i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以大学生为主的人群爆发了声势浩大的反战运动。</a:t>
            </a:r>
            <a:endParaRPr lang="zh-CN" altLang="en-US" b="1" i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3568" y="620688"/>
            <a:ext cx="79208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联合国开发计划署在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《2002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年人类发展报告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中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指出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，日益增加的收入不平等，“在英国和美国表现得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最为前后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一致和最剧烈。在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1979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年到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1997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年间，实际人均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国民生产总值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增加了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38%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，但是一个中等收入之家的收入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只增加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了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9%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。因此大多数所得都被最富裕人口获取。最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富裕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1%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家庭的收入增长了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14%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，是平均水平的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倍。最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上层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1%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家庭的收入在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1979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年里是中等收入家庭的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倍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1997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年达到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23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倍。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”战后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资本主义获得了快速发展，但是社会的不平等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不断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加大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结合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所学，阅读上述材料并查找新的资料，</a:t>
            </a:r>
            <a:r>
              <a:rPr lang="zh-CN" altLang="en-US" sz="24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谈谈你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对战后资本主义社会发展的看法。</a:t>
            </a:r>
            <a:endParaRPr lang="zh-CN" altLang="en-US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 rot="19538468">
            <a:off x="830292" y="2771656"/>
            <a:ext cx="79079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资本主义的灭亡需要时间</a:t>
            </a:r>
            <a:endParaRPr lang="zh-CN" altLang="en-US" sz="5400" b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/>
          <p:nvPr/>
        </p:nvSpPr>
        <p:spPr>
          <a:xfrm>
            <a:off x="395536" y="1700808"/>
            <a:ext cx="1884363" cy="24145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600" b="1" smtClean="0"/>
              <a:t>课后作业</a:t>
            </a:r>
            <a:endParaRPr lang="zh-CN" altLang="en-US" sz="6600" b="1"/>
          </a:p>
        </p:txBody>
      </p:sp>
      <p:sp>
        <p:nvSpPr>
          <p:cNvPr id="5" name="TextBox 4"/>
          <p:cNvSpPr txBox="1"/>
          <p:nvPr/>
        </p:nvSpPr>
        <p:spPr>
          <a:xfrm>
            <a:off x="2469771" y="2307936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smtClean="0"/>
              <a:t>复习和巩固</a:t>
            </a:r>
            <a:endParaRPr lang="zh-CN" altLang="en-US" sz="7200" b="1"/>
          </a:p>
        </p:txBody>
      </p:sp>
      <p:pic>
        <p:nvPicPr>
          <p:cNvPr id="6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1480800" y="123063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694"/>
  <p:tag name="KSO_WM_UNIT_ID" val="diagram694_6*i*1"/>
  <p:tag name="KSO_WM_UNIT_INDEX" val="1"/>
  <p:tag name="KSO_WM_UNIT_TYPE" val="i"/>
</p:tagLst>
</file>

<file path=ppt/tags/tag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694"/>
  <p:tag name="KSO_WM_UNIT_CLEAR" val="1"/>
  <p:tag name="KSO_WM_UNIT_COMPATIBLE" val="0"/>
  <p:tag name="KSO_WM_UNIT_HIGHLIGHT" val="0"/>
  <p:tag name="KSO_WM_UNIT_ID" val="257*l_h_f*1_1_1"/>
  <p:tag name="KSO_WM_UNIT_INDEX" val="1_1_1"/>
  <p:tag name="KSO_WM_UNIT_LAYERLEVEL" val="1_1_1"/>
  <p:tag name="KSO_WM_UNIT_LINE_FILL_TYPE" val="2"/>
  <p:tag name="KSO_WM_UNIT_LINE_FORE_SCHEMECOLOR_INDEX" val="5"/>
  <p:tag name="KSO_WM_UNIT_PRESET_TEXT_INDEX" val="4"/>
  <p:tag name="KSO_WM_UNIT_PRESET_TEXT_LEN" val="17"/>
  <p:tag name="KSO_WM_UNIT_TEXT_FILL_FORE_SCHEMECOLOR_INDEX" val="5"/>
  <p:tag name="KSO_WM_UNIT_TEXT_FILL_TYPE" val="1"/>
  <p:tag name="KSO_WM_UNIT_TYPE" val="l_h_f"/>
  <p:tag name="KSO_WM_UNIT_VALUE" val="16"/>
</p:tagLst>
</file>

<file path=ppt/tags/tag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694"/>
  <p:tag name="KSO_WM_UNIT_CLEAR" val="1"/>
  <p:tag name="KSO_WM_UNIT_FILL_FORE_SCHEMECOLOR_INDEX" val="5"/>
  <p:tag name="KSO_WM_UNIT_FILL_TYPE" val="1"/>
  <p:tag name="KSO_WM_UNIT_ID" val="257*l_i*1_1"/>
  <p:tag name="KSO_WM_UNIT_INDEX" val="1_1"/>
  <p:tag name="KSO_WM_UNIT_LAYERLEVEL" val="1_1"/>
  <p:tag name="KSO_WM_UNIT_TEXT_FILL_FORE_SCHEMECOLOR_INDEX" val="14"/>
  <p:tag name="KSO_WM_UNIT_TEXT_FILL_TYPE" val="1"/>
  <p:tag name="KSO_WM_UNIT_TYPE" val="l_i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694"/>
  <p:tag name="KSO_WM_UNIT_ID" val="diagram694_6*i*6"/>
  <p:tag name="KSO_WM_UNIT_INDEX" val="6"/>
  <p:tag name="KSO_WM_UNIT_TYPE" val="i"/>
</p:tagLst>
</file>

<file path=ppt/tags/tag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694"/>
  <p:tag name="KSO_WM_UNIT_CLEAR" val="1"/>
  <p:tag name="KSO_WM_UNIT_COMPATIBLE" val="0"/>
  <p:tag name="KSO_WM_UNIT_HIGHLIGHT" val="0"/>
  <p:tag name="KSO_WM_UNIT_ID" val="257*l_h_f*1_2_1"/>
  <p:tag name="KSO_WM_UNIT_INDEX" val="1_2_1"/>
  <p:tag name="KSO_WM_UNIT_LAYERLEVEL" val="1_1_1"/>
  <p:tag name="KSO_WM_UNIT_LINE_FILL_TYPE" val="2"/>
  <p:tag name="KSO_WM_UNIT_LINE_FORE_SCHEMECOLOR_INDEX" val="5"/>
  <p:tag name="KSO_WM_UNIT_PRESET_TEXT_INDEX" val="4"/>
  <p:tag name="KSO_WM_UNIT_PRESET_TEXT_LEN" val="17"/>
  <p:tag name="KSO_WM_UNIT_TEXT_FILL_FORE_SCHEMECOLOR_INDEX" val="5"/>
  <p:tag name="KSO_WM_UNIT_TEXT_FILL_TYPE" val="1"/>
  <p:tag name="KSO_WM_UNIT_TYPE" val="l_h_f"/>
  <p:tag name="KSO_WM_UNIT_VALUE" val="16"/>
</p:tagLst>
</file>

<file path=ppt/tags/tag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694"/>
  <p:tag name="KSO_WM_UNIT_CLEAR" val="1"/>
  <p:tag name="KSO_WM_UNIT_FILL_FORE_SCHEMECOLOR_INDEX" val="5"/>
  <p:tag name="KSO_WM_UNIT_FILL_TYPE" val="1"/>
  <p:tag name="KSO_WM_UNIT_ID" val="257*l_i*1_2"/>
  <p:tag name="KSO_WM_UNIT_INDEX" val="1_2"/>
  <p:tag name="KSO_WM_UNIT_LAYERLEVEL" val="1_1"/>
  <p:tag name="KSO_WM_UNIT_TEXT_FILL_FORE_SCHEMECOLOR_INDEX" val="14"/>
  <p:tag name="KSO_WM_UNIT_TEXT_FILL_TYPE" val="1"/>
  <p:tag name="KSO_WM_UNIT_TYPE" val="l_i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694"/>
  <p:tag name="KSO_WM_UNIT_ID" val="diagram694_6*i*11"/>
  <p:tag name="KSO_WM_UNIT_INDEX" val="11"/>
  <p:tag name="KSO_WM_UNIT_TYPE" val="i"/>
</p:tagLst>
</file>

<file path=ppt/tags/tag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694"/>
  <p:tag name="KSO_WM_UNIT_CLEAR" val="1"/>
  <p:tag name="KSO_WM_UNIT_COMPATIBLE" val="0"/>
  <p:tag name="KSO_WM_UNIT_HIGHLIGHT" val="0"/>
  <p:tag name="KSO_WM_UNIT_ID" val="257*l_h_f*1_3_1"/>
  <p:tag name="KSO_WM_UNIT_INDEX" val="1_3_1"/>
  <p:tag name="KSO_WM_UNIT_LAYERLEVEL" val="1_1_1"/>
  <p:tag name="KSO_WM_UNIT_LINE_FILL_TYPE" val="2"/>
  <p:tag name="KSO_WM_UNIT_LINE_FORE_SCHEMECOLOR_INDEX" val="5"/>
  <p:tag name="KSO_WM_UNIT_PRESET_TEXT_INDEX" val="4"/>
  <p:tag name="KSO_WM_UNIT_PRESET_TEXT_LEN" val="17"/>
  <p:tag name="KSO_WM_UNIT_TEXT_FILL_FORE_SCHEMECOLOR_INDEX" val="5"/>
  <p:tag name="KSO_WM_UNIT_TEXT_FILL_TYPE" val="1"/>
  <p:tag name="KSO_WM_UNIT_TYPE" val="l_h_f"/>
  <p:tag name="KSO_WM_UNIT_VALUE" val="16"/>
</p:tagLst>
</file>

<file path=ppt/tags/tag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694"/>
  <p:tag name="KSO_WM_UNIT_CLEAR" val="1"/>
  <p:tag name="KSO_WM_UNIT_FILL_FORE_SCHEMECOLOR_INDEX" val="5"/>
  <p:tag name="KSO_WM_UNIT_FILL_TYPE" val="1"/>
  <p:tag name="KSO_WM_UNIT_ID" val="257*l_i*1_3"/>
  <p:tag name="KSO_WM_UNIT_INDEX" val="1_3"/>
  <p:tag name="KSO_WM_UNIT_LAYERLEVEL" val="1_1"/>
  <p:tag name="KSO_WM_UNIT_TEXT_FILL_FORE_SCHEMECOLOR_INDEX" val="14"/>
  <p:tag name="KSO_WM_UNIT_TEXT_FILL_TYPE" val="1"/>
  <p:tag name="KSO_WM_UNIT_TYPE" val="l_i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694"/>
  <p:tag name="KSO_WM_UNIT_ID" val="diagram694_6*i*16"/>
  <p:tag name="KSO_WM_UNIT_INDEX" val="16"/>
  <p:tag name="KSO_WM_UNIT_TYPE" val="i"/>
</p:tagLst>
</file>

<file path=ppt/tags/tag1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694"/>
  <p:tag name="KSO_WM_UNIT_CLEAR" val="1"/>
  <p:tag name="KSO_WM_UNIT_COMPATIBLE" val="0"/>
  <p:tag name="KSO_WM_UNIT_HIGHLIGHT" val="0"/>
  <p:tag name="KSO_WM_UNIT_ID" val="257*l_h_f*1_4_1"/>
  <p:tag name="KSO_WM_UNIT_INDEX" val="1_4_1"/>
  <p:tag name="KSO_WM_UNIT_LAYERLEVEL" val="1_1_1"/>
  <p:tag name="KSO_WM_UNIT_LINE_FILL_TYPE" val="2"/>
  <p:tag name="KSO_WM_UNIT_LINE_FORE_SCHEMECOLOR_INDEX" val="5"/>
  <p:tag name="KSO_WM_UNIT_PRESET_TEXT_INDEX" val="4"/>
  <p:tag name="KSO_WM_UNIT_PRESET_TEXT_LEN" val="17"/>
  <p:tag name="KSO_WM_UNIT_TEXT_FILL_FORE_SCHEMECOLOR_INDEX" val="5"/>
  <p:tag name="KSO_WM_UNIT_TEXT_FILL_TYPE" val="1"/>
  <p:tag name="KSO_WM_UNIT_TYPE" val="l_h_f"/>
  <p:tag name="KSO_WM_UNIT_VALUE" val="16"/>
</p:tagLst>
</file>

<file path=ppt/tags/tag1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694"/>
  <p:tag name="KSO_WM_UNIT_CLEAR" val="1"/>
  <p:tag name="KSO_WM_UNIT_FILL_FORE_SCHEMECOLOR_INDEX" val="5"/>
  <p:tag name="KSO_WM_UNIT_FILL_TYPE" val="1"/>
  <p:tag name="KSO_WM_UNIT_ID" val="257*l_i*1_4"/>
  <p:tag name="KSO_WM_UNIT_INDEX" val="1_4"/>
  <p:tag name="KSO_WM_UNIT_LAYERLEVEL" val="1_1"/>
  <p:tag name="KSO_WM_UNIT_TEXT_FILL_FORE_SCHEMECOLOR_INDEX" val="14"/>
  <p:tag name="KSO_WM_UNIT_TEXT_FILL_TYPE" val="1"/>
  <p:tag name="KSO_WM_UNIT_TYPE" val="l_i"/>
</p:tagLst>
</file>

<file path=ppt/tags/tag13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2572</Words>
  <Application>WPS 演示</Application>
  <PresentationFormat>On-screen Show (4:3)</PresentationFormat>
  <Paragraphs>222</Paragraphs>
  <Slides>25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Arial</vt:lpstr>
      <vt:lpstr>宋体</vt:lpstr>
      <vt:lpstr>Wingdings</vt:lpstr>
      <vt:lpstr>等线</vt:lpstr>
      <vt:lpstr>微软雅黑</vt:lpstr>
      <vt:lpstr>楷体</vt:lpstr>
      <vt:lpstr>华文彩云</vt:lpstr>
      <vt:lpstr>Times New Roman</vt:lpstr>
      <vt:lpstr>楷体_GB2312</vt:lpstr>
      <vt:lpstr>新宋体</vt:lpstr>
      <vt:lpstr>Calibri</vt:lpstr>
      <vt:lpstr>Arial Unicode MS</vt:lpstr>
      <vt:lpstr>黑体</vt:lpstr>
      <vt:lpstr>方正大黑简体</vt:lpstr>
      <vt:lpstr>Office 主题</vt:lpstr>
      <vt:lpstr>PowerPoint 演示文稿</vt:lpstr>
      <vt:lpstr>PowerPoint 演示文稿</vt:lpstr>
      <vt:lpstr>本次课程介绍 | 目录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Administrator</cp:lastModifiedBy>
  <cp:revision>2</cp:revision>
  <cp:lastPrinted>2020-10-20T17:38:00Z</cp:lastPrinted>
  <dcterms:created xsi:type="dcterms:W3CDTF">2020-10-20T17:38:00Z</dcterms:created>
  <dcterms:modified xsi:type="dcterms:W3CDTF">2021-01-27T00:52:00Z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2052-11.1.0.10314</vt:lpwstr>
  </property>
</Properties>
</file>