
<file path=[Content_Types].xml><?xml version="1.0" encoding="utf-8"?>
<Types xmlns="http://schemas.openxmlformats.org/package/2006/content-types">
  <Default Extension="wav" ContentType="audio/x-wav"/>
  <Default Extension="jpeg" ContentType="image/jpeg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"/>
  </p:notesMasterIdLst>
  <p:handoutMasterIdLst>
    <p:handoutMasterId r:id="rId26"/>
  </p:handoutMasterIdLst>
  <p:sldIdLst>
    <p:sldId id="339" r:id="rId3"/>
    <p:sldId id="383" r:id="rId4"/>
    <p:sldId id="341" r:id="rId5"/>
    <p:sldId id="384" r:id="rId6"/>
    <p:sldId id="385" r:id="rId8"/>
    <p:sldId id="346" r:id="rId9"/>
    <p:sldId id="347" r:id="rId10"/>
    <p:sldId id="406" r:id="rId11"/>
    <p:sldId id="407" r:id="rId12"/>
    <p:sldId id="408" r:id="rId13"/>
    <p:sldId id="349" r:id="rId14"/>
    <p:sldId id="421" r:id="rId15"/>
    <p:sldId id="350" r:id="rId16"/>
    <p:sldId id="422" r:id="rId17"/>
    <p:sldId id="351" r:id="rId18"/>
    <p:sldId id="423" r:id="rId19"/>
    <p:sldId id="352" r:id="rId20"/>
    <p:sldId id="357" r:id="rId21"/>
    <p:sldId id="353" r:id="rId22"/>
    <p:sldId id="354" r:id="rId23"/>
    <p:sldId id="424" r:id="rId24"/>
    <p:sldId id="359" r:id="rId25"/>
  </p:sldIdLst>
  <p:sldSz cx="12192000" cy="6858000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oudou" initials="d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0000FF"/>
    <a:srgbClr val="E6FBFE"/>
    <a:srgbClr val="57D2E3"/>
    <a:srgbClr val="21B1C5"/>
    <a:srgbClr val="B2F3FC"/>
    <a:srgbClr val="4BCFE1"/>
    <a:srgbClr val="5BADF7"/>
    <a:srgbClr val="6A56A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620"/>
    <p:restoredTop sz="94424"/>
  </p:normalViewPr>
  <p:slideViewPr>
    <p:cSldViewPr snapToGrid="0" showGuides="1">
      <p:cViewPr varScale="1">
        <p:scale>
          <a:sx n="71" d="100"/>
          <a:sy n="71" d="100"/>
        </p:scale>
        <p:origin x="594" y="60"/>
      </p:cViewPr>
      <p:guideLst>
        <p:guide orient="horz" pos="2201"/>
        <p:guide pos="393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5" cy="72005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0" Type="http://schemas.openxmlformats.org/officeDocument/2006/relationships/commentAuthors" Target="commentAuthors.xml"/><Relationship Id="rId3" Type="http://schemas.openxmlformats.org/officeDocument/2006/relationships/slide" Target="slides/slide1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handoutMaster" Target="handoutMasters/handoutMaster1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 sz="1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>
              <a:defRPr sz="1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829D34B-00D3-4A89-A3A7-685A175FDEF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 sz="1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>
              <a:defRPr sz="1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31D1155-E5EE-449F-8B76-17A01290402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4819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p>
            <a:pPr lvl="0"/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3482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 dirty="0">
                <a:ea typeface="宋体" panose="02010600030101010101" pitchFamily="2" charset="-122"/>
              </a:rPr>
            </a:fld>
            <a:endParaRPr lang="en-US" altLang="zh-CN" sz="1200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3" name="幻灯片图像占位符 1"/>
          <p:cNvSpPr>
            <a:spLocks noGrp="1" noRot="1"/>
          </p:cNvSpPr>
          <p:nvPr>
            <p:ph type="sldImg"/>
          </p:nvPr>
        </p:nvSpPr>
        <p:spPr/>
      </p:sp>
      <p:sp>
        <p:nvSpPr>
          <p:cNvPr id="18434" name="文本占位符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/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auto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82F288E0-7875-42C4-84C8-98DBBD3BF4D2}" type="datetimeFigureOut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7D9BB5D0-35E4-459D-AEF3-FE4D7C45CC19}" type="slidenum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82F288E0-7875-42C4-84C8-98DBBD3BF4D2}" type="datetimeFigureOut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7D9BB5D0-35E4-459D-AEF3-FE4D7C45CC19}" type="slidenum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82F288E0-7875-42C4-84C8-98DBBD3BF4D2}" type="datetimeFigureOut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7D9BB5D0-35E4-459D-AEF3-FE4D7C45CC19}" type="slidenum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82F288E0-7875-42C4-84C8-98DBBD3BF4D2}" type="datetimeFigureOut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7D9BB5D0-35E4-459D-AEF3-FE4D7C45CC19}" type="slidenum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82F288E0-7875-42C4-84C8-98DBBD3BF4D2}" type="datetimeFigureOut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7D9BB5D0-35E4-459D-AEF3-FE4D7C45CC19}" type="slidenum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82F288E0-7875-42C4-84C8-98DBBD3BF4D2}" type="datetimeFigureOut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7D9BB5D0-35E4-459D-AEF3-FE4D7C45CC19}" type="slidenum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82F288E0-7875-42C4-84C8-98DBBD3BF4D2}" type="datetimeFigureOut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7D9BB5D0-35E4-459D-AEF3-FE4D7C45CC19}" type="slidenum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fontAlgn="auto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82F288E0-7875-42C4-84C8-98DBBD3BF4D2}" type="datetimeFigureOut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7D9BB5D0-35E4-459D-AEF3-FE4D7C45CC19}" type="slidenum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82F288E0-7875-42C4-84C8-98DBBD3BF4D2}" type="datetimeFigureOut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7D9BB5D0-35E4-459D-AEF3-FE4D7C45CC19}" type="slidenum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82F288E0-7875-42C4-84C8-98DBBD3BF4D2}" type="datetimeFigureOut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7D9BB5D0-35E4-459D-AEF3-FE4D7C45CC19}" type="slidenum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82F288E0-7875-42C4-84C8-98DBBD3BF4D2}" type="datetimeFigureOut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7D9BB5D0-35E4-459D-AEF3-FE4D7C45CC19}" type="slidenum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82F288E0-7875-42C4-84C8-98DBBD3BF4D2}" type="datetimeFigureOut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7D9BB5D0-35E4-459D-AEF3-FE4D7C45CC19}" type="slidenum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82F288E0-7875-42C4-84C8-98DBBD3BF4D2}" type="datetimeFigureOut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7D9BB5D0-35E4-459D-AEF3-FE4D7C45CC19}" type="slidenum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82F288E0-7875-42C4-84C8-98DBBD3BF4D2}" type="datetimeFigureOut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7D9BB5D0-35E4-459D-AEF3-FE4D7C45CC19}" type="slidenum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82F288E0-7875-42C4-84C8-98DBBD3BF4D2}" type="datetimeFigureOut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7D9BB5D0-35E4-459D-AEF3-FE4D7C45CC19}" type="slidenum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82F288E0-7875-42C4-84C8-98DBBD3BF4D2}" type="datetimeFigureOut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7D9BB5D0-35E4-459D-AEF3-FE4D7C45CC19}" type="slidenum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82F288E0-7875-42C4-84C8-98DBBD3BF4D2}" type="datetimeFigureOut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7D9BB5D0-35E4-459D-AEF3-FE4D7C45CC19}" type="slidenum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82F288E0-7875-42C4-84C8-98DBBD3BF4D2}" type="datetimeFigureOut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7D9BB5D0-35E4-459D-AEF3-FE4D7C45CC19}" type="slidenum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82F288E0-7875-42C4-84C8-98DBBD3BF4D2}" type="datetimeFigureOut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7D9BB5D0-35E4-459D-AEF3-FE4D7C45CC19}" type="slidenum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82F288E0-7875-42C4-84C8-98DBBD3BF4D2}" type="datetimeFigureOut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7D9BB5D0-35E4-459D-AEF3-FE4D7C45CC19}" type="slidenum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82F288E0-7875-42C4-84C8-98DBBD3BF4D2}" type="datetimeFigureOut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7D9BB5D0-35E4-459D-AEF3-FE4D7C45CC19}" type="slidenum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82F288E0-7875-42C4-84C8-98DBBD3BF4D2}" type="datetimeFigureOut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7D9BB5D0-35E4-459D-AEF3-FE4D7C45CC19}" type="slidenum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82F288E0-7875-42C4-84C8-98DBBD3BF4D2}" type="datetimeFigureOut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7D9BB5D0-35E4-459D-AEF3-FE4D7C45CC19}" type="slidenum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82F288E0-7875-42C4-84C8-98DBBD3BF4D2}" type="datetimeFigureOut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7D9BB5D0-35E4-459D-AEF3-FE4D7C45CC19}" type="slidenum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82F288E0-7875-42C4-84C8-98DBBD3BF4D2}" type="datetimeFigureOut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7D9BB5D0-35E4-459D-AEF3-FE4D7C45CC19}" type="slidenum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82F288E0-7875-42C4-84C8-98DBBD3BF4D2}" type="datetimeFigureOut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7D9BB5D0-35E4-459D-AEF3-FE4D7C45CC19}" type="slidenum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82F288E0-7875-42C4-84C8-98DBBD3BF4D2}" type="datetimeFigureOut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7D9BB5D0-35E4-459D-AEF3-FE4D7C45CC19}" type="slidenum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82F288E0-7875-42C4-84C8-98DBBD3BF4D2}" type="datetimeFigureOut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7D9BB5D0-35E4-459D-AEF3-FE4D7C45CC19}" type="slidenum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82F288E0-7875-42C4-84C8-98DBBD3BF4D2}" type="datetimeFigureOut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7D9BB5D0-35E4-459D-AEF3-FE4D7C45CC19}" type="slidenum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82F288E0-7875-42C4-84C8-98DBBD3BF4D2}" type="datetimeFigureOut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7D9BB5D0-35E4-459D-AEF3-FE4D7C45CC19}" type="slidenum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82F288E0-7875-42C4-84C8-98DBBD3BF4D2}" type="datetimeFigureOut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7D9BB5D0-35E4-459D-AEF3-FE4D7C45CC19}" type="slidenum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82F288E0-7875-42C4-84C8-98DBBD3BF4D2}" type="datetimeFigureOut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7D9BB5D0-35E4-459D-AEF3-FE4D7C45CC19}" type="slidenum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3" Type="http://schemas.openxmlformats.org/officeDocument/2006/relationships/theme" Target="../theme/theme1.xml"/><Relationship Id="rId32" Type="http://schemas.openxmlformats.org/officeDocument/2006/relationships/slideLayout" Target="../slideLayouts/slideLayout32.xml"/><Relationship Id="rId31" Type="http://schemas.openxmlformats.org/officeDocument/2006/relationships/slideLayout" Target="../slideLayouts/slideLayout31.xml"/><Relationship Id="rId30" Type="http://schemas.openxmlformats.org/officeDocument/2006/relationships/slideLayout" Target="../slideLayouts/slideLayout30.xml"/><Relationship Id="rId3" Type="http://schemas.openxmlformats.org/officeDocument/2006/relationships/slideLayout" Target="../slideLayouts/slideLayout3.xml"/><Relationship Id="rId29" Type="http://schemas.openxmlformats.org/officeDocument/2006/relationships/slideLayout" Target="../slideLayouts/slideLayout29.xml"/><Relationship Id="rId28" Type="http://schemas.openxmlformats.org/officeDocument/2006/relationships/slideLayout" Target="../slideLayouts/slideLayout28.xml"/><Relationship Id="rId27" Type="http://schemas.openxmlformats.org/officeDocument/2006/relationships/slideLayout" Target="../slideLayouts/slideLayout27.xml"/><Relationship Id="rId26" Type="http://schemas.openxmlformats.org/officeDocument/2006/relationships/slideLayout" Target="../slideLayouts/slideLayout26.xml"/><Relationship Id="rId25" Type="http://schemas.openxmlformats.org/officeDocument/2006/relationships/slideLayout" Target="../slideLayouts/slideLayout25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0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2"/>
          <p:cNvSpPr>
            <a:spLocks noGrp="1"/>
          </p:cNvSpPr>
          <p:nvPr>
            <p:ph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p>
            <a:pPr lvl="0" indent="-22860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2860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fld id="{82F288E0-7875-42C4-84C8-98DBBD3BF4D2}" type="datetimeFigureOut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fld id="{7D9BB5D0-35E4-459D-AEF3-FE4D7C45CC19}" type="slidenum">
              <a:rPr lang="zh-CN" altLang="en-US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7" r:id="rId29"/>
    <p:sldLayoutId id="2147483678" r:id="rId30"/>
    <p:sldLayoutId id="2147483679" r:id="rId31"/>
    <p:sldLayoutId id="2147483680" r:id="rId3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4.xml"/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1.wav"/><Relationship Id="rId2" Type="http://schemas.openxmlformats.org/officeDocument/2006/relationships/image" Target="../media/image9.png"/><Relationship Id="rId1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0.xml"/><Relationship Id="rId1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6.jpeg"/><Relationship Id="rId1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2.xml"/><Relationship Id="rId1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2.xml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4.xml"/><Relationship Id="rId1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2" Type="http://schemas.openxmlformats.org/officeDocument/2006/relationships/image" Target="../media/image25.png"/><Relationship Id="rId1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6.xml"/><Relationship Id="rId1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2" Type="http://schemas.openxmlformats.org/officeDocument/2006/relationships/image" Target="../media/image28.emf"/><Relationship Id="rId1" Type="http://schemas.openxmlformats.org/officeDocument/2006/relationships/image" Target="../media/image27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3" name="矩形 1"/>
          <p:cNvSpPr>
            <a:spLocks noChangeArrowheads="1"/>
          </p:cNvSpPr>
          <p:nvPr/>
        </p:nvSpPr>
        <p:spPr bwMode="auto">
          <a:xfrm>
            <a:off x="554038" y="1711325"/>
            <a:ext cx="11791950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1</a:t>
            </a:r>
            <a:r>
              <a:rPr kumimoji="0" lang="zh-CN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、</a:t>
            </a:r>
            <a:r>
              <a:rPr kumimoji="0" lang="zh-CN" altLang="en-US" sz="40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                 </a:t>
            </a:r>
            <a:r>
              <a:rPr kumimoji="0" lang="zh-CN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标志着局部抗战的开始。</a:t>
            </a:r>
            <a:endParaRPr kumimoji="0" lang="es-ES" altLang="es-ES" sz="4000" b="1" i="0" u="none" strike="noStrike" kern="1200" cap="none" spc="0" normalizeH="0" baseline="0" noProof="0" dirty="0" smtClean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</p:txBody>
      </p:sp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1576388" y="1614488"/>
            <a:ext cx="3856038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九一八事变</a:t>
            </a:r>
            <a:endParaRPr kumimoji="0" lang="zh-CN" altLang="en-US" sz="4000" b="1" i="0" u="none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</p:txBody>
      </p:sp>
      <p:sp>
        <p:nvSpPr>
          <p:cNvPr id="37895" name="矩形 2"/>
          <p:cNvSpPr>
            <a:spLocks noChangeArrowheads="1"/>
          </p:cNvSpPr>
          <p:nvPr/>
        </p:nvSpPr>
        <p:spPr bwMode="auto">
          <a:xfrm>
            <a:off x="527050" y="2894013"/>
            <a:ext cx="11425238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s-ES" altLang="zh-CN" sz="4000" b="1" i="0" u="none" strike="noStrike" kern="120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2</a:t>
            </a:r>
            <a:r>
              <a:rPr kumimoji="1" lang="zh-CN" altLang="es-ES" sz="4000" b="1" i="0" u="none" strike="noStrike" kern="120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、</a:t>
            </a:r>
            <a:r>
              <a:rPr kumimoji="1" lang="zh-CN" altLang="es-ES" sz="4000" b="1" i="0" u="sng" strike="noStrike" kern="120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　　　　　</a:t>
            </a:r>
            <a:r>
              <a:rPr kumimoji="0" lang="zh-CN" altLang="en-US" sz="4000" b="1" i="0" u="none" strike="noStrike" kern="120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标志着</a:t>
            </a:r>
            <a:r>
              <a:rPr kumimoji="1" lang="zh-CN" altLang="en-US" sz="4000" b="1" i="0" u="none" strike="noStrike" kern="120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抗日民族统一战线初步形成。</a:t>
            </a:r>
            <a:endParaRPr kumimoji="1" lang="zh-CN" altLang="en-US" sz="4000" b="1" i="0" u="none" strike="noStrike" kern="1200" cap="none" spc="0" normalizeH="0" baseline="0" noProof="0" smtClean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</p:txBody>
      </p:sp>
      <p:sp>
        <p:nvSpPr>
          <p:cNvPr id="37896" name="矩形 4"/>
          <p:cNvSpPr>
            <a:spLocks noChangeArrowheads="1"/>
          </p:cNvSpPr>
          <p:nvPr/>
        </p:nvSpPr>
        <p:spPr bwMode="auto">
          <a:xfrm>
            <a:off x="1132840" y="2767330"/>
            <a:ext cx="2607310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40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西安事变</a:t>
            </a:r>
            <a:endParaRPr kumimoji="1" lang="zh-CN" altLang="en-US" sz="4000" b="1" i="0" u="none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</p:txBody>
      </p:sp>
      <p:sp>
        <p:nvSpPr>
          <p:cNvPr id="37897" name="矩形 5"/>
          <p:cNvSpPr>
            <a:spLocks noChangeArrowheads="1"/>
          </p:cNvSpPr>
          <p:nvPr/>
        </p:nvSpPr>
        <p:spPr bwMode="auto">
          <a:xfrm>
            <a:off x="500380" y="4250055"/>
            <a:ext cx="10810240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s-E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３</a:t>
            </a:r>
            <a:r>
              <a:rPr kumimoji="0" lang="zh-CN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、</a:t>
            </a:r>
            <a:r>
              <a:rPr kumimoji="0" lang="zh-CN" altLang="en-US" sz="40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               </a:t>
            </a:r>
            <a:r>
              <a:rPr kumimoji="0" lang="zh-CN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标志着全民族</a:t>
            </a:r>
            <a:r>
              <a:rPr kumimoji="0" lang="zh-CN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抗战的开始。 </a:t>
            </a:r>
            <a:endParaRPr kumimoji="0" lang="es-ES" altLang="es-ES" sz="4000" b="1" i="0" u="none" strike="noStrike" kern="1200" cap="none" spc="0" normalizeH="0" baseline="0" noProof="0" dirty="0" smtClean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</p:txBody>
      </p:sp>
      <p:sp>
        <p:nvSpPr>
          <p:cNvPr id="37898" name="Text Box 7"/>
          <p:cNvSpPr txBox="1">
            <a:spLocks noChangeArrowheads="1"/>
          </p:cNvSpPr>
          <p:nvPr/>
        </p:nvSpPr>
        <p:spPr bwMode="auto">
          <a:xfrm>
            <a:off x="1511300" y="4168775"/>
            <a:ext cx="3819525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卢沟桥事变</a:t>
            </a:r>
            <a:endParaRPr kumimoji="0" lang="zh-CN" altLang="en-US" sz="4000" b="1" i="0" u="none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</p:txBody>
      </p:sp>
      <p:sp>
        <p:nvSpPr>
          <p:cNvPr id="5129" name="矩形 7"/>
          <p:cNvSpPr>
            <a:spLocks noChangeArrowheads="1"/>
          </p:cNvSpPr>
          <p:nvPr/>
        </p:nvSpPr>
        <p:spPr bwMode="auto">
          <a:xfrm>
            <a:off x="527050" y="5529263"/>
            <a:ext cx="11782425" cy="70675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s-E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４</a:t>
            </a:r>
            <a:r>
              <a:rPr kumimoji="1" lang="zh-CN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、日本侵华最大罪证</a:t>
            </a:r>
            <a:r>
              <a:rPr kumimoji="1" lang="en-US" altLang="zh-CN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____________</a:t>
            </a:r>
            <a:r>
              <a:rPr kumimoji="1" lang="zh-CN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。</a:t>
            </a:r>
            <a:endParaRPr kumimoji="0" lang="es-ES" altLang="es-ES" sz="4000" b="1" i="0" u="sng" strike="noStrike" kern="1200" cap="none" spc="0" normalizeH="0" baseline="0" noProof="0" dirty="0" smtClean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</p:txBody>
      </p:sp>
      <p:sp>
        <p:nvSpPr>
          <p:cNvPr id="37900" name="矩形 8"/>
          <p:cNvSpPr>
            <a:spLocks noChangeArrowheads="1"/>
          </p:cNvSpPr>
          <p:nvPr/>
        </p:nvSpPr>
        <p:spPr bwMode="auto">
          <a:xfrm>
            <a:off x="5589588" y="5491163"/>
            <a:ext cx="4551363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南京大屠杀</a:t>
            </a:r>
            <a:endParaRPr kumimoji="1" lang="zh-CN" altLang="en-US" sz="40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</p:txBody>
      </p:sp>
      <p:sp>
        <p:nvSpPr>
          <p:cNvPr id="6153" name="Text Box 13"/>
          <p:cNvSpPr txBox="1"/>
          <p:nvPr/>
        </p:nvSpPr>
        <p:spPr>
          <a:xfrm>
            <a:off x="823913" y="792163"/>
            <a:ext cx="2019300" cy="645160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rgbClr val="375D80"/>
            </a:prstShdw>
          </a:effectLst>
        </p:spPr>
        <p:txBody>
          <a:bodyPr wrap="none" anchor="t">
            <a:spAutoFit/>
          </a:bodyPr>
          <a:p>
            <a:pPr defTabSz="914400" eaLnBrk="0" hangingPunct="0"/>
            <a:r>
              <a:rPr lang="zh-CN" altLang="en-US" sz="3600" b="1">
                <a:solidFill>
                  <a:schemeClr val="tx2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复习回顾</a:t>
            </a:r>
            <a:endParaRPr lang="zh-CN" altLang="en-US" sz="3600" b="1">
              <a:solidFill>
                <a:schemeClr val="tx2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7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4" grpId="0"/>
      <p:bldP spid="37896" grpId="0"/>
      <p:bldP spid="37898" grpId="0"/>
      <p:bldP spid="3790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Text Box 2"/>
          <p:cNvSpPr txBox="1"/>
          <p:nvPr/>
        </p:nvSpPr>
        <p:spPr>
          <a:xfrm>
            <a:off x="2111375" y="5133975"/>
            <a:ext cx="221805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latin typeface="Times New Roman" panose="02020603050405020304" pitchFamily="18" charset="0"/>
                <a:ea typeface="华文中宋" panose="02010600040101010101" charset="-122"/>
              </a:rPr>
              <a:t>国民党抗战</a:t>
            </a:r>
            <a:endParaRPr lang="zh-CN" altLang="en-US" b="1" dirty="0">
              <a:latin typeface="Times New Roman" panose="02020603050405020304" pitchFamily="18" charset="0"/>
              <a:ea typeface="华文中宋" panose="02010600040101010101" charset="-122"/>
            </a:endParaRPr>
          </a:p>
        </p:txBody>
      </p:sp>
      <p:sp>
        <p:nvSpPr>
          <p:cNvPr id="25603" name="Text Box 3"/>
          <p:cNvSpPr txBox="1"/>
          <p:nvPr/>
        </p:nvSpPr>
        <p:spPr>
          <a:xfrm>
            <a:off x="7869238" y="5048250"/>
            <a:ext cx="221805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latin typeface="Times New Roman" panose="02020603050405020304" pitchFamily="18" charset="0"/>
                <a:ea typeface="华文中宋" panose="02010600040101010101" charset="-122"/>
              </a:rPr>
              <a:t>共产党抗战</a:t>
            </a:r>
            <a:endParaRPr lang="zh-CN" altLang="en-US" b="1" dirty="0">
              <a:latin typeface="Times New Roman" panose="02020603050405020304" pitchFamily="18" charset="0"/>
              <a:ea typeface="华文中宋" panose="02010600040101010101" charset="-122"/>
            </a:endParaRPr>
          </a:p>
        </p:txBody>
      </p:sp>
      <p:sp>
        <p:nvSpPr>
          <p:cNvPr id="25604" name="Text Box 4"/>
          <p:cNvSpPr txBox="1"/>
          <p:nvPr/>
        </p:nvSpPr>
        <p:spPr>
          <a:xfrm>
            <a:off x="5078413" y="5368925"/>
            <a:ext cx="2416175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latin typeface="Times New Roman" panose="02020603050405020304" pitchFamily="18" charset="0"/>
                <a:ea typeface="华文中宋" panose="02010600040101010101" charset="-122"/>
              </a:rPr>
              <a:t>中国社会各</a:t>
            </a:r>
            <a:r>
              <a:rPr lang="zh-CN" altLang="en-US" b="1" dirty="0">
                <a:latin typeface="Times New Roman" panose="02020603050405020304" pitchFamily="18" charset="0"/>
              </a:rPr>
              <a:t>阶层抗战</a:t>
            </a:r>
            <a:endParaRPr lang="zh-CN" altLang="en-US" b="1" dirty="0">
              <a:latin typeface="Times New Roman" panose="02020603050405020304" pitchFamily="18" charset="0"/>
            </a:endParaRPr>
          </a:p>
        </p:txBody>
      </p:sp>
      <p:sp>
        <p:nvSpPr>
          <p:cNvPr id="14341" name="WordArt 7"/>
          <p:cNvSpPr/>
          <p:nvPr/>
        </p:nvSpPr>
        <p:spPr>
          <a:xfrm>
            <a:off x="7181850" y="1012825"/>
            <a:ext cx="2330450" cy="5540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0000" lnSpcReduction="10000"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FF66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全民族抗战开始</a:t>
            </a:r>
            <a:endParaRPr lang="zh-CN" altLang="en-US" sz="3600" b="1">
              <a:ln w="9525" cap="flat" cmpd="sng">
                <a:solidFill>
                  <a:srgbClr val="FF66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66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5606" name="Text Box 9"/>
          <p:cNvSpPr txBox="1"/>
          <p:nvPr/>
        </p:nvSpPr>
        <p:spPr>
          <a:xfrm>
            <a:off x="2209800" y="6202363"/>
            <a:ext cx="2286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b="1" dirty="0">
                <a:solidFill>
                  <a:srgbClr val="D60093"/>
                </a:solidFill>
                <a:latin typeface="Times New Roman" panose="02020603050405020304" pitchFamily="18" charset="0"/>
                <a:ea typeface="华文中宋" panose="02010600040101010101" charset="-122"/>
              </a:rPr>
              <a:t>正面战场</a:t>
            </a:r>
            <a:endParaRPr lang="zh-CN" altLang="en-US" b="1" dirty="0">
              <a:solidFill>
                <a:srgbClr val="D60093"/>
              </a:solidFill>
              <a:latin typeface="Times New Roman" panose="02020603050405020304" pitchFamily="18" charset="0"/>
              <a:ea typeface="华文中宋" panose="02010600040101010101" charset="-122"/>
            </a:endParaRPr>
          </a:p>
        </p:txBody>
      </p:sp>
      <p:sp>
        <p:nvSpPr>
          <p:cNvPr id="25607" name="Text Box 10"/>
          <p:cNvSpPr txBox="1"/>
          <p:nvPr/>
        </p:nvSpPr>
        <p:spPr>
          <a:xfrm>
            <a:off x="8077200" y="6202363"/>
            <a:ext cx="2160588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b="1" dirty="0">
                <a:solidFill>
                  <a:srgbClr val="D60093"/>
                </a:solidFill>
                <a:latin typeface="Times New Roman" panose="02020603050405020304" pitchFamily="18" charset="0"/>
                <a:ea typeface="华文中宋" panose="02010600040101010101" charset="-122"/>
              </a:rPr>
              <a:t>敌后战场</a:t>
            </a:r>
            <a:endParaRPr lang="zh-CN" altLang="en-US" b="1" dirty="0">
              <a:solidFill>
                <a:srgbClr val="D60093"/>
              </a:solidFill>
              <a:latin typeface="Times New Roman" panose="02020603050405020304" pitchFamily="18" charset="0"/>
              <a:ea typeface="华文中宋" panose="02010600040101010101" charset="-122"/>
            </a:endParaRPr>
          </a:p>
        </p:txBody>
      </p:sp>
      <p:sp>
        <p:nvSpPr>
          <p:cNvPr id="25608" name="Line 11"/>
          <p:cNvSpPr/>
          <p:nvPr/>
        </p:nvSpPr>
        <p:spPr>
          <a:xfrm flipV="1">
            <a:off x="3124200" y="5770563"/>
            <a:ext cx="0" cy="433387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5609" name="Line 12"/>
          <p:cNvSpPr/>
          <p:nvPr/>
        </p:nvSpPr>
        <p:spPr>
          <a:xfrm flipV="1">
            <a:off x="8975725" y="5713413"/>
            <a:ext cx="0" cy="433387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pic>
        <p:nvPicPr>
          <p:cNvPr id="25610" name="图片 2"/>
          <p:cNvPicPr>
            <a:picLocks noChangeAspect="1"/>
          </p:cNvPicPr>
          <p:nvPr/>
        </p:nvPicPr>
        <p:blipFill>
          <a:blip r:embed="rId1"/>
          <a:srcRect l="8939"/>
          <a:stretch>
            <a:fillRect/>
          </a:stretch>
        </p:blipFill>
        <p:spPr>
          <a:xfrm>
            <a:off x="1600200" y="1901825"/>
            <a:ext cx="4303713" cy="27892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7" name="WordArt 7"/>
          <p:cNvSpPr/>
          <p:nvPr/>
        </p:nvSpPr>
        <p:spPr>
          <a:xfrm>
            <a:off x="2252663" y="1060450"/>
            <a:ext cx="2266950" cy="596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lnSpcReduction="10000"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FF66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局部抗战开始</a:t>
            </a:r>
            <a:endParaRPr lang="zh-CN" altLang="en-US" sz="3600" b="1">
              <a:ln w="9525" cap="flat" cmpd="sng">
                <a:solidFill>
                  <a:srgbClr val="FF66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66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348" name="Rectangle 14"/>
          <p:cNvSpPr/>
          <p:nvPr/>
        </p:nvSpPr>
        <p:spPr>
          <a:xfrm>
            <a:off x="3048000" y="155575"/>
            <a:ext cx="6291263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000" b="1" dirty="0">
                <a:solidFill>
                  <a:srgbClr val="FF0000"/>
                </a:solidFill>
                <a:latin typeface="Arial Black" panose="020B0A04020102020204" pitchFamily="34" charset="0"/>
                <a:ea typeface="黑体" panose="02010609060101010101" pitchFamily="49" charset="-122"/>
              </a:rPr>
              <a:t>血色记忆</a:t>
            </a:r>
            <a:r>
              <a:rPr lang="en-US" altLang="zh-CN" sz="4000" b="1" dirty="0">
                <a:solidFill>
                  <a:srgbClr val="FF0000"/>
                </a:solidFill>
                <a:latin typeface="Arial Black" panose="020B0A04020102020204" pitchFamily="34" charset="0"/>
                <a:ea typeface="黑体" panose="02010609060101010101" pitchFamily="49" charset="-122"/>
              </a:rPr>
              <a:t>——</a:t>
            </a:r>
            <a:r>
              <a:rPr lang="zh-CN" altLang="en-US" sz="4000" b="1" dirty="0">
                <a:solidFill>
                  <a:srgbClr val="FF0000"/>
                </a:solidFill>
                <a:latin typeface="Arial Black" panose="020B0A04020102020204" pitchFamily="34" charset="0"/>
                <a:ea typeface="黑体" panose="02010609060101010101" pitchFamily="49" charset="-122"/>
              </a:rPr>
              <a:t>抗战大事记</a:t>
            </a:r>
            <a:endParaRPr lang="zh-CN" altLang="en-US" sz="4000" b="1" dirty="0">
              <a:solidFill>
                <a:srgbClr val="FF0000"/>
              </a:solidFill>
              <a:latin typeface="Arial Black" panose="020B0A04020102020204" pitchFamily="34" charset="0"/>
              <a:ea typeface="黑体" panose="02010609060101010101" pitchFamily="49" charset="-122"/>
            </a:endParaRPr>
          </a:p>
        </p:txBody>
      </p:sp>
      <p:pic>
        <p:nvPicPr>
          <p:cNvPr id="25613" name="图片 6"/>
          <p:cNvPicPr>
            <a:picLocks noChangeAspect="1"/>
          </p:cNvPicPr>
          <p:nvPr/>
        </p:nvPicPr>
        <p:blipFill>
          <a:blip r:embed="rId2"/>
          <a:srcRect l="30028" r="1633"/>
          <a:stretch>
            <a:fillRect/>
          </a:stretch>
        </p:blipFill>
        <p:spPr>
          <a:xfrm>
            <a:off x="6019800" y="1901825"/>
            <a:ext cx="4578350" cy="2838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5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25603" grpId="0"/>
      <p:bldP spid="25604" grpId="0"/>
      <p:bldP spid="25606" grpId="0"/>
      <p:bldP spid="2560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8" name="Text Box 22"/>
          <p:cNvSpPr txBox="1">
            <a:spLocks noChangeArrowheads="1"/>
          </p:cNvSpPr>
          <p:nvPr/>
        </p:nvSpPr>
        <p:spPr bwMode="auto">
          <a:xfrm>
            <a:off x="0" y="1517650"/>
            <a:ext cx="121920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ea"/>
                <a:ea typeface="+mn-ea"/>
                <a:cs typeface="+mn-cs"/>
                <a:sym typeface="+mn-ea"/>
              </a:rPr>
              <a:t>第</a:t>
            </a:r>
            <a:r>
              <a:rPr kumimoji="1" lang="en-US" altLang="zh-CN" sz="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ea"/>
                <a:ea typeface="+mn-ea"/>
                <a:cs typeface="+mn-cs"/>
                <a:sym typeface="+mn-ea"/>
              </a:rPr>
              <a:t>20</a:t>
            </a:r>
            <a:r>
              <a:rPr kumimoji="1" lang="zh-CN" alt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ea"/>
                <a:ea typeface="+mn-ea"/>
                <a:cs typeface="+mn-cs"/>
                <a:sym typeface="+mn-ea"/>
              </a:rPr>
              <a:t>课 正面战场的抗战</a:t>
            </a:r>
            <a:endParaRPr kumimoji="1" lang="zh-CN" altLang="en-US" sz="6000" b="1" i="0" u="none" strike="noStrike" kern="1200" cap="none" spc="0" normalizeH="0" baseline="0" noProof="0" dirty="0" smtClean="0">
              <a:ln>
                <a:noFill/>
              </a:ln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ea"/>
              <a:ea typeface="+mn-ea"/>
              <a:cs typeface="+mn-cs"/>
              <a:sym typeface="+mn-ea"/>
            </a:endParaRPr>
          </a:p>
        </p:txBody>
      </p:sp>
      <p:grpSp>
        <p:nvGrpSpPr>
          <p:cNvPr id="8194" name="组合 1"/>
          <p:cNvGrpSpPr/>
          <p:nvPr/>
        </p:nvGrpSpPr>
        <p:grpSpPr>
          <a:xfrm>
            <a:off x="38100" y="2736850"/>
            <a:ext cx="12153900" cy="3468688"/>
            <a:chOff x="35496" y="2030169"/>
            <a:chExt cx="9114255" cy="3487064"/>
          </a:xfrm>
        </p:grpSpPr>
        <p:pic>
          <p:nvPicPr>
            <p:cNvPr id="8199" name="Picture 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5496" y="2030171"/>
              <a:ext cx="2215106" cy="348706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8198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580112" y="2030169"/>
              <a:ext cx="3569639" cy="3487063"/>
            </a:xfrm>
            <a:prstGeom prst="rect">
              <a:avLst/>
            </a:prstGeom>
            <a:noFill/>
            <a:ln w="9525">
              <a:noFill/>
            </a:ln>
          </p:spPr>
        </p:pic>
        <p:grpSp>
          <p:nvGrpSpPr>
            <p:cNvPr id="8195" name="Group 22"/>
            <p:cNvGrpSpPr/>
            <p:nvPr/>
          </p:nvGrpSpPr>
          <p:grpSpPr>
            <a:xfrm>
              <a:off x="1007160" y="2060849"/>
              <a:ext cx="7035375" cy="3454498"/>
              <a:chOff x="1144" y="1821"/>
              <a:chExt cx="4063" cy="1428"/>
            </a:xfrm>
          </p:grpSpPr>
          <p:pic>
            <p:nvPicPr>
              <p:cNvPr id="8196" name="Picture 14" descr="台儿庄战役"/>
              <p:cNvPicPr>
                <a:picLocks noChangeAspect="1"/>
              </p:cNvPicPr>
              <p:nvPr/>
            </p:nvPicPr>
            <p:blipFill>
              <a:blip r:embed="rId3"/>
              <a:srcRect l="28311" t="13509" r="17543" b="11084"/>
              <a:stretch>
                <a:fillRect/>
              </a:stretch>
            </p:blipFill>
            <p:spPr>
              <a:xfrm>
                <a:off x="1872" y="1821"/>
                <a:ext cx="1913" cy="1266"/>
              </a:xfrm>
              <a:prstGeom prst="rect">
                <a:avLst/>
              </a:prstGeom>
              <a:noFill/>
              <a:ln w="28575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pic>
          <p:sp>
            <p:nvSpPr>
              <p:cNvPr id="18" name="Text Box 15"/>
              <p:cNvSpPr txBox="1">
                <a:spLocks noChangeArrowheads="1"/>
              </p:cNvSpPr>
              <p:nvPr/>
            </p:nvSpPr>
            <p:spPr bwMode="auto">
              <a:xfrm>
                <a:off x="1144" y="2981"/>
                <a:ext cx="4063" cy="268"/>
              </a:xfrm>
              <a:prstGeom prst="rect">
                <a:avLst/>
              </a:prstGeom>
              <a:solidFill>
                <a:srgbClr val="CCFFCC"/>
              </a:solidFill>
              <a:ln>
                <a:noFill/>
              </a:ln>
              <a:effectLst/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600" b="1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  <a:sym typeface="+mn-ea"/>
                  </a:rPr>
                  <a:t>【</a:t>
                </a:r>
                <a:r>
                  <a:rPr kumimoji="0" lang="zh-CN" altLang="en-US" sz="3600" b="1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  <a:sym typeface="+mn-ea"/>
                  </a:rPr>
                  <a:t>台儿庄战役</a:t>
                </a:r>
                <a:r>
                  <a:rPr kumimoji="0" lang="en-US" altLang="zh-CN" sz="3600" b="1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  <a:sym typeface="+mn-ea"/>
                  </a:rPr>
                  <a:t>】</a:t>
                </a:r>
                <a:r>
                  <a:rPr lang="en-US" altLang="zh-CN" sz="3600" b="1" noProof="0" smtClean="0">
                    <a:ln>
                      <a:noFill/>
                    </a:ln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sym typeface="+mn-ea"/>
                  </a:rPr>
                  <a:t>【</a:t>
                </a:r>
                <a:r>
                  <a:rPr lang="zh-CN" altLang="en-US" sz="3600" b="1" noProof="0" smtClean="0">
                    <a:ln>
                      <a:noFill/>
                    </a:ln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sym typeface="+mn-ea"/>
                  </a:rPr>
                  <a:t>武汉保卫战</a:t>
                </a:r>
                <a:r>
                  <a:rPr lang="en-US" altLang="zh-CN" sz="3600" b="1" noProof="0" smtClean="0">
                    <a:ln>
                      <a:noFill/>
                    </a:ln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sym typeface="+mn-ea"/>
                  </a:rPr>
                  <a:t>】【</a:t>
                </a:r>
                <a:r>
                  <a:rPr lang="zh-CN" altLang="en-US" sz="3600" b="1" noProof="0" smtClean="0">
                    <a:ln>
                      <a:noFill/>
                    </a:ln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sym typeface="+mn-ea"/>
                  </a:rPr>
                  <a:t>长沙会战</a:t>
                </a:r>
                <a:r>
                  <a:rPr lang="en-US" altLang="zh-CN" sz="3600" b="1" noProof="0" smtClean="0">
                    <a:ln>
                      <a:noFill/>
                    </a:ln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sym typeface="+mn-ea"/>
                  </a:rPr>
                  <a:t>】</a:t>
                </a:r>
                <a:endParaRPr kumimoji="0" lang="en-US" altLang="zh-CN" sz="36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  <a:sym typeface="+mn-ea"/>
                </a:endParaRPr>
              </a:p>
            </p:txBody>
          </p:sp>
        </p:grpSp>
      </p:grpSp>
      <p:sp>
        <p:nvSpPr>
          <p:cNvPr id="8200" name="Text Box 13"/>
          <p:cNvSpPr txBox="1"/>
          <p:nvPr/>
        </p:nvSpPr>
        <p:spPr>
          <a:xfrm>
            <a:off x="2455863" y="830263"/>
            <a:ext cx="7681912" cy="701675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rgbClr val="375D80"/>
            </a:prstShdw>
          </a:effectLst>
        </p:spPr>
        <p:txBody>
          <a:bodyPr anchor="t">
            <a:spAutoFit/>
          </a:bodyPr>
          <a:p>
            <a:pPr defTabSz="914400" eaLnBrk="0" hangingPunct="0"/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第六单元 中华民族的抗日战争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2152015" y="279400"/>
            <a:ext cx="895985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/>
              <a:t>日本占领南京后，迅速分两路</a:t>
            </a:r>
            <a:r>
              <a:rPr lang="zh-CN" altLang="en-US" sz="4000">
                <a:solidFill>
                  <a:srgbClr val="0000FF"/>
                </a:solidFill>
              </a:rPr>
              <a:t>进攻徐州</a:t>
            </a:r>
            <a:r>
              <a:rPr lang="zh-CN" altLang="en-US" sz="4000"/>
              <a:t>。</a:t>
            </a:r>
            <a:endParaRPr lang="zh-CN" altLang="en-US" sz="4000"/>
          </a:p>
          <a:p>
            <a:endParaRPr lang="zh-CN" altLang="en-US" sz="4000"/>
          </a:p>
          <a:p>
            <a:r>
              <a:rPr lang="zh-CN" altLang="en-US" sz="4000"/>
              <a:t>目的：</a:t>
            </a:r>
            <a:r>
              <a:rPr lang="zh-CN" altLang="en-US" sz="4000">
                <a:solidFill>
                  <a:srgbClr val="FF0000"/>
                </a:solidFill>
              </a:rPr>
              <a:t>打通</a:t>
            </a:r>
            <a:r>
              <a:rPr lang="zh-CN" altLang="en-US" sz="4000" u="sng">
                <a:solidFill>
                  <a:srgbClr val="FF0000"/>
                </a:solidFill>
              </a:rPr>
              <a:t>南北战场</a:t>
            </a:r>
            <a:r>
              <a:rPr lang="zh-CN" altLang="en-US" sz="4000">
                <a:solidFill>
                  <a:srgbClr val="FF0000"/>
                </a:solidFill>
              </a:rPr>
              <a:t>。</a:t>
            </a:r>
            <a:endParaRPr lang="zh-CN" altLang="en-US" sz="4000">
              <a:solidFill>
                <a:srgbClr val="FF0000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480" y="152400"/>
            <a:ext cx="2192655" cy="2192655"/>
          </a:xfrm>
          <a:prstGeom prst="rect">
            <a:avLst/>
          </a:prstGeom>
        </p:spPr>
      </p:pic>
      <p:pic>
        <p:nvPicPr>
          <p:cNvPr id="6149" name="图片 12"/>
          <p:cNvPicPr>
            <a:picLocks noChangeAspect="1"/>
          </p:cNvPicPr>
          <p:nvPr/>
        </p:nvPicPr>
        <p:blipFill>
          <a:blip r:embed="rId2">
            <a:lum bright="-12000" contrast="29999"/>
          </a:blip>
          <a:stretch>
            <a:fillRect/>
          </a:stretch>
        </p:blipFill>
        <p:spPr>
          <a:xfrm>
            <a:off x="6809105" y="1678623"/>
            <a:ext cx="5102225" cy="4778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2" name=" 272"/>
          <p:cNvSpPr/>
          <p:nvPr/>
        </p:nvSpPr>
        <p:spPr>
          <a:xfrm>
            <a:off x="6564630" y="4935220"/>
            <a:ext cx="1478915" cy="1761490"/>
          </a:xfrm>
          <a:custGeom>
            <a:avLst/>
            <a:gdLst>
              <a:gd name="connsiteX0" fmla="*/ 1293718 w 2587436"/>
              <a:gd name="connsiteY0" fmla="*/ 105586 h 2587437"/>
              <a:gd name="connsiteX1" fmla="*/ 105586 w 2587436"/>
              <a:gd name="connsiteY1" fmla="*/ 1293718 h 2587437"/>
              <a:gd name="connsiteX2" fmla="*/ 1293718 w 2587436"/>
              <a:gd name="connsiteY2" fmla="*/ 2481850 h 2587437"/>
              <a:gd name="connsiteX3" fmla="*/ 2481850 w 2587436"/>
              <a:gd name="connsiteY3" fmla="*/ 1293718 h 2587437"/>
              <a:gd name="connsiteX4" fmla="*/ 1293718 w 2587436"/>
              <a:gd name="connsiteY4" fmla="*/ 105586 h 2587437"/>
              <a:gd name="connsiteX5" fmla="*/ 1178351 w 2587436"/>
              <a:gd name="connsiteY5" fmla="*/ 781 h 2587437"/>
              <a:gd name="connsiteX6" fmla="*/ 1293718 w 2587436"/>
              <a:gd name="connsiteY6" fmla="*/ 92011 h 2587437"/>
              <a:gd name="connsiteX7" fmla="*/ 1409085 w 2587436"/>
              <a:gd name="connsiteY7" fmla="*/ 781 h 2587437"/>
              <a:gd name="connsiteX8" fmla="*/ 1472207 w 2587436"/>
              <a:gd name="connsiteY8" fmla="*/ 43607 h 2587437"/>
              <a:gd name="connsiteX9" fmla="*/ 1484604 w 2587436"/>
              <a:gd name="connsiteY9" fmla="*/ 88506 h 2587437"/>
              <a:gd name="connsiteX10" fmla="*/ 1510269 w 2587436"/>
              <a:gd name="connsiteY10" fmla="*/ 49635 h 2587437"/>
              <a:gd name="connsiteX11" fmla="*/ 1665065 w 2587436"/>
              <a:gd name="connsiteY11" fmla="*/ 150827 h 2587437"/>
              <a:gd name="connsiteX12" fmla="*/ 1849776 w 2587436"/>
              <a:gd name="connsiteY12" fmla="*/ 159948 h 2587437"/>
              <a:gd name="connsiteX13" fmla="*/ 1847820 w 2587436"/>
              <a:gd name="connsiteY13" fmla="*/ 203618 h 2587437"/>
              <a:gd name="connsiteX14" fmla="*/ 1858676 w 2587436"/>
              <a:gd name="connsiteY14" fmla="*/ 192501 h 2587437"/>
              <a:gd name="connsiteX15" fmla="*/ 2000063 w 2587436"/>
              <a:gd name="connsiteY15" fmla="*/ 321517 h 2587437"/>
              <a:gd name="connsiteX16" fmla="*/ 2172915 w 2587436"/>
              <a:gd name="connsiteY16" fmla="*/ 387271 h 2587437"/>
              <a:gd name="connsiteX17" fmla="*/ 2157560 w 2587436"/>
              <a:gd name="connsiteY17" fmla="*/ 428199 h 2587437"/>
              <a:gd name="connsiteX18" fmla="*/ 2171320 w 2587436"/>
              <a:gd name="connsiteY18" fmla="*/ 420980 h 2587437"/>
              <a:gd name="connsiteX19" fmla="*/ 2265919 w 2587436"/>
              <a:gd name="connsiteY19" fmla="*/ 587373 h 2587437"/>
              <a:gd name="connsiteX20" fmla="*/ 2409992 w 2587436"/>
              <a:gd name="connsiteY20" fmla="*/ 703323 h 2587437"/>
              <a:gd name="connsiteX21" fmla="*/ 2382741 w 2587436"/>
              <a:gd name="connsiteY21" fmla="*/ 737503 h 2587437"/>
              <a:gd name="connsiteX22" fmla="*/ 2398059 w 2587436"/>
              <a:gd name="connsiteY22" fmla="*/ 734889 h 2587437"/>
              <a:gd name="connsiteX23" fmla="*/ 2436609 w 2587436"/>
              <a:gd name="connsiteY23" fmla="*/ 922371 h 2587437"/>
              <a:gd name="connsiteX24" fmla="*/ 2537801 w 2587436"/>
              <a:gd name="connsiteY24" fmla="*/ 1077167 h 2587437"/>
              <a:gd name="connsiteX25" fmla="*/ 2501321 w 2587436"/>
              <a:gd name="connsiteY25" fmla="*/ 1101253 h 2587437"/>
              <a:gd name="connsiteX26" fmla="*/ 2516697 w 2587436"/>
              <a:gd name="connsiteY26" fmla="*/ 1103501 h 2587437"/>
              <a:gd name="connsiteX27" fmla="*/ 2495425 w 2587436"/>
              <a:gd name="connsiteY27" fmla="*/ 1293719 h 2587437"/>
              <a:gd name="connsiteX28" fmla="*/ 2543829 w 2587436"/>
              <a:gd name="connsiteY28" fmla="*/ 1472208 h 2587437"/>
              <a:gd name="connsiteX29" fmla="*/ 2498930 w 2587436"/>
              <a:gd name="connsiteY29" fmla="*/ 1484605 h 2587437"/>
              <a:gd name="connsiteX30" fmla="*/ 2537800 w 2587436"/>
              <a:gd name="connsiteY30" fmla="*/ 1510270 h 2587437"/>
              <a:gd name="connsiteX31" fmla="*/ 2436609 w 2587436"/>
              <a:gd name="connsiteY31" fmla="*/ 1665066 h 2587437"/>
              <a:gd name="connsiteX32" fmla="*/ 2427488 w 2587436"/>
              <a:gd name="connsiteY32" fmla="*/ 1849777 h 2587437"/>
              <a:gd name="connsiteX33" fmla="*/ 2383816 w 2587436"/>
              <a:gd name="connsiteY33" fmla="*/ 1847821 h 2587437"/>
              <a:gd name="connsiteX34" fmla="*/ 2394935 w 2587436"/>
              <a:gd name="connsiteY34" fmla="*/ 1858678 h 2587437"/>
              <a:gd name="connsiteX35" fmla="*/ 2265918 w 2587436"/>
              <a:gd name="connsiteY35" fmla="*/ 2000065 h 2587437"/>
              <a:gd name="connsiteX36" fmla="*/ 2200165 w 2587436"/>
              <a:gd name="connsiteY36" fmla="*/ 2172917 h 2587437"/>
              <a:gd name="connsiteX37" fmla="*/ 2159237 w 2587436"/>
              <a:gd name="connsiteY37" fmla="*/ 2157562 h 2587437"/>
              <a:gd name="connsiteX38" fmla="*/ 2166455 w 2587436"/>
              <a:gd name="connsiteY38" fmla="*/ 2171321 h 2587437"/>
              <a:gd name="connsiteX39" fmla="*/ 2000062 w 2587436"/>
              <a:gd name="connsiteY39" fmla="*/ 2265920 h 2587437"/>
              <a:gd name="connsiteX40" fmla="*/ 1884113 w 2587436"/>
              <a:gd name="connsiteY40" fmla="*/ 2409993 h 2587437"/>
              <a:gd name="connsiteX41" fmla="*/ 1849933 w 2587436"/>
              <a:gd name="connsiteY41" fmla="*/ 2382742 h 2587437"/>
              <a:gd name="connsiteX42" fmla="*/ 1852546 w 2587436"/>
              <a:gd name="connsiteY42" fmla="*/ 2398060 h 2587437"/>
              <a:gd name="connsiteX43" fmla="*/ 1665064 w 2587436"/>
              <a:gd name="connsiteY43" fmla="*/ 2436610 h 2587437"/>
              <a:gd name="connsiteX44" fmla="*/ 1510269 w 2587436"/>
              <a:gd name="connsiteY44" fmla="*/ 2537802 h 2587437"/>
              <a:gd name="connsiteX45" fmla="*/ 1486184 w 2587436"/>
              <a:gd name="connsiteY45" fmla="*/ 2501323 h 2587437"/>
              <a:gd name="connsiteX46" fmla="*/ 1483936 w 2587436"/>
              <a:gd name="connsiteY46" fmla="*/ 2516698 h 2587437"/>
              <a:gd name="connsiteX47" fmla="*/ 1293717 w 2587436"/>
              <a:gd name="connsiteY47" fmla="*/ 2495426 h 2587437"/>
              <a:gd name="connsiteX48" fmla="*/ 1103499 w 2587436"/>
              <a:gd name="connsiteY48" fmla="*/ 2516698 h 2587437"/>
              <a:gd name="connsiteX49" fmla="*/ 1101252 w 2587436"/>
              <a:gd name="connsiteY49" fmla="*/ 2501322 h 2587437"/>
              <a:gd name="connsiteX50" fmla="*/ 1077165 w 2587436"/>
              <a:gd name="connsiteY50" fmla="*/ 2537801 h 2587437"/>
              <a:gd name="connsiteX51" fmla="*/ 922369 w 2587436"/>
              <a:gd name="connsiteY51" fmla="*/ 2436610 h 2587437"/>
              <a:gd name="connsiteX52" fmla="*/ 734888 w 2587436"/>
              <a:gd name="connsiteY52" fmla="*/ 2398060 h 2587437"/>
              <a:gd name="connsiteX53" fmla="*/ 737501 w 2587436"/>
              <a:gd name="connsiteY53" fmla="*/ 2382741 h 2587437"/>
              <a:gd name="connsiteX54" fmla="*/ 703321 w 2587436"/>
              <a:gd name="connsiteY54" fmla="*/ 2409993 h 2587437"/>
              <a:gd name="connsiteX55" fmla="*/ 587371 w 2587436"/>
              <a:gd name="connsiteY55" fmla="*/ 2265919 h 2587437"/>
              <a:gd name="connsiteX56" fmla="*/ 420978 w 2587436"/>
              <a:gd name="connsiteY56" fmla="*/ 2171321 h 2587437"/>
              <a:gd name="connsiteX57" fmla="*/ 426346 w 2587436"/>
              <a:gd name="connsiteY57" fmla="*/ 2161089 h 2587437"/>
              <a:gd name="connsiteX58" fmla="*/ 416114 w 2587436"/>
              <a:gd name="connsiteY58" fmla="*/ 2166457 h 2587437"/>
              <a:gd name="connsiteX59" fmla="*/ 321515 w 2587436"/>
              <a:gd name="connsiteY59" fmla="*/ 2000064 h 2587437"/>
              <a:gd name="connsiteX60" fmla="*/ 192499 w 2587436"/>
              <a:gd name="connsiteY60" fmla="*/ 1858678 h 2587437"/>
              <a:gd name="connsiteX61" fmla="*/ 200768 w 2587436"/>
              <a:gd name="connsiteY61" fmla="*/ 1850603 h 2587437"/>
              <a:gd name="connsiteX62" fmla="*/ 189375 w 2587436"/>
              <a:gd name="connsiteY62" fmla="*/ 1852547 h 2587437"/>
              <a:gd name="connsiteX63" fmla="*/ 150825 w 2587436"/>
              <a:gd name="connsiteY63" fmla="*/ 1665065 h 2587437"/>
              <a:gd name="connsiteX64" fmla="*/ 49634 w 2587436"/>
              <a:gd name="connsiteY64" fmla="*/ 1510270 h 2587437"/>
              <a:gd name="connsiteX65" fmla="*/ 86113 w 2587436"/>
              <a:gd name="connsiteY65" fmla="*/ 1486184 h 2587437"/>
              <a:gd name="connsiteX66" fmla="*/ 70739 w 2587436"/>
              <a:gd name="connsiteY66" fmla="*/ 1483937 h 2587437"/>
              <a:gd name="connsiteX67" fmla="*/ 92010 w 2587436"/>
              <a:gd name="connsiteY67" fmla="*/ 1293718 h 2587437"/>
              <a:gd name="connsiteX68" fmla="*/ 70739 w 2587436"/>
              <a:gd name="connsiteY68" fmla="*/ 1103500 h 2587437"/>
              <a:gd name="connsiteX69" fmla="*/ 86114 w 2587436"/>
              <a:gd name="connsiteY69" fmla="*/ 1101253 h 2587437"/>
              <a:gd name="connsiteX70" fmla="*/ 49634 w 2587436"/>
              <a:gd name="connsiteY70" fmla="*/ 1077166 h 2587437"/>
              <a:gd name="connsiteX71" fmla="*/ 150825 w 2587436"/>
              <a:gd name="connsiteY71" fmla="*/ 922370 h 2587437"/>
              <a:gd name="connsiteX72" fmla="*/ 189375 w 2587436"/>
              <a:gd name="connsiteY72" fmla="*/ 734889 h 2587437"/>
              <a:gd name="connsiteX73" fmla="*/ 200767 w 2587436"/>
              <a:gd name="connsiteY73" fmla="*/ 736833 h 2587437"/>
              <a:gd name="connsiteX74" fmla="*/ 192499 w 2587436"/>
              <a:gd name="connsiteY74" fmla="*/ 728759 h 2587437"/>
              <a:gd name="connsiteX75" fmla="*/ 321516 w 2587436"/>
              <a:gd name="connsiteY75" fmla="*/ 587372 h 2587437"/>
              <a:gd name="connsiteX76" fmla="*/ 416114 w 2587436"/>
              <a:gd name="connsiteY76" fmla="*/ 420980 h 2587437"/>
              <a:gd name="connsiteX77" fmla="*/ 426347 w 2587436"/>
              <a:gd name="connsiteY77" fmla="*/ 426349 h 2587437"/>
              <a:gd name="connsiteX78" fmla="*/ 420979 w 2587436"/>
              <a:gd name="connsiteY78" fmla="*/ 416115 h 2587437"/>
              <a:gd name="connsiteX79" fmla="*/ 587372 w 2587436"/>
              <a:gd name="connsiteY79" fmla="*/ 321517 h 2587437"/>
              <a:gd name="connsiteX80" fmla="*/ 728758 w 2587436"/>
              <a:gd name="connsiteY80" fmla="*/ 192500 h 2587437"/>
              <a:gd name="connsiteX81" fmla="*/ 736832 w 2587436"/>
              <a:gd name="connsiteY81" fmla="*/ 200768 h 2587437"/>
              <a:gd name="connsiteX82" fmla="*/ 734888 w 2587436"/>
              <a:gd name="connsiteY82" fmla="*/ 189377 h 2587437"/>
              <a:gd name="connsiteX83" fmla="*/ 922370 w 2587436"/>
              <a:gd name="connsiteY83" fmla="*/ 150826 h 2587437"/>
              <a:gd name="connsiteX84" fmla="*/ 1077165 w 2587436"/>
              <a:gd name="connsiteY84" fmla="*/ 49635 h 2587437"/>
              <a:gd name="connsiteX85" fmla="*/ 1101686 w 2587436"/>
              <a:gd name="connsiteY85" fmla="*/ 86772 h 2587437"/>
              <a:gd name="connsiteX86" fmla="*/ 1102495 w 2587436"/>
              <a:gd name="connsiteY86" fmla="*/ 74529 h 2587437"/>
              <a:gd name="connsiteX87" fmla="*/ 1178351 w 2587436"/>
              <a:gd name="connsiteY87" fmla="*/ 781 h 25874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2587436" h="2587437">
                <a:moveTo>
                  <a:pt x="1293718" y="105586"/>
                </a:moveTo>
                <a:cubicBezTo>
                  <a:pt x="637531" y="105586"/>
                  <a:pt x="105586" y="637531"/>
                  <a:pt x="105586" y="1293718"/>
                </a:cubicBezTo>
                <a:cubicBezTo>
                  <a:pt x="105586" y="1949905"/>
                  <a:pt x="637531" y="2481850"/>
                  <a:pt x="1293718" y="2481850"/>
                </a:cubicBezTo>
                <a:cubicBezTo>
                  <a:pt x="1949905" y="2481850"/>
                  <a:pt x="2481850" y="1949905"/>
                  <a:pt x="2481850" y="1293718"/>
                </a:cubicBezTo>
                <a:cubicBezTo>
                  <a:pt x="2481850" y="637531"/>
                  <a:pt x="1949905" y="105586"/>
                  <a:pt x="1293718" y="105586"/>
                </a:cubicBezTo>
                <a:close/>
                <a:moveTo>
                  <a:pt x="1178351" y="781"/>
                </a:moveTo>
                <a:cubicBezTo>
                  <a:pt x="1220450" y="-5049"/>
                  <a:pt x="1268508" y="21422"/>
                  <a:pt x="1293718" y="92011"/>
                </a:cubicBezTo>
                <a:cubicBezTo>
                  <a:pt x="1318929" y="21422"/>
                  <a:pt x="1366986" y="-5049"/>
                  <a:pt x="1409085" y="781"/>
                </a:cubicBezTo>
                <a:cubicBezTo>
                  <a:pt x="1434345" y="4279"/>
                  <a:pt x="1457459" y="19405"/>
                  <a:pt x="1472207" y="43607"/>
                </a:cubicBezTo>
                <a:lnTo>
                  <a:pt x="1484604" y="88506"/>
                </a:lnTo>
                <a:lnTo>
                  <a:pt x="1510269" y="49635"/>
                </a:lnTo>
                <a:cubicBezTo>
                  <a:pt x="1567616" y="408"/>
                  <a:pt x="1661604" y="30947"/>
                  <a:pt x="1665065" y="150827"/>
                </a:cubicBezTo>
                <a:cubicBezTo>
                  <a:pt x="1738329" y="55877"/>
                  <a:pt x="1832316" y="86415"/>
                  <a:pt x="1849776" y="159948"/>
                </a:cubicBezTo>
                <a:lnTo>
                  <a:pt x="1847820" y="203618"/>
                </a:lnTo>
                <a:lnTo>
                  <a:pt x="1858676" y="192501"/>
                </a:lnTo>
                <a:cubicBezTo>
                  <a:pt x="1932101" y="134716"/>
                  <a:pt x="2038035" y="192050"/>
                  <a:pt x="2000063" y="321517"/>
                </a:cubicBezTo>
                <a:cubicBezTo>
                  <a:pt x="2099082" y="253854"/>
                  <a:pt x="2179033" y="311942"/>
                  <a:pt x="2172915" y="387271"/>
                </a:cubicBezTo>
                <a:lnTo>
                  <a:pt x="2157560" y="428199"/>
                </a:lnTo>
                <a:lnTo>
                  <a:pt x="2171320" y="420980"/>
                </a:lnTo>
                <a:cubicBezTo>
                  <a:pt x="2259007" y="388713"/>
                  <a:pt x="2342040" y="475977"/>
                  <a:pt x="2265919" y="587373"/>
                </a:cubicBezTo>
                <a:cubicBezTo>
                  <a:pt x="2381000" y="553620"/>
                  <a:pt x="2439088" y="633571"/>
                  <a:pt x="2409992" y="703323"/>
                </a:cubicBezTo>
                <a:lnTo>
                  <a:pt x="2382741" y="737503"/>
                </a:lnTo>
                <a:lnTo>
                  <a:pt x="2398059" y="734889"/>
                </a:lnTo>
                <a:cubicBezTo>
                  <a:pt x="2491425" y="731298"/>
                  <a:pt x="2543428" y="839949"/>
                  <a:pt x="2436609" y="922371"/>
                </a:cubicBezTo>
                <a:cubicBezTo>
                  <a:pt x="2556489" y="925832"/>
                  <a:pt x="2587027" y="1019820"/>
                  <a:pt x="2537801" y="1077167"/>
                </a:cubicBezTo>
                <a:lnTo>
                  <a:pt x="2501321" y="1101253"/>
                </a:lnTo>
                <a:lnTo>
                  <a:pt x="2516697" y="1103501"/>
                </a:lnTo>
                <a:cubicBezTo>
                  <a:pt x="2606603" y="1128937"/>
                  <a:pt x="2622486" y="1248340"/>
                  <a:pt x="2495425" y="1293719"/>
                </a:cubicBezTo>
                <a:cubicBezTo>
                  <a:pt x="2608368" y="1334056"/>
                  <a:pt x="2608368" y="1432880"/>
                  <a:pt x="2543829" y="1472208"/>
                </a:cubicBezTo>
                <a:lnTo>
                  <a:pt x="2498930" y="1484605"/>
                </a:lnTo>
                <a:lnTo>
                  <a:pt x="2537800" y="1510270"/>
                </a:lnTo>
                <a:cubicBezTo>
                  <a:pt x="2587027" y="1567617"/>
                  <a:pt x="2556488" y="1661605"/>
                  <a:pt x="2436609" y="1665066"/>
                </a:cubicBezTo>
                <a:cubicBezTo>
                  <a:pt x="2531559" y="1738330"/>
                  <a:pt x="2501021" y="1832318"/>
                  <a:pt x="2427488" y="1849777"/>
                </a:cubicBezTo>
                <a:lnTo>
                  <a:pt x="2383816" y="1847821"/>
                </a:lnTo>
                <a:lnTo>
                  <a:pt x="2394935" y="1858678"/>
                </a:lnTo>
                <a:cubicBezTo>
                  <a:pt x="2452719" y="1932103"/>
                  <a:pt x="2395386" y="2038037"/>
                  <a:pt x="2265918" y="2000065"/>
                </a:cubicBezTo>
                <a:cubicBezTo>
                  <a:pt x="2333581" y="2099084"/>
                  <a:pt x="2275494" y="2179035"/>
                  <a:pt x="2200165" y="2172917"/>
                </a:cubicBezTo>
                <a:lnTo>
                  <a:pt x="2159237" y="2157562"/>
                </a:lnTo>
                <a:lnTo>
                  <a:pt x="2166455" y="2171321"/>
                </a:lnTo>
                <a:cubicBezTo>
                  <a:pt x="2198722" y="2259008"/>
                  <a:pt x="2111459" y="2342041"/>
                  <a:pt x="2000062" y="2265920"/>
                </a:cubicBezTo>
                <a:cubicBezTo>
                  <a:pt x="2033815" y="2381001"/>
                  <a:pt x="1953865" y="2439089"/>
                  <a:pt x="1884113" y="2409993"/>
                </a:cubicBezTo>
                <a:lnTo>
                  <a:pt x="1849933" y="2382742"/>
                </a:lnTo>
                <a:lnTo>
                  <a:pt x="1852546" y="2398060"/>
                </a:lnTo>
                <a:cubicBezTo>
                  <a:pt x="1856137" y="2491426"/>
                  <a:pt x="1747486" y="2543429"/>
                  <a:pt x="1665064" y="2436610"/>
                </a:cubicBezTo>
                <a:cubicBezTo>
                  <a:pt x="1661603" y="2556490"/>
                  <a:pt x="1567616" y="2587028"/>
                  <a:pt x="1510269" y="2537802"/>
                </a:cubicBezTo>
                <a:lnTo>
                  <a:pt x="1486184" y="2501323"/>
                </a:lnTo>
                <a:lnTo>
                  <a:pt x="1483936" y="2516698"/>
                </a:lnTo>
                <a:cubicBezTo>
                  <a:pt x="1458499" y="2606604"/>
                  <a:pt x="1339096" y="2622487"/>
                  <a:pt x="1293717" y="2495426"/>
                </a:cubicBezTo>
                <a:cubicBezTo>
                  <a:pt x="1248339" y="2622487"/>
                  <a:pt x="1128936" y="2606604"/>
                  <a:pt x="1103499" y="2516698"/>
                </a:cubicBezTo>
                <a:lnTo>
                  <a:pt x="1101252" y="2501322"/>
                </a:lnTo>
                <a:lnTo>
                  <a:pt x="1077165" y="2537801"/>
                </a:lnTo>
                <a:cubicBezTo>
                  <a:pt x="1019818" y="2587028"/>
                  <a:pt x="925830" y="2556489"/>
                  <a:pt x="922369" y="2436610"/>
                </a:cubicBezTo>
                <a:cubicBezTo>
                  <a:pt x="839947" y="2543429"/>
                  <a:pt x="731297" y="2491426"/>
                  <a:pt x="734888" y="2398060"/>
                </a:cubicBezTo>
                <a:lnTo>
                  <a:pt x="737501" y="2382741"/>
                </a:lnTo>
                <a:lnTo>
                  <a:pt x="703321" y="2409993"/>
                </a:lnTo>
                <a:cubicBezTo>
                  <a:pt x="633569" y="2439089"/>
                  <a:pt x="553618" y="2381001"/>
                  <a:pt x="587371" y="2265919"/>
                </a:cubicBezTo>
                <a:cubicBezTo>
                  <a:pt x="475975" y="2342040"/>
                  <a:pt x="388712" y="2259008"/>
                  <a:pt x="420978" y="2171321"/>
                </a:cubicBezTo>
                <a:lnTo>
                  <a:pt x="426346" y="2161089"/>
                </a:lnTo>
                <a:lnTo>
                  <a:pt x="416114" y="2166457"/>
                </a:lnTo>
                <a:cubicBezTo>
                  <a:pt x="328427" y="2198724"/>
                  <a:pt x="245394" y="2111461"/>
                  <a:pt x="321515" y="2000064"/>
                </a:cubicBezTo>
                <a:cubicBezTo>
                  <a:pt x="192048" y="2038036"/>
                  <a:pt x="134715" y="1932102"/>
                  <a:pt x="192499" y="1858678"/>
                </a:cubicBezTo>
                <a:lnTo>
                  <a:pt x="200768" y="1850603"/>
                </a:lnTo>
                <a:lnTo>
                  <a:pt x="189375" y="1852547"/>
                </a:lnTo>
                <a:cubicBezTo>
                  <a:pt x="96009" y="1856138"/>
                  <a:pt x="44006" y="1747487"/>
                  <a:pt x="150825" y="1665065"/>
                </a:cubicBezTo>
                <a:cubicBezTo>
                  <a:pt x="30946" y="1661604"/>
                  <a:pt x="407" y="1567617"/>
                  <a:pt x="49634" y="1510270"/>
                </a:cubicBezTo>
                <a:lnTo>
                  <a:pt x="86113" y="1486184"/>
                </a:lnTo>
                <a:lnTo>
                  <a:pt x="70739" y="1483937"/>
                </a:lnTo>
                <a:cubicBezTo>
                  <a:pt x="-19168" y="1458500"/>
                  <a:pt x="-35050" y="1339097"/>
                  <a:pt x="92010" y="1293718"/>
                </a:cubicBezTo>
                <a:cubicBezTo>
                  <a:pt x="-35050" y="1248340"/>
                  <a:pt x="-19168" y="1128937"/>
                  <a:pt x="70739" y="1103500"/>
                </a:cubicBezTo>
                <a:lnTo>
                  <a:pt x="86114" y="1101253"/>
                </a:lnTo>
                <a:lnTo>
                  <a:pt x="49634" y="1077166"/>
                </a:lnTo>
                <a:cubicBezTo>
                  <a:pt x="407" y="1019820"/>
                  <a:pt x="30946" y="925832"/>
                  <a:pt x="150825" y="922370"/>
                </a:cubicBezTo>
                <a:cubicBezTo>
                  <a:pt x="44006" y="839949"/>
                  <a:pt x="96009" y="731298"/>
                  <a:pt x="189375" y="734889"/>
                </a:cubicBezTo>
                <a:lnTo>
                  <a:pt x="200767" y="736833"/>
                </a:lnTo>
                <a:lnTo>
                  <a:pt x="192499" y="728759"/>
                </a:lnTo>
                <a:cubicBezTo>
                  <a:pt x="134715" y="655335"/>
                  <a:pt x="192049" y="549401"/>
                  <a:pt x="321516" y="587372"/>
                </a:cubicBezTo>
                <a:cubicBezTo>
                  <a:pt x="245395" y="475976"/>
                  <a:pt x="328427" y="388713"/>
                  <a:pt x="416114" y="420980"/>
                </a:cubicBezTo>
                <a:lnTo>
                  <a:pt x="426347" y="426349"/>
                </a:lnTo>
                <a:lnTo>
                  <a:pt x="420979" y="416115"/>
                </a:lnTo>
                <a:cubicBezTo>
                  <a:pt x="388712" y="328428"/>
                  <a:pt x="475975" y="245396"/>
                  <a:pt x="587372" y="321517"/>
                </a:cubicBezTo>
                <a:cubicBezTo>
                  <a:pt x="549400" y="192050"/>
                  <a:pt x="655334" y="134716"/>
                  <a:pt x="728758" y="192500"/>
                </a:cubicBezTo>
                <a:lnTo>
                  <a:pt x="736832" y="200768"/>
                </a:lnTo>
                <a:lnTo>
                  <a:pt x="734888" y="189377"/>
                </a:lnTo>
                <a:cubicBezTo>
                  <a:pt x="731297" y="96010"/>
                  <a:pt x="839948" y="44008"/>
                  <a:pt x="922370" y="150826"/>
                </a:cubicBezTo>
                <a:cubicBezTo>
                  <a:pt x="925831" y="30947"/>
                  <a:pt x="1019818" y="408"/>
                  <a:pt x="1077165" y="49635"/>
                </a:cubicBezTo>
                <a:lnTo>
                  <a:pt x="1101686" y="86772"/>
                </a:lnTo>
                <a:lnTo>
                  <a:pt x="1102495" y="74529"/>
                </a:lnTo>
                <a:cubicBezTo>
                  <a:pt x="1112942" y="32385"/>
                  <a:pt x="1143619" y="5591"/>
                  <a:pt x="1178351" y="781"/>
                </a:cubicBezTo>
                <a:close/>
              </a:path>
            </a:pathLst>
          </a:cu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2050" name=" 2050"/>
          <p:cNvSpPr/>
          <p:nvPr/>
        </p:nvSpPr>
        <p:spPr bwMode="auto">
          <a:xfrm>
            <a:off x="8615045" y="3846830"/>
            <a:ext cx="1490345" cy="1849120"/>
          </a:xfrm>
          <a:custGeom>
            <a:avLst/>
            <a:gdLst/>
            <a:ahLst/>
            <a:cxnLst/>
            <a:rect l="0" t="0" r="r" b="b"/>
            <a:pathLst>
              <a:path w="4999037" h="4260141">
                <a:moveTo>
                  <a:pt x="1900345" y="3557911"/>
                </a:moveTo>
                <a:lnTo>
                  <a:pt x="3097730" y="3557911"/>
                </a:lnTo>
                <a:lnTo>
                  <a:pt x="3102535" y="3590573"/>
                </a:lnTo>
                <a:lnTo>
                  <a:pt x="3107340" y="3623235"/>
                </a:lnTo>
                <a:lnTo>
                  <a:pt x="3113106" y="3656858"/>
                </a:lnTo>
                <a:lnTo>
                  <a:pt x="3119833" y="3691441"/>
                </a:lnTo>
                <a:lnTo>
                  <a:pt x="3126560" y="3717378"/>
                </a:lnTo>
                <a:lnTo>
                  <a:pt x="3134248" y="3744276"/>
                </a:lnTo>
                <a:lnTo>
                  <a:pt x="3140975" y="3769253"/>
                </a:lnTo>
                <a:lnTo>
                  <a:pt x="3148663" y="3795190"/>
                </a:lnTo>
                <a:lnTo>
                  <a:pt x="3158272" y="3821127"/>
                </a:lnTo>
                <a:lnTo>
                  <a:pt x="3166921" y="3846104"/>
                </a:lnTo>
                <a:lnTo>
                  <a:pt x="3177492" y="3871081"/>
                </a:lnTo>
                <a:lnTo>
                  <a:pt x="3189024" y="3895097"/>
                </a:lnTo>
                <a:lnTo>
                  <a:pt x="3200556" y="3919113"/>
                </a:lnTo>
                <a:lnTo>
                  <a:pt x="3213048" y="3941208"/>
                </a:lnTo>
                <a:lnTo>
                  <a:pt x="3226502" y="3964263"/>
                </a:lnTo>
                <a:lnTo>
                  <a:pt x="3240917" y="3984437"/>
                </a:lnTo>
                <a:lnTo>
                  <a:pt x="3256293" y="4004610"/>
                </a:lnTo>
                <a:lnTo>
                  <a:pt x="3271668" y="4024784"/>
                </a:lnTo>
                <a:lnTo>
                  <a:pt x="3288966" y="4042075"/>
                </a:lnTo>
                <a:lnTo>
                  <a:pt x="3306264" y="4058406"/>
                </a:lnTo>
                <a:lnTo>
                  <a:pt x="3318757" y="4069934"/>
                </a:lnTo>
                <a:lnTo>
                  <a:pt x="3331249" y="4079540"/>
                </a:lnTo>
                <a:lnTo>
                  <a:pt x="3344703" y="4089147"/>
                </a:lnTo>
                <a:lnTo>
                  <a:pt x="3358157" y="4097793"/>
                </a:lnTo>
                <a:lnTo>
                  <a:pt x="3372572" y="4106438"/>
                </a:lnTo>
                <a:lnTo>
                  <a:pt x="3386026" y="4114123"/>
                </a:lnTo>
                <a:lnTo>
                  <a:pt x="3402362" y="4121809"/>
                </a:lnTo>
                <a:lnTo>
                  <a:pt x="3417738" y="4127573"/>
                </a:lnTo>
                <a:lnTo>
                  <a:pt x="3433114" y="4133336"/>
                </a:lnTo>
                <a:lnTo>
                  <a:pt x="3450411" y="4138140"/>
                </a:lnTo>
                <a:lnTo>
                  <a:pt x="3467709" y="4142943"/>
                </a:lnTo>
                <a:lnTo>
                  <a:pt x="3485007" y="4145825"/>
                </a:lnTo>
                <a:lnTo>
                  <a:pt x="3504227" y="4148707"/>
                </a:lnTo>
                <a:lnTo>
                  <a:pt x="3523446" y="4151589"/>
                </a:lnTo>
                <a:lnTo>
                  <a:pt x="3543627" y="4152549"/>
                </a:lnTo>
                <a:lnTo>
                  <a:pt x="3564769" y="4152549"/>
                </a:lnTo>
                <a:lnTo>
                  <a:pt x="3564769" y="4260141"/>
                </a:lnTo>
                <a:lnTo>
                  <a:pt x="1434268" y="4260141"/>
                </a:lnTo>
                <a:lnTo>
                  <a:pt x="1434268" y="4152549"/>
                </a:lnTo>
                <a:lnTo>
                  <a:pt x="1455409" y="4152549"/>
                </a:lnTo>
                <a:lnTo>
                  <a:pt x="1474629" y="4151589"/>
                </a:lnTo>
                <a:lnTo>
                  <a:pt x="1493849" y="4148707"/>
                </a:lnTo>
                <a:lnTo>
                  <a:pt x="1513068" y="4145825"/>
                </a:lnTo>
                <a:lnTo>
                  <a:pt x="1530366" y="4142943"/>
                </a:lnTo>
                <a:lnTo>
                  <a:pt x="1547664" y="4138140"/>
                </a:lnTo>
                <a:lnTo>
                  <a:pt x="1564962" y="4133336"/>
                </a:lnTo>
                <a:lnTo>
                  <a:pt x="1581298" y="4127573"/>
                </a:lnTo>
                <a:lnTo>
                  <a:pt x="1596674" y="4121809"/>
                </a:lnTo>
                <a:lnTo>
                  <a:pt x="1612050" y="4114123"/>
                </a:lnTo>
                <a:lnTo>
                  <a:pt x="1626465" y="4106438"/>
                </a:lnTo>
                <a:lnTo>
                  <a:pt x="1639918" y="4097793"/>
                </a:lnTo>
                <a:lnTo>
                  <a:pt x="1653372" y="4089147"/>
                </a:lnTo>
                <a:lnTo>
                  <a:pt x="1666826" y="4079540"/>
                </a:lnTo>
                <a:lnTo>
                  <a:pt x="1679319" y="4069934"/>
                </a:lnTo>
                <a:lnTo>
                  <a:pt x="1691811" y="4058406"/>
                </a:lnTo>
                <a:lnTo>
                  <a:pt x="1703343" y="4047839"/>
                </a:lnTo>
                <a:lnTo>
                  <a:pt x="1715836" y="4036311"/>
                </a:lnTo>
                <a:lnTo>
                  <a:pt x="1726407" y="4024784"/>
                </a:lnTo>
                <a:lnTo>
                  <a:pt x="1736978" y="4012295"/>
                </a:lnTo>
                <a:lnTo>
                  <a:pt x="1757158" y="3985397"/>
                </a:lnTo>
                <a:lnTo>
                  <a:pt x="1776378" y="3956578"/>
                </a:lnTo>
                <a:lnTo>
                  <a:pt x="1793676" y="3926798"/>
                </a:lnTo>
                <a:lnTo>
                  <a:pt x="1809052" y="3895097"/>
                </a:lnTo>
                <a:lnTo>
                  <a:pt x="1824427" y="3863396"/>
                </a:lnTo>
                <a:lnTo>
                  <a:pt x="1837881" y="3829773"/>
                </a:lnTo>
                <a:lnTo>
                  <a:pt x="1849413" y="3795190"/>
                </a:lnTo>
                <a:lnTo>
                  <a:pt x="1859984" y="3761568"/>
                </a:lnTo>
                <a:lnTo>
                  <a:pt x="1868632" y="3726984"/>
                </a:lnTo>
                <a:lnTo>
                  <a:pt x="1878242" y="3692401"/>
                </a:lnTo>
                <a:lnTo>
                  <a:pt x="1884969" y="3657818"/>
                </a:lnTo>
                <a:lnTo>
                  <a:pt x="1890735" y="3623235"/>
                </a:lnTo>
                <a:lnTo>
                  <a:pt x="1896501" y="3590573"/>
                </a:lnTo>
                <a:lnTo>
                  <a:pt x="1900345" y="3557911"/>
                </a:lnTo>
                <a:close/>
                <a:moveTo>
                  <a:pt x="344993" y="345832"/>
                </a:moveTo>
                <a:lnTo>
                  <a:pt x="344993" y="3036592"/>
                </a:lnTo>
                <a:lnTo>
                  <a:pt x="4655005" y="3036592"/>
                </a:lnTo>
                <a:lnTo>
                  <a:pt x="4655005" y="345832"/>
                </a:lnTo>
                <a:lnTo>
                  <a:pt x="344993" y="345832"/>
                </a:lnTo>
                <a:close/>
                <a:moveTo>
                  <a:pt x="142226" y="0"/>
                </a:moveTo>
                <a:lnTo>
                  <a:pt x="4857773" y="0"/>
                </a:lnTo>
                <a:lnTo>
                  <a:pt x="4872187" y="961"/>
                </a:lnTo>
                <a:lnTo>
                  <a:pt x="4885641" y="2882"/>
                </a:lnTo>
                <a:lnTo>
                  <a:pt x="4899095" y="6725"/>
                </a:lnTo>
                <a:lnTo>
                  <a:pt x="4913510" y="10567"/>
                </a:lnTo>
                <a:lnTo>
                  <a:pt x="4925042" y="17292"/>
                </a:lnTo>
                <a:lnTo>
                  <a:pt x="4936573" y="24016"/>
                </a:lnTo>
                <a:lnTo>
                  <a:pt x="4947144" y="32662"/>
                </a:lnTo>
                <a:lnTo>
                  <a:pt x="4957715" y="42268"/>
                </a:lnTo>
                <a:lnTo>
                  <a:pt x="4967325" y="51875"/>
                </a:lnTo>
                <a:lnTo>
                  <a:pt x="4975974" y="62442"/>
                </a:lnTo>
                <a:lnTo>
                  <a:pt x="4982701" y="73970"/>
                </a:lnTo>
                <a:lnTo>
                  <a:pt x="4988466" y="87419"/>
                </a:lnTo>
                <a:lnTo>
                  <a:pt x="4993271" y="99907"/>
                </a:lnTo>
                <a:lnTo>
                  <a:pt x="4996154" y="113356"/>
                </a:lnTo>
                <a:lnTo>
                  <a:pt x="4999037" y="127766"/>
                </a:lnTo>
                <a:lnTo>
                  <a:pt x="4999037" y="142175"/>
                </a:lnTo>
                <a:lnTo>
                  <a:pt x="4999037" y="3238327"/>
                </a:lnTo>
                <a:lnTo>
                  <a:pt x="4999037" y="3253697"/>
                </a:lnTo>
                <a:lnTo>
                  <a:pt x="4996154" y="3268106"/>
                </a:lnTo>
                <a:lnTo>
                  <a:pt x="4993271" y="3281555"/>
                </a:lnTo>
                <a:lnTo>
                  <a:pt x="4988466" y="3295004"/>
                </a:lnTo>
                <a:lnTo>
                  <a:pt x="4982701" y="3307493"/>
                </a:lnTo>
                <a:lnTo>
                  <a:pt x="4975974" y="3319021"/>
                </a:lnTo>
                <a:lnTo>
                  <a:pt x="4967325" y="3329588"/>
                </a:lnTo>
                <a:lnTo>
                  <a:pt x="4957715" y="3339194"/>
                </a:lnTo>
                <a:lnTo>
                  <a:pt x="4947144" y="3349761"/>
                </a:lnTo>
                <a:lnTo>
                  <a:pt x="4936573" y="3357446"/>
                </a:lnTo>
                <a:lnTo>
                  <a:pt x="4925042" y="3364171"/>
                </a:lnTo>
                <a:lnTo>
                  <a:pt x="4913510" y="3369935"/>
                </a:lnTo>
                <a:lnTo>
                  <a:pt x="4899095" y="3374738"/>
                </a:lnTo>
                <a:lnTo>
                  <a:pt x="4885641" y="3378580"/>
                </a:lnTo>
                <a:lnTo>
                  <a:pt x="4872187" y="3380502"/>
                </a:lnTo>
                <a:lnTo>
                  <a:pt x="4857773" y="3381462"/>
                </a:lnTo>
                <a:lnTo>
                  <a:pt x="142226" y="3381462"/>
                </a:lnTo>
                <a:lnTo>
                  <a:pt x="127811" y="3380502"/>
                </a:lnTo>
                <a:lnTo>
                  <a:pt x="113396" y="3378580"/>
                </a:lnTo>
                <a:lnTo>
                  <a:pt x="99942" y="3374738"/>
                </a:lnTo>
                <a:lnTo>
                  <a:pt x="86489" y="3369935"/>
                </a:lnTo>
                <a:lnTo>
                  <a:pt x="73996" y="3364171"/>
                </a:lnTo>
                <a:lnTo>
                  <a:pt x="62464" y="3357446"/>
                </a:lnTo>
                <a:lnTo>
                  <a:pt x="51893" y="3349761"/>
                </a:lnTo>
                <a:lnTo>
                  <a:pt x="42283" y="3339194"/>
                </a:lnTo>
                <a:lnTo>
                  <a:pt x="31713" y="3329588"/>
                </a:lnTo>
                <a:lnTo>
                  <a:pt x="24025" y="3319021"/>
                </a:lnTo>
                <a:lnTo>
                  <a:pt x="17298" y="3307493"/>
                </a:lnTo>
                <a:lnTo>
                  <a:pt x="11532" y="3295004"/>
                </a:lnTo>
                <a:lnTo>
                  <a:pt x="6727" y="3281555"/>
                </a:lnTo>
                <a:lnTo>
                  <a:pt x="2883" y="3268106"/>
                </a:lnTo>
                <a:lnTo>
                  <a:pt x="961" y="3253697"/>
                </a:lnTo>
                <a:lnTo>
                  <a:pt x="0" y="3238327"/>
                </a:lnTo>
                <a:lnTo>
                  <a:pt x="0" y="142175"/>
                </a:lnTo>
                <a:lnTo>
                  <a:pt x="961" y="127766"/>
                </a:lnTo>
                <a:lnTo>
                  <a:pt x="2883" y="113356"/>
                </a:lnTo>
                <a:lnTo>
                  <a:pt x="6727" y="99907"/>
                </a:lnTo>
                <a:lnTo>
                  <a:pt x="11532" y="87419"/>
                </a:lnTo>
                <a:lnTo>
                  <a:pt x="17298" y="73970"/>
                </a:lnTo>
                <a:lnTo>
                  <a:pt x="24025" y="62442"/>
                </a:lnTo>
                <a:lnTo>
                  <a:pt x="31713" y="51875"/>
                </a:lnTo>
                <a:lnTo>
                  <a:pt x="42283" y="42268"/>
                </a:lnTo>
                <a:lnTo>
                  <a:pt x="51893" y="32662"/>
                </a:lnTo>
                <a:lnTo>
                  <a:pt x="62464" y="24016"/>
                </a:lnTo>
                <a:lnTo>
                  <a:pt x="73996" y="17292"/>
                </a:lnTo>
                <a:lnTo>
                  <a:pt x="86489" y="10567"/>
                </a:lnTo>
                <a:lnTo>
                  <a:pt x="99942" y="6725"/>
                </a:lnTo>
                <a:lnTo>
                  <a:pt x="113396" y="2882"/>
                </a:lnTo>
                <a:lnTo>
                  <a:pt x="127811" y="961"/>
                </a:lnTo>
                <a:lnTo>
                  <a:pt x="142226" y="0"/>
                </a:lnTo>
                <a:close/>
              </a:path>
            </a:pathLst>
          </a:cu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bIns="396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25170" y="2901315"/>
            <a:ext cx="5097145" cy="316928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 anchor="t">
            <a:spAutoFit/>
          </a:bodyPr>
          <a:p>
            <a:r>
              <a:rPr lang="zh-CN" altLang="en-US" sz="40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台儿庄是徐州的</a:t>
            </a:r>
            <a:r>
              <a:rPr lang="zh-CN" altLang="en-US" sz="40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门户</a:t>
            </a:r>
            <a:r>
              <a:rPr lang="zh-CN" altLang="en-US" sz="40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</a:t>
            </a:r>
            <a:r>
              <a:rPr lang="zh-CN" altLang="en-US" sz="40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战略位置十分重要</a:t>
            </a:r>
            <a:r>
              <a:rPr lang="zh-CN" altLang="en-US" sz="40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，中日双方在此展开激烈的争夺战，史称</a:t>
            </a:r>
            <a:r>
              <a:rPr lang="en-US" altLang="zh-CN" sz="40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“</a:t>
            </a:r>
            <a:r>
              <a:rPr lang="zh-CN" altLang="en-US" sz="40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台儿庄战役</a:t>
            </a:r>
            <a:r>
              <a:rPr lang="en-US" altLang="zh-CN" sz="40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”</a:t>
            </a:r>
            <a:r>
              <a:rPr lang="zh-CN" altLang="en-US" sz="40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。</a:t>
            </a:r>
            <a:endParaRPr lang="zh-CN" altLang="en-US" sz="4000" b="1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2" grpId="0" bldLvl="0" animBg="1"/>
      <p:bldP spid="2050" grpId="0" bldLvl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1" name="Rectangle 2"/>
          <p:cNvSpPr/>
          <p:nvPr/>
        </p:nvSpPr>
        <p:spPr>
          <a:xfrm>
            <a:off x="8534400" y="304800"/>
            <a:ext cx="1981200" cy="3048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FFFF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51203" name="Group 3"/>
          <p:cNvGraphicFramePr>
            <a:graphicFrameLocks noGrp="1"/>
          </p:cNvGraphicFramePr>
          <p:nvPr/>
        </p:nvGraphicFramePr>
        <p:xfrm>
          <a:off x="692150" y="1089660"/>
          <a:ext cx="10808335" cy="2263140"/>
        </p:xfrm>
        <a:graphic>
          <a:graphicData uri="http://schemas.openxmlformats.org/drawingml/2006/table">
            <a:tbl>
              <a:tblPr/>
              <a:tblGrid>
                <a:gridCol w="3606800"/>
                <a:gridCol w="7201535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4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800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4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4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4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4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1221" name="Text Box 21"/>
          <p:cNvSpPr txBox="1">
            <a:spLocks noChangeArrowheads="1"/>
          </p:cNvSpPr>
          <p:nvPr/>
        </p:nvSpPr>
        <p:spPr bwMode="auto">
          <a:xfrm>
            <a:off x="1725930" y="1082675"/>
            <a:ext cx="1295400" cy="70675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algn="ctr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40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时间</a:t>
            </a:r>
            <a:endParaRPr kumimoji="1" lang="zh-CN" altLang="en-US" sz="4000" b="1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222" name="Text Box 22"/>
          <p:cNvSpPr txBox="1">
            <a:spLocks noChangeArrowheads="1"/>
          </p:cNvSpPr>
          <p:nvPr/>
        </p:nvSpPr>
        <p:spPr bwMode="auto">
          <a:xfrm>
            <a:off x="1627505" y="1738313"/>
            <a:ext cx="1841500" cy="70675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algn="ctr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40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指挥者</a:t>
            </a:r>
            <a:endParaRPr kumimoji="1" lang="zh-CN" altLang="en-US" sz="4000" b="1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223" name="Text Box 23"/>
          <p:cNvSpPr txBox="1">
            <a:spLocks noChangeArrowheads="1"/>
          </p:cNvSpPr>
          <p:nvPr/>
        </p:nvSpPr>
        <p:spPr bwMode="auto">
          <a:xfrm>
            <a:off x="1698943" y="2601913"/>
            <a:ext cx="1295400" cy="70675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algn="ctr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40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战果</a:t>
            </a:r>
            <a:endParaRPr kumimoji="1" lang="zh-CN" altLang="en-US" sz="4000" b="1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225" name="Text Box 25"/>
          <p:cNvSpPr txBox="1">
            <a:spLocks noChangeArrowheads="1"/>
          </p:cNvSpPr>
          <p:nvPr/>
        </p:nvSpPr>
        <p:spPr bwMode="auto">
          <a:xfrm>
            <a:off x="5623560" y="1122680"/>
            <a:ext cx="2948940" cy="70675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en-US" altLang="zh-CN" sz="4000" b="1" kern="1200" cap="none" spc="0" normalizeH="0" baseline="0" noProof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1938</a:t>
            </a:r>
            <a:r>
              <a:rPr kumimoji="1" lang="zh-CN" altLang="en-US" sz="4000" b="1" kern="1200" cap="none" spc="0" normalizeH="0" baseline="0" noProof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年</a:t>
            </a:r>
            <a:r>
              <a:rPr kumimoji="1" lang="en-US" altLang="zh-CN" sz="4000" b="1" kern="1200" cap="none" spc="0" normalizeH="0" baseline="0" noProof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3</a:t>
            </a:r>
            <a:r>
              <a:rPr kumimoji="1" lang="zh-CN" altLang="en-US" sz="4000" b="1" kern="1200" cap="none" spc="0" normalizeH="0" baseline="0" noProof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月</a:t>
            </a:r>
            <a:endParaRPr kumimoji="1" lang="zh-CN" altLang="en-US" sz="4000" b="1" kern="1200" cap="none" spc="0" normalizeH="0" baseline="0" noProof="0">
              <a:solidFill>
                <a:srgbClr val="99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226" name="Text Box 26"/>
          <p:cNvSpPr txBox="1">
            <a:spLocks noChangeArrowheads="1"/>
          </p:cNvSpPr>
          <p:nvPr/>
        </p:nvSpPr>
        <p:spPr bwMode="auto">
          <a:xfrm>
            <a:off x="5585460" y="2602230"/>
            <a:ext cx="3151188" cy="70675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4000" b="1" kern="1200" cap="none" spc="0" normalizeH="0" baseline="0" noProof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歼敌</a:t>
            </a:r>
            <a:r>
              <a:rPr kumimoji="1" lang="en-US" altLang="zh-CN" sz="4000" b="1" kern="1200" cap="none" spc="0" normalizeH="0" baseline="0" noProof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1</a:t>
            </a:r>
            <a:r>
              <a:rPr kumimoji="1" lang="zh-CN" altLang="en-US" sz="4000" b="1" kern="1200" cap="none" spc="0" normalizeH="0" baseline="0" noProof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万多人</a:t>
            </a:r>
            <a:endParaRPr kumimoji="1" lang="zh-CN" altLang="en-US" sz="4000" b="1" kern="1200" cap="none" spc="0" normalizeH="0" baseline="0" noProof="0">
              <a:solidFill>
                <a:srgbClr val="99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62" name="Text Box 28"/>
          <p:cNvSpPr txBox="1"/>
          <p:nvPr/>
        </p:nvSpPr>
        <p:spPr>
          <a:xfrm>
            <a:off x="821690" y="185420"/>
            <a:ext cx="5334000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4800" b="1" dirty="0">
                <a:solidFill>
                  <a:srgbClr val="FF3300"/>
                </a:solidFill>
                <a:latin typeface="黑体" panose="02010609060101010101" pitchFamily="49" charset="-122"/>
                <a:ea typeface="华文新魏" panose="02010800040101010101" pitchFamily="2" charset="-122"/>
              </a:rPr>
              <a:t>一、台儿庄战役</a:t>
            </a:r>
            <a:endParaRPr lang="zh-CN" altLang="en-US" sz="4800" b="1" dirty="0">
              <a:solidFill>
                <a:srgbClr val="FF3300"/>
              </a:solidFill>
              <a:latin typeface="黑体" panose="02010609060101010101" pitchFamily="49" charset="-122"/>
              <a:ea typeface="华文新魏" panose="02010800040101010101" pitchFamily="2" charset="-122"/>
            </a:endParaRPr>
          </a:p>
        </p:txBody>
      </p:sp>
      <p:sp>
        <p:nvSpPr>
          <p:cNvPr id="51229" name="Text Box 29"/>
          <p:cNvSpPr txBox="1">
            <a:spLocks noChangeArrowheads="1"/>
          </p:cNvSpPr>
          <p:nvPr/>
        </p:nvSpPr>
        <p:spPr bwMode="auto">
          <a:xfrm>
            <a:off x="4928235" y="1811655"/>
            <a:ext cx="6675120" cy="70675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4000" b="1" kern="1200" cap="none" spc="0" normalizeH="0" baseline="0" noProof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  <a:hlinkClick r:id="" action="ppaction://noaction"/>
              </a:rPr>
              <a:t>李宗仁</a:t>
            </a:r>
            <a:r>
              <a:rPr kumimoji="1" lang="zh-CN" altLang="en-US" sz="4000" b="1" kern="1200" cap="none" spc="0" normalizeH="0" baseline="0" noProof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（</a:t>
            </a:r>
            <a:r>
              <a:rPr kumimoji="1" lang="zh-CN" altLang="en-US" sz="4000" b="1" noProof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第五战区司令长官）</a:t>
            </a:r>
            <a:endParaRPr kumimoji="1" lang="zh-CN" altLang="en-US" sz="4000" b="1" kern="1200" cap="none" spc="0" normalizeH="0" baseline="0" noProof="0">
              <a:solidFill>
                <a:srgbClr val="99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  <a:sym typeface="+mn-ea"/>
            </a:endParaRPr>
          </a:p>
        </p:txBody>
      </p:sp>
      <p:pic>
        <p:nvPicPr>
          <p:cNvPr id="2" name="Picture 2" descr="李宗仁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12670" y="3543300"/>
            <a:ext cx="2516505" cy="315658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1920" y="3543300"/>
            <a:ext cx="3879850" cy="3079750"/>
          </a:xfrm>
          <a:prstGeom prst="rect">
            <a:avLst/>
          </a:prstGeom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512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5122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512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5" grpId="0" bldLvl="0" animBg="1"/>
      <p:bldP spid="51226" grpId="0" bldLvl="0" animBg="1"/>
      <p:bldP spid="51229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313" name="Picture 4" descr="even00385"/>
          <p:cNvPicPr>
            <a:picLocks noGrp="1" noChangeAspect="1"/>
          </p:cNvPicPr>
          <p:nvPr>
            <p:ph idx="4294967295"/>
          </p:nvPr>
        </p:nvPicPr>
        <p:blipFill>
          <a:blip r:embed="rId1"/>
          <a:stretch>
            <a:fillRect/>
          </a:stretch>
        </p:blipFill>
        <p:spPr>
          <a:xfrm>
            <a:off x="0" y="825500"/>
            <a:ext cx="12192000" cy="5375275"/>
          </a:xfrm>
        </p:spPr>
      </p:pic>
      <p:sp>
        <p:nvSpPr>
          <p:cNvPr id="45059" name="Text Box 7"/>
          <p:cNvSpPr txBox="1">
            <a:spLocks noChangeArrowheads="1"/>
          </p:cNvSpPr>
          <p:nvPr/>
        </p:nvSpPr>
        <p:spPr bwMode="auto">
          <a:xfrm>
            <a:off x="2446338" y="6154738"/>
            <a:ext cx="72009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smtClean="0">
                <a:ln>
                  <a:noFill/>
                </a:ln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中国军队守卫台儿庄</a:t>
            </a:r>
            <a:endParaRPr kumimoji="0" lang="zh-CN" altLang="en-US" sz="4000" b="1" i="0" u="none" strike="noStrike" kern="1200" cap="none" spc="0" normalizeH="0" baseline="0" noProof="0" smtClean="0">
              <a:ln>
                <a:noFill/>
              </a:ln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337" name="Picture 3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855663"/>
            <a:ext cx="12192000" cy="6515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3490" name="Text Box 2"/>
          <p:cNvSpPr txBox="1">
            <a:spLocks noChangeArrowheads="1"/>
          </p:cNvSpPr>
          <p:nvPr/>
        </p:nvSpPr>
        <p:spPr bwMode="auto">
          <a:xfrm>
            <a:off x="4686300" y="6021388"/>
            <a:ext cx="4756150" cy="70167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40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尸横遍野的日本鬼子</a:t>
            </a:r>
            <a:endParaRPr kumimoji="1" lang="zh-CN" altLang="en-US" sz="4000" b="1" i="0" u="none" strike="noStrike" kern="1200" cap="none" spc="0" normalizeH="0" baseline="0" noProof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  <p:sp>
        <p:nvSpPr>
          <p:cNvPr id="20" name="矩形 8"/>
          <p:cNvSpPr>
            <a:spLocks noChangeArrowheads="1"/>
          </p:cNvSpPr>
          <p:nvPr/>
        </p:nvSpPr>
        <p:spPr bwMode="auto">
          <a:xfrm>
            <a:off x="8199438" y="280988"/>
            <a:ext cx="31273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人民教育出版社</a:t>
            </a:r>
            <a:r>
              <a:rPr kumimoji="0" lang="zh-CN" altLang="zh-CN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 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八</a:t>
            </a:r>
            <a:r>
              <a:rPr kumimoji="0" lang="zh-CN" altLang="zh-CN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年级</a:t>
            </a:r>
            <a:r>
              <a:rPr kumimoji="0" lang="en-US" altLang="zh-CN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 </a:t>
            </a: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|</a:t>
            </a:r>
            <a:r>
              <a:rPr kumimoji="0" lang="en-US" altLang="zh-CN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 </a:t>
            </a:r>
            <a:r>
              <a:rPr kumimoji="0" lang="zh-CN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上册</a:t>
            </a:r>
            <a:r>
              <a:rPr kumimoji="0" lang="en-US" altLang="zh-CN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    </a:t>
            </a:r>
            <a:endParaRPr kumimoji="0" lang="zh-CN" altLang="en-US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2291" name="组合 7"/>
          <p:cNvGrpSpPr/>
          <p:nvPr/>
        </p:nvGrpSpPr>
        <p:grpSpPr>
          <a:xfrm>
            <a:off x="21590" y="33020"/>
            <a:ext cx="6245860" cy="5600087"/>
            <a:chOff x="324394" y="2500299"/>
            <a:chExt cx="4679752" cy="3294376"/>
          </a:xfrm>
        </p:grpSpPr>
        <p:pic>
          <p:nvPicPr>
            <p:cNvPr id="12292" name="Picture 2" descr="04060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24395" y="2500299"/>
              <a:ext cx="4679751" cy="292507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" name="Text Box 5"/>
            <p:cNvSpPr txBox="1">
              <a:spLocks noChangeArrowheads="1"/>
            </p:cNvSpPr>
            <p:nvPr/>
          </p:nvSpPr>
          <p:spPr bwMode="auto">
            <a:xfrm>
              <a:off x="324394" y="5487615"/>
              <a:ext cx="4679751" cy="30706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fontAlgn="base"/>
              <a:r>
                <a:rPr kumimoji="1" lang="zh-CN" altLang="en-US" sz="2800" b="1" strike="noStrike" noProof="1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血战后的台儿庄闻名全国</a:t>
              </a:r>
              <a:endParaRPr kumimoji="1" lang="zh-CN" altLang="en-US" sz="2800" b="1" strike="noStrike" noProof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639560" y="830580"/>
            <a:ext cx="5553710" cy="5868677"/>
            <a:chOff x="3923928" y="980729"/>
            <a:chExt cx="4824536" cy="3161509"/>
          </a:xfrm>
        </p:grpSpPr>
        <p:sp>
          <p:nvSpPr>
            <p:cNvPr id="11" name="Text Box 3"/>
            <p:cNvSpPr txBox="1">
              <a:spLocks noChangeArrowheads="1"/>
            </p:cNvSpPr>
            <p:nvPr/>
          </p:nvSpPr>
          <p:spPr bwMode="auto">
            <a:xfrm>
              <a:off x="3923928" y="3861048"/>
              <a:ext cx="4824536" cy="28119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ffectLst/>
          </p:spPr>
          <p:txBody>
            <a:bodyPr wrap="square">
              <a:spAutoFit/>
            </a:bodyPr>
            <a:lstStyle/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800" b="1" noProof="1" dirty="0" smtClean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台儿庄大捷，汉口举行胜利大游行</a:t>
              </a:r>
              <a:endParaRPr lang="zh-CN" altLang="en-US" sz="2800" b="1" noProof="1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2296" name="Picture 4" descr="04060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923928" y="980729"/>
              <a:ext cx="4824536" cy="2904196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横卷形 4"/>
          <p:cNvSpPr/>
          <p:nvPr/>
        </p:nvSpPr>
        <p:spPr>
          <a:xfrm>
            <a:off x="911225" y="-189865"/>
            <a:ext cx="10085705" cy="4806315"/>
          </a:xfrm>
          <a:prstGeom prst="horizontalScroll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fontAlgn="base">
              <a:lnSpc>
                <a:spcPct val="150000"/>
              </a:lnSpc>
            </a:pPr>
            <a:r>
              <a:rPr lang="zh-CN" altLang="en-US" sz="2800" strike="noStrike" noProof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“</a:t>
            </a:r>
            <a:r>
              <a:rPr lang="zh-CN" altLang="en-US" sz="2800" strike="noStrike" noProof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台儿庄捷报传出后，举国若狂。京沪沦陷后，笼罩全国的悲观空气至此一扫而空，抗战前途露出一线</a:t>
            </a:r>
            <a:r>
              <a:rPr lang="zh-CN" altLang="en-US" sz="2800" strike="noStrike" noProof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曙光</a:t>
            </a:r>
            <a:r>
              <a:rPr lang="en-US" altLang="zh-CN" sz="2800" strike="noStrike" noProof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2800" strike="noStrike" noProof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我军</a:t>
            </a:r>
            <a:r>
              <a:rPr lang="zh-CN" altLang="en-US" sz="2800" strike="noStrike" noProof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得此鼓励，无不精神百倍，各处断壁残垣之上，都出现一片欢乐之情，为抗战发动以来的第一快事。</a:t>
            </a:r>
            <a:r>
              <a:rPr lang="zh-CN" altLang="en-US" sz="2800" strike="noStrike" noProof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endParaRPr lang="zh-CN" altLang="en-US" sz="2800" strike="noStrike" noProof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624138" y="4159885"/>
            <a:ext cx="7953375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请想一想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台儿庄大捷对中国抗战有何积极意义？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4341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8275" y="3833495"/>
            <a:ext cx="2456180" cy="23964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矩形 7"/>
          <p:cNvSpPr/>
          <p:nvPr/>
        </p:nvSpPr>
        <p:spPr>
          <a:xfrm>
            <a:off x="2624455" y="4681855"/>
            <a:ext cx="914781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台儿庄战役是抗战以来中国正面战场</a:t>
            </a:r>
            <a:r>
              <a:rPr lang="zh-CN" altLang="zh-CN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取得的最大到的一场胜仗；振奋了中国军民的精神，坚定了抗战意志和信念。</a:t>
            </a:r>
            <a:endParaRPr lang="zh-CN" altLang="zh-CN" sz="28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1" name="矩形 9"/>
          <p:cNvSpPr/>
          <p:nvPr/>
        </p:nvSpPr>
        <p:spPr>
          <a:xfrm>
            <a:off x="6318885" y="1280160"/>
            <a:ext cx="5668010" cy="4617720"/>
          </a:xfrm>
          <a:prstGeom prst="rect">
            <a:avLst/>
          </a:prstGeom>
          <a:solidFill>
            <a:schemeClr val="bg2">
              <a:lumMod val="75000"/>
            </a:schemeClr>
          </a:solidFill>
          <a:ln w="9525">
            <a:noFill/>
          </a:ln>
        </p:spPr>
        <p:txBody>
          <a:bodyPr wrap="square" anchor="ctr"/>
          <a:p>
            <a:pPr algn="ctr"/>
            <a:r>
              <a:rPr lang="en-US" altLang="zh-CN" sz="4000" b="1" dirty="0">
                <a:solidFill>
                  <a:srgbClr val="FFFFFF"/>
                </a:solidFill>
                <a:latin typeface="楷体" panose="02010609060101010101" charset="-122"/>
                <a:ea typeface="楷体" panose="02010609060101010101" charset="-122"/>
              </a:rPr>
              <a:t>      </a:t>
            </a:r>
            <a:r>
              <a:rPr lang="zh-CN" altLang="en-US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日本大本营认为“只要攻占</a:t>
            </a:r>
            <a:r>
              <a:rPr lang="zh-CN" altLang="en-US" sz="40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汉口</a:t>
            </a:r>
            <a:r>
              <a:rPr lang="zh-CN" altLang="en-US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，就能支配中国”。</a:t>
            </a:r>
            <a:r>
              <a:rPr lang="en-US" altLang="zh-CN" sz="40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1938</a:t>
            </a:r>
            <a:r>
              <a:rPr lang="zh-CN" altLang="en-US" sz="40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年</a:t>
            </a:r>
            <a:r>
              <a:rPr lang="en-US" altLang="zh-CN" sz="40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6</a:t>
            </a:r>
            <a:r>
              <a:rPr lang="zh-CN" altLang="en-US" sz="40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月开始，日本先后集中</a:t>
            </a:r>
            <a:r>
              <a:rPr lang="en-US" altLang="zh-CN" sz="40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40</a:t>
            </a:r>
            <a:r>
              <a:rPr lang="zh-CN" altLang="en-US" sz="40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多万兵力进攻</a:t>
            </a:r>
            <a:r>
              <a:rPr lang="zh-CN" altLang="en-US" sz="40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武汉</a:t>
            </a:r>
            <a:r>
              <a:rPr lang="zh-CN" altLang="en-US" sz="40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。</a:t>
            </a:r>
            <a:endParaRPr lang="zh-CN" altLang="en-US" sz="4000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pPr algn="ctr"/>
            <a:endParaRPr lang="zh-CN" altLang="en-US" sz="4000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10262" name="Text Box 28"/>
          <p:cNvSpPr txBox="1"/>
          <p:nvPr/>
        </p:nvSpPr>
        <p:spPr>
          <a:xfrm>
            <a:off x="821690" y="185420"/>
            <a:ext cx="5334000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4800" b="1" dirty="0">
                <a:solidFill>
                  <a:srgbClr val="FF3300"/>
                </a:solidFill>
                <a:latin typeface="黑体" panose="02010609060101010101" pitchFamily="49" charset="-122"/>
                <a:ea typeface="华文新魏" panose="02010800040101010101" pitchFamily="2" charset="-122"/>
              </a:rPr>
              <a:t>二、保卫大武汉</a:t>
            </a:r>
            <a:endParaRPr lang="zh-CN" altLang="en-US" sz="4800" b="1" dirty="0">
              <a:solidFill>
                <a:srgbClr val="FF3300"/>
              </a:solidFill>
              <a:latin typeface="黑体" panose="02010609060101010101" pitchFamily="49" charset="-122"/>
              <a:ea typeface="华文新魏" panose="02010800040101010101" pitchFamily="2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rcRect l="38186" t="26768" r="1496" b="23022"/>
          <a:stretch>
            <a:fillRect/>
          </a:stretch>
        </p:blipFill>
        <p:spPr>
          <a:xfrm>
            <a:off x="325755" y="1193165"/>
            <a:ext cx="5927725" cy="4625975"/>
          </a:xfrm>
          <a:prstGeom prst="rect">
            <a:avLst/>
          </a:prstGeom>
        </p:spPr>
      </p:pic>
      <p:sp>
        <p:nvSpPr>
          <p:cNvPr id="8" name="椭圆 7"/>
          <p:cNvSpPr/>
          <p:nvPr/>
        </p:nvSpPr>
        <p:spPr>
          <a:xfrm>
            <a:off x="4241800" y="899795"/>
            <a:ext cx="1738630" cy="141287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600" b="1"/>
              <a:t>南京</a:t>
            </a:r>
            <a:endParaRPr lang="zh-CN" altLang="en-US" sz="3600" b="1"/>
          </a:p>
        </p:txBody>
      </p:sp>
      <p:sp>
        <p:nvSpPr>
          <p:cNvPr id="9" name="椭圆 8"/>
          <p:cNvSpPr/>
          <p:nvPr/>
        </p:nvSpPr>
        <p:spPr>
          <a:xfrm>
            <a:off x="2726690" y="2312670"/>
            <a:ext cx="1738630" cy="141287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600" b="1"/>
              <a:t>武汉</a:t>
            </a:r>
            <a:endParaRPr lang="zh-CN" altLang="en-US" sz="3600" b="1"/>
          </a:p>
        </p:txBody>
      </p:sp>
      <p:sp>
        <p:nvSpPr>
          <p:cNvPr id="10" name="椭圆 9"/>
          <p:cNvSpPr/>
          <p:nvPr/>
        </p:nvSpPr>
        <p:spPr>
          <a:xfrm>
            <a:off x="247015" y="3126740"/>
            <a:ext cx="1661795" cy="141287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600" b="1"/>
              <a:t>重庆</a:t>
            </a:r>
            <a:endParaRPr lang="zh-CN" altLang="en-US" sz="3600" b="1"/>
          </a:p>
        </p:txBody>
      </p:sp>
      <p:sp>
        <p:nvSpPr>
          <p:cNvPr id="11265" name="矩形 8"/>
          <p:cNvSpPr/>
          <p:nvPr/>
        </p:nvSpPr>
        <p:spPr>
          <a:xfrm>
            <a:off x="228600" y="970915"/>
            <a:ext cx="6030595" cy="5584825"/>
          </a:xfrm>
          <a:prstGeom prst="rect">
            <a:avLst/>
          </a:prstGeom>
          <a:solidFill>
            <a:srgbClr val="E8E8E8"/>
          </a:solidFill>
          <a:ln w="9525">
            <a:noFill/>
          </a:ln>
          <a:effectLst>
            <a:outerShdw dist="101599" dir="2699999" algn="ctr" rotWithShape="0">
              <a:srgbClr val="000000">
                <a:alpha val="29999"/>
              </a:srgbClr>
            </a:outerShdw>
          </a:effectLst>
        </p:spPr>
        <p:txBody>
          <a:bodyPr anchor="ctr"/>
          <a:p>
            <a:pPr algn="ctr"/>
            <a:endParaRPr lang="zh-CN" altLang="en-US" dirty="0">
              <a:solidFill>
                <a:srgbClr val="FFFFFF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1266" name="矩形 9"/>
          <p:cNvSpPr/>
          <p:nvPr/>
        </p:nvSpPr>
        <p:spPr>
          <a:xfrm>
            <a:off x="628650" y="1821815"/>
            <a:ext cx="5501005" cy="4448175"/>
          </a:xfrm>
          <a:prstGeom prst="rect">
            <a:avLst/>
          </a:prstGeom>
          <a:solidFill>
            <a:srgbClr val="5D5D5D"/>
          </a:solidFill>
          <a:ln w="9525">
            <a:noFill/>
          </a:ln>
        </p:spPr>
        <p:txBody>
          <a:bodyPr anchor="ctr"/>
          <a:p>
            <a:pPr algn="ctr"/>
            <a:endParaRPr lang="zh-CN" altLang="en-US" dirty="0">
              <a:solidFill>
                <a:srgbClr val="FFFFFF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algn="ctr"/>
            <a:endParaRPr lang="zh-CN" altLang="en-US" dirty="0">
              <a:solidFill>
                <a:srgbClr val="FFFFFF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algn="ctr"/>
            <a:endParaRPr lang="zh-CN" altLang="en-US" dirty="0">
              <a:solidFill>
                <a:srgbClr val="FFFFFF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1267" name="TextBox 12"/>
          <p:cNvSpPr txBox="1"/>
          <p:nvPr/>
        </p:nvSpPr>
        <p:spPr>
          <a:xfrm>
            <a:off x="800100" y="1113790"/>
            <a:ext cx="58997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2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武汉成为军事、经济、政治中心</a:t>
            </a:r>
            <a:endParaRPr lang="zh-CN" altLang="en-US" sz="32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1268" name="图片 5128" descr="12857644171MB2ld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175" y="2005965"/>
            <a:ext cx="5240020" cy="39941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 decel="100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1" grpId="0" bldLvl="0" animBg="1"/>
      <p:bldP spid="11265" grpId="0" bldLvl="0" animBg="1"/>
      <p:bldP spid="11266" grpId="0" bldLvl="0" animBg="1"/>
      <p:bldP spid="1126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6243955" y="1318895"/>
            <a:ext cx="5684520" cy="350774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 </a:t>
            </a:r>
            <a:r>
              <a:rPr kumimoji="0" lang="en-US" altLang="zh-CN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 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为保卫大武汉</a:t>
            </a:r>
            <a:r>
              <a:rPr kumimoji="0" lang="en-US" altLang="zh-CN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,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中国军队共部署</a:t>
            </a:r>
            <a:r>
              <a:rPr kumimoji="0" lang="en-US" altLang="zh-CN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100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多万人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参战</a:t>
            </a:r>
            <a:r>
              <a:rPr kumimoji="0" lang="en-US" altLang="zh-CN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,</a:t>
            </a:r>
            <a:endParaRPr kumimoji="0" lang="en-US" altLang="zh-CN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3600" b="1">
                <a:solidFill>
                  <a:schemeClr val="tx1"/>
                </a:solidFill>
                <a:sym typeface="+mn-ea"/>
              </a:rPr>
              <a:t>利用大别山、鄱阳湖和长江西岸有力地形，抵抗敌军。</a:t>
            </a:r>
            <a:endParaRPr kumimoji="0" lang="zh-CN" altLang="en-US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cs typeface="+mn-cs"/>
              <a:sym typeface="+mn-ea"/>
            </a:endParaRPr>
          </a:p>
        </p:txBody>
      </p:sp>
      <p:pic>
        <p:nvPicPr>
          <p:cNvPr id="12289" name="图片 4101" descr="8694a4c27d1ed21ba5df3896ad6eddc450da81cb39db1f9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4788" y="892175"/>
            <a:ext cx="5649912" cy="51466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1" name="Text Box 7"/>
          <p:cNvSpPr txBox="1"/>
          <p:nvPr/>
        </p:nvSpPr>
        <p:spPr>
          <a:xfrm>
            <a:off x="541655" y="5956300"/>
            <a:ext cx="827595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蒋介石在武汉大学检阅国民革命军</a:t>
            </a:r>
            <a:endParaRPr lang="zh-CN" altLang="en-US" sz="36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262" name="Text Box 28"/>
          <p:cNvSpPr txBox="1"/>
          <p:nvPr/>
        </p:nvSpPr>
        <p:spPr>
          <a:xfrm>
            <a:off x="821690" y="185420"/>
            <a:ext cx="5334000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4800" b="1" dirty="0">
                <a:solidFill>
                  <a:srgbClr val="FF3300"/>
                </a:solidFill>
                <a:latin typeface="黑体" panose="02010609060101010101" pitchFamily="49" charset="-122"/>
                <a:ea typeface="华文新魏" panose="02010800040101010101" pitchFamily="2" charset="-122"/>
              </a:rPr>
              <a:t>二、保卫大武汉</a:t>
            </a:r>
            <a:endParaRPr lang="zh-CN" altLang="en-US" sz="4800" b="1" dirty="0">
              <a:solidFill>
                <a:srgbClr val="FF3300"/>
              </a:solidFill>
              <a:latin typeface="黑体" panose="02010609060101010101" pitchFamily="49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29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6385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263" y="2805113"/>
            <a:ext cx="6210300" cy="3784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86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8563" y="2894013"/>
            <a:ext cx="5951537" cy="36480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8137" name="矩形 1"/>
          <p:cNvSpPr>
            <a:spLocks noChangeArrowheads="1"/>
          </p:cNvSpPr>
          <p:nvPr/>
        </p:nvSpPr>
        <p:spPr bwMode="auto">
          <a:xfrm>
            <a:off x="2316163" y="1732915"/>
            <a:ext cx="8629650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消灭日军</a:t>
            </a:r>
            <a:r>
              <a:rPr kumimoji="0" lang="en-US" altLang="zh-CN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3000</a:t>
            </a:r>
            <a:r>
              <a:rPr kumimoji="0" lang="zh-CN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余人</a:t>
            </a:r>
            <a:r>
              <a:rPr kumimoji="0" lang="zh-CN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。 </a:t>
            </a:r>
            <a:endParaRPr kumimoji="0" lang="zh-CN" altLang="en-US" sz="4000" b="1" i="0" u="none" strike="noStrike" kern="1200" cap="none" spc="0" normalizeH="0" baseline="0" noProof="0" dirty="0" smtClean="0">
              <a:ln>
                <a:noFill/>
              </a:ln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  <p:sp>
        <p:nvSpPr>
          <p:cNvPr id="48138" name="矩形 2"/>
          <p:cNvSpPr>
            <a:spLocks noChangeArrowheads="1"/>
          </p:cNvSpPr>
          <p:nvPr/>
        </p:nvSpPr>
        <p:spPr bwMode="auto">
          <a:xfrm>
            <a:off x="643573" y="1087438"/>
            <a:ext cx="6003925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微软雅黑" panose="020B0503020204020204" pitchFamily="34" charset="-122"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主要战役：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万家岭战役</a:t>
            </a:r>
            <a:endParaRPr kumimoji="0" lang="zh-CN" altLang="en-US" sz="36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  <p:sp>
        <p:nvSpPr>
          <p:cNvPr id="10262" name="Text Box 28"/>
          <p:cNvSpPr txBox="1"/>
          <p:nvPr/>
        </p:nvSpPr>
        <p:spPr>
          <a:xfrm>
            <a:off x="821690" y="185420"/>
            <a:ext cx="5334000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4800" b="1" dirty="0">
                <a:solidFill>
                  <a:srgbClr val="FF3300"/>
                </a:solidFill>
                <a:latin typeface="黑体" panose="02010609060101010101" pitchFamily="49" charset="-122"/>
                <a:ea typeface="华文新魏" panose="02010800040101010101" pitchFamily="2" charset="-122"/>
              </a:rPr>
              <a:t>二、保卫大武汉</a:t>
            </a:r>
            <a:endParaRPr lang="zh-CN" altLang="en-US" sz="4800" b="1" dirty="0">
              <a:solidFill>
                <a:srgbClr val="FF3300"/>
              </a:solidFill>
              <a:latin typeface="黑体" panose="02010609060101010101" pitchFamily="49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8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7" grpId="0"/>
      <p:bldP spid="481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157" name="矩形 1"/>
          <p:cNvSpPr>
            <a:spLocks noChangeArrowheads="1"/>
          </p:cNvSpPr>
          <p:nvPr/>
        </p:nvSpPr>
        <p:spPr bwMode="auto">
          <a:xfrm>
            <a:off x="941705" y="2649855"/>
            <a:ext cx="10177463" cy="101473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  </a:t>
            </a:r>
            <a:r>
              <a:rPr kumimoji="0" lang="zh-CN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alibri" panose="020F0502020204030204" pitchFamily="34" charset="0"/>
                <a:ea typeface="黑体" panose="02010609060101010101" pitchFamily="49" charset="-122"/>
                <a:cs typeface="+mn-cs"/>
                <a:sym typeface="+mn-ea"/>
              </a:rPr>
              <a:t>①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日本企图迅速灭亡中国的既定战略彻底破灭。</a:t>
            </a:r>
            <a:endParaRPr kumimoji="0" lang="zh-CN" altLang="en-US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</p:txBody>
      </p:sp>
      <p:sp>
        <p:nvSpPr>
          <p:cNvPr id="49160" name="矩形 7"/>
          <p:cNvSpPr>
            <a:spLocks noChangeArrowheads="1"/>
          </p:cNvSpPr>
          <p:nvPr/>
        </p:nvSpPr>
        <p:spPr bwMode="auto">
          <a:xfrm>
            <a:off x="455930" y="2004378"/>
            <a:ext cx="666115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微软雅黑" panose="020B0503020204020204" pitchFamily="34" charset="-122"/>
              <a:buNone/>
              <a:defRPr/>
            </a:pP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武汉会战的意义：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24585" y="175260"/>
            <a:ext cx="10114280" cy="1753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3600" b="1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武汉会战历时</a:t>
            </a:r>
            <a:r>
              <a:rPr lang="en-US" altLang="zh-CN" sz="3600" b="1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4</a:t>
            </a:r>
            <a:r>
              <a:rPr lang="zh-CN" altLang="en-US" sz="3600" b="1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个多月</a:t>
            </a:r>
            <a:r>
              <a:rPr lang="zh-CN" altLang="en-US" sz="3600" b="1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，为避免损失</a:t>
            </a:r>
            <a:r>
              <a:rPr lang="en-US" altLang="zh-CN" sz="3600" b="1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,</a:t>
            </a:r>
            <a:r>
              <a:rPr lang="zh-CN" altLang="en-US" sz="3600" b="1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中国军队于</a:t>
            </a:r>
            <a:r>
              <a:rPr lang="en-US" altLang="zh-CN" sz="3600" b="1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1938</a:t>
            </a:r>
            <a:r>
              <a:rPr lang="zh-CN" altLang="en-US" sz="3600" b="1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年</a:t>
            </a:r>
            <a:r>
              <a:rPr lang="en-US" altLang="zh-CN" sz="3600" b="1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10</a:t>
            </a:r>
            <a:r>
              <a:rPr lang="zh-CN" altLang="en-US" sz="3600" b="1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月有序撤出武汉。 </a:t>
            </a:r>
            <a:endParaRPr lang="zh-CN" altLang="en-US" sz="3600" b="1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90195" y="3763645"/>
            <a:ext cx="11611610" cy="1568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3200" b="1" noProof="0" dirty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" panose="02010609060101010101" charset="-122"/>
                <a:ea typeface="仿宋" panose="02010609060101010101" charset="-122"/>
                <a:sym typeface="+mn-ea"/>
              </a:rPr>
              <a:t>武汉保卫战后期，日本乘广州兵力空虚之机，占领广州。广州、武汉失陷后，日军的兵力已严重不足，物力财力都感觉困难。</a:t>
            </a:r>
            <a:endParaRPr lang="zh-CN" altLang="en-US" sz="3200"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61745" y="5446395"/>
            <a:ext cx="5692140" cy="9220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3600" b="1" noProof="0" dirty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alibri" panose="020F0502020204030204" pitchFamily="34" charset="0"/>
                <a:ea typeface="黑体" panose="02010609060101010101" pitchFamily="49" charset="-122"/>
                <a:sym typeface="+mn-ea"/>
              </a:rPr>
              <a:t>②</a:t>
            </a:r>
            <a:r>
              <a:rPr lang="zh-CN" altLang="en-US" sz="3600" b="1" noProof="0" dirty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抗日战争进入相持阶段。</a:t>
            </a:r>
            <a:endParaRPr lang="zh-CN" altLang="en-US" sz="36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7" grpId="0" bldLvl="0" animBg="1"/>
      <p:bldP spid="2" grpId="0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7409" name="图片 19463" descr="5E6OSM2J05RQ00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08200" y="238760"/>
            <a:ext cx="3719830" cy="5974715"/>
          </a:xfrm>
          <a:prstGeom prst="rect">
            <a:avLst/>
          </a:prstGeom>
          <a:noFill/>
          <a:ln w="19050" cap="flat" cmpd="sng">
            <a:solidFill>
              <a:srgbClr val="996633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7410" name="Text Box 13"/>
          <p:cNvSpPr txBox="1"/>
          <p:nvPr/>
        </p:nvSpPr>
        <p:spPr>
          <a:xfrm>
            <a:off x="1102995" y="469900"/>
            <a:ext cx="675005" cy="591883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p>
            <a:r>
              <a:rPr lang="zh-CN" altLang="en-US" sz="3200" b="1" dirty="0">
                <a:latin typeface="仿宋_GB2312" charset="-122"/>
                <a:ea typeface="仿宋_GB2312" charset="-122"/>
              </a:rPr>
              <a:t>七七事变后日本加紧侵略中国</a:t>
            </a:r>
            <a:endParaRPr lang="zh-CN" altLang="en-US" sz="3200" b="1" dirty="0">
              <a:latin typeface="仿宋_GB2312" charset="-122"/>
              <a:ea typeface="仿宋_GB2312" charset="-122"/>
            </a:endParaRPr>
          </a:p>
        </p:txBody>
      </p:sp>
      <p:pic>
        <p:nvPicPr>
          <p:cNvPr id="19465" name="图片 19464" descr="20071212173348415_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0" y="2567940"/>
            <a:ext cx="517525" cy="38354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6" name="图片 19465" descr="20071212173348415_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5730" y="3743325"/>
            <a:ext cx="571500" cy="425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8" name="图片 19467" descr="01300000201200122067432084012_s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0580" y="3724910"/>
            <a:ext cx="963295" cy="6838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58" name="文本框 19457"/>
          <p:cNvSpPr txBox="1"/>
          <p:nvPr/>
        </p:nvSpPr>
        <p:spPr>
          <a:xfrm>
            <a:off x="6257925" y="875030"/>
            <a:ext cx="405638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1937年7月</a:t>
            </a:r>
            <a:r>
              <a:rPr lang="zh-CN" altLang="en-US" sz="3200" b="1" dirty="0">
                <a:solidFill>
                  <a:srgbClr val="B8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平津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沦陷</a:t>
            </a:r>
            <a:endParaRPr lang="zh-CN" altLang="en-US" sz="32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459" name="文本框 19458"/>
          <p:cNvSpPr txBox="1"/>
          <p:nvPr/>
        </p:nvSpPr>
        <p:spPr>
          <a:xfrm>
            <a:off x="6158230" y="3062605"/>
            <a:ext cx="421449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1937年1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月</a:t>
            </a:r>
            <a:r>
              <a:rPr lang="zh-CN" altLang="en-US" sz="3200" b="1" dirty="0">
                <a:solidFill>
                  <a:srgbClr val="B8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南京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沦陷</a:t>
            </a:r>
            <a:endParaRPr lang="zh-CN" altLang="en-US" sz="32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462" name="直接连接符 19461"/>
          <p:cNvSpPr/>
          <p:nvPr/>
        </p:nvSpPr>
        <p:spPr>
          <a:xfrm>
            <a:off x="7685405" y="1390650"/>
            <a:ext cx="14605" cy="600075"/>
          </a:xfrm>
          <a:prstGeom prst="line">
            <a:avLst/>
          </a:prstGeom>
          <a:ln w="76200" cap="flat" cmpd="tri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19463" name="直接连接符 19462"/>
          <p:cNvSpPr/>
          <p:nvPr/>
        </p:nvSpPr>
        <p:spPr>
          <a:xfrm>
            <a:off x="7724775" y="2454275"/>
            <a:ext cx="635" cy="704850"/>
          </a:xfrm>
          <a:prstGeom prst="line">
            <a:avLst/>
          </a:prstGeom>
          <a:ln w="76200" cap="flat" cmpd="tri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" name="文本框 1"/>
          <p:cNvSpPr txBox="1"/>
          <p:nvPr/>
        </p:nvSpPr>
        <p:spPr>
          <a:xfrm>
            <a:off x="6299200" y="2084705"/>
            <a:ext cx="421449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1937年11月</a:t>
            </a:r>
            <a:r>
              <a:rPr lang="zh-CN" altLang="en-US" sz="3200" b="1" dirty="0">
                <a:solidFill>
                  <a:srgbClr val="B8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上海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沦陷</a:t>
            </a:r>
            <a:endParaRPr lang="zh-CN" altLang="en-US" sz="32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直接连接符 4"/>
          <p:cNvSpPr/>
          <p:nvPr/>
        </p:nvSpPr>
        <p:spPr>
          <a:xfrm>
            <a:off x="7733030" y="3596005"/>
            <a:ext cx="635" cy="704850"/>
          </a:xfrm>
          <a:prstGeom prst="line">
            <a:avLst/>
          </a:prstGeom>
          <a:ln w="76200" cap="flat" cmpd="tri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6" name="文本框 5"/>
          <p:cNvSpPr txBox="1"/>
          <p:nvPr/>
        </p:nvSpPr>
        <p:spPr>
          <a:xfrm>
            <a:off x="5812155" y="4256405"/>
            <a:ext cx="521271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193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8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年1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月</a:t>
            </a:r>
            <a:r>
              <a:rPr lang="zh-CN" altLang="en-US" sz="3200" b="1" dirty="0">
                <a:solidFill>
                  <a:srgbClr val="B8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广州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sz="3200" b="1" dirty="0">
                <a:solidFill>
                  <a:srgbClr val="B8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武汉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沦陷</a:t>
            </a:r>
            <a:endParaRPr lang="zh-CN" altLang="en-US" sz="32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0" name="图片 9" descr="20071212173348415_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8825" y="5186680"/>
            <a:ext cx="571500" cy="425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" name="图片 10" descr="20071212173348415_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1350" y="4067175"/>
            <a:ext cx="571500" cy="425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直接连接符 11"/>
          <p:cNvSpPr/>
          <p:nvPr/>
        </p:nvSpPr>
        <p:spPr>
          <a:xfrm>
            <a:off x="7767638" y="4695825"/>
            <a:ext cx="0" cy="706438"/>
          </a:xfrm>
          <a:prstGeom prst="line">
            <a:avLst/>
          </a:prstGeom>
          <a:ln w="76200" cap="flat" cmpd="tri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14" name="矩形 13"/>
          <p:cNvSpPr/>
          <p:nvPr/>
        </p:nvSpPr>
        <p:spPr>
          <a:xfrm>
            <a:off x="5811680" y="5343525"/>
            <a:ext cx="475488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 fontAlgn="base"/>
            <a:r>
              <a:rPr lang="zh-CN" altLang="en-US" sz="3600" b="1" strike="noStrike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抗日战争进入</a:t>
            </a:r>
            <a:r>
              <a:rPr lang="zh-CN" altLang="en-US" sz="3600" b="1" strike="noStrike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相持</a:t>
            </a:r>
            <a:r>
              <a:rPr lang="zh-CN" altLang="en-US" sz="3600" b="1" strike="noStrike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阶段</a:t>
            </a:r>
            <a:endParaRPr lang="zh-CN" altLang="en-US" sz="3600" b="1" strike="noStrike" noProof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4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10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1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9" dur="1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8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59" grpId="0"/>
      <p:bldP spid="2" grpId="0"/>
      <p:bldP spid="6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9" name="Rectangle 4"/>
          <p:cNvSpPr>
            <a:spLocks noChangeArrowheads="1"/>
          </p:cNvSpPr>
          <p:nvPr/>
        </p:nvSpPr>
        <p:spPr bwMode="auto">
          <a:xfrm>
            <a:off x="556260" y="994093"/>
            <a:ext cx="11323955" cy="1753235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微软雅黑" panose="020B0503020204020204" pitchFamily="34" charset="-122"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  <a:sym typeface="+mn-ea"/>
              </a:rPr>
              <a:t>1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  <a:sym typeface="+mn-ea"/>
              </a:rPr>
              <a:t>、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  <a:sym typeface="+mn-ea"/>
              </a:rPr>
              <a:t>背景：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  <a:sym typeface="+mn-ea"/>
              </a:rPr>
              <a:t>抗日战争进入相持阶段后，日军先后发动两次长沙会战，企图占领长沙，均未得逞。</a:t>
            </a:r>
            <a:endParaRPr kumimoji="0" lang="zh-CN" altLang="en-US" sz="36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ea"/>
              <a:ea typeface="+mn-ea"/>
              <a:cs typeface="+mn-cs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56260" y="2846705"/>
            <a:ext cx="1057021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微软雅黑" panose="020B0503020204020204" pitchFamily="34" charset="-122"/>
              <a:buNone/>
              <a:defRPr/>
            </a:pPr>
            <a:r>
              <a:rPr lang="en-US" altLang="zh-CN" sz="3600" b="1" noProof="0" dirty="0" smtClean="0">
                <a:ln>
                  <a:noFill/>
                </a:ln>
                <a:effectLst/>
                <a:uLnTx/>
                <a:uFillTx/>
                <a:latin typeface="+mn-ea"/>
                <a:ea typeface="+mn-ea"/>
                <a:sym typeface="+mn-ea"/>
              </a:rPr>
              <a:t>2</a:t>
            </a:r>
            <a:r>
              <a:rPr lang="zh-CN" altLang="en-US" sz="3600" b="1" noProof="0" dirty="0" smtClean="0">
                <a:ln>
                  <a:noFill/>
                </a:ln>
                <a:effectLst/>
                <a:uLnTx/>
                <a:uFillTx/>
                <a:latin typeface="+mn-ea"/>
                <a:ea typeface="+mn-ea"/>
                <a:sym typeface="+mn-ea"/>
              </a:rPr>
              <a:t>、</a:t>
            </a:r>
            <a:r>
              <a:rPr lang="zh-CN" altLang="en-US" sz="3600" b="1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sym typeface="+mn-ea"/>
              </a:rPr>
              <a:t>概况：</a:t>
            </a:r>
            <a:r>
              <a:rPr lang="en-US" altLang="zh-CN" sz="3600" b="1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sym typeface="+mn-ea"/>
              </a:rPr>
              <a:t>1941</a:t>
            </a:r>
            <a:r>
              <a:rPr lang="zh-CN" altLang="en-US" sz="3600" b="1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sym typeface="+mn-ea"/>
              </a:rPr>
              <a:t>年</a:t>
            </a:r>
            <a:r>
              <a:rPr lang="en-US" altLang="zh-CN" sz="3600" b="1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sym typeface="+mn-ea"/>
              </a:rPr>
              <a:t>12</a:t>
            </a:r>
            <a:r>
              <a:rPr lang="zh-CN" altLang="en-US" sz="3600" b="1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sym typeface="+mn-ea"/>
              </a:rPr>
              <a:t>月</a:t>
            </a:r>
            <a:r>
              <a:rPr lang="zh-CN" altLang="en-US" sz="3600" b="1" noProof="0" dirty="0" smtClean="0">
                <a:ln>
                  <a:noFill/>
                </a:ln>
                <a:effectLst/>
                <a:uLnTx/>
                <a:uFillTx/>
                <a:latin typeface="+mn-ea"/>
                <a:ea typeface="+mn-ea"/>
                <a:sym typeface="+mn-ea"/>
              </a:rPr>
              <a:t>，日军对长沙发动</a:t>
            </a:r>
            <a:r>
              <a:rPr lang="zh-CN" altLang="en-US" sz="3600" b="1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sym typeface="+mn-ea"/>
              </a:rPr>
              <a:t>第三次</a:t>
            </a:r>
            <a:r>
              <a:rPr lang="zh-CN" altLang="en-US" sz="3600" b="1" noProof="0" dirty="0" smtClean="0">
                <a:ln>
                  <a:noFill/>
                </a:ln>
                <a:effectLst/>
                <a:uLnTx/>
                <a:uFillTx/>
                <a:latin typeface="+mn-ea"/>
                <a:ea typeface="+mn-ea"/>
                <a:sym typeface="+mn-ea"/>
              </a:rPr>
              <a:t>进攻。</a:t>
            </a:r>
            <a:endParaRPr kumimoji="0" lang="zh-CN" altLang="en-US" sz="36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ea"/>
              <a:ea typeface="+mn-ea"/>
              <a:cs typeface="+mn-cs"/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r="793" b="5978"/>
          <a:stretch>
            <a:fillRect/>
          </a:stretch>
        </p:blipFill>
        <p:spPr>
          <a:xfrm>
            <a:off x="470535" y="3768725"/>
            <a:ext cx="3653790" cy="2656840"/>
          </a:xfrm>
          <a:prstGeom prst="rect">
            <a:avLst/>
          </a:prstGeom>
        </p:spPr>
      </p:pic>
      <p:sp>
        <p:nvSpPr>
          <p:cNvPr id="5" name="椭圆形标注 4"/>
          <p:cNvSpPr/>
          <p:nvPr/>
        </p:nvSpPr>
        <p:spPr>
          <a:xfrm>
            <a:off x="5980430" y="4042410"/>
            <a:ext cx="5899150" cy="1588135"/>
          </a:xfrm>
          <a:prstGeom prst="wedgeEllipseCallout">
            <a:avLst>
              <a:gd name="adj1" fmla="val -79851"/>
              <a:gd name="adj2" fmla="val 28248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4800">
                <a:solidFill>
                  <a:schemeClr val="tx1"/>
                </a:solidFill>
              </a:rPr>
              <a:t>到长沙过新年！</a:t>
            </a:r>
            <a:endParaRPr lang="zh-CN" altLang="en-US" sz="4800">
              <a:solidFill>
                <a:schemeClr val="tx1"/>
              </a:solidFill>
            </a:endParaRPr>
          </a:p>
        </p:txBody>
      </p:sp>
      <p:sp>
        <p:nvSpPr>
          <p:cNvPr id="10262" name="Text Box 28"/>
          <p:cNvSpPr txBox="1"/>
          <p:nvPr/>
        </p:nvSpPr>
        <p:spPr>
          <a:xfrm>
            <a:off x="821690" y="185420"/>
            <a:ext cx="6127115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4800" b="1" dirty="0">
                <a:solidFill>
                  <a:srgbClr val="FF3300"/>
                </a:solidFill>
                <a:latin typeface="黑体" panose="02010609060101010101" pitchFamily="49" charset="-122"/>
                <a:ea typeface="华文新魏" panose="02010800040101010101" pitchFamily="2" charset="-122"/>
              </a:rPr>
              <a:t>三、第三次长沙会战</a:t>
            </a:r>
            <a:endParaRPr lang="zh-CN" altLang="en-US" sz="4800" b="1" dirty="0">
              <a:solidFill>
                <a:srgbClr val="FF3300"/>
              </a:solidFill>
              <a:latin typeface="黑体" panose="02010609060101010101" pitchFamily="49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  <p:bldP spid="5" grpId="0" animBg="1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596265" y="3257550"/>
            <a:ext cx="11000105" cy="156845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微软雅黑" panose="020B0503020204020204" pitchFamily="34" charset="-122"/>
              <a:buNone/>
              <a:defRPr/>
            </a:pPr>
            <a:r>
              <a:rPr lang="zh-CN" altLang="en-US" sz="3200" b="1" noProof="0" dirty="0" smtClean="0">
                <a:ln>
                  <a:noFill/>
                </a:ln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sym typeface="+mn-ea"/>
              </a:rPr>
              <a:t>以此同时，英美盟军在太平洋战场是接连败退。</a:t>
            </a:r>
            <a:r>
              <a:rPr lang="zh-CN" altLang="en-US" sz="3200" b="1" dirty="0">
                <a:latin typeface="华文楷体" panose="02010600040101010101" charset="-122"/>
                <a:ea typeface="华文楷体" panose="02010600040101010101" charset="-122"/>
                <a:sym typeface="+mn-ea"/>
              </a:rPr>
              <a:t>第三次长沙会战，是自太平洋战争爆发后盟军的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charset="-122"/>
                <a:ea typeface="华文楷体" panose="02010600040101010101" charset="-122"/>
                <a:sym typeface="+mn-ea"/>
              </a:rPr>
              <a:t>第一次</a:t>
            </a:r>
            <a:r>
              <a:rPr lang="zh-CN" altLang="en-US" sz="3200" b="1" dirty="0">
                <a:latin typeface="华文楷体" panose="02010600040101010101" charset="-122"/>
                <a:ea typeface="华文楷体" panose="02010600040101010101" charset="-122"/>
                <a:sym typeface="+mn-ea"/>
              </a:rPr>
              <a:t>重大军事胜利。</a:t>
            </a:r>
            <a:endParaRPr lang="zh-CN" altLang="en-US" sz="3200"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81050" y="1160780"/>
            <a:ext cx="10629265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微软雅黑" panose="020B0503020204020204" pitchFamily="34" charset="-122"/>
              <a:buNone/>
              <a:defRPr/>
            </a:pPr>
            <a:r>
              <a:rPr lang="zh-CN" altLang="en-US" sz="3600" b="1" noProof="0" dirty="0" smtClean="0">
                <a:ln>
                  <a:noFill/>
                </a:ln>
                <a:effectLst/>
                <a:uLnTx/>
                <a:uFillTx/>
                <a:latin typeface="+mn-ea"/>
                <a:ea typeface="+mn-ea"/>
                <a:sym typeface="+mn-ea"/>
              </a:rPr>
              <a:t>中国军队调集重兵防御，拼死抵抗，歼灭大批日军，获得会战</a:t>
            </a:r>
            <a:r>
              <a:rPr lang="zh-CN" altLang="en-US" sz="3600" b="1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sym typeface="+mn-ea"/>
              </a:rPr>
              <a:t>胜利</a:t>
            </a:r>
            <a:r>
              <a:rPr lang="zh-CN" altLang="en-US" sz="3600" b="1" noProof="0" dirty="0" smtClean="0">
                <a:ln>
                  <a:noFill/>
                </a:ln>
                <a:effectLst/>
                <a:uLnTx/>
                <a:uFillTx/>
                <a:latin typeface="+mn-ea"/>
                <a:ea typeface="+mn-ea"/>
                <a:sym typeface="+mn-ea"/>
              </a:rPr>
              <a:t>。</a:t>
            </a:r>
            <a:endParaRPr kumimoji="0" lang="zh-CN" altLang="en-US" sz="36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ea"/>
              <a:ea typeface="+mn-ea"/>
              <a:cs typeface="+mn-cs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53085" y="5033010"/>
            <a:ext cx="7330440" cy="101473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微软雅黑" panose="020B0503020204020204" pitchFamily="34" charset="-122"/>
              <a:buNone/>
              <a:defRPr/>
            </a:pPr>
            <a:r>
              <a:rPr lang="zh-CN" altLang="en-US" sz="4000" b="1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sym typeface="+mn-ea"/>
              </a:rPr>
              <a:t>意义：</a:t>
            </a:r>
            <a:r>
              <a:rPr lang="zh-CN" altLang="en-US" sz="4000" b="1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sym typeface="+mn-ea"/>
              </a:rPr>
              <a:t>在国内外产生积极影响。</a:t>
            </a:r>
            <a:endParaRPr lang="zh-CN" altLang="en-US" sz="4000"/>
          </a:p>
        </p:txBody>
      </p:sp>
      <p:sp>
        <p:nvSpPr>
          <p:cNvPr id="2" name="Text Box 28"/>
          <p:cNvSpPr txBox="1"/>
          <p:nvPr/>
        </p:nvSpPr>
        <p:spPr>
          <a:xfrm>
            <a:off x="821690" y="185420"/>
            <a:ext cx="6127115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4800" b="1" dirty="0">
                <a:solidFill>
                  <a:srgbClr val="FF3300"/>
                </a:solidFill>
                <a:latin typeface="黑体" panose="02010609060101010101" pitchFamily="49" charset="-122"/>
                <a:ea typeface="华文新魏" panose="02010800040101010101" pitchFamily="2" charset="-122"/>
              </a:rPr>
              <a:t>三、第三次长沙会战</a:t>
            </a:r>
            <a:endParaRPr lang="zh-CN" altLang="en-US" sz="4800" b="1" dirty="0">
              <a:solidFill>
                <a:srgbClr val="FF3300"/>
              </a:solidFill>
              <a:latin typeface="黑体" panose="02010609060101010101" pitchFamily="49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9457" name="Picture 5" descr="t01bcfd8c8b9a6078c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874713"/>
            <a:ext cx="8015288" cy="4632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03" name="Text Box 6"/>
          <p:cNvSpPr txBox="1">
            <a:spLocks noChangeArrowheads="1"/>
          </p:cNvSpPr>
          <p:nvPr/>
        </p:nvSpPr>
        <p:spPr bwMode="auto">
          <a:xfrm>
            <a:off x="417513" y="5902325"/>
            <a:ext cx="68643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微软雅黑" panose="020B0503020204020204" pitchFamily="34" charset="-122"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第三次长沙会战缴获的战利品</a:t>
            </a:r>
            <a:endParaRPr kumimoji="0" lang="zh-CN" altLang="en-US" sz="40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  <p:sp>
        <p:nvSpPr>
          <p:cNvPr id="20485" name="Text Box 9"/>
          <p:cNvSpPr txBox="1">
            <a:spLocks noChangeArrowheads="1"/>
          </p:cNvSpPr>
          <p:nvPr/>
        </p:nvSpPr>
        <p:spPr bwMode="auto">
          <a:xfrm>
            <a:off x="8015288" y="5526088"/>
            <a:ext cx="4092575" cy="107791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微软雅黑" panose="020B0503020204020204" pitchFamily="34" charset="-122"/>
              <a:buNone/>
              <a:defRPr/>
            </a:pP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长沙会战指挥者</a:t>
            </a:r>
            <a:endParaRPr kumimoji="0" lang="en-US" altLang="zh-CN" sz="3200" b="1" i="0" u="none" strike="noStrike" kern="1200" cap="none" spc="0" normalizeH="0" baseline="0" noProof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微软雅黑" panose="020B0503020204020204" pitchFamily="34" charset="-122"/>
              <a:buNone/>
              <a:defRPr/>
            </a:pP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薛岳将军</a:t>
            </a:r>
            <a:endParaRPr kumimoji="0" lang="zh-CN" altLang="en-US" sz="3200" b="1" i="0" u="none" strike="noStrike" kern="1200" cap="none" spc="0" normalizeH="0" baseline="0" noProof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  <p:pic>
        <p:nvPicPr>
          <p:cNvPr id="1946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15288" y="819150"/>
            <a:ext cx="4176712" cy="46974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" name="矩形 8"/>
          <p:cNvSpPr>
            <a:spLocks noChangeArrowheads="1"/>
          </p:cNvSpPr>
          <p:nvPr/>
        </p:nvSpPr>
        <p:spPr bwMode="auto">
          <a:xfrm>
            <a:off x="8199438" y="280988"/>
            <a:ext cx="31273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人民教育出版社</a:t>
            </a:r>
            <a:r>
              <a:rPr kumimoji="0" lang="zh-CN" altLang="zh-CN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 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八</a:t>
            </a:r>
            <a:r>
              <a:rPr kumimoji="0" lang="zh-CN" altLang="zh-CN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年级</a:t>
            </a:r>
            <a:r>
              <a:rPr kumimoji="0" lang="en-US" altLang="zh-CN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 </a:t>
            </a: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|</a:t>
            </a:r>
            <a:r>
              <a:rPr kumimoji="0" lang="en-US" altLang="zh-CN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 </a:t>
            </a:r>
            <a:r>
              <a:rPr kumimoji="0" lang="zh-CN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上册</a:t>
            </a:r>
            <a:r>
              <a:rPr kumimoji="0" lang="en-US" altLang="zh-CN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    </a:t>
            </a:r>
            <a:endParaRPr kumimoji="0" lang="zh-CN" altLang="en-US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矩形 4"/>
          <p:cNvSpPr/>
          <p:nvPr/>
        </p:nvSpPr>
        <p:spPr>
          <a:xfrm>
            <a:off x="814388" y="836613"/>
            <a:ext cx="10753725" cy="3937000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       在长沙南门外的修械所高地，负责守卫的中国军队一个团与日军开展激烈争夺。一日之内，双方进行了</a:t>
            </a:r>
            <a:r>
              <a:rPr kumimoji="0" lang="en-US" altLang="zh-CN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11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次拉锯战，阵地多次易手，尸横遍野，战况惨烈。全团将士在团长葛先才的率领下，誓与长沙共存亡，奋勇迎敌，与日军展开肉搏。炊事兵、马夫都加入了战斗。经过殊死拼杀，全团仅剩</a:t>
            </a:r>
            <a:r>
              <a:rPr kumimoji="0" lang="en-US" altLang="zh-CN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58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人，最终守住了阵地。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22313" y="5273675"/>
            <a:ext cx="11423650" cy="1323975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       从以上材料中，你能感受到中国军民在抗战中体现了哪些精神？</a:t>
            </a:r>
            <a:endParaRPr kumimoji="0" lang="zh-CN" altLang="en-US" sz="40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93738" y="3051175"/>
            <a:ext cx="10848975" cy="2101850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体现了中国军民在抗日战争中不畏强敌，不畏牺牲，英勇杀敌，为国捐躯的</a:t>
            </a:r>
            <a:r>
              <a:rPr kumimoji="0" lang="zh-CN" alt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英雄主义精神</a:t>
            </a:r>
            <a:r>
              <a:rPr kumimoji="0" lang="zh-CN" alt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，</a:t>
            </a:r>
            <a:r>
              <a:rPr kumimoji="0" lang="zh-CN" alt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爱国主义精神</a:t>
            </a:r>
            <a:r>
              <a:rPr kumimoji="0" lang="zh-CN" alt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永远激励着我们！</a:t>
            </a:r>
            <a:endParaRPr kumimoji="0" lang="zh-CN" alt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00CC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  <p:sp>
        <p:nvSpPr>
          <p:cNvPr id="20" name="矩形 8"/>
          <p:cNvSpPr>
            <a:spLocks noChangeArrowheads="1"/>
          </p:cNvSpPr>
          <p:nvPr/>
        </p:nvSpPr>
        <p:spPr bwMode="auto">
          <a:xfrm>
            <a:off x="8199438" y="280988"/>
            <a:ext cx="31273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人民教育出版社</a:t>
            </a:r>
            <a:r>
              <a:rPr kumimoji="0" lang="zh-CN" altLang="zh-CN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 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八</a:t>
            </a:r>
            <a:r>
              <a:rPr kumimoji="0" lang="zh-CN" altLang="zh-CN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年级</a:t>
            </a:r>
            <a:r>
              <a:rPr kumimoji="0" lang="en-US" altLang="zh-CN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 </a:t>
            </a: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|</a:t>
            </a:r>
            <a:r>
              <a:rPr kumimoji="0" lang="en-US" altLang="zh-CN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 </a:t>
            </a:r>
            <a:r>
              <a:rPr kumimoji="0" lang="zh-CN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上册</a:t>
            </a:r>
            <a:r>
              <a:rPr kumimoji="0" lang="en-US" altLang="zh-CN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    </a:t>
            </a:r>
            <a:endParaRPr kumimoji="0" lang="zh-CN" altLang="en-US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481" name="Picture 5" descr="t0171112151d997e2e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99013" y="1628775"/>
            <a:ext cx="7051675" cy="3175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矩形 1"/>
          <p:cNvSpPr/>
          <p:nvPr/>
        </p:nvSpPr>
        <p:spPr>
          <a:xfrm>
            <a:off x="347345" y="1313180"/>
            <a:ext cx="11503660" cy="507746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  抗日战争后期，</a:t>
            </a:r>
            <a:endParaRPr kumimoji="0" lang="en-US" altLang="zh-CN" sz="3600" b="1" i="0" u="none" strike="noStrike" kern="1200" cap="none" spc="0" normalizeH="0" baseline="0" noProof="0" dirty="0" smtClean="0">
              <a:ln>
                <a:noFill/>
              </a:ln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国民政府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消极抗日，</a:t>
            </a:r>
            <a:endParaRPr kumimoji="0" lang="zh-CN" altLang="en-US" sz="36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积极反共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。</a:t>
            </a:r>
            <a:endParaRPr kumimoji="0" lang="en-US" altLang="zh-CN" sz="3600" b="1" i="0" u="none" strike="noStrike" kern="1200" cap="none" spc="0" normalizeH="0" baseline="0" noProof="0" dirty="0" smtClean="0">
              <a:ln>
                <a:noFill/>
              </a:ln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1944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年，日军向</a:t>
            </a:r>
            <a:endParaRPr kumimoji="0" lang="en-US" altLang="zh-CN" sz="3600" b="1" i="0" u="none" strike="noStrike" kern="1200" cap="none" spc="0" normalizeH="0" baseline="0" noProof="0" dirty="0" smtClean="0">
              <a:ln>
                <a:noFill/>
              </a:ln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国民党正面战场发动了大规模的豫湘桂战役。国民党一溃千里，丢失了豫、湘、桂等省的大部和贵州的一部分。</a:t>
            </a:r>
            <a:endParaRPr kumimoji="0" lang="zh-CN" altLang="en-US" sz="2000" b="0" i="0" u="none" strike="noStrike" kern="1200" cap="none" spc="0" normalizeH="0" baseline="0" noProof="0" dirty="0" smtClean="0">
              <a:ln>
                <a:noFill/>
              </a:ln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  <p:sp>
        <p:nvSpPr>
          <p:cNvPr id="10262" name="Text Box 28"/>
          <p:cNvSpPr txBox="1"/>
          <p:nvPr/>
        </p:nvSpPr>
        <p:spPr>
          <a:xfrm>
            <a:off x="821690" y="185420"/>
            <a:ext cx="5334000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4800" b="1" dirty="0">
                <a:solidFill>
                  <a:srgbClr val="FF3300"/>
                </a:solidFill>
                <a:latin typeface="黑体" panose="02010609060101010101" pitchFamily="49" charset="-122"/>
                <a:ea typeface="华文新魏" panose="02010800040101010101" pitchFamily="2" charset="-122"/>
              </a:rPr>
              <a:t>四、豫湘桂战役</a:t>
            </a:r>
            <a:endParaRPr lang="zh-CN" altLang="en-US" sz="4800" b="1" dirty="0">
              <a:solidFill>
                <a:srgbClr val="FF3300"/>
              </a:solidFill>
              <a:latin typeface="黑体" panose="02010609060101010101" pitchFamily="49" charset="-122"/>
              <a:ea typeface="华文新魏" panose="0201080004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567680" y="308610"/>
            <a:ext cx="526288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000" b="1" dirty="0">
                <a:solidFill>
                  <a:schemeClr val="tx1"/>
                </a:solidFill>
                <a:sym typeface="+mn-ea"/>
              </a:rPr>
              <a:t>抗战中最大的一次失败</a:t>
            </a:r>
            <a:endParaRPr lang="zh-CN" altLang="en-US" sz="4000" b="1" dirty="0">
              <a:solidFill>
                <a:schemeClr val="tx1"/>
              </a:solidFill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1505" name="组合 1"/>
          <p:cNvGrpSpPr/>
          <p:nvPr/>
        </p:nvGrpSpPr>
        <p:grpSpPr>
          <a:xfrm>
            <a:off x="0" y="808038"/>
            <a:ext cx="11850688" cy="6049962"/>
            <a:chOff x="720483" y="836613"/>
            <a:chExt cx="8066087" cy="4968875"/>
          </a:xfrm>
        </p:grpSpPr>
        <p:pic>
          <p:nvPicPr>
            <p:cNvPr id="21506" name="Picture 5" descr="t018825c9d96695fbeb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720483" y="836613"/>
              <a:ext cx="8066087" cy="496887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1507" name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62467" y="1098789"/>
              <a:ext cx="2350223" cy="227544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1490345" y="594043"/>
            <a:ext cx="9983788" cy="82994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微软雅黑" panose="020B0503020204020204" pitchFamily="34" charset="-122"/>
              <a:buNone/>
              <a:defRPr/>
            </a:pPr>
            <a:r>
              <a:rPr kumimoji="0" lang="zh-CN" alt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ea"/>
                <a:ea typeface="+mn-ea"/>
                <a:cs typeface="+mn-cs"/>
                <a:sym typeface="+mn-ea"/>
              </a:rPr>
              <a:t>台儿庄战役</a:t>
            </a:r>
            <a:endParaRPr kumimoji="0" lang="zh-CN" altLang="en-US" sz="4000" b="1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ea"/>
              <a:ea typeface="+mn-ea"/>
              <a:cs typeface="+mn-cs"/>
              <a:sym typeface="+mn-ea"/>
            </a:endParaRPr>
          </a:p>
        </p:txBody>
      </p:sp>
      <p:sp>
        <p:nvSpPr>
          <p:cNvPr id="58372" name="Text Box 4"/>
          <p:cNvSpPr txBox="1">
            <a:spLocks noChangeArrowheads="1"/>
          </p:cNvSpPr>
          <p:nvPr/>
        </p:nvSpPr>
        <p:spPr bwMode="auto">
          <a:xfrm>
            <a:off x="1685925" y="1960245"/>
            <a:ext cx="3306445" cy="82994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微软雅黑" panose="020B0503020204020204" pitchFamily="34" charset="-122"/>
              <a:buNone/>
              <a:defRPr/>
            </a:pPr>
            <a:r>
              <a:rPr kumimoji="0" lang="zh-CN" alt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ea"/>
                <a:ea typeface="+mn-ea"/>
                <a:cs typeface="+mn-cs"/>
                <a:sym typeface="+mn-ea"/>
              </a:rPr>
              <a:t>武汉保卫战</a:t>
            </a:r>
            <a:r>
              <a:rPr kumimoji="0" lang="zh-CN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ea"/>
                <a:ea typeface="+mn-ea"/>
                <a:cs typeface="+mn-cs"/>
                <a:sym typeface="+mn-ea"/>
              </a:rPr>
              <a:t> </a:t>
            </a:r>
            <a:endParaRPr kumimoji="0" lang="zh-CN" altLang="en-US" sz="4000" b="1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ea"/>
              <a:ea typeface="+mn-ea"/>
              <a:cs typeface="+mn-cs"/>
              <a:sym typeface="+mn-ea"/>
            </a:endParaRPr>
          </a:p>
        </p:txBody>
      </p:sp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1565910" y="3494405"/>
            <a:ext cx="4112260" cy="76835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微软雅黑" panose="020B0503020204020204" pitchFamily="34" charset="-122"/>
              <a:buNone/>
              <a:defRPr/>
            </a:pPr>
            <a:r>
              <a:rPr kumimoji="0" lang="zh-CN" alt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ea"/>
                <a:ea typeface="+mn-ea"/>
                <a:cs typeface="+mn-cs"/>
                <a:sym typeface="+mn-ea"/>
              </a:rPr>
              <a:t>第三次长沙会战</a:t>
            </a:r>
            <a:endParaRPr kumimoji="0" lang="zh-CN" alt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ea"/>
              <a:ea typeface="+mn-ea"/>
              <a:cs typeface="+mn-cs"/>
              <a:sym typeface="+mn-ea"/>
            </a:endParaRPr>
          </a:p>
        </p:txBody>
      </p:sp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2159000" y="5584825"/>
            <a:ext cx="333819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微软雅黑" panose="020B0503020204020204" pitchFamily="34" charset="-122"/>
              <a:buNone/>
              <a:defRPr/>
            </a:pPr>
            <a:r>
              <a:rPr kumimoji="0" lang="zh-CN" alt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ea"/>
                <a:ea typeface="+mn-ea"/>
                <a:cs typeface="+mn-cs"/>
                <a:sym typeface="+mn-ea"/>
              </a:rPr>
              <a:t>豫湘桂战役</a:t>
            </a:r>
            <a:endParaRPr kumimoji="0" lang="zh-CN" altLang="en-US" sz="3600" b="1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新宋体" panose="02010609030101010101" charset="-122"/>
              <a:ea typeface="新宋体" panose="02010609030101010101" charset="-122"/>
              <a:cs typeface="+mn-cs"/>
              <a:sym typeface="+mn-ea"/>
            </a:endParaRPr>
          </a:p>
        </p:txBody>
      </p:sp>
      <p:sp>
        <p:nvSpPr>
          <p:cNvPr id="47112" name="Text Box 8"/>
          <p:cNvSpPr txBox="1">
            <a:spLocks noChangeArrowheads="1"/>
          </p:cNvSpPr>
          <p:nvPr/>
        </p:nvSpPr>
        <p:spPr bwMode="auto">
          <a:xfrm>
            <a:off x="319723" y="843280"/>
            <a:ext cx="1016000" cy="4940300"/>
          </a:xfrm>
          <a:prstGeom prst="rect">
            <a:avLst/>
          </a:prstGeom>
          <a:noFill/>
          <a:ln>
            <a:noFill/>
          </a:ln>
        </p:spPr>
        <p:txBody>
          <a:bodyPr vert="eaVert" wrap="none">
            <a:spAutoFit/>
          </a:bodyPr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微软雅黑" panose="020B0503020204020204" pitchFamily="34" charset="-122"/>
              <a:buNone/>
              <a:defRPr/>
            </a:pPr>
            <a:r>
              <a:rPr kumimoji="0" lang="zh-CN" altLang="en-US" sz="5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ea"/>
                <a:ea typeface="+mn-ea"/>
                <a:cs typeface="+mn-cs"/>
                <a:sym typeface="+mn-ea"/>
              </a:rPr>
              <a:t>正面战场的抗战</a:t>
            </a:r>
            <a:endParaRPr kumimoji="0" lang="zh-CN" altLang="en-US" sz="54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ea"/>
              <a:ea typeface="+mn-ea"/>
              <a:cs typeface="+mn-cs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537960" y="5276850"/>
            <a:ext cx="568388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微软雅黑" panose="020B0503020204020204" pitchFamily="34" charset="-122"/>
              <a:buNone/>
              <a:defRPr/>
            </a:pPr>
            <a:r>
              <a:rPr lang="zh-CN" altLang="en-US" sz="3200" b="1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ea"/>
                <a:ea typeface="+mn-ea"/>
                <a:sym typeface="+mn-ea"/>
              </a:rPr>
              <a:t>（抗战以来中国正面战场取得的最大的一场胜仗）</a:t>
            </a:r>
            <a:endParaRPr kumimoji="0" lang="zh-CN" alt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ea"/>
              <a:ea typeface="+mn-ea"/>
              <a:cs typeface="+mn-cs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736715" y="2790190"/>
            <a:ext cx="520001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微软雅黑" panose="020B0503020204020204" pitchFamily="34" charset="-122"/>
              <a:buNone/>
              <a:defRPr/>
            </a:pPr>
            <a:r>
              <a:rPr lang="zh-CN" altLang="en-US" sz="3200" b="1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ea"/>
                <a:ea typeface="+mn-ea"/>
                <a:sym typeface="+mn-ea"/>
              </a:rPr>
              <a:t>（日本迅速灭亡中国的既定战略彻底破灭，抗战进入相持阶段）</a:t>
            </a:r>
            <a:endParaRPr kumimoji="0" lang="zh-CN" alt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ea"/>
              <a:ea typeface="+mn-ea"/>
              <a:cs typeface="+mn-cs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968365" y="205740"/>
            <a:ext cx="625348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微软雅黑" panose="020B0503020204020204" pitchFamily="34" charset="-122"/>
              <a:buNone/>
              <a:defRPr/>
            </a:pPr>
            <a:r>
              <a:rPr lang="zh-CN" altLang="en-US" sz="3600" b="1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ea"/>
                <a:ea typeface="+mn-ea"/>
                <a:sym typeface="+mn-ea"/>
              </a:rPr>
              <a:t>（在国内外产生了积极影响</a:t>
            </a:r>
            <a:r>
              <a:rPr lang="zh-CN" altLang="en-US" sz="4400" b="1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ea"/>
                <a:ea typeface="+mn-ea"/>
                <a:sym typeface="+mn-ea"/>
              </a:rPr>
              <a:t>）</a:t>
            </a:r>
            <a:endParaRPr kumimoji="0" lang="zh-CN" alt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ea"/>
              <a:ea typeface="+mn-ea"/>
              <a:cs typeface="+mn-cs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436995" y="1631950"/>
            <a:ext cx="569214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微软雅黑" panose="020B0503020204020204" pitchFamily="34" charset="-122"/>
              <a:buNone/>
              <a:defRPr/>
            </a:pPr>
            <a:r>
              <a:rPr lang="zh-CN" altLang="en-US" sz="3600" b="1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新宋体" panose="02010609030101010101" charset="-122"/>
                <a:ea typeface="新宋体" panose="02010609030101010101" charset="-122"/>
                <a:sym typeface="+mn-ea"/>
              </a:rPr>
              <a:t>（</a:t>
            </a:r>
            <a:r>
              <a:rPr lang="zh-CN" altLang="en-US" sz="3600" b="1" dirty="0">
                <a:solidFill>
                  <a:srgbClr val="0000FF"/>
                </a:solidFill>
                <a:latin typeface="新宋体" panose="02010609030101010101" charset="-122"/>
                <a:ea typeface="新宋体" panose="02010609030101010101" charset="-122"/>
                <a:sym typeface="+mn-ea"/>
              </a:rPr>
              <a:t>抗战中最大的一次失败）</a:t>
            </a:r>
            <a:endParaRPr kumimoji="0" lang="zh-CN" altLang="en-US" sz="3600" b="1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新宋体" panose="02010609030101010101" charset="-122"/>
              <a:ea typeface="新宋体" panose="02010609030101010101" charset="-122"/>
              <a:cs typeface="+mn-cs"/>
              <a:sym typeface="+mn-ea"/>
            </a:endParaRPr>
          </a:p>
        </p:txBody>
      </p:sp>
      <p:cxnSp>
        <p:nvCxnSpPr>
          <p:cNvPr id="6" name="直接箭头连接符 5"/>
          <p:cNvCxnSpPr/>
          <p:nvPr/>
        </p:nvCxnSpPr>
        <p:spPr>
          <a:xfrm>
            <a:off x="4641850" y="1119505"/>
            <a:ext cx="2392680" cy="4152265"/>
          </a:xfrm>
          <a:prstGeom prst="straightConnector1">
            <a:avLst/>
          </a:prstGeom>
          <a:ln w="38100">
            <a:tailEnd type="arrow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直接箭头连接符 6"/>
          <p:cNvCxnSpPr/>
          <p:nvPr/>
        </p:nvCxnSpPr>
        <p:spPr>
          <a:xfrm>
            <a:off x="4257040" y="2453640"/>
            <a:ext cx="2571115" cy="708025"/>
          </a:xfrm>
          <a:prstGeom prst="straightConnector1">
            <a:avLst/>
          </a:prstGeom>
          <a:ln w="38100">
            <a:tailEnd type="arrow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直接箭头连接符 7"/>
          <p:cNvCxnSpPr/>
          <p:nvPr/>
        </p:nvCxnSpPr>
        <p:spPr>
          <a:xfrm flipV="1">
            <a:off x="4641850" y="953770"/>
            <a:ext cx="1959610" cy="2540635"/>
          </a:xfrm>
          <a:prstGeom prst="straightConnector1">
            <a:avLst/>
          </a:prstGeom>
          <a:ln w="38100">
            <a:tailEnd type="arrow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直接箭头连接符 8"/>
          <p:cNvCxnSpPr/>
          <p:nvPr/>
        </p:nvCxnSpPr>
        <p:spPr>
          <a:xfrm flipV="1">
            <a:off x="4992370" y="2226310"/>
            <a:ext cx="1759585" cy="3627755"/>
          </a:xfrm>
          <a:prstGeom prst="straightConnector1">
            <a:avLst/>
          </a:prstGeom>
          <a:ln w="38100">
            <a:tailEnd type="arrow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 2"/>
          <p:cNvSpPr/>
          <p:nvPr/>
        </p:nvSpPr>
        <p:spPr>
          <a:xfrm>
            <a:off x="2565083" y="386715"/>
            <a:ext cx="6280150" cy="70167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怎样评价正面战场的抗战？</a:t>
            </a:r>
            <a:endParaRPr kumimoji="0" lang="zh-CN" altLang="en-US" sz="40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45135" y="1499870"/>
            <a:ext cx="245808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latin typeface="+mn-ea"/>
                <a:ea typeface="+mn-ea"/>
              </a:rPr>
              <a:t>积极方面：</a:t>
            </a:r>
            <a:endParaRPr lang="zh-CN" altLang="en-US" sz="4000" b="1">
              <a:latin typeface="+mn-ea"/>
              <a:ea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45135" y="3856355"/>
            <a:ext cx="245808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latin typeface="+mn-ea"/>
                <a:ea typeface="+mn-ea"/>
              </a:rPr>
              <a:t>消极方面：</a:t>
            </a:r>
            <a:endParaRPr lang="zh-CN" altLang="en-US" sz="4000" b="1">
              <a:latin typeface="+mn-ea"/>
              <a:ea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903220" y="1206500"/>
            <a:ext cx="8782050" cy="20300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pPr marR="0" lvl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defRPr/>
            </a:pPr>
            <a:r>
              <a:rPr lang="zh-CN" altLang="en-US" sz="2800" b="1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ea"/>
                <a:ea typeface="+mn-ea"/>
                <a:sym typeface="+mn-ea"/>
              </a:rPr>
              <a:t>国民政府在正面战场组织多次战役，沉重地打击日军；爱国官兵在抗战中作出重大牺牲，发扬英勇作战精神，促进全国团结，坚定了抗战必胜的信念。</a:t>
            </a:r>
            <a:endParaRPr lang="zh-CN" altLang="en-US" sz="2800" b="1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ea"/>
              <a:ea typeface="+mn-ea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903220" y="3622040"/>
            <a:ext cx="8782050" cy="1383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2800" b="1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sym typeface="+mn-ea"/>
              </a:rPr>
              <a:t>抗日战争后期，国民政府消极抗日，积极反共，导致豫湘桂战役的溃败。</a:t>
            </a:r>
            <a:endParaRPr lang="zh-CN" altLang="en-US" sz="2800" b="1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37490" y="5566410"/>
            <a:ext cx="11717020" cy="92202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3600" b="1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sym typeface="+mn-ea"/>
              </a:rPr>
              <a:t>总体来说，正面战场的抗战在全民族抗战中起到巨大作用。</a:t>
            </a:r>
            <a:endParaRPr lang="zh-CN" altLang="en-US" sz="3600" b="1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sym typeface="+mn-ea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bldLvl="0" animBg="1"/>
      <p:bldP spid="2" grpId="0" bldLvl="0" animBg="1"/>
      <p:bldP spid="4" grpId="0" bldLvl="0" animBg="1"/>
    </p:bldLst>
  </p:timing>
</p:sld>
</file>

<file path=ppt/theme/theme1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1808</Words>
  <Application>WPS 演示</Application>
  <PresentationFormat>宽屏</PresentationFormat>
  <Paragraphs>198</Paragraphs>
  <Slides>22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40" baseType="lpstr">
      <vt:lpstr>Arial</vt:lpstr>
      <vt:lpstr>宋体</vt:lpstr>
      <vt:lpstr>Wingdings</vt:lpstr>
      <vt:lpstr>微软雅黑</vt:lpstr>
      <vt:lpstr>黑体</vt:lpstr>
      <vt:lpstr>Times New Roman</vt:lpstr>
      <vt:lpstr>华文中宋</vt:lpstr>
      <vt:lpstr>Arial Black</vt:lpstr>
      <vt:lpstr>Calibri</vt:lpstr>
      <vt:lpstr>华文新魏</vt:lpstr>
      <vt:lpstr>楷体</vt:lpstr>
      <vt:lpstr>Arial Unicode MS</vt:lpstr>
      <vt:lpstr>Calibri Light</vt:lpstr>
      <vt:lpstr>仿宋</vt:lpstr>
      <vt:lpstr>仿宋_GB2312</vt:lpstr>
      <vt:lpstr>华文楷体</vt:lpstr>
      <vt:lpstr>新宋体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528</cp:revision>
  <dcterms:created xsi:type="dcterms:W3CDTF">2013-07-01T03:05:00Z</dcterms:created>
  <dcterms:modified xsi:type="dcterms:W3CDTF">2020-12-26T06:59:02Z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