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xlsx" ContentType="application/vnd.openxmlformats-officedocument.spreadsheetml.sheet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  <p:sldMasterId id="2147483661" r:id="rId3"/>
    <p:sldMasterId id="2147483675" r:id="rId4"/>
    <p:sldMasterId id="2147483688" r:id="rId5"/>
    <p:sldMasterId id="2147483716" r:id="rId6"/>
    <p:sldMasterId id="2147483728" r:id="rId7"/>
    <p:sldMasterId id="2147483741" r:id="rId8"/>
  </p:sldMasterIdLst>
  <p:notesMasterIdLst>
    <p:notesMasterId r:id="rId9"/>
  </p:notesMasterIdLst>
  <p:handoutMasterIdLst>
    <p:handoutMasterId r:id="rId10"/>
  </p:handoutMasterIdLst>
  <p:sldIdLst>
    <p:sldId id="431" r:id="rId11"/>
    <p:sldId id="430" r:id="rId12"/>
    <p:sldId id="779" r:id="rId13"/>
    <p:sldId id="411" r:id="rId14"/>
    <p:sldId id="417" r:id="rId15"/>
    <p:sldId id="432" r:id="rId16"/>
    <p:sldId id="433" r:id="rId17"/>
    <p:sldId id="434" r:id="rId18"/>
    <p:sldId id="775" r:id="rId19"/>
    <p:sldId id="435" r:id="rId20"/>
    <p:sldId id="445" r:id="rId21"/>
    <p:sldId id="440" r:id="rId22"/>
    <p:sldId id="446" r:id="rId23"/>
    <p:sldId id="424" r:id="rId24"/>
    <p:sldId id="777" r:id="rId25"/>
    <p:sldId id="515" r:id="rId26"/>
    <p:sldId id="450" r:id="rId27"/>
    <p:sldId id="557" r:id="rId28"/>
    <p:sldId id="558" r:id="rId29"/>
    <p:sldId id="598" r:id="rId30"/>
    <p:sldId id="550" r:id="rId31"/>
    <p:sldId id="554" r:id="rId32"/>
    <p:sldId id="551" r:id="rId33"/>
    <p:sldId id="552" r:id="rId34"/>
    <p:sldId id="566" r:id="rId35"/>
    <p:sldId id="778" r:id="rId36"/>
  </p:sldIdLst>
  <p:sldSz cx="12192000" cy="6858000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2" name="作者" initials="A" lastIdx="0" clrIdx="1"/>
  <p:cmAuthor id="1" name="PC" initials="P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069"/>
        <p:guide pos="369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handoutMaster" Target="handoutMasters/handoutMaster1.xml" /><Relationship Id="rId11" Type="http://schemas.openxmlformats.org/officeDocument/2006/relationships/slide" Target="slides/slide1.xml" /><Relationship Id="rId12" Type="http://schemas.openxmlformats.org/officeDocument/2006/relationships/slide" Target="slides/slide2.xml" /><Relationship Id="rId13" Type="http://schemas.openxmlformats.org/officeDocument/2006/relationships/slide" Target="slides/slide3.xml" /><Relationship Id="rId14" Type="http://schemas.openxmlformats.org/officeDocument/2006/relationships/slide" Target="slides/slide4.xml" /><Relationship Id="rId15" Type="http://schemas.openxmlformats.org/officeDocument/2006/relationships/slide" Target="slides/slide5.xml" /><Relationship Id="rId16" Type="http://schemas.openxmlformats.org/officeDocument/2006/relationships/slide" Target="slides/slide6.xml" /><Relationship Id="rId17" Type="http://schemas.openxmlformats.org/officeDocument/2006/relationships/slide" Target="slides/slide7.xml" /><Relationship Id="rId18" Type="http://schemas.openxmlformats.org/officeDocument/2006/relationships/slide" Target="slides/slide8.xml" /><Relationship Id="rId19" Type="http://schemas.openxmlformats.org/officeDocument/2006/relationships/slide" Target="slides/slide9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0.xml" /><Relationship Id="rId21" Type="http://schemas.openxmlformats.org/officeDocument/2006/relationships/slide" Target="slides/slide11.xml" /><Relationship Id="rId22" Type="http://schemas.openxmlformats.org/officeDocument/2006/relationships/slide" Target="slides/slide12.xml" /><Relationship Id="rId23" Type="http://schemas.openxmlformats.org/officeDocument/2006/relationships/slide" Target="slides/slide13.xml" /><Relationship Id="rId24" Type="http://schemas.openxmlformats.org/officeDocument/2006/relationships/slide" Target="slides/slide14.xml" /><Relationship Id="rId25" Type="http://schemas.openxmlformats.org/officeDocument/2006/relationships/slide" Target="slides/slide15.xml" /><Relationship Id="rId26" Type="http://schemas.openxmlformats.org/officeDocument/2006/relationships/slide" Target="slides/slide16.xml" /><Relationship Id="rId27" Type="http://schemas.openxmlformats.org/officeDocument/2006/relationships/slide" Target="slides/slide17.xml" /><Relationship Id="rId28" Type="http://schemas.openxmlformats.org/officeDocument/2006/relationships/slide" Target="slides/slide18.xml" /><Relationship Id="rId29" Type="http://schemas.openxmlformats.org/officeDocument/2006/relationships/slide" Target="slides/slide19.xml" /><Relationship Id="rId3" Type="http://schemas.openxmlformats.org/officeDocument/2006/relationships/slideMaster" Target="slideMasters/slideMaster2.xml" /><Relationship Id="rId30" Type="http://schemas.openxmlformats.org/officeDocument/2006/relationships/slide" Target="slides/slide20.xml" /><Relationship Id="rId31" Type="http://schemas.openxmlformats.org/officeDocument/2006/relationships/slide" Target="slides/slide21.xml" /><Relationship Id="rId32" Type="http://schemas.openxmlformats.org/officeDocument/2006/relationships/slide" Target="slides/slide22.xml" /><Relationship Id="rId33" Type="http://schemas.openxmlformats.org/officeDocument/2006/relationships/slide" Target="slides/slide23.xml" /><Relationship Id="rId34" Type="http://schemas.openxmlformats.org/officeDocument/2006/relationships/slide" Target="slides/slide24.xml" /><Relationship Id="rId35" Type="http://schemas.openxmlformats.org/officeDocument/2006/relationships/slide" Target="slides/slide25.xml" /><Relationship Id="rId36" Type="http://schemas.openxmlformats.org/officeDocument/2006/relationships/slide" Target="slides/slide26.xml" /><Relationship Id="rId37" Type="http://schemas.openxmlformats.org/officeDocument/2006/relationships/tags" Target="tags/tag70.xml" /><Relationship Id="rId38" Type="http://schemas.openxmlformats.org/officeDocument/2006/relationships/presProps" Target="presProps.xml" /><Relationship Id="rId39" Type="http://schemas.openxmlformats.org/officeDocument/2006/relationships/viewProps" Target="viewProps.xml" /><Relationship Id="rId4" Type="http://schemas.openxmlformats.org/officeDocument/2006/relationships/slideMaster" Target="slideMasters/slideMaster3.xml" /><Relationship Id="rId40" Type="http://schemas.openxmlformats.org/officeDocument/2006/relationships/theme" Target="theme/theme1.xml" /><Relationship Id="rId41" Type="http://schemas.openxmlformats.org/officeDocument/2006/relationships/tableStyles" Target="tableStyles.xml" /><Relationship Id="rId5" Type="http://schemas.openxmlformats.org/officeDocument/2006/relationships/slideMaster" Target="slideMasters/slideMaster4.xml" /><Relationship Id="rId6" Type="http://schemas.openxmlformats.org/officeDocument/2006/relationships/slideMaster" Target="slideMasters/slideMaster5.xml" /><Relationship Id="rId7" Type="http://schemas.openxmlformats.org/officeDocument/2006/relationships/slideMaster" Target="slideMasters/slideMaster6.xml" /><Relationship Id="rId8" Type="http://schemas.openxmlformats.org/officeDocument/2006/relationships/slideMaster" Target="slideMasters/slideMaster7.xml" /><Relationship Id="rId9" Type="http://schemas.openxmlformats.org/officeDocument/2006/relationships/notesMaster" Target="notesMasters/notesMaster1.xml" /></Relationships>
</file>

<file path=ppt/charts/_rels/chart1.xml.rels>&#65279;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1.xlsx" /><Relationship Id="rId2" Type="http://schemas.openxmlformats.org/officeDocument/2006/relationships/themeOverride" Target="../theme/themeOverride1.xml" /></Relationships>
</file>

<file path=ppt/charts/chart1.xml><?xml version="1.0" encoding="utf-8"?>
<c:chartSpace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c="http://schemas.openxmlformats.org/drawingml/20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0" vertOverflow="ellipsis" vert="horz" wrap="square" anchor="ctr" anchorCtr="1"/>
          <a:lstStyle/>
          <a:p>
            <a:pPr>
              <a:defRPr lang="zh-CN" sz="216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zh-CN" altLang="en-US" sz="1600" smtClean="0"/>
              <a:t>材料二：</a:t>
            </a:r>
            <a:r>
              <a:rPr lang="en-US" altLang="zh-CN" sz="1600" smtClean="0"/>
              <a:t>16</a:t>
            </a:r>
            <a:r>
              <a:rPr lang="zh-CN" altLang="en-US" sz="1600" smtClean="0"/>
              <a:t>世纪末欧洲部分国家的物价较</a:t>
            </a:r>
            <a:r>
              <a:rPr lang="en-US" altLang="zh-CN" sz="1600" smtClean="0"/>
              <a:t>16</a:t>
            </a:r>
            <a:r>
              <a:rPr lang="zh-CN" altLang="en-US" sz="1600" smtClean="0"/>
              <a:t>世纪初上涨倍数</a:t>
            </a:r>
            <a:endParaRPr lang="zh-CN" altLang="en-US" sz="1600"/>
          </a:p>
        </c:rich>
      </c:tx>
      <c:layout>
        <c:manualLayout>
          <c:xMode val="edge"/>
          <c:yMode val="edge"/>
          <c:x val="0.11502336710691452"/>
          <c:y val="0.061571724712848663"/>
        </c:manualLayout>
      </c:layout>
      <c:overlay val="0"/>
      <c:txPr>
        <a:bodyPr/>
        <a:p>
          <a:pPr>
            <a:defRPr/>
          </a:pPr>
        </a:p>
      </c:txPr>
    </c:title>
    <c:autoTitleDeleted val="0"/>
    <c:plotArea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上涨倍数</c:v>
                </c:pt>
              </c:strCache>
            </c:strRef>
          </c:tx>
          <c:invertIfNegative val="0"/>
          <c:dLbls>
            <c:dLbl>
              <c:idx val="0"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/>
            </c:dLbl>
            <c:dLbl>
              <c:idx val="1"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/>
            </c:dLbl>
            <c:dLbl>
              <c:idx val="2"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/>
            </c:dLbl>
            <c:dLbl>
              <c:idx val="3"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/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p>
                <a:pPr>
                  <a:defRPr lang="zh-CN" sz="1800" b="0" i="0" u="none" strike="noStrike" kern="1200" baseline="0" smtId="4294967295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zh-CN" sz="1800" b="0" i="0" u="none" strike="noStrike" kern="1200" baseline="0" smtId="4294967295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extLst/>
          </c:dLbls>
          <c:cat>
            <c:strRef>
              <c:f>Sheet1!$A$2:$A$5</c:f>
              <c:strCache>
                <c:ptCount val="4"/>
                <c:pt idx="0">
                  <c:v>西班牙</c:v>
                </c:pt>
                <c:pt idx="1">
                  <c:v>英国</c:v>
                </c:pt>
                <c:pt idx="2">
                  <c:v>荷兰</c:v>
                </c:pt>
                <c:pt idx="3">
                  <c:v>法国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4.2</c:v>
                </c:pt>
                <c:pt idx="1">
                  <c:v>3</c:v>
                </c:pt>
                <c:pt idx="2">
                  <c:v>2.6</c:v>
                </c:pt>
                <c:pt idx="3">
                  <c:v>2.2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/>
        <c:overlap val="100"/>
        <c:axId val="117704192"/>
        <c:axId val="117705728"/>
      </c:barChart>
      <c:catAx>
        <c:axId val="117704192"/>
        <c:scaling>
          <c:orientation/>
        </c:scaling>
        <c:delete val="0"/>
        <c:axPos val="b"/>
        <c:numFmt formatCode="General" sourceLinked="0"/>
        <c:majorTickMark val="out"/>
        <c:minorTickMark val="none"/>
        <c:txPr>
          <a:bodyPr rot="-60000000" spcFirstLastPara="0" vertOverflow="ellipsis" vert="horz" wrap="square" anchor="ctr" anchorCtr="1"/>
          <a:p>
            <a:pPr>
              <a:defRPr lang="zh-CN" sz="1800" b="0" i="0" u="none" strike="noStrike" kern="1200" baseline="0" smtId="4294967295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 sz="1800" b="0" i="0" u="none" strike="noStrike" kern="1200" baseline="0" smtId="4294967295">
              <a:solidFill>
                <a:schemeClr val="tx1"/>
              </a:solidFill>
              <a:latin typeface="+mn-lt"/>
              <a:ea typeface="+mn-ea"/>
              <a:cs typeface="+mn-cs"/>
            </a:endParaRPr>
          </a:p>
        </c:txPr>
        <c:crossAx val="117705728"/>
        <c:crosses val="autoZero"/>
        <c:auto val="0"/>
        <c:lblAlgn val="ctr"/>
        <c:lblOffset/>
        <c:noMultiLvlLbl val="0"/>
      </c:catAx>
      <c:valAx>
        <c:axId val="117705728"/>
        <c:scaling>
          <c:orientation/>
        </c:scaling>
        <c:delete val="0"/>
        <c:axPos val="l"/>
        <c:majorGridlines/>
        <c:numFmt formatCode="General" sourceLinked="1"/>
        <c:majorTickMark val="out"/>
        <c:minorTickMark val="none"/>
        <c:txPr>
          <a:bodyPr rot="-60000000" spcFirstLastPara="0" vertOverflow="ellipsis" vert="horz" wrap="square" anchor="ctr" anchorCtr="1"/>
          <a:p>
            <a:pPr>
              <a:defRPr lang="zh-CN" sz="1800" b="0" i="0" u="none" strike="noStrike" kern="1200" baseline="0" smtId="4294967295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 sz="1800" b="0" i="0" u="none" strike="noStrike" kern="1200" baseline="0" smtId="4294967295">
              <a:solidFill>
                <a:schemeClr val="tx1"/>
              </a:solidFill>
              <a:latin typeface="+mn-lt"/>
              <a:ea typeface="+mn-ea"/>
              <a:cs typeface="+mn-cs"/>
            </a:endParaRPr>
          </a:p>
        </c:txPr>
        <c:crossAx val="117704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txPr>
    <a:bodyPr/>
    <a:p>
      <a:pPr>
        <a:defRPr lang="zh-CN" sz="1800" smtId="4294967295"/>
      </a:pPr>
      <a:endParaRPr lang="zh-CN" sz="1800" smtId="4294967295"/>
    </a:p>
  </c:txPr>
  <c:externalData r:id="rId1">
    <c:autoUpdate val="0"/>
  </c:externalData>
</c:chartSpace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9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8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5849F42C-2DAE-424C-A4B8-3140182C3E9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031C9-5336-4357-875C-D890F350C8FD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02402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102403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 eaLnBrk="1" hangingPunct="1"/>
            <a:fld id="{9A0DB2DC-4C9A-4742-B13C-FB6460FD3503}" type="slidenum">
              <a:rPr lang="zh-CN" altLang="en-US" sz="1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 sz="1200">
              <a:solidFill>
                <a:srgbClr val="000000"/>
              </a:solidFill>
              <a:latin typeface="Calibri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altLang="zh-CN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</a:t>
            </a:r>
            <a:r>
              <a:rPr lang="zh-CN" altLang="en-US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在哥伦布到来后的一两个世纪中，印第安人口减少了</a:t>
            </a:r>
            <a:r>
              <a:rPr lang="en-US" altLang="zh-CN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95%</a:t>
            </a:r>
            <a:r>
              <a:rPr lang="zh-CN" altLang="en-US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，主要的杀手是旧大陆来的病菌。</a:t>
            </a:r>
            <a:endParaRPr lang="zh-CN" altLang="en-US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印第安人以前从来没有接触过这些病菌，因此对它们既没有免疫力，也没有遗传抵抗力。天花、麻疹、流行性感冒和斑疹伤寒争先恐后地要坐杀手的头把交椅。紧随其后的还有白喉、疟疾、流行性腮腺炎、百日咳、瘟疫、肺结核和黄热病。</a:t>
            </a:r>
            <a:endParaRPr lang="zh-CN" altLang="en-US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noFill/>
          <a:ln>
            <a:miter lim="800000"/>
          </a:ln>
        </p:spPr>
        <p:txBody>
          <a:bodyPr/>
          <a:lstStyle/>
          <a:p>
            <a:fld id="{3A979C45-D031-4BEF-BF02-DF79A4018591}" type="slidenum">
              <a:rPr lang="en-US" altLang="zh-CN" smtClean="0"/>
              <a:t>12</a:t>
            </a:fld>
            <a:endParaRPr lang="en-US" altLang="zh-CN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36868" name="Rectangle 3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 eaLnBrk="1" hangingPunct="1"/>
            <a:r>
              <a:rPr lang="zh-CN" altLang="zh-CN" sz="1400" b="1" smtClean="0"/>
              <a:t>修改成地图呈现：三角贸易示意图</a:t>
            </a:r>
            <a:endParaRPr lang="zh-CN" altLang="zh-CN" sz="1400" b="1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r>
              <a:rPr lang="zh-CN" altLang="zh-CN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具体数字为：从西班牙得到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87750000</a:t>
            </a:r>
            <a:r>
              <a:rPr lang="zh-CN" altLang="zh-CN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两，从日本得到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200000000</a:t>
            </a:r>
            <a:r>
              <a:rPr lang="zh-CN" altLang="zh-CN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两，从葡萄牙得到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42762750</a:t>
            </a:r>
            <a:r>
              <a:rPr lang="zh-CN" altLang="zh-CN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两，总计为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330512750</a:t>
            </a:r>
            <a:r>
              <a:rPr lang="zh-CN" altLang="zh-CN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两。</a:t>
            </a:r>
            <a:r>
              <a:rPr lang="zh-CN" altLang="en-US">
                <a:sym typeface="+mn-ea"/>
              </a:rPr>
              <a:t>自1571 年开通，20 年间平均每年有150 吨白银运到马尼拉，共运输白银3 000 吨</a:t>
            </a:r>
            <a:endParaRPr lang="zh-CN" altLang="zh-CN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endParaRPr lang="zh-CN" altLang="zh-CN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2192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b="1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所谓的商业革命，欧洲的商人和殖民者在欧亚非美之间建立了直接的商业联系</a:t>
            </a:r>
            <a:r>
              <a:rPr lang="en-US" altLang="zh-CN" b="1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…… </a:t>
            </a:r>
            <a:r>
              <a:rPr lang="zh-CN" altLang="en-US" b="1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初步形成了一个广阔的世界市场；欧洲的商路和贸易中心随之由地中海转移到大西洋沿岸，意大利的商业垄断地位逐渐被葡萄牙西班牙尼德兰英国所取代。 </a:t>
            </a:r>
            <a:endParaRPr kumimoji="0" lang="en-US" altLang="zh-CN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r" defTabSz="12192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b="1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</a:t>
            </a:r>
            <a:r>
              <a:rPr lang="en-US" altLang="zh-CN" b="1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j-ea"/>
                <a:ea typeface="+mj-ea"/>
                <a:sym typeface="+mn-ea"/>
              </a:rPr>
              <a:t>——</a:t>
            </a:r>
            <a:r>
              <a:rPr lang="zh-CN" altLang="en-US" b="1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j-ea"/>
                <a:ea typeface="+mj-ea"/>
                <a:sym typeface="+mn-ea"/>
              </a:rPr>
              <a:t>孔祥民主编</a:t>
            </a:r>
            <a:r>
              <a:rPr lang="en-US" altLang="zh-CN" b="1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j-ea"/>
                <a:ea typeface="+mj-ea"/>
                <a:sym typeface="+mn-ea"/>
              </a:rPr>
              <a:t>《</a:t>
            </a:r>
            <a:r>
              <a:rPr lang="zh-CN" altLang="en-US" b="1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j-ea"/>
                <a:ea typeface="+mj-ea"/>
                <a:sym typeface="+mn-ea"/>
              </a:rPr>
              <a:t>世界中古史</a:t>
            </a:r>
            <a:r>
              <a:rPr lang="en-US" altLang="zh-CN" b="1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j-ea"/>
                <a:ea typeface="+mj-ea"/>
                <a:sym typeface="+mn-ea"/>
              </a:rPr>
              <a:t>》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5026EC-AD87-4295-974F-E5B483D16263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解读材料：黄金多了，货币贬值，物价上涨，这就是价格革命；</a:t>
            </a:r>
            <a:r>
              <a:rPr lang="en-US" altLang="zh-CN" smtClean="0"/>
              <a:t>16</a:t>
            </a:r>
            <a:r>
              <a:rPr lang="zh-CN" altLang="en-US" smtClean="0"/>
              <a:t>世纪的西班牙昙花一现，挥霍掉了，但</a:t>
            </a:r>
            <a:r>
              <a:rPr lang="en-US" altLang="zh-CN" smtClean="0"/>
              <a:t>17</a:t>
            </a:r>
            <a:r>
              <a:rPr lang="zh-CN" altLang="en-US" smtClean="0"/>
              <a:t>世纪，荷英法很快接过衣钵，出现与西不同的经济发展状况；西欧用金银购买亚洲特别是中国的奢侈品。</a:t>
            </a:r>
            <a:endParaRPr lang="en-US" altLang="zh-CN" smtClean="0"/>
          </a:p>
          <a:p>
            <a:r>
              <a:rPr lang="en-US" altLang="zh-CN" smtClean="0"/>
              <a:t>              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337C9-F604-4A3B-9854-B42DE67B7CB7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这段时期，以来华西人、出洋华人、书籍、以及新式教育等为媒介，以香港、通商口岸以及日本等作为重要窗口，西方的哲学、天文、物理、化学、医学、生物学、地理、政治学、社会学、经济学、法学、应用科技、史学、文学、艺术等大量传入中国，对于中国的学术、思想、政治和社会经济都产生重大影响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3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3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3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3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6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6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6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7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7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7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7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7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7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7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7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7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7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8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marR="0" lvl="1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914400" marR="0" lvl="2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371600" marR="0" lvl="3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828800" marR="0" lvl="4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1264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4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858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20574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_标题幻灯片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441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marL="0" marR="0" lv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D5DFDED-39E0-4FF6-B367-E56D39EC6157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6103" y="6356172"/>
            <a:ext cx="3859795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marL="0" marR="0" lvl="0" indent="0" algn="ctr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6913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 advTm="4111">
    <p:random/>
  </p:transition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圆角矩形 14"/>
          <p:cNvSpPr/>
          <p:nvPr/>
        </p:nvSpPr>
        <p:spPr>
          <a:xfrm>
            <a:off x="406400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4400"/>
          </a:p>
        </p:txBody>
      </p:sp>
      <p:sp>
        <p:nvSpPr>
          <p:cNvPr id="10" name="圆角矩形 9"/>
          <p:cNvSpPr/>
          <p:nvPr/>
        </p:nvSpPr>
        <p:spPr>
          <a:xfrm>
            <a:off x="558128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4400"/>
          </a:p>
        </p:txBody>
      </p:sp>
      <p:sp>
        <p:nvSpPr>
          <p:cNvPr id="5" name="标题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0" name="副标题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830" indent="0" algn="r">
              <a:spcBef>
                <a:spcPct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11" name="灯片编号占位符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04633-EF36-4DED-95EB-43BF06EB1D1C}" type="slidenum">
              <a:rPr lang="zh-CN" altLang="en-US" smtClean="0"/>
              <a:t/>
            </a:fld>
            <a:endParaRPr lang="en-US" altLang="zh-CN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C64D33-24B5-46C4-96B3-6C05377A328C}" type="slidenum">
              <a:rPr lang="zh-CN" altLang="en-US" smtClean="0"/>
              <a:t/>
            </a:fld>
            <a:endParaRPr lang="en-US" altLang="zh-CN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圆角矩形 13"/>
          <p:cNvSpPr/>
          <p:nvPr/>
        </p:nvSpPr>
        <p:spPr>
          <a:xfrm>
            <a:off x="406400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4400"/>
          </a:p>
        </p:txBody>
      </p:sp>
      <p:sp>
        <p:nvSpPr>
          <p:cNvPr id="11" name="圆角矩形 10"/>
          <p:cNvSpPr/>
          <p:nvPr/>
        </p:nvSpPr>
        <p:spPr>
          <a:xfrm>
            <a:off x="558128" y="434162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440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830" indent="0" algn="l">
              <a:spcBef>
                <a:spcPct val="0"/>
              </a:spcBef>
              <a:spcAft>
                <a:spcPct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5142A9-AE69-498D-A3B5-9042344C6B42}" type="slidenum">
              <a:rPr lang="zh-CN" altLang="en-US" smtClean="0"/>
              <a:t/>
            </a:fld>
            <a:endParaRPr lang="en-US" altLang="zh-CN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A9F16D-8B0D-40B5-BD11-F0D539D68B20}" type="slidenum">
              <a:rPr lang="zh-CN" altLang="en-US" smtClean="0"/>
              <a:t/>
            </a:fld>
            <a:endParaRPr lang="en-US" altLang="zh-CN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E560AA-907C-4BB3-9B52-4DD53645D1F4}" type="slidenum">
              <a:rPr lang="zh-CN" altLang="en-US" smtClean="0"/>
              <a:t/>
            </a:fld>
            <a:endParaRPr lang="en-US" altLang="zh-CN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DD1F70-7801-49A5-B2DA-F318EDE16EFF}" type="slidenum">
              <a:rPr lang="zh-CN" altLang="en-US" smtClean="0"/>
              <a:t/>
            </a:fld>
            <a:endParaRPr lang="en-US" altLang="zh-CN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圆角矩形 6"/>
          <p:cNvSpPr/>
          <p:nvPr/>
        </p:nvSpPr>
        <p:spPr>
          <a:xfrm>
            <a:off x="406400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440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E1E0BF-24A6-4F0A-8418-331D049FC063}" type="slidenum">
              <a:rPr lang="zh-CN" altLang="en-US" smtClean="0"/>
              <a:t/>
            </a:fld>
            <a:endParaRPr lang="en-US" altLang="zh-CN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415" marR="18415" indent="0">
              <a:spcBef>
                <a:spcPct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AA6234-A7A6-4930-B0D5-CF51051FB571}" type="slidenum">
              <a:rPr lang="zh-CN" altLang="en-US" smtClean="0"/>
              <a:t/>
            </a:fld>
            <a:endParaRPr lang="en-US" altLang="zh-CN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圆角矩形 14"/>
          <p:cNvSpPr/>
          <p:nvPr/>
        </p:nvSpPr>
        <p:spPr>
          <a:xfrm>
            <a:off x="406400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4400"/>
          </a:p>
        </p:txBody>
      </p:sp>
      <p:sp>
        <p:nvSpPr>
          <p:cNvPr id="11" name="单圆角矩形 10"/>
          <p:cNvSpPr/>
          <p:nvPr/>
        </p:nvSpPr>
        <p:spPr>
          <a:xfrm>
            <a:off x="8534400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440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ct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4A17B1-2C79-495F-AB16-2FFEFC701A34}" type="slidenum">
              <a:rPr lang="zh-CN" altLang="en-US" smtClean="0"/>
              <a:t/>
            </a:fld>
            <a:endParaRPr lang="en-US" altLang="zh-CN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8110E6-AA9B-4BD2-A722-D6897D31DC2F}" type="slidenum">
              <a:rPr lang="zh-CN" altLang="en-US" smtClean="0"/>
              <a:t/>
            </a:fld>
            <a:endParaRPr lang="en-US" altLang="zh-CN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533404"/>
            <a:ext cx="2641600" cy="5257799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11200" y="533402"/>
            <a:ext cx="7924800" cy="5257801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F049A6-7B3F-481F-A249-01C2A372C674}" type="slidenum">
              <a:rPr lang="zh-CN" altLang="en-US" smtClean="0"/>
              <a:t/>
            </a:fld>
            <a:endParaRPr lang="en-US" altLang="zh-CN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clipArtAndTx">
  <p:cSld name="标题，剪贴画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81000"/>
            <a:ext cx="10363200" cy="990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/>
          </p:nvPr>
        </p:nvSpPr>
        <p:spPr>
          <a:xfrm>
            <a:off x="914400" y="1447800"/>
            <a:ext cx="5080000" cy="4495800"/>
          </a:xfrm>
        </p:spPr>
        <p:txBody>
          <a:bodyPr>
            <a:normAutofit/>
          </a:bodyPr>
          <a:lstStyle/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197600" y="1447800"/>
            <a:ext cx="5080000" cy="4495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0198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503AA4-4423-4514-947B-90F6C6418913}" type="datetimeFigureOut">
              <a:rPr lang="zh-CN" altLang="en-US"/>
              <a:t/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0198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9144000" y="60198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B7BCEA-A40F-44BF-9CD5-9E676AC4B0E6}" type="slidenum">
              <a:rPr lang="zh-CN" altLang="en-US"/>
              <a:t/>
            </a:fld>
            <a:endParaRPr lang="en-US" altLang="zh-CN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xAndClipArt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81000"/>
            <a:ext cx="10363200" cy="990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914400" y="1447800"/>
            <a:ext cx="5080000" cy="4495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6197600" y="1447800"/>
            <a:ext cx="5080000" cy="4495800"/>
          </a:xfrm>
        </p:spPr>
        <p:txBody>
          <a:bodyPr>
            <a:normAutofit/>
          </a:bodyPr>
          <a:lstStyle/>
          <a:p>
            <a:pPr lvl="0"/>
            <a:endParaRPr lang="zh-CN" altLang="en-US" noProof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0198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DB39E-6A71-43CB-A48D-77F0AB814D21}" type="datetimeFigureOut">
              <a:rPr lang="zh-CN" altLang="en-US"/>
              <a:t/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0198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9144000" y="60198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AFAA4-5947-4B14-BBAA-55C5485AD33F}" type="slidenum">
              <a:rPr lang="zh-CN" altLang="en-US"/>
              <a:t/>
            </a:fld>
            <a:endParaRPr lang="en-US" altLang="zh-CN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327"/>
            <a:ext cx="10363200" cy="1469957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7" y="3886021"/>
            <a:ext cx="8534400" cy="175251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4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42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56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711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85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99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13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609441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F4E3AC-262A-42A1-8770-FC0D5CB3DA69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103" y="6356172"/>
            <a:ext cx="3859795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913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algn="r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609441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27733DC-0598-44BC-B5E0-0F8001FDD036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103" y="6356172"/>
            <a:ext cx="3859795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913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algn="r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6" y="4406702"/>
            <a:ext cx="10363200" cy="1362013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6" y="2906579"/>
            <a:ext cx="10363200" cy="150011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435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287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4241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56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7111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854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991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135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609441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6006552-02A1-417D-9E52-279DEC441CD5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103" y="6356172"/>
            <a:ext cx="3859795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913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algn="r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133"/>
            <a:ext cx="5384800" cy="452575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133"/>
            <a:ext cx="5384800" cy="452575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2"/>
          </p:nvPr>
        </p:nvSpPr>
        <p:spPr>
          <a:xfrm>
            <a:off x="609441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FA7C9CC-9CE3-4E53-90DD-EA57F72937C6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103" y="6356172"/>
            <a:ext cx="3859795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913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algn="r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043"/>
            <a:ext cx="5386917" cy="639732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300" b="1"/>
            </a:lvl2pPr>
            <a:lvl3pPr marL="1028700" indent="0">
              <a:buNone/>
              <a:defRPr sz="2000" b="1"/>
            </a:lvl3pPr>
            <a:lvl4pPr marL="1542415" indent="0">
              <a:buNone/>
              <a:defRPr sz="1800" b="1"/>
            </a:lvl4pPr>
            <a:lvl5pPr marL="2056765" indent="0">
              <a:buNone/>
              <a:defRPr sz="1800" b="1"/>
            </a:lvl5pPr>
            <a:lvl6pPr marL="2571115" indent="0">
              <a:buNone/>
              <a:defRPr sz="1800" b="1"/>
            </a:lvl6pPr>
            <a:lvl7pPr marL="3085465" indent="0">
              <a:buNone/>
              <a:defRPr sz="1800" b="1"/>
            </a:lvl7pPr>
            <a:lvl8pPr marL="3599180" indent="0">
              <a:buNone/>
              <a:defRPr sz="1800" b="1"/>
            </a:lvl8pPr>
            <a:lvl9pPr marL="4113530" indent="0">
              <a:buNone/>
              <a:defRPr sz="18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777"/>
            <a:ext cx="5386917" cy="3951105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3" y="1535043"/>
            <a:ext cx="5389034" cy="639732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300" b="1"/>
            </a:lvl2pPr>
            <a:lvl3pPr marL="1028700" indent="0">
              <a:buNone/>
              <a:defRPr sz="2000" b="1"/>
            </a:lvl3pPr>
            <a:lvl4pPr marL="1542415" indent="0">
              <a:buNone/>
              <a:defRPr sz="1800" b="1"/>
            </a:lvl4pPr>
            <a:lvl5pPr marL="2056765" indent="0">
              <a:buNone/>
              <a:defRPr sz="1800" b="1"/>
            </a:lvl5pPr>
            <a:lvl6pPr marL="2571115" indent="0">
              <a:buNone/>
              <a:defRPr sz="1800" b="1"/>
            </a:lvl6pPr>
            <a:lvl7pPr marL="3085465" indent="0">
              <a:buNone/>
              <a:defRPr sz="1800" b="1"/>
            </a:lvl7pPr>
            <a:lvl8pPr marL="3599180" indent="0">
              <a:buNone/>
              <a:defRPr sz="1800" b="1"/>
            </a:lvl8pPr>
            <a:lvl9pPr marL="4113530" indent="0">
              <a:buNone/>
              <a:defRPr sz="18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3" y="2174777"/>
            <a:ext cx="5389034" cy="3951105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2"/>
          </p:nvPr>
        </p:nvSpPr>
        <p:spPr>
          <a:xfrm>
            <a:off x="609441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502950E-B17E-4B63-8B35-1A926B4FA132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3"/>
          </p:nvPr>
        </p:nvSpPr>
        <p:spPr>
          <a:xfrm>
            <a:off x="4166103" y="6356172"/>
            <a:ext cx="3859795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14"/>
          </p:nvPr>
        </p:nvSpPr>
        <p:spPr>
          <a:xfrm>
            <a:off x="8736913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algn="r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609441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041DC03-064B-47E1-9B4F-82C4E2EF6746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103" y="6356172"/>
            <a:ext cx="3859795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913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algn="r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609441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414E4E2-7D6C-4E38-9FA0-C66C0A71B88A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103" y="6356172"/>
            <a:ext cx="3859795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913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algn="r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内容与标题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37"/>
            <a:ext cx="4011084" cy="1161997"/>
          </a:xfrm>
        </p:spPr>
        <p:txBody>
          <a:bodyPr anchor="b"/>
          <a:lstStyle>
            <a:lvl1pPr algn="l">
              <a:defRPr sz="23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4" y="273043"/>
            <a:ext cx="6815667" cy="5852843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034"/>
            <a:ext cx="4011084" cy="4690846"/>
          </a:xfrm>
        </p:spPr>
        <p:txBody>
          <a:bodyPr/>
          <a:lstStyle>
            <a:lvl1pPr marL="0" indent="0">
              <a:buNone/>
              <a:defRPr sz="1600"/>
            </a:lvl1pPr>
            <a:lvl2pPr marL="514350" indent="0">
              <a:buNone/>
              <a:defRPr sz="1400"/>
            </a:lvl2pPr>
            <a:lvl3pPr marL="1028700" indent="0">
              <a:buNone/>
              <a:defRPr sz="1100"/>
            </a:lvl3pPr>
            <a:lvl4pPr marL="1542415" indent="0">
              <a:buNone/>
              <a:defRPr sz="1000"/>
            </a:lvl4pPr>
            <a:lvl5pPr marL="2056765" indent="0">
              <a:buNone/>
              <a:defRPr sz="1000"/>
            </a:lvl5pPr>
            <a:lvl6pPr marL="2571115" indent="0">
              <a:buNone/>
              <a:defRPr sz="1000"/>
            </a:lvl6pPr>
            <a:lvl7pPr marL="3085465" indent="0">
              <a:buNone/>
              <a:defRPr sz="1000"/>
            </a:lvl7pPr>
            <a:lvl8pPr marL="3599180" indent="0">
              <a:buNone/>
              <a:defRPr sz="1000"/>
            </a:lvl8pPr>
            <a:lvl9pPr marL="411353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2"/>
          </p:nvPr>
        </p:nvSpPr>
        <p:spPr>
          <a:xfrm>
            <a:off x="609441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BDE350F-9596-499D-952B-10C69241F423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103" y="6356172"/>
            <a:ext cx="3859795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913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algn="r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384"/>
            <a:ext cx="7315200" cy="566712"/>
          </a:xfrm>
        </p:spPr>
        <p:txBody>
          <a:bodyPr anchor="b"/>
          <a:lstStyle>
            <a:lvl1pPr algn="l">
              <a:defRPr sz="23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47"/>
            <a:ext cx="7315200" cy="4114610"/>
          </a:xfrm>
        </p:spPr>
        <p:txBody>
          <a:bodyPr vert="horz" wrap="square" lIns="102870" tIns="51435" rIns="102870" bIns="51435" numCol="1" rtlCol="0" anchor="t" anchorCtr="0" compatLnSpc="1">
            <a:normAutofit/>
          </a:bodyPr>
          <a:lstStyle>
            <a:lvl1pPr marL="0" indent="0">
              <a:buNone/>
              <a:defRPr sz="3600"/>
            </a:lvl1pPr>
            <a:lvl2pPr marL="514350" indent="0">
              <a:buNone/>
              <a:defRPr sz="3200"/>
            </a:lvl2pPr>
            <a:lvl3pPr marL="1028700" indent="0">
              <a:buNone/>
              <a:defRPr sz="2700"/>
            </a:lvl3pPr>
            <a:lvl4pPr marL="1542415" indent="0">
              <a:buNone/>
              <a:defRPr sz="2300"/>
            </a:lvl4pPr>
            <a:lvl5pPr marL="2056765" indent="0">
              <a:buNone/>
              <a:defRPr sz="2300"/>
            </a:lvl5pPr>
            <a:lvl6pPr marL="2571115" indent="0">
              <a:buNone/>
              <a:defRPr sz="2300"/>
            </a:lvl6pPr>
            <a:lvl7pPr marL="3085465" indent="0">
              <a:buNone/>
              <a:defRPr sz="2300"/>
            </a:lvl7pPr>
            <a:lvl8pPr marL="3599180" indent="0">
              <a:buNone/>
              <a:defRPr sz="2300"/>
            </a:lvl8pPr>
            <a:lvl9pPr marL="4113530" indent="0">
              <a:buNone/>
              <a:defRPr sz="2300"/>
            </a:lvl9pPr>
          </a:lstStyle>
          <a:p>
            <a:pPr marL="0" marR="0" lvl="0" indent="0" algn="l" defTabSz="10287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091"/>
            <a:ext cx="7315200" cy="804824"/>
          </a:xfrm>
        </p:spPr>
        <p:txBody>
          <a:bodyPr/>
          <a:lstStyle>
            <a:lvl1pPr marL="0" indent="0">
              <a:buNone/>
              <a:defRPr sz="1600"/>
            </a:lvl1pPr>
            <a:lvl2pPr marL="514350" indent="0">
              <a:buNone/>
              <a:defRPr sz="1400"/>
            </a:lvl2pPr>
            <a:lvl3pPr marL="1028700" indent="0">
              <a:buNone/>
              <a:defRPr sz="1100"/>
            </a:lvl3pPr>
            <a:lvl4pPr marL="1542415" indent="0">
              <a:buNone/>
              <a:defRPr sz="1000"/>
            </a:lvl4pPr>
            <a:lvl5pPr marL="2056765" indent="0">
              <a:buNone/>
              <a:defRPr sz="1000"/>
            </a:lvl5pPr>
            <a:lvl6pPr marL="2571115" indent="0">
              <a:buNone/>
              <a:defRPr sz="1000"/>
            </a:lvl6pPr>
            <a:lvl7pPr marL="3085465" indent="0">
              <a:buNone/>
              <a:defRPr sz="1000"/>
            </a:lvl7pPr>
            <a:lvl8pPr marL="3599180" indent="0">
              <a:buNone/>
              <a:defRPr sz="1000"/>
            </a:lvl8pPr>
            <a:lvl9pPr marL="411353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2"/>
          </p:nvPr>
        </p:nvSpPr>
        <p:spPr>
          <a:xfrm>
            <a:off x="609441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745DDC3-1884-4AF2-BFCF-642767348693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103" y="6356172"/>
            <a:ext cx="3859795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913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algn="r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x" preserve="1">
  <p:cSld name="标题和竖排文字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609441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9D5CA8-59F0-4084-93A5-B66497F60885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103" y="6356172"/>
            <a:ext cx="3859795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913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algn="r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垂直排列标题与文本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2"/>
            <a:ext cx="2743201" cy="585125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1" y="274632"/>
            <a:ext cx="8026400" cy="585125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609441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496219B-D787-4C9B-B2C3-3CACFFCE46CB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103" y="6356172"/>
            <a:ext cx="3859795" cy="365024"/>
          </a:xfrm>
          <a:prstGeom prst="rect">
            <a:avLst/>
          </a:prstGeom>
        </p:spPr>
        <p:txBody>
          <a:bodyPr vert="horz" wrap="square" lIns="102870" tIns="51435" rIns="102870" bIns="51435" numCol="1" rtlCol="0" anchor="ctr" anchorCtr="0" compatLnSpc="1"/>
          <a:lstStyle>
            <a:lvl1pPr defTabSz="1219200" fontAlgn="auto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913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algn="r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_标题幻灯片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441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marL="0" marR="0" lv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D5DFDED-39E0-4FF6-B367-E56D39EC6157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6103" y="6356172"/>
            <a:ext cx="3859795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marL="0" marR="0" lvl="0" indent="0" algn="ctr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6913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65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C57FE-0B00-41DD-8BB8-DC9015551E41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B1309-31AA-4F3E-8CCA-6505E1846DA1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6C729-B9E7-4244-BED7-E70D95CBF40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0EB83-23C4-4622-A2AE-890A415962B4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C8146-D1DC-4DED-B63D-76542CF30917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077C0-FC75-4F16-A90B-6E6EDBD1DAF9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2D5654-6B37-4F86-B180-159DB4A823A1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43C71-E027-4627-A592-A03D82803159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65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65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BCEE4-E541-4944-99C8-0B0691F00BA8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BC343-4BA7-4B0B-8296-CC2F34592126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67B85-C061-4765-BA3F-C1B9199E0B9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39AA7-A25D-4C1B-82D1-99C62E775037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291AE-F191-439D-AE01-73CEA9098CF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D640E-1F7F-4FAA-924A-5E2B1AB2F7D7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65"/>
            </a:lvl2pPr>
            <a:lvl3pPr marL="914400" indent="0">
              <a:buNone/>
              <a:defRPr sz="1200"/>
            </a:lvl3pPr>
            <a:lvl4pPr marL="1371600" indent="0">
              <a:buNone/>
              <a:defRPr sz="1065"/>
            </a:lvl4pPr>
            <a:lvl5pPr marL="1828800" indent="0">
              <a:buNone/>
              <a:defRPr sz="1065"/>
            </a:lvl5pPr>
            <a:lvl6pPr marL="2286000" indent="0">
              <a:buNone/>
              <a:defRPr sz="1065"/>
            </a:lvl6pPr>
            <a:lvl7pPr marL="2743200" indent="0">
              <a:buNone/>
              <a:defRPr sz="1065"/>
            </a:lvl7pPr>
            <a:lvl8pPr marL="3200400" indent="0">
              <a:buNone/>
              <a:defRPr sz="1065"/>
            </a:lvl8pPr>
            <a:lvl9pPr marL="3657600" indent="0">
              <a:buNone/>
              <a:defRPr sz="106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F305D-187E-4B3E-BD86-E5F582DEE9C3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0CE00-62D0-4288-8EB9-4E8B6D798DFF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65"/>
            </a:lvl2pPr>
            <a:lvl3pPr marL="914400" indent="0">
              <a:buNone/>
              <a:defRPr sz="1200"/>
            </a:lvl3pPr>
            <a:lvl4pPr marL="1371600" indent="0">
              <a:buNone/>
              <a:defRPr sz="1065"/>
            </a:lvl4pPr>
            <a:lvl5pPr marL="1828800" indent="0">
              <a:buNone/>
              <a:defRPr sz="1065"/>
            </a:lvl5pPr>
            <a:lvl6pPr marL="2286000" indent="0">
              <a:buNone/>
              <a:defRPr sz="1065"/>
            </a:lvl6pPr>
            <a:lvl7pPr marL="2743200" indent="0">
              <a:buNone/>
              <a:defRPr sz="1065"/>
            </a:lvl7pPr>
            <a:lvl8pPr marL="3200400" indent="0">
              <a:buNone/>
              <a:defRPr sz="1065"/>
            </a:lvl8pPr>
            <a:lvl9pPr marL="3657600" indent="0">
              <a:buNone/>
              <a:defRPr sz="106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90B91-5F45-4156-B2DF-99025C90BA9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9F8EE-5028-4CC8-AA92-B3E6F8FFA84C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3CE71-AEC9-4E28-8BFD-E8186BAE989F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D665F-CB32-4A95-9AC1-32D6262CBB01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09023-F3C5-4A76-8FDB-FE997FBBDE8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735C4-3E52-486E-95B3-6CDE361A54C7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x">
  <p:cSld name="1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标题文本"/>
          <p:cNvSpPr txBox="1">
            <a:spLocks noGrp="1"/>
          </p:cNvSpPr>
          <p:nvPr>
            <p:ph type="title" hasCustomPrompt="1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lIns="68579" tIns="34289" rIns="68579" bIns="34289"/>
          <a:lstStyle/>
          <a:p>
            <a:r>
              <a:t>标题文本</a:t>
            </a:r>
          </a:p>
        </p:txBody>
      </p:sp>
      <p:sp>
        <p:nvSpPr>
          <p:cNvPr id="21" name="正文级别 1…"/>
          <p:cNvSpPr txBox="1">
            <a:spLocks noGrp="1"/>
          </p:cNvSpPr>
          <p:nvPr>
            <p:ph type="body" idx="1" hasCustomPrompt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68579" tIns="34289" rIns="68579" bIns="34289"/>
          <a:lstStyle/>
          <a:p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22" name="幻灯片编号"/>
          <p:cNvSpPr txBox="1">
            <a:spLocks noGrp="1"/>
          </p:cNvSpPr>
          <p:nvPr>
            <p:ph type="sldNum" sz="quarter" idx="2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lIns="68579" tIns="34289" rIns="68579" bIns="34289"/>
          <a:lstStyle/>
          <a:p>
            <a:fld id="{86CB4B4D-7CA3-9044-876B-883B54F8677D}" type="slidenum">
              <a:rPr>
                <a:latin typeface="Calibri"/>
                <a:ea typeface="Calibri" panose="020f0502020204030204"/>
                <a:cs typeface="Calibri" panose="020f0502020204030204"/>
              </a:rPr>
              <a:t/>
            </a:fld>
            <a:endParaRPr>
              <a:latin typeface="Calibri"/>
              <a:ea typeface="Calibri" charset="0"/>
              <a:cs typeface="Calibri" panose="020f0502020204030204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4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5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6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10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10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F03E6-4E2A-4C7F-9ED4-64237BE6953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6FA1-6BC2-40A5-B619-B852378FC01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F03E6-4E2A-4C7F-9ED4-64237BE6953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6FA1-6BC2-40A5-B619-B852378FC01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6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F03E6-4E2A-4C7F-9ED4-64237BE6953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6FA1-6BC2-40A5-B619-B852378FC01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6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F03E6-4E2A-4C7F-9ED4-64237BE6953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6FA1-6BC2-40A5-B619-B852378FC01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6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F03E6-4E2A-4C7F-9ED4-64237BE6953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6FA1-6BC2-40A5-B619-B852378FC01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7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F03E6-4E2A-4C7F-9ED4-64237BE6953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6FA1-6BC2-40A5-B619-B852378FC01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7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F03E6-4E2A-4C7F-9ED4-64237BE6953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6FA1-6BC2-40A5-B619-B852378FC01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7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F03E6-4E2A-4C7F-9ED4-64237BE6953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6FA1-6BC2-40A5-B619-B852378FC01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7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F03E6-4E2A-4C7F-9ED4-64237BE6953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6FA1-6BC2-40A5-B619-B852378FC01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7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F03E6-4E2A-4C7F-9ED4-64237BE6953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6FA1-6BC2-40A5-B619-B852378FC01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7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F03E6-4E2A-4C7F-9ED4-64237BE6953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6FA1-6BC2-40A5-B619-B852378FC01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7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7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7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7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8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8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8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8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8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8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8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8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9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8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8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9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9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9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9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9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9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9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9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Layouts/slideLayout9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ags" Target="../tags/tag57.xml" /><Relationship Id="rId14" Type="http://schemas.openxmlformats.org/officeDocument/2006/relationships/tags" Target="../tags/tag58.xml" /><Relationship Id="rId15" Type="http://schemas.openxmlformats.org/officeDocument/2006/relationships/tags" Target="../tags/tag59.xml" /><Relationship Id="rId16" Type="http://schemas.openxmlformats.org/officeDocument/2006/relationships/tags" Target="../tags/tag60.xml" /><Relationship Id="rId17" Type="http://schemas.openxmlformats.org/officeDocument/2006/relationships/tags" Target="../tags/tag61.xml" /><Relationship Id="rId18" Type="http://schemas.openxmlformats.org/officeDocument/2006/relationships/tags" Target="../tags/tag62.xml" /><Relationship Id="rId19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slideLayout" Target="../slideLayouts/slideLayout23.xml" /><Relationship Id="rId12" Type="http://schemas.openxmlformats.org/officeDocument/2006/relationships/slideLayout" Target="../slideLayouts/slideLayout24.xml" /><Relationship Id="rId13" Type="http://schemas.openxmlformats.org/officeDocument/2006/relationships/slideLayout" Target="../slideLayouts/slideLayout25.xml" /><Relationship Id="rId14" Type="http://schemas.openxmlformats.org/officeDocument/2006/relationships/image" Target="../media/image2.jpeg" /><Relationship Id="rId15" Type="http://schemas.openxmlformats.org/officeDocument/2006/relationships/theme" Target="../theme/theme2.xml" /><Relationship Id="rId2" Type="http://schemas.openxmlformats.org/officeDocument/2006/relationships/slideLayout" Target="../slideLayouts/slideLayout14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10" Type="http://schemas.openxmlformats.org/officeDocument/2006/relationships/slideLayout" Target="../slideLayouts/slideLayout35.xml" /><Relationship Id="rId11" Type="http://schemas.openxmlformats.org/officeDocument/2006/relationships/slideLayout" Target="../slideLayouts/slideLayout36.xml" /><Relationship Id="rId12" Type="http://schemas.openxmlformats.org/officeDocument/2006/relationships/slideLayout" Target="../slideLayouts/slideLayout37.xml" /><Relationship Id="rId13" Type="http://schemas.openxmlformats.org/officeDocument/2006/relationships/image" Target="../media/image1.jpeg" /><Relationship Id="rId14" Type="http://schemas.openxmlformats.org/officeDocument/2006/relationships/theme" Target="../theme/theme3.xml" /><Relationship Id="rId2" Type="http://schemas.openxmlformats.org/officeDocument/2006/relationships/slideLayout" Target="../slideLayouts/slideLayout27.xml" /><Relationship Id="rId3" Type="http://schemas.openxmlformats.org/officeDocument/2006/relationships/slideLayout" Target="../slideLayouts/slideLayout28.xml" /><Relationship Id="rId4" Type="http://schemas.openxmlformats.org/officeDocument/2006/relationships/slideLayout" Target="../slideLayouts/slideLayout29.xml" /><Relationship Id="rId5" Type="http://schemas.openxmlformats.org/officeDocument/2006/relationships/slideLayout" Target="../slideLayouts/slideLayout30.xml" /><Relationship Id="rId6" Type="http://schemas.openxmlformats.org/officeDocument/2006/relationships/slideLayout" Target="../slideLayouts/slideLayout31.xml" /><Relationship Id="rId7" Type="http://schemas.openxmlformats.org/officeDocument/2006/relationships/slideLayout" Target="../slideLayouts/slideLayout32.xml" /><Relationship Id="rId8" Type="http://schemas.openxmlformats.org/officeDocument/2006/relationships/slideLayout" Target="../slideLayouts/slideLayout33.xml" /><Relationship Id="rId9" Type="http://schemas.openxmlformats.org/officeDocument/2006/relationships/slideLayout" Target="../slideLayouts/slideLayout34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 /><Relationship Id="rId10" Type="http://schemas.openxmlformats.org/officeDocument/2006/relationships/slideLayout" Target="../slideLayouts/slideLayout47.xml" /><Relationship Id="rId11" Type="http://schemas.openxmlformats.org/officeDocument/2006/relationships/slideLayout" Target="../slideLayouts/slideLayout48.xml" /><Relationship Id="rId12" Type="http://schemas.openxmlformats.org/officeDocument/2006/relationships/slideLayout" Target="../slideLayouts/slideLayout49.xml" /><Relationship Id="rId13" Type="http://schemas.openxmlformats.org/officeDocument/2006/relationships/slideLayout" Target="../slideLayouts/slideLayout50.xml" /><Relationship Id="rId14" Type="http://schemas.openxmlformats.org/officeDocument/2006/relationships/slideLayout" Target="../slideLayouts/slideLayout51.xml" /><Relationship Id="rId15" Type="http://schemas.openxmlformats.org/officeDocument/2006/relationships/slideLayout" Target="../slideLayouts/slideLayout52.xml" /><Relationship Id="rId16" Type="http://schemas.openxmlformats.org/officeDocument/2006/relationships/slideLayout" Target="../slideLayouts/slideLayout53.xml" /><Relationship Id="rId17" Type="http://schemas.openxmlformats.org/officeDocument/2006/relationships/slideLayout" Target="../slideLayouts/slideLayout54.xml" /><Relationship Id="rId18" Type="http://schemas.openxmlformats.org/officeDocument/2006/relationships/slideLayout" Target="../slideLayouts/slideLayout55.xml" /><Relationship Id="rId19" Type="http://schemas.openxmlformats.org/officeDocument/2006/relationships/slideLayout" Target="../slideLayouts/slideLayout56.xml" /><Relationship Id="rId2" Type="http://schemas.openxmlformats.org/officeDocument/2006/relationships/slideLayout" Target="../slideLayouts/slideLayout39.xml" /><Relationship Id="rId20" Type="http://schemas.openxmlformats.org/officeDocument/2006/relationships/slideLayout" Target="../slideLayouts/slideLayout57.xml" /><Relationship Id="rId21" Type="http://schemas.openxmlformats.org/officeDocument/2006/relationships/slideLayout" Target="../slideLayouts/slideLayout58.xml" /><Relationship Id="rId22" Type="http://schemas.openxmlformats.org/officeDocument/2006/relationships/slideLayout" Target="../slideLayouts/slideLayout59.xml" /><Relationship Id="rId23" Type="http://schemas.openxmlformats.org/officeDocument/2006/relationships/slideLayout" Target="../slideLayouts/slideLayout60.xml" /><Relationship Id="rId24" Type="http://schemas.openxmlformats.org/officeDocument/2006/relationships/slideLayout" Target="../slideLayouts/slideLayout61.xml" /><Relationship Id="rId25" Type="http://schemas.openxmlformats.org/officeDocument/2006/relationships/slideLayout" Target="../slideLayouts/slideLayout62.xml" /><Relationship Id="rId26" Type="http://schemas.openxmlformats.org/officeDocument/2006/relationships/slideLayout" Target="../slideLayouts/slideLayout63.xml" /><Relationship Id="rId27" Type="http://schemas.openxmlformats.org/officeDocument/2006/relationships/slideLayout" Target="../slideLayouts/slideLayout64.xml" /><Relationship Id="rId28" Type="http://schemas.openxmlformats.org/officeDocument/2006/relationships/image" Target="../media/image4.jpeg" /><Relationship Id="rId29" Type="http://schemas.openxmlformats.org/officeDocument/2006/relationships/theme" Target="../theme/theme4.xml" /><Relationship Id="rId3" Type="http://schemas.openxmlformats.org/officeDocument/2006/relationships/slideLayout" Target="../slideLayouts/slideLayout40.xml" /><Relationship Id="rId4" Type="http://schemas.openxmlformats.org/officeDocument/2006/relationships/slideLayout" Target="../slideLayouts/slideLayout41.xml" /><Relationship Id="rId5" Type="http://schemas.openxmlformats.org/officeDocument/2006/relationships/slideLayout" Target="../slideLayouts/slideLayout42.xml" /><Relationship Id="rId6" Type="http://schemas.openxmlformats.org/officeDocument/2006/relationships/slideLayout" Target="../slideLayouts/slideLayout43.xml" /><Relationship Id="rId7" Type="http://schemas.openxmlformats.org/officeDocument/2006/relationships/slideLayout" Target="../slideLayouts/slideLayout44.xml" /><Relationship Id="rId8" Type="http://schemas.openxmlformats.org/officeDocument/2006/relationships/slideLayout" Target="../slideLayouts/slideLayout45.xml" /><Relationship Id="rId9" Type="http://schemas.openxmlformats.org/officeDocument/2006/relationships/slideLayout" Target="../slideLayouts/slideLayout46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5.xml" /><Relationship Id="rId10" Type="http://schemas.openxmlformats.org/officeDocument/2006/relationships/slideLayout" Target="../slideLayouts/slideLayout74.xml" /><Relationship Id="rId11" Type="http://schemas.openxmlformats.org/officeDocument/2006/relationships/slideLayout" Target="../slideLayouts/slideLayout75.xml" /><Relationship Id="rId12" Type="http://schemas.openxmlformats.org/officeDocument/2006/relationships/tags" Target="../tags/tag63.xml" /><Relationship Id="rId13" Type="http://schemas.openxmlformats.org/officeDocument/2006/relationships/tags" Target="../tags/tag64.xml" /><Relationship Id="rId14" Type="http://schemas.openxmlformats.org/officeDocument/2006/relationships/tags" Target="../tags/tag65.xml" /><Relationship Id="rId15" Type="http://schemas.openxmlformats.org/officeDocument/2006/relationships/theme" Target="../theme/theme5.xml" /><Relationship Id="rId2" Type="http://schemas.openxmlformats.org/officeDocument/2006/relationships/slideLayout" Target="../slideLayouts/slideLayout66.xml" /><Relationship Id="rId3" Type="http://schemas.openxmlformats.org/officeDocument/2006/relationships/slideLayout" Target="../slideLayouts/slideLayout67.xml" /><Relationship Id="rId4" Type="http://schemas.openxmlformats.org/officeDocument/2006/relationships/slideLayout" Target="../slideLayouts/slideLayout68.xml" /><Relationship Id="rId5" Type="http://schemas.openxmlformats.org/officeDocument/2006/relationships/slideLayout" Target="../slideLayouts/slideLayout69.xml" /><Relationship Id="rId6" Type="http://schemas.openxmlformats.org/officeDocument/2006/relationships/slideLayout" Target="../slideLayouts/slideLayout70.xml" /><Relationship Id="rId7" Type="http://schemas.openxmlformats.org/officeDocument/2006/relationships/slideLayout" Target="../slideLayouts/slideLayout71.xml" /><Relationship Id="rId8" Type="http://schemas.openxmlformats.org/officeDocument/2006/relationships/slideLayout" Target="../slideLayouts/slideLayout72.xml" /><Relationship Id="rId9" Type="http://schemas.openxmlformats.org/officeDocument/2006/relationships/slideLayout" Target="../slideLayouts/slideLayout73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6.xml" /><Relationship Id="rId10" Type="http://schemas.openxmlformats.org/officeDocument/2006/relationships/slideLayout" Target="../slideLayouts/slideLayout85.xml" /><Relationship Id="rId11" Type="http://schemas.openxmlformats.org/officeDocument/2006/relationships/slideLayout" Target="../slideLayouts/slideLayout86.xml" /><Relationship Id="rId12" Type="http://schemas.openxmlformats.org/officeDocument/2006/relationships/slideLayout" Target="../slideLayouts/slideLayout87.xml" /><Relationship Id="rId13" Type="http://schemas.openxmlformats.org/officeDocument/2006/relationships/theme" Target="../theme/theme6.xml" /><Relationship Id="rId2" Type="http://schemas.openxmlformats.org/officeDocument/2006/relationships/slideLayout" Target="../slideLayouts/slideLayout77.xml" /><Relationship Id="rId3" Type="http://schemas.openxmlformats.org/officeDocument/2006/relationships/slideLayout" Target="../slideLayouts/slideLayout78.xml" /><Relationship Id="rId4" Type="http://schemas.openxmlformats.org/officeDocument/2006/relationships/slideLayout" Target="../slideLayouts/slideLayout79.xml" /><Relationship Id="rId5" Type="http://schemas.openxmlformats.org/officeDocument/2006/relationships/slideLayout" Target="../slideLayouts/slideLayout80.xml" /><Relationship Id="rId6" Type="http://schemas.openxmlformats.org/officeDocument/2006/relationships/slideLayout" Target="../slideLayouts/slideLayout81.xml" /><Relationship Id="rId7" Type="http://schemas.openxmlformats.org/officeDocument/2006/relationships/slideLayout" Target="../slideLayouts/slideLayout82.xml" /><Relationship Id="rId8" Type="http://schemas.openxmlformats.org/officeDocument/2006/relationships/slideLayout" Target="../slideLayouts/slideLayout83.xml" /><Relationship Id="rId9" Type="http://schemas.openxmlformats.org/officeDocument/2006/relationships/slideLayout" Target="../slideLayouts/slideLayout84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8.xml" /><Relationship Id="rId10" Type="http://schemas.openxmlformats.org/officeDocument/2006/relationships/slideLayout" Target="../slideLayouts/slideLayout97.xml" /><Relationship Id="rId11" Type="http://schemas.openxmlformats.org/officeDocument/2006/relationships/slideLayout" Target="../slideLayouts/slideLayout98.xml" /><Relationship Id="rId12" Type="http://schemas.openxmlformats.org/officeDocument/2006/relationships/theme" Target="../theme/theme7.xml" /><Relationship Id="rId2" Type="http://schemas.openxmlformats.org/officeDocument/2006/relationships/slideLayout" Target="../slideLayouts/slideLayout89.xml" /><Relationship Id="rId3" Type="http://schemas.openxmlformats.org/officeDocument/2006/relationships/slideLayout" Target="../slideLayouts/slideLayout90.xml" /><Relationship Id="rId4" Type="http://schemas.openxmlformats.org/officeDocument/2006/relationships/slideLayout" Target="../slideLayouts/slideLayout91.xml" /><Relationship Id="rId5" Type="http://schemas.openxmlformats.org/officeDocument/2006/relationships/slideLayout" Target="../slideLayouts/slideLayout92.xml" /><Relationship Id="rId6" Type="http://schemas.openxmlformats.org/officeDocument/2006/relationships/slideLayout" Target="../slideLayouts/slideLayout93.xml" /><Relationship Id="rId7" Type="http://schemas.openxmlformats.org/officeDocument/2006/relationships/slideLayout" Target="../slideLayouts/slideLayout94.xml" /><Relationship Id="rId8" Type="http://schemas.openxmlformats.org/officeDocument/2006/relationships/slideLayout" Target="../slideLayouts/slideLayout95.xml" /><Relationship Id="rId9" Type="http://schemas.openxmlformats.org/officeDocument/2006/relationships/slideLayout" Target="../slideLayouts/slideLayout96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8400" y="608400"/>
            <a:ext cx="10969200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08400" y="1515600"/>
            <a:ext cx="10969200" cy="473688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4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圆角矩形 6"/>
          <p:cNvSpPr/>
          <p:nvPr/>
        </p:nvSpPr>
        <p:spPr>
          <a:xfrm>
            <a:off x="406400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4400"/>
          </a:p>
        </p:txBody>
      </p:sp>
      <p:sp>
        <p:nvSpPr>
          <p:cNvPr id="9" name="圆角矩形 8"/>
          <p:cNvSpPr/>
          <p:nvPr/>
        </p:nvSpPr>
        <p:spPr>
          <a:xfrm>
            <a:off x="558128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4400"/>
          </a:p>
        </p:txBody>
      </p:sp>
      <p:sp>
        <p:nvSpPr>
          <p:cNvPr id="13" name="标题占位符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2"/>
          </p:nvPr>
        </p:nvSpPr>
        <p:spPr>
          <a:xfrm>
            <a:off x="5035104" y="6111875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" name="页脚占位符 17"/>
          <p:cNvSpPr>
            <a:spLocks noGrp="1"/>
          </p:cNvSpPr>
          <p:nvPr>
            <p:ph type="ftr" sz="quarter" idx="3"/>
          </p:nvPr>
        </p:nvSpPr>
        <p:spPr>
          <a:xfrm>
            <a:off x="8083104" y="6111875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11131104" y="6111875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6F762517-3A33-471B-8987-0C1D01B2AB6F}" type="slidenum">
              <a:rPr lang="zh-CN" altLang="en-US" smtClean="0"/>
              <a:t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65430" indent="-265430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295" algn="l" rtl="0" eaLnBrk="1" latinLnBrk="0" hangingPunct="1">
        <a:spcBef>
          <a:spcPts val="250"/>
        </a:spcBef>
        <a:buClr>
          <a:schemeClr val="accent1"/>
        </a:buClr>
        <a:buSzTx/>
        <a:buFont typeface="Verdana" panose="020b0604030504040204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130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Tx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255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 panose="020b0604030504040204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Tx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345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Tx/>
        <a:buFont typeface="Verdana" panose="020b0604030504040204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53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Tx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Tx/>
        <a:buFont typeface="Verdana" panose="020b0604030504040204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Tx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标题占位符 1"/>
          <p:cNvSpPr>
            <a:spLocks noGrp="1"/>
          </p:cNvSpPr>
          <p:nvPr>
            <p:ph type="title"/>
          </p:nvPr>
        </p:nvSpPr>
        <p:spPr>
          <a:xfrm>
            <a:off x="558655" y="430094"/>
            <a:ext cx="10971531" cy="542774"/>
          </a:xfrm>
          <a:prstGeom prst="rect">
            <a:avLst/>
          </a:prstGeom>
          <a:noFill/>
          <a:ln w="9525">
            <a:noFill/>
          </a:ln>
        </p:spPr>
        <p:txBody>
          <a:bodyPr lIns="102870" tIns="51435" rIns="102870" bIns="51435"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6147" name="文本占位符 2"/>
          <p:cNvSpPr>
            <a:spLocks noGrp="1"/>
          </p:cNvSpPr>
          <p:nvPr>
            <p:ph type="body" idx="5"/>
          </p:nvPr>
        </p:nvSpPr>
        <p:spPr>
          <a:xfrm>
            <a:off x="558655" y="1307737"/>
            <a:ext cx="10971531" cy="4524706"/>
          </a:xfrm>
          <a:prstGeom prst="rect">
            <a:avLst/>
          </a:prstGeom>
          <a:noFill/>
          <a:ln w="9525">
            <a:noFill/>
          </a:ln>
        </p:spPr>
        <p:txBody>
          <a:bodyPr lIns="102870" tIns="51435" rIns="102870" bIns="51435"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320675"/>
            <a:r>
              <a:rPr lang="zh-CN" altLang="en-US"/>
              <a:t>第二级</a:t>
            </a:r>
            <a:endParaRPr lang="zh-CN" altLang="en-US"/>
          </a:p>
          <a:p>
            <a:pPr lvl="2" indent="-257175"/>
            <a:r>
              <a:rPr lang="zh-CN" altLang="en-US"/>
              <a:t>第三级</a:t>
            </a:r>
            <a:endParaRPr lang="zh-CN" altLang="en-US"/>
          </a:p>
          <a:p>
            <a:pPr lvl="3" indent="-257175"/>
            <a:r>
              <a:rPr lang="zh-CN" altLang="en-US"/>
              <a:t>第四级</a:t>
            </a:r>
            <a:endParaRPr lang="zh-CN" altLang="en-US"/>
          </a:p>
          <a:p>
            <a:pPr lvl="4" indent="-257175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441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>
            <a:lvl1pPr eaLnBrk="1" hangingPunct="1">
              <a:defRPr sz="140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D5DFDED-39E0-4FF6-B367-E56D39EC6157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103" y="6356172"/>
            <a:ext cx="3859795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>
            <a:lvl1pPr algn="ctr" eaLnBrk="1" hangingPunct="1">
              <a:defRPr sz="140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913" y="6356172"/>
            <a:ext cx="2845647" cy="365024"/>
          </a:xfrm>
          <a:prstGeom prst="rect">
            <a:avLst/>
          </a:prstGeom>
        </p:spPr>
        <p:txBody>
          <a:bodyPr vert="horz" wrap="square" lIns="102870" tIns="51435" rIns="102870" bIns="51435" numCol="1" anchor="ctr" anchorCtr="0" compatLnSpc="1"/>
          <a:lstStyle>
            <a:lvl1pPr algn="r">
              <a:defRPr sz="14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6514878"/>
            <a:ext cx="12192000" cy="90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41" tIns="51420" rIns="102841" bIns="51420" anchor="ctr"/>
          <a:lstStyle/>
          <a:p>
            <a:pPr marL="0" marR="0" lvl="0" indent="0" algn="ctr" defTabSz="10287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2" name="TextBox 7"/>
          <p:cNvSpPr txBox="1">
            <a:spLocks noChangeArrowheads="1"/>
          </p:cNvSpPr>
          <p:nvPr/>
        </p:nvSpPr>
        <p:spPr bwMode="auto">
          <a:xfrm>
            <a:off x="9816132" y="6308561"/>
            <a:ext cx="739140" cy="5168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lIns="102841" tIns="51420" rIns="102841" bIns="51420">
            <a:spAutoFit/>
          </a:bodyPr>
          <a:lstStyle>
            <a:lvl1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287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287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287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287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10287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700" b="0" i="0" u="none" strike="noStrike" kern="1200" cap="none" spc="0" normalizeH="0" baseline="0" noProof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IMC</a:t>
            </a:r>
            <a:endParaRPr kumimoji="0" lang="zh-CN" altLang="en-US" sz="2700" b="0" i="0" u="none" strike="noStrike" kern="1200" cap="none" spc="0" normalizeH="0" baseline="0" noProof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Impact" panose="020b080603090205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</p:sldLayoutIdLst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  <p:txStyles>
    <p:titleStyle>
      <a:lvl1pPr algn="l" defTabSz="1028700" rtl="0" eaLnBrk="0" fontAlgn="base" hangingPunct="0">
        <a:spcBef>
          <a:spcPct val="0"/>
        </a:spcBef>
        <a:spcAft>
          <a:spcPct val="0"/>
        </a:spcAft>
        <a:defRPr sz="2700" b="1" kern="1200">
          <a:solidFill>
            <a:srgbClr val="00B0F0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l" defTabSz="1028700" rtl="0" eaLnBrk="0" fontAlgn="base" hangingPunct="0">
        <a:spcBef>
          <a:spcPct val="0"/>
        </a:spcBef>
        <a:spcAft>
          <a:spcPct val="0"/>
        </a:spcAft>
        <a:defRPr sz="2700" b="1">
          <a:solidFill>
            <a:srgbClr val="00B0F0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l" defTabSz="1028700" rtl="0" eaLnBrk="0" fontAlgn="base" hangingPunct="0">
        <a:spcBef>
          <a:spcPct val="0"/>
        </a:spcBef>
        <a:spcAft>
          <a:spcPct val="0"/>
        </a:spcAft>
        <a:defRPr sz="2700" b="1">
          <a:solidFill>
            <a:srgbClr val="00B0F0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l" defTabSz="1028700" rtl="0" eaLnBrk="0" fontAlgn="base" hangingPunct="0">
        <a:spcBef>
          <a:spcPct val="0"/>
        </a:spcBef>
        <a:spcAft>
          <a:spcPct val="0"/>
        </a:spcAft>
        <a:defRPr sz="2700" b="1">
          <a:solidFill>
            <a:srgbClr val="00B0F0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l" defTabSz="1028700" rtl="0" eaLnBrk="0" fontAlgn="base" hangingPunct="0">
        <a:spcBef>
          <a:spcPct val="0"/>
        </a:spcBef>
        <a:spcAft>
          <a:spcPct val="0"/>
        </a:spcAft>
        <a:defRPr sz="2700" b="1">
          <a:solidFill>
            <a:srgbClr val="00B0F0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l" defTabSz="1028700" rtl="0" fontAlgn="base">
        <a:spcBef>
          <a:spcPct val="0"/>
        </a:spcBef>
        <a:spcAft>
          <a:spcPct val="0"/>
        </a:spcAft>
        <a:defRPr sz="2700" b="1">
          <a:solidFill>
            <a:srgbClr val="00B0F0"/>
          </a:solidFill>
          <a:latin typeface="微软雅黑" panose="020b0503020204020204" pitchFamily="34" charset="-122"/>
          <a:ea typeface="微软雅黑" panose="020b0503020204020204" pitchFamily="34" charset="-122"/>
        </a:defRPr>
      </a:lvl6pPr>
      <a:lvl7pPr marL="914400" algn="l" defTabSz="1028700" rtl="0" fontAlgn="base">
        <a:spcBef>
          <a:spcPct val="0"/>
        </a:spcBef>
        <a:spcAft>
          <a:spcPct val="0"/>
        </a:spcAft>
        <a:defRPr sz="2700" b="1">
          <a:solidFill>
            <a:srgbClr val="00B0F0"/>
          </a:solidFill>
          <a:latin typeface="微软雅黑" panose="020b0503020204020204" pitchFamily="34" charset="-122"/>
          <a:ea typeface="微软雅黑" panose="020b0503020204020204" pitchFamily="34" charset="-122"/>
        </a:defRPr>
      </a:lvl7pPr>
      <a:lvl8pPr marL="1371600" algn="l" defTabSz="1028700" rtl="0" fontAlgn="base">
        <a:spcBef>
          <a:spcPct val="0"/>
        </a:spcBef>
        <a:spcAft>
          <a:spcPct val="0"/>
        </a:spcAft>
        <a:defRPr sz="2700" b="1">
          <a:solidFill>
            <a:srgbClr val="00B0F0"/>
          </a:solidFill>
          <a:latin typeface="微软雅黑" panose="020b0503020204020204" pitchFamily="34" charset="-122"/>
          <a:ea typeface="微软雅黑" panose="020b0503020204020204" pitchFamily="34" charset="-122"/>
        </a:defRPr>
      </a:lvl8pPr>
      <a:lvl9pPr marL="1828800" algn="l" defTabSz="1028700" rtl="0" fontAlgn="base">
        <a:spcBef>
          <a:spcPct val="0"/>
        </a:spcBef>
        <a:spcAft>
          <a:spcPct val="0"/>
        </a:spcAft>
        <a:defRPr sz="2700" b="1">
          <a:solidFill>
            <a:srgbClr val="00B0F0"/>
          </a:solidFill>
          <a:latin typeface="微软雅黑" panose="020b0503020204020204" pitchFamily="34" charset="-122"/>
          <a:ea typeface="微软雅黑" panose="020b0503020204020204" pitchFamily="34" charset="-122"/>
        </a:defRPr>
      </a:lvl9pPr>
    </p:titleStyle>
    <p:bodyStyle>
      <a:lvl1pPr marL="386080" indent="-386080" algn="l" defTabSz="10287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5025" indent="-320675" algn="l" defTabSz="10287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240" indent="-257175" algn="l" defTabSz="10287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99590" indent="-257175" algn="l" defTabSz="10287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13940" indent="-257175" algn="l" defTabSz="10287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28290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42640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5635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7070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2415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765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1115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85465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9918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1353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28">
            <a:alphaModFix amt="42000"/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FF2CE33-D8BF-48AD-8F1E-41CC613CD6C7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68580" tIns="34290" rIns="68580" bIns="3429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7A37AB-A622-43A2-A57D-19EBA34EFC1A}" type="slidenum">
              <a:rPr lang="zh-CN" altLang="en-US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  <p:sldLayoutId id="2147483705" r:id="rId17"/>
    <p:sldLayoutId id="2147483706" r:id="rId18"/>
    <p:sldLayoutId id="2147483707" r:id="rId19"/>
    <p:sldLayoutId id="2147483708" r:id="rId20"/>
    <p:sldLayoutId id="2147483709" r:id="rId21"/>
    <p:sldLayoutId id="2147483710" r:id="rId22"/>
    <p:sldLayoutId id="2147483711" r:id="rId23"/>
    <p:sldLayoutId id="2147483712" r:id="rId24"/>
    <p:sldLayoutId id="2147483713" r:id="rId25"/>
    <p:sldLayoutId id="2147483714" r:id="rId26"/>
    <p:sldLayoutId id="2147483715" r:id="rId27"/>
  </p:sldLayoutIdLst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5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5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5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F03E6-4E2A-4C7F-9ED4-64237BE6953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C6FA1-6BC2-40A5-B619-B852378FC01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</p:sldLayoutIdLst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5.png" /><Relationship Id="rId4" Type="http://schemas.openxmlformats.org/officeDocument/2006/relationships/image" Target="../media/image6.png" /><Relationship Id="rId5" Type="http://schemas.openxmlformats.org/officeDocument/2006/relationships/image" Target="../media/image7.png" /><Relationship Id="rId6" Type="http://schemas.openxmlformats.org/officeDocument/2006/relationships/image" Target="../media/image8.png" /><Relationship Id="rId7" Type="http://schemas.openxmlformats.org/officeDocument/2006/relationships/image" Target="../media/image9.png" /><Relationship Id="rId8" Type="http://schemas.openxmlformats.org/officeDocument/2006/relationships/tags" Target="../tags/tag66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2" Type="http://schemas.openxmlformats.org/officeDocument/2006/relationships/image" Target="../media/image2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10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7.xml" /><Relationship Id="rId2" Type="http://schemas.openxmlformats.org/officeDocument/2006/relationships/image" Target="../media/image11.jpeg" /><Relationship Id="rId3" Type="http://schemas.openxmlformats.org/officeDocument/2006/relationships/image" Target="../media/image12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3.jpeg" /><Relationship Id="rId4" Type="http://schemas.openxmlformats.org/officeDocument/2006/relationships/image" Target="../media/image14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Relationship Id="rId2" Type="http://schemas.openxmlformats.org/officeDocument/2006/relationships/image" Target="../media/image15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9.xml" /><Relationship Id="rId2" Type="http://schemas.openxmlformats.org/officeDocument/2006/relationships/image" Target="../media/image16.jpeg" /><Relationship Id="rId3" Type="http://schemas.openxmlformats.org/officeDocument/2006/relationships/tags" Target="../tags/tag67.xml" /><Relationship Id="rId4" Type="http://schemas.openxmlformats.org/officeDocument/2006/relationships/tags" Target="../tags/tag68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7.png" /><Relationship Id="rId4" Type="http://schemas.openxmlformats.org/officeDocument/2006/relationships/image" Target="../media/image18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9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9.png" /><Relationship Id="rId4" Type="http://schemas.openxmlformats.org/officeDocument/2006/relationships/image" Target="../media/image20.png" /><Relationship Id="rId5" Type="http://schemas.openxmlformats.org/officeDocument/2006/relationships/image" Target="../media/image21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4.xml" /><Relationship Id="rId2" Type="http://schemas.openxmlformats.org/officeDocument/2006/relationships/image" Target="../media/image15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2" Type="http://schemas.openxmlformats.org/officeDocument/2006/relationships/image" Target="../media/image2.jpeg" /><Relationship Id="rId3" Type="http://schemas.openxmlformats.org/officeDocument/2006/relationships/image" Target="../media/image22.png" /><Relationship Id="rId4" Type="http://schemas.openxmlformats.org/officeDocument/2006/relationships/image" Target="../media/image23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Relationship Id="rId2" Type="http://schemas.openxmlformats.org/officeDocument/2006/relationships/tags" Target="../tags/tag69.xml" /><Relationship Id="rId3" Type="http://schemas.openxmlformats.org/officeDocument/2006/relationships/image" Target="../media/image24.png" /><Relationship Id="rId4" Type="http://schemas.openxmlformats.org/officeDocument/2006/relationships/image" Target="../media/image25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4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26.jpeg" /><Relationship Id="rId4" Type="http://schemas.openxmlformats.org/officeDocument/2006/relationships/image" Target="../media/image27.jpeg" /><Relationship Id="rId5" Type="http://schemas.openxmlformats.org/officeDocument/2006/relationships/image" Target="../media/image28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4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27.jpeg" /><Relationship Id="rId4" Type="http://schemas.openxmlformats.org/officeDocument/2006/relationships/chart" Target="../charts/chart1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4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Relationship Id="rId2" Type="http://schemas.openxmlformats.org/officeDocument/2006/relationships/image" Target="../media/image29.jpeg" /><Relationship Id="rId3" Type="http://schemas.openxmlformats.org/officeDocument/2006/relationships/image" Target="../media/image30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2" Type="http://schemas.openxmlformats.org/officeDocument/2006/relationships/image" Target="../media/image2.jpeg" /><Relationship Id="rId3" Type="http://schemas.openxmlformats.org/officeDocument/2006/relationships/image" Target="../media/image31.jpeg" /><Relationship Id="rId4" Type="http://schemas.openxmlformats.org/officeDocument/2006/relationships/image" Target="../media/image32.png" /><Relationship Id="rId5" Type="http://schemas.openxmlformats.org/officeDocument/2006/relationships/image" Target="../media/image33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Relationship Id="rId2" Type="http://schemas.openxmlformats.org/officeDocument/2006/relationships/image" Target="../media/image34.jpeg" /><Relationship Id="rId3" Type="http://schemas.openxmlformats.org/officeDocument/2006/relationships/image" Target="../media/image35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Relationship Id="rId2" Type="http://schemas.openxmlformats.org/officeDocument/2006/relationships/notesSlide" Target="../notesSlides/notesSlide8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4.xml" /><Relationship Id="rId2" Type="http://schemas.openxmlformats.org/officeDocument/2006/relationships/image" Target="../media/image36.png" /><Relationship Id="rId3" Type="http://schemas.openxmlformats.org/officeDocument/2006/relationships/image" Target="../media/image37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Relationship Id="rId2" Type="http://schemas.openxmlformats.org/officeDocument/2006/relationships/image" Target="../media/image3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" name="文本框 16"/>
          <p:cNvSpPr txBox="1"/>
          <p:nvPr/>
        </p:nvSpPr>
        <p:spPr>
          <a:xfrm>
            <a:off x="-101244" y="2464874"/>
            <a:ext cx="246888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800" b="1" smtClean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为什么？</a:t>
            </a:r>
            <a:endParaRPr lang="en-US" altLang="zh-CN" sz="2800" b="1" smtClean="0">
              <a:solidFill>
                <a:srgbClr val="3333FF"/>
              </a:solidFill>
              <a:latin typeface="微软雅黑" panose="020b0503020204020204" pitchFamily="34" charset="-122"/>
              <a:ea typeface="微软雅黑" pitchFamily="34" charset="-122"/>
            </a:endParaRPr>
          </a:p>
          <a:p>
            <a:r>
              <a:rPr lang="zh-CN" altLang="en-US" sz="2800" b="1" smtClean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（动因）</a:t>
            </a:r>
            <a:endParaRPr lang="zh-CN" altLang="en-US" sz="2800" b="1" smtClean="0">
              <a:solidFill>
                <a:srgbClr val="FF0000"/>
              </a:solidFill>
              <a:latin typeface="微软雅黑" panose="020b0503020204020204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51710" y="1637665"/>
            <a:ext cx="14668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sym typeface="+mn-ea"/>
              </a:rPr>
              <a:t>经济根源</a:t>
            </a:r>
            <a:endParaRPr lang="zh-CN" altLang="en-US" sz="2400" b="1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微软雅黑" pitchFamily="34" charset="-122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06045" y="5528945"/>
            <a:ext cx="256603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为什么能？</a:t>
            </a:r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（条件）</a:t>
            </a:r>
            <a:endParaRPr lang="zh-CN" altLang="en-US" sz="2800" b="1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上下箭头 5"/>
          <p:cNvSpPr/>
          <p:nvPr/>
        </p:nvSpPr>
        <p:spPr>
          <a:xfrm>
            <a:off x="789940" y="3772535"/>
            <a:ext cx="330200" cy="1686560"/>
          </a:xfrm>
          <a:prstGeom prst="up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左大括号 7"/>
          <p:cNvSpPr/>
          <p:nvPr/>
        </p:nvSpPr>
        <p:spPr>
          <a:xfrm>
            <a:off x="1884045" y="859790"/>
            <a:ext cx="278765" cy="3756025"/>
          </a:xfrm>
          <a:prstGeom prst="leftBrace">
            <a:avLst/>
          </a:prstGeom>
          <a:ln w="38100"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575" y="0"/>
            <a:ext cx="612775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P34  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新航路开辟的背景（原因）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Box 2"/>
          <p:cNvSpPr txBox="1">
            <a:spLocks noChangeArrowheads="1"/>
          </p:cNvSpPr>
          <p:nvPr/>
        </p:nvSpPr>
        <p:spPr bwMode="auto">
          <a:xfrm>
            <a:off x="3718560" y="1388745"/>
            <a:ext cx="8406765" cy="107632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i="0" u="none" strike="noStrike" kern="1200" cap="none" spc="0" normalizeH="0" baseline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15C以来，</a:t>
            </a:r>
            <a:r>
              <a:rPr lang="zh-CN" altLang="en-US" sz="24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资本主义萌芽产生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</a:t>
            </a:r>
            <a:r>
              <a:rPr kumimoji="0" lang="zh-CN" altLang="en-US" sz="2400" i="0" u="none" strike="noStrike" kern="1200" cap="none" spc="0" normalizeH="0" baseline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西欧各国的</a:t>
            </a:r>
            <a:r>
              <a:rPr kumimoji="0" lang="zh-CN" altLang="en-US" sz="2400" i="0" u="none" strike="noStrike" kern="1200" cap="none" spc="0" normalizeH="0" baseline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商品经济</a:t>
            </a:r>
            <a:r>
              <a:rPr kumimoji="0" lang="zh-CN" altLang="en-US" sz="2400" i="0" u="none" strike="noStrike" kern="1200" cap="none" spc="0" normalizeH="0" baseline="0" smtClean="0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迅速发展</a:t>
            </a:r>
            <a:r>
              <a:rPr kumimoji="0" lang="zh-CN" altLang="en-US" sz="2400" i="0" u="none" strike="noStrike" kern="1200" cap="none" spc="0" normalizeH="0" baseline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，对</a:t>
            </a:r>
            <a:r>
              <a:rPr kumimoji="0" lang="zh-CN" altLang="en-US" sz="2400" i="0" u="none" strike="noStrike" kern="1200" cap="none" spc="0" normalizeH="0" baseline="0" smtClean="0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金银财富</a:t>
            </a:r>
            <a:r>
              <a:rPr kumimoji="0" lang="zh-CN" altLang="en-US" sz="2400" i="0" u="none" strike="noStrike" kern="1200" cap="none" spc="0" normalizeH="0" baseline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的迫切需求以及对</a:t>
            </a:r>
            <a:r>
              <a:rPr kumimoji="0" lang="zh-CN" altLang="en-US" sz="2400" i="0" u="none" strike="noStrike" kern="1200" cap="none" spc="0" normalizeH="0" baseline="0" smtClean="0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新市场</a:t>
            </a:r>
            <a:r>
              <a:rPr kumimoji="0" lang="zh-CN" altLang="en-US" sz="2400" i="0" u="none" strike="noStrike" kern="1200" cap="none" spc="0" normalizeH="0" baseline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的开拓意愿。</a:t>
            </a:r>
            <a:endParaRPr kumimoji="0" lang="zh-CN" altLang="en-US" sz="2400" i="0" u="none" strike="noStrike" kern="1200" cap="none" spc="0" normalizeH="0" baseline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600" i="0" u="none" strike="noStrike" kern="1200" cap="none" spc="0" normalizeH="0" baseline="0" noProof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18560" y="2465070"/>
            <a:ext cx="859155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《马可∙波罗行记》</a:t>
            </a:r>
            <a:r>
              <a:rPr lang="zh-CN" altLang="en-US" sz="2400" noProof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引起欧洲人对东方黄金和贵重金属的向往。</a:t>
            </a:r>
            <a:endParaRPr lang="zh-CN" altLang="en-US" sz="2400"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254250" y="2465070"/>
            <a:ext cx="16764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社会根源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718560" y="3472180"/>
            <a:ext cx="501205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noProof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人文主义鼓励冒险精神、开拓进取。</a:t>
            </a:r>
            <a:endParaRPr lang="zh-CN" altLang="en-US" sz="2400" noProof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251710" y="3418205"/>
            <a:ext cx="155575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思想根源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3" name="TextBox 4"/>
          <p:cNvSpPr txBox="1">
            <a:spLocks noChangeArrowheads="1"/>
          </p:cNvSpPr>
          <p:nvPr/>
        </p:nvSpPr>
        <p:spPr bwMode="auto">
          <a:xfrm>
            <a:off x="3718560" y="583565"/>
            <a:ext cx="7772400" cy="8299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奥斯曼帝国</a:t>
            </a:r>
            <a:r>
              <a:rPr lang="zh-CN" altLang="en-US" sz="240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控制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传统商路；</a:t>
            </a:r>
            <a:endParaRPr lang="zh-CN" altLang="en-US" sz="2400" smtClean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商路不畅引起欧洲的商业危机，寻海上新航路。</a:t>
            </a:r>
            <a:endParaRPr kumimoji="0" lang="zh-CN" altLang="en-US" sz="2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252345" y="859790"/>
            <a:ext cx="16744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sym typeface="+mn-ea"/>
              </a:rPr>
              <a:t>直接原因</a:t>
            </a:r>
            <a:endParaRPr lang="zh-CN" altLang="en-US" sz="2400" b="1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ea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930650" y="4316730"/>
            <a:ext cx="361823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smtClean="0">
                <a:solidFill>
                  <a:srgbClr val="0000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  <a:sym typeface="宋体" panose="02010600030101010101" pitchFamily="2" charset="-122"/>
              </a:rPr>
              <a:t>传播基督教</a:t>
            </a:r>
            <a:endParaRPr lang="zh-CN" altLang="en-US" sz="2400" smtClean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273300" y="4316730"/>
            <a:ext cx="165735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宗教原因：</a:t>
            </a:r>
            <a:endParaRPr lang="zh-CN" altLang="en-US" sz="2400" b="1"/>
          </a:p>
        </p:txBody>
      </p:sp>
      <p:sp>
        <p:nvSpPr>
          <p:cNvPr id="30" name="左大括号 29"/>
          <p:cNvSpPr/>
          <p:nvPr/>
        </p:nvSpPr>
        <p:spPr>
          <a:xfrm>
            <a:off x="2014220" y="5097780"/>
            <a:ext cx="148590" cy="1493520"/>
          </a:xfrm>
          <a:prstGeom prst="leftBrac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330" name="矩形 20"/>
          <p:cNvSpPr/>
          <p:nvPr/>
        </p:nvSpPr>
        <p:spPr>
          <a:xfrm>
            <a:off x="2254250" y="4998720"/>
            <a:ext cx="87483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主观条件：（西班牙、葡萄牙支持）</a:t>
            </a:r>
            <a:r>
              <a:rPr lang="zh-CN" altLang="en-US" sz="2400" noProof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君主强化王权，积极扩张。</a:t>
            </a:r>
            <a:endParaRPr lang="zh-CN" altLang="en-US" sz="2400" smtClean="0">
              <a:effectLst/>
              <a:latin typeface="黑体" panose="02010609060101010101" pitchFamily="49" charset="-122"/>
              <a:ea typeface="黑体" panose="02010609060101010101" pitchFamily="49" charset="-122"/>
              <a:cs typeface="微软雅黑" panose="020b0503020204020204" pitchFamily="34" charset="-122"/>
            </a:endParaRPr>
          </a:p>
        </p:txBody>
      </p:sp>
      <p:sp>
        <p:nvSpPr>
          <p:cNvPr id="13320" name="文本框 28"/>
          <p:cNvSpPr txBox="1"/>
          <p:nvPr/>
        </p:nvSpPr>
        <p:spPr>
          <a:xfrm>
            <a:off x="2261235" y="6027738"/>
            <a:ext cx="7926388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客观条件：</a:t>
            </a:r>
            <a:r>
              <a:rPr lang="zh-CN" altLang="en-US" sz="2400" smtClean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</a:rPr>
              <a:t>造船、航海技术（罗盘、星盘等）</a:t>
            </a:r>
            <a:endParaRPr lang="zh-CN" altLang="en-US" sz="2400" smtClean="0">
              <a:effectLst/>
              <a:latin typeface="黑体" panose="02010609060101010101" pitchFamily="49" charset="-122"/>
              <a:ea typeface="黑体" panose="02010609060101010101" pitchFamily="49" charset="-122"/>
              <a:cs typeface="微软雅黑" panose="020b0503020204020204" pitchFamily="34" charset="-122"/>
            </a:endParaRPr>
          </a:p>
          <a:p>
            <a:r>
              <a:rPr lang="zh-CN" altLang="en-US" sz="2400" smtClean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pitchFamily="34" charset="-122"/>
              </a:rPr>
              <a:t>          地理、航海知识（地圆说、洋流、季风等）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2" name="文本框 41"/>
          <p:cNvSpPr txBox="1"/>
          <p:nvPr/>
        </p:nvSpPr>
        <p:spPr>
          <a:xfrm>
            <a:off x="636905" y="160655"/>
            <a:ext cx="6571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300" smtClean="0">
                <a:solidFill>
                  <a:schemeClr val="tx1"/>
                </a:solidFill>
                <a:uFillTx/>
                <a:cs typeface="+mn-ea"/>
                <a:sym typeface="+mn-lt"/>
              </a:rPr>
              <a:t>新航路开辟进程</a:t>
            </a:r>
            <a:endParaRPr lang="zh-CN" altLang="en-US" sz="2800" spc="300" smtClean="0">
              <a:solidFill>
                <a:schemeClr val="tx1"/>
              </a:solidFill>
              <a:uFillTx/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05560" y="1032510"/>
            <a:ext cx="9541510" cy="5368925"/>
            <a:chOff x="2104" y="1654"/>
            <a:chExt cx="14978" cy="8352"/>
          </a:xfrm>
        </p:grpSpPr>
        <p:pic>
          <p:nvPicPr>
            <p:cNvPr id="2" name="图片 1" descr="C:/Users/ADMINI~1/AppData/Local/Temp/kaimatting_20200209115257/output_20200209115308..pngoutput_20200209115308."/>
            <p:cNvPicPr>
              <a:picLocks noChangeAspect="1"/>
            </p:cNvPicPr>
            <p:nvPr/>
          </p:nvPicPr>
          <p:blipFill>
            <a:blip r:embed="rId3"/>
            <a:srcRect l="671" t="1045" r="759" b="1349"/>
            <a:stretch>
              <a:fillRect/>
            </a:stretch>
          </p:blipFill>
          <p:spPr>
            <a:xfrm>
              <a:off x="2117" y="1668"/>
              <a:ext cx="14965" cy="833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6" name="矩形 5"/>
            <p:cNvSpPr/>
            <p:nvPr/>
          </p:nvSpPr>
          <p:spPr>
            <a:xfrm>
              <a:off x="2104" y="1654"/>
              <a:ext cx="4702" cy="68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sz="2400" spc="300">
                  <a:solidFill>
                    <a:schemeClr val="tx1"/>
                  </a:solidFill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宋体" panose="02010600030101010101" pitchFamily="2" charset="-122"/>
                </a:rPr>
                <a:t>新航路开辟示意图</a:t>
              </a:r>
              <a:endParaRPr lang="zh-CN" sz="2400" spc="30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endParaRPr>
            </a:p>
          </p:txBody>
        </p:sp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rcRect l="16143" t="2410" r="13349" b="45796"/>
          <a:stretch>
            <a:fillRect/>
          </a:stretch>
        </p:blipFill>
        <p:spPr>
          <a:xfrm>
            <a:off x="4650740" y="1929765"/>
            <a:ext cx="721122" cy="720000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rcRect t="1493" b="17431"/>
          <a:stretch>
            <a:fillRect/>
          </a:stretch>
        </p:blipFill>
        <p:spPr>
          <a:xfrm>
            <a:off x="4652010" y="1929765"/>
            <a:ext cx="720000" cy="720000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/>
          <a:srcRect l="8748" t="412" r="9267" b="31877"/>
          <a:stretch>
            <a:fillRect/>
          </a:stretch>
        </p:blipFill>
        <p:spPr>
          <a:xfrm>
            <a:off x="4653280" y="1929765"/>
            <a:ext cx="718821" cy="720000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7"/>
          <a:srcRect t="11782" b="3810"/>
          <a:stretch>
            <a:fillRect/>
          </a:stretch>
        </p:blipFill>
        <p:spPr>
          <a:xfrm>
            <a:off x="4650740" y="1929765"/>
            <a:ext cx="719830" cy="720000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7"/>
          <a:srcRect t="11782" b="3810"/>
          <a:stretch>
            <a:fillRect/>
          </a:stretch>
        </p:blipFill>
        <p:spPr>
          <a:xfrm>
            <a:off x="10525125" y="3256280"/>
            <a:ext cx="719830" cy="720000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文本框 2"/>
          <p:cNvSpPr txBox="1"/>
          <p:nvPr/>
        </p:nvSpPr>
        <p:spPr>
          <a:xfrm>
            <a:off x="5876925" y="5217795"/>
            <a:ext cx="9290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1487</a:t>
            </a:r>
            <a:endParaRPr lang="en-US" altLang="zh-CN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</a:endParaRPr>
          </a:p>
          <a:p>
            <a:pPr algn="ctr"/>
            <a:r>
              <a:rPr lang="zh-CN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迪亚士</a:t>
            </a:r>
            <a:endParaRPr lang="zh-CN" altLang="en-US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492365" y="3651250"/>
            <a:ext cx="13887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1497-1498</a:t>
            </a:r>
            <a:endParaRPr lang="en-US" altLang="zh-CN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</a:endParaRPr>
          </a:p>
          <a:p>
            <a:pPr algn="ctr"/>
            <a:r>
              <a:rPr lang="zh-CN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达</a:t>
            </a: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·</a:t>
            </a:r>
            <a:r>
              <a:rPr lang="zh-CN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伽马</a:t>
            </a:r>
            <a:endParaRPr lang="zh-CN" altLang="en-US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236720" y="1427480"/>
            <a:ext cx="9290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1492</a:t>
            </a:r>
            <a:endParaRPr lang="en-US" altLang="zh-CN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</a:endParaRPr>
          </a:p>
          <a:p>
            <a:pPr algn="ctr"/>
            <a:r>
              <a:rPr lang="zh-CN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哥伦布</a:t>
            </a:r>
            <a:endParaRPr lang="zh-CN" altLang="en-US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69590" y="3256280"/>
            <a:ext cx="12934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1519-1522</a:t>
            </a:r>
            <a:endParaRPr lang="en-US" altLang="zh-CN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</a:endParaRPr>
          </a:p>
          <a:p>
            <a:pPr algn="ctr"/>
            <a:r>
              <a:rPr lang="zh-CN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麦哲伦</a:t>
            </a:r>
            <a:endParaRPr lang="zh-CN" altLang="en-US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</a:endParaRPr>
          </a:p>
        </p:txBody>
      </p:sp>
    </p:spTree>
    <p:custDataLst>
      <p:tags r:id="rId8"/>
    </p:custDataLst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354 -2.7E-05 L -0.025235 0.010943 L -0.029156 0.023593 L -0.033016 0.034661 L -0.033996 0.045729 L -0.038898 0.056798 L -0.039878 0.067768 L -0.041839 0.078836 L -0.042819 0.089904 L -0.043798 0.100973 L -0.044779 0.112041 L -0.044779 0.12301 L -0.044779 0.13566 L -0.044779 0.146728 L -0.042819 0.157796 L -0.036937 0.168865 L -0.030137 0.173608 L -0.023274 0.181416 L -0.016413 0.189321 L -0.009551 0.197228 L -0.002689 0.201971 L 0.004173 0.205133 L 0.010973 0.209877 L 0.017835 0.209877 L 0.024697 0.209877 L 0.031558 0.211458 L 0.038421 0.217783 L 0.04228 0.228851 L 0.044241 0.239821 L 0.046201 0.25089 L 0.048162 0.261958 L 0.050121 0.273026 L 0.050121 0.284095 L 0.052082 0.296745 L 0.053063 0.307713 L 0.055023 0.318782 L 0.057964 0.32985 L 0.061886 0.340918 L 0.062866 0.351987 L 0.065806 0.362957 L 0.068747 0.375606 L 0.070708 0.386675 L 0.071688 0.397743 L 0.075608 0.408812 L 0.081429 0.419781 L 0.08829 0.421362 L 0.095153 0.421362 L 0.102994 0.419781 L 0.109857 0.410393 L 0.103975 0.399325 L 0.097112 0.39458 L 0.090251 0.39458" pathEditMode="relative" rAng="0" ptsTypes="">
                                      <p:cBhvr>
                                        <p:cTn id="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2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729 0 L -0.003229 0.011759 L -0.006562 0.02213 L -0.012344 0.031019 L -0.01651 0.041389 L -0.020677 0.051759 L -0.022344 0.06213 L -0.023177 0.072407 L -0.02401 0.082778 L -0.025677 0.093148 L -0.025677 0.103519 L -0.025677 0.11537 L -0.025677 0.125648 L -0.025677 0.136019 L -0.025677 0.146389 L -0.025677 0.156759 L -0.025677 0.16713 L -0.024844 0.177407 L -0.024844 0.187778 L -0.02401 0.19963 L -0.023177 0.21 L -0.022344 0.22037 L -0.022344 0.230648 L -0.020677 0.241019 L -0.018177 0.251389 L -0.014844 0.261759 L -0.01151 0.27213 L -0.008229 0.2825 L -0.004062 0.292778 L -0.000729 0.303148 L 0.004271 0.313519 L 0.010938 0.322407 L 0.016771 0.326852 L 0.022552 0.329815 L 0.028386 0.332778 L 0.034219 0.334259 L 0.040052 0.337222 L 0.045886 0.338704 L 0.051719 0.346019 L 0.0575 0.348981 L 0.063333 0.351944 L 0.069167 0.353426 L 0.075 0.356389 L 0.080833 0.362315 L 0.087448 0.368241 L 0.093281 0.374167 L 0.099115 0.381574 L 0.104948 0.3875 L 0.110781 0.393426 L 0.116563 0.396296 L 0.123229 0.399259 L 0.129063 0.402222 L 0.134063 0.391944 L 0.136563 0.381574 L 0.139896 0.371204 L 0.142396 0.359352 L 0.145729 0.348981 L 0.148177 0.338704 L 0.149844 0.328333 L 0.150677 0.317963 L 0.152344 0.307593 L 0.153177 0.297222 L 0.154011 0.286852 L 0.154844 0.276574 L 0.155677 0.266204 L 0.156511 0.255833 L 0.156511 0.245463 L 0.157344 0.235093 L 0.157344 0.223333 L 0.157344 0.212963 L 0.156511 0.202593 L 0.162344 0.193704 L 0.169011 0.193704 L 0.174844 0.193704 L 0.180625 0.193704 L 0.187292 0.193704 L 0.193125 0.190741 L 0.198958 0.189259 L 0.204792 0.184815 L 0.210573 0.181852 L 0.216406 0.178889 L 0.22224 0.173056 L 0.228073 0.170093 L 0.23474 0.162685 L 0.241354 0.159722 L 0.248021 0.156759 L 0.253021 0.146389 L 0.247188 0.1375 L 0.241354 0.143426 L 0.238906 0.153796 L 0.238073 0.165648 L 0.233906 0.175926 L 0.228073 0.183333" pathEditMode="relative" rAng="0" ptsTypes="">
                                      <p:cBhvr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" y="2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E-06 0.011906 L -0.003726 0.02286 L -0.008316 0.032443 L -0.012963 0.041942 L -0.019469 0.050157 L -0.026906 0.055633 L -0.033412 0.057001 L -0.040789 0.06111 L -0.048225 0.063848 L -0.054732 0.065216 L -0.061238 0.065216 L -0.067744 0.063848 L -0.074192 0.062478 L -0.080699 0.05974 L -0.088135 0.05974 L -0.094642 0.05974 L -0.101148 0.05974 L -0.107654 0.05974 L -0.114103 0.05974 L -0.120609 0.05974 L -0.127115 0.05974 L -0.133622 0.05974 L -0.140128 0.05974 L -0.146576 0.06111 L -0.153083 0.065216 L -0.159589 0.067955 L -0.166096 0.070693 L -0.172603 0.072063 L -0.179051 0.073432 L -0.185557 0.07617 L -0.192064 0.081647 L -0.194852 0.091145 L -0.192064 0.100729 L -0.185557 0.103467 L -0.179051 0.108944 L -0.172603 0.108944 L -0.166096 0.107574 L -0.160519 0.09799 L -0.154942 0.088407 L -0.151224 0.078908 L -0.147507 0.069325 L -0.142917 0.05974 L -0.139199 0.050157 L -0.132692 0.043311 L -0.126186 0.040573 L -0.11968 0.036465 L -0.113173 0.033813 L -0.106725 0.033813 L -0.100219 0.032443 L -0.093712 0.031075 L -0.086276 0.031075 L -0.079769 0.028336 L -0.073321 0.028336 L -0.066815 0.028336 L -0.060309 0.028336 L -0.052873 0.025598 L -0.046367 0.02286 L -0.038989 0.02149 L -0.032483 0.020121 L -0.025975 0.018752 L -0.019469 0.018752 L -0.012963 0.018752" pathEditMode="relative" rAng="0" ptsTypes="">
                                      <p:cBhvr>
                                        <p:cTn id="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" y="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5E-05 L -0.0025 0.011464 L -0.008333 0.021261 L -0.014167 0.031058 L -0.019948 0.039223 L -0.024948 0.050652 L -0.030781 0.06198 L -0.034115 0.073409 L -0.035781 0.084839 L -0.036615 0.096269 L -0.039948 0.107699 L -0.042448 0.119027 L -0.044115 0.130456 L -0.046615 0.143519 L -0.049115 0.154949 L -0.050729 0.166379 L -0.050729 0.177706 L -0.052396 0.190769 L -0.053229 0.203831 L -0.054063 0.215261 L -0.054896 0.226691 L -0.056562 0.238019 L -0.057396 0.251081 L -0.058229 0.262511 L -0.061563 0.275573 L -0.063229 0.287003 L -0.065729 0.298331 L -0.069063 0.309761 L -0.072396 0.321191 L -0.076563 0.33262 L -0.080729 0.34405 L -0.084844 0.35548 L -0.09151 0.36844 L -0.098177 0.379871 L -0.10401 0.3913 L -0.109844 0.399464 L -0.115625 0.409261 L -0.121458 0.420589 L -0.127292 0.428752 L -0.133125 0.438549 L -0.138958 0.446714 L -0.14474 0.454878 L -0.150573 0.464675 L -0.156406 0.471206 L -0.161406 0.484166 L -0.16724 0.493963 L -0.170573 0.505394 L -0.17224 0.516823 L -0.175521 0.529886 L -0.181354 0.539683 L -0.187187 0.544479 L -0.193021 0.544479 L -0.198854 0.539683 L -0.202187 0.528253 L -0.207135 0.516823 L -0.213802 0.505394 L -0.219635 0.493963 L -0.224635 0.482534 L -0.227135 0.471206 L -0.232969 0.459777 L -0.237917 0.448346 L -0.24375 0.438549 L -0.249583 0.428752 L -0.255417 0.422222 L -0.26125 0.415792 L -0.267917 0.410894 L -0.273698 0.410894 L -0.279531 0.410894" pathEditMode="relative" rAng="0" ptsTypes="">
                                      <p:cBhvr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2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6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613 -0.110438 L -0.004723 -0.112673 L -0.011061 -0.119381 L -0.01734 -0.130559 L -0.023677 -0.132795 L -0.030014 -0.137266 L -0.03635 -0.139501 L -0.042687 -0.143971 L -0.048967 -0.143971 L -0.055303 -0.143971 L -0.061639 -0.139501 L -0.067976 -0.137266 L -0.074313 -0.13503 L -0.080593 -0.130559 L -0.086929 -0.128322 L -0.093266 -0.123852 L -0.099603 -0.119381 L -0.105939 -0.11491 L -0.107749 -0.099259 L -0.101413 -0.094789 L -0.095075 -0.085847 L -0.09236 -0.070337 L -0.086929 -0.054687 L -0.086024 -0.039036 L -0.086024 -0.023387 L -0.086929 -0.007737 L -0.09236 0.007773 L -0.098698 0.01895 L -0.105034 0.032364 L -0.112275 0.048013 L -0.118556 0.061428 L -0.124892 0.068135 L -0.131229 0.079314 L -0.137565 0.079314 L -0.143902 0.083644 L -0.150182 0.085881 L -0.156519 0.090352 L -0.162855 0.094825 L -0.169192 0.103764 L -0.175528 0.114944 L -0.182713 0.126123 L -0.18905 0.139537 L -0.195386 0.150714 L -0.201723 0.161893 L -0.20806 0.172932 L -0.214396 0.179638 L -0.220676 0.186346 L -0.227013 0.190815 L -0.233349 0.195288 L -0.239685 0.199759 L -0.246023 0.201994 L -0.252302 0.204231 L -0.258639 0.206466 L -0.264976 0.210937 L -0.271312 0.210937 L -0.277649 0.213173 L -0.283929 0.215408 L -0.290266 0.217643 L -0.296601 0.217643 L -0.303844 0.21988 L -0.31018 0.21988 L -0.316517 0.21988 L -0.324607 0.21988 L -0.330945 0.21988 L -0.33728 0.21988 L -0.343617 0.215408 L -0.349954 0.215408 L -0.356233 0.215408 L -0.36257 0.215408 L -0.368907 0.215408 L -0.375243 0.217643 L -0.38158 0.222115 L -0.386954 0.237765 L -0.38967 0.253276 L -0.396007 0.271158 L -0.402343 0.280101 L -0.40868 0.280101 L -0.415017 0.280101 L -0.421297 0.275631 L -0.427633 0.262217 L -0.433065 0.246708 L -0.437591 0.231057 L -0.443022 0.215408 L -0.444833 0.199759 L -0.448453 0.184109 L -0.452923 0.168459 L -0.457449 0.152949 L -0.459259 0.1373 L -0.462881 0.12165 L -0.466501 0.106001 L -0.470122 0.090352 L -0.473743 0.074842 L -0.479174 0.059192 L -0.485512 0.043543 L -0.490886 0.027894 L -0.496317 0.012242 L -0.499938 -0.003266 L -0.504463 -0.018916 L -0.508991 -0.034565 L -0.514422 -0.050215 L -0.520702 -0.065864 L -0.525228 -0.081513 L -0.531564 -0.090317" pathEditMode="relative" rAng="0" ptsTypes="">
                                      <p:cBhvr>
                                        <p:cTn id="6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" y="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7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5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10"/>
          <p:cNvSpPr txBox="1"/>
          <p:nvPr/>
        </p:nvSpPr>
        <p:spPr>
          <a:xfrm>
            <a:off x="317761" y="515716"/>
            <a:ext cx="5059560" cy="582295"/>
          </a:xfrm>
          <a:prstGeom prst="rect">
            <a:avLst/>
          </a:prstGeom>
          <a:noFill/>
        </p:spPr>
        <p:txBody>
          <a:bodyPr lIns="91432" tIns="45716" rIns="91432" bIns="45716">
            <a:spAutoFit/>
            <a:scene3d>
              <a:camera prst="orthographicFront"/>
              <a:lightRig rig="threePt" dir="t"/>
            </a:scene3d>
          </a:bodyPr>
          <a:lstStyle/>
          <a:p>
            <a:pPr marR="0" defTabSz="1219200" eaLnBrk="0" hangingPunct="0">
              <a:buClrTx/>
              <a:buSzTx/>
              <a:buFontTx/>
              <a:defRPr/>
            </a:pPr>
            <a:r>
              <a:rPr kumimoji="0" lang="zh-CN" altLang="en-US" sz="3200" kern="1200" cap="none" spc="0" normalizeH="0" baseline="0" noProof="0"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ysClr val="windowText" lastClr="000000">
                      <a:alpha val="40000"/>
                    </a:sys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微软雅黑" panose="020b0503020204020204" pitchFamily="34" charset="-122"/>
              </a:rPr>
              <a:t>第三单元  走向整体的世界</a:t>
            </a:r>
            <a:endParaRPr kumimoji="0" lang="zh-CN" altLang="en-US" sz="3200" kern="1200" cap="none" spc="0" normalizeH="0" baseline="0" noProof="0">
              <a:solidFill>
                <a:sysClr val="windowText" lastClr="000000"/>
              </a:solidFill>
              <a:effectLst>
                <a:outerShdw blurRad="38100" dist="19050" dir="2700000" algn="tl" rotWithShape="0">
                  <a:sysClr val="windowText" lastClr="000000">
                    <a:alpha val="40000"/>
                  </a:sys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TextBox 4"/>
          <p:cNvSpPr txBox="1"/>
          <p:nvPr/>
        </p:nvSpPr>
        <p:spPr>
          <a:xfrm>
            <a:off x="434975" y="1325245"/>
            <a:ext cx="11724640" cy="2584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l" defTabSz="1219200" eaLnBrk="0" hangingPunct="0">
              <a:lnSpc>
                <a:spcPct val="150000"/>
              </a:lnSpc>
              <a:buClrTx/>
              <a:buSzTx/>
              <a:buFontTx/>
              <a:defRPr/>
            </a:pPr>
            <a:r>
              <a:rPr kumimoji="0" lang="zh-CN" altLang="en-US" sz="5400" b="1" kern="1200" cap="none" spc="0" normalizeH="0" baseline="0" noProof="0">
                <a:solidFill>
                  <a:sysClr val="windowText" lastClr="000000"/>
                </a:solidFill>
                <a:effectLst>
                  <a:glow rad="228600">
                    <a:srgbClr val="ED7D31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微软雅黑" panose="020b0503020204020204" pitchFamily="34" charset="-122"/>
              </a:rPr>
              <a:t>第</a:t>
            </a:r>
            <a:r>
              <a:rPr kumimoji="0" lang="en-US" altLang="zh-CN" sz="5400" b="1" kern="1200" cap="none" spc="0" normalizeH="0" baseline="0" noProof="0">
                <a:solidFill>
                  <a:sysClr val="windowText" lastClr="000000"/>
                </a:solidFill>
                <a:effectLst>
                  <a:glow rad="228600">
                    <a:srgbClr val="ED7D31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微软雅黑" panose="020b0503020204020204" pitchFamily="34" charset="-122"/>
              </a:rPr>
              <a:t>7</a:t>
            </a:r>
            <a:r>
              <a:rPr kumimoji="0" lang="zh-CN" altLang="en-US" sz="5400" b="1" kern="1200" cap="none" spc="0" normalizeH="0" baseline="0" noProof="0">
                <a:solidFill>
                  <a:sysClr val="windowText" lastClr="000000"/>
                </a:solidFill>
                <a:effectLst>
                  <a:glow rad="228600">
                    <a:srgbClr val="ED7D31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微软雅黑" panose="020b0503020204020204" pitchFamily="34" charset="-122"/>
              </a:rPr>
              <a:t>课   全球联系的初步建立与世界</a:t>
            </a:r>
            <a:endParaRPr kumimoji="0" lang="zh-CN" altLang="en-US" sz="5400" b="1" kern="1200" cap="none" spc="0" normalizeH="0" baseline="0" noProof="0">
              <a:solidFill>
                <a:sysClr val="windowText" lastClr="000000"/>
              </a:solidFill>
              <a:effectLst>
                <a:glow rad="228600">
                  <a:srgbClr val="ED7D31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微软雅黑" panose="020b0503020204020204" pitchFamily="34" charset="-122"/>
            </a:endParaRPr>
          </a:p>
          <a:p>
            <a:pPr marR="0" algn="l" defTabSz="1219200" eaLnBrk="0" hangingPunct="0">
              <a:lnSpc>
                <a:spcPct val="150000"/>
              </a:lnSpc>
              <a:buClrTx/>
              <a:buSzTx/>
              <a:buFontTx/>
              <a:defRPr/>
            </a:pPr>
            <a:r>
              <a:rPr kumimoji="0" lang="zh-CN" altLang="en-US" sz="5400" b="1" kern="1200" cap="none" spc="0" normalizeH="0" baseline="0" noProof="0">
                <a:solidFill>
                  <a:sysClr val="windowText" lastClr="000000"/>
                </a:solidFill>
                <a:effectLst>
                  <a:glow rad="228600">
                    <a:srgbClr val="ED7D31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微软雅黑" panose="020b0503020204020204" pitchFamily="34" charset="-122"/>
              </a:rPr>
              <a:t>        格局的演变</a:t>
            </a:r>
            <a:endParaRPr kumimoji="0" lang="zh-CN" altLang="en-US" sz="5400" b="1" kern="1200" cap="none" spc="0" normalizeH="0" baseline="0" noProof="0">
              <a:solidFill>
                <a:sysClr val="window" lastClr="FFFFFF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34975" y="4269105"/>
            <a:ext cx="11073130" cy="18148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世界：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“世界”一词来源于佛经，并非现代新生名词，世指时间，界指空间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。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如今一般使用的“世界”一词，则专指地球而言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。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格局：格是对认知范围内事物认知的程度，局是指认知范围内所做事情以及事情的结果。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7" name="Picture 2" descr="C:\Users\Administrator\Desktop\图片1.jpg"/>
          <p:cNvPicPr>
            <a:picLocks noChangeAspect="1" noChangeArrowheads="1"/>
          </p:cNvPicPr>
          <p:nvPr/>
        </p:nvPicPr>
        <p:blipFill>
          <a:blip r:embed="rId2">
            <a:lum/>
          </a:blip>
          <a:stretch>
            <a:fillRect/>
          </a:stretch>
        </p:blipFill>
        <p:spPr bwMode="auto">
          <a:xfrm>
            <a:off x="0" y="1"/>
            <a:ext cx="12191999" cy="6857999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1241946" y="2292830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/>
              <a:t>新航路的开辟</a:t>
            </a:r>
            <a:endParaRPr lang="zh-CN" altLang="en-US" sz="2400"/>
          </a:p>
        </p:txBody>
      </p:sp>
      <p:sp>
        <p:nvSpPr>
          <p:cNvPr id="20" name="TextBox 19"/>
          <p:cNvSpPr txBox="1"/>
          <p:nvPr/>
        </p:nvSpPr>
        <p:spPr>
          <a:xfrm>
            <a:off x="4599422" y="2322350"/>
            <a:ext cx="2770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mtClean="0"/>
              <a:t>全球联系初步建立                </a:t>
            </a:r>
            <a:endParaRPr lang="zh-CN" altLang="en-US" sz="2400"/>
          </a:p>
        </p:txBody>
      </p:sp>
      <p:sp>
        <p:nvSpPr>
          <p:cNvPr id="22" name="TextBox 21"/>
          <p:cNvSpPr txBox="1"/>
          <p:nvPr/>
        </p:nvSpPr>
        <p:spPr>
          <a:xfrm>
            <a:off x="8883076" y="2322349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/>
              <a:t>世界格局演变</a:t>
            </a:r>
            <a:endParaRPr lang="zh-CN" altLang="en-US" sz="2400"/>
          </a:p>
        </p:txBody>
      </p:sp>
      <p:grpSp>
        <p:nvGrpSpPr>
          <p:cNvPr id="30" name="组合 29"/>
          <p:cNvGrpSpPr/>
          <p:nvPr/>
        </p:nvGrpSpPr>
        <p:grpSpPr>
          <a:xfrm>
            <a:off x="3275330" y="2170430"/>
            <a:ext cx="1323975" cy="368300"/>
            <a:chOff x="3275466" y="1829119"/>
            <a:chExt cx="982639" cy="368172"/>
          </a:xfrm>
        </p:grpSpPr>
        <p:cxnSp>
          <p:nvCxnSpPr>
            <p:cNvPr id="18" name="直接箭头连接符 17"/>
            <p:cNvCxnSpPr/>
            <p:nvPr/>
          </p:nvCxnSpPr>
          <p:spPr>
            <a:xfrm>
              <a:off x="3275466" y="2197291"/>
              <a:ext cx="982639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3487854" y="1829119"/>
              <a:ext cx="668743" cy="3681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mtClean="0"/>
                <a:t>推动</a:t>
              </a:r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369810" y="2170430"/>
            <a:ext cx="1513205" cy="382916"/>
            <a:chOff x="7296524" y="1827851"/>
            <a:chExt cx="1755521" cy="383186"/>
          </a:xfrm>
        </p:grpSpPr>
        <p:cxnSp>
          <p:nvCxnSpPr>
            <p:cNvPr id="21" name="直接箭头连接符 20"/>
            <p:cNvCxnSpPr>
              <a:stCxn id="20" idx="3"/>
              <a:endCxn id="22" idx="1"/>
            </p:cNvCxnSpPr>
            <p:nvPr/>
          </p:nvCxnSpPr>
          <p:spPr>
            <a:xfrm flipV="1">
              <a:off x="7296524" y="2210402"/>
              <a:ext cx="1755521" cy="635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7572781" y="1827851"/>
              <a:ext cx="913490" cy="3685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/>
                <a:t>促进</a:t>
              </a:r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19197" y="3297021"/>
            <a:ext cx="3807850" cy="2563284"/>
            <a:chOff x="3561717" y="2540979"/>
            <a:chExt cx="3807850" cy="2563284"/>
          </a:xfrm>
        </p:grpSpPr>
        <p:sp>
          <p:nvSpPr>
            <p:cNvPr id="32" name="右大括号 31"/>
            <p:cNvSpPr/>
            <p:nvPr/>
          </p:nvSpPr>
          <p:spPr>
            <a:xfrm rot="16200000">
              <a:off x="5269785" y="1359384"/>
              <a:ext cx="427512" cy="2790701"/>
            </a:xfrm>
            <a:prstGeom prst="rightBrace">
              <a:avLst>
                <a:gd name="adj1" fmla="val 38889"/>
                <a:gd name="adj2" fmla="val 50000"/>
              </a:avLst>
            </a:prstGeom>
            <a:ln w="28575">
              <a:solidFill>
                <a:schemeClr val="tx1">
                  <a:lumMod val="75000"/>
                  <a:lumOff val="2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圆角矩形 32"/>
            <p:cNvSpPr/>
            <p:nvPr/>
          </p:nvSpPr>
          <p:spPr>
            <a:xfrm>
              <a:off x="3561717" y="3000161"/>
              <a:ext cx="936000" cy="2104102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zh-CN" altLang="en-US" sz="2400" b="1" spc="150" smtClean="0">
                  <a:ln w="11430"/>
                  <a:solidFill>
                    <a:srgbClr val="0033CC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人口迁移与</a:t>
              </a:r>
              <a:endParaRPr lang="en-US" altLang="zh-CN" sz="2400" b="1" spc="150" smtClean="0">
                <a:ln w="11430"/>
                <a:solidFill>
                  <a:srgbClr val="0033CC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/>
              <a:r>
                <a:rPr lang="zh-CN" altLang="en-US" sz="2400" b="1" spc="150" smtClean="0">
                  <a:ln w="11430"/>
                  <a:solidFill>
                    <a:srgbClr val="0033CC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物种交换</a:t>
              </a:r>
              <a:endParaRPr lang="zh-CN" altLang="en-US" sz="2400" b="1" spc="150">
                <a:ln w="11430"/>
                <a:solidFill>
                  <a:srgbClr val="0033CC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6433567" y="3027250"/>
              <a:ext cx="936000" cy="2049718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zh-CN" altLang="en-US" sz="2400" b="1" spc="150" smtClean="0">
                  <a:ln w="11430"/>
                  <a:solidFill>
                    <a:srgbClr val="0033CC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早期殖民扩张</a:t>
              </a:r>
              <a:endParaRPr lang="zh-CN" altLang="en-US" sz="2400" b="1" spc="150">
                <a:ln w="11430"/>
                <a:solidFill>
                  <a:srgbClr val="0033CC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5" name="圆角矩形 34"/>
            <p:cNvSpPr/>
            <p:nvPr/>
          </p:nvSpPr>
          <p:spPr>
            <a:xfrm>
              <a:off x="5018434" y="2996199"/>
              <a:ext cx="936000" cy="2094415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zh-CN" altLang="en-US" sz="2400" b="1" spc="150" smtClean="0">
                  <a:ln w="11430"/>
                  <a:solidFill>
                    <a:srgbClr val="0033CC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商品的世界性流动</a:t>
              </a:r>
              <a:endParaRPr lang="zh-CN" altLang="en-US" sz="2400" b="1" spc="150">
                <a:ln w="11430"/>
                <a:solidFill>
                  <a:srgbClr val="0033CC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39420" y="168910"/>
            <a:ext cx="1120965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【课程标准】 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1.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通过了解新航路开辟所引发的全球性流动、人类认识世界的视野和能力的改变，以及对世界各区域文明的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不同影响。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2.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理解新航路开辟是人类历史从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分散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走向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整体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过程中的重要节点。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0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06" y="92320"/>
            <a:ext cx="6743415" cy="645160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一、</a:t>
            </a: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全球联系的初步建立</a:t>
            </a: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——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人口迁移</a:t>
            </a: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0848" y="1025414"/>
            <a:ext cx="11387150" cy="26765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材料一 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15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世纪末到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17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世纪，伊比利亚白人大举移民中南美洲、加勒比海。到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1574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年，西班牙人移民总数达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15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万。到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1590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年，巴西的欧洲白人已有三四万。与此同时，印第安人便开始了锐减和被灭绝的过程，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16—17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世纪时锐减了约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90%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。在印第安人锐减的同时，欧洲人又大肆猎捕黑人，运入美洲供奴役。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16—17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世纪，英国人、法国人、荷兰人又大量移民北美，最后形成了今天美利坚人、加拿大人的主体。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17—18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世纪时，荷兰人、英国人又大举移入南非，形成了今天南非的白人。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                                 </a:t>
            </a:r>
            <a:r>
              <a:rPr kumimoji="0" lang="en-US" altLang="zh-CN" sz="22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——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摘编自张箭</a:t>
            </a:r>
            <a:r>
              <a:rPr kumimoji="0" lang="en-US" altLang="zh-CN" sz="22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《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地理大发现研究</a:t>
            </a:r>
            <a:r>
              <a:rPr kumimoji="0" lang="en-US" altLang="zh-CN" sz="22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》</a:t>
            </a:r>
            <a:endParaRPr kumimoji="0" lang="en-US" altLang="zh-CN" sz="22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04451" name="矩形 10"/>
          <p:cNvSpPr/>
          <p:nvPr/>
        </p:nvSpPr>
        <p:spPr>
          <a:xfrm>
            <a:off x="296549" y="3897012"/>
            <a:ext cx="11517289" cy="4298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zh-CN" sz="2200" b="1">
                <a:latin typeface="黑体" panose="02010609060101010101" pitchFamily="49" charset="-122"/>
                <a:ea typeface="黑体" panose="02010609060101010101" pitchFamily="49" charset="-122"/>
              </a:rPr>
              <a:t>阅读</a:t>
            </a:r>
            <a:r>
              <a:rPr lang="zh-CN" altLang="en-US" sz="2200" b="1">
                <a:latin typeface="黑体" panose="02010609060101010101" pitchFamily="49" charset="-122"/>
                <a:ea typeface="黑体" panose="02010609060101010101" pitchFamily="49" charset="-122"/>
              </a:rPr>
              <a:t>材料并结合所学，概括新航路开辟后人口迁移的表现及由此带来的结果。</a:t>
            </a:r>
            <a:endParaRPr lang="zh-CN" altLang="en-US" sz="2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10"/>
          <p:cNvSpPr>
            <a:spLocks noChangeArrowheads="1"/>
          </p:cNvSpPr>
          <p:nvPr/>
        </p:nvSpPr>
        <p:spPr bwMode="auto">
          <a:xfrm>
            <a:off x="450831" y="4654408"/>
            <a:ext cx="11434762" cy="1106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表现：</a:t>
            </a:r>
            <a:r>
              <a:rPr kumimoji="0" lang="en-US" altLang="zh-CN" sz="22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1.</a:t>
            </a:r>
            <a:r>
              <a:rPr kumimoji="0" lang="zh-CN" altLang="en-US" sz="22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欧洲人大批移民到美洲；</a:t>
            </a:r>
            <a:endParaRPr kumimoji="0" lang="zh-CN" altLang="en-US" sz="22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   </a:t>
            </a:r>
            <a:r>
              <a:rPr kumimoji="0" lang="en-US" altLang="zh-CN" sz="22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2.</a:t>
            </a:r>
            <a:r>
              <a:rPr lang="zh-CN" altLang="en-US" sz="2200" b="1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sym typeface="+mn-ea"/>
              </a:rPr>
              <a:t>非洲黑人被作为奴隶贩卖到美洲；</a:t>
            </a:r>
            <a:endParaRPr kumimoji="0" lang="en-US" altLang="zh-CN" sz="22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   </a:t>
            </a:r>
            <a:r>
              <a:rPr kumimoji="0" lang="en-US" altLang="zh-CN" sz="22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3.16C—18C</a:t>
            </a:r>
            <a:r>
              <a:rPr kumimoji="0" lang="zh-CN" altLang="en-US" sz="22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，欧美人向北美、南非移民。</a:t>
            </a:r>
            <a:endParaRPr kumimoji="0" lang="zh-CN" altLang="en-US" sz="22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6410" y="5761355"/>
            <a:ext cx="1136269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algn="l" defTabSz="12192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zh-CN" altLang="en-US" sz="2200" b="1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sym typeface="+mn-ea"/>
              </a:rPr>
              <a:t>结果：造成印第安人数量锐减与灭绝；</a:t>
            </a:r>
            <a:endParaRPr lang="zh-CN" altLang="en-US" sz="2200" b="1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sym typeface="+mn-ea"/>
            </a:endParaRPr>
          </a:p>
          <a:p>
            <a:pPr marL="0" marR="0" lvl="0" algn="l" defTabSz="12192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zh-CN" altLang="en-US" sz="2200" b="1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sym typeface="+mn-ea"/>
              </a:rPr>
              <a:t>      美洲成为世界上</a:t>
            </a:r>
            <a:r>
              <a:rPr lang="zh-CN" altLang="en-US" sz="2200" b="1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sym typeface="+mn-ea"/>
              </a:rPr>
              <a:t>族群混合程度很高</a:t>
            </a:r>
            <a:r>
              <a:rPr lang="zh-CN" altLang="en-US" sz="2200" b="1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sym typeface="+mn-ea"/>
              </a:rPr>
              <a:t>的地区；</a:t>
            </a:r>
            <a:endParaRPr lang="zh-CN" altLang="en-US" sz="2200" b="1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sym typeface="+mn-ea"/>
            </a:endParaRPr>
          </a:p>
          <a:p>
            <a:pPr marL="0" marR="0" lvl="0" algn="l" defTabSz="12192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zh-CN" altLang="en-US" sz="2200" b="1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sym typeface="+mn-ea"/>
              </a:rPr>
              <a:t>      导致非洲、亚洲和大洋洲等地区出现族群混合现象。</a:t>
            </a:r>
            <a:endParaRPr lang="zh-CN" altLang="en-US" sz="2200" b="1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775" y="720090"/>
            <a:ext cx="11601450" cy="5418455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106" y="261865"/>
            <a:ext cx="6743415" cy="645160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一、</a:t>
            </a: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全球联系的初步建立</a:t>
            </a: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——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物种交换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18970" y="6162675"/>
            <a:ext cx="3556000" cy="420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35" b="1" smtClean="0">
                <a:solidFill>
                  <a:srgbClr val="FF0000"/>
                </a:solidFill>
              </a:rPr>
              <a:t>新旧大陆间物种交换示意图</a:t>
            </a:r>
            <a:endParaRPr lang="zh-CN" altLang="en-US" sz="2135" b="1" smtClean="0">
              <a:solidFill>
                <a:srgbClr val="FF0000"/>
              </a:solidFill>
            </a:endParaRPr>
          </a:p>
        </p:txBody>
      </p:sp>
      <p:pic>
        <p:nvPicPr>
          <p:cNvPr id="8" name="图片 7" descr="C:\Users\ADMINI~1\AppData\Local\Temp\FineReader12.00\media\image1.jpeg"/>
          <p:cNvPicPr/>
          <p:nvPr/>
        </p:nvPicPr>
        <p:blipFill>
          <a:blip r:embed="rId2">
            <a:lum bright="-20000"/>
          </a:blip>
          <a:stretch>
            <a:fillRect/>
          </a:stretch>
        </p:blipFill>
        <p:spPr>
          <a:xfrm>
            <a:off x="10795" y="1029335"/>
            <a:ext cx="8165465" cy="503237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" y="1310640"/>
            <a:ext cx="12045950" cy="38957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9349740" y="5777865"/>
            <a:ext cx="136525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影响？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106" y="261865"/>
            <a:ext cx="6743415" cy="645160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一、</a:t>
            </a: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全球联系的初步建立</a:t>
            </a: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——</a:t>
            </a:r>
            <a:r>
              <a:rPr kumimoji="0" lang="zh-CN" altLang="zh-CN" sz="36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疾病传播</a:t>
            </a:r>
            <a:endParaRPr kumimoji="0" lang="zh-CN" altLang="zh-CN" sz="360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108550" name="图片 76804" descr="患天花的印第安人"/>
          <p:cNvPicPr>
            <a:picLocks noChangeAspect="1"/>
          </p:cNvPicPr>
          <p:nvPr/>
        </p:nvPicPr>
        <p:blipFill>
          <a:blip r:embed="rId3"/>
          <a:srcRect l="5412" t="7214" r="4338" b="10928"/>
          <a:stretch>
            <a:fillRect/>
          </a:stretch>
        </p:blipFill>
        <p:spPr>
          <a:xfrm>
            <a:off x="491780" y="1407042"/>
            <a:ext cx="4702456" cy="29519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304165" y="5091430"/>
            <a:ext cx="11336655" cy="14452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rgbClr val="00B050"/>
            </a:solidFill>
            <a:prstDash val="dash"/>
          </a:ln>
        </p:spPr>
        <p:txBody>
          <a:bodyPr wrap="square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200" b="1">
                <a:ea typeface="等线" panose="02010600030101010101" pitchFamily="2" charset="-122"/>
              </a:rPr>
              <a:t>1699年某位日耳曼传教士的记载可谓不无夸大：</a:t>
            </a:r>
            <a:r>
              <a:rPr lang="en-US" altLang="zh-CN" sz="2200" b="1">
                <a:ea typeface="等线" panose="02010600030101010101" pitchFamily="2" charset="-122"/>
              </a:rPr>
              <a:t>“</a:t>
            </a:r>
            <a:r>
              <a:rPr lang="zh-CN" altLang="en-US" sz="2200" b="1">
                <a:ea typeface="等线" panose="02010600030101010101" pitchFamily="2" charset="-122"/>
              </a:rPr>
              <a:t>印第安人，这么轻易就会死去，只消见到、嗅到一名西班牙人，就足以令他们失魂丧命。</a:t>
            </a:r>
            <a:r>
              <a:rPr lang="en-US" altLang="zh-CN" sz="2200" b="1">
                <a:ea typeface="等线" panose="02010600030101010101" pitchFamily="2" charset="-122"/>
              </a:rPr>
              <a:t>”。</a:t>
            </a:r>
            <a:r>
              <a:rPr lang="en-US" altLang="zh-CN" sz="2200" b="1">
                <a:latin typeface="Arial" panose="020b0604020202020204" pitchFamily="34" charset="0"/>
                <a:ea typeface="等线" panose="02010600030101010101" pitchFamily="2" charset="-122"/>
              </a:rPr>
              <a:t>……</a:t>
            </a:r>
            <a:r>
              <a:rPr lang="en-US" altLang="zh-CN" sz="2200" b="1">
                <a:ea typeface="等线" panose="02010600030101010101" pitchFamily="2" charset="-122"/>
              </a:rPr>
              <a:t>欧洲人带来的天花、麻疹、流感、斑疹伤寒、白喉、疟疾、肺结核和黄热病等传染病的流行，使北美洲印第安人口在一两个世纪之内减少了95%。</a:t>
            </a:r>
            <a:endParaRPr lang="zh-CN" altLang="en-US" sz="2200" b="1">
              <a:ea typeface="等线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214569" y="1111799"/>
            <a:ext cx="580866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材料二：天花和其他疾病引发了凶猛的瘟疫，严重摧毁了本地人口并动摇了他们的社会。在人口急剧减少的情况下，欧洲人颠覆了土著的帝国，建立了采矿业和农业，输入了非洲奴隶劳动力，并在西半球的大部分地区建立了殖民地。</a:t>
            </a:r>
            <a:endParaRPr lang="en-US" altLang="zh-CN" sz="24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zh-CN" sz="240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smtClean="0">
                <a:latin typeface="楷体" panose="02010609060101010101" pitchFamily="49" charset="-122"/>
                <a:ea typeface="楷体" panose="02010609060101010101" pitchFamily="49" charset="-122"/>
              </a:rPr>
              <a:t>杰里</a:t>
            </a:r>
            <a:r>
              <a:rPr lang="en-US" altLang="zh-CN" sz="2400"/>
              <a:t>·</a:t>
            </a:r>
            <a:r>
              <a:rPr lang="zh-CN" altLang="en-US" sz="2400" smtClean="0">
                <a:latin typeface="楷体" panose="02010609060101010101" pitchFamily="49" charset="-122"/>
                <a:ea typeface="楷体" panose="02010609060101010101" pitchFamily="49" charset="-122"/>
              </a:rPr>
              <a:t>本特利等</a:t>
            </a:r>
            <a:r>
              <a:rPr lang="en-US" altLang="zh-CN" sz="240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smtClean="0">
                <a:latin typeface="楷体" panose="02010609060101010101" pitchFamily="49" charset="-122"/>
                <a:ea typeface="楷体" panose="02010609060101010101" pitchFamily="49" charset="-122"/>
              </a:rPr>
              <a:t>新全球史</a:t>
            </a:r>
            <a:r>
              <a:rPr lang="en-US" altLang="zh-CN" sz="240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smtClean="0">
                <a:latin typeface="楷体" panose="02010609060101010101" pitchFamily="49" charset="-122"/>
                <a:ea typeface="楷体" panose="02010609060101010101" pitchFamily="49" charset="-122"/>
              </a:rPr>
              <a:t>文明的传承与交流（下）</a:t>
            </a:r>
            <a:r>
              <a:rPr lang="en-US" altLang="zh-CN" sz="240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937250" y="4359275"/>
            <a:ext cx="532320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欧洲人建立殖民统治的重要原因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9938" name="Picture 2" descr="https://timgsa.baidu.com/timg?image&amp;quality=80&amp;size=b9999_10000&amp;sec=1540186532485&amp;di=75103f921731853a8685129951bb2ac8&amp;imgtype=0&amp;src=http%3A%2F%2Fimg.lssdjt.com%2F201508%2F13083026188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105525" y="1612900"/>
            <a:ext cx="4827905" cy="2545080"/>
          </a:xfrm>
          <a:prstGeom prst="rect">
            <a:avLst/>
          </a:prstGeom>
          <a:noFill/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AutoShape 8"/>
          <p:cNvSpPr/>
          <p:nvPr/>
        </p:nvSpPr>
        <p:spPr>
          <a:xfrm>
            <a:off x="1225723" y="1087102"/>
            <a:ext cx="301533" cy="5233670"/>
          </a:xfrm>
          <a:prstGeom prst="leftBrace">
            <a:avLst>
              <a:gd name="adj1" fmla="val 183528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just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endParaRPr lang="zh-CN" altLang="en-US" sz="3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 flipH="1">
            <a:off x="663958" y="2019872"/>
            <a:ext cx="550691" cy="3534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mtClean="0"/>
              <a:t>全球</a:t>
            </a:r>
            <a:endParaRPr lang="en-US" altLang="zh-CN" sz="2400" smtClean="0"/>
          </a:p>
          <a:p>
            <a:r>
              <a:rPr lang="zh-CN" altLang="en-US" sz="2400" smtClean="0"/>
              <a:t>联系</a:t>
            </a:r>
            <a:endParaRPr lang="en-US" altLang="zh-CN" sz="2400" smtClean="0"/>
          </a:p>
          <a:p>
            <a:r>
              <a:rPr lang="zh-CN" altLang="en-US" sz="2400" smtClean="0"/>
              <a:t>的初</a:t>
            </a:r>
            <a:endParaRPr lang="en-US" altLang="zh-CN" sz="2400" smtClean="0"/>
          </a:p>
          <a:p>
            <a:r>
              <a:rPr lang="zh-CN" altLang="en-US" sz="2400" smtClean="0"/>
              <a:t>步建</a:t>
            </a:r>
            <a:endParaRPr lang="en-US" altLang="zh-CN" sz="2400" smtClean="0"/>
          </a:p>
          <a:p>
            <a:r>
              <a:rPr lang="zh-CN" altLang="en-US" sz="2400" smtClean="0"/>
              <a:t>立</a:t>
            </a:r>
            <a:endParaRPr lang="zh-CN" altLang="en-US" sz="2400"/>
          </a:p>
        </p:txBody>
      </p:sp>
      <p:sp>
        <p:nvSpPr>
          <p:cNvPr id="8" name="TextBox 7"/>
          <p:cNvSpPr txBox="1"/>
          <p:nvPr/>
        </p:nvSpPr>
        <p:spPr>
          <a:xfrm>
            <a:off x="1528542" y="1842454"/>
            <a:ext cx="2262158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人口迁移与物种交换</a:t>
            </a:r>
            <a:endParaRPr lang="zh-CN" altLang="en-US"/>
          </a:p>
        </p:txBody>
      </p:sp>
      <p:sp>
        <p:nvSpPr>
          <p:cNvPr id="11" name="AutoShape 8"/>
          <p:cNvSpPr/>
          <p:nvPr/>
        </p:nvSpPr>
        <p:spPr>
          <a:xfrm>
            <a:off x="3834763" y="1075726"/>
            <a:ext cx="232270" cy="1763008"/>
          </a:xfrm>
          <a:prstGeom prst="leftBrace">
            <a:avLst>
              <a:gd name="adj1" fmla="val 183528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just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endParaRPr lang="zh-CN" altLang="en-US" sz="3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12691" y="1009929"/>
            <a:ext cx="110799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人口迁移</a:t>
            </a:r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107973" y="1801505"/>
            <a:ext cx="133882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动植物交流</a:t>
            </a:r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326341" y="2442946"/>
            <a:ext cx="110799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疾病传播</a:t>
            </a:r>
            <a:endParaRPr lang="zh-CN" altLang="en-US"/>
          </a:p>
        </p:txBody>
      </p:sp>
      <p:cxnSp>
        <p:nvCxnSpPr>
          <p:cNvPr id="16" name="直接箭头连接符 15"/>
          <p:cNvCxnSpPr/>
          <p:nvPr/>
        </p:nvCxnSpPr>
        <p:spPr>
          <a:xfrm flipH="1">
            <a:off x="4831307" y="1405717"/>
            <a:ext cx="0" cy="3548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右中括号 18"/>
          <p:cNvSpPr/>
          <p:nvPr/>
        </p:nvSpPr>
        <p:spPr>
          <a:xfrm>
            <a:off x="5472744" y="1132755"/>
            <a:ext cx="81888" cy="914400"/>
          </a:xfrm>
          <a:prstGeom prst="righ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右弧形箭头 19"/>
          <p:cNvSpPr/>
          <p:nvPr/>
        </p:nvSpPr>
        <p:spPr>
          <a:xfrm>
            <a:off x="5540991" y="1542194"/>
            <a:ext cx="491319" cy="113276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59278" y="1541244"/>
            <a:ext cx="3093728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改变世界的人文地理格局和自然环境状态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9569" name="组合 1"/>
          <p:cNvGrpSpPr/>
          <p:nvPr/>
        </p:nvGrpSpPr>
        <p:grpSpPr>
          <a:xfrm>
            <a:off x="552402" y="1125225"/>
            <a:ext cx="10942773" cy="5254752"/>
            <a:chOff x="624909" y="1197546"/>
            <a:chExt cx="10945286" cy="5256584"/>
          </a:xfrm>
        </p:grpSpPr>
        <p:pic>
          <p:nvPicPr>
            <p:cNvPr id="15363" name="图片 83974" descr="3676208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81" t="1613" r="1181" b="861"/>
            <a:stretch>
              <a:fillRect/>
            </a:stretch>
          </p:blipFill>
          <p:spPr bwMode="auto">
            <a:xfrm>
              <a:off x="624909" y="1197546"/>
              <a:ext cx="10945286" cy="525658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9571" name="椭圆 83975"/>
            <p:cNvSpPr/>
            <p:nvPr/>
          </p:nvSpPr>
          <p:spPr>
            <a:xfrm>
              <a:off x="7825779" y="4950199"/>
              <a:ext cx="1247041" cy="865387"/>
            </a:xfrm>
            <a:prstGeom prst="ellipse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108847" tIns="54423" rIns="108847" bIns="54423" anchor="t"/>
            <a:lstStyle/>
            <a:p>
              <a:endParaRPr lang="zh-CN" altLang="en-US" sz="2100"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109572" name="椭圆 83976"/>
            <p:cNvSpPr/>
            <p:nvPr/>
          </p:nvSpPr>
          <p:spPr>
            <a:xfrm>
              <a:off x="3793331" y="3285778"/>
              <a:ext cx="1247041" cy="865388"/>
            </a:xfrm>
            <a:prstGeom prst="ellipse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108847" tIns="54423" rIns="108847" bIns="54423" anchor="t"/>
            <a:lstStyle/>
            <a:p>
              <a:endParaRPr lang="zh-CN" altLang="en-US" sz="210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09573" name="椭圆 83977"/>
            <p:cNvSpPr/>
            <p:nvPr/>
          </p:nvSpPr>
          <p:spPr>
            <a:xfrm>
              <a:off x="10323154" y="3644527"/>
              <a:ext cx="1247041" cy="865387"/>
            </a:xfrm>
            <a:prstGeom prst="ellipse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108847" tIns="54423" rIns="108847" bIns="54423" anchor="t"/>
            <a:lstStyle/>
            <a:p>
              <a:endParaRPr lang="zh-CN" altLang="en-US" sz="210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09574" name="椭圆 83978"/>
            <p:cNvSpPr/>
            <p:nvPr/>
          </p:nvSpPr>
          <p:spPr>
            <a:xfrm>
              <a:off x="1057027" y="5012678"/>
              <a:ext cx="1247041" cy="865388"/>
            </a:xfrm>
            <a:prstGeom prst="ellipse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108847" tIns="54423" rIns="108847" bIns="54423" anchor="t"/>
            <a:lstStyle/>
            <a:p>
              <a:endParaRPr lang="zh-CN" altLang="en-US" sz="210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9628" y="261865"/>
            <a:ext cx="6743415" cy="645160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一、</a:t>
            </a: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全球联系的初步建立</a:t>
            </a: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——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商品流动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8" descr="360截图202002211244505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7255" y="218440"/>
            <a:ext cx="5855335" cy="402907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15900" y="695325"/>
            <a:ext cx="560070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/>
            <a:r>
              <a:rPr lang="en-US" altLang="zh-CN" sz="2400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   </a:t>
            </a:r>
            <a:r>
              <a:rPr lang="zh-CN" sz="2400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新航路开辟后，</a:t>
            </a: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欧洲商人</a:t>
            </a:r>
            <a:r>
              <a:rPr lang="zh-CN" sz="2400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很快出现</a:t>
            </a:r>
            <a:r>
              <a:rPr lang="zh-CN" sz="2400">
                <a:solidFill>
                  <a:srgbClr val="052C82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在印度洋的贸易中</a:t>
            </a:r>
            <a:r>
              <a:rPr lang="zh-CN" sz="2400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，</a:t>
            </a:r>
            <a:r>
              <a:rPr lang="en-US" sz="2400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</a:t>
            </a:r>
            <a:r>
              <a:rPr lang="zh-CN" sz="2400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并且在与阿拉伯商人的竞争中</a:t>
            </a: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逐渐占据优势</a:t>
            </a:r>
            <a:r>
              <a:rPr lang="zh-CN" sz="2400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。</a:t>
            </a:r>
            <a:endParaRPr lang="zh-CN" altLang="en-US" sz="2400"/>
          </a:p>
        </p:txBody>
      </p:sp>
      <p:sp>
        <p:nvSpPr>
          <p:cNvPr id="5" name="文本框 4"/>
          <p:cNvSpPr txBox="1"/>
          <p:nvPr/>
        </p:nvSpPr>
        <p:spPr>
          <a:xfrm>
            <a:off x="6537325" y="740410"/>
            <a:ext cx="10147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里斯本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217660" y="1731010"/>
            <a:ext cx="7518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果阿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326370" y="1483995"/>
            <a:ext cx="6807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澳门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447" name="Rectangle 2"/>
          <p:cNvSpPr/>
          <p:nvPr/>
        </p:nvSpPr>
        <p:spPr>
          <a:xfrm>
            <a:off x="339725" y="2187575"/>
            <a:ext cx="52438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 eaLnBrk="1" hangingPunct="1"/>
            <a:r>
              <a:rPr lang="zh-CN" altLang="en-US">
                <a:latin typeface="+mn-ea"/>
              </a:rPr>
              <a:t>葡萄牙每年运至果阿生丝数量价值表</a:t>
            </a:r>
            <a:r>
              <a:rPr lang="zh-CN" altLang="en-US" sz="2400"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zh-CN" altLang="en-US" sz="3600">
              <a:latin typeface="Calibri" pitchFamily="34" charset="0"/>
              <a:ea typeface="等线" pitchFamily="2" charset="-122"/>
            </a:endParaRPr>
          </a:p>
        </p:txBody>
      </p:sp>
      <p:graphicFrame>
        <p:nvGraphicFramePr>
          <p:cNvPr id="68" name="表格 67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15900" y="2725420"/>
          <a:ext cx="5728970" cy="1017905"/>
        </p:xfrm>
        <a:graphic>
          <a:graphicData uri="http://schemas.openxmlformats.org/drawingml/2006/table">
            <a:tbl>
              <a:tblPr firstRow="1" firstCol="1" bandRow="1"/>
              <a:tblGrid>
                <a:gridCol w="1134110"/>
                <a:gridCol w="4594860"/>
              </a:tblGrid>
              <a:tr h="464820"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60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1580-1590</a:t>
                      </a:r>
                      <a:endParaRPr lang="en-US" sz="16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80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3000</a:t>
                      </a:r>
                      <a:r>
                        <a:rPr lang="zh-CN" sz="1800" kern="100"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余担，价值白银</a:t>
                      </a:r>
                      <a:r>
                        <a:rPr lang="en-US" sz="1800" kern="100"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24</a:t>
                      </a:r>
                      <a:r>
                        <a:rPr lang="zh-CN" sz="1800" kern="100"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万两</a:t>
                      </a:r>
                      <a:endParaRPr lang="zh-CN" sz="1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3085"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80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1635</a:t>
                      </a:r>
                      <a:r>
                        <a:rPr lang="zh-CN" altLang="en-US" sz="180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年</a:t>
                      </a:r>
                      <a:endParaRPr lang="zh-CN" altLang="en-US" sz="1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180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6000</a:t>
                      </a:r>
                      <a:r>
                        <a:rPr lang="zh-CN" sz="1800" kern="100"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担，价值白银</a:t>
                      </a:r>
                      <a:r>
                        <a:rPr lang="en-US" sz="1800" kern="100"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48</a:t>
                      </a:r>
                      <a:r>
                        <a:rPr lang="zh-CN" sz="1800" kern="100"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万两</a:t>
                      </a:r>
                      <a:endParaRPr lang="zh-CN" sz="1800" kern="100">
                        <a:effectLst/>
                        <a:latin typeface="Calibri" pitchFamily="34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9" name="文本框 68"/>
          <p:cNvSpPr txBox="1"/>
          <p:nvPr/>
        </p:nvSpPr>
        <p:spPr>
          <a:xfrm>
            <a:off x="339725" y="4486910"/>
            <a:ext cx="31343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日本长崎输入澳门的白银</a:t>
            </a:r>
            <a:endParaRPr lang="zh-CN" altLang="en-US"/>
          </a:p>
        </p:txBody>
      </p:sp>
      <p:graphicFrame>
        <p:nvGraphicFramePr>
          <p:cNvPr id="70" name="表格 69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215900" y="5005705"/>
          <a:ext cx="4187825" cy="76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3025"/>
                <a:gridCol w="2844800"/>
              </a:tblGrid>
              <a:tr h="38100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1586—1630</a:t>
                      </a:r>
                      <a:endParaRPr lang="en-US" altLang="zh-CN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1500</a:t>
                      </a:r>
                      <a:r>
                        <a:rPr lang="zh-CN" altLang="en-US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万两</a:t>
                      </a:r>
                      <a:endParaRPr lang="zh-CN" altLang="en-US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solidFill>
                      <a:schemeClr val="tx2"/>
                    </a:solidFill>
                  </a:tcPr>
                </a:tc>
              </a:tr>
              <a:tr h="38100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1577-1644</a:t>
                      </a:r>
                      <a:endParaRPr lang="en-US" altLang="zh-CN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流入澳门</a:t>
                      </a:r>
                      <a:r>
                        <a:rPr lang="en-US" altLang="zh-CN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</a:t>
                      </a:r>
                      <a:r>
                        <a:rPr lang="zh-CN" altLang="en-US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亿两左右</a:t>
                      </a:r>
                      <a:endParaRPr lang="zh-CN" altLang="en-US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  <p:grpSp>
        <p:nvGrpSpPr>
          <p:cNvPr id="72" name="组合 71"/>
          <p:cNvGrpSpPr/>
          <p:nvPr/>
        </p:nvGrpSpPr>
        <p:grpSpPr>
          <a:xfrm>
            <a:off x="4627880" y="4402455"/>
            <a:ext cx="7142480" cy="1843588"/>
            <a:chOff x="7288" y="6933"/>
            <a:chExt cx="11248" cy="2903"/>
          </a:xfrm>
        </p:grpSpPr>
        <p:grpSp>
          <p:nvGrpSpPr>
            <p:cNvPr id="41" name="组合 40"/>
            <p:cNvGrpSpPr/>
            <p:nvPr/>
          </p:nvGrpSpPr>
          <p:grpSpPr>
            <a:xfrm>
              <a:off x="7288" y="6933"/>
              <a:ext cx="11248" cy="2903"/>
              <a:chOff x="1217" y="1168"/>
              <a:chExt cx="12605" cy="3735"/>
            </a:xfrm>
          </p:grpSpPr>
          <p:sp>
            <p:nvSpPr>
              <p:cNvPr id="42" name="文本框 41"/>
              <p:cNvSpPr txBox="1"/>
              <p:nvPr/>
            </p:nvSpPr>
            <p:spPr>
              <a:xfrm>
                <a:off x="10060" y="3549"/>
                <a:ext cx="1437" cy="7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/>
                  <a:t>白银</a:t>
                </a:r>
                <a:endParaRPr lang="zh-CN" altLang="en-US"/>
              </a:p>
            </p:txBody>
          </p:sp>
          <p:grpSp>
            <p:nvGrpSpPr>
              <p:cNvPr id="43" name="组合 42"/>
              <p:cNvGrpSpPr/>
              <p:nvPr/>
            </p:nvGrpSpPr>
            <p:grpSpPr>
              <a:xfrm>
                <a:off x="1217" y="1168"/>
                <a:ext cx="12605" cy="3735"/>
                <a:chOff x="1217" y="1168"/>
                <a:chExt cx="12605" cy="3735"/>
              </a:xfrm>
            </p:grpSpPr>
            <p:cxnSp>
              <p:nvCxnSpPr>
                <p:cNvPr id="44" name="直接箭头连接符 43"/>
                <p:cNvCxnSpPr/>
                <p:nvPr/>
              </p:nvCxnSpPr>
              <p:spPr>
                <a:xfrm>
                  <a:off x="9421" y="3563"/>
                  <a:ext cx="2076" cy="16"/>
                </a:xfrm>
                <a:prstGeom prst="straightConnector1">
                  <a:avLst/>
                </a:prstGeom>
                <a:ln w="15875"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45" name="组合 44"/>
                <p:cNvGrpSpPr/>
                <p:nvPr/>
              </p:nvGrpSpPr>
              <p:grpSpPr>
                <a:xfrm>
                  <a:off x="1217" y="1168"/>
                  <a:ext cx="12605" cy="3735"/>
                  <a:chOff x="1217" y="1168"/>
                  <a:chExt cx="12605" cy="3735"/>
                </a:xfrm>
              </p:grpSpPr>
              <p:grpSp>
                <p:nvGrpSpPr>
                  <p:cNvPr id="46" name="组合 45"/>
                  <p:cNvGrpSpPr/>
                  <p:nvPr/>
                </p:nvGrpSpPr>
                <p:grpSpPr>
                  <a:xfrm>
                    <a:off x="1217" y="3001"/>
                    <a:ext cx="12605" cy="1378"/>
                    <a:chOff x="1217" y="3001"/>
                    <a:chExt cx="12605" cy="1378"/>
                  </a:xfrm>
                </p:grpSpPr>
                <p:sp>
                  <p:nvSpPr>
                    <p:cNvPr id="47" name="圆角矩形 46"/>
                    <p:cNvSpPr/>
                    <p:nvPr/>
                  </p:nvSpPr>
                  <p:spPr>
                    <a:xfrm>
                      <a:off x="1217" y="3003"/>
                      <a:ext cx="2420" cy="1376"/>
                    </a:xfrm>
                    <a:prstGeom prst="roundRect">
                      <a:avLst/>
                    </a:prstGeom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zh-CN" altLang="en-US"/>
                        <a:t>欧洲各国</a:t>
                      </a:r>
                      <a:endParaRPr lang="zh-CN" altLang="en-US"/>
                    </a:p>
                  </p:txBody>
                </p:sp>
                <p:sp>
                  <p:nvSpPr>
                    <p:cNvPr id="48" name="椭圆 47"/>
                    <p:cNvSpPr/>
                    <p:nvPr/>
                  </p:nvSpPr>
                  <p:spPr>
                    <a:xfrm>
                      <a:off x="4889" y="3001"/>
                      <a:ext cx="1898" cy="933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zh-CN" altLang="en-US"/>
                        <a:t>果阿</a:t>
                      </a:r>
                      <a:endParaRPr lang="zh-CN" altLang="en-US"/>
                    </a:p>
                  </p:txBody>
                </p:sp>
                <p:sp>
                  <p:nvSpPr>
                    <p:cNvPr id="49" name="椭圆 48"/>
                    <p:cNvSpPr/>
                    <p:nvPr/>
                  </p:nvSpPr>
                  <p:spPr>
                    <a:xfrm>
                      <a:off x="8036" y="3003"/>
                      <a:ext cx="1898" cy="931"/>
                    </a:xfrm>
                    <a:prstGeom prst="ellipse">
                      <a:avLst/>
                    </a:prstGeom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zh-CN" altLang="en-US">
                          <a:solidFill>
                            <a:srgbClr val="FF0000"/>
                          </a:solidFill>
                        </a:rPr>
                        <a:t>澳门</a:t>
                      </a:r>
                      <a:endParaRPr lang="zh-CN" altLang="en-US">
                        <a:solidFill>
                          <a:srgbClr val="FF0000"/>
                        </a:solidFill>
                      </a:endParaRPr>
                    </a:p>
                  </p:txBody>
                </p:sp>
                <p:sp>
                  <p:nvSpPr>
                    <p:cNvPr id="50" name="圆角矩形 49"/>
                    <p:cNvSpPr/>
                    <p:nvPr/>
                  </p:nvSpPr>
                  <p:spPr>
                    <a:xfrm>
                      <a:off x="11497" y="3003"/>
                      <a:ext cx="2325" cy="1376"/>
                    </a:xfrm>
                    <a:prstGeom prst="roundRect">
                      <a:avLst/>
                    </a:prstGeom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zh-CN" altLang="en-US"/>
                        <a:t>中国</a:t>
                      </a:r>
                      <a:endParaRPr lang="zh-CN" altLang="en-US"/>
                    </a:p>
                    <a:p>
                      <a:pPr algn="ctr"/>
                      <a:r>
                        <a:rPr lang="zh-CN" altLang="en-US"/>
                        <a:t>（明清）</a:t>
                      </a:r>
                      <a:endParaRPr lang="zh-CN" altLang="en-US"/>
                    </a:p>
                  </p:txBody>
                </p:sp>
                <p:cxnSp>
                  <p:nvCxnSpPr>
                    <p:cNvPr id="51" name="直接箭头连接符 50"/>
                    <p:cNvCxnSpPr/>
                    <p:nvPr/>
                  </p:nvCxnSpPr>
                  <p:spPr>
                    <a:xfrm flipH="1" flipV="1">
                      <a:off x="9951" y="3351"/>
                      <a:ext cx="1471" cy="10"/>
                    </a:xfrm>
                    <a:prstGeom prst="straightConnector1">
                      <a:avLst/>
                    </a:prstGeom>
                    <a:ln w="15875"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2" name="直接箭头连接符 51"/>
                    <p:cNvCxnSpPr/>
                    <p:nvPr/>
                  </p:nvCxnSpPr>
                  <p:spPr>
                    <a:xfrm flipH="1" flipV="1">
                      <a:off x="6852" y="3347"/>
                      <a:ext cx="1184" cy="6"/>
                    </a:xfrm>
                    <a:prstGeom prst="straightConnector1">
                      <a:avLst/>
                    </a:prstGeom>
                    <a:ln w="15875"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3" name="直接箭头连接符 52"/>
                    <p:cNvCxnSpPr/>
                    <p:nvPr/>
                  </p:nvCxnSpPr>
                  <p:spPr>
                    <a:xfrm flipH="1" flipV="1">
                      <a:off x="3637" y="3343"/>
                      <a:ext cx="1234" cy="4"/>
                    </a:xfrm>
                    <a:prstGeom prst="straightConnector1">
                      <a:avLst/>
                    </a:prstGeom>
                    <a:ln w="15875"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54" name="文本框 53"/>
                  <p:cNvSpPr txBox="1"/>
                  <p:nvPr/>
                </p:nvSpPr>
                <p:spPr>
                  <a:xfrm>
                    <a:off x="10102" y="2757"/>
                    <a:ext cx="1787" cy="74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zh-CN" altLang="en-US"/>
                      <a:t>丝、瓷</a:t>
                    </a:r>
                    <a:endParaRPr lang="zh-CN" altLang="en-US"/>
                  </a:p>
                </p:txBody>
              </p:sp>
              <p:sp>
                <p:nvSpPr>
                  <p:cNvPr id="55" name="文本框 54"/>
                  <p:cNvSpPr txBox="1"/>
                  <p:nvPr/>
                </p:nvSpPr>
                <p:spPr>
                  <a:xfrm>
                    <a:off x="6852" y="2750"/>
                    <a:ext cx="1567" cy="118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zh-CN" altLang="en-US" sz="1600"/>
                      <a:t>丝、茶等</a:t>
                    </a:r>
                    <a:endParaRPr lang="zh-CN" altLang="en-US" sz="1600"/>
                  </a:p>
                </p:txBody>
              </p:sp>
              <p:sp>
                <p:nvSpPr>
                  <p:cNvPr id="56" name="文本框 55"/>
                  <p:cNvSpPr txBox="1"/>
                  <p:nvPr/>
                </p:nvSpPr>
                <p:spPr>
                  <a:xfrm>
                    <a:off x="3759" y="2748"/>
                    <a:ext cx="1425" cy="118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zh-CN" altLang="en-US" sz="1600"/>
                      <a:t>丝、茶等</a:t>
                    </a:r>
                    <a:endParaRPr lang="zh-CN" altLang="en-US" sz="1600"/>
                  </a:p>
                </p:txBody>
              </p:sp>
              <p:grpSp>
                <p:nvGrpSpPr>
                  <p:cNvPr id="57" name="组合 56"/>
                  <p:cNvGrpSpPr/>
                  <p:nvPr/>
                </p:nvGrpSpPr>
                <p:grpSpPr>
                  <a:xfrm>
                    <a:off x="3669" y="4141"/>
                    <a:ext cx="7702" cy="762"/>
                    <a:chOff x="3669" y="4141"/>
                    <a:chExt cx="7702" cy="762"/>
                  </a:xfrm>
                </p:grpSpPr>
                <p:cxnSp>
                  <p:nvCxnSpPr>
                    <p:cNvPr id="58" name="直接箭头连接符 57"/>
                    <p:cNvCxnSpPr/>
                    <p:nvPr/>
                  </p:nvCxnSpPr>
                  <p:spPr>
                    <a:xfrm flipV="1">
                      <a:off x="3669" y="4141"/>
                      <a:ext cx="7702" cy="16"/>
                    </a:xfrm>
                    <a:prstGeom prst="straightConnector1">
                      <a:avLst/>
                    </a:prstGeom>
                    <a:ln w="12700"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59" name="文本框 58"/>
                    <p:cNvSpPr txBox="1"/>
                    <p:nvPr/>
                  </p:nvSpPr>
                  <p:spPr>
                    <a:xfrm>
                      <a:off x="3759" y="4157"/>
                      <a:ext cx="1787" cy="746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zh-CN" altLang="en-US"/>
                        <a:t>白银</a:t>
                      </a:r>
                      <a:endParaRPr lang="zh-CN" altLang="en-US"/>
                    </a:p>
                  </p:txBody>
                </p:sp>
              </p:grpSp>
              <p:grpSp>
                <p:nvGrpSpPr>
                  <p:cNvPr id="62" name="组合 61"/>
                  <p:cNvGrpSpPr/>
                  <p:nvPr/>
                </p:nvGrpSpPr>
                <p:grpSpPr>
                  <a:xfrm>
                    <a:off x="6594" y="1168"/>
                    <a:ext cx="2778" cy="1843"/>
                    <a:chOff x="6594" y="1168"/>
                    <a:chExt cx="2778" cy="1843"/>
                  </a:xfrm>
                </p:grpSpPr>
                <p:cxnSp>
                  <p:nvCxnSpPr>
                    <p:cNvPr id="63" name="直接箭头连接符 62"/>
                    <p:cNvCxnSpPr/>
                    <p:nvPr/>
                  </p:nvCxnSpPr>
                  <p:spPr>
                    <a:xfrm flipH="1" flipV="1">
                      <a:off x="7948" y="2085"/>
                      <a:ext cx="734" cy="926"/>
                    </a:xfrm>
                    <a:prstGeom prst="straightConnector1">
                      <a:avLst/>
                    </a:prstGeom>
                    <a:ln w="15875"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4" name="直接箭头连接符 63"/>
                    <p:cNvCxnSpPr/>
                    <p:nvPr/>
                  </p:nvCxnSpPr>
                  <p:spPr>
                    <a:xfrm>
                      <a:off x="8223" y="1785"/>
                      <a:ext cx="965" cy="1202"/>
                    </a:xfrm>
                    <a:prstGeom prst="straightConnector1">
                      <a:avLst/>
                    </a:prstGeom>
                    <a:ln w="15875"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65" name="圆角矩形 64"/>
                    <p:cNvSpPr/>
                    <p:nvPr/>
                  </p:nvSpPr>
                  <p:spPr>
                    <a:xfrm>
                      <a:off x="6594" y="1168"/>
                      <a:ext cx="1677" cy="917"/>
                    </a:xfrm>
                    <a:prstGeom prst="roundRect">
                      <a:avLst/>
                    </a:prstGeom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zh-CN" altLang="en-US"/>
                        <a:t>日 本</a:t>
                      </a:r>
                      <a:endParaRPr lang="zh-CN" altLang="en-US"/>
                    </a:p>
                  </p:txBody>
                </p:sp>
                <p:sp>
                  <p:nvSpPr>
                    <p:cNvPr id="66" name="文本框 65"/>
                    <p:cNvSpPr txBox="1"/>
                    <p:nvPr/>
                  </p:nvSpPr>
                  <p:spPr>
                    <a:xfrm rot="3120000">
                      <a:off x="8354" y="1886"/>
                      <a:ext cx="1386" cy="65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zh-CN" altLang="en-US"/>
                        <a:t>白银</a:t>
                      </a:r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71" name="文本框 70"/>
            <p:cNvSpPr txBox="1"/>
            <p:nvPr/>
          </p:nvSpPr>
          <p:spPr>
            <a:xfrm rot="3060000">
              <a:off x="12944" y="7821"/>
              <a:ext cx="89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/>
                <a:t>丝</a:t>
              </a:r>
              <a:endParaRPr lang="zh-CN" altLang="en-US"/>
            </a:p>
          </p:txBody>
        </p:sp>
      </p:grpSp>
      <p:sp>
        <p:nvSpPr>
          <p:cNvPr id="74" name="Rectangle 1"/>
          <p:cNvSpPr/>
          <p:nvPr/>
        </p:nvSpPr>
        <p:spPr>
          <a:xfrm>
            <a:off x="683260" y="6127750"/>
            <a:ext cx="43307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indent="268605" defTabSz="914400" eaLnBrk="1" hangingPunct="1"/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绝大部分白银流入中国内地</a:t>
            </a:r>
            <a:endParaRPr lang="zh-CN" altLang="en-US" sz="2400" b="1">
              <a:solidFill>
                <a:srgbClr val="FF0000"/>
              </a:solidFill>
              <a:latin typeface="微软雅黑" panose="020b0503020204020204" pitchFamily="34" charset="-122"/>
              <a:ea typeface="微软雅黑" pitchFamily="34" charset="-122"/>
            </a:endParaRPr>
          </a:p>
        </p:txBody>
      </p:sp>
      <p:sp>
        <p:nvSpPr>
          <p:cNvPr id="110593" name="Rectangle 1"/>
          <p:cNvSpPr/>
          <p:nvPr/>
        </p:nvSpPr>
        <p:spPr>
          <a:xfrm>
            <a:off x="339777" y="218704"/>
            <a:ext cx="2284730" cy="476885"/>
          </a:xfrm>
          <a:prstGeom prst="rect">
            <a:avLst/>
          </a:prstGeom>
          <a:noFill/>
          <a:ln w="9525">
            <a:noFill/>
          </a:ln>
        </p:spPr>
        <p:txBody>
          <a:bodyPr wrap="none" lIns="108847" tIns="54423" rIns="108847" bIns="54423" anchor="ctr">
            <a:spAutoFit/>
          </a:bodyPr>
          <a:lstStyle/>
          <a:p>
            <a:pPr indent="268605" eaLnBrk="0" hangingPunct="0"/>
            <a:r>
              <a:rPr lang="en-US" altLang="zh-CN" sz="2400" b="1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400" b="1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印度洋贸易</a:t>
            </a:r>
            <a:endParaRPr lang="zh-CN" altLang="en-US" sz="2400" b="1">
              <a:solidFill>
                <a:srgbClr val="003399"/>
              </a:solidFill>
              <a:latin typeface="微软雅黑" panose="020b0503020204020204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18447" grpId="0"/>
      <p:bldP spid="6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362" name="图片 6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384" y="789517"/>
            <a:ext cx="5477933" cy="44196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5363" name="Oval 3"/>
          <p:cNvSpPr>
            <a:spLocks noChangeArrowheads="1"/>
          </p:cNvSpPr>
          <p:nvPr/>
        </p:nvSpPr>
        <p:spPr bwMode="auto">
          <a:xfrm>
            <a:off x="5278967" y="924984"/>
            <a:ext cx="762000" cy="1143000"/>
          </a:xfrm>
          <a:prstGeom prst="ellipse">
            <a:avLst/>
          </a:prstGeom>
          <a:solidFill>
            <a:srgbClr val="C6D9F1"/>
          </a:solidFill>
          <a:ln w="28575">
            <a:solidFill>
              <a:srgbClr val="000000"/>
            </a:solidFill>
            <a:round/>
          </a:ln>
        </p:spPr>
        <p:txBody>
          <a:bodyPr wrap="none" lIns="121917" tIns="60958" rIns="121917" bIns="60958" anchor="ctr"/>
          <a:lstStyle/>
          <a:p>
            <a:pPr algn="ctr"/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欧洲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4" name="Oval 4"/>
          <p:cNvSpPr>
            <a:spLocks noChangeArrowheads="1"/>
          </p:cNvSpPr>
          <p:nvPr/>
        </p:nvSpPr>
        <p:spPr bwMode="auto">
          <a:xfrm>
            <a:off x="4332817" y="3043767"/>
            <a:ext cx="838200" cy="1143000"/>
          </a:xfrm>
          <a:prstGeom prst="ellipse">
            <a:avLst/>
          </a:prstGeom>
          <a:solidFill>
            <a:srgbClr val="C6D9F1"/>
          </a:solidFill>
          <a:ln w="28575">
            <a:solidFill>
              <a:srgbClr val="000000"/>
            </a:solidFill>
            <a:round/>
          </a:ln>
        </p:spPr>
        <p:txBody>
          <a:bodyPr wrap="none" lIns="121917" tIns="60958" rIns="121917" bIns="60958" anchor="ctr"/>
          <a:lstStyle/>
          <a:p>
            <a:pPr algn="ctr"/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非洲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5" name="Oval 5"/>
          <p:cNvSpPr>
            <a:spLocks noChangeArrowheads="1"/>
          </p:cNvSpPr>
          <p:nvPr/>
        </p:nvSpPr>
        <p:spPr bwMode="auto">
          <a:xfrm>
            <a:off x="467784" y="2241551"/>
            <a:ext cx="838200" cy="1143000"/>
          </a:xfrm>
          <a:prstGeom prst="ellipse">
            <a:avLst/>
          </a:prstGeom>
          <a:solidFill>
            <a:srgbClr val="C6D9F1"/>
          </a:solidFill>
          <a:ln w="28575">
            <a:solidFill>
              <a:srgbClr val="000000"/>
            </a:solidFill>
            <a:round/>
          </a:ln>
        </p:spPr>
        <p:txBody>
          <a:bodyPr wrap="none" lIns="121917" tIns="60958" rIns="121917" bIns="60958" anchor="ctr"/>
          <a:lstStyle/>
          <a:p>
            <a:pPr algn="ctr"/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美洲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0966" name="Line 6"/>
          <p:cNvSpPr>
            <a:spLocks noChangeShapeType="1"/>
          </p:cNvSpPr>
          <p:nvPr/>
        </p:nvSpPr>
        <p:spPr bwMode="auto">
          <a:xfrm flipH="1" flipV="1">
            <a:off x="1504951" y="2791884"/>
            <a:ext cx="2590800" cy="1081616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tailEnd type="arrow" w="med" len="med"/>
          </a:ln>
        </p:spPr>
        <p:txBody>
          <a:bodyPr lIns="121917" tIns="60958" rIns="121917" bIns="60958"/>
          <a:lstStyle/>
          <a:p>
            <a:endParaRPr lang="zh-CN" altLang="en-US"/>
          </a:p>
        </p:txBody>
      </p:sp>
      <p:sp>
        <p:nvSpPr>
          <p:cNvPr id="40967" name="Line 7"/>
          <p:cNvSpPr>
            <a:spLocks noChangeShapeType="1"/>
          </p:cNvSpPr>
          <p:nvPr/>
        </p:nvSpPr>
        <p:spPr bwMode="auto">
          <a:xfrm flipV="1">
            <a:off x="1515534" y="1794934"/>
            <a:ext cx="3655484" cy="68156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tailEnd type="arrow" w="med" len="med"/>
          </a:ln>
        </p:spPr>
        <p:txBody>
          <a:bodyPr lIns="121917" tIns="60958" rIns="121917" bIns="60958"/>
          <a:lstStyle/>
          <a:p>
            <a:endParaRPr lang="zh-CN" altLang="en-US"/>
          </a:p>
        </p:txBody>
      </p:sp>
      <p:sp>
        <p:nvSpPr>
          <p:cNvPr id="40968" name="Line 8"/>
          <p:cNvSpPr>
            <a:spLocks noChangeShapeType="1"/>
          </p:cNvSpPr>
          <p:nvPr/>
        </p:nvSpPr>
        <p:spPr bwMode="auto">
          <a:xfrm flipH="1">
            <a:off x="5039784" y="2241551"/>
            <a:ext cx="406400" cy="88688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tailEnd type="arrow" w="med" len="med"/>
          </a:ln>
        </p:spPr>
        <p:txBody>
          <a:bodyPr lIns="121917" tIns="60958" rIns="121917" bIns="60958"/>
          <a:lstStyle/>
          <a:p>
            <a:endParaRPr lang="zh-CN" altLang="en-US"/>
          </a:p>
        </p:txBody>
      </p:sp>
      <p:sp>
        <p:nvSpPr>
          <p:cNvPr id="40970" name="Text Box 10"/>
          <p:cNvSpPr txBox="1">
            <a:spLocks noChangeArrowheads="1"/>
          </p:cNvSpPr>
          <p:nvPr/>
        </p:nvSpPr>
        <p:spPr bwMode="auto">
          <a:xfrm>
            <a:off x="1009651" y="4019551"/>
            <a:ext cx="2808816" cy="677104"/>
          </a:xfrm>
          <a:prstGeom prst="rect">
            <a:avLst/>
          </a:prstGeom>
          <a:solidFill>
            <a:srgbClr val="C6D9F1"/>
          </a:solidFill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（中程）    </a:t>
            </a:r>
            <a:br>
              <a:rPr lang="zh-CN" altLang="en-US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运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奴隶</a:t>
            </a:r>
            <a:r>
              <a:rPr lang="zh-CN" altLang="en-US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到美洲贩卖</a:t>
            </a:r>
            <a:endParaRPr lang="zh-CN" altLang="en-US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641155" y="1033571"/>
            <a:ext cx="3115733" cy="954103"/>
          </a:xfrm>
          <a:prstGeom prst="rect">
            <a:avLst/>
          </a:prstGeom>
          <a:solidFill>
            <a:srgbClr val="C6D9F1"/>
          </a:solidFill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（归程）  </a:t>
            </a:r>
            <a:br>
              <a:rPr lang="zh-CN" altLang="en-US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从美洲运贵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金属、蔗糖、烟草</a:t>
            </a:r>
            <a:r>
              <a:rPr lang="zh-CN" altLang="en-US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到欧洲</a:t>
            </a:r>
            <a:endParaRPr lang="zh-CN" altLang="en-US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082" name="Text Box 122"/>
          <p:cNvSpPr txBox="1">
            <a:spLocks noChangeArrowheads="1"/>
          </p:cNvSpPr>
          <p:nvPr/>
        </p:nvSpPr>
        <p:spPr bwMode="auto">
          <a:xfrm>
            <a:off x="5446183" y="2394390"/>
            <a:ext cx="2428575" cy="1231102"/>
          </a:xfrm>
          <a:prstGeom prst="rect">
            <a:avLst/>
          </a:prstGeom>
          <a:solidFill>
            <a:srgbClr val="C6D9F1"/>
          </a:solidFill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（出程</a:t>
            </a:r>
            <a:r>
              <a:rPr lang="zh-CN" altLang="en-US" b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）从</a:t>
            </a:r>
            <a:r>
              <a:rPr lang="zh-CN" altLang="en-US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欧洲港口载上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纺织品、枪支和手工制品等</a:t>
            </a:r>
            <a:r>
              <a:rPr lang="zh-CN" altLang="en-US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到非洲</a:t>
            </a:r>
            <a:r>
              <a:rPr lang="zh-CN" altLang="en-US" b="1">
                <a:solidFill>
                  <a:srgbClr val="000000"/>
                </a:solidFill>
                <a:ea typeface="黑体" panose="02010609060101010101" pitchFamily="49" charset="-122"/>
              </a:rPr>
              <a:t>“</a:t>
            </a:r>
            <a:r>
              <a:rPr lang="zh-CN" altLang="en-US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换取</a:t>
            </a:r>
            <a:r>
              <a:rPr lang="zh-CN" altLang="en-US" b="1">
                <a:solidFill>
                  <a:srgbClr val="000000"/>
                </a:solidFill>
                <a:ea typeface="黑体" panose="02010609060101010101" pitchFamily="49" charset="-122"/>
              </a:rPr>
              <a:t>”黑人</a:t>
            </a:r>
            <a:endParaRPr lang="zh-CN" altLang="en-US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28" name="组合 127"/>
          <p:cNvGrpSpPr/>
          <p:nvPr/>
        </p:nvGrpSpPr>
        <p:grpSpPr>
          <a:xfrm>
            <a:off x="264585" y="5289551"/>
            <a:ext cx="11495616" cy="1507067"/>
            <a:chOff x="264585" y="5289551"/>
            <a:chExt cx="11495616" cy="1507067"/>
          </a:xfrm>
        </p:grpSpPr>
        <p:sp>
          <p:nvSpPr>
            <p:cNvPr id="40972" name="Text Box 12"/>
            <p:cNvSpPr txBox="1">
              <a:spLocks noChangeArrowheads="1"/>
            </p:cNvSpPr>
            <p:nvPr/>
          </p:nvSpPr>
          <p:spPr bwMode="auto">
            <a:xfrm>
              <a:off x="1885952" y="5717936"/>
              <a:ext cx="9874249" cy="55118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txBody>
            <a:bodyPr lIns="121917" tIns="60958" rIns="121917" bIns="60958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三角贸易一次航行六个月，做三次买卖</a:t>
              </a:r>
              <a:r>
                <a:rPr lang="zh-CN" altLang="en-US" sz="2800" b="1" smtClean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，获</a:t>
              </a:r>
              <a:r>
                <a:rPr lang="zh-CN" altLang="en-US" sz="28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得</a:t>
              </a:r>
              <a:r>
                <a:rPr lang="en-US" altLang="zh-CN" sz="28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100</a:t>
              </a:r>
              <a:r>
                <a:rPr lang="zh-CN" altLang="en-US" sz="28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％－</a:t>
              </a:r>
              <a:r>
                <a:rPr lang="en-US" altLang="zh-CN" sz="28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300</a:t>
              </a:r>
              <a:r>
                <a:rPr lang="zh-CN" altLang="en-US" sz="28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％。</a:t>
              </a:r>
              <a:endPara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2" name="Group 13"/>
            <p:cNvGrpSpPr/>
            <p:nvPr/>
          </p:nvGrpSpPr>
          <p:grpSpPr>
            <a:xfrm>
              <a:off x="264585" y="5289551"/>
              <a:ext cx="1350433" cy="1507067"/>
              <a:chOff x="3199" y="2984"/>
              <a:chExt cx="638" cy="712"/>
            </a:xfrm>
          </p:grpSpPr>
          <p:grpSp>
            <p:nvGrpSpPr>
              <p:cNvPr id="3" name="Group 14"/>
              <p:cNvGrpSpPr/>
              <p:nvPr/>
            </p:nvGrpSpPr>
            <p:grpSpPr>
              <a:xfrm>
                <a:off x="3271" y="3475"/>
                <a:ext cx="550" cy="221"/>
                <a:chOff x="3271" y="3475"/>
                <a:chExt cx="550" cy="221"/>
              </a:xfrm>
            </p:grpSpPr>
            <p:sp>
              <p:nvSpPr>
                <p:cNvPr id="15473" name="Oval 15"/>
                <p:cNvSpPr>
                  <a:spLocks noChangeArrowheads="1"/>
                </p:cNvSpPr>
                <p:nvPr/>
              </p:nvSpPr>
              <p:spPr bwMode="auto">
                <a:xfrm>
                  <a:off x="3272" y="3508"/>
                  <a:ext cx="549" cy="188"/>
                </a:xfrm>
                <a:prstGeom prst="ellipse">
                  <a:avLst/>
                </a:prstGeom>
                <a:solidFill>
                  <a:srgbClr val="BF7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74" name="Oval 16"/>
                <p:cNvSpPr>
                  <a:spLocks noChangeArrowheads="1"/>
                </p:cNvSpPr>
                <p:nvPr/>
              </p:nvSpPr>
              <p:spPr bwMode="auto">
                <a:xfrm>
                  <a:off x="3271" y="3475"/>
                  <a:ext cx="549" cy="188"/>
                </a:xfrm>
                <a:prstGeom prst="ellipse">
                  <a:avLst/>
                </a:prstGeom>
                <a:solidFill>
                  <a:srgbClr val="FF9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75" name="Line 17"/>
                <p:cNvSpPr>
                  <a:spLocks noChangeShapeType="1"/>
                </p:cNvSpPr>
                <p:nvPr/>
              </p:nvSpPr>
              <p:spPr bwMode="auto">
                <a:xfrm>
                  <a:off x="3273" y="3577"/>
                  <a:ext cx="1" cy="22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76" name="Line 18"/>
                <p:cNvSpPr>
                  <a:spLocks noChangeShapeType="1"/>
                </p:cNvSpPr>
                <p:nvPr/>
              </p:nvSpPr>
              <p:spPr bwMode="auto">
                <a:xfrm>
                  <a:off x="3440" y="3658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77" name="Line 19"/>
                <p:cNvSpPr>
                  <a:spLocks noChangeShapeType="1"/>
                </p:cNvSpPr>
                <p:nvPr/>
              </p:nvSpPr>
              <p:spPr bwMode="auto">
                <a:xfrm>
                  <a:off x="3549" y="3664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78" name="Line 20"/>
                <p:cNvSpPr>
                  <a:spLocks noChangeShapeType="1"/>
                </p:cNvSpPr>
                <p:nvPr/>
              </p:nvSpPr>
              <p:spPr bwMode="auto">
                <a:xfrm>
                  <a:off x="3651" y="3659"/>
                  <a:ext cx="1" cy="25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79" name="Line 21"/>
                <p:cNvSpPr>
                  <a:spLocks noChangeShapeType="1"/>
                </p:cNvSpPr>
                <p:nvPr/>
              </p:nvSpPr>
              <p:spPr bwMode="auto">
                <a:xfrm>
                  <a:off x="3758" y="3629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80" name="Line 22"/>
                <p:cNvSpPr>
                  <a:spLocks noChangeShapeType="1"/>
                </p:cNvSpPr>
                <p:nvPr/>
              </p:nvSpPr>
              <p:spPr bwMode="auto">
                <a:xfrm>
                  <a:off x="3820" y="3572"/>
                  <a:ext cx="1" cy="30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81" name="Line 23"/>
                <p:cNvSpPr>
                  <a:spLocks noChangeShapeType="1"/>
                </p:cNvSpPr>
                <p:nvPr/>
              </p:nvSpPr>
              <p:spPr bwMode="auto">
                <a:xfrm>
                  <a:off x="3345" y="3636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82" name="Freeform 24"/>
                <p:cNvSpPr>
                  <a:spLocks noChangeArrowheads="1"/>
                </p:cNvSpPr>
                <p:nvPr/>
              </p:nvSpPr>
              <p:spPr bwMode="auto">
                <a:xfrm>
                  <a:off x="3402" y="3506"/>
                  <a:ext cx="288" cy="120"/>
                </a:xfrm>
                <a:custGeom>
                  <a:gdLst>
                    <a:gd name="T0" fmla="*/ 160 w 577"/>
                    <a:gd name="T1" fmla="*/ 13 h 240"/>
                    <a:gd name="T2" fmla="*/ 89 w 577"/>
                    <a:gd name="T3" fmla="*/ 8 h 240"/>
                    <a:gd name="T4" fmla="*/ 33 w 577"/>
                    <a:gd name="T5" fmla="*/ 17 h 240"/>
                    <a:gd name="T6" fmla="*/ 4 w 577"/>
                    <a:gd name="T7" fmla="*/ 37 h 240"/>
                    <a:gd name="T8" fmla="*/ 0 w 577"/>
                    <a:gd name="T9" fmla="*/ 61 h 240"/>
                    <a:gd name="T10" fmla="*/ 13 w 577"/>
                    <a:gd name="T11" fmla="*/ 83 h 240"/>
                    <a:gd name="T12" fmla="*/ 32 w 577"/>
                    <a:gd name="T13" fmla="*/ 97 h 240"/>
                    <a:gd name="T14" fmla="*/ 43 w 577"/>
                    <a:gd name="T15" fmla="*/ 96 h 240"/>
                    <a:gd name="T16" fmla="*/ 84 w 577"/>
                    <a:gd name="T17" fmla="*/ 117 h 240"/>
                    <a:gd name="T18" fmla="*/ 91 w 577"/>
                    <a:gd name="T19" fmla="*/ 101 h 240"/>
                    <a:gd name="T20" fmla="*/ 115 w 577"/>
                    <a:gd name="T21" fmla="*/ 111 h 240"/>
                    <a:gd name="T22" fmla="*/ 149 w 577"/>
                    <a:gd name="T23" fmla="*/ 104 h 240"/>
                    <a:gd name="T24" fmla="*/ 153 w 577"/>
                    <a:gd name="T25" fmla="*/ 80 h 240"/>
                    <a:gd name="T26" fmla="*/ 180 w 577"/>
                    <a:gd name="T27" fmla="*/ 88 h 240"/>
                    <a:gd name="T28" fmla="*/ 188 w 577"/>
                    <a:gd name="T29" fmla="*/ 104 h 240"/>
                    <a:gd name="T30" fmla="*/ 210 w 577"/>
                    <a:gd name="T31" fmla="*/ 120 h 240"/>
                    <a:gd name="T32" fmla="*/ 256 w 577"/>
                    <a:gd name="T33" fmla="*/ 106 h 240"/>
                    <a:gd name="T34" fmla="*/ 285 w 577"/>
                    <a:gd name="T35" fmla="*/ 85 h 240"/>
                    <a:gd name="T36" fmla="*/ 288 w 577"/>
                    <a:gd name="T37" fmla="*/ 55 h 240"/>
                    <a:gd name="T38" fmla="*/ 261 w 577"/>
                    <a:gd name="T39" fmla="*/ 36 h 240"/>
                    <a:gd name="T40" fmla="*/ 183 w 577"/>
                    <a:gd name="T41" fmla="*/ 37 h 240"/>
                    <a:gd name="T42" fmla="*/ 172 w 577"/>
                    <a:gd name="T43" fmla="*/ 17 h 240"/>
                    <a:gd name="T44" fmla="*/ 199 w 577"/>
                    <a:gd name="T45" fmla="*/ 37 h 240"/>
                    <a:gd name="T46" fmla="*/ 233 w 577"/>
                    <a:gd name="T47" fmla="*/ 18 h 240"/>
                    <a:gd name="T48" fmla="*/ 247 w 577"/>
                    <a:gd name="T49" fmla="*/ 13 h 240"/>
                    <a:gd name="T50" fmla="*/ 226 w 577"/>
                    <a:gd name="T51" fmla="*/ 0 h 240"/>
                    <a:gd name="T52" fmla="*/ 188 w 577"/>
                    <a:gd name="T53" fmla="*/ 5 h 240"/>
                    <a:gd name="T54" fmla="*/ 160 w 577"/>
                    <a:gd name="T55" fmla="*/ 13 h 240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w 577"/>
                    <a:gd name="T85" fmla="*/ 0 h 240"/>
                    <a:gd name="T86" fmla="*/ 577 w 577"/>
                    <a:gd name="T87" fmla="*/ 240 h 240"/>
                  </a:gdLst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T84" t="T85" r="T86" b="T87"/>
                  <a:pathLst>
                    <a:path w="577" h="240">
                      <a:moveTo>
                        <a:pt x="320" y="26"/>
                      </a:moveTo>
                      <a:lnTo>
                        <a:pt x="179" y="15"/>
                      </a:lnTo>
                      <a:lnTo>
                        <a:pt x="66" y="34"/>
                      </a:lnTo>
                      <a:lnTo>
                        <a:pt x="9" y="74"/>
                      </a:lnTo>
                      <a:lnTo>
                        <a:pt x="0" y="123"/>
                      </a:lnTo>
                      <a:lnTo>
                        <a:pt x="27" y="166"/>
                      </a:lnTo>
                      <a:lnTo>
                        <a:pt x="64" y="194"/>
                      </a:lnTo>
                      <a:lnTo>
                        <a:pt x="87" y="191"/>
                      </a:lnTo>
                      <a:lnTo>
                        <a:pt x="168" y="233"/>
                      </a:lnTo>
                      <a:lnTo>
                        <a:pt x="182" y="201"/>
                      </a:lnTo>
                      <a:lnTo>
                        <a:pt x="230" y="221"/>
                      </a:lnTo>
                      <a:lnTo>
                        <a:pt x="298" y="207"/>
                      </a:lnTo>
                      <a:lnTo>
                        <a:pt x="307" y="160"/>
                      </a:lnTo>
                      <a:lnTo>
                        <a:pt x="361" y="175"/>
                      </a:lnTo>
                      <a:lnTo>
                        <a:pt x="376" y="207"/>
                      </a:lnTo>
                      <a:lnTo>
                        <a:pt x="420" y="240"/>
                      </a:lnTo>
                      <a:lnTo>
                        <a:pt x="512" y="211"/>
                      </a:lnTo>
                      <a:lnTo>
                        <a:pt x="571" y="170"/>
                      </a:lnTo>
                      <a:lnTo>
                        <a:pt x="577" y="110"/>
                      </a:lnTo>
                      <a:lnTo>
                        <a:pt x="523" y="71"/>
                      </a:lnTo>
                      <a:lnTo>
                        <a:pt x="366" y="73"/>
                      </a:lnTo>
                      <a:lnTo>
                        <a:pt x="344" y="34"/>
                      </a:lnTo>
                      <a:lnTo>
                        <a:pt x="398" y="73"/>
                      </a:lnTo>
                      <a:lnTo>
                        <a:pt x="467" y="36"/>
                      </a:lnTo>
                      <a:lnTo>
                        <a:pt x="494" y="26"/>
                      </a:lnTo>
                      <a:lnTo>
                        <a:pt x="453" y="0"/>
                      </a:lnTo>
                      <a:lnTo>
                        <a:pt x="376" y="10"/>
                      </a:lnTo>
                      <a:lnTo>
                        <a:pt x="320" y="26"/>
                      </a:lnTo>
                    </a:path>
                  </a:pathLst>
                </a:cu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83" name="Oval 25"/>
                <p:cNvSpPr>
                  <a:spLocks noChangeArrowheads="1"/>
                </p:cNvSpPr>
                <p:nvPr/>
              </p:nvSpPr>
              <p:spPr bwMode="auto">
                <a:xfrm>
                  <a:off x="3321" y="3489"/>
                  <a:ext cx="461" cy="157"/>
                </a:xfrm>
                <a:prstGeom prst="ellips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" name="Group 26"/>
              <p:cNvGrpSpPr/>
              <p:nvPr/>
            </p:nvGrpSpPr>
            <p:grpSpPr>
              <a:xfrm>
                <a:off x="3199" y="3411"/>
                <a:ext cx="550" cy="219"/>
                <a:chOff x="3199" y="3411"/>
                <a:chExt cx="550" cy="219"/>
              </a:xfrm>
            </p:grpSpPr>
            <p:sp>
              <p:nvSpPr>
                <p:cNvPr id="15462" name="Oval 27"/>
                <p:cNvSpPr>
                  <a:spLocks noChangeArrowheads="1"/>
                </p:cNvSpPr>
                <p:nvPr/>
              </p:nvSpPr>
              <p:spPr bwMode="auto">
                <a:xfrm>
                  <a:off x="3200" y="3443"/>
                  <a:ext cx="549" cy="187"/>
                </a:xfrm>
                <a:prstGeom prst="ellipse">
                  <a:avLst/>
                </a:prstGeom>
                <a:solidFill>
                  <a:srgbClr val="BF7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63" name="Oval 28"/>
                <p:cNvSpPr>
                  <a:spLocks noChangeArrowheads="1"/>
                </p:cNvSpPr>
                <p:nvPr/>
              </p:nvSpPr>
              <p:spPr bwMode="auto">
                <a:xfrm>
                  <a:off x="3199" y="3411"/>
                  <a:ext cx="549" cy="186"/>
                </a:xfrm>
                <a:prstGeom prst="ellipse">
                  <a:avLst/>
                </a:prstGeom>
                <a:solidFill>
                  <a:srgbClr val="FF9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64" name="Line 29"/>
                <p:cNvSpPr>
                  <a:spLocks noChangeShapeType="1"/>
                </p:cNvSpPr>
                <p:nvPr/>
              </p:nvSpPr>
              <p:spPr bwMode="auto">
                <a:xfrm>
                  <a:off x="3201" y="3512"/>
                  <a:ext cx="1" cy="23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65" name="Line 30"/>
                <p:cNvSpPr>
                  <a:spLocks noChangeShapeType="1"/>
                </p:cNvSpPr>
                <p:nvPr/>
              </p:nvSpPr>
              <p:spPr bwMode="auto">
                <a:xfrm>
                  <a:off x="3370" y="3592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66" name="Line 31"/>
                <p:cNvSpPr>
                  <a:spLocks noChangeShapeType="1"/>
                </p:cNvSpPr>
                <p:nvPr/>
              </p:nvSpPr>
              <p:spPr bwMode="auto">
                <a:xfrm>
                  <a:off x="3477" y="3599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67" name="Line 32"/>
                <p:cNvSpPr>
                  <a:spLocks noChangeShapeType="1"/>
                </p:cNvSpPr>
                <p:nvPr/>
              </p:nvSpPr>
              <p:spPr bwMode="auto">
                <a:xfrm>
                  <a:off x="3578" y="3593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68" name="Line 33"/>
                <p:cNvSpPr>
                  <a:spLocks noChangeShapeType="1"/>
                </p:cNvSpPr>
                <p:nvPr/>
              </p:nvSpPr>
              <p:spPr bwMode="auto">
                <a:xfrm>
                  <a:off x="3686" y="3564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69" name="Line 34"/>
                <p:cNvSpPr>
                  <a:spLocks noChangeShapeType="1"/>
                </p:cNvSpPr>
                <p:nvPr/>
              </p:nvSpPr>
              <p:spPr bwMode="auto">
                <a:xfrm>
                  <a:off x="3747" y="3506"/>
                  <a:ext cx="1" cy="31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70" name="Line 35"/>
                <p:cNvSpPr>
                  <a:spLocks noChangeShapeType="1"/>
                </p:cNvSpPr>
                <p:nvPr/>
              </p:nvSpPr>
              <p:spPr bwMode="auto">
                <a:xfrm>
                  <a:off x="3273" y="3571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71" name="Freeform 36"/>
                <p:cNvSpPr>
                  <a:spLocks noChangeArrowheads="1"/>
                </p:cNvSpPr>
                <p:nvPr/>
              </p:nvSpPr>
              <p:spPr bwMode="auto">
                <a:xfrm>
                  <a:off x="3329" y="3443"/>
                  <a:ext cx="290" cy="118"/>
                </a:xfrm>
                <a:custGeom>
                  <a:gdLst>
                    <a:gd name="T0" fmla="*/ 160 w 579"/>
                    <a:gd name="T1" fmla="*/ 12 h 236"/>
                    <a:gd name="T2" fmla="*/ 91 w 579"/>
                    <a:gd name="T3" fmla="*/ 7 h 236"/>
                    <a:gd name="T4" fmla="*/ 35 w 579"/>
                    <a:gd name="T5" fmla="*/ 16 h 236"/>
                    <a:gd name="T6" fmla="*/ 5 w 579"/>
                    <a:gd name="T7" fmla="*/ 36 h 236"/>
                    <a:gd name="T8" fmla="*/ 0 w 579"/>
                    <a:gd name="T9" fmla="*/ 61 h 236"/>
                    <a:gd name="T10" fmla="*/ 15 w 579"/>
                    <a:gd name="T11" fmla="*/ 82 h 236"/>
                    <a:gd name="T12" fmla="*/ 34 w 579"/>
                    <a:gd name="T13" fmla="*/ 98 h 236"/>
                    <a:gd name="T14" fmla="*/ 44 w 579"/>
                    <a:gd name="T15" fmla="*/ 95 h 236"/>
                    <a:gd name="T16" fmla="*/ 84 w 579"/>
                    <a:gd name="T17" fmla="*/ 116 h 236"/>
                    <a:gd name="T18" fmla="*/ 92 w 579"/>
                    <a:gd name="T19" fmla="*/ 100 h 236"/>
                    <a:gd name="T20" fmla="*/ 117 w 579"/>
                    <a:gd name="T21" fmla="*/ 110 h 236"/>
                    <a:gd name="T22" fmla="*/ 149 w 579"/>
                    <a:gd name="T23" fmla="*/ 103 h 236"/>
                    <a:gd name="T24" fmla="*/ 155 w 579"/>
                    <a:gd name="T25" fmla="*/ 79 h 236"/>
                    <a:gd name="T26" fmla="*/ 181 w 579"/>
                    <a:gd name="T27" fmla="*/ 87 h 236"/>
                    <a:gd name="T28" fmla="*/ 188 w 579"/>
                    <a:gd name="T29" fmla="*/ 103 h 236"/>
                    <a:gd name="T30" fmla="*/ 211 w 579"/>
                    <a:gd name="T31" fmla="*/ 118 h 236"/>
                    <a:gd name="T32" fmla="*/ 257 w 579"/>
                    <a:gd name="T33" fmla="*/ 105 h 236"/>
                    <a:gd name="T34" fmla="*/ 286 w 579"/>
                    <a:gd name="T35" fmla="*/ 84 h 236"/>
                    <a:gd name="T36" fmla="*/ 290 w 579"/>
                    <a:gd name="T37" fmla="*/ 54 h 236"/>
                    <a:gd name="T38" fmla="*/ 262 w 579"/>
                    <a:gd name="T39" fmla="*/ 35 h 236"/>
                    <a:gd name="T40" fmla="*/ 183 w 579"/>
                    <a:gd name="T41" fmla="*/ 35 h 236"/>
                    <a:gd name="T42" fmla="*/ 174 w 579"/>
                    <a:gd name="T43" fmla="*/ 16 h 236"/>
                    <a:gd name="T44" fmla="*/ 200 w 579"/>
                    <a:gd name="T45" fmla="*/ 35 h 236"/>
                    <a:gd name="T46" fmla="*/ 235 w 579"/>
                    <a:gd name="T47" fmla="*/ 17 h 236"/>
                    <a:gd name="T48" fmla="*/ 248 w 579"/>
                    <a:gd name="T49" fmla="*/ 12 h 236"/>
                    <a:gd name="T50" fmla="*/ 227 w 579"/>
                    <a:gd name="T51" fmla="*/ 0 h 236"/>
                    <a:gd name="T52" fmla="*/ 188 w 579"/>
                    <a:gd name="T53" fmla="*/ 4 h 236"/>
                    <a:gd name="T54" fmla="*/ 160 w 579"/>
                    <a:gd name="T55" fmla="*/ 12 h 2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w 579"/>
                    <a:gd name="T85" fmla="*/ 0 h 236"/>
                    <a:gd name="T86" fmla="*/ 579 w 579"/>
                    <a:gd name="T87" fmla="*/ 236 h 236"/>
                  </a:gdLst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T84" t="T85" r="T86" b="T87"/>
                  <a:pathLst>
                    <a:path w="579" h="236">
                      <a:moveTo>
                        <a:pt x="320" y="24"/>
                      </a:moveTo>
                      <a:lnTo>
                        <a:pt x="181" y="13"/>
                      </a:lnTo>
                      <a:lnTo>
                        <a:pt x="69" y="32"/>
                      </a:lnTo>
                      <a:lnTo>
                        <a:pt x="9" y="72"/>
                      </a:lnTo>
                      <a:lnTo>
                        <a:pt x="0" y="122"/>
                      </a:lnTo>
                      <a:lnTo>
                        <a:pt x="29" y="164"/>
                      </a:lnTo>
                      <a:lnTo>
                        <a:pt x="67" y="195"/>
                      </a:lnTo>
                      <a:lnTo>
                        <a:pt x="88" y="189"/>
                      </a:lnTo>
                      <a:lnTo>
                        <a:pt x="168" y="232"/>
                      </a:lnTo>
                      <a:lnTo>
                        <a:pt x="184" y="199"/>
                      </a:lnTo>
                      <a:lnTo>
                        <a:pt x="233" y="219"/>
                      </a:lnTo>
                      <a:lnTo>
                        <a:pt x="297" y="206"/>
                      </a:lnTo>
                      <a:lnTo>
                        <a:pt x="309" y="158"/>
                      </a:lnTo>
                      <a:lnTo>
                        <a:pt x="361" y="173"/>
                      </a:lnTo>
                      <a:lnTo>
                        <a:pt x="376" y="206"/>
                      </a:lnTo>
                      <a:lnTo>
                        <a:pt x="422" y="236"/>
                      </a:lnTo>
                      <a:lnTo>
                        <a:pt x="514" y="210"/>
                      </a:lnTo>
                      <a:lnTo>
                        <a:pt x="571" y="167"/>
                      </a:lnTo>
                      <a:lnTo>
                        <a:pt x="579" y="108"/>
                      </a:lnTo>
                      <a:lnTo>
                        <a:pt x="524" y="69"/>
                      </a:lnTo>
                      <a:lnTo>
                        <a:pt x="365" y="70"/>
                      </a:lnTo>
                      <a:lnTo>
                        <a:pt x="347" y="32"/>
                      </a:lnTo>
                      <a:lnTo>
                        <a:pt x="399" y="70"/>
                      </a:lnTo>
                      <a:lnTo>
                        <a:pt x="470" y="34"/>
                      </a:lnTo>
                      <a:lnTo>
                        <a:pt x="496" y="24"/>
                      </a:lnTo>
                      <a:lnTo>
                        <a:pt x="453" y="0"/>
                      </a:lnTo>
                      <a:lnTo>
                        <a:pt x="376" y="7"/>
                      </a:lnTo>
                      <a:lnTo>
                        <a:pt x="320" y="24"/>
                      </a:lnTo>
                    </a:path>
                  </a:pathLst>
                </a:cu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72" name="Oval 37"/>
                <p:cNvSpPr>
                  <a:spLocks noChangeArrowheads="1"/>
                </p:cNvSpPr>
                <p:nvPr/>
              </p:nvSpPr>
              <p:spPr bwMode="auto">
                <a:xfrm>
                  <a:off x="3248" y="3424"/>
                  <a:ext cx="462" cy="157"/>
                </a:xfrm>
                <a:prstGeom prst="ellips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" name="Group 38"/>
              <p:cNvGrpSpPr/>
              <p:nvPr/>
            </p:nvGrpSpPr>
            <p:grpSpPr>
              <a:xfrm>
                <a:off x="3285" y="3373"/>
                <a:ext cx="552" cy="219"/>
                <a:chOff x="3285" y="3373"/>
                <a:chExt cx="552" cy="219"/>
              </a:xfrm>
            </p:grpSpPr>
            <p:sp>
              <p:nvSpPr>
                <p:cNvPr id="15451" name="Oval 39"/>
                <p:cNvSpPr>
                  <a:spLocks noChangeArrowheads="1"/>
                </p:cNvSpPr>
                <p:nvPr/>
              </p:nvSpPr>
              <p:spPr bwMode="auto">
                <a:xfrm>
                  <a:off x="3287" y="3407"/>
                  <a:ext cx="550" cy="185"/>
                </a:xfrm>
                <a:prstGeom prst="ellipse">
                  <a:avLst/>
                </a:prstGeom>
                <a:solidFill>
                  <a:srgbClr val="BF7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52" name="Oval 40"/>
                <p:cNvSpPr>
                  <a:spLocks noChangeArrowheads="1"/>
                </p:cNvSpPr>
                <p:nvPr/>
              </p:nvSpPr>
              <p:spPr bwMode="auto">
                <a:xfrm>
                  <a:off x="3285" y="3373"/>
                  <a:ext cx="548" cy="186"/>
                </a:xfrm>
                <a:prstGeom prst="ellipse">
                  <a:avLst/>
                </a:prstGeom>
                <a:solidFill>
                  <a:srgbClr val="FF9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53" name="Line 41"/>
                <p:cNvSpPr>
                  <a:spLocks noChangeShapeType="1"/>
                </p:cNvSpPr>
                <p:nvPr/>
              </p:nvSpPr>
              <p:spPr bwMode="auto">
                <a:xfrm>
                  <a:off x="3287" y="3474"/>
                  <a:ext cx="1" cy="23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54" name="Line 42"/>
                <p:cNvSpPr>
                  <a:spLocks noChangeShapeType="1"/>
                </p:cNvSpPr>
                <p:nvPr/>
              </p:nvSpPr>
              <p:spPr bwMode="auto">
                <a:xfrm>
                  <a:off x="3454" y="3554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55" name="Line 43"/>
                <p:cNvSpPr>
                  <a:spLocks noChangeShapeType="1"/>
                </p:cNvSpPr>
                <p:nvPr/>
              </p:nvSpPr>
              <p:spPr bwMode="auto">
                <a:xfrm>
                  <a:off x="3563" y="3561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56" name="Line 44"/>
                <p:cNvSpPr>
                  <a:spLocks noChangeShapeType="1"/>
                </p:cNvSpPr>
                <p:nvPr/>
              </p:nvSpPr>
              <p:spPr bwMode="auto">
                <a:xfrm>
                  <a:off x="3663" y="3555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57" name="Line 45"/>
                <p:cNvSpPr>
                  <a:spLocks noChangeShapeType="1"/>
                </p:cNvSpPr>
                <p:nvPr/>
              </p:nvSpPr>
              <p:spPr bwMode="auto">
                <a:xfrm>
                  <a:off x="3772" y="3527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58" name="Line 46"/>
                <p:cNvSpPr>
                  <a:spLocks noChangeShapeType="1"/>
                </p:cNvSpPr>
                <p:nvPr/>
              </p:nvSpPr>
              <p:spPr bwMode="auto">
                <a:xfrm>
                  <a:off x="3834" y="3469"/>
                  <a:ext cx="1" cy="31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59" name="Line 47"/>
                <p:cNvSpPr>
                  <a:spLocks noChangeShapeType="1"/>
                </p:cNvSpPr>
                <p:nvPr/>
              </p:nvSpPr>
              <p:spPr bwMode="auto">
                <a:xfrm>
                  <a:off x="3358" y="3533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60" name="Freeform 48"/>
                <p:cNvSpPr>
                  <a:spLocks noChangeArrowheads="1"/>
                </p:cNvSpPr>
                <p:nvPr/>
              </p:nvSpPr>
              <p:spPr bwMode="auto">
                <a:xfrm>
                  <a:off x="3414" y="3405"/>
                  <a:ext cx="290" cy="118"/>
                </a:xfrm>
                <a:custGeom>
                  <a:gdLst>
                    <a:gd name="T0" fmla="*/ 160 w 579"/>
                    <a:gd name="T1" fmla="*/ 12 h 236"/>
                    <a:gd name="T2" fmla="*/ 92 w 579"/>
                    <a:gd name="T3" fmla="*/ 7 h 236"/>
                    <a:gd name="T4" fmla="*/ 34 w 579"/>
                    <a:gd name="T5" fmla="*/ 16 h 236"/>
                    <a:gd name="T6" fmla="*/ 4 w 579"/>
                    <a:gd name="T7" fmla="*/ 37 h 236"/>
                    <a:gd name="T8" fmla="*/ 0 w 579"/>
                    <a:gd name="T9" fmla="*/ 61 h 236"/>
                    <a:gd name="T10" fmla="*/ 14 w 579"/>
                    <a:gd name="T11" fmla="*/ 82 h 236"/>
                    <a:gd name="T12" fmla="*/ 33 w 579"/>
                    <a:gd name="T13" fmla="*/ 97 h 236"/>
                    <a:gd name="T14" fmla="*/ 44 w 579"/>
                    <a:gd name="T15" fmla="*/ 96 h 236"/>
                    <a:gd name="T16" fmla="*/ 84 w 579"/>
                    <a:gd name="T17" fmla="*/ 116 h 236"/>
                    <a:gd name="T18" fmla="*/ 92 w 579"/>
                    <a:gd name="T19" fmla="*/ 100 h 236"/>
                    <a:gd name="T20" fmla="*/ 116 w 579"/>
                    <a:gd name="T21" fmla="*/ 110 h 236"/>
                    <a:gd name="T22" fmla="*/ 150 w 579"/>
                    <a:gd name="T23" fmla="*/ 103 h 236"/>
                    <a:gd name="T24" fmla="*/ 155 w 579"/>
                    <a:gd name="T25" fmla="*/ 79 h 236"/>
                    <a:gd name="T26" fmla="*/ 181 w 579"/>
                    <a:gd name="T27" fmla="*/ 87 h 236"/>
                    <a:gd name="T28" fmla="*/ 189 w 579"/>
                    <a:gd name="T29" fmla="*/ 103 h 236"/>
                    <a:gd name="T30" fmla="*/ 211 w 579"/>
                    <a:gd name="T31" fmla="*/ 118 h 236"/>
                    <a:gd name="T32" fmla="*/ 256 w 579"/>
                    <a:gd name="T33" fmla="*/ 106 h 236"/>
                    <a:gd name="T34" fmla="*/ 286 w 579"/>
                    <a:gd name="T35" fmla="*/ 84 h 236"/>
                    <a:gd name="T36" fmla="*/ 290 w 579"/>
                    <a:gd name="T37" fmla="*/ 54 h 236"/>
                    <a:gd name="T38" fmla="*/ 262 w 579"/>
                    <a:gd name="T39" fmla="*/ 35 h 236"/>
                    <a:gd name="T40" fmla="*/ 183 w 579"/>
                    <a:gd name="T41" fmla="*/ 35 h 236"/>
                    <a:gd name="T42" fmla="*/ 174 w 579"/>
                    <a:gd name="T43" fmla="*/ 16 h 236"/>
                    <a:gd name="T44" fmla="*/ 200 w 579"/>
                    <a:gd name="T45" fmla="*/ 35 h 236"/>
                    <a:gd name="T46" fmla="*/ 235 w 579"/>
                    <a:gd name="T47" fmla="*/ 18 h 236"/>
                    <a:gd name="T48" fmla="*/ 248 w 579"/>
                    <a:gd name="T49" fmla="*/ 12 h 236"/>
                    <a:gd name="T50" fmla="*/ 228 w 579"/>
                    <a:gd name="T51" fmla="*/ 0 h 236"/>
                    <a:gd name="T52" fmla="*/ 189 w 579"/>
                    <a:gd name="T53" fmla="*/ 4 h 236"/>
                    <a:gd name="T54" fmla="*/ 160 w 579"/>
                    <a:gd name="T55" fmla="*/ 12 h 2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w 579"/>
                    <a:gd name="T85" fmla="*/ 0 h 236"/>
                    <a:gd name="T86" fmla="*/ 579 w 579"/>
                    <a:gd name="T87" fmla="*/ 236 h 236"/>
                  </a:gdLst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T84" t="T85" r="T86" b="T87"/>
                  <a:pathLst>
                    <a:path w="579" h="236">
                      <a:moveTo>
                        <a:pt x="319" y="24"/>
                      </a:moveTo>
                      <a:lnTo>
                        <a:pt x="183" y="13"/>
                      </a:lnTo>
                      <a:lnTo>
                        <a:pt x="67" y="32"/>
                      </a:lnTo>
                      <a:lnTo>
                        <a:pt x="7" y="74"/>
                      </a:lnTo>
                      <a:lnTo>
                        <a:pt x="0" y="122"/>
                      </a:lnTo>
                      <a:lnTo>
                        <a:pt x="28" y="164"/>
                      </a:lnTo>
                      <a:lnTo>
                        <a:pt x="65" y="194"/>
                      </a:lnTo>
                      <a:lnTo>
                        <a:pt x="87" y="191"/>
                      </a:lnTo>
                      <a:lnTo>
                        <a:pt x="168" y="232"/>
                      </a:lnTo>
                      <a:lnTo>
                        <a:pt x="184" y="200"/>
                      </a:lnTo>
                      <a:lnTo>
                        <a:pt x="232" y="219"/>
                      </a:lnTo>
                      <a:lnTo>
                        <a:pt x="299" y="206"/>
                      </a:lnTo>
                      <a:lnTo>
                        <a:pt x="310" y="158"/>
                      </a:lnTo>
                      <a:lnTo>
                        <a:pt x="362" y="174"/>
                      </a:lnTo>
                      <a:lnTo>
                        <a:pt x="378" y="206"/>
                      </a:lnTo>
                      <a:lnTo>
                        <a:pt x="421" y="236"/>
                      </a:lnTo>
                      <a:lnTo>
                        <a:pt x="512" y="211"/>
                      </a:lnTo>
                      <a:lnTo>
                        <a:pt x="572" y="167"/>
                      </a:lnTo>
                      <a:lnTo>
                        <a:pt x="579" y="108"/>
                      </a:lnTo>
                      <a:lnTo>
                        <a:pt x="524" y="69"/>
                      </a:lnTo>
                      <a:lnTo>
                        <a:pt x="365" y="70"/>
                      </a:lnTo>
                      <a:lnTo>
                        <a:pt x="347" y="32"/>
                      </a:lnTo>
                      <a:lnTo>
                        <a:pt x="399" y="70"/>
                      </a:lnTo>
                      <a:lnTo>
                        <a:pt x="469" y="36"/>
                      </a:lnTo>
                      <a:lnTo>
                        <a:pt x="495" y="24"/>
                      </a:lnTo>
                      <a:lnTo>
                        <a:pt x="455" y="0"/>
                      </a:lnTo>
                      <a:lnTo>
                        <a:pt x="378" y="7"/>
                      </a:lnTo>
                      <a:lnTo>
                        <a:pt x="319" y="24"/>
                      </a:lnTo>
                    </a:path>
                  </a:pathLst>
                </a:cu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61" name="Oval 49"/>
                <p:cNvSpPr>
                  <a:spLocks noChangeArrowheads="1"/>
                </p:cNvSpPr>
                <p:nvPr/>
              </p:nvSpPr>
              <p:spPr bwMode="auto">
                <a:xfrm>
                  <a:off x="3333" y="3387"/>
                  <a:ext cx="461" cy="157"/>
                </a:xfrm>
                <a:prstGeom prst="ellips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6" name="Group 50"/>
              <p:cNvGrpSpPr/>
              <p:nvPr/>
            </p:nvGrpSpPr>
            <p:grpSpPr>
              <a:xfrm>
                <a:off x="3265" y="3324"/>
                <a:ext cx="550" cy="220"/>
                <a:chOff x="3265" y="3324"/>
                <a:chExt cx="550" cy="220"/>
              </a:xfrm>
            </p:grpSpPr>
            <p:sp>
              <p:nvSpPr>
                <p:cNvPr id="15440" name="Oval 51"/>
                <p:cNvSpPr>
                  <a:spLocks noChangeArrowheads="1"/>
                </p:cNvSpPr>
                <p:nvPr/>
              </p:nvSpPr>
              <p:spPr bwMode="auto">
                <a:xfrm>
                  <a:off x="3266" y="3358"/>
                  <a:ext cx="549" cy="186"/>
                </a:xfrm>
                <a:prstGeom prst="ellipse">
                  <a:avLst/>
                </a:prstGeom>
                <a:solidFill>
                  <a:srgbClr val="BF7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41" name="Oval 52"/>
                <p:cNvSpPr>
                  <a:spLocks noChangeArrowheads="1"/>
                </p:cNvSpPr>
                <p:nvPr/>
              </p:nvSpPr>
              <p:spPr bwMode="auto">
                <a:xfrm>
                  <a:off x="3265" y="3324"/>
                  <a:ext cx="549" cy="186"/>
                </a:xfrm>
                <a:prstGeom prst="ellipse">
                  <a:avLst/>
                </a:prstGeom>
                <a:solidFill>
                  <a:srgbClr val="FF9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42" name="Line 53"/>
                <p:cNvSpPr>
                  <a:spLocks noChangeShapeType="1"/>
                </p:cNvSpPr>
                <p:nvPr/>
              </p:nvSpPr>
              <p:spPr bwMode="auto">
                <a:xfrm>
                  <a:off x="3266" y="3426"/>
                  <a:ext cx="1" cy="22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43" name="Line 54"/>
                <p:cNvSpPr>
                  <a:spLocks noChangeShapeType="1"/>
                </p:cNvSpPr>
                <p:nvPr/>
              </p:nvSpPr>
              <p:spPr bwMode="auto">
                <a:xfrm>
                  <a:off x="3434" y="3506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44" name="Line 55"/>
                <p:cNvSpPr>
                  <a:spLocks noChangeShapeType="1"/>
                </p:cNvSpPr>
                <p:nvPr/>
              </p:nvSpPr>
              <p:spPr bwMode="auto">
                <a:xfrm>
                  <a:off x="3543" y="3512"/>
                  <a:ext cx="1" cy="28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45" name="Line 56"/>
                <p:cNvSpPr>
                  <a:spLocks noChangeShapeType="1"/>
                </p:cNvSpPr>
                <p:nvPr/>
              </p:nvSpPr>
              <p:spPr bwMode="auto">
                <a:xfrm>
                  <a:off x="3644" y="3506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46" name="Line 57"/>
                <p:cNvSpPr>
                  <a:spLocks noChangeShapeType="1"/>
                </p:cNvSpPr>
                <p:nvPr/>
              </p:nvSpPr>
              <p:spPr bwMode="auto">
                <a:xfrm>
                  <a:off x="3752" y="3478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47" name="Line 58"/>
                <p:cNvSpPr>
                  <a:spLocks noChangeShapeType="1"/>
                </p:cNvSpPr>
                <p:nvPr/>
              </p:nvSpPr>
              <p:spPr bwMode="auto">
                <a:xfrm>
                  <a:off x="3813" y="3421"/>
                  <a:ext cx="1" cy="29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48" name="Line 59"/>
                <p:cNvSpPr>
                  <a:spLocks noChangeShapeType="1"/>
                </p:cNvSpPr>
                <p:nvPr/>
              </p:nvSpPr>
              <p:spPr bwMode="auto">
                <a:xfrm>
                  <a:off x="3339" y="3484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49" name="Freeform 60"/>
                <p:cNvSpPr>
                  <a:spLocks noChangeArrowheads="1"/>
                </p:cNvSpPr>
                <p:nvPr/>
              </p:nvSpPr>
              <p:spPr bwMode="auto">
                <a:xfrm>
                  <a:off x="3395" y="3356"/>
                  <a:ext cx="289" cy="118"/>
                </a:xfrm>
                <a:custGeom>
                  <a:gdLst>
                    <a:gd name="T0" fmla="*/ 160 w 579"/>
                    <a:gd name="T1" fmla="*/ 12 h 236"/>
                    <a:gd name="T2" fmla="*/ 91 w 579"/>
                    <a:gd name="T3" fmla="*/ 7 h 236"/>
                    <a:gd name="T4" fmla="*/ 34 w 579"/>
                    <a:gd name="T5" fmla="*/ 16 h 236"/>
                    <a:gd name="T6" fmla="*/ 4 w 579"/>
                    <a:gd name="T7" fmla="*/ 37 h 236"/>
                    <a:gd name="T8" fmla="*/ 0 w 579"/>
                    <a:gd name="T9" fmla="*/ 60 h 236"/>
                    <a:gd name="T10" fmla="*/ 14 w 579"/>
                    <a:gd name="T11" fmla="*/ 82 h 236"/>
                    <a:gd name="T12" fmla="*/ 33 w 579"/>
                    <a:gd name="T13" fmla="*/ 97 h 236"/>
                    <a:gd name="T14" fmla="*/ 43 w 579"/>
                    <a:gd name="T15" fmla="*/ 95 h 236"/>
                    <a:gd name="T16" fmla="*/ 84 w 579"/>
                    <a:gd name="T17" fmla="*/ 116 h 236"/>
                    <a:gd name="T18" fmla="*/ 92 w 579"/>
                    <a:gd name="T19" fmla="*/ 99 h 236"/>
                    <a:gd name="T20" fmla="*/ 116 w 579"/>
                    <a:gd name="T21" fmla="*/ 110 h 236"/>
                    <a:gd name="T22" fmla="*/ 149 w 579"/>
                    <a:gd name="T23" fmla="*/ 103 h 236"/>
                    <a:gd name="T24" fmla="*/ 155 w 579"/>
                    <a:gd name="T25" fmla="*/ 79 h 236"/>
                    <a:gd name="T26" fmla="*/ 180 w 579"/>
                    <a:gd name="T27" fmla="*/ 87 h 236"/>
                    <a:gd name="T28" fmla="*/ 189 w 579"/>
                    <a:gd name="T29" fmla="*/ 103 h 236"/>
                    <a:gd name="T30" fmla="*/ 211 w 579"/>
                    <a:gd name="T31" fmla="*/ 118 h 236"/>
                    <a:gd name="T32" fmla="*/ 256 w 579"/>
                    <a:gd name="T33" fmla="*/ 106 h 236"/>
                    <a:gd name="T34" fmla="*/ 286 w 579"/>
                    <a:gd name="T35" fmla="*/ 84 h 236"/>
                    <a:gd name="T36" fmla="*/ 289 w 579"/>
                    <a:gd name="T37" fmla="*/ 54 h 236"/>
                    <a:gd name="T38" fmla="*/ 262 w 579"/>
                    <a:gd name="T39" fmla="*/ 35 h 236"/>
                    <a:gd name="T40" fmla="*/ 183 w 579"/>
                    <a:gd name="T41" fmla="*/ 35 h 236"/>
                    <a:gd name="T42" fmla="*/ 174 w 579"/>
                    <a:gd name="T43" fmla="*/ 16 h 236"/>
                    <a:gd name="T44" fmla="*/ 200 w 579"/>
                    <a:gd name="T45" fmla="*/ 35 h 236"/>
                    <a:gd name="T46" fmla="*/ 234 w 579"/>
                    <a:gd name="T47" fmla="*/ 18 h 236"/>
                    <a:gd name="T48" fmla="*/ 248 w 579"/>
                    <a:gd name="T49" fmla="*/ 12 h 236"/>
                    <a:gd name="T50" fmla="*/ 227 w 579"/>
                    <a:gd name="T51" fmla="*/ 0 h 236"/>
                    <a:gd name="T52" fmla="*/ 189 w 579"/>
                    <a:gd name="T53" fmla="*/ 4 h 236"/>
                    <a:gd name="T54" fmla="*/ 160 w 579"/>
                    <a:gd name="T55" fmla="*/ 12 h 2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w 579"/>
                    <a:gd name="T85" fmla="*/ 0 h 236"/>
                    <a:gd name="T86" fmla="*/ 579 w 579"/>
                    <a:gd name="T87" fmla="*/ 236 h 236"/>
                  </a:gdLst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T84" t="T85" r="T86" b="T87"/>
                  <a:pathLst>
                    <a:path w="579" h="236">
                      <a:moveTo>
                        <a:pt x="321" y="24"/>
                      </a:moveTo>
                      <a:lnTo>
                        <a:pt x="183" y="13"/>
                      </a:lnTo>
                      <a:lnTo>
                        <a:pt x="68" y="32"/>
                      </a:lnTo>
                      <a:lnTo>
                        <a:pt x="9" y="74"/>
                      </a:lnTo>
                      <a:lnTo>
                        <a:pt x="0" y="121"/>
                      </a:lnTo>
                      <a:lnTo>
                        <a:pt x="29" y="164"/>
                      </a:lnTo>
                      <a:lnTo>
                        <a:pt x="67" y="194"/>
                      </a:lnTo>
                      <a:lnTo>
                        <a:pt x="87" y="190"/>
                      </a:lnTo>
                      <a:lnTo>
                        <a:pt x="168" y="232"/>
                      </a:lnTo>
                      <a:lnTo>
                        <a:pt x="185" y="198"/>
                      </a:lnTo>
                      <a:lnTo>
                        <a:pt x="232" y="219"/>
                      </a:lnTo>
                      <a:lnTo>
                        <a:pt x="299" y="205"/>
                      </a:lnTo>
                      <a:lnTo>
                        <a:pt x="311" y="158"/>
                      </a:lnTo>
                      <a:lnTo>
                        <a:pt x="361" y="173"/>
                      </a:lnTo>
                      <a:lnTo>
                        <a:pt x="378" y="205"/>
                      </a:lnTo>
                      <a:lnTo>
                        <a:pt x="422" y="236"/>
                      </a:lnTo>
                      <a:lnTo>
                        <a:pt x="513" y="211"/>
                      </a:lnTo>
                      <a:lnTo>
                        <a:pt x="573" y="167"/>
                      </a:lnTo>
                      <a:lnTo>
                        <a:pt x="579" y="108"/>
                      </a:lnTo>
                      <a:lnTo>
                        <a:pt x="524" y="69"/>
                      </a:lnTo>
                      <a:lnTo>
                        <a:pt x="366" y="70"/>
                      </a:lnTo>
                      <a:lnTo>
                        <a:pt x="348" y="32"/>
                      </a:lnTo>
                      <a:lnTo>
                        <a:pt x="400" y="70"/>
                      </a:lnTo>
                      <a:lnTo>
                        <a:pt x="469" y="35"/>
                      </a:lnTo>
                      <a:lnTo>
                        <a:pt x="497" y="24"/>
                      </a:lnTo>
                      <a:lnTo>
                        <a:pt x="455" y="0"/>
                      </a:lnTo>
                      <a:lnTo>
                        <a:pt x="378" y="7"/>
                      </a:lnTo>
                      <a:lnTo>
                        <a:pt x="321" y="24"/>
                      </a:lnTo>
                    </a:path>
                  </a:pathLst>
                </a:cu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50" name="Oval 61"/>
                <p:cNvSpPr>
                  <a:spLocks noChangeArrowheads="1"/>
                </p:cNvSpPr>
                <p:nvPr/>
              </p:nvSpPr>
              <p:spPr bwMode="auto">
                <a:xfrm>
                  <a:off x="3314" y="3337"/>
                  <a:ext cx="461" cy="157"/>
                </a:xfrm>
                <a:prstGeom prst="ellips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7" name="Group 62"/>
              <p:cNvGrpSpPr/>
              <p:nvPr/>
            </p:nvGrpSpPr>
            <p:grpSpPr>
              <a:xfrm>
                <a:off x="3245" y="3254"/>
                <a:ext cx="551" cy="219"/>
                <a:chOff x="3245" y="3254"/>
                <a:chExt cx="551" cy="219"/>
              </a:xfrm>
            </p:grpSpPr>
            <p:sp>
              <p:nvSpPr>
                <p:cNvPr id="15429" name="Oval 63"/>
                <p:cNvSpPr>
                  <a:spLocks noChangeArrowheads="1"/>
                </p:cNvSpPr>
                <p:nvPr/>
              </p:nvSpPr>
              <p:spPr bwMode="auto">
                <a:xfrm>
                  <a:off x="3246" y="3287"/>
                  <a:ext cx="550" cy="186"/>
                </a:xfrm>
                <a:prstGeom prst="ellipse">
                  <a:avLst/>
                </a:prstGeom>
                <a:solidFill>
                  <a:srgbClr val="BF7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30" name="Oval 64"/>
                <p:cNvSpPr>
                  <a:spLocks noChangeArrowheads="1"/>
                </p:cNvSpPr>
                <p:nvPr/>
              </p:nvSpPr>
              <p:spPr bwMode="auto">
                <a:xfrm>
                  <a:off x="3245" y="3254"/>
                  <a:ext cx="549" cy="186"/>
                </a:xfrm>
                <a:prstGeom prst="ellipse">
                  <a:avLst/>
                </a:prstGeom>
                <a:solidFill>
                  <a:srgbClr val="FF9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31" name="Line 65"/>
                <p:cNvSpPr>
                  <a:spLocks noChangeShapeType="1"/>
                </p:cNvSpPr>
                <p:nvPr/>
              </p:nvSpPr>
              <p:spPr bwMode="auto">
                <a:xfrm>
                  <a:off x="3247" y="3356"/>
                  <a:ext cx="1" cy="21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32" name="Line 66"/>
                <p:cNvSpPr>
                  <a:spLocks noChangeShapeType="1"/>
                </p:cNvSpPr>
                <p:nvPr/>
              </p:nvSpPr>
              <p:spPr bwMode="auto">
                <a:xfrm>
                  <a:off x="3414" y="3435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33" name="Line 67"/>
                <p:cNvSpPr>
                  <a:spLocks noChangeShapeType="1"/>
                </p:cNvSpPr>
                <p:nvPr/>
              </p:nvSpPr>
              <p:spPr bwMode="auto">
                <a:xfrm>
                  <a:off x="3523" y="3442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34" name="Line 68"/>
                <p:cNvSpPr>
                  <a:spLocks noChangeShapeType="1"/>
                </p:cNvSpPr>
                <p:nvPr/>
              </p:nvSpPr>
              <p:spPr bwMode="auto">
                <a:xfrm>
                  <a:off x="3624" y="3436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35" name="Line 69"/>
                <p:cNvSpPr>
                  <a:spLocks noChangeShapeType="1"/>
                </p:cNvSpPr>
                <p:nvPr/>
              </p:nvSpPr>
              <p:spPr bwMode="auto">
                <a:xfrm>
                  <a:off x="3733" y="3408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36" name="Line 70"/>
                <p:cNvSpPr>
                  <a:spLocks noChangeShapeType="1"/>
                </p:cNvSpPr>
                <p:nvPr/>
              </p:nvSpPr>
              <p:spPr bwMode="auto">
                <a:xfrm>
                  <a:off x="3794" y="3350"/>
                  <a:ext cx="1" cy="31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37" name="Line 71"/>
                <p:cNvSpPr>
                  <a:spLocks noChangeShapeType="1"/>
                </p:cNvSpPr>
                <p:nvPr/>
              </p:nvSpPr>
              <p:spPr bwMode="auto">
                <a:xfrm>
                  <a:off x="3319" y="3413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38" name="Freeform 72"/>
                <p:cNvSpPr>
                  <a:spLocks noChangeArrowheads="1"/>
                </p:cNvSpPr>
                <p:nvPr/>
              </p:nvSpPr>
              <p:spPr bwMode="auto">
                <a:xfrm>
                  <a:off x="3375" y="3284"/>
                  <a:ext cx="289" cy="121"/>
                </a:xfrm>
                <a:custGeom>
                  <a:gdLst>
                    <a:gd name="T0" fmla="*/ 160 w 579"/>
                    <a:gd name="T1" fmla="*/ 13 h 240"/>
                    <a:gd name="T2" fmla="*/ 90 w 579"/>
                    <a:gd name="T3" fmla="*/ 8 h 240"/>
                    <a:gd name="T4" fmla="*/ 34 w 579"/>
                    <a:gd name="T5" fmla="*/ 18 h 240"/>
                    <a:gd name="T6" fmla="*/ 4 w 579"/>
                    <a:gd name="T7" fmla="*/ 37 h 240"/>
                    <a:gd name="T8" fmla="*/ 0 w 579"/>
                    <a:gd name="T9" fmla="*/ 63 h 240"/>
                    <a:gd name="T10" fmla="*/ 14 w 579"/>
                    <a:gd name="T11" fmla="*/ 84 h 240"/>
                    <a:gd name="T12" fmla="*/ 33 w 579"/>
                    <a:gd name="T13" fmla="*/ 98 h 240"/>
                    <a:gd name="T14" fmla="*/ 43 w 579"/>
                    <a:gd name="T15" fmla="*/ 96 h 240"/>
                    <a:gd name="T16" fmla="*/ 84 w 579"/>
                    <a:gd name="T17" fmla="*/ 117 h 240"/>
                    <a:gd name="T18" fmla="*/ 92 w 579"/>
                    <a:gd name="T19" fmla="*/ 102 h 240"/>
                    <a:gd name="T20" fmla="*/ 116 w 579"/>
                    <a:gd name="T21" fmla="*/ 111 h 240"/>
                    <a:gd name="T22" fmla="*/ 149 w 579"/>
                    <a:gd name="T23" fmla="*/ 105 h 240"/>
                    <a:gd name="T24" fmla="*/ 154 w 579"/>
                    <a:gd name="T25" fmla="*/ 81 h 240"/>
                    <a:gd name="T26" fmla="*/ 180 w 579"/>
                    <a:gd name="T27" fmla="*/ 88 h 240"/>
                    <a:gd name="T28" fmla="*/ 189 w 579"/>
                    <a:gd name="T29" fmla="*/ 105 h 240"/>
                    <a:gd name="T30" fmla="*/ 211 w 579"/>
                    <a:gd name="T31" fmla="*/ 121 h 240"/>
                    <a:gd name="T32" fmla="*/ 256 w 579"/>
                    <a:gd name="T33" fmla="*/ 107 h 240"/>
                    <a:gd name="T34" fmla="*/ 286 w 579"/>
                    <a:gd name="T35" fmla="*/ 86 h 240"/>
                    <a:gd name="T36" fmla="*/ 289 w 579"/>
                    <a:gd name="T37" fmla="*/ 55 h 240"/>
                    <a:gd name="T38" fmla="*/ 261 w 579"/>
                    <a:gd name="T39" fmla="*/ 36 h 240"/>
                    <a:gd name="T40" fmla="*/ 183 w 579"/>
                    <a:gd name="T41" fmla="*/ 37 h 240"/>
                    <a:gd name="T42" fmla="*/ 173 w 579"/>
                    <a:gd name="T43" fmla="*/ 18 h 240"/>
                    <a:gd name="T44" fmla="*/ 199 w 579"/>
                    <a:gd name="T45" fmla="*/ 37 h 240"/>
                    <a:gd name="T46" fmla="*/ 234 w 579"/>
                    <a:gd name="T47" fmla="*/ 18 h 240"/>
                    <a:gd name="T48" fmla="*/ 248 w 579"/>
                    <a:gd name="T49" fmla="*/ 13 h 240"/>
                    <a:gd name="T50" fmla="*/ 227 w 579"/>
                    <a:gd name="T51" fmla="*/ 0 h 240"/>
                    <a:gd name="T52" fmla="*/ 189 w 579"/>
                    <a:gd name="T53" fmla="*/ 6 h 240"/>
                    <a:gd name="T54" fmla="*/ 160 w 579"/>
                    <a:gd name="T55" fmla="*/ 13 h 240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w 579"/>
                    <a:gd name="T85" fmla="*/ 0 h 240"/>
                    <a:gd name="T86" fmla="*/ 579 w 579"/>
                    <a:gd name="T87" fmla="*/ 240 h 240"/>
                  </a:gdLst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T84" t="T85" r="T86" b="T87"/>
                  <a:pathLst>
                    <a:path w="579" h="240">
                      <a:moveTo>
                        <a:pt x="320" y="26"/>
                      </a:moveTo>
                      <a:lnTo>
                        <a:pt x="181" y="15"/>
                      </a:lnTo>
                      <a:lnTo>
                        <a:pt x="68" y="35"/>
                      </a:lnTo>
                      <a:lnTo>
                        <a:pt x="9" y="74"/>
                      </a:lnTo>
                      <a:lnTo>
                        <a:pt x="0" y="124"/>
                      </a:lnTo>
                      <a:lnTo>
                        <a:pt x="29" y="167"/>
                      </a:lnTo>
                      <a:lnTo>
                        <a:pt x="66" y="194"/>
                      </a:lnTo>
                      <a:lnTo>
                        <a:pt x="86" y="191"/>
                      </a:lnTo>
                      <a:lnTo>
                        <a:pt x="168" y="233"/>
                      </a:lnTo>
                      <a:lnTo>
                        <a:pt x="184" y="202"/>
                      </a:lnTo>
                      <a:lnTo>
                        <a:pt x="232" y="221"/>
                      </a:lnTo>
                      <a:lnTo>
                        <a:pt x="299" y="208"/>
                      </a:lnTo>
                      <a:lnTo>
                        <a:pt x="308" y="160"/>
                      </a:lnTo>
                      <a:lnTo>
                        <a:pt x="361" y="175"/>
                      </a:lnTo>
                      <a:lnTo>
                        <a:pt x="378" y="208"/>
                      </a:lnTo>
                      <a:lnTo>
                        <a:pt x="422" y="240"/>
                      </a:lnTo>
                      <a:lnTo>
                        <a:pt x="513" y="212"/>
                      </a:lnTo>
                      <a:lnTo>
                        <a:pt x="573" y="170"/>
                      </a:lnTo>
                      <a:lnTo>
                        <a:pt x="579" y="110"/>
                      </a:lnTo>
                      <a:lnTo>
                        <a:pt x="522" y="72"/>
                      </a:lnTo>
                      <a:lnTo>
                        <a:pt x="367" y="73"/>
                      </a:lnTo>
                      <a:lnTo>
                        <a:pt x="346" y="35"/>
                      </a:lnTo>
                      <a:lnTo>
                        <a:pt x="398" y="73"/>
                      </a:lnTo>
                      <a:lnTo>
                        <a:pt x="469" y="36"/>
                      </a:lnTo>
                      <a:lnTo>
                        <a:pt x="496" y="26"/>
                      </a:lnTo>
                      <a:lnTo>
                        <a:pt x="455" y="0"/>
                      </a:lnTo>
                      <a:lnTo>
                        <a:pt x="378" y="11"/>
                      </a:lnTo>
                      <a:lnTo>
                        <a:pt x="320" y="26"/>
                      </a:lnTo>
                    </a:path>
                  </a:pathLst>
                </a:cu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39" name="Oval 73"/>
                <p:cNvSpPr>
                  <a:spLocks noChangeArrowheads="1"/>
                </p:cNvSpPr>
                <p:nvPr/>
              </p:nvSpPr>
              <p:spPr bwMode="auto">
                <a:xfrm>
                  <a:off x="3295" y="3267"/>
                  <a:ext cx="460" cy="158"/>
                </a:xfrm>
                <a:prstGeom prst="ellips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8" name="Group 74"/>
              <p:cNvGrpSpPr/>
              <p:nvPr/>
            </p:nvGrpSpPr>
            <p:grpSpPr>
              <a:xfrm>
                <a:off x="3239" y="3199"/>
                <a:ext cx="550" cy="220"/>
                <a:chOff x="3239" y="3199"/>
                <a:chExt cx="550" cy="220"/>
              </a:xfrm>
            </p:grpSpPr>
            <p:sp>
              <p:nvSpPr>
                <p:cNvPr id="15418" name="Oval 75"/>
                <p:cNvSpPr>
                  <a:spLocks noChangeArrowheads="1"/>
                </p:cNvSpPr>
                <p:nvPr/>
              </p:nvSpPr>
              <p:spPr bwMode="auto">
                <a:xfrm>
                  <a:off x="3240" y="3232"/>
                  <a:ext cx="549" cy="187"/>
                </a:xfrm>
                <a:prstGeom prst="ellipse">
                  <a:avLst/>
                </a:prstGeom>
                <a:solidFill>
                  <a:srgbClr val="BF7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19" name="Oval 76"/>
                <p:cNvSpPr>
                  <a:spLocks noChangeArrowheads="1"/>
                </p:cNvSpPr>
                <p:nvPr/>
              </p:nvSpPr>
              <p:spPr bwMode="auto">
                <a:xfrm>
                  <a:off x="3239" y="3199"/>
                  <a:ext cx="549" cy="188"/>
                </a:xfrm>
                <a:prstGeom prst="ellipse">
                  <a:avLst/>
                </a:prstGeom>
                <a:solidFill>
                  <a:srgbClr val="FF9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20" name="Line 77"/>
                <p:cNvSpPr>
                  <a:spLocks noChangeShapeType="1"/>
                </p:cNvSpPr>
                <p:nvPr/>
              </p:nvSpPr>
              <p:spPr bwMode="auto">
                <a:xfrm>
                  <a:off x="3240" y="3301"/>
                  <a:ext cx="1" cy="22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21" name="Line 78"/>
                <p:cNvSpPr>
                  <a:spLocks noChangeShapeType="1"/>
                </p:cNvSpPr>
                <p:nvPr/>
              </p:nvSpPr>
              <p:spPr bwMode="auto">
                <a:xfrm>
                  <a:off x="3408" y="3381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22" name="Line 79"/>
                <p:cNvSpPr>
                  <a:spLocks noChangeShapeType="1"/>
                </p:cNvSpPr>
                <p:nvPr/>
              </p:nvSpPr>
              <p:spPr bwMode="auto">
                <a:xfrm>
                  <a:off x="3516" y="3387"/>
                  <a:ext cx="1" cy="28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23" name="Line 80"/>
                <p:cNvSpPr>
                  <a:spLocks noChangeShapeType="1"/>
                </p:cNvSpPr>
                <p:nvPr/>
              </p:nvSpPr>
              <p:spPr bwMode="auto">
                <a:xfrm>
                  <a:off x="3618" y="3382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24" name="Line 81"/>
                <p:cNvSpPr>
                  <a:spLocks noChangeShapeType="1"/>
                </p:cNvSpPr>
                <p:nvPr/>
              </p:nvSpPr>
              <p:spPr bwMode="auto">
                <a:xfrm>
                  <a:off x="3727" y="3353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25" name="Line 82"/>
                <p:cNvSpPr>
                  <a:spLocks noChangeShapeType="1"/>
                </p:cNvSpPr>
                <p:nvPr/>
              </p:nvSpPr>
              <p:spPr bwMode="auto">
                <a:xfrm>
                  <a:off x="3787" y="3296"/>
                  <a:ext cx="1" cy="30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26" name="Line 83"/>
                <p:cNvSpPr>
                  <a:spLocks noChangeShapeType="1"/>
                </p:cNvSpPr>
                <p:nvPr/>
              </p:nvSpPr>
              <p:spPr bwMode="auto">
                <a:xfrm>
                  <a:off x="3313" y="3359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27" name="Freeform 84"/>
                <p:cNvSpPr>
                  <a:spLocks noChangeArrowheads="1"/>
                </p:cNvSpPr>
                <p:nvPr/>
              </p:nvSpPr>
              <p:spPr bwMode="auto">
                <a:xfrm>
                  <a:off x="3369" y="3231"/>
                  <a:ext cx="289" cy="119"/>
                </a:xfrm>
                <a:custGeom>
                  <a:gdLst>
                    <a:gd name="T0" fmla="*/ 160 w 579"/>
                    <a:gd name="T1" fmla="*/ 13 h 238"/>
                    <a:gd name="T2" fmla="*/ 90 w 579"/>
                    <a:gd name="T3" fmla="*/ 7 h 238"/>
                    <a:gd name="T4" fmla="*/ 34 w 579"/>
                    <a:gd name="T5" fmla="*/ 18 h 238"/>
                    <a:gd name="T6" fmla="*/ 4 w 579"/>
                    <a:gd name="T7" fmla="*/ 38 h 238"/>
                    <a:gd name="T8" fmla="*/ 0 w 579"/>
                    <a:gd name="T9" fmla="*/ 61 h 238"/>
                    <a:gd name="T10" fmla="*/ 14 w 579"/>
                    <a:gd name="T11" fmla="*/ 83 h 238"/>
                    <a:gd name="T12" fmla="*/ 33 w 579"/>
                    <a:gd name="T13" fmla="*/ 97 h 238"/>
                    <a:gd name="T14" fmla="*/ 43 w 579"/>
                    <a:gd name="T15" fmla="*/ 96 h 238"/>
                    <a:gd name="T16" fmla="*/ 84 w 579"/>
                    <a:gd name="T17" fmla="*/ 117 h 238"/>
                    <a:gd name="T18" fmla="*/ 92 w 579"/>
                    <a:gd name="T19" fmla="*/ 100 h 238"/>
                    <a:gd name="T20" fmla="*/ 116 w 579"/>
                    <a:gd name="T21" fmla="*/ 110 h 238"/>
                    <a:gd name="T22" fmla="*/ 148 w 579"/>
                    <a:gd name="T23" fmla="*/ 104 h 238"/>
                    <a:gd name="T24" fmla="*/ 155 w 579"/>
                    <a:gd name="T25" fmla="*/ 80 h 238"/>
                    <a:gd name="T26" fmla="*/ 181 w 579"/>
                    <a:gd name="T27" fmla="*/ 88 h 238"/>
                    <a:gd name="T28" fmla="*/ 188 w 579"/>
                    <a:gd name="T29" fmla="*/ 104 h 238"/>
                    <a:gd name="T30" fmla="*/ 211 w 579"/>
                    <a:gd name="T31" fmla="*/ 119 h 238"/>
                    <a:gd name="T32" fmla="*/ 256 w 579"/>
                    <a:gd name="T33" fmla="*/ 106 h 238"/>
                    <a:gd name="T34" fmla="*/ 285 w 579"/>
                    <a:gd name="T35" fmla="*/ 85 h 238"/>
                    <a:gd name="T36" fmla="*/ 289 w 579"/>
                    <a:gd name="T37" fmla="*/ 56 h 238"/>
                    <a:gd name="T38" fmla="*/ 262 w 579"/>
                    <a:gd name="T39" fmla="*/ 35 h 238"/>
                    <a:gd name="T40" fmla="*/ 183 w 579"/>
                    <a:gd name="T41" fmla="*/ 36 h 238"/>
                    <a:gd name="T42" fmla="*/ 174 w 579"/>
                    <a:gd name="T43" fmla="*/ 18 h 238"/>
                    <a:gd name="T44" fmla="*/ 200 w 579"/>
                    <a:gd name="T45" fmla="*/ 36 h 238"/>
                    <a:gd name="T46" fmla="*/ 235 w 579"/>
                    <a:gd name="T47" fmla="*/ 18 h 238"/>
                    <a:gd name="T48" fmla="*/ 247 w 579"/>
                    <a:gd name="T49" fmla="*/ 13 h 238"/>
                    <a:gd name="T50" fmla="*/ 227 w 579"/>
                    <a:gd name="T51" fmla="*/ 0 h 238"/>
                    <a:gd name="T52" fmla="*/ 188 w 579"/>
                    <a:gd name="T53" fmla="*/ 4 h 238"/>
                    <a:gd name="T54" fmla="*/ 160 w 579"/>
                    <a:gd name="T55" fmla="*/ 13 h 238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w 579"/>
                    <a:gd name="T85" fmla="*/ 0 h 238"/>
                    <a:gd name="T86" fmla="*/ 579 w 579"/>
                    <a:gd name="T87" fmla="*/ 238 h 238"/>
                  </a:gdLst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T84" t="T85" r="T86" b="T87"/>
                  <a:pathLst>
                    <a:path w="579" h="238">
                      <a:moveTo>
                        <a:pt x="320" y="25"/>
                      </a:moveTo>
                      <a:lnTo>
                        <a:pt x="181" y="15"/>
                      </a:lnTo>
                      <a:lnTo>
                        <a:pt x="69" y="35"/>
                      </a:lnTo>
                      <a:lnTo>
                        <a:pt x="9" y="75"/>
                      </a:lnTo>
                      <a:lnTo>
                        <a:pt x="0" y="122"/>
                      </a:lnTo>
                      <a:lnTo>
                        <a:pt x="29" y="166"/>
                      </a:lnTo>
                      <a:lnTo>
                        <a:pt x="67" y="194"/>
                      </a:lnTo>
                      <a:lnTo>
                        <a:pt x="87" y="191"/>
                      </a:lnTo>
                      <a:lnTo>
                        <a:pt x="168" y="233"/>
                      </a:lnTo>
                      <a:lnTo>
                        <a:pt x="185" y="200"/>
                      </a:lnTo>
                      <a:lnTo>
                        <a:pt x="232" y="219"/>
                      </a:lnTo>
                      <a:lnTo>
                        <a:pt x="297" y="208"/>
                      </a:lnTo>
                      <a:lnTo>
                        <a:pt x="310" y="159"/>
                      </a:lnTo>
                      <a:lnTo>
                        <a:pt x="363" y="175"/>
                      </a:lnTo>
                      <a:lnTo>
                        <a:pt x="376" y="208"/>
                      </a:lnTo>
                      <a:lnTo>
                        <a:pt x="422" y="238"/>
                      </a:lnTo>
                      <a:lnTo>
                        <a:pt x="513" y="211"/>
                      </a:lnTo>
                      <a:lnTo>
                        <a:pt x="571" y="170"/>
                      </a:lnTo>
                      <a:lnTo>
                        <a:pt x="579" y="111"/>
                      </a:lnTo>
                      <a:lnTo>
                        <a:pt x="524" y="70"/>
                      </a:lnTo>
                      <a:lnTo>
                        <a:pt x="366" y="72"/>
                      </a:lnTo>
                      <a:lnTo>
                        <a:pt x="348" y="35"/>
                      </a:lnTo>
                      <a:lnTo>
                        <a:pt x="400" y="72"/>
                      </a:lnTo>
                      <a:lnTo>
                        <a:pt x="470" y="36"/>
                      </a:lnTo>
                      <a:lnTo>
                        <a:pt x="495" y="25"/>
                      </a:lnTo>
                      <a:lnTo>
                        <a:pt x="454" y="0"/>
                      </a:lnTo>
                      <a:lnTo>
                        <a:pt x="376" y="8"/>
                      </a:lnTo>
                      <a:lnTo>
                        <a:pt x="320" y="25"/>
                      </a:lnTo>
                    </a:path>
                  </a:pathLst>
                </a:cu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28" name="Oval 85"/>
                <p:cNvSpPr>
                  <a:spLocks noChangeArrowheads="1"/>
                </p:cNvSpPr>
                <p:nvPr/>
              </p:nvSpPr>
              <p:spPr bwMode="auto">
                <a:xfrm>
                  <a:off x="3288" y="3213"/>
                  <a:ext cx="460" cy="157"/>
                </a:xfrm>
                <a:prstGeom prst="ellips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" name="Group 86"/>
              <p:cNvGrpSpPr/>
              <p:nvPr/>
            </p:nvGrpSpPr>
            <p:grpSpPr>
              <a:xfrm>
                <a:off x="3199" y="3123"/>
                <a:ext cx="550" cy="220"/>
                <a:chOff x="3199" y="3123"/>
                <a:chExt cx="550" cy="220"/>
              </a:xfrm>
            </p:grpSpPr>
            <p:sp>
              <p:nvSpPr>
                <p:cNvPr id="15407" name="Oval 87"/>
                <p:cNvSpPr>
                  <a:spLocks noChangeArrowheads="1"/>
                </p:cNvSpPr>
                <p:nvPr/>
              </p:nvSpPr>
              <p:spPr bwMode="auto">
                <a:xfrm>
                  <a:off x="3200" y="3157"/>
                  <a:ext cx="549" cy="186"/>
                </a:xfrm>
                <a:prstGeom prst="ellipse">
                  <a:avLst/>
                </a:prstGeom>
                <a:solidFill>
                  <a:srgbClr val="BF7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8" name="Oval 88"/>
                <p:cNvSpPr>
                  <a:spLocks noChangeArrowheads="1"/>
                </p:cNvSpPr>
                <p:nvPr/>
              </p:nvSpPr>
              <p:spPr bwMode="auto">
                <a:xfrm>
                  <a:off x="3199" y="3123"/>
                  <a:ext cx="549" cy="187"/>
                </a:xfrm>
                <a:prstGeom prst="ellipse">
                  <a:avLst/>
                </a:prstGeom>
                <a:solidFill>
                  <a:srgbClr val="FF9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9" name="Line 89"/>
                <p:cNvSpPr>
                  <a:spLocks noChangeShapeType="1"/>
                </p:cNvSpPr>
                <p:nvPr/>
              </p:nvSpPr>
              <p:spPr bwMode="auto">
                <a:xfrm>
                  <a:off x="3201" y="3225"/>
                  <a:ext cx="1" cy="23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10" name="Line 90"/>
                <p:cNvSpPr>
                  <a:spLocks noChangeShapeType="1"/>
                </p:cNvSpPr>
                <p:nvPr/>
              </p:nvSpPr>
              <p:spPr bwMode="auto">
                <a:xfrm>
                  <a:off x="3370" y="3305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11" name="Line 91"/>
                <p:cNvSpPr>
                  <a:spLocks noChangeShapeType="1"/>
                </p:cNvSpPr>
                <p:nvPr/>
              </p:nvSpPr>
              <p:spPr bwMode="auto">
                <a:xfrm>
                  <a:off x="3477" y="3312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12" name="Line 92"/>
                <p:cNvSpPr>
                  <a:spLocks noChangeShapeType="1"/>
                </p:cNvSpPr>
                <p:nvPr/>
              </p:nvSpPr>
              <p:spPr bwMode="auto">
                <a:xfrm>
                  <a:off x="3578" y="3306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13" name="Line 93"/>
                <p:cNvSpPr>
                  <a:spLocks noChangeShapeType="1"/>
                </p:cNvSpPr>
                <p:nvPr/>
              </p:nvSpPr>
              <p:spPr bwMode="auto">
                <a:xfrm>
                  <a:off x="3686" y="3278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14" name="Line 94"/>
                <p:cNvSpPr>
                  <a:spLocks noChangeShapeType="1"/>
                </p:cNvSpPr>
                <p:nvPr/>
              </p:nvSpPr>
              <p:spPr bwMode="auto">
                <a:xfrm>
                  <a:off x="3747" y="3220"/>
                  <a:ext cx="1" cy="31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15" name="Line 95"/>
                <p:cNvSpPr>
                  <a:spLocks noChangeShapeType="1"/>
                </p:cNvSpPr>
                <p:nvPr/>
              </p:nvSpPr>
              <p:spPr bwMode="auto">
                <a:xfrm>
                  <a:off x="3273" y="3284"/>
                  <a:ext cx="1" cy="25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16" name="Freeform 96"/>
                <p:cNvSpPr>
                  <a:spLocks noChangeArrowheads="1"/>
                </p:cNvSpPr>
                <p:nvPr/>
              </p:nvSpPr>
              <p:spPr bwMode="auto">
                <a:xfrm>
                  <a:off x="3329" y="3155"/>
                  <a:ext cx="290" cy="119"/>
                </a:xfrm>
                <a:custGeom>
                  <a:gdLst>
                    <a:gd name="T0" fmla="*/ 160 w 579"/>
                    <a:gd name="T1" fmla="*/ 13 h 238"/>
                    <a:gd name="T2" fmla="*/ 91 w 579"/>
                    <a:gd name="T3" fmla="*/ 7 h 238"/>
                    <a:gd name="T4" fmla="*/ 35 w 579"/>
                    <a:gd name="T5" fmla="*/ 17 h 238"/>
                    <a:gd name="T6" fmla="*/ 5 w 579"/>
                    <a:gd name="T7" fmla="*/ 37 h 238"/>
                    <a:gd name="T8" fmla="*/ 0 w 579"/>
                    <a:gd name="T9" fmla="*/ 61 h 238"/>
                    <a:gd name="T10" fmla="*/ 15 w 579"/>
                    <a:gd name="T11" fmla="*/ 84 h 238"/>
                    <a:gd name="T12" fmla="*/ 34 w 579"/>
                    <a:gd name="T13" fmla="*/ 98 h 238"/>
                    <a:gd name="T14" fmla="*/ 44 w 579"/>
                    <a:gd name="T15" fmla="*/ 96 h 238"/>
                    <a:gd name="T16" fmla="*/ 84 w 579"/>
                    <a:gd name="T17" fmla="*/ 117 h 238"/>
                    <a:gd name="T18" fmla="*/ 92 w 579"/>
                    <a:gd name="T19" fmla="*/ 100 h 238"/>
                    <a:gd name="T20" fmla="*/ 117 w 579"/>
                    <a:gd name="T21" fmla="*/ 110 h 238"/>
                    <a:gd name="T22" fmla="*/ 149 w 579"/>
                    <a:gd name="T23" fmla="*/ 104 h 238"/>
                    <a:gd name="T24" fmla="*/ 155 w 579"/>
                    <a:gd name="T25" fmla="*/ 80 h 238"/>
                    <a:gd name="T26" fmla="*/ 181 w 579"/>
                    <a:gd name="T27" fmla="*/ 88 h 238"/>
                    <a:gd name="T28" fmla="*/ 188 w 579"/>
                    <a:gd name="T29" fmla="*/ 104 h 238"/>
                    <a:gd name="T30" fmla="*/ 211 w 579"/>
                    <a:gd name="T31" fmla="*/ 119 h 238"/>
                    <a:gd name="T32" fmla="*/ 257 w 579"/>
                    <a:gd name="T33" fmla="*/ 106 h 238"/>
                    <a:gd name="T34" fmla="*/ 286 w 579"/>
                    <a:gd name="T35" fmla="*/ 86 h 238"/>
                    <a:gd name="T36" fmla="*/ 290 w 579"/>
                    <a:gd name="T37" fmla="*/ 55 h 238"/>
                    <a:gd name="T38" fmla="*/ 262 w 579"/>
                    <a:gd name="T39" fmla="*/ 35 h 238"/>
                    <a:gd name="T40" fmla="*/ 183 w 579"/>
                    <a:gd name="T41" fmla="*/ 37 h 238"/>
                    <a:gd name="T42" fmla="*/ 174 w 579"/>
                    <a:gd name="T43" fmla="*/ 17 h 238"/>
                    <a:gd name="T44" fmla="*/ 200 w 579"/>
                    <a:gd name="T45" fmla="*/ 37 h 238"/>
                    <a:gd name="T46" fmla="*/ 235 w 579"/>
                    <a:gd name="T47" fmla="*/ 18 h 238"/>
                    <a:gd name="T48" fmla="*/ 248 w 579"/>
                    <a:gd name="T49" fmla="*/ 13 h 238"/>
                    <a:gd name="T50" fmla="*/ 227 w 579"/>
                    <a:gd name="T51" fmla="*/ 0 h 238"/>
                    <a:gd name="T52" fmla="*/ 188 w 579"/>
                    <a:gd name="T53" fmla="*/ 5 h 238"/>
                    <a:gd name="T54" fmla="*/ 160 w 579"/>
                    <a:gd name="T55" fmla="*/ 13 h 238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w 579"/>
                    <a:gd name="T85" fmla="*/ 0 h 238"/>
                    <a:gd name="T86" fmla="*/ 579 w 579"/>
                    <a:gd name="T87" fmla="*/ 238 h 238"/>
                  </a:gdLst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T84" t="T85" r="T86" b="T87"/>
                  <a:pathLst>
                    <a:path w="579" h="238">
                      <a:moveTo>
                        <a:pt x="320" y="25"/>
                      </a:moveTo>
                      <a:lnTo>
                        <a:pt x="181" y="14"/>
                      </a:lnTo>
                      <a:lnTo>
                        <a:pt x="69" y="34"/>
                      </a:lnTo>
                      <a:lnTo>
                        <a:pt x="9" y="74"/>
                      </a:lnTo>
                      <a:lnTo>
                        <a:pt x="0" y="123"/>
                      </a:lnTo>
                      <a:lnTo>
                        <a:pt x="29" y="167"/>
                      </a:lnTo>
                      <a:lnTo>
                        <a:pt x="67" y="195"/>
                      </a:lnTo>
                      <a:lnTo>
                        <a:pt x="88" y="192"/>
                      </a:lnTo>
                      <a:lnTo>
                        <a:pt x="168" y="234"/>
                      </a:lnTo>
                      <a:lnTo>
                        <a:pt x="184" y="200"/>
                      </a:lnTo>
                      <a:lnTo>
                        <a:pt x="233" y="220"/>
                      </a:lnTo>
                      <a:lnTo>
                        <a:pt x="297" y="208"/>
                      </a:lnTo>
                      <a:lnTo>
                        <a:pt x="309" y="159"/>
                      </a:lnTo>
                      <a:lnTo>
                        <a:pt x="361" y="175"/>
                      </a:lnTo>
                      <a:lnTo>
                        <a:pt x="376" y="208"/>
                      </a:lnTo>
                      <a:lnTo>
                        <a:pt x="422" y="238"/>
                      </a:lnTo>
                      <a:lnTo>
                        <a:pt x="514" y="211"/>
                      </a:lnTo>
                      <a:lnTo>
                        <a:pt x="571" y="171"/>
                      </a:lnTo>
                      <a:lnTo>
                        <a:pt x="579" y="110"/>
                      </a:lnTo>
                      <a:lnTo>
                        <a:pt x="524" y="70"/>
                      </a:lnTo>
                      <a:lnTo>
                        <a:pt x="365" y="73"/>
                      </a:lnTo>
                      <a:lnTo>
                        <a:pt x="347" y="34"/>
                      </a:lnTo>
                      <a:lnTo>
                        <a:pt x="399" y="73"/>
                      </a:lnTo>
                      <a:lnTo>
                        <a:pt x="470" y="36"/>
                      </a:lnTo>
                      <a:lnTo>
                        <a:pt x="496" y="25"/>
                      </a:lnTo>
                      <a:lnTo>
                        <a:pt x="453" y="0"/>
                      </a:lnTo>
                      <a:lnTo>
                        <a:pt x="376" y="10"/>
                      </a:lnTo>
                      <a:lnTo>
                        <a:pt x="320" y="25"/>
                      </a:lnTo>
                    </a:path>
                  </a:pathLst>
                </a:cu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17" name="Oval 97"/>
                <p:cNvSpPr>
                  <a:spLocks noChangeArrowheads="1"/>
                </p:cNvSpPr>
                <p:nvPr/>
              </p:nvSpPr>
              <p:spPr bwMode="auto">
                <a:xfrm>
                  <a:off x="3248" y="3137"/>
                  <a:ext cx="462" cy="157"/>
                </a:xfrm>
                <a:prstGeom prst="ellips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0" name="Group 98"/>
              <p:cNvGrpSpPr/>
              <p:nvPr/>
            </p:nvGrpSpPr>
            <p:grpSpPr>
              <a:xfrm>
                <a:off x="3265" y="3046"/>
                <a:ext cx="550" cy="222"/>
                <a:chOff x="3265" y="3046"/>
                <a:chExt cx="550" cy="222"/>
              </a:xfrm>
            </p:grpSpPr>
            <p:sp>
              <p:nvSpPr>
                <p:cNvPr id="15396" name="Oval 99"/>
                <p:cNvSpPr>
                  <a:spLocks noChangeArrowheads="1"/>
                </p:cNvSpPr>
                <p:nvPr/>
              </p:nvSpPr>
              <p:spPr bwMode="auto">
                <a:xfrm>
                  <a:off x="3266" y="3081"/>
                  <a:ext cx="549" cy="187"/>
                </a:xfrm>
                <a:prstGeom prst="ellipse">
                  <a:avLst/>
                </a:prstGeom>
                <a:solidFill>
                  <a:srgbClr val="BF7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7" name="Oval 100"/>
                <p:cNvSpPr>
                  <a:spLocks noChangeArrowheads="1"/>
                </p:cNvSpPr>
                <p:nvPr/>
              </p:nvSpPr>
              <p:spPr bwMode="auto">
                <a:xfrm>
                  <a:off x="3265" y="3046"/>
                  <a:ext cx="549" cy="188"/>
                </a:xfrm>
                <a:prstGeom prst="ellipse">
                  <a:avLst/>
                </a:prstGeom>
                <a:solidFill>
                  <a:srgbClr val="FF9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8" name="Line 101"/>
                <p:cNvSpPr>
                  <a:spLocks noChangeShapeType="1"/>
                </p:cNvSpPr>
                <p:nvPr/>
              </p:nvSpPr>
              <p:spPr bwMode="auto">
                <a:xfrm>
                  <a:off x="3266" y="3149"/>
                  <a:ext cx="1" cy="23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9" name="Line 102"/>
                <p:cNvSpPr>
                  <a:spLocks noChangeShapeType="1"/>
                </p:cNvSpPr>
                <p:nvPr/>
              </p:nvSpPr>
              <p:spPr bwMode="auto">
                <a:xfrm>
                  <a:off x="3434" y="3229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0" name="Line 103"/>
                <p:cNvSpPr>
                  <a:spLocks noChangeShapeType="1"/>
                </p:cNvSpPr>
                <p:nvPr/>
              </p:nvSpPr>
              <p:spPr bwMode="auto">
                <a:xfrm>
                  <a:off x="3543" y="3236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1" name="Line 104"/>
                <p:cNvSpPr>
                  <a:spLocks noChangeShapeType="1"/>
                </p:cNvSpPr>
                <p:nvPr/>
              </p:nvSpPr>
              <p:spPr bwMode="auto">
                <a:xfrm>
                  <a:off x="3644" y="3230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2" name="Line 105"/>
                <p:cNvSpPr>
                  <a:spLocks noChangeShapeType="1"/>
                </p:cNvSpPr>
                <p:nvPr/>
              </p:nvSpPr>
              <p:spPr bwMode="auto">
                <a:xfrm>
                  <a:off x="3752" y="3201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3" name="Line 106"/>
                <p:cNvSpPr>
                  <a:spLocks noChangeShapeType="1"/>
                </p:cNvSpPr>
                <p:nvPr/>
              </p:nvSpPr>
              <p:spPr bwMode="auto">
                <a:xfrm>
                  <a:off x="3813" y="3144"/>
                  <a:ext cx="1" cy="31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4" name="Line 107"/>
                <p:cNvSpPr>
                  <a:spLocks noChangeShapeType="1"/>
                </p:cNvSpPr>
                <p:nvPr/>
              </p:nvSpPr>
              <p:spPr bwMode="auto">
                <a:xfrm>
                  <a:off x="3339" y="3208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5" name="Freeform 108"/>
                <p:cNvSpPr>
                  <a:spLocks noChangeArrowheads="1"/>
                </p:cNvSpPr>
                <p:nvPr/>
              </p:nvSpPr>
              <p:spPr bwMode="auto">
                <a:xfrm>
                  <a:off x="3395" y="3079"/>
                  <a:ext cx="289" cy="119"/>
                </a:xfrm>
                <a:custGeom>
                  <a:gdLst>
                    <a:gd name="T0" fmla="*/ 160 w 579"/>
                    <a:gd name="T1" fmla="*/ 13 h 239"/>
                    <a:gd name="T2" fmla="*/ 91 w 579"/>
                    <a:gd name="T3" fmla="*/ 7 h 239"/>
                    <a:gd name="T4" fmla="*/ 34 w 579"/>
                    <a:gd name="T5" fmla="*/ 17 h 239"/>
                    <a:gd name="T6" fmla="*/ 4 w 579"/>
                    <a:gd name="T7" fmla="*/ 37 h 239"/>
                    <a:gd name="T8" fmla="*/ 0 w 579"/>
                    <a:gd name="T9" fmla="*/ 61 h 239"/>
                    <a:gd name="T10" fmla="*/ 14 w 579"/>
                    <a:gd name="T11" fmla="*/ 83 h 239"/>
                    <a:gd name="T12" fmla="*/ 33 w 579"/>
                    <a:gd name="T13" fmla="*/ 97 h 239"/>
                    <a:gd name="T14" fmla="*/ 43 w 579"/>
                    <a:gd name="T15" fmla="*/ 95 h 239"/>
                    <a:gd name="T16" fmla="*/ 84 w 579"/>
                    <a:gd name="T17" fmla="*/ 116 h 239"/>
                    <a:gd name="T18" fmla="*/ 92 w 579"/>
                    <a:gd name="T19" fmla="*/ 100 h 239"/>
                    <a:gd name="T20" fmla="*/ 116 w 579"/>
                    <a:gd name="T21" fmla="*/ 110 h 239"/>
                    <a:gd name="T22" fmla="*/ 149 w 579"/>
                    <a:gd name="T23" fmla="*/ 103 h 239"/>
                    <a:gd name="T24" fmla="*/ 155 w 579"/>
                    <a:gd name="T25" fmla="*/ 79 h 239"/>
                    <a:gd name="T26" fmla="*/ 180 w 579"/>
                    <a:gd name="T27" fmla="*/ 87 h 239"/>
                    <a:gd name="T28" fmla="*/ 189 w 579"/>
                    <a:gd name="T29" fmla="*/ 103 h 239"/>
                    <a:gd name="T30" fmla="*/ 211 w 579"/>
                    <a:gd name="T31" fmla="*/ 119 h 239"/>
                    <a:gd name="T32" fmla="*/ 256 w 579"/>
                    <a:gd name="T33" fmla="*/ 105 h 239"/>
                    <a:gd name="T34" fmla="*/ 286 w 579"/>
                    <a:gd name="T35" fmla="*/ 85 h 239"/>
                    <a:gd name="T36" fmla="*/ 289 w 579"/>
                    <a:gd name="T37" fmla="*/ 55 h 239"/>
                    <a:gd name="T38" fmla="*/ 262 w 579"/>
                    <a:gd name="T39" fmla="*/ 35 h 239"/>
                    <a:gd name="T40" fmla="*/ 183 w 579"/>
                    <a:gd name="T41" fmla="*/ 36 h 239"/>
                    <a:gd name="T42" fmla="*/ 174 w 579"/>
                    <a:gd name="T43" fmla="*/ 17 h 239"/>
                    <a:gd name="T44" fmla="*/ 200 w 579"/>
                    <a:gd name="T45" fmla="*/ 36 h 239"/>
                    <a:gd name="T46" fmla="*/ 234 w 579"/>
                    <a:gd name="T47" fmla="*/ 18 h 239"/>
                    <a:gd name="T48" fmla="*/ 248 w 579"/>
                    <a:gd name="T49" fmla="*/ 13 h 239"/>
                    <a:gd name="T50" fmla="*/ 227 w 579"/>
                    <a:gd name="T51" fmla="*/ 0 h 239"/>
                    <a:gd name="T52" fmla="*/ 189 w 579"/>
                    <a:gd name="T53" fmla="*/ 5 h 239"/>
                    <a:gd name="T54" fmla="*/ 160 w 579"/>
                    <a:gd name="T55" fmla="*/ 13 h 239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w 579"/>
                    <a:gd name="T85" fmla="*/ 0 h 239"/>
                    <a:gd name="T86" fmla="*/ 579 w 579"/>
                    <a:gd name="T87" fmla="*/ 239 h 239"/>
                  </a:gdLst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T84" t="T85" r="T86" b="T87"/>
                  <a:pathLst>
                    <a:path w="579" h="239">
                      <a:moveTo>
                        <a:pt x="321" y="26"/>
                      </a:moveTo>
                      <a:lnTo>
                        <a:pt x="183" y="15"/>
                      </a:lnTo>
                      <a:lnTo>
                        <a:pt x="68" y="34"/>
                      </a:lnTo>
                      <a:lnTo>
                        <a:pt x="9" y="75"/>
                      </a:lnTo>
                      <a:lnTo>
                        <a:pt x="0" y="123"/>
                      </a:lnTo>
                      <a:lnTo>
                        <a:pt x="29" y="166"/>
                      </a:lnTo>
                      <a:lnTo>
                        <a:pt x="67" y="194"/>
                      </a:lnTo>
                      <a:lnTo>
                        <a:pt x="87" y="191"/>
                      </a:lnTo>
                      <a:lnTo>
                        <a:pt x="168" y="233"/>
                      </a:lnTo>
                      <a:lnTo>
                        <a:pt x="185" y="200"/>
                      </a:lnTo>
                      <a:lnTo>
                        <a:pt x="232" y="220"/>
                      </a:lnTo>
                      <a:lnTo>
                        <a:pt x="299" y="207"/>
                      </a:lnTo>
                      <a:lnTo>
                        <a:pt x="311" y="158"/>
                      </a:lnTo>
                      <a:lnTo>
                        <a:pt x="361" y="175"/>
                      </a:lnTo>
                      <a:lnTo>
                        <a:pt x="378" y="207"/>
                      </a:lnTo>
                      <a:lnTo>
                        <a:pt x="422" y="239"/>
                      </a:lnTo>
                      <a:lnTo>
                        <a:pt x="513" y="211"/>
                      </a:lnTo>
                      <a:lnTo>
                        <a:pt x="573" y="170"/>
                      </a:lnTo>
                      <a:lnTo>
                        <a:pt x="579" y="110"/>
                      </a:lnTo>
                      <a:lnTo>
                        <a:pt x="524" y="70"/>
                      </a:lnTo>
                      <a:lnTo>
                        <a:pt x="366" y="73"/>
                      </a:lnTo>
                      <a:lnTo>
                        <a:pt x="348" y="34"/>
                      </a:lnTo>
                      <a:lnTo>
                        <a:pt x="400" y="73"/>
                      </a:lnTo>
                      <a:lnTo>
                        <a:pt x="469" y="36"/>
                      </a:lnTo>
                      <a:lnTo>
                        <a:pt x="497" y="26"/>
                      </a:lnTo>
                      <a:lnTo>
                        <a:pt x="455" y="0"/>
                      </a:lnTo>
                      <a:lnTo>
                        <a:pt x="378" y="10"/>
                      </a:lnTo>
                      <a:lnTo>
                        <a:pt x="321" y="26"/>
                      </a:lnTo>
                    </a:path>
                  </a:pathLst>
                </a:cu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6" name="Oval 109"/>
                <p:cNvSpPr>
                  <a:spLocks noChangeArrowheads="1"/>
                </p:cNvSpPr>
                <p:nvPr/>
              </p:nvSpPr>
              <p:spPr bwMode="auto">
                <a:xfrm>
                  <a:off x="3314" y="3062"/>
                  <a:ext cx="461" cy="156"/>
                </a:xfrm>
                <a:prstGeom prst="ellips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1" name="Group 110"/>
              <p:cNvGrpSpPr/>
              <p:nvPr/>
            </p:nvGrpSpPr>
            <p:grpSpPr>
              <a:xfrm>
                <a:off x="3271" y="2984"/>
                <a:ext cx="550" cy="219"/>
                <a:chOff x="3271" y="2984"/>
                <a:chExt cx="550" cy="219"/>
              </a:xfrm>
            </p:grpSpPr>
            <p:sp>
              <p:nvSpPr>
                <p:cNvPr id="15385" name="Oval 111"/>
                <p:cNvSpPr>
                  <a:spLocks noChangeArrowheads="1"/>
                </p:cNvSpPr>
                <p:nvPr/>
              </p:nvSpPr>
              <p:spPr bwMode="auto">
                <a:xfrm>
                  <a:off x="3272" y="3015"/>
                  <a:ext cx="549" cy="188"/>
                </a:xfrm>
                <a:prstGeom prst="ellipse">
                  <a:avLst/>
                </a:prstGeom>
                <a:solidFill>
                  <a:srgbClr val="BF7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86" name="Oval 112"/>
                <p:cNvSpPr>
                  <a:spLocks noChangeArrowheads="1"/>
                </p:cNvSpPr>
                <p:nvPr/>
              </p:nvSpPr>
              <p:spPr bwMode="auto">
                <a:xfrm>
                  <a:off x="3271" y="2984"/>
                  <a:ext cx="549" cy="185"/>
                </a:xfrm>
                <a:prstGeom prst="ellipse">
                  <a:avLst/>
                </a:prstGeom>
                <a:solidFill>
                  <a:srgbClr val="FF9F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87" name="Line 113"/>
                <p:cNvSpPr>
                  <a:spLocks noChangeShapeType="1"/>
                </p:cNvSpPr>
                <p:nvPr/>
              </p:nvSpPr>
              <p:spPr bwMode="auto">
                <a:xfrm>
                  <a:off x="3273" y="3084"/>
                  <a:ext cx="1" cy="23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88" name="Line 114"/>
                <p:cNvSpPr>
                  <a:spLocks noChangeShapeType="1"/>
                </p:cNvSpPr>
                <p:nvPr/>
              </p:nvSpPr>
              <p:spPr bwMode="auto">
                <a:xfrm>
                  <a:off x="3440" y="3164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89" name="Line 115"/>
                <p:cNvSpPr>
                  <a:spLocks noChangeShapeType="1"/>
                </p:cNvSpPr>
                <p:nvPr/>
              </p:nvSpPr>
              <p:spPr bwMode="auto">
                <a:xfrm>
                  <a:off x="3549" y="3171"/>
                  <a:ext cx="1" cy="27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0" name="Line 116"/>
                <p:cNvSpPr>
                  <a:spLocks noChangeShapeType="1"/>
                </p:cNvSpPr>
                <p:nvPr/>
              </p:nvSpPr>
              <p:spPr bwMode="auto">
                <a:xfrm>
                  <a:off x="3651" y="3164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1" name="Line 117"/>
                <p:cNvSpPr>
                  <a:spLocks noChangeShapeType="1"/>
                </p:cNvSpPr>
                <p:nvPr/>
              </p:nvSpPr>
              <p:spPr bwMode="auto">
                <a:xfrm>
                  <a:off x="3758" y="3137"/>
                  <a:ext cx="1" cy="25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2" name="Line 118"/>
                <p:cNvSpPr>
                  <a:spLocks noChangeShapeType="1"/>
                </p:cNvSpPr>
                <p:nvPr/>
              </p:nvSpPr>
              <p:spPr bwMode="auto">
                <a:xfrm>
                  <a:off x="3820" y="3079"/>
                  <a:ext cx="1" cy="30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3" name="Line 119"/>
                <p:cNvSpPr>
                  <a:spLocks noChangeShapeType="1"/>
                </p:cNvSpPr>
                <p:nvPr/>
              </p:nvSpPr>
              <p:spPr bwMode="auto">
                <a:xfrm>
                  <a:off x="3345" y="3143"/>
                  <a:ext cx="1" cy="26"/>
                </a:xfrm>
                <a:prstGeom prst="lin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4" name="Freeform 120"/>
                <p:cNvSpPr>
                  <a:spLocks noChangeArrowheads="1"/>
                </p:cNvSpPr>
                <p:nvPr/>
              </p:nvSpPr>
              <p:spPr bwMode="auto">
                <a:xfrm>
                  <a:off x="3402" y="3014"/>
                  <a:ext cx="288" cy="119"/>
                </a:xfrm>
                <a:custGeom>
                  <a:gdLst>
                    <a:gd name="T0" fmla="*/ 160 w 577"/>
                    <a:gd name="T1" fmla="*/ 12 h 238"/>
                    <a:gd name="T2" fmla="*/ 89 w 577"/>
                    <a:gd name="T3" fmla="*/ 7 h 238"/>
                    <a:gd name="T4" fmla="*/ 33 w 577"/>
                    <a:gd name="T5" fmla="*/ 17 h 238"/>
                    <a:gd name="T6" fmla="*/ 4 w 577"/>
                    <a:gd name="T7" fmla="*/ 37 h 238"/>
                    <a:gd name="T8" fmla="*/ 0 w 577"/>
                    <a:gd name="T9" fmla="*/ 60 h 238"/>
                    <a:gd name="T10" fmla="*/ 13 w 577"/>
                    <a:gd name="T11" fmla="*/ 83 h 238"/>
                    <a:gd name="T12" fmla="*/ 32 w 577"/>
                    <a:gd name="T13" fmla="*/ 98 h 238"/>
                    <a:gd name="T14" fmla="*/ 43 w 577"/>
                    <a:gd name="T15" fmla="*/ 95 h 238"/>
                    <a:gd name="T16" fmla="*/ 84 w 577"/>
                    <a:gd name="T17" fmla="*/ 116 h 238"/>
                    <a:gd name="T18" fmla="*/ 91 w 577"/>
                    <a:gd name="T19" fmla="*/ 100 h 238"/>
                    <a:gd name="T20" fmla="*/ 115 w 577"/>
                    <a:gd name="T21" fmla="*/ 110 h 238"/>
                    <a:gd name="T22" fmla="*/ 149 w 577"/>
                    <a:gd name="T23" fmla="*/ 104 h 238"/>
                    <a:gd name="T24" fmla="*/ 153 w 577"/>
                    <a:gd name="T25" fmla="*/ 80 h 238"/>
                    <a:gd name="T26" fmla="*/ 180 w 577"/>
                    <a:gd name="T27" fmla="*/ 88 h 238"/>
                    <a:gd name="T28" fmla="*/ 188 w 577"/>
                    <a:gd name="T29" fmla="*/ 104 h 238"/>
                    <a:gd name="T30" fmla="*/ 210 w 577"/>
                    <a:gd name="T31" fmla="*/ 119 h 238"/>
                    <a:gd name="T32" fmla="*/ 256 w 577"/>
                    <a:gd name="T33" fmla="*/ 105 h 238"/>
                    <a:gd name="T34" fmla="*/ 285 w 577"/>
                    <a:gd name="T35" fmla="*/ 84 h 238"/>
                    <a:gd name="T36" fmla="*/ 288 w 577"/>
                    <a:gd name="T37" fmla="*/ 55 h 238"/>
                    <a:gd name="T38" fmla="*/ 261 w 577"/>
                    <a:gd name="T39" fmla="*/ 35 h 238"/>
                    <a:gd name="T40" fmla="*/ 183 w 577"/>
                    <a:gd name="T41" fmla="*/ 36 h 238"/>
                    <a:gd name="T42" fmla="*/ 172 w 577"/>
                    <a:gd name="T43" fmla="*/ 17 h 238"/>
                    <a:gd name="T44" fmla="*/ 199 w 577"/>
                    <a:gd name="T45" fmla="*/ 36 h 238"/>
                    <a:gd name="T46" fmla="*/ 233 w 577"/>
                    <a:gd name="T47" fmla="*/ 18 h 238"/>
                    <a:gd name="T48" fmla="*/ 247 w 577"/>
                    <a:gd name="T49" fmla="*/ 12 h 238"/>
                    <a:gd name="T50" fmla="*/ 226 w 577"/>
                    <a:gd name="T51" fmla="*/ 0 h 238"/>
                    <a:gd name="T52" fmla="*/ 188 w 577"/>
                    <a:gd name="T53" fmla="*/ 5 h 238"/>
                    <a:gd name="T54" fmla="*/ 160 w 577"/>
                    <a:gd name="T55" fmla="*/ 12 h 238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w 577"/>
                    <a:gd name="T85" fmla="*/ 0 h 238"/>
                    <a:gd name="T86" fmla="*/ 577 w 577"/>
                    <a:gd name="T87" fmla="*/ 238 h 238"/>
                  </a:gdLst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T84" t="T85" r="T86" b="T87"/>
                  <a:pathLst>
                    <a:path w="577" h="238">
                      <a:moveTo>
                        <a:pt x="320" y="24"/>
                      </a:moveTo>
                      <a:lnTo>
                        <a:pt x="179" y="13"/>
                      </a:lnTo>
                      <a:lnTo>
                        <a:pt x="66" y="33"/>
                      </a:lnTo>
                      <a:lnTo>
                        <a:pt x="9" y="73"/>
                      </a:lnTo>
                      <a:lnTo>
                        <a:pt x="0" y="121"/>
                      </a:lnTo>
                      <a:lnTo>
                        <a:pt x="27" y="165"/>
                      </a:lnTo>
                      <a:lnTo>
                        <a:pt x="64" y="195"/>
                      </a:lnTo>
                      <a:lnTo>
                        <a:pt x="87" y="189"/>
                      </a:lnTo>
                      <a:lnTo>
                        <a:pt x="168" y="232"/>
                      </a:lnTo>
                      <a:lnTo>
                        <a:pt x="182" y="199"/>
                      </a:lnTo>
                      <a:lnTo>
                        <a:pt x="230" y="220"/>
                      </a:lnTo>
                      <a:lnTo>
                        <a:pt x="298" y="207"/>
                      </a:lnTo>
                      <a:lnTo>
                        <a:pt x="307" y="159"/>
                      </a:lnTo>
                      <a:lnTo>
                        <a:pt x="361" y="175"/>
                      </a:lnTo>
                      <a:lnTo>
                        <a:pt x="376" y="207"/>
                      </a:lnTo>
                      <a:lnTo>
                        <a:pt x="420" y="238"/>
                      </a:lnTo>
                      <a:lnTo>
                        <a:pt x="512" y="210"/>
                      </a:lnTo>
                      <a:lnTo>
                        <a:pt x="571" y="168"/>
                      </a:lnTo>
                      <a:lnTo>
                        <a:pt x="577" y="109"/>
                      </a:lnTo>
                      <a:lnTo>
                        <a:pt x="523" y="70"/>
                      </a:lnTo>
                      <a:lnTo>
                        <a:pt x="366" y="72"/>
                      </a:lnTo>
                      <a:lnTo>
                        <a:pt x="344" y="33"/>
                      </a:lnTo>
                      <a:lnTo>
                        <a:pt x="398" y="72"/>
                      </a:lnTo>
                      <a:lnTo>
                        <a:pt x="467" y="35"/>
                      </a:lnTo>
                      <a:lnTo>
                        <a:pt x="494" y="24"/>
                      </a:lnTo>
                      <a:lnTo>
                        <a:pt x="453" y="0"/>
                      </a:lnTo>
                      <a:lnTo>
                        <a:pt x="376" y="9"/>
                      </a:lnTo>
                      <a:lnTo>
                        <a:pt x="320" y="24"/>
                      </a:lnTo>
                    </a:path>
                  </a:pathLst>
                </a:cu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5" name="Oval 121"/>
                <p:cNvSpPr>
                  <a:spLocks noChangeArrowheads="1"/>
                </p:cNvSpPr>
                <p:nvPr/>
              </p:nvSpPr>
              <p:spPr bwMode="auto">
                <a:xfrm>
                  <a:off x="3321" y="2997"/>
                  <a:ext cx="461" cy="155"/>
                </a:xfrm>
                <a:prstGeom prst="ellipse">
                  <a:avLst/>
                </a:prstGeom>
                <a:noFill/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pic>
        <p:nvPicPr>
          <p:cNvPr id="2052" name="Picture 2" descr="2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8076948" y="791572"/>
            <a:ext cx="3878491" cy="4312692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10593" name="Rectangle 1"/>
          <p:cNvSpPr/>
          <p:nvPr/>
        </p:nvSpPr>
        <p:spPr>
          <a:xfrm>
            <a:off x="404547" y="158379"/>
            <a:ext cx="2284730" cy="476885"/>
          </a:xfrm>
          <a:prstGeom prst="rect">
            <a:avLst/>
          </a:prstGeom>
          <a:noFill/>
          <a:ln w="9525">
            <a:noFill/>
          </a:ln>
        </p:spPr>
        <p:txBody>
          <a:bodyPr wrap="none" lIns="108847" tIns="54423" rIns="108847" bIns="54423" anchor="ctr">
            <a:spAutoFit/>
          </a:bodyPr>
          <a:lstStyle/>
          <a:p>
            <a:pPr indent="268605" eaLnBrk="0" hangingPunct="0"/>
            <a:r>
              <a:rPr lang="en-US" altLang="zh-CN" sz="2400" b="1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400" b="1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大西洋贸易</a:t>
            </a:r>
            <a:endParaRPr lang="zh-CN" altLang="en-US" sz="2400" b="1">
              <a:solidFill>
                <a:srgbClr val="0033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/>
      <p:bldP spid="40967" grpId="0"/>
      <p:bldP spid="40968" grpId="0"/>
      <p:bldP spid="40970" grpId="0"/>
      <p:bldP spid="40971" grpId="0"/>
      <p:bldP spid="410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3870" y="2725420"/>
            <a:ext cx="3926840" cy="39522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rcRect t="30115"/>
          <a:stretch>
            <a:fillRect/>
          </a:stretch>
        </p:blipFill>
        <p:spPr>
          <a:xfrm>
            <a:off x="6631305" y="258445"/>
            <a:ext cx="4970145" cy="246697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8529955" y="667385"/>
            <a:ext cx="1257300" cy="3683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7228205" y="1402715"/>
            <a:ext cx="459740" cy="882650"/>
          </a:xfrm>
          <a:prstGeom prst="rect">
            <a:avLst/>
          </a:prstGeom>
          <a:solidFill>
            <a:schemeClr val="bg1"/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马尼拉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433685" y="1290320"/>
            <a:ext cx="459740" cy="852805"/>
          </a:xfrm>
          <a:prstGeom prst="rect">
            <a:avLst/>
          </a:prstGeom>
          <a:solidFill>
            <a:schemeClr val="bg1"/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墨西哥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9482" name="矩形 8"/>
          <p:cNvSpPr/>
          <p:nvPr/>
        </p:nvSpPr>
        <p:spPr>
          <a:xfrm>
            <a:off x="158115" y="3956685"/>
            <a:ext cx="770509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zh-CN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材料三： 西班牙帆船到中国来进行贸易，中国史料记载很多。明末时人记载，</a:t>
            </a: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"</a:t>
            </a:r>
            <a:r>
              <a:rPr lang="zh-CN" altLang="zh-CN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其夷佛郎机也，其国有银山，有夷人铸作；银钱独盛。……若贩吕宋，则单得其银钱。</a:t>
            </a: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"</a:t>
            </a:r>
            <a:r>
              <a:rPr lang="zh-CN" altLang="zh-CN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关于明代流入中国白银的估计，我国学者王裕巽通过对国内外史料的分析，认为明代中国从国外贸易中得到了超过</a:t>
            </a: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lang="zh-CN" altLang="zh-CN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亿两的白银。——韩琦《美洲白银与早期中国经济的发展》</a:t>
            </a:r>
            <a:endParaRPr lang="zh-CN" altLang="zh-CN" sz="240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58115" y="3354705"/>
            <a:ext cx="82505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。</a:t>
            </a:r>
            <a:endParaRPr lang="zh-CN" altLang="en-US"/>
          </a:p>
        </p:txBody>
      </p:sp>
      <p:sp>
        <p:nvSpPr>
          <p:cNvPr id="74" name="Rectangle 1"/>
          <p:cNvSpPr/>
          <p:nvPr/>
        </p:nvSpPr>
        <p:spPr>
          <a:xfrm>
            <a:off x="3532505" y="3008630"/>
            <a:ext cx="43307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indent="268605" defTabSz="914400" eaLnBrk="1" hangingPunct="1"/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绝大部分白银流入中国内地</a:t>
            </a:r>
            <a:endParaRPr lang="zh-CN" altLang="en-US" sz="2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58115" y="1035685"/>
            <a:ext cx="6659880" cy="1769110"/>
            <a:chOff x="420" y="2778"/>
            <a:chExt cx="10488" cy="2786"/>
          </a:xfrm>
        </p:grpSpPr>
        <p:grpSp>
          <p:nvGrpSpPr>
            <p:cNvPr id="30" name="组合 29"/>
            <p:cNvGrpSpPr/>
            <p:nvPr/>
          </p:nvGrpSpPr>
          <p:grpSpPr>
            <a:xfrm>
              <a:off x="420" y="2778"/>
              <a:ext cx="10488" cy="2787"/>
              <a:chOff x="1249" y="2746"/>
              <a:chExt cx="10488" cy="2787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0060" y="3549"/>
                <a:ext cx="1437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/>
                  <a:t>白银</a:t>
                </a:r>
                <a:endParaRPr lang="zh-CN" altLang="en-US"/>
              </a:p>
            </p:txBody>
          </p:sp>
          <p:grpSp>
            <p:nvGrpSpPr>
              <p:cNvPr id="28" name="组合 27"/>
              <p:cNvGrpSpPr/>
              <p:nvPr/>
            </p:nvGrpSpPr>
            <p:grpSpPr>
              <a:xfrm>
                <a:off x="1249" y="2746"/>
                <a:ext cx="10488" cy="2787"/>
                <a:chOff x="1249" y="2746"/>
                <a:chExt cx="10488" cy="2787"/>
              </a:xfrm>
            </p:grpSpPr>
            <p:grpSp>
              <p:nvGrpSpPr>
                <p:cNvPr id="27" name="组合 26"/>
                <p:cNvGrpSpPr/>
                <p:nvPr/>
              </p:nvGrpSpPr>
              <p:grpSpPr>
                <a:xfrm>
                  <a:off x="1249" y="2964"/>
                  <a:ext cx="10488" cy="1415"/>
                  <a:chOff x="1249" y="2964"/>
                  <a:chExt cx="10488" cy="1415"/>
                </a:xfrm>
              </p:grpSpPr>
              <p:sp>
                <p:nvSpPr>
                  <p:cNvPr id="5" name="圆角矩形 4"/>
                  <p:cNvSpPr/>
                  <p:nvPr/>
                </p:nvSpPr>
                <p:spPr>
                  <a:xfrm>
                    <a:off x="1249" y="3001"/>
                    <a:ext cx="2420" cy="1376"/>
                  </a:xfrm>
                  <a:prstGeom prst="round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CN" altLang="en-US"/>
                      <a:t>美洲</a:t>
                    </a:r>
                    <a:endParaRPr lang="zh-CN" altLang="en-US"/>
                  </a:p>
                  <a:p>
                    <a:pPr algn="ctr"/>
                    <a:r>
                      <a:rPr lang="zh-CN" altLang="en-US"/>
                      <a:t>墨西哥</a:t>
                    </a:r>
                    <a:endParaRPr lang="zh-CN" altLang="en-US"/>
                  </a:p>
                </p:txBody>
              </p:sp>
              <p:sp>
                <p:nvSpPr>
                  <p:cNvPr id="6" name="椭圆 5"/>
                  <p:cNvSpPr/>
                  <p:nvPr/>
                </p:nvSpPr>
                <p:spPr>
                  <a:xfrm>
                    <a:off x="5327" y="2964"/>
                    <a:ext cx="2011" cy="933"/>
                  </a:xfrm>
                  <a:prstGeom prst="ellipse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CN" altLang="en-US"/>
                      <a:t>马尼拉</a:t>
                    </a:r>
                    <a:endParaRPr lang="zh-CN" altLang="en-US"/>
                  </a:p>
                </p:txBody>
              </p:sp>
              <p:cxnSp>
                <p:nvCxnSpPr>
                  <p:cNvPr id="8" name="直接箭头连接符 7"/>
                  <p:cNvCxnSpPr/>
                  <p:nvPr/>
                </p:nvCxnSpPr>
                <p:spPr>
                  <a:xfrm flipH="1" flipV="1">
                    <a:off x="7338" y="3346"/>
                    <a:ext cx="2494" cy="15"/>
                  </a:xfrm>
                  <a:prstGeom prst="straightConnector1">
                    <a:avLst/>
                  </a:prstGeom>
                  <a:ln w="15875"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" name="直接箭头连接符 8"/>
                  <p:cNvCxnSpPr/>
                  <p:nvPr/>
                </p:nvCxnSpPr>
                <p:spPr>
                  <a:xfrm flipH="1" flipV="1">
                    <a:off x="3697" y="3343"/>
                    <a:ext cx="1426" cy="3"/>
                  </a:xfrm>
                  <a:prstGeom prst="straightConnector1">
                    <a:avLst/>
                  </a:prstGeom>
                  <a:ln w="15875"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" name="圆角矩形 6"/>
                  <p:cNvSpPr/>
                  <p:nvPr/>
                </p:nvSpPr>
                <p:spPr>
                  <a:xfrm>
                    <a:off x="9412" y="3003"/>
                    <a:ext cx="2325" cy="1376"/>
                  </a:xfrm>
                  <a:prstGeom prst="round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CN" altLang="en-US"/>
                      <a:t>中国</a:t>
                    </a:r>
                    <a:endParaRPr lang="zh-CN" altLang="en-US"/>
                  </a:p>
                  <a:p>
                    <a:pPr algn="ctr"/>
                    <a:r>
                      <a:rPr lang="zh-CN" altLang="en-US"/>
                      <a:t>（明清）</a:t>
                    </a:r>
                    <a:endParaRPr lang="zh-CN" altLang="en-US"/>
                  </a:p>
                </p:txBody>
              </p:sp>
            </p:grpSp>
            <p:sp>
              <p:nvSpPr>
                <p:cNvPr id="11" name="文本框 10"/>
                <p:cNvSpPr txBox="1"/>
                <p:nvPr/>
              </p:nvSpPr>
              <p:spPr>
                <a:xfrm>
                  <a:off x="7445" y="2746"/>
                  <a:ext cx="2281" cy="115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30000"/>
                    </a:lnSpc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/>
                    <a:t>生丝、丝绸、棉布、瓷器等</a:t>
                  </a:r>
                  <a:endParaRPr lang="zh-CN" altLang="en-US" sz="1600"/>
                </a:p>
              </p:txBody>
            </p:sp>
            <p:sp>
              <p:nvSpPr>
                <p:cNvPr id="12" name="文本框 11"/>
                <p:cNvSpPr txBox="1"/>
                <p:nvPr/>
              </p:nvSpPr>
              <p:spPr>
                <a:xfrm>
                  <a:off x="3568" y="2746"/>
                  <a:ext cx="2169" cy="115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30000"/>
                    </a:lnSpc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/>
                    <a:t>生丝、丝绸</a:t>
                  </a:r>
                  <a:endParaRPr lang="zh-CN" altLang="en-US" sz="1600"/>
                </a:p>
                <a:p>
                  <a:pPr>
                    <a:lnSpc>
                      <a:spcPct val="130000"/>
                    </a:lnSpc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/>
                    <a:t>棉布瓷器等</a:t>
                  </a:r>
                  <a:endParaRPr lang="zh-CN" altLang="en-US" sz="1600"/>
                </a:p>
              </p:txBody>
            </p:sp>
            <p:grpSp>
              <p:nvGrpSpPr>
                <p:cNvPr id="24" name="组合 23"/>
                <p:cNvGrpSpPr/>
                <p:nvPr/>
              </p:nvGrpSpPr>
              <p:grpSpPr>
                <a:xfrm>
                  <a:off x="3669" y="4157"/>
                  <a:ext cx="5722" cy="1376"/>
                  <a:chOff x="3669" y="4157"/>
                  <a:chExt cx="5722" cy="1376"/>
                </a:xfrm>
              </p:grpSpPr>
              <p:sp>
                <p:nvSpPr>
                  <p:cNvPr id="15" name="文本框 14"/>
                  <p:cNvSpPr txBox="1"/>
                  <p:nvPr/>
                </p:nvSpPr>
                <p:spPr>
                  <a:xfrm>
                    <a:off x="4063" y="4157"/>
                    <a:ext cx="1787" cy="58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zh-CN" altLang="en-US"/>
                      <a:t>白银</a:t>
                    </a:r>
                    <a:endParaRPr lang="zh-CN" altLang="en-US"/>
                  </a:p>
                </p:txBody>
              </p:sp>
              <p:sp>
                <p:nvSpPr>
                  <p:cNvPr id="14" name="圆角矩形 13"/>
                  <p:cNvSpPr/>
                  <p:nvPr/>
                </p:nvSpPr>
                <p:spPr>
                  <a:xfrm>
                    <a:off x="5185" y="4663"/>
                    <a:ext cx="2041" cy="870"/>
                  </a:xfrm>
                  <a:prstGeom prst="round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CN" altLang="en-US"/>
                      <a:t>西班牙人</a:t>
                    </a:r>
                    <a:endParaRPr lang="zh-CN" altLang="en-US"/>
                  </a:p>
                </p:txBody>
              </p:sp>
              <p:pic>
                <p:nvPicPr>
                  <p:cNvPr id="19" name="图片 18" descr="360截图20200221130947612"/>
                  <p:cNvPicPr>
                    <a:picLocks noChangeAspect="1"/>
                  </p:cNvPicPr>
                  <p:nvPr/>
                </p:nvPicPr>
                <p:blipFill>
                  <a:blip r:embed="rId5"/>
                  <a:stretch>
                    <a:fillRect/>
                  </a:stretch>
                </p:blipFill>
                <p:spPr>
                  <a:xfrm>
                    <a:off x="5546" y="4157"/>
                    <a:ext cx="528" cy="456"/>
                  </a:xfrm>
                  <a:prstGeom prst="rect">
                    <a:avLst/>
                  </a:prstGeom>
                </p:spPr>
              </p:pic>
              <p:cxnSp>
                <p:nvCxnSpPr>
                  <p:cNvPr id="17" name="直接箭头连接符 16"/>
                  <p:cNvCxnSpPr/>
                  <p:nvPr/>
                </p:nvCxnSpPr>
                <p:spPr>
                  <a:xfrm>
                    <a:off x="3669" y="4169"/>
                    <a:ext cx="5722" cy="8"/>
                  </a:xfrm>
                  <a:prstGeom prst="straightConnector1">
                    <a:avLst/>
                  </a:prstGeom>
                  <a:ln w="12700"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25" name="文本框 24"/>
            <p:cNvSpPr txBox="1"/>
            <p:nvPr/>
          </p:nvSpPr>
          <p:spPr>
            <a:xfrm>
              <a:off x="6397" y="4172"/>
              <a:ext cx="1293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/>
                <a:t>白银</a:t>
              </a:r>
              <a:endParaRPr lang="zh-CN" altLang="en-US"/>
            </a:p>
          </p:txBody>
        </p:sp>
      </p:grpSp>
      <p:sp>
        <p:nvSpPr>
          <p:cNvPr id="110593" name="Rectangle 1"/>
          <p:cNvSpPr/>
          <p:nvPr/>
        </p:nvSpPr>
        <p:spPr>
          <a:xfrm>
            <a:off x="333427" y="258709"/>
            <a:ext cx="2284730" cy="476885"/>
          </a:xfrm>
          <a:prstGeom prst="rect">
            <a:avLst/>
          </a:prstGeom>
          <a:noFill/>
          <a:ln w="9525">
            <a:noFill/>
          </a:ln>
        </p:spPr>
        <p:txBody>
          <a:bodyPr wrap="none" lIns="108847" tIns="54423" rIns="108847" bIns="54423" anchor="ctr">
            <a:spAutoFit/>
          </a:bodyPr>
          <a:lstStyle/>
          <a:p>
            <a:pPr indent="268605" eaLnBrk="0" hangingPunct="0"/>
            <a:r>
              <a:rPr lang="en-US" altLang="zh-CN" sz="2400" b="1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400" b="1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太平洋贸易</a:t>
            </a:r>
            <a:endParaRPr lang="zh-CN" altLang="en-US" sz="2400" b="1">
              <a:solidFill>
                <a:srgbClr val="0033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1948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6" name="文本框 65"/>
          <p:cNvSpPr txBox="1"/>
          <p:nvPr/>
        </p:nvSpPr>
        <p:spPr>
          <a:xfrm>
            <a:off x="4399915" y="128905"/>
            <a:ext cx="3698875" cy="5016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665" smtClean="0">
                <a:solidFill>
                  <a:srgbClr val="FF0000"/>
                </a:solidFill>
              </a:rPr>
              <a:t>商品的世界性流动增强</a:t>
            </a:r>
            <a:endParaRPr lang="zh-CN" altLang="en-US" sz="2665" smtClean="0">
              <a:solidFill>
                <a:srgbClr val="FF0000"/>
              </a:solidFill>
            </a:endParaRPr>
          </a:p>
        </p:txBody>
      </p:sp>
      <p:pic>
        <p:nvPicPr>
          <p:cNvPr id="2" name="图片 83974" descr="367620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" t="1613" r="1181" b="861"/>
          <a:stretch>
            <a:fillRect/>
          </a:stretch>
        </p:blipFill>
        <p:spPr bwMode="auto">
          <a:xfrm>
            <a:off x="306705" y="812165"/>
            <a:ext cx="11435715" cy="54914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AutoShape 8"/>
          <p:cNvSpPr/>
          <p:nvPr/>
        </p:nvSpPr>
        <p:spPr>
          <a:xfrm>
            <a:off x="1225723" y="1087102"/>
            <a:ext cx="301533" cy="5233670"/>
          </a:xfrm>
          <a:prstGeom prst="leftBrace">
            <a:avLst>
              <a:gd name="adj1" fmla="val 183528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just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endParaRPr lang="zh-CN" altLang="en-US" sz="3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 flipH="1">
            <a:off x="663958" y="2019872"/>
            <a:ext cx="550691" cy="3534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mtClean="0"/>
              <a:t>全球</a:t>
            </a:r>
            <a:endParaRPr lang="en-US" altLang="zh-CN" sz="2400" smtClean="0"/>
          </a:p>
          <a:p>
            <a:r>
              <a:rPr lang="zh-CN" altLang="en-US" sz="2400" smtClean="0"/>
              <a:t>联系</a:t>
            </a:r>
            <a:endParaRPr lang="en-US" altLang="zh-CN" sz="2400" smtClean="0"/>
          </a:p>
          <a:p>
            <a:r>
              <a:rPr lang="zh-CN" altLang="en-US" sz="2400" smtClean="0"/>
              <a:t>的初</a:t>
            </a:r>
            <a:endParaRPr lang="en-US" altLang="zh-CN" sz="2400" smtClean="0"/>
          </a:p>
          <a:p>
            <a:r>
              <a:rPr lang="zh-CN" altLang="en-US" sz="2400" smtClean="0"/>
              <a:t>步建</a:t>
            </a:r>
            <a:endParaRPr lang="en-US" altLang="zh-CN" sz="2400" smtClean="0"/>
          </a:p>
          <a:p>
            <a:r>
              <a:rPr lang="zh-CN" altLang="en-US" sz="2400" smtClean="0"/>
              <a:t>立</a:t>
            </a:r>
            <a:endParaRPr lang="zh-CN" altLang="en-US" sz="2400"/>
          </a:p>
        </p:txBody>
      </p:sp>
      <p:sp>
        <p:nvSpPr>
          <p:cNvPr id="8" name="TextBox 7"/>
          <p:cNvSpPr txBox="1"/>
          <p:nvPr/>
        </p:nvSpPr>
        <p:spPr>
          <a:xfrm>
            <a:off x="1528542" y="1842454"/>
            <a:ext cx="2262158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人口迁移与物种交换</a:t>
            </a:r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637720" y="3875971"/>
            <a:ext cx="2031325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商品的世界性流动</a:t>
            </a:r>
            <a:endParaRPr lang="zh-CN" altLang="en-US"/>
          </a:p>
        </p:txBody>
      </p:sp>
      <p:sp>
        <p:nvSpPr>
          <p:cNvPr id="11" name="AutoShape 8"/>
          <p:cNvSpPr/>
          <p:nvPr/>
        </p:nvSpPr>
        <p:spPr>
          <a:xfrm>
            <a:off x="3834763" y="1075726"/>
            <a:ext cx="232270" cy="1763008"/>
          </a:xfrm>
          <a:prstGeom prst="leftBrace">
            <a:avLst>
              <a:gd name="adj1" fmla="val 183528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just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endParaRPr lang="zh-CN" altLang="en-US" sz="3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12691" y="1009929"/>
            <a:ext cx="110799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人口迁移</a:t>
            </a:r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107973" y="1801505"/>
            <a:ext cx="133882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动植物交流</a:t>
            </a:r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326341" y="2442946"/>
            <a:ext cx="110799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疾病传播</a:t>
            </a:r>
            <a:endParaRPr lang="zh-CN" altLang="en-US"/>
          </a:p>
        </p:txBody>
      </p:sp>
      <p:cxnSp>
        <p:nvCxnSpPr>
          <p:cNvPr id="16" name="直接箭头连接符 15"/>
          <p:cNvCxnSpPr/>
          <p:nvPr/>
        </p:nvCxnSpPr>
        <p:spPr>
          <a:xfrm flipH="1">
            <a:off x="4831307" y="1405717"/>
            <a:ext cx="0" cy="3548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右中括号 18"/>
          <p:cNvSpPr/>
          <p:nvPr/>
        </p:nvSpPr>
        <p:spPr>
          <a:xfrm>
            <a:off x="5472744" y="1132755"/>
            <a:ext cx="81888" cy="914400"/>
          </a:xfrm>
          <a:prstGeom prst="righ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右弧形箭头 19"/>
          <p:cNvSpPr/>
          <p:nvPr/>
        </p:nvSpPr>
        <p:spPr>
          <a:xfrm>
            <a:off x="5540991" y="1542194"/>
            <a:ext cx="491319" cy="113276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AutoShape 8"/>
          <p:cNvSpPr/>
          <p:nvPr/>
        </p:nvSpPr>
        <p:spPr>
          <a:xfrm>
            <a:off x="3780429" y="3166142"/>
            <a:ext cx="163773" cy="1501392"/>
          </a:xfrm>
          <a:prstGeom prst="leftBrace">
            <a:avLst>
              <a:gd name="adj1" fmla="val 183528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just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endParaRPr lang="zh-CN" altLang="en-US" sz="3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082947" y="3100345"/>
            <a:ext cx="180049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传统印度洋贸易</a:t>
            </a:r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4069301" y="3714497"/>
            <a:ext cx="180049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新兴大西洋贸易</a:t>
            </a:r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4055653" y="4342290"/>
            <a:ext cx="180049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新兴太平洋贸易</a:t>
            </a:r>
            <a:endParaRPr lang="zh-CN" altLang="en-US"/>
          </a:p>
        </p:txBody>
      </p:sp>
      <p:sp>
        <p:nvSpPr>
          <p:cNvPr id="32" name="右箭头 31"/>
          <p:cNvSpPr/>
          <p:nvPr/>
        </p:nvSpPr>
        <p:spPr>
          <a:xfrm>
            <a:off x="6094447" y="3728786"/>
            <a:ext cx="707417" cy="3411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924098" y="1542514"/>
            <a:ext cx="3093728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改变世界的人文地理格局和自然环境状态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71" name="Text Box 27"/>
          <p:cNvSpPr txBox="1">
            <a:spLocks noChangeArrowheads="1"/>
          </p:cNvSpPr>
          <p:nvPr/>
        </p:nvSpPr>
        <p:spPr bwMode="auto">
          <a:xfrm>
            <a:off x="7090410" y="3669030"/>
            <a:ext cx="2761615" cy="4603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15000"/>
              </a:spcBef>
            </a:pPr>
            <a:r>
              <a:rPr lang="zh-CN" altLang="en-US" sz="2400" b="1">
                <a:ea typeface="楷体" panose="02010609060101010101" pitchFamily="49" charset="-122"/>
              </a:rPr>
              <a:t>改变世界贸易格局</a:t>
            </a:r>
            <a:endParaRPr lang="zh-CN" altLang="en-US" sz="2400" b="1"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1" grpId="0"/>
      <p:bldP spid="9" grpId="0"/>
      <p:bldP spid="24" grpId="0"/>
      <p:bldP spid="25" grpId="0"/>
      <p:bldP spid="26" grpId="0"/>
      <p:bldP spid="27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Picture 2" descr="C:\Users\Administrator\Desktop\图片1.jpg"/>
          <p:cNvPicPr>
            <a:picLocks noChangeAspect="1" noChangeArrowheads="1"/>
          </p:cNvPicPr>
          <p:nvPr/>
        </p:nvPicPr>
        <p:blipFill>
          <a:blip r:embed="rId2">
            <a:lum/>
          </a:blip>
          <a:stretch>
            <a:fillRect/>
          </a:stretch>
        </p:blipFill>
        <p:spPr bwMode="auto">
          <a:xfrm>
            <a:off x="0" y="1"/>
            <a:ext cx="12191999" cy="6857999"/>
          </a:xfrm>
          <a:prstGeom prst="rect">
            <a:avLst/>
          </a:prstGeom>
          <a:noFill/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53" y="1323832"/>
            <a:ext cx="9853684" cy="5091424"/>
          </a:xfrm>
          <a:prstGeom prst="rect">
            <a:avLst/>
          </a:prstGeom>
        </p:spPr>
      </p:pic>
      <p:cxnSp>
        <p:nvCxnSpPr>
          <p:cNvPr id="4" name="直接连接符 3"/>
          <p:cNvCxnSpPr/>
          <p:nvPr/>
        </p:nvCxnSpPr>
        <p:spPr>
          <a:xfrm flipH="1">
            <a:off x="3521127" y="1351128"/>
            <a:ext cx="13649" cy="5036024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4135273" y="1351128"/>
            <a:ext cx="27296" cy="50769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955125" y="758656"/>
            <a:ext cx="6032421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CN" altLang="en-US" sz="2400" b="1" smtClean="0"/>
              <a:t>是西方列强瓜分世界，划分势力范围的开始</a:t>
            </a:r>
            <a:endParaRPr lang="zh-CN" altLang="en-US" sz="2400" b="1"/>
          </a:p>
        </p:txBody>
      </p:sp>
      <p:sp>
        <p:nvSpPr>
          <p:cNvPr id="6" name="矩形 5"/>
          <p:cNvSpPr/>
          <p:nvPr/>
        </p:nvSpPr>
        <p:spPr>
          <a:xfrm>
            <a:off x="106" y="113910"/>
            <a:ext cx="6743415" cy="645160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二、世界格局的演变</a:t>
            </a: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——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欧洲的崛起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3945" y="1465580"/>
            <a:ext cx="3838575" cy="4848225"/>
          </a:xfrm>
          <a:prstGeom prst="rect">
            <a:avLst/>
          </a:prstGeom>
        </p:spPr>
      </p:pic>
      <p:sp>
        <p:nvSpPr>
          <p:cNvPr id="116738" name="Rectangle 1"/>
          <p:cNvSpPr/>
          <p:nvPr/>
        </p:nvSpPr>
        <p:spPr>
          <a:xfrm>
            <a:off x="311837" y="759089"/>
            <a:ext cx="5470593" cy="476885"/>
          </a:xfrm>
          <a:prstGeom prst="rect">
            <a:avLst/>
          </a:prstGeom>
          <a:noFill/>
          <a:ln w="9525">
            <a:noFill/>
          </a:ln>
        </p:spPr>
        <p:txBody>
          <a:bodyPr lIns="108847" tIns="54423" rIns="108847" bIns="54423" anchor="ctr">
            <a:spAutoFit/>
          </a:bodyPr>
          <a:lstStyle/>
          <a:p>
            <a:pPr indent="268605" eaLnBrk="0" hangingPunct="0"/>
            <a:r>
              <a:rPr lang="en-US" altLang="zh-CN" sz="2400" b="1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400" b="1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新航路开辟与早期殖民扩张</a:t>
            </a:r>
            <a:endParaRPr lang="zh-CN" altLang="en-US" sz="2400" b="1">
              <a:solidFill>
                <a:srgbClr val="0033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06" y="261865"/>
            <a:ext cx="6743415" cy="6451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二、世界格局的演变</a:t>
            </a: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——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欧洲的崛起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6738" name="Rectangle 1"/>
          <p:cNvSpPr/>
          <p:nvPr/>
        </p:nvSpPr>
        <p:spPr>
          <a:xfrm>
            <a:off x="193727" y="1096274"/>
            <a:ext cx="5470593" cy="476885"/>
          </a:xfrm>
          <a:prstGeom prst="rect">
            <a:avLst/>
          </a:prstGeom>
          <a:noFill/>
          <a:ln w="9525">
            <a:noFill/>
          </a:ln>
        </p:spPr>
        <p:txBody>
          <a:bodyPr lIns="108847" tIns="54423" rIns="108847" bIns="54423" anchor="ctr">
            <a:spAutoFit/>
          </a:bodyPr>
          <a:lstStyle/>
          <a:p>
            <a:pPr indent="268605" eaLnBrk="0" hangingPunct="0"/>
            <a:r>
              <a:rPr lang="en-US" altLang="zh-CN" sz="2400" b="1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400" b="1">
                <a:solidFill>
                  <a:srgbClr val="00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新航路开辟与早期殖民扩张</a:t>
            </a:r>
            <a:endParaRPr lang="zh-CN" altLang="en-US" sz="2400" b="1">
              <a:solidFill>
                <a:srgbClr val="0033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6" name="Group 71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2698106" y="4653257"/>
          <a:ext cx="6671945" cy="1721485"/>
        </p:xfrm>
        <a:graphic>
          <a:graphicData uri="http://schemas.openxmlformats.org/drawingml/2006/table">
            <a:tbl>
              <a:tblPr/>
              <a:tblGrid>
                <a:gridCol w="2136775"/>
                <a:gridCol w="4535170"/>
              </a:tblGrid>
              <a:tr h="426720">
                <a:tc gridSpan="2"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先后崛起的西方列强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870" marR="121870" marT="60922" marB="60922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60000"/>
                      </a:schemeClr>
                    </a:solidFill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43180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</a:t>
                      </a:r>
                      <a:r>
                        <a:rPr kumimoji="0" lang="en-US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～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16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世纪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870" marR="121870" marT="60922" marB="60922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6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西班牙、葡萄牙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870" marR="121870" marT="60922" marB="6092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60000"/>
                      </a:schemeClr>
                    </a:solidFill>
                  </a:tcPr>
                </a:tc>
              </a:tr>
              <a:tr h="431165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17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世纪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870" marR="121870" marT="60922" marB="60922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6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“海上马车夫”荷兰；英法崛起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870" marR="121870" marT="60922" marB="6092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60000"/>
                      </a:schemeClr>
                    </a:solidFill>
                  </a:tcPr>
                </a:tc>
              </a:tr>
              <a:tr h="43180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世纪中后期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870" marR="121870" marT="60922" marB="60922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6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英国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（“日不落帝国”）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870" marR="121870" marT="60922" marB="6092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6755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562" y="1725134"/>
            <a:ext cx="5440439" cy="2728154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16756" name="Picture 3"/>
          <p:cNvPicPr>
            <a:picLocks noChangeAspect="1"/>
          </p:cNvPicPr>
          <p:nvPr/>
        </p:nvPicPr>
        <p:blipFill>
          <a:blip r:embed="rId4"/>
          <a:srcRect r="5640"/>
          <a:stretch>
            <a:fillRect/>
          </a:stretch>
        </p:blipFill>
        <p:spPr>
          <a:xfrm>
            <a:off x="6034105" y="1725134"/>
            <a:ext cx="5605493" cy="2712284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" name="组合 9"/>
          <p:cNvGrpSpPr/>
          <p:nvPr/>
        </p:nvGrpSpPr>
        <p:grpSpPr>
          <a:xfrm>
            <a:off x="-26028" y="932723"/>
            <a:ext cx="4393836" cy="5686142"/>
            <a:chOff x="651654" y="586854"/>
            <a:chExt cx="5040000" cy="5651830"/>
          </a:xfrm>
        </p:grpSpPr>
        <p:pic>
          <p:nvPicPr>
            <p:cNvPr id="2" name="Picture 6" descr="W020100928406729902597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307" t="2316" r="2307" b="2007"/>
            <a:stretch>
              <a:fillRect/>
            </a:stretch>
          </p:blipFill>
          <p:spPr bwMode="auto">
            <a:xfrm>
              <a:off x="651654" y="586854"/>
              <a:ext cx="5040000" cy="4787599"/>
            </a:xfrm>
            <a:prstGeom prst="rect">
              <a:avLst/>
            </a:prstGeom>
            <a:noFill/>
            <a:ln w="9525">
              <a:solidFill>
                <a:schemeClr val="bg1">
                  <a:lumMod val="75000"/>
                </a:schemeClr>
              </a:solidFill>
              <a:miter lim="800000"/>
            </a:ln>
            <a:effectLst/>
          </p:spPr>
        </p:pic>
        <p:sp>
          <p:nvSpPr>
            <p:cNvPr id="8" name="文本框 7"/>
            <p:cNvSpPr txBox="1"/>
            <p:nvPr/>
          </p:nvSpPr>
          <p:spPr>
            <a:xfrm>
              <a:off x="1012755" y="5474970"/>
              <a:ext cx="4321176" cy="7637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square" rtlCol="0" anchor="ctr" anchorCtr="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zh-CN" altLang="en-US" sz="2000" b="1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新航路开辟前</a:t>
              </a:r>
              <a:r>
                <a:rPr lang="zh-CN" altLang="en-US" sz="2400" b="1">
                  <a:solidFill>
                    <a:schemeClr val="accent6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亚欧</a:t>
              </a:r>
              <a:r>
                <a:rPr lang="zh-CN" altLang="en-US" sz="2000" b="1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之间的贸</a:t>
              </a:r>
              <a:r>
                <a:rPr lang="zh-CN" altLang="en-US" sz="2000" b="1" smtClean="0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易</a:t>
              </a:r>
              <a:r>
                <a:rPr lang="zh-CN" altLang="en-US" sz="2000" b="1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示意图</a:t>
              </a:r>
              <a:endParaRPr lang="zh-CN" altLang="en-US" sz="20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463820" y="932723"/>
            <a:ext cx="4704523" cy="5667413"/>
            <a:chOff x="6329173" y="586854"/>
            <a:chExt cx="5400000" cy="5629376"/>
          </a:xfrm>
        </p:grpSpPr>
        <p:pic>
          <p:nvPicPr>
            <p:cNvPr id="6" name="Picture 4" descr="W020100928406728185476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ECEBF3"/>
                </a:clrFrom>
                <a:clrTo>
                  <a:srgbClr val="ECEBF3">
                    <a:alpha val="0"/>
                  </a:srgbClr>
                </a:clrTo>
              </a:clrChange>
            </a:blip>
            <a:srcRect l="2212" t="2063" r="2191" b="1944"/>
            <a:stretch>
              <a:fillRect/>
            </a:stretch>
          </p:blipFill>
          <p:spPr bwMode="auto">
            <a:xfrm>
              <a:off x="6329173" y="586854"/>
              <a:ext cx="5400000" cy="4784337"/>
            </a:xfrm>
            <a:prstGeom prst="rect">
              <a:avLst/>
            </a:prstGeom>
            <a:noFill/>
            <a:ln w="9525">
              <a:solidFill>
                <a:schemeClr val="bg1">
                  <a:lumMod val="75000"/>
                </a:schemeClr>
              </a:solidFill>
              <a:miter lim="800000"/>
            </a:ln>
            <a:effectLst/>
          </p:spPr>
        </p:pic>
        <p:sp>
          <p:nvSpPr>
            <p:cNvPr id="9" name="文本框 8"/>
            <p:cNvSpPr txBox="1"/>
            <p:nvPr/>
          </p:nvSpPr>
          <p:spPr>
            <a:xfrm>
              <a:off x="6547356" y="5453037"/>
              <a:ext cx="5040000" cy="7631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square" rtlCol="0" anchor="ctr" anchorCtr="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zh-CN" altLang="en-US" sz="2000" b="1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新航路开辟后</a:t>
              </a:r>
              <a:r>
                <a:rPr lang="zh-CN" altLang="en-US" sz="24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亚欧非美</a:t>
              </a:r>
              <a:r>
                <a:rPr lang="zh-CN" altLang="en-US" sz="2000" b="1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之间的贸</a:t>
              </a:r>
              <a:r>
                <a:rPr lang="zh-CN" altLang="en-US" sz="2000" b="1" smtClean="0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易</a:t>
              </a:r>
              <a:r>
                <a:rPr lang="zh-CN" altLang="en-US" sz="2000" b="1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示意</a:t>
              </a:r>
              <a:r>
                <a:rPr lang="zh-CN" altLang="en-US" sz="2000" b="1" smtClean="0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图</a:t>
              </a:r>
              <a:endParaRPr lang="zh-CN" altLang="en-US" sz="20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4" name="AutoShape 11"/>
          <p:cNvSpPr>
            <a:spLocks noChangeArrowheads="1"/>
          </p:cNvSpPr>
          <p:nvPr/>
        </p:nvSpPr>
        <p:spPr bwMode="auto">
          <a:xfrm>
            <a:off x="9418320" y="1321435"/>
            <a:ext cx="2571750" cy="404495"/>
          </a:xfrm>
          <a:prstGeom prst="flowChartAlternateProcess">
            <a:avLst/>
          </a:prstGeom>
          <a:solidFill>
            <a:srgbClr val="FFFF00">
              <a:alpha val="69804"/>
            </a:srgbClr>
          </a:solidFill>
          <a:ln w="9525">
            <a:noFill/>
            <a:miter lim="800000"/>
          </a:ln>
          <a:scene3d>
            <a:camera prst="orthographicFront"/>
            <a:lightRig rig="harsh" dir="t"/>
          </a:scene3d>
          <a:sp3d>
            <a:bevelT w="165100" prst="coolSlant"/>
          </a:sp3d>
        </p:spPr>
        <p:txBody>
          <a:bodyPr wrap="none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eaLnBrk="1" hangingPunct="1"/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贸易范围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---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扩大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AutoShape 12"/>
          <p:cNvSpPr>
            <a:spLocks noChangeArrowheads="1"/>
          </p:cNvSpPr>
          <p:nvPr/>
        </p:nvSpPr>
        <p:spPr bwMode="auto">
          <a:xfrm>
            <a:off x="9417685" y="2440940"/>
            <a:ext cx="2762885" cy="365760"/>
          </a:xfrm>
          <a:prstGeom prst="flowChartAlternateProcess">
            <a:avLst/>
          </a:prstGeom>
          <a:solidFill>
            <a:srgbClr val="FFFF00">
              <a:alpha val="69804"/>
            </a:srgbClr>
          </a:solidFill>
          <a:ln w="9525">
            <a:noFill/>
            <a:miter lim="800000"/>
          </a:ln>
          <a:scene3d>
            <a:camera prst="orthographicFront"/>
            <a:lightRig rig="harsh" dir="t"/>
          </a:scene3d>
          <a:sp3d>
            <a:bevelT w="165100" prst="coolSlant"/>
          </a:sp3d>
        </p:spPr>
        <p:txBody>
          <a:bodyPr wrap="none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eaLnBrk="1" hangingPunct="1"/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商品种类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---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增加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" name="AutoShape 13"/>
          <p:cNvSpPr>
            <a:spLocks noChangeArrowheads="1"/>
          </p:cNvSpPr>
          <p:nvPr/>
        </p:nvSpPr>
        <p:spPr bwMode="auto">
          <a:xfrm>
            <a:off x="9483725" y="3482975"/>
            <a:ext cx="2630170" cy="364490"/>
          </a:xfrm>
          <a:prstGeom prst="flowChartAlternateProcess">
            <a:avLst/>
          </a:prstGeom>
          <a:solidFill>
            <a:srgbClr val="FFFF00">
              <a:alpha val="69804"/>
            </a:srgbClr>
          </a:solidFill>
          <a:ln w="9525">
            <a:noFill/>
            <a:miter lim="800000"/>
          </a:ln>
          <a:scene3d>
            <a:camera prst="orthographicFront"/>
            <a:lightRig rig="harsh" dir="t"/>
          </a:scene3d>
          <a:sp3d>
            <a:bevelT w="165100" prst="coolSlant"/>
          </a:sp3d>
        </p:spPr>
        <p:txBody>
          <a:bodyPr wrap="none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eaLnBrk="1" hangingPunct="1"/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贸易中心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---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转移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AutoShape 13"/>
          <p:cNvSpPr>
            <a:spLocks noChangeArrowheads="1"/>
          </p:cNvSpPr>
          <p:nvPr/>
        </p:nvSpPr>
        <p:spPr bwMode="auto">
          <a:xfrm>
            <a:off x="9264650" y="4415790"/>
            <a:ext cx="2879725" cy="365125"/>
          </a:xfrm>
          <a:prstGeom prst="flowChartAlternateProcess">
            <a:avLst/>
          </a:prstGeom>
          <a:solidFill>
            <a:srgbClr val="FFFF00">
              <a:alpha val="69804"/>
            </a:srgbClr>
          </a:solidFill>
          <a:ln w="9525">
            <a:noFill/>
            <a:miter lim="800000"/>
          </a:ln>
          <a:scene3d>
            <a:camera prst="orthographicFront"/>
            <a:lightRig rig="harsh" dir="t"/>
          </a:scene3d>
          <a:sp3d>
            <a:bevelT w="165100" prst="coolSlant"/>
          </a:sp3d>
        </p:spPr>
        <p:txBody>
          <a:bodyPr wrap="none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eaLnBrk="1" hangingPunct="1"/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股</a:t>
            </a:r>
            <a:r>
              <a:rPr lang="zh-CN" altLang="en-US" sz="2400" b="1" smtClean="0">
                <a:latin typeface="黑体" panose="02010609060101010101" pitchFamily="49" charset="-122"/>
                <a:ea typeface="黑体" panose="02010609060101010101" pitchFamily="49" charset="-122"/>
              </a:rPr>
              <a:t>份公司和证券贸易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840416" y="89231"/>
            <a:ext cx="1503641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smtClean="0"/>
              <a:t>表现？</a:t>
            </a:r>
            <a:endParaRPr lang="zh-CN" altLang="en-US" sz="3200"/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288925" y="37465"/>
            <a:ext cx="1980565" cy="58356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ffectLst/>
                <a:ea typeface="黑体" panose="02010609060101010101" pitchFamily="49" charset="-122"/>
              </a:rPr>
              <a:t>商</a:t>
            </a:r>
            <a:r>
              <a:rPr lang="zh-CN" altLang="en-US" sz="3200" b="1" smtClean="0">
                <a:solidFill>
                  <a:srgbClr val="FF0000"/>
                </a:solidFill>
                <a:effectLst/>
                <a:ea typeface="黑体" panose="02010609060101010101" pitchFamily="49" charset="-122"/>
              </a:rPr>
              <a:t>业革命</a:t>
            </a:r>
            <a:endParaRPr lang="zh-CN" altLang="en-US" sz="3200" b="1" smtClean="0">
              <a:solidFill>
                <a:srgbClr val="FF0000"/>
              </a:solidFill>
              <a:effectLst/>
              <a:ea typeface="黑体" panose="02010609060101010101" pitchFamily="49" charset="-122"/>
            </a:endParaRPr>
          </a:p>
        </p:txBody>
      </p:sp>
      <p:sp>
        <p:nvSpPr>
          <p:cNvPr id="29" name="AutoShape 13"/>
          <p:cNvSpPr>
            <a:spLocks noChangeArrowheads="1"/>
          </p:cNvSpPr>
          <p:nvPr/>
        </p:nvSpPr>
        <p:spPr bwMode="auto">
          <a:xfrm>
            <a:off x="9282430" y="5650230"/>
            <a:ext cx="2909570" cy="400685"/>
          </a:xfrm>
          <a:prstGeom prst="flowChartAlternateProcess">
            <a:avLst/>
          </a:prstGeom>
          <a:solidFill>
            <a:srgbClr val="FFFF00">
              <a:alpha val="69804"/>
            </a:srgbClr>
          </a:solidFill>
          <a:ln w="9525">
            <a:noFill/>
            <a:miter lim="800000"/>
          </a:ln>
          <a:scene3d>
            <a:camera prst="orthographicFront"/>
            <a:lightRig rig="harsh" dir="t"/>
          </a:scene3d>
          <a:sp3d>
            <a:bevelT w="165100" prst="coolSlant"/>
          </a:sp3d>
        </p:spPr>
        <p:txBody>
          <a:bodyPr wrap="none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eaLnBrk="1" hangingPunct="1"/>
            <a:r>
              <a:rPr lang="zh-CN" altLang="en-US" sz="2400" b="1" smtClean="0">
                <a:latin typeface="黑体" panose="02010609060101010101" pitchFamily="49" charset="-122"/>
                <a:ea typeface="黑体" panose="02010609060101010101" pitchFamily="49" charset="-122"/>
              </a:rPr>
              <a:t>英</a:t>
            </a:r>
            <a:r>
              <a:rPr lang="en-US" altLang="zh-CN" sz="2400" b="1" smtClean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400" b="1" smtClean="0">
                <a:latin typeface="黑体" panose="02010609060101010101" pitchFamily="49" charset="-122"/>
                <a:ea typeface="黑体" panose="02010609060101010101" pitchFamily="49" charset="-122"/>
              </a:rPr>
              <a:t>法</a:t>
            </a:r>
            <a:r>
              <a:rPr lang="en-US" altLang="zh-CN" sz="2400" b="1" smtClean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400" b="1" smtClean="0">
                <a:latin typeface="黑体" panose="02010609060101010101" pitchFamily="49" charset="-122"/>
                <a:ea typeface="黑体" panose="02010609060101010101" pitchFamily="49" charset="-122"/>
              </a:rPr>
              <a:t>荷等新商业帝国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21915" y="160655"/>
            <a:ext cx="581152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——以欧洲为中心的世界市场正逐渐形成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655" y="932815"/>
            <a:ext cx="7995285" cy="5118100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9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4" descr="W020100928406728185476"/>
          <p:cNvPicPr>
            <a:picLocks noChangeAspect="1" noChangeArrowheads="1"/>
          </p:cNvPicPr>
          <p:nvPr/>
        </p:nvPicPr>
        <p:blipFill>
          <a:blip r:embed="rId3"/>
          <a:srcRect l="2213" t="911" r="1210" b="1945"/>
          <a:stretch>
            <a:fillRect/>
          </a:stretch>
        </p:blipFill>
        <p:spPr bwMode="auto">
          <a:xfrm>
            <a:off x="32140" y="956151"/>
            <a:ext cx="4783629" cy="5317975"/>
          </a:xfrm>
          <a:prstGeom prst="rect">
            <a:avLst/>
          </a:prstGeom>
          <a:noFill/>
          <a:ln w="9525">
            <a:noFill/>
            <a:miter lim="800000"/>
          </a:ln>
          <a:effectLst>
            <a:innerShdw blurRad="114300">
              <a:prstClr val="black"/>
            </a:innerShdw>
          </a:effectLst>
        </p:spPr>
      </p:pic>
      <p:sp>
        <p:nvSpPr>
          <p:cNvPr id="8" name="椭圆 7"/>
          <p:cNvSpPr/>
          <p:nvPr/>
        </p:nvSpPr>
        <p:spPr>
          <a:xfrm>
            <a:off x="2255572" y="2660915"/>
            <a:ext cx="1097881" cy="360000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2" name="椭圆 11"/>
          <p:cNvSpPr/>
          <p:nvPr/>
        </p:nvSpPr>
        <p:spPr>
          <a:xfrm>
            <a:off x="1271803" y="3429000"/>
            <a:ext cx="864000" cy="540000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3" name="文本框 12"/>
          <p:cNvSpPr txBox="1"/>
          <p:nvPr/>
        </p:nvSpPr>
        <p:spPr>
          <a:xfrm>
            <a:off x="252151" y="6187199"/>
            <a:ext cx="4390888" cy="7683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 anchor="ctr" anchorCtr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zh-CN" altLang="en-US" sz="20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新航路开辟后</a:t>
            </a:r>
            <a:r>
              <a:rPr lang="zh-CN" altLang="en-US" sz="24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亚欧非美</a:t>
            </a:r>
            <a:r>
              <a:rPr lang="zh-CN" altLang="en-US" sz="20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之间的贸易情况</a:t>
            </a:r>
            <a:endParaRPr lang="zh-CN" altLang="en-US" sz="2000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43872" y="949873"/>
            <a:ext cx="7376229" cy="1527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材料一：仅以金银为例，</a:t>
            </a: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1521-1544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年，年均从美洲运往西班牙的黄金达到</a:t>
            </a: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2900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公斤，白银</a:t>
            </a: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24.6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万公斤。</a:t>
            </a: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16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世纪末，世界贵金属开采量的</a:t>
            </a: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65%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为西班牙所占有。</a:t>
            </a:r>
            <a:endParaRPr lang="en-US" altLang="zh-CN" sz="24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135" smtClean="0">
                <a:latin typeface="楷体" panose="02010609060101010101" pitchFamily="49" charset="-122"/>
                <a:ea typeface="楷体" panose="02010609060101010101" pitchFamily="49" charset="-122"/>
              </a:rPr>
              <a:t>        ——</a:t>
            </a:r>
            <a:r>
              <a:rPr lang="zh-CN" altLang="en-US" sz="2135" smtClean="0">
                <a:latin typeface="楷体" panose="02010609060101010101" pitchFamily="49" charset="-122"/>
                <a:ea typeface="楷体" panose="02010609060101010101" pitchFamily="49" charset="-122"/>
              </a:rPr>
              <a:t>孙家堃</a:t>
            </a:r>
            <a:r>
              <a:rPr lang="en-US" altLang="zh-CN" sz="2135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135" smtClean="0">
                <a:latin typeface="楷体" panose="02010609060101010101" pitchFamily="49" charset="-122"/>
                <a:ea typeface="楷体" panose="02010609060101010101" pitchFamily="49" charset="-122"/>
              </a:rPr>
              <a:t>哥伦布“发现”新大陆的历史作用</a:t>
            </a:r>
            <a:r>
              <a:rPr lang="en-US" altLang="zh-CN" sz="2135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135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16" name="图表 15"/>
          <p:cNvGraphicFramePr/>
          <p:nvPr/>
        </p:nvGraphicFramePr>
        <p:xfrm>
          <a:off x="5882701" y="2509275"/>
          <a:ext cx="4981961" cy="4487435"/>
        </p:xfrm>
        <a:graphic>
          <a:graphicData uri="http://schemas.openxmlformats.org/drawingml/2006/chart">
            <c:chart xmlns:c="http://schemas.openxmlformats.org/drawingml/2006/chart" r:id="rId4"/>
          </a:graphicData>
        </a:graphic>
      </p:graphicFrame>
      <p:cxnSp>
        <p:nvCxnSpPr>
          <p:cNvPr id="11" name="直接连接符 10"/>
          <p:cNvCxnSpPr/>
          <p:nvPr/>
        </p:nvCxnSpPr>
        <p:spPr>
          <a:xfrm>
            <a:off x="7344139" y="2084851"/>
            <a:ext cx="249627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6864085" y="1700808"/>
            <a:ext cx="240026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9639784" y="1729573"/>
            <a:ext cx="2144105" cy="2724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326390" y="17780"/>
            <a:ext cx="2049780" cy="58356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smtClean="0">
                <a:solidFill>
                  <a:srgbClr val="FF0000"/>
                </a:solidFill>
                <a:effectLst/>
                <a:ea typeface="黑体" panose="02010609060101010101" pitchFamily="49" charset="-122"/>
              </a:rPr>
              <a:t>价格革命</a:t>
            </a:r>
            <a:endParaRPr lang="zh-CN" altLang="en-US" sz="3200" b="1" smtClean="0">
              <a:solidFill>
                <a:srgbClr val="FF0000"/>
              </a:solidFill>
              <a:effectLst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Graphic spid="16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4751705" y="196851"/>
            <a:ext cx="265970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金银大量流入欧洲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" name="下箭头 2"/>
          <p:cNvSpPr/>
          <p:nvPr/>
        </p:nvSpPr>
        <p:spPr>
          <a:xfrm>
            <a:off x="5953632" y="673736"/>
            <a:ext cx="286385" cy="574675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2000251" y="1248411"/>
            <a:ext cx="2040943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金银价格下降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文本框 3"/>
          <p:cNvSpPr txBox="1"/>
          <p:nvPr/>
        </p:nvSpPr>
        <p:spPr>
          <a:xfrm>
            <a:off x="5375920" y="1248411"/>
            <a:ext cx="142218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货币贬值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6" name="文本框 4"/>
          <p:cNvSpPr txBox="1"/>
          <p:nvPr/>
        </p:nvSpPr>
        <p:spPr>
          <a:xfrm>
            <a:off x="7813675" y="1248411"/>
            <a:ext cx="142218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物价上升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7" name="下箭头 6"/>
          <p:cNvSpPr/>
          <p:nvPr/>
        </p:nvSpPr>
        <p:spPr>
          <a:xfrm>
            <a:off x="4465321" y="2099311"/>
            <a:ext cx="286385" cy="574675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" name="下箭头 7"/>
          <p:cNvSpPr/>
          <p:nvPr/>
        </p:nvSpPr>
        <p:spPr>
          <a:xfrm>
            <a:off x="7608169" y="2060849"/>
            <a:ext cx="286385" cy="574675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28975" y="2829560"/>
            <a:ext cx="2759710" cy="119888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4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收取固定货币地租者（封建主）财力地位</a:t>
            </a:r>
            <a:r>
              <a:rPr lang="en-US" altLang="zh-CN" sz="24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4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下降</a:t>
            </a:r>
            <a:endParaRPr lang="zh-CN" altLang="en-US" sz="24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6376035" y="2829560"/>
            <a:ext cx="2960325" cy="119888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sz="24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拥有大量商品的商人（新兴资产阶级）经济实力——增强</a:t>
            </a:r>
            <a:endParaRPr sz="24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916047" y="4292557"/>
            <a:ext cx="4968875" cy="460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封建制度衰落，资本主义发展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下箭头 11"/>
          <p:cNvSpPr/>
          <p:nvPr/>
        </p:nvSpPr>
        <p:spPr>
          <a:xfrm>
            <a:off x="6089651" y="4780916"/>
            <a:ext cx="286385" cy="574675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631691" y="5446395"/>
            <a:ext cx="320230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推动欧洲社会转型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2642" y="961073"/>
            <a:ext cx="149366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/>
              <a:t>影响？</a:t>
            </a:r>
            <a:endParaRPr lang="zh-CN" altLang="en-US" sz="3200"/>
          </a:p>
        </p:txBody>
      </p:sp>
      <p:sp>
        <p:nvSpPr>
          <p:cNvPr id="16" name="文本框 8"/>
          <p:cNvSpPr txBox="1"/>
          <p:nvPr/>
        </p:nvSpPr>
        <p:spPr>
          <a:xfrm>
            <a:off x="518867" y="5962650"/>
            <a:ext cx="4608427" cy="707886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>
                <a:solidFill>
                  <a:srgbClr val="008000"/>
                </a:solidFill>
                <a:effectLst>
                  <a:innerShdw blurRad="114300">
                    <a:prstClr val="black"/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经济关系变化</a:t>
            </a:r>
            <a:endParaRPr lang="zh-CN" altLang="en-US" sz="4000" b="1">
              <a:solidFill>
                <a:srgbClr val="008000"/>
              </a:solidFill>
              <a:effectLst>
                <a:innerShdw blurRad="114300">
                  <a:prstClr val="black"/>
                </a:innerShdw>
              </a:effectLst>
              <a:latin typeface="微软雅黑" panose="020b0503020204020204" pitchFamily="34" charset="-122"/>
              <a:ea typeface="微软雅黑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32660" y="5970906"/>
            <a:ext cx="4704523" cy="707886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>
                <a:solidFill>
                  <a:srgbClr val="008000"/>
                </a:solidFill>
                <a:effectLst>
                  <a:innerShdw blurRad="114300">
                    <a:prstClr val="black"/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阶级关系变化</a:t>
            </a:r>
            <a:endParaRPr lang="zh-CN" altLang="en-US" sz="4000" b="1">
              <a:solidFill>
                <a:srgbClr val="008000"/>
              </a:solidFill>
              <a:effectLst>
                <a:innerShdw blurRad="114300">
                  <a:prstClr val="black"/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右箭头 1"/>
          <p:cNvSpPr/>
          <p:nvPr/>
        </p:nvSpPr>
        <p:spPr>
          <a:xfrm>
            <a:off x="5412297" y="6059169"/>
            <a:ext cx="963738" cy="4720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0" y="37460"/>
            <a:ext cx="2543605" cy="58356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smtClean="0">
                <a:solidFill>
                  <a:srgbClr val="FF0000"/>
                </a:solidFill>
                <a:effectLst/>
                <a:ea typeface="黑体" panose="02010609060101010101" pitchFamily="49" charset="-122"/>
              </a:rPr>
              <a:t>价格革命</a:t>
            </a:r>
            <a:endParaRPr lang="zh-CN" altLang="en-US" sz="3200" b="1" smtClean="0">
              <a:solidFill>
                <a:srgbClr val="FF0000"/>
              </a:solidFill>
              <a:effectLst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6" grpId="0"/>
      <p:bldP spid="17" grpId="0"/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06" y="261865"/>
            <a:ext cx="9190660" cy="6451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二、世界格局的演变</a:t>
            </a: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——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非洲、美洲的灾难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0834" name="图片 61442" descr="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650" y="1224280"/>
            <a:ext cx="6267450" cy="31032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0835" name="文本框 61443"/>
          <p:cNvSpPr txBox="1"/>
          <p:nvPr/>
        </p:nvSpPr>
        <p:spPr>
          <a:xfrm>
            <a:off x="882820" y="4561499"/>
            <a:ext cx="10127024" cy="2026285"/>
          </a:xfrm>
          <a:prstGeom prst="rect">
            <a:avLst/>
          </a:prstGeom>
          <a:noFill/>
          <a:ln w="9525">
            <a:noFill/>
          </a:ln>
        </p:spPr>
        <p:txBody>
          <a:bodyPr lIns="108847" tIns="54423" rIns="108847" bIns="54423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0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戈雷岛，大西洋的一个岛屿。殖民者把它作为贩运、关押黑人奴隶的场所，成为西非最大的奴隶转运站。据统计，至少有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2000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万黑人奴隶从戈雷岛被转卖出去，有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500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万黑人死于途中。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1978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年戈雷岛被联合国教科文组织列为警示世人的世界文化遗产。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0836" name="Picture 5"/>
          <p:cNvPicPr preferRelativeResize="0"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9205" y="1148715"/>
            <a:ext cx="3400425" cy="3263900"/>
          </a:xfrm>
          <a:prstGeom prst="rect">
            <a:avLst/>
          </a:prstGeom>
          <a:solidFill>
            <a:schemeClr val="folHlink"/>
          </a:solidFill>
          <a:ln w="9525">
            <a:noFill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Picture 2" descr="C:\Users\Administrator\Desktop\图片1.jpg"/>
          <p:cNvPicPr>
            <a:picLocks noChangeAspect="1" noChangeArrowheads="1"/>
          </p:cNvPicPr>
          <p:nvPr/>
        </p:nvPicPr>
        <p:blipFill>
          <a:blip r:embed="rId2">
            <a:lum/>
          </a:blip>
          <a:stretch>
            <a:fillRect/>
          </a:stretch>
        </p:blipFill>
        <p:spPr bwMode="auto">
          <a:xfrm>
            <a:off x="0" y="1"/>
            <a:ext cx="12191999" cy="6857999"/>
          </a:xfrm>
          <a:prstGeom prst="rect">
            <a:avLst/>
          </a:prstGeom>
          <a:noFill/>
        </p:spPr>
      </p:pic>
      <p:pic>
        <p:nvPicPr>
          <p:cNvPr id="2" name="Picture 2" descr="00000_13"/>
          <p:cNvPicPr>
            <a:picLocks noChangeAspect="1" noChangeArrowheads="1"/>
          </p:cNvPicPr>
          <p:nvPr/>
        </p:nvPicPr>
        <p:blipFill>
          <a:blip r:embed="rId3"/>
          <a:srcRect r="50" b="34"/>
          <a:stretch>
            <a:fillRect/>
          </a:stretch>
        </p:blipFill>
        <p:spPr bwMode="auto">
          <a:xfrm>
            <a:off x="407533" y="233107"/>
            <a:ext cx="3228760" cy="2413000"/>
          </a:xfrm>
          <a:prstGeom prst="rect">
            <a:avLst/>
          </a:prstGeom>
          <a:noFill/>
          <a:ln w="114300">
            <a:solidFill>
              <a:schemeClr val="bg1"/>
            </a:solidFill>
            <a:miter lim="800000"/>
          </a:ln>
        </p:spPr>
      </p:pic>
      <p:pic>
        <p:nvPicPr>
          <p:cNvPr id="3" name="Picture 2" descr="黑人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6000"/>
          </a:blip>
          <a:srcRect t="9737" b="9737"/>
          <a:stretch>
            <a:fillRect/>
          </a:stretch>
        </p:blipFill>
        <p:spPr bwMode="auto">
          <a:xfrm>
            <a:off x="3906461" y="387081"/>
            <a:ext cx="3081910" cy="237648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604317" y="2956920"/>
            <a:ext cx="4927482" cy="329184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2000" b="1" smtClean="0">
                <a:solidFill>
                  <a:srgbClr val="000000"/>
                </a:solidFill>
                <a:ea typeface="楷体" panose="02010609060101010101" pitchFamily="49" charset="-122"/>
              </a:rPr>
              <a:t>       </a:t>
            </a:r>
            <a:r>
              <a:rPr lang="zh-CN" altLang="en-US" sz="2000" b="1" smtClean="0">
                <a:solidFill>
                  <a:srgbClr val="000000"/>
                </a:solidFill>
                <a:ea typeface="楷体" panose="02010609060101010101" pitchFamily="49" charset="-122"/>
              </a:rPr>
              <a:t>在这艘严重超载的运奴船上，黑人就象排列在书架上的书一样，每个人所占空间不到一个棺材大。他们吃着劣质的食物，呼吸着污浊的空气，恶劣的条件很容易使人患病，患病死的人或得了流行病的人就要被扔入大海，活着到达目的地的黑人就被卖做奴隶。</a:t>
            </a:r>
            <a:endParaRPr lang="zh-CN" altLang="en-US" sz="2000" b="1" smtClean="0">
              <a:solidFill>
                <a:srgbClr val="000000"/>
              </a:solidFill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b="1">
                <a:ea typeface="楷体" panose="02010609060101010101" pitchFamily="49" charset="-122"/>
              </a:rPr>
              <a:t>     ——摘编自卡萨斯《西印度毁灭述略》</a:t>
            </a:r>
            <a:endParaRPr lang="zh-CN" altLang="en-US" sz="2000" b="1">
              <a:ea typeface="楷体" panose="02010609060101010101" pitchFamily="49" charset="-122"/>
            </a:endParaRPr>
          </a:p>
        </p:txBody>
      </p:sp>
      <p:pic>
        <p:nvPicPr>
          <p:cNvPr id="5" name="Picture 29" descr="2885962936215349319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7710094" y="276073"/>
            <a:ext cx="3527425" cy="2326494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</a:ln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953760" y="3046095"/>
            <a:ext cx="5868670" cy="289179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美国学者</a:t>
            </a:r>
            <a:r>
              <a:rPr lang="zh-CN" altLang="en-US" sz="2000" b="1" u="sng">
                <a:latin typeface="楷体" panose="02010609060101010101" pitchFamily="49" charset="-122"/>
                <a:ea typeface="楷体" panose="02010609060101010101" pitchFamily="49" charset="-122"/>
              </a:rPr>
              <a:t>杜波伊斯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估计：</a:t>
            </a:r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16-18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世纪欧洲奴隶贩子向美洲大陆贩运的黑奴共计</a:t>
            </a:r>
            <a:r>
              <a:rPr lang="en-US" altLang="zh-CN" sz="2000" b="1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1500</a:t>
            </a:r>
            <a:r>
              <a:rPr lang="zh-CN" altLang="en-US" sz="2000" b="1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万人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。他认为，每运一个黑人到美洲，至少有</a:t>
            </a:r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个人死于猎奴战争和贩运途中，加上贩运到其他地区的黑人，总计使</a:t>
            </a:r>
            <a:r>
              <a:rPr lang="zh-CN" altLang="en-US" sz="2000" b="1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非洲损失了一亿精壮人口，相当于</a:t>
            </a:r>
            <a:r>
              <a:rPr lang="en-US" altLang="zh-CN" sz="2000" b="1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1800</a:t>
            </a:r>
            <a:r>
              <a:rPr lang="zh-CN" altLang="en-US" sz="2000" b="1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年时非洲人口的总和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，非洲的社会经济发展受到严重破坏。</a:t>
            </a:r>
            <a:endParaRPr lang="zh-CN" altLang="en-US" sz="20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——摘编自高照明《奴隶贸易对非洲和欧美的影响》</a:t>
            </a:r>
            <a:endParaRPr lang="zh-CN" altLang="en-US" sz="20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1857" name="文本框 73729"/>
          <p:cNvSpPr txBox="1"/>
          <p:nvPr/>
        </p:nvSpPr>
        <p:spPr>
          <a:xfrm>
            <a:off x="635" y="4358640"/>
            <a:ext cx="11999595" cy="1546225"/>
          </a:xfrm>
          <a:prstGeom prst="rect">
            <a:avLst/>
          </a:prstGeom>
          <a:solidFill>
            <a:schemeClr val="bg2"/>
          </a:solidFill>
          <a:ln w="9525">
            <a:noFill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square" lIns="108847" tIns="54423" rIns="108847" bIns="54423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在三个世纪里，西班牙从拉丁美洲掠取了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255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万公斤的黄金和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亿公斤的白银，葡萄牙仅从巴西就掠夺了至少价值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亿美元的黄金和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亿美元的钻石。         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               ——摘编自卡萨斯《西印度毁灭述略》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1858" name="图片 73730" descr="859606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889" y="1178164"/>
            <a:ext cx="5088112" cy="26519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1859" name="图片 73731" descr="8596046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7564" y="1178160"/>
            <a:ext cx="4127941" cy="263610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1860" name="文本框 73732"/>
          <p:cNvSpPr txBox="1"/>
          <p:nvPr/>
        </p:nvSpPr>
        <p:spPr>
          <a:xfrm>
            <a:off x="1199288" y="3829816"/>
            <a:ext cx="9408087" cy="400050"/>
          </a:xfrm>
          <a:prstGeom prst="rect">
            <a:avLst/>
          </a:prstGeom>
          <a:noFill/>
          <a:ln w="9525">
            <a:noFill/>
          </a:ln>
        </p:spPr>
        <p:txBody>
          <a:bodyPr lIns="108847" tIns="54423" rIns="108847" bIns="54423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900"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1900">
                <a:latin typeface="楷体" panose="02010609060101010101" pitchFamily="49" charset="-122"/>
                <a:ea typeface="楷体" panose="02010609060101010101" pitchFamily="49" charset="-122"/>
              </a:rPr>
              <a:t>墨西哥的波多西银矿                    西班牙武装商船“马尼拉大帆船”</a:t>
            </a:r>
            <a:endParaRPr lang="zh-CN" altLang="en-US" sz="19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6" y="261865"/>
            <a:ext cx="9190660" cy="6451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二、世界格局的演变</a:t>
            </a: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——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非洲、美洲的灾难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89305" y="5687695"/>
            <a:ext cx="10614025" cy="95313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zh-CN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资本</a:t>
            </a: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来到世间，从头到脚，</a:t>
            </a:r>
            <a:r>
              <a:rPr lang="zh-CN" altLang="zh-CN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每个毛孔都滴着血和肮脏的东西</a:t>
            </a:r>
            <a:r>
              <a:rPr lang="zh-CN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。 </a:t>
            </a:r>
            <a:endParaRPr lang="en-US" altLang="zh-CN" sz="2800" b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          ——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马克思</a:t>
            </a: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资本论</a:t>
            </a: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2800" b="1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763482" y="4611994"/>
            <a:ext cx="10376193" cy="902970"/>
          </a:xfrm>
          <a:prstGeom prst="rect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266700" algn="l" defTabSz="12192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29335"/>
                <a:tab pos="1850390"/>
                <a:tab pos="2538095"/>
                <a:tab pos="3221990"/>
              </a:tabLst>
              <a:defRPr/>
            </a:pP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）文化交流：</a:t>
            </a:r>
            <a:r>
              <a:rPr kumimoji="0" lang="zh-CN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西方传教士东来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kumimoji="0" lang="zh-CN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在传教的同时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，客观上</a:t>
            </a:r>
            <a:r>
              <a:rPr kumimoji="0" lang="zh-CN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带来了先进的技术、文化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，促进了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东西方文化的交流与传播</a:t>
            </a:r>
            <a:r>
              <a:rPr kumimoji="0" lang="zh-CN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kumimoji="0" lang="zh-CN" altLang="zh-CN" sz="2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6" y="261865"/>
            <a:ext cx="9190660" cy="6451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二、世界格局的演变</a:t>
            </a: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——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亚洲的机遇与挑战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2883" name="矩形 3"/>
          <p:cNvSpPr/>
          <p:nvPr/>
        </p:nvSpPr>
        <p:spPr>
          <a:xfrm>
            <a:off x="480695" y="1269365"/>
            <a:ext cx="4187825" cy="53403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indent="266700" defTabSz="1219200" eaLnBrk="0" hangingPunct="0">
              <a:lnSpc>
                <a:spcPct val="120000"/>
              </a:lnSpc>
              <a:tabLst>
                <a:tab pos="1028700"/>
                <a:tab pos="1849755"/>
                <a:tab pos="2536825"/>
                <a:tab pos="3221355"/>
              </a:tabLst>
            </a:pPr>
            <a:r>
              <a:rPr lang="zh-CN" altLang="zh-CN" sz="2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新航路开辟对中国的影响？</a:t>
            </a:r>
            <a:endParaRPr lang="zh-CN" altLang="zh-CN" sz="2400" b="1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63482" y="2091744"/>
            <a:ext cx="10387303" cy="902970"/>
          </a:xfrm>
          <a:prstGeom prst="rect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266700" algn="l" defTabSz="12192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29335"/>
                <a:tab pos="1850390"/>
                <a:tab pos="2538095"/>
                <a:tab pos="3221990"/>
              </a:tabLst>
              <a:defRPr/>
            </a:pP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）政治：西方殖民者开始侵扰我国，葡萄牙骗取澳门、荷兰侵占台湾；成为</a:t>
            </a:r>
            <a:r>
              <a:rPr kumimoji="0" lang="zh-CN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明清时期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政府</a:t>
            </a:r>
            <a:r>
              <a:rPr kumimoji="0" lang="zh-CN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实行</a:t>
            </a:r>
            <a:r>
              <a:rPr kumimoji="0" lang="en-US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kumimoji="0" lang="zh-CN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海禁</a:t>
            </a:r>
            <a:r>
              <a:rPr kumimoji="0" lang="en-US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kumimoji="0" lang="zh-CN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kumimoji="0" lang="en-US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kumimoji="0" lang="zh-CN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闭关锁国</a:t>
            </a:r>
            <a:r>
              <a:rPr kumimoji="0" lang="en-US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kumimoji="0" lang="zh-CN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政策的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重要</a:t>
            </a:r>
            <a:r>
              <a:rPr kumimoji="0" lang="zh-CN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原因之一。</a:t>
            </a:r>
            <a:endParaRPr kumimoji="0" lang="en-US" altLang="zh-CN" sz="2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63482" y="3180467"/>
            <a:ext cx="10387303" cy="1308735"/>
          </a:xfrm>
          <a:prstGeom prst="rect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266700" algn="l" defTabSz="12192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29335"/>
                <a:tab pos="1850390"/>
                <a:tab pos="2538095"/>
                <a:tab pos="3221990"/>
              </a:tabLst>
              <a:defRPr/>
            </a:pP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）经济：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白银大量流入中国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kumimoji="0" lang="zh-CN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刺激了亚洲经济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尤其中国沿海商品经济</a:t>
            </a:r>
            <a:r>
              <a:rPr kumimoji="0" lang="zh-CN" altLang="zh-CN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的发展</a:t>
            </a:r>
            <a:r>
              <a:rPr kumimoji="0" lang="zh-CN" alt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同时，美洲高产农作物引进，中国人饮食结构发生变化。粮食产量的提高，加速了人口的增长。</a:t>
            </a:r>
            <a:endParaRPr kumimoji="0" lang="en-US" altLang="zh-CN" sz="2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030470" y="1360805"/>
            <a:ext cx="40633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对古老帝国的冲击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1" y="1"/>
            <a:ext cx="2571115" cy="3363595"/>
          </a:xfrm>
          <a:prstGeom prst="rect">
            <a:avLst/>
          </a:prstGeom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4342130" y="386080"/>
            <a:ext cx="6325870" cy="2885440"/>
          </a:xfrm>
          <a:prstGeom prst="rect">
            <a:avLst/>
          </a:prstGeom>
          <a:noFill/>
          <a:ln w="9525">
            <a:solidFill>
              <a:schemeClr val="accent3">
                <a:lumMod val="75000"/>
              </a:schemeClr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中国方案是：构建人类命运共同体，实现共赢共享。</a:t>
            </a:r>
            <a:endParaRPr lang="zh-CN" altLang="en-US" sz="20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坚持对话协商，建设一个持久和平的世界。 </a:t>
            </a:r>
            <a:endParaRPr lang="zh-CN" altLang="en-US" sz="20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坚持共建共享，建设一个普遍安全的世界。 </a:t>
            </a:r>
            <a:endParaRPr lang="zh-CN" altLang="en-US" sz="20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坚持合作共赢，建设一个共同繁荣的世界。 </a:t>
            </a:r>
            <a:endParaRPr lang="zh-CN" altLang="en-US" sz="20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坚持交流互鉴，建设一个开放包容的世界。 </a:t>
            </a:r>
            <a:endParaRPr lang="zh-CN" altLang="en-US" sz="20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坚持绿色低碳，建设一个清洁美丽的世界。</a:t>
            </a:r>
            <a:endParaRPr lang="zh-CN" altLang="en-US" sz="20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ctr">
              <a:lnSpc>
                <a:spcPct val="130000"/>
              </a:lnSpc>
              <a:spcBef>
                <a:spcPct val="30000"/>
              </a:spcBef>
            </a:pP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</a:t>
            </a:r>
            <a:r>
              <a:rPr lang="en-US" altLang="zh-CN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习近平</a:t>
            </a:r>
            <a:r>
              <a:rPr lang="en-US" altLang="zh-CN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2017</a:t>
            </a: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altLang="zh-CN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</a:t>
            </a:r>
            <a:r>
              <a:rPr lang="en-US" altLang="zh-CN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</a:t>
            </a: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日在联合国日内瓦总部的演讲</a:t>
            </a:r>
            <a:endParaRPr lang="zh-CN" altLang="en-US" sz="1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7826" y="3363596"/>
            <a:ext cx="8896985" cy="3494405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AutoShape 8"/>
          <p:cNvSpPr/>
          <p:nvPr/>
        </p:nvSpPr>
        <p:spPr>
          <a:xfrm>
            <a:off x="1225723" y="1087102"/>
            <a:ext cx="301533" cy="5233670"/>
          </a:xfrm>
          <a:prstGeom prst="leftBrace">
            <a:avLst>
              <a:gd name="adj1" fmla="val 183528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just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endParaRPr lang="zh-CN" altLang="en-US" sz="3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 flipH="1">
            <a:off x="663958" y="2019872"/>
            <a:ext cx="550691" cy="3534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mtClean="0"/>
              <a:t>全球</a:t>
            </a:r>
            <a:endParaRPr lang="en-US" altLang="zh-CN" sz="2400" smtClean="0"/>
          </a:p>
          <a:p>
            <a:r>
              <a:rPr lang="zh-CN" altLang="en-US" sz="2400" smtClean="0"/>
              <a:t>联系</a:t>
            </a:r>
            <a:endParaRPr lang="en-US" altLang="zh-CN" sz="2400" smtClean="0"/>
          </a:p>
          <a:p>
            <a:r>
              <a:rPr lang="zh-CN" altLang="en-US" sz="2400" smtClean="0"/>
              <a:t>的初</a:t>
            </a:r>
            <a:endParaRPr lang="en-US" altLang="zh-CN" sz="2400" smtClean="0"/>
          </a:p>
          <a:p>
            <a:r>
              <a:rPr lang="zh-CN" altLang="en-US" sz="2400" smtClean="0"/>
              <a:t>步建</a:t>
            </a:r>
            <a:endParaRPr lang="en-US" altLang="zh-CN" sz="2400" smtClean="0"/>
          </a:p>
          <a:p>
            <a:r>
              <a:rPr lang="zh-CN" altLang="en-US" sz="2400" smtClean="0"/>
              <a:t>立</a:t>
            </a:r>
            <a:endParaRPr lang="zh-CN" altLang="en-US" sz="2400"/>
          </a:p>
        </p:txBody>
      </p:sp>
      <p:sp>
        <p:nvSpPr>
          <p:cNvPr id="8" name="TextBox 7"/>
          <p:cNvSpPr txBox="1"/>
          <p:nvPr/>
        </p:nvSpPr>
        <p:spPr>
          <a:xfrm>
            <a:off x="1528542" y="1842454"/>
            <a:ext cx="2262158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人口迁移与物种交换</a:t>
            </a:r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637720" y="3875971"/>
            <a:ext cx="2031325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商品的世界性流动</a:t>
            </a:r>
            <a:endParaRPr lang="zh-CN" altLang="en-US"/>
          </a:p>
        </p:txBody>
      </p:sp>
      <p:sp>
        <p:nvSpPr>
          <p:cNvPr id="11" name="AutoShape 8"/>
          <p:cNvSpPr/>
          <p:nvPr/>
        </p:nvSpPr>
        <p:spPr>
          <a:xfrm>
            <a:off x="3834763" y="1075726"/>
            <a:ext cx="232270" cy="1763008"/>
          </a:xfrm>
          <a:prstGeom prst="leftBrace">
            <a:avLst>
              <a:gd name="adj1" fmla="val 183528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just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endParaRPr lang="zh-CN" altLang="en-US" sz="3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12691" y="1009929"/>
            <a:ext cx="110799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人口迁移</a:t>
            </a:r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107973" y="1801505"/>
            <a:ext cx="133882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动植物交流</a:t>
            </a:r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326341" y="2442946"/>
            <a:ext cx="110799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疾病传播</a:t>
            </a:r>
            <a:endParaRPr lang="zh-CN" altLang="en-US"/>
          </a:p>
        </p:txBody>
      </p:sp>
      <p:cxnSp>
        <p:nvCxnSpPr>
          <p:cNvPr id="16" name="直接箭头连接符 15"/>
          <p:cNvCxnSpPr/>
          <p:nvPr/>
        </p:nvCxnSpPr>
        <p:spPr>
          <a:xfrm flipH="1">
            <a:off x="4831307" y="1405717"/>
            <a:ext cx="0" cy="3548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右中括号 18"/>
          <p:cNvSpPr/>
          <p:nvPr/>
        </p:nvSpPr>
        <p:spPr>
          <a:xfrm>
            <a:off x="5472744" y="1132755"/>
            <a:ext cx="81888" cy="914400"/>
          </a:xfrm>
          <a:prstGeom prst="righ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右弧形箭头 19"/>
          <p:cNvSpPr/>
          <p:nvPr/>
        </p:nvSpPr>
        <p:spPr>
          <a:xfrm>
            <a:off x="5540991" y="1542194"/>
            <a:ext cx="491319" cy="113276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AutoShape 8"/>
          <p:cNvSpPr/>
          <p:nvPr/>
        </p:nvSpPr>
        <p:spPr>
          <a:xfrm>
            <a:off x="3780429" y="3166142"/>
            <a:ext cx="163773" cy="1501392"/>
          </a:xfrm>
          <a:prstGeom prst="leftBrace">
            <a:avLst>
              <a:gd name="adj1" fmla="val 183528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just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endParaRPr lang="zh-CN" altLang="en-US" sz="3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082947" y="3100345"/>
            <a:ext cx="180049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传统印度洋贸易</a:t>
            </a:r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4069301" y="3714497"/>
            <a:ext cx="180049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新兴大西洋贸易</a:t>
            </a:r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4055653" y="4342290"/>
            <a:ext cx="180049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新兴太平洋贸易</a:t>
            </a:r>
            <a:endParaRPr lang="zh-CN" altLang="en-US"/>
          </a:p>
        </p:txBody>
      </p:sp>
      <p:sp>
        <p:nvSpPr>
          <p:cNvPr id="32" name="右箭头 31"/>
          <p:cNvSpPr/>
          <p:nvPr/>
        </p:nvSpPr>
        <p:spPr>
          <a:xfrm>
            <a:off x="6375752" y="3714816"/>
            <a:ext cx="707417" cy="3411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7347643" y="2268954"/>
            <a:ext cx="3093728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改变世界的人文地理格局和自然环境状态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71" name="Text Box 27"/>
          <p:cNvSpPr txBox="1">
            <a:spLocks noChangeArrowheads="1"/>
          </p:cNvSpPr>
          <p:nvPr/>
        </p:nvSpPr>
        <p:spPr bwMode="auto">
          <a:xfrm>
            <a:off x="7317740" y="3623945"/>
            <a:ext cx="2761615" cy="4603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15000"/>
              </a:spcBef>
            </a:pPr>
            <a:r>
              <a:rPr lang="zh-CN" altLang="en-US" sz="2400" b="1">
                <a:ea typeface="楷体" panose="02010609060101010101" pitchFamily="49" charset="-122"/>
              </a:rPr>
              <a:t>改变世界贸易格局</a:t>
            </a:r>
            <a:endParaRPr lang="zh-CN" altLang="en-US" sz="2400" b="1">
              <a:ea typeface="楷体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78661" y="5554638"/>
            <a:ext cx="1569660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早期殖民扩张</a:t>
            </a:r>
            <a:endParaRPr lang="zh-CN" altLang="en-US"/>
          </a:p>
        </p:txBody>
      </p:sp>
      <p:sp>
        <p:nvSpPr>
          <p:cNvPr id="28" name="AutoShape 8"/>
          <p:cNvSpPr/>
          <p:nvPr/>
        </p:nvSpPr>
        <p:spPr>
          <a:xfrm>
            <a:off x="3238795" y="5010894"/>
            <a:ext cx="255032" cy="1540031"/>
          </a:xfrm>
          <a:prstGeom prst="leftBrace">
            <a:avLst>
              <a:gd name="adj1" fmla="val 183528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just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endParaRPr lang="zh-CN" altLang="en-US" sz="3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80243" y="4945097"/>
            <a:ext cx="203132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葡萄牙的殖民扩张</a:t>
            </a:r>
            <a:endParaRPr lang="zh-CN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3566597" y="5572897"/>
            <a:ext cx="203132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西班牙的殖民扩张</a:t>
            </a:r>
            <a:endParaRPr lang="zh-CN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3552949" y="6187042"/>
            <a:ext cx="249299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mtClean="0"/>
              <a:t>荷、英、法的殖民扩张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7347675" y="5010642"/>
            <a:ext cx="2731681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打破了原本相对平衡的多元文明格局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" name="右中括号 34"/>
          <p:cNvSpPr/>
          <p:nvPr/>
        </p:nvSpPr>
        <p:spPr>
          <a:xfrm>
            <a:off x="6127846" y="1542197"/>
            <a:ext cx="150124" cy="4913194"/>
          </a:xfrm>
          <a:prstGeom prst="righ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右中括号 40"/>
          <p:cNvSpPr/>
          <p:nvPr/>
        </p:nvSpPr>
        <p:spPr>
          <a:xfrm flipH="1">
            <a:off x="7181215" y="2171065"/>
            <a:ext cx="76200" cy="3507105"/>
          </a:xfrm>
          <a:prstGeom prst="righ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AutoShape 8"/>
          <p:cNvSpPr/>
          <p:nvPr/>
        </p:nvSpPr>
        <p:spPr>
          <a:xfrm flipH="1">
            <a:off x="10411577" y="1221436"/>
            <a:ext cx="244665" cy="5233670"/>
          </a:xfrm>
          <a:prstGeom prst="leftBrace">
            <a:avLst>
              <a:gd name="adj1" fmla="val 183528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just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endParaRPr lang="zh-CN" altLang="en-US" sz="3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35"/>
          <p:cNvSpPr/>
          <p:nvPr/>
        </p:nvSpPr>
        <p:spPr>
          <a:xfrm>
            <a:off x="10890206" y="1801465"/>
            <a:ext cx="431680" cy="3784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世界逐步连为一个整体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83235" y="172720"/>
            <a:ext cx="20681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</a:rPr>
              <a:t>本课小结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4" name="矩形 35"/>
          <p:cNvSpPr/>
          <p:nvPr/>
        </p:nvSpPr>
        <p:spPr>
          <a:xfrm>
            <a:off x="11570926" y="919450"/>
            <a:ext cx="431680" cy="56311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以欧洲为主导的世界格局逐步形成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172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341100" y="11709400"/>
            <a:ext cx="368300" cy="4191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0" grpId="0"/>
      <p:bldP spid="28" grpId="0"/>
      <p:bldP spid="29" grpId="0"/>
      <p:bldP spid="30" grpId="0"/>
      <p:bldP spid="31" grpId="0"/>
      <p:bldP spid="35" grpId="0"/>
      <p:bldP spid="32" grpId="0"/>
      <p:bldP spid="41" grpId="0"/>
      <p:bldP spid="42" grpId="0"/>
      <p:bldP spid="4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TAG_VERSION" val="1.0"/>
  <p:tag name="KSO_WM_TEMPLATE_CATEGORY" val="diagram"/>
  <p:tag name="KSO_WM_TEMPLATE_INDEX" val="20186489"/>
</p:tagLst>
</file>

<file path=ppt/tags/tag64.xml><?xml version="1.0" encoding="utf-8"?>
<p:tagLst xmlns:p="http://schemas.openxmlformats.org/presentationml/2006/main">
  <p:tag name="KSO_WM_TAG_VERSION" val="1.0"/>
  <p:tag name="KSO_WM_TEMPLATE_CATEGORY" val="diagram"/>
  <p:tag name="KSO_WM_TEMPLATE_INDEX" val="20186489"/>
</p:tagLst>
</file>

<file path=ppt/tags/tag65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86489"/>
</p:tagLst>
</file>

<file path=ppt/tags/tag66.xml><?xml version="1.0" encoding="utf-8"?>
<p:tagLst xmlns:p="http://schemas.openxmlformats.org/presentationml/2006/main">
  <p:tag name="KSO_WM_BEAUTIFY_FLAG" val="#wm#"/>
  <p:tag name="KSO_WM_DIAGRAM_GROUP_CODE" val="l1-1"/>
  <p:tag name="KSO_WM_SLIDE_ID" val="diagram20186489_2"/>
  <p:tag name="KSO_WM_SLIDE_INDEX" val="2"/>
  <p:tag name="KSO_WM_SLIDE_ITEM_CNT" val="4"/>
  <p:tag name="KSO_WM_SLIDE_LAYOUT" val="a_f_l"/>
  <p:tag name="KSO_WM_SLIDE_LAYOUT_CNT" val="1_1_1"/>
  <p:tag name="KSO_WM_SLIDE_POSITION" val="38*32"/>
  <p:tag name="KSO_WM_SLIDE_SIZE" val="868*480"/>
  <p:tag name="KSO_WM_SLIDE_SUBTYPE" val="diag"/>
  <p:tag name="KSO_WM_SLIDE_TYPE" val="text"/>
  <p:tag name="KSO_WM_TAG_VERSION" val="1.0"/>
  <p:tag name="KSO_WM_TEMPLATE_CATEGORY" val="diagram"/>
  <p:tag name="KSO_WM_TEMPLATE_INDEX" val="20186489"/>
</p:tagLst>
</file>

<file path=ppt/tags/tag67.xml><?xml version="1.0" encoding="utf-8"?>
<p:tagLst xmlns:p="http://schemas.openxmlformats.org/presentationml/2006/main">
  <p:tag name="KSO_WM_UNIT_TABLE_BEAUTIFY" val="smartTable{9654719e-c076-41f9-b568-5beca87dcf2b}"/>
</p:tagLst>
</file>

<file path=ppt/tags/tag68.xml><?xml version="1.0" encoding="utf-8"?>
<p:tagLst xmlns:p="http://schemas.openxmlformats.org/presentationml/2006/main">
  <p:tag name="KSO_WM_UNIT_TABLE_BEAUTIFY" val="smartTable{ac326b5d-8a6f-455b-8a2b-836830dddec6}"/>
</p:tagLst>
</file>

<file path=ppt/tags/tag69.xml><?xml version="1.0" encoding="utf-8"?>
<p:tagLst xmlns:p="http://schemas.openxmlformats.org/presentationml/2006/main">
  <p:tag name="KSO_WM_UNIT_TABLE_BEAUTIFY" val="smartTable{61041004-099d-4ef5-a2ec-5f737ca203fc}"/>
</p:tagLst>
</file>

<file path=ppt/tags/tag70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_rels/theme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jpeg" /></Relationships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视点">
  <a:themeElements>
    <a:clrScheme name="视点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视点">
      <a:majorFont>
        <a:latin typeface="Verdana" panose="020b060403050404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 panose="020b0604030504040204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视点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1_Office 主题">
  <a:themeElements>
    <a:clrScheme name="自定义 37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188186"/>
      </a:accent1>
      <a:accent2>
        <a:srgbClr val="188186"/>
      </a:accent2>
      <a:accent3>
        <a:srgbClr val="188186"/>
      </a:accent3>
      <a:accent4>
        <a:srgbClr val="188186"/>
      </a:accent4>
      <a:accent5>
        <a:srgbClr val="188186"/>
      </a:accent5>
      <a:accent6>
        <a:srgbClr val="188186"/>
      </a:accent6>
      <a:hlink>
        <a:srgbClr val="5F5F5F"/>
      </a:hlink>
      <a:folHlink>
        <a:srgbClr val="919191"/>
      </a:folHlink>
    </a:clrScheme>
    <a:fontScheme name="微软雅黑">
      <a:majorFont>
        <a:latin typeface="微软雅黑"/>
        <a:ea typeface="微软雅黑"/>
        <a:cs typeface="Arial"/>
      </a:majorFont>
      <a:minorFont>
        <a:latin typeface="微软雅黑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r="http://schemas.openxmlformats.org/officeDocument/2006/relationships"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等线 Light"/>
      <a:ea typeface="Arial"/>
      <a:cs typeface="Arial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等线"/>
      <a:ea typeface="Arial"/>
      <a:cs typeface="Arial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宽屏</PresentationFormat>
  <Paragraphs>216</Paragraphs>
  <Slides>26</Slides>
  <Notes>8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42">
      <vt:lpstr>Arial</vt:lpstr>
      <vt:lpstr>微软雅黑</vt:lpstr>
      <vt:lpstr>Wingdings</vt:lpstr>
      <vt:lpstr>Calibri</vt:lpstr>
      <vt:lpstr>宋体</vt:lpstr>
      <vt:lpstr>Wingdings 2</vt:lpstr>
      <vt:lpstr>Verdana</vt:lpstr>
      <vt:lpstr>Impact</vt:lpstr>
      <vt:lpstr>等线 Light</vt:lpstr>
      <vt:lpstr>等线</vt:lpstr>
      <vt:lpstr>Calibri Light</vt:lpstr>
      <vt:lpstr>黑体</vt:lpstr>
      <vt:lpstr>方正隶变_GBK</vt:lpstr>
      <vt:lpstr>楷体</vt:lpstr>
      <vt:lpstr>Times New Roman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空白演示</dc:title>
  <cp:lastModifiedBy>___付瑞</cp:lastModifiedBy>
  <cp:revision>243</cp:revision>
  <dcterms:created xsi:type="dcterms:W3CDTF">2019-06-19T02:08:00Z</dcterms:created>
  <dcterms:modified xsi:type="dcterms:W3CDTF">2020-07-16T11:29:06Z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2052-11.1.0.9828</vt:lpwstr>
  </property>
</Properties>
</file>