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29"/>
  </p:notesMasterIdLst>
  <p:sldIdLst>
    <p:sldId id="308" r:id="rId2"/>
    <p:sldId id="313" r:id="rId3"/>
    <p:sldId id="274" r:id="rId4"/>
    <p:sldId id="312" r:id="rId5"/>
    <p:sldId id="315" r:id="rId6"/>
    <p:sldId id="337" r:id="rId7"/>
    <p:sldId id="278" r:id="rId8"/>
    <p:sldId id="293" r:id="rId9"/>
    <p:sldId id="317" r:id="rId10"/>
    <p:sldId id="318" r:id="rId11"/>
    <p:sldId id="320" r:id="rId12"/>
    <p:sldId id="321" r:id="rId13"/>
    <p:sldId id="283" r:id="rId14"/>
    <p:sldId id="323" r:id="rId15"/>
    <p:sldId id="285" r:id="rId16"/>
    <p:sldId id="286" r:id="rId17"/>
    <p:sldId id="292" r:id="rId18"/>
    <p:sldId id="325" r:id="rId19"/>
    <p:sldId id="326" r:id="rId20"/>
    <p:sldId id="288" r:id="rId21"/>
    <p:sldId id="327" r:id="rId22"/>
    <p:sldId id="290" r:id="rId23"/>
    <p:sldId id="328" r:id="rId24"/>
    <p:sldId id="332" r:id="rId25"/>
    <p:sldId id="333" r:id="rId26"/>
    <p:sldId id="329" r:id="rId27"/>
    <p:sldId id="330" r:id="rId2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548" y="-78"/>
      </p:cViewPr>
      <p:guideLst>
        <p:guide orient="horz" pos="2122"/>
        <p:guide pos="29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页眉占位符 788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sz="1200" dirty="0"/>
          </a:p>
        </p:txBody>
      </p:sp>
      <p:sp>
        <p:nvSpPr>
          <p:cNvPr id="78851" name="日期占位符 788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 dirty="0"/>
          </a:p>
        </p:txBody>
      </p:sp>
      <p:sp>
        <p:nvSpPr>
          <p:cNvPr id="78852" name="幻灯片图像占位符 7885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8853" name="文本占位符 788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8854" name="页脚占位符 788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altLang="en-US" sz="1200" dirty="0"/>
          </a:p>
        </p:txBody>
      </p:sp>
      <p:sp>
        <p:nvSpPr>
          <p:cNvPr id="78855" name="灯片编号占位符 788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pPr lvl="0" algn="r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1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Rectangle 3"/>
          <p:cNvSpPr>
            <a:spLocks noGrp="1" noRot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zh-CN" dirty="0"/>
          </a:p>
          <a:p>
            <a:pPr lvl="0">
              <a:spcBef>
                <a:spcPct val="0"/>
              </a:spcBef>
            </a:pPr>
            <a:r>
              <a:rPr lang="zh-CN" altLang="en-US" dirty="0"/>
              <a:t>版权所有，盗版必究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Rectangle 3"/>
          <p:cNvSpPr>
            <a:spLocks noGrp="1" noRot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zh-CN" dirty="0"/>
          </a:p>
          <a:p>
            <a:pPr lvl="0">
              <a:spcBef>
                <a:spcPct val="0"/>
              </a:spcBef>
            </a:pPr>
            <a:r>
              <a:rPr lang="zh-CN" altLang="en-US" dirty="0"/>
              <a:t>版权所有，盗版必究</a:t>
            </a:r>
          </a:p>
          <a:p>
            <a:pPr lvl="0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模板：</a:t>
            </a:r>
            <a:r>
              <a:rPr lang="en-US" altLang="zh-CN" dirty="0">
                <a:solidFill>
                  <a:srgbClr val="4A452A"/>
                </a:solidFill>
                <a:hlinkClick r:id="rId3"/>
              </a:rPr>
              <a:t>www.1ppt.com/moban/</a:t>
            </a:r>
            <a:r>
              <a:rPr lang="en-US" altLang="zh-CN" dirty="0">
                <a:solidFill>
                  <a:srgbClr val="4A452A"/>
                </a:solidFill>
              </a:rPr>
              <a:t>                  PPT</a:t>
            </a:r>
            <a:r>
              <a:rPr lang="zh-CN" altLang="en-US" dirty="0">
                <a:solidFill>
                  <a:srgbClr val="4A452A"/>
                </a:solidFill>
              </a:rPr>
              <a:t>素材：</a:t>
            </a:r>
            <a:r>
              <a:rPr lang="en-US" altLang="zh-CN" dirty="0">
                <a:solidFill>
                  <a:srgbClr val="4A452A"/>
                </a:solidFill>
                <a:hlinkClick r:id="rId4"/>
              </a:rPr>
              <a:t>www.1ppt.com/sucai/</a:t>
            </a:r>
            <a:endParaRPr lang="en-US" altLang="zh-CN" dirty="0">
              <a:solidFill>
                <a:srgbClr val="4A452A"/>
              </a:solidFill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背景：</a:t>
            </a:r>
            <a:r>
              <a:rPr lang="en-US" altLang="zh-CN" dirty="0">
                <a:solidFill>
                  <a:srgbClr val="4A452A"/>
                </a:solidFill>
                <a:hlinkClick r:id="rId5"/>
              </a:rPr>
              <a:t>www.1ppt.com/beijing/</a:t>
            </a:r>
            <a:r>
              <a:rPr lang="en-US" altLang="zh-CN" dirty="0">
                <a:solidFill>
                  <a:srgbClr val="4A452A"/>
                </a:solidFill>
              </a:rPr>
              <a:t>                   PPT</a:t>
            </a:r>
            <a:r>
              <a:rPr lang="zh-CN" altLang="en-US" dirty="0">
                <a:solidFill>
                  <a:srgbClr val="4A452A"/>
                </a:solidFill>
              </a:rPr>
              <a:t>图表：</a:t>
            </a:r>
            <a:r>
              <a:rPr lang="en-US" altLang="zh-CN" dirty="0">
                <a:solidFill>
                  <a:srgbClr val="4A452A"/>
                </a:solidFill>
                <a:hlinkClick r:id="rId6"/>
              </a:rPr>
              <a:t>www.1ppt.com/tubiao/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下载：</a:t>
            </a:r>
            <a:r>
              <a:rPr lang="en-US" altLang="zh-CN" dirty="0">
                <a:solidFill>
                  <a:srgbClr val="4A452A"/>
                </a:solidFill>
                <a:hlinkClick r:id="rId7"/>
              </a:rPr>
              <a:t>www.1ppt.com/xiazai/</a:t>
            </a:r>
            <a:r>
              <a:rPr lang="en-US" altLang="zh-CN" dirty="0">
                <a:solidFill>
                  <a:srgbClr val="4A452A"/>
                </a:solidFill>
              </a:rPr>
              <a:t>                     PPT</a:t>
            </a:r>
            <a:r>
              <a:rPr lang="zh-CN" altLang="en-US" dirty="0">
                <a:solidFill>
                  <a:srgbClr val="4A452A"/>
                </a:solidFill>
              </a:rPr>
              <a:t>教程： </a:t>
            </a:r>
            <a:r>
              <a:rPr lang="en-US" altLang="zh-CN" dirty="0">
                <a:solidFill>
                  <a:srgbClr val="4A452A"/>
                </a:solidFill>
                <a:hlinkClick r:id="rId8"/>
              </a:rPr>
              <a:t>www.1ppt.com/powerpoint/</a:t>
            </a:r>
            <a:r>
              <a:rPr lang="en-US" altLang="zh-CN" dirty="0">
                <a:solidFill>
                  <a:srgbClr val="4A452A"/>
                </a:solidFill>
              </a:rPr>
              <a:t>     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资料下载：</a:t>
            </a:r>
            <a:r>
              <a:rPr lang="en-US" altLang="zh-CN" dirty="0">
                <a:solidFill>
                  <a:srgbClr val="4A452A"/>
                </a:solidFill>
                <a:hlinkClick r:id="rId9"/>
              </a:rPr>
              <a:t>www.1ppt.com/ziliao/</a:t>
            </a:r>
            <a:r>
              <a:rPr lang="en-US" altLang="zh-CN" dirty="0">
                <a:solidFill>
                  <a:srgbClr val="4A452A"/>
                </a:solidFill>
              </a:rPr>
              <a:t>                   </a:t>
            </a:r>
            <a:r>
              <a:rPr lang="zh-CN" altLang="en-US" dirty="0">
                <a:solidFill>
                  <a:srgbClr val="4A452A"/>
                </a:solidFill>
              </a:rPr>
              <a:t>范文下载：</a:t>
            </a:r>
            <a:r>
              <a:rPr lang="en-US" altLang="zh-CN" dirty="0">
                <a:solidFill>
                  <a:srgbClr val="4A452A"/>
                </a:solidFill>
                <a:hlinkClick r:id="rId10"/>
              </a:rPr>
              <a:t>www.1ppt.com/fanwen/</a:t>
            </a:r>
            <a:r>
              <a:rPr lang="en-US" altLang="zh-CN" dirty="0">
                <a:solidFill>
                  <a:srgbClr val="4A452A"/>
                </a:solidFill>
              </a:rPr>
              <a:t>            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试卷下载：</a:t>
            </a:r>
            <a:r>
              <a:rPr lang="en-US" altLang="zh-CN" dirty="0">
                <a:solidFill>
                  <a:srgbClr val="4A452A"/>
                </a:solidFill>
                <a:hlinkClick r:id="rId11"/>
              </a:rPr>
              <a:t>www.1ppt.com/shiti/</a:t>
            </a:r>
            <a:r>
              <a:rPr lang="en-US" altLang="zh-CN" dirty="0">
                <a:solidFill>
                  <a:srgbClr val="4A452A"/>
                </a:solidFill>
              </a:rPr>
              <a:t>                     </a:t>
            </a:r>
            <a:r>
              <a:rPr lang="zh-CN" altLang="en-US" dirty="0">
                <a:solidFill>
                  <a:srgbClr val="4A452A"/>
                </a:solidFill>
              </a:rPr>
              <a:t>教案下载：</a:t>
            </a:r>
            <a:r>
              <a:rPr lang="en-US" altLang="zh-CN" dirty="0">
                <a:solidFill>
                  <a:srgbClr val="4A452A"/>
                </a:solidFill>
                <a:hlinkClick r:id="rId12"/>
              </a:rPr>
              <a:t>www.1ppt.com/jiaoan/</a:t>
            </a:r>
            <a:r>
              <a:rPr lang="en-US" altLang="zh-CN" dirty="0">
                <a:solidFill>
                  <a:srgbClr val="4A452A"/>
                </a:solidFill>
              </a:rPr>
              <a:t>               </a:t>
            </a:r>
          </a:p>
          <a:p>
            <a:pPr lvl="0">
              <a:spcBef>
                <a:spcPct val="0"/>
              </a:spcBef>
            </a:pPr>
            <a:r>
              <a:rPr lang="en-US" altLang="zh-CN" dirty="0">
                <a:solidFill>
                  <a:srgbClr val="4A452A"/>
                </a:solidFill>
              </a:rPr>
              <a:t>PPT</a:t>
            </a:r>
            <a:r>
              <a:rPr lang="zh-CN" altLang="en-US" dirty="0">
                <a:solidFill>
                  <a:srgbClr val="4A452A"/>
                </a:solidFill>
              </a:rPr>
              <a:t>论坛：</a:t>
            </a:r>
            <a:r>
              <a:rPr lang="en-US" altLang="zh-CN" dirty="0">
                <a:solidFill>
                  <a:srgbClr val="4A452A"/>
                </a:solidFill>
                <a:hlinkClick r:id="rId13"/>
              </a:rPr>
              <a:t>www.1ppt.cn</a:t>
            </a:r>
            <a:r>
              <a:rPr lang="en-US" altLang="zh-CN" dirty="0">
                <a:solidFill>
                  <a:srgbClr val="4A452A"/>
                </a:solidFill>
              </a:rPr>
              <a:t>                                      PPT</a:t>
            </a:r>
            <a:r>
              <a:rPr lang="zh-CN" altLang="en-US" dirty="0">
                <a:solidFill>
                  <a:srgbClr val="4A452A"/>
                </a:solidFill>
              </a:rPr>
              <a:t>课件：</a:t>
            </a:r>
            <a:r>
              <a:rPr lang="en-US" altLang="zh-CN" dirty="0">
                <a:solidFill>
                  <a:srgbClr val="4A452A"/>
                </a:solidFill>
                <a:hlinkClick r:id="rId14"/>
              </a:rPr>
              <a:t>www.1ppt.com/kejian/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语文课件：</a:t>
            </a:r>
            <a:r>
              <a:rPr lang="en-US" altLang="zh-CN" dirty="0">
                <a:solidFill>
                  <a:srgbClr val="4A452A"/>
                </a:solidFill>
                <a:hlinkClick r:id="rId15"/>
              </a:rPr>
              <a:t>www.1ppt.com/kejian/yuwen/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数学课件：</a:t>
            </a:r>
            <a:r>
              <a:rPr lang="en-US" altLang="zh-CN" dirty="0">
                <a:solidFill>
                  <a:srgbClr val="4A452A"/>
                </a:solidFill>
                <a:hlinkClick r:id="rId16"/>
              </a:rPr>
              <a:t>www.1ppt.com/kejian/shuxue/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英语课件：</a:t>
            </a:r>
            <a:r>
              <a:rPr lang="en-US" altLang="zh-CN" dirty="0">
                <a:solidFill>
                  <a:srgbClr val="4A452A"/>
                </a:solidFill>
                <a:hlinkClick r:id="rId17"/>
              </a:rPr>
              <a:t>www.1ppt.com/kejian/yingyu/</a:t>
            </a:r>
            <a:r>
              <a:rPr lang="en-US" altLang="zh-CN" dirty="0">
                <a:solidFill>
                  <a:srgbClr val="4A452A"/>
                </a:solidFill>
              </a:rPr>
              <a:t>    </a:t>
            </a:r>
            <a:r>
              <a:rPr lang="zh-CN" altLang="en-US" dirty="0">
                <a:solidFill>
                  <a:srgbClr val="4A452A"/>
                </a:solidFill>
              </a:rPr>
              <a:t>美术课件：</a:t>
            </a:r>
            <a:r>
              <a:rPr lang="en-US" altLang="zh-CN" dirty="0">
                <a:solidFill>
                  <a:srgbClr val="4A452A"/>
                </a:solidFill>
                <a:hlinkClick r:id="rId18"/>
              </a:rPr>
              <a:t>www.1ppt.com/kejian/meishu/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科学课件：</a:t>
            </a:r>
            <a:r>
              <a:rPr lang="en-US" altLang="zh-CN" dirty="0">
                <a:solidFill>
                  <a:srgbClr val="4A452A"/>
                </a:solidFill>
                <a:hlinkClick r:id="rId19"/>
              </a:rPr>
              <a:t>www.1ppt.com/kejian/kexue/</a:t>
            </a:r>
            <a:r>
              <a:rPr lang="en-US" altLang="zh-CN" dirty="0">
                <a:solidFill>
                  <a:srgbClr val="4A452A"/>
                </a:solidFill>
              </a:rPr>
              <a:t>     </a:t>
            </a:r>
            <a:r>
              <a:rPr lang="zh-CN" altLang="en-US" dirty="0">
                <a:solidFill>
                  <a:srgbClr val="4A452A"/>
                </a:solidFill>
              </a:rPr>
              <a:t>物理课件：</a:t>
            </a:r>
            <a:r>
              <a:rPr lang="en-US" altLang="zh-CN" dirty="0">
                <a:solidFill>
                  <a:srgbClr val="4A452A"/>
                </a:solidFill>
                <a:hlinkClick r:id="rId20"/>
              </a:rPr>
              <a:t>www.1ppt.com/kejian/wuli/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化学课件：</a:t>
            </a:r>
            <a:r>
              <a:rPr lang="en-US" altLang="zh-CN" dirty="0">
                <a:solidFill>
                  <a:srgbClr val="4A452A"/>
                </a:solidFill>
                <a:hlinkClick r:id="rId21"/>
              </a:rPr>
              <a:t>www.1ppt.com/kejian/huaxue/</a:t>
            </a:r>
            <a:r>
              <a:rPr lang="en-US" altLang="zh-CN" dirty="0">
                <a:solidFill>
                  <a:srgbClr val="4A452A"/>
                </a:solidFill>
              </a:rPr>
              <a:t>  </a:t>
            </a:r>
            <a:r>
              <a:rPr lang="zh-CN" altLang="en-US" dirty="0">
                <a:solidFill>
                  <a:srgbClr val="4A452A"/>
                </a:solidFill>
              </a:rPr>
              <a:t>生物课件：</a:t>
            </a:r>
            <a:r>
              <a:rPr lang="en-US" altLang="zh-CN" dirty="0">
                <a:solidFill>
                  <a:srgbClr val="4A452A"/>
                </a:solidFill>
                <a:hlinkClick r:id="rId22"/>
              </a:rPr>
              <a:t>www.1ppt.com/kejian/shengwu/</a:t>
            </a:r>
            <a:r>
              <a:rPr lang="en-US" altLang="zh-CN" dirty="0">
                <a:solidFill>
                  <a:srgbClr val="4A452A"/>
                </a:solidFill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4A452A"/>
                </a:solidFill>
              </a:rPr>
              <a:t>地理课件：</a:t>
            </a:r>
            <a:r>
              <a:rPr lang="en-US" altLang="zh-CN" dirty="0">
                <a:solidFill>
                  <a:srgbClr val="4A452A"/>
                </a:solidFill>
                <a:hlinkClick r:id="rId23"/>
              </a:rPr>
              <a:t>www.1ppt.com/kejian/dili/</a:t>
            </a:r>
            <a:r>
              <a:rPr lang="en-US" altLang="zh-CN" dirty="0">
                <a:solidFill>
                  <a:srgbClr val="4A452A"/>
                </a:solidFill>
              </a:rPr>
              <a:t>          </a:t>
            </a:r>
            <a:r>
              <a:rPr lang="zh-CN" altLang="en-US" dirty="0">
                <a:solidFill>
                  <a:srgbClr val="4A452A"/>
                </a:solidFill>
              </a:rPr>
              <a:t>历史课件：</a:t>
            </a:r>
            <a:r>
              <a:rPr lang="en-US" altLang="zh-CN" dirty="0">
                <a:solidFill>
                  <a:srgbClr val="4A452A"/>
                </a:solidFill>
                <a:hlinkClick r:id="rId24"/>
              </a:rPr>
              <a:t>www.1ppt.com/kejian/lishi/</a:t>
            </a:r>
            <a:r>
              <a:rPr lang="en-US" altLang="zh-CN" dirty="0">
                <a:solidFill>
                  <a:srgbClr val="4A452A"/>
                </a:solidFill>
              </a:rPr>
              <a:t>        </a:t>
            </a:r>
          </a:p>
          <a:p>
            <a:pPr lvl="0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45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14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1625" y="1600200"/>
            <a:ext cx="8540750" cy="44989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zh-CN" dirty="0"/>
              <a:pPr lvl="0" eaLnBrk="1" hangingPunct="1"/>
              <a:t>‹#›</a:t>
            </a:fld>
            <a:endParaRPr lang="zh-CN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9A0DB2DC-4C9A-4742-B13C-FB6460FD3503}" type="slidenum">
              <a:rPr lang="zh-CN" altLang="en-US" smtClean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slide" Target="slide1.x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jpeg"/><Relationship Id="rId5" Type="http://schemas.openxmlformats.org/officeDocument/2006/relationships/slide" Target="slide9.xml"/><Relationship Id="rId4" Type="http://schemas.openxmlformats.org/officeDocument/2006/relationships/oleObject" Target="../embeddings/oleObject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28596" y="2428868"/>
            <a:ext cx="8229600" cy="156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kumimoji="0" lang="en-US" altLang="zh-CN" sz="4800" b="1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kumimoji="0" lang="zh-CN" sz="4800" b="1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  </a:t>
            </a:r>
            <a:endParaRPr kumimoji="0" lang="zh-CN" sz="4800" b="1" kern="1200" cap="none" spc="0" normalizeH="0" baseline="0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殖民地人民的抗争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8025" y="4953000"/>
            <a:ext cx="658813" cy="107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2"/>
          <p:cNvSpPr txBox="1"/>
          <p:nvPr/>
        </p:nvSpPr>
        <p:spPr>
          <a:xfrm>
            <a:off x="1428728" y="1643050"/>
            <a:ext cx="5772150" cy="645160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新魏" pitchFamily="2" charset="-122"/>
              </a:rPr>
              <a:t>拉丁美洲独立运动的背景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1714480" y="3071810"/>
            <a:ext cx="6054090" cy="2677656"/>
          </a:xfrm>
          <a:prstGeom prst="rect">
            <a:avLst/>
          </a:prstGeom>
          <a:solidFill>
            <a:schemeClr val="bg1"/>
          </a:solidFill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世纪初，拉丁美洲的绝大部分地区仍处于西班牙和葡萄牙的殖民统治之下。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在美国独立战争和法国大革命的影响下，拉丁美洲地区掀起了一场反抗殖民统治、争取民族独立的运动。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标题 63489"/>
          <p:cNvSpPr txBox="1">
            <a:spLocks/>
          </p:cNvSpPr>
          <p:nvPr/>
        </p:nvSpPr>
        <p:spPr>
          <a:xfrm>
            <a:off x="971550" y="333375"/>
            <a:ext cx="6840538" cy="944563"/>
          </a:xfrm>
          <a:prstGeom prst="rect">
            <a:avLst/>
          </a:prstGeom>
          <a:ln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一、</a:t>
            </a:r>
            <a:r>
              <a:rPr kumimoji="0" lang="zh-CN" altLang="en-US" sz="5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拉丁美洲独立运动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802" name="对象 76801"/>
          <p:cNvGraphicFramePr>
            <a:graphicFrameLocks/>
          </p:cNvGraphicFramePr>
          <p:nvPr/>
        </p:nvGraphicFramePr>
        <p:xfrm>
          <a:off x="0" y="0"/>
          <a:ext cx="6629400" cy="6858000"/>
        </p:xfrm>
        <a:graphic>
          <a:graphicData uri="http://schemas.openxmlformats.org/presentationml/2006/ole">
            <p:oleObj spid="_x0000_s3076" r:id="rId4" imgW="2771429" imgH="3362794" progId="PBrush">
              <p:embed/>
            </p:oleObj>
          </a:graphicData>
        </a:graphic>
      </p:graphicFrame>
      <p:sp>
        <p:nvSpPr>
          <p:cNvPr id="76804" name="椭圆形标注 76803"/>
          <p:cNvSpPr/>
          <p:nvPr/>
        </p:nvSpPr>
        <p:spPr>
          <a:xfrm>
            <a:off x="2987675" y="765175"/>
            <a:ext cx="2209800" cy="1295400"/>
          </a:xfrm>
          <a:prstGeom prst="wedgeEllipseCallout">
            <a:avLst>
              <a:gd name="adj1" fmla="val -41741"/>
              <a:gd name="adj2" fmla="val 133699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西班牙</a:t>
            </a:r>
          </a:p>
          <a:p>
            <a:pPr algn="ctr"/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殖民地</a:t>
            </a:r>
          </a:p>
        </p:txBody>
      </p:sp>
      <p:sp>
        <p:nvSpPr>
          <p:cNvPr id="76805" name="矩形标注 76804">
            <a:hlinkClick r:id="rId5" action="ppaction://hlinksldjump"/>
          </p:cNvPr>
          <p:cNvSpPr/>
          <p:nvPr/>
        </p:nvSpPr>
        <p:spPr>
          <a:xfrm>
            <a:off x="5003800" y="5157788"/>
            <a:ext cx="1524000" cy="990600"/>
          </a:xfrm>
          <a:prstGeom prst="wedgeRectCallout">
            <a:avLst>
              <a:gd name="adj1" fmla="val -49583"/>
              <a:gd name="adj2" fmla="val -158972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葡萄牙</a:t>
            </a:r>
          </a:p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殖民地</a:t>
            </a:r>
          </a:p>
        </p:txBody>
      </p:sp>
      <p:sp>
        <p:nvSpPr>
          <p:cNvPr id="76806" name="文本框 76805"/>
          <p:cNvSpPr txBox="1"/>
          <p:nvPr/>
        </p:nvSpPr>
        <p:spPr>
          <a:xfrm>
            <a:off x="5791200" y="762000"/>
            <a:ext cx="611188" cy="1981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  西  洋</a:t>
            </a:r>
          </a:p>
        </p:txBody>
      </p:sp>
      <p:sp>
        <p:nvSpPr>
          <p:cNvPr id="76807" name="文本框 76806"/>
          <p:cNvSpPr txBox="1"/>
          <p:nvPr/>
        </p:nvSpPr>
        <p:spPr>
          <a:xfrm>
            <a:off x="609600" y="44958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 平 洋</a:t>
            </a:r>
          </a:p>
        </p:txBody>
      </p:sp>
      <p:sp>
        <p:nvSpPr>
          <p:cNvPr id="76808" name="文本框 76807"/>
          <p:cNvSpPr txBox="1"/>
          <p:nvPr/>
        </p:nvSpPr>
        <p:spPr>
          <a:xfrm>
            <a:off x="4267200" y="33528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巴 西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72264" y="1000108"/>
            <a:ext cx="2714644" cy="489364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所谓拉丁美洲，是指今天美国以南的所有美洲地区。由于这一地区曾长期沦为西班牙和葡萄牙的殖民地，以西班牙语和葡萄牙语为主要官方语言，而这两种语言又都是从拉丁语系演变而来的，因此，这一地区被称为拉丁美洲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913" y="465138"/>
            <a:ext cx="5386388" cy="654050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殖民者的经济掠夺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70585" y="1654810"/>
            <a:ext cx="7772400" cy="2232660"/>
          </a:xfrm>
        </p:spPr>
        <p:txBody>
          <a:bodyPr vert="horz" wrap="square" lIns="91440" tIns="45720" rIns="91440" bIns="45720" numCol="1" anchor="t" anchorCtr="0" compatLnSpc="1">
            <a:normAutofit fontScale="85000" lnSpcReduction="20000"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西班牙殖民者在印第安人和黑人的白骨上积累了大量的财富。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1521-1544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年，他们平均每年从美洲运走黄金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2900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公斤、白银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30700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公斤。到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1545-1560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年，黄金增至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5500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公斤，白银为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246000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公斤。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16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世纪末，西班牙在美洲开采的贵金属占世界总产量的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83%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77833" name="图片 77832" descr="pic_300166"/>
          <p:cNvPicPr>
            <a:picLocks noChangeAspect="1"/>
          </p:cNvPicPr>
          <p:nvPr/>
        </p:nvPicPr>
        <p:blipFill>
          <a:blip r:embed="rId2"/>
          <a:srcRect l="35231" t="16585" r="4462" b="58064"/>
          <a:stretch>
            <a:fillRect/>
          </a:stretch>
        </p:blipFill>
        <p:spPr>
          <a:xfrm>
            <a:off x="618490" y="3887470"/>
            <a:ext cx="8342354" cy="25126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Object 2"/>
          <p:cNvGraphicFramePr>
            <a:graphicFrameLocks/>
          </p:cNvGraphicFramePr>
          <p:nvPr/>
        </p:nvGraphicFramePr>
        <p:xfrm>
          <a:off x="928662" y="2357430"/>
          <a:ext cx="2481263" cy="2895600"/>
        </p:xfrm>
        <a:graphic>
          <a:graphicData uri="http://schemas.openxmlformats.org/presentationml/2006/ole">
            <p:oleObj spid="_x0000_s24577" r:id="rId4" imgW="2941151" imgH="3025210" progId="PBrush">
              <p:embed/>
            </p:oleObj>
          </a:graphicData>
        </a:graphic>
      </p:graphicFrame>
      <p:sp>
        <p:nvSpPr>
          <p:cNvPr id="41987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774700" y="300038"/>
            <a:ext cx="8067675" cy="568325"/>
          </a:xfrm>
        </p:spPr>
        <p:txBody>
          <a:bodyPr vert="horz" wrap="square" lIns="91440" tIns="45720" rIns="91440" bIns="45720" numCol="1" anchor="ctr" anchorCtr="0" compatLnSpc="1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“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南美解放者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”</a:t>
            </a: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j-cs"/>
              </a:rPr>
              <a:t>——</a:t>
            </a:r>
            <a:r>
              <a:rPr kumimoji="0" lang="zh-CN" alt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黑体" panose="02010609060101010101" pitchFamily="49" charset="-122"/>
                <a:cs typeface="+mj-cs"/>
              </a:rPr>
              <a:t>玻利瓦尔</a:t>
            </a:r>
          </a:p>
        </p:txBody>
      </p:sp>
      <p:sp>
        <p:nvSpPr>
          <p:cNvPr id="50180" name="Text Box 4"/>
          <p:cNvSpPr txBox="1"/>
          <p:nvPr/>
        </p:nvSpPr>
        <p:spPr>
          <a:xfrm>
            <a:off x="4431030" y="1698625"/>
            <a:ext cx="4572000" cy="390504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在南美洲北部，玻利瓦尔解放黑人奴隶，承诺胜利后分给起义士兵土地，发展壮大自己的队伍。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1819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年率领队伍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大败西班牙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军队。先后解放了哥伦比亚、委内瑞拉等地，成立“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大哥伦比亚共和国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”，并当选为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总统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796" name="Text Box 9"/>
          <p:cNvSpPr txBox="1"/>
          <p:nvPr/>
        </p:nvSpPr>
        <p:spPr>
          <a:xfrm>
            <a:off x="1791335" y="864870"/>
            <a:ext cx="47593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南美的乔治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·</a:t>
            </a: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华盛顿</a:t>
            </a:r>
            <a:r>
              <a:rPr lang="zh-CN" altLang="en-US" sz="27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charset="0"/>
                <a:ea typeface="黑体" panose="02010609060101010101" pitchFamily="49" charset="-122"/>
              </a:rPr>
              <a:t>”</a:t>
            </a:r>
            <a:r>
              <a:rPr lang="zh-CN" altLang="en-US" sz="27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just" eaLnBrk="0" hangingPunct="0">
              <a:buNone/>
            </a:pPr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人物简介：</a:t>
            </a:r>
            <a:endParaRPr lang="en-US" altLang="zh-CN" sz="3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 smtClean="0"/>
              <a:t>全名为</a:t>
            </a:r>
            <a:r>
              <a:rPr lang="en-US" altLang="zh-CN" b="1" dirty="0" smtClean="0"/>
              <a:t>"</a:t>
            </a:r>
            <a:r>
              <a:rPr lang="zh-CN" altLang="en-US" b="1" dirty="0" smtClean="0"/>
              <a:t>西蒙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何塞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安东尼奥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德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拉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桑迪西玛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特里尼达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玻利瓦尔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帕拉修斯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伊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布兰科</a:t>
            </a:r>
            <a:r>
              <a:rPr lang="en-US" altLang="zh-CN" b="1" dirty="0" smtClean="0"/>
              <a:t>"(1783</a:t>
            </a:r>
            <a:r>
              <a:rPr lang="zh-CN" altLang="en-US" b="1" dirty="0" smtClean="0"/>
              <a:t>年</a:t>
            </a:r>
            <a:r>
              <a:rPr lang="en-US" altLang="zh-CN" b="1" dirty="0" smtClean="0"/>
              <a:t>7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24</a:t>
            </a:r>
            <a:r>
              <a:rPr lang="zh-CN" altLang="en-US" b="1" dirty="0" smtClean="0"/>
              <a:t>日</a:t>
            </a:r>
            <a:r>
              <a:rPr lang="en-US" altLang="zh-CN" b="1" dirty="0" smtClean="0"/>
              <a:t>-1830</a:t>
            </a:r>
            <a:r>
              <a:rPr lang="zh-CN" altLang="en-US" b="1" dirty="0" smtClean="0"/>
              <a:t>年</a:t>
            </a:r>
            <a:r>
              <a:rPr lang="en-US" altLang="zh-CN" b="1" dirty="0" smtClean="0"/>
              <a:t>12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17</a:t>
            </a:r>
            <a:r>
              <a:rPr lang="zh-CN" altLang="en-US" b="1" dirty="0" smtClean="0"/>
              <a:t>日</a:t>
            </a:r>
            <a:r>
              <a:rPr lang="en-US" altLang="zh-CN" b="1" dirty="0" smtClean="0"/>
              <a:t>)</a:t>
            </a:r>
            <a:r>
              <a:rPr lang="zh-CN" altLang="en-US" b="1" dirty="0" smtClean="0"/>
              <a:t>，出生于委内瑞拉的加拉加斯，是拉丁美洲著名的革命家、思想家和军事家，由于他的努力，委内瑞拉、秘鲁、哥伦比亚、厄瓜多尔、玻利维亚和巴拿马六个拉美国家从西班牙殖民统治中解放出来，获得独立。由于西蒙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玻利瓦尔在使南美从西班牙的统治下获得解放所起的作用，人们常称他为</a:t>
            </a:r>
            <a:r>
              <a:rPr lang="en-US" altLang="zh-CN" b="1" dirty="0" smtClean="0"/>
              <a:t>"</a:t>
            </a:r>
            <a:r>
              <a:rPr lang="zh-CN" altLang="en-US" b="1" dirty="0" smtClean="0"/>
              <a:t>南美的乔治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华盛顿</a:t>
            </a:r>
            <a:r>
              <a:rPr lang="en-US" altLang="zh-CN" b="1" dirty="0" smtClean="0"/>
              <a:t>"</a:t>
            </a:r>
            <a:r>
              <a:rPr lang="zh-CN" altLang="en-US" b="1" dirty="0" smtClean="0"/>
              <a:t>。</a:t>
            </a:r>
            <a:endPara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  <p:pic>
        <p:nvPicPr>
          <p:cNvPr id="4" name="Picture 5" descr="玻利瓦尔"/>
          <p:cNvPicPr>
            <a:picLocks noRot="1"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29322" y="4143380"/>
            <a:ext cx="1889125" cy="232885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7" name="图片 82946" descr="圣马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5" y="1557338"/>
            <a:ext cx="3135313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48" name="文本框 82947"/>
          <p:cNvSpPr txBox="1"/>
          <p:nvPr/>
        </p:nvSpPr>
        <p:spPr>
          <a:xfrm>
            <a:off x="3779838" y="333375"/>
            <a:ext cx="5184775" cy="6494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0" hangingPunct="0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人物简介：</a:t>
            </a:r>
            <a:endParaRPr lang="en-US" altLang="zh-CN" sz="2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圣马丁是南美解放运动的领导人之一，他一生大部分时间都致力于南美的解放斗争。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1814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年起圣马丁组织训练了一支骁勇善战的“安第斯军”，并指挥它于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1818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年解放了智利。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1821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年，圣马丁率部进入秘鲁，秘鲁宣告独立。不久，圣马丁将军队指挥权交给玻利瓦尔，悄然隐退，在欧洲度过了余生。</a:t>
            </a:r>
          </a:p>
          <a:p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1878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年，阿根廷、智利、秘鲁三国在共同纪念圣马丁诞生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100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周年时，共尊他为</a:t>
            </a:r>
            <a:r>
              <a:rPr lang="zh-CN" altLang="en-US" sz="2800" b="1" dirty="0" smtClean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“祖国之父”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图片 101377" descr="未命名00"/>
          <p:cNvPicPr>
            <a:picLocks noChangeAspect="1"/>
          </p:cNvPicPr>
          <p:nvPr/>
        </p:nvPicPr>
        <p:blipFill>
          <a:blip r:embed="rId2"/>
          <a:srcRect r="42188" b="4167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79" name="椭圆 101378"/>
          <p:cNvSpPr/>
          <p:nvPr/>
        </p:nvSpPr>
        <p:spPr>
          <a:xfrm>
            <a:off x="4724400" y="188913"/>
            <a:ext cx="1981200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委内瑞拉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0" name="椭圆 101379"/>
          <p:cNvSpPr/>
          <p:nvPr/>
        </p:nvSpPr>
        <p:spPr>
          <a:xfrm>
            <a:off x="6804025" y="5661025"/>
            <a:ext cx="2224088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阿根廷</a:t>
            </a:r>
          </a:p>
        </p:txBody>
      </p:sp>
      <p:sp>
        <p:nvSpPr>
          <p:cNvPr id="101381" name="文本框 101380"/>
          <p:cNvSpPr txBox="1"/>
          <p:nvPr/>
        </p:nvSpPr>
        <p:spPr>
          <a:xfrm>
            <a:off x="4913313" y="10731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2" name="文本框 101381"/>
          <p:cNvSpPr txBox="1"/>
          <p:nvPr/>
        </p:nvSpPr>
        <p:spPr>
          <a:xfrm>
            <a:off x="7283450" y="5084763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3" name="文本框 101382"/>
          <p:cNvSpPr txBox="1"/>
          <p:nvPr/>
        </p:nvSpPr>
        <p:spPr>
          <a:xfrm>
            <a:off x="4837113" y="20637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哥伦比亚</a:t>
            </a:r>
          </a:p>
        </p:txBody>
      </p:sp>
      <p:sp>
        <p:nvSpPr>
          <p:cNvPr id="101384" name="文本框 101383"/>
          <p:cNvSpPr txBox="1"/>
          <p:nvPr/>
        </p:nvSpPr>
        <p:spPr>
          <a:xfrm>
            <a:off x="4805363" y="30543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厄瓜多尔</a:t>
            </a:r>
          </a:p>
        </p:txBody>
      </p:sp>
      <p:sp>
        <p:nvSpPr>
          <p:cNvPr id="101385" name="文本框 101384"/>
          <p:cNvSpPr txBox="1"/>
          <p:nvPr/>
        </p:nvSpPr>
        <p:spPr>
          <a:xfrm>
            <a:off x="7343775" y="42926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智利</a:t>
            </a:r>
          </a:p>
        </p:txBody>
      </p:sp>
      <p:sp>
        <p:nvSpPr>
          <p:cNvPr id="101386" name="直接连接符 101385"/>
          <p:cNvSpPr/>
          <p:nvPr/>
        </p:nvSpPr>
        <p:spPr>
          <a:xfrm>
            <a:off x="5562600" y="1636713"/>
            <a:ext cx="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7" name="直接连接符 101386"/>
          <p:cNvSpPr/>
          <p:nvPr/>
        </p:nvSpPr>
        <p:spPr>
          <a:xfrm>
            <a:off x="5562600" y="2551113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8" name="直接连接符 101387"/>
          <p:cNvSpPr/>
          <p:nvPr/>
        </p:nvSpPr>
        <p:spPr>
          <a:xfrm flipV="1">
            <a:off x="7812088" y="4797425"/>
            <a:ext cx="0" cy="3603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89" name="未知"/>
          <p:cNvSpPr/>
          <p:nvPr/>
        </p:nvSpPr>
        <p:spPr>
          <a:xfrm flipV="1">
            <a:off x="7380288" y="3357563"/>
            <a:ext cx="466725" cy="863600"/>
          </a:xfrm>
          <a:custGeom>
            <a:avLst/>
            <a:gdLst/>
            <a:ahLst/>
            <a:cxnLst/>
            <a:rect l="0" t="0" r="0" b="0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1390" name="文本框 101389"/>
          <p:cNvSpPr txBox="1"/>
          <p:nvPr/>
        </p:nvSpPr>
        <p:spPr>
          <a:xfrm>
            <a:off x="6588125" y="3138488"/>
            <a:ext cx="906463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秘鲁</a:t>
            </a:r>
          </a:p>
        </p:txBody>
      </p:sp>
      <p:sp>
        <p:nvSpPr>
          <p:cNvPr id="101391" name="上箭头 101390"/>
          <p:cNvSpPr/>
          <p:nvPr/>
        </p:nvSpPr>
        <p:spPr>
          <a:xfrm>
            <a:off x="6732588" y="2565400"/>
            <a:ext cx="576262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1392" name="文本框 101391"/>
          <p:cNvSpPr txBox="1"/>
          <p:nvPr/>
        </p:nvSpPr>
        <p:spPr>
          <a:xfrm>
            <a:off x="6516688" y="1916113"/>
            <a:ext cx="1214437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胜利</a:t>
            </a:r>
            <a:endParaRPr lang="zh-CN" altLang="en-US" sz="3200">
              <a:solidFill>
                <a:srgbClr val="0099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93" name="直接连接符 101392"/>
          <p:cNvSpPr/>
          <p:nvPr/>
        </p:nvSpPr>
        <p:spPr>
          <a:xfrm>
            <a:off x="5562600" y="3694113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94" name="文本框 101393"/>
          <p:cNvSpPr txBox="1"/>
          <p:nvPr/>
        </p:nvSpPr>
        <p:spPr>
          <a:xfrm>
            <a:off x="4829175" y="4267200"/>
            <a:ext cx="1663700" cy="569913"/>
          </a:xfrm>
          <a:prstGeom prst="rect">
            <a:avLst/>
          </a:prstGeom>
          <a:noFill/>
          <a:ln w="508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玻利维亚</a:t>
            </a:r>
          </a:p>
        </p:txBody>
      </p:sp>
      <p:sp>
        <p:nvSpPr>
          <p:cNvPr id="101395" name="直接连接符 101394"/>
          <p:cNvSpPr/>
          <p:nvPr/>
        </p:nvSpPr>
        <p:spPr>
          <a:xfrm flipV="1">
            <a:off x="6248400" y="3389313"/>
            <a:ext cx="411163" cy="1587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1396" name="矩形 101395"/>
          <p:cNvSpPr/>
          <p:nvPr/>
        </p:nvSpPr>
        <p:spPr>
          <a:xfrm>
            <a:off x="179388" y="5013325"/>
            <a:ext cx="5616575" cy="158432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特点：时间长、范围</a:t>
            </a:r>
          </a:p>
          <a:p>
            <a:pPr algn="ctr"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广、南北国家联合作战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/>
      <p:bldP spid="101380" grpId="0" animBg="1"/>
      <p:bldP spid="101381" grpId="0"/>
      <p:bldP spid="101382" grpId="0"/>
      <p:bldP spid="101383" grpId="0"/>
      <p:bldP spid="101384" grpId="0"/>
      <p:bldP spid="101385" grpId="0"/>
      <p:bldP spid="101390" grpId="0"/>
      <p:bldP spid="101392" grpId="0"/>
      <p:bldP spid="101394" grpId="0" animBg="1"/>
      <p:bldP spid="1013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41" name="Object 2"/>
          <p:cNvGraphicFramePr>
            <a:graphicFrameLocks/>
          </p:cNvGraphicFramePr>
          <p:nvPr/>
        </p:nvGraphicFramePr>
        <p:xfrm>
          <a:off x="66675" y="857250"/>
          <a:ext cx="4138613" cy="5143500"/>
        </p:xfrm>
        <a:graphic>
          <a:graphicData uri="http://schemas.openxmlformats.org/presentationml/2006/ole">
            <p:oleObj spid="_x0000_s31745" r:id="rId3" imgW="3333693" imgH="4143049" progId="PBrush">
              <p:embed/>
            </p:oleObj>
          </a:graphicData>
        </a:graphic>
      </p:graphicFrame>
      <p:sp>
        <p:nvSpPr>
          <p:cNvPr id="35842" name="Text Box 4"/>
          <p:cNvSpPr txBox="1"/>
          <p:nvPr/>
        </p:nvSpPr>
        <p:spPr>
          <a:xfrm rot="-1026564">
            <a:off x="732473" y="846138"/>
            <a:ext cx="551815" cy="16478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墨西哥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  <a:endParaRPr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WordArt 5"/>
          <p:cNvSpPr>
            <a:spLocks noTextEdit="1"/>
          </p:cNvSpPr>
          <p:nvPr/>
        </p:nvSpPr>
        <p:spPr>
          <a:xfrm rot="5400000">
            <a:off x="2352675" y="4483100"/>
            <a:ext cx="857250" cy="4413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阿根廷1816</a:t>
            </a:r>
          </a:p>
        </p:txBody>
      </p:sp>
      <p:sp>
        <p:nvSpPr>
          <p:cNvPr id="35844" name="WordArt 6"/>
          <p:cNvSpPr>
            <a:spLocks noTextEdit="1"/>
          </p:cNvSpPr>
          <p:nvPr/>
        </p:nvSpPr>
        <p:spPr>
          <a:xfrm>
            <a:off x="3155950" y="3357563"/>
            <a:ext cx="7556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巴西1822</a:t>
            </a:r>
          </a:p>
        </p:txBody>
      </p:sp>
      <p:sp>
        <p:nvSpPr>
          <p:cNvPr id="35845" name="AutoShape 7"/>
          <p:cNvSpPr/>
          <p:nvPr/>
        </p:nvSpPr>
        <p:spPr>
          <a:xfrm>
            <a:off x="2960688" y="963613"/>
            <a:ext cx="1511300" cy="514350"/>
          </a:xfrm>
          <a:prstGeom prst="wedgeRoundRectCallout">
            <a:avLst>
              <a:gd name="adj1" fmla="val -74014"/>
              <a:gd name="adj2" fmla="val 177051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海地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</a:p>
        </p:txBody>
      </p:sp>
      <p:sp>
        <p:nvSpPr>
          <p:cNvPr id="35846" name="AutoShape 8"/>
          <p:cNvSpPr/>
          <p:nvPr/>
        </p:nvSpPr>
        <p:spPr>
          <a:xfrm>
            <a:off x="2900363" y="5545138"/>
            <a:ext cx="1547812" cy="346075"/>
          </a:xfrm>
          <a:prstGeom prst="wedgeRoundRectCallout">
            <a:avLst>
              <a:gd name="adj1" fmla="val -29954"/>
              <a:gd name="adj2" fmla="val -33320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巴拉圭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1811</a:t>
            </a:r>
          </a:p>
        </p:txBody>
      </p:sp>
      <p:sp>
        <p:nvSpPr>
          <p:cNvPr id="35847" name="AutoShape 9"/>
          <p:cNvSpPr/>
          <p:nvPr/>
        </p:nvSpPr>
        <p:spPr>
          <a:xfrm>
            <a:off x="3333750" y="4545013"/>
            <a:ext cx="984250" cy="339725"/>
          </a:xfrm>
          <a:prstGeom prst="wedgeRoundRectCallout">
            <a:avLst>
              <a:gd name="adj1" fmla="val -68153"/>
              <a:gd name="adj2" fmla="val -17896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乌拉圭</a:t>
            </a:r>
          </a:p>
        </p:txBody>
      </p:sp>
      <p:sp>
        <p:nvSpPr>
          <p:cNvPr id="35848" name="AutoShape 10"/>
          <p:cNvSpPr/>
          <p:nvPr/>
        </p:nvSpPr>
        <p:spPr>
          <a:xfrm>
            <a:off x="850900" y="3951288"/>
            <a:ext cx="1766888" cy="314325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玻利维亚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1825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9" name="AutoShape 11"/>
          <p:cNvSpPr/>
          <p:nvPr/>
        </p:nvSpPr>
        <p:spPr>
          <a:xfrm>
            <a:off x="506413" y="4551363"/>
            <a:ext cx="882650" cy="342900"/>
          </a:xfrm>
          <a:prstGeom prst="wedgeRoundRectCallout">
            <a:avLst>
              <a:gd name="adj1" fmla="val 181176"/>
              <a:gd name="adj2" fmla="val -243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智利</a:t>
            </a:r>
          </a:p>
        </p:txBody>
      </p:sp>
      <p:sp>
        <p:nvSpPr>
          <p:cNvPr id="35850" name="AutoShape 12"/>
          <p:cNvSpPr/>
          <p:nvPr/>
        </p:nvSpPr>
        <p:spPr>
          <a:xfrm>
            <a:off x="735013" y="3408363"/>
            <a:ext cx="1120775" cy="273050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秘鲁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</a:p>
        </p:txBody>
      </p:sp>
      <p:sp>
        <p:nvSpPr>
          <p:cNvPr id="35851" name="WordArt 13"/>
          <p:cNvSpPr>
            <a:spLocks noTextEdit="1"/>
          </p:cNvSpPr>
          <p:nvPr/>
        </p:nvSpPr>
        <p:spPr>
          <a:xfrm rot="-2062699">
            <a:off x="1847850" y="2624138"/>
            <a:ext cx="1482725" cy="3429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 fontScale="7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哥伦比亚1819</a:t>
            </a:r>
          </a:p>
        </p:txBody>
      </p:sp>
      <p:sp>
        <p:nvSpPr>
          <p:cNvPr id="35852" name="AutoShape 14"/>
          <p:cNvSpPr/>
          <p:nvPr/>
        </p:nvSpPr>
        <p:spPr>
          <a:xfrm>
            <a:off x="393700" y="2665413"/>
            <a:ext cx="1322388" cy="3429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中美省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1821</a:t>
            </a:r>
          </a:p>
        </p:txBody>
      </p:sp>
      <p:sp>
        <p:nvSpPr>
          <p:cNvPr id="35853" name="Text Box 3"/>
          <p:cNvSpPr txBox="1"/>
          <p:nvPr/>
        </p:nvSpPr>
        <p:spPr>
          <a:xfrm>
            <a:off x="66675" y="5321300"/>
            <a:ext cx="2670175" cy="59880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独立</a:t>
            </a: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国家</a:t>
            </a:r>
          </a:p>
        </p:txBody>
      </p:sp>
      <p:sp>
        <p:nvSpPr>
          <p:cNvPr id="35854" name="Text Box 10"/>
          <p:cNvSpPr txBox="1"/>
          <p:nvPr/>
        </p:nvSpPr>
        <p:spPr>
          <a:xfrm>
            <a:off x="4471988" y="97758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结果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Text Box 11"/>
          <p:cNvSpPr txBox="1"/>
          <p:nvPr/>
        </p:nvSpPr>
        <p:spPr>
          <a:xfrm>
            <a:off x="4579620" y="1478280"/>
            <a:ext cx="4429125" cy="32118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7500" tIns="35100" rIns="67500" bIns="35100" anchor="t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）玻利瓦尔解放了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哥伦比亚、委内瑞拉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厄瓜多尔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，成立了“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大哥伦比亚共和国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”，当选总统。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）圣马西领导</a:t>
            </a:r>
            <a:r>
              <a:rPr lang="zh-CN" altLang="en-US" sz="2400" b="1" dirty="0">
                <a:solidFill>
                  <a:schemeClr val="accent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阿根廷、智利、秘鲁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独立。</a:t>
            </a:r>
          </a:p>
          <a:p>
            <a:pPr>
              <a:lnSpc>
                <a:spcPts val="35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巴西也获得了独立。</a:t>
            </a:r>
            <a:endParaRPr lang="zh-CN" altLang="en-US" sz="2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5856" name="Text Box 4"/>
          <p:cNvSpPr txBox="1"/>
          <p:nvPr/>
        </p:nvSpPr>
        <p:spPr>
          <a:xfrm>
            <a:off x="4471988" y="4689793"/>
            <a:ext cx="1885950" cy="50038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意义</a:t>
            </a:r>
            <a:r>
              <a:rPr lang="en-US" altLang="zh-CN" sz="2800" b="1" dirty="0">
                <a:solidFill>
                  <a:srgbClr val="00206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00206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3" name="Text Box 5"/>
          <p:cNvSpPr txBox="1"/>
          <p:nvPr/>
        </p:nvSpPr>
        <p:spPr>
          <a:xfrm>
            <a:off x="4682490" y="5132705"/>
            <a:ext cx="4223385" cy="17329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        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彻底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摧毁了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西班牙和葡萄牙的殖民统治，使拉丁美洲获得独立，</a:t>
            </a:r>
            <a:r>
              <a:rPr lang="zh-CN" altLang="en-US" sz="24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鼓舞了</a:t>
            </a:r>
            <a:r>
              <a:rPr lang="zh-CN" altLang="en-US" sz="2400" b="1" dirty="0">
                <a:latin typeface="Tahoma" panose="020B0604030504040204" pitchFamily="34" charset="0"/>
                <a:ea typeface="华文中宋" pitchFamily="2" charset="-122"/>
              </a:rPr>
              <a:t>世界殖民地人民的反抗斗争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/>
          <p:nvPr/>
        </p:nvSpPr>
        <p:spPr>
          <a:xfrm>
            <a:off x="5336540" y="467043"/>
            <a:ext cx="3594100" cy="3415030"/>
          </a:xfrm>
          <a:prstGeom prst="rect">
            <a:avLst/>
          </a:prstGeom>
          <a:noFill/>
          <a:ln w="38100" cap="flat" cmpd="sng">
            <a:solidFill>
              <a:srgbClr val="80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 indent="266700"/>
            <a:r>
              <a:rPr lang="zh-CN" altLang="en-US" sz="2400" b="1" dirty="0">
                <a:solidFill>
                  <a:srgbClr val="0033CC"/>
                </a:solidFill>
                <a:latin typeface="楷体" panose="02010609060101010101" charset="-122"/>
                <a:ea typeface="楷体" panose="02010609060101010101" charset="-122"/>
              </a:rPr>
              <a:t>资料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  拉丁美洲独立后，先后建立了</a:t>
            </a:r>
            <a:r>
              <a:rPr lang="zh-CN" altLang="zh-CN" sz="2400" b="1" dirty="0">
                <a:latin typeface="楷体" panose="02010609060101010101" charset="-122"/>
                <a:ea typeface="楷体" panose="02010609060101010101" charset="-122"/>
              </a:rPr>
              <a:t>17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个独立国家：海地、巴拉圭、委内瑞拉、阿根廷、智利、哥伦比亚、墨西哥、哥斯达黎加、巴西、厄瓜多尔、阿根廷、秘鲁、智利、玻利维亚、危地马拉、波多黎各、乌拉圭。</a:t>
            </a:r>
          </a:p>
        </p:txBody>
      </p:sp>
      <p:sp>
        <p:nvSpPr>
          <p:cNvPr id="26626" name="Rectangle 3"/>
          <p:cNvSpPr/>
          <p:nvPr/>
        </p:nvSpPr>
        <p:spPr>
          <a:xfrm>
            <a:off x="5336540" y="4038600"/>
            <a:ext cx="3594100" cy="16300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r>
              <a:rPr lang="zh-CN" altLang="zh-CN" sz="2800" b="1" dirty="0">
                <a:latin typeface="宋体" panose="02010600030101010101" pitchFamily="2" charset="-122"/>
              </a:rPr>
              <a:t>  </a:t>
            </a:r>
            <a:r>
              <a:rPr lang="zh-CN" altLang="zh-CN" sz="2400" b="1" dirty="0">
                <a:latin typeface="宋体" panose="02010600030101010101" pitchFamily="2" charset="-122"/>
              </a:rPr>
              <a:t> </a:t>
            </a:r>
            <a:r>
              <a:rPr lang="zh-CN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对照上述资料中的国家与当今拉丁美洲的政治版图，你能得出什么结论？</a:t>
            </a:r>
          </a:p>
        </p:txBody>
      </p:sp>
      <p:sp>
        <p:nvSpPr>
          <p:cNvPr id="36868" name="Text Box 4"/>
          <p:cNvSpPr txBox="1"/>
          <p:nvPr/>
        </p:nvSpPr>
        <p:spPr>
          <a:xfrm>
            <a:off x="707390" y="5798820"/>
            <a:ext cx="8223885" cy="953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拉丁美洲的独立，基本上形成了今天拉丁美洲国家的格局。</a:t>
            </a:r>
          </a:p>
        </p:txBody>
      </p:sp>
      <p:sp>
        <p:nvSpPr>
          <p:cNvPr id="35853" name="Text Box 3"/>
          <p:cNvSpPr txBox="1"/>
          <p:nvPr/>
        </p:nvSpPr>
        <p:spPr>
          <a:xfrm>
            <a:off x="707390" y="85725"/>
            <a:ext cx="2056765" cy="59880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知识扩充</a:t>
            </a:r>
          </a:p>
        </p:txBody>
      </p:sp>
      <p:pic>
        <p:nvPicPr>
          <p:cNvPr id="29703" name="Picture 7" descr="lam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3410" y="685165"/>
            <a:ext cx="4600575" cy="49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26" descr="14K-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865" name="TextBox 1"/>
          <p:cNvSpPr txBox="1"/>
          <p:nvPr/>
        </p:nvSpPr>
        <p:spPr>
          <a:xfrm>
            <a:off x="1277303" y="729933"/>
            <a:ext cx="65881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拉美独立运动取得胜利的原因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176973" y="2125345"/>
            <a:ext cx="7494587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①拉美各国人民联合起来，协同作战，南北夹击，为民族独立英勇斗争。</a:t>
            </a: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②有统一的指挥。</a:t>
            </a: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③玻利瓦尔等领导人的卓越领导</a:t>
            </a: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④西班牙和葡萄牙在殖民地争夺中力量日益衰落</a:t>
            </a: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26" descr="14K-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/>
          <p:nvPr/>
        </p:nvSpPr>
        <p:spPr>
          <a:xfrm>
            <a:off x="1303338" y="4722654"/>
            <a:ext cx="6697662" cy="119888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摆脱了西班牙、葡萄牙的殖民统治，赢得了独立运动的胜利，鼓舞了世界殖民地人民的反抗斗争。</a:t>
            </a:r>
          </a:p>
        </p:txBody>
      </p:sp>
      <p:sp>
        <p:nvSpPr>
          <p:cNvPr id="30724" name="Rectangle 4"/>
          <p:cNvSpPr/>
          <p:nvPr/>
        </p:nvSpPr>
        <p:spPr>
          <a:xfrm>
            <a:off x="1106488" y="1392238"/>
            <a:ext cx="1662112" cy="3784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领导人：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序幕：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</a:p>
        </p:txBody>
      </p:sp>
      <p:sp>
        <p:nvSpPr>
          <p:cNvPr id="30730" name="Rectangle 10"/>
          <p:cNvSpPr/>
          <p:nvPr/>
        </p:nvSpPr>
        <p:spPr>
          <a:xfrm>
            <a:off x="1465263" y="1338263"/>
            <a:ext cx="632142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60680" indent="-36068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残酷的殖民统治和经济掠夺。</a:t>
            </a:r>
          </a:p>
          <a:p>
            <a:pPr marL="360680" indent="-36068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受欧洲启蒙运动、美国独立战争和法国大革命的影响。</a:t>
            </a:r>
          </a:p>
        </p:txBody>
      </p:sp>
      <p:sp>
        <p:nvSpPr>
          <p:cNvPr id="30731" name="Rectangle 11"/>
          <p:cNvSpPr/>
          <p:nvPr/>
        </p:nvSpPr>
        <p:spPr>
          <a:xfrm>
            <a:off x="2482850" y="2482850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世纪初。</a:t>
            </a:r>
          </a:p>
        </p:txBody>
      </p:sp>
      <p:sp>
        <p:nvSpPr>
          <p:cNvPr id="30732" name="Rectangle 12"/>
          <p:cNvSpPr/>
          <p:nvPr/>
        </p:nvSpPr>
        <p:spPr>
          <a:xfrm>
            <a:off x="2679700" y="2838450"/>
            <a:ext cx="32435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玻利瓦尔、圣马丁等。</a:t>
            </a:r>
          </a:p>
        </p:txBody>
      </p:sp>
      <p:sp>
        <p:nvSpPr>
          <p:cNvPr id="30733" name="Rectangle 13"/>
          <p:cNvSpPr/>
          <p:nvPr/>
        </p:nvSpPr>
        <p:spPr>
          <a:xfrm>
            <a:off x="1374775" y="3232150"/>
            <a:ext cx="60007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年，海地独立揭开了拉丁美洲独立运动的序幕。</a:t>
            </a:r>
          </a:p>
        </p:txBody>
      </p:sp>
      <p:sp>
        <p:nvSpPr>
          <p:cNvPr id="30734" name="Rectangle 14"/>
          <p:cNvSpPr/>
          <p:nvPr/>
        </p:nvSpPr>
        <p:spPr>
          <a:xfrm>
            <a:off x="1177925" y="3983038"/>
            <a:ext cx="666591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到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1822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年巴西独立时，除古巴等少数地区外，几乎整个拉丁美洲都获得了独立。</a:t>
            </a:r>
          </a:p>
        </p:txBody>
      </p:sp>
      <p:sp>
        <p:nvSpPr>
          <p:cNvPr id="37896" name="矩形 7197"/>
          <p:cNvSpPr/>
          <p:nvPr/>
        </p:nvSpPr>
        <p:spPr>
          <a:xfrm>
            <a:off x="1374458" y="445453"/>
            <a:ext cx="364998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知识小结：拉丁美洲独立运动</a:t>
            </a:r>
            <a:endParaRPr lang="zh-CN" altLang="zh-CN" sz="21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30" grpId="0"/>
      <p:bldP spid="30731" grpId="0"/>
      <p:bldP spid="30732" grpId="0"/>
      <p:bldP spid="30733" grpId="0"/>
      <p:bldP spid="307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1138" name="标题 91137"/>
          <p:cNvSpPr>
            <a:spLocks noGrp="1"/>
          </p:cNvSpPr>
          <p:nvPr>
            <p:ph type="title"/>
          </p:nvPr>
        </p:nvSpPr>
        <p:spPr>
          <a:xfrm>
            <a:off x="1619250" y="0"/>
            <a:ext cx="7772400" cy="1143000"/>
          </a:xfrm>
          <a:ln/>
        </p:spPr>
        <p:txBody>
          <a:bodyPr anchor="ctr"/>
          <a:lstStyle/>
          <a:p>
            <a:r>
              <a:rPr lang="zh-CN" altLang="en-US" b="1" dirty="0">
                <a:ea typeface="黑体" panose="02010609060101010101" pitchFamily="49" charset="-122"/>
              </a:rPr>
              <a:t>二、印度民族大起义</a:t>
            </a:r>
            <a:endParaRPr lang="zh-CN" altLang="en-US" b="1">
              <a:ea typeface="黑体" panose="02010609060101010101" pitchFamily="49" charset="-122"/>
            </a:endParaRPr>
          </a:p>
        </p:txBody>
      </p:sp>
      <p:pic>
        <p:nvPicPr>
          <p:cNvPr id="91142" name="图片 91141" descr="W0201008254774252210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1143000"/>
            <a:ext cx="6119813" cy="495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18"/>
          <p:cNvSpPr txBox="1"/>
          <p:nvPr/>
        </p:nvSpPr>
        <p:spPr>
          <a:xfrm>
            <a:off x="1800225" y="6198553"/>
            <a:ext cx="5543550" cy="55308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986" name="Rectangle 2"/>
          <p:cNvSpPr>
            <a:spLocks noGrp="1" noRot="1"/>
          </p:cNvSpPr>
          <p:nvPr>
            <p:ph idx="1"/>
          </p:nvPr>
        </p:nvSpPr>
        <p:spPr>
          <a:xfrm>
            <a:off x="79375" y="1295400"/>
            <a:ext cx="8990013" cy="5562600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材料一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据统计：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1814~1835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印度输入英国的棉布从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125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万匹跌到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多万匹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;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而同一时期英国输入印度的棉纱由不足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万匹增加到了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5100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万匹以上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往日工业发达和人口稠密的城市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如号称“印度的曼彻斯特”的达卡城，遭到了毁灭性击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,1824—1837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年人口从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15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万减至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万。</a:t>
            </a:r>
          </a:p>
          <a:p>
            <a:pPr eaLnBrk="1" hangingPunct="1"/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材料二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:“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悲惨的情况在商业史上是无与伦比的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棉织工人的白骨使印度平原都白成了一片了”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                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-----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英国驻印度总督本丁克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材料三</a:t>
            </a:r>
            <a:r>
              <a:rPr lang="en-US" altLang="zh-CN" b="1" dirty="0">
                <a:solidFill>
                  <a:srgbClr val="6600CC"/>
                </a:solidFill>
                <a:latin typeface="宋体" panose="02010600030101010101" pitchFamily="2" charset="-122"/>
              </a:rPr>
              <a:t>:1770</a:t>
            </a:r>
            <a:r>
              <a:rPr lang="zh-CN" altLang="en-US" b="1" dirty="0">
                <a:solidFill>
                  <a:srgbClr val="6600CC"/>
                </a:solidFill>
                <a:latin typeface="宋体" panose="02010600030101010101" pitchFamily="2" charset="-122"/>
              </a:rPr>
              <a:t>年孟加拉一次饥荒死亡人数占当地人口的三分之一。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eaLnBrk="1" hangingPunct="1"/>
            <a:endParaRPr lang="zh-CN" altLang="en-US" b="1" dirty="0"/>
          </a:p>
        </p:txBody>
      </p:sp>
      <p:sp>
        <p:nvSpPr>
          <p:cNvPr id="41987" name="Rectangle 3"/>
          <p:cNvSpPr/>
          <p:nvPr/>
        </p:nvSpPr>
        <p:spPr>
          <a:xfrm>
            <a:off x="2057400" y="322263"/>
            <a:ext cx="5786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4000" b="1" dirty="0">
                <a:latin typeface="Tahoma" panose="020B0604030504040204" pitchFamily="34" charset="0"/>
              </a:rPr>
              <a:t>英国殖民者对印度的掠夺</a:t>
            </a:r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3186" name="标题 93185"/>
          <p:cNvSpPr>
            <a:spLocks noGrp="1"/>
          </p:cNvSpPr>
          <p:nvPr>
            <p:ph type="title"/>
          </p:nvPr>
        </p:nvSpPr>
        <p:spPr>
          <a:xfrm>
            <a:off x="539750" y="0"/>
            <a:ext cx="3095625" cy="1143000"/>
          </a:xfrm>
          <a:ln/>
        </p:spPr>
        <p:txBody>
          <a:bodyPr anchor="ctr"/>
          <a:lstStyle/>
          <a:p>
            <a:r>
              <a:rPr lang="zh-CN" altLang="en-US" sz="40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分析材料</a:t>
            </a:r>
          </a:p>
        </p:txBody>
      </p:sp>
      <p:sp>
        <p:nvSpPr>
          <p:cNvPr id="93187" name="文本占位符 93186"/>
          <p:cNvSpPr>
            <a:spLocks noGrp="1"/>
          </p:cNvSpPr>
          <p:nvPr>
            <p:ph idx="1"/>
          </p:nvPr>
        </p:nvSpPr>
        <p:spPr>
          <a:xfrm>
            <a:off x="179388" y="981075"/>
            <a:ext cx="8640762" cy="5688013"/>
          </a:xfrm>
          <a:ln/>
        </p:spPr>
        <p:txBody>
          <a:bodyPr/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历史告诉我们：“像海绵一样从恒河边上吸取财富，又挤出来倒在泰晤士河中。”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有人比喻英国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“不列颠的侵略，打碎了印度的手织机，毁掉了它的手纺车。英国起先是把印度的棉织品挤出了欧洲市场，然后是向印度输入棉纱，最后使英国绵织品泛滥于这个棉织品的故乡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……  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buSzPct val="100000"/>
              <a:buNone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不列颠在印度的统治</a:t>
            </a:r>
            <a:r>
              <a:rPr lang="en-US" altLang="zh-CN" sz="36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4210" name="图片 94209" descr="英国殖民者在印度作威作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81075"/>
            <a:ext cx="5364163" cy="3240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1" name="矩形 94210"/>
          <p:cNvSpPr/>
          <p:nvPr/>
        </p:nvSpPr>
        <p:spPr>
          <a:xfrm>
            <a:off x="466725" y="4724400"/>
            <a:ext cx="3124200" cy="1371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英国殖民者</a:t>
            </a:r>
            <a:b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</a:br>
            <a:r>
              <a:rPr lang="zh-CN" altLang="en-US" sz="3800" b="1">
                <a:solidFill>
                  <a:srgbClr val="000000"/>
                </a:solidFill>
                <a:ea typeface="黑体" panose="02010609060101010101" pitchFamily="49" charset="-122"/>
              </a:rPr>
              <a:t>作威作福</a:t>
            </a:r>
          </a:p>
        </p:txBody>
      </p:sp>
      <p:grpSp>
        <p:nvGrpSpPr>
          <p:cNvPr id="94212" name="组合 94211"/>
          <p:cNvGrpSpPr/>
          <p:nvPr/>
        </p:nvGrpSpPr>
        <p:grpSpPr>
          <a:xfrm>
            <a:off x="4267200" y="1508125"/>
            <a:ext cx="4876800" cy="5233988"/>
            <a:chOff x="0" y="0"/>
            <a:chExt cx="7680" cy="8242"/>
          </a:xfrm>
        </p:grpSpPr>
        <p:pic>
          <p:nvPicPr>
            <p:cNvPr id="94213" name="图片 94212" descr="W020070301733416190431"/>
            <p:cNvPicPr>
              <a:picLocks noChangeAspect="1"/>
            </p:cNvPicPr>
            <p:nvPr/>
          </p:nvPicPr>
          <p:blipFill>
            <a:blip r:embed="rId4"/>
            <a:srcRect l="39384" t="59935" r="5231" b="10532"/>
            <a:stretch>
              <a:fillRect/>
            </a:stretch>
          </p:blipFill>
          <p:spPr>
            <a:xfrm>
              <a:off x="0" y="2722"/>
              <a:ext cx="7680" cy="55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4214" name="矩形 94213"/>
            <p:cNvSpPr/>
            <p:nvPr/>
          </p:nvSpPr>
          <p:spPr>
            <a:xfrm>
              <a:off x="2495" y="0"/>
              <a:ext cx="4285" cy="20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0000" tIns="46800" rIns="90000" bIns="46800" anchor="t">
              <a:spAutoFit/>
            </a:bodyPr>
            <a:lstStyle/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英国殖民者</a:t>
              </a:r>
            </a:p>
            <a:p>
              <a:r>
                <a:rPr lang="zh-CN" altLang="en-US" sz="4000" b="1">
                  <a:solidFill>
                    <a:srgbClr val="000000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处死印度人</a:t>
              </a:r>
            </a:p>
          </p:txBody>
        </p:sp>
      </p:grpSp>
      <p:sp>
        <p:nvSpPr>
          <p:cNvPr id="9" name="Rectangle 4"/>
          <p:cNvSpPr/>
          <p:nvPr/>
        </p:nvSpPr>
        <p:spPr>
          <a:xfrm>
            <a:off x="807085" y="241300"/>
            <a:ext cx="5407025" cy="62357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英国殖民者对印度的统治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0354" name="标题 100353"/>
          <p:cNvSpPr>
            <a:spLocks noGrp="1"/>
          </p:cNvSpPr>
          <p:nvPr>
            <p:ph type="title"/>
          </p:nvPr>
        </p:nvSpPr>
        <p:spPr>
          <a:xfrm>
            <a:off x="611188" y="0"/>
            <a:ext cx="7772400" cy="1143000"/>
          </a:xfrm>
          <a:ln/>
        </p:spPr>
        <p:txBody>
          <a:bodyPr anchor="ctr"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</a:p>
        </p:txBody>
      </p:sp>
      <p:sp>
        <p:nvSpPr>
          <p:cNvPr id="100355" name="文本占位符 100354"/>
          <p:cNvSpPr>
            <a:spLocks noGrp="1"/>
          </p:cNvSpPr>
          <p:nvPr>
            <p:ph idx="1"/>
          </p:nvPr>
        </p:nvSpPr>
        <p:spPr>
          <a:xfrm>
            <a:off x="250825" y="908050"/>
            <a:ext cx="8713788" cy="5113338"/>
          </a:xfrm>
          <a:ln/>
        </p:spPr>
        <p:txBody>
          <a:bodyPr/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世纪中期，印度已沦为英国的殖民地。</a:t>
            </a: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）英国完成了工业革命，进一步加强了对印度的经济掠夺和政治压迫。</a:t>
            </a: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）印度人民的反抗情绪日益高涨。</a:t>
            </a:r>
          </a:p>
        </p:txBody>
      </p:sp>
      <p:sp>
        <p:nvSpPr>
          <p:cNvPr id="100356" name="右箭头 100355"/>
          <p:cNvSpPr/>
          <p:nvPr/>
        </p:nvSpPr>
        <p:spPr>
          <a:xfrm>
            <a:off x="2773363" y="4103688"/>
            <a:ext cx="1295400" cy="838200"/>
          </a:xfrm>
          <a:prstGeom prst="rightArrow">
            <a:avLst>
              <a:gd name="adj1" fmla="val 50000"/>
              <a:gd name="adj2" fmla="val 38636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压迫</a:t>
            </a:r>
          </a:p>
        </p:txBody>
      </p:sp>
      <p:sp>
        <p:nvSpPr>
          <p:cNvPr id="100357" name="左箭头 100356"/>
          <p:cNvSpPr/>
          <p:nvPr/>
        </p:nvSpPr>
        <p:spPr>
          <a:xfrm>
            <a:off x="2678113" y="5734050"/>
            <a:ext cx="1447800" cy="838200"/>
          </a:xfrm>
          <a:prstGeom prst="leftArrow">
            <a:avLst>
              <a:gd name="adj1" fmla="val 50000"/>
              <a:gd name="adj2" fmla="val 43181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反抗</a:t>
            </a:r>
          </a:p>
        </p:txBody>
      </p:sp>
      <p:sp>
        <p:nvSpPr>
          <p:cNvPr id="100358" name="文本框 100357" descr="水滴"/>
          <p:cNvSpPr txBox="1"/>
          <p:nvPr/>
        </p:nvSpPr>
        <p:spPr>
          <a:xfrm>
            <a:off x="2297113" y="5048250"/>
            <a:ext cx="2133600" cy="641350"/>
          </a:xfrm>
          <a:prstGeom prst="rect">
            <a:avLst/>
          </a:prstGeom>
          <a:blipFill rotWithShape="1">
            <a:blip r:embed="rId3"/>
          </a:blip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战争</a:t>
            </a:r>
          </a:p>
        </p:txBody>
      </p:sp>
      <p:sp>
        <p:nvSpPr>
          <p:cNvPr id="100359" name="文本框 100358"/>
          <p:cNvSpPr txBox="1"/>
          <p:nvPr/>
        </p:nvSpPr>
        <p:spPr>
          <a:xfrm>
            <a:off x="612775" y="4081463"/>
            <a:ext cx="1252538" cy="27765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日不落帝国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英国</a:t>
            </a:r>
          </a:p>
        </p:txBody>
      </p:sp>
      <p:sp>
        <p:nvSpPr>
          <p:cNvPr id="100360" name="文本框 100359"/>
          <p:cNvSpPr txBox="1"/>
          <p:nvPr/>
        </p:nvSpPr>
        <p:spPr>
          <a:xfrm>
            <a:off x="4572000" y="4221163"/>
            <a:ext cx="671513" cy="23161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</a:p>
        </p:txBody>
      </p:sp>
      <p:sp>
        <p:nvSpPr>
          <p:cNvPr id="100361" name="矩形 100360"/>
          <p:cNvSpPr/>
          <p:nvPr/>
        </p:nvSpPr>
        <p:spPr>
          <a:xfrm>
            <a:off x="5580063" y="4076700"/>
            <a:ext cx="3455987" cy="252888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印度虽然只有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巴掌大的乌云，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但它会变成淹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没英国殖民者</a:t>
            </a:r>
          </a:p>
          <a:p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的滂沱大雨”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animBg="1"/>
      <p:bldP spid="100357" grpId="0" animBg="1"/>
      <p:bldP spid="100358" grpId="0" animBg="1"/>
      <p:bldP spid="100359" grpId="0"/>
      <p:bldP spid="100360" grpId="0"/>
      <p:bldP spid="10036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081" name="矩形 2"/>
          <p:cNvSpPr/>
          <p:nvPr/>
        </p:nvSpPr>
        <p:spPr>
          <a:xfrm>
            <a:off x="2665413" y="1017588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印度民族起义的原因</a:t>
            </a:r>
          </a:p>
        </p:txBody>
      </p:sp>
      <p:sp>
        <p:nvSpPr>
          <p:cNvPr id="4" name="椭圆 3"/>
          <p:cNvSpPr/>
          <p:nvPr/>
        </p:nvSpPr>
        <p:spPr>
          <a:xfrm>
            <a:off x="819150" y="2303463"/>
            <a:ext cx="1125538" cy="21637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印度沦为英国的殖民地</a:t>
            </a:r>
          </a:p>
        </p:txBody>
      </p:sp>
      <p:sp>
        <p:nvSpPr>
          <p:cNvPr id="5" name="右箭头 4"/>
          <p:cNvSpPr/>
          <p:nvPr/>
        </p:nvSpPr>
        <p:spPr>
          <a:xfrm>
            <a:off x="1944688" y="3214688"/>
            <a:ext cx="374650" cy="2682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9000" y="2266950"/>
            <a:ext cx="857250" cy="2197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英国的经济掠夺与政治压迫</a:t>
            </a:r>
          </a:p>
        </p:txBody>
      </p:sp>
      <p:sp>
        <p:nvSpPr>
          <p:cNvPr id="46085" name="TextBox 6"/>
          <p:cNvSpPr txBox="1"/>
          <p:nvPr/>
        </p:nvSpPr>
        <p:spPr>
          <a:xfrm>
            <a:off x="2087563" y="5092700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根源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3070225" y="1982788"/>
            <a:ext cx="214313" cy="28400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36925" y="1874838"/>
            <a:ext cx="35385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①英国倾销棉纺织品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84538" y="2571750"/>
            <a:ext cx="515143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②借口兼并 印度王公的领地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84538" y="3232150"/>
            <a:ext cx="45466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③取消印度士兵较优厚待遇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2000" y="4017963"/>
            <a:ext cx="32988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④不尊重宗教信仰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</a:rPr>
              <a:t>英国实行宗教歧视</a:t>
            </a:r>
            <a:r>
              <a:rPr lang="en-US" altLang="zh-CN" sz="2800" b="1" dirty="0">
                <a:solidFill>
                  <a:srgbClr val="0000FF"/>
                </a:solidFill>
                <a:latin typeface="Calibri" panose="020F0502020204030204" charset="0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64513" y="1462088"/>
            <a:ext cx="374650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latin typeface="Calibri" panose="020F0502020204030204" charset="0"/>
              </a:rPr>
              <a:t>印度各阶层反抗强烈</a:t>
            </a:r>
          </a:p>
        </p:txBody>
      </p:sp>
      <p:sp>
        <p:nvSpPr>
          <p:cNvPr id="14" name="左大括号 13"/>
          <p:cNvSpPr/>
          <p:nvPr/>
        </p:nvSpPr>
        <p:spPr>
          <a:xfrm rot="10631599">
            <a:off x="7635875" y="1833563"/>
            <a:ext cx="552450" cy="3200400"/>
          </a:xfrm>
          <a:prstGeom prst="leftBrace">
            <a:avLst>
              <a:gd name="adj1" fmla="val 56904"/>
              <a:gd name="adj2" fmla="val 4978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093" name="TextBox 6"/>
          <p:cNvSpPr txBox="1"/>
          <p:nvPr/>
        </p:nvSpPr>
        <p:spPr>
          <a:xfrm>
            <a:off x="4510088" y="5076825"/>
            <a:ext cx="17510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表现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7105" name="文本框 3"/>
          <p:cNvSpPr txBox="1"/>
          <p:nvPr/>
        </p:nvSpPr>
        <p:spPr>
          <a:xfrm>
            <a:off x="747713" y="1376363"/>
            <a:ext cx="1768475" cy="39897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2.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导火线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斗争对象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领导者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领导人物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en-US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主力军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7.结果: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12975" y="3297238"/>
            <a:ext cx="214312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封建王公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89200" y="3783013"/>
            <a:ext cx="1768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章西女王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01875" y="4321175"/>
            <a:ext cx="857250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土兵</a:t>
            </a:r>
          </a:p>
        </p:txBody>
      </p:sp>
      <p:pic>
        <p:nvPicPr>
          <p:cNvPr id="47109" name="Picture 3" descr="印度民族起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4700" y="1436688"/>
            <a:ext cx="3205163" cy="461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2462213" y="2860675"/>
            <a:ext cx="1982787" cy="5784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89200" y="1376363"/>
            <a:ext cx="3506788" cy="10655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英国殖民者残酷的殖民统治和经济掠夺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38" y="4787900"/>
            <a:ext cx="3608387" cy="1091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9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失败，印度成为英国王室的直属殖民地</a:t>
            </a:r>
          </a:p>
        </p:txBody>
      </p:sp>
      <p:sp>
        <p:nvSpPr>
          <p:cNvPr id="141316" name="文本框 141315"/>
          <p:cNvSpPr txBox="1"/>
          <p:nvPr/>
        </p:nvSpPr>
        <p:spPr>
          <a:xfrm>
            <a:off x="5946775" y="3675063"/>
            <a:ext cx="3098800" cy="233553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ts val="35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经过：</a:t>
            </a:r>
            <a:r>
              <a:rPr kumimoji="0" lang="en-US" altLang="zh-CN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1857-1859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年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，印度爆发了以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“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土兵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等线" panose="02010600030101010101" charset="-122"/>
                <a:ea typeface="黑体" panose="02010609060101010101" pitchFamily="49" charset="-122"/>
                <a:cs typeface="等线" panose="02010600030101010101" charset="-122"/>
              </a:rPr>
              <a:t>”</a:t>
            </a:r>
            <a:r>
              <a:rPr kumimoji="0" lang="zh-CN" altLang="en-US" sz="2400" b="1" kern="1200" cap="none" spc="0" normalizeH="0" baseline="0" noProof="0" dirty="0">
                <a:solidFill>
                  <a:srgbClr val="0404E2"/>
                </a:solidFill>
                <a:latin typeface="黑体" panose="02010609060101010101" pitchFamily="49" charset="-122"/>
                <a:ea typeface="黑体" panose="02010609060101010101" pitchFamily="49" charset="-122"/>
                <a:cs typeface="等线" panose="02010600030101010101" charset="-122"/>
              </a:rPr>
              <a:t>为主力、封建王公为领导、各阶层共同参加的全民族大起义。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71688" y="2357438"/>
            <a:ext cx="3292475" cy="5784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  <a:sym typeface="宋体" panose="02010600030101010101" pitchFamily="2" charset="-122"/>
              </a:rPr>
              <a:t>“涂油子弹事件”</a:t>
            </a:r>
          </a:p>
        </p:txBody>
      </p:sp>
      <p:sp>
        <p:nvSpPr>
          <p:cNvPr id="47115" name="矩形 2"/>
          <p:cNvSpPr/>
          <p:nvPr/>
        </p:nvSpPr>
        <p:spPr>
          <a:xfrm>
            <a:off x="2520950" y="873125"/>
            <a:ext cx="3971925" cy="5988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印度民族起义的过程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5" grpId="0"/>
      <p:bldP spid="3" grpId="0" bldLvl="0" animBg="1"/>
      <p:bldP spid="141316" grpId="0" bldLvl="0" animBg="1"/>
      <p:bldP spid="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96257" descr="印度民族起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753" y="564198"/>
            <a:ext cx="4291012" cy="5138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59" name="文本框 96258"/>
          <p:cNvSpPr txBox="1"/>
          <p:nvPr/>
        </p:nvSpPr>
        <p:spPr>
          <a:xfrm>
            <a:off x="7856220" y="774065"/>
            <a:ext cx="13163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密拉特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0" name="直接连接符 96259"/>
          <p:cNvSpPr/>
          <p:nvPr/>
        </p:nvSpPr>
        <p:spPr>
          <a:xfrm>
            <a:off x="8494078" y="171704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1" name="文本框 96260">
            <a:hlinkClick r:id="" action="ppaction://noaction"/>
          </p:cNvPr>
          <p:cNvSpPr txBox="1"/>
          <p:nvPr/>
        </p:nvSpPr>
        <p:spPr>
          <a:xfrm>
            <a:off x="8025448" y="2252980"/>
            <a:ext cx="13525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德里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2" name="文本框 96261"/>
          <p:cNvSpPr txBox="1"/>
          <p:nvPr/>
        </p:nvSpPr>
        <p:spPr>
          <a:xfrm>
            <a:off x="7855903" y="3950970"/>
            <a:ext cx="127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章西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6263" name="直接连接符 96262"/>
          <p:cNvSpPr/>
          <p:nvPr/>
        </p:nvSpPr>
        <p:spPr>
          <a:xfrm>
            <a:off x="8494078" y="3238500"/>
            <a:ext cx="0" cy="381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6267" name="文本框 96266"/>
          <p:cNvSpPr txBox="1"/>
          <p:nvPr/>
        </p:nvSpPr>
        <p:spPr>
          <a:xfrm>
            <a:off x="285433" y="162560"/>
            <a:ext cx="3959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印度民族大起义形势</a:t>
            </a:r>
          </a:p>
        </p:txBody>
      </p:sp>
      <p:sp>
        <p:nvSpPr>
          <p:cNvPr id="96268" name="文本框 96267"/>
          <p:cNvSpPr txBox="1"/>
          <p:nvPr/>
        </p:nvSpPr>
        <p:spPr>
          <a:xfrm>
            <a:off x="86995" y="774065"/>
            <a:ext cx="3648075" cy="5323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英国在侵略印度的过程中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感到自己兵力太少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便雇用当地人当兵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为殖民统治服务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这些人称为</a:t>
            </a:r>
            <a:r>
              <a:rPr lang="zh-CN" altLang="en-US" sz="2400" b="1" dirty="0">
                <a:solidFill>
                  <a:srgbClr val="000099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.1857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年英国军队发给土兵使用涂有牛油和猪油的子弹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土兵都信奉印度教或伊斯兰教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牛是印度教的圣物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猪是伊斯兰教的禁忌物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土兵认为这是有意的侮辱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,5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月驻守密拉特的土兵率先发动了起义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掀开了印度民族大起义的序幕</a:t>
            </a:r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1" grpId="0"/>
      <p:bldP spid="96262" grpId="0"/>
      <p:bldP spid="96268" grpId="0"/>
      <p:bldP spid="9626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8" name="Object 205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6876" name="Image" r:id="rId4" imgW="28878367" imgH="19797551" progId="">
              <p:embed/>
            </p:oleObj>
          </a:graphicData>
        </a:graphic>
      </p:graphicFrame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-317"/>
            <a:ext cx="77724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章西女王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5" action="ppaction://hlinksldjump"/>
              </a:rPr>
              <a:t>——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克拉什米</a:t>
            </a:r>
            <a:r>
              <a:rPr kumimoji="0" 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+mj-ea"/>
                <a:cs typeface="+mj-cs"/>
                <a:hlinkClick r:id="rId5" action="ppaction://hlinksldjump"/>
              </a:rPr>
              <a:t>·</a:t>
            </a: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  <a:hlinkClick r:id="rId5" action="ppaction://hlinksldjump"/>
              </a:rPr>
              <a:t>巴依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5059" name="Picture 3" descr="占西女王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2286000"/>
            <a:ext cx="2836863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Text Box 4"/>
          <p:cNvSpPr txBox="1"/>
          <p:nvPr/>
        </p:nvSpPr>
        <p:spPr>
          <a:xfrm>
            <a:off x="4543425" y="1143000"/>
            <a:ext cx="4513580" cy="5692775"/>
          </a:xfrm>
          <a:prstGeom prst="rect">
            <a:avLst/>
          </a:prstGeom>
          <a:solidFill>
            <a:srgbClr val="00B0F0"/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拉克希米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巴（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1835—1858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）。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1858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zh-CN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23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岁。 </a:t>
            </a:r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14K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文本框 98307"/>
          <p:cNvSpPr txBox="1"/>
          <p:nvPr/>
        </p:nvSpPr>
        <p:spPr>
          <a:xfrm>
            <a:off x="134620" y="1368425"/>
            <a:ext cx="8875395" cy="397065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、英国经济军事实力强大，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强弱悬殊。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英国殖民者的残酷镇压。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、掌握起义领导权的封建王公叛变投降，是印度民族大起义失败的主要原因。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、起义有三个中心，缺乏统一领导。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99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、起义军在军事上采取单纯防御战略，使敌人掌握了主动。</a:t>
            </a:r>
          </a:p>
        </p:txBody>
      </p:sp>
      <p:sp>
        <p:nvSpPr>
          <p:cNvPr id="98309" name="云形标注 98308"/>
          <p:cNvSpPr/>
          <p:nvPr/>
        </p:nvSpPr>
        <p:spPr>
          <a:xfrm>
            <a:off x="2359343" y="0"/>
            <a:ext cx="5329237" cy="1368425"/>
          </a:xfrm>
          <a:prstGeom prst="cloudCallout">
            <a:avLst>
              <a:gd name="adj1" fmla="val -49940"/>
              <a:gd name="adj2" fmla="val 179699"/>
            </a:avLst>
          </a:prstGeom>
          <a:solidFill>
            <a:schemeClr val="bg1"/>
          </a:solidFill>
          <a:ln w="952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>
              <a:buClr>
                <a:schemeClr val="bg1"/>
              </a:buClr>
            </a:pP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思考：印度民族大起义失败的原因？</a:t>
            </a:r>
          </a:p>
        </p:txBody>
      </p:sp>
      <p:sp>
        <p:nvSpPr>
          <p:cNvPr id="6" name="Rectangle 3"/>
          <p:cNvSpPr txBox="1"/>
          <p:nvPr/>
        </p:nvSpPr>
        <p:spPr>
          <a:xfrm>
            <a:off x="289560" y="5225415"/>
            <a:ext cx="8720455" cy="174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意义：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 印度民族大起义沉重打击了英国殖民者，反映了印度民族意识的觉醒。也是</a:t>
            </a:r>
            <a:r>
              <a:rPr lang="en-US" altLang="zh-CN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800" b="1" noProof="1">
                <a:solidFill>
                  <a:schemeClr val="accent5">
                    <a:lumMod val="10000"/>
                  </a:schemeClr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世纪中期亚洲民族解放运动的一个重要组成部分。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charRg st="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Group 2"/>
          <p:cNvGraphicFramePr>
            <a:graphicFrameLocks noGrp="1"/>
          </p:cNvGraphicFramePr>
          <p:nvPr/>
        </p:nvGraphicFramePr>
        <p:xfrm>
          <a:off x="604838" y="904558"/>
          <a:ext cx="8291195" cy="5063205"/>
        </p:xfrm>
        <a:graphic>
          <a:graphicData uri="http://schemas.openxmlformats.org/drawingml/2006/table">
            <a:tbl>
              <a:tblPr/>
              <a:tblGrid>
                <a:gridCol w="487045"/>
                <a:gridCol w="1243330"/>
                <a:gridCol w="2072640"/>
                <a:gridCol w="1615440"/>
                <a:gridCol w="1210310"/>
                <a:gridCol w="1662430"/>
              </a:tblGrid>
              <a:tr h="46799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15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anose="020B0604020202020204" pitchFamily="34" charset="0"/>
                        <a:ea typeface="隶书" pitchFamily="49" charset="-122"/>
                      </a:endParaRPr>
                    </a:p>
                  </a:txBody>
                  <a:tcPr marL="67500" marR="67500" marT="35100" marB="351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47" name="Text Box 24"/>
          <p:cNvSpPr txBox="1"/>
          <p:nvPr/>
        </p:nvSpPr>
        <p:spPr>
          <a:xfrm>
            <a:off x="1472883" y="1828800"/>
            <a:ext cx="411480" cy="1968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67500" tIns="35100" rIns="67500" bIns="35100" anchor="t">
            <a:spAutoFit/>
          </a:bodyPr>
          <a:lstStyle/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52248" name="Text Box 25"/>
          <p:cNvSpPr txBox="1"/>
          <p:nvPr/>
        </p:nvSpPr>
        <p:spPr>
          <a:xfrm>
            <a:off x="609600" y="142875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拉丁美洲独立运动</a:t>
            </a:r>
          </a:p>
        </p:txBody>
      </p:sp>
      <p:sp>
        <p:nvSpPr>
          <p:cNvPr id="7194" name="Text Box 26"/>
          <p:cNvSpPr txBox="1"/>
          <p:nvPr/>
        </p:nvSpPr>
        <p:spPr>
          <a:xfrm>
            <a:off x="1243013" y="1916113"/>
            <a:ext cx="1200150" cy="1038860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18世纪末</a:t>
            </a: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--</a:t>
            </a: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19世纪初</a:t>
            </a:r>
          </a:p>
        </p:txBody>
      </p:sp>
      <p:sp>
        <p:nvSpPr>
          <p:cNvPr id="7195" name="Text Box 27"/>
          <p:cNvSpPr txBox="1"/>
          <p:nvPr/>
        </p:nvSpPr>
        <p:spPr>
          <a:xfrm>
            <a:off x="2573655" y="2748598"/>
            <a:ext cx="1771650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美国独立战争和法国大革命的影响</a:t>
            </a:r>
          </a:p>
        </p:txBody>
      </p:sp>
      <p:sp>
        <p:nvSpPr>
          <p:cNvPr id="7196" name="Text Box 28"/>
          <p:cNvSpPr txBox="1"/>
          <p:nvPr/>
        </p:nvSpPr>
        <p:spPr>
          <a:xfrm>
            <a:off x="4484371" y="1595438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</a:p>
        </p:txBody>
      </p:sp>
      <p:sp>
        <p:nvSpPr>
          <p:cNvPr id="7197" name="Text Box 29"/>
          <p:cNvSpPr txBox="1"/>
          <p:nvPr/>
        </p:nvSpPr>
        <p:spPr>
          <a:xfrm>
            <a:off x="4574699" y="2497138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</a:p>
        </p:txBody>
      </p:sp>
      <p:sp>
        <p:nvSpPr>
          <p:cNvPr id="52253" name="Text Box 30"/>
          <p:cNvSpPr txBox="1"/>
          <p:nvPr/>
        </p:nvSpPr>
        <p:spPr>
          <a:xfrm>
            <a:off x="1709738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时间</a:t>
            </a:r>
          </a:p>
        </p:txBody>
      </p:sp>
      <p:sp>
        <p:nvSpPr>
          <p:cNvPr id="52254" name="Text Box 31"/>
          <p:cNvSpPr txBox="1"/>
          <p:nvPr/>
        </p:nvSpPr>
        <p:spPr>
          <a:xfrm>
            <a:off x="2573338" y="890588"/>
            <a:ext cx="20002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背景（原因）</a:t>
            </a:r>
          </a:p>
        </p:txBody>
      </p:sp>
      <p:sp>
        <p:nvSpPr>
          <p:cNvPr id="52255" name="Text Box 32"/>
          <p:cNvSpPr txBox="1"/>
          <p:nvPr/>
        </p:nvSpPr>
        <p:spPr>
          <a:xfrm>
            <a:off x="4518025" y="890588"/>
            <a:ext cx="154305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著名人物</a:t>
            </a:r>
          </a:p>
        </p:txBody>
      </p:sp>
      <p:sp>
        <p:nvSpPr>
          <p:cNvPr id="52256" name="Text Box 33"/>
          <p:cNvSpPr txBox="1"/>
          <p:nvPr/>
        </p:nvSpPr>
        <p:spPr>
          <a:xfrm>
            <a:off x="6208713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结果</a:t>
            </a:r>
          </a:p>
        </p:txBody>
      </p:sp>
      <p:sp>
        <p:nvSpPr>
          <p:cNvPr id="52257" name="Text Box 34"/>
          <p:cNvSpPr txBox="1"/>
          <p:nvPr/>
        </p:nvSpPr>
        <p:spPr>
          <a:xfrm>
            <a:off x="7683500" y="890588"/>
            <a:ext cx="10287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ahoma" panose="020B0604030504040204" pitchFamily="34" charset="0"/>
              </a:rPr>
              <a:t>意义</a:t>
            </a:r>
          </a:p>
        </p:txBody>
      </p:sp>
      <p:sp>
        <p:nvSpPr>
          <p:cNvPr id="7203" name="Text Box 35"/>
          <p:cNvSpPr txBox="1"/>
          <p:nvPr/>
        </p:nvSpPr>
        <p:spPr>
          <a:xfrm>
            <a:off x="6137275" y="1538288"/>
            <a:ext cx="971550" cy="265493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1</a:t>
            </a:r>
            <a:r>
              <a:rPr lang="zh-CN" altLang="en-US" sz="1600" b="1" dirty="0">
                <a:latin typeface="Tahoma" panose="020B0604030504040204" pitchFamily="34" charset="0"/>
              </a:rPr>
              <a:t>、玻利瓦尔解放了西班牙在南美洲的殖民地。</a:t>
            </a:r>
          </a:p>
          <a:p>
            <a:pPr>
              <a:spcBef>
                <a:spcPct val="50000"/>
              </a:spcBef>
            </a:pPr>
            <a:r>
              <a:rPr lang="en-US" altLang="zh-CN" sz="1600" b="1" dirty="0">
                <a:latin typeface="Tahoma" panose="020B0604030504040204" pitchFamily="34" charset="0"/>
              </a:rPr>
              <a:t>2</a:t>
            </a:r>
            <a:r>
              <a:rPr lang="zh-CN" altLang="en-US" sz="1600" b="1" dirty="0">
                <a:latin typeface="Tahoma" panose="020B0604030504040204" pitchFamily="34" charset="0"/>
              </a:rPr>
              <a:t>、葡萄牙统治下的巴西也获得了独立</a:t>
            </a:r>
          </a:p>
        </p:txBody>
      </p:sp>
      <p:sp>
        <p:nvSpPr>
          <p:cNvPr id="52259" name="Text Box 36"/>
          <p:cNvSpPr txBox="1"/>
          <p:nvPr/>
        </p:nvSpPr>
        <p:spPr>
          <a:xfrm>
            <a:off x="592138" y="4076700"/>
            <a:ext cx="457200" cy="3028950"/>
          </a:xfrm>
          <a:prstGeom prst="rect">
            <a:avLst/>
          </a:prstGeom>
          <a:noFill/>
          <a:ln w="9525">
            <a:noFill/>
          </a:ln>
        </p:spPr>
        <p:txBody>
          <a:bodyPr vert="eaVert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</a:rPr>
              <a:t>印度民族大起义</a:t>
            </a:r>
          </a:p>
        </p:txBody>
      </p:sp>
      <p:sp>
        <p:nvSpPr>
          <p:cNvPr id="7205" name="Text Box 37"/>
          <p:cNvSpPr txBox="1"/>
          <p:nvPr/>
        </p:nvSpPr>
        <p:spPr>
          <a:xfrm>
            <a:off x="1244600" y="4319588"/>
            <a:ext cx="971550" cy="148526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19</a:t>
            </a:r>
            <a:r>
              <a:rPr lang="zh-CN" altLang="en-US" sz="2100" b="1" dirty="0">
                <a:solidFill>
                  <a:srgbClr val="0000FF"/>
                </a:solidFill>
                <a:latin typeface="Tahoma" panose="020B0604030504040204" pitchFamily="34" charset="0"/>
              </a:rPr>
              <a:t>世纪中期</a:t>
            </a:r>
            <a:r>
              <a:rPr lang="en-US" altLang="zh-CN" sz="2000" b="1" dirty="0">
                <a:latin typeface="Times New Roman" panose="02020603050405020304" pitchFamily="18" charset="0"/>
              </a:rPr>
              <a:t>1857~</a:t>
            </a:r>
          </a:p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Times New Roman" panose="02020603050405020304" pitchFamily="18" charset="0"/>
              </a:rPr>
              <a:t>1859</a:t>
            </a:r>
            <a:r>
              <a:rPr lang="zh-CN" altLang="en-US" sz="2000" b="1" dirty="0">
                <a:latin typeface="Times New Roman" panose="02020603050405020304" pitchFamily="18" charset="0"/>
              </a:rPr>
              <a:t>年</a:t>
            </a:r>
          </a:p>
        </p:txBody>
      </p:sp>
      <p:sp>
        <p:nvSpPr>
          <p:cNvPr id="7206" name="Text Box 38"/>
          <p:cNvSpPr txBox="1"/>
          <p:nvPr/>
        </p:nvSpPr>
        <p:spPr>
          <a:xfrm>
            <a:off x="2543175" y="4400550"/>
            <a:ext cx="1543050" cy="1060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英国残酷的政治压迫和经济掠夺</a:t>
            </a:r>
          </a:p>
        </p:txBody>
      </p:sp>
      <p:sp>
        <p:nvSpPr>
          <p:cNvPr id="7207" name="Text Box 39"/>
          <p:cNvSpPr txBox="1"/>
          <p:nvPr/>
        </p:nvSpPr>
        <p:spPr>
          <a:xfrm>
            <a:off x="4429125" y="4559300"/>
            <a:ext cx="147002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章西女王</a:t>
            </a:r>
          </a:p>
        </p:txBody>
      </p:sp>
      <p:sp>
        <p:nvSpPr>
          <p:cNvPr id="7208" name="Text Box 40"/>
          <p:cNvSpPr txBox="1"/>
          <p:nvPr/>
        </p:nvSpPr>
        <p:spPr>
          <a:xfrm>
            <a:off x="6346825" y="4743450"/>
            <a:ext cx="8001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100" b="1" dirty="0">
                <a:latin typeface="Times New Roman" panose="02020603050405020304" pitchFamily="18" charset="0"/>
                <a:ea typeface="华文细黑" pitchFamily="2" charset="-122"/>
              </a:rPr>
              <a:t>失败</a:t>
            </a:r>
          </a:p>
        </p:txBody>
      </p:sp>
      <p:sp>
        <p:nvSpPr>
          <p:cNvPr id="7209" name="Text Box 41"/>
          <p:cNvSpPr txBox="1"/>
          <p:nvPr/>
        </p:nvSpPr>
        <p:spPr>
          <a:xfrm>
            <a:off x="7251700" y="4184650"/>
            <a:ext cx="16446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打击了英国殖民统治者，表明印度人民争取民族独立、</a:t>
            </a:r>
          </a:p>
          <a:p>
            <a:r>
              <a:rPr lang="zh-CN" altLang="en-US" b="1" dirty="0">
                <a:solidFill>
                  <a:srgbClr val="0000FF"/>
                </a:solidFill>
                <a:latin typeface="Tahoma" panose="020B0604030504040204" pitchFamily="34" charset="0"/>
                <a:ea typeface="隶书" pitchFamily="49" charset="-122"/>
              </a:rPr>
              <a:t>反抗殖民侵略的决心和勇气。</a:t>
            </a:r>
          </a:p>
        </p:txBody>
      </p:sp>
      <p:sp>
        <p:nvSpPr>
          <p:cNvPr id="52265" name="Line 42"/>
          <p:cNvSpPr/>
          <p:nvPr/>
        </p:nvSpPr>
        <p:spPr>
          <a:xfrm flipH="1">
            <a:off x="1169988" y="1376363"/>
            <a:ext cx="377825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1" name="Text Box 43"/>
          <p:cNvSpPr txBox="1">
            <a:spLocks noChangeArrowheads="1"/>
          </p:cNvSpPr>
          <p:nvPr/>
        </p:nvSpPr>
        <p:spPr bwMode="auto">
          <a:xfrm>
            <a:off x="1314768" y="944563"/>
            <a:ext cx="198120" cy="1168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charset="0"/>
                <a:ea typeface="隶书" pitchFamily="49" charset="-122"/>
                <a:cs typeface="+mn-cs"/>
              </a:rPr>
              <a:t>事件</a:t>
            </a:r>
          </a:p>
        </p:txBody>
      </p:sp>
      <p:sp>
        <p:nvSpPr>
          <p:cNvPr id="52267" name="Line 44"/>
          <p:cNvSpPr/>
          <p:nvPr/>
        </p:nvSpPr>
        <p:spPr>
          <a:xfrm>
            <a:off x="1169988" y="4132263"/>
            <a:ext cx="6858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13" name="Text Box 45"/>
          <p:cNvSpPr txBox="1"/>
          <p:nvPr/>
        </p:nvSpPr>
        <p:spPr>
          <a:xfrm>
            <a:off x="7251700" y="1376363"/>
            <a:ext cx="1643063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赶走了西班牙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葡萄牙殖民主义者，</a:t>
            </a:r>
          </a:p>
          <a:p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赢得独立战争的胜利</a:t>
            </a:r>
            <a:r>
              <a:rPr lang="en-US" altLang="zh-CN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.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南美出现了一系列新兴独立国家，基本上形成今天拉美的国家格局。</a:t>
            </a:r>
            <a:r>
              <a:rPr lang="en-US" altLang="zh-CN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1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、</a:t>
            </a:r>
            <a:r>
              <a:rPr lang="zh-CN" altLang="en-US" sz="1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鼓舞了殖民地人民</a:t>
            </a:r>
            <a:r>
              <a:rPr lang="en-US" altLang="zh-CN" sz="1600" b="1" dirty="0">
                <a:solidFill>
                  <a:srgbClr val="46020A"/>
                </a:solidFill>
                <a:latin typeface="隶书" pitchFamily="49" charset="-122"/>
                <a:ea typeface="隶书" pitchFamily="49" charset="-122"/>
              </a:rPr>
              <a:t>.</a:t>
            </a:r>
          </a:p>
          <a:p>
            <a:endParaRPr lang="en-US" altLang="zh-CN" sz="1600" b="1" dirty="0">
              <a:solidFill>
                <a:srgbClr val="46020A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214" name="Text Box 46"/>
          <p:cNvSpPr txBox="1"/>
          <p:nvPr/>
        </p:nvSpPr>
        <p:spPr>
          <a:xfrm>
            <a:off x="2428875" y="1554163"/>
            <a:ext cx="20002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、西班牙葡萄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牙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残酷的殖民</a:t>
            </a:r>
          </a:p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统治和经济掠夺</a:t>
            </a:r>
          </a:p>
        </p:txBody>
      </p:sp>
      <p:sp>
        <p:nvSpPr>
          <p:cNvPr id="46081" name="矩形 2"/>
          <p:cNvSpPr/>
          <p:nvPr/>
        </p:nvSpPr>
        <p:spPr>
          <a:xfrm>
            <a:off x="609283" y="131128"/>
            <a:ext cx="1866900" cy="59880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300" b="1" dirty="0">
                <a:solidFill>
                  <a:srgbClr val="C00000"/>
                </a:solidFill>
                <a:latin typeface="宋体" panose="02010600030101010101" pitchFamily="2" charset="-122"/>
                <a:ea typeface="楷体_GB2312"/>
              </a:rPr>
              <a:t>课堂总结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195" grpId="0"/>
      <p:bldP spid="7196" grpId="0"/>
      <p:bldP spid="7197" grpId="0"/>
      <p:bldP spid="7203" grpId="0"/>
      <p:bldP spid="7205" grpId="0"/>
      <p:bldP spid="7206" grpId="0"/>
      <p:bldP spid="7207" grpId="0"/>
      <p:bldP spid="7208" grpId="0"/>
      <p:bldP spid="7209" grpId="0"/>
      <p:bldP spid="7213" grpId="0" bldLvl="0"/>
      <p:bldP spid="721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/>
          <p:nvPr/>
        </p:nvGrpSpPr>
        <p:grpSpPr>
          <a:xfrm>
            <a:off x="0" y="0"/>
            <a:ext cx="3124200" cy="2060575"/>
            <a:chOff x="0" y="0"/>
            <a:chExt cx="2495" cy="1406"/>
          </a:xfrm>
        </p:grpSpPr>
        <p:sp>
          <p:nvSpPr>
            <p:cNvPr id="53259" name="WordArt 3"/>
            <p:cNvSpPr/>
            <p:nvPr/>
          </p:nvSpPr>
          <p:spPr>
            <a:xfrm>
              <a:off x="318" y="408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5000"/>
                      </a:srgbClr>
                    </a:outerShdw>
                  </a:effectLst>
                  <a:latin typeface="隶书" charset="0"/>
                  <a:ea typeface="隶书" charset="0"/>
                </a:rPr>
                <a:t>议一议</a:t>
              </a:r>
            </a:p>
          </p:txBody>
        </p:sp>
        <p:sp>
          <p:nvSpPr>
            <p:cNvPr id="45060" name="AutoShape 4"/>
            <p:cNvSpPr>
              <a:spLocks noChangeArrowheads="1"/>
            </p:cNvSpPr>
            <p:nvPr/>
          </p:nvSpPr>
          <p:spPr bwMode="auto">
            <a:xfrm>
              <a:off x="0" y="0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 cmpd="sng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3251" name="Picture 5" descr="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819400"/>
            <a:ext cx="1219200" cy="24384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3252" name="Group 6"/>
          <p:cNvGrpSpPr/>
          <p:nvPr/>
        </p:nvGrpSpPr>
        <p:grpSpPr>
          <a:xfrm>
            <a:off x="3276600" y="228600"/>
            <a:ext cx="5867400" cy="1524000"/>
            <a:chOff x="0" y="0"/>
            <a:chExt cx="3696" cy="960"/>
          </a:xfrm>
        </p:grpSpPr>
        <p:sp>
          <p:nvSpPr>
            <p:cNvPr id="53257" name="AutoShape 7"/>
            <p:cNvSpPr/>
            <p:nvPr/>
          </p:nvSpPr>
          <p:spPr>
            <a:xfrm>
              <a:off x="0" y="0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lstStyle/>
            <a:p>
              <a:endParaRPr lang="zh-CN" altLang="en-US" dirty="0">
                <a:latin typeface="Tahoma" panose="020B0604030504040204" pitchFamily="34" charset="0"/>
              </a:endParaRPr>
            </a:p>
          </p:txBody>
        </p:sp>
        <p:sp>
          <p:nvSpPr>
            <p:cNvPr id="53258" name="Text Box 8"/>
            <p:cNvSpPr txBox="1"/>
            <p:nvPr/>
          </p:nvSpPr>
          <p:spPr>
            <a:xfrm>
              <a:off x="48" y="48"/>
              <a:ext cx="3648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1</a:t>
              </a:r>
              <a:r>
                <a:rPr lang="zh-CN" altLang="en-US" sz="3600" b="1" dirty="0">
                  <a:solidFill>
                    <a:srgbClr val="000066"/>
                  </a:solidFill>
                  <a:latin typeface="Tahoma" panose="020B0604030504040204" pitchFamily="34" charset="0"/>
                </a:rPr>
                <a:t>、拉美独立运动和印度民族大起义有什么共同点？</a:t>
              </a:r>
            </a:p>
          </p:txBody>
        </p:sp>
      </p:grpSp>
      <p:sp>
        <p:nvSpPr>
          <p:cNvPr id="45065" name="Text Box 9"/>
          <p:cNvSpPr txBox="1"/>
          <p:nvPr/>
        </p:nvSpPr>
        <p:spPr>
          <a:xfrm>
            <a:off x="1524000" y="25146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背景相同：</a:t>
            </a:r>
          </a:p>
        </p:txBody>
      </p:sp>
      <p:sp>
        <p:nvSpPr>
          <p:cNvPr id="45066" name="Text Box 10"/>
          <p:cNvSpPr txBox="1"/>
          <p:nvPr/>
        </p:nvSpPr>
        <p:spPr>
          <a:xfrm>
            <a:off x="1447800" y="41910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楷体_GB2312" pitchFamily="1" charset="-122"/>
              </a:rPr>
              <a:t>性质相同：</a:t>
            </a:r>
          </a:p>
        </p:txBody>
      </p:sp>
      <p:sp>
        <p:nvSpPr>
          <p:cNvPr id="45067" name="Text Box 11"/>
          <p:cNvSpPr txBox="1"/>
          <p:nvPr/>
        </p:nvSpPr>
        <p:spPr>
          <a:xfrm>
            <a:off x="3657600" y="4191000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反抗殖民统治的民族解放运动</a:t>
            </a:r>
          </a:p>
        </p:txBody>
      </p:sp>
      <p:sp>
        <p:nvSpPr>
          <p:cNvPr id="45068" name="Text Box 12"/>
          <p:cNvSpPr txBox="1"/>
          <p:nvPr/>
        </p:nvSpPr>
        <p:spPr>
          <a:xfrm>
            <a:off x="3733800" y="2574925"/>
            <a:ext cx="5334000" cy="13112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ahoma" panose="020B0604030504040204" pitchFamily="34" charset="0"/>
                <a:ea typeface="楷体_GB2312" pitchFamily="1" charset="-122"/>
              </a:rPr>
              <a:t>残酷的殖民统治和经济掠夺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66" grpId="0"/>
      <p:bldP spid="45067" grpId="0"/>
      <p:bldP spid="450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7" name="Group 3"/>
          <p:cNvGraphicFramePr>
            <a:graphicFrameLocks noGrp="1"/>
          </p:cNvGraphicFramePr>
          <p:nvPr>
            <p:ph type="tbl" idx="1"/>
          </p:nvPr>
        </p:nvGraphicFramePr>
        <p:xfrm>
          <a:off x="2040255" y="3013075"/>
          <a:ext cx="6986270" cy="3731895"/>
        </p:xfrm>
        <a:graphic>
          <a:graphicData uri="http://schemas.openxmlformats.org/drawingml/2006/table">
            <a:tbl>
              <a:tblPr/>
              <a:tblGrid>
                <a:gridCol w="1858010"/>
                <a:gridCol w="1708785"/>
                <a:gridCol w="1708785"/>
                <a:gridCol w="1710690"/>
              </a:tblGrid>
              <a:tr h="572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起义名称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起义力量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指挥是否统一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</a:rPr>
                        <a:t>敌方力量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1370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拉美独立运动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17887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zh-CN" altLang="en-US" sz="1800" b="1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印度民族大起义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  <a:sym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</a:tbl>
          </a:graphicData>
        </a:graphic>
      </p:graphicFrame>
      <p:sp>
        <p:nvSpPr>
          <p:cNvPr id="55321" name="Text Box 47"/>
          <p:cNvSpPr txBox="1"/>
          <p:nvPr/>
        </p:nvSpPr>
        <p:spPr>
          <a:xfrm>
            <a:off x="2742883" y="3094990"/>
            <a:ext cx="1760537" cy="36671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2" name="Text Box 48"/>
          <p:cNvSpPr txBox="1"/>
          <p:nvPr/>
        </p:nvSpPr>
        <p:spPr>
          <a:xfrm>
            <a:off x="3796030" y="5393055"/>
            <a:ext cx="1798638" cy="9159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印度单靠一国力量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3" name="Text Box 49"/>
          <p:cNvSpPr txBox="1"/>
          <p:nvPr/>
        </p:nvSpPr>
        <p:spPr>
          <a:xfrm>
            <a:off x="3890010" y="3589655"/>
            <a:ext cx="1704975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各国人民能联合起来，协同作战，南北夹击</a:t>
            </a:r>
          </a:p>
          <a:p>
            <a:endParaRPr lang="zh-CN" altLang="en-US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4" name="Text Box 50"/>
          <p:cNvSpPr txBox="1"/>
          <p:nvPr/>
        </p:nvSpPr>
        <p:spPr>
          <a:xfrm>
            <a:off x="5535295" y="5393055"/>
            <a:ext cx="1814513" cy="9144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没有形成统一的领导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7155" name="Text Box 51"/>
          <p:cNvSpPr txBox="1"/>
          <p:nvPr/>
        </p:nvSpPr>
        <p:spPr>
          <a:xfrm>
            <a:off x="5534978" y="4137978"/>
            <a:ext cx="1897062" cy="36671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有统一的指挥</a:t>
            </a:r>
          </a:p>
        </p:txBody>
      </p:sp>
      <p:sp>
        <p:nvSpPr>
          <p:cNvPr id="47156" name="Text Box 52"/>
          <p:cNvSpPr txBox="1"/>
          <p:nvPr/>
        </p:nvSpPr>
        <p:spPr>
          <a:xfrm>
            <a:off x="7239635" y="5118100"/>
            <a:ext cx="1828800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工业革命后，英国经济军事实力强大，实力远超西班牙和葡萄牙。</a:t>
            </a:r>
          </a:p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47157" name="Text Box 53"/>
          <p:cNvSpPr txBox="1"/>
          <p:nvPr/>
        </p:nvSpPr>
        <p:spPr>
          <a:xfrm>
            <a:off x="7281863" y="3698875"/>
            <a:ext cx="1744662" cy="146367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</a:rPr>
              <a:t>西班牙和葡萄牙在殖民地争夺中力量日益衰落。</a:t>
            </a:r>
          </a:p>
          <a:p>
            <a:endParaRPr lang="zh-CN" altLang="zh-CN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4277" name="Text Box 9"/>
          <p:cNvSpPr txBox="1"/>
          <p:nvPr/>
        </p:nvSpPr>
        <p:spPr>
          <a:xfrm>
            <a:off x="3634105" y="1149985"/>
            <a:ext cx="5372735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66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000066"/>
                </a:solidFill>
                <a:latin typeface="Arial" panose="020B0604020202020204" pitchFamily="34" charset="0"/>
              </a:rPr>
              <a:t>、拉美独立运动和印度民族大起义有什么不同点？</a:t>
            </a:r>
            <a:endParaRPr lang="zh-CN" altLang="en-US" sz="3600" dirty="0">
              <a:latin typeface="Tahoma" panose="020B0604030504040204" pitchFamily="34" charset="0"/>
            </a:endParaRP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509905" y="121920"/>
            <a:ext cx="3124200" cy="2060575"/>
          </a:xfrm>
          <a:prstGeom prst="cloudCallout">
            <a:avLst>
              <a:gd name="adj1" fmla="val -33528"/>
              <a:gd name="adj2" fmla="val 69986"/>
            </a:avLst>
          </a:prstGeom>
          <a:noFill/>
          <a:ln w="762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5400" b="1" i="0" u="none" strike="noStrike" kern="1200" cap="none" spc="0" normalizeH="0" baseline="0" noProof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80" name="WordArt 3"/>
          <p:cNvSpPr/>
          <p:nvPr/>
        </p:nvSpPr>
        <p:spPr>
          <a:xfrm>
            <a:off x="908100" y="434118"/>
            <a:ext cx="2327811" cy="8646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隶书" charset="0"/>
                <a:ea typeface="隶书" charset="0"/>
              </a:rPr>
              <a:t>议一议</a:t>
            </a:r>
          </a:p>
        </p:txBody>
      </p:sp>
      <p:sp>
        <p:nvSpPr>
          <p:cNvPr id="53257" name="AutoShape 7"/>
          <p:cNvSpPr/>
          <p:nvPr/>
        </p:nvSpPr>
        <p:spPr>
          <a:xfrm>
            <a:off x="3429635" y="987425"/>
            <a:ext cx="5638800" cy="1524000"/>
          </a:xfrm>
          <a:prstGeom prst="roundRect">
            <a:avLst>
              <a:gd name="adj" fmla="val 16667"/>
            </a:avLst>
          </a:prstGeom>
          <a:solidFill>
            <a:srgbClr val="FFFFFF">
              <a:alpha val="0"/>
            </a:srgbClr>
          </a:solidFill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lIns="90000" tIns="46800" rIns="90000" bIns="46800" anchor="ctr"/>
          <a:lstStyle/>
          <a:p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52" grpId="0" bldLvl="0"/>
      <p:bldP spid="47153" grpId="0" bldLvl="0"/>
      <p:bldP spid="47154" grpId="0" bldLvl="0"/>
      <p:bldP spid="47155" grpId="0" bldLvl="0"/>
      <p:bldP spid="47156" grpId="0" bldLvl="0"/>
      <p:bldP spid="47157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775" y="3759200"/>
            <a:ext cx="808038" cy="13160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5298" name="Group 2"/>
          <p:cNvGrpSpPr/>
          <p:nvPr/>
        </p:nvGrpSpPr>
        <p:grpSpPr>
          <a:xfrm>
            <a:off x="809625" y="312420"/>
            <a:ext cx="2573020" cy="1492885"/>
            <a:chOff x="929" y="394"/>
            <a:chExt cx="2495" cy="1406"/>
          </a:xfrm>
        </p:grpSpPr>
        <p:sp>
          <p:nvSpPr>
            <p:cNvPr id="55299" name="WordArt 3"/>
            <p:cNvSpPr>
              <a:spLocks noTextEdit="1"/>
            </p:cNvSpPr>
            <p:nvPr/>
          </p:nvSpPr>
          <p:spPr>
            <a:xfrm>
              <a:off x="1248" y="700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27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议一议</a:t>
              </a: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929" y="394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405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301" name="Group 6"/>
          <p:cNvGrpSpPr/>
          <p:nvPr/>
        </p:nvGrpSpPr>
        <p:grpSpPr>
          <a:xfrm>
            <a:off x="3317875" y="1009650"/>
            <a:ext cx="5062855" cy="1363980"/>
            <a:chOff x="2064" y="127"/>
            <a:chExt cx="3552" cy="977"/>
          </a:xfrm>
        </p:grpSpPr>
        <p:sp>
          <p:nvSpPr>
            <p:cNvPr id="55302" name="AutoShape 7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67500" tIns="35100" rIns="67500" bIns="35100" anchor="ctr"/>
            <a:lstStyle/>
            <a:p>
              <a:endParaRPr lang="zh-CN" altLang="en-US" sz="100" dirty="0">
                <a:latin typeface="Tahoma" panose="020B0604030504040204" pitchFamily="34" charset="0"/>
              </a:endParaRPr>
            </a:p>
          </p:txBody>
        </p:sp>
        <p:sp>
          <p:nvSpPr>
            <p:cNvPr id="55303" name="Text Box 8"/>
            <p:cNvSpPr txBox="1"/>
            <p:nvPr/>
          </p:nvSpPr>
          <p:spPr>
            <a:xfrm>
              <a:off x="2112" y="127"/>
              <a:ext cx="3390" cy="755"/>
            </a:xfrm>
            <a:prstGeom prst="rect">
              <a:avLst/>
            </a:prstGeom>
            <a:noFill/>
            <a:ln w="76200">
              <a:noFill/>
            </a:ln>
          </p:spPr>
          <p:txBody>
            <a:bodyPr wrap="square" lIns="67500" tIns="35100" rIns="67500" bIns="35100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、玻利瓦尔和章西女王两位历史人物有什么共同点？</a:t>
              </a:r>
            </a:p>
          </p:txBody>
        </p:sp>
      </p:grpSp>
      <p:sp>
        <p:nvSpPr>
          <p:cNvPr id="10" name="Text Box 9"/>
          <p:cNvSpPr txBox="1"/>
          <p:nvPr/>
        </p:nvSpPr>
        <p:spPr>
          <a:xfrm>
            <a:off x="2411413" y="2928938"/>
            <a:ext cx="6181725" cy="243967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都在国家民族遭到殖民压迫时，挺身而出，领导反抗殖民统治的斗争。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②斗争中，表现出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爱国主义精神，为正义献身，英勇作战，意志坚强，不屈不挠，都受到了人民的尊敬和怀念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4K-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998" name="Group 422"/>
          <p:cNvGraphicFramePr>
            <a:graphicFrameLocks noGrp="1"/>
          </p:cNvGraphicFramePr>
          <p:nvPr/>
        </p:nvGraphicFramePr>
        <p:xfrm>
          <a:off x="1411288" y="1374775"/>
          <a:ext cx="6450330" cy="3622675"/>
        </p:xfrm>
        <a:graphic>
          <a:graphicData uri="http://schemas.openxmlformats.org/drawingml/2006/table">
            <a:tbl>
              <a:tblPr/>
              <a:tblGrid>
                <a:gridCol w="1393190"/>
                <a:gridCol w="2340610"/>
                <a:gridCol w="2716530"/>
              </a:tblGrid>
              <a:tr h="48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  目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印度民族起义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楷体_GB2312"/>
                          <a:cs typeface="楷体_GB2312"/>
                        </a:rPr>
                        <a:t>中国太平天国起义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4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斗争目标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参加阶层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失败原因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28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    质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837" name="Text Box 261"/>
          <p:cNvSpPr txBox="1"/>
          <p:nvPr/>
        </p:nvSpPr>
        <p:spPr>
          <a:xfrm>
            <a:off x="2963863" y="1963738"/>
            <a:ext cx="2000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英国殖民者</a:t>
            </a:r>
          </a:p>
        </p:txBody>
      </p:sp>
      <p:sp>
        <p:nvSpPr>
          <p:cNvPr id="24838" name="Text Box 262"/>
          <p:cNvSpPr txBox="1"/>
          <p:nvPr/>
        </p:nvSpPr>
        <p:spPr>
          <a:xfrm>
            <a:off x="5535613" y="1911350"/>
            <a:ext cx="17716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清朝统治者</a:t>
            </a:r>
          </a:p>
        </p:txBody>
      </p:sp>
      <p:sp>
        <p:nvSpPr>
          <p:cNvPr id="24842" name="Text Box 266"/>
          <p:cNvSpPr txBox="1"/>
          <p:nvPr/>
        </p:nvSpPr>
        <p:spPr>
          <a:xfrm>
            <a:off x="3125788" y="250031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印度各个阶层</a:t>
            </a:r>
          </a:p>
        </p:txBody>
      </p:sp>
      <p:sp>
        <p:nvSpPr>
          <p:cNvPr id="24843" name="Text Box 267"/>
          <p:cNvSpPr txBox="1"/>
          <p:nvPr/>
        </p:nvSpPr>
        <p:spPr>
          <a:xfrm>
            <a:off x="5643563" y="2392363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  民</a:t>
            </a:r>
          </a:p>
        </p:txBody>
      </p:sp>
      <p:sp>
        <p:nvSpPr>
          <p:cNvPr id="24844" name="Text Box 268"/>
          <p:cNvSpPr txBox="1"/>
          <p:nvPr/>
        </p:nvSpPr>
        <p:spPr>
          <a:xfrm>
            <a:off x="3017838" y="2982913"/>
            <a:ext cx="2057400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英国的强大；印度没形成统一的领导</a:t>
            </a:r>
          </a:p>
        </p:txBody>
      </p:sp>
      <p:sp>
        <p:nvSpPr>
          <p:cNvPr id="24846" name="Text Box 270"/>
          <p:cNvSpPr txBox="1"/>
          <p:nvPr/>
        </p:nvSpPr>
        <p:spPr>
          <a:xfrm>
            <a:off x="5322888" y="3035300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中外反动势力的联合绞杀</a:t>
            </a:r>
          </a:p>
        </p:txBody>
      </p:sp>
      <p:sp>
        <p:nvSpPr>
          <p:cNvPr id="24847" name="Text Box 271"/>
          <p:cNvSpPr txBox="1"/>
          <p:nvPr/>
        </p:nvSpPr>
        <p:spPr>
          <a:xfrm>
            <a:off x="2963863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反侵略的民族起义</a:t>
            </a:r>
          </a:p>
        </p:txBody>
      </p:sp>
      <p:sp>
        <p:nvSpPr>
          <p:cNvPr id="24848" name="Text Box 272"/>
          <p:cNvSpPr txBox="1"/>
          <p:nvPr/>
        </p:nvSpPr>
        <p:spPr>
          <a:xfrm>
            <a:off x="5322888" y="4106863"/>
            <a:ext cx="2057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反封建反侵略的农民起义</a:t>
            </a:r>
          </a:p>
        </p:txBody>
      </p:sp>
      <p:sp>
        <p:nvSpPr>
          <p:cNvPr id="57379" name="Text Box 274"/>
          <p:cNvSpPr txBox="1"/>
          <p:nvPr/>
        </p:nvSpPr>
        <p:spPr>
          <a:xfrm>
            <a:off x="1883093" y="482600"/>
            <a:ext cx="550703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印度民族起义与中国太平天国起义比较</a:t>
            </a:r>
          </a:p>
        </p:txBody>
      </p:sp>
      <p:sp>
        <p:nvSpPr>
          <p:cNvPr id="12" name="Text Box 63"/>
          <p:cNvSpPr txBox="1"/>
          <p:nvPr/>
        </p:nvSpPr>
        <p:spPr>
          <a:xfrm>
            <a:off x="460375" y="5072063"/>
            <a:ext cx="8474075" cy="80835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都沉重打击了英国殖民者的统治；都以失败告终，没有先进阶级的领导</a:t>
            </a:r>
            <a:r>
              <a:rPr lang="en-US" altLang="zh-CN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;</a:t>
            </a: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都显示了殖民地半殖民地人民抗争的英勇精神等。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37" grpId="0"/>
      <p:bldP spid="24838" grpId="0"/>
      <p:bldP spid="24842" grpId="0"/>
      <p:bldP spid="24843" grpId="0"/>
      <p:bldP spid="24844" grpId="0"/>
      <p:bldP spid="24846" grpId="0"/>
      <p:bldP spid="24847" grpId="0"/>
      <p:bldP spid="24848" grpId="0"/>
      <p:bldP spid="1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19</TotalTime>
  <Words>2175</Words>
  <PresentationFormat>全屏显示(4:3)</PresentationFormat>
  <Paragraphs>241</Paragraphs>
  <Slides>27</Slides>
  <Notes>3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9" baseType="lpstr">
      <vt:lpstr>龙腾四海</vt:lpstr>
      <vt:lpstr>Image</vt:lpstr>
      <vt:lpstr>幻灯片 1</vt:lpstr>
      <vt:lpstr>幻灯片 2</vt:lpstr>
      <vt:lpstr>幻灯片 3</vt:lpstr>
      <vt:lpstr>殖民者的经济掠夺</vt:lpstr>
      <vt:lpstr>“南美解放者”——玻利瓦尔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二、印度民族大起义</vt:lpstr>
      <vt:lpstr>幻灯片 14</vt:lpstr>
      <vt:lpstr>分析材料</vt:lpstr>
      <vt:lpstr>幻灯片 16</vt:lpstr>
      <vt:lpstr>背景</vt:lpstr>
      <vt:lpstr>幻灯片 18</vt:lpstr>
      <vt:lpstr>幻灯片 19</vt:lpstr>
      <vt:lpstr>幻灯片 20</vt:lpstr>
      <vt:lpstr>章西女王——克拉什米·巴依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2012-08-29T02:18:02Z</dcterms:created>
  <dcterms:modified xsi:type="dcterms:W3CDTF">2018-12-19T12:50:43Z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2052-11.1.0.8013</vt:lpwstr>
  </property>
</Properties>
</file>