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1"/>
  </p:sldMasterIdLst>
  <p:notesMasterIdLst>
    <p:notesMasterId r:id="rId28"/>
  </p:notesMasterIdLst>
  <p:sldIdLst>
    <p:sldId id="1357" r:id="rId2"/>
    <p:sldId id="1395" r:id="rId3"/>
    <p:sldId id="1396" r:id="rId4"/>
    <p:sldId id="1397" r:id="rId5"/>
    <p:sldId id="1398" r:id="rId6"/>
    <p:sldId id="1379" r:id="rId7"/>
    <p:sldId id="1367" r:id="rId8"/>
    <p:sldId id="1366" r:id="rId9"/>
    <p:sldId id="1375" r:id="rId10"/>
    <p:sldId id="1368" r:id="rId11"/>
    <p:sldId id="1369" r:id="rId12"/>
    <p:sldId id="1370" r:id="rId13"/>
    <p:sldId id="1371" r:id="rId14"/>
    <p:sldId id="1372" r:id="rId15"/>
    <p:sldId id="1374" r:id="rId16"/>
    <p:sldId id="1378" r:id="rId17"/>
    <p:sldId id="1373" r:id="rId18"/>
    <p:sldId id="1381" r:id="rId19"/>
    <p:sldId id="1382" r:id="rId20"/>
    <p:sldId id="1383" r:id="rId21"/>
    <p:sldId id="1384" r:id="rId22"/>
    <p:sldId id="1385" r:id="rId23"/>
    <p:sldId id="1386" r:id="rId24"/>
    <p:sldId id="1391" r:id="rId25"/>
    <p:sldId id="1390" r:id="rId26"/>
    <p:sldId id="1392" r:id="rId2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595" autoAdjust="0"/>
  </p:normalViewPr>
  <p:slideViewPr>
    <p:cSldViewPr snapToGrid="0" snapToObjects="1">
      <p:cViewPr>
        <p:scale>
          <a:sx n="87" d="100"/>
          <a:sy n="87" d="100"/>
        </p:scale>
        <p:origin x="-1458" y="-3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89925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82C9B2-B8CB-4D7E-ACBA-876CB8514DD8}" type="slidenum">
              <a:rPr lang="en-US" altLang="zh-CN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CN" smtClean="0">
              <a:latin typeface="Arial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 smtClean="0"/>
              <a:t>　　纳粹（</a:t>
            </a:r>
            <a:r>
              <a:rPr lang="en-US" altLang="zh-CN" dirty="0" smtClean="0"/>
              <a:t>Nazi</a:t>
            </a:r>
            <a:r>
              <a:rPr lang="zh-CN" altLang="en-US" dirty="0" smtClean="0"/>
              <a:t>）是德语“民族社会主义”（</a:t>
            </a:r>
            <a:r>
              <a:rPr lang="en-US" altLang="zh-CN" dirty="0" err="1" smtClean="0"/>
              <a:t>Nationalsozialismus</a:t>
            </a:r>
            <a:r>
              <a:rPr lang="zh-CN" altLang="en-US" dirty="0" smtClean="0"/>
              <a:t>）的缩写，是德意志民族社会主义工人党（</a:t>
            </a:r>
            <a:r>
              <a:rPr lang="en-US" altLang="zh-CN" dirty="0" err="1" smtClean="0"/>
              <a:t>Nationalsozialistische</a:t>
            </a:r>
            <a:r>
              <a:rPr lang="en-US" altLang="zh-CN" dirty="0" smtClean="0"/>
              <a:t> Deutsche </a:t>
            </a:r>
            <a:r>
              <a:rPr lang="en-US" altLang="zh-CN" dirty="0" err="1" smtClean="0"/>
              <a:t>Arbeiterpartei</a:t>
            </a:r>
            <a:r>
              <a:rPr lang="en-US" altLang="zh-CN" dirty="0" smtClean="0"/>
              <a:t> </a:t>
            </a:r>
            <a:r>
              <a:rPr lang="zh-CN" altLang="en-US" dirty="0" smtClean="0"/>
              <a:t>缩写为</a:t>
            </a:r>
            <a:r>
              <a:rPr lang="en-US" altLang="zh-CN" dirty="0" smtClean="0"/>
              <a:t>NSDAP </a:t>
            </a:r>
            <a:r>
              <a:rPr lang="zh-CN" altLang="en-US" dirty="0" smtClean="0"/>
              <a:t>简称为“国社党”或纳粹党）的制度化意识形态。今天在欧洲（特别是在德国）则泛指一般极右法西斯主义者。国家格言：“</a:t>
            </a:r>
            <a:r>
              <a:rPr lang="en-US" altLang="zh-CN" dirty="0" err="1" smtClean="0"/>
              <a:t>Ein</a:t>
            </a:r>
            <a:r>
              <a:rPr lang="en-US" altLang="zh-CN" dirty="0" smtClean="0"/>
              <a:t> Volk, </a:t>
            </a:r>
            <a:r>
              <a:rPr lang="en-US" altLang="zh-CN" dirty="0" err="1" smtClean="0"/>
              <a:t>ein</a:t>
            </a:r>
            <a:r>
              <a:rPr lang="en-US" altLang="zh-CN" dirty="0" smtClean="0"/>
              <a:t> Reich, </a:t>
            </a:r>
            <a:r>
              <a:rPr lang="en-US" altLang="zh-CN" dirty="0" err="1" smtClean="0"/>
              <a:t>ein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Führer</a:t>
            </a:r>
            <a:r>
              <a:rPr lang="en-US" altLang="zh-CN" dirty="0" smtClean="0"/>
              <a:t>.”</a:t>
            </a:r>
            <a:r>
              <a:rPr lang="zh-CN" altLang="en-US" dirty="0" smtClean="0"/>
              <a:t>一个民族，一个帝国，一个元首。纳粹党打着民族主义和社会主义的旗号，狡猾地利用了当时人民群众对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凡尔赛和约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的愤怒情绪，把他们引上民族主义和复仇主义的轨道。纳粹党鼓吹德意志人是优等民族，德国空间不足，要获取新的“生存空间”。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1C43B5D-F7DE-4322-BA91-A2A55745CCDF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ln>
            <a:miter lim="800000"/>
          </a:ln>
        </p:spPr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r>
              <a:rPr lang="zh-CN" altLang="en-US" smtClean="0"/>
              <a:t>　　纽伦堡：德国巴伐利亚州中弗兰肯行政专区的中心城市，巴伐利亚州仅次于首府慕尼黑的第二大城市，是世界著名大企业集团西门子的诞生地。被誉为世界“玩具之都”，最早的玩具由黏土制成。</a:t>
            </a:r>
          </a:p>
          <a:p>
            <a:r>
              <a:rPr lang="zh-CN" altLang="en-US" smtClean="0"/>
              <a:t>　　历史上，纽伦堡是“德意志民族神圣罗马帝国”皇帝直辖的统治中心城市之一。也是因此原因，纳粹党企图借助纽伦堡的历史传统为其抹上一层虚伪的金色，使纽伦堡在纳粹德国时代成为纳粹党一年一度的党代会会址，纽伦堡在希特勒德国时代风光无限，并因此使该城沦为英美盟军的重点轰炸对象，颇具中世纪古风的老城区就此夷为平地。</a:t>
            </a:r>
          </a:p>
          <a:p>
            <a:r>
              <a:rPr lang="zh-CN" altLang="en-US" smtClean="0"/>
              <a:t>　　</a:t>
            </a:r>
            <a:r>
              <a:rPr lang="en-US" altLang="zh-CN" smtClean="0"/>
              <a:t>1945</a:t>
            </a:r>
            <a:r>
              <a:rPr lang="zh-CN" altLang="en-US" smtClean="0"/>
              <a:t>年</a:t>
            </a:r>
            <a:r>
              <a:rPr lang="en-US" altLang="zh-CN" smtClean="0"/>
              <a:t>11</a:t>
            </a:r>
            <a:r>
              <a:rPr lang="zh-CN" altLang="en-US" smtClean="0"/>
              <a:t>月</a:t>
            </a:r>
            <a:r>
              <a:rPr lang="en-US" altLang="zh-CN" smtClean="0"/>
              <a:t>20</a:t>
            </a:r>
            <a:r>
              <a:rPr lang="zh-CN" altLang="en-US" smtClean="0"/>
              <a:t>日到</a:t>
            </a:r>
            <a:r>
              <a:rPr lang="en-US" altLang="zh-CN" smtClean="0"/>
              <a:t>1946</a:t>
            </a:r>
            <a:r>
              <a:rPr lang="zh-CN" altLang="en-US" smtClean="0"/>
              <a:t>年</a:t>
            </a:r>
            <a:r>
              <a:rPr lang="en-US" altLang="zh-CN" smtClean="0"/>
              <a:t>10</a:t>
            </a:r>
            <a:r>
              <a:rPr lang="zh-CN" altLang="en-US" smtClean="0"/>
              <a:t>月</a:t>
            </a:r>
            <a:r>
              <a:rPr lang="en-US" altLang="zh-CN" smtClean="0"/>
              <a:t>1</a:t>
            </a:r>
            <a:r>
              <a:rPr lang="zh-CN" altLang="en-US" smtClean="0"/>
              <a:t>日，由美、苏、英、法四国组成的纽伦堡法庭，曾在此对法西斯德国首要战犯进行国际审判。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879868"/>
            <a:ext cx="7772400" cy="1102519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1982387"/>
            <a:ext cx="6670366" cy="131445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193136"/>
            <a:ext cx="7772400" cy="1021556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07156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44"/>
            <a:ext cx="7886700" cy="435887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91DF16-6AAE-42C7-9F8E-69BEC2F71F0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6A764-D566-4FDE-A983-12B8CD9E6802}" type="datetime1">
              <a:rPr lang="zh-CN" altLang="en-US"/>
              <a:pPr>
                <a:defRPr/>
              </a:pPr>
              <a:t>2018/12/12</a:t>
            </a:fld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CA4E6-2BDB-4565-BC30-48B542DDCF0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1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0" y="3686358"/>
            <a:ext cx="2476191" cy="14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2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4815334"/>
            <a:ext cx="9144000" cy="328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pPr/>
              <a:t>2018/12/12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8" r:id="rId8"/>
    <p:sldLayoutId id="2147483679" r:id="rId9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axishistory.com/fileadmin/user_upload/a/armband-nsdap2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:/&#19996;&#20013;&#20998;&#26657;/2017&#23626;/2017&#23626;&#65288;1-6&#29677;&#65289;&#21382;&#21490;&#25945;&#23398;/&#21021;&#19977;&#19979;&#35838;&#20214;/http:/world.people.com.cn/mediafile/200501/25/F2005012518492900000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85056" y="2275114"/>
            <a:ext cx="89589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</a:rPr>
              <a:t>法西斯国家的侵略扩张</a:t>
            </a:r>
            <a:endParaRPr lang="zh-CN" altLang="en-US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9550" y="2505075"/>
            <a:ext cx="360045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771900" y="2138362"/>
            <a:ext cx="1974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3200" b="1">
                <a:solidFill>
                  <a:schemeClr val="tx1"/>
                </a:solidFill>
                <a:latin typeface="仿宋_GB2312" pitchFamily="1" charset="-122"/>
                <a:ea typeface="仿宋_GB2312" pitchFamily="1" charset="-122"/>
              </a:rPr>
              <a:t>1922</a:t>
            </a:r>
            <a:r>
              <a:rPr lang="zh-CN" sz="3200" b="1">
                <a:solidFill>
                  <a:schemeClr val="tx1"/>
                </a:solidFill>
                <a:latin typeface="仿宋_GB2312" pitchFamily="1" charset="-122"/>
                <a:ea typeface="仿宋_GB2312" pitchFamily="1" charset="-122"/>
              </a:rPr>
              <a:t>年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87350" y="1188244"/>
            <a:ext cx="17986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/>
              <a:t>外因：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202239" y="1323975"/>
            <a:ext cx="16462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/>
              <a:t>内因：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276476" y="1188244"/>
            <a:ext cx="17557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一战影响、分赃不均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092950" y="1323976"/>
            <a:ext cx="17541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政治经济社会危机</a:t>
            </a:r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 rot="2880000">
            <a:off x="2765425" y="1912144"/>
            <a:ext cx="914400" cy="533400"/>
          </a:xfrm>
          <a:prstGeom prst="rightArrow">
            <a:avLst>
              <a:gd name="adj1" fmla="val 50000"/>
              <a:gd name="adj2" fmla="val 5714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 rot="7680000">
            <a:off x="5722938" y="1988344"/>
            <a:ext cx="914400" cy="533400"/>
          </a:xfrm>
          <a:prstGeom prst="rightArrow">
            <a:avLst>
              <a:gd name="adj1" fmla="val 50000"/>
              <a:gd name="adj2" fmla="val 5714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571500" y="4471988"/>
            <a:ext cx="7689850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chemeClr val="bg1"/>
                </a:solidFill>
              </a:rPr>
              <a:t>1922</a:t>
            </a:r>
            <a:r>
              <a:rPr lang="zh-CN" altLang="en-US" sz="3600" b="1" dirty="0">
                <a:solidFill>
                  <a:schemeClr val="bg1"/>
                </a:solidFill>
              </a:rPr>
              <a:t>意大利墨索里尼建立法西斯政权</a:t>
            </a:r>
            <a:endParaRPr lang="zh-CN" altLang="zh-CN" sz="3600" b="1" dirty="0">
              <a:solidFill>
                <a:schemeClr val="bg1"/>
              </a:solidFill>
            </a:endParaRPr>
          </a:p>
        </p:txBody>
      </p:sp>
      <p:sp>
        <p:nvSpPr>
          <p:cNvPr id="13" name="矩形 7197"/>
          <p:cNvSpPr>
            <a:spLocks noChangeArrowheads="1"/>
          </p:cNvSpPr>
          <p:nvPr/>
        </p:nvSpPr>
        <p:spPr bwMode="auto">
          <a:xfrm>
            <a:off x="250826" y="175350"/>
            <a:ext cx="41344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charset="-122"/>
              </a:rPr>
              <a:t>意大利</a:t>
            </a:r>
            <a:r>
              <a:rPr lang="zh-CN" altLang="en-US" sz="28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charset="-122"/>
              </a:rPr>
              <a:t>法西斯政权</a:t>
            </a:r>
            <a:r>
              <a:rPr lang="zh-CN" altLang="en-US" sz="28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charset="-122"/>
              </a:rPr>
              <a:t>的建立</a:t>
            </a:r>
            <a:endParaRPr lang="zh-CN" altLang="zh-CN" sz="28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  <a:sym typeface="宋体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utoUpdateAnimBg="0"/>
      <p:bldP spid="4101" grpId="0" bldLvl="0" autoUpdateAnimBg="0"/>
      <p:bldP spid="4102" grpId="0" bldLvl="0" autoUpdateAnimBg="0"/>
      <p:bldP spid="4103" grpId="0" bldLvl="0" autoUpdateAnimBg="0"/>
      <p:bldP spid="4104" grpId="0" bldLvl="0" autoUpdateAnimBg="0"/>
      <p:bldP spid="4105" grpId="0" animBg="1"/>
      <p:bldP spid="4106" grpId="0" animBg="1"/>
      <p:bldP spid="1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3900" y="904875"/>
            <a:ext cx="2070100" cy="323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76251" y="176213"/>
            <a:ext cx="7561263" cy="36933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 dirty="0" smtClean="0"/>
              <a:t> 希特勒</a:t>
            </a:r>
            <a:r>
              <a:rPr lang="zh-CN" altLang="en-US" b="1" dirty="0"/>
              <a:t>上台和扩军备战</a:t>
            </a:r>
            <a:endParaRPr lang="zh-CN" altLang="en-US" sz="2800" b="1" dirty="0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60350" y="1104901"/>
            <a:ext cx="13493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FF"/>
                </a:solidFill>
              </a:rPr>
              <a:t>背景</a:t>
            </a:r>
          </a:p>
        </p:txBody>
      </p:sp>
      <p:sp>
        <p:nvSpPr>
          <p:cNvPr id="5125" name="AutoShape 5"/>
          <p:cNvSpPr>
            <a:spLocks/>
          </p:cNvSpPr>
          <p:nvPr/>
        </p:nvSpPr>
        <p:spPr bwMode="auto">
          <a:xfrm>
            <a:off x="1682750" y="1004888"/>
            <a:ext cx="488950" cy="846535"/>
          </a:xfrm>
          <a:prstGeom prst="leftBrace">
            <a:avLst>
              <a:gd name="adj1" fmla="val 24228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lIns="90170" tIns="46990" rIns="90170" bIns="46990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82801" y="938213"/>
            <a:ext cx="35782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战败国受处罚遭打击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127250" y="1571625"/>
            <a:ext cx="30940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经济危机加剧冲突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" y="2338387"/>
            <a:ext cx="2549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</a:rPr>
              <a:t>希特勒上台</a:t>
            </a:r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 rot="60000">
            <a:off x="2752726" y="2343150"/>
            <a:ext cx="676275" cy="333375"/>
          </a:xfrm>
          <a:prstGeom prst="rightArrow">
            <a:avLst>
              <a:gd name="adj1" fmla="val 50000"/>
              <a:gd name="adj2" fmla="val 3168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327401" y="2071688"/>
            <a:ext cx="34210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3333CC"/>
                </a:solidFill>
              </a:rPr>
              <a:t>许诺保证、欺骗宣传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3460751" y="2571750"/>
            <a:ext cx="34210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3333CC"/>
                </a:solidFill>
              </a:rPr>
              <a:t>国会选举、独裁扩张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505201" y="3071813"/>
            <a:ext cx="34639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3333CC"/>
                </a:solidFill>
              </a:rPr>
              <a:t>国会纵火、嫁祸异党</a:t>
            </a:r>
          </a:p>
        </p:txBody>
      </p:sp>
      <p:sp>
        <p:nvSpPr>
          <p:cNvPr id="5133" name="AutoShape 13"/>
          <p:cNvSpPr>
            <a:spLocks noChangeArrowheads="1"/>
          </p:cNvSpPr>
          <p:nvPr/>
        </p:nvSpPr>
        <p:spPr bwMode="auto">
          <a:xfrm rot="5400000">
            <a:off x="1029692" y="4091583"/>
            <a:ext cx="506016" cy="533400"/>
          </a:xfrm>
          <a:prstGeom prst="rightArrow">
            <a:avLst>
              <a:gd name="adj1" fmla="val 50000"/>
              <a:gd name="adj2" fmla="val 3162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93700" y="4538663"/>
            <a:ext cx="21145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战争准备</a:t>
            </a:r>
          </a:p>
        </p:txBody>
      </p:sp>
      <p:pic>
        <p:nvPicPr>
          <p:cNvPr id="1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27400" y="3738562"/>
            <a:ext cx="3778250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0" y="2838450"/>
            <a:ext cx="3549650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/>
              <a:t>1933年，希特勒为德国总理，上台后建立法西斯独裁统治。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0" y="4005263"/>
            <a:ext cx="5911850" cy="52322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/>
              <a:t>对内独裁统治，对外疯狂扩军备战。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ldLvl="0" autoUpdateAnimBg="0"/>
      <p:bldP spid="5125" grpId="0" bldLvl="0" animBg="1" autoUpdateAnimBg="0"/>
      <p:bldP spid="5126" grpId="0" bldLvl="0" autoUpdateAnimBg="0"/>
      <p:bldP spid="5127" grpId="0" bldLvl="0" autoUpdateAnimBg="0"/>
      <p:bldP spid="5128" grpId="0" bldLvl="0" autoUpdateAnimBg="0"/>
      <p:bldP spid="5129" grpId="0" animBg="1"/>
      <p:bldP spid="5130" grpId="0" bldLvl="0" autoUpdateAnimBg="0"/>
      <p:bldP spid="5131" grpId="0" bldLvl="0" autoUpdateAnimBg="0"/>
      <p:bldP spid="5132" grpId="0" bldLvl="0" autoUpdateAnimBg="0"/>
      <p:bldP spid="5133" grpId="0" animBg="1"/>
      <p:bldP spid="5134" grpId="0" bldLvl="0" autoUpdateAnimBg="0"/>
      <p:bldP spid="17" grpId="0" build="allAtOnce" animBg="1"/>
      <p:bldP spid="18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571500"/>
            <a:ext cx="1141413" cy="283487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4800" smtClean="0"/>
              <a:t>战争准备</a:t>
            </a:r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 rot="60000">
            <a:off x="1109664" y="2043113"/>
            <a:ext cx="676275" cy="400050"/>
          </a:xfrm>
          <a:prstGeom prst="rightArrow">
            <a:avLst>
              <a:gd name="adj1" fmla="val 50000"/>
              <a:gd name="adj2" fmla="val 3169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170" tIns="46990" rIns="90170" bIns="46990" anchor="ctr"/>
          <a:lstStyle/>
          <a:p>
            <a:pPr algn="ctr"/>
            <a:endParaRPr lang="zh-CN" altLang="zh-CN">
              <a:solidFill>
                <a:srgbClr val="FF00FF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393950" y="1804988"/>
            <a:ext cx="2609850" cy="64633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政治上——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571750" y="471488"/>
            <a:ext cx="2565400" cy="646331"/>
          </a:xfrm>
          <a:prstGeom prst="rect">
            <a:avLst/>
          </a:prstGeom>
          <a:solidFill>
            <a:srgbClr val="3333CC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FF"/>
                </a:solidFill>
              </a:rPr>
              <a:t>经济上——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71751" y="3305176"/>
            <a:ext cx="2519363" cy="64633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/>
              <a:t>军事上——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238751" y="404813"/>
            <a:ext cx="30591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</a:rPr>
              <a:t>战争经济体制、战前储备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5238750" y="1638300"/>
            <a:ext cx="30607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</a:rPr>
              <a:t>煽动民族主义、反犹排犹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5372101" y="3038475"/>
            <a:ext cx="23399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tx1"/>
                </a:solidFill>
              </a:rPr>
              <a:t>撕毁和约、扩军备战</a:t>
            </a:r>
          </a:p>
        </p:txBody>
      </p:sp>
      <p:sp>
        <p:nvSpPr>
          <p:cNvPr id="7178" name="AutoShape 10"/>
          <p:cNvSpPr>
            <a:spLocks/>
          </p:cNvSpPr>
          <p:nvPr/>
        </p:nvSpPr>
        <p:spPr bwMode="auto">
          <a:xfrm>
            <a:off x="1771651" y="604838"/>
            <a:ext cx="765175" cy="3105150"/>
          </a:xfrm>
          <a:prstGeom prst="leftBrace">
            <a:avLst>
              <a:gd name="adj1" fmla="val 45090"/>
              <a:gd name="adj2" fmla="val 55329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lIns="90170" tIns="46990" rIns="90170" bIns="46990" anchor="ctr"/>
          <a:lstStyle/>
          <a:p>
            <a:pPr algn="ctr"/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38250" y="3871913"/>
            <a:ext cx="6400800" cy="144655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sz="4400" b="1" dirty="0"/>
              <a:t>德国成为</a:t>
            </a:r>
            <a:r>
              <a:rPr lang="zh-CN" altLang="en-US" sz="4400" b="1" dirty="0"/>
              <a:t>主要的和</a:t>
            </a:r>
            <a:r>
              <a:rPr lang="zh-CN" sz="4400" b="1" dirty="0"/>
              <a:t>最危险的</a:t>
            </a:r>
            <a:r>
              <a:rPr lang="zh-CN" altLang="en-US" sz="4400" b="1" dirty="0"/>
              <a:t>欧洲</a:t>
            </a:r>
            <a:r>
              <a:rPr lang="zh-CN" sz="4400" b="1" dirty="0"/>
              <a:t>战争策源地。</a:t>
            </a:r>
            <a:endParaRPr lang="zh-CN" alt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bldLvl="0" autoUpdateAnimBg="0"/>
      <p:bldP spid="7176" grpId="0" bldLvl="0" autoUpdateAnimBg="0"/>
      <p:bldP spid="7177" grpId="0" bldLvl="0" autoUpdateAnimBg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675688" cy="857250"/>
          </a:xfrm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US" altLang="zh-CN" sz="4000" b="1" dirty="0" smtClean="0"/>
              <a:t> </a:t>
            </a:r>
            <a:r>
              <a:rPr lang="zh-CN" sz="4000" b="1" dirty="0" smtClean="0"/>
              <a:t>“</a:t>
            </a:r>
            <a:r>
              <a:rPr lang="zh-CN" sz="4000" b="1" dirty="0" smtClean="0"/>
              <a:t>柏林－罗马－东京”轴心的形成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3700" y="2171700"/>
            <a:ext cx="8147050" cy="70961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800" b="1" smtClean="0"/>
              <a:t>2、1937年，德、意、日三国结成了侵略性的军事政治集团——“轴心国集团”。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93701" y="971550"/>
            <a:ext cx="8101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</a:rPr>
              <a:t>1、</a:t>
            </a:r>
            <a:r>
              <a:rPr lang="zh-CN" altLang="en-US" sz="2800" b="1">
                <a:solidFill>
                  <a:schemeClr val="tx1"/>
                </a:solidFill>
              </a:rPr>
              <a:t>1936 年，德意签订协定，形成柏林—罗马轴心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92163" y="2911078"/>
            <a:ext cx="7605712" cy="1832372"/>
          </a:xfrm>
          <a:noFill/>
        </p:spPr>
      </p:pic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93701" y="1271588"/>
            <a:ext cx="4698722" cy="58477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3200" b="1">
                <a:solidFill>
                  <a:schemeClr val="tx1"/>
                </a:solidFill>
              </a:rPr>
              <a:t>世界大战</a:t>
            </a:r>
            <a:r>
              <a:rPr lang="zh-CN" sz="3200" b="1">
                <a:solidFill>
                  <a:srgbClr val="FF0000"/>
                </a:solidFill>
              </a:rPr>
              <a:t>欧洲</a:t>
            </a:r>
            <a:r>
              <a:rPr lang="zh-CN" sz="3200" b="1">
                <a:solidFill>
                  <a:schemeClr val="tx1"/>
                </a:solidFill>
              </a:rPr>
              <a:t>策源地形成</a:t>
            </a:r>
            <a:endParaRPr lang="zh-CN" sz="3600" b="1">
              <a:solidFill>
                <a:schemeClr val="tx1"/>
              </a:solidFill>
            </a:endParaRP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5505450" y="1538288"/>
            <a:ext cx="3327400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</a:rPr>
              <a:t>日本：</a:t>
            </a:r>
            <a:r>
              <a:rPr lang="zh-CN" altLang="zh-CN" sz="2400" b="1">
                <a:solidFill>
                  <a:schemeClr val="tx1"/>
                </a:solidFill>
              </a:rPr>
              <a:t>“</a:t>
            </a:r>
            <a:r>
              <a:rPr lang="zh-CN" sz="2400" b="1">
                <a:solidFill>
                  <a:schemeClr val="tx1"/>
                </a:solidFill>
              </a:rPr>
              <a:t>九一八”</a:t>
            </a:r>
            <a:r>
              <a:rPr lang="zh-CN" sz="2400" b="1">
                <a:solidFill>
                  <a:srgbClr val="FF0000"/>
                </a:solidFill>
              </a:rPr>
              <a:t>亚洲</a:t>
            </a:r>
            <a:r>
              <a:rPr lang="zh-CN" sz="2400" b="1">
                <a:solidFill>
                  <a:schemeClr val="tx1"/>
                </a:solidFill>
              </a:rPr>
              <a:t>战争策源地形成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  <p:bldP spid="10244" grpId="0" bldLvl="0" autoUpdateAnimBg="0"/>
      <p:bldP spid="6" grpId="0" animBg="1" autoUpdateAnimBg="0"/>
      <p:bldP spid="7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德国纳粹国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9" y="2139554"/>
            <a:ext cx="30956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547813" y="3868342"/>
            <a:ext cx="25257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0" rIns="36000" bIns="0">
            <a:spAutoFit/>
          </a:bodyPr>
          <a:lstStyle/>
          <a:p>
            <a:pPr algn="ctr"/>
            <a:r>
              <a:rPr lang="zh-CN" altLang="en-US" sz="2400" b="1">
                <a:latin typeface="Times New Roman" pitchFamily="18" charset="0"/>
              </a:rPr>
              <a:t>德国纳粹国旗</a:t>
            </a:r>
          </a:p>
        </p:txBody>
      </p:sp>
      <p:pic>
        <p:nvPicPr>
          <p:cNvPr id="21508" name="Picture 4" descr="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9" y="2193132"/>
            <a:ext cx="2822575" cy="1445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003800" y="3868342"/>
            <a:ext cx="23764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0" rIns="36000" bIns="0">
            <a:spAutoFit/>
          </a:bodyPr>
          <a:lstStyle/>
          <a:p>
            <a:pPr algn="ctr"/>
            <a:r>
              <a:rPr lang="zh-CN" altLang="en-US" sz="2400" b="1">
                <a:latin typeface="Times New Roman" pitchFamily="18" charset="0"/>
              </a:rPr>
              <a:t>德国纳粹国徽</a:t>
            </a:r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1344614" y="573881"/>
            <a:ext cx="651781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Ctr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charset="-122"/>
              </a:rPr>
              <a:t>“Ein Volk, ein Reich, ein Führer.”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一个民族，一个帝国，一个元首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/>
          <p:nvPr/>
        </p:nvSpPr>
        <p:spPr>
          <a:xfrm>
            <a:off x="93664" y="273844"/>
            <a:ext cx="4321175" cy="295465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Ctr="1">
            <a:spAutoFit/>
          </a:bodyPr>
          <a:lstStyle/>
          <a:p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　　民族社会主义德意志工人党或称国家社会主义德意志劳工党（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NSDAP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），简称纳粹党（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Nazi Party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），</a:t>
            </a:r>
          </a:p>
          <a:p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是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20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世纪前半叶魏玛共和国时代的一个政党，前身是德意志工人党（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DAP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），后由希特勒领导，在德国议会大选中获胜。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715782" y="891778"/>
            <a:ext cx="4162425" cy="1991916"/>
            <a:chOff x="2928" y="1326"/>
            <a:chExt cx="2622" cy="1673"/>
          </a:xfrm>
        </p:grpSpPr>
        <p:pic>
          <p:nvPicPr>
            <p:cNvPr id="15363" name="Picture 4" descr="W02010082547878257012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28" y="1326"/>
              <a:ext cx="2622" cy="16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2" name="Rectangle 5"/>
            <p:cNvSpPr/>
            <p:nvPr/>
          </p:nvSpPr>
          <p:spPr>
            <a:xfrm>
              <a:off x="2928" y="2387"/>
              <a:ext cx="2380" cy="39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36000" tIns="0" rIns="36000" bIns="0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zh-CN" altLang="en-US" sz="24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endParaRPr>
            </a:p>
          </p:txBody>
        </p:sp>
      </p:grpSp>
      <p:sp>
        <p:nvSpPr>
          <p:cNvPr id="45061" name="矩形 45060"/>
          <p:cNvSpPr/>
          <p:nvPr/>
        </p:nvSpPr>
        <p:spPr>
          <a:xfrm>
            <a:off x="93664" y="3548743"/>
            <a:ext cx="8929345" cy="14219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24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1933</a:t>
            </a:r>
            <a:r>
              <a:rPr lang="zh-CN" altLang="en-US" sz="24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年，</a:t>
            </a:r>
            <a:r>
              <a:rPr lang="zh-CN" altLang="en-US" sz="2400" b="1" noProof="1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希特勒出任德国总理。</a:t>
            </a:r>
            <a:r>
              <a:rPr lang="zh-CN" altLang="en-US" sz="2400" b="1" noProof="1" smtClean="0">
                <a:latin typeface="黑体" panose="02010609060101010101" charset="-122"/>
                <a:ea typeface="黑体" panose="02010609060101010101" charset="-122"/>
              </a:rPr>
              <a:t>不久，解散国会，逐渐集党、政、军大权</a:t>
            </a:r>
            <a:r>
              <a:rPr lang="zh-CN" altLang="en-US" sz="2400" b="1" noProof="1">
                <a:latin typeface="黑体" panose="02010609060101010101" charset="-122"/>
                <a:ea typeface="黑体" panose="02010609060101010101" charset="-122"/>
              </a:rPr>
              <a:t>于一身，并着手</a:t>
            </a:r>
            <a:r>
              <a:rPr lang="zh-CN" altLang="en-US" sz="24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建立法西斯独裁统治</a:t>
            </a:r>
            <a:r>
              <a:rPr lang="zh-CN" altLang="en-US" sz="2400" b="1" noProof="1" smtClean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400" b="1" noProof="1" smtClean="0">
              <a:latin typeface="黑体" panose="02010609060101010101" charset="-122"/>
              <a:ea typeface="黑体" panose="02010609060101010101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2400" b="1" noProof="1" smtClean="0"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zh-CN" altLang="en-US" sz="2400" b="1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标志着世界大战的欧洲策源地形成。</a:t>
            </a:r>
            <a:r>
              <a:rPr lang="zh-CN" altLang="en-US" sz="2400" b="1" noProof="1">
                <a:latin typeface="黑体" panose="02010609060101010101" charset="-122"/>
                <a:ea typeface="黑体" panose="02010609060101010101" charset="-122"/>
              </a:rPr>
              <a:t>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文本框 67587"/>
          <p:cNvSpPr txBox="1"/>
          <p:nvPr/>
        </p:nvSpPr>
        <p:spPr>
          <a:xfrm>
            <a:off x="4222790" y="173187"/>
            <a:ext cx="3598862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德国法西斯组织</a:t>
            </a:r>
          </a:p>
        </p:txBody>
      </p:sp>
      <p:sp>
        <p:nvSpPr>
          <p:cNvPr id="67589" name="文本框 67588"/>
          <p:cNvSpPr txBox="1"/>
          <p:nvPr/>
        </p:nvSpPr>
        <p:spPr>
          <a:xfrm>
            <a:off x="6820694" y="203073"/>
            <a:ext cx="2665412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纳粹党</a:t>
            </a:r>
          </a:p>
        </p:txBody>
      </p:sp>
      <p:pic>
        <p:nvPicPr>
          <p:cNvPr id="67590" name="图片 67589" descr="armband-nsdap2">
            <a:hlinkClick r:id="rId2" tooltip="新窗口打开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4750" y="743049"/>
            <a:ext cx="3168650" cy="1488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3588" name="Text Box 4"/>
          <p:cNvSpPr txBox="1">
            <a:spLocks noChangeArrowheads="1"/>
          </p:cNvSpPr>
          <p:nvPr/>
        </p:nvSpPr>
        <p:spPr bwMode="auto">
          <a:xfrm>
            <a:off x="1" y="2361962"/>
            <a:ext cx="8153399" cy="46166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noProof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德国的纳粹党为什么能够得到德国的信任，被选上台呢？</a:t>
            </a:r>
          </a:p>
        </p:txBody>
      </p:sp>
      <p:sp>
        <p:nvSpPr>
          <p:cNvPr id="67593" name="Text Box 5"/>
          <p:cNvSpPr txBox="1"/>
          <p:nvPr/>
        </p:nvSpPr>
        <p:spPr>
          <a:xfrm>
            <a:off x="0" y="2835176"/>
            <a:ext cx="9144000" cy="230832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、德国民众对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凡尔赛条约</a:t>
            </a:r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的掠夺不满，渴望民族复兴，民族复仇主义思想蔓延。</a:t>
            </a:r>
          </a:p>
          <a:p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、经济大危机引发的政治危机，使垄断资产阶级需要对外扩张来转嫁危机。</a:t>
            </a:r>
          </a:p>
          <a:p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、希特勒高超的演讲才能和欺骗手段。</a:t>
            </a:r>
            <a:r>
              <a:rPr lang="zh-CN" altLang="en-US" sz="2400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（蛊惑宣传，煽动复仇情绪）</a:t>
            </a:r>
          </a:p>
        </p:txBody>
      </p:sp>
      <p:pic>
        <p:nvPicPr>
          <p:cNvPr id="9" name="Picture 9" descr="07039b1"/>
          <p:cNvPicPr>
            <a:picLocks noChangeAspect="1" noChangeArrowheads="1"/>
          </p:cNvPicPr>
          <p:nvPr/>
        </p:nvPicPr>
        <p:blipFill>
          <a:blip r:embed="rId4"/>
          <a:srcRect l="7500" t="6667" r="7500" b="11667"/>
          <a:stretch>
            <a:fillRect/>
          </a:stretch>
        </p:blipFill>
        <p:spPr bwMode="auto">
          <a:xfrm>
            <a:off x="1328058" y="173187"/>
            <a:ext cx="3038478" cy="218877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3747" y="424543"/>
            <a:ext cx="1325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b="1" dirty="0" smtClean="0">
                <a:solidFill>
                  <a:srgbClr val="C00000"/>
                </a:solidFill>
                <a:latin typeface="Times New Roman" pitchFamily="18" charset="0"/>
                <a:ea typeface="迷你简水柱" pitchFamily="65" charset="-122"/>
              </a:rPr>
              <a:t>“</a:t>
            </a:r>
            <a:r>
              <a:rPr kumimoji="1" lang="zh-CN" altLang="en-US" sz="2000" b="1" dirty="0" smtClean="0">
                <a:solidFill>
                  <a:srgbClr val="C00000"/>
                </a:solidFill>
                <a:latin typeface="Times New Roman" pitchFamily="18" charset="0"/>
                <a:ea typeface="迷你简水柱" pitchFamily="65" charset="-122"/>
              </a:rPr>
              <a:t>要用德国的剑为德国的犁取得土地！”</a:t>
            </a:r>
            <a:endParaRPr kumimoji="1" lang="zh-CN" altLang="en-US" sz="2000" b="1" dirty="0">
              <a:solidFill>
                <a:srgbClr val="C00000"/>
              </a:solidFill>
              <a:latin typeface="Times New Roman" pitchFamily="18" charset="0"/>
              <a:ea typeface="迷你简水柱" pitchFamily="65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 bldLvl="0"/>
      <p:bldP spid="323588" grpId="0" bldLvl="0" animBg="1"/>
      <p:bldP spid="675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4"/>
          <p:cNvSpPr txBox="1">
            <a:spLocks noChangeArrowheads="1"/>
          </p:cNvSpPr>
          <p:nvPr/>
        </p:nvSpPr>
        <p:spPr bwMode="auto">
          <a:xfrm>
            <a:off x="633639" y="4612826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9459" name="Text Box 6"/>
          <p:cNvSpPr txBox="1"/>
          <p:nvPr/>
        </p:nvSpPr>
        <p:spPr>
          <a:xfrm>
            <a:off x="132216" y="1268192"/>
            <a:ext cx="8470900" cy="95410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1935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年，公开撕毁《凡尔赛条约》，实行普遍兵役制，建立起庞大的军队</a:t>
            </a:r>
          </a:p>
        </p:txBody>
      </p:sp>
      <p:sp>
        <p:nvSpPr>
          <p:cNvPr id="337927" name="Text Box 10"/>
          <p:cNvSpPr txBox="1">
            <a:spLocks noChangeArrowheads="1"/>
          </p:cNvSpPr>
          <p:nvPr/>
        </p:nvSpPr>
        <p:spPr bwMode="auto">
          <a:xfrm>
            <a:off x="143102" y="199388"/>
            <a:ext cx="8837612" cy="769441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zh-CN" altLang="en-US" sz="4400">
                <a:solidFill>
                  <a:srgbClr val="FFFFFF"/>
                </a:solidFill>
                <a:ea typeface="隶书" pitchFamily="49" charset="-122"/>
              </a:rPr>
              <a:t>大力发展军事工业，积极扩军备战</a:t>
            </a:r>
          </a:p>
        </p:txBody>
      </p:sp>
      <p:sp>
        <p:nvSpPr>
          <p:cNvPr id="19463" name="Text Box 6"/>
          <p:cNvSpPr txBox="1"/>
          <p:nvPr/>
        </p:nvSpPr>
        <p:spPr>
          <a:xfrm>
            <a:off x="217941" y="2145683"/>
            <a:ext cx="84709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1936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年，派兵进驻莱茵非军事区</a:t>
            </a:r>
          </a:p>
        </p:txBody>
      </p:sp>
      <p:sp>
        <p:nvSpPr>
          <p:cNvPr id="19464" name="Text Box 6"/>
          <p:cNvSpPr txBox="1"/>
          <p:nvPr/>
        </p:nvSpPr>
        <p:spPr>
          <a:xfrm>
            <a:off x="314778" y="2885061"/>
            <a:ext cx="84709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1938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年，吞并了奥地利</a:t>
            </a:r>
          </a:p>
        </p:txBody>
      </p:sp>
      <p:sp>
        <p:nvSpPr>
          <p:cNvPr id="19465" name="Text Box 6"/>
          <p:cNvSpPr txBox="1"/>
          <p:nvPr/>
        </p:nvSpPr>
        <p:spPr>
          <a:xfrm>
            <a:off x="314778" y="3628011"/>
            <a:ext cx="84709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1939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年，吞并了捷克斯洛伐克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337927" grpId="0" bldLvl="0" animBg="1"/>
      <p:bldP spid="19463" grpId="0"/>
      <p:bldP spid="19464" grpId="0"/>
      <p:bldP spid="194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 descr="5burns_zo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6" y="1006079"/>
            <a:ext cx="3648075" cy="325755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10242" name="Text Box 3"/>
          <p:cNvSpPr txBox="1">
            <a:spLocks noChangeArrowheads="1"/>
          </p:cNvSpPr>
          <p:nvPr/>
        </p:nvSpPr>
        <p:spPr bwMode="auto">
          <a:xfrm>
            <a:off x="3810000" y="4114800"/>
            <a:ext cx="5562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ea typeface="黑体" pitchFamily="49" charset="-122"/>
              </a:rPr>
              <a:t>“</a:t>
            </a:r>
            <a:r>
              <a:rPr lang="zh-CN" altLang="zh-CN" sz="3600" b="1">
                <a:ea typeface="黑体" pitchFamily="49" charset="-122"/>
              </a:rPr>
              <a:t>国会纵火案”</a:t>
            </a:r>
            <a:endParaRPr lang="zh-CN" altLang="en-US" sz="3600" b="1">
              <a:ea typeface="黑体" pitchFamily="49" charset="-122"/>
            </a:endParaRPr>
          </a:p>
        </p:txBody>
      </p:sp>
      <p:pic>
        <p:nvPicPr>
          <p:cNvPr id="10243" name="Picture 4" descr="1936zaibolinyanjia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1006079"/>
            <a:ext cx="4343400" cy="280035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10244" name="Text Box 6"/>
          <p:cNvSpPr txBox="1"/>
          <p:nvPr/>
        </p:nvSpPr>
        <p:spPr>
          <a:xfrm>
            <a:off x="161926" y="0"/>
            <a:ext cx="5651500" cy="1015663"/>
          </a:xfrm>
          <a:prstGeom prst="rect">
            <a:avLst/>
          </a:prstGeom>
          <a:noFill/>
          <a:ln w="9525">
            <a:noFill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zh-CN" altLang="en-US" sz="6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隶书" pitchFamily="49" charset="-122"/>
              </a:rPr>
              <a:t>德国法西斯暴行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5475515" y="303610"/>
            <a:ext cx="3886200" cy="628650"/>
          </a:xfrm>
        </p:spPr>
        <p:txBody>
          <a:bodyPr>
            <a:normAutofit fontScale="90000"/>
          </a:bodyPr>
          <a:lstStyle/>
          <a:p>
            <a:r>
              <a:rPr lang="zh-CN" altLang="en-US" sz="4000" b="1" dirty="0" smtClean="0">
                <a:ea typeface="黑体" pitchFamily="49" charset="-122"/>
              </a:rPr>
              <a:t>纳粹焚书</a:t>
            </a:r>
          </a:p>
        </p:txBody>
      </p:sp>
      <p:pic>
        <p:nvPicPr>
          <p:cNvPr id="18434" name="Picture 3" descr="纳粹焚书"/>
          <p:cNvPicPr>
            <a:picLocks noChangeAspect="1" noChangeArrowheads="1"/>
          </p:cNvPicPr>
          <p:nvPr/>
        </p:nvPicPr>
        <p:blipFill>
          <a:blip r:embed="rId2"/>
          <a:srcRect t="11679" b="11679"/>
          <a:stretch>
            <a:fillRect/>
          </a:stretch>
        </p:blipFill>
        <p:spPr bwMode="auto">
          <a:xfrm>
            <a:off x="0" y="951310"/>
            <a:ext cx="9144000" cy="3940969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0" y="1"/>
            <a:ext cx="60848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zh-CN" altLang="en-US" sz="6000" dirty="0">
                <a:ea typeface="隶书" pitchFamily="49" charset="-122"/>
              </a:rPr>
              <a:t>德国法西斯暴行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纳粹迫害犹太人的“水晶之夜”“水晶之夜”又被译为“砸玻璃窗之夜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914400"/>
            <a:ext cx="4191000" cy="354330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pic>
        <p:nvPicPr>
          <p:cNvPr id="19458" name="Picture 3" descr="犹太人的家庭和商店遭洗劫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914400"/>
            <a:ext cx="4038600" cy="354330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12291" name="Text Box 4"/>
          <p:cNvSpPr txBox="1"/>
          <p:nvPr/>
        </p:nvSpPr>
        <p:spPr>
          <a:xfrm>
            <a:off x="1095375" y="4568429"/>
            <a:ext cx="2840038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1938</a:t>
            </a:r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年“水晶之夜”</a:t>
            </a:r>
          </a:p>
        </p:txBody>
      </p:sp>
      <p:sp>
        <p:nvSpPr>
          <p:cNvPr id="12292" name="Text Box 5"/>
          <p:cNvSpPr txBox="1"/>
          <p:nvPr/>
        </p:nvSpPr>
        <p:spPr>
          <a:xfrm>
            <a:off x="4800600" y="4569619"/>
            <a:ext cx="3875088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犹太人家庭、商店遭洗劫</a:t>
            </a: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1" y="1"/>
            <a:ext cx="57245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r>
              <a:rPr lang="zh-CN" altLang="en-US" sz="6000">
                <a:ea typeface="隶书" pitchFamily="49" charset="-122"/>
              </a:rPr>
              <a:t>德国法西斯暴行</a:t>
            </a:r>
          </a:p>
        </p:txBody>
      </p:sp>
      <p:sp>
        <p:nvSpPr>
          <p:cNvPr id="12294" name="Rectangle 2"/>
          <p:cNvSpPr txBox="1"/>
          <p:nvPr/>
        </p:nvSpPr>
        <p:spPr>
          <a:xfrm>
            <a:off x="5257800" y="303610"/>
            <a:ext cx="3886200" cy="6286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lang="zh-CN" altLang="en-US" sz="40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charset="0"/>
                <a:ea typeface="黑体" panose="02010609060101010101" charset="-122"/>
              </a:rPr>
              <a:t>反犹狂潮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ChangeArrowheads="1"/>
          </p:cNvSpPr>
          <p:nvPr/>
        </p:nvSpPr>
        <p:spPr bwMode="auto">
          <a:xfrm>
            <a:off x="3043238" y="1593056"/>
            <a:ext cx="5086350" cy="4616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zh-CN" altLang="en-US" sz="2400">
              <a:solidFill>
                <a:srgbClr val="000000"/>
              </a:solidFill>
            </a:endParaRPr>
          </a:p>
        </p:txBody>
      </p:sp>
      <p:pic>
        <p:nvPicPr>
          <p:cNvPr id="20482" name="Picture 3" descr="http://world.people.com.cn/mediafile/200501/25/F2005012518492900000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250825" y="205979"/>
            <a:ext cx="8497888" cy="409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"/>
          <p:cNvSpPr txBox="1"/>
          <p:nvPr/>
        </p:nvSpPr>
        <p:spPr>
          <a:xfrm rot="-10800000" flipV="1">
            <a:off x="250825" y="3879563"/>
            <a:ext cx="3651250" cy="1200329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</a:t>
            </a:r>
            <a:r>
              <a:rPr lang="zh-CN" altLang="en-US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charset="-122"/>
              </a:rPr>
              <a:t>巨大的焚尸炉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49153" descr="013000000304211221827546349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457200"/>
            <a:ext cx="4286250" cy="2193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矩形 49154"/>
          <p:cNvSpPr/>
          <p:nvPr/>
        </p:nvSpPr>
        <p:spPr>
          <a:xfrm>
            <a:off x="250826" y="411956"/>
            <a:ext cx="312457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400" b="1" noProof="1">
                <a:latin typeface="迷你简超粗圆" pitchFamily="2" charset="-122"/>
                <a:ea typeface="迷你简超粗圆" pitchFamily="2" charset="-122"/>
              </a:rPr>
              <a:t>波兰奥斯威辛集中营</a:t>
            </a:r>
            <a:r>
              <a:rPr lang="zh-CN" altLang="en-US" sz="2400" b="1" noProof="1">
                <a:effectLst>
                  <a:outerShdw blurRad="38100" dist="38100" dir="2700000">
                    <a:srgbClr val="C0C0C0"/>
                  </a:outerShdw>
                </a:effectLst>
                <a:latin typeface="迷你简超粗圆" pitchFamily="2" charset="-122"/>
                <a:ea typeface="迷你简超粗圆" pitchFamily="2" charset="-122"/>
              </a:rPr>
              <a:t> </a:t>
            </a:r>
          </a:p>
        </p:txBody>
      </p:sp>
      <p:pic>
        <p:nvPicPr>
          <p:cNvPr id="21509" name="图片 49157" descr="14381_2138144_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794910"/>
            <a:ext cx="4572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图片 49158" descr="xinsrc_172010228100597123358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457200"/>
            <a:ext cx="4343400" cy="2178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图片 49159" descr="xinsrc_592010226203995336271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7686" y="2849340"/>
            <a:ext cx="3657600" cy="1991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1" name="图片 49160" descr="8c8dfe3c6f6430d6828b13b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21956" y="-27385"/>
            <a:ext cx="585788" cy="43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2" name="文本框 49161" descr="3302f018afa15d3be2094fe914509f58"/>
          <p:cNvSpPr txBox="1">
            <a:spLocks noChangeArrowheads="1"/>
          </p:cNvSpPr>
          <p:nvPr/>
        </p:nvSpPr>
        <p:spPr bwMode="auto">
          <a:xfrm>
            <a:off x="228600" y="1543051"/>
            <a:ext cx="8763000" cy="295465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犹太人在欧洲被德国法西斯屠杀达</a:t>
            </a:r>
            <a:r>
              <a:rPr lang="en-US" altLang="zh-CN" sz="142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600</a:t>
            </a:r>
            <a:r>
              <a:rPr lang="zh-CN" altLang="en-US" sz="142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万人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-746805" y="250032"/>
            <a:ext cx="9144000" cy="783193"/>
          </a:xfrm>
          <a:prstGeom prst="roundRect">
            <a:avLst>
              <a:gd name="adj" fmla="val 16667"/>
            </a:avLst>
          </a:prstGeom>
          <a:noFill/>
          <a:ln w="57150" cmpd="thinThick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zh-CN" altLang="en-US" sz="4000" b="1" dirty="0">
                <a:solidFill>
                  <a:srgbClr val="993300"/>
                </a:solidFill>
                <a:latin typeface="黑体" pitchFamily="49" charset="-122"/>
                <a:ea typeface="黑体" pitchFamily="49" charset="-122"/>
              </a:rPr>
              <a:t>德国法西斯为什么要迫害犹太人？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67394" y="1250997"/>
            <a:ext cx="8497888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                     欧洲有久远的反犹传统。古代欧洲的罗马教廷由于宗教信仰，对犹太人进行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宗教迫害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，并且伴随着对犹太人的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经济掠夺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          西方大国实行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绥靖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政策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，对纳粹姑息、妥协、退让，使迫害升级</a:t>
            </a: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          希特勒从小就从心理、思想上极其厌恶犹太人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2400" b="1" dirty="0" smtClean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在</a:t>
            </a:r>
            <a:r>
              <a:rPr lang="en-US" sz="2400" b="1" u="sng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 u="sng" dirty="0">
                <a:latin typeface="黑体" pitchFamily="49" charset="-122"/>
                <a:ea typeface="黑体" pitchFamily="49" charset="-122"/>
              </a:rPr>
              <a:t>我的奋斗</a:t>
            </a:r>
            <a:r>
              <a:rPr lang="en-US" sz="2400" b="1" u="sng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一书中，叫嚣犹太人是全人类的敌人，是人类文明的破坏者，是德国这个伟大国家的“败类”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5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5317" y="1261883"/>
            <a:ext cx="3898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、历史因素：(宗教信仰）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5651500" y="25003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65317" y="2539102"/>
            <a:ext cx="22124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、国际因素：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65317" y="3428849"/>
            <a:ext cx="22124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、个人因素：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04800" y="315686"/>
            <a:ext cx="830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kumimoji="0" lang="zh-CN" altLang="en-US" sz="2400" b="1" dirty="0" smtClean="0">
                <a:latin typeface="Arial" pitchFamily="34" charset="0"/>
                <a:ea typeface="黑体" pitchFamily="49" charset="-122"/>
              </a:rPr>
              <a:t>犹太人</a:t>
            </a:r>
            <a:r>
              <a:rPr kumimoji="0" lang="zh-CN" altLang="en-US" sz="2400" b="1" dirty="0">
                <a:latin typeface="Arial" pitchFamily="34" charset="0"/>
                <a:ea typeface="黑体" pitchFamily="49" charset="-122"/>
              </a:rPr>
              <a:t>是全人类的敌人，是人类文明的破坏者</a:t>
            </a:r>
            <a:r>
              <a:rPr kumimoji="0" lang="zh-CN" altLang="en-US" sz="2400" b="1" dirty="0" smtClean="0">
                <a:latin typeface="Arial" pitchFamily="34" charset="0"/>
                <a:ea typeface="黑体" pitchFamily="49" charset="-122"/>
              </a:rPr>
              <a:t>，是</a:t>
            </a:r>
            <a:r>
              <a:rPr kumimoji="0" lang="zh-CN" altLang="en-US" sz="2400" b="1" dirty="0">
                <a:latin typeface="Arial" pitchFamily="34" charset="0"/>
                <a:ea typeface="黑体" pitchFamily="49" charset="-122"/>
              </a:rPr>
              <a:t>德国这个伟大国家的</a:t>
            </a:r>
            <a:r>
              <a:rPr kumimoji="0" lang="zh-CN" altLang="en-US" sz="2400" b="1" dirty="0" smtClean="0">
                <a:latin typeface="Arial" pitchFamily="34" charset="0"/>
                <a:ea typeface="黑体" pitchFamily="49" charset="-122"/>
              </a:rPr>
              <a:t>“败类”这个观点对吗？</a:t>
            </a:r>
            <a:endParaRPr kumimoji="0" lang="zh-CN" altLang="en-US" sz="2400" b="1" dirty="0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3" name="Picture 5" descr="xinsrc_35211021009283431324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89952"/>
            <a:ext cx="2133600" cy="2057400"/>
          </a:xfrm>
          <a:prstGeom prst="rect">
            <a:avLst/>
          </a:prstGeom>
          <a:noFill/>
        </p:spPr>
      </p:pic>
      <p:pic>
        <p:nvPicPr>
          <p:cNvPr id="4" name="Picture 6" descr="1542246528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1289952"/>
            <a:ext cx="1981200" cy="1943100"/>
          </a:xfrm>
          <a:prstGeom prst="rect">
            <a:avLst/>
          </a:prstGeom>
          <a:noFill/>
        </p:spPr>
      </p:pic>
      <p:pic>
        <p:nvPicPr>
          <p:cNvPr id="5" name="Picture 7" descr="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1232802"/>
            <a:ext cx="1981200" cy="2000250"/>
          </a:xfrm>
          <a:prstGeom prst="rect">
            <a:avLst/>
          </a:prstGeom>
          <a:noFill/>
        </p:spPr>
      </p:pic>
      <p:pic>
        <p:nvPicPr>
          <p:cNvPr id="6" name="Picture 8" descr="2006517685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1232802"/>
            <a:ext cx="1981200" cy="1943100"/>
          </a:xfrm>
          <a:prstGeom prst="rect">
            <a:avLst/>
          </a:prstGeom>
          <a:noFill/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52399" y="3260264"/>
            <a:ext cx="8937171" cy="179614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zh-CN" altLang="en-US" sz="2400" b="1" dirty="0" smtClean="0">
                <a:latin typeface="黑体" pitchFamily="49" charset="-122"/>
                <a:ea typeface="黑体" pitchFamily="49" charset="-122"/>
                <a:cs typeface="Arial" pitchFamily="34" charset="0"/>
              </a:rPr>
              <a:t>世界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  <a:cs typeface="Arial" pitchFamily="34" charset="0"/>
              </a:rPr>
              <a:t>上,诺贝尔奖的获得者中,15%是犹太人,美国的亿万富翁中,犹太人占了20%.美国的主要投资银行几乎都是犹太人...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Arial" pitchFamily="34" charset="0"/>
              </a:rPr>
              <a:t>全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  <a:cs typeface="Arial" pitchFamily="34" charset="0"/>
              </a:rPr>
              <a:t>世界无产阶级的伟大导马克思，师相对论的创始人爱因斯坦,原子弹之父奥本海默,石油大王洛克菲勒,绘画大师毕加索。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660066"/>
                </a:solidFill>
                <a:latin typeface="Times New Roman" pitchFamily="18" charset="0"/>
                <a:ea typeface="隶书" pitchFamily="49" charset="-122"/>
              </a:rPr>
              <a:t>希特勒实行法西斯专政统治的表现：</a:t>
            </a:r>
          </a:p>
          <a:p>
            <a:endParaRPr lang="en-US" altLang="zh-CN" sz="4000" b="1">
              <a:solidFill>
                <a:srgbClr val="660066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28600" y="1102182"/>
            <a:ext cx="78692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sz="2400" b="1" dirty="0">
                <a:solidFill>
                  <a:srgbClr val="1B1BD1"/>
                </a:solidFill>
              </a:rPr>
              <a:t>⑴</a:t>
            </a:r>
            <a:r>
              <a:rPr lang="en-US" altLang="zh-CN" sz="4000" b="1" dirty="0">
                <a:solidFill>
                  <a:srgbClr val="1B1BD1"/>
                </a:solidFill>
                <a:latin typeface="宋体" pitchFamily="2" charset="-122"/>
              </a:rPr>
              <a:t> 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集总统总理于一身</a:t>
            </a:r>
            <a:r>
              <a:rPr lang="en-US" altLang="zh-CN" sz="2800" b="1" dirty="0">
                <a:solidFill>
                  <a:srgbClr val="1B1BD1"/>
                </a:solidFill>
                <a:latin typeface="宋体" pitchFamily="2" charset="-122"/>
              </a:rPr>
              <a:t>,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称国家元首</a:t>
            </a:r>
          </a:p>
        </p:txBody>
      </p:sp>
      <p:sp>
        <p:nvSpPr>
          <p:cNvPr id="61444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31776" y="1602926"/>
            <a:ext cx="891222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sz="2400" b="1" dirty="0">
                <a:solidFill>
                  <a:srgbClr val="1B1BD1"/>
                </a:solidFill>
              </a:rPr>
              <a:t>⑵</a:t>
            </a:r>
            <a:r>
              <a:rPr lang="en-US" altLang="zh-CN" sz="4400" b="1" dirty="0">
                <a:solidFill>
                  <a:srgbClr val="1B1BD1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en-US" altLang="zh-CN" sz="2800" b="1" dirty="0">
                <a:solidFill>
                  <a:srgbClr val="1B1BD1"/>
                </a:solidFill>
                <a:latin typeface="宋体" pitchFamily="2" charset="-122"/>
              </a:rPr>
              <a:t>“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国会纵火案”，打击德国共产党及进步人士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28600" y="2315945"/>
            <a:ext cx="8661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sz="2400" b="1" dirty="0">
                <a:solidFill>
                  <a:srgbClr val="1B1BD1"/>
                </a:solidFill>
              </a:rPr>
              <a:t>⑶</a:t>
            </a:r>
            <a:r>
              <a:rPr lang="en-US" altLang="zh-CN" sz="2400" b="1" dirty="0">
                <a:solidFill>
                  <a:srgbClr val="1B1BD1"/>
                </a:solidFill>
              </a:rPr>
              <a:t>  </a:t>
            </a:r>
            <a:r>
              <a:rPr lang="zh-CN" altLang="en-US" sz="2800" b="1" dirty="0" smtClean="0">
                <a:solidFill>
                  <a:srgbClr val="1B1BD1"/>
                </a:solidFill>
                <a:latin typeface="宋体" pitchFamily="2" charset="-122"/>
              </a:rPr>
              <a:t>解散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一切工会</a:t>
            </a:r>
            <a:r>
              <a:rPr lang="en-US" altLang="zh-CN" sz="2800" b="1" dirty="0">
                <a:solidFill>
                  <a:srgbClr val="1B1BD1"/>
                </a:solidFill>
                <a:latin typeface="宋体" pitchFamily="2" charset="-122"/>
              </a:rPr>
              <a:t>,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取缔除纳粹党以外的所有政党</a:t>
            </a:r>
          </a:p>
        </p:txBody>
      </p:sp>
      <p:sp>
        <p:nvSpPr>
          <p:cNvPr id="61446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2400" y="2612580"/>
            <a:ext cx="830103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1B1BD1"/>
                </a:solidFill>
              </a:rPr>
              <a:t> </a:t>
            </a:r>
            <a:r>
              <a:rPr lang="en-US" altLang="en-US" sz="2400" b="1" dirty="0">
                <a:solidFill>
                  <a:srgbClr val="1B1BD1"/>
                </a:solidFill>
              </a:rPr>
              <a:t>⑷</a:t>
            </a:r>
            <a:r>
              <a:rPr lang="en-US" altLang="zh-CN" sz="4400" b="1" dirty="0">
                <a:solidFill>
                  <a:srgbClr val="1B1BD1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焚毁进步书籍</a:t>
            </a:r>
            <a:r>
              <a:rPr lang="en-US" altLang="zh-CN" sz="2800" b="1" dirty="0">
                <a:solidFill>
                  <a:srgbClr val="1B1BD1"/>
                </a:solidFill>
                <a:latin typeface="宋体" pitchFamily="2" charset="-122"/>
              </a:rPr>
              <a:t>,</a:t>
            </a:r>
            <a:r>
              <a:rPr lang="zh-CN" altLang="en-US" sz="2800" b="1" dirty="0">
                <a:solidFill>
                  <a:srgbClr val="1B1BD1"/>
                </a:solidFill>
                <a:latin typeface="宋体" pitchFamily="2" charset="-122"/>
              </a:rPr>
              <a:t>加强思想控制</a:t>
            </a:r>
          </a:p>
        </p:txBody>
      </p:sp>
      <p:sp>
        <p:nvSpPr>
          <p:cNvPr id="61447" name="Text Box 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28600" y="3170474"/>
            <a:ext cx="78692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sz="2400" b="1">
                <a:solidFill>
                  <a:srgbClr val="1B1BD1"/>
                </a:solidFill>
              </a:rPr>
              <a:t>⑸</a:t>
            </a:r>
            <a:r>
              <a:rPr lang="en-US" altLang="zh-CN" sz="4000" b="1">
                <a:solidFill>
                  <a:srgbClr val="1B1BD1"/>
                </a:solidFill>
                <a:latin typeface="宋体" pitchFamily="2" charset="-122"/>
              </a:rPr>
              <a:t> </a:t>
            </a:r>
            <a:r>
              <a:rPr lang="zh-CN" altLang="en-US" sz="2800" b="1">
                <a:solidFill>
                  <a:srgbClr val="1B1BD1"/>
                </a:solidFill>
                <a:latin typeface="宋体" pitchFamily="2" charset="-122"/>
              </a:rPr>
              <a:t>残酷迫害犹太人，掀起反犹狂潮</a:t>
            </a:r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228601" y="762854"/>
            <a:ext cx="52148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1.</a:t>
            </a:r>
            <a:r>
              <a:rPr lang="zh-CN" altLang="en-US" sz="2800" b="1">
                <a:latin typeface="宋体" pitchFamily="2" charset="-122"/>
              </a:rPr>
              <a:t>对内：实行恐怖独裁专制统治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231776" y="3911730"/>
            <a:ext cx="66511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2.</a:t>
            </a:r>
            <a:r>
              <a:rPr lang="zh-CN" altLang="en-US" sz="2800" b="1">
                <a:latin typeface="宋体" pitchFamily="2" charset="-122"/>
              </a:rPr>
              <a:t>对外：撕毁</a:t>
            </a:r>
            <a:r>
              <a:rPr lang="en-US" altLang="zh-CN" sz="2800" b="1">
                <a:latin typeface="宋体" pitchFamily="2" charset="-122"/>
              </a:rPr>
              <a:t>《</a:t>
            </a:r>
            <a:r>
              <a:rPr lang="zh-CN" altLang="en-US" sz="2800" b="1">
                <a:latin typeface="宋体" pitchFamily="2" charset="-122"/>
              </a:rPr>
              <a:t>凡尔赛和约</a:t>
            </a:r>
            <a:r>
              <a:rPr lang="en-US" altLang="zh-CN" sz="2800" b="1">
                <a:latin typeface="宋体" pitchFamily="2" charset="-122"/>
              </a:rPr>
              <a:t>》</a:t>
            </a:r>
            <a:r>
              <a:rPr lang="zh-CN" altLang="en-US" sz="2800" b="1">
                <a:latin typeface="宋体" pitchFamily="2" charset="-122"/>
              </a:rPr>
              <a:t>，扩军备战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  <p:bldP spid="61448" grpId="0"/>
      <p:bldP spid="614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40961"/>
          <p:cNvSpPr txBox="1">
            <a:spLocks noChangeArrowheads="1"/>
          </p:cNvSpPr>
          <p:nvPr/>
        </p:nvSpPr>
        <p:spPr bwMode="auto">
          <a:xfrm>
            <a:off x="233363" y="804863"/>
            <a:ext cx="8291512" cy="98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>
                <a:schemeClr val="bg1"/>
              </a:buClr>
            </a:pPr>
            <a:r>
              <a:rPr lang="zh-CN" altLang="en-US" sz="2800" b="1" dirty="0" smtClean="0">
                <a:latin typeface="宋体" pitchFamily="2" charset="-122"/>
              </a:rPr>
              <a:t>结合</a:t>
            </a:r>
            <a:r>
              <a:rPr lang="zh-CN" altLang="en-US" sz="2800" b="1" dirty="0">
                <a:latin typeface="宋体" pitchFamily="2" charset="-122"/>
              </a:rPr>
              <a:t>所学知识，说说日本为什么会走上法西斯道路？</a:t>
            </a:r>
          </a:p>
        </p:txBody>
      </p:sp>
      <p:sp>
        <p:nvSpPr>
          <p:cNvPr id="3" name="文本框 40962"/>
          <p:cNvSpPr txBox="1">
            <a:spLocks noChangeArrowheads="1"/>
          </p:cNvSpPr>
          <p:nvPr/>
        </p:nvSpPr>
        <p:spPr bwMode="auto">
          <a:xfrm>
            <a:off x="447675" y="2013675"/>
            <a:ext cx="807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）明治维新改革不彻底，保留大量封建残余；</a:t>
            </a:r>
          </a:p>
        </p:txBody>
      </p:sp>
      <p:sp>
        <p:nvSpPr>
          <p:cNvPr id="4" name="文本框 40963"/>
          <p:cNvSpPr txBox="1">
            <a:spLocks noChangeArrowheads="1"/>
          </p:cNvSpPr>
          <p:nvPr/>
        </p:nvSpPr>
        <p:spPr bwMode="auto">
          <a:xfrm>
            <a:off x="447675" y="2544694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）军国主义传统根深蒂固；</a:t>
            </a:r>
          </a:p>
        </p:txBody>
      </p:sp>
      <p:sp>
        <p:nvSpPr>
          <p:cNvPr id="6" name="文本框 40965"/>
          <p:cNvSpPr txBox="1">
            <a:spLocks noChangeArrowheads="1"/>
          </p:cNvSpPr>
          <p:nvPr/>
        </p:nvSpPr>
        <p:spPr bwMode="auto">
          <a:xfrm>
            <a:off x="464908" y="3221660"/>
            <a:ext cx="6262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）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1929-1933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年经济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大危机的打击。</a:t>
            </a:r>
          </a:p>
        </p:txBody>
      </p:sp>
      <p:pic>
        <p:nvPicPr>
          <p:cNvPr id="26629" name="Picture 7" descr="https://ss3.bdstatic.com/70cFv8Sh_Q1YnxGkpoWK1HF6hhy/it/u=4212404282,2264783153&amp;fm=26&amp;gp=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1750" y="3268267"/>
            <a:ext cx="2762250" cy="1553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04176" y="184666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宋体" charset="-122"/>
              </a:rPr>
              <a:t>亚洲战争策源地的形成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74650" y="1937657"/>
            <a:ext cx="8388350" cy="2862263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ea typeface="黑体" pitchFamily="49" charset="-122"/>
              </a:rPr>
              <a:t>       日本军部建于明治维新后，不受政府控制，是当时日本庞大的军事官僚机构，包括陆军省、海军省、陆军最高指挥部参谋本部、海军最高指挥部军令部等。</a:t>
            </a:r>
            <a:r>
              <a:rPr lang="zh-CN" altLang="en-US" sz="3200" b="1" dirty="0">
                <a:solidFill>
                  <a:srgbClr val="FF0000"/>
                </a:solidFill>
                <a:ea typeface="黑体" pitchFamily="49" charset="-122"/>
              </a:rPr>
              <a:t>日本军部是法西斯势力的支持者和集中地。     </a:t>
            </a:r>
          </a:p>
        </p:txBody>
      </p:sp>
      <p:sp>
        <p:nvSpPr>
          <p:cNvPr id="51204" name="AutoShape 5"/>
          <p:cNvSpPr>
            <a:spLocks noChangeArrowheads="1"/>
          </p:cNvSpPr>
          <p:nvPr/>
        </p:nvSpPr>
        <p:spPr bwMode="auto">
          <a:xfrm>
            <a:off x="1502229" y="576943"/>
            <a:ext cx="6908800" cy="1182461"/>
          </a:xfrm>
          <a:prstGeom prst="irregularSeal2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CN" altLang="en-US" sz="4000" b="1" dirty="0">
                <a:solidFill>
                  <a:srgbClr val="FF3300"/>
                </a:solidFill>
                <a:ea typeface="黑体" pitchFamily="49" charset="-122"/>
              </a:rPr>
              <a:t>什么是军部？</a:t>
            </a:r>
          </a:p>
          <a:p>
            <a:endParaRPr lang="zh-CN" altLang="en-US" dirty="0">
              <a:solidFill>
                <a:srgbClr val="FF3300"/>
              </a:solidFill>
            </a:endParaRPr>
          </a:p>
        </p:txBody>
      </p:sp>
      <p:sp>
        <p:nvSpPr>
          <p:cNvPr id="27652" name="文本框 51204"/>
          <p:cNvSpPr txBox="1">
            <a:spLocks noChangeArrowheads="1"/>
          </p:cNvSpPr>
          <p:nvPr/>
        </p:nvSpPr>
        <p:spPr bwMode="auto">
          <a:xfrm>
            <a:off x="179389" y="86916"/>
            <a:ext cx="54006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日本法西斯政权的建立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bldLvl="0" animBg="1"/>
      <p:bldP spid="5120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4"/>
          <p:cNvPicPr>
            <a:picLocks noChangeAspect="1" noChangeArrowheads="1"/>
          </p:cNvPicPr>
          <p:nvPr/>
        </p:nvPicPr>
        <p:blipFill>
          <a:blip r:embed="rId2"/>
          <a:srcRect l="3366" t="9781" r="29523" b="48674"/>
          <a:stretch>
            <a:fillRect/>
          </a:stretch>
        </p:blipFill>
        <p:spPr bwMode="auto">
          <a:xfrm>
            <a:off x="0" y="519112"/>
            <a:ext cx="9144000" cy="3139679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79388" y="4083844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1931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年日本发动九一八事变，进攻沈阳。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226"/>
          <p:cNvPicPr>
            <a:picLocks noChangeAspect="1" noChangeArrowheads="1"/>
          </p:cNvPicPr>
          <p:nvPr/>
        </p:nvPicPr>
        <p:blipFill>
          <a:blip r:embed="rId2"/>
          <a:srcRect l="15814" t="11102" r="13651" b="14409"/>
          <a:stretch>
            <a:fillRect/>
          </a:stretch>
        </p:blipFill>
        <p:spPr bwMode="auto">
          <a:xfrm>
            <a:off x="179388" y="326571"/>
            <a:ext cx="4195762" cy="260985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07950" y="3208735"/>
            <a:ext cx="4267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ea typeface="华文新魏" pitchFamily="2" charset="-122"/>
              </a:rPr>
              <a:t> 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1936年参加</a:t>
            </a:r>
            <a:r>
              <a:rPr lang="zh-CN" altLang="en-US" sz="2400" b="1" dirty="0">
                <a:ea typeface="黑体" pitchFamily="49" charset="-122"/>
              </a:rPr>
              <a:t>“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二二六</a:t>
            </a:r>
            <a:r>
              <a:rPr lang="zh-CN" altLang="en-US" sz="2400" b="1" dirty="0">
                <a:ea typeface="黑体" pitchFamily="49" charset="-122"/>
              </a:rPr>
              <a:t>”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兵变的日本青年军官</a:t>
            </a:r>
          </a:p>
        </p:txBody>
      </p:sp>
      <p:pic>
        <p:nvPicPr>
          <p:cNvPr id="52228" name="Picture 4" descr="zhanfan050610c"/>
          <p:cNvPicPr>
            <a:picLocks noChangeAspect="1" noChangeArrowheads="1"/>
          </p:cNvPicPr>
          <p:nvPr/>
        </p:nvPicPr>
        <p:blipFill>
          <a:blip r:embed="rId3"/>
          <a:srcRect l="10345" r="10345"/>
          <a:stretch>
            <a:fillRect/>
          </a:stretch>
        </p:blipFill>
        <p:spPr bwMode="auto">
          <a:xfrm>
            <a:off x="5124450" y="193221"/>
            <a:ext cx="3479800" cy="2743200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4982935" y="3109892"/>
            <a:ext cx="40195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1936年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广田弘毅上台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组阁，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标志着日本建立了军事法西斯专政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52230" name="Rectangle 9"/>
          <p:cNvSpPr>
            <a:spLocks noChangeArrowheads="1"/>
          </p:cNvSpPr>
          <p:nvPr/>
        </p:nvSpPr>
        <p:spPr bwMode="auto">
          <a:xfrm>
            <a:off x="398235" y="4433331"/>
            <a:ext cx="8604250" cy="4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ea typeface="黑体" pitchFamily="49" charset="-122"/>
              </a:rPr>
              <a:t>标志</a:t>
            </a:r>
            <a:r>
              <a:rPr lang="zh-CN" altLang="en-US" sz="3200" b="1" dirty="0">
                <a:solidFill>
                  <a:srgbClr val="FF0000"/>
                </a:solidFill>
                <a:ea typeface="黑体" pitchFamily="49" charset="-122"/>
              </a:rPr>
              <a:t>着世界大战亚洲战争策源地</a:t>
            </a:r>
            <a:r>
              <a:rPr lang="zh-CN" altLang="en-US" sz="3200" b="1" dirty="0" smtClean="0">
                <a:solidFill>
                  <a:srgbClr val="FF0000"/>
                </a:solidFill>
                <a:ea typeface="黑体" pitchFamily="49" charset="-122"/>
              </a:rPr>
              <a:t>形成</a:t>
            </a:r>
            <a:endParaRPr lang="zh-CN" altLang="en-US" sz="3200" b="1" dirty="0">
              <a:solidFill>
                <a:srgbClr val="FF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图为日军占领卢沟桥。"/>
          <p:cNvPicPr>
            <a:picLocks noChangeAspect="1" noChangeArrowheads="1"/>
          </p:cNvPicPr>
          <p:nvPr/>
        </p:nvPicPr>
        <p:blipFill>
          <a:blip r:embed="rId2"/>
          <a:srcRect b="13474"/>
          <a:stretch>
            <a:fillRect/>
          </a:stretch>
        </p:blipFill>
        <p:spPr bwMode="auto">
          <a:xfrm>
            <a:off x="77787" y="162435"/>
            <a:ext cx="9066213" cy="3775472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529999" y="3937907"/>
            <a:ext cx="8153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制定《国策基准》</a:t>
            </a:r>
            <a:endParaRPr lang="en-US" altLang="zh-CN" sz="32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1937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年日军发动卢沟桥事变，占领卢沟桥。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2"/>
          <p:cNvSpPr txBox="1"/>
          <p:nvPr/>
        </p:nvSpPr>
        <p:spPr>
          <a:xfrm>
            <a:off x="250825" y="250031"/>
            <a:ext cx="8642350" cy="267765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noProof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1936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11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25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日，德日签订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反共产国际协定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，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1937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11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日，意大利加入。至此，纳粹德国（阿道夫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希特勒）与法西斯主义的意大利（贝尼托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墨索里尼）和军国主义的日本（东条英机）结成以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“柏林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罗马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东京轴心”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noProof="1">
                <a:latin typeface="黑体" pitchFamily="49" charset="-122"/>
                <a:ea typeface="黑体" pitchFamily="49" charset="-122"/>
              </a:rPr>
              <a:t>Berlin-Rome-Tokyo Axis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）为核心的军事集团（成员国称之为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“轴心国”</a:t>
            </a:r>
            <a:r>
              <a:rPr lang="zh-CN" altLang="en-US" sz="2400" b="1" noProof="1">
                <a:latin typeface="黑体" pitchFamily="49" charset="-122"/>
                <a:ea typeface="黑体" pitchFamily="49" charset="-122"/>
              </a:rPr>
              <a:t>）。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1940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27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日，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德意日三国同盟条约</a:t>
            </a:r>
            <a:r>
              <a:rPr lang="en-US" altLang="zh-CN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签订，标志着三国法西斯军事同盟正式形成。</a:t>
            </a:r>
          </a:p>
        </p:txBody>
      </p:sp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3">
            <a:lum contrast="18000"/>
          </a:blip>
          <a:srcRect/>
          <a:stretch>
            <a:fillRect/>
          </a:stretch>
        </p:blipFill>
        <p:spPr bwMode="auto">
          <a:xfrm>
            <a:off x="541791" y="2927687"/>
            <a:ext cx="3933222" cy="167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4" descr="轴心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59325" y="2927687"/>
            <a:ext cx="3927400" cy="169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轴心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7448"/>
            <a:ext cx="8937171" cy="3351439"/>
          </a:xfrm>
          <a:prstGeom prst="rect">
            <a:avLst/>
          </a:prstGeom>
          <a:noFill/>
        </p:spPr>
      </p:pic>
      <p:sp>
        <p:nvSpPr>
          <p:cNvPr id="103427" name="AutoShape 3"/>
          <p:cNvSpPr>
            <a:spLocks noChangeArrowheads="1"/>
          </p:cNvSpPr>
          <p:nvPr/>
        </p:nvSpPr>
        <p:spPr bwMode="auto">
          <a:xfrm>
            <a:off x="4572000" y="1510398"/>
            <a:ext cx="289748" cy="218803"/>
          </a:xfrm>
          <a:prstGeom prst="flowChartSummingJunction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428" name="AutoShape 4"/>
          <p:cNvSpPr>
            <a:spLocks noChangeArrowheads="1"/>
          </p:cNvSpPr>
          <p:nvPr/>
        </p:nvSpPr>
        <p:spPr bwMode="auto">
          <a:xfrm>
            <a:off x="7543800" y="1796148"/>
            <a:ext cx="289748" cy="218803"/>
          </a:xfrm>
          <a:prstGeom prst="flowChartSummingJunction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429" name="AutoShape 5"/>
          <p:cNvSpPr>
            <a:spLocks noChangeArrowheads="1"/>
          </p:cNvSpPr>
          <p:nvPr/>
        </p:nvSpPr>
        <p:spPr bwMode="auto">
          <a:xfrm>
            <a:off x="4495800" y="1796148"/>
            <a:ext cx="289748" cy="218803"/>
          </a:xfrm>
          <a:prstGeom prst="flowChartSummingJunction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800">
              <a:solidFill>
                <a:srgbClr val="990099"/>
              </a:solidFill>
              <a:latin typeface="MV Boli" pitchFamily="2"/>
            </a:endParaRP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4503738" y="4268391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kumimoji="1" lang="zh-CN" altLang="zh-CN" sz="2800" b="1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3431" name="Text Box 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51507" y="4068336"/>
            <a:ext cx="10390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CC3300"/>
                </a:solidFill>
                <a:latin typeface="华文彩云" pitchFamily="2" charset="-122"/>
                <a:ea typeface="华文彩云" pitchFamily="2" charset="-122"/>
              </a:rPr>
              <a:t>影响</a:t>
            </a:r>
            <a:r>
              <a:rPr kumimoji="1" lang="en-US" altLang="zh-CN" sz="2800" b="1" dirty="0">
                <a:solidFill>
                  <a:srgbClr val="CC3300"/>
                </a:solidFill>
                <a:latin typeface="华文彩云" pitchFamily="2" charset="-122"/>
                <a:ea typeface="华文彩云" pitchFamily="2" charset="-122"/>
              </a:rPr>
              <a:t>:</a:t>
            </a: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1151507" y="4068336"/>
            <a:ext cx="579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严重威胁世界和平</a:t>
            </a:r>
          </a:p>
        </p:txBody>
      </p:sp>
      <p:sp>
        <p:nvSpPr>
          <p:cNvPr id="103433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600200" y="-70762"/>
            <a:ext cx="6477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a typeface="黑体" pitchFamily="2" charset="-122"/>
              </a:rPr>
              <a:t>柏林</a:t>
            </a:r>
            <a:r>
              <a:rPr lang="en-US" altLang="zh-CN" sz="3200" b="1" dirty="0">
                <a:solidFill>
                  <a:schemeClr val="bg1"/>
                </a:solidFill>
                <a:ea typeface="黑体" pitchFamily="2" charset="-122"/>
              </a:rPr>
              <a:t>—</a:t>
            </a:r>
            <a:r>
              <a:rPr lang="zh-CN" altLang="en-US" sz="3200" b="1" dirty="0">
                <a:solidFill>
                  <a:schemeClr val="bg1"/>
                </a:solidFill>
                <a:ea typeface="黑体" pitchFamily="2" charset="-122"/>
              </a:rPr>
              <a:t>罗马</a:t>
            </a:r>
            <a:r>
              <a:rPr lang="en-US" altLang="zh-CN" sz="3200" b="1" dirty="0">
                <a:solidFill>
                  <a:schemeClr val="bg1"/>
                </a:solidFill>
                <a:ea typeface="黑体" pitchFamily="2" charset="-122"/>
              </a:rPr>
              <a:t>—</a:t>
            </a:r>
            <a:r>
              <a:rPr lang="zh-CN" altLang="en-US" sz="3200" b="1" dirty="0">
                <a:solidFill>
                  <a:schemeClr val="bg1"/>
                </a:solidFill>
                <a:ea typeface="黑体" pitchFamily="2" charset="-122"/>
              </a:rPr>
              <a:t>东京轴心</a:t>
            </a:r>
            <a:r>
              <a:rPr lang="en-US" altLang="zh-CN" sz="3200" b="1" dirty="0">
                <a:solidFill>
                  <a:schemeClr val="bg1"/>
                </a:solidFill>
                <a:ea typeface="黑体" pitchFamily="2" charset="-122"/>
              </a:rPr>
              <a:t>(1937</a:t>
            </a:r>
            <a:r>
              <a:rPr lang="zh-CN" altLang="en-US" sz="3200" b="1" dirty="0">
                <a:solidFill>
                  <a:schemeClr val="bg1"/>
                </a:solidFill>
                <a:ea typeface="黑体" pitchFamily="2" charset="-122"/>
              </a:rPr>
              <a:t>年</a:t>
            </a:r>
            <a:r>
              <a:rPr lang="en-US" altLang="zh-CN" sz="3200" b="1" dirty="0">
                <a:solidFill>
                  <a:schemeClr val="bg1"/>
                </a:solidFill>
                <a:ea typeface="黑体" pitchFamily="2" charset="-122"/>
              </a:rPr>
              <a:t>)</a:t>
            </a:r>
          </a:p>
        </p:txBody>
      </p:sp>
      <p:sp>
        <p:nvSpPr>
          <p:cNvPr id="103434" name="Rectangle 10"/>
          <p:cNvSpPr>
            <a:spLocks noChangeArrowheads="1"/>
          </p:cNvSpPr>
          <p:nvPr/>
        </p:nvSpPr>
        <p:spPr bwMode="auto">
          <a:xfrm>
            <a:off x="4479925" y="2481949"/>
            <a:ext cx="17560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kumimoji="1" lang="zh-CN" altLang="zh-CN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03435" name="Text Box 11"/>
          <p:cNvSpPr txBox="1">
            <a:spLocks noChangeArrowheads="1"/>
          </p:cNvSpPr>
          <p:nvPr/>
        </p:nvSpPr>
        <p:spPr bwMode="auto">
          <a:xfrm>
            <a:off x="58231" y="4591556"/>
            <a:ext cx="93105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en-US" altLang="zh-CN" sz="2400" b="1" dirty="0">
                <a:latin typeface="Times New Roman" pitchFamily="18" charset="0"/>
                <a:ea typeface="黑体" pitchFamily="2" charset="-122"/>
              </a:rPr>
              <a:t>“</a:t>
            </a:r>
            <a:r>
              <a:rPr kumimoji="1" lang="zh-CN" altLang="en-US" sz="2400" b="1" dirty="0">
                <a:latin typeface="Times New Roman" pitchFamily="18" charset="0"/>
                <a:ea typeface="黑体" pitchFamily="2" charset="-122"/>
              </a:rPr>
              <a:t>三个国家联合起来了，起初是欧洲轴心，现在是世界的大三角！”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8231" y="74912"/>
            <a:ext cx="8610600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ea typeface="黑体" pitchFamily="2" charset="-122"/>
              </a:rPr>
              <a:t> </a:t>
            </a:r>
            <a:r>
              <a:rPr lang="en-US" altLang="zh-CN" sz="2000" dirty="0">
                <a:latin typeface="宋体" charset="-122"/>
              </a:rPr>
              <a:t>20</a:t>
            </a:r>
            <a:r>
              <a:rPr lang="zh-CN" altLang="en-US" sz="2000" dirty="0">
                <a:latin typeface="宋体" charset="-122"/>
              </a:rPr>
              <a:t>世纪</a:t>
            </a:r>
            <a:r>
              <a:rPr lang="en-US" altLang="zh-CN" sz="2000" dirty="0">
                <a:latin typeface="宋体" charset="-122"/>
              </a:rPr>
              <a:t>30</a:t>
            </a:r>
            <a:r>
              <a:rPr lang="zh-CN" altLang="en-US" sz="2000" dirty="0">
                <a:latin typeface="宋体" charset="-122"/>
              </a:rPr>
              <a:t>年代后半期</a:t>
            </a:r>
            <a:r>
              <a:rPr lang="en-US" altLang="zh-CN" sz="2000" dirty="0">
                <a:latin typeface="宋体" charset="-122"/>
              </a:rPr>
              <a:t>,</a:t>
            </a:r>
            <a:r>
              <a:rPr lang="zh-CN" altLang="en-US" sz="2000" dirty="0">
                <a:latin typeface="宋体" charset="-122"/>
              </a:rPr>
              <a:t>德意日三个法西斯国家相互勾结起来</a:t>
            </a:r>
            <a:r>
              <a:rPr lang="en-US" altLang="zh-CN" sz="2000" dirty="0">
                <a:latin typeface="宋体" charset="-122"/>
              </a:rPr>
              <a:t>,</a:t>
            </a:r>
            <a:r>
              <a:rPr lang="zh-CN" altLang="en-US" sz="2000" dirty="0">
                <a:latin typeface="宋体" charset="-122"/>
              </a:rPr>
              <a:t>结成了</a:t>
            </a:r>
            <a:r>
              <a:rPr lang="zh-CN" altLang="en-US" sz="2000" b="1" dirty="0">
                <a:solidFill>
                  <a:srgbClr val="CC0066"/>
                </a:solidFill>
                <a:latin typeface="宋体" charset="-122"/>
              </a:rPr>
              <a:t>侵略性的军事政治</a:t>
            </a:r>
            <a:r>
              <a:rPr lang="zh-CN" altLang="en-US" sz="2000" dirty="0">
                <a:latin typeface="宋体" charset="-122"/>
              </a:rPr>
              <a:t>集团，称</a:t>
            </a:r>
            <a:r>
              <a:rPr lang="zh-CN" altLang="en-US" sz="2000" dirty="0">
                <a:solidFill>
                  <a:srgbClr val="FF0000"/>
                </a:solidFill>
                <a:latin typeface="宋体" charset="-122"/>
              </a:rPr>
              <a:t>柏林</a:t>
            </a:r>
            <a:r>
              <a:rPr lang="en-US" altLang="zh-CN" sz="2000" dirty="0">
                <a:solidFill>
                  <a:srgbClr val="FF0000"/>
                </a:solidFill>
                <a:latin typeface="宋体" charset="-122"/>
              </a:rPr>
              <a:t>—</a:t>
            </a:r>
            <a:r>
              <a:rPr lang="zh-CN" altLang="en-US" sz="2000" dirty="0">
                <a:solidFill>
                  <a:srgbClr val="FF0000"/>
                </a:solidFill>
                <a:latin typeface="宋体" charset="-122"/>
              </a:rPr>
              <a:t>罗马</a:t>
            </a:r>
            <a:r>
              <a:rPr lang="en-US" altLang="zh-CN" sz="2000" dirty="0">
                <a:solidFill>
                  <a:srgbClr val="FF0000"/>
                </a:solidFill>
                <a:latin typeface="宋体" charset="-122"/>
              </a:rPr>
              <a:t>—</a:t>
            </a:r>
            <a:r>
              <a:rPr lang="zh-CN" altLang="en-US" sz="2000" dirty="0">
                <a:solidFill>
                  <a:srgbClr val="FF0000"/>
                </a:solidFill>
                <a:latin typeface="宋体" charset="-122"/>
              </a:rPr>
              <a:t>东京轴心</a:t>
            </a:r>
            <a:r>
              <a:rPr lang="en-US" altLang="zh-CN" sz="2000" dirty="0">
                <a:latin typeface="宋体" charset="-122"/>
              </a:rPr>
              <a:t>(1937</a:t>
            </a:r>
            <a:r>
              <a:rPr lang="zh-CN" altLang="en-US" sz="2000" dirty="0">
                <a:latin typeface="宋体" charset="-122"/>
              </a:rPr>
              <a:t>年</a:t>
            </a:r>
            <a:r>
              <a:rPr lang="en-US" altLang="zh-CN" sz="2000" dirty="0">
                <a:latin typeface="宋体" charset="-122"/>
              </a:rPr>
              <a:t>)</a:t>
            </a:r>
            <a:r>
              <a:rPr lang="zh-CN" altLang="en-US" sz="2000" dirty="0">
                <a:latin typeface="宋体" charset="-122"/>
              </a:rPr>
              <a:t>，又称轴心国集团。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1" grpId="0" autoUpdateAnimBg="0"/>
      <p:bldP spid="103432" grpId="0" autoUpdateAnimBg="0"/>
      <p:bldP spid="103433" grpId="0" autoUpdateAnimBg="0"/>
      <p:bldP spid="10343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053" name="内容占位符 245052"/>
          <p:cNvGraphicFramePr>
            <a:graphicFrameLocks noGrp="1"/>
          </p:cNvGraphicFramePr>
          <p:nvPr>
            <p:ph/>
          </p:nvPr>
        </p:nvGraphicFramePr>
        <p:xfrm>
          <a:off x="-12700" y="639366"/>
          <a:ext cx="9131300" cy="4528661"/>
        </p:xfrm>
        <a:graphic>
          <a:graphicData uri="http://schemas.openxmlformats.org/drawingml/2006/table">
            <a:tbl>
              <a:tblPr/>
              <a:tblGrid>
                <a:gridCol w="1149985"/>
                <a:gridCol w="1778635"/>
                <a:gridCol w="2009140"/>
                <a:gridCol w="1177925"/>
                <a:gridCol w="1593850"/>
                <a:gridCol w="1421765"/>
              </a:tblGrid>
              <a:tr h="78295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国 别</a:t>
                      </a:r>
                    </a:p>
                  </a:txBody>
                  <a:tcPr marT="34290" marB="3429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背 景</a:t>
                      </a: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建立标志</a:t>
                      </a: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建立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时间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内外政策</a:t>
                      </a: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影 响</a:t>
                      </a: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27296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德 国</a:t>
                      </a:r>
                    </a:p>
                  </a:txBody>
                  <a:tcPr marT="34290" marB="3429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经济危机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Tx/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政治危机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一党独裁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Tx/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扩军备战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72089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意大利</a:t>
                      </a:r>
                    </a:p>
                  </a:txBody>
                  <a:tcPr marT="34290" marB="3429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经济衰退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政治混乱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工农运动</a:t>
                      </a:r>
                    </a:p>
                    <a:p>
                      <a:pPr lvl="0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 高涨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独裁统治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Tx/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扩张侵略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969645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日 本</a:t>
                      </a:r>
                    </a:p>
                  </a:txBody>
                  <a:tcPr marT="34290" marB="3429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社会经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济危机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0"/>
                        </a:spcBef>
                        <a:buClr>
                          <a:schemeClr val="bg1"/>
                        </a:buClr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残酷镇压</a:t>
                      </a:r>
                    </a:p>
                    <a:p>
                      <a:pPr lvl="0" algn="ctr">
                        <a:spcBef>
                          <a:spcPct val="0"/>
                        </a:spcBef>
                        <a:buClrTx/>
                        <a:buSzPct val="100000"/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扩军备战</a:t>
                      </a:r>
                      <a:endParaRPr lang="zh-CN" altLang="en-US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</a:endParaRPr>
                    </a:p>
                  </a:txBody>
                  <a:tcPr marT="34290" marB="342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96" name="矩形 12"/>
          <p:cNvPicPr>
            <a:picLocks noChangeArrowheads="1"/>
          </p:cNvPicPr>
          <p:nvPr/>
        </p:nvPicPr>
        <p:blipFill>
          <a:blip r:embed="rId2"/>
          <a:srcRect l="7492" t="9555" r="3723" b="21715"/>
          <a:stretch>
            <a:fillRect/>
          </a:stretch>
        </p:blipFill>
        <p:spPr bwMode="auto">
          <a:xfrm>
            <a:off x="3170239" y="84535"/>
            <a:ext cx="2801937" cy="688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2950747" y="1577577"/>
            <a:ext cx="198002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希特勒上台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146425" y="3038473"/>
            <a:ext cx="16209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进军罗马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68626" y="4164804"/>
            <a:ext cx="185896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广田弘毅上台组阁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018089" y="1577577"/>
            <a:ext cx="954087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1933</a:t>
            </a: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endParaRPr lang="zh-CN" altLang="en-US" sz="2800" noProof="1">
              <a:solidFill>
                <a:srgbClr val="1B1BD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30776" y="3038473"/>
            <a:ext cx="1128713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1922</a:t>
            </a: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endParaRPr lang="zh-CN" altLang="en-US" sz="2800" noProof="1">
              <a:solidFill>
                <a:srgbClr val="1B1BD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978400" y="4164804"/>
            <a:ext cx="104933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1936</a:t>
            </a: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年</a:t>
            </a:r>
            <a:endParaRPr lang="zh-CN" altLang="en-US" sz="2800" noProof="1">
              <a:solidFill>
                <a:srgbClr val="1B1BD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24776" y="1833561"/>
            <a:ext cx="1393825" cy="31085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欧、亚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战争策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源地形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成，严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重威胁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世界和</a:t>
            </a:r>
            <a:endParaRPr lang="zh-CN" altLang="en-US" sz="2800" b="1" noProof="1">
              <a:solidFill>
                <a:srgbClr val="1B1BD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bg1"/>
              </a:buClr>
              <a:buSzPct val="100000"/>
            </a:pPr>
            <a:r>
              <a:rPr lang="zh-CN" altLang="en-US" sz="2800" b="1" noProof="1">
                <a:solidFill>
                  <a:srgbClr val="1B1BD1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平</a:t>
            </a:r>
            <a:endParaRPr lang="zh-CN" altLang="en-US" sz="2800" noProof="1">
              <a:solidFill>
                <a:srgbClr val="1B1BD1"/>
              </a:solidFill>
            </a:endParaRPr>
          </a:p>
        </p:txBody>
      </p:sp>
      <p:pic>
        <p:nvPicPr>
          <p:cNvPr id="45057" name="Picture 1" descr="C:\Users\admin\AppData\Roaming\Tencent\Users\398988651\QQ\WinTemp\RichOle\TA_W[P@SG9KL}0Q`AV{61[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780" y="1577577"/>
            <a:ext cx="8833820" cy="22398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AutoShape 1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8288"/>
            <a:ext cx="1595438" cy="857250"/>
          </a:xfrm>
        </p:spPr>
        <p:txBody>
          <a:bodyPr/>
          <a:lstStyle/>
          <a:p>
            <a:r>
              <a:rPr lang="zh-CN" altLang="en-US" sz="4000">
                <a:solidFill>
                  <a:srgbClr val="CC0066"/>
                </a:solidFill>
                <a:ea typeface="黑体" pitchFamily="2" charset="-122"/>
              </a:rPr>
              <a:t>小结：</a:t>
            </a:r>
          </a:p>
        </p:txBody>
      </p:sp>
      <p:sp>
        <p:nvSpPr>
          <p:cNvPr id="122883" name="Rectangle 17"/>
          <p:cNvSpPr>
            <a:spLocks noChangeArrowheads="1"/>
          </p:cNvSpPr>
          <p:nvPr/>
        </p:nvSpPr>
        <p:spPr bwMode="auto">
          <a:xfrm>
            <a:off x="-214313" y="1017985"/>
            <a:ext cx="893286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zh-CN" sz="3200" dirty="0"/>
          </a:p>
          <a:p>
            <a:r>
              <a:rPr lang="en-US" altLang="zh-CN" sz="3200" dirty="0"/>
              <a:t>     </a:t>
            </a:r>
            <a:r>
              <a:rPr lang="zh-CN" altLang="en-US" sz="3200" b="1" dirty="0"/>
              <a:t>本课的知识可归纳为“一”、“二”、“三”。</a:t>
            </a:r>
          </a:p>
          <a:p>
            <a:endParaRPr lang="zh-CN" altLang="en-US" sz="3200" b="1" dirty="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 dirty="0">
                <a:latin typeface="黑体" pitchFamily="2" charset="-122"/>
                <a:ea typeface="黑体" pitchFamily="2" charset="-122"/>
              </a:rPr>
              <a:t>　　　</a:t>
            </a:r>
            <a:r>
              <a:rPr lang="zh-CN" altLang="en-US" sz="2400" b="1" dirty="0">
                <a:ea typeface="黑体" pitchFamily="2" charset="-122"/>
              </a:rPr>
              <a:t>“</a:t>
            </a:r>
            <a:r>
              <a:rPr lang="zh-CN" altLang="en-US" sz="2400" b="1" dirty="0">
                <a:latin typeface="黑体" pitchFamily="2" charset="-122"/>
                <a:ea typeface="黑体" pitchFamily="2" charset="-122"/>
              </a:rPr>
              <a:t>一</a:t>
            </a:r>
            <a:r>
              <a:rPr lang="zh-CN" altLang="en-US" sz="2400" b="1" dirty="0">
                <a:ea typeface="黑体" pitchFamily="2" charset="-122"/>
              </a:rPr>
              <a:t>”</a:t>
            </a:r>
            <a:r>
              <a:rPr lang="zh-CN" altLang="en-US" sz="2400" b="1" dirty="0"/>
              <a:t>指的是</a:t>
            </a:r>
            <a:endParaRPr lang="zh-CN" altLang="en-US" sz="2400" b="1" dirty="0">
              <a:latin typeface="黑体" pitchFamily="2" charset="-122"/>
              <a:ea typeface="黑体" pitchFamily="2" charset="-122"/>
            </a:endParaRPr>
          </a:p>
          <a:p>
            <a:endParaRPr lang="zh-CN" altLang="en-US" sz="2400" b="1" dirty="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 dirty="0">
                <a:ea typeface="黑体" pitchFamily="2" charset="-122"/>
              </a:rPr>
              <a:t>           “二”</a:t>
            </a:r>
            <a:r>
              <a:rPr lang="zh-CN" altLang="en-US" sz="2400" b="1" dirty="0"/>
              <a:t>指的是</a:t>
            </a:r>
            <a:endParaRPr lang="zh-CN" altLang="en-US" sz="2400" b="1" dirty="0">
              <a:ea typeface="黑体" pitchFamily="2" charset="-122"/>
            </a:endParaRPr>
          </a:p>
          <a:p>
            <a:endParaRPr lang="zh-CN" altLang="en-US" sz="2400" b="1" dirty="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400" b="1" dirty="0">
                <a:latin typeface="黑体" pitchFamily="2" charset="-122"/>
                <a:ea typeface="黑体" pitchFamily="2" charset="-122"/>
              </a:rPr>
              <a:t>      </a:t>
            </a:r>
            <a:r>
              <a:rPr lang="zh-CN" altLang="en-US" sz="2400" b="1" dirty="0">
                <a:ea typeface="黑体" pitchFamily="2" charset="-122"/>
              </a:rPr>
              <a:t>“</a:t>
            </a:r>
            <a:r>
              <a:rPr lang="zh-CN" altLang="en-US" sz="2400" b="1" dirty="0">
                <a:latin typeface="黑体" pitchFamily="2" charset="-122"/>
                <a:ea typeface="黑体" pitchFamily="2" charset="-122"/>
              </a:rPr>
              <a:t>三</a:t>
            </a:r>
            <a:r>
              <a:rPr lang="zh-CN" altLang="en-US" sz="2400" b="1" dirty="0">
                <a:ea typeface="黑体" pitchFamily="2" charset="-122"/>
              </a:rPr>
              <a:t>”</a:t>
            </a:r>
            <a:r>
              <a:rPr lang="zh-CN" altLang="en-US" sz="2400" b="1" dirty="0"/>
              <a:t>指的是</a:t>
            </a:r>
          </a:p>
        </p:txBody>
      </p:sp>
      <p:sp>
        <p:nvSpPr>
          <p:cNvPr id="95251" name="Text Box 19"/>
          <p:cNvSpPr txBox="1">
            <a:spLocks noChangeArrowheads="1"/>
          </p:cNvSpPr>
          <p:nvPr/>
        </p:nvSpPr>
        <p:spPr bwMode="auto">
          <a:xfrm>
            <a:off x="2786063" y="2528588"/>
            <a:ext cx="66976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CC0066"/>
                </a:solidFill>
              </a:rPr>
              <a:t>一次经济大危机</a:t>
            </a:r>
            <a:r>
              <a:rPr lang="zh-CN" altLang="en-US" sz="2400" b="1" dirty="0"/>
              <a:t>（</a:t>
            </a:r>
            <a:r>
              <a:rPr lang="en-US" altLang="zh-CN" sz="2400" b="1" dirty="0"/>
              <a:t>1929~1933</a:t>
            </a:r>
            <a:r>
              <a:rPr lang="zh-CN" altLang="en-US" sz="2400" b="1" dirty="0"/>
              <a:t>年经济大危机）</a:t>
            </a:r>
          </a:p>
        </p:txBody>
      </p:sp>
      <p:sp>
        <p:nvSpPr>
          <p:cNvPr id="95252" name="Text Box 20"/>
          <p:cNvSpPr txBox="1">
            <a:spLocks noChangeArrowheads="1"/>
          </p:cNvSpPr>
          <p:nvPr/>
        </p:nvSpPr>
        <p:spPr bwMode="auto">
          <a:xfrm>
            <a:off x="2786063" y="3174160"/>
            <a:ext cx="55451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CC0066"/>
                </a:solidFill>
              </a:rPr>
              <a:t>两个战争策源地</a:t>
            </a:r>
            <a:r>
              <a:rPr lang="zh-CN" altLang="en-US" sz="2400" b="1" dirty="0"/>
              <a:t>（欧洲、亚洲）</a:t>
            </a:r>
          </a:p>
        </p:txBody>
      </p:sp>
      <p:sp>
        <p:nvSpPr>
          <p:cNvPr id="95253" name="Text Box 21"/>
          <p:cNvSpPr txBox="1">
            <a:spLocks noChangeArrowheads="1"/>
          </p:cNvSpPr>
          <p:nvPr/>
        </p:nvSpPr>
        <p:spPr bwMode="auto">
          <a:xfrm>
            <a:off x="2786063" y="3972640"/>
            <a:ext cx="6480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CC0066"/>
                </a:solidFill>
              </a:rPr>
              <a:t>三国轴心国集团</a:t>
            </a:r>
            <a:r>
              <a:rPr lang="zh-CN" altLang="en-US" sz="2400" b="1" dirty="0"/>
              <a:t>（柏林</a:t>
            </a:r>
            <a:r>
              <a:rPr lang="en-US" altLang="zh-CN" sz="2400" b="1" dirty="0"/>
              <a:t>—</a:t>
            </a:r>
            <a:r>
              <a:rPr lang="zh-CN" altLang="en-US" sz="2400" b="1" dirty="0"/>
              <a:t>罗马</a:t>
            </a:r>
            <a:r>
              <a:rPr lang="en-US" altLang="zh-CN" sz="2400" b="1" dirty="0"/>
              <a:t>—</a:t>
            </a:r>
            <a:r>
              <a:rPr lang="zh-CN" altLang="en-US" sz="2400" b="1" dirty="0"/>
              <a:t>东京轴心）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5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5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1" grpId="0"/>
      <p:bldP spid="95252" grpId="0"/>
      <p:bldP spid="9525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2822</TotalTime>
  <Words>1181</Words>
  <PresentationFormat>全屏显示(16:9)</PresentationFormat>
  <Paragraphs>156</Paragraphs>
  <Slides>26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龙腾四海</vt:lpstr>
      <vt:lpstr>幻灯片 1</vt:lpstr>
      <vt:lpstr>幻灯片 2</vt:lpstr>
      <vt:lpstr>幻灯片 3</vt:lpstr>
      <vt:lpstr>战争准备</vt:lpstr>
      <vt:lpstr> “柏林－罗马－东京”轴心的形成</vt:lpstr>
      <vt:lpstr>幻灯片 6</vt:lpstr>
      <vt:lpstr>幻灯片 7</vt:lpstr>
      <vt:lpstr>幻灯片 8</vt:lpstr>
      <vt:lpstr>幻灯片 9</vt:lpstr>
      <vt:lpstr>幻灯片 10</vt:lpstr>
      <vt:lpstr>纳粹焚书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小结：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2018-12-12T12:56:00Z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