
<file path=[Content_Types].xml><?xml version="1.0" encoding="utf-8"?>
<Types xmlns="http://schemas.openxmlformats.org/package/2006/content-types">
  <Default Extension="jpeg" ContentType="image/jpeg"/>
  <Default Extension="wav" ContentType="audio/x-wav"/>
  <Default Extension="png" ContentType="image/png"/>
  <Default Extension="gif" ContentType="image/gif"/>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0"/>
  </p:notesMasterIdLst>
  <p:sldIdLst>
    <p:sldId id="256" r:id="rId3"/>
    <p:sldId id="257" r:id="rId4"/>
    <p:sldId id="333" r:id="rId5"/>
    <p:sldId id="259" r:id="rId6"/>
    <p:sldId id="260" r:id="rId7"/>
    <p:sldId id="261" r:id="rId8"/>
    <p:sldId id="262" r:id="rId9"/>
    <p:sldId id="334" r:id="rId10"/>
    <p:sldId id="297" r:id="rId11"/>
    <p:sldId id="328" r:id="rId12"/>
    <p:sldId id="298" r:id="rId13"/>
    <p:sldId id="332" r:id="rId14"/>
    <p:sldId id="271" r:id="rId15"/>
    <p:sldId id="299" r:id="rId16"/>
    <p:sldId id="300" r:id="rId17"/>
    <p:sldId id="301" r:id="rId18"/>
    <p:sldId id="302" r:id="rId19"/>
    <p:sldId id="272" r:id="rId20"/>
    <p:sldId id="274" r:id="rId21"/>
    <p:sldId id="296" r:id="rId22"/>
    <p:sldId id="277" r:id="rId23"/>
    <p:sldId id="329" r:id="rId24"/>
    <p:sldId id="279" r:id="rId25"/>
    <p:sldId id="303" r:id="rId26"/>
    <p:sldId id="304" r:id="rId27"/>
    <p:sldId id="305" r:id="rId28"/>
    <p:sldId id="331" r:id="rId29"/>
    <p:sldId id="284" r:id="rId30"/>
    <p:sldId id="285" r:id="rId31"/>
    <p:sldId id="286" r:id="rId32"/>
    <p:sldId id="287" r:id="rId33"/>
    <p:sldId id="288" r:id="rId34"/>
    <p:sldId id="289" r:id="rId35"/>
    <p:sldId id="290" r:id="rId36"/>
    <p:sldId id="291" r:id="rId37"/>
    <p:sldId id="292" r:id="rId38"/>
    <p:sldId id="294" r:id="rId39"/>
  </p:sldIdLst>
  <p:sldSz cx="9144000" cy="6858000" type="screen4x3"/>
  <p:notesSz cx="6858000" cy="9144000"/>
  <p:defaultTex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00"/>
    <a:srgbClr val="000099"/>
    <a:srgbClr val="FF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5" d="100"/>
          <a:sy n="65" d="100"/>
        </p:scale>
        <p:origin x="-1536" y="-114"/>
      </p:cViewPr>
      <p:guideLst>
        <p:guide orient="horz" pos="2160"/>
        <p:guide pos="2880"/>
      </p:guideLst>
    </p:cSldViewPr>
  </p:slideViewPr>
  <p:notesTextViewPr>
    <p:cViewPr>
      <p:scale>
        <a:sx n="100" d="100"/>
        <a:sy n="100" d="100"/>
      </p:scale>
      <p:origin x="0" y="0"/>
    </p:cViewPr>
  </p:notesTextViewPr>
  <p:gridSpacing cx="76198" cy="76198"/>
</p:viewPr>
</file>

<file path=ppt/_rels/presentation.xml.rels><?xml version="1.0" encoding="UTF-8" standalone="yes"?>
<Relationships xmlns="http://schemas.openxmlformats.org/package/2006/relationships"><Relationship Id="rId9" Type="http://schemas.openxmlformats.org/officeDocument/2006/relationships/slide" Target="slides/slide7.xml"/><Relationship Id="rId8" Type="http://schemas.openxmlformats.org/officeDocument/2006/relationships/slide" Target="slides/slide6.xml"/><Relationship Id="rId7" Type="http://schemas.openxmlformats.org/officeDocument/2006/relationships/slide" Target="slides/slide5.xml"/><Relationship Id="rId6" Type="http://schemas.openxmlformats.org/officeDocument/2006/relationships/slide" Target="slides/slide4.xml"/><Relationship Id="rId5" Type="http://schemas.openxmlformats.org/officeDocument/2006/relationships/slide" Target="slides/slide3.xml"/><Relationship Id="rId43" Type="http://schemas.openxmlformats.org/officeDocument/2006/relationships/tableStyles" Target="tableStyles.xml"/><Relationship Id="rId42" Type="http://schemas.openxmlformats.org/officeDocument/2006/relationships/viewProps" Target="viewProps.xml"/><Relationship Id="rId41" Type="http://schemas.openxmlformats.org/officeDocument/2006/relationships/presProps" Target="presProps.xml"/><Relationship Id="rId40" Type="http://schemas.openxmlformats.org/officeDocument/2006/relationships/notesMaster" Target="notesMasters/notesMaster1.xml"/><Relationship Id="rId4" Type="http://schemas.openxmlformats.org/officeDocument/2006/relationships/slide" Target="slides/slide2.xml"/><Relationship Id="rId39" Type="http://schemas.openxmlformats.org/officeDocument/2006/relationships/slide" Target="slides/slide37.xml"/><Relationship Id="rId38" Type="http://schemas.openxmlformats.org/officeDocument/2006/relationships/slide" Target="slides/slide36.xml"/><Relationship Id="rId37" Type="http://schemas.openxmlformats.org/officeDocument/2006/relationships/slide" Target="slides/slide35.xml"/><Relationship Id="rId36" Type="http://schemas.openxmlformats.org/officeDocument/2006/relationships/slide" Target="slides/slide34.xml"/><Relationship Id="rId35" Type="http://schemas.openxmlformats.org/officeDocument/2006/relationships/slide" Target="slides/slide33.xml"/><Relationship Id="rId34" Type="http://schemas.openxmlformats.org/officeDocument/2006/relationships/slide" Target="slides/slide32.xml"/><Relationship Id="rId33" Type="http://schemas.openxmlformats.org/officeDocument/2006/relationships/slide" Target="slides/slide31.xml"/><Relationship Id="rId32" Type="http://schemas.openxmlformats.org/officeDocument/2006/relationships/slide" Target="slides/slide30.xml"/><Relationship Id="rId31" Type="http://schemas.openxmlformats.org/officeDocument/2006/relationships/slide" Target="slides/slide29.xml"/><Relationship Id="rId30" Type="http://schemas.openxmlformats.org/officeDocument/2006/relationships/slide" Target="slides/slide28.xml"/><Relationship Id="rId3" Type="http://schemas.openxmlformats.org/officeDocument/2006/relationships/slide" Target="slides/slide1.xml"/><Relationship Id="rId29" Type="http://schemas.openxmlformats.org/officeDocument/2006/relationships/slide" Target="slides/slide27.xml"/><Relationship Id="rId28" Type="http://schemas.openxmlformats.org/officeDocument/2006/relationships/slide" Target="slides/slide26.xml"/><Relationship Id="rId27" Type="http://schemas.openxmlformats.org/officeDocument/2006/relationships/slide" Target="slides/slide25.xml"/><Relationship Id="rId26" Type="http://schemas.openxmlformats.org/officeDocument/2006/relationships/slide" Target="slides/slide24.xml"/><Relationship Id="rId25" Type="http://schemas.openxmlformats.org/officeDocument/2006/relationships/slide" Target="slides/slide23.xml"/><Relationship Id="rId24" Type="http://schemas.openxmlformats.org/officeDocument/2006/relationships/slide" Target="slides/slide22.xml"/><Relationship Id="rId23" Type="http://schemas.openxmlformats.org/officeDocument/2006/relationships/slide" Target="slides/slide21.xml"/><Relationship Id="rId22" Type="http://schemas.openxmlformats.org/officeDocument/2006/relationships/slide" Target="slides/slide20.xml"/><Relationship Id="rId21" Type="http://schemas.openxmlformats.org/officeDocument/2006/relationships/slide" Target="slides/slide19.xml"/><Relationship Id="rId20" Type="http://schemas.openxmlformats.org/officeDocument/2006/relationships/slide" Target="slides/slide18.xml"/><Relationship Id="rId2" Type="http://schemas.openxmlformats.org/officeDocument/2006/relationships/theme" Target="theme/theme1.xml"/><Relationship Id="rId19" Type="http://schemas.openxmlformats.org/officeDocument/2006/relationships/slide" Target="slides/slide17.xml"/><Relationship Id="rId18" Type="http://schemas.openxmlformats.org/officeDocument/2006/relationships/slide" Target="slides/slide16.xml"/><Relationship Id="rId17" Type="http://schemas.openxmlformats.org/officeDocument/2006/relationships/slide" Target="slides/slide15.xml"/><Relationship Id="rId16" Type="http://schemas.openxmlformats.org/officeDocument/2006/relationships/slide" Target="slides/slide14.xml"/><Relationship Id="rId15" Type="http://schemas.openxmlformats.org/officeDocument/2006/relationships/slide" Target="slides/slide13.xml"/><Relationship Id="rId14" Type="http://schemas.openxmlformats.org/officeDocument/2006/relationships/slide" Target="slides/slide12.xml"/><Relationship Id="rId13" Type="http://schemas.openxmlformats.org/officeDocument/2006/relationships/slide" Target="slides/slide11.xml"/><Relationship Id="rId12" Type="http://schemas.openxmlformats.org/officeDocument/2006/relationships/slide" Target="slides/slide10.xml"/><Relationship Id="rId11" Type="http://schemas.openxmlformats.org/officeDocument/2006/relationships/slide" Target="slides/slide9.xml"/><Relationship Id="rId10" Type="http://schemas.openxmlformats.org/officeDocument/2006/relationships/slide" Target="slides/slide8.xml"/><Relationship Id="rId1"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hdr" sz="quarter"/>
          </p:nvPr>
        </p:nvSpPr>
        <p:spPr bwMode="auto">
          <a:xfrm>
            <a:off x="0" y="0"/>
            <a:ext cx="2971800" cy="457200"/>
          </a:xfrm>
          <a:prstGeom prst="rect">
            <a:avLst/>
          </a:prstGeom>
          <a:noFill/>
          <a:ln w="9525">
            <a:noFill/>
            <a:miter lim="800000"/>
          </a:ln>
          <a:effectLst/>
        </p:spPr>
        <p:txBody>
          <a:bodyPr vert="horz" wrap="square" lIns="91440" tIns="45720" rIns="91440" bIns="45720" numCol="1" anchor="t" anchorCtr="0" compatLnSpc="1"/>
          <a:lstStyle>
            <a:lvl1pPr>
              <a:defRPr sz="1200"/>
            </a:lvl1pPr>
          </a:lstStyle>
          <a:p>
            <a:endParaRPr lang="zh-CN" altLang="en-US"/>
          </a:p>
        </p:txBody>
      </p:sp>
      <p:sp>
        <p:nvSpPr>
          <p:cNvPr id="2051" name="Rectangle 3"/>
          <p:cNvSpPr>
            <a:spLocks noGrp="1" noChangeArrowheads="1"/>
          </p:cNvSpPr>
          <p:nvPr>
            <p:ph type="dt" idx="1"/>
          </p:nvPr>
        </p:nvSpPr>
        <p:spPr bwMode="auto">
          <a:xfrm>
            <a:off x="3884613" y="0"/>
            <a:ext cx="2971800" cy="457200"/>
          </a:xfrm>
          <a:prstGeom prst="rect">
            <a:avLst/>
          </a:prstGeom>
          <a:noFill/>
          <a:ln w="9525">
            <a:noFill/>
            <a:miter lim="800000"/>
          </a:ln>
          <a:effectLst/>
        </p:spPr>
        <p:txBody>
          <a:bodyPr vert="horz" wrap="square" lIns="91440" tIns="45720" rIns="91440" bIns="45720" numCol="1" anchor="t" anchorCtr="0" compatLnSpc="1"/>
          <a:lstStyle>
            <a:lvl1pPr algn="r">
              <a:defRPr sz="1200"/>
            </a:lvl1pPr>
          </a:lstStyle>
          <a:p>
            <a:endParaRPr lang="en-US"/>
          </a:p>
        </p:txBody>
      </p:sp>
      <p:sp>
        <p:nvSpPr>
          <p:cNvPr id="2052" name="Rectangle 4"/>
          <p:cNvSpPr>
            <a:spLocks noGrp="1" noRot="1" noChangeArrowheads="1"/>
          </p:cNvSpPr>
          <p:nvPr>
            <p:ph type="sldImg" idx="2"/>
          </p:nvPr>
        </p:nvSpPr>
        <p:spPr bwMode="auto">
          <a:xfrm>
            <a:off x="1143000" y="685800"/>
            <a:ext cx="4572000" cy="3429000"/>
          </a:xfrm>
          <a:prstGeom prst="rect">
            <a:avLst/>
          </a:prstGeom>
          <a:noFill/>
          <a:ln w="9525">
            <a:noFill/>
            <a:miter lim="800000"/>
          </a:ln>
          <a:effectLst/>
        </p:spPr>
      </p:sp>
      <p:sp>
        <p:nvSpPr>
          <p:cNvPr id="2053" name="Rectangle 5"/>
          <p:cNvSpPr>
            <a:spLocks noGrp="1" noRot="1" noChangeArrowheads="1"/>
          </p:cNvSpPr>
          <p:nvPr>
            <p:ph type="body" sz="quarter" idx="3"/>
          </p:nvPr>
        </p:nvSpPr>
        <p:spPr bwMode="auto">
          <a:xfrm>
            <a:off x="685800" y="4343400"/>
            <a:ext cx="5486400" cy="4114800"/>
          </a:xfrm>
          <a:prstGeom prst="rect">
            <a:avLst/>
          </a:prstGeom>
          <a:noFill/>
          <a:ln w="9525">
            <a:noFill/>
            <a:miter lim="800000"/>
          </a:ln>
          <a:effectLst/>
        </p:spPr>
        <p:txBody>
          <a:bodyPr vert="horz" wrap="square" lIns="91440" tIns="45720" rIns="91440" bIns="45720" numCol="1" anchor="ctr" anchorCtr="0" compatLnSpc="1"/>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smtClean="0"/>
          </a:p>
        </p:txBody>
      </p:sp>
      <p:sp>
        <p:nvSpPr>
          <p:cNvPr id="2054" name="Rectangle 6"/>
          <p:cNvSpPr>
            <a:spLocks noGrp="1" noChangeArrowheads="1"/>
          </p:cNvSpPr>
          <p:nvPr>
            <p:ph type="ftr" sz="quarter" idx="4"/>
          </p:nvPr>
        </p:nvSpPr>
        <p:spPr bwMode="auto">
          <a:xfrm>
            <a:off x="0" y="8685213"/>
            <a:ext cx="2971800" cy="457200"/>
          </a:xfrm>
          <a:prstGeom prst="rect">
            <a:avLst/>
          </a:prstGeom>
          <a:noFill/>
          <a:ln w="9525">
            <a:noFill/>
            <a:miter lim="800000"/>
          </a:ln>
          <a:effectLst/>
        </p:spPr>
        <p:txBody>
          <a:bodyPr vert="horz" wrap="square" lIns="91440" tIns="45720" rIns="91440" bIns="45720" numCol="1" anchor="b" anchorCtr="0" compatLnSpc="1"/>
          <a:lstStyle>
            <a:lvl1pPr>
              <a:defRPr sz="1200"/>
            </a:lvl1pPr>
          </a:lstStyle>
          <a:p>
            <a:endParaRPr lang="en-US"/>
          </a:p>
        </p:txBody>
      </p:sp>
      <p:sp>
        <p:nvSpPr>
          <p:cNvPr id="2055" name="Rectangle 7"/>
          <p:cNvSpPr>
            <a:spLocks noGrp="1" noChangeArrowheads="1"/>
          </p:cNvSpPr>
          <p:nvPr>
            <p:ph type="sldNum" sz="quarter" idx="5"/>
          </p:nvPr>
        </p:nvSpPr>
        <p:spPr bwMode="auto">
          <a:xfrm>
            <a:off x="3884613" y="8685213"/>
            <a:ext cx="2971800" cy="457200"/>
          </a:xfrm>
          <a:prstGeom prst="rect">
            <a:avLst/>
          </a:prstGeom>
          <a:noFill/>
          <a:ln w="9525">
            <a:noFill/>
            <a:miter lim="800000"/>
          </a:ln>
          <a:effectLst/>
        </p:spPr>
        <p:txBody>
          <a:bodyPr vert="horz" wrap="square" lIns="91440" tIns="45720" rIns="91440" bIns="45720" numCol="1" anchor="b" anchorCtr="0" compatLnSpc="1"/>
          <a:lstStyle>
            <a:lvl1pPr algn="r">
              <a:defRPr sz="1200"/>
            </a:lvl1pPr>
          </a:lstStyle>
          <a:p>
            <a:fld id="{6EEFB06C-E176-4A35-9DEA-65498C58D30E}" type="slidenum">
              <a:rPr lang="zh-CN" altLang="en-US"/>
            </a:fld>
            <a:endParaRPr lang="en-US"/>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30000"/>
      </a:spcBef>
      <a:spcAft>
        <a:spcPct val="0"/>
      </a:spcAft>
      <a:defRPr sz="1200"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30000"/>
      </a:spcBef>
      <a:spcAft>
        <a:spcPct val="0"/>
      </a:spcAft>
      <a:defRPr sz="1200"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30000"/>
      </a:spcBef>
      <a:spcAft>
        <a:spcPct val="0"/>
      </a:spcAft>
      <a:defRPr sz="1200"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30000"/>
      </a:spcBef>
      <a:spcAft>
        <a:spcPct val="0"/>
      </a:spcAft>
      <a:defRPr sz="1200"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lvl1pPr>
              <a:defRPr/>
            </a:lvl1pPr>
          </a:lstStyle>
          <a:p>
            <a:endParaRPr lang="en-US"/>
          </a:p>
        </p:txBody>
      </p:sp>
      <p:sp>
        <p:nvSpPr>
          <p:cNvPr id="5" name="页脚占位符 4"/>
          <p:cNvSpPr>
            <a:spLocks noGrp="1"/>
          </p:cNvSpPr>
          <p:nvPr>
            <p:ph type="ftr" sz="quarter" idx="11"/>
          </p:nvPr>
        </p:nvSpPr>
        <p:spPr/>
        <p:txBody>
          <a:bodyPr/>
          <a:lstStyle>
            <a:lvl1pPr>
              <a:defRPr/>
            </a:lvl1pPr>
          </a:lstStyle>
          <a:p>
            <a:endParaRPr lang="en-US"/>
          </a:p>
        </p:txBody>
      </p:sp>
      <p:sp>
        <p:nvSpPr>
          <p:cNvPr id="6" name="灯片编号占位符 5"/>
          <p:cNvSpPr>
            <a:spLocks noGrp="1"/>
          </p:cNvSpPr>
          <p:nvPr>
            <p:ph type="sldNum" sz="quarter" idx="12"/>
          </p:nvPr>
        </p:nvSpPr>
        <p:spPr/>
        <p:txBody>
          <a:bodyPr/>
          <a:lstStyle>
            <a:lvl1pPr>
              <a:defRPr/>
            </a:lvl1pPr>
          </a:lstStyle>
          <a:p>
            <a:fld id="{7CAB933E-F4E8-4765-8321-1DA2BC48AAFD}" type="slidenum">
              <a:rPr lang="zh-CN" altLang="en-US"/>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endParaRPr lang="en-US"/>
          </a:p>
        </p:txBody>
      </p:sp>
      <p:sp>
        <p:nvSpPr>
          <p:cNvPr id="5" name="页脚占位符 4"/>
          <p:cNvSpPr>
            <a:spLocks noGrp="1"/>
          </p:cNvSpPr>
          <p:nvPr>
            <p:ph type="ftr" sz="quarter" idx="11"/>
          </p:nvPr>
        </p:nvSpPr>
        <p:spPr/>
        <p:txBody>
          <a:bodyPr/>
          <a:lstStyle>
            <a:lvl1pPr>
              <a:defRPr/>
            </a:lvl1pPr>
          </a:lstStyle>
          <a:p>
            <a:endParaRPr lang="en-US"/>
          </a:p>
        </p:txBody>
      </p:sp>
      <p:sp>
        <p:nvSpPr>
          <p:cNvPr id="6" name="灯片编号占位符 5"/>
          <p:cNvSpPr>
            <a:spLocks noGrp="1"/>
          </p:cNvSpPr>
          <p:nvPr>
            <p:ph type="sldNum" sz="quarter" idx="12"/>
          </p:nvPr>
        </p:nvSpPr>
        <p:spPr/>
        <p:txBody>
          <a:bodyPr/>
          <a:lstStyle>
            <a:lvl1pPr>
              <a:defRPr/>
            </a:lvl1pPr>
          </a:lstStyle>
          <a:p>
            <a:fld id="{F6019F18-F6A1-4DAF-BDAC-39CDEE656725}" type="slidenum">
              <a:rPr lang="zh-CN" altLang="en-US"/>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endParaRPr lang="zh-CN" altLang="en-US" smtClean="0"/>
          </a:p>
        </p:txBody>
      </p:sp>
      <p:sp>
        <p:nvSpPr>
          <p:cNvPr id="4" name="日期占位符 3"/>
          <p:cNvSpPr>
            <a:spLocks noGrp="1"/>
          </p:cNvSpPr>
          <p:nvPr>
            <p:ph type="dt" sz="half" idx="10"/>
          </p:nvPr>
        </p:nvSpPr>
        <p:spPr/>
        <p:txBody>
          <a:bodyPr/>
          <a:lstStyle>
            <a:lvl1pPr>
              <a:defRPr/>
            </a:lvl1pPr>
          </a:lstStyle>
          <a:p>
            <a:endParaRPr lang="en-US"/>
          </a:p>
        </p:txBody>
      </p:sp>
      <p:sp>
        <p:nvSpPr>
          <p:cNvPr id="5" name="页脚占位符 4"/>
          <p:cNvSpPr>
            <a:spLocks noGrp="1"/>
          </p:cNvSpPr>
          <p:nvPr>
            <p:ph type="ftr" sz="quarter" idx="11"/>
          </p:nvPr>
        </p:nvSpPr>
        <p:spPr/>
        <p:txBody>
          <a:bodyPr/>
          <a:lstStyle>
            <a:lvl1pPr>
              <a:defRPr/>
            </a:lvl1pPr>
          </a:lstStyle>
          <a:p>
            <a:endParaRPr lang="en-US"/>
          </a:p>
        </p:txBody>
      </p:sp>
      <p:sp>
        <p:nvSpPr>
          <p:cNvPr id="6" name="灯片编号占位符 5"/>
          <p:cNvSpPr>
            <a:spLocks noGrp="1"/>
          </p:cNvSpPr>
          <p:nvPr>
            <p:ph type="sldNum" sz="quarter" idx="12"/>
          </p:nvPr>
        </p:nvSpPr>
        <p:spPr/>
        <p:txBody>
          <a:bodyPr/>
          <a:lstStyle>
            <a:lvl1pPr>
              <a:defRPr/>
            </a:lvl1pPr>
          </a:lstStyle>
          <a:p>
            <a:fld id="{99B0F9F6-1594-4B25-9325-8A46256808A8}" type="slidenum">
              <a:rPr lang="zh-CN" altLang="en-US"/>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日期占位符 4"/>
          <p:cNvSpPr>
            <a:spLocks noGrp="1"/>
          </p:cNvSpPr>
          <p:nvPr>
            <p:ph type="dt" sz="half" idx="10"/>
          </p:nvPr>
        </p:nvSpPr>
        <p:spPr/>
        <p:txBody>
          <a:bodyPr/>
          <a:lstStyle>
            <a:lvl1pPr>
              <a:defRPr/>
            </a:lvl1pPr>
          </a:lstStyle>
          <a:p>
            <a:endParaRPr lang="en-US"/>
          </a:p>
        </p:txBody>
      </p:sp>
      <p:sp>
        <p:nvSpPr>
          <p:cNvPr id="6" name="页脚占位符 5"/>
          <p:cNvSpPr>
            <a:spLocks noGrp="1"/>
          </p:cNvSpPr>
          <p:nvPr>
            <p:ph type="ftr" sz="quarter" idx="11"/>
          </p:nvPr>
        </p:nvSpPr>
        <p:spPr/>
        <p:txBody>
          <a:bodyPr/>
          <a:lstStyle>
            <a:lvl1pPr>
              <a:defRPr/>
            </a:lvl1pPr>
          </a:lstStyle>
          <a:p>
            <a:endParaRPr lang="en-US"/>
          </a:p>
        </p:txBody>
      </p:sp>
      <p:sp>
        <p:nvSpPr>
          <p:cNvPr id="7" name="灯片编号占位符 6"/>
          <p:cNvSpPr>
            <a:spLocks noGrp="1"/>
          </p:cNvSpPr>
          <p:nvPr>
            <p:ph type="sldNum" sz="quarter" idx="12"/>
          </p:nvPr>
        </p:nvSpPr>
        <p:spPr/>
        <p:txBody>
          <a:bodyPr/>
          <a:lstStyle>
            <a:lvl1pPr>
              <a:defRPr/>
            </a:lvl1pPr>
          </a:lstStyle>
          <a:p>
            <a:fld id="{EEC5CE57-F6C9-4B63-8BDD-DEC47182F7BE}" type="slidenum">
              <a:rPr lang="zh-CN" altLang="en-US"/>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6"/>
          <p:cNvSpPr>
            <a:spLocks noGrp="1"/>
          </p:cNvSpPr>
          <p:nvPr>
            <p:ph type="dt" sz="half" idx="10"/>
          </p:nvPr>
        </p:nvSpPr>
        <p:spPr/>
        <p:txBody>
          <a:bodyPr/>
          <a:lstStyle>
            <a:lvl1pPr>
              <a:defRPr/>
            </a:lvl1pPr>
          </a:lstStyle>
          <a:p>
            <a:endParaRPr lang="en-US"/>
          </a:p>
        </p:txBody>
      </p:sp>
      <p:sp>
        <p:nvSpPr>
          <p:cNvPr id="8" name="页脚占位符 7"/>
          <p:cNvSpPr>
            <a:spLocks noGrp="1"/>
          </p:cNvSpPr>
          <p:nvPr>
            <p:ph type="ftr" sz="quarter" idx="11"/>
          </p:nvPr>
        </p:nvSpPr>
        <p:spPr/>
        <p:txBody>
          <a:bodyPr/>
          <a:lstStyle>
            <a:lvl1pPr>
              <a:defRPr/>
            </a:lvl1pPr>
          </a:lstStyle>
          <a:p>
            <a:endParaRPr lang="en-US"/>
          </a:p>
        </p:txBody>
      </p:sp>
      <p:sp>
        <p:nvSpPr>
          <p:cNvPr id="9" name="灯片编号占位符 8"/>
          <p:cNvSpPr>
            <a:spLocks noGrp="1"/>
          </p:cNvSpPr>
          <p:nvPr>
            <p:ph type="sldNum" sz="quarter" idx="12"/>
          </p:nvPr>
        </p:nvSpPr>
        <p:spPr/>
        <p:txBody>
          <a:bodyPr/>
          <a:lstStyle>
            <a:lvl1pPr>
              <a:defRPr/>
            </a:lvl1pPr>
          </a:lstStyle>
          <a:p>
            <a:fld id="{BA9A4157-0AB1-4DAD-B630-A97642EE6631}" type="slidenum">
              <a:rPr lang="zh-CN" altLang="en-US"/>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lvl1pPr>
              <a:defRPr/>
            </a:lvl1pPr>
          </a:lstStyle>
          <a:p>
            <a:endParaRPr lang="en-US"/>
          </a:p>
        </p:txBody>
      </p:sp>
      <p:sp>
        <p:nvSpPr>
          <p:cNvPr id="4" name="页脚占位符 3"/>
          <p:cNvSpPr>
            <a:spLocks noGrp="1"/>
          </p:cNvSpPr>
          <p:nvPr>
            <p:ph type="ftr" sz="quarter" idx="11"/>
          </p:nvPr>
        </p:nvSpPr>
        <p:spPr/>
        <p:txBody>
          <a:bodyPr/>
          <a:lstStyle>
            <a:lvl1pPr>
              <a:defRPr/>
            </a:lvl1pPr>
          </a:lstStyle>
          <a:p>
            <a:endParaRPr lang="en-US"/>
          </a:p>
        </p:txBody>
      </p:sp>
      <p:sp>
        <p:nvSpPr>
          <p:cNvPr id="5" name="灯片编号占位符 4"/>
          <p:cNvSpPr>
            <a:spLocks noGrp="1"/>
          </p:cNvSpPr>
          <p:nvPr>
            <p:ph type="sldNum" sz="quarter" idx="12"/>
          </p:nvPr>
        </p:nvSpPr>
        <p:spPr/>
        <p:txBody>
          <a:bodyPr/>
          <a:lstStyle>
            <a:lvl1pPr>
              <a:defRPr/>
            </a:lvl1pPr>
          </a:lstStyle>
          <a:p>
            <a:fld id="{06A48841-304B-458D-8465-7C12FFDABC2D}" type="slidenum">
              <a:rPr lang="zh-CN" altLang="en-US"/>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lvl1pPr>
              <a:defRPr/>
            </a:lvl1pPr>
          </a:lstStyle>
          <a:p>
            <a:endParaRPr lang="en-US"/>
          </a:p>
        </p:txBody>
      </p:sp>
      <p:sp>
        <p:nvSpPr>
          <p:cNvPr id="3" name="页脚占位符 2"/>
          <p:cNvSpPr>
            <a:spLocks noGrp="1"/>
          </p:cNvSpPr>
          <p:nvPr>
            <p:ph type="ftr" sz="quarter" idx="11"/>
          </p:nvPr>
        </p:nvSpPr>
        <p:spPr/>
        <p:txBody>
          <a:bodyPr/>
          <a:lstStyle>
            <a:lvl1pPr>
              <a:defRPr/>
            </a:lvl1pPr>
          </a:lstStyle>
          <a:p>
            <a:endParaRPr lang="en-US"/>
          </a:p>
        </p:txBody>
      </p:sp>
      <p:sp>
        <p:nvSpPr>
          <p:cNvPr id="4" name="灯片编号占位符 3"/>
          <p:cNvSpPr>
            <a:spLocks noGrp="1"/>
          </p:cNvSpPr>
          <p:nvPr>
            <p:ph type="sldNum" sz="quarter" idx="12"/>
          </p:nvPr>
        </p:nvSpPr>
        <p:spPr/>
        <p:txBody>
          <a:bodyPr/>
          <a:lstStyle>
            <a:lvl1pPr>
              <a:defRPr/>
            </a:lvl1pPr>
          </a:lstStyle>
          <a:p>
            <a:fld id="{7EA10039-2C55-4745-989F-88769678C0F4}" type="slidenum">
              <a:rPr lang="zh-CN" altLang="en-US"/>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lvl1pPr>
              <a:defRPr/>
            </a:lvl1pPr>
          </a:lstStyle>
          <a:p>
            <a:endParaRPr lang="en-US"/>
          </a:p>
        </p:txBody>
      </p:sp>
      <p:sp>
        <p:nvSpPr>
          <p:cNvPr id="6" name="页脚占位符 5"/>
          <p:cNvSpPr>
            <a:spLocks noGrp="1"/>
          </p:cNvSpPr>
          <p:nvPr>
            <p:ph type="ftr" sz="quarter" idx="11"/>
          </p:nvPr>
        </p:nvSpPr>
        <p:spPr/>
        <p:txBody>
          <a:bodyPr/>
          <a:lstStyle>
            <a:lvl1pPr>
              <a:defRPr/>
            </a:lvl1pPr>
          </a:lstStyle>
          <a:p>
            <a:endParaRPr lang="en-US"/>
          </a:p>
        </p:txBody>
      </p:sp>
      <p:sp>
        <p:nvSpPr>
          <p:cNvPr id="7" name="灯片编号占位符 6"/>
          <p:cNvSpPr>
            <a:spLocks noGrp="1"/>
          </p:cNvSpPr>
          <p:nvPr>
            <p:ph type="sldNum" sz="quarter" idx="12"/>
          </p:nvPr>
        </p:nvSpPr>
        <p:spPr/>
        <p:txBody>
          <a:bodyPr/>
          <a:lstStyle>
            <a:lvl1pPr>
              <a:defRPr/>
            </a:lvl1pPr>
          </a:lstStyle>
          <a:p>
            <a:fld id="{5657D76F-E2EA-418F-BAC4-2CD8162EC44F}" type="slidenum">
              <a:rPr lang="zh-CN" altLang="en-US"/>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lvl1pPr>
              <a:defRPr/>
            </a:lvl1pPr>
          </a:lstStyle>
          <a:p>
            <a:endParaRPr lang="en-US"/>
          </a:p>
        </p:txBody>
      </p:sp>
      <p:sp>
        <p:nvSpPr>
          <p:cNvPr id="6" name="页脚占位符 5"/>
          <p:cNvSpPr>
            <a:spLocks noGrp="1"/>
          </p:cNvSpPr>
          <p:nvPr>
            <p:ph type="ftr" sz="quarter" idx="11"/>
          </p:nvPr>
        </p:nvSpPr>
        <p:spPr/>
        <p:txBody>
          <a:bodyPr/>
          <a:lstStyle>
            <a:lvl1pPr>
              <a:defRPr/>
            </a:lvl1pPr>
          </a:lstStyle>
          <a:p>
            <a:endParaRPr lang="en-US"/>
          </a:p>
        </p:txBody>
      </p:sp>
      <p:sp>
        <p:nvSpPr>
          <p:cNvPr id="7" name="灯片编号占位符 6"/>
          <p:cNvSpPr>
            <a:spLocks noGrp="1"/>
          </p:cNvSpPr>
          <p:nvPr>
            <p:ph type="sldNum" sz="quarter" idx="12"/>
          </p:nvPr>
        </p:nvSpPr>
        <p:spPr/>
        <p:txBody>
          <a:bodyPr/>
          <a:lstStyle>
            <a:lvl1pPr>
              <a:defRPr/>
            </a:lvl1pPr>
          </a:lstStyle>
          <a:p>
            <a:fld id="{CDD767C1-959F-490A-859A-88E989B6C60A}" type="slidenum">
              <a:rPr lang="zh-CN" altLang="en-US"/>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endParaRPr lang="en-US"/>
          </a:p>
        </p:txBody>
      </p:sp>
      <p:sp>
        <p:nvSpPr>
          <p:cNvPr id="5" name="页脚占位符 4"/>
          <p:cNvSpPr>
            <a:spLocks noGrp="1"/>
          </p:cNvSpPr>
          <p:nvPr>
            <p:ph type="ftr" sz="quarter" idx="11"/>
          </p:nvPr>
        </p:nvSpPr>
        <p:spPr/>
        <p:txBody>
          <a:bodyPr/>
          <a:lstStyle>
            <a:lvl1pPr>
              <a:defRPr/>
            </a:lvl1pPr>
          </a:lstStyle>
          <a:p>
            <a:endParaRPr lang="en-US"/>
          </a:p>
        </p:txBody>
      </p:sp>
      <p:sp>
        <p:nvSpPr>
          <p:cNvPr id="6" name="灯片编号占位符 5"/>
          <p:cNvSpPr>
            <a:spLocks noGrp="1"/>
          </p:cNvSpPr>
          <p:nvPr>
            <p:ph type="sldNum" sz="quarter" idx="12"/>
          </p:nvPr>
        </p:nvSpPr>
        <p:spPr/>
        <p:txBody>
          <a:bodyPr/>
          <a:lstStyle>
            <a:lvl1pPr>
              <a:defRPr/>
            </a:lvl1pPr>
          </a:lstStyle>
          <a:p>
            <a:fld id="{593ACD36-E669-4608-96F8-7C74487462F0}" type="slidenum">
              <a:rPr lang="zh-CN" altLang="en-US"/>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74638"/>
            <a:ext cx="6019800" cy="5851525"/>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endParaRPr lang="en-US"/>
          </a:p>
        </p:txBody>
      </p:sp>
      <p:sp>
        <p:nvSpPr>
          <p:cNvPr id="5" name="页脚占位符 4"/>
          <p:cNvSpPr>
            <a:spLocks noGrp="1"/>
          </p:cNvSpPr>
          <p:nvPr>
            <p:ph type="ftr" sz="quarter" idx="11"/>
          </p:nvPr>
        </p:nvSpPr>
        <p:spPr/>
        <p:txBody>
          <a:bodyPr/>
          <a:lstStyle>
            <a:lvl1pPr>
              <a:defRPr/>
            </a:lvl1pPr>
          </a:lstStyle>
          <a:p>
            <a:endParaRPr lang="en-US"/>
          </a:p>
        </p:txBody>
      </p:sp>
      <p:sp>
        <p:nvSpPr>
          <p:cNvPr id="6" name="灯片编号占位符 5"/>
          <p:cNvSpPr>
            <a:spLocks noGrp="1"/>
          </p:cNvSpPr>
          <p:nvPr>
            <p:ph type="sldNum" sz="quarter" idx="12"/>
          </p:nvPr>
        </p:nvSpPr>
        <p:spPr/>
        <p:txBody>
          <a:bodyPr/>
          <a:lstStyle>
            <a:lvl1pPr>
              <a:defRPr/>
            </a:lvl1pPr>
          </a:lstStyle>
          <a:p>
            <a:fld id="{6AC08A69-6452-40F9-9240-C856C0048D9A}" type="slidenum">
              <a:rPr lang="zh-CN" altLang="en-US"/>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Only" preserve="1">
  <p:cSld name="内容">
    <p:spTree>
      <p:nvGrpSpPr>
        <p:cNvPr id="1" name=""/>
        <p:cNvGrpSpPr/>
        <p:nvPr/>
      </p:nvGrpSpPr>
      <p:grpSpPr>
        <a:xfrm>
          <a:off x="0" y="0"/>
          <a:ext cx="0" cy="0"/>
          <a:chOff x="0" y="0"/>
          <a:chExt cx="0" cy="0"/>
        </a:xfrm>
      </p:grpSpPr>
      <p:sp>
        <p:nvSpPr>
          <p:cNvPr id="2" name="内容占位符 1"/>
          <p:cNvSpPr>
            <a:spLocks noGrp="1"/>
          </p:cNvSpPr>
          <p:nvPr>
            <p:ph/>
          </p:nvPr>
        </p:nvSpPr>
        <p:spPr>
          <a:xfrm>
            <a:off x="457200" y="274638"/>
            <a:ext cx="8229600" cy="5851525"/>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3" name="日期占位符 2"/>
          <p:cNvSpPr>
            <a:spLocks noGrp="1"/>
          </p:cNvSpPr>
          <p:nvPr>
            <p:ph type="dt" sz="half" idx="10"/>
          </p:nvPr>
        </p:nvSpPr>
        <p:spPr>
          <a:xfrm>
            <a:off x="457200" y="6245225"/>
            <a:ext cx="2133600" cy="476250"/>
          </a:xfrm>
        </p:spPr>
        <p:txBody>
          <a:bodyPr/>
          <a:lstStyle>
            <a:lvl1pPr>
              <a:defRPr/>
            </a:lvl1pPr>
          </a:lstStyle>
          <a:p>
            <a:endParaRPr lang="en-US"/>
          </a:p>
        </p:txBody>
      </p:sp>
      <p:sp>
        <p:nvSpPr>
          <p:cNvPr id="4" name="页脚占位符 3"/>
          <p:cNvSpPr>
            <a:spLocks noGrp="1"/>
          </p:cNvSpPr>
          <p:nvPr>
            <p:ph type="ftr" sz="quarter" idx="11"/>
          </p:nvPr>
        </p:nvSpPr>
        <p:spPr>
          <a:xfrm>
            <a:off x="3124200" y="6245225"/>
            <a:ext cx="2895600" cy="476250"/>
          </a:xfrm>
        </p:spPr>
        <p:txBody>
          <a:bodyPr/>
          <a:lstStyle>
            <a:lvl1pPr>
              <a:defRPr/>
            </a:lvl1pPr>
          </a:lstStyle>
          <a:p>
            <a:endParaRPr lang="en-US"/>
          </a:p>
        </p:txBody>
      </p:sp>
      <p:sp>
        <p:nvSpPr>
          <p:cNvPr id="5" name="灯片编号占位符 4"/>
          <p:cNvSpPr>
            <a:spLocks noGrp="1"/>
          </p:cNvSpPr>
          <p:nvPr>
            <p:ph type="sldNum" sz="quarter" idx="12"/>
          </p:nvPr>
        </p:nvSpPr>
        <p:spPr>
          <a:xfrm>
            <a:off x="6553200" y="6245225"/>
            <a:ext cx="2133600" cy="476250"/>
          </a:xfrm>
        </p:spPr>
        <p:txBody>
          <a:bodyPr/>
          <a:lstStyle>
            <a:lvl1pPr>
              <a:defRPr/>
            </a:lvl1pPr>
          </a:lstStyle>
          <a:p>
            <a:fld id="{56390B2C-096F-42D1-BDFC-F792E46A3EE3}" type="slidenum">
              <a:rPr lang="zh-CN" altLang="en-US"/>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bl">
  <p:cSld name="标题和表格">
    <p:spTree>
      <p:nvGrpSpPr>
        <p:cNvPr id="1" name=""/>
        <p:cNvGrpSpPr/>
        <p:nvPr/>
      </p:nvGrpSpPr>
      <p:grpSpPr>
        <a:xfrm>
          <a:off x="0" y="0"/>
          <a:ext cx="0" cy="0"/>
          <a:chOff x="0" y="0"/>
          <a:chExt cx="0" cy="0"/>
        </a:xfrm>
      </p:grpSpPr>
      <p:sp>
        <p:nvSpPr>
          <p:cNvPr id="2" name="标题 1"/>
          <p:cNvSpPr>
            <a:spLocks noGrp="1"/>
          </p:cNvSpPr>
          <p:nvPr>
            <p:ph type="title"/>
          </p:nvPr>
        </p:nvSpPr>
        <p:spPr>
          <a:xfrm>
            <a:off x="1370013" y="301625"/>
            <a:ext cx="7313612" cy="1143000"/>
          </a:xfrm>
        </p:spPr>
        <p:txBody>
          <a:bodyPr/>
          <a:lstStyle/>
          <a:p>
            <a:r>
              <a:rPr lang="zh-CN" altLang="en-US" smtClean="0"/>
              <a:t>单击此处编辑母版标题样式</a:t>
            </a:r>
            <a:endParaRPr lang="zh-CN" altLang="en-US"/>
          </a:p>
        </p:txBody>
      </p:sp>
      <p:sp>
        <p:nvSpPr>
          <p:cNvPr id="3" name="表格占位符 2"/>
          <p:cNvSpPr>
            <a:spLocks noGrp="1"/>
          </p:cNvSpPr>
          <p:nvPr>
            <p:ph type="tbl" idx="1"/>
          </p:nvPr>
        </p:nvSpPr>
        <p:spPr>
          <a:xfrm>
            <a:off x="1370013" y="1827213"/>
            <a:ext cx="7313612" cy="4114800"/>
          </a:xfrm>
        </p:spPr>
        <p:txBody>
          <a:bodyPr/>
          <a:lstStyle/>
          <a:p>
            <a:endParaRPr lang="zh-CN" altLang="en-US"/>
          </a:p>
        </p:txBody>
      </p:sp>
      <p:sp>
        <p:nvSpPr>
          <p:cNvPr id="4" name="日期占位符 3"/>
          <p:cNvSpPr>
            <a:spLocks noGrp="1"/>
          </p:cNvSpPr>
          <p:nvPr>
            <p:ph type="dt" sz="half" idx="10"/>
          </p:nvPr>
        </p:nvSpPr>
        <p:spPr>
          <a:xfrm>
            <a:off x="457200" y="6248400"/>
            <a:ext cx="2133600" cy="457200"/>
          </a:xfrm>
        </p:spPr>
        <p:txBody>
          <a:bodyPr/>
          <a:lstStyle>
            <a:lvl1pPr>
              <a:defRPr/>
            </a:lvl1pPr>
          </a:lstStyle>
          <a:p>
            <a:endParaRPr lang="en-US" altLang="zh-CN"/>
          </a:p>
        </p:txBody>
      </p:sp>
      <p:sp>
        <p:nvSpPr>
          <p:cNvPr id="5" name="页脚占位符 4"/>
          <p:cNvSpPr>
            <a:spLocks noGrp="1"/>
          </p:cNvSpPr>
          <p:nvPr>
            <p:ph type="ftr" sz="quarter" idx="11"/>
          </p:nvPr>
        </p:nvSpPr>
        <p:spPr>
          <a:xfrm>
            <a:off x="3124200" y="6248400"/>
            <a:ext cx="2895600" cy="457200"/>
          </a:xfrm>
        </p:spPr>
        <p:txBody>
          <a:bodyPr/>
          <a:lstStyle>
            <a:lvl1pPr>
              <a:defRPr/>
            </a:lvl1pPr>
          </a:lstStyle>
          <a:p>
            <a:endParaRPr lang="en-US" altLang="zh-CN"/>
          </a:p>
        </p:txBody>
      </p:sp>
      <p:sp>
        <p:nvSpPr>
          <p:cNvPr id="6" name="灯片编号占位符 5"/>
          <p:cNvSpPr>
            <a:spLocks noGrp="1"/>
          </p:cNvSpPr>
          <p:nvPr>
            <p:ph type="sldNum" sz="quarter" idx="12"/>
          </p:nvPr>
        </p:nvSpPr>
        <p:spPr>
          <a:xfrm>
            <a:off x="6553200" y="6248400"/>
            <a:ext cx="2133600" cy="457200"/>
          </a:xfrm>
        </p:spPr>
        <p:txBody>
          <a:bodyPr/>
          <a:lstStyle>
            <a:lvl1pPr>
              <a:defRPr/>
            </a:lvl1pPr>
          </a:lstStyle>
          <a:p>
            <a:fld id="{64F6FC90-5D4A-4576-8A4E-D9A97256FB86}" type="slidenum">
              <a:rPr lang="en-US" altLang="zh-CN"/>
            </a:fld>
            <a:endParaRPr lang="en-US" altLang="zh-CN"/>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4" Type="http://schemas.openxmlformats.org/officeDocument/2006/relationships/theme" Target="../theme/theme1.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ln>
          <a:effectLst/>
        </p:spPr>
        <p:txBody>
          <a:bodyPr vert="horz" wrap="square" lIns="91440" tIns="45720" rIns="91440" bIns="45720" numCol="1" anchor="ctr" anchorCtr="0" compatLnSpc="1"/>
          <a:lstStyle/>
          <a:p>
            <a:pPr lvl="0"/>
            <a:r>
              <a:rPr lang="zh-CN" altLang="en-US" smtClean="0"/>
              <a:t>单击此处编辑母版标题样式</a:t>
            </a:r>
            <a:endParaRPr lang="zh-CN" altLang="en-US" smtClean="0"/>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ln>
          <a:effectLst/>
        </p:spPr>
        <p:txBody>
          <a:bodyPr vert="horz" wrap="square" lIns="91440" tIns="45720" rIns="91440" bIns="45720" numCol="1" anchor="t" anchorCtr="0" compatLnSpc="1"/>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smtClean="0"/>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ln>
          <a:effectLst/>
        </p:spPr>
        <p:txBody>
          <a:bodyPr vert="horz" wrap="square" lIns="91440" tIns="45720" rIns="91440" bIns="45720" numCol="1" anchor="t" anchorCtr="0" compatLnSpc="1"/>
          <a:lstStyle>
            <a:lvl1pPr>
              <a:defRPr sz="1400"/>
            </a:lvl1pPr>
          </a:lstStyle>
          <a:p>
            <a:endParaRPr lang="en-US"/>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ln>
          <a:effectLst/>
        </p:spPr>
        <p:txBody>
          <a:bodyPr vert="horz" wrap="square" lIns="91440" tIns="45720" rIns="91440" bIns="45720" numCol="1" anchor="t" anchorCtr="0" compatLnSpc="1"/>
          <a:lstStyle>
            <a:lvl1pPr algn="ctr">
              <a:defRPr sz="1400"/>
            </a:lvl1pPr>
          </a:lstStyle>
          <a:p>
            <a:endParaRPr lang="en-US"/>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ln>
          <a:effectLst/>
        </p:spPr>
        <p:txBody>
          <a:bodyPr vert="horz" wrap="square" lIns="91440" tIns="45720" rIns="91440" bIns="45720" numCol="1" anchor="t" anchorCtr="0" compatLnSpc="1"/>
          <a:lstStyle>
            <a:lvl1pPr algn="r">
              <a:defRPr sz="1400"/>
            </a:lvl1pPr>
          </a:lstStyle>
          <a:p>
            <a:fld id="{C8C70437-4952-42C7-BC27-819FA64FAA1F}" type="slidenum">
              <a:rPr lang="zh-CN" altLang="en-US"/>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2pPr>
      <a:lvl3pPr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3pPr>
      <a:lvl4pPr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4pPr>
      <a:lvl5pPr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5pPr>
      <a:lvl6pPr marL="4572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6pPr>
      <a:lvl7pPr marL="9144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7pPr>
      <a:lvl8pPr marL="13716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8pPr>
      <a:lvl9pPr marL="18288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ea typeface="+mn-ea"/>
        </a:defRPr>
      </a:lvl2pPr>
      <a:lvl3pPr marL="1143000" indent="-228600" algn="l" rtl="0" fontAlgn="base">
        <a:spcBef>
          <a:spcPct val="20000"/>
        </a:spcBef>
        <a:spcAft>
          <a:spcPct val="0"/>
        </a:spcAft>
        <a:buChar char="•"/>
        <a:defRPr sz="2400">
          <a:solidFill>
            <a:schemeClr val="tx1"/>
          </a:solidFill>
          <a:latin typeface="+mn-lt"/>
          <a:ea typeface="+mn-ea"/>
        </a:defRPr>
      </a:lvl3pPr>
      <a:lvl4pPr marL="1600200" indent="-228600" algn="l" rtl="0" fontAlgn="base">
        <a:spcBef>
          <a:spcPct val="20000"/>
        </a:spcBef>
        <a:spcAft>
          <a:spcPct val="0"/>
        </a:spcAft>
        <a:buChar char="–"/>
        <a:defRPr sz="2000">
          <a:solidFill>
            <a:schemeClr val="tx1"/>
          </a:solidFill>
          <a:latin typeface="+mn-lt"/>
          <a:ea typeface="+mn-ea"/>
        </a:defRPr>
      </a:lvl4pPr>
      <a:lvl5pPr marL="2057400" indent="-228600" algn="l" rtl="0" fontAlgn="base">
        <a:spcBef>
          <a:spcPct val="20000"/>
        </a:spcBef>
        <a:spcAft>
          <a:spcPct val="0"/>
        </a:spcAft>
        <a:buChar char="»"/>
        <a:defRPr sz="2000">
          <a:solidFill>
            <a:schemeClr val="tx1"/>
          </a:solidFill>
          <a:latin typeface="+mn-lt"/>
          <a:ea typeface="+mn-ea"/>
        </a:defRPr>
      </a:lvl5pPr>
      <a:lvl6pPr marL="2514600" indent="-228600" algn="l" rtl="0" fontAlgn="base">
        <a:spcBef>
          <a:spcPct val="20000"/>
        </a:spcBef>
        <a:spcAft>
          <a:spcPct val="0"/>
        </a:spcAft>
        <a:buChar char="»"/>
        <a:defRPr sz="2000">
          <a:solidFill>
            <a:schemeClr val="tx1"/>
          </a:solidFill>
          <a:latin typeface="+mn-lt"/>
          <a:ea typeface="+mn-ea"/>
        </a:defRPr>
      </a:lvl6pPr>
      <a:lvl7pPr marL="2971800" indent="-228600" algn="l" rtl="0" fontAlgn="base">
        <a:spcBef>
          <a:spcPct val="20000"/>
        </a:spcBef>
        <a:spcAft>
          <a:spcPct val="0"/>
        </a:spcAft>
        <a:buChar char="»"/>
        <a:defRPr sz="2000">
          <a:solidFill>
            <a:schemeClr val="tx1"/>
          </a:solidFill>
          <a:latin typeface="+mn-lt"/>
          <a:ea typeface="+mn-ea"/>
        </a:defRPr>
      </a:lvl7pPr>
      <a:lvl8pPr marL="3429000" indent="-228600" algn="l" rtl="0" fontAlgn="base">
        <a:spcBef>
          <a:spcPct val="20000"/>
        </a:spcBef>
        <a:spcAft>
          <a:spcPct val="0"/>
        </a:spcAft>
        <a:buChar char="»"/>
        <a:defRPr sz="2000">
          <a:solidFill>
            <a:schemeClr val="tx1"/>
          </a:solidFill>
          <a:latin typeface="+mn-lt"/>
          <a:ea typeface="+mn-ea"/>
        </a:defRPr>
      </a:lvl8pPr>
      <a:lvl9pPr marL="3886200" indent="-228600" algn="l" rtl="0" fontAlgn="base">
        <a:spcBef>
          <a:spcPct val="20000"/>
        </a:spcBef>
        <a:spcAft>
          <a:spcPct val="0"/>
        </a:spcAft>
        <a:buChar char="»"/>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image" Target="../media/image2.png"/><Relationship Id="rId1" Type="http://schemas.openxmlformats.org/officeDocument/2006/relationships/image" Target="../media/image1.jpeg"/></Relationships>
</file>

<file path=ppt/slides/_rels/slide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3.jpeg"/></Relationships>
</file>

<file path=ppt/slides/_rels/slide3.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image" Target="../media/image4.jpeg"/></Relationships>
</file>

<file path=ppt/slides/_rels/slide4.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9.jpeg"/><Relationship Id="rId1" Type="http://schemas.openxmlformats.org/officeDocument/2006/relationships/image" Target="../media/image8.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audio" Target="../media/audio1.wav"/></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10.jpeg"/></Relationships>
</file>

<file path=ppt/slides/_rels/slide11.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1.jpe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audio" Target="../media/audio2.wav"/><Relationship Id="rId2" Type="http://schemas.openxmlformats.org/officeDocument/2006/relationships/image" Target="../media/image13.GIF"/><Relationship Id="rId1" Type="http://schemas.openxmlformats.org/officeDocument/2006/relationships/image" Target="../media/image12.pn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14.jpeg"/><Relationship Id="rId1" Type="http://schemas.openxmlformats.org/officeDocument/2006/relationships/slide" Target="slide3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slide" Target="slide36.xml"/><Relationship Id="rId1" Type="http://schemas.openxmlformats.org/officeDocument/2006/relationships/image" Target="../media/image15.jpe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slideLayout" Target="../slideLayouts/slideLayout12.xml"/><Relationship Id="rId1" Type="http://schemas.openxmlformats.org/officeDocument/2006/relationships/image" Target="../media/image16.jpeg"/></Relationships>
</file>

<file path=ppt/slides/_rels/slide20.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7.png"/></Relationships>
</file>

<file path=ppt/slides/_rels/slide21.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18.png"/><Relationship Id="rId1" Type="http://schemas.openxmlformats.org/officeDocument/2006/relationships/hyperlink" Target="../../../wp/Local%20Settings/Temporary%20Internet%20Files/Content.IE5/85ABCDAF/lincon.mpeg" TargetMode="External"/></Relationships>
</file>

<file path=ppt/slides/_rels/slide22.xml.rels><?xml version="1.0" encoding="UTF-8" standalone="yes"?>
<Relationships xmlns="http://schemas.openxmlformats.org/package/2006/relationships"><Relationship Id="rId5" Type="http://schemas.openxmlformats.org/officeDocument/2006/relationships/slideLayout" Target="../slideLayouts/slideLayout12.xml"/><Relationship Id="rId4" Type="http://schemas.openxmlformats.org/officeDocument/2006/relationships/tags" Target="../tags/tag1.xml"/><Relationship Id="rId3" Type="http://schemas.openxmlformats.org/officeDocument/2006/relationships/slide" Target="slide22.xml"/><Relationship Id="rId2" Type="http://schemas.openxmlformats.org/officeDocument/2006/relationships/image" Target="../media/image19.GIF"/><Relationship Id="rId1" Type="http://schemas.openxmlformats.org/officeDocument/2006/relationships/slide" Target="slide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21.jpeg"/><Relationship Id="rId1" Type="http://schemas.openxmlformats.org/officeDocument/2006/relationships/image" Target="../media/image20.pn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0019b91ecaeb0a8f0eb834"/>
          <p:cNvPicPr>
            <a:picLocks noChangeAspect="1" noChangeArrowheads="1"/>
          </p:cNvPicPr>
          <p:nvPr/>
        </p:nvPicPr>
        <p:blipFill>
          <a:blip r:embed="rId1" cstate="print"/>
          <a:srcRect/>
          <a:stretch>
            <a:fillRect/>
          </a:stretch>
        </p:blipFill>
        <p:spPr bwMode="auto">
          <a:xfrm>
            <a:off x="0" y="0"/>
            <a:ext cx="4343400" cy="6248400"/>
          </a:xfrm>
          <a:prstGeom prst="rect">
            <a:avLst/>
          </a:prstGeom>
          <a:noFill/>
          <a:ln w="9525">
            <a:noFill/>
            <a:miter lim="800000"/>
            <a:headEnd/>
            <a:tailEnd/>
          </a:ln>
        </p:spPr>
      </p:pic>
      <p:sp>
        <p:nvSpPr>
          <p:cNvPr id="3075" name="Text Box 3"/>
          <p:cNvSpPr txBox="1">
            <a:spLocks noChangeArrowheads="1"/>
          </p:cNvSpPr>
          <p:nvPr/>
        </p:nvSpPr>
        <p:spPr bwMode="auto">
          <a:xfrm>
            <a:off x="4876800" y="6248400"/>
            <a:ext cx="4267200" cy="639763"/>
          </a:xfrm>
          <a:prstGeom prst="rect">
            <a:avLst/>
          </a:prstGeom>
          <a:noFill/>
          <a:ln w="9525">
            <a:noFill/>
            <a:miter lim="800000"/>
          </a:ln>
          <a:effectLst/>
        </p:spPr>
        <p:txBody>
          <a:bodyPr>
            <a:spAutoFit/>
          </a:bodyPr>
          <a:lstStyle/>
          <a:p>
            <a:pPr>
              <a:spcBef>
                <a:spcPct val="50000"/>
              </a:spcBef>
            </a:pPr>
            <a:r>
              <a:rPr lang="zh-CN" altLang="en-US" sz="3600" b="1"/>
              <a:t>美国总统 林肯</a:t>
            </a:r>
            <a:endParaRPr lang="zh-CN" altLang="en-US" sz="3600" b="1"/>
          </a:p>
        </p:txBody>
      </p:sp>
      <p:pic>
        <p:nvPicPr>
          <p:cNvPr id="3076" name="Picture 4"/>
          <p:cNvPicPr>
            <a:picLocks noChangeAspect="1" noChangeArrowheads="1"/>
          </p:cNvPicPr>
          <p:nvPr/>
        </p:nvPicPr>
        <p:blipFill>
          <a:blip r:embed="rId2" cstate="print"/>
          <a:srcRect/>
          <a:stretch>
            <a:fillRect/>
          </a:stretch>
        </p:blipFill>
        <p:spPr bwMode="auto">
          <a:xfrm>
            <a:off x="4495800" y="0"/>
            <a:ext cx="4762500" cy="6257925"/>
          </a:xfrm>
          <a:prstGeom prst="rect">
            <a:avLst/>
          </a:prstGeom>
          <a:noFill/>
          <a:ln w="9525">
            <a:noFill/>
            <a:miter lim="800000"/>
            <a:headEnd/>
            <a:tailEnd/>
          </a:ln>
          <a:effectLst/>
        </p:spPr>
      </p:pic>
      <p:sp>
        <p:nvSpPr>
          <p:cNvPr id="3077" name="Text Box 5"/>
          <p:cNvSpPr txBox="1">
            <a:spLocks noChangeArrowheads="1"/>
          </p:cNvSpPr>
          <p:nvPr/>
        </p:nvSpPr>
        <p:spPr bwMode="auto">
          <a:xfrm>
            <a:off x="127000" y="6343650"/>
            <a:ext cx="4267200" cy="641350"/>
          </a:xfrm>
          <a:prstGeom prst="rect">
            <a:avLst/>
          </a:prstGeom>
          <a:noFill/>
          <a:ln w="9525">
            <a:noFill/>
            <a:miter lim="800000"/>
          </a:ln>
          <a:effectLst/>
        </p:spPr>
        <p:txBody>
          <a:bodyPr>
            <a:spAutoFit/>
          </a:bodyPr>
          <a:lstStyle/>
          <a:p>
            <a:pPr>
              <a:spcBef>
                <a:spcPct val="50000"/>
              </a:spcBef>
            </a:pPr>
            <a:r>
              <a:rPr lang="zh-CN" altLang="en-US" sz="3600" b="1"/>
              <a:t>美国总统 奥巴马</a:t>
            </a:r>
            <a:endParaRPr lang="zh-CN" altLang="en-US" sz="3600" b="1"/>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074"/>
                                        </p:tgtEl>
                                        <p:attrNameLst>
                                          <p:attrName>style.visibility</p:attrName>
                                        </p:attrNameLst>
                                      </p:cBhvr>
                                      <p:to>
                                        <p:strVal val="visible"/>
                                      </p:to>
                                    </p:set>
                                    <p:animEffect transition="in" filter="blinds(horizontal)">
                                      <p:cBhvr>
                                        <p:cTn id="7" dur="500"/>
                                        <p:tgtEl>
                                          <p:spTgt spid="3074"/>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3077"/>
                                        </p:tgtEl>
                                        <p:attrNameLst>
                                          <p:attrName>style.visibility</p:attrName>
                                        </p:attrNameLst>
                                      </p:cBhvr>
                                      <p:to>
                                        <p:strVal val="visible"/>
                                      </p:to>
                                    </p:set>
                                    <p:animEffect transition="in" filter="blinds(horizontal)">
                                      <p:cBhvr>
                                        <p:cTn id="10" dur="500"/>
                                        <p:tgtEl>
                                          <p:spTgt spid="3077"/>
                                        </p:tgtEl>
                                      </p:cBhvr>
                                    </p:animEffect>
                                  </p:childTnLst>
                                </p:cTn>
                              </p:par>
                            </p:childTnLst>
                          </p:cTn>
                        </p:par>
                      </p:childTnLst>
                    </p:cTn>
                  </p:par>
                  <p:par>
                    <p:cTn id="11" fill="hold">
                      <p:stCondLst>
                        <p:cond delay="indefinite"/>
                      </p:stCondLst>
                      <p:childTnLst>
                        <p:par>
                          <p:cTn id="12" fill="hold">
                            <p:stCondLst>
                              <p:cond delay="0"/>
                            </p:stCondLst>
                            <p:childTnLst>
                              <p:par>
                                <p:cTn id="13" presetID="3" presetClass="entr" presetSubtype="10" fill="hold" nodeType="clickEffect">
                                  <p:stCondLst>
                                    <p:cond delay="0"/>
                                  </p:stCondLst>
                                  <p:childTnLst>
                                    <p:set>
                                      <p:cBhvr>
                                        <p:cTn id="14" dur="1" fill="hold">
                                          <p:stCondLst>
                                            <p:cond delay="0"/>
                                          </p:stCondLst>
                                        </p:cTn>
                                        <p:tgtEl>
                                          <p:spTgt spid="3076"/>
                                        </p:tgtEl>
                                        <p:attrNameLst>
                                          <p:attrName>style.visibility</p:attrName>
                                        </p:attrNameLst>
                                      </p:cBhvr>
                                      <p:to>
                                        <p:strVal val="visible"/>
                                      </p:to>
                                    </p:set>
                                    <p:animEffect transition="in" filter="blinds(horizontal)">
                                      <p:cBhvr>
                                        <p:cTn id="15" dur="500"/>
                                        <p:tgtEl>
                                          <p:spTgt spid="3076"/>
                                        </p:tgtEl>
                                      </p:cBhvr>
                                    </p:animEffect>
                                  </p:childTnLst>
                                </p:cTn>
                              </p:par>
                              <p:par>
                                <p:cTn id="16" presetID="3" presetClass="entr" presetSubtype="10" fill="hold" grpId="0" nodeType="withEffect">
                                  <p:stCondLst>
                                    <p:cond delay="0"/>
                                  </p:stCondLst>
                                  <p:childTnLst>
                                    <p:set>
                                      <p:cBhvr>
                                        <p:cTn id="17" dur="1" fill="hold">
                                          <p:stCondLst>
                                            <p:cond delay="0"/>
                                          </p:stCondLst>
                                        </p:cTn>
                                        <p:tgtEl>
                                          <p:spTgt spid="3075"/>
                                        </p:tgtEl>
                                        <p:attrNameLst>
                                          <p:attrName>style.visibility</p:attrName>
                                        </p:attrNameLst>
                                      </p:cBhvr>
                                      <p:to>
                                        <p:strVal val="visible"/>
                                      </p:to>
                                    </p:set>
                                    <p:animEffect transition="in" filter="blinds(horizontal)">
                                      <p:cBhvr>
                                        <p:cTn id="18" dur="500"/>
                                        <p:tgtEl>
                                          <p:spTgt spid="307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5" grpId="0" bldLvl="0" autoUpdateAnimBg="0"/>
      <p:bldP spid="3077" grpId="0" bldLvl="0" autoUpdateAnimBg="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a:xfrm>
            <a:off x="179388" y="0"/>
            <a:ext cx="8964612" cy="2160588"/>
          </a:xfrm>
        </p:spPr>
        <p:txBody>
          <a:bodyPr/>
          <a:lstStyle/>
          <a:p>
            <a:r>
              <a:rPr lang="zh-CN" altLang="en-US" sz="5400">
                <a:solidFill>
                  <a:srgbClr val="FF0000"/>
                </a:solidFill>
                <a:latin typeface="黑体" panose="02010609060101010101" pitchFamily="49" charset="-122"/>
                <a:ea typeface="黑体" panose="02010609060101010101" pitchFamily="49" charset="-122"/>
              </a:rPr>
              <a:t>第</a:t>
            </a:r>
            <a:r>
              <a:rPr lang="en-US" sz="5400">
                <a:solidFill>
                  <a:srgbClr val="FF0000"/>
                </a:solidFill>
                <a:latin typeface="黑体" panose="02010609060101010101" pitchFamily="49" charset="-122"/>
                <a:ea typeface="黑体" panose="02010609060101010101" pitchFamily="49" charset="-122"/>
              </a:rPr>
              <a:t>3</a:t>
            </a:r>
            <a:r>
              <a:rPr lang="zh-CN" altLang="en-US" sz="5400">
                <a:solidFill>
                  <a:srgbClr val="FF0000"/>
                </a:solidFill>
                <a:latin typeface="黑体" panose="02010609060101010101" pitchFamily="49" charset="-122"/>
                <a:ea typeface="黑体" panose="02010609060101010101" pitchFamily="49" charset="-122"/>
              </a:rPr>
              <a:t>课  美国内</a:t>
            </a:r>
            <a:r>
              <a:rPr lang="en-US" sz="5400">
                <a:solidFill>
                  <a:srgbClr val="FF0000"/>
                </a:solidFill>
                <a:latin typeface="黑体" panose="02010609060101010101" pitchFamily="49" charset="-122"/>
                <a:ea typeface="黑体" panose="02010609060101010101" pitchFamily="49" charset="-122"/>
              </a:rPr>
              <a:t>战</a:t>
            </a:r>
            <a:br>
              <a:rPr lang="en-US" sz="5400">
                <a:solidFill>
                  <a:srgbClr val="FF0000"/>
                </a:solidFill>
              </a:rPr>
            </a:br>
            <a:r>
              <a:rPr lang="en-US" sz="5400" i="1">
                <a:solidFill>
                  <a:srgbClr val="FF0000"/>
                </a:solidFill>
              </a:rPr>
              <a:t> </a:t>
            </a:r>
            <a:r>
              <a:rPr lang="en-US" sz="4000" b="1" i="1">
                <a:solidFill>
                  <a:schemeClr val="tx1"/>
                </a:solidFill>
                <a:ea typeface="方正姚体" panose="02010601030101010101" pitchFamily="2" charset="-122"/>
              </a:rPr>
              <a:t>——1861-1865</a:t>
            </a:r>
            <a:r>
              <a:rPr lang="zh-CN" altLang="en-US" sz="4000" b="1" i="1">
                <a:solidFill>
                  <a:schemeClr val="tx1"/>
                </a:solidFill>
                <a:ea typeface="方正姚体" panose="02010601030101010101" pitchFamily="2" charset="-122"/>
              </a:rPr>
              <a:t>年</a:t>
            </a:r>
            <a:endParaRPr lang="zh-CN" altLang="en-US" sz="4000" b="1" i="1">
              <a:solidFill>
                <a:schemeClr val="tx1"/>
              </a:solidFill>
              <a:ea typeface="方正姚体" panose="02010601030101010101" pitchFamily="2" charset="-122"/>
            </a:endParaRPr>
          </a:p>
        </p:txBody>
      </p:sp>
      <p:pic>
        <p:nvPicPr>
          <p:cNvPr id="4099" name="Picture 3" descr="whhzy040329-077"/>
          <p:cNvPicPr>
            <a:picLocks noChangeAspect="1" noChangeArrowheads="1"/>
          </p:cNvPicPr>
          <p:nvPr>
            <p:ph idx="1"/>
          </p:nvPr>
        </p:nvPicPr>
        <p:blipFill>
          <a:blip r:embed="rId1" cstate="print"/>
          <a:srcRect/>
          <a:stretch>
            <a:fillRect/>
          </a:stretch>
        </p:blipFill>
        <p:spPr>
          <a:xfrm>
            <a:off x="304800" y="2895600"/>
            <a:ext cx="8534400" cy="3962400"/>
          </a:xfrm>
          <a:noFill/>
        </p:spPr>
      </p:pic>
    </p:spTree>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a:xfrm>
            <a:off x="152516" y="228684"/>
            <a:ext cx="6181627" cy="792163"/>
          </a:xfrm>
        </p:spPr>
        <p:txBody>
          <a:bodyPr/>
          <a:lstStyle/>
          <a:p>
            <a:r>
              <a:rPr lang="zh-CN" altLang="en-US" b="1" dirty="0">
                <a:solidFill>
                  <a:schemeClr val="tx1"/>
                </a:solidFill>
                <a:ea typeface="黑体" panose="02010609060101010101" pitchFamily="49" charset="-122"/>
              </a:rPr>
              <a:t>一、南北矛盾的加剧</a:t>
            </a:r>
            <a:endParaRPr lang="zh-CN" altLang="en-US" b="1" dirty="0">
              <a:solidFill>
                <a:schemeClr val="tx1"/>
              </a:solidFill>
              <a:ea typeface="黑体" panose="02010609060101010101" pitchFamily="49" charset="-122"/>
            </a:endParaRPr>
          </a:p>
        </p:txBody>
      </p:sp>
      <p:sp>
        <p:nvSpPr>
          <p:cNvPr id="6148" name="Rectangle 4"/>
          <p:cNvSpPr>
            <a:spLocks noChangeArrowheads="1"/>
          </p:cNvSpPr>
          <p:nvPr/>
        </p:nvSpPr>
        <p:spPr bwMode="auto">
          <a:xfrm>
            <a:off x="5714970" y="2209832"/>
            <a:ext cx="2735263" cy="1154112"/>
          </a:xfrm>
          <a:prstGeom prst="rect">
            <a:avLst/>
          </a:prstGeom>
          <a:solidFill>
            <a:srgbClr val="FFFF99"/>
          </a:solidFill>
          <a:ln w="9525">
            <a:noFill/>
            <a:miter lim="800000"/>
          </a:ln>
          <a:effectLst/>
        </p:spPr>
        <p:txBody>
          <a:bodyPr anchor="ctr"/>
          <a:lstStyle/>
          <a:p>
            <a:pPr eaLnBrk="1" hangingPunct="1"/>
            <a:r>
              <a:rPr lang="zh-CN" altLang="en-US" sz="4000" b="1" dirty="0">
                <a:solidFill>
                  <a:srgbClr val="0000CC"/>
                </a:solidFill>
                <a:latin typeface="黑体" panose="02010609060101010101" pitchFamily="49" charset="-122"/>
                <a:ea typeface="黑体" panose="02010609060101010101" pitchFamily="49" charset="-122"/>
              </a:rPr>
              <a:t>领土的扩张</a:t>
            </a:r>
            <a:endParaRPr lang="zh-CN" altLang="en-US" sz="4000" b="1" dirty="0">
              <a:solidFill>
                <a:srgbClr val="0000CC"/>
              </a:solidFill>
              <a:latin typeface="黑体" panose="02010609060101010101" pitchFamily="49" charset="-122"/>
              <a:ea typeface="黑体" panose="02010609060101010101" pitchFamily="49" charset="-122"/>
            </a:endParaRPr>
          </a:p>
        </p:txBody>
      </p:sp>
      <p:pic>
        <p:nvPicPr>
          <p:cNvPr id="6150" name="Picture 6" descr="1777"/>
          <p:cNvPicPr>
            <a:picLocks noChangeAspect="1" noChangeArrowheads="1"/>
          </p:cNvPicPr>
          <p:nvPr>
            <p:ph sz="quarter" idx="1"/>
          </p:nvPr>
        </p:nvPicPr>
        <p:blipFill>
          <a:blip r:embed="rId1" cstate="print"/>
          <a:srcRect/>
          <a:stretch>
            <a:fillRect/>
          </a:stretch>
        </p:blipFill>
        <p:spPr>
          <a:xfrm>
            <a:off x="0" y="3124208"/>
            <a:ext cx="2941034" cy="1874823"/>
          </a:xfrm>
          <a:noFill/>
        </p:spPr>
      </p:pic>
      <p:sp>
        <p:nvSpPr>
          <p:cNvPr id="6151" name="Text Box 7"/>
          <p:cNvSpPr txBox="1">
            <a:spLocks noChangeArrowheads="1"/>
          </p:cNvSpPr>
          <p:nvPr/>
        </p:nvSpPr>
        <p:spPr bwMode="auto">
          <a:xfrm>
            <a:off x="0" y="2590822"/>
            <a:ext cx="1722438" cy="519113"/>
          </a:xfrm>
          <a:prstGeom prst="rect">
            <a:avLst/>
          </a:prstGeom>
          <a:noFill/>
          <a:ln w="9525">
            <a:noFill/>
            <a:miter lim="800000"/>
          </a:ln>
          <a:effectLst/>
        </p:spPr>
        <p:txBody>
          <a:bodyPr>
            <a:spAutoFit/>
          </a:bodyPr>
          <a:lstStyle/>
          <a:p>
            <a:pPr eaLnBrk="1" hangingPunct="1">
              <a:spcBef>
                <a:spcPct val="50000"/>
              </a:spcBef>
            </a:pPr>
            <a:r>
              <a:rPr lang="zh-CN" altLang="en-US" sz="2800" b="1" dirty="0">
                <a:latin typeface="黑体" panose="02010609060101010101" pitchFamily="49" charset="-122"/>
                <a:ea typeface="黑体" panose="02010609060101010101" pitchFamily="49" charset="-122"/>
              </a:rPr>
              <a:t>独立初</a:t>
            </a:r>
            <a:endParaRPr lang="zh-CN" altLang="en-US" sz="2800" b="1" dirty="0">
              <a:latin typeface="黑体" panose="02010609060101010101" pitchFamily="49" charset="-122"/>
              <a:ea typeface="黑体" panose="02010609060101010101" pitchFamily="49" charset="-122"/>
            </a:endParaRPr>
          </a:p>
        </p:txBody>
      </p:sp>
      <p:pic>
        <p:nvPicPr>
          <p:cNvPr id="6153" name="Picture 9" descr="1818"/>
          <p:cNvPicPr>
            <a:picLocks noChangeAspect="1" noChangeArrowheads="1"/>
          </p:cNvPicPr>
          <p:nvPr>
            <p:ph sz="quarter" idx="4294967295"/>
          </p:nvPr>
        </p:nvPicPr>
        <p:blipFill>
          <a:blip r:embed="rId2" cstate="print"/>
          <a:srcRect/>
          <a:stretch>
            <a:fillRect/>
          </a:stretch>
        </p:blipFill>
        <p:spPr bwMode="auto">
          <a:xfrm>
            <a:off x="2971842" y="3886188"/>
            <a:ext cx="2971722" cy="1828752"/>
          </a:xfrm>
          <a:prstGeom prst="rect">
            <a:avLst/>
          </a:prstGeom>
          <a:noFill/>
        </p:spPr>
      </p:pic>
      <p:sp>
        <p:nvSpPr>
          <p:cNvPr id="6154" name="Text Box 10"/>
          <p:cNvSpPr txBox="1">
            <a:spLocks noChangeArrowheads="1"/>
          </p:cNvSpPr>
          <p:nvPr/>
        </p:nvSpPr>
        <p:spPr bwMode="auto">
          <a:xfrm>
            <a:off x="3581426" y="3429000"/>
            <a:ext cx="1878013" cy="519113"/>
          </a:xfrm>
          <a:prstGeom prst="rect">
            <a:avLst/>
          </a:prstGeom>
          <a:noFill/>
          <a:ln w="9525">
            <a:noFill/>
            <a:miter lim="800000"/>
          </a:ln>
          <a:effectLst/>
        </p:spPr>
        <p:txBody>
          <a:bodyPr>
            <a:spAutoFit/>
          </a:bodyPr>
          <a:lstStyle/>
          <a:p>
            <a:pPr eaLnBrk="1" hangingPunct="1">
              <a:spcBef>
                <a:spcPct val="50000"/>
              </a:spcBef>
            </a:pPr>
            <a:r>
              <a:rPr lang="en-US" altLang="zh-CN" sz="2800" b="1" dirty="0">
                <a:latin typeface="黑体" panose="02010609060101010101" pitchFamily="49" charset="-122"/>
                <a:ea typeface="黑体" panose="02010609060101010101" pitchFamily="49" charset="-122"/>
              </a:rPr>
              <a:t>19</a:t>
            </a:r>
            <a:r>
              <a:rPr lang="zh-CN" altLang="en-US" sz="2800" b="1" dirty="0">
                <a:latin typeface="黑体" panose="02010609060101010101" pitchFamily="49" charset="-122"/>
                <a:ea typeface="黑体" panose="02010609060101010101" pitchFamily="49" charset="-122"/>
              </a:rPr>
              <a:t>世纪初</a:t>
            </a:r>
            <a:endParaRPr lang="zh-CN" altLang="en-US" sz="2800" b="1" dirty="0">
              <a:latin typeface="黑体" panose="02010609060101010101" pitchFamily="49" charset="-122"/>
              <a:ea typeface="黑体" panose="02010609060101010101" pitchFamily="49" charset="-122"/>
            </a:endParaRPr>
          </a:p>
        </p:txBody>
      </p:sp>
      <p:pic>
        <p:nvPicPr>
          <p:cNvPr id="6156" name="Picture 12" descr="美国"/>
          <p:cNvPicPr>
            <a:picLocks noChangeAspect="1" noChangeArrowheads="1"/>
          </p:cNvPicPr>
          <p:nvPr>
            <p:ph sz="quarter" idx="4294967295"/>
          </p:nvPr>
        </p:nvPicPr>
        <p:blipFill>
          <a:blip r:embed="rId3" cstate="print"/>
          <a:srcRect/>
          <a:stretch>
            <a:fillRect/>
          </a:stretch>
        </p:blipFill>
        <p:spPr bwMode="auto">
          <a:xfrm>
            <a:off x="5943564" y="4978400"/>
            <a:ext cx="3200436" cy="1879600"/>
          </a:xfrm>
          <a:prstGeom prst="rect">
            <a:avLst/>
          </a:prstGeom>
          <a:noFill/>
          <a:effectLst>
            <a:outerShdw dist="81320" dir="3080412" algn="ctr" rotWithShape="0">
              <a:schemeClr val="tx1"/>
            </a:outerShdw>
          </a:effectLst>
        </p:spPr>
      </p:pic>
      <p:sp>
        <p:nvSpPr>
          <p:cNvPr id="6157" name="Text Box 13"/>
          <p:cNvSpPr txBox="1">
            <a:spLocks noChangeArrowheads="1"/>
          </p:cNvSpPr>
          <p:nvPr/>
        </p:nvSpPr>
        <p:spPr bwMode="auto">
          <a:xfrm>
            <a:off x="6629346" y="4343376"/>
            <a:ext cx="1878012" cy="519112"/>
          </a:xfrm>
          <a:prstGeom prst="rect">
            <a:avLst/>
          </a:prstGeom>
          <a:noFill/>
          <a:ln w="9525">
            <a:noFill/>
            <a:miter lim="800000"/>
          </a:ln>
          <a:effectLst/>
        </p:spPr>
        <p:txBody>
          <a:bodyPr>
            <a:spAutoFit/>
          </a:bodyPr>
          <a:lstStyle/>
          <a:p>
            <a:pPr eaLnBrk="1" hangingPunct="1">
              <a:spcBef>
                <a:spcPct val="50000"/>
              </a:spcBef>
            </a:pPr>
            <a:r>
              <a:rPr lang="en-US" altLang="zh-CN" sz="2800" b="1" dirty="0">
                <a:latin typeface="黑体" panose="02010609060101010101" pitchFamily="49" charset="-122"/>
                <a:ea typeface="黑体" panose="02010609060101010101" pitchFamily="49" charset="-122"/>
              </a:rPr>
              <a:t>20</a:t>
            </a:r>
            <a:r>
              <a:rPr lang="zh-CN" altLang="en-US" sz="2800" b="1" dirty="0">
                <a:latin typeface="黑体" panose="02010609060101010101" pitchFamily="49" charset="-122"/>
                <a:ea typeface="黑体" panose="02010609060101010101" pitchFamily="49" charset="-122"/>
              </a:rPr>
              <a:t>世纪</a:t>
            </a:r>
            <a:endParaRPr lang="zh-CN" altLang="en-US" sz="2800" b="1" dirty="0">
              <a:latin typeface="黑体" panose="02010609060101010101" pitchFamily="49" charset="-122"/>
              <a:ea typeface="黑体" panose="02010609060101010101" pitchFamily="49" charset="-122"/>
            </a:endParaRPr>
          </a:p>
        </p:txBody>
      </p:sp>
      <p:sp>
        <p:nvSpPr>
          <p:cNvPr id="10" name="TextBox 9"/>
          <p:cNvSpPr txBox="1"/>
          <p:nvPr/>
        </p:nvSpPr>
        <p:spPr>
          <a:xfrm>
            <a:off x="0" y="1219258"/>
            <a:ext cx="8458098" cy="830997"/>
          </a:xfrm>
          <a:prstGeom prst="rect">
            <a:avLst/>
          </a:prstGeom>
          <a:noFill/>
        </p:spPr>
        <p:txBody>
          <a:bodyPr wrap="square" rtlCol="0">
            <a:spAutoFit/>
          </a:bodyPr>
          <a:lstStyle/>
          <a:p>
            <a:r>
              <a:rPr lang="zh-CN" altLang="en-US" sz="4800" b="1" dirty="0" smtClean="0">
                <a:solidFill>
                  <a:srgbClr val="C00000"/>
                </a:solidFill>
              </a:rPr>
              <a:t>美国国旗的演变反映了什么？</a:t>
            </a:r>
            <a:endParaRPr lang="zh-CN" altLang="en-US" sz="4800" b="1" dirty="0">
              <a:solidFill>
                <a:srgbClr val="C0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6148"/>
                                        </p:tgtEl>
                                        <p:attrNameLst>
                                          <p:attrName>style.visibility</p:attrName>
                                        </p:attrNameLst>
                                      </p:cBhvr>
                                      <p:to>
                                        <p:strVal val="visible"/>
                                      </p:to>
                                    </p:set>
                                    <p:animEffect transition="in" filter="wipe(down)">
                                      <p:cBhvr>
                                        <p:cTn id="7" dur="580">
                                          <p:stCondLst>
                                            <p:cond delay="0"/>
                                          </p:stCondLst>
                                        </p:cTn>
                                        <p:tgtEl>
                                          <p:spTgt spid="6148"/>
                                        </p:tgtEl>
                                      </p:cBhvr>
                                    </p:animEffect>
                                    <p:anim calcmode="lin" valueType="num">
                                      <p:cBhvr>
                                        <p:cTn id="8" dur="1822" tmFilter="0,0; 0.14,0.36; 0.43,0.73; 0.71,0.91; 1.0,1.0">
                                          <p:stCondLst>
                                            <p:cond delay="0"/>
                                          </p:stCondLst>
                                        </p:cTn>
                                        <p:tgtEl>
                                          <p:spTgt spid="6148"/>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6148"/>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6148"/>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6148"/>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6148"/>
                                        </p:tgtEl>
                                        <p:attrNameLst>
                                          <p:attrName>ppt_y</p:attrName>
                                        </p:attrNameLst>
                                      </p:cBhvr>
                                      <p:tavLst>
                                        <p:tav tm="0" fmla="#ppt_y-sin(pi*$)/81">
                                          <p:val>
                                            <p:fltVal val="0"/>
                                          </p:val>
                                        </p:tav>
                                        <p:tav tm="100000">
                                          <p:val>
                                            <p:fltVal val="1"/>
                                          </p:val>
                                        </p:tav>
                                      </p:tavLst>
                                    </p:anim>
                                    <p:animScale>
                                      <p:cBhvr>
                                        <p:cTn id="13" dur="26">
                                          <p:stCondLst>
                                            <p:cond delay="650"/>
                                          </p:stCondLst>
                                        </p:cTn>
                                        <p:tgtEl>
                                          <p:spTgt spid="6148"/>
                                        </p:tgtEl>
                                      </p:cBhvr>
                                      <p:to x="100000" y="60000"/>
                                    </p:animScale>
                                    <p:animScale>
                                      <p:cBhvr>
                                        <p:cTn id="14" dur="166" decel="50000">
                                          <p:stCondLst>
                                            <p:cond delay="676"/>
                                          </p:stCondLst>
                                        </p:cTn>
                                        <p:tgtEl>
                                          <p:spTgt spid="6148"/>
                                        </p:tgtEl>
                                      </p:cBhvr>
                                      <p:to x="100000" y="100000"/>
                                    </p:animScale>
                                    <p:animScale>
                                      <p:cBhvr>
                                        <p:cTn id="15" dur="26">
                                          <p:stCondLst>
                                            <p:cond delay="1312"/>
                                          </p:stCondLst>
                                        </p:cTn>
                                        <p:tgtEl>
                                          <p:spTgt spid="6148"/>
                                        </p:tgtEl>
                                      </p:cBhvr>
                                      <p:to x="100000" y="80000"/>
                                    </p:animScale>
                                    <p:animScale>
                                      <p:cBhvr>
                                        <p:cTn id="16" dur="166" decel="50000">
                                          <p:stCondLst>
                                            <p:cond delay="1338"/>
                                          </p:stCondLst>
                                        </p:cTn>
                                        <p:tgtEl>
                                          <p:spTgt spid="6148"/>
                                        </p:tgtEl>
                                      </p:cBhvr>
                                      <p:to x="100000" y="100000"/>
                                    </p:animScale>
                                    <p:animScale>
                                      <p:cBhvr>
                                        <p:cTn id="17" dur="26">
                                          <p:stCondLst>
                                            <p:cond delay="1642"/>
                                          </p:stCondLst>
                                        </p:cTn>
                                        <p:tgtEl>
                                          <p:spTgt spid="6148"/>
                                        </p:tgtEl>
                                      </p:cBhvr>
                                      <p:to x="100000" y="90000"/>
                                    </p:animScale>
                                    <p:animScale>
                                      <p:cBhvr>
                                        <p:cTn id="18" dur="166" decel="50000">
                                          <p:stCondLst>
                                            <p:cond delay="1668"/>
                                          </p:stCondLst>
                                        </p:cTn>
                                        <p:tgtEl>
                                          <p:spTgt spid="6148"/>
                                        </p:tgtEl>
                                      </p:cBhvr>
                                      <p:to x="100000" y="100000"/>
                                    </p:animScale>
                                    <p:animScale>
                                      <p:cBhvr>
                                        <p:cTn id="19" dur="26">
                                          <p:stCondLst>
                                            <p:cond delay="1808"/>
                                          </p:stCondLst>
                                        </p:cTn>
                                        <p:tgtEl>
                                          <p:spTgt spid="6148"/>
                                        </p:tgtEl>
                                      </p:cBhvr>
                                      <p:to x="100000" y="95000"/>
                                    </p:animScale>
                                    <p:animScale>
                                      <p:cBhvr>
                                        <p:cTn id="20" dur="166" decel="50000">
                                          <p:stCondLst>
                                            <p:cond delay="1834"/>
                                          </p:stCondLst>
                                        </p:cTn>
                                        <p:tgtEl>
                                          <p:spTgt spid="6148"/>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8"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无标题"/>
          <p:cNvPicPr>
            <a:picLocks noChangeAspect="1" noChangeArrowheads="1"/>
          </p:cNvPicPr>
          <p:nvPr/>
        </p:nvPicPr>
        <p:blipFill>
          <a:blip r:embed="rId1" cstate="print"/>
          <a:srcRect/>
          <a:stretch>
            <a:fillRect/>
          </a:stretch>
        </p:blipFill>
        <p:spPr bwMode="auto">
          <a:xfrm>
            <a:off x="0" y="0"/>
            <a:ext cx="9144000" cy="6858000"/>
          </a:xfrm>
          <a:prstGeom prst="rect">
            <a:avLst/>
          </a:prstGeom>
          <a:noFill/>
          <a:ln w="9525">
            <a:noFill/>
            <a:miter lim="800000"/>
            <a:headEnd/>
            <a:tailEnd/>
          </a:ln>
        </p:spPr>
      </p:pic>
      <p:sp>
        <p:nvSpPr>
          <p:cNvPr id="5123" name="Rectangle 3"/>
          <p:cNvSpPr>
            <a:spLocks noChangeArrowheads="1"/>
          </p:cNvSpPr>
          <p:nvPr/>
        </p:nvSpPr>
        <p:spPr bwMode="auto">
          <a:xfrm>
            <a:off x="5435600" y="2133600"/>
            <a:ext cx="488950" cy="420688"/>
          </a:xfrm>
          <a:prstGeom prst="rect">
            <a:avLst/>
          </a:prstGeom>
          <a:noFill/>
          <a:ln w="9525">
            <a:noFill/>
            <a:miter lim="800000"/>
          </a:ln>
          <a:effectLst/>
        </p:spPr>
        <p:txBody>
          <a:bodyPr wrap="none">
            <a:spAutoFit/>
          </a:bodyPr>
          <a:lstStyle/>
          <a:p>
            <a:pPr marL="342900" indent="-342900">
              <a:lnSpc>
                <a:spcPct val="90000"/>
              </a:lnSpc>
              <a:spcBef>
                <a:spcPct val="20000"/>
              </a:spcBef>
              <a:buClr>
                <a:schemeClr val="hlink"/>
              </a:buClr>
              <a:buSzPct val="120000"/>
            </a:pPr>
            <a:r>
              <a:rPr lang="zh-CN" altLang="en-US" sz="2400" b="1">
                <a:solidFill>
                  <a:srgbClr val="FF0000"/>
                </a:solidFill>
                <a:effectLst>
                  <a:outerShdw blurRad="38100" dist="38100" dir="2700000" algn="tl">
                    <a:srgbClr val="C0C0C0"/>
                  </a:outerShdw>
                </a:effectLst>
                <a:latin typeface="Tahoma" panose="020B0604030504040204" pitchFamily="34" charset="0"/>
              </a:rPr>
              <a:t>①</a:t>
            </a:r>
            <a:endParaRPr lang="zh-CN" altLang="en-US" sz="2400" b="1">
              <a:solidFill>
                <a:srgbClr val="FF0000"/>
              </a:solidFill>
              <a:effectLst>
                <a:outerShdw blurRad="38100" dist="38100" dir="2700000" algn="tl">
                  <a:srgbClr val="C0C0C0"/>
                </a:outerShdw>
              </a:effectLst>
              <a:latin typeface="Tahoma" panose="020B0604030504040204" pitchFamily="34" charset="0"/>
            </a:endParaRPr>
          </a:p>
        </p:txBody>
      </p:sp>
      <p:sp>
        <p:nvSpPr>
          <p:cNvPr id="5124" name="AutoShape 4"/>
          <p:cNvSpPr>
            <a:spLocks noChangeArrowheads="1"/>
          </p:cNvSpPr>
          <p:nvPr/>
        </p:nvSpPr>
        <p:spPr bwMode="auto">
          <a:xfrm>
            <a:off x="6443663" y="2565400"/>
            <a:ext cx="1944687" cy="863600"/>
          </a:xfrm>
          <a:prstGeom prst="wedgeRectCallout">
            <a:avLst>
              <a:gd name="adj1" fmla="val -81264"/>
              <a:gd name="adj2" fmla="val -62685"/>
            </a:avLst>
          </a:prstGeom>
          <a:solidFill>
            <a:srgbClr val="66FF33"/>
          </a:solidFill>
          <a:ln w="9525">
            <a:noFill/>
            <a:miter lim="800000"/>
          </a:ln>
          <a:effectLst/>
        </p:spPr>
        <p:txBody>
          <a:bodyPr/>
          <a:lstStyle/>
          <a:p>
            <a:pPr marL="342900" indent="-342900" algn="ctr">
              <a:lnSpc>
                <a:spcPct val="90000"/>
              </a:lnSpc>
              <a:spcBef>
                <a:spcPct val="20000"/>
              </a:spcBef>
              <a:buClr>
                <a:schemeClr val="hlink"/>
              </a:buClr>
              <a:buSzPct val="120000"/>
            </a:pPr>
            <a:r>
              <a:rPr lang="zh-CN" altLang="en-US" sz="1600" b="1">
                <a:solidFill>
                  <a:srgbClr val="000000"/>
                </a:solidFill>
                <a:effectLst>
                  <a:outerShdw blurRad="38100" dist="38100" dir="2700000" algn="tl">
                    <a:srgbClr val="FFFFFF"/>
                  </a:outerShdw>
                </a:effectLst>
                <a:latin typeface="Tahoma" panose="020B0604030504040204" pitchFamily="34" charset="0"/>
              </a:rPr>
              <a:t> </a:t>
            </a:r>
            <a:r>
              <a:rPr lang="en-US" sz="1600" b="1">
                <a:solidFill>
                  <a:srgbClr val="000000"/>
                </a:solidFill>
                <a:effectLst>
                  <a:outerShdw blurRad="38100" dist="38100" dir="2700000" algn="tl">
                    <a:srgbClr val="FFFFFF"/>
                  </a:outerShdw>
                </a:effectLst>
                <a:latin typeface="Tahoma" panose="020B0604030504040204" pitchFamily="34" charset="0"/>
              </a:rPr>
              <a:t>1783</a:t>
            </a:r>
            <a:r>
              <a:rPr lang="zh-CN" altLang="en-US" sz="1600" b="1">
                <a:solidFill>
                  <a:srgbClr val="000000"/>
                </a:solidFill>
                <a:effectLst>
                  <a:outerShdw blurRad="38100" dist="38100" dir="2700000" algn="tl">
                    <a:srgbClr val="FFFFFF"/>
                  </a:outerShdw>
                </a:effectLst>
                <a:latin typeface="Tahoma" panose="020B0604030504040204" pitchFamily="34" charset="0"/>
              </a:rPr>
              <a:t>年独立初期的美国领土</a:t>
            </a:r>
            <a:endParaRPr lang="zh-CN" altLang="en-US" sz="1600" b="1">
              <a:solidFill>
                <a:srgbClr val="000000"/>
              </a:solidFill>
              <a:effectLst>
                <a:outerShdw blurRad="38100" dist="38100" dir="2700000" algn="tl">
                  <a:srgbClr val="FFFFFF"/>
                </a:outerShdw>
              </a:effectLst>
              <a:latin typeface="Tahoma" panose="020B0604030504040204" pitchFamily="34" charset="0"/>
            </a:endParaRPr>
          </a:p>
          <a:p>
            <a:pPr marL="342900" indent="-342900" algn="just">
              <a:lnSpc>
                <a:spcPct val="90000"/>
              </a:lnSpc>
              <a:spcBef>
                <a:spcPct val="20000"/>
              </a:spcBef>
              <a:buClr>
                <a:schemeClr val="hlink"/>
              </a:buClr>
              <a:buSzPct val="120000"/>
            </a:pPr>
            <a:r>
              <a:rPr lang="zh-CN" altLang="en-US" sz="1600" b="1">
                <a:solidFill>
                  <a:srgbClr val="000000"/>
                </a:solidFill>
                <a:effectLst>
                  <a:outerShdw blurRad="38100" dist="38100" dir="2700000" algn="tl">
                    <a:srgbClr val="FFFFFF"/>
                  </a:outerShdw>
                </a:effectLst>
                <a:latin typeface="Tahoma" panose="020B0604030504040204" pitchFamily="34" charset="0"/>
              </a:rPr>
              <a:t>（</a:t>
            </a:r>
            <a:r>
              <a:rPr lang="en-US" sz="1600" b="1">
                <a:solidFill>
                  <a:srgbClr val="000000"/>
                </a:solidFill>
                <a:effectLst>
                  <a:outerShdw blurRad="38100" dist="38100" dir="2700000" algn="tl">
                    <a:srgbClr val="FFFFFF"/>
                  </a:outerShdw>
                </a:effectLst>
                <a:latin typeface="Tahoma" panose="020B0604030504040204" pitchFamily="34" charset="0"/>
              </a:rPr>
              <a:t>205</a:t>
            </a:r>
            <a:r>
              <a:rPr lang="zh-CN" altLang="en-US" sz="1600" b="1">
                <a:solidFill>
                  <a:srgbClr val="000000"/>
                </a:solidFill>
                <a:effectLst>
                  <a:outerShdw blurRad="38100" dist="38100" dir="2700000" algn="tl">
                    <a:srgbClr val="FFFFFF"/>
                  </a:outerShdw>
                </a:effectLst>
                <a:latin typeface="Tahoma" panose="020B0604030504040204" pitchFamily="34" charset="0"/>
              </a:rPr>
              <a:t>万平方公里）</a:t>
            </a:r>
            <a:endParaRPr lang="zh-CN" altLang="en-US" sz="1600" b="1">
              <a:solidFill>
                <a:srgbClr val="000000"/>
              </a:solidFill>
              <a:effectLst>
                <a:outerShdw blurRad="38100" dist="38100" dir="2700000" algn="tl">
                  <a:srgbClr val="FFFFFF"/>
                </a:outerShdw>
              </a:effectLst>
              <a:latin typeface="Tahoma" panose="020B0604030504040204" pitchFamily="34" charset="0"/>
            </a:endParaRPr>
          </a:p>
        </p:txBody>
      </p:sp>
      <p:sp>
        <p:nvSpPr>
          <p:cNvPr id="5125" name="Freeform 5"/>
          <p:cNvSpPr/>
          <p:nvPr/>
        </p:nvSpPr>
        <p:spPr bwMode="auto">
          <a:xfrm>
            <a:off x="4038600" y="711200"/>
            <a:ext cx="749300" cy="2862263"/>
          </a:xfrm>
          <a:custGeom>
            <a:avLst/>
            <a:gdLst/>
            <a:ahLst/>
            <a:cxnLst>
              <a:cxn ang="0">
                <a:pos x="52" y="0"/>
              </a:cxn>
              <a:cxn ang="0">
                <a:pos x="10" y="76"/>
              </a:cxn>
              <a:cxn ang="0">
                <a:pos x="17" y="146"/>
              </a:cxn>
              <a:cxn ang="0">
                <a:pos x="93" y="153"/>
              </a:cxn>
              <a:cxn ang="0">
                <a:pos x="86" y="229"/>
              </a:cxn>
              <a:cxn ang="0">
                <a:pos x="45" y="243"/>
              </a:cxn>
              <a:cxn ang="0">
                <a:pos x="31" y="264"/>
              </a:cxn>
              <a:cxn ang="0">
                <a:pos x="121" y="340"/>
              </a:cxn>
              <a:cxn ang="0">
                <a:pos x="135" y="403"/>
              </a:cxn>
              <a:cxn ang="0">
                <a:pos x="225" y="430"/>
              </a:cxn>
              <a:cxn ang="0">
                <a:pos x="239" y="472"/>
              </a:cxn>
              <a:cxn ang="0">
                <a:pos x="246" y="493"/>
              </a:cxn>
              <a:cxn ang="0">
                <a:pos x="288" y="514"/>
              </a:cxn>
              <a:cxn ang="0">
                <a:pos x="329" y="639"/>
              </a:cxn>
              <a:cxn ang="0">
                <a:pos x="336" y="659"/>
              </a:cxn>
              <a:cxn ang="0">
                <a:pos x="357" y="666"/>
              </a:cxn>
              <a:cxn ang="0">
                <a:pos x="309" y="701"/>
              </a:cxn>
              <a:cxn ang="0">
                <a:pos x="315" y="937"/>
              </a:cxn>
              <a:cxn ang="0">
                <a:pos x="343" y="979"/>
              </a:cxn>
              <a:cxn ang="0">
                <a:pos x="440" y="1124"/>
              </a:cxn>
              <a:cxn ang="0">
                <a:pos x="413" y="1256"/>
              </a:cxn>
              <a:cxn ang="0">
                <a:pos x="371" y="1339"/>
              </a:cxn>
              <a:cxn ang="0">
                <a:pos x="336" y="1381"/>
              </a:cxn>
              <a:cxn ang="0">
                <a:pos x="322" y="1423"/>
              </a:cxn>
              <a:cxn ang="0">
                <a:pos x="315" y="1444"/>
              </a:cxn>
              <a:cxn ang="0">
                <a:pos x="322" y="1700"/>
              </a:cxn>
              <a:cxn ang="0">
                <a:pos x="329" y="1770"/>
              </a:cxn>
            </a:cxnLst>
            <a:rect l="0" t="0" r="r" b="b"/>
            <a:pathLst>
              <a:path w="472" h="1803">
                <a:moveTo>
                  <a:pt x="52" y="0"/>
                </a:moveTo>
                <a:cubicBezTo>
                  <a:pt x="44" y="39"/>
                  <a:pt x="38" y="49"/>
                  <a:pt x="10" y="76"/>
                </a:cubicBezTo>
                <a:cubicBezTo>
                  <a:pt x="12" y="99"/>
                  <a:pt x="0" y="130"/>
                  <a:pt x="17" y="146"/>
                </a:cubicBezTo>
                <a:cubicBezTo>
                  <a:pt x="36" y="163"/>
                  <a:pt x="77" y="133"/>
                  <a:pt x="93" y="153"/>
                </a:cubicBezTo>
                <a:cubicBezTo>
                  <a:pt x="109" y="173"/>
                  <a:pt x="98" y="207"/>
                  <a:pt x="86" y="229"/>
                </a:cubicBezTo>
                <a:cubicBezTo>
                  <a:pt x="79" y="242"/>
                  <a:pt x="45" y="243"/>
                  <a:pt x="45" y="243"/>
                </a:cubicBezTo>
                <a:cubicBezTo>
                  <a:pt x="40" y="250"/>
                  <a:pt x="32" y="256"/>
                  <a:pt x="31" y="264"/>
                </a:cubicBezTo>
                <a:cubicBezTo>
                  <a:pt x="24" y="317"/>
                  <a:pt x="88" y="318"/>
                  <a:pt x="121" y="340"/>
                </a:cubicBezTo>
                <a:cubicBezTo>
                  <a:pt x="125" y="361"/>
                  <a:pt x="120" y="388"/>
                  <a:pt x="135" y="403"/>
                </a:cubicBezTo>
                <a:cubicBezTo>
                  <a:pt x="143" y="411"/>
                  <a:pt x="212" y="427"/>
                  <a:pt x="225" y="430"/>
                </a:cubicBezTo>
                <a:cubicBezTo>
                  <a:pt x="230" y="444"/>
                  <a:pt x="234" y="458"/>
                  <a:pt x="239" y="472"/>
                </a:cubicBezTo>
                <a:cubicBezTo>
                  <a:pt x="241" y="479"/>
                  <a:pt x="239" y="491"/>
                  <a:pt x="246" y="493"/>
                </a:cubicBezTo>
                <a:cubicBezTo>
                  <a:pt x="275" y="503"/>
                  <a:pt x="261" y="496"/>
                  <a:pt x="288" y="514"/>
                </a:cubicBezTo>
                <a:cubicBezTo>
                  <a:pt x="302" y="556"/>
                  <a:pt x="315" y="597"/>
                  <a:pt x="329" y="639"/>
                </a:cubicBezTo>
                <a:cubicBezTo>
                  <a:pt x="331" y="646"/>
                  <a:pt x="329" y="657"/>
                  <a:pt x="336" y="659"/>
                </a:cubicBezTo>
                <a:cubicBezTo>
                  <a:pt x="343" y="661"/>
                  <a:pt x="350" y="664"/>
                  <a:pt x="357" y="666"/>
                </a:cubicBezTo>
                <a:cubicBezTo>
                  <a:pt x="370" y="704"/>
                  <a:pt x="344" y="694"/>
                  <a:pt x="309" y="701"/>
                </a:cubicBezTo>
                <a:cubicBezTo>
                  <a:pt x="278" y="748"/>
                  <a:pt x="263" y="919"/>
                  <a:pt x="315" y="937"/>
                </a:cubicBezTo>
                <a:cubicBezTo>
                  <a:pt x="324" y="951"/>
                  <a:pt x="338" y="963"/>
                  <a:pt x="343" y="979"/>
                </a:cubicBezTo>
                <a:cubicBezTo>
                  <a:pt x="362" y="1036"/>
                  <a:pt x="378" y="1102"/>
                  <a:pt x="440" y="1124"/>
                </a:cubicBezTo>
                <a:cubicBezTo>
                  <a:pt x="472" y="1172"/>
                  <a:pt x="457" y="1225"/>
                  <a:pt x="413" y="1256"/>
                </a:cubicBezTo>
                <a:cubicBezTo>
                  <a:pt x="402" y="1290"/>
                  <a:pt x="403" y="1319"/>
                  <a:pt x="371" y="1339"/>
                </a:cubicBezTo>
                <a:cubicBezTo>
                  <a:pt x="361" y="1354"/>
                  <a:pt x="345" y="1365"/>
                  <a:pt x="336" y="1381"/>
                </a:cubicBezTo>
                <a:cubicBezTo>
                  <a:pt x="329" y="1394"/>
                  <a:pt x="327" y="1409"/>
                  <a:pt x="322" y="1423"/>
                </a:cubicBezTo>
                <a:cubicBezTo>
                  <a:pt x="320" y="1430"/>
                  <a:pt x="315" y="1444"/>
                  <a:pt x="315" y="1444"/>
                </a:cubicBezTo>
                <a:cubicBezTo>
                  <a:pt x="319" y="1543"/>
                  <a:pt x="331" y="1609"/>
                  <a:pt x="322" y="1700"/>
                </a:cubicBezTo>
                <a:cubicBezTo>
                  <a:pt x="329" y="1779"/>
                  <a:pt x="329" y="1803"/>
                  <a:pt x="329" y="1770"/>
                </a:cubicBezTo>
              </a:path>
            </a:pathLst>
          </a:custGeom>
          <a:noFill/>
          <a:ln w="76200" cap="flat" cmpd="sng">
            <a:solidFill>
              <a:srgbClr val="FF0000"/>
            </a:solidFill>
            <a:round/>
          </a:ln>
          <a:effectLst/>
        </p:spPr>
        <p:txBody>
          <a:bodyPr wrap="none">
            <a:spAutoFit/>
          </a:bodyPr>
          <a:lstStyle/>
          <a:p>
            <a:endParaRPr lang="zh-CN" altLang="en-US"/>
          </a:p>
        </p:txBody>
      </p:sp>
      <p:sp>
        <p:nvSpPr>
          <p:cNvPr id="5126" name="Text Box 6"/>
          <p:cNvSpPr txBox="1">
            <a:spLocks noChangeArrowheads="1"/>
          </p:cNvSpPr>
          <p:nvPr/>
        </p:nvSpPr>
        <p:spPr bwMode="auto">
          <a:xfrm>
            <a:off x="457200" y="1600200"/>
            <a:ext cx="7993063" cy="701675"/>
          </a:xfrm>
          <a:prstGeom prst="rect">
            <a:avLst/>
          </a:prstGeom>
          <a:solidFill>
            <a:schemeClr val="bg1"/>
          </a:solidFill>
          <a:ln w="9525">
            <a:noFill/>
            <a:miter lim="800000"/>
          </a:ln>
          <a:effectLst/>
        </p:spPr>
        <p:txBody>
          <a:bodyPr>
            <a:spAutoFit/>
          </a:bodyPr>
          <a:lstStyle/>
          <a:p>
            <a:pPr>
              <a:spcBef>
                <a:spcPct val="50000"/>
              </a:spcBef>
            </a:pPr>
            <a:r>
              <a:rPr lang="zh-CN" altLang="en-US" sz="4000" b="1">
                <a:latin typeface="Times New Roman" panose="02020603050405020304" pitchFamily="18" charset="0"/>
              </a:rPr>
              <a:t>东临大西洋，西濒太平洋的大国。</a:t>
            </a:r>
            <a:endParaRPr lang="zh-CN" altLang="en-US" sz="4000" b="1">
              <a:latin typeface="Times New Roman" panose="02020603050405020304" pitchFamily="18" charset="0"/>
            </a:endParaRPr>
          </a:p>
        </p:txBody>
      </p:sp>
      <p:grpSp>
        <p:nvGrpSpPr>
          <p:cNvPr id="5127" name="Group 7"/>
          <p:cNvGrpSpPr/>
          <p:nvPr/>
        </p:nvGrpSpPr>
        <p:grpSpPr bwMode="auto">
          <a:xfrm>
            <a:off x="611188" y="3429000"/>
            <a:ext cx="7489825" cy="1189038"/>
            <a:chOff x="0" y="0"/>
            <a:chExt cx="4718" cy="749"/>
          </a:xfrm>
        </p:grpSpPr>
        <p:sp>
          <p:nvSpPr>
            <p:cNvPr id="5128" name="Line 8"/>
            <p:cNvSpPr>
              <a:spLocks noChangeShapeType="1"/>
            </p:cNvSpPr>
            <p:nvPr/>
          </p:nvSpPr>
          <p:spPr bwMode="auto">
            <a:xfrm flipH="1">
              <a:off x="318" y="408"/>
              <a:ext cx="4082" cy="0"/>
            </a:xfrm>
            <a:prstGeom prst="line">
              <a:avLst/>
            </a:prstGeom>
            <a:noFill/>
            <a:ln w="76200">
              <a:solidFill>
                <a:srgbClr val="FF0000"/>
              </a:solidFill>
              <a:round/>
              <a:tailEnd type="triangle" w="med" len="med"/>
            </a:ln>
            <a:effectLst/>
          </p:spPr>
          <p:txBody>
            <a:bodyPr/>
            <a:lstStyle/>
            <a:p>
              <a:endParaRPr lang="zh-CN" altLang="en-US"/>
            </a:p>
          </p:txBody>
        </p:sp>
        <p:sp>
          <p:nvSpPr>
            <p:cNvPr id="5129" name="Text Box 9"/>
            <p:cNvSpPr txBox="1">
              <a:spLocks noChangeArrowheads="1"/>
            </p:cNvSpPr>
            <p:nvPr/>
          </p:nvSpPr>
          <p:spPr bwMode="auto">
            <a:xfrm>
              <a:off x="3947" y="0"/>
              <a:ext cx="771" cy="749"/>
            </a:xfrm>
            <a:prstGeom prst="rect">
              <a:avLst/>
            </a:prstGeom>
            <a:noFill/>
            <a:ln w="9525">
              <a:noFill/>
              <a:miter lim="800000"/>
            </a:ln>
            <a:effectLst/>
          </p:spPr>
          <p:txBody>
            <a:bodyPr>
              <a:spAutoFit/>
            </a:bodyPr>
            <a:lstStyle/>
            <a:p>
              <a:pPr>
                <a:spcBef>
                  <a:spcPct val="50000"/>
                </a:spcBef>
              </a:pPr>
              <a:r>
                <a:rPr lang="zh-CN" altLang="en-US" sz="7200" b="1">
                  <a:latin typeface="Times New Roman" panose="02020603050405020304" pitchFamily="18" charset="0"/>
                </a:rPr>
                <a:t>东</a:t>
              </a:r>
              <a:endParaRPr lang="zh-CN" altLang="en-US" sz="7200" b="1">
                <a:latin typeface="Times New Roman" panose="02020603050405020304" pitchFamily="18" charset="0"/>
              </a:endParaRPr>
            </a:p>
          </p:txBody>
        </p:sp>
        <p:sp>
          <p:nvSpPr>
            <p:cNvPr id="5130" name="Text Box 10"/>
            <p:cNvSpPr txBox="1">
              <a:spLocks noChangeArrowheads="1"/>
            </p:cNvSpPr>
            <p:nvPr/>
          </p:nvSpPr>
          <p:spPr bwMode="auto">
            <a:xfrm>
              <a:off x="0" y="0"/>
              <a:ext cx="681" cy="749"/>
            </a:xfrm>
            <a:prstGeom prst="rect">
              <a:avLst/>
            </a:prstGeom>
            <a:noFill/>
            <a:ln w="9525">
              <a:noFill/>
              <a:miter lim="800000"/>
            </a:ln>
            <a:effectLst/>
          </p:spPr>
          <p:txBody>
            <a:bodyPr>
              <a:spAutoFit/>
            </a:bodyPr>
            <a:lstStyle/>
            <a:p>
              <a:pPr>
                <a:spcBef>
                  <a:spcPct val="50000"/>
                </a:spcBef>
              </a:pPr>
              <a:r>
                <a:rPr lang="zh-CN" altLang="en-US" sz="7200" b="1">
                  <a:latin typeface="Times New Roman" panose="02020603050405020304" pitchFamily="18" charset="0"/>
                </a:rPr>
                <a:t>西</a:t>
              </a:r>
              <a:endParaRPr lang="zh-CN" altLang="en-US" sz="7200" b="1">
                <a:latin typeface="Times New Roman" panose="02020603050405020304" pitchFamily="18" charset="0"/>
              </a:endParaRPr>
            </a:p>
          </p:txBody>
        </p:sp>
      </p:gr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12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12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124"/>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3" presetClass="entr" presetSubtype="10" fill="hold" grpId="0" nodeType="clickEffect">
                                  <p:stCondLst>
                                    <p:cond delay="0"/>
                                  </p:stCondLst>
                                  <p:childTnLst>
                                    <p:set>
                                      <p:cBhvr>
                                        <p:cTn id="18" dur="1" fill="hold">
                                          <p:stCondLst>
                                            <p:cond delay="0"/>
                                          </p:stCondLst>
                                        </p:cTn>
                                        <p:tgtEl>
                                          <p:spTgt spid="5126"/>
                                        </p:tgtEl>
                                        <p:attrNameLst>
                                          <p:attrName>style.visibility</p:attrName>
                                        </p:attrNameLst>
                                      </p:cBhvr>
                                      <p:to>
                                        <p:strVal val="visible"/>
                                      </p:to>
                                    </p:set>
                                    <p:animEffect transition="in" filter="blinds(horizontal)">
                                      <p:cBhvr>
                                        <p:cTn id="19" dur="500"/>
                                        <p:tgtEl>
                                          <p:spTgt spid="5126"/>
                                        </p:tgtEl>
                                      </p:cBhvr>
                                    </p:animEffect>
                                  </p:childTnLst>
                                </p:cTn>
                              </p:par>
                            </p:childTnLst>
                          </p:cTn>
                        </p:par>
                      </p:childTnLst>
                    </p:cTn>
                  </p:par>
                  <p:par>
                    <p:cTn id="20" fill="hold">
                      <p:stCondLst>
                        <p:cond delay="indefinite"/>
                      </p:stCondLst>
                      <p:childTnLst>
                        <p:par>
                          <p:cTn id="21" fill="hold">
                            <p:stCondLst>
                              <p:cond delay="0"/>
                            </p:stCondLst>
                            <p:childTnLst>
                              <p:par>
                                <p:cTn id="22" presetID="22" presetClass="entr" presetSubtype="2" fill="hold" nodeType="clickEffect">
                                  <p:stCondLst>
                                    <p:cond delay="0"/>
                                  </p:stCondLst>
                                  <p:childTnLst>
                                    <p:set>
                                      <p:cBhvr>
                                        <p:cTn id="23" dur="1" fill="hold">
                                          <p:stCondLst>
                                            <p:cond delay="0"/>
                                          </p:stCondLst>
                                        </p:cTn>
                                        <p:tgtEl>
                                          <p:spTgt spid="5127"/>
                                        </p:tgtEl>
                                        <p:attrNameLst>
                                          <p:attrName>style.visibility</p:attrName>
                                        </p:attrNameLst>
                                      </p:cBhvr>
                                      <p:to>
                                        <p:strVal val="visible"/>
                                      </p:to>
                                    </p:set>
                                    <p:animEffect transition="in" filter="wipe(right)">
                                      <p:cBhvr>
                                        <p:cTn id="24" dur="500"/>
                                        <p:tgtEl>
                                          <p:spTgt spid="51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3" grpId="0" autoUpdateAnimBg="0"/>
      <p:bldP spid="5124" grpId="0" animBg="1" autoUpdateAnimBg="0"/>
      <p:bldP spid="5125" grpId="0" animBg="1"/>
      <p:bldP spid="5126" grpId="0" animBg="1" autoUpdateAnimBg="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a:xfrm>
            <a:off x="0" y="76200"/>
            <a:ext cx="3165475" cy="730250"/>
          </a:xfrm>
        </p:spPr>
        <p:txBody>
          <a:bodyPr/>
          <a:lstStyle/>
          <a:p>
            <a:r>
              <a:rPr lang="zh-CN" altLang="en-US" sz="4000" b="1">
                <a:ea typeface="楷体_GB2312" pitchFamily="1" charset="-122"/>
              </a:rPr>
              <a:t>两种经济</a:t>
            </a:r>
            <a:endParaRPr lang="zh-CN" altLang="en-US" sz="4000" b="1">
              <a:ea typeface="楷体_GB2312" pitchFamily="1" charset="-122"/>
            </a:endParaRPr>
          </a:p>
        </p:txBody>
      </p:sp>
      <p:grpSp>
        <p:nvGrpSpPr>
          <p:cNvPr id="6147" name="Group 3"/>
          <p:cNvGrpSpPr/>
          <p:nvPr/>
        </p:nvGrpSpPr>
        <p:grpSpPr bwMode="auto">
          <a:xfrm>
            <a:off x="179388" y="914400"/>
            <a:ext cx="4286250" cy="4224338"/>
            <a:chOff x="0" y="0"/>
            <a:chExt cx="6111" cy="6020"/>
          </a:xfrm>
        </p:grpSpPr>
        <p:grpSp>
          <p:nvGrpSpPr>
            <p:cNvPr id="6148" name="Group 4"/>
            <p:cNvGrpSpPr/>
            <p:nvPr/>
          </p:nvGrpSpPr>
          <p:grpSpPr bwMode="auto">
            <a:xfrm>
              <a:off x="0" y="0"/>
              <a:ext cx="6111" cy="6020"/>
              <a:chOff x="0" y="0"/>
              <a:chExt cx="6111" cy="6020"/>
            </a:xfrm>
          </p:grpSpPr>
          <p:pic>
            <p:nvPicPr>
              <p:cNvPr id="6149" name="Picture 5"/>
              <p:cNvPicPr>
                <a:picLocks noChangeAspect="1" noChangeArrowheads="1"/>
              </p:cNvPicPr>
              <p:nvPr/>
            </p:nvPicPr>
            <p:blipFill>
              <a:blip r:embed="rId1" cstate="print">
                <a:lum contrast="18000"/>
              </a:blip>
              <a:srcRect/>
              <a:stretch>
                <a:fillRect/>
              </a:stretch>
            </p:blipFill>
            <p:spPr bwMode="auto">
              <a:xfrm>
                <a:off x="103" y="0"/>
                <a:ext cx="6008" cy="4648"/>
              </a:xfrm>
              <a:prstGeom prst="rect">
                <a:avLst/>
              </a:prstGeom>
              <a:noFill/>
              <a:ln w="9525">
                <a:noFill/>
                <a:miter lim="800000"/>
                <a:headEnd/>
                <a:tailEnd/>
              </a:ln>
              <a:effectLst/>
            </p:spPr>
          </p:pic>
          <p:sp>
            <p:nvSpPr>
              <p:cNvPr id="6150" name="Text Box 6"/>
              <p:cNvSpPr txBox="1">
                <a:spLocks noChangeArrowheads="1"/>
              </p:cNvSpPr>
              <p:nvPr/>
            </p:nvSpPr>
            <p:spPr bwMode="auto">
              <a:xfrm>
                <a:off x="0" y="4760"/>
                <a:ext cx="5885" cy="1260"/>
              </a:xfrm>
              <a:prstGeom prst="rect">
                <a:avLst/>
              </a:prstGeom>
              <a:noFill/>
              <a:ln w="9525">
                <a:noFill/>
                <a:miter lim="800000"/>
              </a:ln>
              <a:effectLst/>
            </p:spPr>
            <p:txBody>
              <a:bodyPr>
                <a:spAutoFit/>
              </a:bodyPr>
              <a:lstStyle/>
              <a:p>
                <a:pPr algn="ctr"/>
                <a:r>
                  <a:rPr lang="zh-CN" altLang="en-US" sz="2800" b="1">
                    <a:solidFill>
                      <a:srgbClr val="FF0000"/>
                    </a:solidFill>
                  </a:rPr>
                  <a:t>北方资本主义工业经济</a:t>
                </a:r>
                <a:endParaRPr lang="zh-CN" altLang="en-US" sz="2800" b="1">
                  <a:solidFill>
                    <a:srgbClr val="FF0000"/>
                  </a:solidFill>
                </a:endParaRPr>
              </a:p>
              <a:p>
                <a:pPr algn="ctr"/>
                <a:endParaRPr lang="zh-CN" altLang="en-US" sz="2400" b="1"/>
              </a:p>
            </p:txBody>
          </p:sp>
        </p:grpSp>
        <p:sp>
          <p:nvSpPr>
            <p:cNvPr id="6151" name="Text Box 7"/>
            <p:cNvSpPr txBox="1">
              <a:spLocks noChangeArrowheads="1"/>
            </p:cNvSpPr>
            <p:nvPr/>
          </p:nvSpPr>
          <p:spPr bwMode="auto">
            <a:xfrm>
              <a:off x="2826" y="113"/>
              <a:ext cx="2836" cy="566"/>
            </a:xfrm>
            <a:prstGeom prst="rect">
              <a:avLst/>
            </a:prstGeom>
            <a:noFill/>
            <a:ln w="9525">
              <a:noFill/>
              <a:miter lim="800000"/>
            </a:ln>
            <a:effectLst/>
          </p:spPr>
          <p:txBody>
            <a:bodyPr>
              <a:spAutoFit/>
            </a:bodyPr>
            <a:lstStyle/>
            <a:p>
              <a:r>
                <a:rPr lang="zh-CN" altLang="en-US" sz="2000" b="1">
                  <a:ea typeface="黑体" panose="02010609060101010101" pitchFamily="49" charset="-122"/>
                </a:rPr>
                <a:t>动力织布机厂</a:t>
              </a:r>
              <a:endParaRPr lang="zh-CN" altLang="en-US" sz="2000" b="1">
                <a:ea typeface="黑体" panose="02010609060101010101" pitchFamily="49" charset="-122"/>
              </a:endParaRPr>
            </a:p>
          </p:txBody>
        </p:sp>
      </p:grpSp>
      <p:grpSp>
        <p:nvGrpSpPr>
          <p:cNvPr id="6152" name="Group 8"/>
          <p:cNvGrpSpPr/>
          <p:nvPr/>
        </p:nvGrpSpPr>
        <p:grpSpPr bwMode="auto">
          <a:xfrm>
            <a:off x="4643438" y="914400"/>
            <a:ext cx="4103687" cy="4243388"/>
            <a:chOff x="0" y="0"/>
            <a:chExt cx="6238" cy="6283"/>
          </a:xfrm>
        </p:grpSpPr>
        <p:sp>
          <p:nvSpPr>
            <p:cNvPr id="6153" name="Text Box 9"/>
            <p:cNvSpPr txBox="1">
              <a:spLocks noChangeArrowheads="1"/>
            </p:cNvSpPr>
            <p:nvPr/>
          </p:nvSpPr>
          <p:spPr bwMode="auto">
            <a:xfrm>
              <a:off x="601" y="5107"/>
              <a:ext cx="5347" cy="1176"/>
            </a:xfrm>
            <a:prstGeom prst="rect">
              <a:avLst/>
            </a:prstGeom>
            <a:noFill/>
            <a:ln w="9525">
              <a:noFill/>
              <a:miter lim="800000"/>
            </a:ln>
            <a:effectLst/>
          </p:spPr>
          <p:txBody>
            <a:bodyPr>
              <a:spAutoFit/>
            </a:bodyPr>
            <a:lstStyle/>
            <a:p>
              <a:pPr algn="ctr"/>
              <a:r>
                <a:rPr lang="zh-CN" altLang="en-US" sz="2800" b="1">
                  <a:solidFill>
                    <a:srgbClr val="FF0000"/>
                  </a:solidFill>
                </a:rPr>
                <a:t>南方种植园经济</a:t>
              </a:r>
              <a:endParaRPr lang="zh-CN" altLang="en-US" sz="2800" b="1">
                <a:solidFill>
                  <a:srgbClr val="FF0000"/>
                </a:solidFill>
              </a:endParaRPr>
            </a:p>
            <a:p>
              <a:pPr algn="ctr"/>
              <a:endParaRPr lang="zh-CN" altLang="en-US"/>
            </a:p>
          </p:txBody>
        </p:sp>
        <p:pic>
          <p:nvPicPr>
            <p:cNvPr id="6154" name="Picture 10" descr="图"/>
            <p:cNvPicPr>
              <a:picLocks noChangeAspect="1" noChangeArrowheads="1"/>
            </p:cNvPicPr>
            <p:nvPr/>
          </p:nvPicPr>
          <p:blipFill>
            <a:blip r:embed="rId2" cstate="print"/>
            <a:srcRect/>
            <a:stretch>
              <a:fillRect/>
            </a:stretch>
          </p:blipFill>
          <p:spPr bwMode="auto">
            <a:xfrm>
              <a:off x="0" y="0"/>
              <a:ext cx="6238" cy="4860"/>
            </a:xfrm>
            <a:prstGeom prst="rect">
              <a:avLst/>
            </a:prstGeom>
            <a:noFill/>
            <a:ln w="9525">
              <a:noFill/>
              <a:miter lim="800000"/>
              <a:headEnd/>
              <a:tailEnd/>
            </a:ln>
            <a:effectLst/>
          </p:spPr>
        </p:pic>
      </p:grpSp>
      <p:sp>
        <p:nvSpPr>
          <p:cNvPr id="6155" name="Text Box 11"/>
          <p:cNvSpPr txBox="1">
            <a:spLocks noChangeArrowheads="1"/>
          </p:cNvSpPr>
          <p:nvPr/>
        </p:nvSpPr>
        <p:spPr bwMode="auto">
          <a:xfrm>
            <a:off x="762000" y="4800600"/>
            <a:ext cx="2895600" cy="822325"/>
          </a:xfrm>
          <a:prstGeom prst="rect">
            <a:avLst/>
          </a:prstGeom>
          <a:solidFill>
            <a:schemeClr val="bg1">
              <a:alpha val="70000"/>
            </a:schemeClr>
          </a:solidFill>
          <a:ln w="9525">
            <a:noFill/>
            <a:miter lim="800000"/>
          </a:ln>
          <a:effectLst/>
        </p:spPr>
        <p:txBody>
          <a:bodyPr>
            <a:spAutoFit/>
          </a:bodyPr>
          <a:lstStyle/>
          <a:p>
            <a:r>
              <a:rPr lang="zh-CN" altLang="en-US" sz="2400" b="1">
                <a:ea typeface="黑体" panose="02010609060101010101" pitchFamily="49" charset="-122"/>
              </a:rPr>
              <a:t>使用大机器生产雇佣自由劳动力</a:t>
            </a:r>
            <a:endParaRPr lang="zh-CN" altLang="en-US" sz="2400" b="1">
              <a:ea typeface="黑体" panose="02010609060101010101" pitchFamily="49" charset="-122"/>
            </a:endParaRPr>
          </a:p>
        </p:txBody>
      </p:sp>
      <p:sp>
        <p:nvSpPr>
          <p:cNvPr id="6156" name="Text Box 12"/>
          <p:cNvSpPr txBox="1">
            <a:spLocks noChangeArrowheads="1"/>
          </p:cNvSpPr>
          <p:nvPr/>
        </p:nvSpPr>
        <p:spPr bwMode="auto">
          <a:xfrm>
            <a:off x="533400" y="5715000"/>
            <a:ext cx="2895600" cy="457200"/>
          </a:xfrm>
          <a:prstGeom prst="rect">
            <a:avLst/>
          </a:prstGeom>
          <a:solidFill>
            <a:schemeClr val="bg1">
              <a:alpha val="48999"/>
            </a:schemeClr>
          </a:solidFill>
          <a:ln w="9525">
            <a:noFill/>
            <a:miter lim="800000"/>
          </a:ln>
          <a:effectLst/>
        </p:spPr>
        <p:txBody>
          <a:bodyPr>
            <a:spAutoFit/>
          </a:bodyPr>
          <a:lstStyle/>
          <a:p>
            <a:r>
              <a:rPr lang="zh-CN" altLang="en-US" sz="2400" b="1">
                <a:solidFill>
                  <a:srgbClr val="FF0000"/>
                </a:solidFill>
                <a:ea typeface="黑体" panose="02010609060101010101" pitchFamily="49" charset="-122"/>
              </a:rPr>
              <a:t>生产方式：先进</a:t>
            </a:r>
            <a:endParaRPr lang="zh-CN" altLang="en-US" sz="2400" b="1">
              <a:solidFill>
                <a:srgbClr val="FF0000"/>
              </a:solidFill>
              <a:ea typeface="黑体" panose="02010609060101010101" pitchFamily="49" charset="-122"/>
            </a:endParaRPr>
          </a:p>
        </p:txBody>
      </p:sp>
      <p:sp>
        <p:nvSpPr>
          <p:cNvPr id="6157" name="Text Box 13"/>
          <p:cNvSpPr txBox="1">
            <a:spLocks noChangeArrowheads="1"/>
          </p:cNvSpPr>
          <p:nvPr/>
        </p:nvSpPr>
        <p:spPr bwMode="auto">
          <a:xfrm>
            <a:off x="5410200" y="4876800"/>
            <a:ext cx="3124200" cy="822325"/>
          </a:xfrm>
          <a:prstGeom prst="rect">
            <a:avLst/>
          </a:prstGeom>
          <a:solidFill>
            <a:schemeClr val="bg1">
              <a:alpha val="54999"/>
            </a:schemeClr>
          </a:solidFill>
          <a:ln w="9525">
            <a:noFill/>
            <a:miter lim="800000"/>
          </a:ln>
          <a:effectLst/>
        </p:spPr>
        <p:txBody>
          <a:bodyPr>
            <a:spAutoFit/>
          </a:bodyPr>
          <a:lstStyle/>
          <a:p>
            <a:r>
              <a:rPr lang="zh-CN" altLang="en-US" sz="2400" b="1">
                <a:ea typeface="黑体" panose="02010609060101010101" pitchFamily="49" charset="-122"/>
              </a:rPr>
              <a:t>强迫奴隶在种植园中种植棉花、烟草</a:t>
            </a:r>
            <a:endParaRPr lang="zh-CN" altLang="en-US" sz="2400" b="1">
              <a:ea typeface="黑体" panose="02010609060101010101" pitchFamily="49" charset="-122"/>
            </a:endParaRPr>
          </a:p>
        </p:txBody>
      </p:sp>
      <p:sp>
        <p:nvSpPr>
          <p:cNvPr id="6158" name="Text Box 14"/>
          <p:cNvSpPr txBox="1">
            <a:spLocks noChangeArrowheads="1"/>
          </p:cNvSpPr>
          <p:nvPr/>
        </p:nvSpPr>
        <p:spPr bwMode="auto">
          <a:xfrm>
            <a:off x="5486400" y="5791200"/>
            <a:ext cx="2667000" cy="457200"/>
          </a:xfrm>
          <a:prstGeom prst="rect">
            <a:avLst/>
          </a:prstGeom>
          <a:solidFill>
            <a:schemeClr val="bg1">
              <a:alpha val="48999"/>
            </a:schemeClr>
          </a:solidFill>
          <a:ln w="9525">
            <a:noFill/>
            <a:miter lim="800000"/>
          </a:ln>
          <a:effectLst/>
        </p:spPr>
        <p:txBody>
          <a:bodyPr>
            <a:spAutoFit/>
          </a:bodyPr>
          <a:lstStyle/>
          <a:p>
            <a:r>
              <a:rPr lang="zh-CN" altLang="en-US" sz="2400" b="1">
                <a:solidFill>
                  <a:srgbClr val="FF0000"/>
                </a:solidFill>
                <a:ea typeface="黑体" panose="02010609060101010101" pitchFamily="49" charset="-122"/>
              </a:rPr>
              <a:t>生产方式：落后</a:t>
            </a:r>
            <a:endParaRPr lang="zh-CN" altLang="en-US" sz="2400" b="1">
              <a:solidFill>
                <a:srgbClr val="FF0000"/>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6156"/>
                                        </p:tgtEl>
                                        <p:attrNameLst>
                                          <p:attrName>style.visibility</p:attrName>
                                        </p:attrNameLst>
                                      </p:cBhvr>
                                      <p:to>
                                        <p:strVal val="visible"/>
                                      </p:to>
                                    </p:set>
                                    <p:animEffect transition="in" filter="blinds(horizontal)">
                                      <p:cBhvr>
                                        <p:cTn id="7" dur="500"/>
                                        <p:tgtEl>
                                          <p:spTgt spid="6156"/>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6158"/>
                                        </p:tgtEl>
                                        <p:attrNameLst>
                                          <p:attrName>style.visibility</p:attrName>
                                        </p:attrNameLst>
                                      </p:cBhvr>
                                      <p:to>
                                        <p:strVal val="visible"/>
                                      </p:to>
                                    </p:set>
                                    <p:animEffect transition="in" filter="blinds(horizontal)">
                                      <p:cBhvr>
                                        <p:cTn id="10" dur="500"/>
                                        <p:tgtEl>
                                          <p:spTgt spid="61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56" grpId="0" animBg="1" autoUpdateAnimBg="0"/>
      <p:bldP spid="6158" grpId="0" animBg="1" autoUpdateAnimBg="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ext Box 2"/>
          <p:cNvSpPr txBox="1">
            <a:spLocks noChangeArrowheads="1"/>
          </p:cNvSpPr>
          <p:nvPr/>
        </p:nvSpPr>
        <p:spPr bwMode="auto">
          <a:xfrm>
            <a:off x="0" y="0"/>
            <a:ext cx="9144000" cy="5064125"/>
          </a:xfrm>
          <a:prstGeom prst="rect">
            <a:avLst/>
          </a:prstGeom>
          <a:noFill/>
          <a:ln w="9525">
            <a:noFill/>
            <a:miter lim="800000"/>
          </a:ln>
          <a:effectLst/>
        </p:spPr>
        <p:txBody>
          <a:bodyPr>
            <a:spAutoFit/>
          </a:bodyPr>
          <a:lstStyle/>
          <a:p>
            <a:pPr>
              <a:lnSpc>
                <a:spcPct val="90000"/>
              </a:lnSpc>
              <a:spcBef>
                <a:spcPct val="50000"/>
              </a:spcBef>
            </a:pPr>
            <a:r>
              <a:rPr lang="zh-CN" altLang="en-US" sz="2800" b="1">
                <a:latin typeface="黑体" panose="02010609060101010101" pitchFamily="49" charset="-122"/>
                <a:ea typeface="黑体" panose="02010609060101010101" pitchFamily="49" charset="-122"/>
              </a:rPr>
              <a:t>下列材料各反映两种经济制度哪些方面存在矛盾？</a:t>
            </a:r>
            <a:endParaRPr lang="zh-CN" altLang="en-US" sz="2800" b="1">
              <a:latin typeface="黑体" panose="02010609060101010101" pitchFamily="49" charset="-122"/>
              <a:ea typeface="黑体" panose="02010609060101010101" pitchFamily="49" charset="-122"/>
            </a:endParaRPr>
          </a:p>
          <a:p>
            <a:pPr>
              <a:lnSpc>
                <a:spcPct val="90000"/>
              </a:lnSpc>
              <a:spcBef>
                <a:spcPct val="50000"/>
              </a:spcBef>
            </a:pPr>
            <a:r>
              <a:rPr lang="zh-CN" altLang="en-US" sz="2800" b="1">
                <a:latin typeface="黑体" panose="02010609060101010101" pitchFamily="49" charset="-122"/>
                <a:ea typeface="黑体" panose="02010609060101010101" pitchFamily="49" charset="-122"/>
              </a:rPr>
              <a:t>  材料一：南方的种植园主把棉花和其他原料运往英国，从英国输入大批工业品</a:t>
            </a:r>
            <a:r>
              <a:rPr lang="zh-CN" altLang="en-US" sz="2800" b="1">
                <a:solidFill>
                  <a:srgbClr val="000099"/>
                </a:solidFill>
                <a:latin typeface="黑体" panose="02010609060101010101" pitchFamily="49" charset="-122"/>
                <a:ea typeface="黑体" panose="02010609060101010101" pitchFamily="49" charset="-122"/>
              </a:rPr>
              <a:t>。（</a:t>
            </a:r>
            <a:r>
              <a:rPr lang="zh-CN" altLang="en-US" sz="2400" b="1">
                <a:solidFill>
                  <a:srgbClr val="000099"/>
                </a:solidFill>
                <a:latin typeface="黑体" panose="02010609060101010101" pitchFamily="49" charset="-122"/>
                <a:ea typeface="黑体" panose="02010609060101010101" pitchFamily="49" charset="-122"/>
              </a:rPr>
              <a:t>这里也体现出南方奴隶制种植园经济和古代奴隶社会的奴隶制度的不同，前者是与市场相联系的，从英国引进便宜的英国商品，更愿意把棉花和其他原料卖到国外，获得更多的收益）</a:t>
            </a:r>
            <a:r>
              <a:rPr lang="zh-CN" altLang="en-US" sz="2800">
                <a:solidFill>
                  <a:schemeClr val="accent2"/>
                </a:solidFill>
                <a:latin typeface="黑体" panose="02010609060101010101" pitchFamily="49" charset="-122"/>
                <a:ea typeface="黑体" panose="02010609060101010101" pitchFamily="49" charset="-122"/>
              </a:rPr>
              <a:t> </a:t>
            </a:r>
            <a:endParaRPr lang="zh-CN" altLang="en-US" sz="2800" b="1">
              <a:solidFill>
                <a:schemeClr val="accent2"/>
              </a:solidFill>
              <a:latin typeface="黑体" panose="02010609060101010101" pitchFamily="49" charset="-122"/>
              <a:ea typeface="黑体" panose="02010609060101010101" pitchFamily="49" charset="-122"/>
            </a:endParaRPr>
          </a:p>
          <a:p>
            <a:pPr>
              <a:lnSpc>
                <a:spcPct val="90000"/>
              </a:lnSpc>
              <a:spcBef>
                <a:spcPct val="50000"/>
              </a:spcBef>
            </a:pPr>
            <a:r>
              <a:rPr lang="zh-CN" altLang="en-US" sz="2800" b="1">
                <a:solidFill>
                  <a:schemeClr val="tx2"/>
                </a:solidFill>
                <a:latin typeface="黑体" panose="02010609060101010101" pitchFamily="49" charset="-122"/>
                <a:ea typeface="黑体" panose="02010609060101010101" pitchFamily="49" charset="-122"/>
              </a:rPr>
              <a:t>    </a:t>
            </a:r>
            <a:r>
              <a:rPr lang="zh-CN" altLang="en-US" sz="2800" b="1">
                <a:latin typeface="黑体" panose="02010609060101010101" pitchFamily="49" charset="-122"/>
                <a:ea typeface="黑体" panose="02010609060101010101" pitchFamily="49" charset="-122"/>
              </a:rPr>
              <a:t>材料二：北方资产阶级希望提高关税，保护本土工业，南方种植园奴隶主主张自由贸易，使其得到廉价进口货。</a:t>
            </a:r>
            <a:endParaRPr lang="zh-CN" altLang="en-US" sz="2800" b="1">
              <a:solidFill>
                <a:srgbClr val="FF0000"/>
              </a:solidFill>
              <a:latin typeface="黑体" panose="02010609060101010101" pitchFamily="49" charset="-122"/>
              <a:ea typeface="黑体" panose="02010609060101010101" pitchFamily="49" charset="-122"/>
            </a:endParaRPr>
          </a:p>
          <a:p>
            <a:pPr>
              <a:lnSpc>
                <a:spcPct val="90000"/>
              </a:lnSpc>
              <a:spcBef>
                <a:spcPct val="50000"/>
              </a:spcBef>
            </a:pPr>
            <a:endParaRPr lang="zh-CN" altLang="en-US" sz="2800" b="1">
              <a:latin typeface="黑体" panose="02010609060101010101" pitchFamily="49" charset="-122"/>
              <a:ea typeface="黑体" panose="02010609060101010101" pitchFamily="49" charset="-122"/>
            </a:endParaRPr>
          </a:p>
          <a:p>
            <a:pPr>
              <a:lnSpc>
                <a:spcPct val="90000"/>
              </a:lnSpc>
              <a:spcBef>
                <a:spcPct val="50000"/>
              </a:spcBef>
            </a:pPr>
            <a:r>
              <a:rPr lang="zh-CN" altLang="en-US" sz="2800" b="1">
                <a:ea typeface="华文中宋" panose="02010600040101010101" pitchFamily="2" charset="-122"/>
              </a:rPr>
              <a:t>            </a:t>
            </a:r>
            <a:endParaRPr lang="zh-CN" altLang="en-US" sz="2800" b="1">
              <a:ea typeface="华文中宋" panose="02010600040101010101" pitchFamily="2" charset="-122"/>
            </a:endParaRPr>
          </a:p>
        </p:txBody>
      </p:sp>
      <p:sp>
        <p:nvSpPr>
          <p:cNvPr id="7171" name="Text Box 3"/>
          <p:cNvSpPr txBox="1">
            <a:spLocks noChangeArrowheads="1"/>
          </p:cNvSpPr>
          <p:nvPr/>
        </p:nvSpPr>
        <p:spPr bwMode="auto">
          <a:xfrm>
            <a:off x="4495800" y="2057400"/>
            <a:ext cx="2286000" cy="579438"/>
          </a:xfrm>
          <a:prstGeom prst="rect">
            <a:avLst/>
          </a:prstGeom>
          <a:solidFill>
            <a:srgbClr val="CCFFFF"/>
          </a:solidFill>
          <a:ln w="9525">
            <a:noFill/>
            <a:miter lim="800000"/>
          </a:ln>
          <a:effectLst/>
        </p:spPr>
        <p:txBody>
          <a:bodyPr>
            <a:spAutoFit/>
          </a:bodyPr>
          <a:lstStyle/>
          <a:p>
            <a:pPr>
              <a:spcBef>
                <a:spcPct val="50000"/>
              </a:spcBef>
            </a:pPr>
            <a:r>
              <a:rPr lang="zh-CN" altLang="en-US" sz="3200" b="1">
                <a:solidFill>
                  <a:srgbClr val="FF0000"/>
                </a:solidFill>
                <a:ea typeface="黑体" panose="02010609060101010101" pitchFamily="49" charset="-122"/>
              </a:rPr>
              <a:t>原料、市场</a:t>
            </a:r>
            <a:endParaRPr lang="zh-CN" altLang="en-US" sz="3200" b="1">
              <a:solidFill>
                <a:srgbClr val="FF0000"/>
              </a:solidFill>
              <a:ea typeface="黑体" panose="02010609060101010101" pitchFamily="49" charset="-122"/>
            </a:endParaRPr>
          </a:p>
        </p:txBody>
      </p:sp>
      <p:sp>
        <p:nvSpPr>
          <p:cNvPr id="7172" name="Text Box 4"/>
          <p:cNvSpPr txBox="1">
            <a:spLocks noChangeArrowheads="1"/>
          </p:cNvSpPr>
          <p:nvPr/>
        </p:nvSpPr>
        <p:spPr bwMode="auto">
          <a:xfrm>
            <a:off x="2819400" y="4800600"/>
            <a:ext cx="1438275" cy="579438"/>
          </a:xfrm>
          <a:prstGeom prst="rect">
            <a:avLst/>
          </a:prstGeom>
          <a:solidFill>
            <a:srgbClr val="CCFFFF"/>
          </a:solidFill>
          <a:ln w="9525">
            <a:noFill/>
            <a:miter lim="800000"/>
          </a:ln>
          <a:effectLst/>
        </p:spPr>
        <p:txBody>
          <a:bodyPr>
            <a:spAutoFit/>
          </a:bodyPr>
          <a:lstStyle/>
          <a:p>
            <a:pPr>
              <a:spcBef>
                <a:spcPct val="50000"/>
              </a:spcBef>
            </a:pPr>
            <a:r>
              <a:rPr lang="zh-CN" altLang="en-US" sz="3200" b="1">
                <a:solidFill>
                  <a:srgbClr val="FF0000"/>
                </a:solidFill>
                <a:ea typeface="黑体" panose="02010609060101010101" pitchFamily="49" charset="-122"/>
              </a:rPr>
              <a:t>劳动力</a:t>
            </a:r>
            <a:endParaRPr lang="zh-CN" altLang="en-US" sz="3200" b="1">
              <a:solidFill>
                <a:srgbClr val="FF0000"/>
              </a:solidFill>
              <a:ea typeface="黑体" panose="02010609060101010101" pitchFamily="49" charset="-122"/>
            </a:endParaRPr>
          </a:p>
        </p:txBody>
      </p:sp>
      <p:sp>
        <p:nvSpPr>
          <p:cNvPr id="7173" name="Text Box 5"/>
          <p:cNvSpPr txBox="1">
            <a:spLocks noChangeArrowheads="1"/>
          </p:cNvSpPr>
          <p:nvPr/>
        </p:nvSpPr>
        <p:spPr bwMode="auto">
          <a:xfrm>
            <a:off x="5715000" y="6278563"/>
            <a:ext cx="2743200" cy="579437"/>
          </a:xfrm>
          <a:prstGeom prst="rect">
            <a:avLst/>
          </a:prstGeom>
          <a:solidFill>
            <a:srgbClr val="CCFFFF"/>
          </a:solidFill>
          <a:ln w="9525">
            <a:noFill/>
            <a:miter lim="800000"/>
          </a:ln>
          <a:effectLst/>
        </p:spPr>
        <p:txBody>
          <a:bodyPr>
            <a:spAutoFit/>
          </a:bodyPr>
          <a:lstStyle/>
          <a:p>
            <a:pPr>
              <a:spcBef>
                <a:spcPct val="50000"/>
              </a:spcBef>
            </a:pPr>
            <a:r>
              <a:rPr lang="zh-CN" altLang="en-US" sz="3200" b="1">
                <a:solidFill>
                  <a:srgbClr val="FF0000"/>
                </a:solidFill>
                <a:ea typeface="黑体" panose="02010609060101010101" pitchFamily="49" charset="-122"/>
              </a:rPr>
              <a:t>处理西部土地</a:t>
            </a:r>
            <a:endParaRPr lang="zh-CN" altLang="en-US" sz="3200" b="1">
              <a:solidFill>
                <a:srgbClr val="FF0000"/>
              </a:solidFill>
              <a:ea typeface="黑体" panose="02010609060101010101" pitchFamily="49" charset="-122"/>
            </a:endParaRPr>
          </a:p>
        </p:txBody>
      </p:sp>
      <p:sp>
        <p:nvSpPr>
          <p:cNvPr id="7174" name="Rectangle 6"/>
          <p:cNvSpPr>
            <a:spLocks noChangeArrowheads="1"/>
          </p:cNvSpPr>
          <p:nvPr/>
        </p:nvSpPr>
        <p:spPr bwMode="auto">
          <a:xfrm>
            <a:off x="381000" y="5334000"/>
            <a:ext cx="8915400" cy="946150"/>
          </a:xfrm>
          <a:prstGeom prst="rect">
            <a:avLst/>
          </a:prstGeom>
          <a:noFill/>
          <a:ln w="9525">
            <a:noFill/>
            <a:miter lim="800000"/>
          </a:ln>
          <a:effectLst/>
        </p:spPr>
        <p:txBody>
          <a:bodyPr>
            <a:spAutoFit/>
          </a:bodyPr>
          <a:lstStyle/>
          <a:p>
            <a:r>
              <a:rPr lang="zh-CN" altLang="en-US" sz="2800" b="1">
                <a:ea typeface="黑体" panose="02010609060101010101" pitchFamily="49" charset="-122"/>
              </a:rPr>
              <a:t>材料四：对于新扩张的西部领土，北方希望以自由州身份加入联邦；南部希望以蓄奴州身份加入联邦。</a:t>
            </a:r>
            <a:endParaRPr lang="zh-CN" altLang="en-US" sz="2800" b="1">
              <a:ea typeface="黑体" panose="02010609060101010101" pitchFamily="49" charset="-122"/>
            </a:endParaRPr>
          </a:p>
        </p:txBody>
      </p:sp>
      <p:sp>
        <p:nvSpPr>
          <p:cNvPr id="7175" name="Rectangle 7"/>
          <p:cNvSpPr>
            <a:spLocks noChangeArrowheads="1"/>
          </p:cNvSpPr>
          <p:nvPr/>
        </p:nvSpPr>
        <p:spPr bwMode="auto">
          <a:xfrm>
            <a:off x="304800" y="3962400"/>
            <a:ext cx="8305800" cy="1244600"/>
          </a:xfrm>
          <a:prstGeom prst="rect">
            <a:avLst/>
          </a:prstGeom>
          <a:noFill/>
          <a:ln w="9525">
            <a:noFill/>
            <a:miter lim="800000"/>
          </a:ln>
          <a:effectLst/>
        </p:spPr>
        <p:txBody>
          <a:bodyPr>
            <a:spAutoFit/>
          </a:bodyPr>
          <a:lstStyle/>
          <a:p>
            <a:pPr>
              <a:lnSpc>
                <a:spcPct val="90000"/>
              </a:lnSpc>
              <a:spcBef>
                <a:spcPct val="50000"/>
              </a:spcBef>
            </a:pPr>
            <a:r>
              <a:rPr lang="zh-CN" altLang="en-US" sz="2800" b="1">
                <a:ea typeface="黑体" panose="02010609060101010101" pitchFamily="49" charset="-122"/>
              </a:rPr>
              <a:t>材料三：南方种植园奴隶主采用奴隶制生产方式占有大量劳动力；北方资本主义经济发展需要大量廉价自由劳动力。</a:t>
            </a:r>
            <a:endParaRPr lang="zh-CN" altLang="en-US" sz="2800" b="1">
              <a:ea typeface="黑体" panose="02010609060101010101" pitchFamily="49" charset="-122"/>
            </a:endParaRPr>
          </a:p>
        </p:txBody>
      </p:sp>
      <p:sp>
        <p:nvSpPr>
          <p:cNvPr id="7176" name="Rectangle 8"/>
          <p:cNvSpPr>
            <a:spLocks noChangeArrowheads="1"/>
          </p:cNvSpPr>
          <p:nvPr/>
        </p:nvSpPr>
        <p:spPr bwMode="auto">
          <a:xfrm>
            <a:off x="7010400" y="3429000"/>
            <a:ext cx="1371600" cy="579438"/>
          </a:xfrm>
          <a:prstGeom prst="rect">
            <a:avLst/>
          </a:prstGeom>
          <a:solidFill>
            <a:srgbClr val="CCFFFF"/>
          </a:solidFill>
          <a:ln w="9525">
            <a:noFill/>
            <a:miter lim="800000"/>
          </a:ln>
          <a:effectLst/>
        </p:spPr>
        <p:txBody>
          <a:bodyPr>
            <a:spAutoFit/>
          </a:bodyPr>
          <a:lstStyle/>
          <a:p>
            <a:r>
              <a:rPr lang="zh-CN" altLang="en-US" sz="3200" b="1">
                <a:solidFill>
                  <a:srgbClr val="FF0000"/>
                </a:solidFill>
                <a:ea typeface="黑体" panose="02010609060101010101" pitchFamily="49" charset="-122"/>
              </a:rPr>
              <a:t>关税</a:t>
            </a:r>
            <a:endParaRPr lang="zh-CN" altLang="en-US" sz="3200" b="1">
              <a:solidFill>
                <a:srgbClr val="FF0000"/>
              </a:solidFill>
              <a:ea typeface="黑体"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7170">
                                            <p:txEl>
                                              <p:pRg st="1" end="1"/>
                                            </p:txEl>
                                          </p:spTgt>
                                        </p:tgtEl>
                                        <p:attrNameLst>
                                          <p:attrName>style.visibility</p:attrName>
                                        </p:attrNameLst>
                                      </p:cBhvr>
                                      <p:to>
                                        <p:strVal val="visible"/>
                                      </p:to>
                                    </p:set>
                                    <p:animEffect transition="in" filter="blinds(horizontal)">
                                      <p:cBhvr>
                                        <p:cTn id="7" dur="500"/>
                                        <p:tgtEl>
                                          <p:spTgt spid="7170">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7170">
                                            <p:txEl>
                                              <p:pRg st="2" end="2"/>
                                            </p:txEl>
                                          </p:spTgt>
                                        </p:tgtEl>
                                        <p:attrNameLst>
                                          <p:attrName>style.visibility</p:attrName>
                                        </p:attrNameLst>
                                      </p:cBhvr>
                                      <p:to>
                                        <p:strVal val="visible"/>
                                      </p:to>
                                    </p:set>
                                    <p:animEffect transition="in" filter="blinds(horizontal)">
                                      <p:cBhvr>
                                        <p:cTn id="12" dur="500"/>
                                        <p:tgtEl>
                                          <p:spTgt spid="7170">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7175"/>
                                        </p:tgtEl>
                                        <p:attrNameLst>
                                          <p:attrName>style.visibility</p:attrName>
                                        </p:attrNameLst>
                                      </p:cBhvr>
                                      <p:to>
                                        <p:strVal val="visible"/>
                                      </p:to>
                                    </p:set>
                                    <p:animEffect transition="in" filter="blinds(horizontal)">
                                      <p:cBhvr>
                                        <p:cTn id="17" dur="500"/>
                                        <p:tgtEl>
                                          <p:spTgt spid="7175"/>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7174"/>
                                        </p:tgtEl>
                                        <p:attrNameLst>
                                          <p:attrName>style.visibility</p:attrName>
                                        </p:attrNameLst>
                                      </p:cBhvr>
                                      <p:to>
                                        <p:strVal val="visible"/>
                                      </p:to>
                                    </p:set>
                                    <p:animEffect transition="in" filter="blinds(horizontal)">
                                      <p:cBhvr>
                                        <p:cTn id="22" dur="500"/>
                                        <p:tgtEl>
                                          <p:spTgt spid="7174"/>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7171"/>
                                        </p:tgtEl>
                                        <p:attrNameLst>
                                          <p:attrName>style.visibility</p:attrName>
                                        </p:attrNameLst>
                                      </p:cBhvr>
                                      <p:to>
                                        <p:strVal val="visible"/>
                                      </p:to>
                                    </p:set>
                                    <p:animEffect transition="in" filter="blinds(horizontal)">
                                      <p:cBhvr>
                                        <p:cTn id="27" dur="500"/>
                                        <p:tgtEl>
                                          <p:spTgt spid="7171"/>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7176"/>
                                        </p:tgtEl>
                                        <p:attrNameLst>
                                          <p:attrName>style.visibility</p:attrName>
                                        </p:attrNameLst>
                                      </p:cBhvr>
                                      <p:to>
                                        <p:strVal val="visible"/>
                                      </p:to>
                                    </p:set>
                                    <p:animEffect transition="in" filter="blinds(horizontal)">
                                      <p:cBhvr>
                                        <p:cTn id="32" dur="500"/>
                                        <p:tgtEl>
                                          <p:spTgt spid="7176"/>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7172"/>
                                        </p:tgtEl>
                                        <p:attrNameLst>
                                          <p:attrName>style.visibility</p:attrName>
                                        </p:attrNameLst>
                                      </p:cBhvr>
                                      <p:to>
                                        <p:strVal val="visible"/>
                                      </p:to>
                                    </p:set>
                                    <p:animEffect transition="in" filter="blinds(horizontal)">
                                      <p:cBhvr>
                                        <p:cTn id="37" dur="500"/>
                                        <p:tgtEl>
                                          <p:spTgt spid="7172"/>
                                        </p:tgtEl>
                                      </p:cBhvr>
                                    </p:animEffect>
                                  </p:childTnLst>
                                </p:cTn>
                              </p:par>
                            </p:childTnLst>
                          </p:cTn>
                        </p:par>
                      </p:childTnLst>
                    </p:cTn>
                  </p:par>
                  <p:par>
                    <p:cTn id="38" fill="hold">
                      <p:stCondLst>
                        <p:cond delay="indefinite"/>
                      </p:stCondLst>
                      <p:childTnLst>
                        <p:par>
                          <p:cTn id="39" fill="hold">
                            <p:stCondLst>
                              <p:cond delay="0"/>
                            </p:stCondLst>
                            <p:childTnLst>
                              <p:par>
                                <p:cTn id="40" presetID="3" presetClass="entr" presetSubtype="10" fill="hold" grpId="0" nodeType="clickEffect">
                                  <p:stCondLst>
                                    <p:cond delay="0"/>
                                  </p:stCondLst>
                                  <p:childTnLst>
                                    <p:set>
                                      <p:cBhvr>
                                        <p:cTn id="41" dur="1" fill="hold">
                                          <p:stCondLst>
                                            <p:cond delay="0"/>
                                          </p:stCondLst>
                                        </p:cTn>
                                        <p:tgtEl>
                                          <p:spTgt spid="7173"/>
                                        </p:tgtEl>
                                        <p:attrNameLst>
                                          <p:attrName>style.visibility</p:attrName>
                                        </p:attrNameLst>
                                      </p:cBhvr>
                                      <p:to>
                                        <p:strVal val="visible"/>
                                      </p:to>
                                    </p:set>
                                    <p:animEffect transition="in" filter="blinds(horizontal)">
                                      <p:cBhvr>
                                        <p:cTn id="42" dur="500"/>
                                        <p:tgtEl>
                                          <p:spTgt spid="717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1" grpId="0" bldLvl="0" animBg="1" autoUpdateAnimBg="0"/>
      <p:bldP spid="7172" grpId="0" bldLvl="0" animBg="1" autoUpdateAnimBg="0"/>
      <p:bldP spid="7173" grpId="0" bldLvl="0" animBg="1" autoUpdateAnimBg="0"/>
      <p:bldP spid="7174" grpId="0" bldLvl="0" autoUpdateAnimBg="0"/>
      <p:bldP spid="7175" grpId="0" bldLvl="0" autoUpdateAnimBg="0"/>
      <p:bldP spid="7176" grpId="0" bldLvl="0" animBg="1" autoUpdateAnimBg="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194" name="Group 2"/>
          <p:cNvGrpSpPr/>
          <p:nvPr/>
        </p:nvGrpSpPr>
        <p:grpSpPr bwMode="auto">
          <a:xfrm>
            <a:off x="2484438" y="3141663"/>
            <a:ext cx="4114800" cy="2211387"/>
            <a:chOff x="0" y="0"/>
            <a:chExt cx="2160" cy="1393"/>
          </a:xfrm>
        </p:grpSpPr>
        <p:sp>
          <p:nvSpPr>
            <p:cNvPr id="8195" name="Oval 3"/>
            <p:cNvSpPr>
              <a:spLocks noChangeArrowheads="1"/>
            </p:cNvSpPr>
            <p:nvPr/>
          </p:nvSpPr>
          <p:spPr bwMode="auto">
            <a:xfrm>
              <a:off x="0" y="1"/>
              <a:ext cx="2160" cy="1392"/>
            </a:xfrm>
            <a:prstGeom prst="ellipse">
              <a:avLst/>
            </a:prstGeom>
            <a:solidFill>
              <a:srgbClr val="CCFFFF">
                <a:alpha val="50000"/>
              </a:srgbClr>
            </a:solidFill>
            <a:ln w="57150">
              <a:solidFill>
                <a:schemeClr val="tx1"/>
              </a:solidFill>
              <a:round/>
            </a:ln>
            <a:effectLst/>
          </p:spPr>
          <p:txBody>
            <a:bodyPr wrap="none" anchor="ctr"/>
            <a:lstStyle/>
            <a:p>
              <a:endParaRPr lang="zh-CN" altLang="en-US"/>
            </a:p>
          </p:txBody>
        </p:sp>
        <p:sp>
          <p:nvSpPr>
            <p:cNvPr id="8196" name="Arc 4"/>
            <p:cNvSpPr/>
            <p:nvPr/>
          </p:nvSpPr>
          <p:spPr bwMode="auto">
            <a:xfrm rot="5930">
              <a:off x="336" y="0"/>
              <a:ext cx="1538" cy="288"/>
            </a:xfrm>
            <a:custGeom>
              <a:avLst/>
              <a:gdLst>
                <a:gd name="G0" fmla="+- 19974 0 0"/>
                <a:gd name="G1" fmla="+- 21600 0 0"/>
                <a:gd name="G2" fmla="+- 21600 0 0"/>
                <a:gd name="T0" fmla="*/ 0 w 41087"/>
                <a:gd name="T1" fmla="*/ 13377 h 21600"/>
                <a:gd name="T2" fmla="*/ 41087 w 41087"/>
                <a:gd name="T3" fmla="*/ 17037 h 21600"/>
                <a:gd name="T4" fmla="*/ 19974 w 41087"/>
                <a:gd name="T5" fmla="*/ 21600 h 21600"/>
              </a:gdLst>
              <a:ahLst/>
              <a:cxnLst>
                <a:cxn ang="0">
                  <a:pos x="T0" y="T1"/>
                </a:cxn>
                <a:cxn ang="0">
                  <a:pos x="T2" y="T3"/>
                </a:cxn>
                <a:cxn ang="0">
                  <a:pos x="T4" y="T5"/>
                </a:cxn>
              </a:cxnLst>
              <a:rect l="0" t="0" r="r" b="b"/>
              <a:pathLst>
                <a:path w="41087" h="21600" fill="none" extrusionOk="0">
                  <a:moveTo>
                    <a:pt x="0" y="13377"/>
                  </a:moveTo>
                  <a:cubicBezTo>
                    <a:pt x="3332" y="5282"/>
                    <a:pt x="11220" y="-1"/>
                    <a:pt x="19974" y="0"/>
                  </a:cubicBezTo>
                  <a:cubicBezTo>
                    <a:pt x="30144" y="0"/>
                    <a:pt x="38937" y="7095"/>
                    <a:pt x="41086" y="17037"/>
                  </a:cubicBezTo>
                </a:path>
                <a:path w="41087" h="21600" stroke="0" extrusionOk="0">
                  <a:moveTo>
                    <a:pt x="0" y="13377"/>
                  </a:moveTo>
                  <a:cubicBezTo>
                    <a:pt x="3332" y="5282"/>
                    <a:pt x="11220" y="-1"/>
                    <a:pt x="19974" y="0"/>
                  </a:cubicBezTo>
                  <a:cubicBezTo>
                    <a:pt x="30144" y="0"/>
                    <a:pt x="38937" y="7095"/>
                    <a:pt x="41086" y="17037"/>
                  </a:cubicBezTo>
                  <a:lnTo>
                    <a:pt x="19974" y="21600"/>
                  </a:lnTo>
                  <a:close/>
                </a:path>
              </a:pathLst>
            </a:custGeom>
            <a:solidFill>
              <a:srgbClr val="CCFFFF">
                <a:alpha val="50000"/>
              </a:srgbClr>
            </a:solidFill>
            <a:ln w="57150">
              <a:solidFill>
                <a:schemeClr val="tx1"/>
              </a:solidFill>
              <a:round/>
            </a:ln>
            <a:effectLst/>
          </p:spPr>
          <p:txBody>
            <a:bodyPr wrap="none" anchor="ctr"/>
            <a:lstStyle/>
            <a:p>
              <a:endParaRPr lang="zh-CN" altLang="en-US"/>
            </a:p>
          </p:txBody>
        </p:sp>
      </p:grpSp>
      <p:grpSp>
        <p:nvGrpSpPr>
          <p:cNvPr id="8197" name="Group 5"/>
          <p:cNvGrpSpPr/>
          <p:nvPr/>
        </p:nvGrpSpPr>
        <p:grpSpPr bwMode="auto">
          <a:xfrm>
            <a:off x="2514600" y="1676400"/>
            <a:ext cx="3962400" cy="1981200"/>
            <a:chOff x="0" y="0"/>
            <a:chExt cx="2112" cy="1248"/>
          </a:xfrm>
        </p:grpSpPr>
        <p:sp>
          <p:nvSpPr>
            <p:cNvPr id="8198" name="Oval 6"/>
            <p:cNvSpPr>
              <a:spLocks noChangeArrowheads="1"/>
            </p:cNvSpPr>
            <p:nvPr/>
          </p:nvSpPr>
          <p:spPr bwMode="auto">
            <a:xfrm>
              <a:off x="0" y="0"/>
              <a:ext cx="2112" cy="1248"/>
            </a:xfrm>
            <a:prstGeom prst="ellipse">
              <a:avLst/>
            </a:prstGeom>
            <a:solidFill>
              <a:srgbClr val="FFFFCC">
                <a:alpha val="50000"/>
              </a:srgbClr>
            </a:solidFill>
            <a:ln w="57150">
              <a:solidFill>
                <a:schemeClr val="tx1"/>
              </a:solidFill>
              <a:round/>
            </a:ln>
            <a:effectLst/>
          </p:spPr>
          <p:txBody>
            <a:bodyPr wrap="none" anchor="ctr"/>
            <a:lstStyle/>
            <a:p>
              <a:endParaRPr lang="zh-CN" altLang="en-US"/>
            </a:p>
          </p:txBody>
        </p:sp>
        <p:sp>
          <p:nvSpPr>
            <p:cNvPr id="8199" name="Text Box 7"/>
            <p:cNvSpPr txBox="1">
              <a:spLocks noChangeArrowheads="1"/>
            </p:cNvSpPr>
            <p:nvPr/>
          </p:nvSpPr>
          <p:spPr bwMode="auto">
            <a:xfrm>
              <a:off x="768" y="96"/>
              <a:ext cx="624" cy="288"/>
            </a:xfrm>
            <a:prstGeom prst="rect">
              <a:avLst/>
            </a:prstGeom>
            <a:solidFill>
              <a:srgbClr val="FFFFCC">
                <a:alpha val="50000"/>
              </a:srgbClr>
            </a:solidFill>
            <a:ln w="9525">
              <a:noFill/>
              <a:miter lim="800000"/>
            </a:ln>
            <a:effectLst/>
          </p:spPr>
          <p:txBody>
            <a:bodyPr>
              <a:spAutoFit/>
            </a:bodyPr>
            <a:lstStyle/>
            <a:p>
              <a:pPr>
                <a:spcBef>
                  <a:spcPct val="50000"/>
                </a:spcBef>
              </a:pPr>
              <a:r>
                <a:rPr lang="zh-CN" altLang="en-US" sz="2400" b="1">
                  <a:solidFill>
                    <a:schemeClr val="tx2"/>
                  </a:solidFill>
                  <a:latin typeface="Times New Roman" panose="02020603050405020304" pitchFamily="18" charset="0"/>
                  <a:ea typeface="黑体" panose="02010609060101010101" pitchFamily="49" charset="-122"/>
                </a:rPr>
                <a:t>北方</a:t>
              </a:r>
              <a:endParaRPr lang="zh-CN" altLang="en-US" sz="2400" b="1">
                <a:solidFill>
                  <a:schemeClr val="tx2"/>
                </a:solidFill>
                <a:latin typeface="Times New Roman" panose="02020603050405020304" pitchFamily="18" charset="0"/>
                <a:ea typeface="黑体" panose="02010609060101010101" pitchFamily="49" charset="-122"/>
              </a:endParaRPr>
            </a:p>
          </p:txBody>
        </p:sp>
        <p:sp>
          <p:nvSpPr>
            <p:cNvPr id="8200" name="Text Box 8"/>
            <p:cNvSpPr txBox="1">
              <a:spLocks noChangeArrowheads="1"/>
            </p:cNvSpPr>
            <p:nvPr/>
          </p:nvSpPr>
          <p:spPr bwMode="auto">
            <a:xfrm>
              <a:off x="432" y="432"/>
              <a:ext cx="1296" cy="288"/>
            </a:xfrm>
            <a:prstGeom prst="rect">
              <a:avLst/>
            </a:prstGeom>
            <a:solidFill>
              <a:srgbClr val="FFFFCC">
                <a:alpha val="50000"/>
              </a:srgbClr>
            </a:solidFill>
            <a:ln w="9525">
              <a:noFill/>
              <a:miter lim="800000"/>
            </a:ln>
            <a:effectLst/>
          </p:spPr>
          <p:txBody>
            <a:bodyPr>
              <a:spAutoFit/>
            </a:bodyPr>
            <a:lstStyle/>
            <a:p>
              <a:pPr>
                <a:spcBef>
                  <a:spcPct val="50000"/>
                </a:spcBef>
              </a:pPr>
              <a:r>
                <a:rPr lang="zh-CN" altLang="en-US" sz="2400" b="1">
                  <a:solidFill>
                    <a:schemeClr val="tx2"/>
                  </a:solidFill>
                  <a:latin typeface="Times New Roman" panose="02020603050405020304" pitchFamily="18" charset="0"/>
                  <a:ea typeface="黑体" panose="02010609060101010101" pitchFamily="49" charset="-122"/>
                </a:rPr>
                <a:t>资本主义工业</a:t>
              </a:r>
              <a:endParaRPr lang="zh-CN" altLang="en-US" sz="2400" b="1">
                <a:solidFill>
                  <a:schemeClr val="tx2"/>
                </a:solidFill>
                <a:latin typeface="Times New Roman" panose="02020603050405020304" pitchFamily="18" charset="0"/>
                <a:ea typeface="黑体" panose="02010609060101010101" pitchFamily="49" charset="-122"/>
              </a:endParaRPr>
            </a:p>
          </p:txBody>
        </p:sp>
      </p:grpSp>
      <p:grpSp>
        <p:nvGrpSpPr>
          <p:cNvPr id="8201" name="Group 9"/>
          <p:cNvGrpSpPr/>
          <p:nvPr/>
        </p:nvGrpSpPr>
        <p:grpSpPr bwMode="auto">
          <a:xfrm>
            <a:off x="2743200" y="3733800"/>
            <a:ext cx="3429000" cy="914400"/>
            <a:chOff x="0" y="0"/>
            <a:chExt cx="1680" cy="576"/>
          </a:xfrm>
        </p:grpSpPr>
        <p:sp>
          <p:nvSpPr>
            <p:cNvPr id="8202" name="Text Box 10"/>
            <p:cNvSpPr txBox="1">
              <a:spLocks noChangeArrowheads="1"/>
            </p:cNvSpPr>
            <p:nvPr/>
          </p:nvSpPr>
          <p:spPr bwMode="auto">
            <a:xfrm>
              <a:off x="528" y="0"/>
              <a:ext cx="576" cy="288"/>
            </a:xfrm>
            <a:prstGeom prst="rect">
              <a:avLst/>
            </a:prstGeom>
            <a:noFill/>
            <a:ln w="9525">
              <a:noFill/>
              <a:miter lim="800000"/>
            </a:ln>
            <a:effectLst/>
          </p:spPr>
          <p:txBody>
            <a:bodyPr>
              <a:spAutoFit/>
            </a:bodyPr>
            <a:lstStyle/>
            <a:p>
              <a:pPr>
                <a:spcBef>
                  <a:spcPct val="50000"/>
                </a:spcBef>
              </a:pPr>
              <a:r>
                <a:rPr lang="zh-CN" altLang="en-US" sz="2400" b="1">
                  <a:latin typeface="Times New Roman" panose="02020603050405020304" pitchFamily="18" charset="0"/>
                  <a:ea typeface="黑体" panose="02010609060101010101" pitchFamily="49" charset="-122"/>
                </a:rPr>
                <a:t>  </a:t>
              </a:r>
              <a:r>
                <a:rPr lang="zh-CN" altLang="en-US" sz="2400" b="1">
                  <a:solidFill>
                    <a:schemeClr val="tx2"/>
                  </a:solidFill>
                  <a:latin typeface="Times New Roman" panose="02020603050405020304" pitchFamily="18" charset="0"/>
                  <a:ea typeface="黑体" panose="02010609060101010101" pitchFamily="49" charset="-122"/>
                </a:rPr>
                <a:t>南方</a:t>
              </a:r>
              <a:endParaRPr lang="zh-CN" altLang="en-US" sz="2400" b="1">
                <a:solidFill>
                  <a:schemeClr val="tx2"/>
                </a:solidFill>
                <a:latin typeface="Times New Roman" panose="02020603050405020304" pitchFamily="18" charset="0"/>
                <a:ea typeface="黑体" panose="02010609060101010101" pitchFamily="49" charset="-122"/>
              </a:endParaRPr>
            </a:p>
          </p:txBody>
        </p:sp>
        <p:sp>
          <p:nvSpPr>
            <p:cNvPr id="8203" name="Text Box 11"/>
            <p:cNvSpPr txBox="1">
              <a:spLocks noChangeArrowheads="1"/>
            </p:cNvSpPr>
            <p:nvPr/>
          </p:nvSpPr>
          <p:spPr bwMode="auto">
            <a:xfrm>
              <a:off x="0" y="288"/>
              <a:ext cx="1680" cy="288"/>
            </a:xfrm>
            <a:prstGeom prst="rect">
              <a:avLst/>
            </a:prstGeom>
            <a:noFill/>
            <a:ln w="9525">
              <a:noFill/>
              <a:miter lim="800000"/>
            </a:ln>
            <a:effectLst/>
          </p:spPr>
          <p:txBody>
            <a:bodyPr>
              <a:spAutoFit/>
            </a:bodyPr>
            <a:lstStyle/>
            <a:p>
              <a:pPr>
                <a:spcBef>
                  <a:spcPct val="50000"/>
                </a:spcBef>
              </a:pPr>
              <a:r>
                <a:rPr lang="zh-CN" altLang="en-US" sz="2400" b="1">
                  <a:solidFill>
                    <a:schemeClr val="bg2"/>
                  </a:solidFill>
                  <a:latin typeface="Times New Roman" panose="02020603050405020304" pitchFamily="18" charset="0"/>
                  <a:ea typeface="黑体" panose="02010609060101010101" pitchFamily="49" charset="-122"/>
                </a:rPr>
                <a:t>          </a:t>
              </a:r>
              <a:r>
                <a:rPr lang="zh-CN" altLang="en-US" sz="2400" b="1">
                  <a:solidFill>
                    <a:schemeClr val="tx2"/>
                  </a:solidFill>
                  <a:latin typeface="Times New Roman" panose="02020603050405020304" pitchFamily="18" charset="0"/>
                  <a:ea typeface="黑体" panose="02010609060101010101" pitchFamily="49" charset="-122"/>
                </a:rPr>
                <a:t>种植园经济</a:t>
              </a:r>
              <a:endParaRPr lang="zh-CN" altLang="en-US" sz="2400" b="1">
                <a:solidFill>
                  <a:schemeClr val="tx2"/>
                </a:solidFill>
                <a:latin typeface="Times New Roman" panose="02020603050405020304" pitchFamily="18" charset="0"/>
                <a:ea typeface="黑体" panose="02010609060101010101" pitchFamily="49" charset="-122"/>
              </a:endParaRPr>
            </a:p>
          </p:txBody>
        </p:sp>
      </p:grpSp>
      <p:grpSp>
        <p:nvGrpSpPr>
          <p:cNvPr id="8204" name="Group 12"/>
          <p:cNvGrpSpPr/>
          <p:nvPr/>
        </p:nvGrpSpPr>
        <p:grpSpPr bwMode="auto">
          <a:xfrm>
            <a:off x="1371600" y="4953000"/>
            <a:ext cx="1600200" cy="1279525"/>
            <a:chOff x="0" y="0"/>
            <a:chExt cx="1008" cy="806"/>
          </a:xfrm>
        </p:grpSpPr>
        <p:sp>
          <p:nvSpPr>
            <p:cNvPr id="8205" name="Text Box 13"/>
            <p:cNvSpPr txBox="1">
              <a:spLocks noChangeArrowheads="1"/>
            </p:cNvSpPr>
            <p:nvPr/>
          </p:nvSpPr>
          <p:spPr bwMode="auto">
            <a:xfrm>
              <a:off x="0" y="288"/>
              <a:ext cx="1008" cy="518"/>
            </a:xfrm>
            <a:prstGeom prst="rect">
              <a:avLst/>
            </a:prstGeom>
            <a:noFill/>
            <a:ln w="9525">
              <a:noFill/>
              <a:miter lim="800000"/>
            </a:ln>
            <a:effectLst/>
          </p:spPr>
          <p:txBody>
            <a:bodyPr>
              <a:spAutoFit/>
            </a:bodyPr>
            <a:lstStyle/>
            <a:p>
              <a:pPr>
                <a:spcBef>
                  <a:spcPct val="50000"/>
                </a:spcBef>
              </a:pPr>
              <a:r>
                <a:rPr lang="zh-CN" altLang="en-US" sz="2400" b="1">
                  <a:latin typeface="Times New Roman" panose="02020603050405020304" pitchFamily="18" charset="0"/>
                  <a:ea typeface="黑体" panose="02010609060101010101" pitchFamily="49" charset="-122"/>
                </a:rPr>
                <a:t>输出棉花、工业原料</a:t>
              </a:r>
              <a:endParaRPr lang="zh-CN" altLang="en-US" sz="2400" b="1">
                <a:latin typeface="Times New Roman" panose="02020603050405020304" pitchFamily="18" charset="0"/>
                <a:ea typeface="黑体" panose="02010609060101010101" pitchFamily="49" charset="-122"/>
              </a:endParaRPr>
            </a:p>
          </p:txBody>
        </p:sp>
        <p:sp>
          <p:nvSpPr>
            <p:cNvPr id="8206" name="Line 14"/>
            <p:cNvSpPr>
              <a:spLocks noChangeShapeType="1"/>
            </p:cNvSpPr>
            <p:nvPr/>
          </p:nvSpPr>
          <p:spPr bwMode="auto">
            <a:xfrm flipH="1">
              <a:off x="576" y="0"/>
              <a:ext cx="432" cy="336"/>
            </a:xfrm>
            <a:prstGeom prst="line">
              <a:avLst/>
            </a:prstGeom>
            <a:noFill/>
            <a:ln w="38100">
              <a:solidFill>
                <a:schemeClr val="tx1"/>
              </a:solidFill>
              <a:round/>
            </a:ln>
            <a:effectLst/>
          </p:spPr>
          <p:txBody>
            <a:bodyPr/>
            <a:lstStyle/>
            <a:p>
              <a:endParaRPr lang="zh-CN" altLang="en-US"/>
            </a:p>
          </p:txBody>
        </p:sp>
      </p:grpSp>
      <p:grpSp>
        <p:nvGrpSpPr>
          <p:cNvPr id="8207" name="Group 15"/>
          <p:cNvGrpSpPr/>
          <p:nvPr/>
        </p:nvGrpSpPr>
        <p:grpSpPr bwMode="auto">
          <a:xfrm>
            <a:off x="838200" y="1295400"/>
            <a:ext cx="2133600" cy="914400"/>
            <a:chOff x="0" y="0"/>
            <a:chExt cx="1008" cy="576"/>
          </a:xfrm>
        </p:grpSpPr>
        <p:sp>
          <p:nvSpPr>
            <p:cNvPr id="8208" name="Text Box 16"/>
            <p:cNvSpPr txBox="1">
              <a:spLocks noChangeArrowheads="1"/>
            </p:cNvSpPr>
            <p:nvPr/>
          </p:nvSpPr>
          <p:spPr bwMode="auto">
            <a:xfrm>
              <a:off x="0" y="0"/>
              <a:ext cx="1008" cy="288"/>
            </a:xfrm>
            <a:prstGeom prst="rect">
              <a:avLst/>
            </a:prstGeom>
            <a:noFill/>
            <a:ln w="9525">
              <a:noFill/>
              <a:miter lim="800000"/>
            </a:ln>
            <a:effectLst/>
          </p:spPr>
          <p:txBody>
            <a:bodyPr>
              <a:spAutoFit/>
            </a:bodyPr>
            <a:lstStyle/>
            <a:p>
              <a:pPr>
                <a:spcBef>
                  <a:spcPct val="50000"/>
                </a:spcBef>
              </a:pPr>
              <a:r>
                <a:rPr lang="zh-CN" altLang="en-US" sz="2400" b="1">
                  <a:latin typeface="Times New Roman" panose="02020603050405020304" pitchFamily="18" charset="0"/>
                  <a:ea typeface="黑体" panose="02010609060101010101" pitchFamily="49" charset="-122"/>
                </a:rPr>
                <a:t>缺工业原料</a:t>
              </a:r>
              <a:endParaRPr lang="zh-CN" altLang="en-US" sz="2400" b="1">
                <a:latin typeface="Times New Roman" panose="02020603050405020304" pitchFamily="18" charset="0"/>
                <a:ea typeface="黑体" panose="02010609060101010101" pitchFamily="49" charset="-122"/>
              </a:endParaRPr>
            </a:p>
          </p:txBody>
        </p:sp>
        <p:sp>
          <p:nvSpPr>
            <p:cNvPr id="8209" name="Line 17"/>
            <p:cNvSpPr>
              <a:spLocks noChangeShapeType="1"/>
            </p:cNvSpPr>
            <p:nvPr/>
          </p:nvSpPr>
          <p:spPr bwMode="auto">
            <a:xfrm>
              <a:off x="576" y="240"/>
              <a:ext cx="288" cy="336"/>
            </a:xfrm>
            <a:prstGeom prst="line">
              <a:avLst/>
            </a:prstGeom>
            <a:noFill/>
            <a:ln w="38100">
              <a:solidFill>
                <a:schemeClr val="tx1"/>
              </a:solidFill>
              <a:round/>
            </a:ln>
            <a:effectLst/>
          </p:spPr>
          <p:txBody>
            <a:bodyPr/>
            <a:lstStyle/>
            <a:p>
              <a:endParaRPr lang="zh-CN" altLang="en-US"/>
            </a:p>
          </p:txBody>
        </p:sp>
      </p:grpSp>
      <p:grpSp>
        <p:nvGrpSpPr>
          <p:cNvPr id="8210" name="Group 18"/>
          <p:cNvGrpSpPr/>
          <p:nvPr/>
        </p:nvGrpSpPr>
        <p:grpSpPr bwMode="auto">
          <a:xfrm>
            <a:off x="4716463" y="5229225"/>
            <a:ext cx="1752600" cy="1066800"/>
            <a:chOff x="0" y="0"/>
            <a:chExt cx="960" cy="672"/>
          </a:xfrm>
        </p:grpSpPr>
        <p:sp>
          <p:nvSpPr>
            <p:cNvPr id="8211" name="Text Box 19"/>
            <p:cNvSpPr txBox="1">
              <a:spLocks noChangeArrowheads="1"/>
            </p:cNvSpPr>
            <p:nvPr/>
          </p:nvSpPr>
          <p:spPr bwMode="auto">
            <a:xfrm>
              <a:off x="0" y="384"/>
              <a:ext cx="960" cy="288"/>
            </a:xfrm>
            <a:prstGeom prst="rect">
              <a:avLst/>
            </a:prstGeom>
            <a:noFill/>
            <a:ln w="9525">
              <a:noFill/>
              <a:miter lim="800000"/>
            </a:ln>
            <a:effectLst/>
          </p:spPr>
          <p:txBody>
            <a:bodyPr>
              <a:spAutoFit/>
            </a:bodyPr>
            <a:lstStyle/>
            <a:p>
              <a:pPr>
                <a:spcBef>
                  <a:spcPct val="50000"/>
                </a:spcBef>
              </a:pPr>
              <a:r>
                <a:rPr lang="zh-CN" altLang="en-US" sz="2400" b="1">
                  <a:latin typeface="Times New Roman" panose="02020603050405020304" pitchFamily="18" charset="0"/>
                  <a:ea typeface="黑体" panose="02010609060101010101" pitchFamily="49" charset="-122"/>
                </a:rPr>
                <a:t>抵制关税</a:t>
              </a:r>
              <a:endParaRPr lang="zh-CN" altLang="en-US" sz="2400" b="1">
                <a:latin typeface="Times New Roman" panose="02020603050405020304" pitchFamily="18" charset="0"/>
                <a:ea typeface="黑体" panose="02010609060101010101" pitchFamily="49" charset="-122"/>
              </a:endParaRPr>
            </a:p>
          </p:txBody>
        </p:sp>
        <p:sp>
          <p:nvSpPr>
            <p:cNvPr id="8212" name="Line 20"/>
            <p:cNvSpPr>
              <a:spLocks noChangeShapeType="1"/>
            </p:cNvSpPr>
            <p:nvPr/>
          </p:nvSpPr>
          <p:spPr bwMode="auto">
            <a:xfrm>
              <a:off x="432" y="0"/>
              <a:ext cx="0" cy="432"/>
            </a:xfrm>
            <a:prstGeom prst="line">
              <a:avLst/>
            </a:prstGeom>
            <a:noFill/>
            <a:ln w="38100">
              <a:solidFill>
                <a:schemeClr val="tx1"/>
              </a:solidFill>
              <a:round/>
            </a:ln>
            <a:effectLst/>
          </p:spPr>
          <p:txBody>
            <a:bodyPr/>
            <a:lstStyle/>
            <a:p>
              <a:endParaRPr lang="zh-CN" altLang="en-US"/>
            </a:p>
          </p:txBody>
        </p:sp>
      </p:grpSp>
      <p:grpSp>
        <p:nvGrpSpPr>
          <p:cNvPr id="8213" name="Group 21"/>
          <p:cNvGrpSpPr/>
          <p:nvPr/>
        </p:nvGrpSpPr>
        <p:grpSpPr bwMode="auto">
          <a:xfrm>
            <a:off x="2484438" y="836613"/>
            <a:ext cx="2057400" cy="914400"/>
            <a:chOff x="0" y="0"/>
            <a:chExt cx="960" cy="576"/>
          </a:xfrm>
        </p:grpSpPr>
        <p:sp>
          <p:nvSpPr>
            <p:cNvPr id="8214" name="Text Box 22"/>
            <p:cNvSpPr txBox="1">
              <a:spLocks noChangeArrowheads="1"/>
            </p:cNvSpPr>
            <p:nvPr/>
          </p:nvSpPr>
          <p:spPr bwMode="auto">
            <a:xfrm>
              <a:off x="0" y="0"/>
              <a:ext cx="960" cy="288"/>
            </a:xfrm>
            <a:prstGeom prst="rect">
              <a:avLst/>
            </a:prstGeom>
            <a:noFill/>
            <a:ln w="9525">
              <a:noFill/>
              <a:miter lim="800000"/>
            </a:ln>
            <a:effectLst/>
          </p:spPr>
          <p:txBody>
            <a:bodyPr>
              <a:spAutoFit/>
            </a:bodyPr>
            <a:lstStyle/>
            <a:p>
              <a:pPr>
                <a:spcBef>
                  <a:spcPct val="50000"/>
                </a:spcBef>
              </a:pPr>
              <a:r>
                <a:rPr lang="zh-CN" altLang="en-US" sz="2400" b="1">
                  <a:latin typeface="Times New Roman" panose="02020603050405020304" pitchFamily="18" charset="0"/>
                  <a:ea typeface="黑体" panose="02010609060101010101" pitchFamily="49" charset="-122"/>
                </a:rPr>
                <a:t>缺销售市场</a:t>
              </a:r>
              <a:endParaRPr lang="zh-CN" altLang="en-US" sz="2400" b="1">
                <a:latin typeface="Times New Roman" panose="02020603050405020304" pitchFamily="18" charset="0"/>
                <a:ea typeface="黑体" panose="02010609060101010101" pitchFamily="49" charset="-122"/>
              </a:endParaRPr>
            </a:p>
          </p:txBody>
        </p:sp>
        <p:sp>
          <p:nvSpPr>
            <p:cNvPr id="8215" name="Line 23"/>
            <p:cNvSpPr>
              <a:spLocks noChangeShapeType="1"/>
            </p:cNvSpPr>
            <p:nvPr/>
          </p:nvSpPr>
          <p:spPr bwMode="auto">
            <a:xfrm>
              <a:off x="480" y="240"/>
              <a:ext cx="0" cy="336"/>
            </a:xfrm>
            <a:prstGeom prst="line">
              <a:avLst/>
            </a:prstGeom>
            <a:noFill/>
            <a:ln w="38100">
              <a:solidFill>
                <a:schemeClr val="tx1"/>
              </a:solidFill>
              <a:round/>
            </a:ln>
            <a:effectLst/>
          </p:spPr>
          <p:txBody>
            <a:bodyPr/>
            <a:lstStyle/>
            <a:p>
              <a:endParaRPr lang="zh-CN" altLang="en-US"/>
            </a:p>
          </p:txBody>
        </p:sp>
      </p:grpSp>
      <p:grpSp>
        <p:nvGrpSpPr>
          <p:cNvPr id="8216" name="Group 24"/>
          <p:cNvGrpSpPr/>
          <p:nvPr/>
        </p:nvGrpSpPr>
        <p:grpSpPr bwMode="auto">
          <a:xfrm>
            <a:off x="6553200" y="4572000"/>
            <a:ext cx="2438400" cy="1219200"/>
            <a:chOff x="0" y="0"/>
            <a:chExt cx="1440" cy="768"/>
          </a:xfrm>
        </p:grpSpPr>
        <p:sp>
          <p:nvSpPr>
            <p:cNvPr id="8217" name="Text Box 25"/>
            <p:cNvSpPr txBox="1">
              <a:spLocks noChangeArrowheads="1"/>
            </p:cNvSpPr>
            <p:nvPr/>
          </p:nvSpPr>
          <p:spPr bwMode="auto">
            <a:xfrm>
              <a:off x="0" y="480"/>
              <a:ext cx="1440" cy="288"/>
            </a:xfrm>
            <a:prstGeom prst="rect">
              <a:avLst/>
            </a:prstGeom>
            <a:noFill/>
            <a:ln w="9525">
              <a:noFill/>
              <a:miter lim="800000"/>
            </a:ln>
            <a:effectLst/>
          </p:spPr>
          <p:txBody>
            <a:bodyPr>
              <a:spAutoFit/>
            </a:bodyPr>
            <a:lstStyle/>
            <a:p>
              <a:pPr>
                <a:spcBef>
                  <a:spcPct val="50000"/>
                </a:spcBef>
              </a:pPr>
              <a:r>
                <a:rPr lang="zh-CN" altLang="en-US" sz="2400" b="1">
                  <a:latin typeface="Times New Roman" panose="02020603050405020304" pitchFamily="18" charset="0"/>
                  <a:ea typeface="黑体" panose="02010609060101010101" pitchFamily="49" charset="-122"/>
                </a:rPr>
                <a:t>占有大量劳动力</a:t>
              </a:r>
              <a:endParaRPr lang="zh-CN" altLang="en-US" sz="2400" b="1">
                <a:latin typeface="Times New Roman" panose="02020603050405020304" pitchFamily="18" charset="0"/>
                <a:ea typeface="黑体" panose="02010609060101010101" pitchFamily="49" charset="-122"/>
              </a:endParaRPr>
            </a:p>
          </p:txBody>
        </p:sp>
        <p:sp>
          <p:nvSpPr>
            <p:cNvPr id="8218" name="Line 26"/>
            <p:cNvSpPr>
              <a:spLocks noChangeShapeType="1"/>
            </p:cNvSpPr>
            <p:nvPr/>
          </p:nvSpPr>
          <p:spPr bwMode="auto">
            <a:xfrm>
              <a:off x="0" y="0"/>
              <a:ext cx="336" cy="480"/>
            </a:xfrm>
            <a:prstGeom prst="line">
              <a:avLst/>
            </a:prstGeom>
            <a:noFill/>
            <a:ln w="38100">
              <a:solidFill>
                <a:schemeClr val="tx1"/>
              </a:solidFill>
              <a:round/>
            </a:ln>
            <a:effectLst/>
          </p:spPr>
          <p:txBody>
            <a:bodyPr/>
            <a:lstStyle/>
            <a:p>
              <a:endParaRPr lang="zh-CN" altLang="en-US"/>
            </a:p>
          </p:txBody>
        </p:sp>
      </p:grpSp>
      <p:grpSp>
        <p:nvGrpSpPr>
          <p:cNvPr id="8219" name="Group 27"/>
          <p:cNvGrpSpPr/>
          <p:nvPr/>
        </p:nvGrpSpPr>
        <p:grpSpPr bwMode="auto">
          <a:xfrm>
            <a:off x="6096000" y="1143000"/>
            <a:ext cx="2438400" cy="838200"/>
            <a:chOff x="0" y="0"/>
            <a:chExt cx="1392" cy="528"/>
          </a:xfrm>
        </p:grpSpPr>
        <p:sp>
          <p:nvSpPr>
            <p:cNvPr id="8220" name="Text Box 28"/>
            <p:cNvSpPr txBox="1">
              <a:spLocks noChangeArrowheads="1"/>
            </p:cNvSpPr>
            <p:nvPr/>
          </p:nvSpPr>
          <p:spPr bwMode="auto">
            <a:xfrm>
              <a:off x="48" y="0"/>
              <a:ext cx="1344" cy="288"/>
            </a:xfrm>
            <a:prstGeom prst="rect">
              <a:avLst/>
            </a:prstGeom>
            <a:noFill/>
            <a:ln w="9525">
              <a:noFill/>
              <a:miter lim="800000"/>
            </a:ln>
            <a:effectLst/>
          </p:spPr>
          <p:txBody>
            <a:bodyPr>
              <a:spAutoFit/>
            </a:bodyPr>
            <a:lstStyle/>
            <a:p>
              <a:pPr>
                <a:spcBef>
                  <a:spcPct val="50000"/>
                </a:spcBef>
              </a:pPr>
              <a:r>
                <a:rPr lang="zh-CN" altLang="en-US" sz="2400" b="1">
                  <a:latin typeface="Times New Roman" panose="02020603050405020304" pitchFamily="18" charset="0"/>
                  <a:ea typeface="黑体" panose="02010609060101010101" pitchFamily="49" charset="-122"/>
                </a:rPr>
                <a:t>缺自由劳动力</a:t>
              </a:r>
              <a:endParaRPr lang="zh-CN" altLang="en-US" sz="2400" b="1">
                <a:latin typeface="Times New Roman" panose="02020603050405020304" pitchFamily="18" charset="0"/>
                <a:ea typeface="黑体" panose="02010609060101010101" pitchFamily="49" charset="-122"/>
              </a:endParaRPr>
            </a:p>
          </p:txBody>
        </p:sp>
        <p:sp>
          <p:nvSpPr>
            <p:cNvPr id="8221" name="Line 29"/>
            <p:cNvSpPr>
              <a:spLocks noChangeShapeType="1"/>
            </p:cNvSpPr>
            <p:nvPr/>
          </p:nvSpPr>
          <p:spPr bwMode="auto">
            <a:xfrm flipV="1">
              <a:off x="0" y="240"/>
              <a:ext cx="384" cy="288"/>
            </a:xfrm>
            <a:prstGeom prst="line">
              <a:avLst/>
            </a:prstGeom>
            <a:noFill/>
            <a:ln w="38100">
              <a:solidFill>
                <a:schemeClr val="tx1"/>
              </a:solidFill>
              <a:round/>
            </a:ln>
            <a:effectLst/>
          </p:spPr>
          <p:txBody>
            <a:bodyPr/>
            <a:lstStyle/>
            <a:p>
              <a:endParaRPr lang="zh-CN" altLang="en-US"/>
            </a:p>
          </p:txBody>
        </p:sp>
      </p:grpSp>
      <p:grpSp>
        <p:nvGrpSpPr>
          <p:cNvPr id="8222" name="Group 30"/>
          <p:cNvGrpSpPr/>
          <p:nvPr/>
        </p:nvGrpSpPr>
        <p:grpSpPr bwMode="auto">
          <a:xfrm>
            <a:off x="5105400" y="2971800"/>
            <a:ext cx="2362200" cy="457200"/>
            <a:chOff x="0" y="0"/>
            <a:chExt cx="1488" cy="288"/>
          </a:xfrm>
        </p:grpSpPr>
        <p:sp>
          <p:nvSpPr>
            <p:cNvPr id="8223" name="Line 31"/>
            <p:cNvSpPr>
              <a:spLocks noChangeShapeType="1"/>
            </p:cNvSpPr>
            <p:nvPr/>
          </p:nvSpPr>
          <p:spPr bwMode="auto">
            <a:xfrm>
              <a:off x="0" y="288"/>
              <a:ext cx="1488" cy="0"/>
            </a:xfrm>
            <a:prstGeom prst="line">
              <a:avLst/>
            </a:prstGeom>
            <a:noFill/>
            <a:ln w="38100">
              <a:solidFill>
                <a:schemeClr val="tx1"/>
              </a:solidFill>
              <a:round/>
              <a:tailEnd type="triangle" w="med" len="med"/>
            </a:ln>
            <a:effectLst/>
          </p:spPr>
          <p:txBody>
            <a:bodyPr/>
            <a:lstStyle/>
            <a:p>
              <a:endParaRPr lang="zh-CN" altLang="en-US"/>
            </a:p>
          </p:txBody>
        </p:sp>
        <p:sp>
          <p:nvSpPr>
            <p:cNvPr id="8224" name="Text Box 32"/>
            <p:cNvSpPr txBox="1">
              <a:spLocks noChangeArrowheads="1"/>
            </p:cNvSpPr>
            <p:nvPr/>
          </p:nvSpPr>
          <p:spPr bwMode="auto">
            <a:xfrm>
              <a:off x="768" y="0"/>
              <a:ext cx="720" cy="288"/>
            </a:xfrm>
            <a:prstGeom prst="rect">
              <a:avLst/>
            </a:prstGeom>
            <a:noFill/>
            <a:ln w="9525">
              <a:noFill/>
              <a:miter lim="800000"/>
            </a:ln>
            <a:effectLst/>
          </p:spPr>
          <p:txBody>
            <a:bodyPr>
              <a:spAutoFit/>
            </a:bodyPr>
            <a:lstStyle/>
            <a:p>
              <a:pPr>
                <a:spcBef>
                  <a:spcPct val="50000"/>
                </a:spcBef>
              </a:pPr>
              <a:r>
                <a:rPr lang="zh-CN" altLang="en-US" sz="2400" b="1">
                  <a:latin typeface="Times New Roman" panose="02020603050405020304" pitchFamily="18" charset="0"/>
                  <a:ea typeface="黑体" panose="02010609060101010101" pitchFamily="49" charset="-122"/>
                </a:rPr>
                <a:t>结果</a:t>
              </a:r>
              <a:endParaRPr lang="zh-CN" altLang="en-US" sz="2400" b="1">
                <a:latin typeface="Times New Roman" panose="02020603050405020304" pitchFamily="18" charset="0"/>
                <a:ea typeface="黑体" panose="02010609060101010101" pitchFamily="49" charset="-122"/>
              </a:endParaRPr>
            </a:p>
          </p:txBody>
        </p:sp>
      </p:grpSp>
      <p:grpSp>
        <p:nvGrpSpPr>
          <p:cNvPr id="8225" name="Group 33"/>
          <p:cNvGrpSpPr/>
          <p:nvPr/>
        </p:nvGrpSpPr>
        <p:grpSpPr bwMode="auto">
          <a:xfrm>
            <a:off x="7086600" y="2667000"/>
            <a:ext cx="1981200" cy="1524000"/>
            <a:chOff x="0" y="0"/>
            <a:chExt cx="1248" cy="960"/>
          </a:xfrm>
        </p:grpSpPr>
        <p:sp>
          <p:nvSpPr>
            <p:cNvPr id="8226" name="AutoShape 34"/>
            <p:cNvSpPr>
              <a:spLocks noChangeArrowheads="1"/>
            </p:cNvSpPr>
            <p:nvPr/>
          </p:nvSpPr>
          <p:spPr bwMode="auto">
            <a:xfrm>
              <a:off x="0" y="0"/>
              <a:ext cx="1248" cy="960"/>
            </a:xfrm>
            <a:prstGeom prst="irregularSeal2">
              <a:avLst/>
            </a:prstGeom>
            <a:solidFill>
              <a:srgbClr val="FFFFCC"/>
            </a:solidFill>
            <a:ln w="9525">
              <a:solidFill>
                <a:schemeClr val="tx1"/>
              </a:solidFill>
              <a:miter lim="800000"/>
            </a:ln>
            <a:effectLst/>
          </p:spPr>
          <p:txBody>
            <a:bodyPr wrap="none" anchor="ctr"/>
            <a:lstStyle/>
            <a:p>
              <a:endParaRPr lang="zh-CN" altLang="en-US"/>
            </a:p>
          </p:txBody>
        </p:sp>
        <p:sp>
          <p:nvSpPr>
            <p:cNvPr id="8227" name="Text Box 35"/>
            <p:cNvSpPr txBox="1">
              <a:spLocks noChangeArrowheads="1"/>
            </p:cNvSpPr>
            <p:nvPr/>
          </p:nvSpPr>
          <p:spPr bwMode="auto">
            <a:xfrm>
              <a:off x="192" y="240"/>
              <a:ext cx="864" cy="442"/>
            </a:xfrm>
            <a:prstGeom prst="rect">
              <a:avLst/>
            </a:prstGeom>
            <a:noFill/>
            <a:ln w="9525">
              <a:noFill/>
              <a:miter lim="800000"/>
            </a:ln>
            <a:effectLst/>
          </p:spPr>
          <p:txBody>
            <a:bodyPr>
              <a:spAutoFit/>
            </a:bodyPr>
            <a:lstStyle/>
            <a:p>
              <a:pPr>
                <a:spcBef>
                  <a:spcPct val="50000"/>
                </a:spcBef>
              </a:pPr>
              <a:r>
                <a:rPr lang="zh-CN" altLang="en-US" sz="4000" b="1">
                  <a:solidFill>
                    <a:srgbClr val="FF3300"/>
                  </a:solidFill>
                  <a:latin typeface="Times New Roman" panose="02020603050405020304" pitchFamily="18" charset="0"/>
                  <a:ea typeface="黑体" panose="02010609060101010101" pitchFamily="49" charset="-122"/>
                </a:rPr>
                <a:t>内战</a:t>
              </a:r>
              <a:endParaRPr lang="zh-CN" altLang="en-US" sz="4000" b="1">
                <a:solidFill>
                  <a:srgbClr val="FF3300"/>
                </a:solidFill>
                <a:latin typeface="Times New Roman" panose="02020603050405020304" pitchFamily="18" charset="0"/>
                <a:ea typeface="黑体" panose="02010609060101010101" pitchFamily="49" charset="-122"/>
              </a:endParaRPr>
            </a:p>
          </p:txBody>
        </p:sp>
      </p:grpSp>
      <p:sp>
        <p:nvSpPr>
          <p:cNvPr id="8228" name="Text Box 36"/>
          <p:cNvSpPr txBox="1">
            <a:spLocks noChangeArrowheads="1"/>
          </p:cNvSpPr>
          <p:nvPr/>
        </p:nvSpPr>
        <p:spPr bwMode="auto">
          <a:xfrm>
            <a:off x="4114800" y="3124200"/>
            <a:ext cx="990600" cy="519113"/>
          </a:xfrm>
          <a:prstGeom prst="rect">
            <a:avLst/>
          </a:prstGeom>
          <a:noFill/>
          <a:ln w="9525">
            <a:noFill/>
            <a:miter lim="800000"/>
          </a:ln>
          <a:effectLst/>
        </p:spPr>
        <p:txBody>
          <a:bodyPr>
            <a:spAutoFit/>
          </a:bodyPr>
          <a:lstStyle/>
          <a:p>
            <a:pPr>
              <a:spcBef>
                <a:spcPct val="50000"/>
              </a:spcBef>
            </a:pPr>
            <a:r>
              <a:rPr lang="zh-CN" altLang="en-US" sz="2800" b="1">
                <a:solidFill>
                  <a:srgbClr val="FF3300"/>
                </a:solidFill>
                <a:latin typeface="Times New Roman" panose="02020603050405020304" pitchFamily="18" charset="0"/>
                <a:ea typeface="黑体" panose="02010609060101010101" pitchFamily="49" charset="-122"/>
              </a:rPr>
              <a:t>矛盾</a:t>
            </a:r>
            <a:endParaRPr lang="zh-CN" altLang="en-US" sz="2800" b="1">
              <a:solidFill>
                <a:srgbClr val="FF3300"/>
              </a:solidFill>
              <a:latin typeface="Times New Roman" panose="02020603050405020304" pitchFamily="18" charset="0"/>
              <a:ea typeface="黑体" panose="02010609060101010101" pitchFamily="49" charset="-122"/>
            </a:endParaRPr>
          </a:p>
        </p:txBody>
      </p:sp>
      <p:grpSp>
        <p:nvGrpSpPr>
          <p:cNvPr id="8229" name="Group 37"/>
          <p:cNvGrpSpPr/>
          <p:nvPr/>
        </p:nvGrpSpPr>
        <p:grpSpPr bwMode="auto">
          <a:xfrm>
            <a:off x="539750" y="2924175"/>
            <a:ext cx="3124200" cy="1368425"/>
            <a:chOff x="0" y="0"/>
            <a:chExt cx="1968" cy="862"/>
          </a:xfrm>
        </p:grpSpPr>
        <p:sp>
          <p:nvSpPr>
            <p:cNvPr id="8230" name="Text Box 38"/>
            <p:cNvSpPr txBox="1">
              <a:spLocks noChangeArrowheads="1"/>
            </p:cNvSpPr>
            <p:nvPr/>
          </p:nvSpPr>
          <p:spPr bwMode="auto">
            <a:xfrm>
              <a:off x="0" y="0"/>
              <a:ext cx="1056" cy="862"/>
            </a:xfrm>
            <a:prstGeom prst="rect">
              <a:avLst/>
            </a:prstGeom>
            <a:solidFill>
              <a:srgbClr val="FFFFCC"/>
            </a:solidFill>
            <a:ln w="9525">
              <a:solidFill>
                <a:schemeClr val="tx1"/>
              </a:solidFill>
              <a:miter lim="800000"/>
            </a:ln>
            <a:effectLst/>
          </p:spPr>
          <p:txBody>
            <a:bodyPr>
              <a:spAutoFit/>
            </a:bodyPr>
            <a:lstStyle/>
            <a:p>
              <a:pPr>
                <a:spcBef>
                  <a:spcPct val="50000"/>
                </a:spcBef>
              </a:pPr>
              <a:r>
                <a:rPr lang="zh-CN" altLang="en-US" sz="2800" b="1">
                  <a:solidFill>
                    <a:srgbClr val="FF3300"/>
                  </a:solidFill>
                  <a:latin typeface="Times New Roman" panose="02020603050405020304" pitchFamily="18" charset="0"/>
                  <a:ea typeface="黑体" panose="02010609060101010101" pitchFamily="49" charset="-122"/>
                </a:rPr>
                <a:t>奴隶制的废存问题</a:t>
              </a:r>
              <a:endParaRPr lang="zh-CN" altLang="en-US" sz="2800" b="1">
                <a:solidFill>
                  <a:srgbClr val="FF3300"/>
                </a:solidFill>
                <a:latin typeface="Times New Roman" panose="02020603050405020304" pitchFamily="18" charset="0"/>
                <a:ea typeface="黑体" panose="02010609060101010101" pitchFamily="49" charset="-122"/>
              </a:endParaRPr>
            </a:p>
            <a:p>
              <a:pPr>
                <a:spcBef>
                  <a:spcPct val="50000"/>
                </a:spcBef>
              </a:pPr>
              <a:r>
                <a:rPr lang="zh-CN" altLang="en-US" b="1"/>
                <a:t>   </a:t>
              </a:r>
              <a:endParaRPr lang="zh-CN" altLang="en-US" b="1"/>
            </a:p>
          </p:txBody>
        </p:sp>
        <p:sp>
          <p:nvSpPr>
            <p:cNvPr id="8231" name="Line 39"/>
            <p:cNvSpPr>
              <a:spLocks noChangeShapeType="1"/>
            </p:cNvSpPr>
            <p:nvPr/>
          </p:nvSpPr>
          <p:spPr bwMode="auto">
            <a:xfrm flipV="1">
              <a:off x="1008" y="288"/>
              <a:ext cx="960" cy="0"/>
            </a:xfrm>
            <a:prstGeom prst="line">
              <a:avLst/>
            </a:prstGeom>
            <a:noFill/>
            <a:ln w="38100">
              <a:solidFill>
                <a:schemeClr val="tx1"/>
              </a:solidFill>
              <a:round/>
            </a:ln>
            <a:effectLst/>
          </p:spPr>
          <p:txBody>
            <a:bodyPr/>
            <a:lstStyle/>
            <a:p>
              <a:endParaRPr lang="zh-CN" altLang="en-US"/>
            </a:p>
          </p:txBody>
        </p:sp>
      </p:grpSp>
      <p:sp>
        <p:nvSpPr>
          <p:cNvPr id="8232" name="Line 40"/>
          <p:cNvSpPr>
            <a:spLocks noChangeShapeType="1"/>
          </p:cNvSpPr>
          <p:nvPr/>
        </p:nvSpPr>
        <p:spPr bwMode="auto">
          <a:xfrm flipH="1">
            <a:off x="5003800" y="1052513"/>
            <a:ext cx="73025" cy="503237"/>
          </a:xfrm>
          <a:prstGeom prst="line">
            <a:avLst/>
          </a:prstGeom>
          <a:noFill/>
          <a:ln w="9525">
            <a:noFill/>
            <a:round/>
          </a:ln>
          <a:effectLst/>
        </p:spPr>
        <p:txBody>
          <a:bodyPr anchor="ctr">
            <a:spAutoFit/>
          </a:bodyPr>
          <a:lstStyle/>
          <a:p>
            <a:endParaRPr lang="zh-CN" altLang="en-US"/>
          </a:p>
        </p:txBody>
      </p:sp>
      <p:sp>
        <p:nvSpPr>
          <p:cNvPr id="8233" name="Line 41"/>
          <p:cNvSpPr>
            <a:spLocks noChangeShapeType="1"/>
          </p:cNvSpPr>
          <p:nvPr/>
        </p:nvSpPr>
        <p:spPr bwMode="auto">
          <a:xfrm flipV="1">
            <a:off x="5003800" y="1052513"/>
            <a:ext cx="215900" cy="576262"/>
          </a:xfrm>
          <a:prstGeom prst="line">
            <a:avLst/>
          </a:prstGeom>
          <a:noFill/>
          <a:ln w="9525">
            <a:noFill/>
            <a:round/>
          </a:ln>
          <a:effectLst/>
        </p:spPr>
        <p:txBody>
          <a:bodyPr anchor="ctr">
            <a:spAutoFit/>
          </a:bodyPr>
          <a:lstStyle/>
          <a:p>
            <a:endParaRPr lang="zh-CN" altLang="en-US"/>
          </a:p>
        </p:txBody>
      </p:sp>
      <p:grpSp>
        <p:nvGrpSpPr>
          <p:cNvPr id="8234" name="Group 42"/>
          <p:cNvGrpSpPr/>
          <p:nvPr/>
        </p:nvGrpSpPr>
        <p:grpSpPr bwMode="auto">
          <a:xfrm>
            <a:off x="4211638" y="836613"/>
            <a:ext cx="2057400" cy="914400"/>
            <a:chOff x="0" y="0"/>
            <a:chExt cx="960" cy="576"/>
          </a:xfrm>
        </p:grpSpPr>
        <p:sp>
          <p:nvSpPr>
            <p:cNvPr id="8235" name="Text Box 43"/>
            <p:cNvSpPr txBox="1">
              <a:spLocks noChangeArrowheads="1"/>
            </p:cNvSpPr>
            <p:nvPr/>
          </p:nvSpPr>
          <p:spPr bwMode="auto">
            <a:xfrm>
              <a:off x="0" y="0"/>
              <a:ext cx="960" cy="288"/>
            </a:xfrm>
            <a:prstGeom prst="rect">
              <a:avLst/>
            </a:prstGeom>
            <a:noFill/>
            <a:ln w="9525">
              <a:noFill/>
              <a:miter lim="800000"/>
            </a:ln>
            <a:effectLst/>
          </p:spPr>
          <p:txBody>
            <a:bodyPr>
              <a:spAutoFit/>
            </a:bodyPr>
            <a:lstStyle/>
            <a:p>
              <a:pPr>
                <a:spcBef>
                  <a:spcPct val="50000"/>
                </a:spcBef>
              </a:pPr>
              <a:r>
                <a:rPr lang="zh-CN" altLang="en-US" sz="2400" b="1">
                  <a:latin typeface="Times New Roman" panose="02020603050405020304" pitchFamily="18" charset="0"/>
                  <a:ea typeface="黑体" panose="02010609060101010101" pitchFamily="49" charset="-122"/>
                </a:rPr>
                <a:t>保护关税</a:t>
              </a:r>
              <a:endParaRPr lang="zh-CN" altLang="en-US" sz="2400" b="1">
                <a:latin typeface="Times New Roman" panose="02020603050405020304" pitchFamily="18" charset="0"/>
                <a:ea typeface="黑体" panose="02010609060101010101" pitchFamily="49" charset="-122"/>
              </a:endParaRPr>
            </a:p>
          </p:txBody>
        </p:sp>
        <p:sp>
          <p:nvSpPr>
            <p:cNvPr id="8236" name="Line 44"/>
            <p:cNvSpPr>
              <a:spLocks noChangeShapeType="1"/>
            </p:cNvSpPr>
            <p:nvPr/>
          </p:nvSpPr>
          <p:spPr bwMode="auto">
            <a:xfrm>
              <a:off x="480" y="240"/>
              <a:ext cx="0" cy="336"/>
            </a:xfrm>
            <a:prstGeom prst="line">
              <a:avLst/>
            </a:prstGeom>
            <a:noFill/>
            <a:ln w="38100">
              <a:solidFill>
                <a:schemeClr val="tx1"/>
              </a:solidFill>
              <a:round/>
            </a:ln>
            <a:effectLst/>
          </p:spPr>
          <p:txBody>
            <a:bodyPr/>
            <a:lstStyle/>
            <a:p>
              <a:endParaRPr lang="zh-CN" altLang="en-US"/>
            </a:p>
          </p:txBody>
        </p:sp>
      </p:grpSp>
      <p:sp>
        <p:nvSpPr>
          <p:cNvPr id="8237" name="Line 45"/>
          <p:cNvSpPr>
            <a:spLocks noChangeShapeType="1"/>
          </p:cNvSpPr>
          <p:nvPr/>
        </p:nvSpPr>
        <p:spPr bwMode="auto">
          <a:xfrm>
            <a:off x="5435600" y="5300663"/>
            <a:ext cx="287338" cy="720725"/>
          </a:xfrm>
          <a:prstGeom prst="line">
            <a:avLst/>
          </a:prstGeom>
          <a:noFill/>
          <a:ln w="9525">
            <a:noFill/>
            <a:round/>
          </a:ln>
          <a:effectLst/>
        </p:spPr>
        <p:txBody>
          <a:bodyPr anchor="ctr">
            <a:spAutoFit/>
          </a:bodyPr>
          <a:lstStyle/>
          <a:p>
            <a:endParaRPr lang="zh-CN" altLang="en-US"/>
          </a:p>
        </p:txBody>
      </p:sp>
      <p:grpSp>
        <p:nvGrpSpPr>
          <p:cNvPr id="8238" name="Group 46"/>
          <p:cNvGrpSpPr/>
          <p:nvPr/>
        </p:nvGrpSpPr>
        <p:grpSpPr bwMode="auto">
          <a:xfrm>
            <a:off x="2916238" y="5300663"/>
            <a:ext cx="1752600" cy="1066800"/>
            <a:chOff x="0" y="0"/>
            <a:chExt cx="960" cy="672"/>
          </a:xfrm>
        </p:grpSpPr>
        <p:sp>
          <p:nvSpPr>
            <p:cNvPr id="8239" name="Text Box 47"/>
            <p:cNvSpPr txBox="1">
              <a:spLocks noChangeArrowheads="1"/>
            </p:cNvSpPr>
            <p:nvPr/>
          </p:nvSpPr>
          <p:spPr bwMode="auto">
            <a:xfrm>
              <a:off x="0" y="384"/>
              <a:ext cx="960" cy="288"/>
            </a:xfrm>
            <a:prstGeom prst="rect">
              <a:avLst/>
            </a:prstGeom>
            <a:noFill/>
            <a:ln w="9525">
              <a:noFill/>
              <a:miter lim="800000"/>
            </a:ln>
            <a:effectLst/>
          </p:spPr>
          <p:txBody>
            <a:bodyPr>
              <a:spAutoFit/>
            </a:bodyPr>
            <a:lstStyle/>
            <a:p>
              <a:pPr>
                <a:spcBef>
                  <a:spcPct val="50000"/>
                </a:spcBef>
              </a:pPr>
              <a:r>
                <a:rPr lang="zh-CN" altLang="en-US" sz="2400" b="1">
                  <a:latin typeface="Times New Roman" panose="02020603050405020304" pitchFamily="18" charset="0"/>
                  <a:ea typeface="黑体" panose="02010609060101010101" pitchFamily="49" charset="-122"/>
                </a:rPr>
                <a:t>输入工业品</a:t>
              </a:r>
              <a:endParaRPr lang="zh-CN" altLang="en-US" sz="2400" b="1">
                <a:latin typeface="Times New Roman" panose="02020603050405020304" pitchFamily="18" charset="0"/>
                <a:ea typeface="黑体" panose="02010609060101010101" pitchFamily="49" charset="-122"/>
              </a:endParaRPr>
            </a:p>
          </p:txBody>
        </p:sp>
        <p:sp>
          <p:nvSpPr>
            <p:cNvPr id="8240" name="Line 48"/>
            <p:cNvSpPr>
              <a:spLocks noChangeShapeType="1"/>
            </p:cNvSpPr>
            <p:nvPr/>
          </p:nvSpPr>
          <p:spPr bwMode="auto">
            <a:xfrm>
              <a:off x="432" y="0"/>
              <a:ext cx="0" cy="432"/>
            </a:xfrm>
            <a:prstGeom prst="line">
              <a:avLst/>
            </a:prstGeom>
            <a:noFill/>
            <a:ln w="38100">
              <a:solidFill>
                <a:schemeClr val="tx1"/>
              </a:solidFill>
              <a:round/>
            </a:ln>
            <a:effectLst/>
          </p:spPr>
          <p:txBody>
            <a:bodyPr/>
            <a:lstStyle/>
            <a:p>
              <a:endParaRPr lang="zh-CN" altLang="en-US"/>
            </a:p>
          </p:txBody>
        </p:sp>
      </p:grpSp>
      <p:sp>
        <p:nvSpPr>
          <p:cNvPr id="8241" name="WordArt 49"/>
          <p:cNvSpPr>
            <a:spLocks noChangeArrowheads="1" noChangeShapeType="1"/>
          </p:cNvSpPr>
          <p:nvPr/>
        </p:nvSpPr>
        <p:spPr bwMode="auto">
          <a:xfrm>
            <a:off x="228600" y="119063"/>
            <a:ext cx="3384550" cy="719137"/>
          </a:xfrm>
          <a:prstGeom prst="rect">
            <a:avLst/>
          </a:prstGeom>
        </p:spPr>
        <p:txBody>
          <a:bodyPr wrap="none" fromWordArt="1">
            <a:prstTxWarp prst="textSlantUp">
              <a:avLst>
                <a:gd name="adj" fmla="val 0"/>
              </a:avLst>
            </a:prstTxWarp>
          </a:bodyPr>
          <a:lstStyle/>
          <a:p>
            <a:pPr algn="ctr"/>
            <a:r>
              <a:rPr lang="zh-CN" altLang="en-US" sz="3600" b="1">
                <a:ln w="9525">
                  <a:solidFill>
                    <a:srgbClr val="000000"/>
                  </a:solidFill>
                  <a:round/>
                </a:ln>
                <a:gradFill rotWithShape="0">
                  <a:gsLst>
                    <a:gs pos="0">
                      <a:srgbClr val="FFCCFF"/>
                    </a:gs>
                    <a:gs pos="50000">
                      <a:srgbClr val="CC66FF"/>
                    </a:gs>
                    <a:gs pos="100000">
                      <a:srgbClr val="FFCCFF"/>
                    </a:gs>
                  </a:gsLst>
                  <a:lin ang="5400000" scaled="1"/>
                </a:gradFill>
                <a:effectLst>
                  <a:prstShdw prst="shdw18" dist="17961" dir="13500000">
                    <a:srgbClr val="000000">
                      <a:gamma/>
                      <a:shade val="60000"/>
                      <a:invGamma/>
                    </a:srgbClr>
                  </a:prstShdw>
                </a:effectLst>
                <a:latin typeface="宋体" panose="02010600030101010101" pitchFamily="2" charset="-122"/>
                <a:ea typeface="宋体" panose="02010600030101010101" pitchFamily="2" charset="-122"/>
              </a:rPr>
              <a:t>南北矛盾焦点：</a:t>
            </a:r>
            <a:endParaRPr lang="zh-CN" altLang="en-US" sz="3600" b="1">
              <a:ln w="9525">
                <a:solidFill>
                  <a:srgbClr val="000000"/>
                </a:solidFill>
                <a:round/>
              </a:ln>
              <a:gradFill rotWithShape="0">
                <a:gsLst>
                  <a:gs pos="0">
                    <a:srgbClr val="FFCCFF"/>
                  </a:gs>
                  <a:gs pos="50000">
                    <a:srgbClr val="CC66FF"/>
                  </a:gs>
                  <a:gs pos="100000">
                    <a:srgbClr val="FFCCFF"/>
                  </a:gs>
                </a:gsLst>
                <a:lin ang="5400000" scaled="1"/>
              </a:gradFill>
              <a:effectLst>
                <a:prstShdw prst="shdw18" dist="17961" dir="13500000">
                  <a:srgbClr val="000000">
                    <a:gamma/>
                    <a:shade val="60000"/>
                    <a:invGamma/>
                  </a:srgbClr>
                </a:prstShdw>
              </a:effectLst>
              <a:latin typeface="宋体" panose="02010600030101010101" pitchFamily="2" charset="-122"/>
              <a:ea typeface="宋体" panose="02010600030101010101" pitchFamily="2" charset="-122"/>
            </a:endParaRPr>
          </a:p>
        </p:txBody>
      </p:sp>
      <p:sp>
        <p:nvSpPr>
          <p:cNvPr id="8242" name="WordArt 50"/>
          <p:cNvSpPr>
            <a:spLocks noChangeArrowheads="1" noChangeShapeType="1"/>
          </p:cNvSpPr>
          <p:nvPr/>
        </p:nvSpPr>
        <p:spPr bwMode="auto">
          <a:xfrm>
            <a:off x="4140200" y="117475"/>
            <a:ext cx="4465638" cy="720725"/>
          </a:xfrm>
          <a:prstGeom prst="rect">
            <a:avLst/>
          </a:prstGeom>
        </p:spPr>
        <p:txBody>
          <a:bodyPr wrap="none" fromWordArt="1">
            <a:prstTxWarp prst="textSlantUp">
              <a:avLst>
                <a:gd name="adj" fmla="val 0"/>
              </a:avLst>
            </a:prstTxWarp>
          </a:bodyPr>
          <a:lstStyle/>
          <a:p>
            <a:pPr algn="ctr"/>
            <a:r>
              <a:rPr lang="zh-CN" altLang="en-US" sz="3600" b="1">
                <a:ln w="9525">
                  <a:solidFill>
                    <a:schemeClr val="tx1"/>
                  </a:solidFill>
                  <a:round/>
                </a:ln>
                <a:gradFill rotWithShape="1">
                  <a:gsLst>
                    <a:gs pos="0">
                      <a:srgbClr val="FFFF00"/>
                    </a:gs>
                    <a:gs pos="50000">
                      <a:srgbClr val="FF99CC"/>
                    </a:gs>
                    <a:gs pos="100000">
                      <a:srgbClr val="FFFF00"/>
                    </a:gs>
                  </a:gsLst>
                  <a:lin ang="5400000" scaled="1"/>
                </a:gradFill>
                <a:effectLst>
                  <a:prstShdw prst="shdw18" dist="17961" dir="13500000">
                    <a:schemeClr val="tx1">
                      <a:gamma/>
                      <a:shade val="60000"/>
                      <a:invGamma/>
                    </a:schemeClr>
                  </a:prstShdw>
                </a:effectLst>
                <a:latin typeface="宋体" panose="02010600030101010101" pitchFamily="2" charset="-122"/>
                <a:ea typeface="宋体" panose="02010600030101010101" pitchFamily="2" charset="-122"/>
              </a:rPr>
              <a:t>奴隶制的废存问题</a:t>
            </a:r>
            <a:endParaRPr lang="zh-CN" altLang="en-US" sz="3600" b="1">
              <a:ln w="9525">
                <a:solidFill>
                  <a:schemeClr val="tx1"/>
                </a:solidFill>
                <a:round/>
              </a:ln>
              <a:gradFill rotWithShape="1">
                <a:gsLst>
                  <a:gs pos="0">
                    <a:srgbClr val="FFFF00"/>
                  </a:gs>
                  <a:gs pos="50000">
                    <a:srgbClr val="FF99CC"/>
                  </a:gs>
                  <a:gs pos="100000">
                    <a:srgbClr val="FFFF00"/>
                  </a:gs>
                </a:gsLst>
                <a:lin ang="5400000" scaled="1"/>
              </a:gradFill>
              <a:effectLst>
                <a:prstShdw prst="shdw18" dist="17961" dir="13500000">
                  <a:schemeClr val="tx1">
                    <a:gamma/>
                    <a:shade val="60000"/>
                    <a:invGamma/>
                  </a:schemeClr>
                </a:prstShdw>
              </a:effectLst>
              <a:latin typeface="宋体" panose="02010600030101010101" pitchFamily="2" charset="-122"/>
              <a:ea typeface="宋体" panose="0201060003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grpId="0" nodeType="clickEffect">
                                  <p:stCondLst>
                                    <p:cond delay="0"/>
                                  </p:stCondLst>
                                  <p:childTnLst>
                                    <p:set>
                                      <p:cBhvr>
                                        <p:cTn id="6" dur="1" fill="hold">
                                          <p:stCondLst>
                                            <p:cond delay="0"/>
                                          </p:stCondLst>
                                        </p:cTn>
                                        <p:tgtEl>
                                          <p:spTgt spid="8228"/>
                                        </p:tgtEl>
                                        <p:attrNameLst>
                                          <p:attrName>style.visibility</p:attrName>
                                        </p:attrNameLst>
                                      </p:cBhvr>
                                      <p:to>
                                        <p:strVal val="visible"/>
                                      </p:to>
                                    </p:set>
                                    <p:anim calcmode="lin" valueType="num">
                                      <p:cBhvr>
                                        <p:cTn id="7" dur="500" fill="hold"/>
                                        <p:tgtEl>
                                          <p:spTgt spid="8228"/>
                                        </p:tgtEl>
                                        <p:attrNameLst>
                                          <p:attrName>ppt_w</p:attrName>
                                        </p:attrNameLst>
                                      </p:cBhvr>
                                      <p:tavLst>
                                        <p:tav tm="0">
                                          <p:val>
                                            <p:fltVal val="0"/>
                                          </p:val>
                                        </p:tav>
                                        <p:tav tm="100000">
                                          <p:val>
                                            <p:strVal val="#ppt_w"/>
                                          </p:val>
                                        </p:tav>
                                      </p:tavLst>
                                    </p:anim>
                                    <p:anim calcmode="lin" valueType="num">
                                      <p:cBhvr>
                                        <p:cTn id="8" dur="500" fill="hold"/>
                                        <p:tgtEl>
                                          <p:spTgt spid="8228"/>
                                        </p:tgtEl>
                                        <p:attrNameLst>
                                          <p:attrName>ppt_h</p:attrName>
                                        </p:attrNameLst>
                                      </p:cBhvr>
                                      <p:tavLst>
                                        <p:tav tm="0">
                                          <p:val>
                                            <p:fltVal val="0"/>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nodeType="clickEffect">
                                  <p:stCondLst>
                                    <p:cond delay="0"/>
                                  </p:stCondLst>
                                  <p:childTnLst>
                                    <p:set>
                                      <p:cBhvr>
                                        <p:cTn id="12" dur="1" fill="hold">
                                          <p:stCondLst>
                                            <p:cond delay="0"/>
                                          </p:stCondLst>
                                        </p:cTn>
                                        <p:tgtEl>
                                          <p:spTgt spid="8229"/>
                                        </p:tgtEl>
                                        <p:attrNameLst>
                                          <p:attrName>style.visibility</p:attrName>
                                        </p:attrNameLst>
                                      </p:cBhvr>
                                      <p:to>
                                        <p:strVal val="visible"/>
                                      </p:to>
                                    </p:set>
                                    <p:anim calcmode="lin" valueType="num">
                                      <p:cBhvr additive="base">
                                        <p:cTn id="13" dur="500" fill="hold"/>
                                        <p:tgtEl>
                                          <p:spTgt spid="8229"/>
                                        </p:tgtEl>
                                        <p:attrNameLst>
                                          <p:attrName>ppt_x</p:attrName>
                                        </p:attrNameLst>
                                      </p:cBhvr>
                                      <p:tavLst>
                                        <p:tav tm="0">
                                          <p:val>
                                            <p:strVal val="0-#ppt_w/2"/>
                                          </p:val>
                                        </p:tav>
                                        <p:tav tm="100000">
                                          <p:val>
                                            <p:strVal val="#ppt_x"/>
                                          </p:val>
                                        </p:tav>
                                      </p:tavLst>
                                    </p:anim>
                                    <p:anim calcmode="lin" valueType="num">
                                      <p:cBhvr additive="base">
                                        <p:cTn id="14" dur="500" fill="hold"/>
                                        <p:tgtEl>
                                          <p:spTgt spid="8229"/>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7" presetClass="entr" presetSubtype="10" fill="hold" nodeType="clickEffect">
                                  <p:stCondLst>
                                    <p:cond delay="0"/>
                                  </p:stCondLst>
                                  <p:childTnLst>
                                    <p:set>
                                      <p:cBhvr>
                                        <p:cTn id="18" dur="1" fill="hold">
                                          <p:stCondLst>
                                            <p:cond delay="0"/>
                                          </p:stCondLst>
                                        </p:cTn>
                                        <p:tgtEl>
                                          <p:spTgt spid="8222"/>
                                        </p:tgtEl>
                                        <p:attrNameLst>
                                          <p:attrName>style.visibility</p:attrName>
                                        </p:attrNameLst>
                                      </p:cBhvr>
                                      <p:to>
                                        <p:strVal val="visible"/>
                                      </p:to>
                                    </p:set>
                                    <p:anim calcmode="lin" valueType="num">
                                      <p:cBhvr>
                                        <p:cTn id="19" dur="500" fill="hold"/>
                                        <p:tgtEl>
                                          <p:spTgt spid="8222"/>
                                        </p:tgtEl>
                                        <p:attrNameLst>
                                          <p:attrName>ppt_w</p:attrName>
                                        </p:attrNameLst>
                                      </p:cBhvr>
                                      <p:tavLst>
                                        <p:tav tm="0">
                                          <p:val>
                                            <p:fltVal val="0"/>
                                          </p:val>
                                        </p:tav>
                                        <p:tav tm="100000">
                                          <p:val>
                                            <p:strVal val="#ppt_w"/>
                                          </p:val>
                                        </p:tav>
                                      </p:tavLst>
                                    </p:anim>
                                    <p:anim calcmode="lin" valueType="num">
                                      <p:cBhvr>
                                        <p:cTn id="20" dur="500" fill="hold"/>
                                        <p:tgtEl>
                                          <p:spTgt spid="8222"/>
                                        </p:tgtEl>
                                        <p:attrNameLst>
                                          <p:attrName>ppt_h</p:attrName>
                                        </p:attrNameLst>
                                      </p:cBhvr>
                                      <p:tavLst>
                                        <p:tav tm="0">
                                          <p:val>
                                            <p:strVal val="#ppt_h"/>
                                          </p:val>
                                        </p:tav>
                                        <p:tav tm="100000">
                                          <p:val>
                                            <p:strVal val="#ppt_h"/>
                                          </p:val>
                                        </p:tav>
                                      </p:tavLst>
                                    </p:anim>
                                  </p:childTnLst>
                                </p:cTn>
                              </p:par>
                            </p:childTnLst>
                          </p:cTn>
                        </p:par>
                      </p:childTnLst>
                    </p:cTn>
                  </p:par>
                  <p:par>
                    <p:cTn id="21" fill="hold">
                      <p:stCondLst>
                        <p:cond delay="indefinite"/>
                      </p:stCondLst>
                      <p:childTnLst>
                        <p:par>
                          <p:cTn id="22" fill="hold">
                            <p:stCondLst>
                              <p:cond delay="0"/>
                            </p:stCondLst>
                            <p:childTnLst>
                              <p:par>
                                <p:cTn id="23" presetID="23" presetClass="entr" presetSubtype="16" fill="hold" nodeType="clickEffect">
                                  <p:stCondLst>
                                    <p:cond delay="0"/>
                                  </p:stCondLst>
                                  <p:childTnLst>
                                    <p:set>
                                      <p:cBhvr>
                                        <p:cTn id="24" dur="1" fill="hold">
                                          <p:stCondLst>
                                            <p:cond delay="0"/>
                                          </p:stCondLst>
                                        </p:cTn>
                                        <p:tgtEl>
                                          <p:spTgt spid="8225"/>
                                        </p:tgtEl>
                                        <p:attrNameLst>
                                          <p:attrName>style.visibility</p:attrName>
                                        </p:attrNameLst>
                                      </p:cBhvr>
                                      <p:to>
                                        <p:strVal val="visible"/>
                                      </p:to>
                                    </p:set>
                                    <p:anim calcmode="lin" valueType="num">
                                      <p:cBhvr>
                                        <p:cTn id="25" dur="500" fill="hold"/>
                                        <p:tgtEl>
                                          <p:spTgt spid="8225"/>
                                        </p:tgtEl>
                                        <p:attrNameLst>
                                          <p:attrName>ppt_w</p:attrName>
                                        </p:attrNameLst>
                                      </p:cBhvr>
                                      <p:tavLst>
                                        <p:tav tm="0">
                                          <p:val>
                                            <p:fltVal val="0"/>
                                          </p:val>
                                        </p:tav>
                                        <p:tav tm="100000">
                                          <p:val>
                                            <p:strVal val="#ppt_w"/>
                                          </p:val>
                                        </p:tav>
                                      </p:tavLst>
                                    </p:anim>
                                    <p:anim calcmode="lin" valueType="num">
                                      <p:cBhvr>
                                        <p:cTn id="26" dur="500" fill="hold"/>
                                        <p:tgtEl>
                                          <p:spTgt spid="8225"/>
                                        </p:tgtEl>
                                        <p:attrNameLst>
                                          <p:attrName>ppt_h</p:attrName>
                                        </p:attrNameLst>
                                      </p:cBhvr>
                                      <p:tavLst>
                                        <p:tav tm="0">
                                          <p:val>
                                            <p:fltVal val="0"/>
                                          </p:val>
                                        </p:tav>
                                        <p:tav tm="100000">
                                          <p:val>
                                            <p:strVal val="#ppt_h"/>
                                          </p:val>
                                        </p:tav>
                                      </p:tavLst>
                                    </p:anim>
                                  </p:childTnLst>
                                  <p:subTnLst>
                                    <p:audio>
                                      <p:cMediaNode>
                                        <p:cTn display="0" masterRel="sameClick">
                                          <p:stCondLst>
                                            <p:cond evt="begin" delay="0">
                                              <p:tn val="23"/>
                                            </p:cond>
                                          </p:stCondLst>
                                          <p:endCondLst>
                                            <p:cond evt="onStopAudio" delay="0">
                                              <p:tgtEl>
                                                <p:sldTgt/>
                                              </p:tgtEl>
                                            </p:cond>
                                          </p:endCondLst>
                                        </p:cTn>
                                        <p:tgtEl>
                                          <p:sndTgt r:embed="rId1" name="explode.wav"/>
                                        </p:tgtEl>
                                      </p:cMediaNode>
                                    </p:audio>
                                  </p:subTnLst>
                                </p:cTn>
                              </p:par>
                            </p:childTnLst>
                          </p:cTn>
                        </p:par>
                      </p:childTnLst>
                    </p:cTn>
                  </p:par>
                  <p:par>
                    <p:cTn id="27" fill="hold">
                      <p:stCondLst>
                        <p:cond delay="indefinite"/>
                      </p:stCondLst>
                      <p:childTnLst>
                        <p:par>
                          <p:cTn id="28" fill="hold">
                            <p:stCondLst>
                              <p:cond delay="0"/>
                            </p:stCondLst>
                            <p:childTnLst>
                              <p:par>
                                <p:cTn id="29" presetID="2" presetClass="entr" presetSubtype="1" fill="hold" grpId="0" nodeType="clickEffect">
                                  <p:stCondLst>
                                    <p:cond delay="0"/>
                                  </p:stCondLst>
                                  <p:childTnLst>
                                    <p:set>
                                      <p:cBhvr>
                                        <p:cTn id="30" dur="1" fill="hold">
                                          <p:stCondLst>
                                            <p:cond delay="0"/>
                                          </p:stCondLst>
                                        </p:cTn>
                                        <p:tgtEl>
                                          <p:spTgt spid="8241"/>
                                        </p:tgtEl>
                                        <p:attrNameLst>
                                          <p:attrName>style.visibility</p:attrName>
                                        </p:attrNameLst>
                                      </p:cBhvr>
                                      <p:to>
                                        <p:strVal val="visible"/>
                                      </p:to>
                                    </p:set>
                                    <p:anim calcmode="lin" valueType="num">
                                      <p:cBhvr additive="base">
                                        <p:cTn id="31" dur="500" fill="hold"/>
                                        <p:tgtEl>
                                          <p:spTgt spid="8241"/>
                                        </p:tgtEl>
                                        <p:attrNameLst>
                                          <p:attrName>ppt_x</p:attrName>
                                        </p:attrNameLst>
                                      </p:cBhvr>
                                      <p:tavLst>
                                        <p:tav tm="0">
                                          <p:val>
                                            <p:strVal val="#ppt_x"/>
                                          </p:val>
                                        </p:tav>
                                        <p:tav tm="100000">
                                          <p:val>
                                            <p:strVal val="#ppt_x"/>
                                          </p:val>
                                        </p:tav>
                                      </p:tavLst>
                                    </p:anim>
                                    <p:anim calcmode="lin" valueType="num">
                                      <p:cBhvr additive="base">
                                        <p:cTn id="32" dur="500" fill="hold"/>
                                        <p:tgtEl>
                                          <p:spTgt spid="8241"/>
                                        </p:tgtEl>
                                        <p:attrNameLst>
                                          <p:attrName>ppt_y</p:attrName>
                                        </p:attrNameLst>
                                      </p:cBhvr>
                                      <p:tavLst>
                                        <p:tav tm="0">
                                          <p:val>
                                            <p:strVal val="0-#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1" fill="hold" grpId="0" nodeType="clickEffect">
                                  <p:stCondLst>
                                    <p:cond delay="0"/>
                                  </p:stCondLst>
                                  <p:childTnLst>
                                    <p:set>
                                      <p:cBhvr>
                                        <p:cTn id="36" dur="1" fill="hold">
                                          <p:stCondLst>
                                            <p:cond delay="0"/>
                                          </p:stCondLst>
                                        </p:cTn>
                                        <p:tgtEl>
                                          <p:spTgt spid="8242"/>
                                        </p:tgtEl>
                                        <p:attrNameLst>
                                          <p:attrName>style.visibility</p:attrName>
                                        </p:attrNameLst>
                                      </p:cBhvr>
                                      <p:to>
                                        <p:strVal val="visible"/>
                                      </p:to>
                                    </p:set>
                                    <p:anim calcmode="lin" valueType="num">
                                      <p:cBhvr additive="base">
                                        <p:cTn id="37" dur="500" fill="hold"/>
                                        <p:tgtEl>
                                          <p:spTgt spid="8242"/>
                                        </p:tgtEl>
                                        <p:attrNameLst>
                                          <p:attrName>ppt_x</p:attrName>
                                        </p:attrNameLst>
                                      </p:cBhvr>
                                      <p:tavLst>
                                        <p:tav tm="0">
                                          <p:val>
                                            <p:strVal val="#ppt_x"/>
                                          </p:val>
                                        </p:tav>
                                        <p:tav tm="100000">
                                          <p:val>
                                            <p:strVal val="#ppt_x"/>
                                          </p:val>
                                        </p:tav>
                                      </p:tavLst>
                                    </p:anim>
                                    <p:anim calcmode="lin" valueType="num">
                                      <p:cBhvr additive="base">
                                        <p:cTn id="38" dur="500" fill="hold"/>
                                        <p:tgtEl>
                                          <p:spTgt spid="8242"/>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228" grpId="0" autoUpdateAnimBg="0"/>
      <p:bldP spid="8241" grpId="0" animBg="1" autoUpdateAnimBg="0"/>
      <p:bldP spid="8242" grpId="0" animBg="1" autoUpdateAnimBg="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49" name="Rectangle 17"/>
          <p:cNvSpPr>
            <a:spLocks noGrp="1" noChangeArrowheads="1"/>
          </p:cNvSpPr>
          <p:nvPr>
            <p:ph type="title"/>
          </p:nvPr>
        </p:nvSpPr>
        <p:spPr>
          <a:xfrm>
            <a:off x="250825" y="-339725"/>
            <a:ext cx="7313613" cy="1143000"/>
          </a:xfrm>
        </p:spPr>
        <p:txBody>
          <a:bodyPr/>
          <a:lstStyle/>
          <a:p>
            <a:r>
              <a:rPr lang="zh-CN" altLang="en-US" sz="4400" b="1">
                <a:ea typeface="黑体" panose="02010609060101010101" pitchFamily="49" charset="-122"/>
              </a:rPr>
              <a:t>材料分析</a:t>
            </a:r>
            <a:endParaRPr lang="zh-CN" altLang="en-US" sz="4400" b="1">
              <a:ea typeface="黑体" panose="02010609060101010101" pitchFamily="49" charset="-122"/>
            </a:endParaRPr>
          </a:p>
        </p:txBody>
      </p:sp>
      <p:sp>
        <p:nvSpPr>
          <p:cNvPr id="18451" name="Rectangle 19"/>
          <p:cNvSpPr>
            <a:spLocks noChangeArrowheads="1"/>
          </p:cNvSpPr>
          <p:nvPr/>
        </p:nvSpPr>
        <p:spPr bwMode="auto">
          <a:xfrm>
            <a:off x="755650" y="2894013"/>
            <a:ext cx="431800" cy="719137"/>
          </a:xfrm>
          <a:prstGeom prst="rect">
            <a:avLst/>
          </a:prstGeom>
          <a:solidFill>
            <a:schemeClr val="accent1"/>
          </a:solidFill>
          <a:ln w="9525">
            <a:solidFill>
              <a:schemeClr val="tx1"/>
            </a:solidFill>
            <a:miter lim="800000"/>
          </a:ln>
          <a:effectLst/>
        </p:spPr>
        <p:txBody>
          <a:bodyPr wrap="none" anchor="ctr"/>
          <a:lstStyle/>
          <a:p>
            <a:pPr algn="ctr" eaLnBrk="1" hangingPunct="1"/>
            <a:endParaRPr lang="zh-CN" altLang="zh-CN" sz="1600">
              <a:latin typeface="黑体" panose="02010609060101010101" pitchFamily="49" charset="-122"/>
              <a:ea typeface="黑体" panose="02010609060101010101" pitchFamily="49" charset="-122"/>
            </a:endParaRPr>
          </a:p>
        </p:txBody>
      </p:sp>
      <p:sp>
        <p:nvSpPr>
          <p:cNvPr id="18452" name="Rectangle 20"/>
          <p:cNvSpPr>
            <a:spLocks noChangeArrowheads="1"/>
          </p:cNvSpPr>
          <p:nvPr/>
        </p:nvSpPr>
        <p:spPr bwMode="auto">
          <a:xfrm>
            <a:off x="1403350" y="2389188"/>
            <a:ext cx="431800" cy="1223962"/>
          </a:xfrm>
          <a:prstGeom prst="rect">
            <a:avLst/>
          </a:prstGeom>
          <a:solidFill>
            <a:schemeClr val="accent1"/>
          </a:solidFill>
          <a:ln w="9525">
            <a:solidFill>
              <a:schemeClr val="tx1"/>
            </a:solidFill>
            <a:miter lim="800000"/>
          </a:ln>
          <a:effectLst/>
        </p:spPr>
        <p:txBody>
          <a:bodyPr wrap="none" anchor="ctr"/>
          <a:lstStyle/>
          <a:p>
            <a:endParaRPr lang="zh-CN" altLang="en-US"/>
          </a:p>
        </p:txBody>
      </p:sp>
      <p:sp>
        <p:nvSpPr>
          <p:cNvPr id="18453" name="Rectangle 21"/>
          <p:cNvSpPr>
            <a:spLocks noChangeArrowheads="1"/>
          </p:cNvSpPr>
          <p:nvPr/>
        </p:nvSpPr>
        <p:spPr bwMode="auto">
          <a:xfrm>
            <a:off x="2124075" y="2246313"/>
            <a:ext cx="433388" cy="1366837"/>
          </a:xfrm>
          <a:prstGeom prst="rect">
            <a:avLst/>
          </a:prstGeom>
          <a:solidFill>
            <a:schemeClr val="accent1"/>
          </a:solidFill>
          <a:ln w="9525">
            <a:solidFill>
              <a:schemeClr val="tx1"/>
            </a:solidFill>
            <a:miter lim="800000"/>
          </a:ln>
          <a:effectLst/>
        </p:spPr>
        <p:txBody>
          <a:bodyPr wrap="none" anchor="ctr"/>
          <a:lstStyle/>
          <a:p>
            <a:endParaRPr lang="zh-CN" altLang="en-US"/>
          </a:p>
        </p:txBody>
      </p:sp>
      <p:sp>
        <p:nvSpPr>
          <p:cNvPr id="18454" name="Rectangle 22"/>
          <p:cNvSpPr>
            <a:spLocks noChangeArrowheads="1"/>
          </p:cNvSpPr>
          <p:nvPr/>
        </p:nvSpPr>
        <p:spPr bwMode="auto">
          <a:xfrm>
            <a:off x="2771775" y="1812925"/>
            <a:ext cx="431800" cy="1800225"/>
          </a:xfrm>
          <a:prstGeom prst="rect">
            <a:avLst/>
          </a:prstGeom>
          <a:solidFill>
            <a:schemeClr val="accent1"/>
          </a:solidFill>
          <a:ln w="9525">
            <a:solidFill>
              <a:schemeClr val="tx1"/>
            </a:solidFill>
            <a:miter lim="800000"/>
          </a:ln>
          <a:effectLst/>
        </p:spPr>
        <p:txBody>
          <a:bodyPr wrap="none" anchor="ctr"/>
          <a:lstStyle/>
          <a:p>
            <a:endParaRPr lang="zh-CN" altLang="en-US"/>
          </a:p>
        </p:txBody>
      </p:sp>
      <p:sp>
        <p:nvSpPr>
          <p:cNvPr id="18455" name="Rectangle 23"/>
          <p:cNvSpPr>
            <a:spLocks noChangeArrowheads="1"/>
          </p:cNvSpPr>
          <p:nvPr/>
        </p:nvSpPr>
        <p:spPr bwMode="auto">
          <a:xfrm>
            <a:off x="3421063" y="1525588"/>
            <a:ext cx="503237" cy="2087562"/>
          </a:xfrm>
          <a:prstGeom prst="rect">
            <a:avLst/>
          </a:prstGeom>
          <a:solidFill>
            <a:schemeClr val="accent1"/>
          </a:solidFill>
          <a:ln w="9525">
            <a:solidFill>
              <a:schemeClr val="tx1"/>
            </a:solidFill>
            <a:miter lim="800000"/>
          </a:ln>
          <a:effectLst/>
        </p:spPr>
        <p:txBody>
          <a:bodyPr wrap="none" anchor="ctr"/>
          <a:lstStyle/>
          <a:p>
            <a:endParaRPr lang="zh-CN" altLang="en-US"/>
          </a:p>
        </p:txBody>
      </p:sp>
      <p:sp>
        <p:nvSpPr>
          <p:cNvPr id="18456" name="Text Box 24"/>
          <p:cNvSpPr txBox="1">
            <a:spLocks noChangeArrowheads="1"/>
          </p:cNvSpPr>
          <p:nvPr/>
        </p:nvSpPr>
        <p:spPr bwMode="auto">
          <a:xfrm>
            <a:off x="179388" y="3757613"/>
            <a:ext cx="4464050" cy="366712"/>
          </a:xfrm>
          <a:prstGeom prst="rect">
            <a:avLst/>
          </a:prstGeom>
          <a:noFill/>
          <a:ln w="9525">
            <a:noFill/>
            <a:miter lim="800000"/>
          </a:ln>
          <a:effectLst/>
        </p:spPr>
        <p:txBody>
          <a:bodyPr>
            <a:spAutoFit/>
          </a:bodyPr>
          <a:lstStyle/>
          <a:p>
            <a:pPr eaLnBrk="1" hangingPunct="1">
              <a:spcBef>
                <a:spcPct val="50000"/>
              </a:spcBef>
            </a:pPr>
            <a:endParaRPr lang="zh-CN" altLang="zh-CN">
              <a:latin typeface="黑体" panose="02010609060101010101" pitchFamily="49" charset="-122"/>
              <a:ea typeface="黑体" panose="02010609060101010101" pitchFamily="49" charset="-122"/>
            </a:endParaRPr>
          </a:p>
        </p:txBody>
      </p:sp>
      <p:sp>
        <p:nvSpPr>
          <p:cNvPr id="18457" name="Text Box 25"/>
          <p:cNvSpPr txBox="1">
            <a:spLocks noChangeArrowheads="1"/>
          </p:cNvSpPr>
          <p:nvPr/>
        </p:nvSpPr>
        <p:spPr bwMode="auto">
          <a:xfrm>
            <a:off x="395288" y="3686175"/>
            <a:ext cx="4321175" cy="366713"/>
          </a:xfrm>
          <a:prstGeom prst="rect">
            <a:avLst/>
          </a:prstGeom>
          <a:noFill/>
          <a:ln w="9525">
            <a:noFill/>
            <a:miter lim="800000"/>
          </a:ln>
          <a:effectLst/>
        </p:spPr>
        <p:txBody>
          <a:bodyPr>
            <a:spAutoFit/>
          </a:bodyPr>
          <a:lstStyle/>
          <a:p>
            <a:pPr eaLnBrk="1" hangingPunct="1">
              <a:spcBef>
                <a:spcPct val="50000"/>
              </a:spcBef>
            </a:pPr>
            <a:r>
              <a:rPr lang="en-US" altLang="zh-CN">
                <a:latin typeface="黑体" panose="02010609060101010101" pitchFamily="49" charset="-122"/>
                <a:ea typeface="黑体" panose="02010609060101010101" pitchFamily="49" charset="-122"/>
              </a:rPr>
              <a:t>1820  1830  1840  1850  1860</a:t>
            </a:r>
            <a:r>
              <a:rPr lang="zh-CN" altLang="en-US">
                <a:latin typeface="黑体" panose="02010609060101010101" pitchFamily="49" charset="-122"/>
                <a:ea typeface="黑体" panose="02010609060101010101" pitchFamily="49" charset="-122"/>
              </a:rPr>
              <a:t>年</a:t>
            </a:r>
            <a:endParaRPr lang="zh-CN" altLang="en-US">
              <a:latin typeface="黑体" panose="02010609060101010101" pitchFamily="49" charset="-122"/>
              <a:ea typeface="黑体" panose="02010609060101010101" pitchFamily="49" charset="-122"/>
            </a:endParaRPr>
          </a:p>
        </p:txBody>
      </p:sp>
      <p:graphicFrame>
        <p:nvGraphicFramePr>
          <p:cNvPr id="18458" name="Group 26"/>
          <p:cNvGraphicFramePr>
            <a:graphicFrameLocks noGrp="1"/>
          </p:cNvGraphicFramePr>
          <p:nvPr/>
        </p:nvGraphicFramePr>
        <p:xfrm>
          <a:off x="323850" y="884238"/>
          <a:ext cx="3889375" cy="2735264"/>
        </p:xfrm>
        <a:graphic>
          <a:graphicData uri="http://schemas.openxmlformats.org/drawingml/2006/table">
            <a:tbl>
              <a:tblPr/>
              <a:tblGrid>
                <a:gridCol w="3889375"/>
              </a:tblGrid>
              <a:tr h="684213">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panose="05000000000000000000" pitchFamily="2" charset="2"/>
                        <a:buNone/>
                      </a:pPr>
                      <a:r>
                        <a:rPr kumimoji="0" lang="en-US" altLang="zh-CN" sz="1800" b="0" i="0" u="none" strike="noStrike" cap="none" normalizeH="0" baseline="0" smtClean="0">
                          <a:ln>
                            <a:noFill/>
                          </a:ln>
                          <a:solidFill>
                            <a:schemeClr val="tx1"/>
                          </a:solidFill>
                          <a:effectLst/>
                          <a:latin typeface="黑体" panose="02010609060101010101" pitchFamily="49" charset="-122"/>
                          <a:ea typeface="黑体" panose="02010609060101010101" pitchFamily="49" charset="-122"/>
                        </a:rPr>
                        <a:t>4</a:t>
                      </a:r>
                      <a:endParaRPr kumimoji="0" lang="en-US" altLang="zh-CN" sz="1800" b="0" i="0" u="none" strike="noStrike" cap="none" normalizeH="0" baseline="0" smtClean="0">
                        <a:ln>
                          <a:noFill/>
                        </a:ln>
                        <a:solidFill>
                          <a:schemeClr val="tx1"/>
                        </a:solidFill>
                        <a:effectLst/>
                        <a:latin typeface="黑体" panose="02010609060101010101" pitchFamily="49" charset="-122"/>
                        <a:ea typeface="黑体" panose="02010609060101010101" pitchFamily="49" charset="-122"/>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684213">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panose="05000000000000000000" pitchFamily="2" charset="2"/>
                        <a:buNone/>
                      </a:pPr>
                      <a:r>
                        <a:rPr kumimoji="0" lang="en-US" altLang="zh-CN" sz="1800" b="0" i="0" u="none" strike="noStrike" cap="none" normalizeH="0" baseline="0" smtClean="0">
                          <a:ln>
                            <a:noFill/>
                          </a:ln>
                          <a:solidFill>
                            <a:schemeClr val="tx1"/>
                          </a:solidFill>
                          <a:effectLst/>
                          <a:latin typeface="黑体" panose="02010609060101010101" pitchFamily="49" charset="-122"/>
                          <a:ea typeface="黑体" panose="02010609060101010101" pitchFamily="49" charset="-122"/>
                        </a:rPr>
                        <a:t>3</a:t>
                      </a:r>
                      <a:endParaRPr kumimoji="0" lang="en-US" altLang="zh-CN" sz="1800" b="0" i="0" u="none" strike="noStrike" cap="none" normalizeH="0" baseline="0" smtClean="0">
                        <a:ln>
                          <a:noFill/>
                        </a:ln>
                        <a:solidFill>
                          <a:schemeClr val="tx1"/>
                        </a:solidFill>
                        <a:effectLst/>
                        <a:latin typeface="黑体" panose="02010609060101010101" pitchFamily="49" charset="-122"/>
                        <a:ea typeface="黑体" panose="02010609060101010101" pitchFamily="49" charset="-122"/>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682625">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panose="05000000000000000000" pitchFamily="2" charset="2"/>
                        <a:buNone/>
                      </a:pPr>
                      <a:r>
                        <a:rPr kumimoji="0" lang="en-US" altLang="zh-CN" sz="1800" b="0" i="0" u="none" strike="noStrike" cap="none" normalizeH="0" baseline="0" smtClean="0">
                          <a:ln>
                            <a:noFill/>
                          </a:ln>
                          <a:solidFill>
                            <a:schemeClr val="tx1"/>
                          </a:solidFill>
                          <a:effectLst/>
                          <a:latin typeface="黑体" panose="02010609060101010101" pitchFamily="49" charset="-122"/>
                          <a:ea typeface="黑体" panose="02010609060101010101" pitchFamily="49" charset="-122"/>
                        </a:rPr>
                        <a:t>2</a:t>
                      </a:r>
                      <a:endParaRPr kumimoji="0" lang="en-US" altLang="zh-CN" sz="1800" b="0" i="0" u="none" strike="noStrike" cap="none" normalizeH="0" baseline="0" smtClean="0">
                        <a:ln>
                          <a:noFill/>
                        </a:ln>
                        <a:solidFill>
                          <a:schemeClr val="tx1"/>
                        </a:solidFill>
                        <a:effectLst/>
                        <a:latin typeface="黑体" panose="02010609060101010101" pitchFamily="49" charset="-122"/>
                        <a:ea typeface="黑体" panose="02010609060101010101" pitchFamily="49" charset="-122"/>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684213">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panose="05000000000000000000" pitchFamily="2" charset="2"/>
                        <a:buNone/>
                      </a:pPr>
                      <a:r>
                        <a:rPr kumimoji="0" lang="en-US" altLang="zh-CN" sz="1800" b="0" i="0" u="none" strike="noStrike" cap="none" normalizeH="0" baseline="0" smtClean="0">
                          <a:ln>
                            <a:noFill/>
                          </a:ln>
                          <a:solidFill>
                            <a:schemeClr val="tx1"/>
                          </a:solidFill>
                          <a:effectLst/>
                          <a:latin typeface="黑体" panose="02010609060101010101" pitchFamily="49" charset="-122"/>
                          <a:ea typeface="黑体" panose="02010609060101010101" pitchFamily="49" charset="-122"/>
                        </a:rPr>
                        <a:t>1</a:t>
                      </a:r>
                      <a:endParaRPr kumimoji="0" lang="en-US" altLang="zh-CN" sz="1800" b="0" i="0" u="none" strike="noStrike" cap="none" normalizeH="0" baseline="0" smtClean="0">
                        <a:ln>
                          <a:noFill/>
                        </a:ln>
                        <a:solidFill>
                          <a:schemeClr val="tx1"/>
                        </a:solidFill>
                        <a:effectLst/>
                        <a:latin typeface="黑体" panose="02010609060101010101" pitchFamily="49" charset="-122"/>
                        <a:ea typeface="黑体" panose="02010609060101010101" pitchFamily="49" charset="-122"/>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18470" name="Text Box 38"/>
          <p:cNvSpPr txBox="1">
            <a:spLocks noChangeArrowheads="1"/>
          </p:cNvSpPr>
          <p:nvPr/>
        </p:nvSpPr>
        <p:spPr bwMode="auto">
          <a:xfrm>
            <a:off x="395288" y="3686175"/>
            <a:ext cx="4321175" cy="366713"/>
          </a:xfrm>
          <a:prstGeom prst="rect">
            <a:avLst/>
          </a:prstGeom>
          <a:noFill/>
          <a:ln w="9525">
            <a:noFill/>
            <a:miter lim="800000"/>
          </a:ln>
          <a:effectLst/>
        </p:spPr>
        <p:txBody>
          <a:bodyPr>
            <a:spAutoFit/>
          </a:bodyPr>
          <a:lstStyle/>
          <a:p>
            <a:pPr eaLnBrk="1" hangingPunct="1">
              <a:spcBef>
                <a:spcPct val="50000"/>
              </a:spcBef>
            </a:pPr>
            <a:r>
              <a:rPr lang="en-US" altLang="zh-CN" b="1">
                <a:latin typeface="黑体" panose="02010609060101010101" pitchFamily="49" charset="-122"/>
                <a:ea typeface="黑体" panose="02010609060101010101" pitchFamily="49" charset="-122"/>
              </a:rPr>
              <a:t>1820  1830  1840  1850  1860</a:t>
            </a:r>
            <a:r>
              <a:rPr lang="zh-CN" altLang="en-US" b="1">
                <a:latin typeface="黑体" panose="02010609060101010101" pitchFamily="49" charset="-122"/>
                <a:ea typeface="黑体" panose="02010609060101010101" pitchFamily="49" charset="-122"/>
              </a:rPr>
              <a:t>年</a:t>
            </a:r>
            <a:endParaRPr lang="zh-CN" altLang="en-US" b="1">
              <a:latin typeface="黑体" panose="02010609060101010101" pitchFamily="49" charset="-122"/>
              <a:ea typeface="黑体" panose="02010609060101010101" pitchFamily="49" charset="-122"/>
            </a:endParaRPr>
          </a:p>
        </p:txBody>
      </p:sp>
      <p:sp>
        <p:nvSpPr>
          <p:cNvPr id="18471" name="Text Box 39"/>
          <p:cNvSpPr txBox="1">
            <a:spLocks noChangeArrowheads="1"/>
          </p:cNvSpPr>
          <p:nvPr/>
        </p:nvSpPr>
        <p:spPr bwMode="auto">
          <a:xfrm>
            <a:off x="323850" y="4124325"/>
            <a:ext cx="3959225" cy="457200"/>
          </a:xfrm>
          <a:prstGeom prst="rect">
            <a:avLst/>
          </a:prstGeom>
          <a:noFill/>
          <a:ln w="9525">
            <a:noFill/>
            <a:miter lim="800000"/>
          </a:ln>
          <a:effectLst/>
        </p:spPr>
        <p:txBody>
          <a:bodyPr>
            <a:spAutoFit/>
          </a:bodyPr>
          <a:lstStyle/>
          <a:p>
            <a:pPr eaLnBrk="1" hangingPunct="1">
              <a:spcBef>
                <a:spcPct val="50000"/>
              </a:spcBef>
            </a:pPr>
            <a:r>
              <a:rPr lang="zh-CN" altLang="en-US" sz="2400" b="1">
                <a:solidFill>
                  <a:srgbClr val="000099"/>
                </a:solidFill>
                <a:latin typeface="黑体" panose="02010609060101010101" pitchFamily="49" charset="-122"/>
                <a:ea typeface="黑体" panose="02010609060101010101" pitchFamily="49" charset="-122"/>
              </a:rPr>
              <a:t>黑人奴隶的增加</a:t>
            </a:r>
            <a:r>
              <a:rPr lang="en-US" altLang="zh-CN" sz="2400" b="1">
                <a:solidFill>
                  <a:srgbClr val="000099"/>
                </a:solidFill>
                <a:latin typeface="黑体" panose="02010609060101010101" pitchFamily="49" charset="-122"/>
                <a:ea typeface="黑体" panose="02010609060101010101" pitchFamily="49" charset="-122"/>
              </a:rPr>
              <a:t>(</a:t>
            </a:r>
            <a:r>
              <a:rPr lang="zh-CN" altLang="en-US" sz="2400" b="1">
                <a:solidFill>
                  <a:srgbClr val="000099"/>
                </a:solidFill>
                <a:latin typeface="黑体" panose="02010609060101010101" pitchFamily="49" charset="-122"/>
                <a:ea typeface="黑体" panose="02010609060101010101" pitchFamily="49" charset="-122"/>
              </a:rPr>
              <a:t>单位</a:t>
            </a:r>
            <a:r>
              <a:rPr lang="en-US" altLang="zh-CN" sz="2400" b="1">
                <a:solidFill>
                  <a:srgbClr val="000099"/>
                </a:solidFill>
                <a:latin typeface="黑体" panose="02010609060101010101" pitchFamily="49" charset="-122"/>
                <a:ea typeface="黑体" panose="02010609060101010101" pitchFamily="49" charset="-122"/>
              </a:rPr>
              <a:t>:</a:t>
            </a:r>
            <a:r>
              <a:rPr lang="zh-CN" altLang="en-US" sz="2400" b="1">
                <a:solidFill>
                  <a:srgbClr val="000099"/>
                </a:solidFill>
                <a:latin typeface="黑体" panose="02010609060101010101" pitchFamily="49" charset="-122"/>
                <a:ea typeface="黑体" panose="02010609060101010101" pitchFamily="49" charset="-122"/>
              </a:rPr>
              <a:t>百万</a:t>
            </a:r>
            <a:r>
              <a:rPr lang="en-US" altLang="zh-CN" sz="2400" b="1">
                <a:solidFill>
                  <a:srgbClr val="000099"/>
                </a:solidFill>
                <a:latin typeface="黑体" panose="02010609060101010101" pitchFamily="49" charset="-122"/>
                <a:ea typeface="黑体" panose="02010609060101010101" pitchFamily="49" charset="-122"/>
              </a:rPr>
              <a:t>)</a:t>
            </a:r>
            <a:endParaRPr lang="en-US" altLang="zh-CN" sz="2400" b="1">
              <a:solidFill>
                <a:srgbClr val="000099"/>
              </a:solidFill>
              <a:latin typeface="黑体" panose="02010609060101010101" pitchFamily="49" charset="-122"/>
              <a:ea typeface="黑体" panose="02010609060101010101" pitchFamily="49" charset="-122"/>
            </a:endParaRPr>
          </a:p>
        </p:txBody>
      </p:sp>
      <p:sp>
        <p:nvSpPr>
          <p:cNvPr id="18473" name="Text Box 41"/>
          <p:cNvSpPr txBox="1">
            <a:spLocks noChangeArrowheads="1"/>
          </p:cNvSpPr>
          <p:nvPr/>
        </p:nvSpPr>
        <p:spPr bwMode="auto">
          <a:xfrm>
            <a:off x="4500563" y="404813"/>
            <a:ext cx="4392612" cy="4019550"/>
          </a:xfrm>
          <a:prstGeom prst="rect">
            <a:avLst/>
          </a:prstGeom>
          <a:noFill/>
          <a:ln w="28575">
            <a:solidFill>
              <a:srgbClr val="000080"/>
            </a:solidFill>
            <a:miter lim="800000"/>
          </a:ln>
          <a:effectLst/>
        </p:spPr>
        <p:txBody>
          <a:bodyPr>
            <a:spAutoFit/>
          </a:bodyPr>
          <a:lstStyle/>
          <a:p>
            <a:pPr eaLnBrk="1" hangingPunct="1">
              <a:spcBef>
                <a:spcPct val="50000"/>
              </a:spcBef>
            </a:pPr>
            <a:r>
              <a:rPr lang="en-US" altLang="zh-CN" sz="3200" b="1">
                <a:latin typeface="黑体" panose="02010609060101010101" pitchFamily="49" charset="-122"/>
                <a:ea typeface="黑体" panose="02010609060101010101" pitchFamily="49" charset="-122"/>
              </a:rPr>
              <a:t>    1810-1860</a:t>
            </a:r>
            <a:r>
              <a:rPr lang="zh-CN" altLang="en-US" sz="3200" b="1">
                <a:latin typeface="黑体" panose="02010609060101010101" pitchFamily="49" charset="-122"/>
                <a:ea typeface="黑体" panose="02010609060101010101" pitchFamily="49" charset="-122"/>
              </a:rPr>
              <a:t>年</a:t>
            </a:r>
            <a:r>
              <a:rPr lang="en-US" altLang="zh-CN" sz="3200" b="1">
                <a:latin typeface="黑体" panose="02010609060101010101" pitchFamily="49" charset="-122"/>
                <a:ea typeface="黑体" panose="02010609060101010101" pitchFamily="49" charset="-122"/>
              </a:rPr>
              <a:t>,</a:t>
            </a:r>
            <a:r>
              <a:rPr lang="zh-CN" altLang="en-US" sz="3200" b="1">
                <a:latin typeface="黑体" panose="02010609060101010101" pitchFamily="49" charset="-122"/>
                <a:ea typeface="黑体" panose="02010609060101010101" pitchFamily="49" charset="-122"/>
              </a:rPr>
              <a:t>工业总产值增长了近</a:t>
            </a:r>
            <a:r>
              <a:rPr lang="en-US" altLang="zh-CN" sz="3200" b="1">
                <a:latin typeface="黑体" panose="02010609060101010101" pitchFamily="49" charset="-122"/>
                <a:ea typeface="黑体" panose="02010609060101010101" pitchFamily="49" charset="-122"/>
              </a:rPr>
              <a:t>9</a:t>
            </a:r>
            <a:r>
              <a:rPr lang="zh-CN" altLang="en-US" sz="3200" b="1">
                <a:latin typeface="黑体" panose="02010609060101010101" pitchFamily="49" charset="-122"/>
                <a:ea typeface="黑体" panose="02010609060101010101" pitchFamily="49" charset="-122"/>
              </a:rPr>
              <a:t>倍</a:t>
            </a:r>
            <a:r>
              <a:rPr lang="en-US" altLang="zh-CN" sz="3200" b="1">
                <a:latin typeface="黑体" panose="02010609060101010101" pitchFamily="49" charset="-122"/>
                <a:ea typeface="黑体" panose="02010609060101010101" pitchFamily="49" charset="-122"/>
              </a:rPr>
              <a:t>,</a:t>
            </a:r>
            <a:r>
              <a:rPr lang="zh-CN" altLang="en-US" sz="3200" b="1">
                <a:latin typeface="黑体" panose="02010609060101010101" pitchFamily="49" charset="-122"/>
                <a:ea typeface="黑体" panose="02010609060101010101" pitchFamily="49" charset="-122"/>
              </a:rPr>
              <a:t>居世界第四位</a:t>
            </a:r>
            <a:r>
              <a:rPr lang="en-US" altLang="zh-CN" sz="3200" b="1">
                <a:latin typeface="黑体" panose="02010609060101010101" pitchFamily="49" charset="-122"/>
                <a:ea typeface="黑体" panose="02010609060101010101" pitchFamily="49" charset="-122"/>
              </a:rPr>
              <a:t>.</a:t>
            </a:r>
            <a:r>
              <a:rPr lang="zh-CN" altLang="en-US" sz="3200" b="1">
                <a:latin typeface="黑体" panose="02010609060101010101" pitchFamily="49" charset="-122"/>
                <a:ea typeface="黑体" panose="02010609060101010101" pitchFamily="49" charset="-122"/>
              </a:rPr>
              <a:t>南方的</a:t>
            </a:r>
            <a:r>
              <a:rPr lang="zh-CN" altLang="en-US" sz="3200" b="1">
                <a:solidFill>
                  <a:srgbClr val="990033"/>
                </a:solidFill>
                <a:latin typeface="黑体" panose="02010609060101010101" pitchFamily="49" charset="-122"/>
                <a:ea typeface="黑体" panose="02010609060101010101" pitchFamily="49" charset="-122"/>
              </a:rPr>
              <a:t>奴隶主</a:t>
            </a:r>
            <a:r>
              <a:rPr lang="zh-CN" altLang="en-US" sz="3200" b="1">
                <a:latin typeface="黑体" panose="02010609060101010101" pitchFamily="49" charset="-122"/>
                <a:ea typeface="黑体" panose="02010609060101010101" pitchFamily="49" charset="-122"/>
              </a:rPr>
              <a:t>使用</a:t>
            </a:r>
            <a:r>
              <a:rPr lang="zh-CN" altLang="en-US" sz="3200" b="1">
                <a:solidFill>
                  <a:srgbClr val="000099"/>
                </a:solidFill>
                <a:latin typeface="黑体" panose="02010609060101010101" pitchFamily="49" charset="-122"/>
                <a:ea typeface="黑体" panose="02010609060101010101" pitchFamily="49" charset="-122"/>
              </a:rPr>
              <a:t>大量黑人奴隶</a:t>
            </a:r>
            <a:r>
              <a:rPr lang="zh-CN" altLang="en-US" sz="3200" b="1">
                <a:latin typeface="黑体" panose="02010609060101010101" pitchFamily="49" charset="-122"/>
                <a:ea typeface="黑体" panose="02010609060101010101" pitchFamily="49" charset="-122"/>
              </a:rPr>
              <a:t>做</a:t>
            </a:r>
            <a:r>
              <a:rPr lang="zh-CN" altLang="en-US" sz="3200" b="1">
                <a:solidFill>
                  <a:srgbClr val="000099"/>
                </a:solidFill>
                <a:latin typeface="黑体" panose="02010609060101010101" pitchFamily="49" charset="-122"/>
                <a:ea typeface="黑体" panose="02010609060101010101" pitchFamily="49" charset="-122"/>
              </a:rPr>
              <a:t>劳动力</a:t>
            </a:r>
            <a:r>
              <a:rPr lang="en-US" altLang="zh-CN" sz="3200" b="1">
                <a:latin typeface="黑体" panose="02010609060101010101" pitchFamily="49" charset="-122"/>
                <a:ea typeface="黑体" panose="02010609060101010101" pitchFamily="49" charset="-122"/>
              </a:rPr>
              <a:t>,</a:t>
            </a:r>
            <a:r>
              <a:rPr lang="zh-CN" altLang="en-US" sz="3200" b="1">
                <a:latin typeface="黑体" panose="02010609060101010101" pitchFamily="49" charset="-122"/>
                <a:ea typeface="黑体" panose="02010609060101010101" pitchFamily="49" charset="-122"/>
              </a:rPr>
              <a:t>种植棉花和烟草</a:t>
            </a:r>
            <a:r>
              <a:rPr lang="en-US" altLang="zh-CN" sz="3200" b="1">
                <a:latin typeface="黑体" panose="02010609060101010101" pitchFamily="49" charset="-122"/>
                <a:ea typeface="黑体" panose="02010609060101010101" pitchFamily="49" charset="-122"/>
              </a:rPr>
              <a:t>,</a:t>
            </a:r>
            <a:r>
              <a:rPr lang="zh-CN" altLang="en-US" sz="3200" b="1">
                <a:latin typeface="黑体" panose="02010609060101010101" pitchFamily="49" charset="-122"/>
                <a:ea typeface="黑体" panose="02010609060101010101" pitchFamily="49" charset="-122"/>
              </a:rPr>
              <a:t>将棉花等大量的</a:t>
            </a:r>
            <a:r>
              <a:rPr lang="zh-CN" altLang="en-US" sz="3200" b="1">
                <a:solidFill>
                  <a:srgbClr val="000099"/>
                </a:solidFill>
                <a:latin typeface="黑体" panose="02010609060101010101" pitchFamily="49" charset="-122"/>
                <a:ea typeface="黑体" panose="02010609060101010101" pitchFamily="49" charset="-122"/>
              </a:rPr>
              <a:t>工业原料</a:t>
            </a:r>
            <a:r>
              <a:rPr lang="zh-CN" altLang="en-US" sz="3200" b="1">
                <a:latin typeface="黑体" panose="02010609060101010101" pitchFamily="49" charset="-122"/>
                <a:ea typeface="黑体" panose="02010609060101010101" pitchFamily="49" charset="-122"/>
              </a:rPr>
              <a:t>销往英国并换回英国廉价的</a:t>
            </a:r>
            <a:r>
              <a:rPr lang="zh-CN" altLang="en-US" sz="3200" b="1">
                <a:solidFill>
                  <a:srgbClr val="000099"/>
                </a:solidFill>
                <a:latin typeface="黑体" panose="02010609060101010101" pitchFamily="49" charset="-122"/>
                <a:ea typeface="黑体" panose="02010609060101010101" pitchFamily="49" charset="-122"/>
              </a:rPr>
              <a:t>工业品</a:t>
            </a:r>
            <a:endParaRPr lang="zh-CN" altLang="en-US" sz="3200" b="1">
              <a:latin typeface="黑体" panose="02010609060101010101" pitchFamily="49" charset="-122"/>
              <a:ea typeface="黑体" panose="02010609060101010101" pitchFamily="49" charset="-122"/>
            </a:endParaRPr>
          </a:p>
        </p:txBody>
      </p:sp>
      <p:sp>
        <p:nvSpPr>
          <p:cNvPr id="18477" name="Text Box 45"/>
          <p:cNvSpPr txBox="1">
            <a:spLocks noChangeArrowheads="1"/>
          </p:cNvSpPr>
          <p:nvPr/>
        </p:nvSpPr>
        <p:spPr bwMode="auto">
          <a:xfrm>
            <a:off x="323850" y="4652963"/>
            <a:ext cx="8497888" cy="2041525"/>
          </a:xfrm>
          <a:prstGeom prst="rect">
            <a:avLst/>
          </a:prstGeom>
          <a:noFill/>
          <a:ln w="9525">
            <a:noFill/>
            <a:miter lim="800000"/>
          </a:ln>
          <a:effectLst/>
        </p:spPr>
        <p:txBody>
          <a:bodyPr>
            <a:spAutoFit/>
          </a:bodyPr>
          <a:lstStyle/>
          <a:p>
            <a:r>
              <a:rPr lang="zh-CN" altLang="en-US" sz="3200" b="1">
                <a:ea typeface="黑体" panose="02010609060101010101" pitchFamily="49" charset="-122"/>
              </a:rPr>
              <a:t>问题：南方种植园经济的发展对北方资本主义经济的发展产生了怎样的不利影响？</a:t>
            </a:r>
            <a:endParaRPr lang="zh-CN" altLang="en-US" sz="3200" b="1">
              <a:ea typeface="黑体" panose="02010609060101010101" pitchFamily="49" charset="-122"/>
            </a:endParaRPr>
          </a:p>
          <a:p>
            <a:r>
              <a:rPr lang="zh-CN" altLang="en-US" sz="3200" b="1">
                <a:solidFill>
                  <a:srgbClr val="000099"/>
                </a:solidFill>
                <a:ea typeface="黑体" panose="02010609060101010101" pitchFamily="49" charset="-122"/>
              </a:rPr>
              <a:t>       南方的种植园奴隶制经济严重阻碍着北方资本主义的发展。</a:t>
            </a:r>
            <a:endParaRPr lang="zh-CN" altLang="en-US" sz="3200" b="1">
              <a:solidFill>
                <a:srgbClr val="000099"/>
              </a:solidFill>
              <a:ea typeface="黑体" panose="02010609060101010101"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8477">
                                            <p:txEl>
                                              <p:pRg st="0" end="0"/>
                                            </p:txEl>
                                          </p:spTgt>
                                        </p:tgtEl>
                                        <p:attrNameLst>
                                          <p:attrName>style.visibility</p:attrName>
                                        </p:attrNameLst>
                                      </p:cBhvr>
                                      <p:to>
                                        <p:strVal val="visible"/>
                                      </p:to>
                                    </p:set>
                                    <p:anim calcmode="lin" valueType="num">
                                      <p:cBhvr additive="base">
                                        <p:cTn id="7" dur="500" fill="hold"/>
                                        <p:tgtEl>
                                          <p:spTgt spid="18477">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8477">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8477">
                                            <p:txEl>
                                              <p:pRg st="1" end="1"/>
                                            </p:txEl>
                                          </p:spTgt>
                                        </p:tgtEl>
                                        <p:attrNameLst>
                                          <p:attrName>style.visibility</p:attrName>
                                        </p:attrNameLst>
                                      </p:cBhvr>
                                      <p:to>
                                        <p:strVal val="visible"/>
                                      </p:to>
                                    </p:set>
                                    <p:anim calcmode="lin" valueType="num">
                                      <p:cBhvr additive="base">
                                        <p:cTn id="13" dur="500" fill="hold"/>
                                        <p:tgtEl>
                                          <p:spTgt spid="18477">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8477">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77" grpId="0" build="allAtOnce"/>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ChangeArrowheads="1"/>
          </p:cNvSpPr>
          <p:nvPr/>
        </p:nvSpPr>
        <p:spPr bwMode="auto">
          <a:xfrm>
            <a:off x="533400" y="457200"/>
            <a:ext cx="8077200" cy="2041525"/>
          </a:xfrm>
          <a:prstGeom prst="rect">
            <a:avLst/>
          </a:prstGeom>
          <a:noFill/>
          <a:ln w="9525">
            <a:noFill/>
            <a:miter lim="800000"/>
          </a:ln>
          <a:effectLst/>
        </p:spPr>
        <p:txBody>
          <a:bodyPr>
            <a:spAutoFit/>
          </a:bodyPr>
          <a:lstStyle/>
          <a:p>
            <a:r>
              <a:rPr lang="zh-CN" altLang="en-US" sz="3200" b="1">
                <a:solidFill>
                  <a:srgbClr val="000000"/>
                </a:solidFill>
                <a:ea typeface="黑体" panose="02010609060101010101" pitchFamily="49" charset="-122"/>
              </a:rPr>
              <a:t>       “奴隶制是建立在人性中的自私自利上面的，是与人热爱正义的天性相违背的。”</a:t>
            </a:r>
            <a:endParaRPr lang="zh-CN" altLang="en-US" sz="3200" b="1">
              <a:solidFill>
                <a:srgbClr val="000000"/>
              </a:solidFill>
              <a:ea typeface="黑体" panose="02010609060101010101" pitchFamily="49" charset="-122"/>
            </a:endParaRPr>
          </a:p>
          <a:p>
            <a:r>
              <a:rPr lang="zh-CN" altLang="en-US" sz="3200" b="1">
                <a:solidFill>
                  <a:srgbClr val="000000"/>
                </a:solidFill>
                <a:ea typeface="黑体" panose="02010609060101010101" pitchFamily="49" charset="-122"/>
              </a:rPr>
              <a:t> “等到我有机会来打击奴隶制度的时候，我一定要彻底粉碎它！”</a:t>
            </a:r>
            <a:endParaRPr lang="zh-CN" altLang="en-US" sz="3200" b="1">
              <a:solidFill>
                <a:srgbClr val="000000"/>
              </a:solidFill>
              <a:ea typeface="黑体" panose="02010609060101010101" pitchFamily="49" charset="-122"/>
            </a:endParaRPr>
          </a:p>
        </p:txBody>
      </p:sp>
      <p:sp>
        <p:nvSpPr>
          <p:cNvPr id="10243" name="Rectangle 3"/>
          <p:cNvSpPr>
            <a:spLocks noChangeArrowheads="1"/>
          </p:cNvSpPr>
          <p:nvPr/>
        </p:nvSpPr>
        <p:spPr bwMode="auto">
          <a:xfrm>
            <a:off x="533400" y="3124200"/>
            <a:ext cx="8001000" cy="2041525"/>
          </a:xfrm>
          <a:prstGeom prst="rect">
            <a:avLst/>
          </a:prstGeom>
          <a:noFill/>
          <a:ln w="9525">
            <a:noFill/>
            <a:miter lim="800000"/>
          </a:ln>
          <a:effectLst/>
        </p:spPr>
        <p:txBody>
          <a:bodyPr>
            <a:spAutoFit/>
          </a:bodyPr>
          <a:lstStyle/>
          <a:p>
            <a:r>
              <a:rPr lang="zh-CN" altLang="en-US"/>
              <a:t>          </a:t>
            </a:r>
            <a:r>
              <a:rPr lang="zh-CN" altLang="en-US" sz="3200" b="1">
                <a:solidFill>
                  <a:srgbClr val="000000"/>
                </a:solidFill>
                <a:ea typeface="黑体" panose="02010609060101010101" pitchFamily="49" charset="-122"/>
              </a:rPr>
              <a:t>“一幢裂开的</a:t>
            </a:r>
            <a:r>
              <a:rPr lang="zh-CN" altLang="en-US" sz="3200" b="1">
                <a:solidFill>
                  <a:srgbClr val="000099"/>
                </a:solidFill>
                <a:ea typeface="黑体" panose="02010609060101010101" pitchFamily="49" charset="-122"/>
              </a:rPr>
              <a:t>房子</a:t>
            </a:r>
            <a:r>
              <a:rPr lang="zh-CN" altLang="en-US" sz="3200" b="1">
                <a:solidFill>
                  <a:srgbClr val="000000"/>
                </a:solidFill>
                <a:ea typeface="黑体" panose="02010609060101010101" pitchFamily="49" charset="-122"/>
              </a:rPr>
              <a:t>是站立不住的。我相信这个政府不能永远维持</a:t>
            </a:r>
            <a:r>
              <a:rPr lang="zh-CN" altLang="en-US" sz="3200" b="1">
                <a:solidFill>
                  <a:srgbClr val="000099"/>
                </a:solidFill>
                <a:ea typeface="黑体" panose="02010609060101010101" pitchFamily="49" charset="-122"/>
              </a:rPr>
              <a:t>半奴隶</a:t>
            </a:r>
            <a:r>
              <a:rPr lang="zh-CN" altLang="en-US" sz="3200" b="1">
                <a:solidFill>
                  <a:srgbClr val="000000"/>
                </a:solidFill>
                <a:ea typeface="黑体" panose="02010609060101010101" pitchFamily="49" charset="-122"/>
              </a:rPr>
              <a:t>和</a:t>
            </a:r>
            <a:r>
              <a:rPr lang="zh-CN" altLang="en-US" sz="3200" b="1">
                <a:solidFill>
                  <a:srgbClr val="000099"/>
                </a:solidFill>
                <a:ea typeface="黑体" panose="02010609060101010101" pitchFamily="49" charset="-122"/>
              </a:rPr>
              <a:t>半自由</a:t>
            </a:r>
            <a:r>
              <a:rPr lang="zh-CN" altLang="en-US" sz="3200" b="1">
                <a:solidFill>
                  <a:srgbClr val="000000"/>
                </a:solidFill>
                <a:ea typeface="黑体" panose="02010609060101010101" pitchFamily="49" charset="-122"/>
              </a:rPr>
              <a:t>的状态。我不期望联邦解散，我不期望房子崩塌，但我的确希望它停止分裂。”</a:t>
            </a:r>
            <a:r>
              <a:rPr lang="en-US" sz="3200" b="1">
                <a:solidFill>
                  <a:srgbClr val="000000"/>
                </a:solidFill>
                <a:ea typeface="黑体" panose="02010609060101010101" pitchFamily="49" charset="-122"/>
              </a:rPr>
              <a:t>——</a:t>
            </a:r>
            <a:r>
              <a:rPr lang="zh-CN" altLang="en-US" sz="3200" b="1">
                <a:solidFill>
                  <a:srgbClr val="000000"/>
                </a:solidFill>
                <a:ea typeface="黑体" panose="02010609060101010101" pitchFamily="49" charset="-122"/>
              </a:rPr>
              <a:t>林肯</a:t>
            </a:r>
            <a:endParaRPr lang="zh-CN" altLang="en-US" sz="3200" b="1">
              <a:solidFill>
                <a:srgbClr val="000000"/>
              </a:solidFill>
              <a:ea typeface="黑体" panose="02010609060101010101" pitchFamily="49" charset="-122"/>
            </a:endParaRPr>
          </a:p>
        </p:txBody>
      </p:sp>
      <p:sp>
        <p:nvSpPr>
          <p:cNvPr id="10244" name="Text Box 4"/>
          <p:cNvSpPr txBox="1">
            <a:spLocks noChangeArrowheads="1"/>
          </p:cNvSpPr>
          <p:nvPr/>
        </p:nvSpPr>
        <p:spPr bwMode="auto">
          <a:xfrm>
            <a:off x="381000" y="5257800"/>
            <a:ext cx="7772400" cy="946150"/>
          </a:xfrm>
          <a:prstGeom prst="rect">
            <a:avLst/>
          </a:prstGeom>
          <a:noFill/>
          <a:ln w="9525">
            <a:noFill/>
            <a:miter lim="800000"/>
          </a:ln>
          <a:effectLst/>
        </p:spPr>
        <p:txBody>
          <a:bodyPr>
            <a:spAutoFit/>
          </a:bodyPr>
          <a:lstStyle/>
          <a:p>
            <a:pPr>
              <a:spcBef>
                <a:spcPct val="50000"/>
              </a:spcBef>
            </a:pPr>
            <a:r>
              <a:rPr lang="zh-CN" altLang="en-US" sz="2800" b="1">
                <a:solidFill>
                  <a:srgbClr val="000099"/>
                </a:solidFill>
                <a:ea typeface="黑体" panose="02010609060101010101" pitchFamily="49" charset="-122"/>
              </a:rPr>
              <a:t>       以上材料反映了林肯在对待联邦政府和黑人奴隶制度的问题上的态度是怎样的？</a:t>
            </a:r>
            <a:endParaRPr lang="zh-CN" altLang="en-US" sz="2800" b="1">
              <a:solidFill>
                <a:srgbClr val="000099"/>
              </a:solidFill>
              <a:ea typeface="黑体" panose="02010609060101010101" pitchFamily="49" charset="-122"/>
            </a:endParaRPr>
          </a:p>
        </p:txBody>
      </p:sp>
      <p:sp>
        <p:nvSpPr>
          <p:cNvPr id="10245" name="AutoShape 5"/>
          <p:cNvSpPr>
            <a:spLocks noChangeArrowheads="1"/>
          </p:cNvSpPr>
          <p:nvPr/>
        </p:nvSpPr>
        <p:spPr bwMode="auto">
          <a:xfrm>
            <a:off x="5334000" y="1981200"/>
            <a:ext cx="2736850" cy="1409700"/>
          </a:xfrm>
          <a:prstGeom prst="wedgeRoundRectCallout">
            <a:avLst>
              <a:gd name="adj1" fmla="val -44431"/>
              <a:gd name="adj2" fmla="val 77588"/>
              <a:gd name="adj3" fmla="val 16667"/>
            </a:avLst>
          </a:prstGeom>
          <a:solidFill>
            <a:srgbClr val="CCFFFF"/>
          </a:solidFill>
          <a:ln w="57150">
            <a:solidFill>
              <a:srgbClr val="FF0000"/>
            </a:solidFill>
            <a:miter lim="800000"/>
          </a:ln>
          <a:effectLst/>
        </p:spPr>
        <p:txBody>
          <a:bodyPr/>
          <a:lstStyle/>
          <a:p>
            <a:pPr algn="ctr"/>
            <a:r>
              <a:rPr lang="zh-CN" altLang="en-US" sz="3600" b="1">
                <a:solidFill>
                  <a:srgbClr val="FF0000"/>
                </a:solidFill>
                <a:latin typeface="Times New Roman" panose="02020603050405020304" pitchFamily="18" charset="0"/>
              </a:rPr>
              <a:t>南方奴隶制种植园经济</a:t>
            </a:r>
            <a:endParaRPr lang="zh-CN" altLang="en-US" sz="3600" b="1">
              <a:solidFill>
                <a:srgbClr val="FF0000"/>
              </a:solidFill>
              <a:latin typeface="Times New Roman" panose="02020603050405020304" pitchFamily="18" charset="0"/>
            </a:endParaRPr>
          </a:p>
        </p:txBody>
      </p:sp>
      <p:sp>
        <p:nvSpPr>
          <p:cNvPr id="10246" name="AutoShape 6"/>
          <p:cNvSpPr>
            <a:spLocks noChangeArrowheads="1"/>
          </p:cNvSpPr>
          <p:nvPr/>
        </p:nvSpPr>
        <p:spPr bwMode="auto">
          <a:xfrm>
            <a:off x="3276600" y="4191000"/>
            <a:ext cx="5562600" cy="762000"/>
          </a:xfrm>
          <a:prstGeom prst="wedgeRoundRectCallout">
            <a:avLst>
              <a:gd name="adj1" fmla="val 17352"/>
              <a:gd name="adj2" fmla="val -79583"/>
              <a:gd name="adj3" fmla="val 16667"/>
            </a:avLst>
          </a:prstGeom>
          <a:solidFill>
            <a:srgbClr val="CCFFFF"/>
          </a:solidFill>
          <a:ln w="57150">
            <a:solidFill>
              <a:srgbClr val="FF0000"/>
            </a:solidFill>
            <a:miter lim="800000"/>
          </a:ln>
          <a:effectLst/>
        </p:spPr>
        <p:txBody>
          <a:bodyPr/>
          <a:lstStyle/>
          <a:p>
            <a:pPr algn="ctr"/>
            <a:r>
              <a:rPr lang="zh-CN" altLang="en-US" sz="3600" b="1">
                <a:solidFill>
                  <a:srgbClr val="FF0000"/>
                </a:solidFill>
                <a:latin typeface="Times New Roman" panose="02020603050405020304" pitchFamily="18" charset="0"/>
              </a:rPr>
              <a:t>北方资本主义经济制度</a:t>
            </a:r>
            <a:endParaRPr lang="zh-CN" altLang="en-US" sz="3600" b="1">
              <a:solidFill>
                <a:srgbClr val="FF0000"/>
              </a:solidFill>
              <a:latin typeface="Times New Roman" panose="02020603050405020304" pitchFamily="18" charset="0"/>
            </a:endParaRPr>
          </a:p>
        </p:txBody>
      </p:sp>
      <p:sp>
        <p:nvSpPr>
          <p:cNvPr id="10247" name="Text Box 7"/>
          <p:cNvSpPr txBox="1">
            <a:spLocks noChangeArrowheads="1"/>
          </p:cNvSpPr>
          <p:nvPr/>
        </p:nvSpPr>
        <p:spPr bwMode="auto">
          <a:xfrm flipH="1">
            <a:off x="3505200" y="3124200"/>
            <a:ext cx="1066800" cy="579438"/>
          </a:xfrm>
          <a:prstGeom prst="rect">
            <a:avLst/>
          </a:prstGeom>
          <a:solidFill>
            <a:srgbClr val="CCFFFF"/>
          </a:solidFill>
          <a:ln w="9525">
            <a:noFill/>
            <a:miter lim="800000"/>
          </a:ln>
        </p:spPr>
        <p:txBody>
          <a:bodyPr>
            <a:spAutoFit/>
          </a:bodyPr>
          <a:lstStyle/>
          <a:p>
            <a:r>
              <a:rPr lang="zh-CN" altLang="en-US" sz="3200" b="1">
                <a:solidFill>
                  <a:srgbClr val="FF0000"/>
                </a:solidFill>
                <a:latin typeface="Times New Roman" panose="02020603050405020304" pitchFamily="18" charset="0"/>
                <a:ea typeface="黑体" panose="02010609060101010101" pitchFamily="49" charset="-122"/>
              </a:rPr>
              <a:t>国家</a:t>
            </a:r>
            <a:endParaRPr lang="zh-CN" altLang="en-US" sz="3200" b="1">
              <a:solidFill>
                <a:srgbClr val="FF0000"/>
              </a:solidFill>
              <a:latin typeface="Times New Roman" panose="02020603050405020304" pitchFamily="18" charset="0"/>
              <a:ea typeface="黑体" panose="02010609060101010101" pitchFamily="49" charset="-122"/>
            </a:endParaRPr>
          </a:p>
        </p:txBody>
      </p:sp>
      <p:sp>
        <p:nvSpPr>
          <p:cNvPr id="10248" name="Rectangle 8"/>
          <p:cNvSpPr>
            <a:spLocks noChangeArrowheads="1"/>
          </p:cNvSpPr>
          <p:nvPr/>
        </p:nvSpPr>
        <p:spPr bwMode="auto">
          <a:xfrm>
            <a:off x="3200400" y="6126163"/>
            <a:ext cx="5895975" cy="579437"/>
          </a:xfrm>
          <a:prstGeom prst="rect">
            <a:avLst/>
          </a:prstGeom>
          <a:noFill/>
          <a:ln w="9525">
            <a:noFill/>
            <a:miter lim="800000"/>
          </a:ln>
          <a:effectLst/>
        </p:spPr>
        <p:txBody>
          <a:bodyPr wrap="none">
            <a:spAutoFit/>
          </a:bodyPr>
          <a:lstStyle/>
          <a:p>
            <a:r>
              <a:rPr lang="zh-CN" altLang="en-US" sz="3200" b="1">
                <a:solidFill>
                  <a:srgbClr val="FF0000"/>
                </a:solidFill>
                <a:ea typeface="黑体" panose="02010609060101010101" pitchFamily="49" charset="-122"/>
              </a:rPr>
              <a:t>（维护国家统一，废除奴隶制）</a:t>
            </a:r>
            <a:endParaRPr lang="zh-CN" altLang="en-US" sz="3200" b="1">
              <a:solidFill>
                <a:srgbClr val="FF0000"/>
              </a:solidFill>
              <a:ea typeface="黑体" panose="02010609060101010101"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247"/>
                                        </p:tgtEl>
                                        <p:attrNameLst>
                                          <p:attrName>style.visibility</p:attrName>
                                        </p:attrNameLst>
                                      </p:cBhvr>
                                      <p:to>
                                        <p:strVal val="visible"/>
                                      </p:to>
                                    </p:set>
                                    <p:anim calcmode="lin" valueType="num">
                                      <p:cBhvr additive="base">
                                        <p:cTn id="7" dur="500" fill="hold"/>
                                        <p:tgtEl>
                                          <p:spTgt spid="10247"/>
                                        </p:tgtEl>
                                        <p:attrNameLst>
                                          <p:attrName>ppt_x</p:attrName>
                                        </p:attrNameLst>
                                      </p:cBhvr>
                                      <p:tavLst>
                                        <p:tav tm="0">
                                          <p:val>
                                            <p:strVal val="#ppt_x"/>
                                          </p:val>
                                        </p:tav>
                                        <p:tav tm="100000">
                                          <p:val>
                                            <p:strVal val="#ppt_x"/>
                                          </p:val>
                                        </p:tav>
                                      </p:tavLst>
                                    </p:anim>
                                    <p:anim calcmode="lin" valueType="num">
                                      <p:cBhvr additive="base">
                                        <p:cTn id="8" dur="500" fill="hold"/>
                                        <p:tgtEl>
                                          <p:spTgt spid="1024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8" presetClass="entr" presetSubtype="12" fill="hold" grpId="0" nodeType="clickEffect">
                                  <p:stCondLst>
                                    <p:cond delay="0"/>
                                  </p:stCondLst>
                                  <p:childTnLst>
                                    <p:set>
                                      <p:cBhvr>
                                        <p:cTn id="12" dur="1" fill="hold">
                                          <p:stCondLst>
                                            <p:cond delay="0"/>
                                          </p:stCondLst>
                                        </p:cTn>
                                        <p:tgtEl>
                                          <p:spTgt spid="10245"/>
                                        </p:tgtEl>
                                        <p:attrNameLst>
                                          <p:attrName>style.visibility</p:attrName>
                                        </p:attrNameLst>
                                      </p:cBhvr>
                                      <p:to>
                                        <p:strVal val="visible"/>
                                      </p:to>
                                    </p:set>
                                    <p:animEffect transition="in" filter="strips(downLeft)">
                                      <p:cBhvr>
                                        <p:cTn id="13" dur="500"/>
                                        <p:tgtEl>
                                          <p:spTgt spid="10245"/>
                                        </p:tgtEl>
                                      </p:cBhvr>
                                    </p:animEffect>
                                  </p:childTnLst>
                                </p:cTn>
                              </p:par>
                            </p:childTnLst>
                          </p:cTn>
                        </p:par>
                      </p:childTnLst>
                    </p:cTn>
                  </p:par>
                  <p:par>
                    <p:cTn id="14" fill="hold">
                      <p:stCondLst>
                        <p:cond delay="indefinite"/>
                      </p:stCondLst>
                      <p:childTnLst>
                        <p:par>
                          <p:cTn id="15" fill="hold">
                            <p:stCondLst>
                              <p:cond delay="0"/>
                            </p:stCondLst>
                            <p:childTnLst>
                              <p:par>
                                <p:cTn id="16" presetID="18" presetClass="entr" presetSubtype="12" fill="hold" grpId="0" nodeType="clickEffect">
                                  <p:stCondLst>
                                    <p:cond delay="0"/>
                                  </p:stCondLst>
                                  <p:childTnLst>
                                    <p:set>
                                      <p:cBhvr>
                                        <p:cTn id="17" dur="1" fill="hold">
                                          <p:stCondLst>
                                            <p:cond delay="0"/>
                                          </p:stCondLst>
                                        </p:cTn>
                                        <p:tgtEl>
                                          <p:spTgt spid="10246"/>
                                        </p:tgtEl>
                                        <p:attrNameLst>
                                          <p:attrName>style.visibility</p:attrName>
                                        </p:attrNameLst>
                                      </p:cBhvr>
                                      <p:to>
                                        <p:strVal val="visible"/>
                                      </p:to>
                                    </p:set>
                                    <p:animEffect transition="in" filter="strips(downLeft)">
                                      <p:cBhvr>
                                        <p:cTn id="18" dur="500"/>
                                        <p:tgtEl>
                                          <p:spTgt spid="10246"/>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10244"/>
                                        </p:tgtEl>
                                        <p:attrNameLst>
                                          <p:attrName>style.visibility</p:attrName>
                                        </p:attrNameLst>
                                      </p:cBhvr>
                                      <p:to>
                                        <p:strVal val="visible"/>
                                      </p:to>
                                    </p:set>
                                    <p:anim calcmode="lin" valueType="num">
                                      <p:cBhvr additive="base">
                                        <p:cTn id="23" dur="500" fill="hold"/>
                                        <p:tgtEl>
                                          <p:spTgt spid="10244"/>
                                        </p:tgtEl>
                                        <p:attrNameLst>
                                          <p:attrName>ppt_x</p:attrName>
                                        </p:attrNameLst>
                                      </p:cBhvr>
                                      <p:tavLst>
                                        <p:tav tm="0">
                                          <p:val>
                                            <p:strVal val="#ppt_x"/>
                                          </p:val>
                                        </p:tav>
                                        <p:tav tm="100000">
                                          <p:val>
                                            <p:strVal val="#ppt_x"/>
                                          </p:val>
                                        </p:tav>
                                      </p:tavLst>
                                    </p:anim>
                                    <p:anim calcmode="lin" valueType="num">
                                      <p:cBhvr additive="base">
                                        <p:cTn id="24" dur="500" fill="hold"/>
                                        <p:tgtEl>
                                          <p:spTgt spid="10244"/>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10248"/>
                                        </p:tgtEl>
                                        <p:attrNameLst>
                                          <p:attrName>style.visibility</p:attrName>
                                        </p:attrNameLst>
                                      </p:cBhvr>
                                      <p:to>
                                        <p:strVal val="visible"/>
                                      </p:to>
                                    </p:set>
                                    <p:anim calcmode="lin" valueType="num">
                                      <p:cBhvr additive="base">
                                        <p:cTn id="29" dur="500" fill="hold"/>
                                        <p:tgtEl>
                                          <p:spTgt spid="10248"/>
                                        </p:tgtEl>
                                        <p:attrNameLst>
                                          <p:attrName>ppt_x</p:attrName>
                                        </p:attrNameLst>
                                      </p:cBhvr>
                                      <p:tavLst>
                                        <p:tav tm="0">
                                          <p:val>
                                            <p:strVal val="#ppt_x"/>
                                          </p:val>
                                        </p:tav>
                                        <p:tav tm="100000">
                                          <p:val>
                                            <p:strVal val="#ppt_x"/>
                                          </p:val>
                                        </p:tav>
                                      </p:tavLst>
                                    </p:anim>
                                    <p:anim calcmode="lin" valueType="num">
                                      <p:cBhvr additive="base">
                                        <p:cTn id="30" dur="500" fill="hold"/>
                                        <p:tgtEl>
                                          <p:spTgt spid="1024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4" grpId="0" autoUpdateAnimBg="0"/>
      <p:bldP spid="10245" grpId="0" animBg="1" autoUpdateAnimBg="0"/>
      <p:bldP spid="10246" grpId="0" animBg="1" autoUpdateAnimBg="0"/>
      <p:bldP spid="10247" grpId="0" animBg="1" autoUpdateAnimBg="0"/>
      <p:bldP spid="10248" grpId="0" autoUpdateAnimBg="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ext Box 2"/>
          <p:cNvSpPr txBox="1">
            <a:spLocks noChangeArrowheads="1"/>
          </p:cNvSpPr>
          <p:nvPr/>
        </p:nvSpPr>
        <p:spPr bwMode="auto">
          <a:xfrm>
            <a:off x="0" y="0"/>
            <a:ext cx="3505200" cy="641350"/>
          </a:xfrm>
          <a:prstGeom prst="rect">
            <a:avLst/>
          </a:prstGeom>
          <a:noFill/>
          <a:ln w="9525">
            <a:noFill/>
            <a:miter lim="800000"/>
          </a:ln>
          <a:effectLst/>
        </p:spPr>
        <p:txBody>
          <a:bodyPr>
            <a:spAutoFit/>
          </a:bodyPr>
          <a:lstStyle/>
          <a:p>
            <a:pPr>
              <a:spcBef>
                <a:spcPct val="50000"/>
              </a:spcBef>
            </a:pPr>
            <a:r>
              <a:rPr lang="en-US" sz="3600" b="1">
                <a:latin typeface="黑体" panose="02010609060101010101" pitchFamily="49" charset="-122"/>
                <a:ea typeface="黑体" panose="02010609060101010101" pitchFamily="49" charset="-122"/>
              </a:rPr>
              <a:t>1</a:t>
            </a:r>
            <a:r>
              <a:rPr lang="zh-CN" altLang="en-US" sz="3600" b="1">
                <a:latin typeface="黑体" panose="02010609060101010101" pitchFamily="49" charset="-122"/>
                <a:ea typeface="黑体" panose="02010609060101010101" pitchFamily="49" charset="-122"/>
              </a:rPr>
              <a:t>、根本原因：</a:t>
            </a:r>
            <a:endParaRPr lang="zh-CN" altLang="en-US" sz="3600" b="1">
              <a:latin typeface="黑体" panose="02010609060101010101" pitchFamily="49" charset="-122"/>
              <a:ea typeface="黑体" panose="02010609060101010101" pitchFamily="49" charset="-122"/>
            </a:endParaRPr>
          </a:p>
        </p:txBody>
      </p:sp>
      <p:sp>
        <p:nvSpPr>
          <p:cNvPr id="11267" name="Text Box 3"/>
          <p:cNvSpPr txBox="1">
            <a:spLocks noChangeArrowheads="1"/>
          </p:cNvSpPr>
          <p:nvPr/>
        </p:nvSpPr>
        <p:spPr bwMode="auto">
          <a:xfrm>
            <a:off x="152400" y="533400"/>
            <a:ext cx="8839200" cy="1739900"/>
          </a:xfrm>
          <a:prstGeom prst="rect">
            <a:avLst/>
          </a:prstGeom>
          <a:noFill/>
          <a:ln w="9525">
            <a:noFill/>
            <a:miter lim="800000"/>
          </a:ln>
          <a:effectLst/>
        </p:spPr>
        <p:txBody>
          <a:bodyPr>
            <a:spAutoFit/>
          </a:bodyPr>
          <a:lstStyle/>
          <a:p>
            <a:pPr>
              <a:spcBef>
                <a:spcPct val="50000"/>
              </a:spcBef>
            </a:pPr>
            <a:r>
              <a:rPr lang="zh-CN" altLang="en-US" sz="3600" b="1"/>
              <a:t>       </a:t>
            </a:r>
            <a:r>
              <a:rPr lang="zh-CN" altLang="en-US" sz="3600" b="1">
                <a:solidFill>
                  <a:srgbClr val="FF0000"/>
                </a:solidFill>
                <a:ea typeface="黑体" panose="02010609060101010101" pitchFamily="49" charset="-122"/>
              </a:rPr>
              <a:t>南方种植园经济严重阻碍了北方资本主义工业的发展</a:t>
            </a:r>
            <a:r>
              <a:rPr lang="zh-CN" altLang="en-US" sz="3600" b="1">
                <a:ea typeface="黑体" panose="02010609060101010101" pitchFamily="49" charset="-122"/>
              </a:rPr>
              <a:t>。（</a:t>
            </a:r>
            <a:r>
              <a:rPr lang="zh-CN" altLang="en-US" sz="3600" b="1">
                <a:solidFill>
                  <a:srgbClr val="000099"/>
                </a:solidFill>
                <a:ea typeface="黑体" panose="02010609060101010101" pitchFamily="49" charset="-122"/>
              </a:rPr>
              <a:t>矛盾焦点是奴隶制的废存问题）。</a:t>
            </a:r>
            <a:endParaRPr lang="zh-CN" altLang="en-US" sz="3600" b="1">
              <a:solidFill>
                <a:srgbClr val="000099"/>
              </a:solidFill>
              <a:ea typeface="黑体" panose="02010609060101010101" pitchFamily="49" charset="-122"/>
            </a:endParaRPr>
          </a:p>
        </p:txBody>
      </p:sp>
      <p:sp>
        <p:nvSpPr>
          <p:cNvPr id="11268" name="Text Box 4"/>
          <p:cNvSpPr txBox="1">
            <a:spLocks noChangeArrowheads="1"/>
          </p:cNvSpPr>
          <p:nvPr/>
        </p:nvSpPr>
        <p:spPr bwMode="auto">
          <a:xfrm>
            <a:off x="2514600" y="2286000"/>
            <a:ext cx="6477000" cy="641350"/>
          </a:xfrm>
          <a:prstGeom prst="rect">
            <a:avLst/>
          </a:prstGeom>
          <a:noFill/>
          <a:ln w="9525">
            <a:noFill/>
            <a:miter lim="800000"/>
          </a:ln>
          <a:effectLst/>
        </p:spPr>
        <p:txBody>
          <a:bodyPr>
            <a:spAutoFit/>
          </a:bodyPr>
          <a:lstStyle/>
          <a:p>
            <a:pPr>
              <a:spcBef>
                <a:spcPct val="50000"/>
              </a:spcBef>
            </a:pPr>
            <a:r>
              <a:rPr lang="en-US" sz="3600" b="1">
                <a:latin typeface="黑体" panose="02010609060101010101" pitchFamily="49" charset="-122"/>
                <a:ea typeface="黑体" panose="02010609060101010101" pitchFamily="49" charset="-122"/>
              </a:rPr>
              <a:t>1860</a:t>
            </a:r>
            <a:r>
              <a:rPr lang="zh-CN" altLang="en-US" sz="3600" b="1">
                <a:latin typeface="黑体" panose="02010609060101010101" pitchFamily="49" charset="-122"/>
                <a:ea typeface="黑体" panose="02010609060101010101" pitchFamily="49" charset="-122"/>
              </a:rPr>
              <a:t>年，林肯当选美国总统</a:t>
            </a:r>
            <a:endParaRPr lang="zh-CN" altLang="en-US" sz="3600" b="1">
              <a:latin typeface="黑体" panose="02010609060101010101" pitchFamily="49" charset="-122"/>
              <a:ea typeface="黑体" panose="02010609060101010101" pitchFamily="49" charset="-122"/>
            </a:endParaRPr>
          </a:p>
        </p:txBody>
      </p:sp>
      <p:pic>
        <p:nvPicPr>
          <p:cNvPr id="11269" name="Picture 5" descr="Untitled-1"/>
          <p:cNvPicPr>
            <a:picLocks noChangeAspect="1" noChangeArrowheads="1"/>
          </p:cNvPicPr>
          <p:nvPr/>
        </p:nvPicPr>
        <p:blipFill>
          <a:blip r:embed="rId1" cstate="print"/>
          <a:srcRect/>
          <a:stretch>
            <a:fillRect/>
          </a:stretch>
        </p:blipFill>
        <p:spPr bwMode="auto">
          <a:xfrm>
            <a:off x="228600" y="3124200"/>
            <a:ext cx="8915400" cy="3689350"/>
          </a:xfrm>
          <a:prstGeom prst="rect">
            <a:avLst/>
          </a:prstGeom>
          <a:noFill/>
          <a:ln w="9525">
            <a:noFill/>
            <a:miter lim="800000"/>
            <a:headEnd/>
            <a:tailEnd/>
          </a:ln>
          <a:effectLst/>
        </p:spPr>
      </p:pic>
      <p:sp>
        <p:nvSpPr>
          <p:cNvPr id="11270" name="Rectangle 6"/>
          <p:cNvSpPr>
            <a:spLocks noChangeArrowheads="1"/>
          </p:cNvSpPr>
          <p:nvPr/>
        </p:nvSpPr>
        <p:spPr bwMode="auto">
          <a:xfrm>
            <a:off x="76200" y="2286000"/>
            <a:ext cx="2708275" cy="641350"/>
          </a:xfrm>
          <a:prstGeom prst="rect">
            <a:avLst/>
          </a:prstGeom>
          <a:noFill/>
          <a:ln w="9525">
            <a:noFill/>
            <a:miter lim="800000"/>
          </a:ln>
          <a:effectLst/>
        </p:spPr>
        <p:txBody>
          <a:bodyPr wrap="none">
            <a:spAutoFit/>
          </a:bodyPr>
          <a:lstStyle/>
          <a:p>
            <a:r>
              <a:rPr lang="en-US" sz="3600" b="1">
                <a:latin typeface="黑体" panose="02010609060101010101" pitchFamily="49" charset="-122"/>
                <a:ea typeface="黑体" panose="02010609060101010101" pitchFamily="49" charset="-122"/>
              </a:rPr>
              <a:t>2</a:t>
            </a:r>
            <a:r>
              <a:rPr lang="zh-CN" altLang="en-US" sz="3600" b="1">
                <a:latin typeface="黑体" panose="02010609060101010101" pitchFamily="49" charset="-122"/>
                <a:ea typeface="黑体" panose="02010609060101010101" pitchFamily="49" charset="-122"/>
              </a:rPr>
              <a:t>、导火线：</a:t>
            </a:r>
            <a:endParaRPr lang="zh-CN" altLang="en-US" sz="3600" b="1">
              <a:latin typeface="黑体" panose="02010609060101010101" pitchFamily="49" charset="-122"/>
              <a:ea typeface="黑体"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1268"/>
                                        </p:tgtEl>
                                        <p:attrNameLst>
                                          <p:attrName>style.visibility</p:attrName>
                                        </p:attrNameLst>
                                      </p:cBhvr>
                                      <p:to>
                                        <p:strVal val="visible"/>
                                      </p:to>
                                    </p:set>
                                    <p:animEffect transition="in" filter="blinds(horizontal)">
                                      <p:cBhvr>
                                        <p:cTn id="7" dur="500"/>
                                        <p:tgtEl>
                                          <p:spTgt spid="11268"/>
                                        </p:tgtEl>
                                      </p:cBhvr>
                                    </p:animEffect>
                                  </p:childTnLst>
                                </p:cTn>
                              </p:par>
                              <p:par>
                                <p:cTn id="8" presetID="9" presetClass="entr" presetSubtype="0" fill="hold" nodeType="withEffect">
                                  <p:stCondLst>
                                    <p:cond delay="0"/>
                                  </p:stCondLst>
                                  <p:childTnLst>
                                    <p:set>
                                      <p:cBhvr>
                                        <p:cTn id="9" dur="1" fill="hold">
                                          <p:stCondLst>
                                            <p:cond delay="0"/>
                                          </p:stCondLst>
                                        </p:cTn>
                                        <p:tgtEl>
                                          <p:spTgt spid="11269"/>
                                        </p:tgtEl>
                                        <p:attrNameLst>
                                          <p:attrName>style.visibility</p:attrName>
                                        </p:attrNameLst>
                                      </p:cBhvr>
                                      <p:to>
                                        <p:strVal val="visible"/>
                                      </p:to>
                                    </p:set>
                                    <p:animEffect transition="in" filter="dissolve">
                                      <p:cBhvr>
                                        <p:cTn id="10" dur="500"/>
                                        <p:tgtEl>
                                          <p:spTgt spid="1126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8" grpId="0" autoUpdateAnimBg="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ext Box 2"/>
          <p:cNvSpPr txBox="1">
            <a:spLocks noChangeArrowheads="1"/>
          </p:cNvSpPr>
          <p:nvPr/>
        </p:nvSpPr>
        <p:spPr bwMode="auto">
          <a:xfrm>
            <a:off x="611188" y="5949950"/>
            <a:ext cx="8532812" cy="519113"/>
          </a:xfrm>
          <a:prstGeom prst="rect">
            <a:avLst/>
          </a:prstGeom>
          <a:noFill/>
          <a:ln w="9525">
            <a:noFill/>
            <a:miter lim="800000"/>
          </a:ln>
          <a:effectLst/>
        </p:spPr>
        <p:txBody>
          <a:bodyPr>
            <a:spAutoFit/>
          </a:bodyPr>
          <a:lstStyle/>
          <a:p>
            <a:r>
              <a:rPr lang="en-US" sz="2800" b="1">
                <a:solidFill>
                  <a:srgbClr val="0033CC"/>
                </a:solidFill>
                <a:latin typeface="Tahoma" panose="020B0604030504040204" pitchFamily="34" charset="0"/>
                <a:ea typeface="黑体" panose="02010609060101010101" pitchFamily="49" charset="-122"/>
              </a:rPr>
              <a:t>1861</a:t>
            </a:r>
            <a:r>
              <a:rPr lang="zh-CN" altLang="en-US" sz="2800" b="1">
                <a:solidFill>
                  <a:srgbClr val="0033CC"/>
                </a:solidFill>
                <a:latin typeface="Tahoma" panose="020B0604030504040204" pitchFamily="34" charset="0"/>
                <a:ea typeface="黑体" panose="02010609060101010101" pitchFamily="49" charset="-122"/>
              </a:rPr>
              <a:t>年</a:t>
            </a:r>
            <a:r>
              <a:rPr lang="en-US" sz="2800" b="1">
                <a:solidFill>
                  <a:srgbClr val="0033CC"/>
                </a:solidFill>
                <a:latin typeface="Tahoma" panose="020B0604030504040204" pitchFamily="34" charset="0"/>
                <a:ea typeface="黑体" panose="02010609060101010101" pitchFamily="49" charset="-122"/>
              </a:rPr>
              <a:t>4</a:t>
            </a:r>
            <a:r>
              <a:rPr lang="zh-CN" altLang="en-US" sz="2800" b="1">
                <a:solidFill>
                  <a:srgbClr val="0033CC"/>
                </a:solidFill>
                <a:latin typeface="Tahoma" panose="020B0604030504040204" pitchFamily="34" charset="0"/>
                <a:ea typeface="黑体" panose="02010609060101010101" pitchFamily="49" charset="-122"/>
              </a:rPr>
              <a:t>月</a:t>
            </a:r>
            <a:r>
              <a:rPr lang="en-US" sz="2800" b="1">
                <a:solidFill>
                  <a:srgbClr val="0033CC"/>
                </a:solidFill>
                <a:latin typeface="Tahoma" panose="020B0604030504040204" pitchFamily="34" charset="0"/>
                <a:ea typeface="黑体" panose="02010609060101010101" pitchFamily="49" charset="-122"/>
              </a:rPr>
              <a:t>12</a:t>
            </a:r>
            <a:r>
              <a:rPr lang="zh-CN" altLang="en-US" sz="2800" b="1">
                <a:solidFill>
                  <a:srgbClr val="0033CC"/>
                </a:solidFill>
                <a:latin typeface="Tahoma" panose="020B0604030504040204" pitchFamily="34" charset="0"/>
                <a:ea typeface="黑体" panose="02010609060101010101" pitchFamily="49" charset="-122"/>
              </a:rPr>
              <a:t>日，南方同盟军炮轰萨姆特要塞</a:t>
            </a:r>
            <a:endParaRPr lang="zh-CN" altLang="en-US" sz="2800" b="1">
              <a:solidFill>
                <a:srgbClr val="0033CC"/>
              </a:solidFill>
              <a:latin typeface="Tahoma" panose="020B0604030504040204" pitchFamily="34" charset="0"/>
              <a:ea typeface="黑体" panose="02010609060101010101" pitchFamily="49" charset="-122"/>
            </a:endParaRPr>
          </a:p>
        </p:txBody>
      </p:sp>
      <p:pic>
        <p:nvPicPr>
          <p:cNvPr id="12291" name="Picture 3" descr="要塞被南方夺取"/>
          <p:cNvPicPr>
            <a:picLocks noChangeAspect="1" noChangeArrowheads="1"/>
          </p:cNvPicPr>
          <p:nvPr/>
        </p:nvPicPr>
        <p:blipFill>
          <a:blip r:embed="rId1" cstate="print"/>
          <a:srcRect/>
          <a:stretch>
            <a:fillRect/>
          </a:stretch>
        </p:blipFill>
        <p:spPr bwMode="auto">
          <a:xfrm>
            <a:off x="684213" y="1268413"/>
            <a:ext cx="8312150" cy="4535487"/>
          </a:xfrm>
          <a:prstGeom prst="rect">
            <a:avLst/>
          </a:prstGeom>
          <a:noFill/>
          <a:ln w="57150" cmpd="thickThin">
            <a:solidFill>
              <a:srgbClr val="FFFFCC"/>
            </a:solidFill>
            <a:miter lim="800000"/>
            <a:headEnd/>
            <a:tailEnd/>
          </a:ln>
        </p:spPr>
      </p:pic>
      <p:sp>
        <p:nvSpPr>
          <p:cNvPr id="12292" name="Text Box 4"/>
          <p:cNvSpPr txBox="1">
            <a:spLocks noChangeArrowheads="1"/>
          </p:cNvSpPr>
          <p:nvPr/>
        </p:nvSpPr>
        <p:spPr bwMode="auto">
          <a:xfrm>
            <a:off x="0" y="260350"/>
            <a:ext cx="9144000" cy="579438"/>
          </a:xfrm>
          <a:prstGeom prst="rect">
            <a:avLst/>
          </a:prstGeom>
          <a:noFill/>
          <a:ln w="9525">
            <a:noFill/>
            <a:miter lim="800000"/>
          </a:ln>
          <a:effectLst/>
        </p:spPr>
        <p:txBody>
          <a:bodyPr>
            <a:spAutoFit/>
          </a:bodyPr>
          <a:lstStyle/>
          <a:p>
            <a:r>
              <a:rPr lang="en-US" sz="3200" b="1">
                <a:solidFill>
                  <a:srgbClr val="000000"/>
                </a:solidFill>
                <a:latin typeface="黑体" panose="02010609060101010101" pitchFamily="49" charset="-122"/>
                <a:ea typeface="黑体" panose="02010609060101010101" pitchFamily="49" charset="-122"/>
              </a:rPr>
              <a:t>3</a:t>
            </a:r>
            <a:r>
              <a:rPr lang="zh-CN" altLang="en-US" sz="3200" b="1">
                <a:solidFill>
                  <a:srgbClr val="000000"/>
                </a:solidFill>
                <a:latin typeface="黑体" panose="02010609060101010101" pitchFamily="49" charset="-122"/>
                <a:ea typeface="黑体" panose="02010609060101010101" pitchFamily="49" charset="-122"/>
              </a:rPr>
              <a:t>、爆发：</a:t>
            </a:r>
            <a:r>
              <a:rPr lang="en-US" sz="3200" b="1">
                <a:solidFill>
                  <a:srgbClr val="000000"/>
                </a:solidFill>
                <a:latin typeface="黑体" panose="02010609060101010101" pitchFamily="49" charset="-122"/>
                <a:ea typeface="黑体" panose="02010609060101010101" pitchFamily="49" charset="-122"/>
              </a:rPr>
              <a:t>1861</a:t>
            </a:r>
            <a:r>
              <a:rPr lang="zh-CN" altLang="en-US" sz="3200" b="1">
                <a:solidFill>
                  <a:srgbClr val="000000"/>
                </a:solidFill>
                <a:latin typeface="黑体" panose="02010609060101010101" pitchFamily="49" charset="-122"/>
                <a:ea typeface="黑体" panose="02010609060101010101" pitchFamily="49" charset="-122"/>
              </a:rPr>
              <a:t>年</a:t>
            </a:r>
            <a:r>
              <a:rPr lang="en-US" sz="3200" b="1">
                <a:solidFill>
                  <a:srgbClr val="000000"/>
                </a:solidFill>
                <a:latin typeface="黑体" panose="02010609060101010101" pitchFamily="49" charset="-122"/>
                <a:ea typeface="黑体" panose="02010609060101010101" pitchFamily="49" charset="-122"/>
              </a:rPr>
              <a:t>4</a:t>
            </a:r>
            <a:r>
              <a:rPr lang="zh-CN" altLang="en-US" sz="3200" b="1">
                <a:solidFill>
                  <a:srgbClr val="000000"/>
                </a:solidFill>
                <a:latin typeface="黑体" panose="02010609060101010101" pitchFamily="49" charset="-122"/>
                <a:ea typeface="黑体" panose="02010609060101010101" pitchFamily="49" charset="-122"/>
              </a:rPr>
              <a:t>月，南方宣布独立，挑起内战。</a:t>
            </a:r>
            <a:endParaRPr lang="zh-CN" altLang="en-US" sz="3200" b="1">
              <a:solidFill>
                <a:srgbClr val="000000"/>
              </a:solidFill>
              <a:latin typeface="黑体" panose="02010609060101010101" pitchFamily="49" charset="-122"/>
              <a:ea typeface="黑体" panose="02010609060101010101"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12291"/>
                                        </p:tgtEl>
                                        <p:attrNameLst>
                                          <p:attrName>style.visibility</p:attrName>
                                        </p:attrNameLst>
                                      </p:cBhvr>
                                      <p:to>
                                        <p:strVal val="visible"/>
                                      </p:to>
                                    </p:set>
                                    <p:animEffect transition="in" filter="blinds(horizontal)">
                                      <p:cBhvr>
                                        <p:cTn id="7" dur="500"/>
                                        <p:tgtEl>
                                          <p:spTgt spid="12291"/>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12290"/>
                                        </p:tgtEl>
                                        <p:attrNameLst>
                                          <p:attrName>style.visibility</p:attrName>
                                        </p:attrNameLst>
                                      </p:cBhvr>
                                      <p:to>
                                        <p:strVal val="visible"/>
                                      </p:to>
                                    </p:set>
                                    <p:animEffect transition="in" filter="blinds(horizontal)">
                                      <p:cBhvr>
                                        <p:cTn id="10" dur="500"/>
                                        <p:tgtEl>
                                          <p:spTgt spid="1229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0" grpId="0" bldLvl="0" autoUpdateAnimBg="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3" name="Text Box 3"/>
          <p:cNvSpPr txBox="1">
            <a:spLocks noChangeArrowheads="1"/>
          </p:cNvSpPr>
          <p:nvPr/>
        </p:nvSpPr>
        <p:spPr bwMode="auto">
          <a:xfrm>
            <a:off x="152400" y="546100"/>
            <a:ext cx="8839200" cy="4832092"/>
          </a:xfrm>
          <a:prstGeom prst="rect">
            <a:avLst/>
          </a:prstGeom>
          <a:noFill/>
          <a:ln w="9525">
            <a:noFill/>
            <a:miter lim="800000"/>
          </a:ln>
          <a:effectLst/>
        </p:spPr>
        <p:txBody>
          <a:bodyPr>
            <a:spAutoFit/>
          </a:bodyPr>
          <a:lstStyle/>
          <a:p>
            <a:pPr>
              <a:spcBef>
                <a:spcPct val="50000"/>
              </a:spcBef>
            </a:pPr>
            <a:r>
              <a:rPr lang="zh-CN" altLang="en-US" sz="3600" b="1" dirty="0"/>
              <a:t>       </a:t>
            </a:r>
            <a:r>
              <a:rPr lang="en-US" altLang="zh-CN" sz="3200" b="1" dirty="0">
                <a:latin typeface="宋体" panose="02010600030101010101" pitchFamily="2" charset="-122"/>
              </a:rPr>
              <a:t>1862</a:t>
            </a:r>
            <a:r>
              <a:rPr lang="zh-CN" altLang="en-US" sz="3200" b="1" dirty="0">
                <a:latin typeface="宋体" panose="02010600030101010101" pitchFamily="2" charset="-122"/>
              </a:rPr>
              <a:t>年</a:t>
            </a:r>
            <a:r>
              <a:rPr lang="en-US" altLang="zh-CN" sz="3200" b="1" dirty="0">
                <a:latin typeface="宋体" panose="02010600030101010101" pitchFamily="2" charset="-122"/>
              </a:rPr>
              <a:t>2</a:t>
            </a:r>
            <a:r>
              <a:rPr lang="zh-CN" altLang="en-US" sz="3200" b="1" dirty="0">
                <a:latin typeface="宋体" panose="02010600030101010101" pitchFamily="2" charset="-122"/>
              </a:rPr>
              <a:t>月美国总统林肯说：“我在这场斗争中的最高目标是拯救联邦，而既不是保全奴隶制，也不是摧毁奴隶制，如果我能够拯救联邦而不解放任何一个奴隶，我愿意这样做；如果为了拯救联邦，而解放所有的奴隶，我愿意这样做；如果为了拯救联邦需要解放这一部分奴隶而保留一部分，我也愿意这样做</a:t>
            </a:r>
            <a:r>
              <a:rPr lang="zh-CN" altLang="en-US" sz="3200" b="1" dirty="0" smtClean="0">
                <a:latin typeface="宋体" panose="02010600030101010101" pitchFamily="2" charset="-122"/>
              </a:rPr>
              <a:t>。”</a:t>
            </a:r>
            <a:endParaRPr lang="en-US" altLang="zh-CN" sz="3200" b="1" dirty="0" smtClean="0">
              <a:latin typeface="宋体" panose="02010600030101010101" pitchFamily="2" charset="-122"/>
            </a:endParaRPr>
          </a:p>
          <a:p>
            <a:pPr>
              <a:spcBef>
                <a:spcPct val="50000"/>
              </a:spcBef>
            </a:pPr>
            <a:r>
              <a:rPr lang="zh-CN" altLang="en-US" sz="3200" b="1" dirty="0" smtClean="0">
                <a:solidFill>
                  <a:schemeClr val="accent2">
                    <a:lumMod val="75000"/>
                  </a:schemeClr>
                </a:solidFill>
                <a:latin typeface="仿宋" panose="02010609060101010101" pitchFamily="49" charset="-122"/>
                <a:ea typeface="仿宋" panose="02010609060101010101" pitchFamily="49" charset="-122"/>
              </a:rPr>
              <a:t>依据材料回答：南北战争爆发后林肯政府要解决的根本问题是什么？</a:t>
            </a:r>
            <a:endParaRPr lang="zh-CN" altLang="en-US" sz="3200" b="1" dirty="0">
              <a:solidFill>
                <a:schemeClr val="accent2">
                  <a:lumMod val="75000"/>
                </a:schemeClr>
              </a:solidFill>
              <a:latin typeface="仿宋" panose="02010609060101010101" pitchFamily="49" charset="-122"/>
              <a:ea typeface="仿宋" panose="02010609060101010101" pitchFamily="49" charset="-122"/>
            </a:endParaRPr>
          </a:p>
        </p:txBody>
      </p:sp>
      <p:sp>
        <p:nvSpPr>
          <p:cNvPr id="40964" name="Text Box 4"/>
          <p:cNvSpPr txBox="1">
            <a:spLocks noChangeArrowheads="1"/>
          </p:cNvSpPr>
          <p:nvPr/>
        </p:nvSpPr>
        <p:spPr bwMode="auto">
          <a:xfrm>
            <a:off x="0" y="5288340"/>
            <a:ext cx="8991600" cy="1569660"/>
          </a:xfrm>
          <a:prstGeom prst="rect">
            <a:avLst/>
          </a:prstGeom>
          <a:noFill/>
          <a:ln w="9525">
            <a:noFill/>
            <a:miter lim="800000"/>
          </a:ln>
          <a:effectLst/>
        </p:spPr>
        <p:txBody>
          <a:bodyPr>
            <a:spAutoFit/>
          </a:bodyPr>
          <a:lstStyle/>
          <a:p>
            <a:pPr>
              <a:spcBef>
                <a:spcPct val="50000"/>
              </a:spcBef>
            </a:pPr>
            <a:r>
              <a:rPr lang="zh-CN" altLang="en-US" sz="4800" b="1" dirty="0">
                <a:solidFill>
                  <a:srgbClr val="FF0000"/>
                </a:solidFill>
                <a:ea typeface="楷体" panose="02010609060101010101" pitchFamily="49" charset="-122"/>
              </a:rPr>
              <a:t>战</a:t>
            </a:r>
            <a:r>
              <a:rPr lang="zh-CN" altLang="en-US" sz="4800" b="1" dirty="0" smtClean="0">
                <a:solidFill>
                  <a:srgbClr val="FF0000"/>
                </a:solidFill>
                <a:ea typeface="楷体" panose="02010609060101010101" pitchFamily="49" charset="-122"/>
              </a:rPr>
              <a:t>争</a:t>
            </a:r>
            <a:r>
              <a:rPr lang="zh-CN" altLang="en-US" sz="4800" b="1" dirty="0">
                <a:solidFill>
                  <a:srgbClr val="FF0000"/>
                </a:solidFill>
                <a:ea typeface="楷体" panose="02010609060101010101" pitchFamily="49" charset="-122"/>
              </a:rPr>
              <a:t>根</a:t>
            </a:r>
            <a:r>
              <a:rPr lang="zh-CN" altLang="en-US" sz="4800" b="1" dirty="0" smtClean="0">
                <a:solidFill>
                  <a:srgbClr val="FF0000"/>
                </a:solidFill>
                <a:ea typeface="楷体" panose="02010609060101010101" pitchFamily="49" charset="-122"/>
              </a:rPr>
              <a:t>本问题（目的）：</a:t>
            </a:r>
            <a:r>
              <a:rPr lang="zh-CN" altLang="en-US" sz="4800" b="1" dirty="0">
                <a:solidFill>
                  <a:srgbClr val="FF0000"/>
                </a:solidFill>
                <a:ea typeface="楷体" panose="02010609060101010101" pitchFamily="49" charset="-122"/>
              </a:rPr>
              <a:t>维护国家统一</a:t>
            </a:r>
            <a:endParaRPr lang="zh-CN" altLang="en-US" sz="4800" b="1" dirty="0">
              <a:solidFill>
                <a:srgbClr val="FF0000"/>
              </a:solidFill>
              <a:ea typeface="楷体"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0964"/>
                                        </p:tgtEl>
                                        <p:attrNameLst>
                                          <p:attrName>style.visibility</p:attrName>
                                        </p:attrNameLst>
                                      </p:cBhvr>
                                      <p:to>
                                        <p:strVal val="visible"/>
                                      </p:to>
                                    </p:set>
                                    <p:animEffect transition="in" filter="blinds(horizontal)">
                                      <p:cBhvr>
                                        <p:cTn id="7" dur="500"/>
                                        <p:tgtEl>
                                          <p:spTgt spid="409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64"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a:xfrm>
            <a:off x="1674813" y="638175"/>
            <a:ext cx="5792787" cy="504825"/>
          </a:xfrm>
        </p:spPr>
        <p:txBody>
          <a:bodyPr/>
          <a:lstStyle/>
          <a:p>
            <a:pPr algn="l"/>
            <a:r>
              <a:rPr lang="zh-CN" altLang="en-US" sz="4000" b="1">
                <a:solidFill>
                  <a:srgbClr val="990099"/>
                </a:solidFill>
                <a:ea typeface="黑体" panose="02010609060101010101" pitchFamily="49" charset="-122"/>
              </a:rPr>
              <a:t>南北方力量对比表</a:t>
            </a:r>
            <a:endParaRPr lang="zh-CN" altLang="en-US" sz="4000" b="1">
              <a:solidFill>
                <a:srgbClr val="990099"/>
              </a:solidFill>
              <a:ea typeface="黑体" panose="02010609060101010101" pitchFamily="49" charset="-122"/>
            </a:endParaRPr>
          </a:p>
        </p:txBody>
      </p:sp>
      <p:sp>
        <p:nvSpPr>
          <p:cNvPr id="13315" name="Text Box 3"/>
          <p:cNvSpPr txBox="1">
            <a:spLocks noChangeArrowheads="1"/>
          </p:cNvSpPr>
          <p:nvPr/>
        </p:nvSpPr>
        <p:spPr bwMode="auto">
          <a:xfrm>
            <a:off x="0" y="0"/>
            <a:ext cx="5940425" cy="579438"/>
          </a:xfrm>
          <a:prstGeom prst="rect">
            <a:avLst/>
          </a:prstGeom>
          <a:solidFill>
            <a:srgbClr val="CCFFFF"/>
          </a:solidFill>
          <a:ln w="9525">
            <a:noFill/>
            <a:miter lim="800000"/>
          </a:ln>
          <a:effectLst/>
        </p:spPr>
        <p:txBody>
          <a:bodyPr>
            <a:spAutoFit/>
          </a:bodyPr>
          <a:lstStyle/>
          <a:p>
            <a:r>
              <a:rPr lang="zh-CN" altLang="en-US" sz="3200" b="1">
                <a:solidFill>
                  <a:srgbClr val="FF0000"/>
                </a:solidFill>
                <a:latin typeface="Times New Roman" panose="02020603050405020304" pitchFamily="18" charset="0"/>
                <a:ea typeface="楷体_GB2312" pitchFamily="1" charset="-122"/>
              </a:rPr>
              <a:t>想一想：战争形势会怎样呢？</a:t>
            </a:r>
            <a:endParaRPr lang="zh-CN" altLang="en-US" sz="3200" b="1">
              <a:solidFill>
                <a:srgbClr val="FF0000"/>
              </a:solidFill>
              <a:latin typeface="Times New Roman" panose="02020603050405020304" pitchFamily="18" charset="0"/>
              <a:ea typeface="楷体_GB2312" pitchFamily="1" charset="-122"/>
            </a:endParaRPr>
          </a:p>
        </p:txBody>
      </p:sp>
      <p:pic>
        <p:nvPicPr>
          <p:cNvPr id="13316" name="Picture 4" descr="{876B871C-0DF0-4571-86C9-D05CF99AD095}"/>
          <p:cNvPicPr>
            <a:picLocks noChangeAspect="1" noChangeArrowheads="1"/>
          </p:cNvPicPr>
          <p:nvPr/>
        </p:nvPicPr>
        <p:blipFill>
          <a:blip r:embed="rId1" cstate="print"/>
          <a:srcRect/>
          <a:stretch>
            <a:fillRect/>
          </a:stretch>
        </p:blipFill>
        <p:spPr bwMode="auto">
          <a:xfrm>
            <a:off x="457200" y="1219200"/>
            <a:ext cx="8218488" cy="4525963"/>
          </a:xfrm>
          <a:prstGeom prst="rect">
            <a:avLst/>
          </a:prstGeom>
          <a:noFill/>
          <a:ln w="9525">
            <a:noFill/>
            <a:miter lim="800000"/>
            <a:headEnd/>
            <a:tailEnd/>
          </a:ln>
        </p:spPr>
      </p:pic>
      <p:sp>
        <p:nvSpPr>
          <p:cNvPr id="13317" name="Rectangle 5">
            <a:hlinkClick r:id="" action="ppaction://noaction" highlightClick="1"/>
          </p:cNvPr>
          <p:cNvSpPr>
            <a:spLocks noChangeArrowheads="1"/>
          </p:cNvSpPr>
          <p:nvPr/>
        </p:nvSpPr>
        <p:spPr bwMode="auto">
          <a:xfrm>
            <a:off x="228600" y="5956300"/>
            <a:ext cx="6408738" cy="641350"/>
          </a:xfrm>
          <a:prstGeom prst="rect">
            <a:avLst/>
          </a:prstGeom>
          <a:solidFill>
            <a:srgbClr val="CCFFFF"/>
          </a:solidFill>
          <a:ln w="9525">
            <a:noFill/>
            <a:miter lim="800000"/>
          </a:ln>
          <a:effectLst/>
        </p:spPr>
        <p:txBody>
          <a:bodyPr>
            <a:spAutoFit/>
          </a:bodyPr>
          <a:lstStyle/>
          <a:p>
            <a:r>
              <a:rPr lang="en-US" sz="3600" b="1">
                <a:latin typeface="黑体" panose="02010609060101010101" pitchFamily="49" charset="-122"/>
                <a:ea typeface="黑体" panose="02010609060101010101" pitchFamily="49" charset="-122"/>
              </a:rPr>
              <a:t>4</a:t>
            </a:r>
            <a:r>
              <a:rPr lang="zh-CN" altLang="en-US" sz="3600" b="1">
                <a:latin typeface="黑体" panose="02010609060101010101" pitchFamily="49" charset="-122"/>
                <a:ea typeface="黑体" panose="02010609060101010101" pitchFamily="49" charset="-122"/>
              </a:rPr>
              <a:t>、初期形势：北方节节失利</a:t>
            </a:r>
            <a:endParaRPr lang="zh-CN" altLang="en-US" sz="3600" b="1">
              <a:latin typeface="黑体" panose="02010609060101010101" pitchFamily="49" charset="-122"/>
              <a:ea typeface="黑体" panose="02010609060101010101" pitchFamily="49" charset="-122"/>
            </a:endParaRPr>
          </a:p>
        </p:txBody>
      </p:sp>
      <p:pic>
        <p:nvPicPr>
          <p:cNvPr id="13318" name="Picture 6" descr="0010"/>
          <p:cNvPicPr>
            <a:picLocks noChangeAspect="1" noChangeArrowheads="1"/>
          </p:cNvPicPr>
          <p:nvPr/>
        </p:nvPicPr>
        <p:blipFill>
          <a:blip r:embed="rId2" cstate="print"/>
          <a:srcRect/>
          <a:stretch>
            <a:fillRect/>
          </a:stretch>
        </p:blipFill>
        <p:spPr bwMode="auto">
          <a:xfrm>
            <a:off x="8027988" y="5734050"/>
            <a:ext cx="681037" cy="882650"/>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3315"/>
                                        </p:tgtEl>
                                        <p:attrNameLst>
                                          <p:attrName>style.visibility</p:attrName>
                                        </p:attrNameLst>
                                      </p:cBhvr>
                                      <p:to>
                                        <p:strVal val="visible"/>
                                      </p:to>
                                    </p:set>
                                    <p:animEffect transition="in" filter="blinds(horizontal)">
                                      <p:cBhvr>
                                        <p:cTn id="7" dur="500"/>
                                        <p:tgtEl>
                                          <p:spTgt spid="13315"/>
                                        </p:tgtEl>
                                      </p:cBhvr>
                                    </p:animEffect>
                                  </p:childTnLst>
                                </p:cTn>
                              </p:par>
                            </p:childTnLst>
                          </p:cTn>
                        </p:par>
                      </p:childTnLst>
                    </p:cTn>
                  </p:par>
                  <p:par>
                    <p:cTn id="8" fill="hold">
                      <p:stCondLst>
                        <p:cond delay="indefinite"/>
                      </p:stCondLst>
                      <p:childTnLst>
                        <p:par>
                          <p:cTn id="9" fill="hold">
                            <p:stCondLst>
                              <p:cond delay="0"/>
                            </p:stCondLst>
                            <p:childTnLst>
                              <p:par>
                                <p:cTn id="10" presetID="15" presetClass="entr" presetSubtype="0" fill="hold" grpId="0" nodeType="clickEffect">
                                  <p:stCondLst>
                                    <p:cond delay="0"/>
                                  </p:stCondLst>
                                  <p:childTnLst>
                                    <p:set>
                                      <p:cBhvr>
                                        <p:cTn id="11" dur="1" fill="hold">
                                          <p:stCondLst>
                                            <p:cond delay="0"/>
                                          </p:stCondLst>
                                        </p:cTn>
                                        <p:tgtEl>
                                          <p:spTgt spid="13317"/>
                                        </p:tgtEl>
                                        <p:attrNameLst>
                                          <p:attrName>style.visibility</p:attrName>
                                        </p:attrNameLst>
                                      </p:cBhvr>
                                      <p:to>
                                        <p:strVal val="visible"/>
                                      </p:to>
                                    </p:set>
                                    <p:anim calcmode="lin" valueType="num">
                                      <p:cBhvr>
                                        <p:cTn id="12" dur="1000" fill="hold"/>
                                        <p:tgtEl>
                                          <p:spTgt spid="13317"/>
                                        </p:tgtEl>
                                        <p:attrNameLst>
                                          <p:attrName>ppt_w</p:attrName>
                                        </p:attrNameLst>
                                      </p:cBhvr>
                                      <p:tavLst>
                                        <p:tav tm="0">
                                          <p:val>
                                            <p:fltVal val="0"/>
                                          </p:val>
                                        </p:tav>
                                        <p:tav tm="100000">
                                          <p:val>
                                            <p:strVal val="#ppt_w"/>
                                          </p:val>
                                        </p:tav>
                                      </p:tavLst>
                                    </p:anim>
                                    <p:anim calcmode="lin" valueType="num">
                                      <p:cBhvr>
                                        <p:cTn id="13" dur="1000" fill="hold"/>
                                        <p:tgtEl>
                                          <p:spTgt spid="13317"/>
                                        </p:tgtEl>
                                        <p:attrNameLst>
                                          <p:attrName>ppt_h</p:attrName>
                                        </p:attrNameLst>
                                      </p:cBhvr>
                                      <p:tavLst>
                                        <p:tav tm="0">
                                          <p:val>
                                            <p:fltVal val="0"/>
                                          </p:val>
                                        </p:tav>
                                        <p:tav tm="100000">
                                          <p:val>
                                            <p:strVal val="#ppt_h"/>
                                          </p:val>
                                        </p:tav>
                                      </p:tavLst>
                                    </p:anim>
                                    <p:anim calcmode="lin" valueType="num">
                                      <p:cBhvr>
                                        <p:cTn id="14" dur="1000" fill="hold"/>
                                        <p:tgtEl>
                                          <p:spTgt spid="13317"/>
                                        </p:tgtEl>
                                        <p:attrNameLst>
                                          <p:attrName>ppt_x</p:attrName>
                                        </p:attrNameLst>
                                      </p:cBhvr>
                                      <p:tavLst>
                                        <p:tav tm="0" fmla="#ppt_x+(cos(-2*pi*(1-$))*-#ppt_x-sin(-2*pi*(1-$))*(1-#ppt_y))*(1-$)">
                                          <p:val>
                                            <p:fltVal val="0"/>
                                          </p:val>
                                        </p:tav>
                                        <p:tav tm="100000">
                                          <p:val>
                                            <p:fltVal val="1"/>
                                          </p:val>
                                        </p:tav>
                                      </p:tavLst>
                                    </p:anim>
                                    <p:anim calcmode="lin" valueType="num">
                                      <p:cBhvr>
                                        <p:cTn id="15" dur="1000" fill="hold"/>
                                        <p:tgtEl>
                                          <p:spTgt spid="13317"/>
                                        </p:tgtEl>
                                        <p:attrNameLst>
                                          <p:attrName>ppt_y</p:attrName>
                                        </p:attrNameLst>
                                      </p:cBhvr>
                                      <p:tavLst>
                                        <p:tav tm="0" fmla="#ppt_y+(sin(-2*pi*(1-$))*-#ppt_x+cos(-2*pi*(1-$))*(1-#ppt_y))*(1-$)">
                                          <p:val>
                                            <p:fltVal val="0"/>
                                          </p:val>
                                        </p:tav>
                                        <p:tav tm="100000">
                                          <p:val>
                                            <p:fltVal val="1"/>
                                          </p:val>
                                        </p:tav>
                                      </p:tavLst>
                                    </p:anim>
                                  </p:childTnLst>
                                  <p:subTnLst>
                                    <p:audio>
                                      <p:cMediaNode>
                                        <p:cTn display="0" masterRel="sameClick">
                                          <p:stCondLst>
                                            <p:cond evt="begin" delay="0">
                                              <p:tn val="10"/>
                                            </p:cond>
                                          </p:stCondLst>
                                          <p:endCondLst>
                                            <p:cond evt="onStopAudio" delay="0">
                                              <p:tgtEl>
                                                <p:sldTgt/>
                                              </p:tgtEl>
                                            </p:cond>
                                          </p:endCondLst>
                                        </p:cTn>
                                        <p:tgtEl>
                                          <p:sndTgt r:embed="rId3" name="click.wav"/>
                                        </p:tgtEl>
                                      </p:cMediaNode>
                                    </p:audio>
                                  </p:subTnLst>
                                </p:cTn>
                              </p:par>
                            </p:childTnLst>
                          </p:cTn>
                        </p:par>
                      </p:childTnLst>
                    </p:cTn>
                  </p:par>
                  <p:par>
                    <p:cTn id="16" fill="hold">
                      <p:stCondLst>
                        <p:cond delay="indefinite"/>
                      </p:stCondLst>
                      <p:childTnLst>
                        <p:par>
                          <p:cTn id="17" fill="hold">
                            <p:stCondLst>
                              <p:cond delay="0"/>
                            </p:stCondLst>
                            <p:childTnLst>
                              <p:par>
                                <p:cTn id="18" presetID="2" presetClass="entr" presetSubtype="4" fill="hold" nodeType="clickEffect">
                                  <p:stCondLst>
                                    <p:cond delay="0"/>
                                  </p:stCondLst>
                                  <p:childTnLst>
                                    <p:set>
                                      <p:cBhvr>
                                        <p:cTn id="19" dur="1" fill="hold">
                                          <p:stCondLst>
                                            <p:cond delay="0"/>
                                          </p:stCondLst>
                                        </p:cTn>
                                        <p:tgtEl>
                                          <p:spTgt spid="13318"/>
                                        </p:tgtEl>
                                        <p:attrNameLst>
                                          <p:attrName>style.visibility</p:attrName>
                                        </p:attrNameLst>
                                      </p:cBhvr>
                                      <p:to>
                                        <p:strVal val="visible"/>
                                      </p:to>
                                    </p:set>
                                    <p:anim calcmode="lin" valueType="num">
                                      <p:cBhvr additive="base">
                                        <p:cTn id="20" dur="500" fill="hold"/>
                                        <p:tgtEl>
                                          <p:spTgt spid="13318"/>
                                        </p:tgtEl>
                                        <p:attrNameLst>
                                          <p:attrName>ppt_x</p:attrName>
                                        </p:attrNameLst>
                                      </p:cBhvr>
                                      <p:tavLst>
                                        <p:tav tm="0">
                                          <p:val>
                                            <p:strVal val="#ppt_x"/>
                                          </p:val>
                                        </p:tav>
                                        <p:tav tm="100000">
                                          <p:val>
                                            <p:strVal val="#ppt_x"/>
                                          </p:val>
                                        </p:tav>
                                      </p:tavLst>
                                    </p:anim>
                                    <p:anim calcmode="lin" valueType="num">
                                      <p:cBhvr additive="base">
                                        <p:cTn id="21" dur="500" fill="hold"/>
                                        <p:tgtEl>
                                          <p:spTgt spid="13318"/>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8"/>
                                            </p:cond>
                                          </p:stCondLst>
                                          <p:endCondLst>
                                            <p:cond evt="onStopAudio" delay="0">
                                              <p:tgtEl>
                                                <p:sldTgt/>
                                              </p:tgtEl>
                                            </p:cond>
                                          </p:endCondLst>
                                        </p:cTn>
                                        <p:tgtEl>
                                          <p:sndTgt r:embed="rId3" name="click.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animBg="1"/>
      <p:bldP spid="13317" grpId="0" animBg="1" autoUpdateAnimBg="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ext Box 2"/>
          <p:cNvSpPr txBox="1">
            <a:spLocks noChangeArrowheads="1"/>
          </p:cNvSpPr>
          <p:nvPr/>
        </p:nvSpPr>
        <p:spPr bwMode="auto">
          <a:xfrm>
            <a:off x="533400" y="533400"/>
            <a:ext cx="1676400" cy="1249363"/>
          </a:xfrm>
          <a:prstGeom prst="rect">
            <a:avLst/>
          </a:prstGeom>
          <a:noFill/>
          <a:ln w="9525">
            <a:noFill/>
            <a:miter lim="800000"/>
          </a:ln>
        </p:spPr>
        <p:txBody>
          <a:bodyPr>
            <a:spAutoFit/>
          </a:bodyPr>
          <a:lstStyle/>
          <a:p>
            <a:endParaRPr lang="zh-CN" altLang="en-US" sz="4000">
              <a:solidFill>
                <a:schemeClr val="bg1"/>
              </a:solidFill>
              <a:latin typeface="Times New Roman" panose="02020603050405020304" pitchFamily="18" charset="0"/>
              <a:ea typeface="华文新魏" panose="02010800040101010101" pitchFamily="2" charset="-122"/>
            </a:endParaRPr>
          </a:p>
          <a:p>
            <a:pPr>
              <a:spcBef>
                <a:spcPct val="50000"/>
              </a:spcBef>
            </a:pPr>
            <a:endParaRPr lang="zh-CN" altLang="en-US" sz="2400">
              <a:latin typeface="Times New Roman" panose="02020603050405020304" pitchFamily="18" charset="0"/>
              <a:ea typeface="黑体" panose="02010609060101010101" pitchFamily="49" charset="-122"/>
            </a:endParaRPr>
          </a:p>
        </p:txBody>
      </p:sp>
      <p:sp>
        <p:nvSpPr>
          <p:cNvPr id="14339" name="Text Box 3"/>
          <p:cNvSpPr txBox="1">
            <a:spLocks noChangeArrowheads="1"/>
          </p:cNvSpPr>
          <p:nvPr/>
        </p:nvSpPr>
        <p:spPr bwMode="auto">
          <a:xfrm>
            <a:off x="250825" y="5378450"/>
            <a:ext cx="8496300" cy="1250950"/>
          </a:xfrm>
          <a:prstGeom prst="rect">
            <a:avLst/>
          </a:prstGeom>
          <a:noFill/>
          <a:ln w="9525">
            <a:noFill/>
            <a:miter lim="800000"/>
          </a:ln>
        </p:spPr>
        <p:txBody>
          <a:bodyPr>
            <a:spAutoFit/>
          </a:bodyPr>
          <a:lstStyle/>
          <a:p>
            <a:r>
              <a:rPr lang="zh-CN" altLang="en-US" sz="4000">
                <a:solidFill>
                  <a:schemeClr val="bg1"/>
                </a:solidFill>
                <a:latin typeface="Times New Roman" panose="02020603050405020304" pitchFamily="18" charset="0"/>
                <a:ea typeface="华文楷体" panose="02010600040101010101" pitchFamily="2" charset="-122"/>
              </a:rPr>
              <a:t> </a:t>
            </a:r>
            <a:r>
              <a:rPr lang="en-US" sz="3600" b="1">
                <a:solidFill>
                  <a:srgbClr val="A21D02"/>
                </a:solidFill>
                <a:latin typeface="黑体" panose="02010609060101010101" pitchFamily="49" charset="-122"/>
                <a:ea typeface="黑体" panose="02010609060101010101" pitchFamily="49" charset="-122"/>
              </a:rPr>
              <a:t>1862</a:t>
            </a:r>
            <a:r>
              <a:rPr lang="zh-CN" altLang="en-US" sz="3600" b="1">
                <a:solidFill>
                  <a:srgbClr val="A21D02"/>
                </a:solidFill>
                <a:latin typeface="黑体" panose="02010609060101010101" pitchFamily="49" charset="-122"/>
                <a:ea typeface="黑体" panose="02010609060101010101" pitchFamily="49" charset="-122"/>
              </a:rPr>
              <a:t>年</a:t>
            </a:r>
            <a:r>
              <a:rPr lang="en-US" sz="3600" b="1">
                <a:solidFill>
                  <a:srgbClr val="000000"/>
                </a:solidFill>
                <a:latin typeface="黑体" panose="02010609060101010101" pitchFamily="49" charset="-122"/>
                <a:ea typeface="黑体" panose="02010609060101010101" pitchFamily="49" charset="-122"/>
              </a:rPr>
              <a:t>9</a:t>
            </a:r>
            <a:r>
              <a:rPr lang="zh-CN" altLang="en-US" sz="3600" b="1">
                <a:solidFill>
                  <a:srgbClr val="000000"/>
                </a:solidFill>
                <a:latin typeface="黑体" panose="02010609060101010101" pitchFamily="49" charset="-122"/>
                <a:ea typeface="黑体" panose="02010609060101010101" pitchFamily="49" charset="-122"/>
              </a:rPr>
              <a:t>月</a:t>
            </a:r>
            <a:r>
              <a:rPr lang="zh-CN" altLang="en-US" sz="3600">
                <a:solidFill>
                  <a:srgbClr val="000000"/>
                </a:solidFill>
                <a:latin typeface="黑体" panose="02010609060101010101" pitchFamily="49" charset="-122"/>
                <a:ea typeface="黑体" panose="02010609060101010101" pitchFamily="49" charset="-122"/>
              </a:rPr>
              <a:t> </a:t>
            </a:r>
            <a:r>
              <a:rPr lang="zh-CN" altLang="en-US" sz="3600" b="1">
                <a:solidFill>
                  <a:srgbClr val="000000"/>
                </a:solidFill>
                <a:latin typeface="黑体" panose="02010609060101010101" pitchFamily="49" charset="-122"/>
                <a:ea typeface="黑体" panose="02010609060101010101" pitchFamily="49" charset="-122"/>
              </a:rPr>
              <a:t>林肯政府颁布</a:t>
            </a:r>
            <a:r>
              <a:rPr lang="en-US" sz="3600" b="1">
                <a:solidFill>
                  <a:srgbClr val="FF0000"/>
                </a:solidFill>
                <a:latin typeface="黑体" panose="02010609060101010101" pitchFamily="49" charset="-122"/>
                <a:ea typeface="黑体" panose="02010609060101010101" pitchFamily="49" charset="-122"/>
              </a:rPr>
              <a:t>《</a:t>
            </a:r>
            <a:r>
              <a:rPr lang="zh-CN" altLang="en-US" sz="3600" b="1">
                <a:solidFill>
                  <a:srgbClr val="FF0000"/>
                </a:solidFill>
                <a:latin typeface="黑体" panose="02010609060101010101" pitchFamily="49" charset="-122"/>
                <a:ea typeface="黑体" panose="02010609060101010101" pitchFamily="49" charset="-122"/>
              </a:rPr>
              <a:t>解放黑人奴隶宣言</a:t>
            </a:r>
            <a:r>
              <a:rPr lang="en-US" sz="3600" b="1">
                <a:solidFill>
                  <a:srgbClr val="FF0000"/>
                </a:solidFill>
                <a:latin typeface="黑体" panose="02010609060101010101" pitchFamily="49" charset="-122"/>
                <a:ea typeface="黑体" panose="02010609060101010101" pitchFamily="49" charset="-122"/>
              </a:rPr>
              <a:t>》</a:t>
            </a:r>
            <a:r>
              <a:rPr lang="zh-CN" altLang="en-US" sz="3600" b="1">
                <a:solidFill>
                  <a:srgbClr val="000000"/>
                </a:solidFill>
                <a:latin typeface="黑体" panose="02010609060101010101" pitchFamily="49" charset="-122"/>
                <a:ea typeface="黑体" panose="02010609060101010101" pitchFamily="49" charset="-122"/>
              </a:rPr>
              <a:t>和</a:t>
            </a:r>
            <a:r>
              <a:rPr lang="en-US" sz="3600" b="1">
                <a:solidFill>
                  <a:srgbClr val="FF0000"/>
                </a:solidFill>
                <a:latin typeface="黑体" panose="02010609060101010101" pitchFamily="49" charset="-122"/>
                <a:ea typeface="黑体" panose="02010609060101010101" pitchFamily="49" charset="-122"/>
              </a:rPr>
              <a:t>《</a:t>
            </a:r>
            <a:r>
              <a:rPr lang="zh-CN" altLang="en-US" sz="3600" b="1">
                <a:solidFill>
                  <a:srgbClr val="FF0000"/>
                </a:solidFill>
                <a:latin typeface="黑体" panose="02010609060101010101" pitchFamily="49" charset="-122"/>
                <a:ea typeface="黑体" panose="02010609060101010101" pitchFamily="49" charset="-122"/>
              </a:rPr>
              <a:t>宅地法</a:t>
            </a:r>
            <a:r>
              <a:rPr lang="en-US" sz="3600" b="1">
                <a:solidFill>
                  <a:srgbClr val="FF0000"/>
                </a:solidFill>
                <a:latin typeface="黑体" panose="02010609060101010101" pitchFamily="49" charset="-122"/>
                <a:ea typeface="黑体" panose="02010609060101010101" pitchFamily="49" charset="-122"/>
              </a:rPr>
              <a:t>》</a:t>
            </a:r>
            <a:r>
              <a:rPr lang="zh-CN" altLang="en-US" sz="3600" b="1">
                <a:solidFill>
                  <a:srgbClr val="000000"/>
                </a:solidFill>
                <a:latin typeface="黑体" panose="02010609060101010101" pitchFamily="49" charset="-122"/>
                <a:ea typeface="黑体" panose="02010609060101010101" pitchFamily="49" charset="-122"/>
              </a:rPr>
              <a:t>。</a:t>
            </a:r>
            <a:endParaRPr lang="zh-CN" altLang="en-US" sz="4800" b="1">
              <a:solidFill>
                <a:srgbClr val="000000"/>
              </a:solidFill>
              <a:latin typeface="黑体" panose="02010609060101010101" pitchFamily="49" charset="-122"/>
              <a:ea typeface="黑体" panose="02010609060101010101" pitchFamily="49" charset="-122"/>
            </a:endParaRPr>
          </a:p>
        </p:txBody>
      </p:sp>
      <p:sp>
        <p:nvSpPr>
          <p:cNvPr id="14340" name="Text Box 4"/>
          <p:cNvSpPr txBox="1">
            <a:spLocks noChangeArrowheads="1"/>
          </p:cNvSpPr>
          <p:nvPr/>
        </p:nvSpPr>
        <p:spPr bwMode="auto">
          <a:xfrm>
            <a:off x="7620000" y="1752600"/>
            <a:ext cx="838200" cy="457200"/>
          </a:xfrm>
          <a:prstGeom prst="rect">
            <a:avLst/>
          </a:prstGeom>
          <a:noFill/>
          <a:ln w="9525">
            <a:noFill/>
            <a:miter lim="800000"/>
          </a:ln>
        </p:spPr>
        <p:txBody>
          <a:bodyPr>
            <a:spAutoFit/>
          </a:bodyPr>
          <a:lstStyle/>
          <a:p>
            <a:pPr>
              <a:spcBef>
                <a:spcPct val="50000"/>
              </a:spcBef>
            </a:pPr>
            <a:endParaRPr lang="zh-CN" altLang="en-US" sz="2400">
              <a:latin typeface="Times New Roman" panose="02020603050405020304" pitchFamily="18" charset="0"/>
              <a:ea typeface="黑体" panose="02010609060101010101" pitchFamily="49" charset="-122"/>
            </a:endParaRPr>
          </a:p>
        </p:txBody>
      </p:sp>
      <p:sp>
        <p:nvSpPr>
          <p:cNvPr id="14341" name="Text Box 5"/>
          <p:cNvSpPr txBox="1">
            <a:spLocks noChangeArrowheads="1"/>
          </p:cNvSpPr>
          <p:nvPr/>
        </p:nvSpPr>
        <p:spPr bwMode="auto">
          <a:xfrm>
            <a:off x="609600" y="2743200"/>
            <a:ext cx="1752600" cy="1004888"/>
          </a:xfrm>
          <a:prstGeom prst="rect">
            <a:avLst/>
          </a:prstGeom>
          <a:noFill/>
          <a:ln w="9525">
            <a:noFill/>
            <a:miter lim="800000"/>
          </a:ln>
        </p:spPr>
        <p:txBody>
          <a:bodyPr>
            <a:spAutoFit/>
          </a:bodyPr>
          <a:lstStyle/>
          <a:p>
            <a:endParaRPr lang="zh-CN" altLang="en-US" sz="2400">
              <a:latin typeface="Times New Roman" panose="02020603050405020304" pitchFamily="18" charset="0"/>
            </a:endParaRPr>
          </a:p>
          <a:p>
            <a:pPr>
              <a:spcBef>
                <a:spcPct val="50000"/>
              </a:spcBef>
            </a:pPr>
            <a:endParaRPr lang="zh-CN" altLang="en-US" sz="2400">
              <a:latin typeface="Times New Roman" panose="02020603050405020304" pitchFamily="18" charset="0"/>
              <a:ea typeface="黑体" panose="02010609060101010101" pitchFamily="49" charset="-122"/>
            </a:endParaRPr>
          </a:p>
        </p:txBody>
      </p:sp>
      <p:sp>
        <p:nvSpPr>
          <p:cNvPr id="14342" name="WordArt 6"/>
          <p:cNvSpPr>
            <a:spLocks noChangeArrowheads="1" noChangeShapeType="1" noTextEdit="1"/>
          </p:cNvSpPr>
          <p:nvPr/>
        </p:nvSpPr>
        <p:spPr bwMode="auto">
          <a:xfrm>
            <a:off x="0" y="1125538"/>
            <a:ext cx="1547813" cy="1439862"/>
          </a:xfrm>
          <a:prstGeom prst="rect">
            <a:avLst/>
          </a:prstGeom>
        </p:spPr>
        <p:txBody>
          <a:bodyPr wrap="none" fromWordArt="1">
            <a:prstTxWarp prst="textCascadeUp">
              <a:avLst>
                <a:gd name="adj" fmla="val 44444"/>
              </a:avLst>
            </a:prstTxWarp>
            <a:scene3d>
              <a:camera prst="legacyPerspectiveFront">
                <a:rot lat="20519990" lon="1080000" rev="0"/>
              </a:camera>
              <a:lightRig rig="legacyFlat1" dir="r"/>
            </a:scene3d>
            <a:sp3d extrusionH="430200" prstMaterial="legacyMatte">
              <a:extrusionClr>
                <a:srgbClr val="FF6600"/>
              </a:extrusionClr>
            </a:sp3d>
          </a:bodyPr>
          <a:lstStyle/>
          <a:p>
            <a:pPr algn="ctr"/>
            <a:r>
              <a:rPr lang="zh-CN" altLang="en-US" sz="3600">
                <a:ln w="9525">
                  <a:round/>
                </a:ln>
                <a:latin typeface="宋体" panose="02010600030101010101" pitchFamily="2" charset="-122"/>
                <a:ea typeface="宋体" panose="02010600030101010101" pitchFamily="2" charset="-122"/>
              </a:rPr>
              <a:t>转折：</a:t>
            </a:r>
            <a:endParaRPr lang="zh-CN" altLang="en-US" sz="3600">
              <a:ln w="9525">
                <a:round/>
              </a:ln>
              <a:latin typeface="宋体" panose="02010600030101010101" pitchFamily="2" charset="-122"/>
              <a:ea typeface="宋体" panose="02010600030101010101" pitchFamily="2" charset="-122"/>
            </a:endParaRPr>
          </a:p>
        </p:txBody>
      </p:sp>
      <p:sp>
        <p:nvSpPr>
          <p:cNvPr id="14343" name="Text Box 7"/>
          <p:cNvSpPr txBox="1">
            <a:spLocks noChangeArrowheads="1"/>
          </p:cNvSpPr>
          <p:nvPr/>
        </p:nvSpPr>
        <p:spPr bwMode="auto">
          <a:xfrm>
            <a:off x="3657600" y="2438400"/>
            <a:ext cx="2514600" cy="457200"/>
          </a:xfrm>
          <a:prstGeom prst="rect">
            <a:avLst/>
          </a:prstGeom>
          <a:noFill/>
          <a:ln w="9525">
            <a:noFill/>
            <a:miter lim="800000"/>
          </a:ln>
        </p:spPr>
        <p:txBody>
          <a:bodyPr>
            <a:spAutoFit/>
          </a:bodyPr>
          <a:lstStyle/>
          <a:p>
            <a:pPr>
              <a:spcBef>
                <a:spcPct val="50000"/>
              </a:spcBef>
            </a:pPr>
            <a:endParaRPr lang="zh-CN" altLang="en-US" sz="2400">
              <a:latin typeface="Times New Roman" panose="02020603050405020304" pitchFamily="18" charset="0"/>
              <a:ea typeface="黑体" panose="02010609060101010101" pitchFamily="49" charset="-122"/>
            </a:endParaRPr>
          </a:p>
        </p:txBody>
      </p:sp>
      <p:grpSp>
        <p:nvGrpSpPr>
          <p:cNvPr id="14344" name="Group 8"/>
          <p:cNvGrpSpPr/>
          <p:nvPr/>
        </p:nvGrpSpPr>
        <p:grpSpPr bwMode="auto">
          <a:xfrm>
            <a:off x="1403350" y="476250"/>
            <a:ext cx="7272338" cy="5130800"/>
            <a:chOff x="0" y="0"/>
            <a:chExt cx="5375" cy="4184"/>
          </a:xfrm>
        </p:grpSpPr>
        <p:pic>
          <p:nvPicPr>
            <p:cNvPr id="14345" name="Picture 9" descr="解放黑人奴隶">
              <a:hlinkClick r:id="rId1" action="ppaction://hlinksldjump"/>
            </p:cNvPr>
            <p:cNvPicPr>
              <a:picLocks noChangeAspect="1" noChangeArrowheads="1"/>
            </p:cNvPicPr>
            <p:nvPr/>
          </p:nvPicPr>
          <p:blipFill>
            <a:blip r:embed="rId2" cstate="print"/>
            <a:srcRect/>
            <a:stretch>
              <a:fillRect/>
            </a:stretch>
          </p:blipFill>
          <p:spPr bwMode="auto">
            <a:xfrm>
              <a:off x="0" y="0"/>
              <a:ext cx="5375" cy="3779"/>
            </a:xfrm>
            <a:prstGeom prst="rect">
              <a:avLst/>
            </a:prstGeom>
            <a:noFill/>
            <a:ln w="9525">
              <a:noFill/>
              <a:miter lim="800000"/>
              <a:headEnd/>
              <a:tailEnd/>
            </a:ln>
          </p:spPr>
        </p:pic>
        <p:sp>
          <p:nvSpPr>
            <p:cNvPr id="14346" name="Text Box 10"/>
            <p:cNvSpPr txBox="1">
              <a:spLocks noChangeArrowheads="1"/>
            </p:cNvSpPr>
            <p:nvPr/>
          </p:nvSpPr>
          <p:spPr bwMode="auto">
            <a:xfrm>
              <a:off x="1292" y="3811"/>
              <a:ext cx="136" cy="373"/>
            </a:xfrm>
            <a:prstGeom prst="rect">
              <a:avLst/>
            </a:prstGeom>
            <a:noFill/>
            <a:ln w="9525">
              <a:noFill/>
              <a:miter lim="800000"/>
            </a:ln>
          </p:spPr>
          <p:txBody>
            <a:bodyPr wrap="none">
              <a:spAutoFit/>
            </a:bodyPr>
            <a:lstStyle/>
            <a:p>
              <a:endParaRPr lang="zh-CN" altLang="en-US" sz="2400">
                <a:ea typeface="楷体_GB2312" pitchFamily="1" charset="-122"/>
              </a:endParaRP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5" presetClass="entr" presetSubtype="0" fill="hold" grpId="0" nodeType="clickEffect">
                                  <p:stCondLst>
                                    <p:cond delay="0"/>
                                  </p:stCondLst>
                                  <p:childTnLst>
                                    <p:set>
                                      <p:cBhvr>
                                        <p:cTn id="6" dur="1" fill="hold">
                                          <p:stCondLst>
                                            <p:cond delay="0"/>
                                          </p:stCondLst>
                                        </p:cTn>
                                        <p:tgtEl>
                                          <p:spTgt spid="14342"/>
                                        </p:tgtEl>
                                        <p:attrNameLst>
                                          <p:attrName>style.visibility</p:attrName>
                                        </p:attrNameLst>
                                      </p:cBhvr>
                                      <p:to>
                                        <p:strVal val="visible"/>
                                      </p:to>
                                    </p:set>
                                    <p:anim calcmode="lin" valueType="num">
                                      <p:cBhvr>
                                        <p:cTn id="7" dur="1000" fill="hold"/>
                                        <p:tgtEl>
                                          <p:spTgt spid="14342"/>
                                        </p:tgtEl>
                                        <p:attrNameLst>
                                          <p:attrName>ppt_w</p:attrName>
                                        </p:attrNameLst>
                                      </p:cBhvr>
                                      <p:tavLst>
                                        <p:tav tm="0">
                                          <p:val>
                                            <p:fltVal val="0"/>
                                          </p:val>
                                        </p:tav>
                                        <p:tav tm="100000">
                                          <p:val>
                                            <p:strVal val="#ppt_w"/>
                                          </p:val>
                                        </p:tav>
                                      </p:tavLst>
                                    </p:anim>
                                    <p:anim calcmode="lin" valueType="num">
                                      <p:cBhvr>
                                        <p:cTn id="8" dur="1000" fill="hold"/>
                                        <p:tgtEl>
                                          <p:spTgt spid="14342"/>
                                        </p:tgtEl>
                                        <p:attrNameLst>
                                          <p:attrName>ppt_h</p:attrName>
                                        </p:attrNameLst>
                                      </p:cBhvr>
                                      <p:tavLst>
                                        <p:tav tm="0">
                                          <p:val>
                                            <p:fltVal val="0"/>
                                          </p:val>
                                        </p:tav>
                                        <p:tav tm="100000">
                                          <p:val>
                                            <p:strVal val="#ppt_h"/>
                                          </p:val>
                                        </p:tav>
                                      </p:tavLst>
                                    </p:anim>
                                    <p:anim calcmode="lin" valueType="num">
                                      <p:cBhvr>
                                        <p:cTn id="9" dur="1000" fill="hold"/>
                                        <p:tgtEl>
                                          <p:spTgt spid="14342"/>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14342"/>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42"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ChangeArrowheads="1"/>
          </p:cNvSpPr>
          <p:nvPr/>
        </p:nvSpPr>
        <p:spPr bwMode="auto">
          <a:xfrm>
            <a:off x="228714" y="0"/>
            <a:ext cx="5181600" cy="701675"/>
          </a:xfrm>
          <a:prstGeom prst="rect">
            <a:avLst/>
          </a:prstGeom>
          <a:noFill/>
          <a:ln w="9525">
            <a:noFill/>
            <a:miter lim="800000"/>
          </a:ln>
          <a:effectLst/>
        </p:spPr>
        <p:txBody>
          <a:bodyPr>
            <a:spAutoFit/>
          </a:bodyPr>
          <a:lstStyle/>
          <a:p>
            <a:r>
              <a:rPr lang="en-US" sz="4000" b="1" dirty="0">
                <a:solidFill>
                  <a:srgbClr val="FF0000"/>
                </a:solidFill>
                <a:latin typeface="黑体" panose="02010609060101010101" pitchFamily="49" charset="-122"/>
                <a:ea typeface="黑体" panose="02010609060101010101" pitchFamily="49" charset="-122"/>
              </a:rPr>
              <a:t>5</a:t>
            </a:r>
            <a:r>
              <a:rPr lang="zh-CN" altLang="en-US" sz="4000" b="1" dirty="0">
                <a:solidFill>
                  <a:srgbClr val="FF0000"/>
                </a:solidFill>
                <a:latin typeface="黑体" panose="02010609060101010101" pitchFamily="49" charset="-122"/>
                <a:ea typeface="黑体" panose="02010609060101010101" pitchFamily="49" charset="-122"/>
              </a:rPr>
              <a:t>、转折</a:t>
            </a:r>
            <a:endParaRPr lang="zh-CN" altLang="en-US" sz="4000" b="1" dirty="0">
              <a:solidFill>
                <a:srgbClr val="FF0000"/>
              </a:solidFill>
              <a:latin typeface="黑体" panose="02010609060101010101" pitchFamily="49" charset="-122"/>
              <a:ea typeface="黑体" panose="02010609060101010101" pitchFamily="49" charset="-122"/>
            </a:endParaRPr>
          </a:p>
        </p:txBody>
      </p:sp>
      <p:sp>
        <p:nvSpPr>
          <p:cNvPr id="15363" name="Text Box 3"/>
          <p:cNvSpPr txBox="1">
            <a:spLocks noChangeArrowheads="1"/>
          </p:cNvSpPr>
          <p:nvPr/>
        </p:nvSpPr>
        <p:spPr bwMode="auto">
          <a:xfrm>
            <a:off x="228600" y="1052513"/>
            <a:ext cx="8610600" cy="2041525"/>
          </a:xfrm>
          <a:prstGeom prst="rect">
            <a:avLst/>
          </a:prstGeom>
          <a:solidFill>
            <a:schemeClr val="bg1"/>
          </a:solidFill>
          <a:ln w="9525">
            <a:noFill/>
            <a:miter lim="800000"/>
          </a:ln>
          <a:effectLst/>
        </p:spPr>
        <p:txBody>
          <a:bodyPr>
            <a:spAutoFit/>
          </a:bodyPr>
          <a:lstStyle/>
          <a:p>
            <a:r>
              <a:rPr lang="zh-CN" altLang="en-US" sz="2400" b="1">
                <a:latin typeface="宋体" panose="02010600030101010101" pitchFamily="2" charset="-122"/>
              </a:rPr>
              <a:t>    </a:t>
            </a:r>
            <a:r>
              <a:rPr lang="en-US" sz="3200" b="1">
                <a:solidFill>
                  <a:srgbClr val="000000"/>
                </a:solidFill>
                <a:latin typeface="黑体" panose="02010609060101010101" pitchFamily="49" charset="-122"/>
                <a:ea typeface="黑体" panose="02010609060101010101" pitchFamily="49" charset="-122"/>
              </a:rPr>
              <a:t>1862.5《</a:t>
            </a:r>
            <a:r>
              <a:rPr lang="zh-CN" altLang="en-US" sz="3200" b="1">
                <a:solidFill>
                  <a:srgbClr val="000000"/>
                </a:solidFill>
                <a:latin typeface="黑体" panose="02010609060101010101" pitchFamily="49" charset="-122"/>
                <a:ea typeface="黑体" panose="02010609060101010101" pitchFamily="49" charset="-122"/>
              </a:rPr>
              <a:t>宅地法</a:t>
            </a:r>
            <a:r>
              <a:rPr lang="en-US" sz="3200" b="1">
                <a:solidFill>
                  <a:srgbClr val="000000"/>
                </a:solidFill>
                <a:latin typeface="黑体" panose="02010609060101010101" pitchFamily="49" charset="-122"/>
                <a:ea typeface="黑体" panose="02010609060101010101" pitchFamily="49" charset="-122"/>
              </a:rPr>
              <a:t>》</a:t>
            </a:r>
            <a:r>
              <a:rPr lang="zh-CN" altLang="en-US" sz="3200" b="1">
                <a:solidFill>
                  <a:srgbClr val="000000"/>
                </a:solidFill>
                <a:latin typeface="黑体" panose="02010609060101010101" pitchFamily="49" charset="-122"/>
                <a:ea typeface="黑体" panose="02010609060101010101" pitchFamily="49" charset="-122"/>
              </a:rPr>
              <a:t>规定：凡美国公民只要</a:t>
            </a:r>
            <a:r>
              <a:rPr lang="zh-CN" altLang="en-US" sz="3200" b="1">
                <a:solidFill>
                  <a:srgbClr val="000099"/>
                </a:solidFill>
                <a:latin typeface="黑体" panose="02010609060101010101" pitchFamily="49" charset="-122"/>
                <a:ea typeface="黑体" panose="02010609060101010101" pitchFamily="49" charset="-122"/>
              </a:rPr>
              <a:t>交纳</a:t>
            </a:r>
            <a:r>
              <a:rPr lang="en-US" sz="3200" b="1">
                <a:solidFill>
                  <a:srgbClr val="000099"/>
                </a:solidFill>
                <a:latin typeface="黑体" panose="02010609060101010101" pitchFamily="49" charset="-122"/>
                <a:ea typeface="黑体" panose="02010609060101010101" pitchFamily="49" charset="-122"/>
              </a:rPr>
              <a:t>10</a:t>
            </a:r>
            <a:r>
              <a:rPr lang="zh-CN" altLang="en-US" sz="3200" b="1">
                <a:solidFill>
                  <a:srgbClr val="000099"/>
                </a:solidFill>
                <a:latin typeface="黑体" panose="02010609060101010101" pitchFamily="49" charset="-122"/>
                <a:ea typeface="黑体" panose="02010609060101010101" pitchFamily="49" charset="-122"/>
              </a:rPr>
              <a:t>美元的登记费</a:t>
            </a:r>
            <a:r>
              <a:rPr lang="zh-CN" altLang="en-US" sz="3200" b="1">
                <a:solidFill>
                  <a:srgbClr val="000000"/>
                </a:solidFill>
                <a:latin typeface="黑体" panose="02010609060101010101" pitchFamily="49" charset="-122"/>
                <a:ea typeface="黑体" panose="02010609060101010101" pitchFamily="49" charset="-122"/>
              </a:rPr>
              <a:t>，就可以在西部国有土地中领取一块不超过</a:t>
            </a:r>
            <a:r>
              <a:rPr lang="en-US" sz="3200" b="1">
                <a:solidFill>
                  <a:srgbClr val="000000"/>
                </a:solidFill>
                <a:latin typeface="黑体" panose="02010609060101010101" pitchFamily="49" charset="-122"/>
                <a:ea typeface="黑体" panose="02010609060101010101" pitchFamily="49" charset="-122"/>
              </a:rPr>
              <a:t>160</a:t>
            </a:r>
            <a:r>
              <a:rPr lang="zh-CN" altLang="en-US" sz="3200" b="1">
                <a:solidFill>
                  <a:srgbClr val="000000"/>
                </a:solidFill>
                <a:latin typeface="黑体" panose="02010609060101010101" pitchFamily="49" charset="-122"/>
                <a:ea typeface="黑体" panose="02010609060101010101" pitchFamily="49" charset="-122"/>
              </a:rPr>
              <a:t>英亩（约</a:t>
            </a:r>
            <a:r>
              <a:rPr lang="en-US" sz="3200" b="1">
                <a:solidFill>
                  <a:srgbClr val="000000"/>
                </a:solidFill>
                <a:latin typeface="黑体" panose="02010609060101010101" pitchFamily="49" charset="-122"/>
                <a:ea typeface="黑体" panose="02010609060101010101" pitchFamily="49" charset="-122"/>
              </a:rPr>
              <a:t>65</a:t>
            </a:r>
            <a:r>
              <a:rPr lang="zh-CN" altLang="en-US" sz="3200" b="1">
                <a:solidFill>
                  <a:srgbClr val="000000"/>
                </a:solidFill>
                <a:latin typeface="黑体" panose="02010609060101010101" pitchFamily="49" charset="-122"/>
                <a:ea typeface="黑体" panose="02010609060101010101" pitchFamily="49" charset="-122"/>
              </a:rPr>
              <a:t>公顷）的土地，</a:t>
            </a:r>
            <a:r>
              <a:rPr lang="zh-CN" altLang="en-US" sz="3200" b="1">
                <a:solidFill>
                  <a:srgbClr val="000099"/>
                </a:solidFill>
                <a:latin typeface="黑体" panose="02010609060101010101" pitchFamily="49" charset="-122"/>
                <a:ea typeface="黑体" panose="02010609060101010101" pitchFamily="49" charset="-122"/>
              </a:rPr>
              <a:t>连续耕种</a:t>
            </a:r>
            <a:r>
              <a:rPr lang="en-US" sz="3200" b="1">
                <a:solidFill>
                  <a:srgbClr val="000099"/>
                </a:solidFill>
                <a:latin typeface="黑体" panose="02010609060101010101" pitchFamily="49" charset="-122"/>
                <a:ea typeface="黑体" panose="02010609060101010101" pitchFamily="49" charset="-122"/>
              </a:rPr>
              <a:t>5</a:t>
            </a:r>
            <a:r>
              <a:rPr lang="zh-CN" altLang="en-US" sz="3200" b="1">
                <a:solidFill>
                  <a:srgbClr val="000099"/>
                </a:solidFill>
                <a:latin typeface="黑体" panose="02010609060101010101" pitchFamily="49" charset="-122"/>
                <a:ea typeface="黑体" panose="02010609060101010101" pitchFamily="49" charset="-122"/>
              </a:rPr>
              <a:t>年之后，这块地即成为他的私有财产</a:t>
            </a:r>
            <a:r>
              <a:rPr lang="zh-CN" altLang="en-US" sz="3200" b="1">
                <a:solidFill>
                  <a:srgbClr val="000000"/>
                </a:solidFill>
                <a:latin typeface="黑体" panose="02010609060101010101" pitchFamily="49" charset="-122"/>
                <a:ea typeface="黑体" panose="02010609060101010101" pitchFamily="49" charset="-122"/>
              </a:rPr>
              <a:t>。 </a:t>
            </a:r>
            <a:endParaRPr lang="zh-CN" altLang="en-US" sz="3200" b="1">
              <a:solidFill>
                <a:srgbClr val="000000"/>
              </a:solidFill>
              <a:latin typeface="黑体" panose="02010609060101010101" pitchFamily="49" charset="-122"/>
              <a:ea typeface="黑体" panose="02010609060101010101" pitchFamily="49" charset="-122"/>
            </a:endParaRPr>
          </a:p>
        </p:txBody>
      </p:sp>
      <p:sp>
        <p:nvSpPr>
          <p:cNvPr id="15364" name="Text Box 4"/>
          <p:cNvSpPr txBox="1">
            <a:spLocks noChangeArrowheads="1"/>
          </p:cNvSpPr>
          <p:nvPr/>
        </p:nvSpPr>
        <p:spPr bwMode="auto">
          <a:xfrm>
            <a:off x="228600" y="3429000"/>
            <a:ext cx="8763000" cy="2528888"/>
          </a:xfrm>
          <a:prstGeom prst="rect">
            <a:avLst/>
          </a:prstGeom>
          <a:solidFill>
            <a:schemeClr val="bg1"/>
          </a:solidFill>
          <a:ln w="9525">
            <a:noFill/>
            <a:miter lim="800000"/>
          </a:ln>
          <a:effectLst/>
        </p:spPr>
        <p:txBody>
          <a:bodyPr>
            <a:spAutoFit/>
          </a:bodyPr>
          <a:lstStyle/>
          <a:p>
            <a:r>
              <a:rPr lang="zh-CN" altLang="en-US" sz="2400" b="1">
                <a:solidFill>
                  <a:schemeClr val="bg1"/>
                </a:solidFill>
                <a:latin typeface="宋体" panose="02010600030101010101" pitchFamily="2" charset="-122"/>
              </a:rPr>
              <a:t>    </a:t>
            </a:r>
            <a:r>
              <a:rPr lang="en-US" sz="3200" b="1">
                <a:solidFill>
                  <a:srgbClr val="000000"/>
                </a:solidFill>
                <a:latin typeface="黑体" panose="02010609060101010101" pitchFamily="49" charset="-122"/>
                <a:ea typeface="黑体" panose="02010609060101010101" pitchFamily="49" charset="-122"/>
              </a:rPr>
              <a:t>1862.9</a:t>
            </a:r>
            <a:r>
              <a:rPr lang="en-US" sz="3200" b="1">
                <a:solidFill>
                  <a:srgbClr val="FF0000"/>
                </a:solidFill>
                <a:latin typeface="黑体" panose="02010609060101010101" pitchFamily="49" charset="-122"/>
                <a:ea typeface="黑体" panose="02010609060101010101" pitchFamily="49" charset="-122"/>
              </a:rPr>
              <a:t>《</a:t>
            </a:r>
            <a:r>
              <a:rPr lang="zh-CN" altLang="en-US" sz="3200" b="1">
                <a:solidFill>
                  <a:srgbClr val="FF0000"/>
                </a:solidFill>
                <a:latin typeface="黑体" panose="02010609060101010101" pitchFamily="49" charset="-122"/>
                <a:ea typeface="黑体" panose="02010609060101010101" pitchFamily="49" charset="-122"/>
              </a:rPr>
              <a:t>解放黑人奴隶宣言</a:t>
            </a:r>
            <a:r>
              <a:rPr lang="en-US" sz="3200" b="1">
                <a:solidFill>
                  <a:srgbClr val="FF0000"/>
                </a:solidFill>
                <a:latin typeface="黑体" panose="02010609060101010101" pitchFamily="49" charset="-122"/>
                <a:ea typeface="黑体" panose="02010609060101010101" pitchFamily="49" charset="-122"/>
              </a:rPr>
              <a:t>》</a:t>
            </a:r>
            <a:r>
              <a:rPr lang="zh-CN" altLang="en-US" sz="3200" b="1">
                <a:solidFill>
                  <a:srgbClr val="000000"/>
                </a:solidFill>
                <a:latin typeface="黑体" panose="02010609060101010101" pitchFamily="49" charset="-122"/>
                <a:ea typeface="黑体" panose="02010609060101010101" pitchFamily="49" charset="-122"/>
              </a:rPr>
              <a:t>宣称：（在叛乱地区）</a:t>
            </a:r>
            <a:r>
              <a:rPr lang="zh-CN" altLang="en-US" sz="3200" b="1">
                <a:solidFill>
                  <a:srgbClr val="000000"/>
                </a:solidFill>
                <a:latin typeface="Times New Roman" panose="02020603050405020304"/>
                <a:ea typeface="黑体" panose="02010609060101010101" pitchFamily="49" charset="-122"/>
              </a:rPr>
              <a:t>“</a:t>
            </a:r>
            <a:r>
              <a:rPr lang="zh-CN" altLang="en-US" sz="3200" b="1">
                <a:solidFill>
                  <a:srgbClr val="000000"/>
                </a:solidFill>
                <a:latin typeface="黑体" panose="02010609060101010101" pitchFamily="49" charset="-122"/>
                <a:ea typeface="黑体" panose="02010609060101010101" pitchFamily="49" charset="-122"/>
              </a:rPr>
              <a:t>为人占有而做奴隶的人们都应在那时（</a:t>
            </a:r>
            <a:r>
              <a:rPr lang="en-US" sz="3200" b="1">
                <a:solidFill>
                  <a:srgbClr val="000099"/>
                </a:solidFill>
                <a:latin typeface="黑体" panose="02010609060101010101" pitchFamily="49" charset="-122"/>
                <a:ea typeface="黑体" panose="02010609060101010101" pitchFamily="49" charset="-122"/>
              </a:rPr>
              <a:t>1863</a:t>
            </a:r>
            <a:r>
              <a:rPr lang="zh-CN" altLang="en-US" sz="3200" b="1">
                <a:solidFill>
                  <a:srgbClr val="000099"/>
                </a:solidFill>
                <a:latin typeface="黑体" panose="02010609060101010101" pitchFamily="49" charset="-122"/>
                <a:ea typeface="黑体" panose="02010609060101010101" pitchFamily="49" charset="-122"/>
              </a:rPr>
              <a:t>年元旦</a:t>
            </a:r>
            <a:r>
              <a:rPr lang="zh-CN" altLang="en-US" sz="3200" b="1">
                <a:solidFill>
                  <a:srgbClr val="000000"/>
                </a:solidFill>
                <a:latin typeface="黑体" panose="02010609060101010101" pitchFamily="49" charset="-122"/>
                <a:ea typeface="黑体" panose="02010609060101010101" pitchFamily="49" charset="-122"/>
              </a:rPr>
              <a:t>）及以后永远获得自由</a:t>
            </a:r>
            <a:r>
              <a:rPr lang="zh-CN" altLang="en-US" sz="3200" b="1">
                <a:solidFill>
                  <a:srgbClr val="000000"/>
                </a:solidFill>
                <a:latin typeface="Times New Roman" panose="02020603050405020304"/>
                <a:ea typeface="黑体" panose="02010609060101010101" pitchFamily="49" charset="-122"/>
              </a:rPr>
              <a:t>”</a:t>
            </a:r>
            <a:r>
              <a:rPr lang="zh-CN" altLang="en-US" sz="3200" b="1">
                <a:solidFill>
                  <a:srgbClr val="000000"/>
                </a:solidFill>
                <a:latin typeface="黑体" panose="02010609060101010101" pitchFamily="49" charset="-122"/>
                <a:ea typeface="黑体" panose="02010609060101010101" pitchFamily="49" charset="-122"/>
              </a:rPr>
              <a:t>，</a:t>
            </a:r>
            <a:r>
              <a:rPr lang="zh-CN" altLang="en-US" sz="3200" b="1">
                <a:solidFill>
                  <a:srgbClr val="000000"/>
                </a:solidFill>
                <a:latin typeface="Times New Roman" panose="02020603050405020304"/>
                <a:ea typeface="黑体" panose="02010609060101010101" pitchFamily="49" charset="-122"/>
              </a:rPr>
              <a:t>“</a:t>
            </a:r>
            <a:r>
              <a:rPr lang="zh-CN" altLang="en-US" sz="3200" b="1">
                <a:solidFill>
                  <a:srgbClr val="000000"/>
                </a:solidFill>
                <a:latin typeface="黑体" panose="02010609060101010101" pitchFamily="49" charset="-122"/>
                <a:ea typeface="黑体" panose="02010609060101010101" pitchFamily="49" charset="-122"/>
              </a:rPr>
              <a:t>合众国政府行政部门，包括陆海军当局，将承认并保障上述人等的自由。</a:t>
            </a:r>
            <a:r>
              <a:rPr lang="zh-CN" altLang="en-US" sz="3200" b="1">
                <a:solidFill>
                  <a:schemeClr val="bg1"/>
                </a:solidFill>
                <a:latin typeface="黑体" panose="02010609060101010101" pitchFamily="49" charset="-122"/>
                <a:ea typeface="黑体" panose="02010609060101010101" pitchFamily="49" charset="-122"/>
              </a:rPr>
              <a:t>由。</a:t>
            </a:r>
            <a:r>
              <a:rPr lang="zh-CN" altLang="en-US" sz="3200" b="1">
                <a:solidFill>
                  <a:schemeClr val="bg1"/>
                </a:solidFill>
                <a:latin typeface="Times New Roman" panose="02020603050405020304"/>
                <a:ea typeface="黑体" panose="02010609060101010101" pitchFamily="49" charset="-122"/>
              </a:rPr>
              <a:t>”</a:t>
            </a:r>
            <a:r>
              <a:rPr lang="zh-CN" altLang="en-US" sz="3200" b="1">
                <a:solidFill>
                  <a:srgbClr val="000000"/>
                </a:solidFill>
                <a:latin typeface="黑体" panose="02010609060101010101" pitchFamily="49" charset="-122"/>
                <a:ea typeface="黑体" panose="02010609060101010101" pitchFamily="49" charset="-122"/>
              </a:rPr>
              <a:t> </a:t>
            </a:r>
            <a:endParaRPr lang="zh-CN" altLang="en-US" sz="3200" b="1">
              <a:solidFill>
                <a:srgbClr val="000000"/>
              </a:solidFill>
              <a:latin typeface="黑体" panose="02010609060101010101" pitchFamily="49" charset="-122"/>
              <a:ea typeface="黑体" panose="02010609060101010101"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15363">
                                            <p:txEl>
                                              <p:pRg st="0" end="0"/>
                                            </p:txEl>
                                          </p:spTgt>
                                        </p:tgtEl>
                                        <p:attrNameLst>
                                          <p:attrName>style.visibility</p:attrName>
                                        </p:attrNameLst>
                                      </p:cBhvr>
                                      <p:to>
                                        <p:strVal val="visible"/>
                                      </p:to>
                                    </p:set>
                                    <p:animEffect transition="in" filter="blinds(horizontal)">
                                      <p:cBhvr>
                                        <p:cTn id="7" dur="500"/>
                                        <p:tgtEl>
                                          <p:spTgt spid="1536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15364">
                                            <p:txEl>
                                              <p:pRg st="0" end="0"/>
                                            </p:txEl>
                                          </p:spTgt>
                                        </p:tgtEl>
                                        <p:attrNameLst>
                                          <p:attrName>style.visibility</p:attrName>
                                        </p:attrNameLst>
                                      </p:cBhvr>
                                      <p:to>
                                        <p:strVal val="visible"/>
                                      </p:to>
                                    </p:set>
                                    <p:animEffect transition="in" filter="blinds(horizontal)">
                                      <p:cBhvr>
                                        <p:cTn id="12" dur="500"/>
                                        <p:tgtEl>
                                          <p:spTgt spid="1536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ChangeArrowheads="1"/>
          </p:cNvSpPr>
          <p:nvPr/>
        </p:nvSpPr>
        <p:spPr bwMode="auto">
          <a:xfrm>
            <a:off x="609600" y="914400"/>
            <a:ext cx="7993063" cy="3990975"/>
          </a:xfrm>
          <a:prstGeom prst="rect">
            <a:avLst/>
          </a:prstGeom>
          <a:noFill/>
          <a:ln w="9525">
            <a:noFill/>
            <a:miter lim="800000"/>
          </a:ln>
          <a:effectLst/>
        </p:spPr>
        <p:txBody>
          <a:bodyPr anchor="ctr">
            <a:spAutoFit/>
          </a:bodyPr>
          <a:lstStyle/>
          <a:p>
            <a:r>
              <a:rPr lang="zh-CN" altLang="en-US" sz="3200" b="1"/>
              <a:t>       </a:t>
            </a:r>
            <a:r>
              <a:rPr lang="zh-CN" altLang="en-US" sz="3200" b="1">
                <a:solidFill>
                  <a:srgbClr val="000000"/>
                </a:solidFill>
                <a:latin typeface="黑体" panose="02010609060101010101" pitchFamily="49" charset="-122"/>
                <a:ea typeface="黑体" panose="02010609060101010101" pitchFamily="49" charset="-122"/>
              </a:rPr>
              <a:t>黑人在南部联盟的后方发动起义，展开游击战争，牵制敌人</a:t>
            </a:r>
            <a:r>
              <a:rPr lang="en-US" sz="3200" b="1">
                <a:solidFill>
                  <a:srgbClr val="000000"/>
                </a:solidFill>
                <a:latin typeface="黑体" panose="02010609060101010101" pitchFamily="49" charset="-122"/>
                <a:ea typeface="黑体" panose="02010609060101010101" pitchFamily="49" charset="-122"/>
              </a:rPr>
              <a:t>4</a:t>
            </a:r>
            <a:r>
              <a:rPr lang="zh-CN" altLang="en-US" sz="3200" b="1">
                <a:solidFill>
                  <a:srgbClr val="000000"/>
                </a:solidFill>
                <a:latin typeface="黑体" panose="02010609060101010101" pitchFamily="49" charset="-122"/>
                <a:ea typeface="黑体" panose="02010609060101010101" pitchFamily="49" charset="-122"/>
              </a:rPr>
              <a:t>万兵力。</a:t>
            </a:r>
            <a:endParaRPr lang="zh-CN" altLang="en-US" sz="3200" b="1">
              <a:solidFill>
                <a:srgbClr val="000000"/>
              </a:solidFill>
              <a:latin typeface="黑体" panose="02010609060101010101" pitchFamily="49" charset="-122"/>
              <a:ea typeface="黑体" panose="02010609060101010101" pitchFamily="49" charset="-122"/>
            </a:endParaRPr>
          </a:p>
          <a:p>
            <a:r>
              <a:rPr lang="zh-CN" altLang="en-US" sz="3200" b="1">
                <a:solidFill>
                  <a:srgbClr val="000000"/>
                </a:solidFill>
                <a:latin typeface="黑体" panose="02010609060101010101" pitchFamily="49" charset="-122"/>
                <a:ea typeface="黑体" panose="02010609060101010101" pitchFamily="49" charset="-122"/>
              </a:rPr>
              <a:t>       </a:t>
            </a:r>
            <a:r>
              <a:rPr lang="en-US" sz="3200" b="1">
                <a:solidFill>
                  <a:srgbClr val="000099"/>
                </a:solidFill>
                <a:latin typeface="黑体" panose="02010609060101010101" pitchFamily="49" charset="-122"/>
                <a:ea typeface="黑体" panose="02010609060101010101" pitchFamily="49" charset="-122"/>
              </a:rPr>
              <a:t>50</a:t>
            </a:r>
            <a:r>
              <a:rPr lang="zh-CN" altLang="en-US" sz="3200" b="1">
                <a:solidFill>
                  <a:srgbClr val="000099"/>
                </a:solidFill>
                <a:latin typeface="黑体" panose="02010609060101010101" pitchFamily="49" charset="-122"/>
                <a:ea typeface="黑体" panose="02010609060101010101" pitchFamily="49" charset="-122"/>
              </a:rPr>
              <a:t>万</a:t>
            </a:r>
            <a:r>
              <a:rPr lang="zh-CN" altLang="en-US" sz="3200" b="1">
                <a:solidFill>
                  <a:srgbClr val="000000"/>
                </a:solidFill>
                <a:latin typeface="黑体" panose="02010609060101010101" pitchFamily="49" charset="-122"/>
                <a:ea typeface="黑体" panose="02010609060101010101" pitchFamily="49" charset="-122"/>
              </a:rPr>
              <a:t>黑人奴隶逃跑，严重破坏了南部种植园经济</a:t>
            </a:r>
            <a:endParaRPr lang="zh-CN" altLang="en-US" sz="3200" b="1">
              <a:solidFill>
                <a:srgbClr val="000000"/>
              </a:solidFill>
              <a:latin typeface="黑体" panose="02010609060101010101" pitchFamily="49" charset="-122"/>
              <a:ea typeface="黑体" panose="02010609060101010101" pitchFamily="49" charset="-122"/>
            </a:endParaRPr>
          </a:p>
          <a:p>
            <a:r>
              <a:rPr lang="zh-CN" altLang="en-US" sz="3200" b="1">
                <a:solidFill>
                  <a:srgbClr val="000000"/>
                </a:solidFill>
                <a:latin typeface="黑体" panose="02010609060101010101" pitchFamily="49" charset="-122"/>
                <a:ea typeface="黑体" panose="02010609060101010101" pitchFamily="49" charset="-122"/>
              </a:rPr>
              <a:t>       </a:t>
            </a:r>
            <a:r>
              <a:rPr lang="en-US" sz="3200" b="1">
                <a:solidFill>
                  <a:srgbClr val="000099"/>
                </a:solidFill>
                <a:latin typeface="黑体" panose="02010609060101010101" pitchFamily="49" charset="-122"/>
                <a:ea typeface="黑体" panose="02010609060101010101" pitchFamily="49" charset="-122"/>
              </a:rPr>
              <a:t>20</a:t>
            </a:r>
            <a:r>
              <a:rPr lang="zh-CN" altLang="en-US" sz="3200" b="1">
                <a:solidFill>
                  <a:srgbClr val="000099"/>
                </a:solidFill>
                <a:latin typeface="黑体" panose="02010609060101010101" pitchFamily="49" charset="-122"/>
                <a:ea typeface="黑体" panose="02010609060101010101" pitchFamily="49" charset="-122"/>
              </a:rPr>
              <a:t>万</a:t>
            </a:r>
            <a:r>
              <a:rPr lang="zh-CN" altLang="en-US" sz="3200" b="1">
                <a:solidFill>
                  <a:srgbClr val="000000"/>
                </a:solidFill>
                <a:latin typeface="黑体" panose="02010609060101010101" pitchFamily="49" charset="-122"/>
                <a:ea typeface="黑体" panose="02010609060101010101" pitchFamily="49" charset="-122"/>
              </a:rPr>
              <a:t>黑人应征入伍</a:t>
            </a:r>
            <a:endParaRPr lang="zh-CN" altLang="en-US" sz="3200" b="1">
              <a:solidFill>
                <a:srgbClr val="000000"/>
              </a:solidFill>
              <a:latin typeface="黑体" panose="02010609060101010101" pitchFamily="49" charset="-122"/>
              <a:ea typeface="黑体" panose="02010609060101010101" pitchFamily="49" charset="-122"/>
            </a:endParaRPr>
          </a:p>
          <a:p>
            <a:r>
              <a:rPr lang="zh-CN" altLang="en-US" sz="3200" b="1">
                <a:solidFill>
                  <a:srgbClr val="000000"/>
                </a:solidFill>
                <a:latin typeface="黑体" panose="02010609060101010101" pitchFamily="49" charset="-122"/>
                <a:ea typeface="黑体" panose="02010609060101010101" pitchFamily="49" charset="-122"/>
              </a:rPr>
              <a:t>       </a:t>
            </a:r>
            <a:r>
              <a:rPr lang="en-US" sz="3200" b="1">
                <a:solidFill>
                  <a:srgbClr val="000099"/>
                </a:solidFill>
                <a:latin typeface="黑体" panose="02010609060101010101" pitchFamily="49" charset="-122"/>
                <a:ea typeface="黑体" panose="02010609060101010101" pitchFamily="49" charset="-122"/>
              </a:rPr>
              <a:t>25</a:t>
            </a:r>
            <a:r>
              <a:rPr lang="zh-CN" altLang="en-US" sz="3200" b="1">
                <a:solidFill>
                  <a:srgbClr val="000099"/>
                </a:solidFill>
                <a:latin typeface="黑体" panose="02010609060101010101" pitchFamily="49" charset="-122"/>
                <a:ea typeface="黑体" panose="02010609060101010101" pitchFamily="49" charset="-122"/>
              </a:rPr>
              <a:t>万</a:t>
            </a:r>
            <a:r>
              <a:rPr lang="zh-CN" altLang="en-US" sz="3200" b="1">
                <a:solidFill>
                  <a:srgbClr val="000000"/>
                </a:solidFill>
                <a:latin typeface="黑体" panose="02010609060101010101" pitchFamily="49" charset="-122"/>
                <a:ea typeface="黑体" panose="02010609060101010101" pitchFamily="49" charset="-122"/>
              </a:rPr>
              <a:t>人担任军队的后勤工作</a:t>
            </a:r>
            <a:endParaRPr lang="zh-CN" altLang="en-US" sz="3200" b="1">
              <a:solidFill>
                <a:srgbClr val="000000"/>
              </a:solidFill>
              <a:latin typeface="黑体" panose="02010609060101010101" pitchFamily="49" charset="-122"/>
              <a:ea typeface="黑体" panose="02010609060101010101" pitchFamily="49" charset="-122"/>
            </a:endParaRPr>
          </a:p>
          <a:p>
            <a:r>
              <a:rPr lang="zh-CN" altLang="en-US" sz="3200" b="1">
                <a:solidFill>
                  <a:srgbClr val="000000"/>
                </a:solidFill>
                <a:latin typeface="黑体" panose="02010609060101010101" pitchFamily="49" charset="-122"/>
                <a:ea typeface="黑体" panose="02010609060101010101" pitchFamily="49" charset="-122"/>
              </a:rPr>
              <a:t>       </a:t>
            </a:r>
            <a:r>
              <a:rPr lang="en-US" sz="3200" b="1">
                <a:solidFill>
                  <a:srgbClr val="000099"/>
                </a:solidFill>
                <a:latin typeface="黑体" panose="02010609060101010101" pitchFamily="49" charset="-122"/>
                <a:ea typeface="黑体" panose="02010609060101010101" pitchFamily="49" charset="-122"/>
              </a:rPr>
              <a:t>18</a:t>
            </a:r>
            <a:r>
              <a:rPr lang="zh-CN" altLang="en-US" sz="3200" b="1">
                <a:solidFill>
                  <a:srgbClr val="000099"/>
                </a:solidFill>
                <a:latin typeface="黑体" panose="02010609060101010101" pitchFamily="49" charset="-122"/>
                <a:ea typeface="黑体" panose="02010609060101010101" pitchFamily="49" charset="-122"/>
              </a:rPr>
              <a:t>万</a:t>
            </a:r>
            <a:r>
              <a:rPr lang="zh-CN" altLang="en-US" sz="3200" b="1">
                <a:solidFill>
                  <a:srgbClr val="000000"/>
                </a:solidFill>
                <a:latin typeface="黑体" panose="02010609060101010101" pitchFamily="49" charset="-122"/>
                <a:ea typeface="黑体" panose="02010609060101010101" pitchFamily="49" charset="-122"/>
              </a:rPr>
              <a:t>多黑人直接参加了战斗，其中     </a:t>
            </a:r>
            <a:r>
              <a:rPr lang="en-US" sz="3200" b="1">
                <a:solidFill>
                  <a:srgbClr val="000099"/>
                </a:solidFill>
                <a:latin typeface="黑体" panose="02010609060101010101" pitchFamily="49" charset="-122"/>
                <a:ea typeface="黑体" panose="02010609060101010101" pitchFamily="49" charset="-122"/>
              </a:rPr>
              <a:t>13</a:t>
            </a:r>
            <a:r>
              <a:rPr lang="zh-CN" altLang="en-US" sz="3200" b="1">
                <a:solidFill>
                  <a:srgbClr val="000099"/>
                </a:solidFill>
                <a:latin typeface="黑体" panose="02010609060101010101" pitchFamily="49" charset="-122"/>
                <a:ea typeface="黑体" panose="02010609060101010101" pitchFamily="49" charset="-122"/>
              </a:rPr>
              <a:t>万多</a:t>
            </a:r>
            <a:r>
              <a:rPr lang="zh-CN" altLang="en-US" sz="3200" b="1">
                <a:solidFill>
                  <a:srgbClr val="000000"/>
                </a:solidFill>
                <a:latin typeface="黑体" panose="02010609060101010101" pitchFamily="49" charset="-122"/>
                <a:ea typeface="黑体" panose="02010609060101010101" pitchFamily="49" charset="-122"/>
              </a:rPr>
              <a:t>来自南部叛乱各州</a:t>
            </a:r>
            <a:endParaRPr lang="zh-CN" altLang="en-US" sz="3200" b="1">
              <a:solidFill>
                <a:srgbClr val="000000"/>
              </a:solidFill>
              <a:latin typeface="黑体" panose="02010609060101010101" pitchFamily="49" charset="-122"/>
              <a:ea typeface="黑体" panose="02010609060101010101" pitchFamily="49" charset="-122"/>
            </a:endParaRPr>
          </a:p>
        </p:txBody>
      </p:sp>
      <p:sp>
        <p:nvSpPr>
          <p:cNvPr id="16387" name="Text Box 3"/>
          <p:cNvSpPr txBox="1">
            <a:spLocks noChangeArrowheads="1"/>
          </p:cNvSpPr>
          <p:nvPr/>
        </p:nvSpPr>
        <p:spPr bwMode="auto">
          <a:xfrm>
            <a:off x="827088" y="188913"/>
            <a:ext cx="7524750" cy="641350"/>
          </a:xfrm>
          <a:prstGeom prst="rect">
            <a:avLst/>
          </a:prstGeom>
          <a:noFill/>
          <a:ln w="9525">
            <a:noFill/>
            <a:miter lim="800000"/>
          </a:ln>
          <a:effectLst/>
        </p:spPr>
        <p:txBody>
          <a:bodyPr wrap="none">
            <a:spAutoFit/>
          </a:bodyPr>
          <a:lstStyle/>
          <a:p>
            <a:r>
              <a:rPr lang="en-US" sz="3600" b="1">
                <a:solidFill>
                  <a:srgbClr val="000000"/>
                </a:solidFill>
              </a:rPr>
              <a:t>《</a:t>
            </a:r>
            <a:r>
              <a:rPr lang="zh-CN" altLang="en-US" sz="3600" b="1">
                <a:solidFill>
                  <a:srgbClr val="000000"/>
                </a:solidFill>
              </a:rPr>
              <a:t>解放黑人奴隶宣言</a:t>
            </a:r>
            <a:r>
              <a:rPr lang="en-US" sz="3600" b="1">
                <a:solidFill>
                  <a:srgbClr val="000000"/>
                </a:solidFill>
              </a:rPr>
              <a:t>》</a:t>
            </a:r>
            <a:r>
              <a:rPr lang="zh-CN" altLang="en-US" sz="3600" b="1">
                <a:solidFill>
                  <a:srgbClr val="000000"/>
                </a:solidFill>
              </a:rPr>
              <a:t>对战局的影响</a:t>
            </a:r>
            <a:endParaRPr lang="zh-CN" altLang="en-US" sz="3600" b="1">
              <a:solidFill>
                <a:srgbClr val="000000"/>
              </a:solidFill>
            </a:endParaRPr>
          </a:p>
        </p:txBody>
      </p:sp>
      <p:sp>
        <p:nvSpPr>
          <p:cNvPr id="16388" name="Rectangle 4"/>
          <p:cNvSpPr>
            <a:spLocks noChangeArrowheads="1"/>
          </p:cNvSpPr>
          <p:nvPr/>
        </p:nvSpPr>
        <p:spPr bwMode="auto">
          <a:xfrm>
            <a:off x="685800" y="5181600"/>
            <a:ext cx="7804150" cy="1190625"/>
          </a:xfrm>
          <a:prstGeom prst="rect">
            <a:avLst/>
          </a:prstGeom>
          <a:solidFill>
            <a:srgbClr val="000099"/>
          </a:solidFill>
          <a:ln w="9525">
            <a:noFill/>
            <a:miter lim="800000"/>
          </a:ln>
          <a:effectLst/>
        </p:spPr>
        <p:txBody>
          <a:bodyPr>
            <a:spAutoFit/>
          </a:bodyPr>
          <a:lstStyle/>
          <a:p>
            <a:r>
              <a:rPr lang="zh-CN" altLang="en-US" sz="3600" b="1">
                <a:solidFill>
                  <a:srgbClr val="FFFF00"/>
                </a:solidFill>
                <a:ea typeface="黑体" panose="02010609060101010101" pitchFamily="49" charset="-122"/>
              </a:rPr>
              <a:t>作用：</a:t>
            </a:r>
            <a:r>
              <a:rPr lang="zh-CN" altLang="en-US" sz="3600" b="1">
                <a:solidFill>
                  <a:schemeClr val="bg1"/>
                </a:solidFill>
                <a:ea typeface="黑体" panose="02010609060101010101" pitchFamily="49" charset="-122"/>
              </a:rPr>
              <a:t>调动人民群众和黑人奴隶的革命热情，迅速扭转战局．</a:t>
            </a:r>
            <a:endParaRPr lang="zh-CN" altLang="en-US" sz="3600" b="1">
              <a:solidFill>
                <a:schemeClr val="bg1"/>
              </a:solidFill>
              <a:ea typeface="黑体"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6388"/>
                                        </p:tgtEl>
                                        <p:attrNameLst>
                                          <p:attrName>style.visibility</p:attrName>
                                        </p:attrNameLst>
                                      </p:cBhvr>
                                      <p:to>
                                        <p:strVal val="visible"/>
                                      </p:to>
                                    </p:set>
                                    <p:anim calcmode="lin" valueType="num">
                                      <p:cBhvr additive="base">
                                        <p:cTn id="7" dur="500" fill="hold"/>
                                        <p:tgtEl>
                                          <p:spTgt spid="16388"/>
                                        </p:tgtEl>
                                        <p:attrNameLst>
                                          <p:attrName>ppt_x</p:attrName>
                                        </p:attrNameLst>
                                      </p:cBhvr>
                                      <p:tavLst>
                                        <p:tav tm="0">
                                          <p:val>
                                            <p:strVal val="#ppt_x"/>
                                          </p:val>
                                        </p:tav>
                                        <p:tav tm="100000">
                                          <p:val>
                                            <p:strVal val="#ppt_x"/>
                                          </p:val>
                                        </p:tav>
                                      </p:tavLst>
                                    </p:anim>
                                    <p:anim calcmode="lin" valueType="num">
                                      <p:cBhvr additive="base">
                                        <p:cTn id="8" dur="500" fill="hold"/>
                                        <p:tgtEl>
                                          <p:spTgt spid="1638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8" grpId="0" animBg="1" autoUpdateAnimBg="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1865年，南方投降仪式"/>
          <p:cNvPicPr>
            <a:picLocks noChangeAspect="1" noChangeArrowheads="1"/>
          </p:cNvPicPr>
          <p:nvPr/>
        </p:nvPicPr>
        <p:blipFill>
          <a:blip r:embed="rId1" cstate="print"/>
          <a:srcRect t="2754"/>
          <a:stretch>
            <a:fillRect/>
          </a:stretch>
        </p:blipFill>
        <p:spPr bwMode="auto">
          <a:xfrm>
            <a:off x="387350" y="863600"/>
            <a:ext cx="8415338" cy="5033963"/>
          </a:xfrm>
          <a:prstGeom prst="rect">
            <a:avLst/>
          </a:prstGeom>
          <a:noFill/>
          <a:ln w="9525">
            <a:noFill/>
            <a:miter lim="800000"/>
            <a:headEnd/>
            <a:tailEnd/>
          </a:ln>
        </p:spPr>
      </p:pic>
      <p:sp>
        <p:nvSpPr>
          <p:cNvPr id="17411" name="Text Box 3"/>
          <p:cNvSpPr txBox="1">
            <a:spLocks noChangeArrowheads="1"/>
          </p:cNvSpPr>
          <p:nvPr/>
        </p:nvSpPr>
        <p:spPr bwMode="auto">
          <a:xfrm>
            <a:off x="2187575" y="5954713"/>
            <a:ext cx="4814888" cy="579437"/>
          </a:xfrm>
          <a:prstGeom prst="rect">
            <a:avLst/>
          </a:prstGeom>
          <a:solidFill>
            <a:srgbClr val="FBFB8D"/>
          </a:solidFill>
          <a:ln w="9525">
            <a:noFill/>
            <a:miter lim="800000"/>
          </a:ln>
          <a:effectLst/>
        </p:spPr>
        <p:txBody>
          <a:bodyPr>
            <a:spAutoFit/>
          </a:bodyPr>
          <a:lstStyle/>
          <a:p>
            <a:pPr algn="ctr">
              <a:spcBef>
                <a:spcPct val="50000"/>
              </a:spcBef>
            </a:pPr>
            <a:r>
              <a:rPr lang="en-US" sz="3200" b="1">
                <a:solidFill>
                  <a:srgbClr val="FF3300"/>
                </a:solidFill>
                <a:latin typeface="隶书" panose="02010509060101010101" pitchFamily="49" charset="-122"/>
                <a:ea typeface="隶书" panose="02010509060101010101" pitchFamily="49" charset="-122"/>
              </a:rPr>
              <a:t>1865</a:t>
            </a:r>
            <a:r>
              <a:rPr lang="zh-CN" altLang="en-US" sz="3200" b="1">
                <a:solidFill>
                  <a:srgbClr val="FF3300"/>
                </a:solidFill>
                <a:latin typeface="隶书" panose="02010509060101010101" pitchFamily="49" charset="-122"/>
                <a:ea typeface="隶书" panose="02010509060101010101" pitchFamily="49" charset="-122"/>
              </a:rPr>
              <a:t>年，南方投降仪式</a:t>
            </a:r>
            <a:endParaRPr lang="zh-CN" altLang="en-US" sz="3200" b="1">
              <a:solidFill>
                <a:srgbClr val="FF3300"/>
              </a:solidFill>
              <a:latin typeface="隶书" panose="02010509060101010101" pitchFamily="49" charset="-122"/>
              <a:ea typeface="隶书" panose="02010509060101010101" pitchFamily="49" charset="-122"/>
            </a:endParaRPr>
          </a:p>
        </p:txBody>
      </p:sp>
      <p:sp>
        <p:nvSpPr>
          <p:cNvPr id="17412" name="Text Box 4">
            <a:hlinkClick r:id="rId2" action="ppaction://hlinksldjump"/>
          </p:cNvPr>
          <p:cNvSpPr txBox="1">
            <a:spLocks noChangeArrowheads="1"/>
          </p:cNvSpPr>
          <p:nvPr/>
        </p:nvSpPr>
        <p:spPr bwMode="auto">
          <a:xfrm>
            <a:off x="755650" y="98425"/>
            <a:ext cx="7848600" cy="641350"/>
          </a:xfrm>
          <a:prstGeom prst="rect">
            <a:avLst/>
          </a:prstGeom>
          <a:noFill/>
          <a:ln w="9525">
            <a:noFill/>
            <a:miter lim="800000"/>
          </a:ln>
          <a:effectLst/>
        </p:spPr>
        <p:txBody>
          <a:bodyPr>
            <a:spAutoFit/>
          </a:bodyPr>
          <a:lstStyle/>
          <a:p>
            <a:r>
              <a:rPr lang="en-US" sz="3600" b="1">
                <a:solidFill>
                  <a:srgbClr val="000000"/>
                </a:solidFill>
                <a:latin typeface="黑体" panose="02010609060101010101" pitchFamily="49" charset="-122"/>
                <a:ea typeface="黑体" panose="02010609060101010101" pitchFamily="49" charset="-122"/>
              </a:rPr>
              <a:t>6</a:t>
            </a:r>
            <a:r>
              <a:rPr lang="zh-CN" altLang="en-US" sz="3600" b="1">
                <a:solidFill>
                  <a:srgbClr val="000000"/>
                </a:solidFill>
                <a:latin typeface="黑体" panose="02010609060101010101" pitchFamily="49" charset="-122"/>
                <a:ea typeface="黑体" panose="02010609060101010101" pitchFamily="49" charset="-122"/>
              </a:rPr>
              <a:t>、结束 ：</a:t>
            </a:r>
            <a:r>
              <a:rPr lang="en-US" sz="3600" b="1">
                <a:solidFill>
                  <a:srgbClr val="000000"/>
                </a:solidFill>
                <a:latin typeface="黑体" panose="02010609060101010101" pitchFamily="49" charset="-122"/>
                <a:ea typeface="黑体" panose="02010609060101010101" pitchFamily="49" charset="-122"/>
              </a:rPr>
              <a:t>1865</a:t>
            </a:r>
            <a:r>
              <a:rPr lang="zh-CN" altLang="en-US" sz="3600" b="1">
                <a:solidFill>
                  <a:srgbClr val="000000"/>
                </a:solidFill>
                <a:latin typeface="黑体" panose="02010609060101010101" pitchFamily="49" charset="-122"/>
                <a:ea typeface="黑体" panose="02010609060101010101" pitchFamily="49" charset="-122"/>
              </a:rPr>
              <a:t>年</a:t>
            </a:r>
            <a:r>
              <a:rPr lang="en-US" sz="3600" b="1">
                <a:solidFill>
                  <a:srgbClr val="000000"/>
                </a:solidFill>
                <a:latin typeface="黑体" panose="02010609060101010101" pitchFamily="49" charset="-122"/>
                <a:ea typeface="黑体" panose="02010609060101010101" pitchFamily="49" charset="-122"/>
              </a:rPr>
              <a:t>4</a:t>
            </a:r>
            <a:r>
              <a:rPr lang="zh-CN" altLang="en-US" sz="3600" b="1">
                <a:solidFill>
                  <a:srgbClr val="000000"/>
                </a:solidFill>
                <a:latin typeface="黑体" panose="02010609060101010101" pitchFamily="49" charset="-122"/>
                <a:ea typeface="黑体" panose="02010609060101010101" pitchFamily="49" charset="-122"/>
              </a:rPr>
              <a:t>月，南方投降。</a:t>
            </a:r>
            <a:endParaRPr lang="zh-CN" altLang="en-US" sz="3600" b="1">
              <a:solidFill>
                <a:srgbClr val="000000"/>
              </a:solidFill>
              <a:latin typeface="黑体" panose="02010609060101010101" pitchFamily="49" charset="-122"/>
              <a:ea typeface="黑体" panose="02010609060101010101" pitchFamily="49" charset="-122"/>
            </a:endParaRPr>
          </a:p>
        </p:txBody>
      </p:sp>
    </p:spTree>
  </p:cSld>
  <p:clrMapOvr>
    <a:masterClrMapping/>
  </p:clrMapOvr>
  <p:transition spd="med">
    <p:split orient="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7411"/>
                                        </p:tgtEl>
                                        <p:attrNameLst>
                                          <p:attrName>style.visibility</p:attrName>
                                        </p:attrNameLst>
                                      </p:cBhvr>
                                      <p:to>
                                        <p:strVal val="visible"/>
                                      </p:to>
                                    </p:set>
                                    <p:animEffect transition="in" filter="blinds(horizontal)">
                                      <p:cBhvr>
                                        <p:cTn id="7" dur="500"/>
                                        <p:tgtEl>
                                          <p:spTgt spid="17411"/>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17412">
                                            <p:txEl>
                                              <p:pRg st="0" end="0"/>
                                            </p:txEl>
                                          </p:spTgt>
                                        </p:tgtEl>
                                        <p:attrNameLst>
                                          <p:attrName>style.visibility</p:attrName>
                                        </p:attrNameLst>
                                      </p:cBhvr>
                                      <p:to>
                                        <p:strVal val="visible"/>
                                      </p:to>
                                    </p:set>
                                    <p:animEffect transition="in" filter="blinds(horizontal)">
                                      <p:cBhvr>
                                        <p:cTn id="12" dur="500"/>
                                        <p:tgtEl>
                                          <p:spTgt spid="1741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1" grpId="0" bldLvl="0" animBg="1" autoUpdateAnimBg="0"/>
    </p:bldLst>
  </p:timing>
</p:sld>
</file>

<file path=ppt/slides/slide1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0" y="333375"/>
            <a:ext cx="8316913" cy="1143000"/>
          </a:xfrm>
          <a:solidFill>
            <a:srgbClr val="FFFF00"/>
          </a:solidFill>
        </p:spPr>
        <p:txBody>
          <a:bodyPr/>
          <a:lstStyle/>
          <a:p>
            <a:r>
              <a:rPr lang="zh-CN" altLang="en-US" b="1">
                <a:solidFill>
                  <a:srgbClr val="663300"/>
                </a:solidFill>
                <a:ea typeface="楷体_GB2312" pitchFamily="1" charset="-122"/>
              </a:rPr>
              <a:t>讨论</a:t>
            </a:r>
            <a:r>
              <a:rPr lang="zh-CN" altLang="en-US" b="1">
                <a:solidFill>
                  <a:srgbClr val="663300"/>
                </a:solidFill>
              </a:rPr>
              <a:t>：</a:t>
            </a:r>
            <a:r>
              <a:rPr lang="zh-CN" altLang="en-US" b="1">
                <a:solidFill>
                  <a:srgbClr val="663300"/>
                </a:solidFill>
                <a:ea typeface="黑体" panose="02010609060101010101" pitchFamily="49" charset="-122"/>
              </a:rPr>
              <a:t>南北战争北方胜利的原因</a:t>
            </a:r>
            <a:endParaRPr lang="zh-CN" altLang="en-US" b="1">
              <a:solidFill>
                <a:srgbClr val="663300"/>
              </a:solidFill>
              <a:ea typeface="黑体" panose="02010609060101010101" pitchFamily="49" charset="-122"/>
            </a:endParaRPr>
          </a:p>
        </p:txBody>
      </p:sp>
      <p:sp>
        <p:nvSpPr>
          <p:cNvPr id="18435" name="Rectangle 3"/>
          <p:cNvSpPr>
            <a:spLocks noGrp="1" noChangeArrowheads="1"/>
          </p:cNvSpPr>
          <p:nvPr>
            <p:ph type="body" idx="1"/>
          </p:nvPr>
        </p:nvSpPr>
        <p:spPr>
          <a:xfrm>
            <a:off x="0" y="1981200"/>
            <a:ext cx="8764588" cy="4014788"/>
          </a:xfrm>
        </p:spPr>
        <p:txBody>
          <a:bodyPr/>
          <a:lstStyle/>
          <a:p>
            <a:pPr>
              <a:lnSpc>
                <a:spcPct val="80000"/>
              </a:lnSpc>
              <a:buFontTx/>
              <a:buNone/>
            </a:pPr>
            <a:r>
              <a:rPr lang="en-US" altLang="zh-CN" sz="4000" b="1" dirty="0"/>
              <a:t>1.</a:t>
            </a:r>
            <a:r>
              <a:rPr lang="zh-CN" altLang="en-US" sz="4000" b="1" dirty="0"/>
              <a:t>北方力量强大</a:t>
            </a:r>
            <a:endParaRPr lang="zh-CN" altLang="en-US" sz="4000" b="1" dirty="0"/>
          </a:p>
          <a:p>
            <a:pPr>
              <a:lnSpc>
                <a:spcPct val="80000"/>
              </a:lnSpc>
              <a:buFontTx/>
              <a:buNone/>
            </a:pPr>
            <a:r>
              <a:rPr lang="en-US" altLang="zh-CN" sz="4000" b="1" dirty="0"/>
              <a:t>2.</a:t>
            </a:r>
            <a:r>
              <a:rPr lang="zh-CN" altLang="en-US" sz="4000" b="1" dirty="0"/>
              <a:t>两部法令激发了广大人民群众和黑人奴隶的革命热情</a:t>
            </a:r>
            <a:endParaRPr lang="zh-CN" altLang="en-US" sz="4000" b="1" dirty="0"/>
          </a:p>
          <a:p>
            <a:pPr>
              <a:lnSpc>
                <a:spcPct val="80000"/>
              </a:lnSpc>
              <a:buFontTx/>
              <a:buNone/>
            </a:pPr>
            <a:r>
              <a:rPr lang="en-US" altLang="zh-CN" sz="4000" b="1" dirty="0"/>
              <a:t>3.</a:t>
            </a:r>
            <a:r>
              <a:rPr lang="zh-CN" altLang="en-US" sz="4000" b="1" dirty="0"/>
              <a:t>北方为维护国家统一，是正义战争</a:t>
            </a:r>
            <a:endParaRPr lang="zh-CN" altLang="en-US" sz="4000" b="1" dirty="0"/>
          </a:p>
          <a:p>
            <a:pPr>
              <a:lnSpc>
                <a:spcPct val="80000"/>
              </a:lnSpc>
              <a:buFontTx/>
              <a:buNone/>
            </a:pPr>
            <a:r>
              <a:rPr lang="en-US" altLang="zh-CN" sz="4000" b="1" dirty="0"/>
              <a:t>4.</a:t>
            </a:r>
            <a:r>
              <a:rPr lang="zh-CN" altLang="en-US" sz="4000" b="1" dirty="0"/>
              <a:t>人民的支持</a:t>
            </a:r>
            <a:endParaRPr lang="zh-CN" altLang="en-US" sz="4000" b="1" dirty="0"/>
          </a:p>
          <a:p>
            <a:pPr>
              <a:lnSpc>
                <a:spcPct val="80000"/>
              </a:lnSpc>
              <a:buFontTx/>
              <a:buNone/>
            </a:pPr>
            <a:endParaRPr lang="zh-CN" altLang="en-US" sz="40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18435">
                                            <p:txEl>
                                              <p:pRg st="0" end="0"/>
                                            </p:txEl>
                                          </p:spTgt>
                                        </p:tgtEl>
                                        <p:attrNameLst>
                                          <p:attrName>style.visibility</p:attrName>
                                        </p:attrNameLst>
                                      </p:cBhvr>
                                      <p:to>
                                        <p:strVal val="visible"/>
                                      </p:to>
                                    </p:set>
                                    <p:animEffect transition="in" filter="blinds(horizontal)">
                                      <p:cBhvr>
                                        <p:cTn id="7" dur="500"/>
                                        <p:tgtEl>
                                          <p:spTgt spid="18435">
                                            <p:txEl>
                                              <p:pRg st="0" end="0"/>
                                            </p:txEl>
                                          </p:spTgt>
                                        </p:tgtEl>
                                      </p:cBhvr>
                                    </p:animEffect>
                                  </p:childTnLst>
                                </p:cTn>
                              </p:par>
                              <p:par>
                                <p:cTn id="8" presetID="3" presetClass="entr" presetSubtype="10" fill="hold" nodeType="withEffect">
                                  <p:stCondLst>
                                    <p:cond delay="0"/>
                                  </p:stCondLst>
                                  <p:childTnLst>
                                    <p:set>
                                      <p:cBhvr>
                                        <p:cTn id="9" dur="1" fill="hold">
                                          <p:stCondLst>
                                            <p:cond delay="0"/>
                                          </p:stCondLst>
                                        </p:cTn>
                                        <p:tgtEl>
                                          <p:spTgt spid="18435">
                                            <p:txEl>
                                              <p:pRg st="1" end="1"/>
                                            </p:txEl>
                                          </p:spTgt>
                                        </p:tgtEl>
                                        <p:attrNameLst>
                                          <p:attrName>style.visibility</p:attrName>
                                        </p:attrNameLst>
                                      </p:cBhvr>
                                      <p:to>
                                        <p:strVal val="visible"/>
                                      </p:to>
                                    </p:set>
                                    <p:animEffect transition="in" filter="blinds(horizontal)">
                                      <p:cBhvr>
                                        <p:cTn id="10" dur="500"/>
                                        <p:tgtEl>
                                          <p:spTgt spid="18435">
                                            <p:txEl>
                                              <p:pRg st="1" end="1"/>
                                            </p:txEl>
                                          </p:spTgt>
                                        </p:tgtEl>
                                      </p:cBhvr>
                                    </p:animEffect>
                                  </p:childTnLst>
                                </p:cTn>
                              </p:par>
                              <p:par>
                                <p:cTn id="11" presetID="3" presetClass="entr" presetSubtype="10" fill="hold" nodeType="withEffect">
                                  <p:stCondLst>
                                    <p:cond delay="0"/>
                                  </p:stCondLst>
                                  <p:childTnLst>
                                    <p:set>
                                      <p:cBhvr>
                                        <p:cTn id="12" dur="1" fill="hold">
                                          <p:stCondLst>
                                            <p:cond delay="0"/>
                                          </p:stCondLst>
                                        </p:cTn>
                                        <p:tgtEl>
                                          <p:spTgt spid="18435">
                                            <p:txEl>
                                              <p:pRg st="2" end="2"/>
                                            </p:txEl>
                                          </p:spTgt>
                                        </p:tgtEl>
                                        <p:attrNameLst>
                                          <p:attrName>style.visibility</p:attrName>
                                        </p:attrNameLst>
                                      </p:cBhvr>
                                      <p:to>
                                        <p:strVal val="visible"/>
                                      </p:to>
                                    </p:set>
                                    <p:animEffect transition="in" filter="blinds(horizontal)">
                                      <p:cBhvr>
                                        <p:cTn id="13" dur="500"/>
                                        <p:tgtEl>
                                          <p:spTgt spid="18435">
                                            <p:txEl>
                                              <p:pRg st="2" end="2"/>
                                            </p:txEl>
                                          </p:spTgt>
                                        </p:tgtEl>
                                      </p:cBhvr>
                                    </p:animEffect>
                                  </p:childTnLst>
                                </p:cTn>
                              </p:par>
                              <p:par>
                                <p:cTn id="14" presetID="3" presetClass="entr" presetSubtype="10" fill="hold" nodeType="withEffect">
                                  <p:stCondLst>
                                    <p:cond delay="0"/>
                                  </p:stCondLst>
                                  <p:childTnLst>
                                    <p:set>
                                      <p:cBhvr>
                                        <p:cTn id="15" dur="1" fill="hold">
                                          <p:stCondLst>
                                            <p:cond delay="0"/>
                                          </p:stCondLst>
                                        </p:cTn>
                                        <p:tgtEl>
                                          <p:spTgt spid="18435">
                                            <p:txEl>
                                              <p:pRg st="3" end="3"/>
                                            </p:txEl>
                                          </p:spTgt>
                                        </p:tgtEl>
                                        <p:attrNameLst>
                                          <p:attrName>style.visibility</p:attrName>
                                        </p:attrNameLst>
                                      </p:cBhvr>
                                      <p:to>
                                        <p:strVal val="visible"/>
                                      </p:to>
                                    </p:set>
                                    <p:animEffect transition="in" filter="blinds(horizontal)">
                                      <p:cBhvr>
                                        <p:cTn id="16" dur="500"/>
                                        <p:tgtEl>
                                          <p:spTgt spid="18435">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13"/>
          <p:cNvPicPr>
            <a:picLocks noChangeAspect="1" noChangeArrowheads="1"/>
          </p:cNvPicPr>
          <p:nvPr>
            <p:ph/>
          </p:nvPr>
        </p:nvPicPr>
        <p:blipFill>
          <a:blip r:embed="rId1" cstate="print">
            <a:grayscl/>
          </a:blip>
          <a:srcRect t="19655" b="7799"/>
          <a:stretch>
            <a:fillRect/>
          </a:stretch>
        </p:blipFill>
        <p:spPr>
          <a:xfrm>
            <a:off x="3059113" y="333375"/>
            <a:ext cx="5753100" cy="5832475"/>
          </a:xfrm>
          <a:noFill/>
        </p:spPr>
      </p:pic>
      <p:sp>
        <p:nvSpPr>
          <p:cNvPr id="19459" name="AutoShape 3"/>
          <p:cNvSpPr>
            <a:spLocks noChangeArrowheads="1"/>
          </p:cNvSpPr>
          <p:nvPr/>
        </p:nvSpPr>
        <p:spPr bwMode="auto">
          <a:xfrm>
            <a:off x="539750" y="0"/>
            <a:ext cx="4103688" cy="3095625"/>
          </a:xfrm>
          <a:prstGeom prst="irregularSeal1">
            <a:avLst/>
          </a:prstGeom>
          <a:solidFill>
            <a:srgbClr val="FF0000"/>
          </a:solidFill>
          <a:ln w="9525">
            <a:solidFill>
              <a:schemeClr val="tx1"/>
            </a:solidFill>
            <a:miter lim="800000"/>
          </a:ln>
          <a:effectLst/>
        </p:spPr>
        <p:txBody>
          <a:bodyPr wrap="none" anchor="ctr"/>
          <a:lstStyle/>
          <a:p>
            <a:pPr algn="ctr"/>
            <a:r>
              <a:rPr lang="en-US" sz="3600" b="1">
                <a:latin typeface="华文行楷" panose="02010800040101010101" pitchFamily="2" charset="-122"/>
                <a:ea typeface="华文行楷" panose="02010800040101010101" pitchFamily="2" charset="-122"/>
              </a:rPr>
              <a:t>1865</a:t>
            </a:r>
            <a:r>
              <a:rPr lang="zh-CN" altLang="en-US" sz="3600" b="1">
                <a:latin typeface="华文行楷" panose="02010800040101010101" pitchFamily="2" charset="-122"/>
                <a:ea typeface="华文行楷" panose="02010800040101010101" pitchFamily="2" charset="-122"/>
              </a:rPr>
              <a:t>年</a:t>
            </a:r>
            <a:r>
              <a:rPr lang="en-US" sz="3600" b="1">
                <a:latin typeface="华文行楷" panose="02010800040101010101" pitchFamily="2" charset="-122"/>
                <a:ea typeface="华文行楷" panose="02010800040101010101" pitchFamily="2" charset="-122"/>
              </a:rPr>
              <a:t>4</a:t>
            </a:r>
            <a:r>
              <a:rPr lang="zh-CN" altLang="en-US" sz="3600" b="1">
                <a:latin typeface="华文行楷" panose="02010800040101010101" pitchFamily="2" charset="-122"/>
                <a:ea typeface="华文行楷" panose="02010800040101010101" pitchFamily="2" charset="-122"/>
              </a:rPr>
              <a:t>月</a:t>
            </a:r>
            <a:r>
              <a:rPr lang="en-US" sz="3600" b="1">
                <a:latin typeface="华文行楷" panose="02010800040101010101" pitchFamily="2" charset="-122"/>
                <a:ea typeface="华文行楷" panose="02010800040101010101" pitchFamily="2" charset="-122"/>
              </a:rPr>
              <a:t>14</a:t>
            </a:r>
            <a:r>
              <a:rPr lang="zh-CN" altLang="en-US" sz="3600" b="1">
                <a:latin typeface="华文行楷" panose="02010800040101010101" pitchFamily="2" charset="-122"/>
                <a:ea typeface="华文行楷" panose="02010800040101010101" pitchFamily="2" charset="-122"/>
              </a:rPr>
              <a:t>日</a:t>
            </a:r>
            <a:endParaRPr lang="zh-CN" altLang="en-US" sz="3600" b="1">
              <a:latin typeface="华文行楷" panose="02010800040101010101" pitchFamily="2" charset="-122"/>
              <a:ea typeface="华文行楷" panose="02010800040101010101" pitchFamily="2" charset="-122"/>
            </a:endParaRPr>
          </a:p>
          <a:p>
            <a:pPr algn="ctr"/>
            <a:r>
              <a:rPr lang="zh-CN" altLang="en-US" sz="3600" b="1">
                <a:latin typeface="华文行楷" panose="02010800040101010101" pitchFamily="2" charset="-122"/>
                <a:ea typeface="华文行楷" panose="02010800040101010101" pitchFamily="2" charset="-122"/>
              </a:rPr>
              <a:t>林肯遇刺！</a:t>
            </a:r>
            <a:endParaRPr lang="zh-CN" altLang="en-US" sz="3600" b="1">
              <a:latin typeface="华文行楷" panose="02010800040101010101" pitchFamily="2" charset="-122"/>
              <a:ea typeface="华文行楷" panose="02010800040101010101" pitchFamily="2" charset="-122"/>
            </a:endParaRPr>
          </a:p>
        </p:txBody>
      </p:sp>
      <p:sp>
        <p:nvSpPr>
          <p:cNvPr id="19460" name="Text Box 4"/>
          <p:cNvSpPr txBox="1">
            <a:spLocks noChangeArrowheads="1"/>
          </p:cNvSpPr>
          <p:nvPr/>
        </p:nvSpPr>
        <p:spPr bwMode="auto">
          <a:xfrm>
            <a:off x="1547813" y="3357563"/>
            <a:ext cx="611187" cy="2736850"/>
          </a:xfrm>
          <a:prstGeom prst="rect">
            <a:avLst/>
          </a:prstGeom>
          <a:noFill/>
          <a:ln w="9525">
            <a:noFill/>
            <a:miter lim="800000"/>
          </a:ln>
          <a:effectLst/>
        </p:spPr>
        <p:txBody>
          <a:bodyPr vert="eaVert">
            <a:spAutoFit/>
          </a:bodyPr>
          <a:lstStyle/>
          <a:p>
            <a:pPr>
              <a:spcBef>
                <a:spcPct val="50000"/>
              </a:spcBef>
            </a:pPr>
            <a:r>
              <a:rPr lang="zh-CN" altLang="en-US" sz="2800" b="1">
                <a:solidFill>
                  <a:srgbClr val="FF0000"/>
                </a:solidFill>
              </a:rPr>
              <a:t>大树倒下方知高</a:t>
            </a:r>
            <a:endParaRPr lang="zh-CN" altLang="en-US" sz="2800" b="1">
              <a:solidFill>
                <a:srgbClr val="FF0000"/>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6" fill="hold" grpId="0" nodeType="clickEffect">
                                  <p:stCondLst>
                                    <p:cond delay="0"/>
                                  </p:stCondLst>
                                  <p:childTnLst>
                                    <p:set>
                                      <p:cBhvr>
                                        <p:cTn id="6" dur="1" fill="hold">
                                          <p:stCondLst>
                                            <p:cond delay="0"/>
                                          </p:stCondLst>
                                        </p:cTn>
                                        <p:tgtEl>
                                          <p:spTgt spid="19459"/>
                                        </p:tgtEl>
                                        <p:attrNameLst>
                                          <p:attrName>style.visibility</p:attrName>
                                        </p:attrNameLst>
                                      </p:cBhvr>
                                      <p:to>
                                        <p:strVal val="visible"/>
                                      </p:to>
                                    </p:set>
                                    <p:animEffect transition="in" filter="barn(inHorizontal)">
                                      <p:cBhvr>
                                        <p:cTn id="7" dur="500"/>
                                        <p:tgtEl>
                                          <p:spTgt spid="194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59" grpId="0" animBg="1" autoUpdateAnimBg="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林肯坐像"/>
          <p:cNvPicPr>
            <a:picLocks noChangeAspect="1" noChangeArrowheads="1"/>
          </p:cNvPicPr>
          <p:nvPr/>
        </p:nvPicPr>
        <p:blipFill>
          <a:blip r:embed="rId1" cstate="print"/>
          <a:srcRect/>
          <a:stretch>
            <a:fillRect/>
          </a:stretch>
        </p:blipFill>
        <p:spPr bwMode="auto">
          <a:xfrm>
            <a:off x="179388" y="260350"/>
            <a:ext cx="5113337" cy="6337300"/>
          </a:xfrm>
          <a:prstGeom prst="rect">
            <a:avLst/>
          </a:prstGeom>
          <a:noFill/>
          <a:ln w="9525">
            <a:noFill/>
            <a:miter lim="800000"/>
            <a:headEnd/>
            <a:tailEnd/>
          </a:ln>
        </p:spPr>
      </p:pic>
      <p:sp>
        <p:nvSpPr>
          <p:cNvPr id="20483" name="Text Box 3"/>
          <p:cNvSpPr txBox="1">
            <a:spLocks noChangeArrowheads="1"/>
          </p:cNvSpPr>
          <p:nvPr/>
        </p:nvSpPr>
        <p:spPr bwMode="auto">
          <a:xfrm>
            <a:off x="5410200" y="476250"/>
            <a:ext cx="3733800" cy="5038725"/>
          </a:xfrm>
          <a:prstGeom prst="rect">
            <a:avLst/>
          </a:prstGeom>
          <a:noFill/>
          <a:ln w="9525">
            <a:solidFill>
              <a:srgbClr val="FFCC66"/>
            </a:solidFill>
            <a:miter lim="800000"/>
          </a:ln>
          <a:effectLst/>
        </p:spPr>
        <p:txBody>
          <a:bodyPr>
            <a:spAutoFit/>
          </a:bodyPr>
          <a:lstStyle/>
          <a:p>
            <a:pPr>
              <a:spcBef>
                <a:spcPct val="50000"/>
              </a:spcBef>
            </a:pPr>
            <a:r>
              <a:rPr lang="zh-CN" altLang="en-US" sz="4400" b="1">
                <a:latin typeface="Times New Roman" panose="02020603050405020304" pitchFamily="18" charset="0"/>
                <a:ea typeface="华文行楷" panose="02010800040101010101" pitchFamily="2" charset="-122"/>
              </a:rPr>
              <a:t>     </a:t>
            </a:r>
            <a:r>
              <a:rPr lang="zh-CN" altLang="en-US" sz="4000" b="1">
                <a:latin typeface="Times New Roman" panose="02020603050405020304" pitchFamily="18" charset="0"/>
                <a:ea typeface="华文行楷" panose="02010800040101010101" pitchFamily="2" charset="-122"/>
              </a:rPr>
              <a:t>林肯的被刺，引起了国内外的震动，马克思认为：“在美国历史和人类历史上，</a:t>
            </a:r>
            <a:r>
              <a:rPr lang="zh-CN" altLang="en-US" sz="4000" b="1">
                <a:solidFill>
                  <a:srgbClr val="000099"/>
                </a:solidFill>
                <a:latin typeface="Times New Roman" panose="02020603050405020304" pitchFamily="18" charset="0"/>
                <a:ea typeface="华文行楷" panose="02010800040101010101" pitchFamily="2" charset="-122"/>
              </a:rPr>
              <a:t>林肯必将与华盛顿齐名</a:t>
            </a:r>
            <a:r>
              <a:rPr lang="zh-CN" altLang="en-US" sz="4000" b="1">
                <a:latin typeface="Times New Roman" panose="02020603050405020304" pitchFamily="18" charset="0"/>
                <a:ea typeface="华文行楷" panose="02010800040101010101" pitchFamily="2" charset="-122"/>
              </a:rPr>
              <a:t>。”</a:t>
            </a:r>
            <a:endParaRPr lang="zh-CN" altLang="en-US" sz="4000" b="1">
              <a:latin typeface="Times New Roman" panose="02020603050405020304" pitchFamily="18" charset="0"/>
              <a:ea typeface="华文行楷" panose="02010800040101010101" pitchFamily="2" charset="-122"/>
            </a:endParaRPr>
          </a:p>
        </p:txBody>
      </p:sp>
    </p:spTree>
  </p:cSld>
  <p:clrMapOvr>
    <a:masterClrMapping/>
  </p:clrMapOvr>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ext Box 2"/>
          <p:cNvSpPr txBox="1">
            <a:spLocks noChangeArrowheads="1"/>
          </p:cNvSpPr>
          <p:nvPr/>
        </p:nvSpPr>
        <p:spPr bwMode="auto">
          <a:xfrm>
            <a:off x="4319588" y="0"/>
            <a:ext cx="4284662" cy="1006475"/>
          </a:xfrm>
          <a:prstGeom prst="rect">
            <a:avLst/>
          </a:prstGeom>
          <a:noFill/>
          <a:ln w="9525">
            <a:noFill/>
            <a:miter lim="800000"/>
          </a:ln>
          <a:effectLst/>
        </p:spPr>
        <p:txBody>
          <a:bodyPr>
            <a:spAutoFit/>
          </a:bodyPr>
          <a:lstStyle/>
          <a:p>
            <a:pPr>
              <a:spcBef>
                <a:spcPct val="50000"/>
              </a:spcBef>
            </a:pPr>
            <a:r>
              <a:rPr lang="zh-CN" altLang="en-US" sz="6000" b="1">
                <a:solidFill>
                  <a:schemeClr val="accent2"/>
                </a:solidFill>
              </a:rPr>
              <a:t>评价林肯</a:t>
            </a:r>
            <a:endParaRPr lang="zh-CN" altLang="en-US" sz="6000" b="1">
              <a:solidFill>
                <a:schemeClr val="accent2"/>
              </a:solidFill>
            </a:endParaRPr>
          </a:p>
        </p:txBody>
      </p:sp>
      <p:sp>
        <p:nvSpPr>
          <p:cNvPr id="21507" name="Text Box 3"/>
          <p:cNvSpPr txBox="1">
            <a:spLocks noChangeArrowheads="1"/>
          </p:cNvSpPr>
          <p:nvPr/>
        </p:nvSpPr>
        <p:spPr bwMode="auto">
          <a:xfrm>
            <a:off x="4391025" y="1196975"/>
            <a:ext cx="4429125" cy="5578475"/>
          </a:xfrm>
          <a:prstGeom prst="rect">
            <a:avLst/>
          </a:prstGeom>
          <a:noFill/>
          <a:ln w="9525">
            <a:noFill/>
            <a:miter lim="800000"/>
          </a:ln>
          <a:effectLst/>
        </p:spPr>
        <p:txBody>
          <a:bodyPr>
            <a:spAutoFit/>
          </a:bodyPr>
          <a:lstStyle/>
          <a:p>
            <a:pPr>
              <a:spcBef>
                <a:spcPct val="50000"/>
              </a:spcBef>
            </a:pPr>
            <a:r>
              <a:rPr lang="en-US" sz="4000" b="1">
                <a:latin typeface="黑体" panose="02010609060101010101" pitchFamily="49" charset="-122"/>
                <a:ea typeface="黑体" panose="02010609060101010101" pitchFamily="49" charset="-122"/>
              </a:rPr>
              <a:t>1</a:t>
            </a:r>
            <a:r>
              <a:rPr lang="zh-CN" altLang="en-US" sz="4000" b="1">
                <a:latin typeface="黑体" panose="02010609060101010101" pitchFamily="49" charset="-122"/>
                <a:ea typeface="黑体" panose="02010609060101010101" pitchFamily="49" charset="-122"/>
              </a:rPr>
              <a:t>、领导美国南北战争，维护国家统一。</a:t>
            </a:r>
            <a:endParaRPr lang="zh-CN" altLang="en-US" sz="4000" b="1">
              <a:latin typeface="黑体" panose="02010609060101010101" pitchFamily="49" charset="-122"/>
              <a:ea typeface="黑体" panose="02010609060101010101" pitchFamily="49" charset="-122"/>
            </a:endParaRPr>
          </a:p>
          <a:p>
            <a:pPr>
              <a:spcBef>
                <a:spcPct val="50000"/>
              </a:spcBef>
            </a:pPr>
            <a:r>
              <a:rPr lang="en-US" sz="4000" b="1">
                <a:latin typeface="黑体" panose="02010609060101010101" pitchFamily="49" charset="-122"/>
                <a:ea typeface="黑体" panose="02010609060101010101" pitchFamily="49" charset="-122"/>
              </a:rPr>
              <a:t>2</a:t>
            </a:r>
            <a:r>
              <a:rPr lang="zh-CN" altLang="en-US" sz="4000" b="1">
                <a:latin typeface="黑体" panose="02010609060101010101" pitchFamily="49" charset="-122"/>
                <a:ea typeface="黑体" panose="02010609060101010101" pitchFamily="49" charset="-122"/>
              </a:rPr>
              <a:t>、颁布</a:t>
            </a:r>
            <a:r>
              <a:rPr lang="en-US" sz="4000" b="1">
                <a:latin typeface="黑体" panose="02010609060101010101" pitchFamily="49" charset="-122"/>
                <a:ea typeface="黑体" panose="02010609060101010101" pitchFamily="49" charset="-122"/>
              </a:rPr>
              <a:t>《</a:t>
            </a:r>
            <a:r>
              <a:rPr lang="zh-CN" altLang="en-US" sz="4000" b="1">
                <a:latin typeface="黑体" panose="02010609060101010101" pitchFamily="49" charset="-122"/>
                <a:ea typeface="黑体" panose="02010609060101010101" pitchFamily="49" charset="-122"/>
              </a:rPr>
              <a:t>解放黑人奴隶宣言</a:t>
            </a:r>
            <a:r>
              <a:rPr lang="en-US" sz="4000" b="1">
                <a:latin typeface="黑体" panose="02010609060101010101" pitchFamily="49" charset="-122"/>
                <a:ea typeface="黑体" panose="02010609060101010101" pitchFamily="49" charset="-122"/>
              </a:rPr>
              <a:t>》</a:t>
            </a:r>
            <a:r>
              <a:rPr lang="zh-CN" altLang="en-US" sz="4000" b="1">
                <a:latin typeface="黑体" panose="02010609060101010101" pitchFamily="49" charset="-122"/>
                <a:ea typeface="黑体" panose="02010609060101010101" pitchFamily="49" charset="-122"/>
              </a:rPr>
              <a:t>，废除了美国黑人奴隶制度。</a:t>
            </a:r>
            <a:endParaRPr lang="zh-CN" altLang="en-US" sz="4000" b="1">
              <a:latin typeface="黑体" panose="02010609060101010101" pitchFamily="49" charset="-122"/>
              <a:ea typeface="黑体" panose="02010609060101010101" pitchFamily="49" charset="-122"/>
            </a:endParaRPr>
          </a:p>
          <a:p>
            <a:pPr>
              <a:spcBef>
                <a:spcPct val="50000"/>
              </a:spcBef>
            </a:pPr>
            <a:endParaRPr lang="zh-CN" altLang="en-US" sz="4000" b="1">
              <a:latin typeface="黑体" panose="02010609060101010101" pitchFamily="49" charset="-122"/>
              <a:ea typeface="黑体" panose="02010609060101010101" pitchFamily="49" charset="-122"/>
            </a:endParaRPr>
          </a:p>
        </p:txBody>
      </p:sp>
      <p:pic>
        <p:nvPicPr>
          <p:cNvPr id="21508" name="Picture 4">
            <a:hlinkClick r:id="rId1" action="ppaction://hlinkfile"/>
          </p:cNvPr>
          <p:cNvPicPr>
            <a:picLocks noChangeAspect="1" noChangeArrowheads="1"/>
          </p:cNvPicPr>
          <p:nvPr/>
        </p:nvPicPr>
        <p:blipFill>
          <a:blip r:embed="rId2" cstate="print"/>
          <a:srcRect l="1935" t="13113" r="2733" b="9409"/>
          <a:stretch>
            <a:fillRect/>
          </a:stretch>
        </p:blipFill>
        <p:spPr bwMode="auto">
          <a:xfrm>
            <a:off x="0" y="260350"/>
            <a:ext cx="4140200" cy="5302250"/>
          </a:xfrm>
          <a:prstGeom prst="rect">
            <a:avLst/>
          </a:prstGeom>
          <a:noFill/>
          <a:ln w="9525">
            <a:noFill/>
            <a:miter lim="800000"/>
            <a:headEnd/>
            <a:tailEnd/>
          </a:ln>
          <a:effectLst/>
        </p:spPr>
      </p:pic>
      <p:sp>
        <p:nvSpPr>
          <p:cNvPr id="21509" name="Text Box 5"/>
          <p:cNvSpPr txBox="1">
            <a:spLocks noChangeArrowheads="1"/>
          </p:cNvSpPr>
          <p:nvPr/>
        </p:nvSpPr>
        <p:spPr bwMode="auto">
          <a:xfrm>
            <a:off x="539750" y="5791200"/>
            <a:ext cx="3743325" cy="1066800"/>
          </a:xfrm>
          <a:prstGeom prst="rect">
            <a:avLst/>
          </a:prstGeom>
          <a:noFill/>
          <a:ln w="9525">
            <a:noFill/>
            <a:miter lim="800000"/>
          </a:ln>
          <a:effectLst/>
        </p:spPr>
        <p:txBody>
          <a:bodyPr>
            <a:spAutoFit/>
          </a:bodyPr>
          <a:lstStyle/>
          <a:p>
            <a:pPr>
              <a:spcBef>
                <a:spcPct val="50000"/>
              </a:spcBef>
            </a:pPr>
            <a:r>
              <a:rPr lang="zh-CN" altLang="en-US" sz="3200" b="1">
                <a:solidFill>
                  <a:schemeClr val="accent2"/>
                </a:solidFill>
                <a:ea typeface="方正舒体" panose="02010601030101010101" pitchFamily="2" charset="-122"/>
              </a:rPr>
              <a:t>林肯</a:t>
            </a:r>
            <a:r>
              <a:rPr lang="en-US" sz="3200" b="1">
                <a:solidFill>
                  <a:schemeClr val="accent2"/>
                </a:solidFill>
                <a:ea typeface="黑体" panose="02010609060101010101" pitchFamily="49" charset="-122"/>
              </a:rPr>
              <a:t>1809-1865  </a:t>
            </a:r>
            <a:r>
              <a:rPr lang="en-US" sz="3200" b="1">
                <a:solidFill>
                  <a:schemeClr val="accent2"/>
                </a:solidFill>
                <a:latin typeface="Monotype Corsiva" panose="03010101010201010101" pitchFamily="66" charset="0"/>
                <a:ea typeface="黑体" panose="02010609060101010101" pitchFamily="49" charset="-122"/>
              </a:rPr>
              <a:t>Abraham     Lincoln</a:t>
            </a:r>
            <a:endParaRPr lang="en-US" sz="3200" b="1">
              <a:solidFill>
                <a:schemeClr val="accent2"/>
              </a:solidFill>
              <a:latin typeface="Monotype Corsiva" panose="03010101010201010101" pitchFamily="66" charset="0"/>
              <a:ea typeface="黑体"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2150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07" grpId="0" autoUpdateAnimBg="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ext Box 2"/>
          <p:cNvSpPr txBox="1">
            <a:spLocks noChangeArrowheads="1"/>
          </p:cNvSpPr>
          <p:nvPr/>
        </p:nvSpPr>
        <p:spPr bwMode="auto">
          <a:xfrm>
            <a:off x="2124075" y="1628775"/>
            <a:ext cx="7019925" cy="579438"/>
          </a:xfrm>
          <a:prstGeom prst="rect">
            <a:avLst/>
          </a:prstGeom>
          <a:noFill/>
          <a:ln w="9525">
            <a:noFill/>
            <a:miter lim="800000"/>
          </a:ln>
          <a:effectLst/>
        </p:spPr>
        <p:txBody>
          <a:bodyPr>
            <a:spAutoFit/>
          </a:bodyPr>
          <a:lstStyle/>
          <a:p>
            <a:r>
              <a:rPr lang="zh-CN" altLang="en-US" sz="3200" b="1">
                <a:solidFill>
                  <a:srgbClr val="000099"/>
                </a:solidFill>
                <a:latin typeface="黑体" panose="02010609060101010101" pitchFamily="49" charset="-122"/>
                <a:ea typeface="黑体" panose="02010609060101010101" pitchFamily="49" charset="-122"/>
              </a:rPr>
              <a:t>是美国历史上的</a:t>
            </a:r>
            <a:r>
              <a:rPr lang="zh-CN" altLang="en-US" sz="3200" b="1">
                <a:solidFill>
                  <a:srgbClr val="FF0000"/>
                </a:solidFill>
                <a:latin typeface="黑体" panose="02010609060101010101" pitchFamily="49" charset="-122"/>
                <a:ea typeface="黑体" panose="02010609060101010101" pitchFamily="49" charset="-122"/>
              </a:rPr>
              <a:t>第二次</a:t>
            </a:r>
            <a:r>
              <a:rPr lang="zh-CN" altLang="en-US" sz="3200" b="1">
                <a:solidFill>
                  <a:srgbClr val="000099"/>
                </a:solidFill>
                <a:latin typeface="黑体" panose="02010609060101010101" pitchFamily="49" charset="-122"/>
                <a:ea typeface="黑体" panose="02010609060101010101" pitchFamily="49" charset="-122"/>
              </a:rPr>
              <a:t>资产阶级革命</a:t>
            </a:r>
            <a:endParaRPr lang="zh-CN" altLang="en-US" sz="3200" b="1">
              <a:solidFill>
                <a:srgbClr val="000099"/>
              </a:solidFill>
              <a:latin typeface="黑体" panose="02010609060101010101" pitchFamily="49" charset="-122"/>
              <a:ea typeface="黑体" panose="02010609060101010101" pitchFamily="49" charset="-122"/>
            </a:endParaRPr>
          </a:p>
        </p:txBody>
      </p:sp>
      <p:sp>
        <p:nvSpPr>
          <p:cNvPr id="22531" name="Text Box 3"/>
          <p:cNvSpPr txBox="1">
            <a:spLocks noChangeArrowheads="1"/>
          </p:cNvSpPr>
          <p:nvPr/>
        </p:nvSpPr>
        <p:spPr bwMode="auto">
          <a:xfrm>
            <a:off x="1476375" y="3500438"/>
            <a:ext cx="6945313" cy="1739900"/>
          </a:xfrm>
          <a:prstGeom prst="rect">
            <a:avLst/>
          </a:prstGeom>
          <a:noFill/>
          <a:ln w="9525">
            <a:noFill/>
            <a:miter lim="800000"/>
          </a:ln>
          <a:effectLst/>
        </p:spPr>
        <p:txBody>
          <a:bodyPr>
            <a:spAutoFit/>
          </a:bodyPr>
          <a:lstStyle/>
          <a:p>
            <a:pPr marL="457200" indent="-457200"/>
            <a:r>
              <a:rPr lang="zh-CN" altLang="en-US" sz="3600" b="1">
                <a:solidFill>
                  <a:schemeClr val="bg2"/>
                </a:solidFill>
                <a:latin typeface="黑体" panose="02010609060101010101" pitchFamily="49" charset="-122"/>
                <a:ea typeface="黑体" panose="02010609060101010101" pitchFamily="49" charset="-122"/>
              </a:rPr>
              <a:t>  </a:t>
            </a:r>
            <a:r>
              <a:rPr lang="zh-CN" altLang="en-US" sz="3600" b="1">
                <a:solidFill>
                  <a:srgbClr val="FF0000"/>
                </a:solidFill>
                <a:latin typeface="黑体" panose="02010609060101010101" pitchFamily="49" charset="-122"/>
                <a:ea typeface="黑体" panose="02010609060101010101" pitchFamily="49" charset="-122"/>
              </a:rPr>
              <a:t>维护了</a:t>
            </a:r>
            <a:endParaRPr lang="zh-CN" altLang="en-US" sz="3600" b="1">
              <a:solidFill>
                <a:srgbClr val="FF0000"/>
              </a:solidFill>
              <a:latin typeface="黑体" panose="02010609060101010101" pitchFamily="49" charset="-122"/>
              <a:ea typeface="黑体" panose="02010609060101010101" pitchFamily="49" charset="-122"/>
            </a:endParaRPr>
          </a:p>
          <a:p>
            <a:pPr marL="457200" indent="-457200"/>
            <a:r>
              <a:rPr lang="zh-CN" altLang="en-US" sz="3600" b="1">
                <a:solidFill>
                  <a:srgbClr val="0000CC"/>
                </a:solidFill>
                <a:latin typeface="黑体" panose="02010609060101010101" pitchFamily="49" charset="-122"/>
                <a:ea typeface="黑体" panose="02010609060101010101" pitchFamily="49" charset="-122"/>
              </a:rPr>
              <a:t>  </a:t>
            </a:r>
            <a:r>
              <a:rPr lang="zh-CN" altLang="en-US" sz="3600" b="1">
                <a:solidFill>
                  <a:srgbClr val="FF0000"/>
                </a:solidFill>
                <a:latin typeface="黑体" panose="02010609060101010101" pitchFamily="49" charset="-122"/>
                <a:ea typeface="黑体" panose="02010609060101010101" pitchFamily="49" charset="-122"/>
              </a:rPr>
              <a:t>废除了</a:t>
            </a:r>
            <a:endParaRPr lang="zh-CN" altLang="en-US" sz="3600" b="1">
              <a:solidFill>
                <a:srgbClr val="FF0000"/>
              </a:solidFill>
              <a:latin typeface="黑体" panose="02010609060101010101" pitchFamily="49" charset="-122"/>
              <a:ea typeface="黑体" panose="02010609060101010101" pitchFamily="49" charset="-122"/>
            </a:endParaRPr>
          </a:p>
          <a:p>
            <a:pPr marL="457200" indent="-457200"/>
            <a:r>
              <a:rPr lang="zh-CN" altLang="en-US" sz="3600" b="1">
                <a:solidFill>
                  <a:srgbClr val="FF0000"/>
                </a:solidFill>
                <a:latin typeface="黑体" panose="02010609060101010101" pitchFamily="49" charset="-122"/>
                <a:ea typeface="黑体" panose="02010609060101010101" pitchFamily="49" charset="-122"/>
              </a:rPr>
              <a:t>  清除了</a:t>
            </a:r>
            <a:endParaRPr lang="zh-CN" altLang="en-US" sz="3600" b="1">
              <a:solidFill>
                <a:srgbClr val="FF0000"/>
              </a:solidFill>
              <a:latin typeface="黑体" panose="02010609060101010101" pitchFamily="49" charset="-122"/>
              <a:ea typeface="黑体" panose="02010609060101010101" pitchFamily="49" charset="-122"/>
            </a:endParaRPr>
          </a:p>
        </p:txBody>
      </p:sp>
      <p:pic>
        <p:nvPicPr>
          <p:cNvPr id="22532" name="Picture 4" descr="1212">
            <a:hlinkClick r:id="rId1" action="ppaction://hlinksldjump"/>
          </p:cNvPr>
          <p:cNvPicPr>
            <a:picLocks noChangeAspect="1" noChangeArrowheads="1"/>
          </p:cNvPicPr>
          <p:nvPr>
            <p:ph/>
          </p:nvPr>
        </p:nvPicPr>
        <p:blipFill>
          <a:blip r:embed="rId2" cstate="print"/>
          <a:srcRect/>
          <a:stretch>
            <a:fillRect/>
          </a:stretch>
        </p:blipFill>
        <p:spPr>
          <a:xfrm>
            <a:off x="8351838" y="6065838"/>
            <a:ext cx="792162" cy="792162"/>
          </a:xfrm>
          <a:noFill/>
        </p:spPr>
      </p:pic>
      <p:sp>
        <p:nvSpPr>
          <p:cNvPr id="22533" name="WordArt 5">
            <a:hlinkClick r:id="rId3" action="ppaction://hlinksldjump" highlightClick="1"/>
          </p:cNvPr>
          <p:cNvSpPr>
            <a:spLocks noChangeArrowheads="1" noChangeShapeType="1"/>
          </p:cNvSpPr>
          <p:nvPr/>
        </p:nvSpPr>
        <p:spPr bwMode="auto">
          <a:xfrm>
            <a:off x="323850" y="188913"/>
            <a:ext cx="6624638" cy="1152525"/>
          </a:xfrm>
          <a:prstGeom prst="rect">
            <a:avLst/>
          </a:prstGeom>
        </p:spPr>
        <p:txBody>
          <a:bodyPr wrap="none" fromWordArt="1">
            <a:prstTxWarp prst="textFadeUp">
              <a:avLst>
                <a:gd name="adj" fmla="val 0"/>
              </a:avLst>
            </a:prstTxWarp>
          </a:bodyPr>
          <a:lstStyle/>
          <a:p>
            <a:pPr algn="ctr"/>
            <a:r>
              <a:rPr lang="zh-CN" altLang="en-US" sz="3600" b="1">
                <a:ln w="9525">
                  <a:noFill/>
                  <a:round/>
                </a:ln>
                <a:solidFill>
                  <a:srgbClr val="FF9900"/>
                </a:solidFill>
                <a:effectLst>
                  <a:prstShdw prst="shdw18" dist="17961" dir="13500000">
                    <a:srgbClr val="FF9900">
                      <a:gamma/>
                      <a:shade val="60000"/>
                      <a:invGamma/>
                    </a:srgbClr>
                  </a:prstShdw>
                </a:effectLst>
                <a:latin typeface="宋体" panose="02010600030101010101" pitchFamily="2" charset="-122"/>
                <a:ea typeface="宋体" panose="02010600030101010101" pitchFamily="2" charset="-122"/>
              </a:rPr>
              <a:t>三、南北战争的性质和意义</a:t>
            </a:r>
            <a:endParaRPr lang="zh-CN" altLang="en-US" sz="3600" b="1">
              <a:ln w="9525">
                <a:noFill/>
                <a:round/>
              </a:ln>
              <a:solidFill>
                <a:srgbClr val="FF9900"/>
              </a:solidFill>
              <a:effectLst>
                <a:prstShdw prst="shdw18" dist="17961" dir="13500000">
                  <a:srgbClr val="FF9900">
                    <a:gamma/>
                    <a:shade val="60000"/>
                    <a:invGamma/>
                  </a:srgbClr>
                </a:prstShdw>
              </a:effectLst>
              <a:latin typeface="宋体" panose="02010600030101010101" pitchFamily="2" charset="-122"/>
              <a:ea typeface="宋体" panose="02010600030101010101" pitchFamily="2" charset="-122"/>
            </a:endParaRPr>
          </a:p>
        </p:txBody>
      </p:sp>
      <p:sp>
        <p:nvSpPr>
          <p:cNvPr id="22534" name="Text Box 6"/>
          <p:cNvSpPr txBox="1">
            <a:spLocks noChangeArrowheads="1"/>
          </p:cNvSpPr>
          <p:nvPr/>
        </p:nvSpPr>
        <p:spPr bwMode="auto">
          <a:xfrm>
            <a:off x="179388" y="1557338"/>
            <a:ext cx="2987675" cy="641350"/>
          </a:xfrm>
          <a:prstGeom prst="rect">
            <a:avLst/>
          </a:prstGeom>
          <a:noFill/>
          <a:ln w="9525">
            <a:noFill/>
            <a:miter lim="800000"/>
          </a:ln>
          <a:effectLst/>
        </p:spPr>
        <p:txBody>
          <a:bodyPr>
            <a:spAutoFit/>
          </a:bodyPr>
          <a:lstStyle/>
          <a:p>
            <a:pPr>
              <a:spcBef>
                <a:spcPct val="50000"/>
              </a:spcBef>
            </a:pPr>
            <a:r>
              <a:rPr lang="en-US" sz="3600" b="1">
                <a:latin typeface="黑体" panose="02010609060101010101" pitchFamily="49" charset="-122"/>
                <a:ea typeface="黑体" panose="02010609060101010101" pitchFamily="49" charset="-122"/>
              </a:rPr>
              <a:t>1</a:t>
            </a:r>
            <a:r>
              <a:rPr lang="zh-CN" altLang="en-US" sz="3600" b="1">
                <a:latin typeface="黑体" panose="02010609060101010101" pitchFamily="49" charset="-122"/>
                <a:ea typeface="黑体" panose="02010609060101010101" pitchFamily="49" charset="-122"/>
              </a:rPr>
              <a:t>、性质：</a:t>
            </a:r>
            <a:endParaRPr lang="zh-CN" altLang="en-US" sz="3600" b="1">
              <a:latin typeface="黑体" panose="02010609060101010101" pitchFamily="49" charset="-122"/>
              <a:ea typeface="黑体" panose="02010609060101010101" pitchFamily="49" charset="-122"/>
            </a:endParaRPr>
          </a:p>
        </p:txBody>
      </p:sp>
      <p:sp>
        <p:nvSpPr>
          <p:cNvPr id="22535" name="Text Box 7"/>
          <p:cNvSpPr txBox="1">
            <a:spLocks noChangeArrowheads="1"/>
          </p:cNvSpPr>
          <p:nvPr/>
        </p:nvSpPr>
        <p:spPr bwMode="auto">
          <a:xfrm>
            <a:off x="179388" y="2565400"/>
            <a:ext cx="2987675" cy="641350"/>
          </a:xfrm>
          <a:prstGeom prst="rect">
            <a:avLst/>
          </a:prstGeom>
          <a:noFill/>
          <a:ln w="9525">
            <a:noFill/>
            <a:miter lim="800000"/>
          </a:ln>
          <a:effectLst/>
        </p:spPr>
        <p:txBody>
          <a:bodyPr>
            <a:spAutoFit/>
          </a:bodyPr>
          <a:lstStyle/>
          <a:p>
            <a:pPr>
              <a:spcBef>
                <a:spcPct val="50000"/>
              </a:spcBef>
            </a:pPr>
            <a:r>
              <a:rPr lang="en-US" sz="3600" b="1">
                <a:latin typeface="黑体" panose="02010609060101010101" pitchFamily="49" charset="-122"/>
                <a:ea typeface="黑体" panose="02010609060101010101" pitchFamily="49" charset="-122"/>
              </a:rPr>
              <a:t>2</a:t>
            </a:r>
            <a:r>
              <a:rPr lang="zh-CN" altLang="en-US" sz="3600" b="1">
                <a:latin typeface="黑体" panose="02010609060101010101" pitchFamily="49" charset="-122"/>
                <a:ea typeface="黑体" panose="02010609060101010101" pitchFamily="49" charset="-122"/>
              </a:rPr>
              <a:t>、意义：</a:t>
            </a:r>
            <a:endParaRPr lang="zh-CN" altLang="en-US" sz="3600" b="1">
              <a:latin typeface="黑体" panose="02010609060101010101" pitchFamily="49" charset="-122"/>
              <a:ea typeface="黑体" panose="02010609060101010101" pitchFamily="49" charset="-122"/>
            </a:endParaRPr>
          </a:p>
        </p:txBody>
      </p:sp>
      <p:sp>
        <p:nvSpPr>
          <p:cNvPr id="22536" name="Rectangle 8"/>
          <p:cNvSpPr>
            <a:spLocks noChangeArrowheads="1"/>
          </p:cNvSpPr>
          <p:nvPr/>
        </p:nvSpPr>
        <p:spPr bwMode="auto">
          <a:xfrm>
            <a:off x="3419475" y="3429000"/>
            <a:ext cx="4176713" cy="641350"/>
          </a:xfrm>
          <a:prstGeom prst="rect">
            <a:avLst/>
          </a:prstGeom>
          <a:noFill/>
          <a:ln w="9525">
            <a:noFill/>
            <a:miter lim="800000"/>
          </a:ln>
          <a:effectLst/>
        </p:spPr>
        <p:txBody>
          <a:bodyPr>
            <a:spAutoFit/>
          </a:bodyPr>
          <a:lstStyle/>
          <a:p>
            <a:r>
              <a:rPr lang="zh-CN" altLang="en-US" sz="3600" b="1">
                <a:ea typeface="黑体" panose="02010609060101010101" pitchFamily="49" charset="-122"/>
              </a:rPr>
              <a:t>国家的统一，</a:t>
            </a:r>
            <a:endParaRPr lang="zh-CN" altLang="en-US" sz="3600" b="1">
              <a:ea typeface="黑体" panose="02010609060101010101" pitchFamily="49" charset="-122"/>
            </a:endParaRPr>
          </a:p>
        </p:txBody>
      </p:sp>
      <p:sp>
        <p:nvSpPr>
          <p:cNvPr id="22537" name="Rectangle 9"/>
          <p:cNvSpPr>
            <a:spLocks noChangeArrowheads="1"/>
          </p:cNvSpPr>
          <p:nvPr/>
        </p:nvSpPr>
        <p:spPr bwMode="auto">
          <a:xfrm>
            <a:off x="3419475" y="4076700"/>
            <a:ext cx="5040313" cy="641350"/>
          </a:xfrm>
          <a:prstGeom prst="rect">
            <a:avLst/>
          </a:prstGeom>
          <a:noFill/>
          <a:ln w="9525">
            <a:noFill/>
            <a:miter lim="800000"/>
          </a:ln>
          <a:effectLst/>
        </p:spPr>
        <p:txBody>
          <a:bodyPr>
            <a:spAutoFit/>
          </a:bodyPr>
          <a:lstStyle/>
          <a:p>
            <a:r>
              <a:rPr lang="zh-CN" altLang="en-US" sz="3600" b="1">
                <a:ea typeface="黑体" panose="02010609060101010101" pitchFamily="49" charset="-122"/>
              </a:rPr>
              <a:t>奴隶制度，</a:t>
            </a:r>
            <a:endParaRPr lang="zh-CN" altLang="en-US" sz="3600" b="1">
              <a:ea typeface="黑体" panose="02010609060101010101" pitchFamily="49" charset="-122"/>
            </a:endParaRPr>
          </a:p>
        </p:txBody>
      </p:sp>
      <p:sp>
        <p:nvSpPr>
          <p:cNvPr id="22538" name="Rectangle 10"/>
          <p:cNvSpPr>
            <a:spLocks noChangeArrowheads="1"/>
          </p:cNvSpPr>
          <p:nvPr/>
        </p:nvSpPr>
        <p:spPr bwMode="auto">
          <a:xfrm>
            <a:off x="3348038" y="4581525"/>
            <a:ext cx="5975350" cy="641350"/>
          </a:xfrm>
          <a:prstGeom prst="rect">
            <a:avLst/>
          </a:prstGeom>
          <a:noFill/>
          <a:ln w="9525">
            <a:noFill/>
            <a:miter lim="800000"/>
          </a:ln>
          <a:effectLst/>
        </p:spPr>
        <p:txBody>
          <a:bodyPr>
            <a:spAutoFit/>
          </a:bodyPr>
          <a:lstStyle/>
          <a:p>
            <a:r>
              <a:rPr lang="zh-CN" altLang="en-US" sz="3600" b="1">
                <a:latin typeface="黑体" panose="02010609060101010101" pitchFamily="49" charset="-122"/>
                <a:ea typeface="黑体" panose="02010609060101010101" pitchFamily="49" charset="-122"/>
              </a:rPr>
              <a:t>资本主义发展的</a:t>
            </a:r>
            <a:r>
              <a:rPr lang="zh-CN" altLang="en-US" sz="3600" b="1">
                <a:solidFill>
                  <a:srgbClr val="FF0000"/>
                </a:solidFill>
                <a:latin typeface="黑体" panose="02010609060101010101" pitchFamily="49" charset="-122"/>
                <a:ea typeface="黑体" panose="02010609060101010101" pitchFamily="49" charset="-122"/>
              </a:rPr>
              <a:t>最大</a:t>
            </a:r>
            <a:r>
              <a:rPr lang="zh-CN" altLang="en-US" sz="3600" b="1">
                <a:latin typeface="黑体" panose="02010609060101010101" pitchFamily="49" charset="-122"/>
                <a:ea typeface="黑体" panose="02010609060101010101" pitchFamily="49" charset="-122"/>
              </a:rPr>
              <a:t>障碍，</a:t>
            </a:r>
            <a:endParaRPr lang="zh-CN" altLang="en-US" sz="3600" b="1">
              <a:latin typeface="黑体" panose="02010609060101010101" pitchFamily="49" charset="-122"/>
              <a:ea typeface="黑体" panose="02010609060101010101" pitchFamily="49" charset="-122"/>
            </a:endParaRPr>
          </a:p>
        </p:txBody>
      </p:sp>
      <p:sp>
        <p:nvSpPr>
          <p:cNvPr id="22539" name="Rectangle 11"/>
          <p:cNvSpPr>
            <a:spLocks noChangeArrowheads="1"/>
          </p:cNvSpPr>
          <p:nvPr/>
        </p:nvSpPr>
        <p:spPr bwMode="auto">
          <a:xfrm>
            <a:off x="1295400" y="5084763"/>
            <a:ext cx="7848600" cy="641350"/>
          </a:xfrm>
          <a:prstGeom prst="rect">
            <a:avLst/>
          </a:prstGeom>
          <a:noFill/>
          <a:ln w="9525">
            <a:noFill/>
            <a:miter lim="800000"/>
          </a:ln>
          <a:effectLst/>
        </p:spPr>
        <p:txBody>
          <a:bodyPr>
            <a:spAutoFit/>
          </a:bodyPr>
          <a:lstStyle/>
          <a:p>
            <a:r>
              <a:rPr lang="zh-CN" altLang="en-US" sz="3600" b="1">
                <a:ea typeface="黑体" panose="02010609060101010101" pitchFamily="49" charset="-122"/>
              </a:rPr>
              <a:t>为以后经济的迅速发展</a:t>
            </a:r>
            <a:r>
              <a:rPr lang="zh-CN" altLang="en-US" sz="3600" b="1">
                <a:solidFill>
                  <a:srgbClr val="FF0000"/>
                </a:solidFill>
                <a:ea typeface="黑体" panose="02010609060101010101" pitchFamily="49" charset="-122"/>
              </a:rPr>
              <a:t>创造了</a:t>
            </a:r>
            <a:r>
              <a:rPr lang="zh-CN" altLang="en-US" sz="3600" b="1">
                <a:ea typeface="黑体" panose="02010609060101010101" pitchFamily="49" charset="-122"/>
              </a:rPr>
              <a:t>条件。</a:t>
            </a:r>
            <a:endParaRPr lang="zh-CN" altLang="en-US" sz="3600" b="1">
              <a:ea typeface="黑体" panose="02010609060101010101" pitchFamily="49" charset="-122"/>
            </a:endParaRPr>
          </a:p>
        </p:txBody>
      </p:sp>
    </p:spTree>
    <p:custDataLst>
      <p:tags r:id="rId4"/>
    </p:custData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2530">
                                            <p:txEl>
                                              <p:pRg st="0" end="0"/>
                                            </p:txEl>
                                          </p:spTgt>
                                        </p:tgtEl>
                                        <p:attrNameLst>
                                          <p:attrName>style.visibility</p:attrName>
                                        </p:attrNameLst>
                                      </p:cBhvr>
                                      <p:to>
                                        <p:strVal val="visible"/>
                                      </p:to>
                                    </p:set>
                                    <p:animEffect transition="in" filter="blinds(horizontal)">
                                      <p:cBhvr>
                                        <p:cTn id="7" dur="500"/>
                                        <p:tgtEl>
                                          <p:spTgt spid="22530">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0"/>
                                  </p:stCondLst>
                                  <p:iterate type="lt">
                                    <p:tmPct val="100000"/>
                                  </p:iterate>
                                  <p:childTnLst>
                                    <p:set>
                                      <p:cBhvr>
                                        <p:cTn id="11" dur="1" fill="hold">
                                          <p:stCondLst>
                                            <p:cond delay="0"/>
                                          </p:stCondLst>
                                        </p:cTn>
                                        <p:tgtEl>
                                          <p:spTgt spid="22531">
                                            <p:txEl>
                                              <p:pRg st="0" end="0"/>
                                            </p:txEl>
                                          </p:spTgt>
                                        </p:tgtEl>
                                        <p:attrNameLst>
                                          <p:attrName>style.visibility</p:attrName>
                                        </p:attrNameLst>
                                      </p:cBhvr>
                                      <p:to>
                                        <p:strVal val="visible"/>
                                      </p:to>
                                    </p:set>
                                    <p:animEffect transition="in" filter="wipe(up)">
                                      <p:cBhvr>
                                        <p:cTn id="12" dur="75"/>
                                        <p:tgtEl>
                                          <p:spTgt spid="22531">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1" fill="hold" grpId="0" nodeType="clickEffect">
                                  <p:stCondLst>
                                    <p:cond delay="0"/>
                                  </p:stCondLst>
                                  <p:iterate type="lt">
                                    <p:tmPct val="100000"/>
                                  </p:iterate>
                                  <p:childTnLst>
                                    <p:set>
                                      <p:cBhvr>
                                        <p:cTn id="16" dur="1" fill="hold">
                                          <p:stCondLst>
                                            <p:cond delay="0"/>
                                          </p:stCondLst>
                                        </p:cTn>
                                        <p:tgtEl>
                                          <p:spTgt spid="22531">
                                            <p:txEl>
                                              <p:pRg st="1" end="1"/>
                                            </p:txEl>
                                          </p:spTgt>
                                        </p:tgtEl>
                                        <p:attrNameLst>
                                          <p:attrName>style.visibility</p:attrName>
                                        </p:attrNameLst>
                                      </p:cBhvr>
                                      <p:to>
                                        <p:strVal val="visible"/>
                                      </p:to>
                                    </p:set>
                                    <p:animEffect transition="in" filter="wipe(up)">
                                      <p:cBhvr>
                                        <p:cTn id="17" dur="75"/>
                                        <p:tgtEl>
                                          <p:spTgt spid="22531">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1" fill="hold" grpId="0" nodeType="clickEffect">
                                  <p:stCondLst>
                                    <p:cond delay="0"/>
                                  </p:stCondLst>
                                  <p:iterate type="lt">
                                    <p:tmPct val="100000"/>
                                  </p:iterate>
                                  <p:childTnLst>
                                    <p:set>
                                      <p:cBhvr>
                                        <p:cTn id="21" dur="1" fill="hold">
                                          <p:stCondLst>
                                            <p:cond delay="0"/>
                                          </p:stCondLst>
                                        </p:cTn>
                                        <p:tgtEl>
                                          <p:spTgt spid="22531">
                                            <p:txEl>
                                              <p:pRg st="2" end="2"/>
                                            </p:txEl>
                                          </p:spTgt>
                                        </p:tgtEl>
                                        <p:attrNameLst>
                                          <p:attrName>style.visibility</p:attrName>
                                        </p:attrNameLst>
                                      </p:cBhvr>
                                      <p:to>
                                        <p:strVal val="visible"/>
                                      </p:to>
                                    </p:set>
                                    <p:animEffect transition="in" filter="wipe(up)">
                                      <p:cBhvr>
                                        <p:cTn id="22" dur="75"/>
                                        <p:tgtEl>
                                          <p:spTgt spid="22531">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22536"/>
                                        </p:tgtEl>
                                        <p:attrNameLst>
                                          <p:attrName>style.visibility</p:attrName>
                                        </p:attrNameLst>
                                      </p:cBhvr>
                                      <p:to>
                                        <p:strVal val="visible"/>
                                      </p:to>
                                    </p:set>
                                    <p:anim calcmode="lin" valueType="num">
                                      <p:cBhvr additive="base">
                                        <p:cTn id="27" dur="500" fill="hold"/>
                                        <p:tgtEl>
                                          <p:spTgt spid="22536"/>
                                        </p:tgtEl>
                                        <p:attrNameLst>
                                          <p:attrName>ppt_x</p:attrName>
                                        </p:attrNameLst>
                                      </p:cBhvr>
                                      <p:tavLst>
                                        <p:tav tm="0">
                                          <p:val>
                                            <p:strVal val="#ppt_x"/>
                                          </p:val>
                                        </p:tav>
                                        <p:tav tm="100000">
                                          <p:val>
                                            <p:strVal val="#ppt_x"/>
                                          </p:val>
                                        </p:tav>
                                      </p:tavLst>
                                    </p:anim>
                                    <p:anim calcmode="lin" valueType="num">
                                      <p:cBhvr additive="base">
                                        <p:cTn id="28" dur="500" fill="hold"/>
                                        <p:tgtEl>
                                          <p:spTgt spid="22536"/>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grpId="0" nodeType="clickEffect">
                                  <p:stCondLst>
                                    <p:cond delay="0"/>
                                  </p:stCondLst>
                                  <p:childTnLst>
                                    <p:set>
                                      <p:cBhvr>
                                        <p:cTn id="32" dur="1" fill="hold">
                                          <p:stCondLst>
                                            <p:cond delay="0"/>
                                          </p:stCondLst>
                                        </p:cTn>
                                        <p:tgtEl>
                                          <p:spTgt spid="22537"/>
                                        </p:tgtEl>
                                        <p:attrNameLst>
                                          <p:attrName>style.visibility</p:attrName>
                                        </p:attrNameLst>
                                      </p:cBhvr>
                                      <p:to>
                                        <p:strVal val="visible"/>
                                      </p:to>
                                    </p:set>
                                    <p:anim calcmode="lin" valueType="num">
                                      <p:cBhvr additive="base">
                                        <p:cTn id="33" dur="500" fill="hold"/>
                                        <p:tgtEl>
                                          <p:spTgt spid="22537"/>
                                        </p:tgtEl>
                                        <p:attrNameLst>
                                          <p:attrName>ppt_x</p:attrName>
                                        </p:attrNameLst>
                                      </p:cBhvr>
                                      <p:tavLst>
                                        <p:tav tm="0">
                                          <p:val>
                                            <p:strVal val="#ppt_x"/>
                                          </p:val>
                                        </p:tav>
                                        <p:tav tm="100000">
                                          <p:val>
                                            <p:strVal val="#ppt_x"/>
                                          </p:val>
                                        </p:tav>
                                      </p:tavLst>
                                    </p:anim>
                                    <p:anim calcmode="lin" valueType="num">
                                      <p:cBhvr additive="base">
                                        <p:cTn id="34" dur="500" fill="hold"/>
                                        <p:tgtEl>
                                          <p:spTgt spid="22537"/>
                                        </p:tgtEl>
                                        <p:attrNameLst>
                                          <p:attrName>ppt_y</p:attrName>
                                        </p:attrNameLst>
                                      </p:cBhvr>
                                      <p:tavLst>
                                        <p:tav tm="0">
                                          <p:val>
                                            <p:strVal val="1+#ppt_h/2"/>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 presetClass="entr" presetSubtype="4" fill="hold" grpId="0" nodeType="clickEffect">
                                  <p:stCondLst>
                                    <p:cond delay="0"/>
                                  </p:stCondLst>
                                  <p:childTnLst>
                                    <p:set>
                                      <p:cBhvr>
                                        <p:cTn id="38" dur="1" fill="hold">
                                          <p:stCondLst>
                                            <p:cond delay="0"/>
                                          </p:stCondLst>
                                        </p:cTn>
                                        <p:tgtEl>
                                          <p:spTgt spid="22538"/>
                                        </p:tgtEl>
                                        <p:attrNameLst>
                                          <p:attrName>style.visibility</p:attrName>
                                        </p:attrNameLst>
                                      </p:cBhvr>
                                      <p:to>
                                        <p:strVal val="visible"/>
                                      </p:to>
                                    </p:set>
                                    <p:anim calcmode="lin" valueType="num">
                                      <p:cBhvr additive="base">
                                        <p:cTn id="39" dur="500" fill="hold"/>
                                        <p:tgtEl>
                                          <p:spTgt spid="22538"/>
                                        </p:tgtEl>
                                        <p:attrNameLst>
                                          <p:attrName>ppt_x</p:attrName>
                                        </p:attrNameLst>
                                      </p:cBhvr>
                                      <p:tavLst>
                                        <p:tav tm="0">
                                          <p:val>
                                            <p:strVal val="#ppt_x"/>
                                          </p:val>
                                        </p:tav>
                                        <p:tav tm="100000">
                                          <p:val>
                                            <p:strVal val="#ppt_x"/>
                                          </p:val>
                                        </p:tav>
                                      </p:tavLst>
                                    </p:anim>
                                    <p:anim calcmode="lin" valueType="num">
                                      <p:cBhvr additive="base">
                                        <p:cTn id="40" dur="500" fill="hold"/>
                                        <p:tgtEl>
                                          <p:spTgt spid="22538"/>
                                        </p:tgtEl>
                                        <p:attrNameLst>
                                          <p:attrName>ppt_y</p:attrName>
                                        </p:attrNameLst>
                                      </p:cBhvr>
                                      <p:tavLst>
                                        <p:tav tm="0">
                                          <p:val>
                                            <p:strVal val="1+#ppt_h/2"/>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2" presetClass="entr" presetSubtype="4" fill="hold" grpId="0" nodeType="clickEffect">
                                  <p:stCondLst>
                                    <p:cond delay="0"/>
                                  </p:stCondLst>
                                  <p:childTnLst>
                                    <p:set>
                                      <p:cBhvr>
                                        <p:cTn id="44" dur="1" fill="hold">
                                          <p:stCondLst>
                                            <p:cond delay="0"/>
                                          </p:stCondLst>
                                        </p:cTn>
                                        <p:tgtEl>
                                          <p:spTgt spid="22539"/>
                                        </p:tgtEl>
                                        <p:attrNameLst>
                                          <p:attrName>style.visibility</p:attrName>
                                        </p:attrNameLst>
                                      </p:cBhvr>
                                      <p:to>
                                        <p:strVal val="visible"/>
                                      </p:to>
                                    </p:set>
                                    <p:anim calcmode="lin" valueType="num">
                                      <p:cBhvr additive="base">
                                        <p:cTn id="45" dur="500" fill="hold"/>
                                        <p:tgtEl>
                                          <p:spTgt spid="22539"/>
                                        </p:tgtEl>
                                        <p:attrNameLst>
                                          <p:attrName>ppt_x</p:attrName>
                                        </p:attrNameLst>
                                      </p:cBhvr>
                                      <p:tavLst>
                                        <p:tav tm="0">
                                          <p:val>
                                            <p:strVal val="#ppt_x"/>
                                          </p:val>
                                        </p:tav>
                                        <p:tav tm="100000">
                                          <p:val>
                                            <p:strVal val="#ppt_x"/>
                                          </p:val>
                                        </p:tav>
                                      </p:tavLst>
                                    </p:anim>
                                    <p:anim calcmode="lin" valueType="num">
                                      <p:cBhvr additive="base">
                                        <p:cTn id="46" dur="500" fill="hold"/>
                                        <p:tgtEl>
                                          <p:spTgt spid="2253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30" grpId="0" autoUpdateAnimBg="0" build="p"/>
      <p:bldP spid="22531" grpId="0" autoUpdateAnimBg="0" build="p"/>
      <p:bldP spid="22536" grpId="0" autoUpdateAnimBg="0"/>
      <p:bldP spid="22537" grpId="0" autoUpdateAnimBg="0"/>
      <p:bldP spid="22538" grpId="0" autoUpdateAnimBg="0"/>
      <p:bldP spid="22539" grpId="0" autoUpdateAnimBg="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ext Box 2"/>
          <p:cNvSpPr txBox="1">
            <a:spLocks noChangeArrowheads="1"/>
          </p:cNvSpPr>
          <p:nvPr/>
        </p:nvSpPr>
        <p:spPr bwMode="auto">
          <a:xfrm>
            <a:off x="539750" y="333375"/>
            <a:ext cx="6840538" cy="641350"/>
          </a:xfrm>
          <a:prstGeom prst="rect">
            <a:avLst/>
          </a:prstGeom>
          <a:noFill/>
          <a:ln w="9525">
            <a:noFill/>
            <a:miter lim="800000"/>
          </a:ln>
          <a:effectLst/>
        </p:spPr>
        <p:txBody>
          <a:bodyPr>
            <a:spAutoFit/>
          </a:bodyPr>
          <a:lstStyle/>
          <a:p>
            <a:pPr>
              <a:spcBef>
                <a:spcPct val="50000"/>
              </a:spcBef>
            </a:pPr>
            <a:r>
              <a:rPr lang="zh-CN" altLang="en-US" sz="3600" b="1"/>
              <a:t>需要注意的一些问题：</a:t>
            </a:r>
            <a:endParaRPr lang="zh-CN" altLang="en-US" sz="3600" b="1"/>
          </a:p>
        </p:txBody>
      </p:sp>
      <p:sp>
        <p:nvSpPr>
          <p:cNvPr id="24579" name="Text Box 3"/>
          <p:cNvSpPr txBox="1">
            <a:spLocks noChangeArrowheads="1"/>
          </p:cNvSpPr>
          <p:nvPr/>
        </p:nvSpPr>
        <p:spPr bwMode="auto">
          <a:xfrm>
            <a:off x="323850" y="2708275"/>
            <a:ext cx="5903913" cy="1066800"/>
          </a:xfrm>
          <a:prstGeom prst="rect">
            <a:avLst/>
          </a:prstGeom>
          <a:noFill/>
          <a:ln w="9525">
            <a:noFill/>
            <a:miter lim="800000"/>
          </a:ln>
          <a:effectLst/>
        </p:spPr>
        <p:txBody>
          <a:bodyPr>
            <a:spAutoFit/>
          </a:bodyPr>
          <a:lstStyle/>
          <a:p>
            <a:pPr>
              <a:spcBef>
                <a:spcPct val="50000"/>
              </a:spcBef>
            </a:pPr>
            <a:r>
              <a:rPr lang="en-US" sz="3200" b="1"/>
              <a:t>2.</a:t>
            </a:r>
            <a:r>
              <a:rPr lang="zh-CN" altLang="en-US" sz="3200" b="1"/>
              <a:t>南北战争并没有改变美国的社会性质（或社会制度）</a:t>
            </a:r>
            <a:endParaRPr lang="zh-CN" altLang="en-US" sz="3200" b="1"/>
          </a:p>
        </p:txBody>
      </p:sp>
      <p:sp>
        <p:nvSpPr>
          <p:cNvPr id="24580" name="Text Box 4"/>
          <p:cNvSpPr txBox="1">
            <a:spLocks noChangeArrowheads="1"/>
          </p:cNvSpPr>
          <p:nvPr/>
        </p:nvSpPr>
        <p:spPr bwMode="auto">
          <a:xfrm>
            <a:off x="5364163" y="1341438"/>
            <a:ext cx="5903912" cy="579437"/>
          </a:xfrm>
          <a:prstGeom prst="rect">
            <a:avLst/>
          </a:prstGeom>
          <a:noFill/>
          <a:ln w="9525">
            <a:noFill/>
            <a:miter lim="800000"/>
          </a:ln>
          <a:effectLst/>
        </p:spPr>
        <p:txBody>
          <a:bodyPr>
            <a:spAutoFit/>
          </a:bodyPr>
          <a:lstStyle/>
          <a:p>
            <a:pPr>
              <a:spcBef>
                <a:spcPct val="50000"/>
              </a:spcBef>
            </a:pPr>
            <a:r>
              <a:rPr lang="zh-CN" altLang="en-US" sz="3200" b="1">
                <a:solidFill>
                  <a:srgbClr val="FF0000"/>
                </a:solidFill>
              </a:rPr>
              <a:t>维护国家统一</a:t>
            </a:r>
            <a:endParaRPr lang="zh-CN" altLang="en-US" sz="3200" b="1">
              <a:solidFill>
                <a:srgbClr val="FF0000"/>
              </a:solidFill>
            </a:endParaRPr>
          </a:p>
        </p:txBody>
      </p:sp>
      <p:sp>
        <p:nvSpPr>
          <p:cNvPr id="24581" name="Text Box 5"/>
          <p:cNvSpPr txBox="1">
            <a:spLocks noChangeArrowheads="1"/>
          </p:cNvSpPr>
          <p:nvPr/>
        </p:nvSpPr>
        <p:spPr bwMode="auto">
          <a:xfrm>
            <a:off x="179388" y="1341438"/>
            <a:ext cx="5903912" cy="579437"/>
          </a:xfrm>
          <a:prstGeom prst="rect">
            <a:avLst/>
          </a:prstGeom>
          <a:noFill/>
          <a:ln w="9525">
            <a:noFill/>
            <a:miter lim="800000"/>
          </a:ln>
          <a:effectLst/>
        </p:spPr>
        <p:txBody>
          <a:bodyPr>
            <a:spAutoFit/>
          </a:bodyPr>
          <a:lstStyle/>
          <a:p>
            <a:pPr>
              <a:spcBef>
                <a:spcPct val="50000"/>
              </a:spcBef>
            </a:pPr>
            <a:r>
              <a:rPr lang="en-US" sz="3200" b="1" dirty="0"/>
              <a:t>1.</a:t>
            </a:r>
            <a:r>
              <a:rPr lang="zh-CN" altLang="en-US" sz="3200" b="1" dirty="0"/>
              <a:t>南北战争的首要目的是：</a:t>
            </a:r>
            <a:endParaRPr lang="zh-CN" altLang="en-US" sz="3200" b="1"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4580"/>
                                        </p:tgtEl>
                                        <p:attrNameLst>
                                          <p:attrName>style.visibility</p:attrName>
                                        </p:attrNameLst>
                                      </p:cBhvr>
                                      <p:to>
                                        <p:strVal val="visible"/>
                                      </p:to>
                                    </p:set>
                                    <p:animEffect transition="in" filter="wipe(down)">
                                      <p:cBhvr>
                                        <p:cTn id="7" dur="500"/>
                                        <p:tgtEl>
                                          <p:spTgt spid="24580"/>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24579"/>
                                        </p:tgtEl>
                                        <p:attrNameLst>
                                          <p:attrName>style.visibility</p:attrName>
                                        </p:attrNameLst>
                                      </p:cBhvr>
                                      <p:to>
                                        <p:strVal val="visible"/>
                                      </p:to>
                                    </p:set>
                                    <p:animEffect transition="in" filter="blinds(horizontal)">
                                      <p:cBhvr>
                                        <p:cTn id="12" dur="500"/>
                                        <p:tgtEl>
                                          <p:spTgt spid="2457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79" grpId="0" autoUpdateAnimBg="0"/>
      <p:bldP spid="24580" grpId="0" autoUpdateAnimBg="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602" name="Group 2"/>
          <p:cNvGraphicFramePr>
            <a:graphicFrameLocks noGrp="1"/>
          </p:cNvGraphicFramePr>
          <p:nvPr/>
        </p:nvGraphicFramePr>
        <p:xfrm>
          <a:off x="0" y="585788"/>
          <a:ext cx="8991600" cy="4181793"/>
        </p:xfrm>
        <a:graphic>
          <a:graphicData uri="http://schemas.openxmlformats.org/drawingml/2006/table">
            <a:tbl>
              <a:tblPr/>
              <a:tblGrid>
                <a:gridCol w="914400"/>
                <a:gridCol w="2514600"/>
                <a:gridCol w="1250950"/>
                <a:gridCol w="1658938"/>
                <a:gridCol w="2652712"/>
              </a:tblGrid>
              <a:tr h="944563">
                <a:tc>
                  <a:txBody>
                    <a:bodyPr/>
                    <a:lstStyle/>
                    <a:p>
                      <a:pPr marL="0" marR="0" lvl="0" indent="0" algn="l" defTabSz="914400" rtl="0" eaLnBrk="1" fontAlgn="base" latinLnBrk="0" hangingPunct="1">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rgbClr val="000000"/>
                        </a:solidFill>
                        <a:effectLst/>
                        <a:latin typeface="黑体" panose="02010609060101010101" pitchFamily="49" charset="-122"/>
                        <a:ea typeface="黑体" panose="02010609060101010101" pitchFamily="49" charset="-122"/>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pPr>
                      <a:r>
                        <a:rPr kumimoji="0" lang="zh-CN" altLang="en-US" sz="2800" b="1" i="0" u="none" strike="noStrike" cap="none" normalizeH="0" baseline="0" smtClean="0">
                          <a:ln>
                            <a:noFill/>
                          </a:ln>
                          <a:solidFill>
                            <a:srgbClr val="000000"/>
                          </a:solidFill>
                          <a:effectLst/>
                          <a:latin typeface="黑体" panose="02010609060101010101" pitchFamily="49" charset="-122"/>
                          <a:ea typeface="黑体" panose="02010609060101010101" pitchFamily="49" charset="-122"/>
                        </a:rPr>
                        <a:t>根本原因</a:t>
                      </a:r>
                      <a:endParaRPr kumimoji="0" lang="zh-CN" altLang="en-US" sz="2800" b="1" i="0" u="none" strike="noStrike" cap="none" normalizeH="0" baseline="0" smtClean="0">
                        <a:ln>
                          <a:noFill/>
                        </a:ln>
                        <a:solidFill>
                          <a:srgbClr val="000000"/>
                        </a:solidFill>
                        <a:effectLst/>
                        <a:latin typeface="黑体" panose="02010609060101010101" pitchFamily="49" charset="-122"/>
                        <a:ea typeface="黑体" panose="02010609060101010101" pitchFamily="49"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pPr>
                      <a:r>
                        <a:rPr kumimoji="0" lang="zh-CN" altLang="en-US" sz="2800" b="1" i="0" u="none" strike="noStrike" cap="none" normalizeH="0" baseline="0" smtClean="0">
                          <a:ln>
                            <a:noFill/>
                          </a:ln>
                          <a:solidFill>
                            <a:srgbClr val="000000"/>
                          </a:solidFill>
                          <a:effectLst/>
                          <a:latin typeface="黑体" panose="02010609060101010101" pitchFamily="49" charset="-122"/>
                          <a:ea typeface="黑体" panose="02010609060101010101" pitchFamily="49" charset="-122"/>
                        </a:rPr>
                        <a:t>领导人</a:t>
                      </a:r>
                      <a:endParaRPr kumimoji="0" lang="zh-CN" altLang="en-US" sz="2800" b="1" i="0" u="none" strike="noStrike" cap="none" normalizeH="0" baseline="0" smtClean="0">
                        <a:ln>
                          <a:noFill/>
                        </a:ln>
                        <a:solidFill>
                          <a:srgbClr val="000000"/>
                        </a:solidFill>
                        <a:effectLst/>
                        <a:latin typeface="黑体" panose="02010609060101010101" pitchFamily="49" charset="-122"/>
                        <a:ea typeface="黑体" panose="02010609060101010101" pitchFamily="49"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pPr>
                      <a:r>
                        <a:rPr kumimoji="0" lang="zh-CN" altLang="en-US" sz="2800" b="1" i="0" u="none" strike="noStrike" cap="none" normalizeH="0" baseline="0" smtClean="0">
                          <a:ln>
                            <a:noFill/>
                          </a:ln>
                          <a:solidFill>
                            <a:srgbClr val="000000"/>
                          </a:solidFill>
                          <a:effectLst/>
                          <a:latin typeface="黑体" panose="02010609060101010101" pitchFamily="49" charset="-122"/>
                          <a:ea typeface="黑体" panose="02010609060101010101" pitchFamily="49" charset="-122"/>
                        </a:rPr>
                        <a:t>重要文件</a:t>
                      </a:r>
                      <a:endParaRPr kumimoji="0" lang="zh-CN" altLang="en-US" sz="2800" b="1" i="0" u="none" strike="noStrike" cap="none" normalizeH="0" baseline="0" smtClean="0">
                        <a:ln>
                          <a:noFill/>
                        </a:ln>
                        <a:solidFill>
                          <a:srgbClr val="000000"/>
                        </a:solidFill>
                        <a:effectLst/>
                        <a:latin typeface="黑体" panose="02010609060101010101" pitchFamily="49" charset="-122"/>
                        <a:ea typeface="黑体" panose="02010609060101010101" pitchFamily="49"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pPr>
                      <a:r>
                        <a:rPr kumimoji="0" lang="zh-CN" altLang="en-US" sz="2800" b="1" i="0" u="none" strike="noStrike" cap="none" normalizeH="0" baseline="0" smtClean="0">
                          <a:ln>
                            <a:noFill/>
                          </a:ln>
                          <a:solidFill>
                            <a:srgbClr val="000000"/>
                          </a:solidFill>
                          <a:effectLst/>
                          <a:latin typeface="黑体" panose="02010609060101010101" pitchFamily="49" charset="-122"/>
                          <a:ea typeface="黑体" panose="02010609060101010101" pitchFamily="49" charset="-122"/>
                        </a:rPr>
                        <a:t>    影响</a:t>
                      </a:r>
                      <a:endParaRPr kumimoji="0" lang="zh-CN" altLang="en-US" sz="2800" b="1" i="0" u="none" strike="noStrike" cap="none" normalizeH="0" baseline="0" smtClean="0">
                        <a:ln>
                          <a:noFill/>
                        </a:ln>
                        <a:solidFill>
                          <a:srgbClr val="000000"/>
                        </a:solidFill>
                        <a:effectLst/>
                        <a:latin typeface="黑体" panose="02010609060101010101" pitchFamily="49" charset="-122"/>
                        <a:ea typeface="黑体" panose="02010609060101010101" pitchFamily="49"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r>
              <a:tr h="1593850">
                <a:tc>
                  <a:txBody>
                    <a:bodyPr/>
                    <a:lstStyle/>
                    <a:p>
                      <a:pPr marL="0" marR="0" lvl="0" indent="0" algn="l" defTabSz="914400" rtl="0" eaLnBrk="1" fontAlgn="base" latinLnBrk="0" hangingPunct="1">
                        <a:lnSpc>
                          <a:spcPct val="100000"/>
                        </a:lnSpc>
                        <a:spcBef>
                          <a:spcPct val="20000"/>
                        </a:spcBef>
                        <a:spcAft>
                          <a:spcPct val="0"/>
                        </a:spcAft>
                        <a:buClrTx/>
                        <a:buSzTx/>
                        <a:buFontTx/>
                        <a:buNone/>
                      </a:pPr>
                      <a:r>
                        <a:rPr kumimoji="0" lang="zh-CN" altLang="en-US" sz="2800" b="1" i="0" u="none" strike="noStrike" cap="none" normalizeH="0" baseline="0" smtClean="0">
                          <a:ln>
                            <a:noFill/>
                          </a:ln>
                          <a:solidFill>
                            <a:srgbClr val="000000"/>
                          </a:solidFill>
                          <a:effectLst/>
                          <a:latin typeface="黑体" panose="02010609060101010101" pitchFamily="49" charset="-122"/>
                          <a:ea typeface="黑体" panose="02010609060101010101" pitchFamily="49" charset="-122"/>
                        </a:rPr>
                        <a:t>独立战争</a:t>
                      </a:r>
                      <a:endParaRPr kumimoji="0" lang="zh-CN" altLang="en-US" sz="2800" b="1" i="0" u="none" strike="noStrike" cap="none" normalizeH="0" baseline="0" smtClean="0">
                        <a:ln>
                          <a:noFill/>
                        </a:ln>
                        <a:solidFill>
                          <a:srgbClr val="000000"/>
                        </a:solidFill>
                        <a:effectLst/>
                        <a:latin typeface="黑体" panose="02010609060101010101" pitchFamily="49" charset="-122"/>
                        <a:ea typeface="黑体" panose="02010609060101010101" pitchFamily="49" charset="-122"/>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pPr>
                      <a:endParaRPr kumimoji="0" lang="zh-CN" altLang="en-US" sz="2400" b="0" i="0" u="none" strike="noStrike" cap="none" normalizeH="0" baseline="0" smtClean="0">
                        <a:ln>
                          <a:noFill/>
                        </a:ln>
                        <a:solidFill>
                          <a:srgbClr val="0033CC"/>
                        </a:solidFill>
                        <a:effectLst/>
                        <a:latin typeface="黑体" panose="02010609060101010101" pitchFamily="49" charset="-122"/>
                        <a:ea typeface="黑体" panose="02010609060101010101" pitchFamily="49"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pPr>
                      <a:endParaRPr kumimoji="0" lang="zh-CN" altLang="en-US" sz="2400" b="0" i="0" u="none" strike="noStrike" cap="none" normalizeH="0" baseline="0" smtClean="0">
                        <a:ln>
                          <a:noFill/>
                        </a:ln>
                        <a:solidFill>
                          <a:srgbClr val="0033CC"/>
                        </a:solidFill>
                        <a:effectLst/>
                        <a:latin typeface="黑体" panose="02010609060101010101" pitchFamily="49" charset="-122"/>
                        <a:ea typeface="黑体" panose="02010609060101010101" pitchFamily="49"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pPr>
                      <a:endParaRPr kumimoji="0" lang="zh-CN" altLang="en-US" sz="2400" b="0" i="0" u="none" strike="noStrike" cap="none" normalizeH="0" baseline="0" smtClean="0">
                        <a:ln>
                          <a:noFill/>
                        </a:ln>
                        <a:solidFill>
                          <a:srgbClr val="0033CC"/>
                        </a:solidFill>
                        <a:effectLst/>
                        <a:latin typeface="黑体" panose="02010609060101010101" pitchFamily="49" charset="-122"/>
                        <a:ea typeface="黑体" panose="02010609060101010101" pitchFamily="49"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pPr>
                      <a:endParaRPr kumimoji="0" lang="zh-CN" altLang="en-US" sz="2400" b="0" i="0" u="none" strike="noStrike" cap="none" normalizeH="0" baseline="0" smtClean="0">
                        <a:ln>
                          <a:noFill/>
                        </a:ln>
                        <a:solidFill>
                          <a:srgbClr val="0033CC"/>
                        </a:solidFill>
                        <a:effectLst/>
                        <a:latin typeface="黑体" panose="02010609060101010101" pitchFamily="49" charset="-122"/>
                        <a:ea typeface="黑体" panose="02010609060101010101" pitchFamily="49"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r>
              <a:tr h="1643063">
                <a:tc>
                  <a:txBody>
                    <a:bodyPr/>
                    <a:lstStyle/>
                    <a:p>
                      <a:pPr marL="0" marR="0" lvl="0" indent="0" algn="l" defTabSz="914400" rtl="0" eaLnBrk="1" fontAlgn="base" latinLnBrk="0" hangingPunct="1">
                        <a:lnSpc>
                          <a:spcPct val="100000"/>
                        </a:lnSpc>
                        <a:spcBef>
                          <a:spcPct val="20000"/>
                        </a:spcBef>
                        <a:spcAft>
                          <a:spcPct val="0"/>
                        </a:spcAft>
                        <a:buClrTx/>
                        <a:buSzTx/>
                        <a:buFontTx/>
                        <a:buNone/>
                      </a:pPr>
                      <a:r>
                        <a:rPr kumimoji="0" lang="zh-CN" altLang="en-US" sz="2800" b="1" i="0" u="none" strike="noStrike" cap="none" normalizeH="0" baseline="0" smtClean="0">
                          <a:ln>
                            <a:noFill/>
                          </a:ln>
                          <a:solidFill>
                            <a:srgbClr val="000000"/>
                          </a:solidFill>
                          <a:effectLst/>
                          <a:latin typeface="黑体" panose="02010609060101010101" pitchFamily="49" charset="-122"/>
                          <a:ea typeface="黑体" panose="02010609060101010101" pitchFamily="49" charset="-122"/>
                        </a:rPr>
                        <a:t>南北战争</a:t>
                      </a:r>
                      <a:endParaRPr kumimoji="0" lang="zh-CN" altLang="en-US" sz="2800" b="1" i="0" u="none" strike="noStrike" cap="none" normalizeH="0" baseline="0" smtClean="0">
                        <a:ln>
                          <a:noFill/>
                        </a:ln>
                        <a:solidFill>
                          <a:srgbClr val="000000"/>
                        </a:solidFill>
                        <a:effectLst/>
                        <a:latin typeface="黑体" panose="02010609060101010101" pitchFamily="49" charset="-122"/>
                        <a:ea typeface="黑体" panose="02010609060101010101" pitchFamily="49" charset="-122"/>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pPr>
                      <a:endParaRPr kumimoji="0" lang="zh-CN" altLang="en-US" sz="2400" b="0" i="0" u="none" strike="noStrike" cap="none" normalizeH="0" baseline="0" smtClean="0">
                        <a:ln>
                          <a:noFill/>
                        </a:ln>
                        <a:solidFill>
                          <a:srgbClr val="0033CC"/>
                        </a:solidFill>
                        <a:effectLst/>
                        <a:latin typeface="黑体" panose="02010609060101010101" pitchFamily="49" charset="-122"/>
                        <a:ea typeface="黑体" panose="02010609060101010101" pitchFamily="49"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pPr>
                      <a:endParaRPr kumimoji="0" lang="zh-CN" altLang="en-US" sz="2400" b="0" i="0" u="none" strike="noStrike" cap="none" normalizeH="0" baseline="0" smtClean="0">
                        <a:ln>
                          <a:noFill/>
                        </a:ln>
                        <a:solidFill>
                          <a:srgbClr val="0033CC"/>
                        </a:solidFill>
                        <a:effectLst/>
                        <a:latin typeface="黑体" panose="02010609060101010101" pitchFamily="49" charset="-122"/>
                        <a:ea typeface="黑体" panose="02010609060101010101" pitchFamily="49"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pPr>
                      <a:endParaRPr kumimoji="0" lang="zh-CN" altLang="en-US" sz="2400" b="0" i="0" u="none" strike="noStrike" cap="none" normalizeH="0" baseline="0" smtClean="0">
                        <a:ln>
                          <a:noFill/>
                        </a:ln>
                        <a:solidFill>
                          <a:srgbClr val="0033CC"/>
                        </a:solidFill>
                        <a:effectLst/>
                        <a:latin typeface="黑体" panose="02010609060101010101" pitchFamily="49" charset="-122"/>
                        <a:ea typeface="黑体" panose="02010609060101010101" pitchFamily="49"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pPr>
                      <a:endParaRPr kumimoji="0" lang="zh-CN" altLang="en-US" sz="2400" b="0" i="0" u="none" strike="noStrike" cap="none" normalizeH="0" baseline="0" smtClean="0">
                        <a:ln>
                          <a:noFill/>
                        </a:ln>
                        <a:solidFill>
                          <a:srgbClr val="0033CC"/>
                        </a:solidFill>
                        <a:effectLst/>
                        <a:latin typeface="黑体" panose="02010609060101010101" pitchFamily="49" charset="-122"/>
                        <a:ea typeface="黑体" panose="02010609060101010101" pitchFamily="49" charset="-122"/>
                      </a:endParaRPr>
                    </a:p>
                    <a:p>
                      <a:pPr marL="0" marR="0" lvl="0" indent="0" algn="l" defTabSz="914400" rtl="0" eaLnBrk="1" fontAlgn="base" latinLnBrk="0" hangingPunct="1">
                        <a:lnSpc>
                          <a:spcPct val="100000"/>
                        </a:lnSpc>
                        <a:spcBef>
                          <a:spcPct val="20000"/>
                        </a:spcBef>
                        <a:spcAft>
                          <a:spcPct val="0"/>
                        </a:spcAft>
                        <a:buClrTx/>
                        <a:buSzTx/>
                        <a:buFontTx/>
                        <a:buNone/>
                      </a:pPr>
                      <a:endParaRPr kumimoji="0" lang="zh-CN" altLang="en-US" sz="2400" b="0" i="0" u="none" strike="noStrike" cap="none" normalizeH="0" baseline="0" smtClean="0">
                        <a:ln>
                          <a:noFill/>
                        </a:ln>
                        <a:solidFill>
                          <a:srgbClr val="0033CC"/>
                        </a:solidFill>
                        <a:effectLst/>
                        <a:latin typeface="黑体" panose="02010609060101010101" pitchFamily="49" charset="-122"/>
                        <a:ea typeface="黑体" panose="02010609060101010101" pitchFamily="49"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bg1"/>
                    </a:solidFill>
                  </a:tcPr>
                </a:tc>
              </a:tr>
            </a:tbl>
          </a:graphicData>
        </a:graphic>
      </p:graphicFrame>
      <p:sp>
        <p:nvSpPr>
          <p:cNvPr id="25628" name="Text Box 28"/>
          <p:cNvSpPr txBox="1">
            <a:spLocks noChangeArrowheads="1"/>
          </p:cNvSpPr>
          <p:nvPr/>
        </p:nvSpPr>
        <p:spPr bwMode="auto">
          <a:xfrm>
            <a:off x="611188" y="0"/>
            <a:ext cx="7380287" cy="519113"/>
          </a:xfrm>
          <a:prstGeom prst="rect">
            <a:avLst/>
          </a:prstGeom>
          <a:solidFill>
            <a:schemeClr val="bg1"/>
          </a:solidFill>
          <a:ln w="9525">
            <a:noFill/>
            <a:miter lim="800000"/>
          </a:ln>
          <a:effectLst/>
        </p:spPr>
        <p:txBody>
          <a:bodyPr>
            <a:spAutoFit/>
          </a:bodyPr>
          <a:lstStyle/>
          <a:p>
            <a:pPr>
              <a:spcBef>
                <a:spcPct val="50000"/>
              </a:spcBef>
            </a:pPr>
            <a:r>
              <a:rPr lang="zh-CN" altLang="en-US" sz="2800" b="1">
                <a:solidFill>
                  <a:srgbClr val="FF3300"/>
                </a:solidFill>
                <a:latin typeface="黑体" panose="02010609060101010101" pitchFamily="49" charset="-122"/>
                <a:ea typeface="黑体" panose="02010609060101010101" pitchFamily="49" charset="-122"/>
              </a:rPr>
              <a:t>        美国独立战争和南北战争</a:t>
            </a:r>
            <a:endParaRPr lang="zh-CN" altLang="en-US" sz="2800" b="1">
              <a:solidFill>
                <a:srgbClr val="FF3300"/>
              </a:solidFill>
              <a:latin typeface="黑体" panose="02010609060101010101" pitchFamily="49" charset="-122"/>
              <a:ea typeface="黑体" panose="02010609060101010101" pitchFamily="49" charset="-122"/>
            </a:endParaRPr>
          </a:p>
        </p:txBody>
      </p:sp>
      <p:sp>
        <p:nvSpPr>
          <p:cNvPr id="25629" name="Text Box 29"/>
          <p:cNvSpPr txBox="1">
            <a:spLocks noChangeArrowheads="1"/>
          </p:cNvSpPr>
          <p:nvPr/>
        </p:nvSpPr>
        <p:spPr bwMode="auto">
          <a:xfrm>
            <a:off x="914400" y="1598613"/>
            <a:ext cx="2514600" cy="1800225"/>
          </a:xfrm>
          <a:prstGeom prst="rect">
            <a:avLst/>
          </a:prstGeom>
          <a:solidFill>
            <a:schemeClr val="bg1"/>
          </a:solidFill>
          <a:ln w="9525">
            <a:noFill/>
            <a:miter lim="800000"/>
          </a:ln>
          <a:effectLst/>
        </p:spPr>
        <p:txBody>
          <a:bodyPr>
            <a:spAutoFit/>
          </a:bodyPr>
          <a:lstStyle/>
          <a:p>
            <a:pPr>
              <a:spcBef>
                <a:spcPct val="20000"/>
              </a:spcBef>
            </a:pPr>
            <a:r>
              <a:rPr lang="zh-CN" altLang="en-US" sz="2800" b="1">
                <a:solidFill>
                  <a:srgbClr val="000000"/>
                </a:solidFill>
                <a:latin typeface="黑体" panose="02010609060101010101" pitchFamily="49" charset="-122"/>
                <a:ea typeface="黑体" panose="02010609060101010101" pitchFamily="49" charset="-122"/>
              </a:rPr>
              <a:t>英国的</a:t>
            </a:r>
            <a:r>
              <a:rPr lang="zh-CN" altLang="en-US" sz="2800" b="1">
                <a:solidFill>
                  <a:srgbClr val="FF0000"/>
                </a:solidFill>
                <a:latin typeface="黑体" panose="02010609060101010101" pitchFamily="49" charset="-122"/>
                <a:ea typeface="黑体" panose="02010609060101010101" pitchFamily="49" charset="-122"/>
              </a:rPr>
              <a:t>殖民统治</a:t>
            </a:r>
            <a:r>
              <a:rPr lang="zh-CN" altLang="en-US" sz="2800" b="1">
                <a:solidFill>
                  <a:srgbClr val="000000"/>
                </a:solidFill>
                <a:latin typeface="黑体" panose="02010609060101010101" pitchFamily="49" charset="-122"/>
                <a:ea typeface="黑体" panose="02010609060101010101" pitchFamily="49" charset="-122"/>
              </a:rPr>
              <a:t>阻碍了美国资本主义的发展</a:t>
            </a:r>
            <a:endParaRPr lang="zh-CN" altLang="en-US" sz="2400" b="1">
              <a:solidFill>
                <a:srgbClr val="000000"/>
              </a:solidFill>
              <a:latin typeface="黑体" panose="02010609060101010101" pitchFamily="49" charset="-122"/>
              <a:ea typeface="黑体" panose="02010609060101010101" pitchFamily="49" charset="-122"/>
            </a:endParaRPr>
          </a:p>
        </p:txBody>
      </p:sp>
      <p:sp>
        <p:nvSpPr>
          <p:cNvPr id="25630" name="Text Box 30"/>
          <p:cNvSpPr txBox="1">
            <a:spLocks noChangeArrowheads="1"/>
          </p:cNvSpPr>
          <p:nvPr/>
        </p:nvSpPr>
        <p:spPr bwMode="auto">
          <a:xfrm>
            <a:off x="1062038" y="3275013"/>
            <a:ext cx="2160587" cy="1373187"/>
          </a:xfrm>
          <a:prstGeom prst="rect">
            <a:avLst/>
          </a:prstGeom>
          <a:solidFill>
            <a:schemeClr val="bg1"/>
          </a:solidFill>
          <a:ln w="9525">
            <a:noFill/>
            <a:miter lim="800000"/>
          </a:ln>
          <a:effectLst/>
        </p:spPr>
        <p:txBody>
          <a:bodyPr>
            <a:spAutoFit/>
          </a:bodyPr>
          <a:lstStyle/>
          <a:p>
            <a:pPr>
              <a:spcBef>
                <a:spcPct val="50000"/>
              </a:spcBef>
            </a:pPr>
            <a:r>
              <a:rPr lang="zh-CN" altLang="en-US" sz="2800" b="1">
                <a:solidFill>
                  <a:srgbClr val="FF0000"/>
                </a:solidFill>
                <a:latin typeface="黑体" panose="02010609060101010101" pitchFamily="49" charset="-122"/>
                <a:ea typeface="黑体" panose="02010609060101010101" pitchFamily="49" charset="-122"/>
              </a:rPr>
              <a:t>黑人奴隶制</a:t>
            </a:r>
            <a:r>
              <a:rPr lang="zh-CN" altLang="en-US" sz="2800" b="1">
                <a:solidFill>
                  <a:srgbClr val="000000"/>
                </a:solidFill>
                <a:latin typeface="黑体" panose="02010609060101010101" pitchFamily="49" charset="-122"/>
                <a:ea typeface="黑体" panose="02010609060101010101" pitchFamily="49" charset="-122"/>
              </a:rPr>
              <a:t>阻碍了资本主义的发展</a:t>
            </a:r>
            <a:endParaRPr lang="zh-CN" altLang="en-US" sz="2800" b="1">
              <a:solidFill>
                <a:srgbClr val="000000"/>
              </a:solidFill>
              <a:latin typeface="黑体" panose="02010609060101010101" pitchFamily="49" charset="-122"/>
              <a:ea typeface="黑体" panose="02010609060101010101" pitchFamily="49" charset="-122"/>
            </a:endParaRPr>
          </a:p>
        </p:txBody>
      </p:sp>
      <p:sp>
        <p:nvSpPr>
          <p:cNvPr id="25631" name="Text Box 31"/>
          <p:cNvSpPr txBox="1">
            <a:spLocks noChangeArrowheads="1"/>
          </p:cNvSpPr>
          <p:nvPr/>
        </p:nvSpPr>
        <p:spPr bwMode="auto">
          <a:xfrm>
            <a:off x="3352800" y="1828800"/>
            <a:ext cx="1260475" cy="1066800"/>
          </a:xfrm>
          <a:prstGeom prst="rect">
            <a:avLst/>
          </a:prstGeom>
          <a:solidFill>
            <a:schemeClr val="bg1"/>
          </a:solidFill>
          <a:ln w="9525">
            <a:noFill/>
            <a:miter lim="800000"/>
          </a:ln>
          <a:effectLst/>
        </p:spPr>
        <p:txBody>
          <a:bodyPr>
            <a:spAutoFit/>
          </a:bodyPr>
          <a:lstStyle/>
          <a:p>
            <a:pPr>
              <a:spcBef>
                <a:spcPct val="20000"/>
              </a:spcBef>
            </a:pPr>
            <a:r>
              <a:rPr lang="zh-CN" altLang="en-US" sz="2800" b="1">
                <a:solidFill>
                  <a:srgbClr val="000000"/>
                </a:solidFill>
                <a:latin typeface="黑体" panose="02010609060101010101" pitchFamily="49" charset="-122"/>
                <a:ea typeface="黑体" panose="02010609060101010101" pitchFamily="49" charset="-122"/>
              </a:rPr>
              <a:t>华盛顿</a:t>
            </a:r>
            <a:endParaRPr lang="zh-CN" altLang="en-US" sz="2800" b="1">
              <a:solidFill>
                <a:srgbClr val="000000"/>
              </a:solidFill>
              <a:latin typeface="黑体" panose="02010609060101010101" pitchFamily="49" charset="-122"/>
              <a:ea typeface="黑体" panose="02010609060101010101" pitchFamily="49" charset="-122"/>
            </a:endParaRPr>
          </a:p>
          <a:p>
            <a:pPr>
              <a:spcBef>
                <a:spcPct val="50000"/>
              </a:spcBef>
            </a:pPr>
            <a:endParaRPr lang="zh-CN" altLang="en-US" sz="2400" b="1">
              <a:solidFill>
                <a:srgbClr val="0033CC"/>
              </a:solidFill>
              <a:latin typeface="黑体" panose="02010609060101010101" pitchFamily="49" charset="-122"/>
              <a:ea typeface="黑体" panose="02010609060101010101" pitchFamily="49" charset="-122"/>
            </a:endParaRPr>
          </a:p>
        </p:txBody>
      </p:sp>
      <p:sp>
        <p:nvSpPr>
          <p:cNvPr id="25632" name="Text Box 32"/>
          <p:cNvSpPr txBox="1">
            <a:spLocks noChangeArrowheads="1"/>
          </p:cNvSpPr>
          <p:nvPr/>
        </p:nvSpPr>
        <p:spPr bwMode="auto">
          <a:xfrm>
            <a:off x="3581400" y="3443288"/>
            <a:ext cx="946150" cy="519112"/>
          </a:xfrm>
          <a:prstGeom prst="rect">
            <a:avLst/>
          </a:prstGeom>
          <a:solidFill>
            <a:schemeClr val="bg1"/>
          </a:solidFill>
          <a:ln w="9525">
            <a:noFill/>
            <a:miter lim="800000"/>
          </a:ln>
          <a:effectLst/>
        </p:spPr>
        <p:txBody>
          <a:bodyPr>
            <a:spAutoFit/>
          </a:bodyPr>
          <a:lstStyle/>
          <a:p>
            <a:pPr>
              <a:spcBef>
                <a:spcPct val="50000"/>
              </a:spcBef>
            </a:pPr>
            <a:r>
              <a:rPr lang="zh-CN" altLang="en-US" sz="2800" b="1">
                <a:solidFill>
                  <a:srgbClr val="000000"/>
                </a:solidFill>
                <a:latin typeface="黑体" panose="02010609060101010101" pitchFamily="49" charset="-122"/>
                <a:ea typeface="黑体" panose="02010609060101010101" pitchFamily="49" charset="-122"/>
              </a:rPr>
              <a:t>林肯</a:t>
            </a:r>
            <a:endParaRPr lang="zh-CN" altLang="en-US" sz="2800" b="1">
              <a:solidFill>
                <a:srgbClr val="000000"/>
              </a:solidFill>
              <a:latin typeface="黑体" panose="02010609060101010101" pitchFamily="49" charset="-122"/>
              <a:ea typeface="黑体" panose="02010609060101010101" pitchFamily="49" charset="-122"/>
            </a:endParaRPr>
          </a:p>
        </p:txBody>
      </p:sp>
      <p:sp>
        <p:nvSpPr>
          <p:cNvPr id="25633" name="Text Box 33"/>
          <p:cNvSpPr txBox="1">
            <a:spLocks noChangeArrowheads="1"/>
          </p:cNvSpPr>
          <p:nvPr/>
        </p:nvSpPr>
        <p:spPr bwMode="auto">
          <a:xfrm>
            <a:off x="4841875" y="1797050"/>
            <a:ext cx="1343025" cy="946150"/>
          </a:xfrm>
          <a:prstGeom prst="rect">
            <a:avLst/>
          </a:prstGeom>
          <a:solidFill>
            <a:schemeClr val="bg1"/>
          </a:solidFill>
          <a:ln w="9525">
            <a:noFill/>
            <a:miter lim="800000"/>
          </a:ln>
          <a:effectLst/>
        </p:spPr>
        <p:txBody>
          <a:bodyPr>
            <a:spAutoFit/>
          </a:bodyPr>
          <a:lstStyle/>
          <a:p>
            <a:pPr>
              <a:spcBef>
                <a:spcPct val="50000"/>
              </a:spcBef>
            </a:pPr>
            <a:r>
              <a:rPr lang="en-US" sz="2800" b="1">
                <a:solidFill>
                  <a:srgbClr val="000000"/>
                </a:solidFill>
                <a:latin typeface="黑体" panose="02010609060101010101" pitchFamily="49" charset="-122"/>
                <a:ea typeface="黑体" panose="02010609060101010101" pitchFamily="49" charset="-122"/>
              </a:rPr>
              <a:t>《</a:t>
            </a:r>
            <a:r>
              <a:rPr lang="zh-CN" altLang="en-US" sz="2800" b="1">
                <a:solidFill>
                  <a:srgbClr val="000000"/>
                </a:solidFill>
                <a:latin typeface="黑体" panose="02010609060101010101" pitchFamily="49" charset="-122"/>
                <a:ea typeface="黑体" panose="02010609060101010101" pitchFamily="49" charset="-122"/>
              </a:rPr>
              <a:t>独立宣言</a:t>
            </a:r>
            <a:r>
              <a:rPr lang="en-US" sz="2800" b="1">
                <a:solidFill>
                  <a:srgbClr val="000000"/>
                </a:solidFill>
                <a:latin typeface="黑体" panose="02010609060101010101" pitchFamily="49" charset="-122"/>
                <a:ea typeface="黑体" panose="02010609060101010101" pitchFamily="49" charset="-122"/>
              </a:rPr>
              <a:t>》</a:t>
            </a:r>
            <a:endParaRPr lang="en-US" sz="2800" b="1">
              <a:solidFill>
                <a:srgbClr val="000000"/>
              </a:solidFill>
              <a:latin typeface="黑体" panose="02010609060101010101" pitchFamily="49" charset="-122"/>
              <a:ea typeface="黑体" panose="02010609060101010101" pitchFamily="49" charset="-122"/>
            </a:endParaRPr>
          </a:p>
        </p:txBody>
      </p:sp>
      <p:sp>
        <p:nvSpPr>
          <p:cNvPr id="25634" name="Text Box 34"/>
          <p:cNvSpPr txBox="1">
            <a:spLocks noChangeArrowheads="1"/>
          </p:cNvSpPr>
          <p:nvPr/>
        </p:nvSpPr>
        <p:spPr bwMode="auto">
          <a:xfrm>
            <a:off x="4648200" y="3351213"/>
            <a:ext cx="1844675" cy="1373187"/>
          </a:xfrm>
          <a:prstGeom prst="rect">
            <a:avLst/>
          </a:prstGeom>
          <a:solidFill>
            <a:schemeClr val="bg1"/>
          </a:solidFill>
          <a:ln w="9525">
            <a:noFill/>
            <a:miter lim="800000"/>
          </a:ln>
          <a:effectLst/>
        </p:spPr>
        <p:txBody>
          <a:bodyPr>
            <a:spAutoFit/>
          </a:bodyPr>
          <a:lstStyle/>
          <a:p>
            <a:pPr>
              <a:spcBef>
                <a:spcPct val="50000"/>
              </a:spcBef>
            </a:pPr>
            <a:r>
              <a:rPr lang="en-US" sz="2800" b="1">
                <a:solidFill>
                  <a:srgbClr val="000000"/>
                </a:solidFill>
                <a:latin typeface="黑体" panose="02010609060101010101" pitchFamily="49" charset="-122"/>
                <a:ea typeface="黑体" panose="02010609060101010101" pitchFamily="49" charset="-122"/>
              </a:rPr>
              <a:t>《</a:t>
            </a:r>
            <a:r>
              <a:rPr lang="zh-CN" altLang="en-US" sz="2800" b="1">
                <a:solidFill>
                  <a:srgbClr val="000000"/>
                </a:solidFill>
                <a:latin typeface="黑体" panose="02010609060101010101" pitchFamily="49" charset="-122"/>
                <a:ea typeface="黑体" panose="02010609060101010101" pitchFamily="49" charset="-122"/>
              </a:rPr>
              <a:t>解放黑人奴隶宣言</a:t>
            </a:r>
            <a:r>
              <a:rPr lang="en-US" sz="2800" b="1">
                <a:solidFill>
                  <a:srgbClr val="000000"/>
                </a:solidFill>
                <a:latin typeface="黑体" panose="02010609060101010101" pitchFamily="49" charset="-122"/>
                <a:ea typeface="黑体" panose="02010609060101010101" pitchFamily="49" charset="-122"/>
              </a:rPr>
              <a:t>》</a:t>
            </a:r>
            <a:endParaRPr lang="en-US" sz="2800" b="1">
              <a:solidFill>
                <a:srgbClr val="000000"/>
              </a:solidFill>
              <a:latin typeface="黑体" panose="02010609060101010101" pitchFamily="49" charset="-122"/>
              <a:ea typeface="黑体" panose="02010609060101010101" pitchFamily="49" charset="-122"/>
            </a:endParaRPr>
          </a:p>
        </p:txBody>
      </p:sp>
      <p:sp>
        <p:nvSpPr>
          <p:cNvPr id="25635" name="Text Box 35"/>
          <p:cNvSpPr txBox="1">
            <a:spLocks noChangeArrowheads="1"/>
          </p:cNvSpPr>
          <p:nvPr/>
        </p:nvSpPr>
        <p:spPr bwMode="auto">
          <a:xfrm>
            <a:off x="6400800" y="1598613"/>
            <a:ext cx="2366963" cy="1373187"/>
          </a:xfrm>
          <a:prstGeom prst="rect">
            <a:avLst/>
          </a:prstGeom>
          <a:solidFill>
            <a:schemeClr val="bg1"/>
          </a:solidFill>
          <a:ln w="9525">
            <a:noFill/>
            <a:miter lim="800000"/>
          </a:ln>
          <a:effectLst/>
        </p:spPr>
        <p:txBody>
          <a:bodyPr>
            <a:spAutoFit/>
          </a:bodyPr>
          <a:lstStyle/>
          <a:p>
            <a:pPr>
              <a:spcBef>
                <a:spcPct val="50000"/>
              </a:spcBef>
            </a:pPr>
            <a:r>
              <a:rPr lang="zh-CN" altLang="en-US" sz="2800" b="1">
                <a:solidFill>
                  <a:srgbClr val="000000"/>
                </a:solidFill>
                <a:latin typeface="黑体" panose="02010609060101010101" pitchFamily="49" charset="-122"/>
                <a:ea typeface="黑体" panose="02010609060101010101" pitchFamily="49" charset="-122"/>
              </a:rPr>
              <a:t>扫除了</a:t>
            </a:r>
            <a:r>
              <a:rPr lang="zh-CN" altLang="en-US" sz="2800" b="1">
                <a:solidFill>
                  <a:srgbClr val="FF0000"/>
                </a:solidFill>
                <a:latin typeface="黑体" panose="02010609060101010101" pitchFamily="49" charset="-122"/>
                <a:ea typeface="黑体" panose="02010609060101010101" pitchFamily="49" charset="-122"/>
              </a:rPr>
              <a:t>外部</a:t>
            </a:r>
            <a:r>
              <a:rPr lang="zh-CN" altLang="en-US" sz="2800" b="1">
                <a:solidFill>
                  <a:srgbClr val="000000"/>
                </a:solidFill>
                <a:latin typeface="黑体" panose="02010609060101010101" pitchFamily="49" charset="-122"/>
                <a:ea typeface="黑体" panose="02010609060101010101" pitchFamily="49" charset="-122"/>
              </a:rPr>
              <a:t>障碍，促进了资本主义的发展</a:t>
            </a:r>
            <a:endParaRPr lang="zh-CN" altLang="en-US" sz="2800" b="1">
              <a:solidFill>
                <a:srgbClr val="000000"/>
              </a:solidFill>
              <a:latin typeface="黑体" panose="02010609060101010101" pitchFamily="49" charset="-122"/>
              <a:ea typeface="黑体" panose="02010609060101010101" pitchFamily="49" charset="-122"/>
            </a:endParaRPr>
          </a:p>
        </p:txBody>
      </p:sp>
      <p:sp>
        <p:nvSpPr>
          <p:cNvPr id="25636" name="Text Box 36"/>
          <p:cNvSpPr txBox="1">
            <a:spLocks noChangeArrowheads="1"/>
          </p:cNvSpPr>
          <p:nvPr/>
        </p:nvSpPr>
        <p:spPr bwMode="auto">
          <a:xfrm>
            <a:off x="6462713" y="3275013"/>
            <a:ext cx="2457450" cy="1373187"/>
          </a:xfrm>
          <a:prstGeom prst="rect">
            <a:avLst/>
          </a:prstGeom>
          <a:solidFill>
            <a:schemeClr val="bg1"/>
          </a:solidFill>
          <a:ln w="9525">
            <a:noFill/>
            <a:miter lim="800000"/>
          </a:ln>
          <a:effectLst/>
        </p:spPr>
        <p:txBody>
          <a:bodyPr>
            <a:spAutoFit/>
          </a:bodyPr>
          <a:lstStyle/>
          <a:p>
            <a:pPr>
              <a:spcBef>
                <a:spcPct val="50000"/>
              </a:spcBef>
            </a:pPr>
            <a:r>
              <a:rPr lang="zh-CN" altLang="en-US" sz="2800" b="1">
                <a:solidFill>
                  <a:srgbClr val="000000"/>
                </a:solidFill>
                <a:latin typeface="黑体" panose="02010609060101010101" pitchFamily="49" charset="-122"/>
                <a:ea typeface="黑体" panose="02010609060101010101" pitchFamily="49" charset="-122"/>
              </a:rPr>
              <a:t>扫除了</a:t>
            </a:r>
            <a:r>
              <a:rPr lang="zh-CN" altLang="en-US" sz="2800" b="1">
                <a:solidFill>
                  <a:srgbClr val="FF0000"/>
                </a:solidFill>
                <a:latin typeface="黑体" panose="02010609060101010101" pitchFamily="49" charset="-122"/>
                <a:ea typeface="黑体" panose="02010609060101010101" pitchFamily="49" charset="-122"/>
              </a:rPr>
              <a:t>内部</a:t>
            </a:r>
            <a:r>
              <a:rPr lang="zh-CN" altLang="en-US" sz="2800" b="1">
                <a:solidFill>
                  <a:srgbClr val="000000"/>
                </a:solidFill>
                <a:latin typeface="黑体" panose="02010609060101010101" pitchFamily="49" charset="-122"/>
                <a:ea typeface="黑体" panose="02010609060101010101" pitchFamily="49" charset="-122"/>
              </a:rPr>
              <a:t>障碍，促进了资本主义的发展</a:t>
            </a:r>
            <a:endParaRPr lang="zh-CN" altLang="en-US" sz="2800" b="1">
              <a:solidFill>
                <a:srgbClr val="000000"/>
              </a:solidFill>
              <a:latin typeface="黑体" panose="02010609060101010101" pitchFamily="49" charset="-122"/>
              <a:ea typeface="黑体" panose="02010609060101010101" pitchFamily="49" charset="-122"/>
            </a:endParaRPr>
          </a:p>
        </p:txBody>
      </p:sp>
      <p:sp>
        <p:nvSpPr>
          <p:cNvPr id="25637" name="Text Box 37"/>
          <p:cNvSpPr txBox="1">
            <a:spLocks noChangeArrowheads="1"/>
          </p:cNvSpPr>
          <p:nvPr/>
        </p:nvSpPr>
        <p:spPr bwMode="auto">
          <a:xfrm>
            <a:off x="1916113" y="4848225"/>
            <a:ext cx="7000875" cy="1190625"/>
          </a:xfrm>
          <a:prstGeom prst="rect">
            <a:avLst/>
          </a:prstGeom>
          <a:noFill/>
          <a:ln w="9525">
            <a:noFill/>
            <a:miter lim="800000"/>
          </a:ln>
          <a:effectLst/>
        </p:spPr>
        <p:txBody>
          <a:bodyPr>
            <a:spAutoFit/>
          </a:bodyPr>
          <a:lstStyle/>
          <a:p>
            <a:r>
              <a:rPr lang="zh-CN" altLang="en-US" sz="3600" b="1">
                <a:solidFill>
                  <a:srgbClr val="FF3300"/>
                </a:solidFill>
                <a:latin typeface="Times New Roman" panose="02020603050405020304" pitchFamily="18" charset="0"/>
                <a:ea typeface="黑体" panose="02010609060101010101" pitchFamily="49" charset="-122"/>
              </a:rPr>
              <a:t>一个国家的独立和统一是这个国家强大的政治前提。</a:t>
            </a:r>
            <a:endParaRPr lang="zh-CN" altLang="en-US" sz="3600" b="1">
              <a:solidFill>
                <a:srgbClr val="FF3300"/>
              </a:solidFill>
              <a:latin typeface="Times New Roman" panose="02020603050405020304" pitchFamily="18" charset="0"/>
              <a:ea typeface="黑体" panose="02010609060101010101" pitchFamily="49" charset="-122"/>
            </a:endParaRPr>
          </a:p>
        </p:txBody>
      </p:sp>
      <p:sp>
        <p:nvSpPr>
          <p:cNvPr id="25638" name="Text Box 38"/>
          <p:cNvSpPr txBox="1">
            <a:spLocks noChangeArrowheads="1"/>
          </p:cNvSpPr>
          <p:nvPr/>
        </p:nvSpPr>
        <p:spPr bwMode="auto">
          <a:xfrm>
            <a:off x="476250" y="5003800"/>
            <a:ext cx="1601788" cy="641350"/>
          </a:xfrm>
          <a:prstGeom prst="rect">
            <a:avLst/>
          </a:prstGeom>
          <a:noFill/>
          <a:ln w="9525">
            <a:noFill/>
            <a:miter lim="800000"/>
          </a:ln>
          <a:effectLst/>
        </p:spPr>
        <p:txBody>
          <a:bodyPr>
            <a:spAutoFit/>
          </a:bodyPr>
          <a:lstStyle/>
          <a:p>
            <a:pPr>
              <a:spcBef>
                <a:spcPct val="50000"/>
              </a:spcBef>
            </a:pPr>
            <a:r>
              <a:rPr lang="zh-CN" altLang="en-US" sz="3600" b="1">
                <a:solidFill>
                  <a:srgbClr val="000000"/>
                </a:solidFill>
                <a:latin typeface="Times New Roman" panose="02020603050405020304" pitchFamily="18" charset="0"/>
                <a:ea typeface="黑体" panose="02010609060101010101" pitchFamily="49" charset="-122"/>
              </a:rPr>
              <a:t>启示：</a:t>
            </a:r>
            <a:endParaRPr lang="zh-CN" altLang="en-US" sz="3600" b="1">
              <a:solidFill>
                <a:srgbClr val="000000"/>
              </a:solidFill>
              <a:latin typeface="Times New Roman" panose="02020603050405020304" pitchFamily="18" charset="0"/>
              <a:ea typeface="黑体" panose="02010609060101010101"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6" fill="hold" grpId="0" nodeType="clickEffect">
                                  <p:stCondLst>
                                    <p:cond delay="0"/>
                                  </p:stCondLst>
                                  <p:childTnLst>
                                    <p:set>
                                      <p:cBhvr>
                                        <p:cTn id="6" dur="1" fill="hold">
                                          <p:stCondLst>
                                            <p:cond delay="0"/>
                                          </p:stCondLst>
                                        </p:cTn>
                                        <p:tgtEl>
                                          <p:spTgt spid="25629"/>
                                        </p:tgtEl>
                                        <p:attrNameLst>
                                          <p:attrName>style.visibility</p:attrName>
                                        </p:attrNameLst>
                                      </p:cBhvr>
                                      <p:to>
                                        <p:strVal val="visible"/>
                                      </p:to>
                                    </p:set>
                                    <p:animEffect transition="in" filter="barn(inHorizontal)">
                                      <p:cBhvr>
                                        <p:cTn id="7" dur="500"/>
                                        <p:tgtEl>
                                          <p:spTgt spid="25629"/>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8" fill="hold" grpId="0" nodeType="clickEffect">
                                  <p:stCondLst>
                                    <p:cond delay="0"/>
                                  </p:stCondLst>
                                  <p:childTnLst>
                                    <p:set>
                                      <p:cBhvr>
                                        <p:cTn id="11" dur="1" fill="hold">
                                          <p:stCondLst>
                                            <p:cond delay="0"/>
                                          </p:stCondLst>
                                        </p:cTn>
                                        <p:tgtEl>
                                          <p:spTgt spid="25630"/>
                                        </p:tgtEl>
                                        <p:attrNameLst>
                                          <p:attrName>style.visibility</p:attrName>
                                        </p:attrNameLst>
                                      </p:cBhvr>
                                      <p:to>
                                        <p:strVal val="visible"/>
                                      </p:to>
                                    </p:set>
                                    <p:anim calcmode="lin" valueType="num">
                                      <p:cBhvr additive="base">
                                        <p:cTn id="12" dur="500" fill="hold"/>
                                        <p:tgtEl>
                                          <p:spTgt spid="25630"/>
                                        </p:tgtEl>
                                        <p:attrNameLst>
                                          <p:attrName>ppt_x</p:attrName>
                                        </p:attrNameLst>
                                      </p:cBhvr>
                                      <p:tavLst>
                                        <p:tav tm="0">
                                          <p:val>
                                            <p:strVal val="0-#ppt_w/2"/>
                                          </p:val>
                                        </p:tav>
                                        <p:tav tm="100000">
                                          <p:val>
                                            <p:strVal val="#ppt_x"/>
                                          </p:val>
                                        </p:tav>
                                      </p:tavLst>
                                    </p:anim>
                                    <p:anim calcmode="lin" valueType="num">
                                      <p:cBhvr additive="base">
                                        <p:cTn id="13" dur="500" fill="hold"/>
                                        <p:tgtEl>
                                          <p:spTgt spid="25630"/>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8" fill="hold" grpId="0" nodeType="clickEffect">
                                  <p:stCondLst>
                                    <p:cond delay="0"/>
                                  </p:stCondLst>
                                  <p:childTnLst>
                                    <p:set>
                                      <p:cBhvr>
                                        <p:cTn id="17" dur="1" fill="hold">
                                          <p:stCondLst>
                                            <p:cond delay="0"/>
                                          </p:stCondLst>
                                        </p:cTn>
                                        <p:tgtEl>
                                          <p:spTgt spid="25631"/>
                                        </p:tgtEl>
                                        <p:attrNameLst>
                                          <p:attrName>style.visibility</p:attrName>
                                        </p:attrNameLst>
                                      </p:cBhvr>
                                      <p:to>
                                        <p:strVal val="visible"/>
                                      </p:to>
                                    </p:set>
                                    <p:anim calcmode="lin" valueType="num">
                                      <p:cBhvr additive="base">
                                        <p:cTn id="18" dur="500" fill="hold"/>
                                        <p:tgtEl>
                                          <p:spTgt spid="25631"/>
                                        </p:tgtEl>
                                        <p:attrNameLst>
                                          <p:attrName>ppt_x</p:attrName>
                                        </p:attrNameLst>
                                      </p:cBhvr>
                                      <p:tavLst>
                                        <p:tav tm="0">
                                          <p:val>
                                            <p:strVal val="0-#ppt_w/2"/>
                                          </p:val>
                                        </p:tav>
                                        <p:tav tm="100000">
                                          <p:val>
                                            <p:strVal val="#ppt_x"/>
                                          </p:val>
                                        </p:tav>
                                      </p:tavLst>
                                    </p:anim>
                                    <p:anim calcmode="lin" valueType="num">
                                      <p:cBhvr additive="base">
                                        <p:cTn id="19" dur="500" fill="hold"/>
                                        <p:tgtEl>
                                          <p:spTgt spid="25631"/>
                                        </p:tgtEl>
                                        <p:attrNameLst>
                                          <p:attrName>ppt_y</p:attrName>
                                        </p:attrNameLst>
                                      </p:cBhvr>
                                      <p:tavLst>
                                        <p:tav tm="0">
                                          <p:val>
                                            <p:strVal val="#ppt_y"/>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8" fill="hold" grpId="0" nodeType="clickEffect">
                                  <p:stCondLst>
                                    <p:cond delay="0"/>
                                  </p:stCondLst>
                                  <p:childTnLst>
                                    <p:set>
                                      <p:cBhvr>
                                        <p:cTn id="23" dur="1" fill="hold">
                                          <p:stCondLst>
                                            <p:cond delay="0"/>
                                          </p:stCondLst>
                                        </p:cTn>
                                        <p:tgtEl>
                                          <p:spTgt spid="25632"/>
                                        </p:tgtEl>
                                        <p:attrNameLst>
                                          <p:attrName>style.visibility</p:attrName>
                                        </p:attrNameLst>
                                      </p:cBhvr>
                                      <p:to>
                                        <p:strVal val="visible"/>
                                      </p:to>
                                    </p:set>
                                    <p:anim calcmode="lin" valueType="num">
                                      <p:cBhvr additive="base">
                                        <p:cTn id="24" dur="500" fill="hold"/>
                                        <p:tgtEl>
                                          <p:spTgt spid="25632"/>
                                        </p:tgtEl>
                                        <p:attrNameLst>
                                          <p:attrName>ppt_x</p:attrName>
                                        </p:attrNameLst>
                                      </p:cBhvr>
                                      <p:tavLst>
                                        <p:tav tm="0">
                                          <p:val>
                                            <p:strVal val="0-#ppt_w/2"/>
                                          </p:val>
                                        </p:tav>
                                        <p:tav tm="100000">
                                          <p:val>
                                            <p:strVal val="#ppt_x"/>
                                          </p:val>
                                        </p:tav>
                                      </p:tavLst>
                                    </p:anim>
                                    <p:anim calcmode="lin" valueType="num">
                                      <p:cBhvr additive="base">
                                        <p:cTn id="25" dur="500" fill="hold"/>
                                        <p:tgtEl>
                                          <p:spTgt spid="25632"/>
                                        </p:tgtEl>
                                        <p:attrNameLst>
                                          <p:attrName>ppt_y</p:attrName>
                                        </p:attrNameLst>
                                      </p:cBhvr>
                                      <p:tavLst>
                                        <p:tav tm="0">
                                          <p:val>
                                            <p:strVal val="#ppt_y"/>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8" fill="hold" grpId="0" nodeType="clickEffect">
                                  <p:stCondLst>
                                    <p:cond delay="0"/>
                                  </p:stCondLst>
                                  <p:childTnLst>
                                    <p:set>
                                      <p:cBhvr>
                                        <p:cTn id="29" dur="1" fill="hold">
                                          <p:stCondLst>
                                            <p:cond delay="0"/>
                                          </p:stCondLst>
                                        </p:cTn>
                                        <p:tgtEl>
                                          <p:spTgt spid="25633"/>
                                        </p:tgtEl>
                                        <p:attrNameLst>
                                          <p:attrName>style.visibility</p:attrName>
                                        </p:attrNameLst>
                                      </p:cBhvr>
                                      <p:to>
                                        <p:strVal val="visible"/>
                                      </p:to>
                                    </p:set>
                                    <p:anim calcmode="lin" valueType="num">
                                      <p:cBhvr additive="base">
                                        <p:cTn id="30" dur="500" fill="hold"/>
                                        <p:tgtEl>
                                          <p:spTgt spid="25633"/>
                                        </p:tgtEl>
                                        <p:attrNameLst>
                                          <p:attrName>ppt_x</p:attrName>
                                        </p:attrNameLst>
                                      </p:cBhvr>
                                      <p:tavLst>
                                        <p:tav tm="0">
                                          <p:val>
                                            <p:strVal val="0-#ppt_w/2"/>
                                          </p:val>
                                        </p:tav>
                                        <p:tav tm="100000">
                                          <p:val>
                                            <p:strVal val="#ppt_x"/>
                                          </p:val>
                                        </p:tav>
                                      </p:tavLst>
                                    </p:anim>
                                    <p:anim calcmode="lin" valueType="num">
                                      <p:cBhvr additive="base">
                                        <p:cTn id="31" dur="500" fill="hold"/>
                                        <p:tgtEl>
                                          <p:spTgt spid="25633"/>
                                        </p:tgtEl>
                                        <p:attrNameLst>
                                          <p:attrName>ppt_y</p:attrName>
                                        </p:attrNameLst>
                                      </p:cBhvr>
                                      <p:tavLst>
                                        <p:tav tm="0">
                                          <p:val>
                                            <p:strVal val="#ppt_y"/>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 presetClass="entr" presetSubtype="8" fill="hold" grpId="0" nodeType="clickEffect">
                                  <p:stCondLst>
                                    <p:cond delay="0"/>
                                  </p:stCondLst>
                                  <p:childTnLst>
                                    <p:set>
                                      <p:cBhvr>
                                        <p:cTn id="35" dur="1" fill="hold">
                                          <p:stCondLst>
                                            <p:cond delay="0"/>
                                          </p:stCondLst>
                                        </p:cTn>
                                        <p:tgtEl>
                                          <p:spTgt spid="25634"/>
                                        </p:tgtEl>
                                        <p:attrNameLst>
                                          <p:attrName>style.visibility</p:attrName>
                                        </p:attrNameLst>
                                      </p:cBhvr>
                                      <p:to>
                                        <p:strVal val="visible"/>
                                      </p:to>
                                    </p:set>
                                    <p:anim calcmode="lin" valueType="num">
                                      <p:cBhvr additive="base">
                                        <p:cTn id="36" dur="500" fill="hold"/>
                                        <p:tgtEl>
                                          <p:spTgt spid="25634"/>
                                        </p:tgtEl>
                                        <p:attrNameLst>
                                          <p:attrName>ppt_x</p:attrName>
                                        </p:attrNameLst>
                                      </p:cBhvr>
                                      <p:tavLst>
                                        <p:tav tm="0">
                                          <p:val>
                                            <p:strVal val="0-#ppt_w/2"/>
                                          </p:val>
                                        </p:tav>
                                        <p:tav tm="100000">
                                          <p:val>
                                            <p:strVal val="#ppt_x"/>
                                          </p:val>
                                        </p:tav>
                                      </p:tavLst>
                                    </p:anim>
                                    <p:anim calcmode="lin" valueType="num">
                                      <p:cBhvr additive="base">
                                        <p:cTn id="37" dur="500" fill="hold"/>
                                        <p:tgtEl>
                                          <p:spTgt spid="25634"/>
                                        </p:tgtEl>
                                        <p:attrNameLst>
                                          <p:attrName>ppt_y</p:attrName>
                                        </p:attrNameLst>
                                      </p:cBhvr>
                                      <p:tavLst>
                                        <p:tav tm="0">
                                          <p:val>
                                            <p:strVal val="#ppt_y"/>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2" presetClass="entr" presetSubtype="8" fill="hold" grpId="0" nodeType="clickEffect">
                                  <p:stCondLst>
                                    <p:cond delay="0"/>
                                  </p:stCondLst>
                                  <p:childTnLst>
                                    <p:set>
                                      <p:cBhvr>
                                        <p:cTn id="41" dur="1" fill="hold">
                                          <p:stCondLst>
                                            <p:cond delay="0"/>
                                          </p:stCondLst>
                                        </p:cTn>
                                        <p:tgtEl>
                                          <p:spTgt spid="25635"/>
                                        </p:tgtEl>
                                        <p:attrNameLst>
                                          <p:attrName>style.visibility</p:attrName>
                                        </p:attrNameLst>
                                      </p:cBhvr>
                                      <p:to>
                                        <p:strVal val="visible"/>
                                      </p:to>
                                    </p:set>
                                    <p:anim calcmode="lin" valueType="num">
                                      <p:cBhvr additive="base">
                                        <p:cTn id="42" dur="500" fill="hold"/>
                                        <p:tgtEl>
                                          <p:spTgt spid="25635"/>
                                        </p:tgtEl>
                                        <p:attrNameLst>
                                          <p:attrName>ppt_x</p:attrName>
                                        </p:attrNameLst>
                                      </p:cBhvr>
                                      <p:tavLst>
                                        <p:tav tm="0">
                                          <p:val>
                                            <p:strVal val="0-#ppt_w/2"/>
                                          </p:val>
                                        </p:tav>
                                        <p:tav tm="100000">
                                          <p:val>
                                            <p:strVal val="#ppt_x"/>
                                          </p:val>
                                        </p:tav>
                                      </p:tavLst>
                                    </p:anim>
                                    <p:anim calcmode="lin" valueType="num">
                                      <p:cBhvr additive="base">
                                        <p:cTn id="43" dur="500" fill="hold"/>
                                        <p:tgtEl>
                                          <p:spTgt spid="25635"/>
                                        </p:tgtEl>
                                        <p:attrNameLst>
                                          <p:attrName>ppt_y</p:attrName>
                                        </p:attrNameLst>
                                      </p:cBhvr>
                                      <p:tavLst>
                                        <p:tav tm="0">
                                          <p:val>
                                            <p:strVal val="#ppt_y"/>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16" presetClass="entr" presetSubtype="26" fill="hold" grpId="0" nodeType="clickEffect">
                                  <p:stCondLst>
                                    <p:cond delay="0"/>
                                  </p:stCondLst>
                                  <p:childTnLst>
                                    <p:set>
                                      <p:cBhvr>
                                        <p:cTn id="47" dur="1" fill="hold">
                                          <p:stCondLst>
                                            <p:cond delay="0"/>
                                          </p:stCondLst>
                                        </p:cTn>
                                        <p:tgtEl>
                                          <p:spTgt spid="25636"/>
                                        </p:tgtEl>
                                        <p:attrNameLst>
                                          <p:attrName>style.visibility</p:attrName>
                                        </p:attrNameLst>
                                      </p:cBhvr>
                                      <p:to>
                                        <p:strVal val="visible"/>
                                      </p:to>
                                    </p:set>
                                    <p:animEffect transition="in" filter="barn(inHorizontal)">
                                      <p:cBhvr>
                                        <p:cTn id="48" dur="500"/>
                                        <p:tgtEl>
                                          <p:spTgt spid="25636"/>
                                        </p:tgtEl>
                                      </p:cBhvr>
                                    </p:animEffect>
                                  </p:childTnLst>
                                </p:cTn>
                              </p:par>
                            </p:childTnLst>
                          </p:cTn>
                        </p:par>
                      </p:childTnLst>
                    </p:cTn>
                  </p:par>
                  <p:par>
                    <p:cTn id="49" fill="hold">
                      <p:stCondLst>
                        <p:cond delay="indefinite"/>
                      </p:stCondLst>
                      <p:childTnLst>
                        <p:par>
                          <p:cTn id="50" fill="hold">
                            <p:stCondLst>
                              <p:cond delay="0"/>
                            </p:stCondLst>
                            <p:childTnLst>
                              <p:par>
                                <p:cTn id="51" presetID="22" presetClass="entr" presetSubtype="4" fill="hold" grpId="0" nodeType="clickEffect">
                                  <p:stCondLst>
                                    <p:cond delay="0"/>
                                  </p:stCondLst>
                                  <p:childTnLst>
                                    <p:set>
                                      <p:cBhvr>
                                        <p:cTn id="52" dur="1" fill="hold">
                                          <p:stCondLst>
                                            <p:cond delay="0"/>
                                          </p:stCondLst>
                                        </p:cTn>
                                        <p:tgtEl>
                                          <p:spTgt spid="25637"/>
                                        </p:tgtEl>
                                        <p:attrNameLst>
                                          <p:attrName>style.visibility</p:attrName>
                                        </p:attrNameLst>
                                      </p:cBhvr>
                                      <p:to>
                                        <p:strVal val="visible"/>
                                      </p:to>
                                    </p:set>
                                    <p:animEffect transition="in" filter="wipe(down)">
                                      <p:cBhvr>
                                        <p:cTn id="53" dur="500"/>
                                        <p:tgtEl>
                                          <p:spTgt spid="256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29" grpId="0" animBg="1" autoUpdateAnimBg="0"/>
      <p:bldP spid="25630" grpId="0" animBg="1" autoUpdateAnimBg="0"/>
      <p:bldP spid="25631" grpId="0" animBg="1" autoUpdateAnimBg="0"/>
      <p:bldP spid="25632" grpId="0" animBg="1" autoUpdateAnimBg="0"/>
      <p:bldP spid="25633" grpId="0" animBg="1" autoUpdateAnimBg="0"/>
      <p:bldP spid="25634" grpId="0" animBg="1" autoUpdateAnimBg="0"/>
      <p:bldP spid="25635" grpId="0" animBg="1" autoUpdateAnimBg="0"/>
      <p:bldP spid="25636" grpId="0" animBg="1" autoUpdateAnimBg="0"/>
      <p:bldP spid="25637" grpId="0" autoUpdateAnimBg="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ext Box 2"/>
          <p:cNvSpPr txBox="1">
            <a:spLocks noChangeArrowheads="1"/>
          </p:cNvSpPr>
          <p:nvPr/>
        </p:nvSpPr>
        <p:spPr bwMode="auto">
          <a:xfrm>
            <a:off x="304800" y="184150"/>
            <a:ext cx="8820150" cy="3016250"/>
          </a:xfrm>
          <a:prstGeom prst="rect">
            <a:avLst/>
          </a:prstGeom>
          <a:solidFill>
            <a:schemeClr val="bg1"/>
          </a:solidFill>
          <a:ln w="9525">
            <a:noFill/>
            <a:miter lim="800000"/>
          </a:ln>
          <a:effectLst/>
        </p:spPr>
        <p:txBody>
          <a:bodyPr>
            <a:spAutoFit/>
          </a:bodyPr>
          <a:lstStyle/>
          <a:p>
            <a:pPr>
              <a:spcBef>
                <a:spcPct val="50000"/>
              </a:spcBef>
            </a:pPr>
            <a:r>
              <a:rPr lang="zh-CN" altLang="en-US" sz="3200" b="1">
                <a:solidFill>
                  <a:srgbClr val="000000"/>
                </a:solidFill>
                <a:latin typeface="Times New Roman" panose="02020603050405020304" pitchFamily="18" charset="0"/>
              </a:rPr>
              <a:t>材料一：</a:t>
            </a:r>
            <a:r>
              <a:rPr lang="zh-CN" altLang="en-US" sz="3200" b="1">
                <a:solidFill>
                  <a:srgbClr val="000000"/>
                </a:solidFill>
                <a:latin typeface="Times New Roman" panose="02020603050405020304"/>
                <a:ea typeface="楷体_GB2312" pitchFamily="1" charset="-122"/>
              </a:rPr>
              <a:t>“</a:t>
            </a:r>
            <a:r>
              <a:rPr lang="zh-CN" altLang="en-US" sz="3200" b="1">
                <a:solidFill>
                  <a:srgbClr val="000000"/>
                </a:solidFill>
                <a:latin typeface="楷体_GB2312" pitchFamily="1" charset="-122"/>
                <a:ea typeface="楷体_GB2312" pitchFamily="1" charset="-122"/>
              </a:rPr>
              <a:t>我们以这些殖民地的善良人民的名义和权力，谨庄严地宣布并昭告：这些联合殖民地从此成为、而且名正言顺地应当成为自由独立的合众国；它们解除对于英王的一切隶属关系，而它们与大不列颠王国之间的一切政治联系亦应从此完全废止。</a:t>
            </a:r>
            <a:r>
              <a:rPr lang="zh-CN" altLang="en-US" sz="3200" b="1">
                <a:solidFill>
                  <a:srgbClr val="000000"/>
                </a:solidFill>
                <a:latin typeface="Times New Roman" panose="02020603050405020304"/>
                <a:ea typeface="楷体_GB2312" pitchFamily="1" charset="-122"/>
              </a:rPr>
              <a:t>”</a:t>
            </a:r>
            <a:r>
              <a:rPr lang="zh-CN" altLang="en-US" sz="3200" b="1">
                <a:solidFill>
                  <a:srgbClr val="000000"/>
                </a:solidFill>
                <a:latin typeface="楷体_GB2312" pitchFamily="1" charset="-122"/>
                <a:ea typeface="楷体_GB2312" pitchFamily="1" charset="-122"/>
              </a:rPr>
              <a:t> </a:t>
            </a:r>
            <a:endParaRPr lang="zh-CN" altLang="en-US" sz="3200" b="1">
              <a:solidFill>
                <a:srgbClr val="000000"/>
              </a:solidFill>
              <a:latin typeface="楷体_GB2312" pitchFamily="1" charset="-122"/>
              <a:ea typeface="楷体_GB2312" pitchFamily="1" charset="-122"/>
            </a:endParaRPr>
          </a:p>
        </p:txBody>
      </p:sp>
      <p:sp>
        <p:nvSpPr>
          <p:cNvPr id="26627" name="Text Box 3"/>
          <p:cNvSpPr txBox="1">
            <a:spLocks noChangeArrowheads="1"/>
          </p:cNvSpPr>
          <p:nvPr/>
        </p:nvSpPr>
        <p:spPr bwMode="auto">
          <a:xfrm>
            <a:off x="250825" y="3357563"/>
            <a:ext cx="8893175" cy="3352800"/>
          </a:xfrm>
          <a:prstGeom prst="rect">
            <a:avLst/>
          </a:prstGeom>
          <a:solidFill>
            <a:schemeClr val="bg1"/>
          </a:solidFill>
          <a:ln w="9525">
            <a:noFill/>
            <a:miter lim="800000"/>
          </a:ln>
          <a:effectLst/>
        </p:spPr>
        <p:txBody>
          <a:bodyPr>
            <a:spAutoFit/>
          </a:bodyPr>
          <a:lstStyle/>
          <a:p>
            <a:pPr>
              <a:spcBef>
                <a:spcPct val="50000"/>
              </a:spcBef>
            </a:pPr>
            <a:r>
              <a:rPr lang="zh-CN" altLang="en-US" sz="3200" b="1">
                <a:solidFill>
                  <a:srgbClr val="000000"/>
                </a:solidFill>
                <a:latin typeface="Times New Roman" panose="02020603050405020304" pitchFamily="18" charset="0"/>
              </a:rPr>
              <a:t>材料二：</a:t>
            </a:r>
            <a:r>
              <a:rPr lang="en-US" sz="3200" b="1">
                <a:solidFill>
                  <a:srgbClr val="000000"/>
                </a:solidFill>
                <a:latin typeface="楷体_GB2312" pitchFamily="1" charset="-122"/>
                <a:ea typeface="楷体_GB2312" pitchFamily="1" charset="-122"/>
              </a:rPr>
              <a:t>1863</a:t>
            </a:r>
            <a:r>
              <a:rPr lang="zh-CN" altLang="en-US" sz="3200" b="1">
                <a:solidFill>
                  <a:srgbClr val="000000"/>
                </a:solidFill>
                <a:latin typeface="楷体_GB2312" pitchFamily="1" charset="-122"/>
                <a:ea typeface="楷体_GB2312" pitchFamily="1" charset="-122"/>
              </a:rPr>
              <a:t>年元月</a:t>
            </a:r>
            <a:r>
              <a:rPr lang="en-US" sz="3200" b="1">
                <a:solidFill>
                  <a:srgbClr val="000000"/>
                </a:solidFill>
                <a:latin typeface="楷体_GB2312" pitchFamily="1" charset="-122"/>
                <a:ea typeface="楷体_GB2312" pitchFamily="1" charset="-122"/>
              </a:rPr>
              <a:t>1</a:t>
            </a:r>
            <a:r>
              <a:rPr lang="zh-CN" altLang="en-US" sz="3200" b="1">
                <a:solidFill>
                  <a:srgbClr val="000000"/>
                </a:solidFill>
                <a:latin typeface="楷体_GB2312" pitchFamily="1" charset="-122"/>
                <a:ea typeface="楷体_GB2312" pitchFamily="1" charset="-122"/>
              </a:rPr>
              <a:t>日起，凡在当地人民尚在反抗合众国的任何一州之内，或一州的指明地区之内，为人占有而做奴隶的人们都应在那时及以后永远获得自由；合众国政府行政部门，包括海陆军当局，将承认并保障这些人的自由。</a:t>
            </a:r>
            <a:endParaRPr lang="zh-CN" altLang="en-US" sz="3200" b="1">
              <a:solidFill>
                <a:srgbClr val="000000"/>
              </a:solidFill>
              <a:latin typeface="楷体_GB2312" pitchFamily="1" charset="-122"/>
              <a:ea typeface="楷体_GB2312" pitchFamily="1" charset="-122"/>
            </a:endParaRPr>
          </a:p>
          <a:p>
            <a:pPr>
              <a:spcBef>
                <a:spcPct val="50000"/>
              </a:spcBef>
            </a:pPr>
            <a:r>
              <a:rPr lang="zh-CN" altLang="en-US" sz="3600" b="1">
                <a:solidFill>
                  <a:srgbClr val="000099"/>
                </a:solidFill>
                <a:latin typeface="Times New Roman" panose="02020603050405020304" pitchFamily="18" charset="0"/>
                <a:ea typeface="黑体" panose="02010609060101010101" pitchFamily="49" charset="-122"/>
              </a:rPr>
              <a:t>上述材料分别出自什么文件？</a:t>
            </a:r>
            <a:endParaRPr lang="zh-CN" altLang="en-US" sz="3600" b="1">
              <a:solidFill>
                <a:srgbClr val="000099"/>
              </a:solidFill>
              <a:latin typeface="楷体_GB2312" pitchFamily="1" charset="-122"/>
              <a:ea typeface="黑体" panose="02010609060101010101" pitchFamily="49" charset="-122"/>
            </a:endParaRPr>
          </a:p>
        </p:txBody>
      </p:sp>
      <p:sp>
        <p:nvSpPr>
          <p:cNvPr id="26628" name="Text Box 4"/>
          <p:cNvSpPr txBox="1">
            <a:spLocks noChangeArrowheads="1"/>
          </p:cNvSpPr>
          <p:nvPr/>
        </p:nvSpPr>
        <p:spPr bwMode="auto">
          <a:xfrm>
            <a:off x="755650" y="6237288"/>
            <a:ext cx="5545138" cy="519112"/>
          </a:xfrm>
          <a:prstGeom prst="rect">
            <a:avLst/>
          </a:prstGeom>
          <a:noFill/>
          <a:ln w="9525">
            <a:noFill/>
            <a:miter lim="800000"/>
          </a:ln>
          <a:effectLst/>
        </p:spPr>
        <p:txBody>
          <a:bodyPr>
            <a:spAutoFit/>
          </a:bodyPr>
          <a:lstStyle/>
          <a:p>
            <a:pPr>
              <a:spcBef>
                <a:spcPct val="50000"/>
              </a:spcBef>
            </a:pPr>
            <a:endParaRPr lang="zh-CN" altLang="en-US" sz="2800">
              <a:latin typeface="Times New Roman" panose="02020603050405020304" pitchFamily="18" charset="0"/>
            </a:endParaRPr>
          </a:p>
        </p:txBody>
      </p:sp>
      <p:sp>
        <p:nvSpPr>
          <p:cNvPr id="26629" name="WordArt 5"/>
          <p:cNvSpPr>
            <a:spLocks noChangeArrowheads="1" noChangeShapeType="1"/>
          </p:cNvSpPr>
          <p:nvPr/>
        </p:nvSpPr>
        <p:spPr bwMode="auto">
          <a:xfrm>
            <a:off x="7092950" y="5516563"/>
            <a:ext cx="1828800" cy="989012"/>
          </a:xfrm>
          <a:prstGeom prst="rect">
            <a:avLst/>
          </a:prstGeom>
        </p:spPr>
        <p:txBody>
          <a:bodyPr wrap="none" fromWordArt="1">
            <a:prstTxWarp prst="textCascadeUp">
              <a:avLst>
                <a:gd name="adj" fmla="val 44444"/>
              </a:avLst>
            </a:prstTxWarp>
            <a:scene3d>
              <a:camera prst="legacyPerspectiveFront">
                <a:rot lat="20519999" lon="1080000" rev="0"/>
              </a:camera>
              <a:lightRig rig="legacyFlat1" dir="r"/>
            </a:scene3d>
            <a:sp3d extrusionH="430200" prstMaterial="legacyMatte">
              <a:extrusionClr>
                <a:srgbClr val="FF6600"/>
              </a:extrusionClr>
            </a:sp3d>
          </a:bodyPr>
          <a:lstStyle/>
          <a:p>
            <a:pPr algn="ctr"/>
            <a:r>
              <a:rPr lang="zh-CN" altLang="en-US" sz="3600">
                <a:ln w="9525">
                  <a:round/>
                </a:ln>
                <a:gradFill rotWithShape="0">
                  <a:gsLst>
                    <a:gs pos="0">
                      <a:srgbClr val="FFE701"/>
                    </a:gs>
                    <a:gs pos="100000">
                      <a:srgbClr val="FE3E02"/>
                    </a:gs>
                  </a:gsLst>
                  <a:lin ang="5400000" scaled="1"/>
                </a:gradFill>
                <a:latin typeface="宋体" panose="02010600030101010101" pitchFamily="2" charset="-122"/>
                <a:ea typeface="宋体" panose="02010600030101010101" pitchFamily="2" charset="-122"/>
              </a:rPr>
              <a:t>练一练</a:t>
            </a:r>
            <a:endParaRPr lang="zh-CN" altLang="en-US" sz="3600">
              <a:ln w="9525">
                <a:round/>
              </a:ln>
              <a:gradFill rotWithShape="0">
                <a:gsLst>
                  <a:gs pos="0">
                    <a:srgbClr val="FFE701"/>
                  </a:gs>
                  <a:gs pos="100000">
                    <a:srgbClr val="FE3E02"/>
                  </a:gs>
                </a:gsLst>
                <a:lin ang="5400000" scaled="1"/>
              </a:gradFill>
              <a:latin typeface="宋体" panose="02010600030101010101" pitchFamily="2" charset="-122"/>
              <a:ea typeface="宋体" panose="02010600030101010101" pitchFamily="2" charset="-122"/>
            </a:endParaRPr>
          </a:p>
        </p:txBody>
      </p:sp>
    </p:spTree>
  </p:cSld>
  <p:clrMapOvr>
    <a:masterClrMapping/>
  </p:clrMapOvr>
  <p:transition>
    <p:zoom dir="in"/>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ext Box 2"/>
          <p:cNvSpPr txBox="1">
            <a:spLocks noChangeArrowheads="1"/>
          </p:cNvSpPr>
          <p:nvPr/>
        </p:nvSpPr>
        <p:spPr bwMode="auto">
          <a:xfrm>
            <a:off x="179388" y="0"/>
            <a:ext cx="8964612" cy="3016250"/>
          </a:xfrm>
          <a:prstGeom prst="rect">
            <a:avLst/>
          </a:prstGeom>
          <a:solidFill>
            <a:schemeClr val="bg1"/>
          </a:solidFill>
          <a:ln w="9525">
            <a:noFill/>
            <a:miter lim="800000"/>
          </a:ln>
          <a:effectLst/>
        </p:spPr>
        <p:txBody>
          <a:bodyPr>
            <a:spAutoFit/>
          </a:bodyPr>
          <a:lstStyle/>
          <a:p>
            <a:pPr>
              <a:spcBef>
                <a:spcPct val="50000"/>
              </a:spcBef>
            </a:pPr>
            <a:r>
              <a:rPr lang="zh-CN" altLang="en-US" sz="3200" b="1">
                <a:solidFill>
                  <a:srgbClr val="000000"/>
                </a:solidFill>
                <a:latin typeface="Times New Roman" panose="02020603050405020304" pitchFamily="18" charset="0"/>
              </a:rPr>
              <a:t>材料一：</a:t>
            </a:r>
            <a:r>
              <a:rPr lang="zh-CN" altLang="en-US" sz="3200" b="1">
                <a:solidFill>
                  <a:srgbClr val="000000"/>
                </a:solidFill>
                <a:latin typeface="Times New Roman" panose="02020603050405020304"/>
                <a:ea typeface="楷体_GB2312" pitchFamily="1" charset="-122"/>
              </a:rPr>
              <a:t>“</a:t>
            </a:r>
            <a:r>
              <a:rPr lang="zh-CN" altLang="en-US" sz="3200" b="1">
                <a:solidFill>
                  <a:srgbClr val="000000"/>
                </a:solidFill>
                <a:latin typeface="楷体_GB2312" pitchFamily="1" charset="-122"/>
                <a:ea typeface="楷体_GB2312" pitchFamily="1" charset="-122"/>
              </a:rPr>
              <a:t>我们以这些殖民地的善良人民的名义和权力，谨庄严地宣布并昭告：这些联合殖民地从此成为、而且名正言顺地应当成为自由独立的合众国；它们解除对于英王的一切隶属关系，而它们与大不列颠王国之间的一切政治联系亦应从此完全废止。</a:t>
            </a:r>
            <a:r>
              <a:rPr lang="zh-CN" altLang="en-US" sz="3200" b="1">
                <a:solidFill>
                  <a:srgbClr val="000000"/>
                </a:solidFill>
                <a:latin typeface="Times New Roman" panose="02020603050405020304"/>
                <a:ea typeface="楷体_GB2312" pitchFamily="1" charset="-122"/>
              </a:rPr>
              <a:t>”</a:t>
            </a:r>
            <a:r>
              <a:rPr lang="zh-CN" altLang="en-US" sz="3200" b="1">
                <a:solidFill>
                  <a:srgbClr val="000000"/>
                </a:solidFill>
                <a:latin typeface="楷体_GB2312" pitchFamily="1" charset="-122"/>
                <a:ea typeface="楷体_GB2312" pitchFamily="1" charset="-122"/>
              </a:rPr>
              <a:t> </a:t>
            </a:r>
            <a:endParaRPr lang="zh-CN" altLang="en-US" sz="3200" b="1">
              <a:solidFill>
                <a:srgbClr val="000000"/>
              </a:solidFill>
              <a:latin typeface="楷体_GB2312" pitchFamily="1" charset="-122"/>
              <a:ea typeface="楷体_GB2312" pitchFamily="1" charset="-122"/>
            </a:endParaRPr>
          </a:p>
        </p:txBody>
      </p:sp>
      <p:sp>
        <p:nvSpPr>
          <p:cNvPr id="27651" name="Text Box 3"/>
          <p:cNvSpPr txBox="1">
            <a:spLocks noChangeArrowheads="1"/>
          </p:cNvSpPr>
          <p:nvPr/>
        </p:nvSpPr>
        <p:spPr bwMode="auto">
          <a:xfrm>
            <a:off x="179388" y="3109913"/>
            <a:ext cx="8964612" cy="3748087"/>
          </a:xfrm>
          <a:prstGeom prst="rect">
            <a:avLst/>
          </a:prstGeom>
          <a:solidFill>
            <a:schemeClr val="bg1"/>
          </a:solidFill>
          <a:ln w="9525">
            <a:noFill/>
            <a:miter lim="800000"/>
          </a:ln>
          <a:effectLst/>
        </p:spPr>
        <p:txBody>
          <a:bodyPr>
            <a:spAutoFit/>
          </a:bodyPr>
          <a:lstStyle/>
          <a:p>
            <a:pPr>
              <a:spcBef>
                <a:spcPct val="50000"/>
              </a:spcBef>
            </a:pPr>
            <a:r>
              <a:rPr lang="zh-CN" altLang="en-US" sz="3200" b="1">
                <a:solidFill>
                  <a:srgbClr val="000000"/>
                </a:solidFill>
                <a:latin typeface="Times New Roman" panose="02020603050405020304" pitchFamily="18" charset="0"/>
              </a:rPr>
              <a:t>材料二：</a:t>
            </a:r>
            <a:r>
              <a:rPr lang="en-US" sz="3200" b="1">
                <a:solidFill>
                  <a:srgbClr val="000000"/>
                </a:solidFill>
                <a:latin typeface="楷体_GB2312" pitchFamily="1" charset="-122"/>
                <a:ea typeface="楷体_GB2312" pitchFamily="1" charset="-122"/>
              </a:rPr>
              <a:t>1863</a:t>
            </a:r>
            <a:r>
              <a:rPr lang="zh-CN" altLang="en-US" sz="3200" b="1">
                <a:solidFill>
                  <a:srgbClr val="000000"/>
                </a:solidFill>
                <a:latin typeface="楷体_GB2312" pitchFamily="1" charset="-122"/>
                <a:ea typeface="楷体_GB2312" pitchFamily="1" charset="-122"/>
              </a:rPr>
              <a:t>年元月</a:t>
            </a:r>
            <a:r>
              <a:rPr lang="en-US" sz="3200" b="1">
                <a:solidFill>
                  <a:srgbClr val="000000"/>
                </a:solidFill>
                <a:latin typeface="楷体_GB2312" pitchFamily="1" charset="-122"/>
                <a:ea typeface="楷体_GB2312" pitchFamily="1" charset="-122"/>
              </a:rPr>
              <a:t>1</a:t>
            </a:r>
            <a:r>
              <a:rPr lang="zh-CN" altLang="en-US" sz="3200" b="1">
                <a:solidFill>
                  <a:srgbClr val="000000"/>
                </a:solidFill>
                <a:latin typeface="楷体_GB2312" pitchFamily="1" charset="-122"/>
                <a:ea typeface="楷体_GB2312" pitchFamily="1" charset="-122"/>
              </a:rPr>
              <a:t>日起，凡在当地人民尚在反抗合众国的任何一州之内，或一州的指明地区之内，为人占有而做奴隶的人们都应在那时及以后永远获得自由；合众国政府行政部门，包括海陆军当局，将承认并保障这些人的自由。</a:t>
            </a:r>
            <a:endParaRPr lang="zh-CN" altLang="en-US" sz="3200" b="1">
              <a:solidFill>
                <a:srgbClr val="000000"/>
              </a:solidFill>
              <a:latin typeface="楷体_GB2312" pitchFamily="1" charset="-122"/>
              <a:ea typeface="楷体_GB2312" pitchFamily="1" charset="-122"/>
            </a:endParaRPr>
          </a:p>
          <a:p>
            <a:pPr>
              <a:spcBef>
                <a:spcPct val="50000"/>
              </a:spcBef>
            </a:pPr>
            <a:r>
              <a:rPr lang="zh-CN" altLang="en-US" sz="3200" b="1">
                <a:solidFill>
                  <a:srgbClr val="000099"/>
                </a:solidFill>
                <a:latin typeface="Times New Roman" panose="02020603050405020304" pitchFamily="18" charset="0"/>
                <a:ea typeface="黑体" panose="02010609060101010101" pitchFamily="49" charset="-122"/>
              </a:rPr>
              <a:t>上述材料反映出美国两次资产阶级革命的主要任务有何不同？</a:t>
            </a:r>
            <a:endParaRPr lang="zh-CN" altLang="en-US" sz="3200" b="1">
              <a:solidFill>
                <a:srgbClr val="000099"/>
              </a:solidFill>
              <a:latin typeface="楷体_GB2312" pitchFamily="1" charset="-122"/>
              <a:ea typeface="黑体" panose="02010609060101010101" pitchFamily="49" charset="-122"/>
            </a:endParaRPr>
          </a:p>
        </p:txBody>
      </p:sp>
      <p:sp>
        <p:nvSpPr>
          <p:cNvPr id="27652" name="Text Box 4"/>
          <p:cNvSpPr txBox="1">
            <a:spLocks noChangeArrowheads="1"/>
          </p:cNvSpPr>
          <p:nvPr/>
        </p:nvSpPr>
        <p:spPr bwMode="auto">
          <a:xfrm>
            <a:off x="755650" y="6237288"/>
            <a:ext cx="5545138" cy="519112"/>
          </a:xfrm>
          <a:prstGeom prst="rect">
            <a:avLst/>
          </a:prstGeom>
          <a:noFill/>
          <a:ln w="9525">
            <a:noFill/>
            <a:miter lim="800000"/>
          </a:ln>
          <a:effectLst/>
        </p:spPr>
        <p:txBody>
          <a:bodyPr>
            <a:spAutoFit/>
          </a:bodyPr>
          <a:lstStyle/>
          <a:p>
            <a:pPr>
              <a:spcBef>
                <a:spcPct val="50000"/>
              </a:spcBef>
            </a:pPr>
            <a:endParaRPr lang="zh-CN" altLang="en-US" sz="2800">
              <a:latin typeface="Times New Roman" panose="02020603050405020304" pitchFamily="18" charset="0"/>
            </a:endParaRPr>
          </a:p>
        </p:txBody>
      </p:sp>
      <p:sp>
        <p:nvSpPr>
          <p:cNvPr id="27653" name="Text Box 5"/>
          <p:cNvSpPr txBox="1">
            <a:spLocks noChangeArrowheads="1"/>
          </p:cNvSpPr>
          <p:nvPr/>
        </p:nvSpPr>
        <p:spPr bwMode="auto">
          <a:xfrm>
            <a:off x="395288" y="2060575"/>
            <a:ext cx="8496300" cy="3386138"/>
          </a:xfrm>
          <a:prstGeom prst="rect">
            <a:avLst/>
          </a:prstGeom>
          <a:solidFill>
            <a:srgbClr val="000099"/>
          </a:solidFill>
          <a:ln w="9525">
            <a:noFill/>
            <a:miter lim="800000"/>
          </a:ln>
          <a:effectLst/>
        </p:spPr>
        <p:txBody>
          <a:bodyPr>
            <a:spAutoFit/>
          </a:bodyPr>
          <a:lstStyle/>
          <a:p>
            <a:pPr>
              <a:spcBef>
                <a:spcPct val="50000"/>
              </a:spcBef>
            </a:pPr>
            <a:r>
              <a:rPr lang="zh-CN" altLang="en-US" sz="2800">
                <a:latin typeface="Times New Roman" panose="02020603050405020304" pitchFamily="18" charset="0"/>
              </a:rPr>
              <a:t>  </a:t>
            </a:r>
            <a:r>
              <a:rPr lang="zh-CN" altLang="en-US" sz="4800" b="1">
                <a:solidFill>
                  <a:schemeClr val="bg1"/>
                </a:solidFill>
                <a:latin typeface="Times New Roman" panose="02020603050405020304" pitchFamily="18" charset="0"/>
              </a:rPr>
              <a:t>独：摆脱英国殖民统治，实现国家独立；</a:t>
            </a:r>
            <a:endParaRPr lang="zh-CN" altLang="en-US" sz="4800" b="1">
              <a:solidFill>
                <a:schemeClr val="bg1"/>
              </a:solidFill>
              <a:latin typeface="Times New Roman" panose="02020603050405020304" pitchFamily="18" charset="0"/>
            </a:endParaRPr>
          </a:p>
          <a:p>
            <a:pPr>
              <a:spcBef>
                <a:spcPct val="50000"/>
              </a:spcBef>
            </a:pPr>
            <a:r>
              <a:rPr lang="zh-CN" altLang="en-US" sz="4800" b="1">
                <a:solidFill>
                  <a:schemeClr val="bg1"/>
                </a:solidFill>
                <a:latin typeface="Times New Roman" panose="02020603050405020304" pitchFamily="18" charset="0"/>
              </a:rPr>
              <a:t> 南：废除黑人奴隶制度，维护国家统一。</a:t>
            </a:r>
            <a:endParaRPr lang="zh-CN" altLang="en-US" sz="4800" b="1">
              <a:solidFill>
                <a:schemeClr val="bg1"/>
              </a:solidFill>
              <a:latin typeface="Times New Roman" panose="02020603050405020304" pitchFamily="18" charset="0"/>
            </a:endParaRPr>
          </a:p>
        </p:txBody>
      </p:sp>
    </p:spTree>
  </p:cSld>
  <p:clrMapOvr>
    <a:masterClrMapping/>
  </p:clrMapOvr>
  <p:transition>
    <p:zoom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7653"/>
                                        </p:tgtEl>
                                        <p:attrNameLst>
                                          <p:attrName>style.visibility</p:attrName>
                                        </p:attrNameLst>
                                      </p:cBhvr>
                                      <p:to>
                                        <p:strVal val="visible"/>
                                      </p:to>
                                    </p:set>
                                    <p:anim calcmode="lin" valueType="num">
                                      <p:cBhvr additive="base">
                                        <p:cTn id="7" dur="500" fill="hold"/>
                                        <p:tgtEl>
                                          <p:spTgt spid="27653"/>
                                        </p:tgtEl>
                                        <p:attrNameLst>
                                          <p:attrName>ppt_x</p:attrName>
                                        </p:attrNameLst>
                                      </p:cBhvr>
                                      <p:tavLst>
                                        <p:tav tm="0">
                                          <p:val>
                                            <p:strVal val="#ppt_x"/>
                                          </p:val>
                                        </p:tav>
                                        <p:tav tm="100000">
                                          <p:val>
                                            <p:strVal val="#ppt_x"/>
                                          </p:val>
                                        </p:tav>
                                      </p:tavLst>
                                    </p:anim>
                                    <p:anim calcmode="lin" valueType="num">
                                      <p:cBhvr additive="base">
                                        <p:cTn id="8" dur="500" fill="hold"/>
                                        <p:tgtEl>
                                          <p:spTgt spid="2765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53" grpId="0" animBg="1" autoUpdateAnimBg="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ext Box 2"/>
          <p:cNvSpPr txBox="1">
            <a:spLocks noChangeArrowheads="1"/>
          </p:cNvSpPr>
          <p:nvPr/>
        </p:nvSpPr>
        <p:spPr bwMode="auto">
          <a:xfrm>
            <a:off x="395288" y="476250"/>
            <a:ext cx="8210550" cy="5699125"/>
          </a:xfrm>
          <a:prstGeom prst="rect">
            <a:avLst/>
          </a:prstGeom>
          <a:noFill/>
          <a:ln w="9525">
            <a:noFill/>
            <a:miter lim="800000"/>
          </a:ln>
          <a:effectLst/>
        </p:spPr>
        <p:txBody>
          <a:bodyPr>
            <a:spAutoFit/>
          </a:bodyPr>
          <a:lstStyle/>
          <a:p>
            <a:pPr>
              <a:spcBef>
                <a:spcPct val="50000"/>
              </a:spcBef>
            </a:pPr>
            <a:r>
              <a:rPr lang="zh-CN" altLang="en-US" sz="3200" b="1">
                <a:latin typeface="Times New Roman" panose="02020603050405020304" pitchFamily="18" charset="0"/>
              </a:rPr>
              <a:t>下面是一位曾参加过南北战争的黑人老兵所写的一段回忆录，其中有四处与史实不符，请指出并予以改正。</a:t>
            </a:r>
            <a:endParaRPr lang="zh-CN" altLang="en-US" sz="3200" b="1">
              <a:latin typeface="Times New Roman" panose="02020603050405020304" pitchFamily="18" charset="0"/>
            </a:endParaRPr>
          </a:p>
          <a:p>
            <a:pPr>
              <a:spcBef>
                <a:spcPct val="50000"/>
              </a:spcBef>
            </a:pPr>
            <a:r>
              <a:rPr lang="zh-CN" altLang="en-US" sz="3200" b="1">
                <a:latin typeface="Times New Roman" panose="02020603050405020304" pitchFamily="18" charset="0"/>
              </a:rPr>
              <a:t>        我从小就生活在南方的大种植园中，过着暗无天日的奴隶生活。</a:t>
            </a:r>
            <a:r>
              <a:rPr lang="en-US" sz="3200" b="1">
                <a:latin typeface="Times New Roman" panose="02020603050405020304" pitchFamily="18" charset="0"/>
              </a:rPr>
              <a:t>1860</a:t>
            </a:r>
            <a:r>
              <a:rPr lang="zh-CN" altLang="en-US" sz="3200" b="1">
                <a:latin typeface="Times New Roman" panose="02020603050405020304" pitchFamily="18" charset="0"/>
              </a:rPr>
              <a:t>年内战打响后，形势发生了转机；</a:t>
            </a:r>
            <a:r>
              <a:rPr lang="en-US" sz="3200" b="1">
                <a:latin typeface="Times New Roman" panose="02020603050405020304" pitchFamily="18" charset="0"/>
              </a:rPr>
              <a:t>1862</a:t>
            </a:r>
            <a:r>
              <a:rPr lang="zh-CN" altLang="en-US" sz="3200" b="1">
                <a:latin typeface="Times New Roman" panose="02020603050405020304" pitchFamily="18" charset="0"/>
              </a:rPr>
              <a:t>年</a:t>
            </a:r>
            <a:r>
              <a:rPr lang="en-US" sz="3200" b="1">
                <a:latin typeface="Times New Roman" panose="02020603050405020304" pitchFamily="18" charset="0"/>
              </a:rPr>
              <a:t>《</a:t>
            </a:r>
            <a:r>
              <a:rPr lang="zh-CN" altLang="en-US" sz="3200" b="1">
                <a:latin typeface="Times New Roman" panose="02020603050405020304" pitchFamily="18" charset="0"/>
              </a:rPr>
              <a:t>人权宣言</a:t>
            </a:r>
            <a:r>
              <a:rPr lang="en-US" sz="3200" b="1">
                <a:latin typeface="Times New Roman" panose="02020603050405020304" pitchFamily="18" charset="0"/>
              </a:rPr>
              <a:t>》</a:t>
            </a:r>
            <a:r>
              <a:rPr lang="zh-CN" altLang="en-US" sz="3200" b="1">
                <a:latin typeface="Times New Roman" panose="02020603050405020304" pitchFamily="18" charset="0"/>
              </a:rPr>
              <a:t>颁布了，使我们奴隶获得解放。消息传来后，我们欢呼雀跃，并积极参军，终于打败了北方军队，但是让我们难过的事发生了，我们敬爱的华盛顿总统被刺杀身亡，我们陷入了无限的痛苦中。</a:t>
            </a:r>
            <a:endParaRPr lang="zh-CN" altLang="en-US" sz="3200" b="1">
              <a:latin typeface="Times New Roman" panose="02020603050405020304" pitchFamily="18" charset="0"/>
            </a:endParaRPr>
          </a:p>
        </p:txBody>
      </p:sp>
      <p:sp>
        <p:nvSpPr>
          <p:cNvPr id="28675" name="Oval 3"/>
          <p:cNvSpPr>
            <a:spLocks noChangeArrowheads="1"/>
          </p:cNvSpPr>
          <p:nvPr/>
        </p:nvSpPr>
        <p:spPr bwMode="auto">
          <a:xfrm>
            <a:off x="4787900" y="2708275"/>
            <a:ext cx="1512888" cy="504825"/>
          </a:xfrm>
          <a:prstGeom prst="ellipse">
            <a:avLst/>
          </a:prstGeom>
          <a:noFill/>
          <a:ln w="57150">
            <a:solidFill>
              <a:srgbClr val="FF0000"/>
            </a:solidFill>
            <a:round/>
          </a:ln>
          <a:effectLst/>
        </p:spPr>
        <p:txBody>
          <a:bodyPr wrap="none" anchor="ctr"/>
          <a:lstStyle/>
          <a:p>
            <a:endParaRPr lang="zh-CN" altLang="en-US"/>
          </a:p>
        </p:txBody>
      </p:sp>
      <p:sp>
        <p:nvSpPr>
          <p:cNvPr id="28676" name="Rectangle 4"/>
          <p:cNvSpPr>
            <a:spLocks noChangeArrowheads="1"/>
          </p:cNvSpPr>
          <p:nvPr/>
        </p:nvSpPr>
        <p:spPr bwMode="auto">
          <a:xfrm>
            <a:off x="4716463" y="2636838"/>
            <a:ext cx="1512887" cy="647700"/>
          </a:xfrm>
          <a:prstGeom prst="rect">
            <a:avLst/>
          </a:prstGeom>
          <a:solidFill>
            <a:schemeClr val="accent1"/>
          </a:solidFill>
          <a:ln w="9525">
            <a:noFill/>
            <a:miter lim="800000"/>
          </a:ln>
          <a:effectLst/>
        </p:spPr>
        <p:txBody>
          <a:bodyPr wrap="none" anchor="ctr"/>
          <a:lstStyle/>
          <a:p>
            <a:pPr algn="ctr"/>
            <a:r>
              <a:rPr lang="en-US" sz="3200" b="1">
                <a:latin typeface="Times New Roman" panose="02020603050405020304" pitchFamily="18" charset="0"/>
              </a:rPr>
              <a:t>1861</a:t>
            </a:r>
            <a:r>
              <a:rPr lang="zh-CN" altLang="en-US" sz="3200" b="1">
                <a:latin typeface="Times New Roman" panose="02020603050405020304" pitchFamily="18" charset="0"/>
              </a:rPr>
              <a:t>年</a:t>
            </a:r>
            <a:endParaRPr lang="zh-CN" altLang="en-US" sz="3200" b="1">
              <a:latin typeface="Times New Roman" panose="02020603050405020304" pitchFamily="18" charset="0"/>
            </a:endParaRPr>
          </a:p>
        </p:txBody>
      </p:sp>
      <p:sp>
        <p:nvSpPr>
          <p:cNvPr id="28677" name="Oval 5"/>
          <p:cNvSpPr>
            <a:spLocks noChangeArrowheads="1"/>
          </p:cNvSpPr>
          <p:nvPr/>
        </p:nvSpPr>
        <p:spPr bwMode="auto">
          <a:xfrm>
            <a:off x="5867400" y="3124200"/>
            <a:ext cx="2447925" cy="649288"/>
          </a:xfrm>
          <a:prstGeom prst="ellipse">
            <a:avLst/>
          </a:prstGeom>
          <a:noFill/>
          <a:ln w="57150">
            <a:solidFill>
              <a:srgbClr val="FF0000"/>
            </a:solidFill>
            <a:round/>
          </a:ln>
          <a:effectLst/>
        </p:spPr>
        <p:txBody>
          <a:bodyPr wrap="none" anchor="ctr"/>
          <a:lstStyle/>
          <a:p>
            <a:endParaRPr lang="zh-CN" altLang="en-US"/>
          </a:p>
        </p:txBody>
      </p:sp>
      <p:sp>
        <p:nvSpPr>
          <p:cNvPr id="28678" name="Oval 6"/>
          <p:cNvSpPr>
            <a:spLocks noChangeArrowheads="1"/>
          </p:cNvSpPr>
          <p:nvPr/>
        </p:nvSpPr>
        <p:spPr bwMode="auto">
          <a:xfrm>
            <a:off x="838200" y="4724400"/>
            <a:ext cx="1079500" cy="504825"/>
          </a:xfrm>
          <a:prstGeom prst="ellipse">
            <a:avLst/>
          </a:prstGeom>
          <a:noFill/>
          <a:ln w="57150">
            <a:solidFill>
              <a:srgbClr val="FF0000"/>
            </a:solidFill>
            <a:round/>
          </a:ln>
          <a:effectLst/>
        </p:spPr>
        <p:txBody>
          <a:bodyPr wrap="none" anchor="ctr"/>
          <a:lstStyle/>
          <a:p>
            <a:endParaRPr lang="zh-CN" altLang="en-US"/>
          </a:p>
        </p:txBody>
      </p:sp>
      <p:sp>
        <p:nvSpPr>
          <p:cNvPr id="28679" name="Oval 7"/>
          <p:cNvSpPr>
            <a:spLocks noChangeArrowheads="1"/>
          </p:cNvSpPr>
          <p:nvPr/>
        </p:nvSpPr>
        <p:spPr bwMode="auto">
          <a:xfrm>
            <a:off x="2362200" y="5181600"/>
            <a:ext cx="1439863" cy="504825"/>
          </a:xfrm>
          <a:prstGeom prst="ellipse">
            <a:avLst/>
          </a:prstGeom>
          <a:noFill/>
          <a:ln w="57150">
            <a:solidFill>
              <a:srgbClr val="FF0000"/>
            </a:solidFill>
            <a:round/>
          </a:ln>
          <a:effectLst/>
        </p:spPr>
        <p:txBody>
          <a:bodyPr wrap="none" anchor="ctr"/>
          <a:lstStyle/>
          <a:p>
            <a:endParaRPr lang="zh-CN" altLang="en-US"/>
          </a:p>
        </p:txBody>
      </p:sp>
      <p:sp>
        <p:nvSpPr>
          <p:cNvPr id="28680" name="Rectangle 8"/>
          <p:cNvSpPr>
            <a:spLocks noChangeArrowheads="1"/>
          </p:cNvSpPr>
          <p:nvPr/>
        </p:nvSpPr>
        <p:spPr bwMode="auto">
          <a:xfrm>
            <a:off x="5791200" y="3124200"/>
            <a:ext cx="3492500" cy="647700"/>
          </a:xfrm>
          <a:prstGeom prst="rect">
            <a:avLst/>
          </a:prstGeom>
          <a:solidFill>
            <a:schemeClr val="accent1"/>
          </a:solidFill>
          <a:ln w="9525">
            <a:noFill/>
            <a:miter lim="800000"/>
          </a:ln>
          <a:effectLst/>
        </p:spPr>
        <p:txBody>
          <a:bodyPr wrap="none" anchor="ctr"/>
          <a:lstStyle/>
          <a:p>
            <a:pPr algn="ctr"/>
            <a:r>
              <a:rPr lang="en-US" sz="3200" b="1">
                <a:latin typeface="Times New Roman" panose="02020603050405020304" pitchFamily="18" charset="0"/>
              </a:rPr>
              <a:t>《</a:t>
            </a:r>
            <a:r>
              <a:rPr lang="zh-CN" altLang="en-US" sz="3200" b="1">
                <a:latin typeface="Times New Roman" panose="02020603050405020304" pitchFamily="18" charset="0"/>
              </a:rPr>
              <a:t>解放黑人奴隶宣言</a:t>
            </a:r>
            <a:r>
              <a:rPr lang="en-US" sz="3200" b="1">
                <a:latin typeface="Times New Roman" panose="02020603050405020304" pitchFamily="18" charset="0"/>
              </a:rPr>
              <a:t>》</a:t>
            </a:r>
            <a:endParaRPr lang="en-US" sz="3200" b="1">
              <a:latin typeface="Times New Roman" panose="02020603050405020304" pitchFamily="18" charset="0"/>
            </a:endParaRPr>
          </a:p>
        </p:txBody>
      </p:sp>
      <p:sp>
        <p:nvSpPr>
          <p:cNvPr id="28681" name="Rectangle 9"/>
          <p:cNvSpPr>
            <a:spLocks noChangeArrowheads="1"/>
          </p:cNvSpPr>
          <p:nvPr/>
        </p:nvSpPr>
        <p:spPr bwMode="auto">
          <a:xfrm>
            <a:off x="914400" y="4495800"/>
            <a:ext cx="1149350" cy="647700"/>
          </a:xfrm>
          <a:prstGeom prst="rect">
            <a:avLst/>
          </a:prstGeom>
          <a:solidFill>
            <a:schemeClr val="accent1"/>
          </a:solidFill>
          <a:ln w="9525">
            <a:noFill/>
            <a:miter lim="800000"/>
          </a:ln>
          <a:effectLst/>
        </p:spPr>
        <p:txBody>
          <a:bodyPr wrap="none" anchor="ctr"/>
          <a:lstStyle/>
          <a:p>
            <a:pPr algn="ctr"/>
            <a:r>
              <a:rPr lang="zh-CN" altLang="en-US" sz="3200" b="1">
                <a:latin typeface="Times New Roman" panose="02020603050405020304" pitchFamily="18" charset="0"/>
              </a:rPr>
              <a:t>南方</a:t>
            </a:r>
            <a:endParaRPr lang="zh-CN" altLang="en-US" sz="3200" b="1">
              <a:latin typeface="Times New Roman" panose="02020603050405020304" pitchFamily="18" charset="0"/>
            </a:endParaRPr>
          </a:p>
        </p:txBody>
      </p:sp>
      <p:sp>
        <p:nvSpPr>
          <p:cNvPr id="28682" name="Rectangle 10"/>
          <p:cNvSpPr>
            <a:spLocks noChangeArrowheads="1"/>
          </p:cNvSpPr>
          <p:nvPr/>
        </p:nvSpPr>
        <p:spPr bwMode="auto">
          <a:xfrm>
            <a:off x="2438400" y="4953000"/>
            <a:ext cx="1270000" cy="647700"/>
          </a:xfrm>
          <a:prstGeom prst="rect">
            <a:avLst/>
          </a:prstGeom>
          <a:solidFill>
            <a:schemeClr val="accent1"/>
          </a:solidFill>
          <a:ln w="9525">
            <a:noFill/>
            <a:miter lim="800000"/>
          </a:ln>
          <a:effectLst/>
        </p:spPr>
        <p:txBody>
          <a:bodyPr wrap="none" anchor="ctr"/>
          <a:lstStyle/>
          <a:p>
            <a:pPr algn="ctr"/>
            <a:r>
              <a:rPr lang="zh-CN" altLang="en-US" sz="3200" b="1">
                <a:latin typeface="Times New Roman" panose="02020603050405020304" pitchFamily="18" charset="0"/>
              </a:rPr>
              <a:t>林肯</a:t>
            </a:r>
            <a:endParaRPr lang="zh-CN" altLang="en-US" sz="3200" b="1">
              <a:latin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grpId="0" nodeType="clickEffect">
                                  <p:stCondLst>
                                    <p:cond delay="0"/>
                                  </p:stCondLst>
                                  <p:childTnLst>
                                    <p:set>
                                      <p:cBhvr>
                                        <p:cTn id="6" dur="1" fill="hold">
                                          <p:stCondLst>
                                            <p:cond delay="0"/>
                                          </p:stCondLst>
                                        </p:cTn>
                                        <p:tgtEl>
                                          <p:spTgt spid="28675"/>
                                        </p:tgtEl>
                                        <p:attrNameLst>
                                          <p:attrName>style.visibility</p:attrName>
                                        </p:attrNameLst>
                                      </p:cBhvr>
                                      <p:to>
                                        <p:strVal val="visible"/>
                                      </p:to>
                                    </p:set>
                                    <p:animEffect transition="in" filter="wheel(4)">
                                      <p:cBhvr>
                                        <p:cTn id="7" dur="500"/>
                                        <p:tgtEl>
                                          <p:spTgt spid="28675"/>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28676"/>
                                        </p:tgtEl>
                                        <p:attrNameLst>
                                          <p:attrName>style.visibility</p:attrName>
                                        </p:attrNameLst>
                                      </p:cBhvr>
                                      <p:to>
                                        <p:strVal val="visible"/>
                                      </p:to>
                                    </p:set>
                                    <p:animEffect transition="in" filter="blinds(horizontal)">
                                      <p:cBhvr>
                                        <p:cTn id="12" dur="500"/>
                                        <p:tgtEl>
                                          <p:spTgt spid="28676"/>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4" fill="hold" grpId="0" nodeType="clickEffect">
                                  <p:stCondLst>
                                    <p:cond delay="0"/>
                                  </p:stCondLst>
                                  <p:childTnLst>
                                    <p:set>
                                      <p:cBhvr>
                                        <p:cTn id="16" dur="1" fill="hold">
                                          <p:stCondLst>
                                            <p:cond delay="0"/>
                                          </p:stCondLst>
                                        </p:cTn>
                                        <p:tgtEl>
                                          <p:spTgt spid="28677"/>
                                        </p:tgtEl>
                                        <p:attrNameLst>
                                          <p:attrName>style.visibility</p:attrName>
                                        </p:attrNameLst>
                                      </p:cBhvr>
                                      <p:to>
                                        <p:strVal val="visible"/>
                                      </p:to>
                                    </p:set>
                                    <p:animEffect transition="in" filter="wheel(4)">
                                      <p:cBhvr>
                                        <p:cTn id="17" dur="500"/>
                                        <p:tgtEl>
                                          <p:spTgt spid="28677"/>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28680"/>
                                        </p:tgtEl>
                                        <p:attrNameLst>
                                          <p:attrName>style.visibility</p:attrName>
                                        </p:attrNameLst>
                                      </p:cBhvr>
                                      <p:to>
                                        <p:strVal val="visible"/>
                                      </p:to>
                                    </p:set>
                                    <p:animEffect transition="in" filter="blinds(horizontal)">
                                      <p:cBhvr>
                                        <p:cTn id="22" dur="500"/>
                                        <p:tgtEl>
                                          <p:spTgt spid="28680"/>
                                        </p:tgtEl>
                                      </p:cBhvr>
                                    </p:animEffect>
                                  </p:childTnLst>
                                </p:cTn>
                              </p:par>
                            </p:childTnLst>
                          </p:cTn>
                        </p:par>
                      </p:childTnLst>
                    </p:cTn>
                  </p:par>
                  <p:par>
                    <p:cTn id="23" fill="hold">
                      <p:stCondLst>
                        <p:cond delay="indefinite"/>
                      </p:stCondLst>
                      <p:childTnLst>
                        <p:par>
                          <p:cTn id="24" fill="hold">
                            <p:stCondLst>
                              <p:cond delay="0"/>
                            </p:stCondLst>
                            <p:childTnLst>
                              <p:par>
                                <p:cTn id="25" presetID="21" presetClass="entr" presetSubtype="4" fill="hold" grpId="0" nodeType="clickEffect">
                                  <p:stCondLst>
                                    <p:cond delay="0"/>
                                  </p:stCondLst>
                                  <p:childTnLst>
                                    <p:set>
                                      <p:cBhvr>
                                        <p:cTn id="26" dur="1" fill="hold">
                                          <p:stCondLst>
                                            <p:cond delay="0"/>
                                          </p:stCondLst>
                                        </p:cTn>
                                        <p:tgtEl>
                                          <p:spTgt spid="28678"/>
                                        </p:tgtEl>
                                        <p:attrNameLst>
                                          <p:attrName>style.visibility</p:attrName>
                                        </p:attrNameLst>
                                      </p:cBhvr>
                                      <p:to>
                                        <p:strVal val="visible"/>
                                      </p:to>
                                    </p:set>
                                    <p:animEffect transition="in" filter="wheel(4)">
                                      <p:cBhvr>
                                        <p:cTn id="27" dur="500"/>
                                        <p:tgtEl>
                                          <p:spTgt spid="28678"/>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28681"/>
                                        </p:tgtEl>
                                        <p:attrNameLst>
                                          <p:attrName>style.visibility</p:attrName>
                                        </p:attrNameLst>
                                      </p:cBhvr>
                                      <p:to>
                                        <p:strVal val="visible"/>
                                      </p:to>
                                    </p:set>
                                    <p:animEffect transition="in" filter="blinds(horizontal)">
                                      <p:cBhvr>
                                        <p:cTn id="32" dur="500"/>
                                        <p:tgtEl>
                                          <p:spTgt spid="28681"/>
                                        </p:tgtEl>
                                      </p:cBhvr>
                                    </p:animEffect>
                                  </p:childTnLst>
                                </p:cTn>
                              </p:par>
                            </p:childTnLst>
                          </p:cTn>
                        </p:par>
                      </p:childTnLst>
                    </p:cTn>
                  </p:par>
                  <p:par>
                    <p:cTn id="33" fill="hold">
                      <p:stCondLst>
                        <p:cond delay="indefinite"/>
                      </p:stCondLst>
                      <p:childTnLst>
                        <p:par>
                          <p:cTn id="34" fill="hold">
                            <p:stCondLst>
                              <p:cond delay="0"/>
                            </p:stCondLst>
                            <p:childTnLst>
                              <p:par>
                                <p:cTn id="35" presetID="21" presetClass="entr" presetSubtype="4" fill="hold" grpId="0" nodeType="clickEffect">
                                  <p:stCondLst>
                                    <p:cond delay="0"/>
                                  </p:stCondLst>
                                  <p:childTnLst>
                                    <p:set>
                                      <p:cBhvr>
                                        <p:cTn id="36" dur="1" fill="hold">
                                          <p:stCondLst>
                                            <p:cond delay="0"/>
                                          </p:stCondLst>
                                        </p:cTn>
                                        <p:tgtEl>
                                          <p:spTgt spid="28679"/>
                                        </p:tgtEl>
                                        <p:attrNameLst>
                                          <p:attrName>style.visibility</p:attrName>
                                        </p:attrNameLst>
                                      </p:cBhvr>
                                      <p:to>
                                        <p:strVal val="visible"/>
                                      </p:to>
                                    </p:set>
                                    <p:animEffect transition="in" filter="wheel(4)">
                                      <p:cBhvr>
                                        <p:cTn id="37" dur="500"/>
                                        <p:tgtEl>
                                          <p:spTgt spid="28679"/>
                                        </p:tgtEl>
                                      </p:cBhvr>
                                    </p:animEffect>
                                  </p:childTnLst>
                                </p:cTn>
                              </p:par>
                            </p:childTnLst>
                          </p:cTn>
                        </p:par>
                      </p:childTnLst>
                    </p:cTn>
                  </p:par>
                  <p:par>
                    <p:cTn id="38" fill="hold">
                      <p:stCondLst>
                        <p:cond delay="indefinite"/>
                      </p:stCondLst>
                      <p:childTnLst>
                        <p:par>
                          <p:cTn id="39" fill="hold">
                            <p:stCondLst>
                              <p:cond delay="0"/>
                            </p:stCondLst>
                            <p:childTnLst>
                              <p:par>
                                <p:cTn id="40" presetID="3" presetClass="entr" presetSubtype="10" fill="hold" grpId="0" nodeType="clickEffect">
                                  <p:stCondLst>
                                    <p:cond delay="0"/>
                                  </p:stCondLst>
                                  <p:childTnLst>
                                    <p:set>
                                      <p:cBhvr>
                                        <p:cTn id="41" dur="1" fill="hold">
                                          <p:stCondLst>
                                            <p:cond delay="0"/>
                                          </p:stCondLst>
                                        </p:cTn>
                                        <p:tgtEl>
                                          <p:spTgt spid="28682"/>
                                        </p:tgtEl>
                                        <p:attrNameLst>
                                          <p:attrName>style.visibility</p:attrName>
                                        </p:attrNameLst>
                                      </p:cBhvr>
                                      <p:to>
                                        <p:strVal val="visible"/>
                                      </p:to>
                                    </p:set>
                                    <p:animEffect transition="in" filter="blinds(horizontal)">
                                      <p:cBhvr>
                                        <p:cTn id="42" dur="500"/>
                                        <p:tgtEl>
                                          <p:spTgt spid="2868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75" grpId="0" animBg="1"/>
      <p:bldP spid="28676" grpId="0" animBg="1" autoUpdateAnimBg="0"/>
      <p:bldP spid="28677" grpId="0" animBg="1"/>
      <p:bldP spid="28678" grpId="0" animBg="1"/>
      <p:bldP spid="28679" grpId="0" animBg="1"/>
      <p:bldP spid="28680" grpId="0" bldLvl="0" animBg="1" autoUpdateAnimBg="0"/>
      <p:bldP spid="28681" grpId="0" bldLvl="0" animBg="1" autoUpdateAnimBg="0"/>
      <p:bldP spid="28682" grpId="0" bldLvl="0" animBg="1" autoUpdateAnimBg="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ext Box 2"/>
          <p:cNvSpPr txBox="1">
            <a:spLocks noChangeArrowheads="1"/>
          </p:cNvSpPr>
          <p:nvPr/>
        </p:nvSpPr>
        <p:spPr bwMode="auto">
          <a:xfrm>
            <a:off x="0" y="304800"/>
            <a:ext cx="8991600" cy="5989638"/>
          </a:xfrm>
          <a:prstGeom prst="rect">
            <a:avLst/>
          </a:prstGeom>
          <a:noFill/>
          <a:ln w="9525">
            <a:noFill/>
            <a:miter lim="800000"/>
          </a:ln>
          <a:effectLst/>
        </p:spPr>
        <p:txBody>
          <a:bodyPr>
            <a:spAutoFit/>
          </a:bodyPr>
          <a:lstStyle/>
          <a:p>
            <a:pPr>
              <a:lnSpc>
                <a:spcPct val="85000"/>
              </a:lnSpc>
              <a:spcBef>
                <a:spcPct val="50000"/>
              </a:spcBef>
            </a:pPr>
            <a:r>
              <a:rPr lang="en-US" sz="2800" b="1"/>
              <a:t>1</a:t>
            </a:r>
            <a:r>
              <a:rPr lang="zh-CN" altLang="en-US" sz="2800" b="1"/>
              <a:t>、他出身贫寒，只受过很少的学校教育，当上国家领导人后，国内发生了叛乱，他领导人民战胜了叛军，维护了国家的统一。但战争刚结束，他就遇刺身亡。由于他的巨大贡献，备受人民的爱戴和尊敬。今天其国家钱币上，就有他的头像永存人间。请你判断他是谁（      ）</a:t>
            </a:r>
            <a:endParaRPr lang="zh-CN" altLang="en-US" sz="2800" b="1"/>
          </a:p>
          <a:p>
            <a:pPr>
              <a:lnSpc>
                <a:spcPct val="85000"/>
              </a:lnSpc>
              <a:spcBef>
                <a:spcPct val="50000"/>
              </a:spcBef>
            </a:pPr>
            <a:r>
              <a:rPr lang="en-US" sz="2800" b="1"/>
              <a:t>A</a:t>
            </a:r>
            <a:r>
              <a:rPr lang="zh-CN" altLang="en-US" sz="2800" b="1"/>
              <a:t>华盛顿   </a:t>
            </a:r>
            <a:r>
              <a:rPr lang="en-US" sz="2800" b="1"/>
              <a:t>B</a:t>
            </a:r>
            <a:r>
              <a:rPr lang="zh-CN" altLang="en-US" sz="2800" b="1"/>
              <a:t>克伦威尔  </a:t>
            </a:r>
            <a:r>
              <a:rPr lang="en-US" sz="2800" b="1"/>
              <a:t>C</a:t>
            </a:r>
            <a:r>
              <a:rPr lang="zh-CN" altLang="en-US" sz="2800" b="1"/>
              <a:t>拿破仑   </a:t>
            </a:r>
            <a:r>
              <a:rPr lang="en-US" sz="2800" b="1"/>
              <a:t>D</a:t>
            </a:r>
            <a:r>
              <a:rPr lang="zh-CN" altLang="en-US" sz="2800" b="1"/>
              <a:t>林肯</a:t>
            </a:r>
            <a:endParaRPr lang="zh-CN" altLang="en-US" sz="2800" b="1"/>
          </a:p>
          <a:p>
            <a:pPr>
              <a:lnSpc>
                <a:spcPct val="85000"/>
              </a:lnSpc>
              <a:spcBef>
                <a:spcPct val="50000"/>
              </a:spcBef>
            </a:pPr>
            <a:endParaRPr lang="zh-CN" altLang="en-US" sz="2800" b="1"/>
          </a:p>
          <a:p>
            <a:r>
              <a:rPr lang="en-US" sz="3200" b="1"/>
              <a:t>2</a:t>
            </a:r>
            <a:r>
              <a:rPr lang="zh-CN" altLang="en-US" sz="3200" b="1"/>
              <a:t>、林肯成为美国历史上受人尊敬和爱戴的总统，主要是因为 </a:t>
            </a:r>
            <a:r>
              <a:rPr lang="en-US" sz="3200" b="1"/>
              <a:t>(  )</a:t>
            </a:r>
            <a:endParaRPr lang="en-US" sz="3200" b="1"/>
          </a:p>
          <a:p>
            <a:r>
              <a:rPr lang="en-US" sz="3200" b="1"/>
              <a:t>A</a:t>
            </a:r>
            <a:r>
              <a:rPr lang="zh-CN" altLang="en-US" sz="3200" b="1"/>
              <a:t>他维护了美国统一，解放了黑人奴隶    </a:t>
            </a:r>
            <a:endParaRPr lang="zh-CN" altLang="en-US" sz="3200" b="1"/>
          </a:p>
          <a:p>
            <a:r>
              <a:rPr lang="en-US" sz="3200" b="1"/>
              <a:t>B</a:t>
            </a:r>
            <a:r>
              <a:rPr lang="zh-CN" altLang="en-US" sz="3200" b="1"/>
              <a:t>他消除了种族歧视 </a:t>
            </a:r>
            <a:endParaRPr lang="zh-CN" altLang="en-US" sz="3200" b="1"/>
          </a:p>
          <a:p>
            <a:r>
              <a:rPr lang="en-US" sz="3200" b="1"/>
              <a:t>C</a:t>
            </a:r>
            <a:r>
              <a:rPr lang="zh-CN" altLang="en-US" sz="3200" b="1"/>
              <a:t>他出生贫寒却当上了总统    </a:t>
            </a:r>
            <a:endParaRPr lang="zh-CN" altLang="en-US" sz="3200" b="1"/>
          </a:p>
          <a:p>
            <a:r>
              <a:rPr lang="en-US" sz="3200" b="1"/>
              <a:t>D</a:t>
            </a:r>
            <a:r>
              <a:rPr lang="zh-CN" altLang="en-US" sz="3200" b="1"/>
              <a:t>他是第一位遇刺身亡的美国总统</a:t>
            </a:r>
            <a:endParaRPr lang="zh-CN" altLang="en-US" sz="3200" b="1"/>
          </a:p>
        </p:txBody>
      </p:sp>
      <p:sp>
        <p:nvSpPr>
          <p:cNvPr id="29699" name="WordArt 3"/>
          <p:cNvSpPr>
            <a:spLocks noChangeArrowheads="1" noChangeShapeType="1"/>
          </p:cNvSpPr>
          <p:nvPr/>
        </p:nvSpPr>
        <p:spPr bwMode="auto">
          <a:xfrm>
            <a:off x="8077200" y="2362200"/>
            <a:ext cx="457200" cy="457200"/>
          </a:xfrm>
          <a:prstGeom prst="rect">
            <a:avLst/>
          </a:prstGeom>
        </p:spPr>
        <p:txBody>
          <a:bodyPr wrap="none" fromWordArt="1">
            <a:prstTxWarp prst="textPlain">
              <a:avLst>
                <a:gd name="adj" fmla="val 50000"/>
              </a:avLst>
            </a:prstTxWarp>
          </a:bodyPr>
          <a:lstStyle/>
          <a:p>
            <a:pPr algn="ctr"/>
            <a:r>
              <a:rPr lang="en-US" altLang="zh-CN" sz="3600" kern="10">
                <a:ln w="19050">
                  <a:solidFill>
                    <a:srgbClr val="99CCFF"/>
                  </a:solidFill>
                  <a:round/>
                </a:ln>
                <a:solidFill>
                  <a:srgbClr val="0066CC"/>
                </a:solidFill>
                <a:effectLst>
                  <a:outerShdw dist="35921" dir="2700000" algn="ctr" rotWithShape="0">
                    <a:srgbClr val="990000"/>
                  </a:outerShdw>
                </a:effectLst>
                <a:latin typeface="宋体" panose="02010600030101010101" pitchFamily="2" charset="-122"/>
                <a:ea typeface="宋体" panose="02010600030101010101" pitchFamily="2" charset="-122"/>
              </a:rPr>
              <a:t>D</a:t>
            </a:r>
            <a:endParaRPr lang="zh-CN" altLang="en-US" sz="3600" kern="10">
              <a:ln w="19050">
                <a:solidFill>
                  <a:srgbClr val="99CCFF"/>
                </a:solidFill>
                <a:round/>
              </a:ln>
              <a:solidFill>
                <a:srgbClr val="0066CC"/>
              </a:solidFill>
              <a:effectLst>
                <a:outerShdw dist="35921" dir="2700000" algn="ctr" rotWithShape="0">
                  <a:srgbClr val="990000"/>
                </a:outerShdw>
              </a:effectLst>
              <a:latin typeface="宋体" panose="02010600030101010101" pitchFamily="2" charset="-122"/>
              <a:ea typeface="宋体" panose="02010600030101010101" pitchFamily="2" charset="-122"/>
            </a:endParaRPr>
          </a:p>
        </p:txBody>
      </p:sp>
      <p:sp>
        <p:nvSpPr>
          <p:cNvPr id="29700" name="WordArt 4"/>
          <p:cNvSpPr>
            <a:spLocks noChangeArrowheads="1" noChangeShapeType="1"/>
          </p:cNvSpPr>
          <p:nvPr/>
        </p:nvSpPr>
        <p:spPr bwMode="auto">
          <a:xfrm>
            <a:off x="7467600" y="4114800"/>
            <a:ext cx="762000" cy="457200"/>
          </a:xfrm>
          <a:prstGeom prst="rect">
            <a:avLst/>
          </a:prstGeom>
        </p:spPr>
        <p:txBody>
          <a:bodyPr wrap="none" fromWordArt="1">
            <a:prstTxWarp prst="textPlain">
              <a:avLst>
                <a:gd name="adj" fmla="val 50000"/>
              </a:avLst>
            </a:prstTxWarp>
          </a:bodyPr>
          <a:lstStyle/>
          <a:p>
            <a:pPr algn="ctr"/>
            <a:r>
              <a:rPr lang="en-US" altLang="zh-CN" sz="3600" kern="10">
                <a:ln w="19050">
                  <a:solidFill>
                    <a:srgbClr val="99CCFF"/>
                  </a:solidFill>
                  <a:round/>
                </a:ln>
                <a:solidFill>
                  <a:srgbClr val="0066CC"/>
                </a:solidFill>
                <a:effectLst>
                  <a:outerShdw dist="35921" dir="2700000" algn="ctr" rotWithShape="0">
                    <a:srgbClr val="990000"/>
                  </a:outerShdw>
                </a:effectLst>
                <a:latin typeface="宋体" panose="02010600030101010101" pitchFamily="2" charset="-122"/>
                <a:ea typeface="宋体" panose="02010600030101010101" pitchFamily="2" charset="-122"/>
              </a:rPr>
              <a:t>A</a:t>
            </a:r>
            <a:endParaRPr lang="zh-CN" altLang="en-US" sz="3600" kern="10">
              <a:ln w="19050">
                <a:solidFill>
                  <a:srgbClr val="99CCFF"/>
                </a:solidFill>
                <a:round/>
              </a:ln>
              <a:solidFill>
                <a:srgbClr val="0066CC"/>
              </a:solidFill>
              <a:effectLst>
                <a:outerShdw dist="35921" dir="2700000" algn="ctr" rotWithShape="0">
                  <a:srgbClr val="990000"/>
                </a:outerShdw>
              </a:effectLst>
              <a:latin typeface="宋体" panose="02010600030101010101" pitchFamily="2" charset="-122"/>
              <a:ea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9699"/>
                                        </p:tgtEl>
                                        <p:attrNameLst>
                                          <p:attrName>style.visibility</p:attrName>
                                        </p:attrNameLst>
                                      </p:cBhvr>
                                      <p:to>
                                        <p:strVal val="visible"/>
                                      </p:to>
                                    </p:set>
                                    <p:animEffect transition="in" filter="blinds(horizontal)">
                                      <p:cBhvr>
                                        <p:cTn id="7" dur="500"/>
                                        <p:tgtEl>
                                          <p:spTgt spid="29699"/>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29700"/>
                                        </p:tgtEl>
                                        <p:attrNameLst>
                                          <p:attrName>style.visibility</p:attrName>
                                        </p:attrNameLst>
                                      </p:cBhvr>
                                      <p:to>
                                        <p:strVal val="visible"/>
                                      </p:to>
                                    </p:set>
                                    <p:animEffect transition="in" filter="blinds(horizontal)">
                                      <p:cBhvr>
                                        <p:cTn id="12" dur="500"/>
                                        <p:tgtEl>
                                          <p:spTgt spid="2970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699" grpId="0" animBg="1"/>
      <p:bldP spid="29700"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ext Box 2"/>
          <p:cNvSpPr txBox="1">
            <a:spLocks noChangeArrowheads="1"/>
          </p:cNvSpPr>
          <p:nvPr/>
        </p:nvSpPr>
        <p:spPr bwMode="auto">
          <a:xfrm>
            <a:off x="381000" y="304800"/>
            <a:ext cx="8534400" cy="5456238"/>
          </a:xfrm>
          <a:prstGeom prst="rect">
            <a:avLst/>
          </a:prstGeom>
          <a:noFill/>
          <a:ln w="9525">
            <a:noFill/>
            <a:miter lim="800000"/>
          </a:ln>
          <a:effectLst/>
        </p:spPr>
        <p:txBody>
          <a:bodyPr>
            <a:spAutoFit/>
          </a:bodyPr>
          <a:lstStyle/>
          <a:p>
            <a:pPr>
              <a:spcBef>
                <a:spcPct val="50000"/>
              </a:spcBef>
            </a:pPr>
            <a:r>
              <a:rPr lang="en-US" sz="3200" b="1">
                <a:solidFill>
                  <a:srgbClr val="000066"/>
                </a:solidFill>
              </a:rPr>
              <a:t>3</a:t>
            </a:r>
            <a:r>
              <a:rPr lang="zh-CN" altLang="en-US" sz="3200" b="1">
                <a:solidFill>
                  <a:srgbClr val="000066"/>
                </a:solidFill>
              </a:rPr>
              <a:t>、马克思说：“在美国历史上和人类历史上，林肯将与华盛顿齐名”。这样评价的主要依据是林肯政府（       ）</a:t>
            </a:r>
            <a:endParaRPr lang="zh-CN" altLang="en-US" sz="3200" b="1">
              <a:solidFill>
                <a:srgbClr val="000066"/>
              </a:solidFill>
            </a:endParaRPr>
          </a:p>
          <a:p>
            <a:pPr>
              <a:spcBef>
                <a:spcPct val="50000"/>
              </a:spcBef>
            </a:pPr>
            <a:r>
              <a:rPr lang="en-US" sz="3200" b="1"/>
              <a:t>A</a:t>
            </a:r>
            <a:r>
              <a:rPr lang="zh-CN" altLang="en-US" sz="3200" b="1"/>
              <a:t>起草了</a:t>
            </a:r>
            <a:r>
              <a:rPr lang="en-US" sz="3200" b="1"/>
              <a:t>《</a:t>
            </a:r>
            <a:r>
              <a:rPr lang="zh-CN" altLang="en-US" sz="3200" b="1"/>
              <a:t>独立宣言</a:t>
            </a:r>
            <a:r>
              <a:rPr lang="en-US" sz="3200" b="1"/>
              <a:t>》</a:t>
            </a:r>
            <a:r>
              <a:rPr lang="zh-CN" altLang="en-US" sz="3200" b="1"/>
              <a:t>，建立了独立的美利坚合众国</a:t>
            </a:r>
            <a:endParaRPr lang="zh-CN" altLang="en-US" sz="3200" b="1"/>
          </a:p>
          <a:p>
            <a:pPr>
              <a:spcBef>
                <a:spcPct val="50000"/>
              </a:spcBef>
            </a:pPr>
            <a:r>
              <a:rPr lang="en-US" sz="3200" b="1"/>
              <a:t>B</a:t>
            </a:r>
            <a:r>
              <a:rPr lang="zh-CN" altLang="en-US" sz="3200" b="1"/>
              <a:t>颁布了</a:t>
            </a:r>
            <a:r>
              <a:rPr lang="en-US" sz="3200" b="1"/>
              <a:t>1787</a:t>
            </a:r>
            <a:r>
              <a:rPr lang="zh-CN" altLang="en-US" sz="3200" b="1"/>
              <a:t>年宪法，确立了三权分立的政治制度</a:t>
            </a:r>
            <a:endParaRPr lang="zh-CN" altLang="en-US" sz="3200" b="1"/>
          </a:p>
          <a:p>
            <a:pPr>
              <a:spcBef>
                <a:spcPct val="50000"/>
              </a:spcBef>
            </a:pPr>
            <a:r>
              <a:rPr lang="en-US" sz="3200" b="1"/>
              <a:t>C</a:t>
            </a:r>
            <a:r>
              <a:rPr lang="zh-CN" altLang="en-US" sz="3200" b="1"/>
              <a:t>扩展了美国的领土，推进了西进运动</a:t>
            </a:r>
            <a:endParaRPr lang="zh-CN" altLang="en-US" sz="3200" b="1"/>
          </a:p>
          <a:p>
            <a:pPr>
              <a:spcBef>
                <a:spcPct val="50000"/>
              </a:spcBef>
            </a:pPr>
            <a:r>
              <a:rPr lang="en-US" sz="3200" b="1"/>
              <a:t>D</a:t>
            </a:r>
            <a:r>
              <a:rPr lang="zh-CN" altLang="en-US" sz="3200" b="1"/>
              <a:t>维护了国家的统一，废除了奴隶制度</a:t>
            </a:r>
            <a:endParaRPr lang="zh-CN" altLang="en-US" sz="3200" b="1"/>
          </a:p>
        </p:txBody>
      </p:sp>
      <p:sp>
        <p:nvSpPr>
          <p:cNvPr id="30723" name="WordArt 3"/>
          <p:cNvSpPr>
            <a:spLocks noChangeArrowheads="1" noChangeShapeType="1"/>
          </p:cNvSpPr>
          <p:nvPr/>
        </p:nvSpPr>
        <p:spPr bwMode="auto">
          <a:xfrm>
            <a:off x="6705600" y="1447800"/>
            <a:ext cx="533400" cy="457200"/>
          </a:xfrm>
          <a:prstGeom prst="rect">
            <a:avLst/>
          </a:prstGeom>
        </p:spPr>
        <p:txBody>
          <a:bodyPr wrap="none" fromWordArt="1">
            <a:prstTxWarp prst="textPlain">
              <a:avLst>
                <a:gd name="adj" fmla="val 50000"/>
              </a:avLst>
            </a:prstTxWarp>
          </a:bodyPr>
          <a:lstStyle/>
          <a:p>
            <a:pPr algn="ctr"/>
            <a:r>
              <a:rPr lang="en-US" altLang="zh-CN" sz="3600" kern="10">
                <a:ln w="19050">
                  <a:solidFill>
                    <a:srgbClr val="99CCFF"/>
                  </a:solidFill>
                  <a:round/>
                </a:ln>
                <a:solidFill>
                  <a:srgbClr val="0066CC"/>
                </a:solidFill>
                <a:effectLst>
                  <a:outerShdw dist="35921" dir="2700000" algn="ctr" rotWithShape="0">
                    <a:srgbClr val="990000"/>
                  </a:outerShdw>
                </a:effectLst>
                <a:latin typeface="宋体" panose="02010600030101010101" pitchFamily="2" charset="-122"/>
                <a:ea typeface="宋体" panose="02010600030101010101" pitchFamily="2" charset="-122"/>
              </a:rPr>
              <a:t>D</a:t>
            </a:r>
            <a:endParaRPr lang="zh-CN" altLang="en-US" sz="3600" kern="10">
              <a:ln w="19050">
                <a:solidFill>
                  <a:srgbClr val="99CCFF"/>
                </a:solidFill>
                <a:round/>
              </a:ln>
              <a:solidFill>
                <a:srgbClr val="0066CC"/>
              </a:solidFill>
              <a:effectLst>
                <a:outerShdw dist="35921" dir="2700000" algn="ctr" rotWithShape="0">
                  <a:srgbClr val="990000"/>
                </a:outerShdw>
              </a:effectLst>
              <a:latin typeface="宋体" panose="02010600030101010101" pitchFamily="2" charset="-122"/>
              <a:ea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0723"/>
                                        </p:tgtEl>
                                        <p:attrNameLst>
                                          <p:attrName>style.visibility</p:attrName>
                                        </p:attrNameLst>
                                      </p:cBhvr>
                                      <p:to>
                                        <p:strVal val="visible"/>
                                      </p:to>
                                    </p:set>
                                    <p:animEffect transition="in" filter="blinds(horizontal)">
                                      <p:cBhvr>
                                        <p:cTn id="7" dur="500"/>
                                        <p:tgtEl>
                                          <p:spTgt spid="307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23"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ext Box 2"/>
          <p:cNvSpPr txBox="1">
            <a:spLocks noChangeArrowheads="1"/>
          </p:cNvSpPr>
          <p:nvPr/>
        </p:nvSpPr>
        <p:spPr bwMode="auto">
          <a:xfrm>
            <a:off x="152400" y="0"/>
            <a:ext cx="8458200" cy="7159625"/>
          </a:xfrm>
          <a:prstGeom prst="rect">
            <a:avLst/>
          </a:prstGeom>
          <a:noFill/>
          <a:ln w="9525">
            <a:noFill/>
            <a:miter lim="800000"/>
          </a:ln>
          <a:effectLst/>
        </p:spPr>
        <p:txBody>
          <a:bodyPr>
            <a:spAutoFit/>
          </a:bodyPr>
          <a:lstStyle/>
          <a:p>
            <a:r>
              <a:rPr lang="zh-CN" altLang="en-US" sz="3200" b="1">
                <a:solidFill>
                  <a:srgbClr val="000066"/>
                </a:solidFill>
                <a:latin typeface="宋体" panose="02010600030101010101" pitchFamily="2" charset="-122"/>
              </a:rPr>
              <a:t>4. </a:t>
            </a:r>
            <a:r>
              <a:rPr lang="zh-CN" altLang="en-US" sz="3200" b="1">
                <a:latin typeface="宋体" panose="02010600030101010101" pitchFamily="2" charset="-122"/>
              </a:rPr>
              <a:t>1862年</a:t>
            </a:r>
            <a:r>
              <a:rPr lang="en-US" altLang="en-US" sz="3200" b="1">
                <a:latin typeface="宋体" panose="02010600030101010101" pitchFamily="2" charset="-122"/>
              </a:rPr>
              <a:t>2</a:t>
            </a:r>
            <a:r>
              <a:rPr lang="zh-CN" altLang="en-US" sz="3200" b="1">
                <a:latin typeface="宋体" panose="02010600030101010101" pitchFamily="2" charset="-122"/>
              </a:rPr>
              <a:t>月美国总统林肯说：“我在这场斗争中的最高目标是拯救联邦，而既不是保全奴隶制，也不是摧毁奴隶制，如果我能够拯救联邦而不解放任何一个奴隶，我愿意这样做；如果为了拯救联邦，而解放所有的奴隶，我愿意这样做；如果为了拯救联邦需要解放这一部分奴隶而保留一部分，我也愿意这样做。</a:t>
            </a:r>
            <a:r>
              <a:rPr lang="en-US" altLang="zh-CN" sz="3200" b="1">
                <a:latin typeface="宋体" panose="02010600030101010101" pitchFamily="2" charset="-122"/>
              </a:rPr>
              <a:t>”</a:t>
            </a:r>
            <a:r>
              <a:rPr lang="zh-CN" altLang="en-US" sz="3200" b="1">
                <a:latin typeface="宋体" panose="02010600030101010101" pitchFamily="2" charset="-122"/>
              </a:rPr>
              <a:t>这表明林肯的出发点是（  ）</a:t>
            </a:r>
            <a:endParaRPr lang="zh-CN" altLang="en-US" sz="3200" b="1">
              <a:latin typeface="宋体" panose="02010600030101010101" pitchFamily="2" charset="-122"/>
            </a:endParaRPr>
          </a:p>
          <a:p>
            <a:endParaRPr lang="en-US" altLang="zh-CN" sz="3200" b="1">
              <a:latin typeface="宋体" panose="02010600030101010101" pitchFamily="2" charset="-122"/>
            </a:endParaRPr>
          </a:p>
          <a:p>
            <a:r>
              <a:rPr lang="en-US" altLang="zh-CN" sz="3200" b="1">
                <a:solidFill>
                  <a:srgbClr val="000099"/>
                </a:solidFill>
                <a:latin typeface="宋体" panose="02010600030101010101" pitchFamily="2" charset="-122"/>
              </a:rPr>
              <a:t>A. </a:t>
            </a:r>
            <a:r>
              <a:rPr lang="zh-CN" altLang="en-US" sz="3200" b="1">
                <a:solidFill>
                  <a:srgbClr val="000099"/>
                </a:solidFill>
                <a:latin typeface="宋体" panose="02010600030101010101" pitchFamily="2" charset="-122"/>
              </a:rPr>
              <a:t>不惜一切代价摧毁奴隶制</a:t>
            </a:r>
            <a:endParaRPr lang="zh-CN" altLang="en-US" sz="3200" b="1">
              <a:solidFill>
                <a:srgbClr val="000099"/>
              </a:solidFill>
              <a:latin typeface="宋体" panose="02010600030101010101" pitchFamily="2" charset="-122"/>
            </a:endParaRPr>
          </a:p>
          <a:p>
            <a:r>
              <a:rPr lang="en-US" altLang="zh-CN" sz="3200" b="1">
                <a:solidFill>
                  <a:srgbClr val="000099"/>
                </a:solidFill>
                <a:latin typeface="宋体" panose="02010600030101010101" pitchFamily="2" charset="-122"/>
              </a:rPr>
              <a:t>B. </a:t>
            </a:r>
            <a:r>
              <a:rPr lang="zh-CN" altLang="en-US" sz="3200" b="1">
                <a:solidFill>
                  <a:srgbClr val="000099"/>
                </a:solidFill>
                <a:latin typeface="宋体" panose="02010600030101010101" pitchFamily="2" charset="-122"/>
              </a:rPr>
              <a:t>维护美国的统一</a:t>
            </a:r>
            <a:endParaRPr lang="zh-CN" altLang="en-US" sz="3200" b="1">
              <a:solidFill>
                <a:srgbClr val="000099"/>
              </a:solidFill>
              <a:latin typeface="宋体" panose="02010600030101010101" pitchFamily="2" charset="-122"/>
            </a:endParaRPr>
          </a:p>
          <a:p>
            <a:r>
              <a:rPr lang="en-US" altLang="zh-CN" sz="3200" b="1">
                <a:solidFill>
                  <a:srgbClr val="000099"/>
                </a:solidFill>
                <a:latin typeface="宋体" panose="02010600030101010101" pitchFamily="2" charset="-122"/>
              </a:rPr>
              <a:t>C. </a:t>
            </a:r>
            <a:r>
              <a:rPr lang="zh-CN" altLang="en-US" sz="3200" b="1">
                <a:solidFill>
                  <a:srgbClr val="000099"/>
                </a:solidFill>
                <a:latin typeface="宋体" panose="02010600030101010101" pitchFamily="2" charset="-122"/>
              </a:rPr>
              <a:t>向南方奴隶主妥协</a:t>
            </a:r>
            <a:endParaRPr lang="zh-CN" altLang="en-US" sz="3200" b="1">
              <a:solidFill>
                <a:srgbClr val="000099"/>
              </a:solidFill>
              <a:latin typeface="宋体" panose="02010600030101010101" pitchFamily="2" charset="-122"/>
            </a:endParaRPr>
          </a:p>
          <a:p>
            <a:r>
              <a:rPr lang="en-US" altLang="zh-CN" sz="3200" b="1">
                <a:solidFill>
                  <a:srgbClr val="000099"/>
                </a:solidFill>
                <a:latin typeface="宋体" panose="02010600030101010101" pitchFamily="2" charset="-122"/>
              </a:rPr>
              <a:t>D. </a:t>
            </a:r>
            <a:r>
              <a:rPr lang="zh-CN" altLang="en-US" sz="3200" b="1">
                <a:solidFill>
                  <a:srgbClr val="000099"/>
                </a:solidFill>
                <a:latin typeface="宋体" panose="02010600030101010101" pitchFamily="2" charset="-122"/>
              </a:rPr>
              <a:t>维护自己的领导地位</a:t>
            </a:r>
            <a:endParaRPr lang="zh-CN" altLang="en-US" sz="3200" b="1">
              <a:solidFill>
                <a:srgbClr val="000099"/>
              </a:solidFill>
              <a:latin typeface="宋体" panose="02010600030101010101" pitchFamily="2" charset="-122"/>
            </a:endParaRPr>
          </a:p>
          <a:p>
            <a:pPr algn="just">
              <a:spcBef>
                <a:spcPct val="50000"/>
              </a:spcBef>
            </a:pPr>
            <a:endParaRPr lang="zh-CN" altLang="en-US" sz="3200" b="1">
              <a:solidFill>
                <a:srgbClr val="000099"/>
              </a:solidFill>
              <a:latin typeface="宋体" panose="02010600030101010101" pitchFamily="2" charset="-122"/>
            </a:endParaRPr>
          </a:p>
        </p:txBody>
      </p:sp>
      <p:sp>
        <p:nvSpPr>
          <p:cNvPr id="31749" name="Text Box 5"/>
          <p:cNvSpPr txBox="1">
            <a:spLocks noChangeArrowheads="1"/>
          </p:cNvSpPr>
          <p:nvPr/>
        </p:nvSpPr>
        <p:spPr bwMode="auto">
          <a:xfrm>
            <a:off x="4038600" y="3352800"/>
            <a:ext cx="685800" cy="762000"/>
          </a:xfrm>
          <a:prstGeom prst="rect">
            <a:avLst/>
          </a:prstGeom>
          <a:noFill/>
          <a:ln w="9525">
            <a:noFill/>
            <a:miter lim="800000"/>
          </a:ln>
          <a:effectLst/>
        </p:spPr>
        <p:txBody>
          <a:bodyPr>
            <a:spAutoFit/>
          </a:bodyPr>
          <a:lstStyle/>
          <a:p>
            <a:pPr>
              <a:spcBef>
                <a:spcPct val="50000"/>
              </a:spcBef>
            </a:pPr>
            <a:r>
              <a:rPr lang="en-US" altLang="zh-CN" sz="4400" b="1">
                <a:solidFill>
                  <a:srgbClr val="FF0000"/>
                </a:solidFill>
                <a:latin typeface="黑体" panose="02010609060101010101" pitchFamily="49" charset="-122"/>
                <a:ea typeface="黑体" panose="02010609060101010101" pitchFamily="49" charset="-122"/>
              </a:rPr>
              <a:t>B</a:t>
            </a:r>
            <a:endParaRPr lang="en-US" altLang="zh-CN" sz="4400" b="1">
              <a:solidFill>
                <a:srgbClr val="FF0000"/>
              </a:solidFill>
              <a:latin typeface="黑体" panose="02010609060101010101" pitchFamily="49" charset="-122"/>
              <a:ea typeface="黑体" panose="02010609060101010101"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1749">
                                            <p:txEl>
                                              <p:pRg st="0" end="0"/>
                                            </p:txEl>
                                          </p:spTgt>
                                        </p:tgtEl>
                                        <p:attrNameLst>
                                          <p:attrName>style.visibility</p:attrName>
                                        </p:attrNameLst>
                                      </p:cBhvr>
                                      <p:to>
                                        <p:strVal val="visible"/>
                                      </p:to>
                                    </p:set>
                                    <p:animEffect transition="in" filter="blinds(horizontal)">
                                      <p:cBhvr>
                                        <p:cTn id="7" dur="500"/>
                                        <p:tgtEl>
                                          <p:spTgt spid="3174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ext Box 2"/>
          <p:cNvSpPr txBox="1">
            <a:spLocks noChangeArrowheads="1"/>
          </p:cNvSpPr>
          <p:nvPr/>
        </p:nvSpPr>
        <p:spPr bwMode="auto">
          <a:xfrm>
            <a:off x="755650" y="765175"/>
            <a:ext cx="7561263" cy="4237038"/>
          </a:xfrm>
          <a:prstGeom prst="rect">
            <a:avLst/>
          </a:prstGeom>
          <a:noFill/>
          <a:ln w="9525">
            <a:noFill/>
            <a:miter lim="800000"/>
          </a:ln>
          <a:effectLst/>
        </p:spPr>
        <p:txBody>
          <a:bodyPr>
            <a:spAutoFit/>
          </a:bodyPr>
          <a:lstStyle/>
          <a:p>
            <a:r>
              <a:rPr lang="zh-CN" altLang="en-US" sz="3200" b="1">
                <a:latin typeface="Times New Roman" panose="02020603050405020304" pitchFamily="18" charset="0"/>
              </a:rPr>
              <a:t>5.林肯说：</a:t>
            </a:r>
            <a:r>
              <a:rPr lang="zh-CN" altLang="en-US" sz="3200" b="1">
                <a:latin typeface="Arial" panose="020B0604020202020204"/>
              </a:rPr>
              <a:t>“</a:t>
            </a:r>
            <a:r>
              <a:rPr lang="zh-CN" altLang="en-US" sz="3200" b="1">
                <a:latin typeface="Times New Roman" panose="02020603050405020304" pitchFamily="18" charset="0"/>
              </a:rPr>
              <a:t>一个妇人写了一本小册子，结果引起了一场战争。</a:t>
            </a:r>
            <a:r>
              <a:rPr lang="zh-CN" altLang="en-US" sz="3200" b="1">
                <a:latin typeface="Arial" panose="020B0604020202020204"/>
              </a:rPr>
              <a:t>”</a:t>
            </a:r>
            <a:r>
              <a:rPr lang="zh-CN" altLang="en-US" sz="3200" b="1">
                <a:latin typeface="Times New Roman" panose="02020603050405020304" pitchFamily="18" charset="0"/>
              </a:rPr>
              <a:t>这个妇人就是斯托夫人，这本小册子就是《黑奴吁天录》（又译为《汤姆叔叔的小屋》），这场战争就是（   ） </a:t>
            </a:r>
            <a:endParaRPr lang="zh-CN" altLang="en-US" sz="3200" b="1">
              <a:latin typeface="Times New Roman" panose="02020603050405020304" pitchFamily="18" charset="0"/>
            </a:endParaRPr>
          </a:p>
          <a:p>
            <a:r>
              <a:rPr lang="zh-CN" altLang="en-US" sz="3200" b="1">
                <a:latin typeface="Times New Roman" panose="02020603050405020304" pitchFamily="18" charset="0"/>
              </a:rPr>
              <a:t>A美国独立战争</a:t>
            </a:r>
            <a:r>
              <a:rPr lang="zh-CN" altLang="en-US" sz="3200" b="1">
                <a:latin typeface="Arial" panose="020B0604020202020204"/>
              </a:rPr>
              <a:t>   </a:t>
            </a:r>
            <a:r>
              <a:rPr lang="zh-CN" altLang="en-US" sz="3200" b="1">
                <a:latin typeface="Times New Roman" panose="02020603050405020304" pitchFamily="18" charset="0"/>
              </a:rPr>
              <a:t>     B美西战争</a:t>
            </a:r>
            <a:r>
              <a:rPr lang="zh-CN" altLang="en-US" sz="3200" b="1">
                <a:latin typeface="Arial" panose="020B0604020202020204"/>
              </a:rPr>
              <a:t>   </a:t>
            </a:r>
            <a:endParaRPr lang="zh-CN" altLang="en-US" sz="3200" b="1">
              <a:latin typeface="Times New Roman" panose="02020603050405020304" pitchFamily="18" charset="0"/>
            </a:endParaRPr>
          </a:p>
          <a:p>
            <a:r>
              <a:rPr lang="zh-CN" altLang="en-US" sz="3200" b="1">
                <a:latin typeface="Times New Roman" panose="02020603050405020304" pitchFamily="18" charset="0"/>
              </a:rPr>
              <a:t>C美国南北战争</a:t>
            </a:r>
            <a:r>
              <a:rPr lang="zh-CN" altLang="en-US" sz="3200" b="1">
                <a:latin typeface="Arial" panose="020B0604020202020204"/>
              </a:rPr>
              <a:t>  </a:t>
            </a:r>
            <a:r>
              <a:rPr lang="zh-CN" altLang="en-US" sz="3200" b="1">
                <a:latin typeface="Times New Roman" panose="02020603050405020304" pitchFamily="18" charset="0"/>
              </a:rPr>
              <a:t>      D朝鲜战争</a:t>
            </a:r>
            <a:r>
              <a:rPr lang="zh-CN" altLang="en-US" sz="3200">
                <a:latin typeface="Times New Roman" panose="02020603050405020304" pitchFamily="18" charset="0"/>
              </a:rPr>
              <a:t> </a:t>
            </a:r>
            <a:endParaRPr lang="zh-CN" altLang="en-US" sz="3200">
              <a:latin typeface="Times New Roman" panose="02020603050405020304" pitchFamily="18" charset="0"/>
            </a:endParaRPr>
          </a:p>
          <a:p>
            <a:pPr>
              <a:spcBef>
                <a:spcPct val="50000"/>
              </a:spcBef>
            </a:pPr>
            <a:endParaRPr lang="zh-CN" altLang="en-US" sz="3200" b="1">
              <a:latin typeface="Times New Roman" panose="02020603050405020304" pitchFamily="18" charset="0"/>
            </a:endParaRPr>
          </a:p>
        </p:txBody>
      </p:sp>
      <p:sp>
        <p:nvSpPr>
          <p:cNvPr id="32771" name="WordArt 3"/>
          <p:cNvSpPr>
            <a:spLocks noChangeArrowheads="1" noChangeShapeType="1"/>
          </p:cNvSpPr>
          <p:nvPr/>
        </p:nvSpPr>
        <p:spPr bwMode="auto">
          <a:xfrm>
            <a:off x="2268538" y="2852738"/>
            <a:ext cx="936625" cy="457200"/>
          </a:xfrm>
          <a:prstGeom prst="rect">
            <a:avLst/>
          </a:prstGeom>
        </p:spPr>
        <p:txBody>
          <a:bodyPr wrap="none" fromWordArt="1">
            <a:prstTxWarp prst="textPlain">
              <a:avLst>
                <a:gd name="adj" fmla="val 50000"/>
              </a:avLst>
            </a:prstTxWarp>
          </a:bodyPr>
          <a:lstStyle/>
          <a:p>
            <a:pPr algn="ctr"/>
            <a:r>
              <a:rPr lang="en-US" altLang="zh-CN" sz="3600" kern="10">
                <a:ln w="19050">
                  <a:solidFill>
                    <a:srgbClr val="99CCFF"/>
                  </a:solidFill>
                  <a:round/>
                </a:ln>
                <a:solidFill>
                  <a:srgbClr val="0066CC"/>
                </a:solidFill>
                <a:effectLst>
                  <a:outerShdw dist="35921" dir="2700000" algn="ctr" rotWithShape="0">
                    <a:srgbClr val="990000"/>
                  </a:outerShdw>
                </a:effectLst>
                <a:latin typeface="宋体" panose="02010600030101010101" pitchFamily="2" charset="-122"/>
                <a:ea typeface="宋体" panose="02010600030101010101" pitchFamily="2" charset="-122"/>
              </a:rPr>
              <a:t>C</a:t>
            </a:r>
            <a:endParaRPr lang="zh-CN" altLang="en-US" sz="3600" kern="10">
              <a:ln w="19050">
                <a:solidFill>
                  <a:srgbClr val="99CCFF"/>
                </a:solidFill>
                <a:round/>
              </a:ln>
              <a:solidFill>
                <a:srgbClr val="0066CC"/>
              </a:solidFill>
              <a:effectLst>
                <a:outerShdw dist="35921" dir="2700000" algn="ctr" rotWithShape="0">
                  <a:srgbClr val="990000"/>
                </a:outerShdw>
              </a:effectLst>
              <a:latin typeface="宋体" panose="02010600030101010101" pitchFamily="2" charset="-122"/>
              <a:ea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2771"/>
                                        </p:tgtEl>
                                        <p:attrNameLst>
                                          <p:attrName>style.visibility</p:attrName>
                                        </p:attrNameLst>
                                      </p:cBhvr>
                                      <p:to>
                                        <p:strVal val="visible"/>
                                      </p:to>
                                    </p:set>
                                    <p:animEffect transition="in" filter="blinds(horizontal)">
                                      <p:cBhvr>
                                        <p:cTn id="7" dur="500"/>
                                        <p:tgtEl>
                                          <p:spTgt spid="327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771"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ChangeArrowheads="1"/>
          </p:cNvSpPr>
          <p:nvPr/>
        </p:nvSpPr>
        <p:spPr bwMode="auto">
          <a:xfrm>
            <a:off x="457200" y="841375"/>
            <a:ext cx="8382000" cy="4138613"/>
          </a:xfrm>
          <a:prstGeom prst="rect">
            <a:avLst/>
          </a:prstGeom>
          <a:noFill/>
          <a:ln w="9525">
            <a:noFill/>
            <a:miter lim="800000"/>
          </a:ln>
          <a:effectLst/>
        </p:spPr>
        <p:txBody>
          <a:bodyPr>
            <a:spAutoFit/>
          </a:bodyPr>
          <a:lstStyle/>
          <a:p>
            <a:pPr>
              <a:lnSpc>
                <a:spcPct val="90000"/>
              </a:lnSpc>
              <a:spcBef>
                <a:spcPct val="50000"/>
              </a:spcBef>
            </a:pPr>
            <a:r>
              <a:rPr lang="zh-CN" altLang="en-US" sz="3200" b="1">
                <a:solidFill>
                  <a:srgbClr val="000066"/>
                </a:solidFill>
              </a:rPr>
              <a:t>6.下列有关美国独立战争和南北战争的说法，不正确的是（      ）</a:t>
            </a:r>
            <a:endParaRPr lang="zh-CN" altLang="en-US" sz="3200" b="1">
              <a:solidFill>
                <a:srgbClr val="000066"/>
              </a:solidFill>
            </a:endParaRPr>
          </a:p>
          <a:p>
            <a:pPr>
              <a:lnSpc>
                <a:spcPct val="90000"/>
              </a:lnSpc>
              <a:spcBef>
                <a:spcPct val="50000"/>
              </a:spcBef>
            </a:pPr>
            <a:r>
              <a:rPr lang="zh-CN" altLang="en-US" sz="3200" b="1"/>
              <a:t>A前者以争取国家独立为目标，后者以维护国家统一为旗帜      </a:t>
            </a:r>
            <a:endParaRPr lang="zh-CN" altLang="en-US" sz="3200" b="1"/>
          </a:p>
          <a:p>
            <a:pPr>
              <a:lnSpc>
                <a:spcPct val="90000"/>
              </a:lnSpc>
              <a:spcBef>
                <a:spcPct val="50000"/>
              </a:spcBef>
            </a:pPr>
            <a:r>
              <a:rPr lang="zh-CN" altLang="en-US" sz="3200" b="1"/>
              <a:t>B都是由当时的美国总统领导的资产阶级革命</a:t>
            </a:r>
            <a:endParaRPr lang="zh-CN" altLang="en-US" sz="3200" b="1"/>
          </a:p>
          <a:p>
            <a:pPr>
              <a:lnSpc>
                <a:spcPct val="90000"/>
              </a:lnSpc>
              <a:spcBef>
                <a:spcPct val="50000"/>
              </a:spcBef>
            </a:pPr>
            <a:r>
              <a:rPr lang="zh-CN" altLang="en-US" sz="3200" b="1"/>
              <a:t>C战争的爆发都与英国有关系</a:t>
            </a:r>
            <a:endParaRPr lang="zh-CN" altLang="en-US" sz="3200" b="1"/>
          </a:p>
          <a:p>
            <a:pPr>
              <a:lnSpc>
                <a:spcPct val="90000"/>
              </a:lnSpc>
              <a:spcBef>
                <a:spcPct val="50000"/>
              </a:spcBef>
            </a:pPr>
            <a:r>
              <a:rPr lang="zh-CN" altLang="en-US" sz="3200" b="1"/>
              <a:t>D战后有利于美国经济发展</a:t>
            </a:r>
            <a:endParaRPr lang="zh-CN" altLang="en-US" sz="3200" b="1"/>
          </a:p>
        </p:txBody>
      </p:sp>
      <p:sp>
        <p:nvSpPr>
          <p:cNvPr id="33795" name="WordArt 3"/>
          <p:cNvSpPr>
            <a:spLocks noChangeArrowheads="1" noChangeShapeType="1"/>
          </p:cNvSpPr>
          <p:nvPr/>
        </p:nvSpPr>
        <p:spPr bwMode="auto">
          <a:xfrm>
            <a:off x="2590800" y="1371600"/>
            <a:ext cx="762000" cy="457200"/>
          </a:xfrm>
          <a:prstGeom prst="rect">
            <a:avLst/>
          </a:prstGeom>
        </p:spPr>
        <p:txBody>
          <a:bodyPr wrap="none" fromWordArt="1">
            <a:prstTxWarp prst="textPlain">
              <a:avLst>
                <a:gd name="adj" fmla="val 50000"/>
              </a:avLst>
            </a:prstTxWarp>
          </a:bodyPr>
          <a:lstStyle/>
          <a:p>
            <a:pPr algn="ctr"/>
            <a:r>
              <a:rPr lang="en-US" altLang="zh-CN" sz="3600" kern="10">
                <a:ln w="19050">
                  <a:solidFill>
                    <a:srgbClr val="99CCFF"/>
                  </a:solidFill>
                  <a:round/>
                </a:ln>
                <a:solidFill>
                  <a:srgbClr val="0066CC"/>
                </a:solidFill>
                <a:effectLst>
                  <a:outerShdw dist="35921" dir="2700000" algn="ctr" rotWithShape="0">
                    <a:srgbClr val="990000"/>
                  </a:outerShdw>
                </a:effectLst>
                <a:latin typeface="宋体" panose="02010600030101010101" pitchFamily="2" charset="-122"/>
                <a:ea typeface="宋体" panose="02010600030101010101" pitchFamily="2" charset="-122"/>
              </a:rPr>
              <a:t>B</a:t>
            </a:r>
            <a:endParaRPr lang="zh-CN" altLang="en-US" sz="3600" kern="10">
              <a:ln w="19050">
                <a:solidFill>
                  <a:srgbClr val="99CCFF"/>
                </a:solidFill>
                <a:round/>
              </a:ln>
              <a:solidFill>
                <a:srgbClr val="0066CC"/>
              </a:solidFill>
              <a:effectLst>
                <a:outerShdw dist="35921" dir="2700000" algn="ctr" rotWithShape="0">
                  <a:srgbClr val="990000"/>
                </a:outerShdw>
              </a:effectLst>
              <a:latin typeface="宋体" panose="02010600030101010101" pitchFamily="2" charset="-122"/>
              <a:ea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3795"/>
                                        </p:tgtEl>
                                        <p:attrNameLst>
                                          <p:attrName>style.visibility</p:attrName>
                                        </p:attrNameLst>
                                      </p:cBhvr>
                                      <p:to>
                                        <p:strVal val="visible"/>
                                      </p:to>
                                    </p:set>
                                    <p:animEffect transition="in" filter="blinds(horizontal)">
                                      <p:cBhvr>
                                        <p:cTn id="7" dur="500"/>
                                        <p:tgtEl>
                                          <p:spTgt spid="3379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795"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ext Box 2"/>
          <p:cNvSpPr txBox="1">
            <a:spLocks noChangeArrowheads="1"/>
          </p:cNvSpPr>
          <p:nvPr/>
        </p:nvSpPr>
        <p:spPr bwMode="auto">
          <a:xfrm>
            <a:off x="457200" y="838200"/>
            <a:ext cx="8305800" cy="4138613"/>
          </a:xfrm>
          <a:prstGeom prst="rect">
            <a:avLst/>
          </a:prstGeom>
          <a:noFill/>
          <a:ln w="9525">
            <a:noFill/>
            <a:miter lim="800000"/>
          </a:ln>
          <a:effectLst/>
        </p:spPr>
        <p:txBody>
          <a:bodyPr>
            <a:spAutoFit/>
          </a:bodyPr>
          <a:lstStyle/>
          <a:p>
            <a:pPr>
              <a:lnSpc>
                <a:spcPct val="90000"/>
              </a:lnSpc>
              <a:spcBef>
                <a:spcPct val="50000"/>
              </a:spcBef>
            </a:pPr>
            <a:r>
              <a:rPr lang="zh-CN" altLang="en-US" sz="3200" b="1">
                <a:solidFill>
                  <a:srgbClr val="000066"/>
                </a:solidFill>
              </a:rPr>
              <a:t>7.对美国南北两种经济制度的矛盾的表述，不正确的是（   ）</a:t>
            </a:r>
            <a:endParaRPr lang="zh-CN" altLang="en-US" sz="3200" b="1">
              <a:solidFill>
                <a:srgbClr val="000066"/>
              </a:solidFill>
            </a:endParaRPr>
          </a:p>
          <a:p>
            <a:pPr>
              <a:lnSpc>
                <a:spcPct val="90000"/>
              </a:lnSpc>
              <a:spcBef>
                <a:spcPct val="50000"/>
              </a:spcBef>
            </a:pPr>
            <a:r>
              <a:rPr lang="zh-CN" altLang="en-US" sz="3200" b="1"/>
              <a:t>A北方主张提高关税，南方主张降低关税</a:t>
            </a:r>
            <a:endParaRPr lang="zh-CN" altLang="en-US" sz="3200" b="1"/>
          </a:p>
          <a:p>
            <a:pPr>
              <a:lnSpc>
                <a:spcPct val="90000"/>
              </a:lnSpc>
              <a:spcBef>
                <a:spcPct val="50000"/>
              </a:spcBef>
            </a:pPr>
            <a:r>
              <a:rPr lang="zh-CN" altLang="en-US" sz="3200" b="1"/>
              <a:t>B北方主张扩大工业进口，南方主张限制工业进口</a:t>
            </a:r>
            <a:endParaRPr lang="zh-CN" altLang="en-US" sz="3200" b="1"/>
          </a:p>
          <a:p>
            <a:pPr>
              <a:lnSpc>
                <a:spcPct val="90000"/>
              </a:lnSpc>
              <a:spcBef>
                <a:spcPct val="50000"/>
              </a:spcBef>
            </a:pPr>
            <a:r>
              <a:rPr lang="zh-CN" altLang="en-US" sz="3200" b="1"/>
              <a:t>C南北两种经济形式都是资本主义经济</a:t>
            </a:r>
            <a:endParaRPr lang="zh-CN" altLang="en-US" sz="3200" b="1"/>
          </a:p>
          <a:p>
            <a:pPr>
              <a:lnSpc>
                <a:spcPct val="90000"/>
              </a:lnSpc>
              <a:spcBef>
                <a:spcPct val="50000"/>
              </a:spcBef>
            </a:pPr>
            <a:r>
              <a:rPr lang="zh-CN" altLang="en-US" sz="3200" b="1"/>
              <a:t>D双方矛盾的焦点是奴隶制存废问题</a:t>
            </a:r>
            <a:endParaRPr lang="zh-CN" altLang="en-US" sz="3200" b="1"/>
          </a:p>
        </p:txBody>
      </p:sp>
      <p:sp>
        <p:nvSpPr>
          <p:cNvPr id="34819" name="WordArt 3"/>
          <p:cNvSpPr>
            <a:spLocks noChangeArrowheads="1" noChangeShapeType="1"/>
          </p:cNvSpPr>
          <p:nvPr/>
        </p:nvSpPr>
        <p:spPr bwMode="auto">
          <a:xfrm>
            <a:off x="2362200" y="1295400"/>
            <a:ext cx="762000" cy="457200"/>
          </a:xfrm>
          <a:prstGeom prst="rect">
            <a:avLst/>
          </a:prstGeom>
        </p:spPr>
        <p:txBody>
          <a:bodyPr wrap="none" fromWordArt="1">
            <a:prstTxWarp prst="textPlain">
              <a:avLst>
                <a:gd name="adj" fmla="val 50000"/>
              </a:avLst>
            </a:prstTxWarp>
          </a:bodyPr>
          <a:lstStyle/>
          <a:p>
            <a:pPr algn="ctr"/>
            <a:r>
              <a:rPr lang="en-US" altLang="zh-CN" sz="3600" kern="10">
                <a:ln w="19050">
                  <a:solidFill>
                    <a:srgbClr val="99CCFF"/>
                  </a:solidFill>
                  <a:round/>
                </a:ln>
                <a:solidFill>
                  <a:srgbClr val="0066CC"/>
                </a:solidFill>
                <a:effectLst>
                  <a:outerShdw dist="35921" dir="2700000" algn="ctr" rotWithShape="0">
                    <a:srgbClr val="990000"/>
                  </a:outerShdw>
                </a:effectLst>
                <a:latin typeface="宋体" panose="02010600030101010101" pitchFamily="2" charset="-122"/>
                <a:ea typeface="宋体" panose="02010600030101010101" pitchFamily="2" charset="-122"/>
              </a:rPr>
              <a:t>B</a:t>
            </a:r>
            <a:endParaRPr lang="zh-CN" altLang="en-US" sz="3600" kern="10">
              <a:ln w="19050">
                <a:solidFill>
                  <a:srgbClr val="99CCFF"/>
                </a:solidFill>
                <a:round/>
              </a:ln>
              <a:solidFill>
                <a:srgbClr val="0066CC"/>
              </a:solidFill>
              <a:effectLst>
                <a:outerShdw dist="35921" dir="2700000" algn="ctr" rotWithShape="0">
                  <a:srgbClr val="990000"/>
                </a:outerShdw>
              </a:effectLst>
              <a:latin typeface="宋体" panose="02010600030101010101" pitchFamily="2" charset="-122"/>
              <a:ea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4819"/>
                                        </p:tgtEl>
                                        <p:attrNameLst>
                                          <p:attrName>style.visibility</p:attrName>
                                        </p:attrNameLst>
                                      </p:cBhvr>
                                      <p:to>
                                        <p:strVal val="visible"/>
                                      </p:to>
                                    </p:set>
                                    <p:animEffect transition="in" filter="blinds(horizontal)">
                                      <p:cBhvr>
                                        <p:cTn id="7" dur="500"/>
                                        <p:tgtEl>
                                          <p:spTgt spid="348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819"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Text Box 2"/>
          <p:cNvSpPr txBox="1">
            <a:spLocks noChangeArrowheads="1"/>
          </p:cNvSpPr>
          <p:nvPr/>
        </p:nvSpPr>
        <p:spPr bwMode="auto">
          <a:xfrm>
            <a:off x="250825" y="333375"/>
            <a:ext cx="8763000" cy="6797675"/>
          </a:xfrm>
          <a:prstGeom prst="rect">
            <a:avLst/>
          </a:prstGeom>
          <a:noFill/>
          <a:ln w="9525">
            <a:noFill/>
            <a:miter lim="800000"/>
          </a:ln>
          <a:effectLst/>
        </p:spPr>
        <p:txBody>
          <a:bodyPr>
            <a:spAutoFit/>
          </a:bodyPr>
          <a:lstStyle/>
          <a:p>
            <a:r>
              <a:rPr lang="zh-CN" altLang="en-US" sz="3200" b="1"/>
              <a:t>8.19世纪中期，美国经过内战，扫清了资本主义发展又一障碍，为以后经济的迅速发展创造了条件。这里所说的“又一障碍”是指（   ）</a:t>
            </a:r>
            <a:endParaRPr lang="zh-CN" altLang="en-US" sz="3200" b="1"/>
          </a:p>
          <a:p>
            <a:r>
              <a:rPr lang="zh-CN" altLang="en-US" sz="3200" b="1"/>
              <a:t>A西进运动 B殖民统治 C保护关税 D奴隶制度</a:t>
            </a:r>
            <a:endParaRPr lang="zh-CN" altLang="en-US" sz="3200" b="1"/>
          </a:p>
          <a:p>
            <a:endParaRPr lang="zh-CN" altLang="en-US" sz="3200" b="1"/>
          </a:p>
          <a:p>
            <a:pPr>
              <a:spcBef>
                <a:spcPct val="50000"/>
              </a:spcBef>
            </a:pPr>
            <a:r>
              <a:rPr lang="zh-CN" altLang="en-US" sz="2800" b="1"/>
              <a:t>9.1862年秋，美国南方种植园的黑人奴隶们在私下里飞快的传递着一个让人惊喜万分的消息：林肯总统宣布他们可以拥有自己的财产，也可以参加军队了！他们获得自由了！这让黑人奴隶们惊喜的消息是林肯总统宣布了（    ）</a:t>
            </a:r>
            <a:endParaRPr lang="zh-CN" altLang="en-US" sz="2800" b="1"/>
          </a:p>
          <a:p>
            <a:pPr>
              <a:spcBef>
                <a:spcPct val="50000"/>
              </a:spcBef>
            </a:pPr>
            <a:r>
              <a:rPr lang="zh-CN" altLang="en-US" sz="2800" b="1"/>
              <a:t>A《美国联邦宪法》         B《宅地法》   </a:t>
            </a:r>
            <a:endParaRPr lang="zh-CN" altLang="en-US" sz="2800" b="1"/>
          </a:p>
          <a:p>
            <a:pPr>
              <a:spcBef>
                <a:spcPct val="50000"/>
              </a:spcBef>
            </a:pPr>
            <a:r>
              <a:rPr lang="zh-CN" altLang="en-US" sz="2800" b="1"/>
              <a:t>C《解放黑人奴隶宣言》  D《独立宣言》</a:t>
            </a:r>
            <a:endParaRPr lang="zh-CN" altLang="en-US" sz="2800" b="1"/>
          </a:p>
          <a:p>
            <a:pPr>
              <a:spcBef>
                <a:spcPct val="50000"/>
              </a:spcBef>
            </a:pPr>
            <a:endParaRPr lang="zh-CN" altLang="en-US" sz="2800" b="1"/>
          </a:p>
        </p:txBody>
      </p:sp>
      <p:sp>
        <p:nvSpPr>
          <p:cNvPr id="35843" name="WordArt 3"/>
          <p:cNvSpPr>
            <a:spLocks noChangeArrowheads="1" noChangeShapeType="1"/>
          </p:cNvSpPr>
          <p:nvPr/>
        </p:nvSpPr>
        <p:spPr bwMode="auto">
          <a:xfrm>
            <a:off x="6372225" y="1412875"/>
            <a:ext cx="762000" cy="457200"/>
          </a:xfrm>
          <a:prstGeom prst="rect">
            <a:avLst/>
          </a:prstGeom>
        </p:spPr>
        <p:txBody>
          <a:bodyPr wrap="none" fromWordArt="1">
            <a:prstTxWarp prst="textPlain">
              <a:avLst>
                <a:gd name="adj" fmla="val 50000"/>
              </a:avLst>
            </a:prstTxWarp>
          </a:bodyPr>
          <a:lstStyle/>
          <a:p>
            <a:pPr algn="ctr"/>
            <a:r>
              <a:rPr lang="en-US" altLang="zh-CN" sz="3600" kern="10">
                <a:ln w="19050">
                  <a:solidFill>
                    <a:srgbClr val="99CCFF"/>
                  </a:solidFill>
                  <a:round/>
                </a:ln>
                <a:solidFill>
                  <a:srgbClr val="0066CC"/>
                </a:solidFill>
                <a:effectLst>
                  <a:outerShdw dist="35921" dir="2700000" algn="ctr" rotWithShape="0">
                    <a:srgbClr val="990000"/>
                  </a:outerShdw>
                </a:effectLst>
                <a:latin typeface="宋体" panose="02010600030101010101" pitchFamily="2" charset="-122"/>
                <a:ea typeface="宋体" panose="02010600030101010101" pitchFamily="2" charset="-122"/>
              </a:rPr>
              <a:t>D</a:t>
            </a:r>
            <a:endParaRPr lang="zh-CN" altLang="en-US" sz="3600" kern="10">
              <a:ln w="19050">
                <a:solidFill>
                  <a:srgbClr val="99CCFF"/>
                </a:solidFill>
                <a:round/>
              </a:ln>
              <a:solidFill>
                <a:srgbClr val="0066CC"/>
              </a:solidFill>
              <a:effectLst>
                <a:outerShdw dist="35921" dir="2700000" algn="ctr" rotWithShape="0">
                  <a:srgbClr val="990000"/>
                </a:outerShdw>
              </a:effectLst>
              <a:latin typeface="宋体" panose="02010600030101010101" pitchFamily="2" charset="-122"/>
              <a:ea typeface="宋体" panose="02010600030101010101" pitchFamily="2" charset="-122"/>
            </a:endParaRPr>
          </a:p>
        </p:txBody>
      </p:sp>
      <p:sp>
        <p:nvSpPr>
          <p:cNvPr id="35844" name="WordArt 4"/>
          <p:cNvSpPr>
            <a:spLocks noChangeArrowheads="1" noChangeShapeType="1"/>
          </p:cNvSpPr>
          <p:nvPr/>
        </p:nvSpPr>
        <p:spPr bwMode="auto">
          <a:xfrm>
            <a:off x="3048000" y="4800600"/>
            <a:ext cx="936625" cy="457200"/>
          </a:xfrm>
          <a:prstGeom prst="rect">
            <a:avLst/>
          </a:prstGeom>
        </p:spPr>
        <p:txBody>
          <a:bodyPr wrap="none" fromWordArt="1">
            <a:prstTxWarp prst="textPlain">
              <a:avLst>
                <a:gd name="adj" fmla="val 50000"/>
              </a:avLst>
            </a:prstTxWarp>
          </a:bodyPr>
          <a:lstStyle/>
          <a:p>
            <a:pPr algn="ctr"/>
            <a:r>
              <a:rPr lang="en-US" altLang="zh-CN" sz="3600" kern="10">
                <a:ln w="19050">
                  <a:solidFill>
                    <a:srgbClr val="99CCFF"/>
                  </a:solidFill>
                  <a:round/>
                </a:ln>
                <a:solidFill>
                  <a:srgbClr val="0066CC"/>
                </a:solidFill>
                <a:effectLst>
                  <a:outerShdw dist="35921" dir="2700000" algn="ctr" rotWithShape="0">
                    <a:srgbClr val="990000"/>
                  </a:outerShdw>
                </a:effectLst>
                <a:latin typeface="宋体" panose="02010600030101010101" pitchFamily="2" charset="-122"/>
                <a:ea typeface="宋体" panose="02010600030101010101" pitchFamily="2" charset="-122"/>
              </a:rPr>
              <a:t>C</a:t>
            </a:r>
            <a:endParaRPr lang="zh-CN" altLang="en-US" sz="3600" kern="10">
              <a:ln w="19050">
                <a:solidFill>
                  <a:srgbClr val="99CCFF"/>
                </a:solidFill>
                <a:round/>
              </a:ln>
              <a:solidFill>
                <a:srgbClr val="0066CC"/>
              </a:solidFill>
              <a:effectLst>
                <a:outerShdw dist="35921" dir="2700000" algn="ctr" rotWithShape="0">
                  <a:srgbClr val="990000"/>
                </a:outerShdw>
              </a:effectLst>
              <a:latin typeface="宋体" panose="02010600030101010101" pitchFamily="2" charset="-122"/>
              <a:ea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5843"/>
                                        </p:tgtEl>
                                        <p:attrNameLst>
                                          <p:attrName>style.visibility</p:attrName>
                                        </p:attrNameLst>
                                      </p:cBhvr>
                                      <p:to>
                                        <p:strVal val="visible"/>
                                      </p:to>
                                    </p:set>
                                    <p:animEffect transition="in" filter="blinds(horizontal)">
                                      <p:cBhvr>
                                        <p:cTn id="7" dur="500"/>
                                        <p:tgtEl>
                                          <p:spTgt spid="35843"/>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5844"/>
                                        </p:tgtEl>
                                        <p:attrNameLst>
                                          <p:attrName>style.visibility</p:attrName>
                                        </p:attrNameLst>
                                      </p:cBhvr>
                                      <p:to>
                                        <p:strVal val="visible"/>
                                      </p:to>
                                    </p:set>
                                    <p:animEffect transition="in" filter="blinds(horizontal)">
                                      <p:cBhvr>
                                        <p:cTn id="12" dur="500"/>
                                        <p:tgtEl>
                                          <p:spTgt spid="358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43" grpId="0" animBg="1"/>
      <p:bldP spid="35844"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ChangeArrowheads="1"/>
          </p:cNvSpPr>
          <p:nvPr/>
        </p:nvSpPr>
        <p:spPr bwMode="auto">
          <a:xfrm>
            <a:off x="515938" y="1143000"/>
            <a:ext cx="8170862" cy="4968875"/>
          </a:xfrm>
          <a:prstGeom prst="rect">
            <a:avLst/>
          </a:prstGeom>
          <a:noFill/>
          <a:ln w="9525">
            <a:noFill/>
            <a:miter lim="800000"/>
          </a:ln>
          <a:effectLst/>
        </p:spPr>
        <p:txBody>
          <a:bodyPr>
            <a:spAutoFit/>
          </a:bodyPr>
          <a:lstStyle/>
          <a:p>
            <a:r>
              <a:rPr lang="zh-CN" altLang="en-US" sz="3200" b="1"/>
              <a:t>10.林肯说：“一栋裂开的房子是站不住的，我相信这个政府不能永远保持半奴隶半自由 的状态。”对此理解最准确的是</a:t>
            </a:r>
            <a:endParaRPr lang="zh-CN" altLang="en-US" sz="3200" b="1"/>
          </a:p>
          <a:p>
            <a:r>
              <a:rPr lang="zh-CN" altLang="en-US" sz="3200" b="1"/>
              <a:t>A反对两种经济形势并存 </a:t>
            </a:r>
            <a:endParaRPr lang="zh-CN" altLang="en-US" sz="3200" b="1"/>
          </a:p>
          <a:p>
            <a:r>
              <a:rPr lang="zh-CN" altLang="en-US" sz="3200" b="1"/>
              <a:t>B反对南方黑人奴隶</a:t>
            </a:r>
            <a:endParaRPr lang="zh-CN" altLang="en-US" sz="3200" b="1"/>
          </a:p>
          <a:p>
            <a:r>
              <a:rPr lang="zh-CN" altLang="en-US" sz="3200" b="1"/>
              <a:t>C主张逐步取消奴隶制  </a:t>
            </a:r>
            <a:endParaRPr lang="zh-CN" altLang="en-US" sz="3200" b="1"/>
          </a:p>
          <a:p>
            <a:r>
              <a:rPr lang="zh-CN" altLang="en-US" sz="3200" b="1"/>
              <a:t>D奴隶制的存在不利于国家的统一</a:t>
            </a:r>
            <a:endParaRPr lang="zh-CN" altLang="en-US" sz="3200" b="1"/>
          </a:p>
          <a:p>
            <a:endParaRPr lang="zh-CN" altLang="en-US" sz="3200" b="1"/>
          </a:p>
          <a:p>
            <a:endParaRPr lang="zh-CN" altLang="en-US" sz="3200" b="1"/>
          </a:p>
          <a:p>
            <a:endParaRPr lang="zh-CN" altLang="en-US" sz="3200" b="1"/>
          </a:p>
        </p:txBody>
      </p:sp>
      <p:sp>
        <p:nvSpPr>
          <p:cNvPr id="36867" name="WordArt 3"/>
          <p:cNvSpPr>
            <a:spLocks noChangeArrowheads="1" noChangeShapeType="1"/>
          </p:cNvSpPr>
          <p:nvPr/>
        </p:nvSpPr>
        <p:spPr bwMode="auto">
          <a:xfrm>
            <a:off x="5791200" y="2362200"/>
            <a:ext cx="1008063" cy="1033463"/>
          </a:xfrm>
          <a:prstGeom prst="rect">
            <a:avLst/>
          </a:prstGeom>
        </p:spPr>
        <p:txBody>
          <a:bodyPr wrap="none" fromWordArt="1">
            <a:prstTxWarp prst="textFadeUp">
              <a:avLst>
                <a:gd name="adj" fmla="val 9991"/>
              </a:avLst>
            </a:prstTxWarp>
          </a:bodyPr>
          <a:lstStyle/>
          <a:p>
            <a:pPr algn="ctr"/>
            <a:r>
              <a:rPr lang="en-US" altLang="zh-CN" sz="3600" kern="10">
                <a:ln w="12700">
                  <a:solidFill>
                    <a:srgbClr val="B2B2B2"/>
                  </a:solidFill>
                  <a:round/>
                </a:ln>
                <a:gradFill rotWithShape="0">
                  <a:gsLst>
                    <a:gs pos="0">
                      <a:srgbClr val="520402"/>
                    </a:gs>
                    <a:gs pos="100000">
                      <a:srgbClr val="FFCC00"/>
                    </a:gs>
                  </a:gsLst>
                  <a:lin ang="5400000" scaled="1"/>
                </a:gradFill>
                <a:effectLst>
                  <a:outerShdw dist="35921" dir="2700000" sy="50000" rotWithShape="0">
                    <a:srgbClr val="875B0D">
                      <a:alpha val="67999"/>
                    </a:srgbClr>
                  </a:outerShdw>
                </a:effectLst>
                <a:latin typeface="宋体" panose="02010600030101010101" pitchFamily="2" charset="-122"/>
                <a:ea typeface="宋体" panose="02010600030101010101" pitchFamily="2" charset="-122"/>
              </a:rPr>
              <a:t>D</a:t>
            </a:r>
            <a:endParaRPr lang="zh-CN" altLang="en-US" sz="3600" kern="10">
              <a:ln w="12700">
                <a:solidFill>
                  <a:srgbClr val="B2B2B2"/>
                </a:solidFill>
                <a:round/>
              </a:ln>
              <a:gradFill rotWithShape="0">
                <a:gsLst>
                  <a:gs pos="0">
                    <a:srgbClr val="520402"/>
                  </a:gs>
                  <a:gs pos="100000">
                    <a:srgbClr val="FFCC00"/>
                  </a:gs>
                </a:gsLst>
                <a:lin ang="5400000" scaled="1"/>
              </a:gradFill>
              <a:effectLst>
                <a:outerShdw dist="35921" dir="2700000" sy="50000" rotWithShape="0">
                  <a:srgbClr val="875B0D">
                    <a:alpha val="67999"/>
                  </a:srgbClr>
                </a:outerShdw>
              </a:effectLst>
              <a:latin typeface="宋体" panose="02010600030101010101" pitchFamily="2" charset="-122"/>
              <a:ea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6867"/>
                                        </p:tgtEl>
                                        <p:attrNameLst>
                                          <p:attrName>style.visibility</p:attrName>
                                        </p:attrNameLst>
                                      </p:cBhvr>
                                      <p:to>
                                        <p:strVal val="visible"/>
                                      </p:to>
                                    </p:set>
                                    <p:animEffect transition="in" filter="blinds(horizontal)">
                                      <p:cBhvr>
                                        <p:cTn id="7" dur="500"/>
                                        <p:tgtEl>
                                          <p:spTgt spid="3686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867"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Text Box 2"/>
          <p:cNvSpPr txBox="1">
            <a:spLocks noChangeArrowheads="1"/>
          </p:cNvSpPr>
          <p:nvPr/>
        </p:nvSpPr>
        <p:spPr bwMode="auto">
          <a:xfrm>
            <a:off x="34925" y="260350"/>
            <a:ext cx="8839200" cy="5908675"/>
          </a:xfrm>
          <a:prstGeom prst="rect">
            <a:avLst/>
          </a:prstGeom>
          <a:noFill/>
          <a:ln w="9525">
            <a:noFill/>
            <a:miter lim="800000"/>
          </a:ln>
          <a:effectLst/>
        </p:spPr>
        <p:txBody>
          <a:bodyPr>
            <a:spAutoFit/>
          </a:bodyPr>
          <a:lstStyle/>
          <a:p>
            <a:pPr>
              <a:lnSpc>
                <a:spcPct val="80000"/>
              </a:lnSpc>
              <a:spcBef>
                <a:spcPct val="20000"/>
              </a:spcBef>
            </a:pPr>
            <a:r>
              <a:rPr lang="zh-CN" altLang="en-US" sz="3200" b="1"/>
              <a:t>11.美国内战后，下列那一问题仍未到解决（　）</a:t>
            </a:r>
            <a:endParaRPr lang="zh-CN" altLang="en-US" sz="3200" b="1"/>
          </a:p>
          <a:p>
            <a:pPr>
              <a:lnSpc>
                <a:spcPct val="80000"/>
              </a:lnSpc>
              <a:spcBef>
                <a:spcPct val="20000"/>
              </a:spcBef>
            </a:pPr>
            <a:r>
              <a:rPr lang="zh-CN" altLang="en-US" sz="3200" b="1"/>
              <a:t>Ａ国内市场狭窄　Ｂ雇佣劳动力不足　</a:t>
            </a:r>
            <a:endParaRPr lang="zh-CN" altLang="en-US" sz="3200" b="1"/>
          </a:p>
          <a:p>
            <a:pPr>
              <a:lnSpc>
                <a:spcPct val="80000"/>
              </a:lnSpc>
              <a:spcBef>
                <a:spcPct val="20000"/>
              </a:spcBef>
            </a:pPr>
            <a:r>
              <a:rPr lang="zh-CN" altLang="en-US" sz="3200" b="1"/>
              <a:t>Ｃ南方黑人奴隶制Ｄ种族歧视</a:t>
            </a:r>
            <a:endParaRPr lang="zh-CN" altLang="en-US" sz="3200" b="1"/>
          </a:p>
          <a:p>
            <a:pPr>
              <a:lnSpc>
                <a:spcPct val="80000"/>
              </a:lnSpc>
              <a:spcBef>
                <a:spcPct val="20000"/>
              </a:spcBef>
            </a:pPr>
            <a:r>
              <a:rPr lang="zh-CN" altLang="en-US" sz="2800" b="1"/>
              <a:t>12.关于美国内战的说法错误的是</a:t>
            </a:r>
            <a:endParaRPr lang="zh-CN" altLang="en-US" sz="2800" b="1"/>
          </a:p>
          <a:p>
            <a:pPr>
              <a:spcBef>
                <a:spcPct val="50000"/>
              </a:spcBef>
            </a:pPr>
            <a:r>
              <a:rPr lang="zh-CN" altLang="en-US" sz="2800" b="1"/>
              <a:t>A  其爆发是因为奴隶制阻碍了资本主义的发展</a:t>
            </a:r>
            <a:endParaRPr lang="zh-CN" altLang="en-US" sz="2800" b="1"/>
          </a:p>
          <a:p>
            <a:pPr>
              <a:spcBef>
                <a:spcPct val="50000"/>
              </a:spcBef>
            </a:pPr>
            <a:r>
              <a:rPr lang="zh-CN" altLang="en-US" sz="2800" b="1"/>
              <a:t>B   是美国历史上第二次资产阶级革命</a:t>
            </a:r>
            <a:endParaRPr lang="zh-CN" altLang="en-US" sz="2800" b="1"/>
          </a:p>
          <a:p>
            <a:pPr>
              <a:spcBef>
                <a:spcPct val="50000"/>
              </a:spcBef>
            </a:pPr>
            <a:r>
              <a:rPr lang="zh-CN" altLang="en-US" sz="2800" b="1"/>
              <a:t>C  为美国成为世界上最发达的资本主义国家奠定了坚实  的基础</a:t>
            </a:r>
            <a:endParaRPr lang="zh-CN" altLang="en-US" sz="2800" b="1"/>
          </a:p>
          <a:p>
            <a:pPr>
              <a:spcBef>
                <a:spcPct val="50000"/>
              </a:spcBef>
            </a:pPr>
            <a:r>
              <a:rPr lang="zh-CN" altLang="en-US" sz="2800" b="1"/>
              <a:t>D  美国内战从根本上解决了美国的种族歧视问题</a:t>
            </a:r>
            <a:endParaRPr lang="zh-CN" altLang="en-US" sz="2800" b="1"/>
          </a:p>
          <a:p>
            <a:pPr>
              <a:spcBef>
                <a:spcPct val="50000"/>
              </a:spcBef>
            </a:pPr>
            <a:endParaRPr lang="zh-CN" altLang="en-US" sz="2800" b="1"/>
          </a:p>
        </p:txBody>
      </p:sp>
      <p:sp>
        <p:nvSpPr>
          <p:cNvPr id="37891" name="WordArt 3" descr="窄竖线"/>
          <p:cNvSpPr>
            <a:spLocks noChangeArrowheads="1" noChangeShapeType="1"/>
          </p:cNvSpPr>
          <p:nvPr/>
        </p:nvSpPr>
        <p:spPr bwMode="auto">
          <a:xfrm>
            <a:off x="7235825" y="188913"/>
            <a:ext cx="685800" cy="765175"/>
          </a:xfrm>
          <a:prstGeom prst="rect">
            <a:avLst/>
          </a:prstGeom>
        </p:spPr>
        <p:txBody>
          <a:bodyPr wrap="none" fromWordArt="1">
            <a:prstTxWarp prst="textCurveUp">
              <a:avLst>
                <a:gd name="adj" fmla="val 40356"/>
              </a:avLst>
            </a:prstTxWarp>
          </a:bodyPr>
          <a:lstStyle/>
          <a:p>
            <a:pPr algn="ctr"/>
            <a:r>
              <a:rPr lang="en-US" altLang="zh-CN" sz="3600" kern="10">
                <a:ln w="12700">
                  <a:solidFill>
                    <a:srgbClr val="000000"/>
                  </a:solidFill>
                  <a:round/>
                </a:ln>
                <a:blipFill dpi="0" rotWithShape="0">
                  <a:blip r:embed="rId1"/>
                  <a:srcRect/>
                  <a:tile tx="0" ty="0" sx="100000" sy="100000" flip="none" algn="tl"/>
                </a:blipFill>
                <a:effectLst>
                  <a:outerShdw dist="45791" dir="2021404" algn="ctr" rotWithShape="0">
                    <a:srgbClr val="808080">
                      <a:alpha val="78999"/>
                    </a:srgbClr>
                  </a:outerShdw>
                </a:effectLst>
                <a:latin typeface="宋体" panose="02010600030101010101" pitchFamily="2" charset="-122"/>
                <a:ea typeface="宋体" panose="02010600030101010101" pitchFamily="2" charset="-122"/>
              </a:rPr>
              <a:t>D</a:t>
            </a:r>
            <a:endParaRPr lang="zh-CN" altLang="en-US" sz="3600" kern="10">
              <a:ln w="12700">
                <a:solidFill>
                  <a:srgbClr val="000000"/>
                </a:solidFill>
                <a:round/>
              </a:ln>
              <a:blipFill dpi="0" rotWithShape="0">
                <a:blip r:embed="rId1"/>
                <a:srcRect/>
                <a:tile tx="0" ty="0" sx="100000" sy="100000" flip="none" algn="tl"/>
              </a:blipFill>
              <a:effectLst>
                <a:outerShdw dist="45791" dir="2021404" algn="ctr" rotWithShape="0">
                  <a:srgbClr val="808080">
                    <a:alpha val="78999"/>
                  </a:srgbClr>
                </a:outerShdw>
              </a:effectLst>
              <a:latin typeface="宋体" panose="02010600030101010101" pitchFamily="2" charset="-122"/>
              <a:ea typeface="宋体" panose="02010600030101010101" pitchFamily="2" charset="-122"/>
            </a:endParaRPr>
          </a:p>
        </p:txBody>
      </p:sp>
      <p:sp>
        <p:nvSpPr>
          <p:cNvPr id="37892" name="WordArt 4"/>
          <p:cNvSpPr>
            <a:spLocks noChangeArrowheads="1" noChangeShapeType="1"/>
          </p:cNvSpPr>
          <p:nvPr/>
        </p:nvSpPr>
        <p:spPr bwMode="auto">
          <a:xfrm>
            <a:off x="5562600" y="1981200"/>
            <a:ext cx="668338" cy="977900"/>
          </a:xfrm>
          <a:prstGeom prst="rect">
            <a:avLst/>
          </a:prstGeom>
        </p:spPr>
        <p:txBody>
          <a:bodyPr wrap="none" fromWordArt="1">
            <a:prstTxWarp prst="textWave1">
              <a:avLst>
                <a:gd name="adj1" fmla="val 13005"/>
                <a:gd name="adj2" fmla="val 0"/>
              </a:avLst>
            </a:prstTxWarp>
          </a:bodyPr>
          <a:lstStyle/>
          <a:p>
            <a:pPr algn="ctr"/>
            <a:r>
              <a:rPr lang="en-US" altLang="zh-CN" sz="3600">
                <a:ln w="9525">
                  <a:noFill/>
                  <a:round/>
                </a:ln>
                <a:gradFill rotWithShape="0">
                  <a:gsLst>
                    <a:gs pos="0">
                      <a:srgbClr val="9999FF"/>
                    </a:gs>
                    <a:gs pos="100000">
                      <a:srgbClr val="009999"/>
                    </a:gs>
                  </a:gsLst>
                  <a:lin ang="5400000" scaled="1"/>
                </a:gradFill>
                <a:effectLst>
                  <a:outerShdw dist="53882" dir="2700000" algn="ctr" rotWithShape="0">
                    <a:srgbClr val="C0C0C0">
                      <a:alpha val="78999"/>
                    </a:srgbClr>
                  </a:outerShdw>
                </a:effectLst>
                <a:latin typeface="宋体" panose="02010600030101010101" pitchFamily="2" charset="-122"/>
                <a:ea typeface="宋体" panose="02010600030101010101" pitchFamily="2" charset="-122"/>
              </a:rPr>
              <a:t>D</a:t>
            </a:r>
            <a:endParaRPr lang="zh-CN" altLang="en-US" sz="3600">
              <a:ln w="9525">
                <a:noFill/>
                <a:round/>
              </a:ln>
              <a:gradFill rotWithShape="0">
                <a:gsLst>
                  <a:gs pos="0">
                    <a:srgbClr val="9999FF"/>
                  </a:gs>
                  <a:gs pos="100000">
                    <a:srgbClr val="009999"/>
                  </a:gs>
                </a:gsLst>
                <a:lin ang="5400000" scaled="1"/>
              </a:gradFill>
              <a:effectLst>
                <a:outerShdw dist="53882" dir="2700000" algn="ctr" rotWithShape="0">
                  <a:srgbClr val="C0C0C0">
                    <a:alpha val="78999"/>
                  </a:srgbClr>
                </a:outerShdw>
              </a:effectLst>
              <a:latin typeface="宋体" panose="02010600030101010101" pitchFamily="2" charset="-122"/>
              <a:ea typeface="宋体" panose="02010600030101010101" pitchFamily="2" charset="-122"/>
            </a:endParaRPr>
          </a:p>
        </p:txBody>
      </p:sp>
      <p:pic>
        <p:nvPicPr>
          <p:cNvPr id="37893" name="Picture 5" descr="图片14"/>
          <p:cNvPicPr>
            <a:picLocks noChangeAspect="1" noChangeArrowheads="1"/>
          </p:cNvPicPr>
          <p:nvPr/>
        </p:nvPicPr>
        <p:blipFill>
          <a:blip r:embed="rId2" cstate="print"/>
          <a:srcRect/>
          <a:stretch>
            <a:fillRect/>
          </a:stretch>
        </p:blipFill>
        <p:spPr bwMode="auto">
          <a:xfrm>
            <a:off x="7596188" y="5949950"/>
            <a:ext cx="1509712" cy="935038"/>
          </a:xfrm>
          <a:prstGeom prst="rect">
            <a:avLst/>
          </a:prstGeom>
          <a:noFill/>
          <a:ln w="9525">
            <a:noFill/>
            <a:miter lim="800000"/>
            <a:headEnd/>
            <a:tailEnd/>
          </a:ln>
        </p:spPr>
      </p:pic>
      <p:pic>
        <p:nvPicPr>
          <p:cNvPr id="37894" name="Picture 6" descr="图片14"/>
          <p:cNvPicPr>
            <a:picLocks noChangeAspect="1" noChangeArrowheads="1"/>
          </p:cNvPicPr>
          <p:nvPr/>
        </p:nvPicPr>
        <p:blipFill>
          <a:blip r:embed="rId2" cstate="print"/>
          <a:srcRect/>
          <a:stretch>
            <a:fillRect/>
          </a:stretch>
        </p:blipFill>
        <p:spPr bwMode="auto">
          <a:xfrm>
            <a:off x="6011863" y="5949950"/>
            <a:ext cx="1509712" cy="935038"/>
          </a:xfrm>
          <a:prstGeom prst="rect">
            <a:avLst/>
          </a:prstGeom>
          <a:noFill/>
          <a:ln w="9525">
            <a:noFill/>
            <a:miter lim="800000"/>
            <a:headEnd/>
            <a:tailEnd/>
          </a:ln>
        </p:spPr>
      </p:pic>
      <p:pic>
        <p:nvPicPr>
          <p:cNvPr id="37895" name="Picture 7" descr="图片14"/>
          <p:cNvPicPr>
            <a:picLocks noChangeAspect="1" noChangeArrowheads="1"/>
          </p:cNvPicPr>
          <p:nvPr/>
        </p:nvPicPr>
        <p:blipFill>
          <a:blip r:embed="rId2" cstate="print"/>
          <a:srcRect/>
          <a:stretch>
            <a:fillRect/>
          </a:stretch>
        </p:blipFill>
        <p:spPr bwMode="auto">
          <a:xfrm>
            <a:off x="4500563" y="5949950"/>
            <a:ext cx="1509712" cy="935038"/>
          </a:xfrm>
          <a:prstGeom prst="rect">
            <a:avLst/>
          </a:prstGeom>
          <a:noFill/>
          <a:ln w="9525">
            <a:noFill/>
            <a:miter lim="800000"/>
            <a:headEnd/>
            <a:tailEnd/>
          </a:ln>
        </p:spPr>
      </p:pic>
      <p:pic>
        <p:nvPicPr>
          <p:cNvPr id="37896" name="Picture 8" descr="图片14"/>
          <p:cNvPicPr>
            <a:picLocks noChangeAspect="1" noChangeArrowheads="1"/>
          </p:cNvPicPr>
          <p:nvPr/>
        </p:nvPicPr>
        <p:blipFill>
          <a:blip r:embed="rId2" cstate="print"/>
          <a:srcRect/>
          <a:stretch>
            <a:fillRect/>
          </a:stretch>
        </p:blipFill>
        <p:spPr bwMode="auto">
          <a:xfrm>
            <a:off x="2971800" y="5922963"/>
            <a:ext cx="1509713" cy="935037"/>
          </a:xfrm>
          <a:prstGeom prst="rect">
            <a:avLst/>
          </a:prstGeom>
          <a:noFill/>
          <a:ln w="9525">
            <a:noFill/>
            <a:miter lim="800000"/>
            <a:headEnd/>
            <a:tailEnd/>
          </a:ln>
        </p:spPr>
      </p:pic>
      <p:pic>
        <p:nvPicPr>
          <p:cNvPr id="37897" name="Picture 9" descr="图片14"/>
          <p:cNvPicPr>
            <a:picLocks noChangeAspect="1" noChangeArrowheads="1"/>
          </p:cNvPicPr>
          <p:nvPr/>
        </p:nvPicPr>
        <p:blipFill>
          <a:blip r:embed="rId2" cstate="print"/>
          <a:srcRect/>
          <a:stretch>
            <a:fillRect/>
          </a:stretch>
        </p:blipFill>
        <p:spPr bwMode="auto">
          <a:xfrm>
            <a:off x="1447800" y="5922963"/>
            <a:ext cx="1509713" cy="935037"/>
          </a:xfrm>
          <a:prstGeom prst="rect">
            <a:avLst/>
          </a:prstGeom>
          <a:noFill/>
          <a:ln w="9525">
            <a:noFill/>
            <a:miter lim="800000"/>
            <a:headEnd/>
            <a:tailEnd/>
          </a:ln>
        </p:spPr>
      </p:pic>
      <p:pic>
        <p:nvPicPr>
          <p:cNvPr id="37898" name="Picture 10" descr="图片14"/>
          <p:cNvPicPr>
            <a:picLocks noChangeAspect="1" noChangeArrowheads="1"/>
          </p:cNvPicPr>
          <p:nvPr/>
        </p:nvPicPr>
        <p:blipFill>
          <a:blip r:embed="rId2" cstate="print"/>
          <a:srcRect/>
          <a:stretch>
            <a:fillRect/>
          </a:stretch>
        </p:blipFill>
        <p:spPr bwMode="auto">
          <a:xfrm>
            <a:off x="0" y="5922963"/>
            <a:ext cx="1509713" cy="935037"/>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7891"/>
                                        </p:tgtEl>
                                        <p:attrNameLst>
                                          <p:attrName>style.visibility</p:attrName>
                                        </p:attrNameLst>
                                      </p:cBhvr>
                                      <p:to>
                                        <p:strVal val="visible"/>
                                      </p:to>
                                    </p:set>
                                    <p:animEffect transition="in" filter="blinds(horizontal)">
                                      <p:cBhvr>
                                        <p:cTn id="7" dur="500"/>
                                        <p:tgtEl>
                                          <p:spTgt spid="37891"/>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7892"/>
                                        </p:tgtEl>
                                        <p:attrNameLst>
                                          <p:attrName>style.visibility</p:attrName>
                                        </p:attrNameLst>
                                      </p:cBhvr>
                                      <p:to>
                                        <p:strVal val="visible"/>
                                      </p:to>
                                    </p:set>
                                    <p:animEffect transition="in" filter="blinds(horizontal)">
                                      <p:cBhvr>
                                        <p:cTn id="12" dur="500"/>
                                        <p:tgtEl>
                                          <p:spTgt spid="3789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891" grpId="0" animBg="1"/>
      <p:bldP spid="37892"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ChangeArrowheads="1"/>
          </p:cNvSpPr>
          <p:nvPr/>
        </p:nvSpPr>
        <p:spPr bwMode="auto">
          <a:xfrm>
            <a:off x="827088" y="908050"/>
            <a:ext cx="7696200" cy="3017838"/>
          </a:xfrm>
          <a:prstGeom prst="rect">
            <a:avLst/>
          </a:prstGeom>
          <a:noFill/>
          <a:ln w="9525">
            <a:noFill/>
            <a:miter lim="800000"/>
          </a:ln>
          <a:effectLst/>
        </p:spPr>
        <p:txBody>
          <a:bodyPr>
            <a:spAutoFit/>
          </a:bodyPr>
          <a:lstStyle/>
          <a:p>
            <a:r>
              <a:rPr lang="zh-CN" altLang="en-US" sz="3200" b="1">
                <a:solidFill>
                  <a:srgbClr val="000000"/>
                </a:solidFill>
              </a:rPr>
              <a:t>1</a:t>
            </a:r>
            <a:r>
              <a:rPr lang="en-US" altLang="zh-CN" sz="3200" b="1">
                <a:solidFill>
                  <a:srgbClr val="000000"/>
                </a:solidFill>
              </a:rPr>
              <a:t>2.</a:t>
            </a:r>
            <a:r>
              <a:rPr lang="en-US" sz="3200" b="1">
                <a:solidFill>
                  <a:srgbClr val="000000"/>
                </a:solidFill>
              </a:rPr>
              <a:t>美国独立战争和美国内战的相同点是：（    ）</a:t>
            </a:r>
            <a:endParaRPr lang="en-US" sz="3200" b="1">
              <a:solidFill>
                <a:srgbClr val="000000"/>
              </a:solidFill>
            </a:endParaRPr>
          </a:p>
          <a:p>
            <a:r>
              <a:rPr lang="zh-CN" altLang="en-US" sz="3200" b="1">
                <a:solidFill>
                  <a:srgbClr val="000000"/>
                </a:solidFill>
              </a:rPr>
              <a:t>A赢得了民族独立     </a:t>
            </a:r>
            <a:endParaRPr lang="zh-CN" altLang="en-US" sz="3200" b="1">
              <a:solidFill>
                <a:srgbClr val="000000"/>
              </a:solidFill>
            </a:endParaRPr>
          </a:p>
          <a:p>
            <a:r>
              <a:rPr lang="zh-CN" altLang="en-US" sz="3200" b="1">
                <a:solidFill>
                  <a:srgbClr val="000000"/>
                </a:solidFill>
              </a:rPr>
              <a:t>B维护了国家统一</a:t>
            </a:r>
            <a:endParaRPr lang="zh-CN" altLang="en-US" sz="3200" b="1">
              <a:solidFill>
                <a:srgbClr val="000000"/>
              </a:solidFill>
            </a:endParaRPr>
          </a:p>
          <a:p>
            <a:r>
              <a:rPr lang="zh-CN" altLang="en-US" sz="3200" b="1">
                <a:solidFill>
                  <a:srgbClr val="000000"/>
                </a:solidFill>
              </a:rPr>
              <a:t>C扫除了资本主义发展的障碍       </a:t>
            </a:r>
            <a:endParaRPr lang="zh-CN" altLang="en-US" sz="3200" b="1">
              <a:solidFill>
                <a:srgbClr val="000000"/>
              </a:solidFill>
            </a:endParaRPr>
          </a:p>
          <a:p>
            <a:r>
              <a:rPr lang="zh-CN" altLang="en-US" sz="3200" b="1">
                <a:solidFill>
                  <a:srgbClr val="000000"/>
                </a:solidFill>
              </a:rPr>
              <a:t>D解除了种族压迫和歧视</a:t>
            </a:r>
            <a:endParaRPr lang="zh-CN" altLang="en-US" sz="3200" b="1">
              <a:solidFill>
                <a:srgbClr val="000000"/>
              </a:solidFill>
            </a:endParaRPr>
          </a:p>
        </p:txBody>
      </p:sp>
      <p:sp>
        <p:nvSpPr>
          <p:cNvPr id="39939" name="WordArt 3"/>
          <p:cNvSpPr>
            <a:spLocks noChangeArrowheads="1" noChangeShapeType="1"/>
          </p:cNvSpPr>
          <p:nvPr/>
        </p:nvSpPr>
        <p:spPr bwMode="auto">
          <a:xfrm>
            <a:off x="1331913" y="1196975"/>
            <a:ext cx="668337" cy="977900"/>
          </a:xfrm>
          <a:prstGeom prst="rect">
            <a:avLst/>
          </a:prstGeom>
        </p:spPr>
        <p:txBody>
          <a:bodyPr wrap="none" fromWordArt="1">
            <a:prstTxWarp prst="textWave1">
              <a:avLst>
                <a:gd name="adj1" fmla="val 13005"/>
                <a:gd name="adj2" fmla="val 0"/>
              </a:avLst>
            </a:prstTxWarp>
          </a:bodyPr>
          <a:lstStyle/>
          <a:p>
            <a:pPr algn="ctr"/>
            <a:r>
              <a:rPr lang="en-US" altLang="zh-CN" sz="3600">
                <a:ln w="9525">
                  <a:noFill/>
                  <a:round/>
                </a:ln>
                <a:gradFill rotWithShape="0">
                  <a:gsLst>
                    <a:gs pos="0">
                      <a:srgbClr val="9999FF"/>
                    </a:gs>
                    <a:gs pos="100000">
                      <a:srgbClr val="009999"/>
                    </a:gs>
                  </a:gsLst>
                  <a:lin ang="5400000" scaled="1"/>
                </a:gradFill>
                <a:effectLst>
                  <a:outerShdw dist="53882" dir="2700000" algn="ctr" rotWithShape="0">
                    <a:srgbClr val="C0C0C0">
                      <a:alpha val="78999"/>
                    </a:srgbClr>
                  </a:outerShdw>
                </a:effectLst>
                <a:latin typeface="宋体" panose="02010600030101010101" pitchFamily="2" charset="-122"/>
                <a:ea typeface="宋体" panose="02010600030101010101" pitchFamily="2" charset="-122"/>
              </a:rPr>
              <a:t>C</a:t>
            </a:r>
            <a:endParaRPr lang="zh-CN" altLang="en-US" sz="3600">
              <a:ln w="9525">
                <a:noFill/>
                <a:round/>
              </a:ln>
              <a:gradFill rotWithShape="0">
                <a:gsLst>
                  <a:gs pos="0">
                    <a:srgbClr val="9999FF"/>
                  </a:gs>
                  <a:gs pos="100000">
                    <a:srgbClr val="009999"/>
                  </a:gs>
                </a:gsLst>
                <a:lin ang="5400000" scaled="1"/>
              </a:gradFill>
              <a:effectLst>
                <a:outerShdw dist="53882" dir="2700000" algn="ctr" rotWithShape="0">
                  <a:srgbClr val="C0C0C0">
                    <a:alpha val="78999"/>
                  </a:srgbClr>
                </a:outerShdw>
              </a:effectLst>
              <a:latin typeface="宋体" panose="02010600030101010101" pitchFamily="2" charset="-122"/>
              <a:ea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9939"/>
                                        </p:tgtEl>
                                        <p:attrNameLst>
                                          <p:attrName>style.visibility</p:attrName>
                                        </p:attrNameLst>
                                      </p:cBhvr>
                                      <p:to>
                                        <p:strVal val="visible"/>
                                      </p:to>
                                    </p:set>
                                    <p:animEffect transition="in" filter="blinds(horizontal)">
                                      <p:cBhvr>
                                        <p:cTn id="7" dur="500"/>
                                        <p:tgtEl>
                                          <p:spTgt spid="399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939" grpId="0" animBg="1"/>
    </p:bldLst>
  </p:timing>
</p:sld>
</file>

<file path=ppt/tags/tag1.xml><?xml version="1.0" encoding="utf-8"?>
<p:tagLst xmlns:p="http://schemas.openxmlformats.org/presentationml/2006/main">
  <p:tag name="TIMING" val="|3.0|0.7|0.7|1.1|0.6|0.5|1.0|0.8|0.6"/>
</p:tagLst>
</file>

<file path=ppt/theme/theme1.xml><?xml version="1.0" encoding="utf-8"?>
<a:theme xmlns:a="http://schemas.openxmlformats.org/drawingml/2006/main" name="默认设计模板">
  <a:themeElements>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默认设计模板">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defRPr kumimoji="0" 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defRPr kumimoji="0" 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defRPr>
        </a:defPPr>
      </a:lstStyle>
    </a:lnDef>
  </a:objectDefaults>
  <a:extraClrSchemeLst>
    <a:extraClrScheme>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4673</Words>
  <PresentationFormat>全屏显示(4:3)</PresentationFormat>
  <Paragraphs>402</Paragraphs>
  <Slides>37</Slides>
  <Notes>0</Notes>
  <HiddenSlides>0</HiddenSlides>
  <MMClips>0</MMClips>
  <ScaleCrop>false</ScaleCrop>
  <HeadingPairs>
    <vt:vector size="6" baseType="variant">
      <vt:variant>
        <vt:lpstr>已用的字体</vt:lpstr>
      </vt:variant>
      <vt:variant>
        <vt:i4>22</vt:i4>
      </vt:variant>
      <vt:variant>
        <vt:lpstr>主题</vt:lpstr>
      </vt:variant>
      <vt:variant>
        <vt:i4>1</vt:i4>
      </vt:variant>
      <vt:variant>
        <vt:lpstr>幻灯片标题</vt:lpstr>
      </vt:variant>
      <vt:variant>
        <vt:i4>37</vt:i4>
      </vt:variant>
    </vt:vector>
  </HeadingPairs>
  <TitlesOfParts>
    <vt:vector size="60" baseType="lpstr">
      <vt:lpstr>Arial</vt:lpstr>
      <vt:lpstr>宋体</vt:lpstr>
      <vt:lpstr>Wingdings</vt:lpstr>
      <vt:lpstr>黑体</vt:lpstr>
      <vt:lpstr>方正姚体</vt:lpstr>
      <vt:lpstr>Tahoma</vt:lpstr>
      <vt:lpstr>Times New Roman</vt:lpstr>
      <vt:lpstr>楷体_GB2312</vt:lpstr>
      <vt:lpstr>华文中宋</vt:lpstr>
      <vt:lpstr>微软雅黑</vt:lpstr>
      <vt:lpstr>Arial Unicode MS</vt:lpstr>
      <vt:lpstr>仿宋</vt:lpstr>
      <vt:lpstr>楷体</vt:lpstr>
      <vt:lpstr>华文新魏</vt:lpstr>
      <vt:lpstr>华文楷体</vt:lpstr>
      <vt:lpstr>Times New Roman</vt:lpstr>
      <vt:lpstr>隶书</vt:lpstr>
      <vt:lpstr>华文行楷</vt:lpstr>
      <vt:lpstr>方正舒体</vt:lpstr>
      <vt:lpstr>Monotype Corsiva</vt:lpstr>
      <vt:lpstr>Arial</vt:lpstr>
      <vt:lpstr>新宋体</vt:lpstr>
      <vt:lpstr>默认设计模板</vt:lpstr>
      <vt:lpstr>PowerPoint 演示文稿</vt:lpstr>
      <vt:lpstr>第3课  美国内战  ——1861-1865年</vt:lpstr>
      <vt:lpstr>一、南北矛盾的加剧</vt:lpstr>
      <vt:lpstr>PowerPoint 演示文稿</vt:lpstr>
      <vt:lpstr>两种经济</vt:lpstr>
      <vt:lpstr>PowerPoint 演示文稿</vt:lpstr>
      <vt:lpstr>PowerPoint 演示文稿</vt:lpstr>
      <vt:lpstr>材料分析</vt:lpstr>
      <vt:lpstr>PowerPoint 演示文稿</vt:lpstr>
      <vt:lpstr>PowerPoint 演示文稿</vt:lpstr>
      <vt:lpstr>PowerPoint 演示文稿</vt:lpstr>
      <vt:lpstr>PowerPoint 演示文稿</vt:lpstr>
      <vt:lpstr>南北方力量对比表</vt:lpstr>
      <vt:lpstr>PowerPoint 演示文稿</vt:lpstr>
      <vt:lpstr>PowerPoint 演示文稿</vt:lpstr>
      <vt:lpstr>PowerPoint 演示文稿</vt:lpstr>
      <vt:lpstr>PowerPoint 演示文稿</vt:lpstr>
      <vt:lpstr>讨论：南北战争北方胜利的原因</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dcterms:created xsi:type="dcterms:W3CDTF">2015-09-19T06:56:00Z</dcterms:created>
  <dcterms:modified xsi:type="dcterms:W3CDTF">2018-11-19T02:15:58Z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Version">
    <vt:r8>1</vt:r8>
  </property>
  <property fmtid="{D5CDD505-2E9C-101B-9397-08002B2CF9AE}" pid="3" name="KSOProductBuildVer">
    <vt:lpwstr>2052-10.1.0.7668</vt:lpwstr>
  </property>
</Properties>
</file>