
<file path=[Content_Types].xml><?xml version="1.0" encoding="utf-8"?>
<Types xmlns="http://schemas.openxmlformats.org/package/2006/content-types">
  <Default Extension="xml" ContentType="application/xml"/>
  <Default Extension="wav" ContentType="audio/x-wav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GIF" ContentType="image/gif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902" r:id="rId2"/>
    <p:sldId id="903" r:id="rId3"/>
    <p:sldId id="904" r:id="rId4"/>
    <p:sldId id="963" r:id="rId5"/>
    <p:sldId id="859" r:id="rId6"/>
    <p:sldId id="936" r:id="rId7"/>
    <p:sldId id="866" r:id="rId8"/>
    <p:sldId id="935" r:id="rId9"/>
    <p:sldId id="937" r:id="rId10"/>
    <p:sldId id="944" r:id="rId11"/>
    <p:sldId id="938" r:id="rId12"/>
    <p:sldId id="939" r:id="rId13"/>
    <p:sldId id="945" r:id="rId14"/>
    <p:sldId id="941" r:id="rId15"/>
    <p:sldId id="958" r:id="rId16"/>
    <p:sldId id="959" r:id="rId17"/>
    <p:sldId id="956" r:id="rId18"/>
    <p:sldId id="960" r:id="rId19"/>
    <p:sldId id="961" r:id="rId20"/>
    <p:sldId id="929" r:id="rId21"/>
    <p:sldId id="863" r:id="rId22"/>
    <p:sldId id="864" r:id="rId23"/>
    <p:sldId id="932" r:id="rId24"/>
    <p:sldId id="933" r:id="rId25"/>
    <p:sldId id="931" r:id="rId26"/>
    <p:sldId id="934" r:id="rId27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  <p:cmAuthor id="2" name="FtpDown" initials="F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B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76"/>
  </p:normalViewPr>
  <p:slideViewPr>
    <p:cSldViewPr snapToGrid="0" snapToObjects="1">
      <p:cViewPr>
        <p:scale>
          <a:sx n="148" d="100"/>
          <a:sy n="148" d="100"/>
        </p:scale>
        <p:origin x="600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2018/10/18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42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幻灯片图像占位符 79873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noFill/>
          <a:ln w="1">
            <a:solidFill>
              <a:schemeClr val="tx1"/>
            </a:solidFill>
          </a:ln>
        </p:spPr>
      </p:sp>
      <p:sp>
        <p:nvSpPr>
          <p:cNvPr id="79875" name="文本占位符 79874"/>
          <p:cNvSpPr>
            <a:spLocks noGrp="1"/>
          </p:cNvSpPr>
          <p:nvPr>
            <p:ph type="body" idx="1"/>
          </p:nvPr>
        </p:nvSpPr>
        <p:spPr>
          <a:xfrm>
            <a:off x="538163" y="4387850"/>
            <a:ext cx="5780087" cy="3952875"/>
          </a:xfrm>
          <a:ln w="1"/>
        </p:spPr>
        <p:txBody>
          <a:bodyPr/>
          <a:lstStyle/>
          <a:p>
            <a:pPr lvl="0"/>
            <a:r>
              <a:rPr lang="zh-CN" altLang="en-US" dirty="0"/>
              <a:t>强迫劳动，在整个殖民时期，被埋葬在矿井下的印第安人达到</a:t>
            </a:r>
            <a:r>
              <a:rPr lang="en-US" altLang="zh-CN" dirty="0"/>
              <a:t>800</a:t>
            </a:r>
            <a:r>
              <a:rPr lang="zh-CN" altLang="en-US" dirty="0"/>
              <a:t>万；黑奴的境遇比印第安人还惨，过度劳累的折磨下，黑奴的存活率仅为</a:t>
            </a:r>
            <a:r>
              <a:rPr lang="en-US" altLang="zh-CN" dirty="0"/>
              <a:t>4.5%</a:t>
            </a:r>
            <a:r>
              <a:rPr lang="zh-CN" altLang="en-US" dirty="0"/>
              <a:t>，到巴西后品均寿命不过七年。</a:t>
            </a:r>
          </a:p>
        </p:txBody>
      </p:sp>
    </p:spTree>
    <p:extLst>
      <p:ext uri="{BB962C8B-B14F-4D97-AF65-F5344CB8AC3E}">
        <p14:creationId xmlns:p14="http://schemas.microsoft.com/office/powerpoint/2010/main" val="16648335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63"/>
            <a:ext cx="6858000" cy="1791105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140"/>
            <a:ext cx="6858000" cy="124210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94"/>
            <a:ext cx="7886700" cy="21400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876"/>
            <a:ext cx="7886700" cy="1125395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528"/>
            <a:ext cx="3886200" cy="3264242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528"/>
            <a:ext cx="3886200" cy="3264242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906"/>
            <a:ext cx="7886700" cy="994397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261158"/>
            <a:ext cx="3868340" cy="6180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1879232"/>
            <a:ext cx="3868340" cy="2764066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1158"/>
            <a:ext cx="3887391" cy="6180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8035" indent="0">
              <a:buNone/>
              <a:defRPr sz="1200" b="1"/>
            </a:lvl7pPr>
            <a:lvl8pPr marL="2400935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9232"/>
            <a:ext cx="3887391" cy="2764066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109" y="17499"/>
            <a:ext cx="885324" cy="8855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78"/>
            <a:ext cx="2949178" cy="120042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736"/>
            <a:ext cx="4629150" cy="3656046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99"/>
            <a:ext cx="2949178" cy="285933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8035" indent="0">
              <a:buNone/>
              <a:defRPr sz="750"/>
            </a:lvl7pPr>
            <a:lvl8pPr marL="2400935" indent="0">
              <a:buNone/>
              <a:defRPr sz="750"/>
            </a:lvl8pPr>
            <a:lvl9pPr marL="2743835" indent="0">
              <a:buNone/>
              <a:defRPr sz="75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78"/>
            <a:ext cx="2949178" cy="120042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736"/>
            <a:ext cx="4629150" cy="365604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99"/>
            <a:ext cx="2949178" cy="285933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8035" indent="0">
              <a:buNone/>
              <a:defRPr sz="750"/>
            </a:lvl7pPr>
            <a:lvl8pPr marL="2400935" indent="0">
              <a:buNone/>
              <a:defRPr sz="750"/>
            </a:lvl8pPr>
            <a:lvl9pPr marL="2743835" indent="0">
              <a:buNone/>
              <a:defRPr sz="75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906"/>
            <a:ext cx="1971675" cy="4359865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906"/>
            <a:ext cx="5800725" cy="4359865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15"/>
            <a:ext cx="8229600" cy="85740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360"/>
            <a:ext cx="4038600" cy="339506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360"/>
            <a:ext cx="4038600" cy="163977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2954458"/>
            <a:ext cx="4038600" cy="1640968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628650" y="4768096"/>
            <a:ext cx="2057400" cy="27389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3"/>
          </p:nvPr>
        </p:nvSpPr>
        <p:spPr>
          <a:xfrm>
            <a:off x="3028950" y="4768096"/>
            <a:ext cx="3086100" cy="27389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4768096"/>
            <a:ext cx="2057400" cy="27389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EEB8744-E423-4D74-BF00-3B5E02FD6E02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‹#›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42900"/>
            <a:ext cx="8229600" cy="10287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485900"/>
            <a:ext cx="8229600" cy="2914650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endParaRPr kumimoji="0" lang="zh-CN" altLang="en-US" sz="2800" b="1" i="0" u="none" strike="noStrike" kern="0" cap="none" spc="0" normalizeH="0" baseline="0" noProof="1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fld id="{9A0DB2DC-4C9A-4742-B13C-FB6460FD3503}" type="slidenum">
              <a:rPr lang="zh-CN" altLang="zh-CN" sz="1800" dirty="0"/>
              <a:t>‹#›</a:t>
            </a:fld>
            <a:endParaRPr lang="zh-CN" altLang="zh-CN" sz="1800" dirty="0"/>
          </a:p>
        </p:txBody>
      </p:sp>
      <p:sp>
        <p:nvSpPr>
          <p:cNvPr id="9" name="日期占位符 5"/>
          <p:cNvSpPr>
            <a:spLocks noGrp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split dir="in"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906"/>
            <a:ext cx="7886700" cy="9943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528"/>
            <a:ext cx="7886700" cy="32642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341"/>
            <a:ext cx="2057400" cy="2739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8865F-B440-734B-8DEF-4F67C49B9951}" type="datetimeFigureOut">
              <a:rPr kumimoji="1" lang="zh-CN" altLang="en-US" smtClean="0"/>
              <a:t>2018/10/18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341"/>
            <a:ext cx="3086100" cy="2739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341"/>
            <a:ext cx="2057400" cy="2739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24D8-EC05-1C43-9CD4-9509D2F9F888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4" Type="http://schemas.openxmlformats.org/officeDocument/2006/relationships/image" Target="../media/image8.png"/><Relationship Id="rId5" Type="http://schemas.openxmlformats.org/officeDocument/2006/relationships/oleObject" Target="../embeddings/oleObject1.bin"/><Relationship Id="rId6" Type="http://schemas.openxmlformats.org/officeDocument/2006/relationships/image" Target="../media/image7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1.xml"/><Relationship Id="rId3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3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12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3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5391" y="764483"/>
            <a:ext cx="8320135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揭示历史事件之间的内在联系是学习历史的重要方法之一。以下是世界历史部分大事件，请你从中选出两组事件（每组选两个事件即可），分别指出每组事件之间的联系，并对这种联系加以简要说明。（</a:t>
            </a:r>
            <a:r>
              <a:rPr lang="en-US" altLang="zh-CN" kern="100" dirty="0">
                <a:solidFill>
                  <a:srgbClr val="000000"/>
                </a:solidFill>
                <a:latin typeface="Times New Roman" panose="02020603050405020304" charset="0"/>
                <a:cs typeface="宋体" panose="02010600030101010101" pitchFamily="2" charset="-122"/>
              </a:rPr>
              <a:t>6</a:t>
            </a:r>
            <a:r>
              <a:rPr lang="zh-CN" altLang="zh-CN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分）</a:t>
            </a:r>
            <a:endParaRPr lang="zh-CN" altLang="zh-CN" sz="24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文艺复兴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charset="0"/>
                <a:cs typeface="宋体" panose="02010600030101010101" pitchFamily="2" charset="-122"/>
              </a:rPr>
              <a:t>   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新航路开辟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charset="0"/>
                <a:cs typeface="宋体" panose="02010600030101010101" pitchFamily="2" charset="-122"/>
              </a:rPr>
              <a:t>    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英国资产阶级革命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charset="0"/>
                <a:cs typeface="宋体" panose="02010600030101010101" pitchFamily="2" charset="-122"/>
              </a:rPr>
              <a:t>   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美国的诞生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charset="0"/>
                <a:cs typeface="宋体" panose="02010600030101010101" pitchFamily="2" charset="-122"/>
              </a:rPr>
              <a:t>   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法国大革命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charset="0"/>
                <a:cs typeface="宋体" panose="02010600030101010101" pitchFamily="2" charset="-122"/>
              </a:rPr>
              <a:t>   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工业革命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charset="0"/>
                <a:cs typeface="宋体" panose="02010600030101010101" pitchFamily="2" charset="-122"/>
              </a:rPr>
              <a:t>    </a:t>
            </a:r>
            <a:endParaRPr lang="zh-CN" altLang="zh-CN" sz="24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国际工人运动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charset="0"/>
                <a:cs typeface="宋体" panose="02010600030101010101" pitchFamily="2" charset="-122"/>
              </a:rPr>
              <a:t>    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马克思主义的诞生</a:t>
            </a:r>
            <a:r>
              <a:rPr lang="en-US" altLang="zh-CN" b="1" kern="100" dirty="0">
                <a:solidFill>
                  <a:srgbClr val="000000"/>
                </a:solidFill>
                <a:latin typeface="Times New Roman" panose="02020603050405020304" charset="0"/>
                <a:cs typeface="宋体" panose="02010600030101010101" pitchFamily="2" charset="-122"/>
              </a:rPr>
              <a:t>   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</a:rPr>
              <a:t>巴黎公社</a:t>
            </a:r>
            <a:endParaRPr lang="zh-CN" altLang="zh-CN" sz="2400" dirty="0">
              <a:effectLst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8305" y="3208655"/>
            <a:ext cx="836104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事件 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文艺复兴 英国资产阶级革命</a:t>
            </a:r>
            <a:endParaRPr lang="zh-CN" altLang="en-US"/>
          </a:p>
          <a:p>
            <a:r>
              <a:rPr lang="zh-CN" altLang="en-US"/>
              <a:t>联系 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文艺复兴</a:t>
            </a:r>
            <a:r>
              <a:rPr lang="zh-CN" altLang="zh-CN" b="1" kern="1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推动</a:t>
            </a:r>
            <a:r>
              <a:rPr lang="zh-CN" altLang="zh-CN" b="1" kern="100" dirty="0">
                <a:solidFill>
                  <a:srgbClr val="00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了英国资产阶级革命</a:t>
            </a:r>
            <a:endParaRPr lang="zh-CN" altLang="en-US"/>
          </a:p>
          <a:p>
            <a:r>
              <a:rPr lang="zh-CN" altLang="en-US"/>
              <a:t>说明 文艺复兴解放了人们的思想，为英国资产阶级革命奠定了思想文化基础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5885" y="124460"/>
            <a:ext cx="8869680" cy="673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/>
              <a:t>事件：新航路开辟与工业革命。</a:t>
            </a:r>
          </a:p>
          <a:p>
            <a:r>
              <a:rPr lang="zh-CN" sz="2400"/>
              <a:t>联系：新航路开辟为英国工业革命准备了条件。</a:t>
            </a:r>
          </a:p>
          <a:p>
            <a:r>
              <a:rPr lang="zh-CN" sz="2400"/>
              <a:t>说明：新航路开辟便利了英国的殖民扩张、掠夺和贸易，从而为工业革命提供了市场和资本条件。</a:t>
            </a:r>
          </a:p>
          <a:p>
            <a:endParaRPr lang="zh-CN" sz="2400"/>
          </a:p>
          <a:p>
            <a:r>
              <a:rPr lang="zh-CN" sz="2400"/>
              <a:t>事件：新航路开辟与英国资产阶级革命。</a:t>
            </a:r>
          </a:p>
          <a:p>
            <a:r>
              <a:rPr lang="zh-CN" sz="2400"/>
              <a:t>联系：新航路的开辟推动了英国资产阶级革命。</a:t>
            </a:r>
          </a:p>
          <a:p>
            <a:r>
              <a:rPr lang="zh-CN" sz="2400"/>
              <a:t>说明：新航路的开辟使欧洲商路和贸易中心转移到大西洋沿岸，便利了英国资本主义的发展，为资产阶级革命提供了条件。</a:t>
            </a:r>
          </a:p>
          <a:p>
            <a:endParaRPr lang="zh-CN" altLang="en-US" sz="2400"/>
          </a:p>
          <a:p>
            <a:r>
              <a:rPr lang="zh-CN" altLang="en-US" sz="2400"/>
              <a:t>事件：美国独立战争与法国大革命。</a:t>
            </a:r>
          </a:p>
          <a:p>
            <a:r>
              <a:rPr lang="zh-CN" altLang="en-US" sz="2400"/>
              <a:t>联系：美国独立战争推动了法国大革命。</a:t>
            </a:r>
          </a:p>
          <a:p>
            <a:r>
              <a:rPr lang="zh-CN" altLang="en-US" sz="2400"/>
              <a:t>说明：美国独立战争所表现的自由与反抗精神，鼓舞了法国人民。</a:t>
            </a:r>
          </a:p>
          <a:p>
            <a:endParaRPr lang="zh-CN" altLang="en-US" sz="2400"/>
          </a:p>
          <a:p>
            <a:endParaRPr lang="zh-CN" altLang="en-US" sz="2400"/>
          </a:p>
          <a:p>
            <a:endParaRPr lang="zh-CN" altLang="en-US" sz="2400"/>
          </a:p>
          <a:p>
            <a:endParaRPr lang="zh-CN" altLang="en-US" sz="2400"/>
          </a:p>
          <a:p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5885" y="124460"/>
            <a:ext cx="8869680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sz="2400"/>
          </a:p>
          <a:p>
            <a:endParaRPr lang="zh-CN" sz="2400"/>
          </a:p>
          <a:p>
            <a:r>
              <a:rPr lang="zh-CN" sz="2400"/>
              <a:t>事件：国际工人运动与马克思主义的诞生。</a:t>
            </a:r>
          </a:p>
          <a:p>
            <a:r>
              <a:rPr lang="zh-CN" sz="2400"/>
              <a:t>联系：国际工人运动为马克思主义的诞生准备了条件。</a:t>
            </a:r>
          </a:p>
          <a:p>
            <a:r>
              <a:rPr lang="zh-CN" sz="2400"/>
              <a:t>说明：工人运动的发展需要科学理论指导。</a:t>
            </a:r>
          </a:p>
          <a:p>
            <a:endParaRPr lang="zh-CN" sz="2400"/>
          </a:p>
          <a:p>
            <a:r>
              <a:rPr lang="zh-CN" altLang="en-US" sz="2400"/>
              <a:t>事件：工业革命与马克思主义的诞生。</a:t>
            </a:r>
          </a:p>
          <a:p>
            <a:r>
              <a:rPr lang="zh-CN" altLang="en-US" sz="2400"/>
              <a:t>联系：工业革命催生了马克思主义。</a:t>
            </a:r>
          </a:p>
          <a:p>
            <a:r>
              <a:rPr lang="zh-CN" altLang="en-US" sz="2400"/>
              <a:t>说明：工业革命暴露了资本主义社会的矛盾，马克思、恩格斯在分析资本主义社会矛盾的基础上创立了马克思主义。</a:t>
            </a:r>
          </a:p>
          <a:p>
            <a:endParaRPr lang="zh-CN" altLang="en-US" sz="2400"/>
          </a:p>
          <a:p>
            <a:endParaRPr lang="zh-CN" altLang="en-US" sz="2400"/>
          </a:p>
          <a:p>
            <a:endParaRPr lang="zh-CN" altLang="en-US" sz="24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6342" name="Group 390"/>
          <p:cNvGraphicFramePr>
            <a:graphicFrameLocks noGrp="1"/>
          </p:cNvGraphicFramePr>
          <p:nvPr>
            <p:ph idx="4294967295"/>
          </p:nvPr>
        </p:nvGraphicFramePr>
        <p:xfrm>
          <a:off x="525145" y="316230"/>
          <a:ext cx="7821930" cy="4605020"/>
        </p:xfrm>
        <a:graphic>
          <a:graphicData uri="http://schemas.openxmlformats.org/drawingml/2006/table">
            <a:tbl>
              <a:tblPr/>
              <a:tblGrid>
                <a:gridCol w="1261745"/>
                <a:gridCol w="6560185"/>
              </a:tblGrid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项目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楷体_GB2312" charset="-122"/>
                        <a:buNone/>
                        <a:tabLst>
                          <a:tab pos="457200" algn="l"/>
                        </a:tabLst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法国大革命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时间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楷体_GB2312" charset="-122"/>
                        <a:buNone/>
                        <a:tabLst>
                          <a:tab pos="457200" algn="l"/>
                        </a:tabLst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1789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年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7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月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14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日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根本原因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封建专制统治阻碍法国资本主义发展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领导阶级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楷体_GB2312" charset="-122"/>
                        <a:buNone/>
                        <a:tabLst>
                          <a:tab pos="457200" algn="l"/>
                        </a:tabLst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资产阶级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开始标志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楷体_GB2312" charset="-122"/>
                        <a:buNone/>
                        <a:tabLst>
                          <a:tab pos="457200" algn="l"/>
                        </a:tabLst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1789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年攻占巴士底狱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高潮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800" b="1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  <a:sym typeface="+mn-ea"/>
                        </a:rPr>
                        <a:t>罗伯斯庇尔当政时期（雅各宾派）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代表人物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罗伯斯庇尔、拿破仑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性质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资产阶级革命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重要文献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人权宣言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：体现自由、平等，维护资产阶级利益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kumimoji="0" lang="zh-CN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拿破仑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法典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：体现自由平等和私有财产神圣不可侵犯原则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9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特点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最大，最彻底，最典型的资产阶级革命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852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影响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法国大革命摧毁了法国的封建统治，传播了资产阶级自由民主的进步思想，对世界历史的发展有很大影响。 </a:t>
                      </a:r>
                    </a:p>
                  </a:txBody>
                  <a:tcPr marL="68579" marR="68579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split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671" y="993553"/>
            <a:ext cx="8922936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4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第</a:t>
            </a:r>
            <a:r>
              <a:rPr kumimoji="1" lang="en-US" altLang="zh-CN" sz="4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1</a:t>
            </a:r>
            <a:r>
              <a:rPr kumimoji="1" lang="zh-CN" altLang="en-US" sz="4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课</a:t>
            </a:r>
            <a:endParaRPr kumimoji="1" lang="en-US" altLang="zh-CN" sz="4400" dirty="0" smtClean="0"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</a:endParaRPr>
          </a:p>
          <a:p>
            <a:pPr algn="ctr"/>
            <a:r>
              <a:rPr kumimoji="1" lang="zh-CN" altLang="en-US" sz="4400" dirty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殖民地人民的反抗斗争</a:t>
            </a:r>
          </a:p>
        </p:txBody>
      </p:sp>
      <p:sp>
        <p:nvSpPr>
          <p:cNvPr id="2051" name="副标题 2050"/>
          <p:cNvSpPr>
            <a:spLocks noGrp="1"/>
          </p:cNvSpPr>
          <p:nvPr/>
        </p:nvSpPr>
        <p:spPr>
          <a:xfrm>
            <a:off x="276225" y="2126615"/>
            <a:ext cx="8813800" cy="31686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None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ctr">
              <a:buClr>
                <a:schemeClr val="accent1"/>
              </a:buClr>
              <a:buNone/>
              <a:defRPr sz="2600" kern="1200"/>
            </a:lvl2pPr>
            <a:lvl3pPr marL="914400" lvl="2" indent="0" algn="ctr">
              <a:buClr>
                <a:schemeClr val="folHlink"/>
              </a:buClr>
              <a:buNone/>
              <a:defRPr sz="2300" kern="1200"/>
            </a:lvl3pPr>
            <a:lvl4pPr marL="1371600" lvl="3" indent="0" algn="ctr">
              <a:buClr>
                <a:schemeClr val="accent1"/>
              </a:buClr>
              <a:buNone/>
              <a:defRPr sz="2000" kern="1200"/>
            </a:lvl4pPr>
            <a:lvl5pPr marL="1828800" lvl="4" indent="0" algn="ctr">
              <a:buNone/>
              <a:defRPr kern="1200"/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914400">
              <a:buSzPct val="90000"/>
            </a:pPr>
            <a:r>
              <a:rPr lang="zh-CN" altLang="en-US" b="1" kern="1200" baseline="0" dirty="0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殖民地</a:t>
            </a:r>
            <a:r>
              <a:rPr lang="en-US" altLang="zh-CN" b="1" kern="1200" baseline="0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:</a:t>
            </a:r>
            <a:r>
              <a:rPr lang="zh-CN" altLang="en-US" b="1" kern="1200" baseline="0" dirty="0">
                <a:solidFill>
                  <a:srgbClr val="000099"/>
                </a:solidFill>
                <a:latin typeface="黑体" panose="02010609060101010101" charset="-122"/>
                <a:ea typeface="黑体" panose="02010609060101010101" charset="-122"/>
              </a:rPr>
              <a:t>由宗主国统治</a:t>
            </a:r>
            <a:r>
              <a:rPr lang="en-US" altLang="zh-CN" b="1" kern="1200" baseline="0" dirty="0">
                <a:solidFill>
                  <a:srgbClr val="000099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b="1" kern="1200" baseline="0" dirty="0">
                <a:solidFill>
                  <a:srgbClr val="000099"/>
                </a:solidFill>
                <a:latin typeface="黑体" panose="02010609060101010101" charset="-122"/>
                <a:ea typeface="黑体" panose="02010609060101010101" charset="-122"/>
              </a:rPr>
              <a:t>没有政治、经济、军事和外交方面的独立权利，完全受宗主国控制的地区。</a:t>
            </a:r>
          </a:p>
          <a:p>
            <a:pPr algn="l" defTabSz="914400">
              <a:buSzPct val="90000"/>
            </a:pPr>
            <a:r>
              <a:rPr lang="zh-CN" altLang="en-US" b="1" kern="1200" baseline="0" dirty="0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殖民</a:t>
            </a:r>
            <a:r>
              <a:rPr lang="en-US" altLang="zh-CN" b="1" kern="1200" baseline="0" dirty="0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b="1" kern="1200" baseline="0" dirty="0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主义</a:t>
            </a:r>
            <a:r>
              <a:rPr lang="en-US" altLang="zh-CN" b="1" kern="1200" baseline="0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):</a:t>
            </a:r>
            <a:r>
              <a:rPr lang="zh-CN" altLang="en-US" b="1" kern="1200" baseline="0" dirty="0">
                <a:solidFill>
                  <a:srgbClr val="000099"/>
                </a:solidFill>
                <a:latin typeface="黑体" panose="02010609060101010101" charset="-122"/>
                <a:ea typeface="黑体" panose="02010609060101010101" charset="-122"/>
              </a:rPr>
              <a:t>强国把政治经济势力扩张到不发达的国家和地区</a:t>
            </a:r>
            <a:r>
              <a:rPr lang="en-US" altLang="zh-CN" b="1" kern="1200" baseline="0" dirty="0">
                <a:solidFill>
                  <a:srgbClr val="000099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b="1" kern="1200" baseline="0" dirty="0">
                <a:solidFill>
                  <a:srgbClr val="000099"/>
                </a:solidFill>
                <a:latin typeface="黑体" panose="02010609060101010101" charset="-122"/>
                <a:ea typeface="黑体" panose="02010609060101010101" charset="-122"/>
              </a:rPr>
              <a:t>掠夺和奴役当地人民。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图片 75779" descr="拉丁美洲政区图"/>
          <p:cNvPicPr>
            <a:picLocks noChangeAspect="1"/>
          </p:cNvPicPr>
          <p:nvPr/>
        </p:nvPicPr>
        <p:blipFill>
          <a:blip r:embed="rId2"/>
          <a:srcRect r="81" b="40"/>
          <a:stretch>
            <a:fillRect/>
          </a:stretch>
        </p:blipFill>
        <p:spPr>
          <a:xfrm>
            <a:off x="1709738" y="0"/>
            <a:ext cx="4972050" cy="5142310"/>
          </a:xfrm>
          <a:prstGeom prst="rect">
            <a:avLst/>
          </a:prstGeom>
          <a:solidFill>
            <a:schemeClr val="accent2"/>
          </a:solidFill>
          <a:ln w="381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5781" name="任意多边形 75780"/>
          <p:cNvSpPr/>
          <p:nvPr/>
        </p:nvSpPr>
        <p:spPr>
          <a:xfrm>
            <a:off x="3470672" y="539354"/>
            <a:ext cx="660797" cy="215503"/>
          </a:xfrm>
          <a:custGeom>
            <a:avLst/>
            <a:gdLst/>
            <a:ahLst/>
            <a:cxnLst/>
            <a:rect l="0" t="0" r="0" b="0"/>
            <a:pathLst>
              <a:path w="555" h="181">
                <a:moveTo>
                  <a:pt x="8" y="64"/>
                </a:moveTo>
                <a:cubicBezTo>
                  <a:pt x="120" y="26"/>
                  <a:pt x="36" y="33"/>
                  <a:pt x="208" y="17"/>
                </a:cubicBezTo>
                <a:cubicBezTo>
                  <a:pt x="338" y="50"/>
                  <a:pt x="175" y="0"/>
                  <a:pt x="290" y="64"/>
                </a:cubicBezTo>
                <a:cubicBezTo>
                  <a:pt x="358" y="102"/>
                  <a:pt x="452" y="110"/>
                  <a:pt x="525" y="135"/>
                </a:cubicBezTo>
                <a:cubicBezTo>
                  <a:pt x="533" y="147"/>
                  <a:pt x="555" y="157"/>
                  <a:pt x="549" y="170"/>
                </a:cubicBezTo>
                <a:cubicBezTo>
                  <a:pt x="544" y="181"/>
                  <a:pt x="526" y="162"/>
                  <a:pt x="514" y="158"/>
                </a:cubicBezTo>
                <a:cubicBezTo>
                  <a:pt x="502" y="154"/>
                  <a:pt x="490" y="151"/>
                  <a:pt x="478" y="147"/>
                </a:cubicBezTo>
                <a:cubicBezTo>
                  <a:pt x="428" y="163"/>
                  <a:pt x="386" y="151"/>
                  <a:pt x="337" y="135"/>
                </a:cubicBezTo>
                <a:cubicBezTo>
                  <a:pt x="317" y="75"/>
                  <a:pt x="337" y="103"/>
                  <a:pt x="255" y="76"/>
                </a:cubicBezTo>
                <a:cubicBezTo>
                  <a:pt x="243" y="72"/>
                  <a:pt x="220" y="64"/>
                  <a:pt x="220" y="64"/>
                </a:cubicBezTo>
                <a:cubicBezTo>
                  <a:pt x="185" y="68"/>
                  <a:pt x="149" y="67"/>
                  <a:pt x="114" y="76"/>
                </a:cubicBezTo>
                <a:cubicBezTo>
                  <a:pt x="100" y="79"/>
                  <a:pt x="93" y="99"/>
                  <a:pt x="79" y="99"/>
                </a:cubicBezTo>
                <a:cubicBezTo>
                  <a:pt x="65" y="99"/>
                  <a:pt x="55" y="84"/>
                  <a:pt x="43" y="76"/>
                </a:cubicBezTo>
                <a:cubicBezTo>
                  <a:pt x="0" y="91"/>
                  <a:pt x="8" y="100"/>
                  <a:pt x="8" y="64"/>
                </a:cubicBezTo>
                <a:close/>
              </a:path>
            </a:pathLst>
          </a:custGeom>
          <a:solidFill>
            <a:schemeClr val="accent1"/>
          </a:solidFill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75782" name="任意多边形 75781"/>
          <p:cNvSpPr/>
          <p:nvPr/>
        </p:nvSpPr>
        <p:spPr>
          <a:xfrm>
            <a:off x="4061222" y="690563"/>
            <a:ext cx="446484" cy="179785"/>
          </a:xfrm>
          <a:custGeom>
            <a:avLst/>
            <a:gdLst/>
            <a:ahLst/>
            <a:cxnLst/>
            <a:rect l="0" t="0" r="0" b="0"/>
            <a:pathLst>
              <a:path w="375" h="151">
                <a:moveTo>
                  <a:pt x="100" y="43"/>
                </a:moveTo>
                <a:cubicBezTo>
                  <a:pt x="104" y="55"/>
                  <a:pt x="122" y="70"/>
                  <a:pt x="112" y="78"/>
                </a:cubicBezTo>
                <a:cubicBezTo>
                  <a:pt x="63" y="117"/>
                  <a:pt x="0" y="62"/>
                  <a:pt x="76" y="114"/>
                </a:cubicBezTo>
                <a:cubicBezTo>
                  <a:pt x="88" y="110"/>
                  <a:pt x="99" y="101"/>
                  <a:pt x="112" y="102"/>
                </a:cubicBezTo>
                <a:cubicBezTo>
                  <a:pt x="136" y="105"/>
                  <a:pt x="182" y="125"/>
                  <a:pt x="182" y="125"/>
                </a:cubicBezTo>
                <a:cubicBezTo>
                  <a:pt x="258" y="107"/>
                  <a:pt x="341" y="151"/>
                  <a:pt x="370" y="67"/>
                </a:cubicBezTo>
                <a:cubicBezTo>
                  <a:pt x="347" y="63"/>
                  <a:pt x="319" y="70"/>
                  <a:pt x="300" y="55"/>
                </a:cubicBezTo>
                <a:cubicBezTo>
                  <a:pt x="262" y="25"/>
                  <a:pt x="375" y="0"/>
                  <a:pt x="276" y="31"/>
                </a:cubicBezTo>
                <a:cubicBezTo>
                  <a:pt x="228" y="16"/>
                  <a:pt x="243" y="15"/>
                  <a:pt x="182" y="31"/>
                </a:cubicBezTo>
                <a:cubicBezTo>
                  <a:pt x="158" y="37"/>
                  <a:pt x="112" y="55"/>
                  <a:pt x="112" y="55"/>
                </a:cubicBezTo>
                <a:cubicBezTo>
                  <a:pt x="68" y="98"/>
                  <a:pt x="93" y="90"/>
                  <a:pt x="41" y="90"/>
                </a:cubicBezTo>
              </a:path>
            </a:pathLst>
          </a:custGeom>
          <a:solidFill>
            <a:schemeClr val="accent1"/>
          </a:solidFill>
          <a:ln w="317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75783" name="任意多边形 75782"/>
          <p:cNvSpPr/>
          <p:nvPr/>
        </p:nvSpPr>
        <p:spPr>
          <a:xfrm>
            <a:off x="4557713" y="783431"/>
            <a:ext cx="167879" cy="28575"/>
          </a:xfrm>
          <a:custGeom>
            <a:avLst/>
            <a:gdLst/>
            <a:ahLst/>
            <a:cxnLst/>
            <a:rect l="0" t="0" r="0" b="0"/>
            <a:pathLst>
              <a:path w="141" h="24">
                <a:moveTo>
                  <a:pt x="0" y="12"/>
                </a:moveTo>
                <a:cubicBezTo>
                  <a:pt x="12" y="8"/>
                  <a:pt x="23" y="0"/>
                  <a:pt x="36" y="0"/>
                </a:cubicBezTo>
                <a:cubicBezTo>
                  <a:pt x="141" y="0"/>
                  <a:pt x="63" y="19"/>
                  <a:pt x="47" y="24"/>
                </a:cubicBezTo>
                <a:cubicBezTo>
                  <a:pt x="31" y="20"/>
                  <a:pt x="0" y="12"/>
                  <a:pt x="0" y="12"/>
                </a:cubicBezTo>
                <a:close/>
              </a:path>
            </a:pathLst>
          </a:custGeom>
          <a:solidFill>
            <a:schemeClr val="accent1"/>
          </a:solidFill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75784" name="任意多边形 75783"/>
          <p:cNvSpPr/>
          <p:nvPr/>
        </p:nvSpPr>
        <p:spPr>
          <a:xfrm>
            <a:off x="3867150" y="800100"/>
            <a:ext cx="133350" cy="57150"/>
          </a:xfrm>
          <a:custGeom>
            <a:avLst/>
            <a:gdLst/>
            <a:ahLst/>
            <a:cxnLst/>
            <a:rect l="0" t="0" r="0" b="0"/>
            <a:pathLst>
              <a:path w="75" h="37">
                <a:moveTo>
                  <a:pt x="4" y="12"/>
                </a:moveTo>
                <a:cubicBezTo>
                  <a:pt x="16" y="8"/>
                  <a:pt x="27" y="0"/>
                  <a:pt x="40" y="0"/>
                </a:cubicBezTo>
                <a:cubicBezTo>
                  <a:pt x="52" y="0"/>
                  <a:pt x="75" y="0"/>
                  <a:pt x="75" y="12"/>
                </a:cubicBezTo>
                <a:cubicBezTo>
                  <a:pt x="75" y="26"/>
                  <a:pt x="52" y="27"/>
                  <a:pt x="40" y="35"/>
                </a:cubicBezTo>
                <a:cubicBezTo>
                  <a:pt x="0" y="23"/>
                  <a:pt x="4" y="37"/>
                  <a:pt x="4" y="12"/>
                </a:cubicBezTo>
                <a:close/>
              </a:path>
            </a:pathLst>
          </a:custGeom>
          <a:solidFill>
            <a:schemeClr val="accent1"/>
          </a:solidFill>
          <a:ln w="444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75785" name="文本框 75784"/>
          <p:cNvSpPr txBox="1"/>
          <p:nvPr/>
        </p:nvSpPr>
        <p:spPr>
          <a:xfrm>
            <a:off x="6786563" y="844154"/>
            <a:ext cx="685800" cy="3322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000" b="1" dirty="0">
                <a:solidFill>
                  <a:srgbClr val="000099"/>
                </a:solidFill>
                <a:latin typeface="Times New Roman" panose="02020603050405020304" charset="0"/>
                <a:ea typeface="黑体" panose="02010609060101010101" charset="-122"/>
              </a:rPr>
              <a:t>拉丁美洲政区图</a:t>
            </a:r>
          </a:p>
        </p:txBody>
      </p:sp>
      <p:grpSp>
        <p:nvGrpSpPr>
          <p:cNvPr id="75786" name="组合 75785"/>
          <p:cNvGrpSpPr/>
          <p:nvPr/>
        </p:nvGrpSpPr>
        <p:grpSpPr>
          <a:xfrm>
            <a:off x="1385888" y="0"/>
            <a:ext cx="1978819" cy="1568054"/>
            <a:chOff x="192" y="27"/>
            <a:chExt cx="1662" cy="1317"/>
          </a:xfrm>
        </p:grpSpPr>
        <p:sp>
          <p:nvSpPr>
            <p:cNvPr id="75787" name="任意多边形 75786"/>
            <p:cNvSpPr/>
            <p:nvPr/>
          </p:nvSpPr>
          <p:spPr>
            <a:xfrm>
              <a:off x="494" y="27"/>
              <a:ext cx="1360" cy="796"/>
            </a:xfrm>
            <a:custGeom>
              <a:avLst/>
              <a:gdLst/>
              <a:ahLst/>
              <a:cxnLst/>
              <a:rect l="0" t="0" r="0" b="0"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788" name="线形标注 1(带强调线) 75787"/>
            <p:cNvSpPr/>
            <p:nvPr/>
          </p:nvSpPr>
          <p:spPr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</a:rPr>
                <a:t>墨西哥</a:t>
              </a:r>
            </a:p>
          </p:txBody>
        </p:sp>
      </p:grpSp>
      <p:grpSp>
        <p:nvGrpSpPr>
          <p:cNvPr id="75789" name="组合 75788"/>
          <p:cNvGrpSpPr/>
          <p:nvPr/>
        </p:nvGrpSpPr>
        <p:grpSpPr>
          <a:xfrm>
            <a:off x="1485900" y="797719"/>
            <a:ext cx="2356247" cy="1488281"/>
            <a:chOff x="288" y="670"/>
            <a:chExt cx="1979" cy="1250"/>
          </a:xfrm>
        </p:grpSpPr>
        <p:sp>
          <p:nvSpPr>
            <p:cNvPr id="75790" name="任意多边形 75789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791" name="线形标注 1(带强调线) 75790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中美洲</a:t>
              </a:r>
            </a:p>
          </p:txBody>
        </p:sp>
      </p:grpSp>
      <p:grpSp>
        <p:nvGrpSpPr>
          <p:cNvPr id="75792" name="组合 75791"/>
          <p:cNvGrpSpPr/>
          <p:nvPr/>
        </p:nvGrpSpPr>
        <p:grpSpPr>
          <a:xfrm>
            <a:off x="4797029" y="628650"/>
            <a:ext cx="1889522" cy="1085850"/>
            <a:chOff x="3069" y="528"/>
            <a:chExt cx="1587" cy="912"/>
          </a:xfrm>
        </p:grpSpPr>
        <p:sp>
          <p:nvSpPr>
            <p:cNvPr id="75793" name="任意多边形 75792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794" name="线形标注 1(带强调线) 75793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西印度</a:t>
              </a:r>
            </a:p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群岛</a:t>
              </a:r>
            </a:p>
          </p:txBody>
        </p:sp>
      </p:grpSp>
      <p:grpSp>
        <p:nvGrpSpPr>
          <p:cNvPr id="75795" name="组合 75794"/>
          <p:cNvGrpSpPr/>
          <p:nvPr/>
        </p:nvGrpSpPr>
        <p:grpSpPr>
          <a:xfrm>
            <a:off x="3654029" y="1059656"/>
            <a:ext cx="2951559" cy="3499247"/>
            <a:chOff x="2117" y="912"/>
            <a:chExt cx="2479" cy="2939"/>
          </a:xfrm>
        </p:grpSpPr>
        <p:sp>
          <p:nvSpPr>
            <p:cNvPr id="75796" name="任意多边形 75795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rect l="0" t="0" r="0" b="0"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797" name="线形标注 1(带强调线) 75796"/>
            <p:cNvSpPr/>
            <p:nvPr/>
          </p:nvSpPr>
          <p:spPr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南美洲</a:t>
              </a:r>
            </a:p>
          </p:txBody>
        </p:sp>
      </p:grpSp>
      <p:grpSp>
        <p:nvGrpSpPr>
          <p:cNvPr id="75798" name="组合 75797"/>
          <p:cNvGrpSpPr/>
          <p:nvPr/>
        </p:nvGrpSpPr>
        <p:grpSpPr>
          <a:xfrm>
            <a:off x="1394222" y="0"/>
            <a:ext cx="1978819" cy="1568054"/>
            <a:chOff x="192" y="27"/>
            <a:chExt cx="1662" cy="1317"/>
          </a:xfrm>
        </p:grpSpPr>
        <p:sp>
          <p:nvSpPr>
            <p:cNvPr id="75799" name="任意多边形 75798"/>
            <p:cNvSpPr/>
            <p:nvPr/>
          </p:nvSpPr>
          <p:spPr>
            <a:xfrm>
              <a:off x="494" y="27"/>
              <a:ext cx="1360" cy="796"/>
            </a:xfrm>
            <a:custGeom>
              <a:avLst/>
              <a:gdLst/>
              <a:ahLst/>
              <a:cxnLst/>
              <a:rect l="0" t="0" r="0" b="0"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00" name="线形标注 1(带强调线) 75799"/>
            <p:cNvSpPr/>
            <p:nvPr/>
          </p:nvSpPr>
          <p:spPr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</a:rPr>
                <a:t>墨西哥</a:t>
              </a:r>
            </a:p>
          </p:txBody>
        </p:sp>
      </p:grpSp>
      <p:grpSp>
        <p:nvGrpSpPr>
          <p:cNvPr id="75801" name="组合 75800"/>
          <p:cNvGrpSpPr/>
          <p:nvPr/>
        </p:nvGrpSpPr>
        <p:grpSpPr>
          <a:xfrm>
            <a:off x="1494235" y="797719"/>
            <a:ext cx="2356247" cy="1488281"/>
            <a:chOff x="288" y="670"/>
            <a:chExt cx="1979" cy="1250"/>
          </a:xfrm>
        </p:grpSpPr>
        <p:sp>
          <p:nvSpPr>
            <p:cNvPr id="75802" name="任意多边形 75801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03" name="线形标注 1(带强调线) 75802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中美洲</a:t>
              </a:r>
            </a:p>
          </p:txBody>
        </p:sp>
      </p:grpSp>
      <p:grpSp>
        <p:nvGrpSpPr>
          <p:cNvPr id="75804" name="组合 75803"/>
          <p:cNvGrpSpPr/>
          <p:nvPr/>
        </p:nvGrpSpPr>
        <p:grpSpPr>
          <a:xfrm>
            <a:off x="4787504" y="628650"/>
            <a:ext cx="1889522" cy="1085850"/>
            <a:chOff x="3069" y="528"/>
            <a:chExt cx="1587" cy="912"/>
          </a:xfrm>
        </p:grpSpPr>
        <p:sp>
          <p:nvSpPr>
            <p:cNvPr id="75805" name="任意多边形 75804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06" name="线形标注 1(带强调线) 75805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西印度</a:t>
              </a:r>
            </a:p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群岛</a:t>
              </a:r>
            </a:p>
          </p:txBody>
        </p:sp>
      </p:grpSp>
      <p:grpSp>
        <p:nvGrpSpPr>
          <p:cNvPr id="75807" name="组合 75806"/>
          <p:cNvGrpSpPr/>
          <p:nvPr/>
        </p:nvGrpSpPr>
        <p:grpSpPr>
          <a:xfrm>
            <a:off x="1384697" y="0"/>
            <a:ext cx="1978819" cy="1568054"/>
            <a:chOff x="192" y="27"/>
            <a:chExt cx="1662" cy="1317"/>
          </a:xfrm>
        </p:grpSpPr>
        <p:sp>
          <p:nvSpPr>
            <p:cNvPr id="75808" name="任意多边形 75807"/>
            <p:cNvSpPr/>
            <p:nvPr/>
          </p:nvSpPr>
          <p:spPr>
            <a:xfrm>
              <a:off x="494" y="27"/>
              <a:ext cx="1360" cy="796"/>
            </a:xfrm>
            <a:custGeom>
              <a:avLst/>
              <a:gdLst/>
              <a:ahLst/>
              <a:cxnLst/>
              <a:rect l="0" t="0" r="0" b="0"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09" name="线形标注 1(带强调线) 75808"/>
            <p:cNvSpPr/>
            <p:nvPr/>
          </p:nvSpPr>
          <p:spPr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</a:rPr>
                <a:t>墨西哥</a:t>
              </a:r>
            </a:p>
          </p:txBody>
        </p:sp>
      </p:grpSp>
      <p:grpSp>
        <p:nvGrpSpPr>
          <p:cNvPr id="75810" name="组合 75809"/>
          <p:cNvGrpSpPr/>
          <p:nvPr/>
        </p:nvGrpSpPr>
        <p:grpSpPr>
          <a:xfrm>
            <a:off x="1484710" y="797719"/>
            <a:ext cx="2356247" cy="1488281"/>
            <a:chOff x="288" y="670"/>
            <a:chExt cx="1979" cy="1250"/>
          </a:xfrm>
        </p:grpSpPr>
        <p:sp>
          <p:nvSpPr>
            <p:cNvPr id="75811" name="任意多边形 75810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12" name="线形标注 1(带强调线) 75811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中美洲</a:t>
              </a:r>
            </a:p>
          </p:txBody>
        </p:sp>
      </p:grpSp>
      <p:grpSp>
        <p:nvGrpSpPr>
          <p:cNvPr id="75823" name="组合 75822"/>
          <p:cNvGrpSpPr/>
          <p:nvPr/>
        </p:nvGrpSpPr>
        <p:grpSpPr>
          <a:xfrm>
            <a:off x="3654029" y="1058466"/>
            <a:ext cx="2951559" cy="3499247"/>
            <a:chOff x="2117" y="912"/>
            <a:chExt cx="2479" cy="2939"/>
          </a:xfrm>
        </p:grpSpPr>
        <p:sp>
          <p:nvSpPr>
            <p:cNvPr id="75824" name="任意多边形 75823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rect l="0" t="0" r="0" b="0"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25" name="线形标注 1(带强调线) 75824"/>
            <p:cNvSpPr/>
            <p:nvPr/>
          </p:nvSpPr>
          <p:spPr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南美洲</a:t>
              </a:r>
            </a:p>
          </p:txBody>
        </p:sp>
      </p:grpSp>
      <p:grpSp>
        <p:nvGrpSpPr>
          <p:cNvPr id="75826" name="组合 75825"/>
          <p:cNvGrpSpPr/>
          <p:nvPr/>
        </p:nvGrpSpPr>
        <p:grpSpPr>
          <a:xfrm>
            <a:off x="4787504" y="627460"/>
            <a:ext cx="1889522" cy="1085850"/>
            <a:chOff x="3069" y="528"/>
            <a:chExt cx="1587" cy="912"/>
          </a:xfrm>
        </p:grpSpPr>
        <p:sp>
          <p:nvSpPr>
            <p:cNvPr id="75827" name="任意多边形 75826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28" name="线形标注 1(带强调线) 75827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西印度</a:t>
              </a:r>
            </a:p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群岛</a:t>
              </a:r>
            </a:p>
          </p:txBody>
        </p:sp>
      </p:grpSp>
      <p:grpSp>
        <p:nvGrpSpPr>
          <p:cNvPr id="75829" name="组合 75828"/>
          <p:cNvGrpSpPr/>
          <p:nvPr/>
        </p:nvGrpSpPr>
        <p:grpSpPr>
          <a:xfrm>
            <a:off x="1494235" y="789385"/>
            <a:ext cx="2356247" cy="1488281"/>
            <a:chOff x="288" y="670"/>
            <a:chExt cx="1979" cy="1250"/>
          </a:xfrm>
        </p:grpSpPr>
        <p:sp>
          <p:nvSpPr>
            <p:cNvPr id="75830" name="任意多边形 75829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31" name="线形标注 1(带强调线) 75830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中美洲</a:t>
              </a:r>
            </a:p>
          </p:txBody>
        </p:sp>
      </p:grpSp>
      <p:grpSp>
        <p:nvGrpSpPr>
          <p:cNvPr id="75832" name="组合 75831"/>
          <p:cNvGrpSpPr/>
          <p:nvPr/>
        </p:nvGrpSpPr>
        <p:grpSpPr>
          <a:xfrm>
            <a:off x="3663554" y="1050131"/>
            <a:ext cx="2951559" cy="3499247"/>
            <a:chOff x="2117" y="912"/>
            <a:chExt cx="2479" cy="2939"/>
          </a:xfrm>
        </p:grpSpPr>
        <p:sp>
          <p:nvSpPr>
            <p:cNvPr id="75833" name="任意多边形 75832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rect l="0" t="0" r="0" b="0"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34" name="线形标注 1(带强调线) 75833"/>
            <p:cNvSpPr/>
            <p:nvPr/>
          </p:nvSpPr>
          <p:spPr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南美洲</a:t>
              </a:r>
            </a:p>
          </p:txBody>
        </p:sp>
      </p:grpSp>
      <p:grpSp>
        <p:nvGrpSpPr>
          <p:cNvPr id="75835" name="组合 75834"/>
          <p:cNvGrpSpPr/>
          <p:nvPr/>
        </p:nvGrpSpPr>
        <p:grpSpPr>
          <a:xfrm>
            <a:off x="4797029" y="619125"/>
            <a:ext cx="1889522" cy="1085850"/>
            <a:chOff x="3069" y="528"/>
            <a:chExt cx="1587" cy="912"/>
          </a:xfrm>
        </p:grpSpPr>
        <p:sp>
          <p:nvSpPr>
            <p:cNvPr id="75836" name="任意多边形 75835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37" name="线形标注 1(带强调线) 75836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西印度</a:t>
              </a:r>
            </a:p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</a:rPr>
                <a:t>群岛</a:t>
              </a:r>
            </a:p>
          </p:txBody>
        </p:sp>
      </p:grpSp>
      <p:grpSp>
        <p:nvGrpSpPr>
          <p:cNvPr id="75838" name="组合 75837"/>
          <p:cNvGrpSpPr/>
          <p:nvPr/>
        </p:nvGrpSpPr>
        <p:grpSpPr>
          <a:xfrm>
            <a:off x="1385888" y="0"/>
            <a:ext cx="1978819" cy="1568054"/>
            <a:chOff x="192" y="27"/>
            <a:chExt cx="1662" cy="1317"/>
          </a:xfrm>
        </p:grpSpPr>
        <p:sp>
          <p:nvSpPr>
            <p:cNvPr id="75839" name="任意多边形 75838"/>
            <p:cNvSpPr/>
            <p:nvPr/>
          </p:nvSpPr>
          <p:spPr>
            <a:xfrm>
              <a:off x="494" y="27"/>
              <a:ext cx="1360" cy="796"/>
            </a:xfrm>
            <a:custGeom>
              <a:avLst/>
              <a:gdLst/>
              <a:ahLst/>
              <a:cxnLst/>
              <a:rect l="0" t="0" r="0" b="0"/>
              <a:pathLst>
                <a:path w="1360" h="796">
                  <a:moveTo>
                    <a:pt x="164" y="114"/>
                  </a:moveTo>
                  <a:cubicBezTo>
                    <a:pt x="162" y="111"/>
                    <a:pt x="120" y="22"/>
                    <a:pt x="94" y="91"/>
                  </a:cubicBezTo>
                  <a:cubicBezTo>
                    <a:pt x="84" y="117"/>
                    <a:pt x="100" y="146"/>
                    <a:pt x="106" y="173"/>
                  </a:cubicBezTo>
                  <a:cubicBezTo>
                    <a:pt x="124" y="250"/>
                    <a:pt x="114" y="233"/>
                    <a:pt x="164" y="267"/>
                  </a:cubicBezTo>
                  <a:cubicBezTo>
                    <a:pt x="186" y="330"/>
                    <a:pt x="197" y="400"/>
                    <a:pt x="235" y="455"/>
                  </a:cubicBezTo>
                  <a:cubicBezTo>
                    <a:pt x="173" y="496"/>
                    <a:pt x="219" y="482"/>
                    <a:pt x="188" y="443"/>
                  </a:cubicBezTo>
                  <a:cubicBezTo>
                    <a:pt x="179" y="432"/>
                    <a:pt x="165" y="428"/>
                    <a:pt x="153" y="420"/>
                  </a:cubicBezTo>
                  <a:cubicBezTo>
                    <a:pt x="74" y="301"/>
                    <a:pt x="187" y="489"/>
                    <a:pt x="141" y="326"/>
                  </a:cubicBezTo>
                  <a:cubicBezTo>
                    <a:pt x="138" y="317"/>
                    <a:pt x="48" y="276"/>
                    <a:pt x="35" y="267"/>
                  </a:cubicBezTo>
                  <a:cubicBezTo>
                    <a:pt x="39" y="255"/>
                    <a:pt x="42" y="243"/>
                    <a:pt x="47" y="232"/>
                  </a:cubicBezTo>
                  <a:cubicBezTo>
                    <a:pt x="53" y="219"/>
                    <a:pt x="70" y="210"/>
                    <a:pt x="70" y="196"/>
                  </a:cubicBezTo>
                  <a:cubicBezTo>
                    <a:pt x="70" y="182"/>
                    <a:pt x="53" y="173"/>
                    <a:pt x="47" y="161"/>
                  </a:cubicBezTo>
                  <a:cubicBezTo>
                    <a:pt x="2" y="72"/>
                    <a:pt x="74" y="183"/>
                    <a:pt x="11" y="91"/>
                  </a:cubicBezTo>
                  <a:cubicBezTo>
                    <a:pt x="7" y="79"/>
                    <a:pt x="0" y="68"/>
                    <a:pt x="0" y="55"/>
                  </a:cubicBezTo>
                  <a:cubicBezTo>
                    <a:pt x="0" y="0"/>
                    <a:pt x="20" y="23"/>
                    <a:pt x="58" y="32"/>
                  </a:cubicBezTo>
                  <a:cubicBezTo>
                    <a:pt x="78" y="36"/>
                    <a:pt x="97" y="40"/>
                    <a:pt x="117" y="44"/>
                  </a:cubicBezTo>
                  <a:cubicBezTo>
                    <a:pt x="172" y="97"/>
                    <a:pt x="190" y="81"/>
                    <a:pt x="258" y="102"/>
                  </a:cubicBezTo>
                  <a:cubicBezTo>
                    <a:pt x="297" y="98"/>
                    <a:pt x="337" y="100"/>
                    <a:pt x="376" y="91"/>
                  </a:cubicBezTo>
                  <a:cubicBezTo>
                    <a:pt x="494" y="64"/>
                    <a:pt x="290" y="47"/>
                    <a:pt x="482" y="79"/>
                  </a:cubicBezTo>
                  <a:cubicBezTo>
                    <a:pt x="518" y="133"/>
                    <a:pt x="528" y="177"/>
                    <a:pt x="587" y="196"/>
                  </a:cubicBezTo>
                  <a:cubicBezTo>
                    <a:pt x="618" y="189"/>
                    <a:pt x="662" y="172"/>
                    <a:pt x="693" y="196"/>
                  </a:cubicBezTo>
                  <a:cubicBezTo>
                    <a:pt x="715" y="213"/>
                    <a:pt x="724" y="243"/>
                    <a:pt x="740" y="267"/>
                  </a:cubicBezTo>
                  <a:cubicBezTo>
                    <a:pt x="747" y="277"/>
                    <a:pt x="742" y="295"/>
                    <a:pt x="752" y="302"/>
                  </a:cubicBezTo>
                  <a:cubicBezTo>
                    <a:pt x="772" y="316"/>
                    <a:pt x="799" y="318"/>
                    <a:pt x="823" y="326"/>
                  </a:cubicBezTo>
                  <a:cubicBezTo>
                    <a:pt x="835" y="330"/>
                    <a:pt x="858" y="337"/>
                    <a:pt x="858" y="337"/>
                  </a:cubicBezTo>
                  <a:cubicBezTo>
                    <a:pt x="842" y="361"/>
                    <a:pt x="806" y="380"/>
                    <a:pt x="811" y="408"/>
                  </a:cubicBezTo>
                  <a:cubicBezTo>
                    <a:pt x="813" y="418"/>
                    <a:pt x="839" y="564"/>
                    <a:pt x="846" y="573"/>
                  </a:cubicBezTo>
                  <a:cubicBezTo>
                    <a:pt x="863" y="595"/>
                    <a:pt x="897" y="600"/>
                    <a:pt x="917" y="620"/>
                  </a:cubicBezTo>
                  <a:cubicBezTo>
                    <a:pt x="929" y="632"/>
                    <a:pt x="938" y="646"/>
                    <a:pt x="952" y="655"/>
                  </a:cubicBezTo>
                  <a:cubicBezTo>
                    <a:pt x="962" y="662"/>
                    <a:pt x="975" y="663"/>
                    <a:pt x="987" y="667"/>
                  </a:cubicBezTo>
                  <a:cubicBezTo>
                    <a:pt x="1070" y="639"/>
                    <a:pt x="1034" y="635"/>
                    <a:pt x="1093" y="655"/>
                  </a:cubicBezTo>
                  <a:cubicBezTo>
                    <a:pt x="1105" y="651"/>
                    <a:pt x="1121" y="653"/>
                    <a:pt x="1128" y="643"/>
                  </a:cubicBezTo>
                  <a:cubicBezTo>
                    <a:pt x="1146" y="616"/>
                    <a:pt x="1129" y="572"/>
                    <a:pt x="1152" y="549"/>
                  </a:cubicBezTo>
                  <a:cubicBezTo>
                    <a:pt x="1161" y="540"/>
                    <a:pt x="1175" y="541"/>
                    <a:pt x="1187" y="537"/>
                  </a:cubicBezTo>
                  <a:cubicBezTo>
                    <a:pt x="1278" y="599"/>
                    <a:pt x="1170" y="542"/>
                    <a:pt x="1246" y="525"/>
                  </a:cubicBezTo>
                  <a:cubicBezTo>
                    <a:pt x="1273" y="519"/>
                    <a:pt x="1301" y="533"/>
                    <a:pt x="1328" y="537"/>
                  </a:cubicBezTo>
                  <a:cubicBezTo>
                    <a:pt x="1360" y="633"/>
                    <a:pt x="1336" y="522"/>
                    <a:pt x="1305" y="584"/>
                  </a:cubicBezTo>
                  <a:cubicBezTo>
                    <a:pt x="1299" y="595"/>
                    <a:pt x="1312" y="608"/>
                    <a:pt x="1316" y="620"/>
                  </a:cubicBezTo>
                  <a:cubicBezTo>
                    <a:pt x="1294" y="634"/>
                    <a:pt x="1268" y="641"/>
                    <a:pt x="1246" y="655"/>
                  </a:cubicBezTo>
                  <a:cubicBezTo>
                    <a:pt x="1232" y="664"/>
                    <a:pt x="1225" y="682"/>
                    <a:pt x="1210" y="690"/>
                  </a:cubicBezTo>
                  <a:cubicBezTo>
                    <a:pt x="1188" y="702"/>
                    <a:pt x="1140" y="714"/>
                    <a:pt x="1140" y="714"/>
                  </a:cubicBezTo>
                  <a:cubicBezTo>
                    <a:pt x="1114" y="790"/>
                    <a:pt x="1150" y="716"/>
                    <a:pt x="1093" y="761"/>
                  </a:cubicBezTo>
                  <a:cubicBezTo>
                    <a:pt x="1082" y="770"/>
                    <a:pt x="1077" y="784"/>
                    <a:pt x="1069" y="796"/>
                  </a:cubicBezTo>
                  <a:cubicBezTo>
                    <a:pt x="1031" y="783"/>
                    <a:pt x="1002" y="762"/>
                    <a:pt x="964" y="749"/>
                  </a:cubicBezTo>
                  <a:cubicBezTo>
                    <a:pt x="886" y="775"/>
                    <a:pt x="766" y="773"/>
                    <a:pt x="693" y="725"/>
                  </a:cubicBezTo>
                  <a:cubicBezTo>
                    <a:pt x="681" y="717"/>
                    <a:pt x="671" y="707"/>
                    <a:pt x="658" y="702"/>
                  </a:cubicBezTo>
                  <a:cubicBezTo>
                    <a:pt x="596" y="679"/>
                    <a:pt x="524" y="666"/>
                    <a:pt x="458" y="655"/>
                  </a:cubicBezTo>
                  <a:cubicBezTo>
                    <a:pt x="482" y="585"/>
                    <a:pt x="473" y="649"/>
                    <a:pt x="411" y="608"/>
                  </a:cubicBezTo>
                  <a:cubicBezTo>
                    <a:pt x="401" y="601"/>
                    <a:pt x="403" y="585"/>
                    <a:pt x="399" y="573"/>
                  </a:cubicBezTo>
                  <a:cubicBezTo>
                    <a:pt x="411" y="565"/>
                    <a:pt x="431" y="563"/>
                    <a:pt x="435" y="549"/>
                  </a:cubicBezTo>
                  <a:cubicBezTo>
                    <a:pt x="450" y="497"/>
                    <a:pt x="399" y="455"/>
                    <a:pt x="364" y="431"/>
                  </a:cubicBezTo>
                  <a:cubicBezTo>
                    <a:pt x="310" y="351"/>
                    <a:pt x="344" y="370"/>
                    <a:pt x="282" y="349"/>
                  </a:cubicBezTo>
                  <a:cubicBezTo>
                    <a:pt x="239" y="286"/>
                    <a:pt x="263" y="262"/>
                    <a:pt x="200" y="220"/>
                  </a:cubicBezTo>
                  <a:cubicBezTo>
                    <a:pt x="176" y="185"/>
                    <a:pt x="164" y="150"/>
                    <a:pt x="141" y="114"/>
                  </a:cubicBezTo>
                  <a:cubicBezTo>
                    <a:pt x="145" y="103"/>
                    <a:pt x="169" y="55"/>
                    <a:pt x="141" y="44"/>
                  </a:cubicBezTo>
                  <a:cubicBezTo>
                    <a:pt x="126" y="38"/>
                    <a:pt x="110" y="51"/>
                    <a:pt x="94" y="55"/>
                  </a:cubicBezTo>
                  <a:cubicBezTo>
                    <a:pt x="109" y="99"/>
                    <a:pt x="117" y="86"/>
                    <a:pt x="82" y="102"/>
                  </a:cubicBezTo>
                </a:path>
              </a:pathLst>
            </a:custGeom>
            <a:solidFill>
              <a:srgbClr val="FFFF00"/>
            </a:solidFill>
            <a:ln w="412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40" name="线形标注 1(带强调线) 75839"/>
            <p:cNvSpPr/>
            <p:nvPr/>
          </p:nvSpPr>
          <p:spPr>
            <a:xfrm>
              <a:off x="192" y="816"/>
              <a:ext cx="1008" cy="528"/>
            </a:xfrm>
            <a:prstGeom prst="accentCallout1">
              <a:avLst>
                <a:gd name="adj1" fmla="val 13634"/>
                <a:gd name="adj2" fmla="val 104764"/>
                <a:gd name="adj3" fmla="val -35037"/>
                <a:gd name="adj4" fmla="val 147917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latin typeface="Times New Roman" panose="02020603050405020304" charset="0"/>
                </a:rPr>
                <a:t>墨西哥</a:t>
              </a:r>
            </a:p>
          </p:txBody>
        </p:sp>
      </p:grpSp>
      <p:grpSp>
        <p:nvGrpSpPr>
          <p:cNvPr id="75841" name="组合 75840"/>
          <p:cNvGrpSpPr/>
          <p:nvPr/>
        </p:nvGrpSpPr>
        <p:grpSpPr>
          <a:xfrm>
            <a:off x="1495425" y="789385"/>
            <a:ext cx="2356247" cy="1488281"/>
            <a:chOff x="288" y="670"/>
            <a:chExt cx="1979" cy="1250"/>
          </a:xfrm>
        </p:grpSpPr>
        <p:sp>
          <p:nvSpPr>
            <p:cNvPr id="75842" name="任意多边形 75841"/>
            <p:cNvSpPr/>
            <p:nvPr/>
          </p:nvSpPr>
          <p:spPr>
            <a:xfrm>
              <a:off x="1559" y="670"/>
              <a:ext cx="708" cy="503"/>
            </a:xfrm>
            <a:custGeom>
              <a:avLst/>
              <a:gdLst/>
              <a:ahLst/>
              <a:cxnLst/>
              <a:rect l="0" t="0" r="0" b="0"/>
              <a:pathLst>
                <a:path w="708" h="503">
                  <a:moveTo>
                    <a:pt x="134" y="59"/>
                  </a:moveTo>
                  <a:cubicBezTo>
                    <a:pt x="122" y="63"/>
                    <a:pt x="109" y="65"/>
                    <a:pt x="98" y="71"/>
                  </a:cubicBezTo>
                  <a:cubicBezTo>
                    <a:pt x="73" y="85"/>
                    <a:pt x="28" y="118"/>
                    <a:pt x="28" y="118"/>
                  </a:cubicBezTo>
                  <a:cubicBezTo>
                    <a:pt x="18" y="148"/>
                    <a:pt x="0" y="179"/>
                    <a:pt x="28" y="212"/>
                  </a:cubicBezTo>
                  <a:cubicBezTo>
                    <a:pt x="38" y="224"/>
                    <a:pt x="60" y="218"/>
                    <a:pt x="75" y="223"/>
                  </a:cubicBezTo>
                  <a:cubicBezTo>
                    <a:pt x="99" y="230"/>
                    <a:pt x="122" y="239"/>
                    <a:pt x="145" y="247"/>
                  </a:cubicBezTo>
                  <a:cubicBezTo>
                    <a:pt x="157" y="251"/>
                    <a:pt x="181" y="259"/>
                    <a:pt x="181" y="259"/>
                  </a:cubicBezTo>
                  <a:cubicBezTo>
                    <a:pt x="193" y="255"/>
                    <a:pt x="204" y="243"/>
                    <a:pt x="216" y="247"/>
                  </a:cubicBezTo>
                  <a:cubicBezTo>
                    <a:pt x="243" y="256"/>
                    <a:pt x="287" y="294"/>
                    <a:pt x="287" y="294"/>
                  </a:cubicBezTo>
                  <a:cubicBezTo>
                    <a:pt x="295" y="306"/>
                    <a:pt x="304" y="317"/>
                    <a:pt x="310" y="329"/>
                  </a:cubicBezTo>
                  <a:cubicBezTo>
                    <a:pt x="316" y="340"/>
                    <a:pt x="312" y="357"/>
                    <a:pt x="322" y="364"/>
                  </a:cubicBezTo>
                  <a:cubicBezTo>
                    <a:pt x="342" y="378"/>
                    <a:pt x="392" y="388"/>
                    <a:pt x="392" y="388"/>
                  </a:cubicBezTo>
                  <a:cubicBezTo>
                    <a:pt x="427" y="439"/>
                    <a:pt x="439" y="432"/>
                    <a:pt x="498" y="447"/>
                  </a:cubicBezTo>
                  <a:cubicBezTo>
                    <a:pt x="582" y="503"/>
                    <a:pt x="541" y="501"/>
                    <a:pt x="616" y="482"/>
                  </a:cubicBezTo>
                  <a:cubicBezTo>
                    <a:pt x="624" y="470"/>
                    <a:pt x="628" y="456"/>
                    <a:pt x="639" y="447"/>
                  </a:cubicBezTo>
                  <a:cubicBezTo>
                    <a:pt x="649" y="439"/>
                    <a:pt x="666" y="445"/>
                    <a:pt x="674" y="435"/>
                  </a:cubicBezTo>
                  <a:cubicBezTo>
                    <a:pt x="684" y="422"/>
                    <a:pt x="682" y="404"/>
                    <a:pt x="686" y="388"/>
                  </a:cubicBezTo>
                  <a:cubicBezTo>
                    <a:pt x="594" y="356"/>
                    <a:pt x="694" y="392"/>
                    <a:pt x="698" y="388"/>
                  </a:cubicBezTo>
                  <a:cubicBezTo>
                    <a:pt x="708" y="378"/>
                    <a:pt x="676" y="370"/>
                    <a:pt x="663" y="364"/>
                  </a:cubicBezTo>
                  <a:cubicBezTo>
                    <a:pt x="652" y="358"/>
                    <a:pt x="639" y="357"/>
                    <a:pt x="627" y="353"/>
                  </a:cubicBezTo>
                  <a:cubicBezTo>
                    <a:pt x="544" y="379"/>
                    <a:pt x="627" y="342"/>
                    <a:pt x="627" y="400"/>
                  </a:cubicBezTo>
                  <a:cubicBezTo>
                    <a:pt x="627" y="412"/>
                    <a:pt x="604" y="407"/>
                    <a:pt x="592" y="411"/>
                  </a:cubicBezTo>
                  <a:cubicBezTo>
                    <a:pt x="576" y="407"/>
                    <a:pt x="558" y="409"/>
                    <a:pt x="545" y="400"/>
                  </a:cubicBezTo>
                  <a:cubicBezTo>
                    <a:pt x="443" y="331"/>
                    <a:pt x="600" y="388"/>
                    <a:pt x="486" y="353"/>
                  </a:cubicBezTo>
                  <a:cubicBezTo>
                    <a:pt x="474" y="345"/>
                    <a:pt x="464" y="335"/>
                    <a:pt x="451" y="329"/>
                  </a:cubicBezTo>
                  <a:cubicBezTo>
                    <a:pt x="440" y="323"/>
                    <a:pt x="416" y="329"/>
                    <a:pt x="416" y="317"/>
                  </a:cubicBezTo>
                  <a:cubicBezTo>
                    <a:pt x="416" y="303"/>
                    <a:pt x="439" y="302"/>
                    <a:pt x="451" y="294"/>
                  </a:cubicBezTo>
                  <a:cubicBezTo>
                    <a:pt x="455" y="282"/>
                    <a:pt x="467" y="270"/>
                    <a:pt x="463" y="259"/>
                  </a:cubicBezTo>
                  <a:cubicBezTo>
                    <a:pt x="458" y="246"/>
                    <a:pt x="426" y="249"/>
                    <a:pt x="428" y="235"/>
                  </a:cubicBezTo>
                  <a:cubicBezTo>
                    <a:pt x="432" y="207"/>
                    <a:pt x="475" y="165"/>
                    <a:pt x="475" y="165"/>
                  </a:cubicBezTo>
                  <a:cubicBezTo>
                    <a:pt x="471" y="153"/>
                    <a:pt x="474" y="135"/>
                    <a:pt x="463" y="129"/>
                  </a:cubicBezTo>
                  <a:cubicBezTo>
                    <a:pt x="438" y="117"/>
                    <a:pt x="409" y="120"/>
                    <a:pt x="381" y="118"/>
                  </a:cubicBezTo>
                  <a:cubicBezTo>
                    <a:pt x="306" y="112"/>
                    <a:pt x="232" y="110"/>
                    <a:pt x="157" y="106"/>
                  </a:cubicBezTo>
                  <a:cubicBezTo>
                    <a:pt x="223" y="84"/>
                    <a:pt x="205" y="64"/>
                    <a:pt x="193" y="0"/>
                  </a:cubicBezTo>
                  <a:cubicBezTo>
                    <a:pt x="161" y="11"/>
                    <a:pt x="134" y="19"/>
                    <a:pt x="134" y="59"/>
                  </a:cubicBezTo>
                  <a:close/>
                </a:path>
              </a:pathLst>
            </a:custGeom>
            <a:solidFill>
              <a:srgbClr val="00FFFF"/>
            </a:solidFill>
            <a:ln w="444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43" name="线形标注 1(带强调线) 75842"/>
            <p:cNvSpPr/>
            <p:nvPr/>
          </p:nvSpPr>
          <p:spPr>
            <a:xfrm>
              <a:off x="288" y="1488"/>
              <a:ext cx="1056" cy="432"/>
            </a:xfrm>
            <a:prstGeom prst="accentCallout1">
              <a:avLst>
                <a:gd name="adj1" fmla="val 16667"/>
                <a:gd name="adj2" fmla="val 104546"/>
                <a:gd name="adj3" fmla="val -130556"/>
                <a:gd name="adj4" fmla="val 150662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latin typeface="Times New Roman" panose="02020603050405020304" charset="0"/>
                  <a:ea typeface="黑体" panose="02010609060101010101" charset="-122"/>
                </a:rPr>
                <a:t>中美洲</a:t>
              </a:r>
            </a:p>
          </p:txBody>
        </p:sp>
      </p:grpSp>
      <p:grpSp>
        <p:nvGrpSpPr>
          <p:cNvPr id="75844" name="组合 75843"/>
          <p:cNvGrpSpPr/>
          <p:nvPr/>
        </p:nvGrpSpPr>
        <p:grpSpPr>
          <a:xfrm>
            <a:off x="3654029" y="1059656"/>
            <a:ext cx="2951559" cy="3499247"/>
            <a:chOff x="2117" y="912"/>
            <a:chExt cx="2479" cy="2939"/>
          </a:xfrm>
        </p:grpSpPr>
        <p:sp>
          <p:nvSpPr>
            <p:cNvPr id="75845" name="任意多边形 75844"/>
            <p:cNvSpPr/>
            <p:nvPr/>
          </p:nvSpPr>
          <p:spPr>
            <a:xfrm>
              <a:off x="2117" y="912"/>
              <a:ext cx="2479" cy="2939"/>
            </a:xfrm>
            <a:custGeom>
              <a:avLst/>
              <a:gdLst/>
              <a:ahLst/>
              <a:cxnLst/>
              <a:rect l="0" t="0" r="0" b="0"/>
              <a:pathLst>
                <a:path w="2479" h="2939">
                  <a:moveTo>
                    <a:pt x="504" y="40"/>
                  </a:moveTo>
                  <a:cubicBezTo>
                    <a:pt x="492" y="44"/>
                    <a:pt x="480" y="46"/>
                    <a:pt x="469" y="52"/>
                  </a:cubicBezTo>
                  <a:cubicBezTo>
                    <a:pt x="457" y="58"/>
                    <a:pt x="448" y="73"/>
                    <a:pt x="434" y="75"/>
                  </a:cubicBezTo>
                  <a:cubicBezTo>
                    <a:pt x="414" y="78"/>
                    <a:pt x="395" y="68"/>
                    <a:pt x="375" y="64"/>
                  </a:cubicBezTo>
                  <a:cubicBezTo>
                    <a:pt x="314" y="83"/>
                    <a:pt x="330" y="97"/>
                    <a:pt x="305" y="146"/>
                  </a:cubicBezTo>
                  <a:cubicBezTo>
                    <a:pt x="286" y="184"/>
                    <a:pt x="279" y="182"/>
                    <a:pt x="246" y="205"/>
                  </a:cubicBezTo>
                  <a:cubicBezTo>
                    <a:pt x="165" y="151"/>
                    <a:pt x="202" y="149"/>
                    <a:pt x="140" y="169"/>
                  </a:cubicBezTo>
                  <a:cubicBezTo>
                    <a:pt x="158" y="240"/>
                    <a:pt x="172" y="218"/>
                    <a:pt x="211" y="275"/>
                  </a:cubicBezTo>
                  <a:cubicBezTo>
                    <a:pt x="199" y="369"/>
                    <a:pt x="184" y="499"/>
                    <a:pt x="81" y="534"/>
                  </a:cubicBezTo>
                  <a:cubicBezTo>
                    <a:pt x="58" y="569"/>
                    <a:pt x="46" y="605"/>
                    <a:pt x="22" y="640"/>
                  </a:cubicBezTo>
                  <a:cubicBezTo>
                    <a:pt x="26" y="652"/>
                    <a:pt x="25" y="666"/>
                    <a:pt x="34" y="675"/>
                  </a:cubicBezTo>
                  <a:cubicBezTo>
                    <a:pt x="43" y="684"/>
                    <a:pt x="71" y="675"/>
                    <a:pt x="69" y="687"/>
                  </a:cubicBezTo>
                  <a:cubicBezTo>
                    <a:pt x="65" y="715"/>
                    <a:pt x="22" y="757"/>
                    <a:pt x="22" y="757"/>
                  </a:cubicBezTo>
                  <a:cubicBezTo>
                    <a:pt x="15" y="780"/>
                    <a:pt x="0" y="805"/>
                    <a:pt x="22" y="828"/>
                  </a:cubicBezTo>
                  <a:cubicBezTo>
                    <a:pt x="42" y="848"/>
                    <a:pt x="93" y="875"/>
                    <a:pt x="93" y="875"/>
                  </a:cubicBezTo>
                  <a:cubicBezTo>
                    <a:pt x="119" y="949"/>
                    <a:pt x="153" y="949"/>
                    <a:pt x="199" y="1004"/>
                  </a:cubicBezTo>
                  <a:cubicBezTo>
                    <a:pt x="247" y="1061"/>
                    <a:pt x="214" y="1089"/>
                    <a:pt x="281" y="1133"/>
                  </a:cubicBezTo>
                  <a:cubicBezTo>
                    <a:pt x="304" y="1222"/>
                    <a:pt x="315" y="1211"/>
                    <a:pt x="387" y="1251"/>
                  </a:cubicBezTo>
                  <a:cubicBezTo>
                    <a:pt x="482" y="1304"/>
                    <a:pt x="451" y="1303"/>
                    <a:pt x="563" y="1321"/>
                  </a:cubicBezTo>
                  <a:cubicBezTo>
                    <a:pt x="630" y="1367"/>
                    <a:pt x="613" y="1410"/>
                    <a:pt x="622" y="1498"/>
                  </a:cubicBezTo>
                  <a:cubicBezTo>
                    <a:pt x="618" y="1537"/>
                    <a:pt x="617" y="1576"/>
                    <a:pt x="610" y="1615"/>
                  </a:cubicBezTo>
                  <a:cubicBezTo>
                    <a:pt x="598" y="1678"/>
                    <a:pt x="567" y="1740"/>
                    <a:pt x="551" y="1803"/>
                  </a:cubicBezTo>
                  <a:cubicBezTo>
                    <a:pt x="524" y="2041"/>
                    <a:pt x="550" y="1935"/>
                    <a:pt x="504" y="2074"/>
                  </a:cubicBezTo>
                  <a:cubicBezTo>
                    <a:pt x="503" y="2076"/>
                    <a:pt x="483" y="2143"/>
                    <a:pt x="481" y="2144"/>
                  </a:cubicBezTo>
                  <a:cubicBezTo>
                    <a:pt x="469" y="2152"/>
                    <a:pt x="458" y="2160"/>
                    <a:pt x="446" y="2168"/>
                  </a:cubicBezTo>
                  <a:cubicBezTo>
                    <a:pt x="450" y="2199"/>
                    <a:pt x="449" y="2232"/>
                    <a:pt x="457" y="2262"/>
                  </a:cubicBezTo>
                  <a:cubicBezTo>
                    <a:pt x="461" y="2276"/>
                    <a:pt x="479" y="2283"/>
                    <a:pt x="481" y="2297"/>
                  </a:cubicBezTo>
                  <a:cubicBezTo>
                    <a:pt x="485" y="2320"/>
                    <a:pt x="447" y="2395"/>
                    <a:pt x="434" y="2415"/>
                  </a:cubicBezTo>
                  <a:cubicBezTo>
                    <a:pt x="466" y="2425"/>
                    <a:pt x="481" y="2419"/>
                    <a:pt x="481" y="2462"/>
                  </a:cubicBezTo>
                  <a:cubicBezTo>
                    <a:pt x="481" y="2502"/>
                    <a:pt x="422" y="2568"/>
                    <a:pt x="422" y="2568"/>
                  </a:cubicBezTo>
                  <a:cubicBezTo>
                    <a:pt x="432" y="2571"/>
                    <a:pt x="496" y="2583"/>
                    <a:pt x="481" y="2615"/>
                  </a:cubicBezTo>
                  <a:cubicBezTo>
                    <a:pt x="474" y="2629"/>
                    <a:pt x="450" y="2622"/>
                    <a:pt x="434" y="2626"/>
                  </a:cubicBezTo>
                  <a:cubicBezTo>
                    <a:pt x="430" y="2638"/>
                    <a:pt x="418" y="2650"/>
                    <a:pt x="422" y="2662"/>
                  </a:cubicBezTo>
                  <a:cubicBezTo>
                    <a:pt x="431" y="2689"/>
                    <a:pt x="469" y="2732"/>
                    <a:pt x="469" y="2732"/>
                  </a:cubicBezTo>
                  <a:cubicBezTo>
                    <a:pt x="406" y="2754"/>
                    <a:pt x="441" y="2731"/>
                    <a:pt x="469" y="2767"/>
                  </a:cubicBezTo>
                  <a:cubicBezTo>
                    <a:pt x="477" y="2777"/>
                    <a:pt x="477" y="2791"/>
                    <a:pt x="481" y="2803"/>
                  </a:cubicBezTo>
                  <a:cubicBezTo>
                    <a:pt x="469" y="2811"/>
                    <a:pt x="446" y="2812"/>
                    <a:pt x="446" y="2826"/>
                  </a:cubicBezTo>
                  <a:cubicBezTo>
                    <a:pt x="446" y="2838"/>
                    <a:pt x="470" y="2832"/>
                    <a:pt x="481" y="2838"/>
                  </a:cubicBezTo>
                  <a:cubicBezTo>
                    <a:pt x="517" y="2856"/>
                    <a:pt x="554" y="2875"/>
                    <a:pt x="587" y="2897"/>
                  </a:cubicBezTo>
                  <a:cubicBezTo>
                    <a:pt x="591" y="2909"/>
                    <a:pt x="586" y="2931"/>
                    <a:pt x="598" y="2932"/>
                  </a:cubicBezTo>
                  <a:cubicBezTo>
                    <a:pt x="664" y="2939"/>
                    <a:pt x="733" y="2936"/>
                    <a:pt x="798" y="2920"/>
                  </a:cubicBezTo>
                  <a:cubicBezTo>
                    <a:pt x="810" y="2917"/>
                    <a:pt x="796" y="2894"/>
                    <a:pt x="787" y="2885"/>
                  </a:cubicBezTo>
                  <a:cubicBezTo>
                    <a:pt x="778" y="2876"/>
                    <a:pt x="763" y="2877"/>
                    <a:pt x="751" y="2873"/>
                  </a:cubicBezTo>
                  <a:cubicBezTo>
                    <a:pt x="743" y="2861"/>
                    <a:pt x="738" y="2848"/>
                    <a:pt x="728" y="2838"/>
                  </a:cubicBezTo>
                  <a:cubicBezTo>
                    <a:pt x="718" y="2828"/>
                    <a:pt x="700" y="2826"/>
                    <a:pt x="692" y="2814"/>
                  </a:cubicBezTo>
                  <a:cubicBezTo>
                    <a:pt x="679" y="2793"/>
                    <a:pt x="669" y="2744"/>
                    <a:pt x="669" y="2744"/>
                  </a:cubicBezTo>
                  <a:cubicBezTo>
                    <a:pt x="701" y="2651"/>
                    <a:pt x="653" y="2760"/>
                    <a:pt x="716" y="2697"/>
                  </a:cubicBezTo>
                  <a:cubicBezTo>
                    <a:pt x="725" y="2688"/>
                    <a:pt x="719" y="2671"/>
                    <a:pt x="728" y="2662"/>
                  </a:cubicBezTo>
                  <a:cubicBezTo>
                    <a:pt x="748" y="2642"/>
                    <a:pt x="798" y="2615"/>
                    <a:pt x="798" y="2615"/>
                  </a:cubicBezTo>
                  <a:cubicBezTo>
                    <a:pt x="822" y="2542"/>
                    <a:pt x="813" y="2609"/>
                    <a:pt x="751" y="2568"/>
                  </a:cubicBezTo>
                  <a:cubicBezTo>
                    <a:pt x="740" y="2561"/>
                    <a:pt x="743" y="2544"/>
                    <a:pt x="739" y="2532"/>
                  </a:cubicBezTo>
                  <a:cubicBezTo>
                    <a:pt x="777" y="2421"/>
                    <a:pt x="704" y="2602"/>
                    <a:pt x="822" y="2485"/>
                  </a:cubicBezTo>
                  <a:cubicBezTo>
                    <a:pt x="942" y="2367"/>
                    <a:pt x="756" y="2442"/>
                    <a:pt x="869" y="2403"/>
                  </a:cubicBezTo>
                  <a:cubicBezTo>
                    <a:pt x="865" y="2391"/>
                    <a:pt x="862" y="2379"/>
                    <a:pt x="857" y="2368"/>
                  </a:cubicBezTo>
                  <a:cubicBezTo>
                    <a:pt x="851" y="2355"/>
                    <a:pt x="824" y="2342"/>
                    <a:pt x="834" y="2332"/>
                  </a:cubicBezTo>
                  <a:cubicBezTo>
                    <a:pt x="838" y="2328"/>
                    <a:pt x="908" y="2353"/>
                    <a:pt x="916" y="2356"/>
                  </a:cubicBezTo>
                  <a:cubicBezTo>
                    <a:pt x="1005" y="2325"/>
                    <a:pt x="895" y="2329"/>
                    <a:pt x="963" y="2274"/>
                  </a:cubicBezTo>
                  <a:cubicBezTo>
                    <a:pt x="1012" y="2235"/>
                    <a:pt x="1088" y="2255"/>
                    <a:pt x="1151" y="2250"/>
                  </a:cubicBezTo>
                  <a:cubicBezTo>
                    <a:pt x="1167" y="2227"/>
                    <a:pt x="1182" y="2203"/>
                    <a:pt x="1198" y="2180"/>
                  </a:cubicBezTo>
                  <a:cubicBezTo>
                    <a:pt x="1212" y="2160"/>
                    <a:pt x="1164" y="2094"/>
                    <a:pt x="1151" y="2074"/>
                  </a:cubicBezTo>
                  <a:cubicBezTo>
                    <a:pt x="1210" y="2054"/>
                    <a:pt x="1173" y="2058"/>
                    <a:pt x="1257" y="2086"/>
                  </a:cubicBezTo>
                  <a:cubicBezTo>
                    <a:pt x="1269" y="2090"/>
                    <a:pt x="1292" y="2097"/>
                    <a:pt x="1292" y="2097"/>
                  </a:cubicBezTo>
                  <a:cubicBezTo>
                    <a:pt x="1308" y="2093"/>
                    <a:pt x="1325" y="2094"/>
                    <a:pt x="1339" y="2086"/>
                  </a:cubicBezTo>
                  <a:cubicBezTo>
                    <a:pt x="1457" y="2018"/>
                    <a:pt x="1302" y="2072"/>
                    <a:pt x="1410" y="2039"/>
                  </a:cubicBezTo>
                  <a:cubicBezTo>
                    <a:pt x="1451" y="1974"/>
                    <a:pt x="1478" y="2005"/>
                    <a:pt x="1539" y="1944"/>
                  </a:cubicBezTo>
                  <a:cubicBezTo>
                    <a:pt x="1584" y="1899"/>
                    <a:pt x="1560" y="1918"/>
                    <a:pt x="1609" y="1886"/>
                  </a:cubicBezTo>
                  <a:cubicBezTo>
                    <a:pt x="1638" y="1842"/>
                    <a:pt x="1663" y="1841"/>
                    <a:pt x="1680" y="1792"/>
                  </a:cubicBezTo>
                  <a:cubicBezTo>
                    <a:pt x="1681" y="1785"/>
                    <a:pt x="1694" y="1692"/>
                    <a:pt x="1703" y="1686"/>
                  </a:cubicBezTo>
                  <a:cubicBezTo>
                    <a:pt x="1708" y="1683"/>
                    <a:pt x="1788" y="1658"/>
                    <a:pt x="1809" y="1651"/>
                  </a:cubicBezTo>
                  <a:cubicBezTo>
                    <a:pt x="1888" y="1626"/>
                    <a:pt x="1965" y="1612"/>
                    <a:pt x="2044" y="1592"/>
                  </a:cubicBezTo>
                  <a:cubicBezTo>
                    <a:pt x="2113" y="1491"/>
                    <a:pt x="2021" y="1610"/>
                    <a:pt x="2103" y="1545"/>
                  </a:cubicBezTo>
                  <a:cubicBezTo>
                    <a:pt x="2114" y="1536"/>
                    <a:pt x="2117" y="1520"/>
                    <a:pt x="2127" y="1510"/>
                  </a:cubicBezTo>
                  <a:cubicBezTo>
                    <a:pt x="2137" y="1500"/>
                    <a:pt x="2150" y="1494"/>
                    <a:pt x="2162" y="1486"/>
                  </a:cubicBezTo>
                  <a:cubicBezTo>
                    <a:pt x="2154" y="1474"/>
                    <a:pt x="2135" y="1465"/>
                    <a:pt x="2138" y="1451"/>
                  </a:cubicBezTo>
                  <a:cubicBezTo>
                    <a:pt x="2141" y="1439"/>
                    <a:pt x="2164" y="1447"/>
                    <a:pt x="2174" y="1439"/>
                  </a:cubicBezTo>
                  <a:cubicBezTo>
                    <a:pt x="2185" y="1430"/>
                    <a:pt x="2188" y="1415"/>
                    <a:pt x="2197" y="1404"/>
                  </a:cubicBezTo>
                  <a:cubicBezTo>
                    <a:pt x="2208" y="1391"/>
                    <a:pt x="2220" y="1380"/>
                    <a:pt x="2232" y="1368"/>
                  </a:cubicBezTo>
                  <a:cubicBezTo>
                    <a:pt x="2228" y="1352"/>
                    <a:pt x="2219" y="1337"/>
                    <a:pt x="2221" y="1321"/>
                  </a:cubicBezTo>
                  <a:cubicBezTo>
                    <a:pt x="2224" y="1297"/>
                    <a:pt x="2239" y="1275"/>
                    <a:pt x="2244" y="1251"/>
                  </a:cubicBezTo>
                  <a:cubicBezTo>
                    <a:pt x="2248" y="1231"/>
                    <a:pt x="2246" y="1209"/>
                    <a:pt x="2256" y="1192"/>
                  </a:cubicBezTo>
                  <a:cubicBezTo>
                    <a:pt x="2263" y="1180"/>
                    <a:pt x="2279" y="1177"/>
                    <a:pt x="2291" y="1169"/>
                  </a:cubicBezTo>
                  <a:cubicBezTo>
                    <a:pt x="2323" y="1121"/>
                    <a:pt x="2338" y="1130"/>
                    <a:pt x="2385" y="1098"/>
                  </a:cubicBezTo>
                  <a:cubicBezTo>
                    <a:pt x="2393" y="1086"/>
                    <a:pt x="2399" y="1073"/>
                    <a:pt x="2409" y="1063"/>
                  </a:cubicBezTo>
                  <a:cubicBezTo>
                    <a:pt x="2419" y="1053"/>
                    <a:pt x="2436" y="1051"/>
                    <a:pt x="2444" y="1039"/>
                  </a:cubicBezTo>
                  <a:cubicBezTo>
                    <a:pt x="2453" y="1026"/>
                    <a:pt x="2450" y="1007"/>
                    <a:pt x="2456" y="992"/>
                  </a:cubicBezTo>
                  <a:cubicBezTo>
                    <a:pt x="2461" y="979"/>
                    <a:pt x="2471" y="969"/>
                    <a:pt x="2479" y="957"/>
                  </a:cubicBezTo>
                  <a:cubicBezTo>
                    <a:pt x="2452" y="875"/>
                    <a:pt x="2449" y="910"/>
                    <a:pt x="2467" y="851"/>
                  </a:cubicBezTo>
                  <a:cubicBezTo>
                    <a:pt x="2433" y="840"/>
                    <a:pt x="2393" y="846"/>
                    <a:pt x="2362" y="828"/>
                  </a:cubicBezTo>
                  <a:cubicBezTo>
                    <a:pt x="2351" y="822"/>
                    <a:pt x="2359" y="801"/>
                    <a:pt x="2350" y="792"/>
                  </a:cubicBezTo>
                  <a:cubicBezTo>
                    <a:pt x="2330" y="772"/>
                    <a:pt x="2303" y="761"/>
                    <a:pt x="2279" y="745"/>
                  </a:cubicBezTo>
                  <a:cubicBezTo>
                    <a:pt x="2259" y="731"/>
                    <a:pt x="2232" y="730"/>
                    <a:pt x="2209" y="722"/>
                  </a:cubicBezTo>
                  <a:cubicBezTo>
                    <a:pt x="2197" y="718"/>
                    <a:pt x="2174" y="710"/>
                    <a:pt x="2174" y="710"/>
                  </a:cubicBezTo>
                  <a:cubicBezTo>
                    <a:pt x="2158" y="714"/>
                    <a:pt x="2143" y="718"/>
                    <a:pt x="2127" y="722"/>
                  </a:cubicBezTo>
                  <a:cubicBezTo>
                    <a:pt x="2115" y="726"/>
                    <a:pt x="2102" y="740"/>
                    <a:pt x="2091" y="734"/>
                  </a:cubicBezTo>
                  <a:cubicBezTo>
                    <a:pt x="2080" y="728"/>
                    <a:pt x="2084" y="710"/>
                    <a:pt x="2080" y="698"/>
                  </a:cubicBezTo>
                  <a:cubicBezTo>
                    <a:pt x="2049" y="702"/>
                    <a:pt x="2016" y="720"/>
                    <a:pt x="1986" y="710"/>
                  </a:cubicBezTo>
                  <a:cubicBezTo>
                    <a:pt x="1973" y="706"/>
                    <a:pt x="2018" y="686"/>
                    <a:pt x="2009" y="675"/>
                  </a:cubicBezTo>
                  <a:cubicBezTo>
                    <a:pt x="2006" y="671"/>
                    <a:pt x="1923" y="646"/>
                    <a:pt x="1903" y="640"/>
                  </a:cubicBezTo>
                  <a:cubicBezTo>
                    <a:pt x="1851" y="604"/>
                    <a:pt x="1788" y="601"/>
                    <a:pt x="1727" y="581"/>
                  </a:cubicBezTo>
                  <a:cubicBezTo>
                    <a:pt x="1715" y="577"/>
                    <a:pt x="1704" y="573"/>
                    <a:pt x="1692" y="569"/>
                  </a:cubicBezTo>
                  <a:cubicBezTo>
                    <a:pt x="1680" y="565"/>
                    <a:pt x="1656" y="557"/>
                    <a:pt x="1656" y="557"/>
                  </a:cubicBezTo>
                  <a:cubicBezTo>
                    <a:pt x="1666" y="550"/>
                    <a:pt x="1721" y="522"/>
                    <a:pt x="1715" y="499"/>
                  </a:cubicBezTo>
                  <a:cubicBezTo>
                    <a:pt x="1712" y="487"/>
                    <a:pt x="1692" y="491"/>
                    <a:pt x="1680" y="487"/>
                  </a:cubicBezTo>
                  <a:cubicBezTo>
                    <a:pt x="1664" y="463"/>
                    <a:pt x="1649" y="440"/>
                    <a:pt x="1633" y="416"/>
                  </a:cubicBezTo>
                  <a:cubicBezTo>
                    <a:pt x="1625" y="404"/>
                    <a:pt x="1622" y="386"/>
                    <a:pt x="1609" y="381"/>
                  </a:cubicBezTo>
                  <a:cubicBezTo>
                    <a:pt x="1571" y="368"/>
                    <a:pt x="1542" y="334"/>
                    <a:pt x="1504" y="322"/>
                  </a:cubicBezTo>
                  <a:cubicBezTo>
                    <a:pt x="1456" y="307"/>
                    <a:pt x="1480" y="315"/>
                    <a:pt x="1433" y="299"/>
                  </a:cubicBezTo>
                  <a:cubicBezTo>
                    <a:pt x="1338" y="313"/>
                    <a:pt x="1344" y="305"/>
                    <a:pt x="1257" y="287"/>
                  </a:cubicBezTo>
                  <a:cubicBezTo>
                    <a:pt x="1253" y="275"/>
                    <a:pt x="1254" y="261"/>
                    <a:pt x="1245" y="252"/>
                  </a:cubicBezTo>
                  <a:cubicBezTo>
                    <a:pt x="1236" y="243"/>
                    <a:pt x="1221" y="246"/>
                    <a:pt x="1210" y="240"/>
                  </a:cubicBezTo>
                  <a:cubicBezTo>
                    <a:pt x="1126" y="197"/>
                    <a:pt x="1220" y="231"/>
                    <a:pt x="1139" y="205"/>
                  </a:cubicBezTo>
                  <a:cubicBezTo>
                    <a:pt x="1107" y="156"/>
                    <a:pt x="1092" y="166"/>
                    <a:pt x="1045" y="134"/>
                  </a:cubicBezTo>
                  <a:cubicBezTo>
                    <a:pt x="1009" y="79"/>
                    <a:pt x="1035" y="103"/>
                    <a:pt x="951" y="75"/>
                  </a:cubicBezTo>
                  <a:cubicBezTo>
                    <a:pt x="939" y="71"/>
                    <a:pt x="916" y="64"/>
                    <a:pt x="916" y="64"/>
                  </a:cubicBezTo>
                  <a:cubicBezTo>
                    <a:pt x="920" y="76"/>
                    <a:pt x="934" y="88"/>
                    <a:pt x="928" y="99"/>
                  </a:cubicBezTo>
                  <a:cubicBezTo>
                    <a:pt x="922" y="110"/>
                    <a:pt x="905" y="111"/>
                    <a:pt x="892" y="111"/>
                  </a:cubicBezTo>
                  <a:cubicBezTo>
                    <a:pt x="877" y="111"/>
                    <a:pt x="737" y="90"/>
                    <a:pt x="716" y="87"/>
                  </a:cubicBezTo>
                  <a:cubicBezTo>
                    <a:pt x="704" y="79"/>
                    <a:pt x="694" y="70"/>
                    <a:pt x="681" y="64"/>
                  </a:cubicBezTo>
                  <a:cubicBezTo>
                    <a:pt x="658" y="54"/>
                    <a:pt x="610" y="40"/>
                    <a:pt x="610" y="40"/>
                  </a:cubicBezTo>
                  <a:cubicBezTo>
                    <a:pt x="598" y="48"/>
                    <a:pt x="588" y="58"/>
                    <a:pt x="575" y="64"/>
                  </a:cubicBezTo>
                  <a:cubicBezTo>
                    <a:pt x="564" y="69"/>
                    <a:pt x="544" y="63"/>
                    <a:pt x="540" y="75"/>
                  </a:cubicBezTo>
                  <a:cubicBezTo>
                    <a:pt x="534" y="94"/>
                    <a:pt x="547" y="114"/>
                    <a:pt x="551" y="134"/>
                  </a:cubicBezTo>
                  <a:cubicBezTo>
                    <a:pt x="539" y="142"/>
                    <a:pt x="520" y="171"/>
                    <a:pt x="516" y="158"/>
                  </a:cubicBezTo>
                  <a:cubicBezTo>
                    <a:pt x="505" y="125"/>
                    <a:pt x="528" y="65"/>
                    <a:pt x="540" y="28"/>
                  </a:cubicBezTo>
                  <a:cubicBezTo>
                    <a:pt x="528" y="20"/>
                    <a:pt x="518" y="7"/>
                    <a:pt x="504" y="5"/>
                  </a:cubicBezTo>
                  <a:cubicBezTo>
                    <a:pt x="473" y="0"/>
                    <a:pt x="451" y="38"/>
                    <a:pt x="434" y="52"/>
                  </a:cubicBezTo>
                  <a:cubicBezTo>
                    <a:pt x="400" y="80"/>
                    <a:pt x="396" y="76"/>
                    <a:pt x="352" y="87"/>
                  </a:cubicBezTo>
                  <a:cubicBezTo>
                    <a:pt x="340" y="99"/>
                    <a:pt x="329" y="112"/>
                    <a:pt x="316" y="122"/>
                  </a:cubicBezTo>
                  <a:cubicBezTo>
                    <a:pt x="294" y="139"/>
                    <a:pt x="246" y="169"/>
                    <a:pt x="246" y="169"/>
                  </a:cubicBezTo>
                  <a:cubicBezTo>
                    <a:pt x="242" y="181"/>
                    <a:pt x="240" y="194"/>
                    <a:pt x="234" y="205"/>
                  </a:cubicBezTo>
                  <a:cubicBezTo>
                    <a:pt x="228" y="218"/>
                    <a:pt x="219" y="251"/>
                    <a:pt x="211" y="240"/>
                  </a:cubicBezTo>
                  <a:cubicBezTo>
                    <a:pt x="195" y="218"/>
                    <a:pt x="203" y="185"/>
                    <a:pt x="199" y="158"/>
                  </a:cubicBezTo>
                  <a:cubicBezTo>
                    <a:pt x="180" y="162"/>
                    <a:pt x="126" y="161"/>
                    <a:pt x="140" y="205"/>
                  </a:cubicBezTo>
                  <a:cubicBezTo>
                    <a:pt x="149" y="232"/>
                    <a:pt x="187" y="275"/>
                    <a:pt x="187" y="275"/>
                  </a:cubicBezTo>
                </a:path>
              </a:pathLst>
            </a:custGeom>
            <a:noFill/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46" name="线形标注 1(带强调线) 75845"/>
            <p:cNvSpPr/>
            <p:nvPr/>
          </p:nvSpPr>
          <p:spPr>
            <a:xfrm>
              <a:off x="3456" y="3312"/>
              <a:ext cx="1104" cy="432"/>
            </a:xfrm>
            <a:prstGeom prst="accentCallout1">
              <a:avLst>
                <a:gd name="adj1" fmla="val 16667"/>
                <a:gd name="adj2" fmla="val -4347"/>
                <a:gd name="adj3" fmla="val -111111"/>
                <a:gd name="adj4" fmla="val -29801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latin typeface="Times New Roman" panose="02020603050405020304" charset="0"/>
                  <a:ea typeface="黑体" panose="02010609060101010101" charset="-122"/>
                </a:rPr>
                <a:t>南美洲</a:t>
              </a:r>
            </a:p>
          </p:txBody>
        </p:sp>
      </p:grpSp>
      <p:grpSp>
        <p:nvGrpSpPr>
          <p:cNvPr id="75847" name="组合 75846"/>
          <p:cNvGrpSpPr/>
          <p:nvPr/>
        </p:nvGrpSpPr>
        <p:grpSpPr>
          <a:xfrm>
            <a:off x="4798219" y="619125"/>
            <a:ext cx="1889522" cy="1085850"/>
            <a:chOff x="3069" y="528"/>
            <a:chExt cx="1587" cy="912"/>
          </a:xfrm>
        </p:grpSpPr>
        <p:sp>
          <p:nvSpPr>
            <p:cNvPr id="75848" name="任意多边形 75847"/>
            <p:cNvSpPr/>
            <p:nvPr/>
          </p:nvSpPr>
          <p:spPr>
            <a:xfrm>
              <a:off x="3069" y="660"/>
              <a:ext cx="211" cy="336"/>
            </a:xfrm>
            <a:custGeom>
              <a:avLst/>
              <a:gdLst/>
              <a:ahLst/>
              <a:cxnLst/>
              <a:rect l="0" t="0" r="0" b="0"/>
              <a:pathLst>
                <a:path w="211" h="336">
                  <a:moveTo>
                    <a:pt x="34" y="22"/>
                  </a:moveTo>
                  <a:cubicBezTo>
                    <a:pt x="26" y="34"/>
                    <a:pt x="8" y="43"/>
                    <a:pt x="11" y="57"/>
                  </a:cubicBezTo>
                  <a:cubicBezTo>
                    <a:pt x="14" y="69"/>
                    <a:pt x="37" y="60"/>
                    <a:pt x="46" y="69"/>
                  </a:cubicBezTo>
                  <a:cubicBezTo>
                    <a:pt x="109" y="132"/>
                    <a:pt x="0" y="84"/>
                    <a:pt x="93" y="116"/>
                  </a:cubicBezTo>
                  <a:cubicBezTo>
                    <a:pt x="127" y="166"/>
                    <a:pt x="132" y="182"/>
                    <a:pt x="117" y="245"/>
                  </a:cubicBezTo>
                  <a:cubicBezTo>
                    <a:pt x="115" y="252"/>
                    <a:pt x="88" y="325"/>
                    <a:pt x="93" y="327"/>
                  </a:cubicBezTo>
                  <a:cubicBezTo>
                    <a:pt x="124" y="336"/>
                    <a:pt x="187" y="304"/>
                    <a:pt x="187" y="304"/>
                  </a:cubicBezTo>
                  <a:cubicBezTo>
                    <a:pt x="170" y="255"/>
                    <a:pt x="182" y="240"/>
                    <a:pt x="211" y="198"/>
                  </a:cubicBezTo>
                  <a:cubicBezTo>
                    <a:pt x="182" y="115"/>
                    <a:pt x="207" y="142"/>
                    <a:pt x="152" y="104"/>
                  </a:cubicBezTo>
                  <a:cubicBezTo>
                    <a:pt x="134" y="33"/>
                    <a:pt x="127" y="50"/>
                    <a:pt x="58" y="34"/>
                  </a:cubicBezTo>
                  <a:cubicBezTo>
                    <a:pt x="19" y="7"/>
                    <a:pt x="13" y="0"/>
                    <a:pt x="34" y="22"/>
                  </a:cubicBezTo>
                  <a:close/>
                </a:path>
              </a:pathLst>
            </a:custGeom>
            <a:solidFill>
              <a:schemeClr val="accent1"/>
            </a:solidFill>
            <a:ln w="4445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75849" name="线形标注 1(带强调线) 75848"/>
            <p:cNvSpPr/>
            <p:nvPr/>
          </p:nvSpPr>
          <p:spPr>
            <a:xfrm>
              <a:off x="3696" y="528"/>
              <a:ext cx="960" cy="912"/>
            </a:xfrm>
            <a:prstGeom prst="accentCallout1">
              <a:avLst>
                <a:gd name="adj1" fmla="val 7894"/>
                <a:gd name="adj2" fmla="val -5000"/>
                <a:gd name="adj3" fmla="val 11843"/>
                <a:gd name="adj4" fmla="val -106773"/>
              </a:avLst>
            </a:prstGeom>
            <a:solidFill>
              <a:schemeClr val="accent2"/>
            </a:solidFill>
            <a:ln w="38100" cap="flat" cmpd="sng">
              <a:solidFill>
                <a:schemeClr val="accent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latin typeface="Times New Roman" panose="02020603050405020304" charset="0"/>
                  <a:ea typeface="黑体" panose="02010609060101010101" charset="-122"/>
                </a:rPr>
                <a:t>西印度</a:t>
              </a:r>
            </a:p>
            <a:p>
              <a:pPr algn="ctr">
                <a:buClr>
                  <a:schemeClr val="bg1"/>
                </a:buClr>
              </a:pPr>
              <a:r>
                <a:rPr lang="zh-CN" altLang="en-US" sz="2400" b="1" dirty="0">
                  <a:latin typeface="Times New Roman" panose="02020603050405020304" charset="0"/>
                  <a:ea typeface="黑体" panose="02010609060101010101" charset="-122"/>
                </a:rPr>
                <a:t>群岛</a:t>
              </a:r>
            </a:p>
          </p:txBody>
        </p:sp>
      </p:grpSp>
      <p:sp>
        <p:nvSpPr>
          <p:cNvPr id="75850" name="文本框 75849"/>
          <p:cNvSpPr txBox="1"/>
          <p:nvPr/>
        </p:nvSpPr>
        <p:spPr>
          <a:xfrm>
            <a:off x="8091409" y="116126"/>
            <a:ext cx="490220" cy="5123259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000" b="1" u="sng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rPr>
              <a:t>拉丁美洲指今天美国以南的所有美洲地区。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3863" y="164783"/>
            <a:ext cx="1569660" cy="507831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700" b="1" dirty="0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自主学习</a:t>
            </a:r>
            <a:endParaRPr lang="zh-CN" altLang="en-US" sz="2700" b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7" name="表格 6"/>
          <p:cNvGraphicFramePr/>
          <p:nvPr/>
        </p:nvGraphicFramePr>
        <p:xfrm>
          <a:off x="354330" y="857885"/>
          <a:ext cx="8253095" cy="39617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7380"/>
                <a:gridCol w="990600"/>
                <a:gridCol w="6635115"/>
              </a:tblGrid>
              <a:tr h="0">
                <a:tc rowSpan="5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印度</a:t>
                      </a:r>
                      <a:r>
                        <a:rPr lang="zh-CN" alt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民族大起义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原 因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工业革命后，英国加紧对印度的经济剥削和政治统治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时 间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领导者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性质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反抗殖民压迫的民族解放运动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76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意 义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rowSpan="5"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拉美独立运动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对 象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原 因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1、西班牙、葡萄牙对殖民地的残酷压榨，殖民地人民对殖民统治不满</a:t>
                      </a: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2、美国独立战争和法国大革命的影响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领导者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性 质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结 果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 b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拉美许多国家赢得了民族独立，建立起一系列的新兴国家</a:t>
                      </a:r>
                      <a:endParaRPr lang="en-US" altLang="en-US" sz="2000" b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2044700" y="1132840"/>
            <a:ext cx="129794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</a:rPr>
              <a:t>1857</a:t>
            </a:r>
            <a:r>
              <a:rPr lang="zh-CN" altLang="en-US" sz="2000">
                <a:solidFill>
                  <a:srgbClr val="FF0000"/>
                </a:solidFill>
              </a:rPr>
              <a:t>年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040255" y="1432560"/>
            <a:ext cx="129794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章西女王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882140" y="2064385"/>
            <a:ext cx="659701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印度民族大起义沉重打击了英国殖民者，反映了印度民族意识的觉醒。这次起义也是</a:t>
            </a:r>
            <a:r>
              <a:rPr lang="en-US" altLang="zh-CN" sz="2000">
                <a:solidFill>
                  <a:srgbClr val="FF0000"/>
                </a:solidFill>
              </a:rPr>
              <a:t>19</a:t>
            </a:r>
            <a:r>
              <a:rPr lang="zh-CN" altLang="en-US" sz="2000">
                <a:solidFill>
                  <a:srgbClr val="FF0000"/>
                </a:solidFill>
              </a:rPr>
              <a:t>世纪中期亚洲民族解放运动的一个重要组成部分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044700" y="2957195"/>
            <a:ext cx="28644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西班牙、葡萄牙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961515" y="3862070"/>
            <a:ext cx="236347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玻利瓦尔、圣马丁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98675" y="4196715"/>
            <a:ext cx="541655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是一场反抗殖民统治、争取民族独立的运动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图片 24579" descr="独立运动前的拉丁美洲"/>
          <p:cNvPicPr>
            <a:picLocks noChangeAspect="1"/>
          </p:cNvPicPr>
          <p:nvPr/>
        </p:nvPicPr>
        <p:blipFill>
          <a:blip r:embed="rId2">
            <a:lum contrast="18000"/>
          </a:blip>
          <a:stretch>
            <a:fillRect/>
          </a:stretch>
        </p:blipFill>
        <p:spPr>
          <a:xfrm>
            <a:off x="12065" y="438785"/>
            <a:ext cx="6282690" cy="42570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189345" y="650240"/>
            <a:ext cx="2914650" cy="4092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/>
              <a:t>我们所有的权力</a:t>
            </a:r>
          </a:p>
          <a:p>
            <a:r>
              <a:rPr lang="zh-CN" altLang="en-US" sz="2000"/>
              <a:t>遭到侵犯</a:t>
            </a:r>
          </a:p>
          <a:p>
            <a:r>
              <a:rPr lang="zh-CN" altLang="en-US" sz="2000"/>
              <a:t>沉重的赋税</a:t>
            </a:r>
          </a:p>
          <a:p>
            <a:r>
              <a:rPr lang="zh-CN" altLang="en-US" sz="2000"/>
              <a:t>使我们无法抬头</a:t>
            </a:r>
          </a:p>
          <a:p>
            <a:r>
              <a:rPr lang="zh-CN" altLang="en-US" sz="2000"/>
              <a:t>如果有人问起</a:t>
            </a:r>
          </a:p>
          <a:p>
            <a:r>
              <a:rPr lang="zh-CN" altLang="en-US" sz="2000"/>
              <a:t>为何我无蔽体之衣</a:t>
            </a:r>
          </a:p>
          <a:p>
            <a:r>
              <a:rPr lang="zh-CN" altLang="en-US" sz="2000"/>
              <a:t>是国王的税哟</a:t>
            </a:r>
          </a:p>
          <a:p>
            <a:r>
              <a:rPr lang="zh-CN" altLang="en-US" sz="2000"/>
              <a:t>害得我赤身裸体</a:t>
            </a:r>
          </a:p>
          <a:p>
            <a:r>
              <a:rPr lang="zh-CN" altLang="en-US" sz="2000"/>
              <a:t>地方行政长官</a:t>
            </a:r>
          </a:p>
          <a:p>
            <a:r>
              <a:rPr lang="zh-CN" altLang="en-US" sz="2000"/>
              <a:t>积极协助暴君</a:t>
            </a:r>
          </a:p>
          <a:p>
            <a:r>
              <a:rPr lang="zh-CN" altLang="en-US" sz="2000"/>
              <a:t>携手暴饮</a:t>
            </a:r>
          </a:p>
          <a:p>
            <a:r>
              <a:rPr lang="zh-CN" altLang="en-US" sz="2000"/>
              <a:t>美洲人民的鲜血</a:t>
            </a:r>
          </a:p>
          <a:p>
            <a:r>
              <a:rPr lang="en-US" altLang="zh-CN" sz="2000"/>
              <a:t>——</a:t>
            </a:r>
            <a:r>
              <a:rPr lang="zh-CN" altLang="en-US" sz="2000"/>
              <a:t>《简明拉丁美洲史》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文本框 77825"/>
          <p:cNvSpPr txBox="1"/>
          <p:nvPr/>
        </p:nvSpPr>
        <p:spPr>
          <a:xfrm>
            <a:off x="849075" y="64135"/>
            <a:ext cx="6097905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charset="0"/>
                <a:ea typeface="华文新魏" panose="02010800040101010101" pitchFamily="2" charset="-122"/>
              </a:rPr>
              <a:t>背景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charset="0"/>
                <a:ea typeface="华文新魏" panose="02010800040101010101" pitchFamily="2" charset="-122"/>
              </a:rPr>
              <a:t>1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charset="0"/>
                <a:ea typeface="华文新魏" panose="02010800040101010101" pitchFamily="2" charset="-122"/>
              </a:rPr>
              <a:t>：西班牙、葡萄牙的殖民统治</a:t>
            </a:r>
          </a:p>
          <a:p>
            <a:endParaRPr lang="zh-CN" altLang="en-US" sz="3000" b="1" dirty="0">
              <a:solidFill>
                <a:srgbClr val="FF0000"/>
              </a:solidFill>
              <a:latin typeface="Times New Roman" panose="02020603050405020304" charset="0"/>
              <a:ea typeface="华文新魏" panose="02010800040101010101" pitchFamily="2" charset="-122"/>
            </a:endParaRPr>
          </a:p>
        </p:txBody>
      </p:sp>
      <p:sp>
        <p:nvSpPr>
          <p:cNvPr id="77827" name="文本框 77826"/>
          <p:cNvSpPr txBox="1"/>
          <p:nvPr/>
        </p:nvSpPr>
        <p:spPr>
          <a:xfrm>
            <a:off x="1331119" y="573881"/>
            <a:ext cx="2214563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30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30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）掠夺</a:t>
            </a:r>
          </a:p>
        </p:txBody>
      </p:sp>
      <p:sp>
        <p:nvSpPr>
          <p:cNvPr id="77828" name="文本框 77827"/>
          <p:cNvSpPr txBox="1"/>
          <p:nvPr/>
        </p:nvSpPr>
        <p:spPr>
          <a:xfrm>
            <a:off x="356235" y="1275080"/>
            <a:ext cx="8428355" cy="267652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恩格斯说： “黄金一词是驱使西班牙人横渡大西洋到美洲去的咒语，黄金是白人刚踏上一个新发现的海岸时所要的第一件东西。”</a:t>
            </a:r>
          </a:p>
          <a:p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</a:t>
            </a:r>
          </a:p>
          <a:p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16-18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世纪西班牙掠去了约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250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万公斤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的黄金和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亿公斤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的白银。葡萄牙从巴西运走至少有价值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6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亿美元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的黄金和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亿美元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的金刚石。</a:t>
            </a:r>
            <a:endParaRPr lang="zh-CN" altLang="en-US" sz="2700" dirty="0">
              <a:solidFill>
                <a:schemeClr val="accent2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7829" name="文本框 77828"/>
          <p:cNvSpPr txBox="1"/>
          <p:nvPr/>
        </p:nvSpPr>
        <p:spPr>
          <a:xfrm>
            <a:off x="3275410" y="573881"/>
            <a:ext cx="2052638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30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0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）屠杀</a:t>
            </a:r>
          </a:p>
        </p:txBody>
      </p:sp>
      <p:sp>
        <p:nvSpPr>
          <p:cNvPr id="77830" name="文本框 77829"/>
          <p:cNvSpPr txBox="1"/>
          <p:nvPr/>
        </p:nvSpPr>
        <p:spPr>
          <a:xfrm>
            <a:off x="320675" y="1831340"/>
            <a:ext cx="8499475" cy="175323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700" b="1" dirty="0">
                <a:latin typeface="黑体" panose="02010609060101010101" charset="-122"/>
                <a:ea typeface="黑体" panose="02010609060101010101" charset="-122"/>
              </a:rPr>
              <a:t>有人估计在西班牙人入侵后</a:t>
            </a:r>
            <a:r>
              <a:rPr lang="en-US" altLang="zh-CN" sz="2700" b="1" dirty="0">
                <a:latin typeface="黑体" panose="02010609060101010101" charset="-122"/>
                <a:ea typeface="黑体" panose="02010609060101010101" charset="-122"/>
              </a:rPr>
              <a:t>12</a:t>
            </a:r>
            <a:r>
              <a:rPr lang="zh-CN" altLang="en-US" sz="2700" b="1" dirty="0">
                <a:latin typeface="黑体" panose="02010609060101010101" charset="-122"/>
                <a:ea typeface="黑体" panose="02010609060101010101" charset="-122"/>
              </a:rPr>
              <a:t>年，墨西哥的印第安人便被屠杀了好几百万。大规模的屠杀很快使西印度群岛上的居民几乎绝迹，这种现象接着在其他地区也出现了。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 </a:t>
            </a:r>
          </a:p>
        </p:txBody>
      </p:sp>
      <p:sp>
        <p:nvSpPr>
          <p:cNvPr id="77831" name="文本框 77830"/>
          <p:cNvSpPr txBox="1"/>
          <p:nvPr/>
        </p:nvSpPr>
        <p:spPr>
          <a:xfrm>
            <a:off x="5166122" y="573881"/>
            <a:ext cx="2834878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30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30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）强迫劳动</a:t>
            </a:r>
          </a:p>
        </p:txBody>
      </p:sp>
      <p:grpSp>
        <p:nvGrpSpPr>
          <p:cNvPr id="77832" name="组合 77831"/>
          <p:cNvGrpSpPr/>
          <p:nvPr/>
        </p:nvGrpSpPr>
        <p:grpSpPr>
          <a:xfrm>
            <a:off x="1439069" y="1172925"/>
            <a:ext cx="6669881" cy="3609565"/>
            <a:chOff x="0" y="0"/>
            <a:chExt cx="13946" cy="7464"/>
          </a:xfrm>
        </p:grpSpPr>
        <p:pic>
          <p:nvPicPr>
            <p:cNvPr id="77833" name="图片 77832" descr="pic_300166"/>
            <p:cNvPicPr>
              <a:picLocks noChangeAspect="1"/>
            </p:cNvPicPr>
            <p:nvPr/>
          </p:nvPicPr>
          <p:blipFill>
            <a:blip r:embed="rId3"/>
            <a:srcRect l="35231" t="16585" r="4462" b="58064"/>
            <a:stretch>
              <a:fillRect/>
            </a:stretch>
          </p:blipFill>
          <p:spPr>
            <a:xfrm>
              <a:off x="0" y="0"/>
              <a:ext cx="13720" cy="634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7834" name="文本框 77833"/>
            <p:cNvSpPr txBox="1"/>
            <p:nvPr/>
          </p:nvSpPr>
          <p:spPr>
            <a:xfrm>
              <a:off x="1133" y="6461"/>
              <a:ext cx="12813" cy="100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67500" tIns="35100" rIns="67500" bIns="351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700" b="1" dirty="0">
                  <a:solidFill>
                    <a:srgbClr val="000066"/>
                  </a:solidFill>
                  <a:latin typeface="黑体" panose="02010609060101010101" charset="-122"/>
                  <a:ea typeface="黑体" panose="02010609060101010101" charset="-122"/>
                </a:rPr>
                <a:t>印第安人、黑人被迫在银矿里劳动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7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 bldLvl="0" animBg="1"/>
      <p:bldP spid="77828" grpId="1" bldLvl="0" animBg="1"/>
      <p:bldP spid="77829" grpId="0"/>
      <p:bldP spid="77830" grpId="0" bldLvl="0" animBg="1"/>
      <p:bldP spid="77830" grpId="1" bldLvl="0" animBg="1"/>
      <p:bldP spid="778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91" name="组合 41990"/>
          <p:cNvGrpSpPr/>
          <p:nvPr/>
        </p:nvGrpSpPr>
        <p:grpSpPr>
          <a:xfrm>
            <a:off x="7169150" y="2725420"/>
            <a:ext cx="1778000" cy="2640965"/>
            <a:chOff x="0" y="0"/>
            <a:chExt cx="3670" cy="8386"/>
          </a:xfrm>
        </p:grpSpPr>
        <p:pic>
          <p:nvPicPr>
            <p:cNvPr id="41992" name="图片 41991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/>
            <a:srcRect l="5151" t="2739" r="5328" b="8220"/>
            <a:stretch>
              <a:fillRect/>
            </a:stretch>
          </p:blipFill>
          <p:spPr>
            <a:xfrm>
              <a:off x="0" y="0"/>
              <a:ext cx="3670" cy="6801"/>
            </a:xfrm>
            <a:prstGeom prst="rect">
              <a:avLst/>
            </a:prstGeom>
            <a:noFill/>
            <a:ln w="76200" cap="flat" cmpd="sng">
              <a:solidFill>
                <a:schemeClr val="bg2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41993" name="文本框 41992"/>
            <p:cNvSpPr txBox="1"/>
            <p:nvPr/>
          </p:nvSpPr>
          <p:spPr>
            <a:xfrm>
              <a:off x="906" y="7143"/>
              <a:ext cx="1780" cy="124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endParaRPr lang="zh-CN" altLang="en-US" sz="2100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黑体" panose="02010609060101010101" charset="-122"/>
              </a:endParaRPr>
            </a:p>
          </p:txBody>
        </p:sp>
      </p:grp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570230" y="641350"/>
          <a:ext cx="1680210" cy="20110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r:id="rId5" imgW="2936875" imgH="3021965" progId="Paint.Picture">
                  <p:embed/>
                </p:oleObj>
              </mc:Choice>
              <mc:Fallback>
                <p:oleObj r:id="rId5" imgW="2936875" imgH="3021965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70230" y="641350"/>
                        <a:ext cx="1680210" cy="20110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267335" y="74295"/>
            <a:ext cx="3027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dirty="0">
                <a:solidFill>
                  <a:srgbClr val="1B1BD1"/>
                </a:solidFill>
                <a:effectLst/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  <a:sym typeface="+mn-ea"/>
              </a:rPr>
              <a:t>南美的</a:t>
            </a:r>
            <a:r>
              <a:rPr lang="en-US" altLang="zh-CN" sz="2800" dirty="0">
                <a:solidFill>
                  <a:srgbClr val="1B1BD1"/>
                </a:solidFill>
                <a:effectLst/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  <a:sym typeface="+mn-ea"/>
              </a:rPr>
              <a:t>“</a:t>
            </a:r>
            <a:r>
              <a:rPr lang="zh-CN" altLang="en-US" sz="2800" dirty="0">
                <a:solidFill>
                  <a:srgbClr val="1B1BD1"/>
                </a:solidFill>
                <a:effectLst/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  <a:sym typeface="+mn-ea"/>
              </a:rPr>
              <a:t>解放者</a:t>
            </a:r>
            <a:r>
              <a:rPr lang="en-US" altLang="zh-CN" sz="2800" dirty="0">
                <a:solidFill>
                  <a:srgbClr val="1B1BD1"/>
                </a:solidFill>
                <a:effectLst/>
                <a:latin typeface="华文隶书" panose="02010800040101010101" charset="-122"/>
                <a:ea typeface="华文隶书" panose="02010800040101010101" charset="-122"/>
                <a:cs typeface="华文隶书" panose="02010800040101010101" charset="-122"/>
                <a:sym typeface="+mn-ea"/>
              </a:rPr>
              <a:t>”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576830" y="641350"/>
            <a:ext cx="2011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土生白人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贵族家庭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555875" y="985520"/>
            <a:ext cx="4526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接受法国启蒙主义教育和资产阶级革命思想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562225" y="1339850"/>
            <a:ext cx="2697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崇信卢梭的自由民权主张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548890" y="1687195"/>
            <a:ext cx="6126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立志为推翻西班牙在美洲的殖民统治和解放南美洲而献身。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564765" y="2055495"/>
            <a:ext cx="2468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建立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大哥伦比亚共和国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71170" y="2676525"/>
            <a:ext cx="2505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1783</a:t>
            </a:r>
            <a:r>
              <a:rPr lang="zh-CN" altLang="en-US"/>
              <a:t>年</a:t>
            </a:r>
            <a:r>
              <a:rPr lang="en-US" altLang="zh-CN"/>
              <a:t>-1830</a:t>
            </a:r>
            <a:r>
              <a:rPr lang="zh-CN" altLang="en-US"/>
              <a:t>年</a:t>
            </a:r>
            <a:endParaRPr lang="en-US" altLang="zh-CN"/>
          </a:p>
        </p:txBody>
      </p:sp>
      <p:sp>
        <p:nvSpPr>
          <p:cNvPr id="11" name="文本框 10"/>
          <p:cNvSpPr txBox="1"/>
          <p:nvPr/>
        </p:nvSpPr>
        <p:spPr>
          <a:xfrm>
            <a:off x="4685030" y="2830195"/>
            <a:ext cx="2240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西班牙殖民官吏家庭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907030" y="3198495"/>
            <a:ext cx="4069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参加西班牙反抗拿破仑入侵的解放战争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812540" y="3612515"/>
            <a:ext cx="3154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受到美洲独立运动思想的影响</a:t>
            </a: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3620770" y="3987800"/>
            <a:ext cx="3383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参加反对西班牙殖民统治的斗争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3770630" y="4431665"/>
            <a:ext cx="3154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sym typeface="+mn-ea"/>
              </a:rPr>
              <a:t>瓜亚基尔会晤玻利瓦尔后引退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文本占位符 101379" descr="西属拉美殖民地社会阶层示意图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0060" y="308610"/>
            <a:ext cx="4967605" cy="4180205"/>
          </a:xfrm>
        </p:spPr>
      </p:pic>
      <p:sp>
        <p:nvSpPr>
          <p:cNvPr id="3" name="文本框 2"/>
          <p:cNvSpPr txBox="1"/>
          <p:nvPr/>
        </p:nvSpPr>
        <p:spPr>
          <a:xfrm>
            <a:off x="5581015" y="1080770"/>
            <a:ext cx="323596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charset="0"/>
                <a:ea typeface="华文新魏" panose="02010800040101010101" pitchFamily="2" charset="-122"/>
              </a:rPr>
              <a:t>背景2：当地土生白人也对殖民统治不满</a:t>
            </a:r>
            <a:r>
              <a:rPr lang="en-US" altLang="zh-CN" sz="3000" b="1">
                <a:sym typeface="+mn-ea"/>
              </a:rPr>
              <a:t>P2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charset="0"/>
              <a:ea typeface="华文新魏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41340" y="2843530"/>
            <a:ext cx="339915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/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charset="0"/>
                <a:ea typeface="华文新魏" panose="02010800040101010101" pitchFamily="2" charset="-122"/>
              </a:rPr>
              <a:t>背景3：美国独立战争和法国大革命的影响</a:t>
            </a:r>
            <a:r>
              <a:rPr lang="en-US" altLang="zh-CN" sz="3000" b="1">
                <a:sym typeface="+mn-ea"/>
              </a:rPr>
              <a:t>P3</a:t>
            </a:r>
            <a:endParaRPr lang="zh-CN" altLang="en-US" sz="3000" b="1" dirty="0">
              <a:solidFill>
                <a:srgbClr val="FF0000"/>
              </a:solidFill>
              <a:latin typeface="Times New Roman" panose="0202060305040502030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30721" descr="拉丁美洲独立运动形势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15" y="177165"/>
            <a:ext cx="4367530" cy="4636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5" name="文本占位符 38914"/>
          <p:cNvSpPr/>
          <p:nvPr/>
        </p:nvSpPr>
        <p:spPr>
          <a:xfrm>
            <a:off x="4494451" y="525225"/>
            <a:ext cx="1296590" cy="432197"/>
          </a:xfrm>
          <a:prstGeom prst="rect">
            <a:avLst/>
          </a:prstGeom>
        </p:spPr>
        <p:txBody>
          <a:bodyPr vert="horz" lIns="91440" tIns="45720" rIns="91440" bIns="45720" rtlCol="0">
            <a:normAutofit fontScale="97500"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65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94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23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5285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zh-CN" altLang="en-US" sz="2700" b="1" dirty="0"/>
              <a:t>时间：</a:t>
            </a:r>
          </a:p>
        </p:txBody>
      </p:sp>
      <p:sp>
        <p:nvSpPr>
          <p:cNvPr id="38919" name="矩形 38918"/>
          <p:cNvSpPr/>
          <p:nvPr/>
        </p:nvSpPr>
        <p:spPr>
          <a:xfrm>
            <a:off x="6006545" y="579994"/>
            <a:ext cx="1543050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57500" lnSpcReduction="10000"/>
          </a:bodyPr>
          <a:lstStyle/>
          <a:p>
            <a:pPr algn="ctr"/>
            <a:r>
              <a:rPr lang="zh-CN" altLang="en-US" sz="2700" b="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1816-1826</a:t>
            </a:r>
          </a:p>
        </p:txBody>
      </p:sp>
      <p:pic>
        <p:nvPicPr>
          <p:cNvPr id="38920" name="图片 38919" descr="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358720" y="1255078"/>
            <a:ext cx="810815" cy="43219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1" name="椭圆 38920"/>
          <p:cNvSpPr/>
          <p:nvPr/>
        </p:nvSpPr>
        <p:spPr>
          <a:xfrm>
            <a:off x="4969828" y="1133316"/>
            <a:ext cx="1485900" cy="5715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charset="0"/>
                <a:ea typeface="黑体" panose="02010609060101010101" charset="-122"/>
              </a:rPr>
              <a:t>委内瑞拉</a:t>
            </a:r>
          </a:p>
        </p:txBody>
      </p:sp>
      <p:pic>
        <p:nvPicPr>
          <p:cNvPr id="38922" name="图片 38921" descr="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8102362" y="4313000"/>
            <a:ext cx="789384" cy="4738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3" name="椭圆 38922"/>
          <p:cNvSpPr/>
          <p:nvPr/>
        </p:nvSpPr>
        <p:spPr>
          <a:xfrm>
            <a:off x="6704171" y="4264581"/>
            <a:ext cx="1543050" cy="5715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charset="0"/>
                <a:ea typeface="黑体" panose="02010609060101010101" charset="-122"/>
              </a:rPr>
              <a:t>阿根廷</a:t>
            </a:r>
          </a:p>
        </p:txBody>
      </p:sp>
      <p:sp>
        <p:nvSpPr>
          <p:cNvPr id="38924" name="矩形 38923"/>
          <p:cNvSpPr/>
          <p:nvPr/>
        </p:nvSpPr>
        <p:spPr>
          <a:xfrm>
            <a:off x="4656376" y="1928971"/>
            <a:ext cx="270272" cy="1133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7500" lnSpcReduction="10000"/>
          </a:bodyPr>
          <a:lstStyle/>
          <a:p>
            <a:pPr algn="ctr"/>
            <a:r>
              <a:rPr lang="zh-CN" altLang="en-US" sz="27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玻</a:t>
            </a:r>
          </a:p>
          <a:p>
            <a:pPr algn="ctr"/>
            <a:r>
              <a:rPr lang="zh-CN" altLang="en-US" sz="27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利</a:t>
            </a:r>
          </a:p>
          <a:p>
            <a:pPr algn="ctr"/>
            <a:r>
              <a:rPr lang="zh-CN" altLang="en-US" sz="27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瓦</a:t>
            </a:r>
          </a:p>
          <a:p>
            <a:pPr algn="ctr"/>
            <a:r>
              <a:rPr lang="zh-CN" altLang="en-US" sz="27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尔</a:t>
            </a:r>
          </a:p>
        </p:txBody>
      </p:sp>
      <p:sp>
        <p:nvSpPr>
          <p:cNvPr id="38925" name="矩形 38924"/>
          <p:cNvSpPr/>
          <p:nvPr/>
        </p:nvSpPr>
        <p:spPr>
          <a:xfrm>
            <a:off x="8320009" y="3323987"/>
            <a:ext cx="270272" cy="8310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7500" lnSpcReduction="10000"/>
          </a:bodyPr>
          <a:lstStyle/>
          <a:p>
            <a:pPr algn="ctr"/>
            <a:r>
              <a:rPr lang="zh-CN" altLang="en-US" sz="27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圣</a:t>
            </a:r>
          </a:p>
          <a:p>
            <a:pPr algn="ctr"/>
            <a:r>
              <a:rPr lang="zh-CN" altLang="en-US" sz="27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马</a:t>
            </a:r>
          </a:p>
          <a:p>
            <a:pPr algn="ctr"/>
            <a:r>
              <a:rPr lang="zh-CN" altLang="en-US" sz="27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丁</a:t>
            </a:r>
          </a:p>
        </p:txBody>
      </p:sp>
      <p:sp>
        <p:nvSpPr>
          <p:cNvPr id="38927" name="文本框 38926"/>
          <p:cNvSpPr txBox="1"/>
          <p:nvPr/>
        </p:nvSpPr>
        <p:spPr>
          <a:xfrm>
            <a:off x="5173504" y="2132965"/>
            <a:ext cx="109728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charset="0"/>
                <a:ea typeface="黑体" panose="02010609060101010101" charset="-122"/>
              </a:rPr>
              <a:t>哥伦比亚</a:t>
            </a:r>
          </a:p>
        </p:txBody>
      </p:sp>
      <p:sp>
        <p:nvSpPr>
          <p:cNvPr id="38928" name="直接连接符 38927"/>
          <p:cNvSpPr/>
          <p:nvPr/>
        </p:nvSpPr>
        <p:spPr>
          <a:xfrm>
            <a:off x="5778183" y="2590562"/>
            <a:ext cx="0" cy="3429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8929" name="文本框 38928"/>
          <p:cNvSpPr txBox="1"/>
          <p:nvPr/>
        </p:nvSpPr>
        <p:spPr>
          <a:xfrm>
            <a:off x="5174615" y="3004344"/>
            <a:ext cx="109728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charset="0"/>
                <a:ea typeface="黑体" panose="02010609060101010101" charset="-122"/>
              </a:rPr>
              <a:t>委内瑞拉</a:t>
            </a:r>
          </a:p>
        </p:txBody>
      </p:sp>
      <p:sp>
        <p:nvSpPr>
          <p:cNvPr id="38930" name="直接连接符 38929"/>
          <p:cNvSpPr/>
          <p:nvPr/>
        </p:nvSpPr>
        <p:spPr>
          <a:xfrm>
            <a:off x="5778183" y="3453765"/>
            <a:ext cx="0" cy="3429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8931" name="文本框 38930"/>
          <p:cNvSpPr txBox="1"/>
          <p:nvPr/>
        </p:nvSpPr>
        <p:spPr>
          <a:xfrm>
            <a:off x="5202555" y="3816271"/>
            <a:ext cx="1097280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charset="0"/>
                <a:ea typeface="黑体" panose="02010609060101010101" charset="-122"/>
              </a:rPr>
              <a:t>厄瓜多尔</a:t>
            </a:r>
          </a:p>
        </p:txBody>
      </p:sp>
      <p:sp>
        <p:nvSpPr>
          <p:cNvPr id="38932" name="直接连接符 38931"/>
          <p:cNvSpPr/>
          <p:nvPr/>
        </p:nvSpPr>
        <p:spPr>
          <a:xfrm flipV="1">
            <a:off x="6318726" y="3129915"/>
            <a:ext cx="377429" cy="864394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8933" name="直接连接符 38932"/>
          <p:cNvSpPr/>
          <p:nvPr/>
        </p:nvSpPr>
        <p:spPr>
          <a:xfrm flipV="1">
            <a:off x="7452201" y="3724037"/>
            <a:ext cx="0" cy="4857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8934" name="文本框 38933"/>
          <p:cNvSpPr txBox="1"/>
          <p:nvPr/>
        </p:nvSpPr>
        <p:spPr>
          <a:xfrm>
            <a:off x="7070011" y="3279140"/>
            <a:ext cx="760809" cy="3683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charset="0"/>
                <a:ea typeface="黑体" panose="02010609060101010101" charset="-122"/>
              </a:rPr>
              <a:t>智利</a:t>
            </a:r>
          </a:p>
        </p:txBody>
      </p:sp>
      <p:sp>
        <p:nvSpPr>
          <p:cNvPr id="38935" name="未知"/>
          <p:cNvSpPr/>
          <p:nvPr/>
        </p:nvSpPr>
        <p:spPr>
          <a:xfrm flipV="1">
            <a:off x="7128351" y="2914412"/>
            <a:ext cx="432197" cy="323850"/>
          </a:xfrm>
          <a:custGeom>
            <a:avLst/>
            <a:gdLst/>
            <a:ahLst/>
            <a:cxnLst/>
            <a:rect l="0" t="0" r="0" b="0"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stealth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8936" name="文本框 38935"/>
          <p:cNvSpPr txBox="1"/>
          <p:nvPr/>
        </p:nvSpPr>
        <p:spPr>
          <a:xfrm>
            <a:off x="6480651" y="2546588"/>
            <a:ext cx="628650" cy="64516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>
                <a:latin typeface="Times New Roman" panose="02020603050405020304" charset="0"/>
                <a:ea typeface="黑体" panose="02010609060101010101" charset="-122"/>
              </a:rPr>
              <a:t>秘鲁</a:t>
            </a:r>
          </a:p>
        </p:txBody>
      </p:sp>
      <p:sp>
        <p:nvSpPr>
          <p:cNvPr id="2" name="矩形 1"/>
          <p:cNvSpPr/>
          <p:nvPr/>
        </p:nvSpPr>
        <p:spPr>
          <a:xfrm>
            <a:off x="6861810" y="1256665"/>
            <a:ext cx="228092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zh-CN" altLang="en-US" sz="2400" b="1" strike="noStrike" noProof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特点：时间长、范围广、南北国家联合作战</a:t>
            </a:r>
            <a:r>
              <a:rPr lang="zh-CN" altLang="en-US" sz="2400" strike="noStrike" noProof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8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8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38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8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38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8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 bldLvl="0" animBg="1"/>
      <p:bldP spid="38923" grpId="0" bldLvl="0" animBg="1"/>
      <p:bldP spid="38927" grpId="0" bldLvl="0" animBg="1"/>
      <p:bldP spid="38929" grpId="0" bldLvl="0" animBg="1"/>
      <p:bldP spid="38931" grpId="0" bldLvl="0" animBg="1"/>
      <p:bldP spid="38934" grpId="0" bldLvl="0" animBg="1"/>
      <p:bldP spid="3893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970" name="对象 83969"/>
          <p:cNvGraphicFramePr/>
          <p:nvPr/>
        </p:nvGraphicFramePr>
        <p:xfrm>
          <a:off x="-17780" y="0"/>
          <a:ext cx="4138613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r:id="rId3" imgW="3336290" imgH="4163695" progId="Paint.Picture">
                  <p:embed/>
                </p:oleObj>
              </mc:Choice>
              <mc:Fallback>
                <p:oleObj r:id="rId3" imgW="3336290" imgH="4163695" progId="Paint.Pictur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7780" y="0"/>
                        <a:ext cx="4138613" cy="5143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1" name="文本框 83970"/>
          <p:cNvSpPr txBox="1"/>
          <p:nvPr/>
        </p:nvSpPr>
        <p:spPr>
          <a:xfrm>
            <a:off x="4569460" y="207645"/>
            <a:ext cx="91440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dirty="0">
                <a:solidFill>
                  <a:srgbClr val="7030A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拉美独立国家</a:t>
            </a:r>
          </a:p>
        </p:txBody>
      </p:sp>
      <p:sp>
        <p:nvSpPr>
          <p:cNvPr id="83972" name="文本框 83971"/>
          <p:cNvSpPr txBox="1"/>
          <p:nvPr/>
        </p:nvSpPr>
        <p:spPr>
          <a:xfrm rot="-1026564">
            <a:off x="719852" y="-47625"/>
            <a:ext cx="551815" cy="16478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solidFill>
                  <a:schemeClr val="accent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墨西哥</a:t>
            </a:r>
            <a:r>
              <a:rPr lang="en-US" altLang="zh-CN" sz="2400" b="1">
                <a:solidFill>
                  <a:schemeClr val="accent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1821</a:t>
            </a:r>
          </a:p>
        </p:txBody>
      </p:sp>
      <p:sp>
        <p:nvSpPr>
          <p:cNvPr id="83973" name="矩形 83972"/>
          <p:cNvSpPr/>
          <p:nvPr/>
        </p:nvSpPr>
        <p:spPr>
          <a:xfrm rot="5400000">
            <a:off x="2342039" y="3589735"/>
            <a:ext cx="857250" cy="440531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7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阿根廷1816</a:t>
            </a:r>
          </a:p>
        </p:txBody>
      </p:sp>
      <p:sp>
        <p:nvSpPr>
          <p:cNvPr id="83974" name="矩形 83973"/>
          <p:cNvSpPr/>
          <p:nvPr/>
        </p:nvSpPr>
        <p:spPr>
          <a:xfrm>
            <a:off x="3144520" y="2463403"/>
            <a:ext cx="756047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巴西1822</a:t>
            </a:r>
          </a:p>
        </p:txBody>
      </p:sp>
      <p:sp>
        <p:nvSpPr>
          <p:cNvPr id="83975" name="圆角矩形标注 83974"/>
          <p:cNvSpPr/>
          <p:nvPr/>
        </p:nvSpPr>
        <p:spPr>
          <a:xfrm>
            <a:off x="3036173" y="303610"/>
            <a:ext cx="1512094" cy="514350"/>
          </a:xfrm>
          <a:prstGeom prst="wedgeRoundRectCallout">
            <a:avLst>
              <a:gd name="adj1" fmla="val -79685"/>
              <a:gd name="adj2" fmla="val 144907"/>
              <a:gd name="adj3" fmla="val 16667"/>
            </a:avLst>
          </a:prstGeom>
          <a:solidFill>
            <a:schemeClr val="bg1"/>
          </a:solidFill>
          <a:ln w="3810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700" b="1" dirty="0">
                <a:solidFill>
                  <a:schemeClr val="accent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海地</a:t>
            </a:r>
            <a:r>
              <a:rPr lang="en-US" altLang="zh-CN" sz="2700" b="1">
                <a:solidFill>
                  <a:schemeClr val="accent1">
                    <a:lumMod val="7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1804</a:t>
            </a:r>
          </a:p>
        </p:txBody>
      </p:sp>
      <p:sp>
        <p:nvSpPr>
          <p:cNvPr id="83976" name="圆角矩形标注 83975"/>
          <p:cNvSpPr/>
          <p:nvPr/>
        </p:nvSpPr>
        <p:spPr>
          <a:xfrm>
            <a:off x="3414792" y="4192191"/>
            <a:ext cx="1547813" cy="345281"/>
          </a:xfrm>
          <a:prstGeom prst="wedgeRoundRectCallout">
            <a:avLst>
              <a:gd name="adj1" fmla="val -61769"/>
              <a:gd name="adj2" fmla="val -195861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巴拉圭</a:t>
            </a:r>
            <a:r>
              <a:rPr lang="en-US" altLang="zh-CN" sz="2100" b="1">
                <a:latin typeface="黑体" panose="02010609060101010101" charset="-122"/>
                <a:ea typeface="黑体" panose="02010609060101010101" charset="-122"/>
              </a:rPr>
              <a:t>1811</a:t>
            </a:r>
          </a:p>
        </p:txBody>
      </p:sp>
      <p:sp>
        <p:nvSpPr>
          <p:cNvPr id="83977" name="圆角矩形标注 83976"/>
          <p:cNvSpPr/>
          <p:nvPr/>
        </p:nvSpPr>
        <p:spPr>
          <a:xfrm>
            <a:off x="4039870" y="3600450"/>
            <a:ext cx="1259681" cy="400050"/>
          </a:xfrm>
          <a:prstGeom prst="wedgeRoundRectCallout">
            <a:avLst>
              <a:gd name="adj1" fmla="val -124009"/>
              <a:gd name="adj2" fmla="val -139880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乌拉圭</a:t>
            </a:r>
            <a:endParaRPr lang="zh-CN" altLang="en-US" sz="21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3978" name="圆角矩形标注 83977"/>
          <p:cNvSpPr/>
          <p:nvPr/>
        </p:nvSpPr>
        <p:spPr>
          <a:xfrm>
            <a:off x="839470" y="3057525"/>
            <a:ext cx="1766888" cy="314325"/>
          </a:xfrm>
          <a:prstGeom prst="wedgeRoundRectCallout">
            <a:avLst>
              <a:gd name="adj1" fmla="val 54921"/>
              <a:gd name="adj2" fmla="val -100759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玻利维亚</a:t>
            </a:r>
            <a:r>
              <a:rPr lang="en-US" altLang="zh-CN" sz="2100" b="1">
                <a:latin typeface="黑体" panose="02010609060101010101" charset="-122"/>
                <a:ea typeface="黑体" panose="02010609060101010101" charset="-122"/>
              </a:rPr>
              <a:t>1825</a:t>
            </a:r>
            <a:endParaRPr lang="en-US" altLang="zh-CN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3979" name="圆角矩形标注 83978"/>
          <p:cNvSpPr/>
          <p:nvPr/>
        </p:nvSpPr>
        <p:spPr>
          <a:xfrm>
            <a:off x="496570" y="3657600"/>
            <a:ext cx="882254" cy="342900"/>
          </a:xfrm>
          <a:prstGeom prst="wedgeRoundRectCallout">
            <a:avLst>
              <a:gd name="adj1" fmla="val 181176"/>
              <a:gd name="adj2" fmla="val -2431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sz="2100" b="1" dirty="0">
                <a:latin typeface="黑体" panose="02010609060101010101" charset="-122"/>
                <a:ea typeface="黑体" panose="02010609060101010101" charset="-122"/>
              </a:rPr>
              <a:t>智利</a:t>
            </a:r>
            <a:endParaRPr lang="zh-CN" altLang="en-US" sz="21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3980" name="圆角矩形标注 83979"/>
          <p:cNvSpPr/>
          <p:nvPr/>
        </p:nvSpPr>
        <p:spPr>
          <a:xfrm>
            <a:off x="725170" y="2514600"/>
            <a:ext cx="1119188" cy="272654"/>
          </a:xfrm>
          <a:prstGeom prst="wedgeRoundRectCallout">
            <a:avLst>
              <a:gd name="adj1" fmla="val 104148"/>
              <a:gd name="adj2" fmla="val -371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秘鲁</a:t>
            </a:r>
            <a:r>
              <a:rPr lang="en-US" altLang="zh-CN" b="1">
                <a:latin typeface="黑体" panose="02010609060101010101" charset="-122"/>
                <a:ea typeface="黑体" panose="02010609060101010101" charset="-122"/>
              </a:rPr>
              <a:t>1821</a:t>
            </a:r>
          </a:p>
        </p:txBody>
      </p:sp>
      <p:sp>
        <p:nvSpPr>
          <p:cNvPr id="83981" name="矩形 83980"/>
          <p:cNvSpPr/>
          <p:nvPr/>
        </p:nvSpPr>
        <p:spPr>
          <a:xfrm rot="-2062699">
            <a:off x="1837214" y="1729979"/>
            <a:ext cx="1482329" cy="3429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 fontScale="67500" lnSpcReduction="10000"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700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哥伦比亚1819</a:t>
            </a:r>
          </a:p>
        </p:txBody>
      </p:sp>
      <p:sp>
        <p:nvSpPr>
          <p:cNvPr id="83982" name="圆角矩形标注 83981"/>
          <p:cNvSpPr/>
          <p:nvPr/>
        </p:nvSpPr>
        <p:spPr>
          <a:xfrm>
            <a:off x="382270" y="1771650"/>
            <a:ext cx="1322785" cy="342900"/>
          </a:xfrm>
          <a:prstGeom prst="wedgeRoundRectCallout">
            <a:avLst>
              <a:gd name="adj1" fmla="val 58551"/>
              <a:gd name="adj2" fmla="val -105903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r>
              <a:rPr lang="zh-CN" altLang="en-US" b="1" dirty="0">
                <a:latin typeface="黑体" panose="02010609060101010101" charset="-122"/>
                <a:ea typeface="黑体" panose="02010609060101010101" charset="-122"/>
              </a:rPr>
              <a:t>中美省</a:t>
            </a:r>
            <a:r>
              <a:rPr lang="en-US" altLang="zh-CN" b="1">
                <a:latin typeface="黑体" panose="02010609060101010101" charset="-122"/>
                <a:ea typeface="黑体" panose="02010609060101010101" charset="-122"/>
              </a:rPr>
              <a:t>1821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117465" y="789940"/>
            <a:ext cx="35966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性质：一场反对殖民统治、争取民族独立的运动</a:t>
            </a:r>
            <a:r>
              <a:rPr lang="en-US" altLang="zh-CN" sz="2400" b="1">
                <a:solidFill>
                  <a:schemeClr val="tx1"/>
                </a:solidFill>
              </a:rPr>
              <a:t>P3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291455" y="1605915"/>
            <a:ext cx="3500120" cy="3230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意义：</a:t>
            </a:r>
          </a:p>
          <a:p>
            <a:pPr>
              <a:spcBef>
                <a:spcPct val="50000"/>
              </a:spcBef>
            </a:pPr>
            <a:r>
              <a:rPr lang="en-US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①</a:t>
            </a: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沉重打击了殖民统治，赢得民族独立</a:t>
            </a:r>
          </a:p>
          <a:p>
            <a:pPr>
              <a:spcBef>
                <a:spcPct val="50000"/>
              </a:spcBef>
            </a:pPr>
            <a:r>
              <a:rPr lang="en-US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②</a:t>
            </a: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产生了一系列新兴的独立国家</a:t>
            </a:r>
          </a:p>
          <a:p>
            <a:pPr>
              <a:spcBef>
                <a:spcPct val="50000"/>
              </a:spcBef>
            </a:pPr>
            <a:r>
              <a:rPr lang="en-US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③</a:t>
            </a: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sym typeface="+mn-ea"/>
              </a:rPr>
              <a:t>鼓舞了殖民地人民的反抗斗志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5601"/>
          <p:cNvSpPr>
            <a:spLocks noGrp="1"/>
          </p:cNvSpPr>
          <p:nvPr/>
        </p:nvSpPr>
        <p:spPr>
          <a:xfrm>
            <a:off x="122555" y="3162300"/>
            <a:ext cx="8839200" cy="533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>
                <a:solidFill>
                  <a:srgbClr val="003300"/>
                </a:solidFill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2400">
                <a:solidFill>
                  <a:srgbClr val="003300"/>
                </a:solidFill>
                <a:latin typeface="黑体" panose="02010609060101010101" charset="-122"/>
                <a:ea typeface="黑体" panose="02010609060101010101" charset="-122"/>
              </a:rPr>
              <a:t>从材料一到材料二，英国对印度的剥削方式发生了什么变化？</a:t>
            </a:r>
          </a:p>
        </p:txBody>
      </p:sp>
      <p:sp>
        <p:nvSpPr>
          <p:cNvPr id="4" name="矩形 3"/>
          <p:cNvSpPr/>
          <p:nvPr/>
        </p:nvSpPr>
        <p:spPr>
          <a:xfrm>
            <a:off x="198755" y="3790950"/>
            <a:ext cx="8763000" cy="533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2400">
                <a:solidFill>
                  <a:srgbClr val="003300"/>
                </a:solidFill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2400">
                <a:solidFill>
                  <a:srgbClr val="003300"/>
                </a:solidFill>
                <a:latin typeface="黑体" panose="02010609060101010101" charset="-122"/>
                <a:ea typeface="黑体" panose="02010609060101010101" charset="-122"/>
              </a:rPr>
              <a:t>为什么会发生这种变化？</a:t>
            </a:r>
          </a:p>
        </p:txBody>
      </p:sp>
      <p:sp>
        <p:nvSpPr>
          <p:cNvPr id="5" name="矩形 4"/>
          <p:cNvSpPr/>
          <p:nvPr/>
        </p:nvSpPr>
        <p:spPr>
          <a:xfrm>
            <a:off x="198755" y="4419600"/>
            <a:ext cx="8763000" cy="533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2400">
                <a:solidFill>
                  <a:srgbClr val="003300"/>
                </a:solidFill>
                <a:latin typeface="黑体" panose="02010609060101010101" charset="-122"/>
                <a:ea typeface="黑体" panose="02010609060101010101" charset="-122"/>
              </a:rPr>
              <a:t>3.</a:t>
            </a:r>
            <a:r>
              <a:rPr lang="zh-CN" altLang="en-US" sz="2400">
                <a:solidFill>
                  <a:srgbClr val="003300"/>
                </a:solidFill>
                <a:latin typeface="黑体" panose="02010609060101010101" charset="-122"/>
                <a:ea typeface="黑体" panose="02010609060101010101" charset="-122"/>
              </a:rPr>
              <a:t>对印度社会有什么样的影响？</a:t>
            </a:r>
          </a:p>
        </p:txBody>
      </p:sp>
      <p:sp>
        <p:nvSpPr>
          <p:cNvPr id="6" name="文本占位符 25602"/>
          <p:cNvSpPr>
            <a:spLocks noGrp="1"/>
          </p:cNvSpPr>
          <p:nvPr/>
        </p:nvSpPr>
        <p:spPr>
          <a:xfrm>
            <a:off x="122555" y="295275"/>
            <a:ext cx="8534400" cy="28670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zh-CN" altLang="en-US" sz="2400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材料一：</a:t>
            </a:r>
            <a:r>
              <a:rPr lang="en-US" altLang="zh-CN" sz="2400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1757</a:t>
            </a:r>
            <a:r>
              <a:rPr lang="zh-CN" altLang="en-US" sz="2400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年，克莱武指挥军队侵占了孟加拉。他放手让部下抢劫，自己一人就抢走价值</a:t>
            </a:r>
            <a:r>
              <a:rPr lang="en-US" altLang="zh-CN" sz="2400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23</a:t>
            </a:r>
            <a:r>
              <a:rPr lang="zh-CN" altLang="en-US" sz="2400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万英镑的金银财宝。</a:t>
            </a:r>
            <a:r>
              <a:rPr lang="en-US" altLang="zh-CN" sz="2400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1757-1815</a:t>
            </a:r>
            <a:r>
              <a:rPr lang="zh-CN" altLang="en-US" sz="2400">
                <a:solidFill>
                  <a:srgbClr val="0000FF"/>
                </a:solidFill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年间，英国直接从印度榨取的财富不下十亿英镑。</a:t>
            </a:r>
          </a:p>
          <a:p>
            <a:pPr>
              <a:buNone/>
            </a:pPr>
            <a:r>
              <a:rPr lang="zh-CN" altLang="en-US" sz="2400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材料二：为了满足英国国内工业的需要，英国殖民当局要求印度农民多种棉花，少种粮食。英国把印度的棉花加工成布匹再返销印度。 </a:t>
            </a:r>
            <a:r>
              <a:rPr lang="en-US" altLang="zh-CN" sz="2400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1818—1836</a:t>
            </a:r>
            <a:r>
              <a:rPr lang="zh-CN" altLang="en-US" sz="2400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年英国输入印度的棉纱增长</a:t>
            </a:r>
            <a:r>
              <a:rPr lang="en-US" altLang="zh-CN" sz="2400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5200</a:t>
            </a:r>
            <a:r>
              <a:rPr lang="zh-CN" altLang="en-US" sz="2400">
                <a:latin typeface="方正姚体" panose="02010601030101010101" charset="-122"/>
                <a:ea typeface="方正姚体" panose="02010601030101010101" charset="-122"/>
                <a:cs typeface="方正姚体" panose="02010601030101010101" charset="-122"/>
              </a:rPr>
              <a:t>倍，印度的纺织业被挤垮了。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5880" y="3199765"/>
            <a:ext cx="8829040" cy="1753235"/>
          </a:xfrm>
          <a:prstGeom prst="rect">
            <a:avLst/>
          </a:prstGeom>
          <a:solidFill>
            <a:schemeClr val="accent1">
              <a:lumMod val="40000"/>
              <a:lumOff val="60000"/>
              <a:alpha val="78000"/>
            </a:schemeClr>
          </a:solidFill>
        </p:spPr>
        <p:txBody>
          <a:bodyPr wrap="square" rtlCol="0">
            <a:spAutoFit/>
          </a:bodyPr>
          <a:lstStyle/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98755" y="3466465"/>
            <a:ext cx="8686165" cy="1383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背景：</a:t>
            </a:r>
            <a:r>
              <a:rPr lang="en-US" altLang="zh-CN" sz="2800" b="1">
                <a:solidFill>
                  <a:srgbClr val="FF0000"/>
                </a:solidFill>
              </a:rPr>
              <a:t>19</a:t>
            </a:r>
            <a:r>
              <a:rPr lang="zh-CN" altLang="zh-CN" sz="2800" b="1">
                <a:solidFill>
                  <a:srgbClr val="FF0000"/>
                </a:solidFill>
              </a:rPr>
              <a:t>世纪中期，英国完成了工业革命，进一步加强了对印度的经济侵略和政治压迫</a:t>
            </a:r>
            <a:r>
              <a:rPr lang="en-US" altLang="zh-CN" sz="2800" b="1">
                <a:solidFill>
                  <a:srgbClr val="FF0000"/>
                </a:solidFill>
              </a:rPr>
              <a:t>,</a:t>
            </a:r>
            <a:r>
              <a:rPr lang="zh-CN" altLang="en-US" sz="2800" b="1">
                <a:solidFill>
                  <a:srgbClr val="FF0000"/>
                </a:solidFill>
              </a:rPr>
              <a:t>激起了印度各阶层人民的强烈不满</a:t>
            </a:r>
            <a:r>
              <a:rPr lang="en-US" altLang="zh-CN" sz="2800" b="1">
                <a:solidFill>
                  <a:schemeClr val="tx1"/>
                </a:solidFill>
              </a:rPr>
              <a:t>P4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5" grpId="0" bldLvl="0" animBg="1"/>
      <p:bldP spid="7" grpId="0" animBg="1"/>
      <p:bldP spid="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28673"/>
          <p:cNvSpPr>
            <a:spLocks noGrp="1"/>
          </p:cNvSpPr>
          <p:nvPr>
            <p:ph type="title"/>
          </p:nvPr>
        </p:nvSpPr>
        <p:spPr>
          <a:xfrm>
            <a:off x="8466535" y="596027"/>
            <a:ext cx="628650" cy="4011215"/>
          </a:xfrm>
        </p:spPr>
        <p:txBody>
          <a:bodyPr anchor="ctr"/>
          <a:lstStyle/>
          <a:p>
            <a:r>
              <a:rPr lang="zh-CN" altLang="en-US" sz="3000" b="1">
                <a:solidFill>
                  <a:srgbClr val="7030A0"/>
                </a:solidFill>
              </a:rPr>
              <a:t>印</a:t>
            </a:r>
            <a:br>
              <a:rPr lang="zh-CN" altLang="en-US" sz="3000" b="1">
                <a:solidFill>
                  <a:srgbClr val="7030A0"/>
                </a:solidFill>
              </a:rPr>
            </a:br>
            <a:r>
              <a:rPr lang="zh-CN" altLang="en-US" sz="3000" b="1">
                <a:solidFill>
                  <a:srgbClr val="7030A0"/>
                </a:solidFill>
              </a:rPr>
              <a:t>度</a:t>
            </a:r>
            <a:br>
              <a:rPr lang="zh-CN" altLang="en-US" sz="3000" b="1">
                <a:solidFill>
                  <a:srgbClr val="7030A0"/>
                </a:solidFill>
              </a:rPr>
            </a:br>
            <a:r>
              <a:rPr lang="zh-CN" altLang="en-US" sz="3000" b="1">
                <a:solidFill>
                  <a:srgbClr val="7030A0"/>
                </a:solidFill>
              </a:rPr>
              <a:t>民</a:t>
            </a:r>
            <a:br>
              <a:rPr lang="zh-CN" altLang="en-US" sz="3000" b="1">
                <a:solidFill>
                  <a:srgbClr val="7030A0"/>
                </a:solidFill>
              </a:rPr>
            </a:br>
            <a:r>
              <a:rPr lang="zh-CN" altLang="en-US" sz="3000" b="1">
                <a:solidFill>
                  <a:srgbClr val="7030A0"/>
                </a:solidFill>
              </a:rPr>
              <a:t>族</a:t>
            </a:r>
            <a:br>
              <a:rPr lang="zh-CN" altLang="en-US" sz="3000" b="1">
                <a:solidFill>
                  <a:srgbClr val="7030A0"/>
                </a:solidFill>
              </a:rPr>
            </a:br>
            <a:r>
              <a:rPr lang="zh-CN" altLang="en-US" sz="3000" b="1">
                <a:solidFill>
                  <a:srgbClr val="7030A0"/>
                </a:solidFill>
              </a:rPr>
              <a:t>大</a:t>
            </a:r>
            <a:br>
              <a:rPr lang="zh-CN" altLang="en-US" sz="3000" b="1">
                <a:solidFill>
                  <a:srgbClr val="7030A0"/>
                </a:solidFill>
              </a:rPr>
            </a:br>
            <a:r>
              <a:rPr lang="zh-CN" altLang="en-US" sz="3000" b="1">
                <a:solidFill>
                  <a:srgbClr val="7030A0"/>
                </a:solidFill>
              </a:rPr>
              <a:t>起</a:t>
            </a:r>
            <a:br>
              <a:rPr lang="zh-CN" altLang="en-US" sz="3000" b="1">
                <a:solidFill>
                  <a:srgbClr val="7030A0"/>
                </a:solidFill>
              </a:rPr>
            </a:br>
            <a:r>
              <a:rPr lang="zh-CN" altLang="en-US" sz="3000" b="1">
                <a:solidFill>
                  <a:srgbClr val="7030A0"/>
                </a:solidFill>
              </a:rPr>
              <a:t>义</a:t>
            </a:r>
            <a:br>
              <a:rPr lang="zh-CN" altLang="en-US" sz="3000" b="1">
                <a:solidFill>
                  <a:srgbClr val="7030A0"/>
                </a:solidFill>
              </a:rPr>
            </a:br>
            <a:r>
              <a:rPr lang="zh-CN" altLang="en-US" sz="3000" b="1">
                <a:solidFill>
                  <a:srgbClr val="7030A0"/>
                </a:solidFill>
              </a:rPr>
              <a:t>形</a:t>
            </a:r>
            <a:br>
              <a:rPr lang="zh-CN" altLang="en-US" sz="3000" b="1">
                <a:solidFill>
                  <a:srgbClr val="7030A0"/>
                </a:solidFill>
              </a:rPr>
            </a:br>
            <a:r>
              <a:rPr lang="zh-CN" altLang="en-US" sz="3000" b="1">
                <a:solidFill>
                  <a:srgbClr val="7030A0"/>
                </a:solidFill>
              </a:rPr>
              <a:t>势</a:t>
            </a:r>
          </a:p>
        </p:txBody>
      </p:sp>
      <p:pic>
        <p:nvPicPr>
          <p:cNvPr id="18434" name="图片 28674" descr="印度民族起义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1285" y="503635"/>
            <a:ext cx="3905250" cy="4411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矩形 29697"/>
          <p:cNvSpPr/>
          <p:nvPr/>
        </p:nvSpPr>
        <p:spPr>
          <a:xfrm>
            <a:off x="378619" y="111125"/>
            <a:ext cx="4617085" cy="485140"/>
          </a:xfrm>
          <a:prstGeom prst="rect">
            <a:avLst/>
          </a:prstGeom>
          <a:noFill/>
          <a:ln w="9525">
            <a:noFill/>
          </a:ln>
        </p:spPr>
        <p:txBody>
          <a:bodyPr wrap="none" lIns="67500" tIns="35100" rIns="67500" bIns="35100" anchor="t">
            <a:spAutoFit/>
          </a:bodyPr>
          <a:lstStyle/>
          <a:p>
            <a:r>
              <a:rPr lang="zh-CN" altLang="en-US" sz="2700" b="1" dirty="0">
                <a:latin typeface="Arial" panose="020B0604020202020204" pitchFamily="34" charset="0"/>
                <a:ea typeface="黑体" panose="02010609060101010101" charset="-122"/>
              </a:rPr>
              <a:t>印度民族大起义的经过和意义</a:t>
            </a:r>
          </a:p>
        </p:txBody>
      </p:sp>
      <p:sp>
        <p:nvSpPr>
          <p:cNvPr id="18436" name="文本框 1"/>
          <p:cNvSpPr txBox="1"/>
          <p:nvPr/>
        </p:nvSpPr>
        <p:spPr>
          <a:xfrm>
            <a:off x="6029325" y="2089547"/>
            <a:ext cx="379810" cy="414020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>
                <a:latin typeface="Arial" panose="020B0604020202020204" pitchFamily="34" charset="0"/>
                <a:ea typeface="宋体" panose="02010600030101010101" pitchFamily="2" charset="-122"/>
              </a:rPr>
              <a:t>章</a:t>
            </a:r>
          </a:p>
        </p:txBody>
      </p:sp>
      <p:sp>
        <p:nvSpPr>
          <p:cNvPr id="18437" name="文本框 29698"/>
          <p:cNvSpPr txBox="1"/>
          <p:nvPr/>
        </p:nvSpPr>
        <p:spPr>
          <a:xfrm>
            <a:off x="372110" y="734695"/>
            <a:ext cx="1490345" cy="43878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24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时    间：</a:t>
            </a:r>
          </a:p>
        </p:txBody>
      </p:sp>
      <p:sp>
        <p:nvSpPr>
          <p:cNvPr id="29702" name="文本框 29701"/>
          <p:cNvSpPr txBox="1"/>
          <p:nvPr/>
        </p:nvSpPr>
        <p:spPr>
          <a:xfrm>
            <a:off x="1748155" y="765810"/>
            <a:ext cx="2160905" cy="377190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1857</a:t>
            </a:r>
            <a:r>
              <a:rPr lang="zh-CN" altLang="en-US" sz="20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年</a:t>
            </a:r>
          </a:p>
        </p:txBody>
      </p:sp>
      <p:sp>
        <p:nvSpPr>
          <p:cNvPr id="18439" name="文本框 29699"/>
          <p:cNvSpPr txBox="1"/>
          <p:nvPr/>
        </p:nvSpPr>
        <p:spPr>
          <a:xfrm>
            <a:off x="102235" y="1219200"/>
            <a:ext cx="2030730" cy="43878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2400" b="1" dirty="0">
                <a:latin typeface="等线" panose="02010600030101010101" charset="-122"/>
                <a:ea typeface="等线" panose="02010600030101010101" charset="-122"/>
              </a:rPr>
              <a:t>代表人物：</a:t>
            </a:r>
          </a:p>
        </p:txBody>
      </p:sp>
      <p:sp>
        <p:nvSpPr>
          <p:cNvPr id="29703" name="文本框 29702"/>
          <p:cNvSpPr txBox="1"/>
          <p:nvPr/>
        </p:nvSpPr>
        <p:spPr>
          <a:xfrm>
            <a:off x="1748155" y="1219200"/>
            <a:ext cx="1657350" cy="43878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章西女王</a:t>
            </a:r>
          </a:p>
        </p:txBody>
      </p:sp>
      <p:sp>
        <p:nvSpPr>
          <p:cNvPr id="18441" name="文本框 29700"/>
          <p:cNvSpPr txBox="1"/>
          <p:nvPr/>
        </p:nvSpPr>
        <p:spPr>
          <a:xfrm>
            <a:off x="515620" y="2361565"/>
            <a:ext cx="1283970" cy="43878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2400" b="1" dirty="0">
                <a:latin typeface="等线" panose="02010600030101010101" charset="-122"/>
                <a:ea typeface="等线" panose="02010600030101010101" charset="-122"/>
              </a:rPr>
              <a:t>意  义：</a:t>
            </a:r>
          </a:p>
        </p:txBody>
      </p:sp>
      <p:sp>
        <p:nvSpPr>
          <p:cNvPr id="29705" name="文本框 29704"/>
          <p:cNvSpPr txBox="1"/>
          <p:nvPr/>
        </p:nvSpPr>
        <p:spPr>
          <a:xfrm>
            <a:off x="344170" y="2848610"/>
            <a:ext cx="4163060" cy="1546860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）沉重地打击了英国殖民者，反映了印度民族意识的觉醒 </a:t>
            </a:r>
          </a:p>
          <a:p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2）是</a:t>
            </a:r>
            <a:r>
              <a:rPr lang="en-US" altLang="zh-CN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19</a:t>
            </a: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世纪中期亚洲民族解放运动的一个重要组成部分</a:t>
            </a:r>
          </a:p>
        </p:txBody>
      </p:sp>
      <p:sp>
        <p:nvSpPr>
          <p:cNvPr id="2" name="文本框 29699"/>
          <p:cNvSpPr txBox="1"/>
          <p:nvPr/>
        </p:nvSpPr>
        <p:spPr>
          <a:xfrm>
            <a:off x="100330" y="1739900"/>
            <a:ext cx="2030730" cy="43878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2400" b="1" dirty="0">
                <a:latin typeface="等线" panose="02010600030101010101" charset="-122"/>
                <a:ea typeface="等线" panose="02010600030101010101" charset="-122"/>
              </a:rPr>
              <a:t>起义阶层：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22120" y="1695450"/>
            <a:ext cx="2846070" cy="80835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</a:rPr>
              <a:t>土兵、农民、手工业者、封建王公</a:t>
            </a:r>
          </a:p>
        </p:txBody>
      </p:sp>
    </p:spTree>
  </p:cSld>
  <p:clrMapOvr>
    <a:masterClrMapping/>
  </p:clrMapOvr>
  <p:transition spd="med">
    <p:zoom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0"/>
      <p:bldP spid="29705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图片 97281" descr="占西女王"/>
          <p:cNvPicPr>
            <a:picLocks noChangeAspect="1"/>
          </p:cNvPicPr>
          <p:nvPr/>
        </p:nvPicPr>
        <p:blipFill>
          <a:blip r:embed="rId2">
            <a:lum bright="-6000" contrast="6000"/>
          </a:blip>
          <a:srcRect r="2"/>
          <a:stretch>
            <a:fillRect/>
          </a:stretch>
        </p:blipFill>
        <p:spPr>
          <a:xfrm>
            <a:off x="620395" y="934720"/>
            <a:ext cx="2114550" cy="34601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7284" name="矩形 97283"/>
          <p:cNvSpPr/>
          <p:nvPr/>
        </p:nvSpPr>
        <p:spPr>
          <a:xfrm>
            <a:off x="1050370" y="4460081"/>
            <a:ext cx="1254760" cy="414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1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charset="-122"/>
              </a:rPr>
              <a:t>章西女王</a:t>
            </a:r>
          </a:p>
        </p:txBody>
      </p:sp>
      <p:sp>
        <p:nvSpPr>
          <p:cNvPr id="97285" name="矩形 97284"/>
          <p:cNvSpPr/>
          <p:nvPr/>
        </p:nvSpPr>
        <p:spPr>
          <a:xfrm>
            <a:off x="202565" y="360680"/>
            <a:ext cx="8577580" cy="506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700" b="1" dirty="0">
                <a:solidFill>
                  <a:schemeClr val="accent2"/>
                </a:solidFill>
                <a:latin typeface="黑体" panose="02010609060101010101" charset="-122"/>
                <a:ea typeface="黑体" panose="02010609060101010101" charset="-122"/>
              </a:rPr>
              <a:t>章西女王</a:t>
            </a:r>
            <a:r>
              <a:rPr lang="zh-CN" altLang="en-US" sz="2700" b="1" dirty="0">
                <a:latin typeface="黑体" panose="02010609060101010101" charset="-122"/>
                <a:ea typeface="黑体" panose="02010609060101010101" charset="-122"/>
              </a:rPr>
              <a:t>领导军民与英军展开激战，直到壮烈牺牲。</a:t>
            </a:r>
          </a:p>
        </p:txBody>
      </p:sp>
      <p:sp>
        <p:nvSpPr>
          <p:cNvPr id="44036" name="矩形 44035"/>
          <p:cNvSpPr/>
          <p:nvPr/>
        </p:nvSpPr>
        <p:spPr>
          <a:xfrm>
            <a:off x="2936875" y="934720"/>
            <a:ext cx="574802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fontAlgn="base"/>
            <a:r>
              <a:rPr lang="zh-CN" altLang="en-US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拉克希米</a:t>
            </a:r>
            <a:r>
              <a:rPr lang="en-US" altLang="zh-CN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·</a:t>
            </a:r>
            <a:r>
              <a:rPr lang="zh-CN" altLang="en-US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巴依（</a:t>
            </a:r>
            <a:r>
              <a:rPr lang="en-US" altLang="zh-CN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1835</a:t>
            </a:r>
            <a:r>
              <a:rPr lang="en-US" altLang="zh-CN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  <a:cs typeface="+mn-cs"/>
              </a:rPr>
              <a:t>—</a:t>
            </a:r>
            <a:r>
              <a:rPr lang="en-US" altLang="zh-CN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1858</a:t>
            </a:r>
            <a:r>
              <a:rPr lang="zh-CN" altLang="en-US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）是中印度北部章西土邦的女王，她是</a:t>
            </a:r>
            <a:r>
              <a:rPr lang="en-US" altLang="zh-CN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1857</a:t>
            </a:r>
            <a:r>
              <a:rPr lang="zh-CN" altLang="en-US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～</a:t>
            </a:r>
            <a:r>
              <a:rPr lang="en-US" altLang="zh-CN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1859</a:t>
            </a:r>
            <a:r>
              <a:rPr lang="zh-CN" altLang="en-US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年印度民族大起义的领导者之一。面对强大的敌人，她有胆有识。在战斗中，她常常独自一人还击包她的敌人。在一次战役中，女王用尽最后一点力气把前面那个敌人砍翻在地，牺牲了，时年仅</a:t>
            </a:r>
            <a:r>
              <a:rPr lang="en-US" altLang="zh-CN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23</a:t>
            </a:r>
            <a:r>
              <a:rPr lang="zh-CN" altLang="en-US" sz="2800" b="1" strike="noStrike" noProof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  <a:cs typeface="+mn-cs"/>
              </a:rPr>
              <a:t>岁。</a:t>
            </a:r>
            <a:endParaRPr lang="zh-CN" altLang="en-US" sz="2800" b="1" strike="noStrike" noProof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华文仿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7285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7285">
                                            <p:txEl>
                                              <p:charRg st="8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组合 47105"/>
          <p:cNvGrpSpPr/>
          <p:nvPr/>
        </p:nvGrpSpPr>
        <p:grpSpPr>
          <a:xfrm>
            <a:off x="742950" y="255985"/>
            <a:ext cx="2343150" cy="1545431"/>
            <a:chOff x="1247" y="1253"/>
            <a:chExt cx="2495" cy="1406"/>
          </a:xfrm>
        </p:grpSpPr>
        <p:sp>
          <p:nvSpPr>
            <p:cNvPr id="47107" name="矩形 47106"/>
            <p:cNvSpPr/>
            <p:nvPr/>
          </p:nvSpPr>
          <p:spPr>
            <a:xfrm>
              <a:off x="1565" y="1661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2700" b="1">
                  <a:ln w="12700" cap="flat" cmpd="sng">
                    <a:solidFill>
                      <a:schemeClr val="accent2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80000"/>
                      </a:srgbClr>
                    </a:outerShdw>
                  </a:effectLst>
                  <a:latin typeface="隶书" panose="02010509060101010101" pitchFamily="1" charset="-122"/>
                  <a:ea typeface="隶书" panose="02010509060101010101" pitchFamily="1" charset="-122"/>
                </a:rPr>
                <a:t>议一议</a:t>
              </a:r>
            </a:p>
          </p:txBody>
        </p:sp>
        <p:sp>
          <p:nvSpPr>
            <p:cNvPr id="47108" name="云形标注 47107"/>
            <p:cNvSpPr/>
            <p:nvPr/>
          </p:nvSpPr>
          <p:spPr>
            <a:xfrm>
              <a:off x="1247" y="1253"/>
              <a:ext cx="2495" cy="1406"/>
            </a:xfrm>
            <a:prstGeom prst="cloudCallout">
              <a:avLst>
                <a:gd name="adj1" fmla="val -33528"/>
                <a:gd name="adj2" fmla="val 69986"/>
              </a:avLst>
            </a:prstGeom>
            <a:noFill/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>
                <a:buClr>
                  <a:schemeClr val="bg1"/>
                </a:buClr>
              </a:pPr>
              <a:endParaRPr lang="zh-CN" altLang="en-US" sz="4050" dirty="0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Garamond" panose="02020404030301010803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47109" name="图片 47108" descr="00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209" y="2981325"/>
            <a:ext cx="914400" cy="18288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7110" name="组合 47109"/>
          <p:cNvGrpSpPr/>
          <p:nvPr/>
        </p:nvGrpSpPr>
        <p:grpSpPr>
          <a:xfrm>
            <a:off x="2218836" y="2037900"/>
            <a:ext cx="6660942" cy="2197735"/>
            <a:chOff x="2032" y="123"/>
            <a:chExt cx="3698" cy="960"/>
          </a:xfrm>
        </p:grpSpPr>
        <p:sp>
          <p:nvSpPr>
            <p:cNvPr id="47111" name="圆角矩形 47110"/>
            <p:cNvSpPr/>
            <p:nvPr/>
          </p:nvSpPr>
          <p:spPr>
            <a:xfrm>
              <a:off x="2032" y="123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350"/>
            </a:p>
          </p:txBody>
        </p:sp>
        <p:sp>
          <p:nvSpPr>
            <p:cNvPr id="47112" name="文本框 47111"/>
            <p:cNvSpPr txBox="1"/>
            <p:nvPr/>
          </p:nvSpPr>
          <p:spPr>
            <a:xfrm>
              <a:off x="2082" y="294"/>
              <a:ext cx="3648" cy="635"/>
            </a:xfrm>
            <a:prstGeom prst="rect">
              <a:avLst/>
            </a:prstGeom>
            <a:noFill/>
            <a:ln w="76200">
              <a:noFill/>
            </a:ln>
          </p:spPr>
          <p:txBody>
            <a:bodyPr lIns="67500" tIns="35100" rIns="67500" bIns="351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000" dirty="0">
                  <a:latin typeface="Tahoma" panose="020B0604030504040204" pitchFamily="34" charset="0"/>
                  <a:ea typeface="黑体" panose="02010609060101010101" charset="-122"/>
                </a:rPr>
                <a:t>同是民族解放运动，为什么拉美独立运动取得胜利，而印度民族大起义却失败了？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标题 55297"/>
          <p:cNvSpPr>
            <a:spLocks noGrp="1"/>
          </p:cNvSpPr>
          <p:nvPr>
            <p:ph type="title"/>
          </p:nvPr>
        </p:nvSpPr>
        <p:spPr>
          <a:xfrm>
            <a:off x="1143000" y="0"/>
            <a:ext cx="6157913" cy="701279"/>
          </a:xfrm>
        </p:spPr>
        <p:txBody>
          <a:bodyPr anchor="ctr"/>
          <a:lstStyle/>
          <a:p>
            <a:r>
              <a:rPr lang="zh-CN" altLang="en-US" sz="3600" b="1" dirty="0">
                <a:solidFill>
                  <a:schemeClr val="bg1"/>
                </a:solidFill>
              </a:rPr>
              <a:t>印度起义失败的原因：</a:t>
            </a:r>
          </a:p>
        </p:txBody>
      </p:sp>
      <p:sp>
        <p:nvSpPr>
          <p:cNvPr id="55299" name="文本占位符 55298"/>
          <p:cNvSpPr>
            <a:spLocks noGrp="1"/>
          </p:cNvSpPr>
          <p:nvPr>
            <p:ph type="body" idx="1"/>
          </p:nvPr>
        </p:nvSpPr>
        <p:spPr>
          <a:xfrm>
            <a:off x="392430" y="1341755"/>
            <a:ext cx="8070215" cy="388874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1B1BD1"/>
                </a:solidFill>
              </a:rPr>
              <a:t>①印度单靠一国力量。</a:t>
            </a:r>
          </a:p>
          <a:p>
            <a:pPr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1B1BD1"/>
                </a:solidFill>
              </a:rPr>
              <a:t>②起义过程中没有形成统一的领导，被英军各个击破。</a:t>
            </a:r>
          </a:p>
          <a:p>
            <a:pPr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1B1BD1"/>
                </a:solidFill>
              </a:rPr>
              <a:t>③工业革命后，英国经济军事实力强大，实力远超西班牙和葡萄牙。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22885" y="261620"/>
            <a:ext cx="526923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 dirty="0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rPr>
              <a:t>印度起义失败的原因：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29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29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5299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299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5299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5299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5299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5299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5299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文本框 48129"/>
          <p:cNvSpPr txBox="1"/>
          <p:nvPr/>
        </p:nvSpPr>
        <p:spPr>
          <a:xfrm>
            <a:off x="1331119" y="0"/>
            <a:ext cx="4114800" cy="623570"/>
          </a:xfrm>
          <a:prstGeom prst="rect">
            <a:avLst/>
          </a:prstGeom>
          <a:noFill/>
          <a:ln w="76200">
            <a:noFill/>
          </a:ln>
        </p:spPr>
        <p:txBody>
          <a:bodyPr lIns="67500" tIns="35100" rIns="67500" bIns="351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bg1"/>
                </a:solidFill>
                <a:latin typeface="Tahoma" panose="020B0604030504040204" pitchFamily="34" charset="0"/>
                <a:ea typeface="黑体" panose="02010609060101010101" charset="-122"/>
              </a:rPr>
              <a:t>拉美胜利的原因：</a:t>
            </a:r>
          </a:p>
        </p:txBody>
      </p:sp>
      <p:sp>
        <p:nvSpPr>
          <p:cNvPr id="48131" name="文本框 48130"/>
          <p:cNvSpPr txBox="1"/>
          <p:nvPr/>
        </p:nvSpPr>
        <p:spPr>
          <a:xfrm>
            <a:off x="81915" y="836930"/>
            <a:ext cx="8980170" cy="4132580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30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①</a:t>
            </a:r>
            <a:r>
              <a:rPr lang="zh-CN" altLang="en-US" sz="3300" dirty="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拉美各国人民能联合起来，协同作战，南北夹击，共同打击殖民者。</a:t>
            </a:r>
          </a:p>
          <a:p>
            <a:pPr>
              <a:spcBef>
                <a:spcPct val="50000"/>
              </a:spcBef>
            </a:pPr>
            <a:r>
              <a:rPr lang="zh-CN" altLang="en-US" sz="330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②</a:t>
            </a:r>
            <a:r>
              <a:rPr lang="zh-CN" altLang="en-US" sz="3300" dirty="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广大人民觉醒，为民族独立英勇斗争。</a:t>
            </a:r>
          </a:p>
          <a:p>
            <a:pPr>
              <a:spcBef>
                <a:spcPct val="50000"/>
              </a:spcBef>
            </a:pPr>
            <a:r>
              <a:rPr lang="zh-CN" altLang="en-US" sz="330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③</a:t>
            </a:r>
            <a:r>
              <a:rPr lang="zh-CN" altLang="en-US" sz="3300" dirty="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有统一的指挥。</a:t>
            </a:r>
          </a:p>
          <a:p>
            <a:pPr>
              <a:spcBef>
                <a:spcPct val="50000"/>
              </a:spcBef>
            </a:pPr>
            <a:r>
              <a:rPr lang="zh-CN" altLang="en-US" sz="330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④</a:t>
            </a:r>
            <a:r>
              <a:rPr lang="zh-CN" altLang="en-US" sz="3300" dirty="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玻利瓦尔等领导人的卓越领导。</a:t>
            </a:r>
          </a:p>
          <a:p>
            <a:pPr>
              <a:spcBef>
                <a:spcPct val="50000"/>
              </a:spcBef>
            </a:pPr>
            <a:r>
              <a:rPr lang="zh-CN" altLang="en-US" sz="330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⑤</a:t>
            </a:r>
            <a:r>
              <a:rPr lang="zh-CN" altLang="en-US" sz="3300" dirty="0">
                <a:solidFill>
                  <a:srgbClr val="1B1BD1"/>
                </a:solidFill>
                <a:latin typeface="黑体" panose="02010609060101010101" charset="-122"/>
                <a:ea typeface="黑体" panose="02010609060101010101" charset="-122"/>
              </a:rPr>
              <a:t>西班牙和葡萄牙在殖民地争夺中力量日益衰落。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22885" y="261620"/>
            <a:ext cx="425196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 dirty="0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rPr>
              <a:t>拉美胜利的原因：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  <p:bldP spid="481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3742860" name="图片 1073742859" descr="3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7020" y="2061210"/>
            <a:ext cx="4940300" cy="15449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472440" y="1109345"/>
            <a:ext cx="818959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179705" indent="-179705"/>
            <a:r>
              <a:rPr lang="en-US" altLang="zh-CN" sz="2400" b="0">
                <a:solidFill>
                  <a:srgbClr val="0070C0"/>
                </a:solidFill>
                <a:ea typeface="宋体" panose="02010600030101010101" pitchFamily="2" charset="-122"/>
              </a:rPr>
              <a:t>1</a:t>
            </a:r>
            <a:r>
              <a:rPr lang="zh-CN" sz="2400" b="0">
                <a:solidFill>
                  <a:srgbClr val="0070C0"/>
                </a:solidFill>
                <a:ea typeface="宋体" panose="02010600030101010101" pitchFamily="2" charset="-122"/>
              </a:rPr>
              <a:t>（</a:t>
            </a:r>
            <a:r>
              <a:rPr lang="en-US" sz="2400" b="0">
                <a:solidFill>
                  <a:srgbClr val="0070C0"/>
                </a:solidFill>
                <a:latin typeface="Times New Roman" panose="02020603050405020304" charset="0"/>
              </a:rPr>
              <a:t>2014</a:t>
            </a:r>
            <a:r>
              <a:rPr lang="zh-CN" sz="2400" b="0">
                <a:solidFill>
                  <a:srgbClr val="0070C0"/>
                </a:solidFill>
                <a:ea typeface="宋体" panose="02010600030101010101" pitchFamily="2" charset="-122"/>
              </a:rPr>
              <a:t>·山东荷泽·</a:t>
            </a:r>
            <a:r>
              <a:rPr lang="en-US" sz="2400" b="0">
                <a:solidFill>
                  <a:srgbClr val="0070C0"/>
                </a:solidFill>
                <a:latin typeface="宋体" panose="02010600030101010101" pitchFamily="2" charset="-122"/>
              </a:rPr>
              <a:t>15</a:t>
            </a:r>
            <a:r>
              <a:rPr lang="zh-CN" sz="2400" b="0">
                <a:solidFill>
                  <a:srgbClr val="0070C0"/>
                </a:solidFill>
                <a:ea typeface="宋体" panose="02010600030101010101" pitchFamily="2" charset="-122"/>
              </a:rPr>
              <a:t>）</a:t>
            </a:r>
            <a:r>
              <a:rPr lang="zh-CN" sz="2400" b="0">
                <a:ea typeface="宋体" panose="02010600030101010101" pitchFamily="2" charset="-122"/>
              </a:rPr>
              <a:t>下图中的三股潮流组成了</a:t>
            </a:r>
            <a:r>
              <a:rPr lang="en-US" sz="2400" b="0">
                <a:latin typeface="Times New Roman" panose="02020603050405020304" charset="0"/>
              </a:rPr>
              <a:t>l9</a:t>
            </a:r>
            <a:r>
              <a:rPr lang="zh-CN" sz="2400" b="0">
                <a:ea typeface="宋体" panose="02010600030101010101" pitchFamily="2" charset="-122"/>
              </a:rPr>
              <a:t>世纪世界历史的基本内容，引发这三股潮流的最主要因素是（</a:t>
            </a:r>
            <a:r>
              <a:rPr lang="en-US" sz="2400" b="0">
                <a:latin typeface="宋体" panose="02010600030101010101" pitchFamily="2" charset="-122"/>
              </a:rPr>
              <a:t>   </a:t>
            </a:r>
            <a:r>
              <a:rPr lang="zh-CN" sz="2400" b="0">
                <a:ea typeface="宋体" panose="02010600030101010101" pitchFamily="2" charset="-122"/>
              </a:rPr>
              <a:t>）</a:t>
            </a:r>
            <a:endParaRPr lang="en-US" sz="2400" b="0">
              <a:latin typeface="Times New Roman" panose="02020603050405020304" charset="0"/>
            </a:endParaRPr>
          </a:p>
          <a:p>
            <a:pPr marL="179705" indent="-179705"/>
            <a:r>
              <a:rPr lang="en-US" sz="2400" b="0">
                <a:latin typeface="Times New Roman" panose="02020603050405020304" charset="0"/>
              </a:rPr>
              <a:t>A</a:t>
            </a:r>
            <a:r>
              <a:rPr lang="zh-CN" sz="2400" b="0">
                <a:ea typeface="宋体" panose="02010600030101010101" pitchFamily="2" charset="-122"/>
              </a:rPr>
              <a:t>．工业革命</a:t>
            </a:r>
            <a:endParaRPr lang="en-US" sz="2400" b="0">
              <a:latin typeface="Times New Roman" panose="02020603050405020304" charset="0"/>
            </a:endParaRPr>
          </a:p>
          <a:p>
            <a:pPr marL="179705" indent="-179705"/>
            <a:r>
              <a:rPr lang="en-US" sz="2400" b="0">
                <a:latin typeface="Times New Roman" panose="02020603050405020304" charset="0"/>
              </a:rPr>
              <a:t>B</a:t>
            </a:r>
            <a:r>
              <a:rPr lang="zh-CN" sz="2400" b="0">
                <a:ea typeface="宋体" panose="02010600030101010101" pitchFamily="2" charset="-122"/>
              </a:rPr>
              <a:t>．新航路的开辟</a:t>
            </a:r>
            <a:endParaRPr lang="en-US" sz="2400" b="0">
              <a:latin typeface="Times New Roman" panose="02020603050405020304" charset="0"/>
            </a:endParaRPr>
          </a:p>
          <a:p>
            <a:pPr marL="179705" indent="-179705"/>
            <a:r>
              <a:rPr lang="en-US" sz="2400" b="0">
                <a:latin typeface="Times New Roman" panose="02020603050405020304" charset="0"/>
              </a:rPr>
              <a:t>C</a:t>
            </a:r>
            <a:r>
              <a:rPr lang="zh-CN" sz="2400" b="0">
                <a:ea typeface="宋体" panose="02010600030101010101" pitchFamily="2" charset="-122"/>
              </a:rPr>
              <a:t>．殖民扩张与掠夺</a:t>
            </a:r>
            <a:endParaRPr lang="en-US" sz="2400" b="0">
              <a:latin typeface="Times New Roman" panose="02020603050405020304" charset="0"/>
            </a:endParaRPr>
          </a:p>
          <a:p>
            <a:pPr marL="179705" indent="-179705"/>
            <a:r>
              <a:rPr lang="en-US" sz="2400" b="0">
                <a:latin typeface="Times New Roman" panose="02020603050405020304" charset="0"/>
              </a:rPr>
              <a:t>D</a:t>
            </a:r>
            <a:r>
              <a:rPr lang="zh-CN" sz="2400" b="0">
                <a:ea typeface="宋体" panose="02010600030101010101" pitchFamily="2" charset="-122"/>
              </a:rPr>
              <a:t>．经济的全球化</a:t>
            </a:r>
            <a:endParaRPr lang="zh-CN" altLang="en-US" sz="2400" b="0"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19270" y="2943860"/>
            <a:ext cx="1407160" cy="5588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5897880" y="2943860"/>
            <a:ext cx="1407160" cy="5588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471410" y="2943860"/>
            <a:ext cx="1407160" cy="55880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581524" y="1305783"/>
            <a:ext cx="79692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en-US" altLang="zh-CN" sz="72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2" grpId="0" bldLvl="0" animBg="1"/>
      <p:bldP spid="3" grpId="0" bldLvl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3535" y="1001129"/>
            <a:ext cx="7763347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2.（2017·四川达州·25）下面四个选项所涉及内容都属于反侵略、反殖民统治着抗争的范畴。在四个选项中，期中哪一项与其他三项抗击的国家不同（    ）</a:t>
            </a:r>
          </a:p>
          <a:p>
            <a:pPr algn="just">
              <a:spcAft>
                <a:spcPts val="0"/>
              </a:spcAft>
            </a:pPr>
            <a:r>
              <a:rPr lang="en-US" sz="2400" kern="100" dirty="0">
                <a:solidFill>
                  <a:srgbClr val="000000"/>
                </a:solidFill>
                <a:latin typeface="Times New Roman" panose="02020603050405020304" charset="0"/>
              </a:rPr>
              <a:t>A.</a:t>
            </a: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章西女王领导的农民起义                               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B.林则徐领导的禁烟运动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C.华盛顿领导的独立战争                                  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D.</a:t>
            </a:r>
            <a:r>
              <a:rPr 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玻利瓦尔领导的拉美民族解放战争</a:t>
            </a:r>
          </a:p>
        </p:txBody>
      </p:sp>
      <p:sp>
        <p:nvSpPr>
          <p:cNvPr id="4" name="矩形 3"/>
          <p:cNvSpPr/>
          <p:nvPr/>
        </p:nvSpPr>
        <p:spPr>
          <a:xfrm>
            <a:off x="4395470" y="1769745"/>
            <a:ext cx="717550" cy="37846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218939" y="2678018"/>
            <a:ext cx="83883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  <a:endParaRPr lang="en-US" altLang="zh-CN" sz="72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4360" y="1098020"/>
            <a:ext cx="800779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3.</a:t>
            </a:r>
            <a:r>
              <a:rPr altLang="zh-CN" sz="2400" kern="100" dirty="0">
                <a:solidFill>
                  <a:srgbClr val="0070C0"/>
                </a:solidFill>
                <a:latin typeface="Times New Roman" panose="02020603050405020304" charset="0"/>
              </a:rPr>
              <a:t>（2017·内蒙呼和浩特·16）</a:t>
            </a: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关于拉丁美洲民族解放斗争，下列叙述错误的是（     ）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A.范围包括美洲以南的全部美洲地区    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B．主要参加者和领导者是土生白人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C．斗争受到法国大革命的影响和推动             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solidFill>
                  <a:srgbClr val="000000"/>
                </a:solidFill>
                <a:latin typeface="Times New Roman" panose="02020603050405020304" charset="0"/>
              </a:rPr>
              <a:t>D．拉丁美洲国家基本实现了独立</a:t>
            </a:r>
          </a:p>
        </p:txBody>
      </p:sp>
      <p:sp>
        <p:nvSpPr>
          <p:cNvPr id="4" name="矩形 3"/>
          <p:cNvSpPr/>
          <p:nvPr/>
        </p:nvSpPr>
        <p:spPr>
          <a:xfrm>
            <a:off x="1776730" y="1504315"/>
            <a:ext cx="649605" cy="37846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318303" y="2753169"/>
            <a:ext cx="73533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4360" y="1098020"/>
            <a:ext cx="800779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4.学习历史，必须分清哪些是史实，哪些是观点。下列属于“观点”的是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A．克伦威尔担任“护国主”               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B．章西女王是印度的民族英雄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C．玻利瓦尔领导南美独立战争                 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D．罗伯斯庇尔被送上断头台</a:t>
            </a:r>
          </a:p>
        </p:txBody>
      </p:sp>
      <p:sp>
        <p:nvSpPr>
          <p:cNvPr id="4" name="矩形 3"/>
          <p:cNvSpPr/>
          <p:nvPr/>
        </p:nvSpPr>
        <p:spPr>
          <a:xfrm>
            <a:off x="949960" y="1489710"/>
            <a:ext cx="787400" cy="37846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5563163" y="1867979"/>
            <a:ext cx="73533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185" y="826875"/>
            <a:ext cx="8007790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5.史料记载：随着英国的蒸汽纺纱机的快速运转，印度的手摇纺车陷入了绝境；英国的曼彻斯特成为棉纺之都，人口剧增，印度棉纺中心达卡迅速萧条，居民锐减饥荒频仍。一个印度总督叹息：“棉织工人的白骨使印度平原都白成一片了。”以上材料说明了（     ）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A 英国对印度进行了军事征服      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B 东印度公司的疯狂掠夺导致了灾难的发生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C 英国以廉价商品的倾销摧毁了印度的自然经济      </a:t>
            </a:r>
          </a:p>
          <a:p>
            <a:pPr algn="just">
              <a:spcAft>
                <a:spcPts val="0"/>
              </a:spcAft>
            </a:pPr>
            <a:r>
              <a:rPr altLang="zh-CN" sz="2400" kern="100" dirty="0">
                <a:latin typeface="Times New Roman" panose="02020603050405020304" charset="0"/>
              </a:rPr>
              <a:t>D 英国强化了对印度的殖民统治</a:t>
            </a:r>
          </a:p>
        </p:txBody>
      </p:sp>
      <p:sp>
        <p:nvSpPr>
          <p:cNvPr id="4" name="矩形 3"/>
          <p:cNvSpPr/>
          <p:nvPr/>
        </p:nvSpPr>
        <p:spPr>
          <a:xfrm>
            <a:off x="2878455" y="826770"/>
            <a:ext cx="2541905" cy="37846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749468" y="3042729"/>
            <a:ext cx="75057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7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</a:p>
        </p:txBody>
      </p:sp>
      <p:sp>
        <p:nvSpPr>
          <p:cNvPr id="3" name="矩形 2"/>
          <p:cNvSpPr/>
          <p:nvPr/>
        </p:nvSpPr>
        <p:spPr>
          <a:xfrm>
            <a:off x="1555115" y="1569720"/>
            <a:ext cx="2012950" cy="378460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  <p:bldP spid="3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125095" y="350520"/>
            <a:ext cx="8769985" cy="25533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0" algn="just"/>
            <a:r>
              <a:rPr lang="zh-CN" sz="2000" b="0">
                <a:ea typeface="黑体" panose="02010609060101010101" charset="-122"/>
              </a:rPr>
              <a:t>材料一</a:t>
            </a:r>
            <a:r>
              <a:rPr lang="en-US" sz="2000" b="0">
                <a:latin typeface="宋体" panose="02010600030101010101" pitchFamily="2" charset="-122"/>
              </a:rPr>
              <a:t> </a:t>
            </a:r>
            <a:r>
              <a:rPr lang="zh-CN" sz="2000" b="0">
                <a:cs typeface="楷体_GB2312" charset="0"/>
              </a:rPr>
              <a:t>玻利瓦尔是西属拉丁美洲独立战争的主要领导人。</a:t>
            </a:r>
            <a:r>
              <a:rPr lang="en-US" sz="2000" b="0">
                <a:latin typeface="楷体_GB2312" charset="0"/>
              </a:rPr>
              <a:t>1813</a:t>
            </a:r>
            <a:r>
              <a:rPr lang="zh-CN" sz="2000" b="0">
                <a:cs typeface="楷体_GB2312" charset="0"/>
              </a:rPr>
              <a:t>年</a:t>
            </a:r>
            <a:r>
              <a:rPr lang="en-US" sz="2000" b="0">
                <a:latin typeface="Times New Roman" panose="02020603050405020304" charset="0"/>
              </a:rPr>
              <a:t>1</a:t>
            </a:r>
            <a:r>
              <a:rPr lang="zh-CN" sz="2000" b="0">
                <a:cs typeface="楷体_GB2312" charset="0"/>
              </a:rPr>
              <a:t>月，他率军从新格拉纳达向加拉加斯进发。……由于各地群众纷纷起义，玻利瓦尔的部队于</a:t>
            </a:r>
            <a:r>
              <a:rPr lang="en-US" sz="2000" b="0">
                <a:latin typeface="Times New Roman" panose="02020603050405020304" charset="0"/>
              </a:rPr>
              <a:t>1813</a:t>
            </a:r>
            <a:r>
              <a:rPr lang="zh-CN" sz="2000" b="0">
                <a:cs typeface="楷体_GB2312" charset="0"/>
              </a:rPr>
              <a:t>年顺利地进入加拉加斯，建立了委瑞内拉第二共和国。……</a:t>
            </a:r>
            <a:r>
              <a:rPr lang="en-US" sz="2000" b="0">
                <a:latin typeface="Times New Roman" panose="02020603050405020304" charset="0"/>
              </a:rPr>
              <a:t>1819</a:t>
            </a:r>
            <a:r>
              <a:rPr lang="zh-CN" sz="2000" b="0">
                <a:cs typeface="楷体_GB2312" charset="0"/>
              </a:rPr>
              <a:t>年</a:t>
            </a:r>
            <a:r>
              <a:rPr lang="en-US" sz="2000" b="0">
                <a:latin typeface="Times New Roman" panose="02020603050405020304" charset="0"/>
              </a:rPr>
              <a:t>12</a:t>
            </a:r>
            <a:r>
              <a:rPr lang="zh-CN" sz="2000" b="0">
                <a:cs typeface="楷体_GB2312" charset="0"/>
              </a:rPr>
              <a:t>月，玻利瓦尔宣布成立由新格拉纳达和委内瑞拉构成的“大哥伦比亚共和国”，……</a:t>
            </a:r>
            <a:r>
              <a:rPr lang="en-US" sz="2000" b="0">
                <a:latin typeface="Times New Roman" panose="02020603050405020304" charset="0"/>
              </a:rPr>
              <a:t>1822</a:t>
            </a:r>
            <a:r>
              <a:rPr lang="zh-CN" sz="2000" b="0">
                <a:cs typeface="楷体_GB2312" charset="0"/>
              </a:rPr>
              <a:t>年</a:t>
            </a:r>
            <a:r>
              <a:rPr lang="en-US" sz="2000" b="0">
                <a:latin typeface="Times New Roman" panose="02020603050405020304" charset="0"/>
              </a:rPr>
              <a:t>7</a:t>
            </a:r>
            <a:r>
              <a:rPr lang="zh-CN" sz="2000" b="0">
                <a:cs typeface="楷体_GB2312" charset="0"/>
              </a:rPr>
              <a:t>月，玻利瓦尔和圣马丁举行了秘密会谈，商讨协同作战计划。</a:t>
            </a:r>
            <a:r>
              <a:rPr lang="en-US" sz="2000" b="0">
                <a:latin typeface="Times New Roman" panose="02020603050405020304" charset="0"/>
              </a:rPr>
              <a:t>1824</a:t>
            </a:r>
            <a:r>
              <a:rPr lang="zh-CN" sz="2000" b="0">
                <a:cs typeface="楷体_GB2312" charset="0"/>
              </a:rPr>
              <a:t>年</a:t>
            </a:r>
            <a:r>
              <a:rPr lang="en-US" sz="2000" b="0">
                <a:latin typeface="Times New Roman" panose="02020603050405020304" charset="0"/>
              </a:rPr>
              <a:t>12</a:t>
            </a:r>
            <a:r>
              <a:rPr lang="zh-CN" sz="2000" b="0">
                <a:cs typeface="楷体_GB2312" charset="0"/>
              </a:rPr>
              <a:t>月</a:t>
            </a:r>
            <a:r>
              <a:rPr lang="en-US" sz="2000" b="0">
                <a:latin typeface="Times New Roman" panose="02020603050405020304" charset="0"/>
              </a:rPr>
              <a:t>9</a:t>
            </a:r>
            <a:r>
              <a:rPr lang="zh-CN" sz="2000" b="0">
                <a:cs typeface="楷体_GB2312" charset="0"/>
              </a:rPr>
              <a:t>日，在阿亚库乔决战中，由秘鲁、智利、哥伦比亚、阿根廷等国人民组成的革命军大获全胜。</a:t>
            </a:r>
            <a:endParaRPr lang="en-US" sz="2000" b="0">
              <a:latin typeface="宋体" panose="02010600030101010101" pitchFamily="2" charset="-122"/>
            </a:endParaRPr>
          </a:p>
          <a:p>
            <a:pPr indent="0" algn="just"/>
            <a:r>
              <a:rPr lang="en-US" sz="2000" b="0">
                <a:latin typeface="宋体" panose="02010600030101010101" pitchFamily="2" charset="-122"/>
              </a:rPr>
              <a:t>            </a:t>
            </a:r>
            <a:r>
              <a:rPr lang="en-US" sz="2000" b="0">
                <a:latin typeface="Times New Roman" panose="02020603050405020304" charset="0"/>
              </a:rPr>
              <a:t>                                         ——</a:t>
            </a:r>
            <a:r>
              <a:rPr lang="zh-CN" sz="2000" b="0">
                <a:ea typeface="宋体" panose="02010600030101010101" pitchFamily="2" charset="-122"/>
              </a:rPr>
              <a:t>摘编自《世界历史教师教学用书》</a:t>
            </a:r>
            <a:endParaRPr lang="zh-CN" altLang="en-US" sz="2000" b="0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5735" y="2923540"/>
            <a:ext cx="863219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000" b="0">
                <a:ea typeface="宋体" panose="02010600030101010101" pitchFamily="2" charset="-122"/>
              </a:rPr>
              <a:t>（1）</a:t>
            </a:r>
            <a:r>
              <a:rPr lang="en-US" sz="2000" b="0">
                <a:latin typeface="宋体" panose="02010600030101010101" pitchFamily="2" charset="-122"/>
              </a:rPr>
              <a:t>  19</a:t>
            </a:r>
            <a:r>
              <a:rPr lang="zh-CN" sz="2000" b="0">
                <a:ea typeface="宋体" panose="02010600030101010101" pitchFamily="2" charset="-122"/>
              </a:rPr>
              <a:t>世纪中期，在印度声势浩大的民族大起义中的女英雄是谁？她身上表现出了怎样的精神？</a:t>
            </a:r>
            <a:r>
              <a:rPr lang="en-US" sz="2000" b="0">
                <a:latin typeface="宋体" panose="02010600030101010101" pitchFamily="2" charset="-122"/>
              </a:rPr>
              <a:t>“</a:t>
            </a:r>
            <a:r>
              <a:rPr lang="zh-CN" sz="2000" b="0">
                <a:ea typeface="宋体" panose="02010600030101010101" pitchFamily="2" charset="-122"/>
              </a:rPr>
              <a:t>英国把侵略矛头指向中国</a:t>
            </a:r>
            <a:r>
              <a:rPr lang="en-US" sz="2000" b="0">
                <a:latin typeface="宋体" panose="02010600030101010101" pitchFamily="2" charset="-122"/>
              </a:rPr>
              <a:t>”</a:t>
            </a:r>
            <a:r>
              <a:rPr lang="zh-CN" sz="2000" b="0">
                <a:ea typeface="宋体" panose="02010600030101010101" pitchFamily="2" charset="-122"/>
              </a:rPr>
              <a:t>时，发动了什么战争？这场战争使中国的社会性质发生了什么变化？（</a:t>
            </a:r>
            <a:r>
              <a:rPr lang="en-US" sz="2000" b="0">
                <a:latin typeface="宋体" panose="02010600030101010101" pitchFamily="2" charset="-122"/>
              </a:rPr>
              <a:t>4</a:t>
            </a:r>
            <a:r>
              <a:rPr lang="zh-CN" sz="2000" b="0">
                <a:ea typeface="宋体" panose="02010600030101010101" pitchFamily="2" charset="-122"/>
              </a:rPr>
              <a:t>分）</a:t>
            </a:r>
            <a:endParaRPr lang="zh-CN" altLang="en-US" sz="2000" b="0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5095" y="3938270"/>
            <a:ext cx="88138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（</a:t>
            </a:r>
            <a:r>
              <a:rPr 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）章西女王；（</a:t>
            </a:r>
            <a:r>
              <a:rPr 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分）表现出印度人民不畏强暴，反抗侵略的精神。（</a:t>
            </a:r>
            <a:r>
              <a:rPr 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分）鸦片战争；（</a:t>
            </a:r>
            <a:r>
              <a:rPr 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分）使中国开始从封建社会沦为半殖民地半封建社会。（</a:t>
            </a:r>
            <a:r>
              <a:rPr 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</a:t>
            </a:r>
            <a:r>
              <a:rPr lang="zh-CN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endParaRPr lang="zh-CN" altLang="en-US" sz="2400" b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219710" y="833755"/>
            <a:ext cx="859663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0">
                <a:ea typeface="黑体" panose="02010609060101010101" charset="-122"/>
              </a:rPr>
              <a:t>材料二</a:t>
            </a:r>
            <a:r>
              <a:rPr lang="en-US" sz="2400" b="1">
                <a:latin typeface="楷体_GB2312" charset="0"/>
              </a:rPr>
              <a:t> </a:t>
            </a:r>
            <a:r>
              <a:rPr lang="en-US" sz="2400" b="0">
                <a:latin typeface="楷体_GB2312" charset="0"/>
              </a:rPr>
              <a:t> </a:t>
            </a:r>
            <a:r>
              <a:rPr lang="zh-CN" sz="2400" b="0">
                <a:cs typeface="楷体_GB2312" charset="0"/>
              </a:rPr>
              <a:t>在亚洲，</a:t>
            </a:r>
            <a:r>
              <a:rPr lang="en-US" sz="2400" b="0">
                <a:latin typeface="楷体_GB2312" charset="0"/>
              </a:rPr>
              <a:t>19</a:t>
            </a:r>
            <a:r>
              <a:rPr lang="zh-CN" sz="2400" b="0">
                <a:cs typeface="楷体_GB2312" charset="0"/>
              </a:rPr>
              <a:t>世纪中期，英国控制了印度，</a:t>
            </a:r>
            <a:r>
              <a:rPr lang="en-US" sz="2400" b="0">
                <a:latin typeface="楷体_GB2312" charset="0"/>
              </a:rPr>
              <a:t>……</a:t>
            </a:r>
            <a:r>
              <a:rPr lang="en-US" sz="2400" b="0">
                <a:latin typeface="Times New Roman" panose="02020603050405020304" charset="0"/>
              </a:rPr>
              <a:t>1838</a:t>
            </a:r>
            <a:r>
              <a:rPr lang="zh-CN" sz="2400" b="0">
                <a:cs typeface="楷体_GB2312" charset="0"/>
              </a:rPr>
              <a:t>年侵入阿富汗，又强迫伊朗签订了不平等条约，英国还把侵略矛头指向中国。</a:t>
            </a:r>
            <a:endParaRPr lang="en-US" sz="2400" b="0">
              <a:solidFill>
                <a:srgbClr val="000000"/>
              </a:solidFill>
              <a:latin typeface="Times New Roman" panose="02020603050405020304" charset="0"/>
              <a:cs typeface="楷体_GB2312" charset="0"/>
            </a:endParaRPr>
          </a:p>
          <a:p>
            <a:pPr indent="0"/>
            <a:r>
              <a:rPr lang="en-US" sz="2400" b="0">
                <a:solidFill>
                  <a:srgbClr val="000000"/>
                </a:solidFill>
                <a:latin typeface="Times New Roman" panose="02020603050405020304" charset="0"/>
                <a:cs typeface="楷体_GB2312" charset="0"/>
              </a:rPr>
              <a:t>                      ——</a:t>
            </a:r>
            <a:r>
              <a:rPr lang="zh-CN" sz="2400" b="0">
                <a:ea typeface="宋体" panose="02010600030101010101" pitchFamily="2" charset="-122"/>
              </a:rPr>
              <a:t>人教版《中国历史》八年级上册教师教学用书</a:t>
            </a:r>
          </a:p>
          <a:p>
            <a:pPr indent="0"/>
            <a:endParaRPr lang="zh-CN" altLang="en-US" sz="2400" b="0">
              <a:ea typeface="宋体" panose="02010600030101010101" pitchFamily="2" charset="-122"/>
            </a:endParaRPr>
          </a:p>
          <a:p>
            <a:pPr indent="0"/>
            <a:r>
              <a:rPr lang="zh-CN" altLang="en-US" sz="2400" b="0">
                <a:ea typeface="宋体" panose="02010600030101010101" pitchFamily="2" charset="-122"/>
              </a:rPr>
              <a:t>（2）根据材料二并结合所学知识，概括西班牙在拉丁美洲的殖民统治被推翻的主要原因。（2分）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29565" y="3785870"/>
            <a:ext cx="848677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（</a:t>
            </a:r>
            <a:r>
              <a:rPr 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2</a:t>
            </a:r>
            <a:r>
              <a:rPr lang="zh-CN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）主要原因：玻利瓦尔领导拉丁美洲人民共同战斗，反抗西班牙殖民统治。 （</a:t>
            </a:r>
            <a:r>
              <a:rPr lang="en-US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2</a:t>
            </a:r>
            <a:r>
              <a:rPr lang="zh-CN" sz="2400" b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分）</a:t>
            </a:r>
            <a:endParaRPr lang="zh-CN" altLang="en-US" sz="2400" b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2088</Words>
  <PresentationFormat>全屏显示(16:9)</PresentationFormat>
  <Paragraphs>260</Paragraphs>
  <Slides>26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6" baseType="lpstr">
      <vt:lpstr>Calibri</vt:lpstr>
      <vt:lpstr>DengXian</vt:lpstr>
      <vt:lpstr>DengXian Light</vt:lpstr>
      <vt:lpstr>Garamond</vt:lpstr>
      <vt:lpstr>Tahoma</vt:lpstr>
      <vt:lpstr>Times New Roman</vt:lpstr>
      <vt:lpstr>Wingdings</vt:lpstr>
      <vt:lpstr>等线</vt:lpstr>
      <vt:lpstr>方正姚体</vt:lpstr>
      <vt:lpstr>黑体</vt:lpstr>
      <vt:lpstr>华文仿宋</vt:lpstr>
      <vt:lpstr>华文琥珀</vt:lpstr>
      <vt:lpstr>华文隶书</vt:lpstr>
      <vt:lpstr>华文新魏</vt:lpstr>
      <vt:lpstr>楷体_GB2312</vt:lpstr>
      <vt:lpstr>隶书</vt:lpstr>
      <vt:lpstr>宋体</vt:lpstr>
      <vt:lpstr>Arial</vt:lpstr>
      <vt:lpstr>Office 主题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印 度 民 族 大 起 义 形 势</vt:lpstr>
      <vt:lpstr>PowerPoint 演示文稿</vt:lpstr>
      <vt:lpstr>PowerPoint 演示文稿</vt:lpstr>
      <vt:lpstr>印度起义失败的原因：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2018-09-02T11:41:00Z</dcterms:created>
  <dcterms:modified xsi:type="dcterms:W3CDTF">2018-10-17T23:26:33Z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