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7" r:id="rId3"/>
    <p:sldId id="282" r:id="rId4"/>
    <p:sldId id="258" r:id="rId5"/>
    <p:sldId id="283" r:id="rId6"/>
    <p:sldId id="284" r:id="rId7"/>
    <p:sldId id="262" r:id="rId8"/>
    <p:sldId id="264" r:id="rId9"/>
    <p:sldId id="285" r:id="rId10"/>
    <p:sldId id="303" r:id="rId11"/>
    <p:sldId id="305" r:id="rId12"/>
    <p:sldId id="304" r:id="rId13"/>
    <p:sldId id="268" r:id="rId14"/>
    <p:sldId id="306" r:id="rId15"/>
    <p:sldId id="307" r:id="rId16"/>
    <p:sldId id="308" r:id="rId17"/>
    <p:sldId id="309" r:id="rId18"/>
    <p:sldId id="312" r:id="rId19"/>
    <p:sldId id="310" r:id="rId21"/>
    <p:sldId id="313" r:id="rId22"/>
    <p:sldId id="311" r:id="rId23"/>
    <p:sldId id="314" r:id="rId24"/>
    <p:sldId id="320" r:id="rId25"/>
    <p:sldId id="315" r:id="rId26"/>
    <p:sldId id="316" r:id="rId27"/>
    <p:sldId id="317" r:id="rId28"/>
    <p:sldId id="318" r:id="rId29"/>
    <p:sldId id="276" r:id="rId30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FFFF00"/>
    <a:srgbClr val="B52F0B"/>
    <a:srgbClr val="EF3F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452" y="-102"/>
      </p:cViewPr>
      <p:guideLst>
        <p:guide orient="horz" pos="2155"/>
        <p:guide pos="382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26626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1" Type="http://schemas.openxmlformats.org/officeDocument/2006/relationships/hyperlink" Target="&#20013;&#22269;&#20154;&#27665;&#25239;&#26085;&#25112;&#20105;&#26280;&#19990;&#30028;&#21453;&#27861;&#35199;&#26031;&#25112;&#20105;&#32988;&#21033;70&#21608;&#24180;&#32426;&#24565;&#35270;&#39057;&#12304;&#27969;&#20113;&#21046;&#20316;&#12305;_&#26631;&#28165;.kux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3" Type="http://schemas.openxmlformats.org/officeDocument/2006/relationships/image" Target="../media/image22.GIF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4.png"/><Relationship Id="rId1" Type="http://schemas.openxmlformats.org/officeDocument/2006/relationships/oleObject" Target="../embeddings/oleObject1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image" Target="../media/image45.png"/><Relationship Id="rId8" Type="http://schemas.openxmlformats.org/officeDocument/2006/relationships/image" Target="../media/image44.jpeg"/><Relationship Id="rId7" Type="http://schemas.openxmlformats.org/officeDocument/2006/relationships/image" Target="../media/image43.png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jpeg"/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3" Type="http://schemas.openxmlformats.org/officeDocument/2006/relationships/slideLayout" Target="../slideLayouts/slideLayout7.xml"/><Relationship Id="rId12" Type="http://schemas.openxmlformats.org/officeDocument/2006/relationships/audio" Target="../media/audio2.wav"/><Relationship Id="rId11" Type="http://schemas.openxmlformats.org/officeDocument/2006/relationships/audio" Target="../media/audio1.wav"/><Relationship Id="rId10" Type="http://schemas.openxmlformats.org/officeDocument/2006/relationships/image" Target="../media/image46.png"/><Relationship Id="rId1" Type="http://schemas.openxmlformats.org/officeDocument/2006/relationships/hyperlink" Target="http://images.google.com/imgres?imgurl=huangcj.3322.net/sdl01.jpg&amp;imgrefurl=http://huangcj.3322.net/comp.htm&amp;h=200&amp;w=135&amp;prev=/images?q=%E6%96%AF%E5%A4%A7%E6%9E%97&amp;start=20&amp;svnum=10&amp;hl=zh-CN&amp;lr=&amp;ie=UTF-8&amp;inlang=zh-CN&amp;sa=N" TargetMode="Externa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audio" Target="../media/audio1.wav"/><Relationship Id="rId8" Type="http://schemas.openxmlformats.org/officeDocument/2006/relationships/image" Target="../media/image48.GIF"/><Relationship Id="rId7" Type="http://schemas.openxmlformats.org/officeDocument/2006/relationships/image" Target="../media/image47.png"/><Relationship Id="rId6" Type="http://schemas.openxmlformats.org/officeDocument/2006/relationships/image" Target="../media/image40.jpeg"/><Relationship Id="rId5" Type="http://schemas.openxmlformats.org/officeDocument/2006/relationships/image" Target="../media/image44.jpeg"/><Relationship Id="rId4" Type="http://schemas.openxmlformats.org/officeDocument/2006/relationships/image" Target="../media/image43.png"/><Relationship Id="rId3" Type="http://schemas.openxmlformats.org/officeDocument/2006/relationships/image" Target="../media/image38.jpeg"/><Relationship Id="rId2" Type="http://schemas.openxmlformats.org/officeDocument/2006/relationships/hyperlink" Target="http://images.google.com/imgres?imgurl=huangcj.3322.net/sdl01.jpg&amp;imgrefurl=http://huangcj.3322.net/comp.htm&amp;h=200&amp;w=135&amp;prev=/images?q=%E6%96%AF%E5%A4%A7%E6%9E%97&amp;start=20&amp;svnum=10&amp;hl=zh-CN&amp;lr=&amp;ie=UTF-8&amp;inlang=zh-CN&amp;sa=N" TargetMode="External"/><Relationship Id="rId12" Type="http://schemas.openxmlformats.org/officeDocument/2006/relationships/slideLayout" Target="../slideLayouts/slideLayout7.xml"/><Relationship Id="rId11" Type="http://schemas.openxmlformats.org/officeDocument/2006/relationships/audio" Target="../media/audio3.wav"/><Relationship Id="rId10" Type="http://schemas.openxmlformats.org/officeDocument/2006/relationships/audio" Target="../media/audio2.wav"/><Relationship Id="rId1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5405" y="-10795"/>
            <a:ext cx="12280900" cy="6863715"/>
          </a:xfrm>
          <a:prstGeom prst="rect">
            <a:avLst/>
          </a:prstGeom>
        </p:spPr>
      </p:pic>
      <p:sp>
        <p:nvSpPr>
          <p:cNvPr id="4106" name="文本框 4105"/>
          <p:cNvSpPr txBox="1"/>
          <p:nvPr/>
        </p:nvSpPr>
        <p:spPr>
          <a:xfrm>
            <a:off x="4677410" y="567690"/>
            <a:ext cx="3276600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6600" dirty="0">
                <a:solidFill>
                  <a:srgbClr val="B52F0B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第</a:t>
            </a:r>
            <a:r>
              <a:rPr lang="en-US" altLang="zh-CN" sz="6600" dirty="0">
                <a:solidFill>
                  <a:srgbClr val="B52F0B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22</a:t>
            </a:r>
            <a:r>
              <a:rPr lang="zh-CN" altLang="en-US" sz="6600" dirty="0">
                <a:solidFill>
                  <a:srgbClr val="B52F0B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课</a:t>
            </a:r>
            <a:endParaRPr lang="zh-CN" altLang="en-US" sz="6600" dirty="0">
              <a:solidFill>
                <a:srgbClr val="B52F0B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5" name="云形标注 33794"/>
          <p:cNvSpPr/>
          <p:nvPr/>
        </p:nvSpPr>
        <p:spPr>
          <a:xfrm>
            <a:off x="2040890" y="3014980"/>
            <a:ext cx="7000875" cy="2570480"/>
          </a:xfrm>
          <a:prstGeom prst="cloudCallout">
            <a:avLst>
              <a:gd name="adj1" fmla="val 49806"/>
              <a:gd name="adj2" fmla="val 50773"/>
            </a:avLst>
          </a:prstGeom>
          <a:solidFill>
            <a:srgbClr val="FFFF99"/>
          </a:solidFill>
          <a:ln w="9525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r>
              <a:rPr lang="en-US" altLang="zh-CN" sz="4400" b="1">
                <a:latin typeface="楷体_GB2312"/>
                <a:ea typeface="楷体_GB2312"/>
              </a:rPr>
              <a:t>  </a:t>
            </a:r>
            <a:r>
              <a:rPr lang="zh-CN" altLang="en-US" sz="4000" b="1" dirty="0">
                <a:latin typeface="楷体_GB2312"/>
                <a:ea typeface="楷体_GB2312"/>
              </a:rPr>
              <a:t>日本的侵华政策有哪些变化？</a:t>
            </a:r>
            <a:endParaRPr lang="zh-CN" altLang="en-US" sz="4000" b="1" dirty="0">
              <a:latin typeface="楷体_GB2312"/>
              <a:ea typeface="楷体_GB231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6900" y="1065530"/>
            <a:ext cx="602869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/>
              <a:t>广州、武汉沦陷后，</a:t>
            </a:r>
            <a:endParaRPr lang="zh-CN" altLang="en-US" sz="4000" b="1"/>
          </a:p>
          <a:p>
            <a:r>
              <a:rPr lang="zh-CN" altLang="en-US" sz="4000" b="1"/>
              <a:t>日本侵华出现了什么问题？</a:t>
            </a:r>
            <a:endParaRPr lang="zh-CN" altLang="en-US" sz="4000" b="1"/>
          </a:p>
        </p:txBody>
      </p:sp>
      <p:sp>
        <p:nvSpPr>
          <p:cNvPr id="3" name="文本框 2"/>
          <p:cNvSpPr txBox="1"/>
          <p:nvPr/>
        </p:nvSpPr>
        <p:spPr>
          <a:xfrm>
            <a:off x="7138035" y="449580"/>
            <a:ext cx="3318510" cy="1938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0066"/>
                </a:solidFill>
              </a:rPr>
              <a:t>战线过长、</a:t>
            </a:r>
            <a:endParaRPr lang="zh-CN" altLang="en-US" sz="4000" b="1">
              <a:solidFill>
                <a:srgbClr val="000066"/>
              </a:solidFill>
            </a:endParaRPr>
          </a:p>
          <a:p>
            <a:r>
              <a:rPr lang="zh-CN" altLang="en-US" sz="4000" b="1">
                <a:solidFill>
                  <a:srgbClr val="000066"/>
                </a:solidFill>
              </a:rPr>
              <a:t>兵力不足、</a:t>
            </a:r>
            <a:endParaRPr lang="zh-CN" altLang="en-US" sz="4000" b="1">
              <a:solidFill>
                <a:srgbClr val="000066"/>
              </a:solidFill>
            </a:endParaRPr>
          </a:p>
          <a:p>
            <a:r>
              <a:rPr lang="zh-CN" altLang="en-US" sz="4000" b="1">
                <a:solidFill>
                  <a:srgbClr val="000066"/>
                </a:solidFill>
              </a:rPr>
              <a:t>国内资源紧张</a:t>
            </a:r>
            <a:endParaRPr lang="zh-CN" altLang="en-US" sz="4000" b="1">
              <a:solidFill>
                <a:srgbClr val="000066"/>
              </a:solidFill>
            </a:endParaRPr>
          </a:p>
        </p:txBody>
      </p:sp>
      <p:sp>
        <p:nvSpPr>
          <p:cNvPr id="4" name="矩形 7197"/>
          <p:cNvSpPr/>
          <p:nvPr/>
        </p:nvSpPr>
        <p:spPr>
          <a:xfrm>
            <a:off x="846773" y="179705"/>
            <a:ext cx="477520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一</a:t>
            </a:r>
            <a:r>
              <a:rPr lang="en-US" altLang="zh-CN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zh-CN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全民坚持抗战</a:t>
            </a:r>
            <a:endParaRPr lang="zh-CN" altLang="zh-CN" sz="4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ldLvl="0" animBg="1"/>
      <p:bldP spid="3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9" name="矩形 6148"/>
          <p:cNvSpPr/>
          <p:nvPr/>
        </p:nvSpPr>
        <p:spPr>
          <a:xfrm>
            <a:off x="697865" y="356235"/>
            <a:ext cx="10241280" cy="953135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indent="187325"/>
            <a:r>
              <a:rPr lang="en-US" altLang="zh-CN" sz="2800" b="1" dirty="0">
                <a:latin typeface="Arial" panose="020B0604020202020204" pitchFamily="34" charset="0"/>
              </a:rPr>
              <a:t>    </a:t>
            </a:r>
            <a:r>
              <a:rPr lang="zh-CN" altLang="en-US" sz="2800" b="1" dirty="0">
                <a:latin typeface="Arial" panose="020B0604020202020204" pitchFamily="34" charset="0"/>
              </a:rPr>
              <a:t>那时，日本“至少每月一次间接及非正式的表示求和之意，并日益提出较优惠的条件” </a:t>
            </a:r>
            <a:r>
              <a:rPr lang="en-US" altLang="zh-CN" sz="2800" b="1" dirty="0">
                <a:latin typeface="Arial" panose="020B0604020202020204" pitchFamily="34" charset="0"/>
              </a:rPr>
              <a:t>——</a:t>
            </a:r>
            <a:r>
              <a:rPr lang="zh-CN" altLang="en-US" sz="2800" b="1" dirty="0">
                <a:latin typeface="Arial" panose="020B0604020202020204" pitchFamily="34" charset="0"/>
              </a:rPr>
              <a:t>蒋介石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6152" name="文本框 6151"/>
          <p:cNvSpPr txBox="1"/>
          <p:nvPr/>
        </p:nvSpPr>
        <p:spPr>
          <a:xfrm>
            <a:off x="393065" y="1546225"/>
            <a:ext cx="3597275" cy="15684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对国民党：政治诱降为主，军事打击为辅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2" name="右箭头标注 1"/>
          <p:cNvSpPr/>
          <p:nvPr/>
        </p:nvSpPr>
        <p:spPr>
          <a:xfrm>
            <a:off x="4365625" y="1546225"/>
            <a:ext cx="1314450" cy="1584325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1" name="文本框 2"/>
          <p:cNvSpPr txBox="1"/>
          <p:nvPr/>
        </p:nvSpPr>
        <p:spPr>
          <a:xfrm>
            <a:off x="4388168" y="1670050"/>
            <a:ext cx="798195" cy="127793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4000" dirty="0">
                <a:latin typeface="微软雅黑" panose="020B0503020204020204" charset="-122"/>
                <a:ea typeface="微软雅黑" panose="020B0503020204020204" charset="-122"/>
              </a:rPr>
              <a:t>导致</a:t>
            </a:r>
            <a:endParaRPr lang="zh-CN" altLang="en-US" sz="40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2" name="矩形 9"/>
          <p:cNvSpPr/>
          <p:nvPr/>
        </p:nvSpPr>
        <p:spPr>
          <a:xfrm>
            <a:off x="5894705" y="1546225"/>
            <a:ext cx="5924550" cy="105918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ang="5400000" scaled="0"/>
          </a:gradFill>
          <a:ln w="9525">
            <a:noFill/>
          </a:ln>
        </p:spPr>
        <p:txBody>
          <a:bodyPr anchor="ctr"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汪精卫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公开叛国投敌，于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1940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年在</a:t>
            </a:r>
            <a:r>
              <a:rPr lang="zh-CN" altLang="en-US" sz="32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南京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成立</a:t>
            </a:r>
            <a:r>
              <a:rPr lang="zh-CN" altLang="en-US" sz="3200" b="1" dirty="0">
                <a:solidFill>
                  <a:srgbClr val="00006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伪国民政府</a:t>
            </a:r>
            <a:endParaRPr lang="zh-CN" altLang="en-US" sz="3200" b="1" dirty="0">
              <a:solidFill>
                <a:srgbClr val="000066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73" name="矩形 9"/>
          <p:cNvSpPr/>
          <p:nvPr/>
        </p:nvSpPr>
        <p:spPr>
          <a:xfrm>
            <a:off x="5894705" y="2900045"/>
            <a:ext cx="5763895" cy="105727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ang="5400000" scaled="0"/>
          </a:gradFill>
          <a:ln w="9525">
            <a:noFill/>
          </a:ln>
        </p:spPr>
        <p:txBody>
          <a:bodyPr anchor="ctr"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国民党顽固派于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1941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月，制造了震惊中外的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皖南事变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7174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75275" y="2820988"/>
            <a:ext cx="3540125" cy="3563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6" name="Text Box 7"/>
          <p:cNvSpPr txBox="1"/>
          <p:nvPr/>
        </p:nvSpPr>
        <p:spPr>
          <a:xfrm>
            <a:off x="-34925" y="6132830"/>
            <a:ext cx="52863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汪精卫在南京伪国民政府成立仪式上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7" name="Text Box 7"/>
          <p:cNvSpPr txBox="1"/>
          <p:nvPr/>
        </p:nvSpPr>
        <p:spPr>
          <a:xfrm>
            <a:off x="4897438" y="3225800"/>
            <a:ext cx="539750" cy="3168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周恩来为皖南事变挽词</a:t>
            </a:r>
            <a:endParaRPr lang="zh-CN" altLang="en-US" sz="2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46" name="图片 10245" descr="5ded061011225325805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25" y="2353945"/>
            <a:ext cx="4267200" cy="36677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51" name="图片 10250" descr="505c8f99-c372-4da4-950f-670a1a47a184"/>
          <p:cNvPicPr>
            <a:picLocks noChangeAspect="1"/>
          </p:cNvPicPr>
          <p:nvPr/>
        </p:nvPicPr>
        <p:blipFill>
          <a:blip r:embed="rId3"/>
          <a:srcRect l="12500" r="12500"/>
          <a:stretch>
            <a:fillRect/>
          </a:stretch>
        </p:blipFill>
        <p:spPr>
          <a:xfrm>
            <a:off x="8642985" y="1939925"/>
            <a:ext cx="3569335" cy="4495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8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 bldLvl="0" animBg="1"/>
      <p:bldP spid="2" grpId="0" bldLvl="0" animBg="1"/>
      <p:bldP spid="7171" grpId="0"/>
      <p:bldP spid="7172" grpId="0" bldLvl="0" animBg="1"/>
      <p:bldP spid="7173" grpId="0" bldLvl="0" animBg="1"/>
      <p:bldP spid="7176" grpId="0"/>
      <p:bldP spid="71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52" name="文本框 6151"/>
          <p:cNvSpPr txBox="1"/>
          <p:nvPr/>
        </p:nvSpPr>
        <p:spPr>
          <a:xfrm>
            <a:off x="784225" y="480695"/>
            <a:ext cx="10078720" cy="107632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+mn-ea"/>
                <a:ea typeface="+mn-ea"/>
              </a:rPr>
              <a:t>对共产党：</a:t>
            </a:r>
            <a:r>
              <a:rPr lang="zh-CN" altLang="en-US" sz="3200" b="1" dirty="0">
                <a:latin typeface="+mn-ea"/>
                <a:ea typeface="+mn-ea"/>
                <a:sym typeface="+mn-ea"/>
              </a:rPr>
              <a:t>加紧进攻敌后抗日根据地；加强对占领区的军事统治和经济掠夺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云形标注 33794"/>
          <p:cNvSpPr/>
          <p:nvPr/>
        </p:nvSpPr>
        <p:spPr>
          <a:xfrm>
            <a:off x="1769110" y="1742440"/>
            <a:ext cx="8522970" cy="2570480"/>
          </a:xfrm>
          <a:prstGeom prst="cloudCallout">
            <a:avLst>
              <a:gd name="adj1" fmla="val 49806"/>
              <a:gd name="adj2" fmla="val 50773"/>
            </a:avLst>
          </a:prstGeom>
          <a:solidFill>
            <a:srgbClr val="FFFF99"/>
          </a:solidFill>
          <a:ln w="9525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+mn-ea"/>
                <a:sym typeface="+mn-ea"/>
              </a:rPr>
              <a:t>中国共产党是如何应对日本侵略策略的改变和国民政府消极抗日的？</a:t>
            </a:r>
            <a:endParaRPr lang="zh-CN" altLang="en-US" sz="4000" b="1" dirty="0">
              <a:latin typeface="+mn-ea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en-US" altLang="zh-CN" sz="4400" b="1">
                <a:latin typeface="楷体_GB2312"/>
                <a:ea typeface="楷体_GB2312"/>
              </a:rPr>
              <a:t>  </a:t>
            </a:r>
            <a:endParaRPr lang="zh-CN" altLang="en-US" sz="4000" b="1" dirty="0">
              <a:latin typeface="楷体_GB2312"/>
              <a:ea typeface="楷体_GB2312"/>
            </a:endParaRPr>
          </a:p>
        </p:txBody>
      </p:sp>
      <p:sp>
        <p:nvSpPr>
          <p:cNvPr id="4" name="TextBox 2"/>
          <p:cNvSpPr txBox="1"/>
          <p:nvPr/>
        </p:nvSpPr>
        <p:spPr>
          <a:xfrm>
            <a:off x="1769110" y="4592955"/>
            <a:ext cx="8813800" cy="1938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en-US" sz="2800" b="1" dirty="0"/>
              <a:t>       </a:t>
            </a:r>
            <a:r>
              <a:rPr lang="zh-CN" altLang="en-US" sz="4000" b="1" dirty="0"/>
              <a:t> </a:t>
            </a:r>
            <a:r>
              <a:rPr lang="zh-CN" altLang="en-US" sz="4000" b="1" dirty="0" smtClean="0"/>
              <a:t>坚持</a:t>
            </a:r>
            <a:r>
              <a:rPr lang="zh-CN" altLang="en-US" sz="4000" b="1" dirty="0">
                <a:solidFill>
                  <a:srgbClr val="FF0000"/>
                </a:solidFill>
              </a:rPr>
              <a:t>抗战</a:t>
            </a:r>
            <a:r>
              <a:rPr lang="zh-CN" altLang="en-US" sz="4000" b="1" dirty="0"/>
              <a:t>，在敌后抗日根据地掀起</a:t>
            </a:r>
            <a:r>
              <a:rPr lang="zh-CN" altLang="en-US" sz="4000" b="1" dirty="0">
                <a:solidFill>
                  <a:srgbClr val="FF0000"/>
                </a:solidFill>
              </a:rPr>
              <a:t>大生产运动</a:t>
            </a:r>
            <a:r>
              <a:rPr lang="zh-CN" altLang="en-US" sz="4000" b="1" dirty="0"/>
              <a:t>，</a:t>
            </a:r>
            <a:r>
              <a:rPr lang="zh-CN" altLang="en-US" sz="4000" b="1" dirty="0">
                <a:solidFill>
                  <a:srgbClr val="000066"/>
                </a:solidFill>
              </a:rPr>
              <a:t>自己动手，丰衣足食</a:t>
            </a:r>
            <a:r>
              <a:rPr lang="zh-CN" altLang="en-US" sz="4000" b="1" dirty="0"/>
              <a:t>，打破日、伪军的封锁。</a:t>
            </a: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ldLvl="0" animBg="1"/>
      <p:bldP spid="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大生产运动1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1307" y="178730"/>
            <a:ext cx="8786874" cy="6500858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9637395" y="2004695"/>
            <a:ext cx="205930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4000" b="1" dirty="0">
                <a:ea typeface="幼圆" panose="02010509060101010101" pitchFamily="49" charset="-122"/>
                <a:sym typeface="+mn-ea"/>
              </a:rPr>
              <a:t>359</a:t>
            </a:r>
            <a:r>
              <a:rPr lang="zh-CN" altLang="en-US" sz="4000" b="1" dirty="0">
                <a:ea typeface="幼圆" panose="02010509060101010101" pitchFamily="49" charset="-122"/>
                <a:sym typeface="+mn-ea"/>
              </a:rPr>
              <a:t>旅在南泥湾开荒</a:t>
            </a:r>
            <a:endParaRPr lang="zh-CN" altLang="en-US" sz="4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1273" name="图片 11272" descr="t015a04f4fde182964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94275" y="944245"/>
            <a:ext cx="7039610" cy="49695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5" name="图片 11274" descr="F20060622133939000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240" y="-42545"/>
            <a:ext cx="4732020" cy="661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887085" y="123190"/>
            <a:ext cx="4008755" cy="1014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6000" b="1" dirty="0">
                <a:solidFill>
                  <a:srgbClr val="FF0000"/>
                </a:solidFill>
                <a:sym typeface="+mn-ea"/>
              </a:rPr>
              <a:t>大生产运动</a:t>
            </a:r>
            <a:endParaRPr lang="zh-CN" altLang="en-US" sz="6000"/>
          </a:p>
        </p:txBody>
      </p:sp>
      <p:sp>
        <p:nvSpPr>
          <p:cNvPr id="4" name="文本框 3"/>
          <p:cNvSpPr txBox="1"/>
          <p:nvPr/>
        </p:nvSpPr>
        <p:spPr>
          <a:xfrm>
            <a:off x="5652135" y="5837555"/>
            <a:ext cx="638175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1943年秋天，中央机关在枣园的书记处礼堂举行了纺线比赛。</a:t>
            </a:r>
            <a:endParaRPr lang="zh-CN" altLang="en-US"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13337" name="组合 13336"/>
          <p:cNvGrpSpPr/>
          <p:nvPr/>
        </p:nvGrpSpPr>
        <p:grpSpPr>
          <a:xfrm>
            <a:off x="10731500" y="2286000"/>
            <a:ext cx="19519900" cy="4467225"/>
            <a:chOff x="-672" y="1200"/>
            <a:chExt cx="12296" cy="2814"/>
          </a:xfrm>
        </p:grpSpPr>
        <p:pic>
          <p:nvPicPr>
            <p:cNvPr id="13314" name="图片 13313" descr="z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832" y="1200"/>
              <a:ext cx="1861" cy="220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16" name="图片 13315" descr="武汉保卫战期间，华侨捐献的枪枝"/>
            <p:cNvPicPr>
              <a:picLocks noChangeAspect="1"/>
            </p:cNvPicPr>
            <p:nvPr/>
          </p:nvPicPr>
          <p:blipFill>
            <a:blip r:embed="rId2"/>
            <a:srcRect l="-1305" b="258"/>
            <a:stretch>
              <a:fillRect/>
            </a:stretch>
          </p:blipFill>
          <p:spPr>
            <a:xfrm>
              <a:off x="8160" y="1205"/>
              <a:ext cx="1829" cy="22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19" name="矩形 13318"/>
            <p:cNvSpPr/>
            <p:nvPr/>
          </p:nvSpPr>
          <p:spPr>
            <a:xfrm>
              <a:off x="2968" y="3488"/>
              <a:ext cx="1688" cy="52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pPr algn="ctr">
                <a:lnSpc>
                  <a:spcPct val="85000"/>
                </a:lnSpc>
                <a:buFont typeface="Arial" panose="020B0604020202020204" pitchFamily="34" charset="0"/>
                <a:buNone/>
              </a:pPr>
              <a:r>
                <a:rPr lang="zh-CN" altLang="en-US" sz="3200" b="1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北平妇女</a:t>
              </a:r>
              <a:endParaRPr lang="zh-CN" altLang="en-US" sz="32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>
                <a:lnSpc>
                  <a:spcPct val="85000"/>
                </a:lnSpc>
                <a:buFont typeface="Arial" panose="020B0604020202020204" pitchFamily="34" charset="0"/>
                <a:buNone/>
              </a:pPr>
              <a:r>
                <a:rPr lang="zh-CN" altLang="en-US" sz="3200" b="1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缝制军衣</a:t>
              </a:r>
              <a:endParaRPr lang="zh-CN" altLang="en-US" sz="32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3320" name="文本框 13319"/>
            <p:cNvSpPr txBox="1"/>
            <p:nvPr/>
          </p:nvSpPr>
          <p:spPr>
            <a:xfrm>
              <a:off x="8274" y="3469"/>
              <a:ext cx="1614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5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200" b="1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华侨为抗战</a:t>
              </a:r>
              <a:endParaRPr lang="zh-CN" altLang="en-US" sz="32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>
                <a:lnSpc>
                  <a:spcPct val="5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200" b="1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捐献的枪支</a:t>
              </a:r>
              <a:endParaRPr lang="zh-CN" altLang="en-US" sz="32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3326" name="图片 13325" descr="t01b2392e9d856f0f9b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032" y="1205"/>
              <a:ext cx="1555" cy="220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28" name="图片 13327" descr="a0481ca4c0b0157364700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52" y="1205"/>
              <a:ext cx="3360" cy="21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29" name="矩形 13328"/>
            <p:cNvSpPr/>
            <p:nvPr/>
          </p:nvSpPr>
          <p:spPr>
            <a:xfrm>
              <a:off x="5376" y="3461"/>
              <a:ext cx="1688" cy="52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pPr algn="ctr">
                <a:lnSpc>
                  <a:spcPct val="85000"/>
                </a:lnSpc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工人昼夜生产迫击炮</a:t>
              </a:r>
              <a:endParaRPr lang="zh-CN" altLang="en-US" sz="32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3330" name="矩形 13329"/>
            <p:cNvSpPr/>
            <p:nvPr/>
          </p:nvSpPr>
          <p:spPr>
            <a:xfrm>
              <a:off x="9936" y="3461"/>
              <a:ext cx="1688" cy="52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pPr algn="ctr">
                <a:lnSpc>
                  <a:spcPct val="85000"/>
                </a:lnSpc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黄河大合唱</a:t>
              </a:r>
              <a:endPara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>
                <a:lnSpc>
                  <a:spcPct val="85000"/>
                </a:lnSpc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振奋士气</a:t>
              </a:r>
              <a:endParaRPr lang="zh-CN" altLang="en-US" sz="32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3332" name="图片 13331" descr="cb24b0Q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672" y="1200"/>
              <a:ext cx="1628" cy="22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33" name="矩形 13332"/>
            <p:cNvSpPr/>
            <p:nvPr/>
          </p:nvSpPr>
          <p:spPr>
            <a:xfrm>
              <a:off x="-672" y="3456"/>
              <a:ext cx="1688" cy="52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pPr algn="ctr">
                <a:lnSpc>
                  <a:spcPct val="85000"/>
                </a:lnSpc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枣宜会战国民党</a:t>
              </a:r>
              <a:r>
                <a:rPr lang="zh-CN" altLang="en-US" sz="3200" b="1" dirty="0">
                  <a:solidFill>
                    <a:srgbClr val="EF3F0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张自忠</a:t>
              </a:r>
              <a:r>
                <a:rPr lang="zh-CN" altLang="en-US" sz="32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牺牲</a:t>
              </a:r>
              <a:endParaRPr lang="zh-CN" altLang="en-US" sz="32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3335" name="图片 13334" descr="00188b8c070a080a68b40b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89" y="1200"/>
              <a:ext cx="1795" cy="22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36" name="矩形 13335"/>
            <p:cNvSpPr/>
            <p:nvPr/>
          </p:nvSpPr>
          <p:spPr>
            <a:xfrm>
              <a:off x="1048" y="3456"/>
              <a:ext cx="1688" cy="526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pPr algn="ctr">
                <a:lnSpc>
                  <a:spcPct val="85000"/>
                </a:lnSpc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八路军</a:t>
              </a:r>
              <a:endPara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>
                <a:lnSpc>
                  <a:spcPct val="85000"/>
                </a:lnSpc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rgbClr val="EF3F0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左权</a:t>
              </a:r>
              <a:r>
                <a:rPr lang="zh-CN" altLang="en-US" sz="3200" b="1" dirty="0">
                  <a:solidFill>
                    <a:schemeClr val="accent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牺牲</a:t>
              </a:r>
              <a:endParaRPr lang="zh-CN" altLang="en-US" sz="32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" name="文本框 99"/>
          <p:cNvSpPr txBox="1"/>
          <p:nvPr/>
        </p:nvSpPr>
        <p:spPr>
          <a:xfrm>
            <a:off x="847090" y="1009650"/>
            <a:ext cx="1071562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>
              <a:buFont typeface="Arial" panose="020B0604020202020204" pitchFamily="34" charset="0"/>
              <a:buNone/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4000" b="1" dirty="0">
                <a:latin typeface="汉仪书魂体简"/>
                <a:ea typeface="汉仪书魂体简"/>
              </a:rPr>
              <a:t>在抗日民族统一战线的旗帜下，中国各民族、各政党、各政治派别求同存异，共同抗敌。</a:t>
            </a:r>
            <a:endParaRPr lang="zh-CN" altLang="en-US" sz="4000" b="1" dirty="0">
              <a:latin typeface="汉仪书魂体简"/>
              <a:ea typeface="汉仪书魂体简"/>
            </a:endParaRPr>
          </a:p>
        </p:txBody>
      </p:sp>
      <p:sp>
        <p:nvSpPr>
          <p:cNvPr id="8194" name="矩形 7197"/>
          <p:cNvSpPr/>
          <p:nvPr/>
        </p:nvSpPr>
        <p:spPr>
          <a:xfrm>
            <a:off x="846773" y="179705"/>
            <a:ext cx="477520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一</a:t>
            </a:r>
            <a:r>
              <a:rPr lang="en-US" altLang="zh-CN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zh-CN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全民坚持抗战</a:t>
            </a:r>
            <a:endParaRPr lang="zh-CN" altLang="zh-CN" sz="4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81481E-6 L -2.14098 -0.025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000" y="-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0" name="表格 -1"/>
          <p:cNvGraphicFramePr/>
          <p:nvPr/>
        </p:nvGraphicFramePr>
        <p:xfrm>
          <a:off x="442595" y="1680210"/>
          <a:ext cx="11284585" cy="4182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6865"/>
                <a:gridCol w="9697720"/>
              </a:tblGrid>
              <a:tr h="73152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国民党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枣宜会战中，第三十三集团军总司令张自忠上将壮烈殉国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865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共产党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在反“扫荡”中，八路军副参谋长左权将军血洒疆场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39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青年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青年学生纷纷投笔从戎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妇女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参加抗日宣传、救护和战地服务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工人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不分昼夜，加班生产、支援前线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738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华侨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积极捐款捐物，支援抗战，数万华侨青年回国参战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文艺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200">
                          <a:latin typeface="微软雅黑" panose="020B0503020204020204" charset="-122"/>
                          <a:ea typeface="微软雅黑" panose="020B0503020204020204" charset="-122"/>
                          <a:cs typeface="宋体" panose="02010600030101010101" pitchFamily="2" charset="-122"/>
                        </a:rPr>
                        <a:t>成立抗战协会，宣传抗战，振奋士气</a:t>
                      </a:r>
                      <a:endParaRPr lang="zh-CN" altLang="en-US" sz="3200">
                        <a:latin typeface="微软雅黑" panose="020B0503020204020204" charset="-122"/>
                        <a:ea typeface="微软雅黑" panose="020B050302020402020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21" name="矩形 13320">
            <a:hlinkClick r:id="rId1" action="ppaction://hlinksldjump"/>
          </p:cNvPr>
          <p:cNvSpPr/>
          <p:nvPr/>
        </p:nvSpPr>
        <p:spPr>
          <a:xfrm>
            <a:off x="2551430" y="490855"/>
            <a:ext cx="7089775" cy="965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全民族抗战</a:t>
            </a:r>
            <a:endParaRPr lang="zh-CN" altLang="en-US" sz="3600" b="1">
              <a:solidFill>
                <a:srgbClr val="FF0000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331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8765" y="84455"/>
            <a:ext cx="6152515" cy="5664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5565" y="49530"/>
            <a:ext cx="8043545" cy="54971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文本框 99"/>
          <p:cNvSpPr txBox="1"/>
          <p:nvPr/>
        </p:nvSpPr>
        <p:spPr>
          <a:xfrm>
            <a:off x="1214120" y="5086350"/>
            <a:ext cx="9542145" cy="13220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pPr indent="266700"/>
            <a:r>
              <a:rPr lang="zh-CN" altLang="en-US" sz="4000" b="1">
                <a:solidFill>
                  <a:schemeClr val="tx1"/>
                </a:solidFill>
                <a:latin typeface="汉仪书魂体简" charset="-122"/>
                <a:ea typeface="汉仪书魂体简" charset="-122"/>
              </a:rPr>
              <a:t>日本侵略者陷入了中华民族人民战争的汪洋大海之中。</a:t>
            </a:r>
            <a:endParaRPr lang="zh-CN" altLang="en-US" sz="4000" b="1">
              <a:solidFill>
                <a:schemeClr val="tx1"/>
              </a:solidFill>
              <a:latin typeface="汉仪书魂体简" charset="-122"/>
              <a:ea typeface="汉仪书魂体简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6" name="矩形 13315"/>
          <p:cNvSpPr/>
          <p:nvPr/>
        </p:nvSpPr>
        <p:spPr>
          <a:xfrm>
            <a:off x="7239000" y="5567363"/>
            <a:ext cx="2327910" cy="52197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  <p:txBody>
          <a:bodyPr vert="horz" wrap="none" anchor="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6600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迷你简方隶" pitchFamily="2" charset="-122"/>
              </a:rPr>
              <a:t>中共七大召开</a:t>
            </a:r>
            <a:endParaRPr lang="zh-CN" altLang="en-US" sz="2800" b="1" dirty="0">
              <a:solidFill>
                <a:srgbClr val="660033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迷你简方隶" pitchFamily="2" charset="-122"/>
            </a:endParaRPr>
          </a:p>
        </p:txBody>
      </p:sp>
      <p:grpSp>
        <p:nvGrpSpPr>
          <p:cNvPr id="8197" name="Group 6"/>
          <p:cNvGrpSpPr/>
          <p:nvPr/>
        </p:nvGrpSpPr>
        <p:grpSpPr>
          <a:xfrm>
            <a:off x="1928578" y="2957513"/>
            <a:ext cx="820972" cy="2895600"/>
            <a:chOff x="1" y="-9"/>
            <a:chExt cx="607" cy="1824"/>
          </a:xfrm>
        </p:grpSpPr>
        <p:sp>
          <p:nvSpPr>
            <p:cNvPr id="8198" name="AutoShape 7"/>
            <p:cNvSpPr/>
            <p:nvPr/>
          </p:nvSpPr>
          <p:spPr>
            <a:xfrm rot="5400000">
              <a:off x="-608" y="600"/>
              <a:ext cx="1824" cy="60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76200" cap="flat" cmpd="tri">
              <a:solidFill>
                <a:srgbClr val="000099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Clr>
                  <a:schemeClr val="bg2"/>
                </a:buClr>
                <a:buSzPct val="75000"/>
                <a:buFont typeface="Wingdings" panose="05000000000000000000" pitchFamily="2" charset="2"/>
                <a:buNone/>
              </a:pPr>
              <a:endParaRPr lang="en-US" altLang="zh-CN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algn="ctr">
                <a:buClr>
                  <a:schemeClr val="bg2"/>
                </a:buClr>
                <a:buSzPct val="75000"/>
                <a:buFont typeface="Wingdings" panose="05000000000000000000" pitchFamily="2" charset="2"/>
                <a:buNone/>
              </a:pPr>
              <a:endParaRPr lang="en-US" altLang="x-none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8199" name="Text Box 8"/>
            <p:cNvSpPr txBox="1"/>
            <p:nvPr/>
          </p:nvSpPr>
          <p:spPr>
            <a:xfrm>
              <a:off x="18" y="144"/>
              <a:ext cx="590" cy="1632"/>
            </a:xfrm>
            <a:prstGeom prst="rect">
              <a:avLst/>
            </a:prstGeom>
            <a:noFill/>
            <a:ln w="9525">
              <a:noFill/>
            </a:ln>
            <a:effectLst>
              <a:prstShdw prst="shdw11" dir="16200000">
                <a:schemeClr val="bg2">
                  <a:alpha val="50000"/>
                </a:schemeClr>
              </a:prstShdw>
            </a:effectLst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None/>
              </a:pPr>
              <a:r>
                <a:rPr lang="zh-CN" altLang="en-US" sz="4000">
                  <a:solidFill>
                    <a:srgbClr val="000099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要        求</a:t>
              </a:r>
              <a:endParaRPr lang="zh-CN" altLang="en-US" sz="40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8200" name="Text Box 9"/>
          <p:cNvSpPr txBox="1"/>
          <p:nvPr/>
        </p:nvSpPr>
        <p:spPr>
          <a:xfrm>
            <a:off x="2944813" y="3079750"/>
            <a:ext cx="3303587" cy="2676525"/>
          </a:xfrm>
          <a:prstGeom prst="rect">
            <a:avLst/>
          </a:prstGeom>
          <a:noFill/>
          <a:ln w="38100" cap="flat" cmpd="sng">
            <a:solidFill>
              <a:srgbClr val="000099"/>
            </a:solidFill>
            <a:prstDash val="solid"/>
            <a:bevel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x-none" sz="28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独立完成。</a:t>
            </a:r>
            <a:endParaRPr lang="zh-CN" altLang="en-US" sz="2800" b="1" dirty="0">
              <a:solidFill>
                <a:srgbClr val="8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x-none" sz="28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简讯要素</a:t>
            </a:r>
            <a:r>
              <a:rPr lang="en-US" altLang="x-none" sz="28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x-none" sz="2800" b="1" dirty="0">
              <a:solidFill>
                <a:srgbClr val="8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①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时间；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②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地点；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③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内容；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④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意义。</a:t>
            </a:r>
            <a:endParaRPr lang="en-US" altLang="x-none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x-none" sz="28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播报要求</a:t>
            </a:r>
            <a:r>
              <a:rPr lang="en-US" altLang="x-none" sz="28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x-none" sz="2800" b="1" dirty="0">
              <a:solidFill>
                <a:srgbClr val="8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声音洪亮。</a:t>
            </a:r>
            <a:endParaRPr lang="en-US" altLang="x-none" sz="28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" name="Text Box 12"/>
          <p:cNvSpPr txBox="1"/>
          <p:nvPr/>
        </p:nvSpPr>
        <p:spPr>
          <a:xfrm>
            <a:off x="1927543" y="1195388"/>
            <a:ext cx="8280400" cy="156845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anchor="t">
            <a:spAutoFit/>
          </a:bodyPr>
          <a:p>
            <a:pPr>
              <a:buClr>
                <a:schemeClr val="bg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假设你是</a:t>
            </a:r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《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马鞍山日报</a:t>
            </a:r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》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的记者，现在派你穿越时空去中共七大的会场了解情况，并写一份中共七大的新闻简讯。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8202" name="图片 11266" descr="25191475676155927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0" y="2900363"/>
            <a:ext cx="3886200" cy="2619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0" name="矩形 7197"/>
          <p:cNvSpPr/>
          <p:nvPr/>
        </p:nvSpPr>
        <p:spPr>
          <a:xfrm>
            <a:off x="541338" y="170498"/>
            <a:ext cx="355092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二</a:t>
            </a:r>
            <a:r>
              <a:rPr lang="en-US" altLang="zh-CN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中共七大</a:t>
            </a:r>
            <a:endParaRPr lang="zh-CN" altLang="en-US" sz="4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26626" name="表格 26625"/>
          <p:cNvGraphicFramePr/>
          <p:nvPr/>
        </p:nvGraphicFramePr>
        <p:xfrm>
          <a:off x="352425" y="902335"/>
          <a:ext cx="11486515" cy="5486400"/>
        </p:xfrm>
        <a:graphic>
          <a:graphicData uri="http://schemas.openxmlformats.org/drawingml/2006/table">
            <a:tbl>
              <a:tblPr/>
              <a:tblGrid>
                <a:gridCol w="1211580"/>
                <a:gridCol w="10274935"/>
              </a:tblGrid>
              <a:tr h="822960">
                <a:tc grid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US" altLang="zh-CN" sz="4800" b="1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panose="03000509000000000000" charset="-122"/>
                          <a:ea typeface="方正黑体_GBK" panose="03000509000000000000" charset="-122"/>
                        </a:rPr>
                        <a:t>       </a:t>
                      </a:r>
                      <a:r>
                        <a:rPr lang="zh-CN" altLang="en-US" sz="48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panose="03000509000000000000" charset="-122"/>
                          <a:ea typeface="方正黑体_GBK" panose="03000509000000000000" charset="-122"/>
                        </a:rPr>
                        <a:t>中国共产党第七次全国代表大会</a:t>
                      </a:r>
                      <a:endParaRPr lang="zh-CN" altLang="en-US" sz="4800" b="1">
                        <a:solidFill>
                          <a:srgbClr val="FF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方正黑体_GBK" panose="03000509000000000000" charset="-122"/>
                        <a:ea typeface="方正黑体_GBK" panose="03000509000000000000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6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时间</a:t>
                      </a:r>
                      <a:endParaRPr lang="zh-CN" altLang="en-US" sz="36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48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zh-CN" altLang="en-US" sz="36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地点</a:t>
                      </a:r>
                      <a:endParaRPr lang="zh-CN" altLang="en-US" sz="36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48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8445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36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3600" b="1">
                          <a:solidFill>
                            <a:schemeClr val="tx1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pitchFamily="49" charset="-122"/>
                        </a:rPr>
                        <a:t>主要内容</a:t>
                      </a:r>
                      <a:endParaRPr lang="zh-CN" altLang="en-US" sz="36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48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48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48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48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29" name="文本框 26650"/>
          <p:cNvSpPr txBox="1"/>
          <p:nvPr/>
        </p:nvSpPr>
        <p:spPr>
          <a:xfrm>
            <a:off x="2084070" y="1778000"/>
            <a:ext cx="29667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1945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年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4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月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8" name="文本框 26650"/>
          <p:cNvSpPr txBox="1"/>
          <p:nvPr/>
        </p:nvSpPr>
        <p:spPr>
          <a:xfrm>
            <a:off x="1855470" y="2570480"/>
            <a:ext cx="269303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Arial" panose="020B0604020202020204" pitchFamily="34" charset="0"/>
                <a:ea typeface="楷体" panose="02010609060101010101" pitchFamily="49" charset="-122"/>
              </a:rPr>
              <a:t>陕西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延安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" name="文本框 26650"/>
          <p:cNvSpPr txBox="1"/>
          <p:nvPr/>
        </p:nvSpPr>
        <p:spPr>
          <a:xfrm>
            <a:off x="1638300" y="3424555"/>
            <a:ext cx="1003617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</a:rPr>
              <a:t>①总结了中国共产党领导中国民主革命曲折发展的历史经验，特别是总结了抗战经验；</a:t>
            </a:r>
            <a:endParaRPr lang="zh-CN" altLang="en-US" sz="3200" b="1" dirty="0"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pic>
        <p:nvPicPr>
          <p:cNvPr id="12310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9528" y="1032510"/>
            <a:ext cx="708025" cy="635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26650"/>
          <p:cNvSpPr txBox="1"/>
          <p:nvPr/>
        </p:nvSpPr>
        <p:spPr>
          <a:xfrm>
            <a:off x="1638300" y="4318000"/>
            <a:ext cx="46151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</a:rPr>
              <a:t>②制定了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党的政治路线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</a:rPr>
              <a:t>；</a:t>
            </a:r>
            <a:endParaRPr lang="zh-CN" altLang="en-US" sz="3200" b="1" dirty="0"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" name="文本框 26650"/>
          <p:cNvSpPr txBox="1"/>
          <p:nvPr/>
        </p:nvSpPr>
        <p:spPr>
          <a:xfrm>
            <a:off x="1370330" y="4901565"/>
            <a:ext cx="111105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</a:rPr>
              <a:t>③选举产生了中央领导机关，毛泽东当选为中共中央主席。</a:t>
            </a:r>
            <a:endParaRPr lang="zh-CN" altLang="en-US" sz="3200" b="1" dirty="0"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4" name="文本框 26650"/>
          <p:cNvSpPr txBox="1"/>
          <p:nvPr/>
        </p:nvSpPr>
        <p:spPr>
          <a:xfrm>
            <a:off x="1631950" y="5504180"/>
            <a:ext cx="101015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</a:rPr>
              <a:t>④确立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毛泽东思想</a:t>
            </a:r>
            <a:r>
              <a:rPr lang="zh-CN" altLang="en-US" sz="3200" b="1" dirty="0">
                <a:latin typeface="Arial" panose="020B0604020202020204" pitchFamily="34" charset="0"/>
                <a:ea typeface="楷体" panose="02010609060101010101" pitchFamily="49" charset="-122"/>
              </a:rPr>
              <a:t>为中国共产党的指导思想并写入党章</a:t>
            </a:r>
            <a:endParaRPr lang="zh-CN" altLang="en-US" sz="3200" b="1" dirty="0"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9" grpId="0"/>
      <p:bldP spid="8" grpId="0"/>
      <p:bldP spid="12" grpId="0"/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13" name="文本框 12292"/>
          <p:cNvSpPr txBox="1"/>
          <p:nvPr/>
        </p:nvSpPr>
        <p:spPr>
          <a:xfrm>
            <a:off x="795655" y="1535430"/>
            <a:ext cx="881380" cy="41541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</a:t>
            </a:r>
            <a:endParaRPr lang="zh-CN" altLang="en-US" sz="48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治</a:t>
            </a:r>
            <a:endParaRPr lang="zh-CN" altLang="en-US" sz="48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路</a:t>
            </a:r>
            <a:endParaRPr lang="zh-CN" altLang="en-US" sz="48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线</a:t>
            </a:r>
            <a:endParaRPr lang="zh-CN" altLang="en-US" sz="48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7637780" y="381635"/>
            <a:ext cx="29540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中共七大意义：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5" name="矩形 12294"/>
          <p:cNvSpPr/>
          <p:nvPr/>
        </p:nvSpPr>
        <p:spPr>
          <a:xfrm>
            <a:off x="5715000" y="1253014"/>
            <a:ext cx="1600200" cy="15684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华文中宋" panose="02010600040101010101" pitchFamily="2" charset="-122"/>
                <a:ea typeface="黑体" panose="02010609060101010101" pitchFamily="49" charset="-122"/>
              </a:rPr>
              <a:t>如何夺取抗战的胜利</a:t>
            </a:r>
            <a:endParaRPr lang="zh-CN" altLang="en-US" sz="3200" b="1" dirty="0">
              <a:solidFill>
                <a:srgbClr val="000000"/>
              </a:solidFill>
              <a:latin typeface="华文中宋" panose="02010600040101010101" pitchFamily="2" charset="-122"/>
              <a:ea typeface="黑体" panose="02010609060101010101" pitchFamily="49" charset="-122"/>
            </a:endParaRPr>
          </a:p>
        </p:txBody>
      </p:sp>
      <p:sp>
        <p:nvSpPr>
          <p:cNvPr id="17416" name="矩形 12295"/>
          <p:cNvSpPr/>
          <p:nvPr/>
        </p:nvSpPr>
        <p:spPr>
          <a:xfrm>
            <a:off x="1927225" y="668655"/>
            <a:ext cx="3336290" cy="2553335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放手发动群众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壮大人民力量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在中国共产党领导下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打败日本侵略者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解放全国人民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7" name="矩形 12296"/>
          <p:cNvSpPr/>
          <p:nvPr/>
        </p:nvSpPr>
        <p:spPr>
          <a:xfrm>
            <a:off x="7710488" y="1114902"/>
            <a:ext cx="2881312" cy="156845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Calibri" panose="020F0502020204030204" charset="0"/>
                <a:ea typeface="黑体" panose="02010609060101010101" pitchFamily="49" charset="-122"/>
              </a:rPr>
              <a:t>①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为争取抗日战争的最后胜利准备了条件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8" name="矩形 12297"/>
          <p:cNvSpPr/>
          <p:nvPr/>
        </p:nvSpPr>
        <p:spPr>
          <a:xfrm>
            <a:off x="5770880" y="3843655"/>
            <a:ext cx="16002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胜利后走什么道路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419" name="矩形 12298"/>
          <p:cNvSpPr/>
          <p:nvPr/>
        </p:nvSpPr>
        <p:spPr>
          <a:xfrm>
            <a:off x="2079625" y="4181475"/>
            <a:ext cx="2819400" cy="1076325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建立一个新民主主义的中国。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20" name="下箭头 12299"/>
          <p:cNvSpPr/>
          <p:nvPr/>
        </p:nvSpPr>
        <p:spPr>
          <a:xfrm rot="16200000">
            <a:off x="5338763" y="1807845"/>
            <a:ext cx="431800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33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0" vert="eaVert"/>
          <a:p>
            <a:pPr>
              <a:buFont typeface="Arial" panose="020B0604020202020204" pitchFamily="34" charset="0"/>
              <a:buNone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17421" name="下箭头 12300"/>
          <p:cNvSpPr/>
          <p:nvPr/>
        </p:nvSpPr>
        <p:spPr>
          <a:xfrm rot="16200000">
            <a:off x="5237480" y="4453255"/>
            <a:ext cx="431800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33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0" vert="eaVert"/>
          <a:p>
            <a:pPr>
              <a:buFont typeface="Arial" panose="020B0604020202020204" pitchFamily="34" charset="0"/>
              <a:buNone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17423" name="矩形 12296"/>
          <p:cNvSpPr/>
          <p:nvPr/>
        </p:nvSpPr>
        <p:spPr>
          <a:xfrm>
            <a:off x="7752080" y="3870960"/>
            <a:ext cx="3667760" cy="156845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Calibri" panose="020F0502020204030204" charset="0"/>
                <a:ea typeface="黑体" panose="02010609060101010101" pitchFamily="49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为中国共产党和中国人民指明了战后的奋斗方向</a:t>
            </a:r>
            <a:r>
              <a:rPr lang="zh-CN" altLang="en-US" sz="3200" b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uLnTx/>
                <a:uFillTx/>
                <a:latin typeface="方正仿宋_GBK" panose="03000509000000000000" charset="-122"/>
                <a:ea typeface="方正仿宋_GBK" panose="03000509000000000000" charset="-122"/>
                <a:sym typeface="+mn-ea"/>
              </a:rPr>
              <a:t>！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24" name="下箭头 12299"/>
          <p:cNvSpPr/>
          <p:nvPr/>
        </p:nvSpPr>
        <p:spPr>
          <a:xfrm rot="16200000">
            <a:off x="7162800" y="1807845"/>
            <a:ext cx="431800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33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0" vert="eaVert"/>
          <a:p>
            <a:pPr>
              <a:buFont typeface="Arial" panose="020B0604020202020204" pitchFamily="34" charset="0"/>
              <a:buNone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17425" name="下箭头 12300"/>
          <p:cNvSpPr/>
          <p:nvPr/>
        </p:nvSpPr>
        <p:spPr>
          <a:xfrm rot="16200000">
            <a:off x="7137718" y="4529455"/>
            <a:ext cx="431800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33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0" vert="eaVert"/>
          <a:p>
            <a:pPr>
              <a:buFont typeface="Arial" panose="020B0604020202020204" pitchFamily="34" charset="0"/>
              <a:buNone/>
            </a:pPr>
            <a:endParaRPr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17415" grpId="0"/>
      <p:bldP spid="17416" grpId="0" bldLvl="0" animBg="1"/>
      <p:bldP spid="17417" grpId="0" bldLvl="0" animBg="1"/>
      <p:bldP spid="17418" grpId="0"/>
      <p:bldP spid="17419" grpId="0" bldLvl="0" animBg="1"/>
      <p:bldP spid="1742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1" name="Rectangle 2"/>
          <p:cNvSpPr>
            <a:spLocks noGrp="1"/>
          </p:cNvSpPr>
          <p:nvPr/>
        </p:nvSpPr>
        <p:spPr>
          <a:xfrm>
            <a:off x="3925888" y="546100"/>
            <a:ext cx="4618037" cy="11430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p>
            <a:r>
              <a:rPr lang="zh-CN" altLang="en-US" sz="6000" b="1" dirty="0">
                <a:latin typeface="幼圆" panose="02010509060101010101" pitchFamily="49" charset="-122"/>
                <a:ea typeface="幼圆" panose="02010509060101010101" pitchFamily="49" charset="-122"/>
              </a:rPr>
              <a:t>毛泽东思想：</a:t>
            </a:r>
            <a:endParaRPr lang="zh-CN" altLang="en-US" sz="60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Rectangle 3"/>
          <p:cNvSpPr>
            <a:spLocks noGrp="1"/>
          </p:cNvSpPr>
          <p:nvPr/>
        </p:nvSpPr>
        <p:spPr>
          <a:xfrm>
            <a:off x="2063750" y="1968500"/>
            <a:ext cx="8208963" cy="2960688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40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是马列主义普遍原理和中国革命具体实践相结合的产物；</a:t>
            </a:r>
            <a:endParaRPr lang="zh-CN" altLang="en-US" sz="4000" b="1" dirty="0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40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是马列主义在中国的运用和发展；</a:t>
            </a:r>
            <a:endParaRPr lang="zh-CN" altLang="en-US" sz="4000" b="1" dirty="0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zh-CN" altLang="en-US" sz="4000" b="1" dirty="0">
                <a:solidFill>
                  <a:srgbClr val="0000F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是中国共产党集体智慧的结晶。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 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6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charRg st="26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charRg st="42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矩形 7197"/>
          <p:cNvSpPr/>
          <p:nvPr/>
        </p:nvSpPr>
        <p:spPr>
          <a:xfrm>
            <a:off x="675005" y="333693"/>
            <a:ext cx="661162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三</a:t>
            </a:r>
            <a:r>
              <a:rPr lang="en-US" altLang="zh-CN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战略反攻和日本投降</a:t>
            </a:r>
            <a:endParaRPr lang="zh-CN" altLang="en-US" sz="4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13" name="图片 12" descr="墨索里尼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5050" y="1313180"/>
            <a:ext cx="3700463" cy="4106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图片 13" descr="W0200505027890371957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1875" y="1344613"/>
            <a:ext cx="3949700" cy="4043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TextBox 15"/>
          <p:cNvSpPr txBox="1"/>
          <p:nvPr/>
        </p:nvSpPr>
        <p:spPr>
          <a:xfrm>
            <a:off x="779145" y="5489575"/>
            <a:ext cx="449453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200" b="1">
                <a:latin typeface="方正仿宋_GBK"/>
                <a:ea typeface="方正仿宋_GBK"/>
              </a:rPr>
              <a:t>1943</a:t>
            </a:r>
            <a:r>
              <a:rPr lang="zh-CN" altLang="en-US" sz="3200" b="1" dirty="0">
                <a:latin typeface="方正仿宋_GBK"/>
                <a:ea typeface="方正仿宋_GBK"/>
              </a:rPr>
              <a:t>年</a:t>
            </a:r>
            <a:r>
              <a:rPr lang="en-US" altLang="zh-CN" sz="3200" b="1">
                <a:latin typeface="方正仿宋_GBK"/>
                <a:ea typeface="方正仿宋_GBK"/>
              </a:rPr>
              <a:t>9</a:t>
            </a:r>
            <a:r>
              <a:rPr lang="zh-CN" altLang="en-US" sz="3200" b="1" dirty="0">
                <a:latin typeface="方正仿宋_GBK"/>
                <a:ea typeface="方正仿宋_GBK"/>
              </a:rPr>
              <a:t>月，意大利法西斯宣布投降。</a:t>
            </a:r>
            <a:endParaRPr lang="zh-CN" altLang="en-US" sz="3200" b="1" dirty="0">
              <a:latin typeface="方正仿宋_GBK"/>
              <a:ea typeface="方正仿宋_GBK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58105" y="5489575"/>
            <a:ext cx="719963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方正仿宋_GBK"/>
                <a:ea typeface="方正仿宋_GBK"/>
              </a:rPr>
              <a:t>1945年4月，德国法西斯希特勒自杀</a:t>
            </a:r>
            <a:endParaRPr lang="zh-CN" altLang="en-US" sz="3200" b="1" dirty="0">
              <a:latin typeface="方正仿宋_GBK"/>
              <a:ea typeface="方正仿宋_GBK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方正仿宋_GBK"/>
                <a:ea typeface="方正仿宋_GBK"/>
              </a:rPr>
              <a:t>1945年5月，德国法西斯宣布投降</a:t>
            </a:r>
            <a:endParaRPr lang="zh-CN" altLang="en-US" sz="3200" b="1" dirty="0">
              <a:latin typeface="方正仿宋_GBK"/>
              <a:ea typeface="方正仿宋_GB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355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3040" y="83185"/>
            <a:ext cx="3959225" cy="4640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2265" y="83185"/>
            <a:ext cx="4630738" cy="4610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TextBox 14"/>
          <p:cNvSpPr txBox="1"/>
          <p:nvPr/>
        </p:nvSpPr>
        <p:spPr>
          <a:xfrm>
            <a:off x="193040" y="5257800"/>
            <a:ext cx="1118108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latin typeface="方正仿宋_GBK" panose="03000509000000000000" charset="-122"/>
                <a:ea typeface="方正仿宋_GBK" panose="03000509000000000000" charset="-122"/>
              </a:rPr>
              <a:t>1945年</a:t>
            </a:r>
            <a:r>
              <a:rPr lang="en-US" altLang="zh-CN" sz="3200" b="1" dirty="0">
                <a:latin typeface="方正仿宋_GBK" panose="03000509000000000000" charset="-122"/>
                <a:ea typeface="方正仿宋_GBK" panose="03000509000000000000" charset="-122"/>
              </a:rPr>
              <a:t>8</a:t>
            </a:r>
            <a:r>
              <a:rPr lang="zh-CN" altLang="en-US" sz="3200" b="1" dirty="0">
                <a:latin typeface="方正仿宋_GBK" panose="03000509000000000000" charset="-122"/>
                <a:ea typeface="方正仿宋_GBK" panose="03000509000000000000" charset="-122"/>
              </a:rPr>
              <a:t>月</a:t>
            </a:r>
            <a:r>
              <a:rPr lang="en-US" altLang="zh-CN" sz="3200" b="1" dirty="0">
                <a:latin typeface="方正仿宋_GBK" panose="03000509000000000000" charset="-122"/>
                <a:ea typeface="方正仿宋_GBK" panose="03000509000000000000" charset="-122"/>
              </a:rPr>
              <a:t>6</a:t>
            </a:r>
            <a:r>
              <a:rPr lang="zh-CN" altLang="en-US" sz="3200" b="1" dirty="0">
                <a:latin typeface="方正仿宋_GBK" panose="03000509000000000000" charset="-122"/>
                <a:ea typeface="方正仿宋_GBK" panose="03000509000000000000" charset="-122"/>
              </a:rPr>
              <a:t>日、</a:t>
            </a:r>
            <a:r>
              <a:rPr lang="en-US" altLang="zh-CN" sz="3200" b="1" dirty="0">
                <a:latin typeface="方正仿宋_GBK" panose="03000509000000000000" charset="-122"/>
                <a:ea typeface="方正仿宋_GBK" panose="03000509000000000000" charset="-122"/>
              </a:rPr>
              <a:t>9</a:t>
            </a:r>
            <a:r>
              <a:rPr lang="zh-CN" altLang="en-US" sz="3200" b="1" dirty="0">
                <a:latin typeface="方正仿宋_GBK" panose="03000509000000000000" charset="-122"/>
                <a:ea typeface="方正仿宋_GBK" panose="03000509000000000000" charset="-122"/>
              </a:rPr>
              <a:t>日，美国先后向日本</a:t>
            </a:r>
            <a:r>
              <a:rPr lang="zh-CN" altLang="en-US" sz="3200" b="1" dirty="0">
                <a:solidFill>
                  <a:srgbClr val="FF0000"/>
                </a:solidFill>
                <a:latin typeface="方正仿宋_GBK" panose="03000509000000000000" charset="-122"/>
                <a:ea typeface="方正仿宋_GBK" panose="03000509000000000000" charset="-122"/>
              </a:rPr>
              <a:t>广岛</a:t>
            </a:r>
            <a:r>
              <a:rPr lang="zh-CN" altLang="en-US" sz="3200" b="1" dirty="0">
                <a:latin typeface="方正仿宋_GBK" panose="03000509000000000000" charset="-122"/>
                <a:ea typeface="方正仿宋_GBK" panose="03000509000000000000" charset="-122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方正仿宋_GBK" panose="03000509000000000000" charset="-122"/>
                <a:ea typeface="方正仿宋_GBK" panose="03000509000000000000" charset="-122"/>
              </a:rPr>
              <a:t>长崎</a:t>
            </a:r>
            <a:r>
              <a:rPr lang="zh-CN" altLang="en-US" sz="3200" b="1" dirty="0">
                <a:latin typeface="方正仿宋_GBK" panose="03000509000000000000" charset="-122"/>
                <a:ea typeface="方正仿宋_GBK" panose="03000509000000000000" charset="-122"/>
              </a:rPr>
              <a:t>各投一枚原子弹。上图表示的是原子弹的蘑菇云及原子弹后的城市惨像。</a:t>
            </a:r>
            <a:endParaRPr lang="zh-CN" altLang="en-US" sz="3200" b="1" dirty="0">
              <a:latin typeface="方正仿宋_GBK" panose="03000509000000000000" charset="-122"/>
              <a:ea typeface="方正仿宋_GBK" panose="03000509000000000000" charset="-122"/>
            </a:endParaRPr>
          </a:p>
        </p:txBody>
      </p:sp>
      <p:pic>
        <p:nvPicPr>
          <p:cNvPr id="13316" name="图片 13315" descr="爆炸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3575" y="3463925"/>
            <a:ext cx="658813" cy="6588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0" name="图片 13319" descr="1_1-1-21-24_200209031028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6193" y="2294255"/>
            <a:ext cx="1360487" cy="180022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FFCC00"/>
            </a:outerShdw>
          </a:effectLst>
        </p:spPr>
      </p:pic>
      <p:pic>
        <p:nvPicPr>
          <p:cNvPr id="13321" name="图片 13320" descr="图片20"/>
          <p:cNvPicPr>
            <a:picLocks noChangeAspect="1"/>
          </p:cNvPicPr>
          <p:nvPr/>
        </p:nvPicPr>
        <p:blipFill>
          <a:blip r:embed="rId5"/>
          <a:srcRect l="2538" t="1482" r="2437" b="740"/>
          <a:stretch>
            <a:fillRect/>
          </a:stretch>
        </p:blipFill>
        <p:spPr>
          <a:xfrm>
            <a:off x="8977630" y="205105"/>
            <a:ext cx="1225550" cy="1728788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rgbClr val="FFCC00"/>
            </a:outerShdw>
          </a:effectLst>
        </p:spPr>
      </p:pic>
      <p:sp>
        <p:nvSpPr>
          <p:cNvPr id="13322" name="矩形 13321"/>
          <p:cNvSpPr/>
          <p:nvPr/>
        </p:nvSpPr>
        <p:spPr>
          <a:xfrm>
            <a:off x="10346055" y="2941955"/>
            <a:ext cx="14293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“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胖子”</a:t>
            </a:r>
            <a:endParaRPr lang="zh-CN" altLang="en-US" sz="28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3323" name="矩形 13322"/>
          <p:cNvSpPr/>
          <p:nvPr/>
        </p:nvSpPr>
        <p:spPr>
          <a:xfrm>
            <a:off x="10203180" y="781368"/>
            <a:ext cx="17856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“</a:t>
            </a:r>
            <a:r>
              <a:rPr lang="zh-CN" altLang="en-US" sz="2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小男孩”</a:t>
            </a:r>
            <a:endParaRPr lang="zh-CN" altLang="en-US" sz="28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322" grpId="0"/>
      <p:bldP spid="133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4577" name="Picture 5" descr="00000_4"/>
          <p:cNvPicPr>
            <a:picLocks noGrp="1"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0815" y="76200"/>
            <a:ext cx="5581015" cy="36455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78" name="Picture 7" descr="00000_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4420" y="3791585"/>
            <a:ext cx="5956300" cy="29190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Text Box 10"/>
          <p:cNvSpPr txBox="1"/>
          <p:nvPr/>
        </p:nvSpPr>
        <p:spPr>
          <a:xfrm>
            <a:off x="5849620" y="868680"/>
            <a:ext cx="588327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  <a:latin typeface="方正仿宋_GBK"/>
                <a:ea typeface="方正仿宋_GBK"/>
              </a:rPr>
              <a:t>1945</a:t>
            </a:r>
            <a:r>
              <a:rPr lang="zh-CN" altLang="en-US" sz="3200" b="1" dirty="0">
                <a:solidFill>
                  <a:srgbClr val="FF0000"/>
                </a:solidFill>
                <a:latin typeface="方正仿宋_GBK"/>
                <a:ea typeface="方正仿宋_GBK"/>
              </a:rPr>
              <a:t>年</a:t>
            </a:r>
            <a:r>
              <a:rPr lang="en-US" altLang="zh-CN" sz="3200" b="1">
                <a:solidFill>
                  <a:srgbClr val="FF0000"/>
                </a:solidFill>
                <a:latin typeface="方正仿宋_GBK"/>
                <a:ea typeface="方正仿宋_GBK"/>
              </a:rPr>
              <a:t>8</a:t>
            </a:r>
            <a:r>
              <a:rPr lang="zh-CN" altLang="en-US" sz="3200" b="1" dirty="0">
                <a:solidFill>
                  <a:srgbClr val="FF0000"/>
                </a:solidFill>
                <a:latin typeface="方正仿宋_GBK"/>
                <a:ea typeface="方正仿宋_GBK"/>
              </a:rPr>
              <a:t>月，苏联对日宣战</a:t>
            </a:r>
            <a:endParaRPr lang="zh-CN" altLang="en-US" sz="3200" b="1" dirty="0">
              <a:solidFill>
                <a:srgbClr val="FF0000"/>
              </a:solidFill>
              <a:latin typeface="方正仿宋_GBK"/>
              <a:ea typeface="方正仿宋_GBK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方正仿宋_GBK"/>
                <a:ea typeface="方正仿宋_GBK"/>
              </a:rPr>
              <a:t>出兵中国东北</a:t>
            </a:r>
            <a:r>
              <a:rPr lang="zh-CN" altLang="en-US" sz="3200" b="1" dirty="0">
                <a:solidFill>
                  <a:srgbClr val="FF0000"/>
                </a:solidFill>
                <a:latin typeface="方正仿宋_GBK"/>
                <a:ea typeface="方正仿宋_GBK"/>
                <a:sym typeface="+mn-ea"/>
              </a:rPr>
              <a:t>向日本关东军进攻</a:t>
            </a:r>
            <a:endParaRPr lang="zh-CN" altLang="en-US" sz="3200" b="1" dirty="0">
              <a:solidFill>
                <a:srgbClr val="FF0000"/>
              </a:solidFill>
              <a:latin typeface="方正仿宋_GBK"/>
              <a:ea typeface="方正仿宋_GBK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3200" b="1" dirty="0">
              <a:solidFill>
                <a:srgbClr val="FF0000"/>
              </a:solidFill>
              <a:latin typeface="方正仿宋_GBK"/>
              <a:ea typeface="方正仿宋_GBK"/>
            </a:endParaRPr>
          </a:p>
        </p:txBody>
      </p:sp>
      <p:pic>
        <p:nvPicPr>
          <p:cNvPr id="24582" name="Picture 13" descr="00000_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" y="3935095"/>
            <a:ext cx="5563235" cy="29000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5601" name="Picture 5" descr="174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1688" y="105093"/>
            <a:ext cx="6211887" cy="3490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2" name="Text Box 9"/>
          <p:cNvSpPr txBox="1"/>
          <p:nvPr/>
        </p:nvSpPr>
        <p:spPr>
          <a:xfrm>
            <a:off x="6357938" y="4456113"/>
            <a:ext cx="78740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200" b="1" dirty="0">
                <a:latin typeface="方正仿宋_GBK" panose="03000509000000000000" charset="-122"/>
                <a:ea typeface="方正仿宋_GBK" panose="03000509000000000000" charset="-122"/>
              </a:rPr>
              <a:t>八路军解放山海关</a:t>
            </a:r>
            <a:endParaRPr lang="zh-CN" altLang="en-US" sz="2200" b="1" dirty="0">
              <a:latin typeface="方正仿宋_GBK" panose="03000509000000000000" charset="-122"/>
              <a:ea typeface="方正仿宋_GBK" panose="03000509000000000000" charset="-122"/>
            </a:endParaRPr>
          </a:p>
        </p:txBody>
      </p:sp>
      <p:pic>
        <p:nvPicPr>
          <p:cNvPr id="25603" name="Picture 11" descr="00000_10"/>
          <p:cNvPicPr>
            <a:picLocks noChangeAspect="1"/>
          </p:cNvPicPr>
          <p:nvPr/>
        </p:nvPicPr>
        <p:blipFill>
          <a:blip r:embed="rId2"/>
          <a:srcRect r="-49" b="47"/>
          <a:stretch>
            <a:fillRect/>
          </a:stretch>
        </p:blipFill>
        <p:spPr>
          <a:xfrm>
            <a:off x="946785" y="3761105"/>
            <a:ext cx="5398135" cy="28784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4" name="Text Box 12"/>
          <p:cNvSpPr txBox="1"/>
          <p:nvPr/>
        </p:nvSpPr>
        <p:spPr>
          <a:xfrm>
            <a:off x="10140950" y="4456430"/>
            <a:ext cx="1804670" cy="9372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200" b="1" dirty="0">
                <a:latin typeface="方正仿宋_GBK" panose="03000509000000000000" charset="-122"/>
                <a:ea typeface="方正仿宋_GBK" panose="03000509000000000000" charset="-122"/>
              </a:rPr>
              <a:t>八路军</a:t>
            </a:r>
            <a:endParaRPr lang="zh-CN" altLang="en-US" sz="2200" b="1" dirty="0">
              <a:latin typeface="方正仿宋_GBK" panose="03000509000000000000" charset="-122"/>
              <a:ea typeface="方正仿宋_GBK" panose="03000509000000000000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200" b="1" dirty="0">
                <a:latin typeface="方正仿宋_GBK" panose="03000509000000000000" charset="-122"/>
                <a:ea typeface="方正仿宋_GBK" panose="03000509000000000000" charset="-122"/>
              </a:rPr>
              <a:t>收复石家庄</a:t>
            </a:r>
            <a:endParaRPr lang="zh-CN" altLang="en-US" sz="2200" b="1" dirty="0">
              <a:latin typeface="方正仿宋_GBK" panose="03000509000000000000" charset="-122"/>
              <a:ea typeface="方正仿宋_GBK" panose="03000509000000000000" charset="-122"/>
            </a:endParaRPr>
          </a:p>
        </p:txBody>
      </p:sp>
      <p:sp>
        <p:nvSpPr>
          <p:cNvPr id="25605" name="Text Box 13"/>
          <p:cNvSpPr txBox="1"/>
          <p:nvPr/>
        </p:nvSpPr>
        <p:spPr>
          <a:xfrm>
            <a:off x="7319010" y="105410"/>
            <a:ext cx="4626610" cy="27997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方正仿宋_GBK" panose="03000509000000000000" charset="-122"/>
                <a:ea typeface="方正仿宋_GBK" panose="03000509000000000000" charset="-122"/>
              </a:rPr>
              <a:t>中国共产党领导的敌后战场率先发起局部反攻</a:t>
            </a:r>
            <a:endParaRPr lang="zh-CN" altLang="en-US" sz="3200" b="1" dirty="0">
              <a:latin typeface="方正仿宋_GBK" panose="03000509000000000000" charset="-122"/>
              <a:ea typeface="方正仿宋_GBK" panose="03000509000000000000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方正仿宋_GBK" panose="03000509000000000000" charset="-122"/>
                <a:ea typeface="方正仿宋_GBK" panose="03000509000000000000" charset="-122"/>
              </a:rPr>
              <a:t>1945年8月9日，</a:t>
            </a:r>
            <a:r>
              <a:rPr lang="zh-CN" altLang="en-US" sz="3200" b="1" dirty="0">
                <a:solidFill>
                  <a:srgbClr val="000066"/>
                </a:solidFill>
                <a:latin typeface="方正仿宋_GBK" panose="03000509000000000000" charset="-122"/>
                <a:ea typeface="方正仿宋_GBK" panose="03000509000000000000" charset="-122"/>
              </a:rPr>
              <a:t>毛泽东</a:t>
            </a:r>
            <a:r>
              <a:rPr lang="zh-CN" altLang="en-US" sz="3200" b="1" dirty="0">
                <a:latin typeface="方正仿宋_GBK" panose="03000509000000000000" charset="-122"/>
                <a:ea typeface="方正仿宋_GBK" panose="03000509000000000000" charset="-122"/>
              </a:rPr>
              <a:t>发表《</a:t>
            </a:r>
            <a:r>
              <a:rPr lang="zh-CN" altLang="en-US" sz="3200" b="1" dirty="0">
                <a:solidFill>
                  <a:srgbClr val="FF0000"/>
                </a:solidFill>
                <a:latin typeface="方正仿宋_GBK" panose="03000509000000000000" charset="-122"/>
                <a:ea typeface="方正仿宋_GBK" panose="03000509000000000000" charset="-122"/>
              </a:rPr>
              <a:t>对日寇的最后一战</a:t>
            </a:r>
            <a:r>
              <a:rPr lang="zh-CN" altLang="en-US" sz="3200" b="1" dirty="0">
                <a:latin typeface="方正仿宋_GBK" panose="03000509000000000000" charset="-122"/>
                <a:ea typeface="方正仿宋_GBK" panose="03000509000000000000" charset="-122"/>
              </a:rPr>
              <a:t>》声明。 </a:t>
            </a:r>
            <a:endParaRPr lang="zh-CN" altLang="en-US" sz="3200" b="1" dirty="0">
              <a:latin typeface="方正仿宋_GBK" panose="03000509000000000000" charset="-122"/>
              <a:ea typeface="方正仿宋_GBK" panose="03000509000000000000" charset="-122"/>
            </a:endParaRPr>
          </a:p>
        </p:txBody>
      </p:sp>
      <p:pic>
        <p:nvPicPr>
          <p:cNvPr id="25606" name="图片 2" descr="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6775" y="3281680"/>
            <a:ext cx="2843213" cy="33575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2" grpId="0"/>
      <p:bldP spid="2560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Group 11"/>
          <p:cNvGrpSpPr/>
          <p:nvPr/>
        </p:nvGrpSpPr>
        <p:grpSpPr>
          <a:xfrm>
            <a:off x="732237" y="574675"/>
            <a:ext cx="11208348" cy="6087401"/>
            <a:chOff x="-757" y="34"/>
            <a:chExt cx="9001" cy="5045"/>
          </a:xfrm>
        </p:grpSpPr>
        <p:pic>
          <p:nvPicPr>
            <p:cNvPr id="18436" name="Picture 12" descr="1945年8月15日日本裕仁天皇宣布无条件投降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5" y="34"/>
              <a:ext cx="3948" cy="385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437" name="Text Box 13"/>
            <p:cNvSpPr txBox="1"/>
            <p:nvPr/>
          </p:nvSpPr>
          <p:spPr>
            <a:xfrm>
              <a:off x="-757" y="3983"/>
              <a:ext cx="9001" cy="1096"/>
            </a:xfrm>
            <a:prstGeom prst="rect">
              <a:avLst/>
            </a:prstGeom>
            <a:solidFill>
              <a:srgbClr val="FFC000">
                <a:alpha val="50195"/>
              </a:srgbClr>
            </a:solidFill>
            <a:ln w="9525">
              <a:noFill/>
            </a:ln>
          </p:spPr>
          <p:txBody>
            <a:bodyPr wrap="square"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4000" b="1" dirty="0">
                  <a:solidFill>
                    <a:srgbClr val="FF0000"/>
                  </a:solidFill>
                  <a:latin typeface="方正仿宋_GBK"/>
                  <a:ea typeface="方正仿宋_GBK"/>
                </a:rPr>
                <a:t>1945年8月15日</a:t>
              </a:r>
              <a:r>
                <a:rPr lang="zh-CN" altLang="en-US" sz="4000" b="1" dirty="0">
                  <a:solidFill>
                    <a:schemeClr val="tx1"/>
                  </a:solidFill>
                  <a:latin typeface="方正仿宋_GBK"/>
                  <a:ea typeface="方正仿宋_GBK"/>
                </a:rPr>
                <a:t>，日本裕仁天皇</a:t>
              </a:r>
              <a:r>
                <a:rPr lang="zh-CN" altLang="en-US" sz="4000" b="1" dirty="0">
                  <a:solidFill>
                    <a:srgbClr val="FF0000"/>
                  </a:solidFill>
                  <a:latin typeface="方正仿宋_GBK"/>
                  <a:ea typeface="方正仿宋_GBK"/>
                </a:rPr>
                <a:t>宣布无条件投降</a:t>
              </a:r>
              <a:r>
                <a:rPr lang="zh-CN" altLang="en-US" sz="4000" b="1" dirty="0">
                  <a:solidFill>
                    <a:schemeClr val="tx1"/>
                  </a:solidFill>
                  <a:latin typeface="方正仿宋_GBK"/>
                  <a:ea typeface="方正仿宋_GBK"/>
                </a:rPr>
                <a:t>。中国抗日战争取得了最后的胜利，</a:t>
              </a:r>
              <a:endParaRPr lang="zh-CN" altLang="en-US" sz="4000" b="1" dirty="0">
                <a:solidFill>
                  <a:schemeClr val="tx1"/>
                </a:solidFill>
                <a:latin typeface="方正仿宋_GBK"/>
                <a:ea typeface="方正仿宋_GBK"/>
              </a:endParaRPr>
            </a:p>
          </p:txBody>
        </p:sp>
      </p:grpSp>
      <p:pic>
        <p:nvPicPr>
          <p:cNvPr id="27652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5613" y="566738"/>
            <a:ext cx="3455987" cy="46148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8673" name="Picture 3"/>
          <p:cNvPicPr>
            <a:picLocks noChangeAspect="1"/>
          </p:cNvPicPr>
          <p:nvPr/>
        </p:nvPicPr>
        <p:blipFill>
          <a:blip r:embed="rId1"/>
          <a:srcRect t="1563" r="540" b="1530"/>
          <a:stretch>
            <a:fillRect/>
          </a:stretch>
        </p:blipFill>
        <p:spPr>
          <a:xfrm>
            <a:off x="1531938" y="511175"/>
            <a:ext cx="9144000" cy="4527550"/>
          </a:xfrm>
          <a:prstGeom prst="rect">
            <a:avLst/>
          </a:prstGeom>
          <a:noFill/>
          <a:ln w="9525" cap="flat" cmpd="sng">
            <a:solidFill>
              <a:srgbClr val="CC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8674" name="Rectangle 2"/>
          <p:cNvSpPr/>
          <p:nvPr/>
        </p:nvSpPr>
        <p:spPr>
          <a:xfrm>
            <a:off x="1582738" y="5232400"/>
            <a:ext cx="8837612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dirty="0">
                <a:latin typeface="方正仿宋_GBK" panose="03000509000000000000" charset="-122"/>
                <a:ea typeface="方正仿宋_GBK" panose="03000509000000000000" charset="-122"/>
              </a:rPr>
              <a:t>1945</a:t>
            </a:r>
            <a:r>
              <a:rPr lang="zh-CN" altLang="en-US" sz="2800" b="1" dirty="0">
                <a:latin typeface="方正仿宋_GBK" panose="03000509000000000000" charset="-122"/>
                <a:ea typeface="方正仿宋_GBK" panose="03000509000000000000" charset="-122"/>
              </a:rPr>
              <a:t>年</a:t>
            </a:r>
            <a:r>
              <a:rPr lang="en-US" altLang="zh-CN" sz="2800" b="1" dirty="0">
                <a:latin typeface="方正仿宋_GBK" panose="03000509000000000000" charset="-122"/>
                <a:ea typeface="方正仿宋_GBK" panose="03000509000000000000" charset="-122"/>
              </a:rPr>
              <a:t>9</a:t>
            </a:r>
            <a:r>
              <a:rPr lang="zh-CN" altLang="en-US" sz="2800" b="1" dirty="0">
                <a:latin typeface="方正仿宋_GBK" panose="03000509000000000000" charset="-122"/>
                <a:ea typeface="方正仿宋_GBK" panose="03000509000000000000" charset="-122"/>
              </a:rPr>
              <a:t>月</a:t>
            </a:r>
            <a:r>
              <a:rPr lang="en-US" altLang="zh-CN" sz="2800" b="1" dirty="0">
                <a:latin typeface="方正仿宋_GBK" panose="03000509000000000000" charset="-122"/>
                <a:ea typeface="方正仿宋_GBK" panose="03000509000000000000" charset="-122"/>
              </a:rPr>
              <a:t>2</a:t>
            </a:r>
            <a:r>
              <a:rPr lang="zh-CN" altLang="en-US" sz="2800" b="1" dirty="0">
                <a:latin typeface="方正仿宋_GBK" panose="03000509000000000000" charset="-122"/>
                <a:ea typeface="方正仿宋_GBK" panose="03000509000000000000" charset="-122"/>
              </a:rPr>
              <a:t>日，日本向盟国投降签字仪式在东京湾美国战舰“密苏里”号举行。</a:t>
            </a:r>
            <a:endParaRPr lang="zh-CN" altLang="en-US" sz="2800" b="1" dirty="0">
              <a:latin typeface="方正仿宋_GBK" panose="03000509000000000000" charset="-122"/>
              <a:ea typeface="方正仿宋_GBK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29697" name="Object 2"/>
          <p:cNvGraphicFramePr/>
          <p:nvPr/>
        </p:nvGraphicFramePr>
        <p:xfrm>
          <a:off x="1820863" y="928688"/>
          <a:ext cx="8416925" cy="435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5495925" imgH="3438525" progId="PBrush">
                  <p:embed/>
                </p:oleObj>
              </mc:Choice>
              <mc:Fallback>
                <p:oleObj name="" r:id="rId1" imgW="5495925" imgH="3438525" progId="PBrush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20863" y="928688"/>
                        <a:ext cx="8416925" cy="4352925"/>
                      </a:xfrm>
                      <a:prstGeom prst="rect">
                        <a:avLst/>
                      </a:prstGeom>
                      <a:noFill/>
                      <a:ln w="57150" cap="flat" cmpd="sng">
                        <a:solidFill>
                          <a:srgbClr val="996633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8" name="Text Box 3"/>
          <p:cNvSpPr txBox="1"/>
          <p:nvPr/>
        </p:nvSpPr>
        <p:spPr>
          <a:xfrm>
            <a:off x="1524000" y="5380038"/>
            <a:ext cx="91440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方正仿宋_GBK"/>
                <a:ea typeface="方正仿宋_GBK"/>
              </a:rPr>
              <a:t>日本侵华军总司令冈村宁茨向中国战区陆军总司令何应钦递呈降书</a:t>
            </a:r>
            <a:endParaRPr lang="zh-CN" altLang="en-US" sz="3600" b="1" dirty="0">
              <a:latin typeface="方正仿宋_GBK"/>
              <a:ea typeface="方正仿宋_GB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0721" name="Picture 23" descr="这是1945年10月25日，中国战区台湾省受降仪式在台北公会堂举行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7365" y="1598295"/>
            <a:ext cx="8250555" cy="45859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2" name="Text Box 24"/>
          <p:cNvSpPr txBox="1"/>
          <p:nvPr/>
        </p:nvSpPr>
        <p:spPr>
          <a:xfrm>
            <a:off x="2529523" y="6184265"/>
            <a:ext cx="6265862" cy="5219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1945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25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日 台湾光复（受降仪式）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17533" y="654050"/>
            <a:ext cx="523494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sym typeface="+mn-ea"/>
              </a:rPr>
              <a:t>台湾回到祖国的怀抱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131" y="681901"/>
            <a:ext cx="8992270" cy="532859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719736" y="980728"/>
            <a:ext cx="721523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+mn-ea"/>
              </a:rPr>
              <a:t>台湾是什么时</a:t>
            </a:r>
            <a:r>
              <a:rPr lang="zh-CN" altLang="en-US" sz="3200" b="1" dirty="0"/>
              <a:t>候和祖国分离的？</a:t>
            </a:r>
            <a:endParaRPr lang="zh-CN" altLang="en-US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791585" y="1988820"/>
            <a:ext cx="676084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       </a:t>
            </a:r>
            <a:r>
              <a:rPr lang="zh-CN" altLang="en-US" sz="4000" b="1" dirty="0" smtClean="0"/>
              <a:t> 甲午</a:t>
            </a:r>
            <a:r>
              <a:rPr lang="zh-CN" altLang="en-US" sz="4000" b="1" dirty="0"/>
              <a:t>中日战争清政府战败，被迫签订了</a:t>
            </a:r>
            <a:r>
              <a:rPr lang="en-US" altLang="zh-CN" sz="4000" b="1" dirty="0">
                <a:solidFill>
                  <a:srgbClr val="FF0000"/>
                </a:solidFill>
              </a:rPr>
              <a:t>《</a:t>
            </a:r>
            <a:r>
              <a:rPr lang="zh-CN" altLang="en-US" sz="4000" b="1" dirty="0">
                <a:solidFill>
                  <a:srgbClr val="FF0000"/>
                </a:solidFill>
              </a:rPr>
              <a:t>马关条约</a:t>
            </a:r>
            <a:r>
              <a:rPr lang="en-US" altLang="zh-CN" sz="4000" b="1" dirty="0">
                <a:solidFill>
                  <a:srgbClr val="FF0000"/>
                </a:solidFill>
              </a:rPr>
              <a:t>》</a:t>
            </a:r>
            <a:r>
              <a:rPr lang="zh-CN" altLang="en-US" sz="4000" b="1" dirty="0"/>
              <a:t>，日本割占了台湾等中国领土。</a:t>
            </a: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745" name="矩形 7197"/>
          <p:cNvSpPr/>
          <p:nvPr/>
        </p:nvSpPr>
        <p:spPr>
          <a:xfrm>
            <a:off x="1570038" y="509588"/>
            <a:ext cx="729996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三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抗日战争胜利的原因和伟大意义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31746" name="Picture 3" descr="谜语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74838" y="1681163"/>
            <a:ext cx="1377950" cy="4116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Text Box 2"/>
          <p:cNvSpPr txBox="1"/>
          <p:nvPr/>
        </p:nvSpPr>
        <p:spPr>
          <a:xfrm>
            <a:off x="3619500" y="1289050"/>
            <a:ext cx="6745288" cy="51390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en-US" altLang="zh-CN" sz="3200" dirty="0">
                <a:latin typeface="微软雅黑" panose="020B0503020204020204" charset="-122"/>
                <a:ea typeface="微软雅黑" panose="020B0503020204020204" charset="-122"/>
              </a:rPr>
              <a:t>1945</a:t>
            </a: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年重庆谈判期间，中苏友好协会举办一次酒会，邀请国共双方代表及各报社记者参加。席间，一位国民党方面的记者说：“我出个谜语给大家猜。谜面是‘日本投降的原因’，谜底是‘我国古代一人名’。” 结果出现了几个谜底：“屈原”、“苏武”、“蒋干”、“毛遂”、“共工”。</a:t>
            </a:r>
            <a:endParaRPr lang="zh-CN" altLang="en-US" sz="3200" dirty="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请尝试着猜一下！</a:t>
            </a:r>
            <a:endParaRPr lang="en-US" altLang="zh-CN" sz="4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4514" name="Picture 2" descr="sdl01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2590800"/>
            <a:ext cx="1371600" cy="1752600"/>
          </a:xfrm>
          <a:prstGeom prst="rect">
            <a:avLst/>
          </a:prstGeom>
          <a:noFill/>
          <a:ln w="57150" cap="flat" cmpd="thinThick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64515" name="Picture 3" descr="罗斯福"/>
          <p:cNvPicPr>
            <a:picLocks noChangeAspect="1"/>
          </p:cNvPicPr>
          <p:nvPr/>
        </p:nvPicPr>
        <p:blipFill>
          <a:blip r:embed="rId3"/>
          <a:srcRect r="11385"/>
          <a:stretch>
            <a:fillRect/>
          </a:stretch>
        </p:blipFill>
        <p:spPr>
          <a:xfrm>
            <a:off x="2286000" y="2590800"/>
            <a:ext cx="1309688" cy="1752600"/>
          </a:xfrm>
          <a:prstGeom prst="rect">
            <a:avLst/>
          </a:prstGeom>
          <a:noFill/>
          <a:ln w="57150" cap="flat" cmpd="thickThin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2" name="Group 4"/>
          <p:cNvGrpSpPr/>
          <p:nvPr/>
        </p:nvGrpSpPr>
        <p:grpSpPr>
          <a:xfrm>
            <a:off x="1599994" y="340360"/>
            <a:ext cx="3724275" cy="1657350"/>
            <a:chOff x="45" y="102"/>
            <a:chExt cx="2580" cy="1044"/>
          </a:xfrm>
        </p:grpSpPr>
        <p:sp>
          <p:nvSpPr>
            <p:cNvPr id="32772" name="AutoShape 5" descr="画布"/>
            <p:cNvSpPr/>
            <p:nvPr/>
          </p:nvSpPr>
          <p:spPr>
            <a:xfrm>
              <a:off x="45" y="102"/>
              <a:ext cx="2580" cy="1044"/>
            </a:xfrm>
            <a:prstGeom prst="wedgeRectCallout">
              <a:avLst>
                <a:gd name="adj1" fmla="val -10079"/>
                <a:gd name="adj2" fmla="val 79500"/>
              </a:avLst>
            </a:prstGeom>
            <a:blipFill rotWithShape="0">
              <a:blip r:embed="rId4"/>
            </a:blipFill>
            <a:ln w="38100" cap="flat" cmpd="sng">
              <a:solidFill>
                <a:srgbClr val="CC99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algn="ctr" rotWithShape="0">
                <a:srgbClr val="808080">
                  <a:alpha val="50000"/>
                </a:srgbClr>
              </a:outerShdw>
            </a:effectLst>
          </p:spPr>
          <p:txBody>
            <a:bodyPr anchor="t"/>
            <a:p>
              <a:pPr algn="ctr"/>
              <a:r>
                <a:rPr lang="en-US" altLang="zh-CN" sz="3200" dirty="0">
                  <a:latin typeface="Times New Roman" panose="02020603050405020304" pitchFamily="18" charset="0"/>
                  <a:ea typeface="楷体_GB2312" pitchFamily="1" charset="-122"/>
                </a:rPr>
                <a:t>             </a:t>
              </a:r>
              <a:r>
                <a:rPr lang="zh-CN" altLang="en-US" sz="2800" i="1" dirty="0">
                  <a:solidFill>
                    <a:srgbClr val="FF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屈原 </a:t>
              </a:r>
              <a:r>
                <a:rPr lang="en-US" altLang="zh-CN" sz="2800" dirty="0">
                  <a:latin typeface="Times New Roman" panose="02020603050405020304"/>
                  <a:ea typeface="华文新魏" panose="02010800040101010101" pitchFamily="2" charset="-122"/>
                </a:rPr>
                <a:t>——</a:t>
              </a:r>
              <a:r>
                <a:rPr lang="en-US" altLang="zh-CN" sz="28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 </a:t>
              </a:r>
              <a:r>
                <a:rPr lang="zh-CN" altLang="en-US" sz="28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指</a:t>
              </a:r>
              <a:endPara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   日本屈服服于美</a:t>
              </a:r>
              <a:endParaRPr lang="en-US" altLang="zh-CN" sz="2800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en-US" altLang="zh-CN" sz="28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    </a:t>
              </a:r>
              <a:r>
                <a:rPr lang="zh-CN" altLang="en-US" sz="28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国投下的两颗原  子弹。</a:t>
              </a:r>
              <a:endPara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pic>
          <p:nvPicPr>
            <p:cNvPr id="32773" name="Picture 6" descr="屈原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" y="161"/>
              <a:ext cx="720" cy="96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" name="Group 7"/>
          <p:cNvGrpSpPr/>
          <p:nvPr/>
        </p:nvGrpSpPr>
        <p:grpSpPr>
          <a:xfrm>
            <a:off x="1828800" y="4724400"/>
            <a:ext cx="4227513" cy="2042516"/>
            <a:chOff x="0" y="3120"/>
            <a:chExt cx="2544" cy="1447"/>
          </a:xfrm>
        </p:grpSpPr>
        <p:sp>
          <p:nvSpPr>
            <p:cNvPr id="32775" name="AutoShape 8" descr="画布"/>
            <p:cNvSpPr/>
            <p:nvPr/>
          </p:nvSpPr>
          <p:spPr>
            <a:xfrm>
              <a:off x="0" y="3120"/>
              <a:ext cx="2544" cy="1447"/>
            </a:xfrm>
            <a:prstGeom prst="wedgeRectCallout">
              <a:avLst>
                <a:gd name="adj1" fmla="val 33528"/>
                <a:gd name="adj2" fmla="val -94250"/>
              </a:avLst>
            </a:prstGeom>
            <a:blipFill rotWithShape="0">
              <a:blip r:embed="rId4"/>
            </a:blipFill>
            <a:ln w="38100" cap="flat" cmpd="sng">
              <a:solidFill>
                <a:srgbClr val="CC99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algn="ctr" rotWithShape="0">
                <a:srgbClr val="808080">
                  <a:alpha val="50000"/>
                </a:srgbClr>
              </a:outerShdw>
            </a:effectLst>
          </p:spPr>
          <p:txBody>
            <a:bodyPr anchor="t"/>
            <a:p>
              <a:pPr algn="ctr"/>
              <a:r>
                <a:rPr lang="en-US" altLang="zh-CN" sz="2800" i="1">
                  <a:solidFill>
                    <a:schemeClr val="folHlink"/>
                  </a:solidFill>
                  <a:latin typeface="Times New Roman" panose="02020603050405020304" pitchFamily="18" charset="0"/>
                  <a:ea typeface="楷体_GB2312" pitchFamily="1" charset="-122"/>
                </a:rPr>
                <a:t>          </a:t>
              </a:r>
              <a:r>
                <a:rPr lang="zh-CN" altLang="en-US" sz="2800" i="1">
                  <a:solidFill>
                    <a:srgbClr val="FF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苏武</a:t>
              </a:r>
              <a:r>
                <a:rPr lang="en-US" altLang="zh-CN" sz="2800">
                  <a:latin typeface="Times New Roman" panose="02020603050405020304"/>
                  <a:ea typeface="华文新魏" panose="02010800040101010101" pitchFamily="2" charset="-122"/>
                </a:rPr>
                <a:t>——</a:t>
              </a:r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苏联</a:t>
              </a:r>
              <a:endPara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 红军出兵东北，  </a:t>
              </a:r>
              <a:endPara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一举击溃日本</a:t>
              </a:r>
              <a:endPara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关东军。</a:t>
              </a:r>
              <a:endPara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pic>
          <p:nvPicPr>
            <p:cNvPr id="32776" name="Picture 9" descr="苏武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6" y="3264"/>
              <a:ext cx="720" cy="91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64522" name="Picture 10" descr="f104"/>
          <p:cNvPicPr>
            <a:picLocks noChangeAspect="1"/>
          </p:cNvPicPr>
          <p:nvPr/>
        </p:nvPicPr>
        <p:blipFill>
          <a:blip r:embed="rId7">
            <a:lum bright="12000"/>
          </a:blip>
          <a:srcRect b="11111"/>
          <a:stretch>
            <a:fillRect/>
          </a:stretch>
        </p:blipFill>
        <p:spPr>
          <a:xfrm>
            <a:off x="6283325" y="2590800"/>
            <a:ext cx="1336675" cy="1752600"/>
          </a:xfrm>
          <a:prstGeom prst="rect">
            <a:avLst/>
          </a:prstGeom>
          <a:noFill/>
          <a:ln w="57150" cap="flat" cmpd="thickThin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64523" name="Picture 11" descr="49"/>
          <p:cNvPicPr>
            <a:picLocks noChangeAspect="1"/>
          </p:cNvPicPr>
          <p:nvPr/>
        </p:nvPicPr>
        <p:blipFill>
          <a:blip r:embed="rId8"/>
          <a:srcRect l="20425" r="18889" b="19231"/>
          <a:stretch>
            <a:fillRect/>
          </a:stretch>
        </p:blipFill>
        <p:spPr>
          <a:xfrm>
            <a:off x="8305800" y="2590800"/>
            <a:ext cx="1371600" cy="1752600"/>
          </a:xfrm>
          <a:prstGeom prst="rect">
            <a:avLst/>
          </a:prstGeom>
          <a:noFill/>
          <a:ln w="57150" cap="flat" cmpd="thickThin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4" name="Group 12"/>
          <p:cNvGrpSpPr/>
          <p:nvPr/>
        </p:nvGrpSpPr>
        <p:grpSpPr>
          <a:xfrm>
            <a:off x="6327775" y="240066"/>
            <a:ext cx="5130800" cy="1893534"/>
            <a:chOff x="3218" y="7"/>
            <a:chExt cx="2542" cy="1193"/>
          </a:xfrm>
        </p:grpSpPr>
        <p:sp>
          <p:nvSpPr>
            <p:cNvPr id="32780" name="AutoShape 13" descr="画布"/>
            <p:cNvSpPr/>
            <p:nvPr/>
          </p:nvSpPr>
          <p:spPr>
            <a:xfrm>
              <a:off x="3218" y="7"/>
              <a:ext cx="2542" cy="1193"/>
            </a:xfrm>
            <a:prstGeom prst="wedgeRectCallout">
              <a:avLst>
                <a:gd name="adj1" fmla="val -40329"/>
                <a:gd name="adj2" fmla="val 74634"/>
              </a:avLst>
            </a:prstGeom>
            <a:blipFill rotWithShape="0">
              <a:blip r:embed="rId4"/>
            </a:blipFill>
            <a:ln w="38100" cap="flat" cmpd="sng">
              <a:solidFill>
                <a:srgbClr val="CC99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algn="ctr" rotWithShape="0">
                <a:srgbClr val="808080">
                  <a:alpha val="50000"/>
                </a:srgbClr>
              </a:outerShdw>
            </a:effectLst>
          </p:spPr>
          <p:txBody>
            <a:bodyPr anchor="t"/>
            <a:p>
              <a:pPr algn="ctr"/>
              <a:r>
                <a:rPr lang="en-US" altLang="zh-CN" sz="2800" i="1">
                  <a:solidFill>
                    <a:schemeClr val="folHlink"/>
                  </a:solidFill>
                  <a:latin typeface="Times New Roman" panose="02020603050405020304" pitchFamily="18" charset="0"/>
                  <a:ea typeface="楷体_GB2312" pitchFamily="1" charset="-122"/>
                </a:rPr>
                <a:t>            </a:t>
              </a:r>
              <a:r>
                <a:rPr lang="zh-CN" altLang="en-US" sz="2800" i="1">
                  <a:solidFill>
                    <a:srgbClr val="FF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蒋干</a:t>
              </a:r>
              <a:r>
                <a:rPr lang="en-US" altLang="zh-CN" sz="2800">
                  <a:latin typeface="Times New Roman" panose="02020603050405020304"/>
                  <a:ea typeface="华文新魏" panose="02010800040101010101" pitchFamily="2" charset="-122"/>
                </a:rPr>
                <a:t>——</a:t>
              </a:r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蒋</a:t>
              </a:r>
              <a:endPara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    介石政府    </a:t>
              </a:r>
              <a:endPara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      正面战场组织</a:t>
              </a:r>
              <a:endPara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       抗战的结果</a:t>
              </a:r>
              <a:r>
                <a:rPr lang="zh-CN" altLang="en-US" sz="2800">
                  <a:latin typeface="Times New Roman" panose="02020603050405020304" pitchFamily="18" charset="0"/>
                  <a:ea typeface="楷体_GB2312" pitchFamily="1" charset="-122"/>
                </a:rPr>
                <a:t>。</a:t>
              </a:r>
              <a:endParaRPr lang="zh-CN" altLang="en-US" sz="2800">
                <a:latin typeface="Times New Roman" panose="02020603050405020304" pitchFamily="18" charset="0"/>
                <a:ea typeface="楷体_GB2312" pitchFamily="1" charset="-122"/>
              </a:endParaRPr>
            </a:p>
          </p:txBody>
        </p:sp>
        <p:pic>
          <p:nvPicPr>
            <p:cNvPr id="32781" name="Picture 14" descr="蒋干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312" y="129"/>
              <a:ext cx="816" cy="92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" name="Group 15"/>
          <p:cNvGrpSpPr/>
          <p:nvPr/>
        </p:nvGrpSpPr>
        <p:grpSpPr>
          <a:xfrm>
            <a:off x="6677025" y="4762500"/>
            <a:ext cx="3886200" cy="1844040"/>
            <a:chOff x="3312" y="3072"/>
            <a:chExt cx="2448" cy="1200"/>
          </a:xfrm>
        </p:grpSpPr>
        <p:sp>
          <p:nvSpPr>
            <p:cNvPr id="32783" name="AutoShape 16" descr="画布"/>
            <p:cNvSpPr/>
            <p:nvPr/>
          </p:nvSpPr>
          <p:spPr>
            <a:xfrm>
              <a:off x="3312" y="3072"/>
              <a:ext cx="2448" cy="1200"/>
            </a:xfrm>
            <a:prstGeom prst="wedgeRectCallout">
              <a:avLst>
                <a:gd name="adj1" fmla="val -981"/>
                <a:gd name="adj2" fmla="val -88917"/>
              </a:avLst>
            </a:prstGeom>
            <a:blipFill rotWithShape="0">
              <a:blip r:embed="rId4"/>
            </a:blipFill>
            <a:ln w="38100" cap="flat" cmpd="sng">
              <a:solidFill>
                <a:srgbClr val="CC99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algn="ctr" rotWithShape="0">
                <a:srgbClr val="808080">
                  <a:alpha val="50000"/>
                </a:srgbClr>
              </a:outerShdw>
            </a:effectLst>
          </p:spPr>
          <p:txBody>
            <a:bodyPr anchor="t"/>
            <a:p>
              <a:pPr algn="ctr"/>
              <a:r>
                <a:rPr lang="en-US" altLang="zh-CN" sz="2800" i="1">
                  <a:solidFill>
                    <a:schemeClr val="folHlink"/>
                  </a:solidFill>
                  <a:latin typeface="Times New Roman" panose="02020603050405020304" pitchFamily="18" charset="0"/>
                  <a:ea typeface="楷体_GB2312" pitchFamily="1" charset="-122"/>
                </a:rPr>
                <a:t>        </a:t>
              </a:r>
              <a:r>
                <a:rPr lang="zh-CN" altLang="en-US" sz="2800" i="1">
                  <a:solidFill>
                    <a:srgbClr val="FF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毛遂</a:t>
              </a:r>
              <a:r>
                <a:rPr lang="en-US" altLang="zh-CN" sz="2800">
                  <a:latin typeface="Times New Roman" panose="02020603050405020304"/>
                  <a:ea typeface="华文新魏" panose="02010800040101010101" pitchFamily="2" charset="-122"/>
                </a:rPr>
                <a:t>——</a:t>
              </a:r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毛泽</a:t>
              </a:r>
              <a:endPara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东领导的抗日</a:t>
              </a:r>
              <a:endPara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武装坚持敌后</a:t>
              </a:r>
              <a:endPara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抗战的结果。</a:t>
              </a:r>
              <a:endPara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pic>
          <p:nvPicPr>
            <p:cNvPr id="32784" name="Picture 17" descr="毛遂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360" y="3264"/>
              <a:ext cx="748" cy="96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" dur="5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8" dur="500"/>
                                        <p:tgtEl>
                                          <p:spTgt spid="645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5538" name="Picture 2" descr="罗斯福"/>
          <p:cNvPicPr>
            <a:picLocks noChangeAspect="1"/>
          </p:cNvPicPr>
          <p:nvPr/>
        </p:nvPicPr>
        <p:blipFill>
          <a:blip r:embed="rId1"/>
          <a:srcRect r="11385"/>
          <a:stretch>
            <a:fillRect/>
          </a:stretch>
        </p:blipFill>
        <p:spPr>
          <a:xfrm>
            <a:off x="6759575" y="1524000"/>
            <a:ext cx="1371600" cy="1752600"/>
          </a:xfrm>
          <a:prstGeom prst="rect">
            <a:avLst/>
          </a:prstGeom>
          <a:noFill/>
          <a:ln w="57150" cap="flat" cmpd="thickThin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65539" name="Picture 3" descr="sdl0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8375" y="1524000"/>
            <a:ext cx="1371600" cy="1752600"/>
          </a:xfrm>
          <a:prstGeom prst="rect">
            <a:avLst/>
          </a:prstGeom>
          <a:noFill/>
          <a:ln w="57150" cap="flat" cmpd="thinThick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65540" name="Picture 4" descr="f104"/>
          <p:cNvPicPr>
            <a:picLocks noChangeAspect="1"/>
          </p:cNvPicPr>
          <p:nvPr/>
        </p:nvPicPr>
        <p:blipFill>
          <a:blip r:embed="rId4">
            <a:lum bright="12000"/>
          </a:blip>
          <a:srcRect b="11111"/>
          <a:stretch>
            <a:fillRect/>
          </a:stretch>
        </p:blipFill>
        <p:spPr>
          <a:xfrm>
            <a:off x="6683375" y="3581400"/>
            <a:ext cx="1489075" cy="1752600"/>
          </a:xfrm>
          <a:prstGeom prst="rect">
            <a:avLst/>
          </a:prstGeom>
          <a:noFill/>
          <a:ln w="57150" cap="flat" cmpd="thickThin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65541" name="Picture 5" descr="49"/>
          <p:cNvPicPr>
            <a:picLocks noChangeAspect="1"/>
          </p:cNvPicPr>
          <p:nvPr/>
        </p:nvPicPr>
        <p:blipFill>
          <a:blip r:embed="rId5"/>
          <a:srcRect l="20425" r="18889" b="19231"/>
          <a:stretch>
            <a:fillRect/>
          </a:stretch>
        </p:blipFill>
        <p:spPr>
          <a:xfrm>
            <a:off x="8588375" y="3581400"/>
            <a:ext cx="1447800" cy="1752600"/>
          </a:xfrm>
          <a:prstGeom prst="rect">
            <a:avLst/>
          </a:prstGeom>
          <a:noFill/>
          <a:ln w="57150" cap="flat" cmpd="thickThin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5542" name="Line 6"/>
          <p:cNvSpPr/>
          <p:nvPr/>
        </p:nvSpPr>
        <p:spPr>
          <a:xfrm>
            <a:off x="6226175" y="1219200"/>
            <a:ext cx="0" cy="4419600"/>
          </a:xfrm>
          <a:prstGeom prst="line">
            <a:avLst/>
          </a:prstGeom>
          <a:ln w="38100" cap="flat" cmpd="dbl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543" name="Line 7"/>
          <p:cNvSpPr/>
          <p:nvPr/>
        </p:nvSpPr>
        <p:spPr>
          <a:xfrm>
            <a:off x="10417175" y="1219200"/>
            <a:ext cx="0" cy="4419600"/>
          </a:xfrm>
          <a:prstGeom prst="line">
            <a:avLst/>
          </a:prstGeom>
          <a:ln w="38100" cap="flat" cmpd="dbl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544" name="Line 8"/>
          <p:cNvSpPr/>
          <p:nvPr/>
        </p:nvSpPr>
        <p:spPr>
          <a:xfrm>
            <a:off x="6226175" y="1219200"/>
            <a:ext cx="4191000" cy="0"/>
          </a:xfrm>
          <a:prstGeom prst="line">
            <a:avLst/>
          </a:prstGeom>
          <a:ln w="38100" cap="flat" cmpd="dbl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545" name="Line 9"/>
          <p:cNvSpPr/>
          <p:nvPr/>
        </p:nvSpPr>
        <p:spPr>
          <a:xfrm>
            <a:off x="6226175" y="5638800"/>
            <a:ext cx="4191000" cy="0"/>
          </a:xfrm>
          <a:prstGeom prst="line">
            <a:avLst/>
          </a:prstGeom>
          <a:ln w="38100" cap="flat" cmpd="dbl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10"/>
          <p:cNvGrpSpPr/>
          <p:nvPr/>
        </p:nvGrpSpPr>
        <p:grpSpPr>
          <a:xfrm>
            <a:off x="1689100" y="568325"/>
            <a:ext cx="4191000" cy="2438400"/>
            <a:chOff x="48" y="288"/>
            <a:chExt cx="2640" cy="1536"/>
          </a:xfrm>
        </p:grpSpPr>
        <p:sp>
          <p:nvSpPr>
            <p:cNvPr id="33802" name="AutoShape 11" descr="画布"/>
            <p:cNvSpPr/>
            <p:nvPr/>
          </p:nvSpPr>
          <p:spPr>
            <a:xfrm>
              <a:off x="48" y="288"/>
              <a:ext cx="2640" cy="1536"/>
            </a:xfrm>
            <a:prstGeom prst="wedgeRectCallout">
              <a:avLst>
                <a:gd name="adj1" fmla="val 55565"/>
                <a:gd name="adj2" fmla="val 66171"/>
              </a:avLst>
            </a:prstGeom>
            <a:blipFill rotWithShape="0">
              <a:blip r:embed="rId6"/>
            </a:blipFill>
            <a:ln w="38100" cap="flat" cmpd="sng">
              <a:solidFill>
                <a:srgbClr val="CC99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35921" dir="2699999" algn="ctr" rotWithShape="0">
                <a:srgbClr val="808080">
                  <a:alpha val="50000"/>
                </a:srgbClr>
              </a:outerShdw>
            </a:effectLst>
          </p:spPr>
          <p:txBody>
            <a:bodyPr anchor="t"/>
            <a:p>
              <a:pPr algn="ctr"/>
              <a:r>
                <a:rPr lang="en-US" altLang="zh-CN" sz="2800" i="1" dirty="0">
                  <a:solidFill>
                    <a:schemeClr val="folHlink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   </a:t>
              </a:r>
              <a:r>
                <a:rPr lang="zh-CN" altLang="en-US" sz="2800" i="1" dirty="0">
                  <a:solidFill>
                    <a:srgbClr val="FF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共工</a:t>
              </a:r>
              <a:r>
                <a:rPr lang="en-US" altLang="zh-CN" sz="2800" dirty="0">
                  <a:latin typeface="Times New Roman" panose="02020603050405020304"/>
                  <a:ea typeface="华文新魏" panose="02010800040101010101" pitchFamily="2" charset="-122"/>
                </a:rPr>
                <a:t>——</a:t>
              </a:r>
              <a:r>
                <a:rPr lang="zh-CN" altLang="en-US" sz="28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共     </a:t>
              </a:r>
              <a:endPara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  产党、国民党、</a:t>
              </a:r>
              <a:endPara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  国际反法西斯</a:t>
              </a:r>
              <a:endPara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    力量等共同努</a:t>
              </a:r>
              <a:endPara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  <a:p>
              <a:pPr algn="ctr"/>
              <a:r>
                <a:rPr lang="zh-CN" altLang="en-US" sz="28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     力的结果。</a:t>
              </a:r>
              <a:endPara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pic>
          <p:nvPicPr>
            <p:cNvPr id="33803" name="Picture 12" descr="共工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8" y="480"/>
              <a:ext cx="864" cy="115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5549" name="AutoShape 13"/>
          <p:cNvSpPr/>
          <p:nvPr/>
        </p:nvSpPr>
        <p:spPr>
          <a:xfrm>
            <a:off x="1770063" y="3352800"/>
            <a:ext cx="4038600" cy="1447800"/>
          </a:xfrm>
          <a:prstGeom prst="cloudCallout">
            <a:avLst>
              <a:gd name="adj1" fmla="val -10259"/>
              <a:gd name="adj2" fmla="val 68421"/>
            </a:avLst>
          </a:prstGeom>
          <a:solidFill>
            <a:srgbClr val="FFFF99"/>
          </a:solidFill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　　你认为哪一个原因最重要？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65550" name="Picture 14" descr="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65463" y="4876800"/>
            <a:ext cx="2286000" cy="1714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5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5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 bldLvl="0" animBg="1"/>
      <p:bldP spid="65543" grpId="0" bldLvl="0" animBg="1"/>
      <p:bldP spid="65544" grpId="0" bldLvl="0" animBg="1"/>
      <p:bldP spid="65545" grpId="0" bldLvl="0" animBg="1"/>
      <p:bldP spid="65549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4818" name="Rectangle 2"/>
          <p:cNvSpPr>
            <a:spLocks noGrp="1" noRot="1" noChangeArrowheads="1"/>
          </p:cNvSpPr>
          <p:nvPr/>
        </p:nvSpPr>
        <p:spPr>
          <a:xfrm>
            <a:off x="2841625" y="385763"/>
            <a:ext cx="630078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/>
            <a:r>
              <a:rPr lang="zh-CN" altLang="en-US" sz="4800" b="1" strike="noStrike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抗日战争胜利的</a:t>
            </a:r>
            <a:r>
              <a:rPr kumimoji="1" lang="zh-CN" altLang="en-US" sz="4800" b="1" strike="noStrike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j-cs"/>
              </a:rPr>
              <a:t>原因</a:t>
            </a:r>
            <a:endParaRPr kumimoji="1" lang="zh-CN" altLang="en-US" sz="4800" b="1" strike="noStrike" noProof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558925" y="1441450"/>
            <a:ext cx="9090025" cy="50158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fontAlgn="base"/>
            <a:r>
              <a:rPr kumimoji="1" lang="en-US" altLang="zh-CN" sz="4000" strike="noStrike" noProof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1.</a:t>
            </a:r>
            <a:r>
              <a:rPr kumimoji="1" lang="zh-CN" altLang="en-US" sz="4000" strike="noStrike" noProof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中国人民巨大的</a:t>
            </a:r>
            <a:r>
              <a:rPr kumimoji="1" lang="zh-CN" altLang="en-US" sz="4000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民族觉醒</a:t>
            </a:r>
            <a:r>
              <a:rPr kumimoji="1" lang="zh-CN" altLang="en-US" sz="4000" strike="noStrike" noProof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、空前的</a:t>
            </a:r>
            <a:r>
              <a:rPr kumimoji="1" lang="zh-CN" altLang="en-US" sz="4000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民族团结</a:t>
            </a:r>
            <a:r>
              <a:rPr kumimoji="1" lang="zh-CN" altLang="en-US" sz="4000" strike="noStrike" noProof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和英勇的</a:t>
            </a:r>
            <a:r>
              <a:rPr kumimoji="1" lang="zh-CN" altLang="en-US" sz="4000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民族抗争</a:t>
            </a:r>
            <a:r>
              <a:rPr kumimoji="1" lang="zh-CN" altLang="en-US" sz="4000" strike="noStrike" noProof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，是中国人民抗日战争胜利的决定性因素。</a:t>
            </a:r>
            <a:endParaRPr kumimoji="1" lang="zh-CN" altLang="en-US" sz="4000" strike="noStrike" noProof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fontAlgn="base"/>
            <a:r>
              <a:rPr kumimoji="1" lang="en-US" altLang="zh-CN" sz="4000" strike="noStrike" noProof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2.</a:t>
            </a:r>
            <a:r>
              <a:rPr kumimoji="1" lang="zh-CN" altLang="en-US" sz="4000" strike="noStrike" noProof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中国共产党在全民族抗战中发挥了</a:t>
            </a:r>
            <a:r>
              <a:rPr kumimoji="1" lang="zh-CN" altLang="en-US" sz="4000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中流砥柱</a:t>
            </a:r>
            <a:r>
              <a:rPr kumimoji="1" lang="zh-CN" altLang="en-US" sz="4000" strike="noStrike" noProof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的作用。</a:t>
            </a:r>
            <a:endParaRPr kumimoji="1" lang="zh-CN" altLang="en-US" sz="4000" strike="noStrike" noProof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fontAlgn="base"/>
            <a:r>
              <a:rPr kumimoji="1" lang="en-US" altLang="zh-CN" sz="4000" strike="noStrike" noProof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3.</a:t>
            </a:r>
            <a:r>
              <a:rPr kumimoji="1" lang="zh-CN" altLang="en-US" sz="4000" strike="noStrike" noProof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中国人民抗日战争的胜利，同世界上一切爱好</a:t>
            </a:r>
            <a:r>
              <a:rPr kumimoji="1" lang="zh-CN" altLang="en-US" sz="4000" strike="noStrike" noProof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和平与正义</a:t>
            </a:r>
            <a:r>
              <a:rPr kumimoji="1" lang="zh-CN" altLang="en-US" sz="4000" strike="noStrike" noProof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的国家和人民的支持，也是分不开的。</a:t>
            </a:r>
            <a:endParaRPr kumimoji="1" lang="zh-CN" altLang="en-US" sz="4000" strike="noStrike" noProof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4820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4820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4820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4820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charRg st="49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4820">
                                            <p:txEl>
                                              <p:charRg st="49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charRg st="75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34820">
                                            <p:txEl>
                                              <p:charRg st="75" end="1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4820">
                                            <p:txEl>
                                              <p:charRg st="75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4820">
                                            <p:txEl>
                                              <p:charRg st="75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4820">
                                            <p:txEl>
                                              <p:charRg st="75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charRg st="75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charRg st="75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6" name="文本框 26625"/>
          <p:cNvSpPr txBox="1"/>
          <p:nvPr/>
        </p:nvSpPr>
        <p:spPr>
          <a:xfrm>
            <a:off x="1524000" y="533400"/>
            <a:ext cx="91440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合作探究</a:t>
            </a:r>
            <a:r>
              <a:rPr lang="en-US" altLang="zh-CN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sz="4000" b="1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抗日战争胜利的历史意义</a:t>
            </a:r>
            <a:endParaRPr lang="zh-CN" altLang="en-US" sz="4000" b="1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6627" name="组合 26626"/>
          <p:cNvGrpSpPr/>
          <p:nvPr/>
        </p:nvGrpSpPr>
        <p:grpSpPr>
          <a:xfrm>
            <a:off x="1752600" y="1524000"/>
            <a:ext cx="8361363" cy="2012950"/>
            <a:chOff x="288" y="1008"/>
            <a:chExt cx="5267" cy="1268"/>
          </a:xfrm>
        </p:grpSpPr>
        <p:sp>
          <p:nvSpPr>
            <p:cNvPr id="26628" name="直接连接符 15365"/>
            <p:cNvSpPr/>
            <p:nvPr/>
          </p:nvSpPr>
          <p:spPr>
            <a:xfrm flipV="1">
              <a:off x="288" y="1564"/>
              <a:ext cx="5217" cy="0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6629" name="直接连接符 15366"/>
            <p:cNvSpPr/>
            <p:nvPr/>
          </p:nvSpPr>
          <p:spPr>
            <a:xfrm>
              <a:off x="560" y="1416"/>
              <a:ext cx="0" cy="136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30" name="直接连接符 15367"/>
            <p:cNvSpPr/>
            <p:nvPr/>
          </p:nvSpPr>
          <p:spPr>
            <a:xfrm>
              <a:off x="3054" y="1428"/>
              <a:ext cx="0" cy="136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31" name="直接连接符 15368"/>
            <p:cNvSpPr/>
            <p:nvPr/>
          </p:nvSpPr>
          <p:spPr>
            <a:xfrm>
              <a:off x="1104" y="1428"/>
              <a:ext cx="0" cy="136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32" name="直接连接符 15369"/>
            <p:cNvSpPr/>
            <p:nvPr/>
          </p:nvSpPr>
          <p:spPr>
            <a:xfrm>
              <a:off x="1830" y="1428"/>
              <a:ext cx="0" cy="136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33" name="直接连接符 15370"/>
            <p:cNvSpPr/>
            <p:nvPr/>
          </p:nvSpPr>
          <p:spPr>
            <a:xfrm>
              <a:off x="3644" y="1428"/>
              <a:ext cx="0" cy="136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34" name="直接连接符 15371"/>
            <p:cNvSpPr/>
            <p:nvPr/>
          </p:nvSpPr>
          <p:spPr>
            <a:xfrm>
              <a:off x="4336" y="1428"/>
              <a:ext cx="0" cy="136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35" name="矩形 15372"/>
            <p:cNvSpPr/>
            <p:nvPr/>
          </p:nvSpPr>
          <p:spPr>
            <a:xfrm>
              <a:off x="296" y="1189"/>
              <a:ext cx="580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x-none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1840</a:t>
              </a:r>
              <a:r>
                <a:rPr lang="zh-CN" altLang="en-US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年</a:t>
              </a:r>
              <a:endParaRPr lang="zh-CN" altLang="en-US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36" name="矩形 15373"/>
            <p:cNvSpPr/>
            <p:nvPr/>
          </p:nvSpPr>
          <p:spPr>
            <a:xfrm>
              <a:off x="832" y="1201"/>
              <a:ext cx="580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x-none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1894</a:t>
              </a:r>
              <a:r>
                <a:rPr lang="zh-CN" altLang="en-US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年</a:t>
              </a:r>
              <a:endParaRPr lang="zh-CN" altLang="en-US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37" name="矩形 15374"/>
            <p:cNvSpPr/>
            <p:nvPr/>
          </p:nvSpPr>
          <p:spPr>
            <a:xfrm>
              <a:off x="1566" y="1197"/>
              <a:ext cx="580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x-none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1900</a:t>
              </a:r>
              <a:r>
                <a:rPr lang="zh-CN" altLang="en-US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年</a:t>
              </a:r>
              <a:endParaRPr lang="zh-CN" altLang="en-US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38" name="矩形 15375"/>
            <p:cNvSpPr/>
            <p:nvPr/>
          </p:nvSpPr>
          <p:spPr>
            <a:xfrm>
              <a:off x="3327" y="1156"/>
              <a:ext cx="580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x-none" b="1" dirty="0">
                  <a:solidFill>
                    <a:srgbClr val="000099"/>
                  </a:solidFill>
                  <a:latin typeface="Arial" panose="020B0604020202020204" pitchFamily="34" charset="0"/>
                </a:rPr>
                <a:t>1949</a:t>
              </a:r>
              <a:r>
                <a:rPr lang="zh-CN" altLang="en-US" b="1" dirty="0">
                  <a:solidFill>
                    <a:srgbClr val="000099"/>
                  </a:solidFill>
                  <a:latin typeface="Arial" panose="020B0604020202020204" pitchFamily="34" charset="0"/>
                </a:rPr>
                <a:t>年</a:t>
              </a:r>
              <a:endParaRPr lang="zh-CN" altLang="en-US" b="1" dirty="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39" name="矩形 15376"/>
            <p:cNvSpPr/>
            <p:nvPr/>
          </p:nvSpPr>
          <p:spPr>
            <a:xfrm>
              <a:off x="4019" y="1156"/>
              <a:ext cx="580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x-none" b="1" dirty="0">
                  <a:solidFill>
                    <a:srgbClr val="000099"/>
                  </a:solidFill>
                  <a:latin typeface="Arial" panose="020B0604020202020204" pitchFamily="34" charset="0"/>
                </a:rPr>
                <a:t>2012</a:t>
              </a:r>
              <a:r>
                <a:rPr lang="zh-CN" altLang="en-US" b="1" dirty="0">
                  <a:solidFill>
                    <a:srgbClr val="000099"/>
                  </a:solidFill>
                  <a:latin typeface="Arial" panose="020B0604020202020204" pitchFamily="34" charset="0"/>
                </a:rPr>
                <a:t>年</a:t>
              </a:r>
              <a:endParaRPr lang="zh-CN" altLang="en-US" b="1" dirty="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40" name="矩形 15377"/>
            <p:cNvSpPr/>
            <p:nvPr/>
          </p:nvSpPr>
          <p:spPr>
            <a:xfrm>
              <a:off x="2737" y="1167"/>
              <a:ext cx="580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x-none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1945</a:t>
              </a:r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年</a:t>
              </a:r>
              <a:endParaRPr lang="zh-CN" altLang="en-US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41" name="文本框 15378"/>
            <p:cNvSpPr txBox="1"/>
            <p:nvPr/>
          </p:nvSpPr>
          <p:spPr>
            <a:xfrm>
              <a:off x="378" y="1654"/>
              <a:ext cx="408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鸦片战争</a:t>
              </a:r>
              <a:endParaRPr lang="zh-CN" altLang="en-US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42" name="文本框 15379"/>
            <p:cNvSpPr txBox="1"/>
            <p:nvPr/>
          </p:nvSpPr>
          <p:spPr>
            <a:xfrm>
              <a:off x="877" y="1609"/>
              <a:ext cx="408" cy="5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甲午中日战争</a:t>
              </a:r>
              <a:endParaRPr lang="zh-CN" altLang="en-US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43" name="文本框 15380"/>
            <p:cNvSpPr txBox="1"/>
            <p:nvPr/>
          </p:nvSpPr>
          <p:spPr>
            <a:xfrm>
              <a:off x="1603" y="1654"/>
              <a:ext cx="635" cy="5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八国联军侵华战争</a:t>
              </a:r>
              <a:endParaRPr lang="zh-CN" altLang="en-US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44" name="文本框 15381"/>
            <p:cNvSpPr txBox="1"/>
            <p:nvPr/>
          </p:nvSpPr>
          <p:spPr>
            <a:xfrm>
              <a:off x="2737" y="1654"/>
              <a:ext cx="680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抗日战争胜利</a:t>
              </a:r>
              <a:endParaRPr lang="zh-CN" altLang="en-US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45" name="文本框 15382"/>
            <p:cNvSpPr txBox="1"/>
            <p:nvPr/>
          </p:nvSpPr>
          <p:spPr>
            <a:xfrm>
              <a:off x="3372" y="1654"/>
              <a:ext cx="680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0099"/>
                  </a:solidFill>
                  <a:latin typeface="Arial" panose="020B0604020202020204" pitchFamily="34" charset="0"/>
                </a:rPr>
                <a:t>新中国成立</a:t>
              </a:r>
              <a:endParaRPr lang="zh-CN" altLang="en-US" b="1" dirty="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46" name="文本框 15383"/>
            <p:cNvSpPr txBox="1"/>
            <p:nvPr/>
          </p:nvSpPr>
          <p:spPr>
            <a:xfrm>
              <a:off x="3792" y="1695"/>
              <a:ext cx="1043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0099"/>
                  </a:solidFill>
                  <a:latin typeface="Arial" panose="020B0604020202020204" pitchFamily="34" charset="0"/>
                </a:rPr>
                <a:t>世博会</a:t>
              </a:r>
              <a:endParaRPr lang="zh-CN" altLang="en-US" b="1" dirty="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47" name="矩形 15384"/>
            <p:cNvSpPr/>
            <p:nvPr/>
          </p:nvSpPr>
          <p:spPr>
            <a:xfrm>
              <a:off x="288" y="1008"/>
              <a:ext cx="5216" cy="1268"/>
            </a:xfrm>
            <a:prstGeom prst="rect">
              <a:avLst/>
            </a:prstGeom>
            <a:noFill/>
            <a:ln w="127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26648" name="直接连接符 15371"/>
            <p:cNvSpPr/>
            <p:nvPr/>
          </p:nvSpPr>
          <p:spPr>
            <a:xfrm>
              <a:off x="5056" y="1424"/>
              <a:ext cx="0" cy="136"/>
            </a:xfrm>
            <a:prstGeom prst="line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49" name="矩形 15376"/>
            <p:cNvSpPr/>
            <p:nvPr/>
          </p:nvSpPr>
          <p:spPr>
            <a:xfrm>
              <a:off x="4739" y="1152"/>
              <a:ext cx="580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en-US" altLang="x-none" b="1" dirty="0">
                  <a:solidFill>
                    <a:srgbClr val="000099"/>
                  </a:solidFill>
                  <a:latin typeface="Arial" panose="020B0604020202020204" pitchFamily="34" charset="0"/>
                </a:rPr>
                <a:t>201</a:t>
              </a:r>
              <a:r>
                <a:rPr lang="en-US" altLang="zh-CN" b="1" dirty="0">
                  <a:solidFill>
                    <a:srgbClr val="000099"/>
                  </a:solidFill>
                  <a:latin typeface="Arial" panose="020B0604020202020204" pitchFamily="34" charset="0"/>
                </a:rPr>
                <a:t>7</a:t>
              </a:r>
              <a:r>
                <a:rPr lang="zh-CN" altLang="en-US" b="1" dirty="0">
                  <a:solidFill>
                    <a:srgbClr val="000099"/>
                  </a:solidFill>
                  <a:latin typeface="Arial" panose="020B0604020202020204" pitchFamily="34" charset="0"/>
                </a:rPr>
                <a:t>年</a:t>
              </a:r>
              <a:endParaRPr lang="zh-CN" altLang="en-US" b="1" dirty="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650" name="文本框 15383"/>
            <p:cNvSpPr txBox="1"/>
            <p:nvPr/>
          </p:nvSpPr>
          <p:spPr>
            <a:xfrm>
              <a:off x="4512" y="1691"/>
              <a:ext cx="1043" cy="49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0099"/>
                  </a:solidFill>
                  <a:latin typeface="Arial" panose="020B0604020202020204" pitchFamily="34" charset="0"/>
                </a:rPr>
                <a:t>一带一路</a:t>
              </a:r>
              <a:endParaRPr lang="zh-CN" altLang="en-US" b="1" dirty="0">
                <a:solidFill>
                  <a:srgbClr val="000099"/>
                </a:solidFill>
                <a:latin typeface="Arial" panose="020B0604020202020204" pitchFamily="34" charset="0"/>
              </a:endParaRPr>
            </a:p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0099"/>
                  </a:solidFill>
                  <a:latin typeface="Arial" panose="020B0604020202020204" pitchFamily="34" charset="0"/>
                </a:rPr>
                <a:t>高峰论坛</a:t>
              </a:r>
              <a:endParaRPr lang="zh-CN" altLang="en-US" b="1" dirty="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6651" name="文本框 15385"/>
          <p:cNvSpPr txBox="1"/>
          <p:nvPr/>
        </p:nvSpPr>
        <p:spPr>
          <a:xfrm>
            <a:off x="1676400" y="1524000"/>
            <a:ext cx="3962400" cy="206121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x-none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抗日战争是中国近代以来反抗外敌入侵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第一次</a:t>
            </a:r>
            <a:r>
              <a:rPr lang="zh-CN" altLang="en-US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取得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完全胜利</a:t>
            </a:r>
            <a:r>
              <a:rPr lang="zh-CN" altLang="en-US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的民族解放战争。</a:t>
            </a:r>
            <a:endParaRPr lang="zh-CN" altLang="en-US" sz="32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55" name="矩形 26654"/>
          <p:cNvSpPr/>
          <p:nvPr/>
        </p:nvSpPr>
        <p:spPr>
          <a:xfrm>
            <a:off x="-107950" y="3203099"/>
            <a:ext cx="127000" cy="45339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none" lIns="0" tIns="88872" rIns="0" bIns="88872" anchor="ctr">
            <a:spAutoFit/>
          </a:bodyPr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26656" name="文本框 15385"/>
          <p:cNvSpPr txBox="1"/>
          <p:nvPr/>
        </p:nvSpPr>
        <p:spPr>
          <a:xfrm>
            <a:off x="6553200" y="1524000"/>
            <a:ext cx="3962400" cy="206121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x-none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促进了中华民族的觉醒，为彻底实现民族独立和人民解放奠定了重要基础。</a:t>
            </a:r>
            <a:endParaRPr lang="zh-CN" altLang="en-US" sz="32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57" name="文本框 15363"/>
          <p:cNvSpPr txBox="1"/>
          <p:nvPr/>
        </p:nvSpPr>
        <p:spPr>
          <a:xfrm>
            <a:off x="1828800" y="3657600"/>
            <a:ext cx="8280400" cy="166624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据日本防卫厅战史研究所资料载：</a:t>
            </a:r>
            <a:r>
              <a:rPr lang="en-US" altLang="x-none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1937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年，日本陆军共</a:t>
            </a:r>
            <a:r>
              <a:rPr lang="en-US" altLang="x-none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24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个师，其中</a:t>
            </a:r>
            <a:r>
              <a:rPr lang="en-US" altLang="x-none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个师投入侵华战争，占其陆军总兵力的</a:t>
            </a:r>
            <a:r>
              <a:rPr lang="en-US" altLang="x-none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88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％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以上，还有</a:t>
            </a:r>
            <a:r>
              <a:rPr lang="en-US" altLang="x-none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50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％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的空军和</a:t>
            </a:r>
            <a:r>
              <a:rPr lang="en-US" altLang="x-none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40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％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的海军力量用于侵华战争。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58" name="文本框 15386"/>
          <p:cNvSpPr txBox="1"/>
          <p:nvPr/>
        </p:nvSpPr>
        <p:spPr>
          <a:xfrm>
            <a:off x="1676400" y="3657600"/>
            <a:ext cx="8839200" cy="15684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en-US" altLang="x-none" sz="3200" b="1" dirty="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  <a:r>
              <a:rPr lang="zh-CN" altLang="en-US" sz="3200" b="1" dirty="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中国战场是世界反法西斯战争的东方主战场</a:t>
            </a:r>
            <a:r>
              <a:rPr lang="en-US" altLang="zh-CN" sz="3200" b="1" dirty="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对世界反法西斯战争的胜利、维护世界和平作出了巨大贡献。</a:t>
            </a:r>
            <a:endParaRPr lang="zh-CN" altLang="en-US" sz="3200" b="1" dirty="0">
              <a:solidFill>
                <a:srgbClr val="000099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59" name="文本框 15363"/>
          <p:cNvSpPr txBox="1"/>
          <p:nvPr/>
        </p:nvSpPr>
        <p:spPr>
          <a:xfrm>
            <a:off x="1905000" y="5562600"/>
            <a:ext cx="8280400" cy="87884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在战后成立的国际组织联合国中，中国是五大常任理事国之一。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60" name="文本框 15386"/>
          <p:cNvSpPr txBox="1"/>
          <p:nvPr/>
        </p:nvSpPr>
        <p:spPr>
          <a:xfrm>
            <a:off x="1676400" y="5257800"/>
            <a:ext cx="8839200" cy="58356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x-none" sz="3200" b="1" dirty="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200" b="1" dirty="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中国国际地位提高。 </a:t>
            </a:r>
            <a:endParaRPr lang="zh-CN" altLang="en-US" sz="3200" b="1" dirty="0">
              <a:solidFill>
                <a:srgbClr val="000099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51" grpId="0" bldLvl="0" animBg="1"/>
      <p:bldP spid="26656" grpId="0" bldLvl="0" animBg="1"/>
      <p:bldP spid="26658" grpId="0" bldLvl="0" animBg="1"/>
      <p:bldP spid="26660" grpId="0" bldLvl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2506</Words>
  <Application>WPS 演示</Application>
  <PresentationFormat>在屏幕上显示</PresentationFormat>
  <Paragraphs>280</Paragraphs>
  <Slides>27</Slides>
  <Notes>0</Notes>
  <HiddenSlides>0</HiddenSlides>
  <MMClips>3</MMClips>
  <ScaleCrop>false</ScaleCrop>
  <HeadingPairs>
    <vt:vector size="8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54" baseType="lpstr">
      <vt:lpstr>Arial</vt:lpstr>
      <vt:lpstr>宋体</vt:lpstr>
      <vt:lpstr>Wingdings</vt:lpstr>
      <vt:lpstr>华文行楷</vt:lpstr>
      <vt:lpstr>微软雅黑</vt:lpstr>
      <vt:lpstr>楷体_GB2312</vt:lpstr>
      <vt:lpstr>新宋体</vt:lpstr>
      <vt:lpstr>黑体</vt:lpstr>
      <vt:lpstr>楷体</vt:lpstr>
      <vt:lpstr>幼圆</vt:lpstr>
      <vt:lpstr>汉仪书魂体简</vt:lpstr>
      <vt:lpstr>Segoe Print</vt:lpstr>
      <vt:lpstr>隶书</vt:lpstr>
      <vt:lpstr>汉仪书魂体简</vt:lpstr>
      <vt:lpstr>迷你简方隶</vt:lpstr>
      <vt:lpstr>Times New Roman</vt:lpstr>
      <vt:lpstr>华文中宋</vt:lpstr>
      <vt:lpstr>Arial Unicode MS</vt:lpstr>
      <vt:lpstr>Calibri</vt:lpstr>
      <vt:lpstr>方正黑体_GBK</vt:lpstr>
      <vt:lpstr>方正仿宋_GBK</vt:lpstr>
      <vt:lpstr>方正仿宋_GBK</vt:lpstr>
      <vt:lpstr>华文新魏</vt:lpstr>
      <vt:lpstr>楷体_GB2312</vt:lpstr>
      <vt:lpstr>Times New Roman</vt:lpstr>
      <vt:lpstr>默认设计模板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24</cp:revision>
  <dcterms:created xsi:type="dcterms:W3CDTF">2017-11-18T14:07:00Z</dcterms:created>
  <dcterms:modified xsi:type="dcterms:W3CDTF">2020-12-26T14:13:35Z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2052-11.3.0.9228</vt:lpwstr>
  </property>
</Properties>
</file>