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gif" ContentType="image/gif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7" r:id="rId3"/>
    <p:sldId id="286" r:id="rId4"/>
    <p:sldId id="259" r:id="rId5"/>
    <p:sldId id="260" r:id="rId6"/>
    <p:sldId id="270" r:id="rId7"/>
    <p:sldId id="271" r:id="rId8"/>
    <p:sldId id="272" r:id="rId9"/>
    <p:sldId id="273" r:id="rId10"/>
    <p:sldId id="274" r:id="rId11"/>
    <p:sldId id="275" r:id="rId12"/>
    <p:sldId id="263" r:id="rId13"/>
    <p:sldId id="264" r:id="rId14"/>
    <p:sldId id="265" r:id="rId15"/>
    <p:sldId id="276" r:id="rId16"/>
    <p:sldId id="278" r:id="rId17"/>
    <p:sldId id="279" r:id="rId18"/>
    <p:sldId id="285" r:id="rId19"/>
    <p:sldId id="266" r:id="rId20"/>
    <p:sldId id="267" r:id="rId21"/>
    <p:sldId id="281" r:id="rId22"/>
    <p:sldId id="282" r:id="rId23"/>
    <p:sldId id="283" r:id="rId24"/>
    <p:sldId id="284" r:id="rId25"/>
    <p:sldId id="287" r:id="rId26"/>
    <p:sldId id="268" r:id="rId27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pPr/>
            <a:fld id="{C90936E0-159C-40A2-824E-5FEC2C6D2B73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pPr/>
            <a:fld id="{45BDA594-F212-44C9-87FC-47E0E39C9399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文本占位符 2"/>
          <p:cNvSpPr>
            <a:spLocks noGrp="1" noRot="1"/>
          </p:cNvSpPr>
          <p:nvPr>
            <p:ph type="body" idx="1"/>
          </p:nvPr>
        </p:nvSpPr>
        <p:spPr>
          <a:ln w="12700"/>
        </p:spPr>
        <p:txBody>
          <a:bodyPr wrap="square" lIns="91440" tIns="45720" rIns="91440" bIns="45720" anchor="t"/>
          <a:lstStyle>
            <a:defPPr/>
          </a:lstStyle>
          <a:p>
            <a:pPr lvl="0" eaLnBrk="1" hangingPunct="1"/>
            <a:r>
              <a:rPr lang="zh-CN" altLang="en-US" smtClean="0"/>
              <a:t>白钢</a:t>
            </a:r>
            <a:r>
              <a:rPr lang="en-US" altLang="zh-CN" smtClean="0"/>
              <a:t>《</a:t>
            </a:r>
            <a:r>
              <a:rPr lang="zh-CN" altLang="en-US" smtClean="0"/>
              <a:t>中国政治史</a:t>
            </a:r>
            <a:r>
              <a:rPr lang="en-US" altLang="zh-CN" smtClean="0"/>
              <a:t>》</a:t>
            </a:r>
            <a:r>
              <a:rPr kumimoji="0" lang="zh-CN" altLang="en-US" sz="1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为改变这种各自为政的局面，辛亥革命必须朝着建立全国性民主政权的方向发展，才能彻底瓦解清朝的专制统治。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r>
              <a:rPr lang="zh-CN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宋教仁主张以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</a:t>
            </a:r>
            <a:r>
              <a:rPr lang="zh-CN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两党制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”</a:t>
            </a:r>
            <a:r>
              <a:rPr lang="zh-CN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和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</a:t>
            </a:r>
            <a:r>
              <a:rPr lang="zh-CN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责任内阁制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”</a:t>
            </a:r>
            <a:r>
              <a:rPr lang="zh-CN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建设共和政体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zh-CN" altLang="en-US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北洋军阀没有参与竞选</a:t>
            </a:r>
            <a:r>
              <a:rPr lang="en-US" altLang="zh-C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——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光绪三十二年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(1906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年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，曾一度回中国，企图在东三省建立反清政治力量，但不久就再次去日本。期间，根据其侦探结果编纂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间岛问题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一书，为清政府日后保护图们江间岛地区做了有力证据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1913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年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月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22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日，经过两天的抢救，宋教仁终因伤势过重而去世。在随后的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个月内，风云突变。一方面，袁世凯以证据不足为名，拒绝让涉案嫌疑人赵秉钧出庭作证。随后又绕开国会 ，从五国银行进行“善后大借款”。另一方面，孙中山则暗中联络各地准备进行“武力讨袁”。张耀杰认为 ，宋教仁毕生追求的宪政民主，在因他死而引发的“二次革命”后彻底断送。从“依法办事”到武装暴动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现在我们说是二次革命，但当时的舆论大都称之为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孙黄叛乱</a:t>
            </a:r>
            <a:r>
              <a:rPr lang="en-US" altLang="zh-CN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</a:t>
            </a:r>
            <a:r>
              <a:rPr lang="zh-CN" altLang="en-US" sz="1200" b="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，不论宋教仁是不是袁世凯杀的，国民党都不应该发动武装暴动，这违背了他们自己的政治理念，也让当时很多人对国民党失去了信心，觉得他们只会搞破坏。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r>
              <a:rPr lang="zh-CN" altLang="en-US" smtClean="0"/>
              <a:t>民初政治之反思严复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r>
              <a:rPr lang="en-US" altLang="zh-CN" smtClean="0"/>
              <a:t>3.</a:t>
            </a:r>
            <a:r>
              <a:rPr lang="zh-CN" altLang="en-US" smtClean="0"/>
              <a:t>“宪政”及其失败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pPr/>
            <a:fld id="{45BDA594-F212-44C9-87FC-47E0E39C9399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defPPr/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/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defPPr/>
            <a:lvl1pPr algn="l">
              <a:defRPr sz="4000" b="1" cap="all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defPPr/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defPPr/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defPPr/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  <a:lvl1pPr>
              <a:defRPr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defPPr/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defPPr/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defPPr/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defPPr/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defPPr/>
            <a:lvl1pPr algn="l">
              <a:defRPr sz="2000" b="1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defPPr/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defPPr/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defPPr/>
            <a:lvl1pPr algn="l">
              <a:defRPr sz="2000" b="1"/>
            </a:lvl1pPr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defPPr/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defPPr/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defPPr/>
          </a:lstStyle>
          <a:p>
            <a:pPr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530820CF-B880-4189-942D-D702A7CBA730}" type="datetimeFigureOut">
              <a:rPr lang="zh-CN" altLang="en-US" smtClean="0"/>
              <a:pPr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0C913308-F349-4B6D-A68A-DD1791B4A57B}" type="slidenum">
              <a:rPr lang="zh-CN" altLang="en-US" smtClean="0"/>
              <a:pPr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gif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2.png" /><Relationship Id="rId11" Type="http://schemas.openxmlformats.org/officeDocument/2006/relationships/image" Target="../media/image13.png" /><Relationship Id="rId12" Type="http://schemas.openxmlformats.org/officeDocument/2006/relationships/image" Target="../media/image14.png" /><Relationship Id="rId13" Type="http://schemas.openxmlformats.org/officeDocument/2006/relationships/image" Target="../media/image15.png" /><Relationship Id="rId14" Type="http://schemas.openxmlformats.org/officeDocument/2006/relationships/image" Target="../media/image16.png" /><Relationship Id="rId15" Type="http://schemas.openxmlformats.org/officeDocument/2006/relationships/image" Target="../media/image17.png" /><Relationship Id="rId16" Type="http://schemas.openxmlformats.org/officeDocument/2006/relationships/image" Target="../media/image18.png" /><Relationship Id="rId17" Type="http://schemas.openxmlformats.org/officeDocument/2006/relationships/image" Target="../media/image19.png" /><Relationship Id="rId18" Type="http://schemas.openxmlformats.org/officeDocument/2006/relationships/image" Target="../media/image20.gif" /><Relationship Id="rId19" Type="http://schemas.openxmlformats.org/officeDocument/2006/relationships/slide" Target="slide13.xml" TargetMode="Internal" /><Relationship Id="rId2" Type="http://schemas.openxmlformats.org/officeDocument/2006/relationships/image" Target="../media/image2.jpeg" /><Relationship Id="rId3" Type="http://schemas.openxmlformats.org/officeDocument/2006/relationships/image" Target="../media/image5.jpe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image" Target="../media/image10.png" /><Relationship Id="rId9" Type="http://schemas.openxmlformats.org/officeDocument/2006/relationships/image" Target="../media/image11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8.png" /><Relationship Id="rId11" Type="http://schemas.openxmlformats.org/officeDocument/2006/relationships/image" Target="../media/image29.png" /><Relationship Id="rId12" Type="http://schemas.openxmlformats.org/officeDocument/2006/relationships/image" Target="../media/image30.png" /><Relationship Id="rId13" Type="http://schemas.openxmlformats.org/officeDocument/2006/relationships/slide" Target="slide1.xml" TargetMode="Internal" /><Relationship Id="rId14" Type="http://schemas.openxmlformats.org/officeDocument/2006/relationships/image" Target="../media/image20.gif" /><Relationship Id="rId2" Type="http://schemas.openxmlformats.org/officeDocument/2006/relationships/image" Target="../media/image2.jpeg" /><Relationship Id="rId3" Type="http://schemas.openxmlformats.org/officeDocument/2006/relationships/image" Target="../media/image21.png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image" Target="../media/image24.emf" /><Relationship Id="rId7" Type="http://schemas.openxmlformats.org/officeDocument/2006/relationships/image" Target="../media/image25.png" /><Relationship Id="rId8" Type="http://schemas.openxmlformats.org/officeDocument/2006/relationships/image" Target="../media/image26.png" /><Relationship Id="rId9" Type="http://schemas.openxmlformats.org/officeDocument/2006/relationships/image" Target="../media/image2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1.jpeg" /><Relationship Id="rId4" Type="http://schemas.openxmlformats.org/officeDocument/2006/relationships/image" Target="../media/image20.gif" /><Relationship Id="rId5" Type="http://schemas.openxmlformats.org/officeDocument/2006/relationships/image" Target="../media/image32.jpeg" /><Relationship Id="rId6" Type="http://schemas.openxmlformats.org/officeDocument/2006/relationships/image" Target="../media/image33.jpeg" /><Relationship Id="rId7" Type="http://schemas.openxmlformats.org/officeDocument/2006/relationships/image" Target="../media/image34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jpeg" /><Relationship Id="rId4" Type="http://schemas.openxmlformats.org/officeDocument/2006/relationships/image" Target="../media/image35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Relationship Id="rId4" Type="http://schemas.openxmlformats.org/officeDocument/2006/relationships/image" Target="../media/image36.jpeg" /><Relationship Id="rId5" Type="http://schemas.openxmlformats.org/officeDocument/2006/relationships/hyperlink" Target="https://baike.so.com/doc/5374209-5610228.html" TargetMode="Externa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.jpeg" /><Relationship Id="rId4" Type="http://schemas.openxmlformats.org/officeDocument/2006/relationships/image" Target="../media/image3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.jpeg" /><Relationship Id="rId4" Type="http://schemas.openxmlformats.org/officeDocument/2006/relationships/image" Target="../media/image38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39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40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2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Relationship Id="rId3" Type="http://schemas.openxmlformats.org/officeDocument/2006/relationships/image" Target="../media/image41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.jpeg" /><Relationship Id="rId4" Type="http://schemas.openxmlformats.org/officeDocument/2006/relationships/image" Target="../media/image42.png" /><Relationship Id="rId5" Type="http://schemas.openxmlformats.org/officeDocument/2006/relationships/image" Target="../media/image4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.jpeg" /><Relationship Id="rId4" Type="http://schemas.openxmlformats.org/officeDocument/2006/relationships/image" Target="../media/image44.jpeg" /><Relationship Id="rId5" Type="http://schemas.openxmlformats.org/officeDocument/2006/relationships/image" Target="../media/image45.png" /><Relationship Id="rId6" Type="http://schemas.openxmlformats.org/officeDocument/2006/relationships/image" Target="../media/image46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.jpeg" /><Relationship Id="rId4" Type="http://schemas.openxmlformats.org/officeDocument/2006/relationships/image" Target="../media/image4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图片 1" descr="20108121698396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68178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1472" y="1857364"/>
            <a:ext cx="8142066" cy="1811343"/>
          </a:xfrm>
          <a:solidFill>
            <a:srgbClr val="FFFF00"/>
          </a:solidFill>
        </p:spPr>
        <p:txBody>
          <a:bodyPr/>
          <a:lstStyle>
            <a:defPPr/>
          </a:lstStyle>
          <a:p>
            <a:pPr algn="ctr">
              <a:buNone/>
            </a:pPr>
            <a:r>
              <a:rPr lang="zh-CN" altLang="en-US" smtClean="0">
                <a:solidFill>
                  <a:srgbClr val="FFFF00"/>
                </a:solidFill>
              </a:rPr>
              <a:t>   </a:t>
            </a:r>
            <a:r>
              <a:rPr lang="zh-CN" altLang="en-US" sz="54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54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54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 中国建立共和制的曲折历程</a:t>
            </a:r>
            <a:endParaRPr lang="en-US" altLang="zh-CN" sz="540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/>
          <a:lstStyle>
            <a:defPPr/>
          </a:lstStyle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600200"/>
            <a:ext cx="8401080" cy="4257691"/>
          </a:xfrm>
          <a:solidFill>
            <a:srgbClr val="FFFFFF"/>
          </a:solidFill>
        </p:spPr>
        <p:txBody>
          <a:bodyPr>
            <a:normAutofit/>
          </a:bodyPr>
          <a:lstStyle>
            <a:defPPr/>
          </a:lstStyle>
          <a:p>
            <a:r>
              <a:rPr lang="zh-CN" altLang="en-US" sz="40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共和制：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君主制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的对称。国家代表机关或国家元首由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选举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产生的一种制度。</a:t>
            </a:r>
            <a:endParaRPr lang="en-US" altLang="zh-CN" b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就现代民主政治而言，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共和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是在自由、平等、民主和法治等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现代政治理念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基础上的共和，在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法治国家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就表现为宪政，也以称之为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宪政共和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——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百度百科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" name="Picture 2" descr="C:\Users\Admin\Desktop\ooYBAFaLT1KAYOXkAADdxLwyplo454_n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614228" y="285728"/>
            <a:ext cx="2315357" cy="78581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  <a:solidFill>
            <a:srgbClr val="FFFFFF"/>
          </a:solidFill>
          <a:ln>
            <a:solidFill>
              <a:srgbClr val="FF0000"/>
            </a:solidFill>
          </a:ln>
        </p:spPr>
        <p:txBody>
          <a:bodyPr>
            <a:normAutofit fontScale="92500"/>
          </a:bodyPr>
          <a:lstStyle>
            <a:defPPr/>
          </a:lstStyle>
          <a:p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本课三个子目、两个主题。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第一个主题：旧式民主政治的确立及曲折发展历程（贯穿了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1912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1949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年）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第二个主题：中共在建国前后在建立、完善新式民主方面所进行的探索与努力（从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1927-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至今）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两个主题、两种民主是近现代中国人探索救亡图存的重要表现，二者有交集，也有对抗与替代，这是近代中国转型的重要体现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>
            <a:defPPr/>
          </a:lstStyle>
          <a:p>
            <a:pPr/>
            <a:r>
              <a:rPr lang="zh-CN" altLang="en-US" b="1" smtClean="0"/>
              <a:t>教材分析</a:t>
            </a:r>
            <a:endParaRPr lang="zh-CN" altLang="en-US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68313" y="0"/>
            <a:ext cx="8353425" cy="57943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中国</a:t>
            </a:r>
            <a:r>
              <a:rPr lang="zh-CN" altLang="en-US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近代民主共和的曲折历程</a:t>
            </a:r>
            <a:endParaRPr lang="zh-CN" altLang="en-US" sz="32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451725" y="2059831"/>
            <a:ext cx="1296988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1928y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3067893"/>
            <a:ext cx="1835696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ea typeface="黑体" panose="02010609060101010101" pitchFamily="49" charset="-122"/>
              </a:rPr>
              <a:t>中华民国建立袁世凯上台</a:t>
            </a:r>
            <a:endParaRPr lang="zh-CN" altLang="en-US" sz="2000" b="1">
              <a:solidFill>
                <a:srgbClr val="008000"/>
              </a:solidFill>
              <a:ea typeface="黑体" pitchFamily="49" charset="-122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843808" y="2060302"/>
            <a:ext cx="1223963" cy="51911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1919y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4500563" y="2059831"/>
            <a:ext cx="1150937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1924y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6011863" y="2059831"/>
            <a:ext cx="1296987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1926y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0" y="2925018"/>
            <a:ext cx="9144000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tailEnd type="triangle" w="med" len="med"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H="1" flipV="1">
            <a:off x="2339752" y="2708374"/>
            <a:ext cx="0" cy="1444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 flipH="1" flipV="1">
            <a:off x="3635896" y="2492350"/>
            <a:ext cx="0" cy="43351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 flipH="1" flipV="1">
            <a:off x="5076825" y="2709118"/>
            <a:ext cx="0" cy="21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17" name="Line 13"/>
          <p:cNvSpPr>
            <a:spLocks noChangeShapeType="1"/>
          </p:cNvSpPr>
          <p:nvPr/>
        </p:nvSpPr>
        <p:spPr bwMode="auto">
          <a:xfrm flipH="1" flipV="1">
            <a:off x="6516688" y="2709118"/>
            <a:ext cx="0" cy="2143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1331640" y="908720"/>
            <a:ext cx="6119813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2800" b="1" smtClean="0">
                <a:solidFill>
                  <a:srgbClr val="7030A0"/>
                </a:solidFill>
                <a:ea typeface="黑体" panose="02010609060101010101" pitchFamily="49" charset="-122"/>
              </a:rPr>
              <a:t>南京临时政府至北洋</a:t>
            </a:r>
            <a:r>
              <a:rPr lang="zh-CN" altLang="en-US" sz="2800" b="1">
                <a:solidFill>
                  <a:srgbClr val="7030A0"/>
                </a:solidFill>
                <a:ea typeface="黑体" panose="02010609060101010101" pitchFamily="49" charset="-122"/>
              </a:rPr>
              <a:t>政府统治</a:t>
            </a:r>
            <a:r>
              <a:rPr lang="zh-CN" altLang="en-US" sz="2800" b="1" smtClean="0">
                <a:solidFill>
                  <a:srgbClr val="7030A0"/>
                </a:solidFill>
                <a:ea typeface="黑体" panose="02010609060101010101" pitchFamily="49" charset="-122"/>
              </a:rPr>
              <a:t>时期</a:t>
            </a:r>
            <a:endParaRPr lang="zh-CN" altLang="en-US" sz="2800" b="1">
              <a:solidFill>
                <a:srgbClr val="7030A0"/>
              </a:solidFill>
              <a:ea typeface="黑体" pitchFamily="49" charset="-122"/>
            </a:endParaRP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4571999" y="4796681"/>
            <a:ext cx="2087563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2400" b="1" smtClean="0">
                <a:ea typeface="黑体" panose="02010609060101010101" pitchFamily="49" charset="-122"/>
              </a:rPr>
              <a:t>南北政权分立</a:t>
            </a:r>
            <a:endParaRPr lang="zh-CN" altLang="en-US" sz="2400" b="1">
              <a:ea typeface="黑体" pitchFamily="49" charset="-122"/>
            </a:endParaRPr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7235825" y="3283793"/>
            <a:ext cx="190817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 smtClean="0">
                <a:solidFill>
                  <a:srgbClr val="008000"/>
                </a:solidFill>
                <a:ea typeface="黑体" panose="02010609060101010101" pitchFamily="49" charset="-122"/>
              </a:rPr>
              <a:t>东北易帜</a:t>
            </a:r>
            <a:endParaRPr lang="en-US" altLang="zh-CN" sz="2400" b="1" smtClean="0">
              <a:solidFill>
                <a:srgbClr val="008000"/>
              </a:solidFill>
              <a:ea typeface="黑体" pitchFamily="49" charset="-122"/>
            </a:endParaRPr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3131840" y="3068414"/>
            <a:ext cx="1079500" cy="822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ea typeface="黑体" panose="02010609060101010101" pitchFamily="49" charset="-122"/>
              </a:rPr>
              <a:t>五四运动</a:t>
            </a:r>
            <a:endParaRPr lang="zh-CN" altLang="en-US" sz="2400" b="1">
              <a:solidFill>
                <a:srgbClr val="008000"/>
              </a:solidFill>
              <a:ea typeface="黑体" pitchFamily="49" charset="-122"/>
            </a:endParaRPr>
          </a:p>
        </p:txBody>
      </p:sp>
      <p:sp>
        <p:nvSpPr>
          <p:cNvPr id="21527" name="Text Box 23"/>
          <p:cNvSpPr txBox="1">
            <a:spLocks noChangeArrowheads="1"/>
          </p:cNvSpPr>
          <p:nvPr/>
        </p:nvSpPr>
        <p:spPr bwMode="auto">
          <a:xfrm>
            <a:off x="1619672" y="3140422"/>
            <a:ext cx="1367755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ea typeface="黑体" panose="02010609060101010101" pitchFamily="49" charset="-122"/>
              </a:rPr>
              <a:t>“宋案”二次革命</a:t>
            </a:r>
            <a:endParaRPr lang="zh-CN" altLang="en-US" sz="2000" b="1">
              <a:solidFill>
                <a:srgbClr val="008000"/>
              </a:solidFill>
              <a:ea typeface="黑体" panose="02010609060101010101" pitchFamily="49" charset="-122"/>
            </a:endParaRPr>
          </a:p>
        </p:txBody>
      </p:sp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4500563" y="3212356"/>
            <a:ext cx="1079500" cy="8223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ea typeface="黑体" panose="02010609060101010101" pitchFamily="49" charset="-122"/>
              </a:rPr>
              <a:t>国共合作</a:t>
            </a:r>
            <a:endParaRPr lang="zh-CN" altLang="en-US" sz="2400" b="1">
              <a:solidFill>
                <a:srgbClr val="008000"/>
              </a:solidFill>
              <a:ea typeface="黑体" panose="02010609060101010101" pitchFamily="49" charset="-122"/>
            </a:endParaRPr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5867400" y="3140918"/>
            <a:ext cx="1079500" cy="15525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ea typeface="黑体" panose="02010609060101010101" pitchFamily="49" charset="-122"/>
              </a:rPr>
              <a:t>国民大革命北伐</a:t>
            </a:r>
            <a:endParaRPr lang="zh-CN" altLang="en-US" sz="2400" b="1">
              <a:solidFill>
                <a:srgbClr val="008000"/>
              </a:solidFill>
              <a:ea typeface="黑体" panose="02010609060101010101" pitchFamily="49" charset="-122"/>
            </a:endParaRPr>
          </a:p>
        </p:txBody>
      </p:sp>
      <p:sp>
        <p:nvSpPr>
          <p:cNvPr id="21530" name="Text Box 26"/>
          <p:cNvSpPr txBox="1">
            <a:spLocks noChangeArrowheads="1"/>
          </p:cNvSpPr>
          <p:nvPr/>
        </p:nvSpPr>
        <p:spPr bwMode="auto">
          <a:xfrm>
            <a:off x="1" y="4436318"/>
            <a:ext cx="1619672" cy="1323439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ea typeface="黑体" panose="02010609060101010101" pitchFamily="49" charset="-122"/>
              </a:rPr>
              <a:t>建国、制宪、政党政治兴起，民主宪政奠基</a:t>
            </a:r>
            <a:endParaRPr lang="zh-CN" altLang="en-US" sz="2000" b="1">
              <a:ea typeface="黑体" pitchFamily="49" charset="-122"/>
            </a:endParaRPr>
          </a:p>
        </p:txBody>
      </p:sp>
      <p:sp>
        <p:nvSpPr>
          <p:cNvPr id="21531" name="Text Box 27"/>
          <p:cNvSpPr txBox="1">
            <a:spLocks noChangeArrowheads="1"/>
          </p:cNvSpPr>
          <p:nvPr/>
        </p:nvSpPr>
        <p:spPr bwMode="auto">
          <a:xfrm>
            <a:off x="1907704" y="4364558"/>
            <a:ext cx="1224135" cy="1323439"/>
          </a:xfrm>
          <a:prstGeom prst="rect">
            <a:avLst/>
          </a:prstGeom>
          <a:solidFill>
            <a:srgbClr val="99FF99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FF0000"/>
                </a:solidFill>
                <a:ea typeface="黑体" panose="02010609060101010101" pitchFamily="49" charset="-122"/>
              </a:rPr>
              <a:t>镇压民主力量，政党政治名存实亡</a:t>
            </a:r>
            <a:endParaRPr lang="zh-CN" altLang="en-US" sz="2000" b="1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21533" name="Line 29"/>
          <p:cNvSpPr>
            <a:spLocks noChangeShapeType="1"/>
          </p:cNvSpPr>
          <p:nvPr/>
        </p:nvSpPr>
        <p:spPr bwMode="auto">
          <a:xfrm flipV="1">
            <a:off x="7812088" y="2492349"/>
            <a:ext cx="272" cy="431081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1691680" y="2132310"/>
            <a:ext cx="1439862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 smtClean="0">
                <a:latin typeface="Times New Roman" panose="02020603050405020304" pitchFamily="18" charset="0"/>
              </a:rPr>
              <a:t>1913y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21536" name="Line 32"/>
          <p:cNvSpPr>
            <a:spLocks noChangeShapeType="1"/>
          </p:cNvSpPr>
          <p:nvPr/>
        </p:nvSpPr>
        <p:spPr bwMode="auto">
          <a:xfrm flipV="1">
            <a:off x="179388" y="2564358"/>
            <a:ext cx="124" cy="36224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0" y="2132856"/>
            <a:ext cx="1439863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1912y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6804025" y="4580781"/>
            <a:ext cx="2339975" cy="861774"/>
          </a:xfrm>
          <a:prstGeom prst="rect">
            <a:avLst/>
          </a:prstGeom>
          <a:solidFill>
            <a:srgbClr val="00FF99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FF0000"/>
                </a:solidFill>
                <a:ea typeface="黑体" panose="02010609060101010101" pitchFamily="49" charset="-122"/>
              </a:rPr>
              <a:t>北洋统治结束</a:t>
            </a:r>
            <a:endParaRPr lang="en-US" altLang="zh-CN" sz="2000" b="1" smtClean="0">
              <a:solidFill>
                <a:srgbClr val="FF0000"/>
              </a:solidFill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FF0000"/>
                </a:solidFill>
                <a:ea typeface="黑体" panose="02010609060101010101" pitchFamily="49" charset="-122"/>
              </a:rPr>
              <a:t>实现形式上的统一</a:t>
            </a:r>
            <a:endParaRPr lang="zh-CN" altLang="en-US" sz="20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19" grpId="0"/>
      <p:bldP spid="21522" grpId="0"/>
      <p:bldP spid="21526" grpId="0"/>
      <p:bldP spid="21527" grpId="0"/>
      <p:bldP spid="21528" grpId="0"/>
      <p:bldP spid="21529" grpId="0"/>
      <p:bldP spid="21530" grpId="0"/>
      <p:bldP spid="21531" grpId="0"/>
      <p:bldP spid="215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8" name="文本框 10242"/>
          <p:cNvSpPr txBox="1"/>
          <p:nvPr/>
        </p:nvSpPr>
        <p:spPr>
          <a:xfrm>
            <a:off x="101203" y="571480"/>
            <a:ext cx="9042797" cy="769441"/>
          </a:xfrm>
          <a:prstGeom prst="rect">
            <a:avLst/>
          </a:prstGeom>
          <a:solidFill>
            <a:srgbClr val="CEF9D0"/>
          </a:solidFill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>
              <a:buNone/>
            </a:pPr>
            <a:r>
              <a:rPr lang="zh-CN" altLang="en-US" sz="4400" smtClean="0">
                <a:latin typeface="楷体" panose="02010609060101010101" pitchFamily="49" charset="-122"/>
                <a:ea typeface="楷体" panose="02010609060101010101" pitchFamily="49" charset="-122"/>
              </a:rPr>
              <a:t>一、南京临时政府时期的政治制度</a:t>
            </a:r>
            <a:endParaRPr lang="en-US" altLang="zh-CN" sz="440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099" name="文本框 4"/>
          <p:cNvSpPr txBox="1"/>
          <p:nvPr/>
        </p:nvSpPr>
        <p:spPr>
          <a:xfrm>
            <a:off x="285720" y="3214686"/>
            <a:ext cx="5796607" cy="243143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en-US" altLang="zh-CN" sz="3200" b="1">
                <a:latin typeface="楷体_GB2312" pitchFamily="1" charset="-122"/>
                <a:ea typeface="楷体_GB2312" pitchFamily="1" charset="-122"/>
              </a:rPr>
              <a:t>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辛亥年，武昌发生的那点事，是一场意外，意外里的意外。这场意外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，毁了一个王朝，像扳道岔一样，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把古老的中国，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扳到了另一个轨道上。</a:t>
            </a:r>
            <a:r>
              <a:rPr lang="zh-CN" altLang="en-US" sz="2800" b="1">
                <a:latin typeface="仿宋_GB2312" pitchFamily="1" charset="-122"/>
                <a:ea typeface="仿宋_GB2312" pitchFamily="1" charset="-122"/>
              </a:rPr>
              <a:t>               </a:t>
            </a:r>
            <a:r>
              <a:rPr lang="zh-CN" altLang="en-US" sz="3200" b="1">
                <a:latin typeface="仿宋_GB2312" pitchFamily="1" charset="-122"/>
                <a:ea typeface="仿宋_GB2312" pitchFamily="1" charset="-122"/>
              </a:rPr>
              <a:t>    </a:t>
            </a:r>
            <a:endParaRPr lang="zh-CN" altLang="en-US" sz="3200" b="1">
              <a:latin typeface="仿宋_GB2312" pitchFamily="1" charset="-122"/>
              <a:ea typeface="仿宋_GB2312" pitchFamily="1" charset="-122"/>
            </a:endParaRPr>
          </a:p>
          <a:p>
            <a:pPr/>
            <a:r>
              <a:rPr lang="zh-CN" altLang="en-US" sz="3200" b="1">
                <a:latin typeface="仿宋_GB2312" pitchFamily="1" charset="-122"/>
                <a:ea typeface="仿宋_GB2312" pitchFamily="1" charset="-122"/>
              </a:rPr>
              <a:t>  </a:t>
            </a:r>
            <a:r>
              <a:rPr lang="zh-CN" altLang="en-US" sz="2000" b="1">
                <a:latin typeface="仿宋_GB2312" pitchFamily="1" charset="-122"/>
                <a:ea typeface="仿宋_GB2312" pitchFamily="1" charset="-122"/>
              </a:rPr>
              <a:t>  </a:t>
            </a:r>
            <a:r>
              <a:rPr lang="en-US" altLang="zh-CN" sz="2000" b="1">
                <a:latin typeface="仿宋_GB2312" pitchFamily="1" charset="-122"/>
                <a:ea typeface="仿宋_GB2312" pitchFamily="1" charset="-122"/>
              </a:rPr>
              <a:t>——</a:t>
            </a:r>
            <a:r>
              <a:rPr lang="zh-CN" altLang="en-US" sz="2000" b="1">
                <a:latin typeface="仿宋_GB2312" pitchFamily="1" charset="-122"/>
                <a:ea typeface="仿宋_GB2312" pitchFamily="1" charset="-122"/>
              </a:rPr>
              <a:t>张鸣</a:t>
            </a:r>
            <a:r>
              <a:rPr lang="en-US" altLang="zh-CN" sz="2000" b="1">
                <a:latin typeface="仿宋_GB2312" pitchFamily="1" charset="-122"/>
                <a:ea typeface="仿宋_GB2312" pitchFamily="1" charset="-122"/>
              </a:rPr>
              <a:t>《</a:t>
            </a:r>
            <a:r>
              <a:rPr lang="zh-CN" altLang="en-US" sz="2000" b="1">
                <a:latin typeface="仿宋_GB2312" pitchFamily="1" charset="-122"/>
                <a:ea typeface="仿宋_GB2312" pitchFamily="1" charset="-122"/>
              </a:rPr>
              <a:t>辛亥，摇晃的中国</a:t>
            </a:r>
            <a:r>
              <a:rPr lang="en-US" altLang="zh-CN" sz="2000" b="1">
                <a:latin typeface="仿宋_GB2312" pitchFamily="1" charset="-122"/>
                <a:ea typeface="仿宋_GB2312" pitchFamily="1" charset="-122"/>
              </a:rPr>
              <a:t>》</a:t>
            </a:r>
            <a:endParaRPr lang="zh-CN" altLang="en-US" sz="2000" b="1">
              <a:latin typeface="仿宋_GB2312" pitchFamily="1" charset="-122"/>
              <a:ea typeface="仿宋_GB2312" pitchFamily="1" charset="-122"/>
            </a:endParaRPr>
          </a:p>
        </p:txBody>
      </p:sp>
      <p:pic>
        <p:nvPicPr>
          <p:cNvPr id="5126" name="图片 1" descr="辛亥革命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2214554"/>
            <a:ext cx="2143125" cy="4210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714348" y="1857364"/>
            <a:ext cx="2034531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>
              <a:buNone/>
            </a:pPr>
            <a:r>
              <a:rPr lang="en-US" altLang="zh-CN" sz="3200" b="1" smtClean="0"/>
              <a:t>1</a:t>
            </a:r>
            <a:r>
              <a:rPr lang="zh-CN" altLang="en-US" sz="3200" b="1" smtClean="0"/>
              <a:t>、背景：</a:t>
            </a:r>
            <a:endParaRPr lang="en-US" altLang="zh-CN" sz="32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824458" cy="655798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Picture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54029" y="1917701"/>
            <a:ext cx="883444" cy="1939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Picture 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93382" y="1412876"/>
            <a:ext cx="726281" cy="1738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3" name="Picture 6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03860" y="3284538"/>
            <a:ext cx="2122884" cy="19605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4" name="Picture 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49092" y="4365626"/>
            <a:ext cx="1593056" cy="1939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5" name="Picture 8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83756" y="4149725"/>
            <a:ext cx="1085850" cy="1250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6" name="Picture 9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92104" y="4797426"/>
            <a:ext cx="1543050" cy="1457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7" name="Picture 10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48150" y="3933825"/>
            <a:ext cx="966788" cy="1320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8" name="Picture 11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39804" y="3140075"/>
            <a:ext cx="1503759" cy="1149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9" name="Picture 12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57775" y="3717925"/>
            <a:ext cx="882254" cy="1600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0" name="Picture 13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89973" y="4149726"/>
            <a:ext cx="792956" cy="1203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1" name="Picture 14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31457" y="5157788"/>
            <a:ext cx="1778794" cy="170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2" name="Picture 15"/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74469" y="2349501"/>
            <a:ext cx="1071563" cy="968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3" name="Picture 16"/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24538" y="3213100"/>
            <a:ext cx="629841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4" name="Picture 17"/>
          <p:cNvPicPr>
            <a:picLocks noChangeAspect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57775" y="2708276"/>
            <a:ext cx="914400" cy="1204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5" name="Picture 82" descr="QT_09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572000" y="2852738"/>
            <a:ext cx="819150" cy="12303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6" name="Text Box 84"/>
          <p:cNvSpPr txBox="1"/>
          <p:nvPr/>
        </p:nvSpPr>
        <p:spPr>
          <a:xfrm>
            <a:off x="1277541" y="1989139"/>
            <a:ext cx="1214438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7187" name="TextBox 86"/>
          <p:cNvSpPr txBox="1"/>
          <p:nvPr/>
        </p:nvSpPr>
        <p:spPr>
          <a:xfrm>
            <a:off x="4255294" y="4271964"/>
            <a:ext cx="920354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湖南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10.22</a:t>
            </a:r>
            <a:endParaRPr lang="zh-CN" altLang="en-US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88" name="TextBox 87"/>
          <p:cNvSpPr txBox="1"/>
          <p:nvPr/>
        </p:nvSpPr>
        <p:spPr>
          <a:xfrm>
            <a:off x="3762376" y="2852739"/>
            <a:ext cx="1223412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陕西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10.22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89" name="TextBox 87"/>
          <p:cNvSpPr txBox="1"/>
          <p:nvPr/>
        </p:nvSpPr>
        <p:spPr>
          <a:xfrm>
            <a:off x="4420791" y="1628776"/>
            <a:ext cx="1223412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山西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10.29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0" name="TextBox 87"/>
          <p:cNvSpPr txBox="1"/>
          <p:nvPr/>
        </p:nvSpPr>
        <p:spPr>
          <a:xfrm>
            <a:off x="2669381" y="5233989"/>
            <a:ext cx="925116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云南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10.30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1" name="TextBox 87"/>
          <p:cNvSpPr txBox="1"/>
          <p:nvPr/>
        </p:nvSpPr>
        <p:spPr>
          <a:xfrm>
            <a:off x="5118497" y="4056064"/>
            <a:ext cx="913209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江西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10.31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2" name="TextBox 86"/>
          <p:cNvSpPr txBox="1"/>
          <p:nvPr/>
        </p:nvSpPr>
        <p:spPr>
          <a:xfrm>
            <a:off x="3492103" y="4652964"/>
            <a:ext cx="1107996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贵州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11.4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3" name="TextBox 87"/>
          <p:cNvSpPr txBox="1"/>
          <p:nvPr/>
        </p:nvSpPr>
        <p:spPr>
          <a:xfrm>
            <a:off x="5929313" y="3624264"/>
            <a:ext cx="827485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浙江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11.5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4" name="TextBox 87"/>
          <p:cNvSpPr txBox="1"/>
          <p:nvPr/>
        </p:nvSpPr>
        <p:spPr>
          <a:xfrm>
            <a:off x="5770960" y="2420939"/>
            <a:ext cx="1107996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江苏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11.5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5" name="TextBox 87"/>
          <p:cNvSpPr txBox="1"/>
          <p:nvPr/>
        </p:nvSpPr>
        <p:spPr>
          <a:xfrm>
            <a:off x="3977879" y="5229226"/>
            <a:ext cx="826294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广西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11.7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6" name="TextBox 87"/>
          <p:cNvSpPr txBox="1"/>
          <p:nvPr/>
        </p:nvSpPr>
        <p:spPr>
          <a:xfrm>
            <a:off x="5274469" y="3140076"/>
            <a:ext cx="826294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安徽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11.8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7" name="TextBox 87"/>
          <p:cNvSpPr txBox="1"/>
          <p:nvPr/>
        </p:nvSpPr>
        <p:spPr>
          <a:xfrm>
            <a:off x="5442347" y="4559301"/>
            <a:ext cx="827484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福建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11.9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8" name="TextBox 87"/>
          <p:cNvSpPr txBox="1"/>
          <p:nvPr/>
        </p:nvSpPr>
        <p:spPr>
          <a:xfrm>
            <a:off x="4949429" y="5157789"/>
            <a:ext cx="827484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广东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11.9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9" name="TextBox 87"/>
          <p:cNvSpPr txBox="1"/>
          <p:nvPr/>
        </p:nvSpPr>
        <p:spPr>
          <a:xfrm>
            <a:off x="2897982" y="3860801"/>
            <a:ext cx="912019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四川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11.27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0" name="TextBox 86"/>
          <p:cNvSpPr txBox="1"/>
          <p:nvPr/>
        </p:nvSpPr>
        <p:spPr>
          <a:xfrm>
            <a:off x="4527947" y="3500439"/>
            <a:ext cx="1223412" cy="36933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湖北</a:t>
            </a:r>
            <a:r>
              <a:rPr lang="en-US" altLang="zh-CN">
                <a:latin typeface="黑体" panose="02010609060101010101" pitchFamily="49" charset="-122"/>
                <a:ea typeface="黑体" panose="02010609060101010101" pitchFamily="49" charset="-122"/>
              </a:rPr>
              <a:t>10.10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1" name="TextBox 13"/>
          <p:cNvSpPr txBox="1"/>
          <p:nvPr/>
        </p:nvSpPr>
        <p:spPr>
          <a:xfrm>
            <a:off x="570961" y="1125539"/>
            <a:ext cx="573234" cy="473235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vert="eaVert" wrap="square">
            <a:spAutoFit/>
          </a:bodyPr>
          <a:lstStyle>
            <a:defPPr/>
          </a:lstStyle>
          <a:p>
            <a:pPr>
              <a:lnSpc>
                <a:spcPts val="2600"/>
              </a:lnSpc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十月十日  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武昌起义   </a:t>
            </a: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203" name="TextBox 13">
            <a:hlinkClick r:id="rId19" action="ppaction://hlinksldjump"/>
          </p:cNvPr>
          <p:cNvSpPr txBox="1"/>
          <p:nvPr/>
        </p:nvSpPr>
        <p:spPr>
          <a:xfrm>
            <a:off x="7647166" y="571480"/>
            <a:ext cx="851515" cy="564360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vert="eaVert" wrap="square">
            <a:spAutoFit/>
          </a:bodyPr>
          <a:lstStyle>
            <a:defPPr/>
          </a:lstStyle>
          <a:p>
            <a:pPr algn="ctr">
              <a:lnSpc>
                <a:spcPts val="2600"/>
              </a:lnSpc>
            </a:pP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各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省纷纷独立  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十一月九日 </a:t>
            </a:r>
            <a:endParaRPr lang="zh-CN" altLang="en-US" sz="36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2600"/>
              </a:lnSpc>
            </a:pP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              </a:t>
            </a:r>
            <a:endParaRPr lang="en-US" altLang="zh-CN" sz="3600" b="1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2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2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3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3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4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4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505"/>
                            </p:stCondLst>
                            <p:childTnLst>
                              <p:par>
                                <p:cTn id="4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005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6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506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507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007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008"/>
                            </p:stCondLst>
                            <p:childTnLst>
                              <p:par>
                                <p:cTn id="6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508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4509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009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1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51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511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6011"/>
                            </p:stCondLst>
                            <p:childTnLst>
                              <p:par>
                                <p:cTn id="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6012"/>
                            </p:stCondLst>
                            <p:childTnLst>
                              <p:par>
                                <p:cTn id="9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6512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6513"/>
                            </p:stCondLst>
                            <p:childTnLst>
                              <p:par>
                                <p:cTn id="10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7013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7014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" grpId="0"/>
      <p:bldP spid="7189" grpId="0"/>
      <p:bldP spid="7190" grpId="0"/>
      <p:bldP spid="7191" grpId="0"/>
      <p:bldP spid="7192" grpId="0"/>
      <p:bldP spid="7193" grpId="0"/>
      <p:bldP spid="7194" grpId="0"/>
      <p:bldP spid="7195" grpId="0"/>
      <p:bldP spid="7196" grpId="0"/>
      <p:bldP spid="7197" grpId="0"/>
      <p:bldP spid="7198" grpId="0"/>
      <p:bldP spid="7199" grpId="0"/>
      <p:bldP spid="7201" grpId="0"/>
      <p:bldP spid="72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7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图片 2" descr="快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0000">
            <a:off x="7209235" y="3241675"/>
            <a:ext cx="1428750" cy="33226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Freeform 123"/>
          <p:cNvSpPr/>
          <p:nvPr/>
        </p:nvSpPr>
        <p:spPr>
          <a:xfrm>
            <a:off x="1143001" y="1584325"/>
            <a:ext cx="6879431" cy="5221288"/>
          </a:xfrm>
          <a:custGeom>
            <a:cxnLst>
              <a:cxn ang="0">
                <a:pos x="0" y="4588812"/>
              </a:cxn>
              <a:cxn ang="0">
                <a:pos x="0" y="5129012"/>
              </a:cxn>
              <a:cxn ang="0">
                <a:pos x="9172575" y="422932"/>
              </a:cxn>
              <a:cxn ang="0">
                <a:pos x="7050824" y="0"/>
              </a:cxn>
              <a:cxn ang="0">
                <a:pos x="0" y="4588812"/>
              </a:cxn>
            </a:cxnLst>
            <a:rect l="0" t="0" r="0" b="0"/>
            <a:pathLst>
              <a:path w="5218" h="2716">
                <a:moveTo>
                  <a:pt x="0" y="2387"/>
                </a:moveTo>
                <a:cubicBezTo>
                  <a:pt x="0" y="2527"/>
                  <a:pt x="0" y="2668"/>
                  <a:pt x="0" y="2668"/>
                </a:cubicBezTo>
                <a:cubicBezTo>
                  <a:pt x="2256" y="2716"/>
                  <a:pt x="4539" y="1996"/>
                  <a:pt x="5218" y="220"/>
                </a:cubicBezTo>
                <a:lnTo>
                  <a:pt x="4011" y="0"/>
                </a:lnTo>
                <a:cubicBezTo>
                  <a:pt x="3333" y="2003"/>
                  <a:pt x="638" y="2311"/>
                  <a:pt x="0" y="2387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 w="9525">
            <a:noFill/>
          </a:ln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grpSp>
        <p:nvGrpSpPr>
          <p:cNvPr id="2" name="组合 8195"/>
          <p:cNvGrpSpPr/>
          <p:nvPr/>
        </p:nvGrpSpPr>
        <p:grpSpPr>
          <a:xfrm>
            <a:off x="2668191" y="5788026"/>
            <a:ext cx="764381" cy="923925"/>
            <a:chExt cx="454" cy="518"/>
          </a:xfrm>
        </p:grpSpPr>
        <p:grpSp>
          <p:nvGrpSpPr>
            <p:cNvPr id="3" name="组合 8196"/>
            <p:cNvGrpSpPr/>
            <p:nvPr/>
          </p:nvGrpSpPr>
          <p:grpSpPr>
            <a:xfrm>
              <a:off x="0" y="0"/>
              <a:ext cx="454" cy="518"/>
              <a:chExt cx="1042" cy="1102"/>
            </a:xfrm>
          </p:grpSpPr>
          <p:pic>
            <p:nvPicPr>
              <p:cNvPr id="7212" name="Picture 126" descr="light_shadow"/>
              <p:cNvPicPr>
                <a:picLocks noChangeAspect="1"/>
              </p:cNvPicPr>
              <p:nvPr/>
            </p:nvPicPr>
            <p:blipFill>
              <a:blip r:embed="rId4">
                <a:lum bright="-78000" contrast="-78000"/>
              </a:blip>
              <a:stretch>
                <a:fillRect/>
              </a:stretch>
            </p:blipFill>
            <p:spPr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13" name="Picture 127" descr="circuler_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0" y="0"/>
                <a:ext cx="1042" cy="1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199" name="Oval 1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6" cy="1019"/>
              </a:xfrm>
              <a:prstGeom prst="ellipse">
                <a:avLst/>
              </a:prstGeom>
              <a:gradFill rotWithShape="1">
                <a:gsLst>
                  <a:gs pos="0">
                    <a:schemeClr val="folHlink">
                      <a:alpha val="54999"/>
                    </a:schemeClr>
                  </a:gs>
                  <a:gs pos="50000">
                    <a:srgbClr val="765B16">
                      <a:alpha val="89998"/>
                    </a:srgbClr>
                  </a:gs>
                  <a:gs pos="100000">
                    <a:schemeClr val="folHlink">
                      <a:alpha val="54999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/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itchFamily="49" charset="-122"/>
                  <a:cs typeface="+mn-cs"/>
                </a:endParaRPr>
              </a:p>
            </p:txBody>
          </p:sp>
        </p:grpSp>
        <p:pic>
          <p:nvPicPr>
            <p:cNvPr id="7211" name="Picture 129" descr="Picture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" y="5"/>
              <a:ext cx="359" cy="16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" name="组合 8201"/>
          <p:cNvGrpSpPr/>
          <p:nvPr/>
        </p:nvGrpSpPr>
        <p:grpSpPr>
          <a:xfrm>
            <a:off x="4071938" y="5032375"/>
            <a:ext cx="850106" cy="1155700"/>
            <a:chExt cx="454" cy="518"/>
          </a:xfrm>
        </p:grpSpPr>
        <p:grpSp>
          <p:nvGrpSpPr>
            <p:cNvPr id="5" name="组合 8202"/>
            <p:cNvGrpSpPr/>
            <p:nvPr/>
          </p:nvGrpSpPr>
          <p:grpSpPr>
            <a:xfrm>
              <a:off x="0" y="0"/>
              <a:ext cx="454" cy="518"/>
              <a:chExt cx="1042" cy="1102"/>
            </a:xfrm>
          </p:grpSpPr>
          <p:pic>
            <p:nvPicPr>
              <p:cNvPr id="7207" name="Picture 132" descr="light_shadow"/>
              <p:cNvPicPr>
                <a:picLocks noChangeAspect="1"/>
              </p:cNvPicPr>
              <p:nvPr/>
            </p:nvPicPr>
            <p:blipFill>
              <a:blip r:embed="rId7">
                <a:lum bright="-78000" contrast="-78000"/>
              </a:blip>
              <a:stretch>
                <a:fillRect/>
              </a:stretch>
            </p:blipFill>
            <p:spPr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08" name="Picture 133" descr="circuler_1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0" y="0"/>
                <a:ext cx="1042" cy="1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205" name="Oval 1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4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2">
                      <a:alpha val="54999"/>
                    </a:schemeClr>
                  </a:gs>
                  <a:gs pos="50000">
                    <a:srgbClr val="4C2E24">
                      <a:alpha val="89998"/>
                    </a:srgbClr>
                  </a:gs>
                  <a:gs pos="100000">
                    <a:schemeClr val="accent2">
                      <a:alpha val="54999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/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7206" name="Picture 135" descr="Picture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" y="5"/>
              <a:ext cx="359" cy="16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" name="组合 8207"/>
          <p:cNvGrpSpPr/>
          <p:nvPr/>
        </p:nvGrpSpPr>
        <p:grpSpPr>
          <a:xfrm>
            <a:off x="5212556" y="3613150"/>
            <a:ext cx="1171575" cy="1600200"/>
            <a:chExt cx="454" cy="518"/>
          </a:xfrm>
        </p:grpSpPr>
        <p:grpSp>
          <p:nvGrpSpPr>
            <p:cNvPr id="7" name="组合 8208"/>
            <p:cNvGrpSpPr/>
            <p:nvPr/>
          </p:nvGrpSpPr>
          <p:grpSpPr>
            <a:xfrm>
              <a:off x="0" y="0"/>
              <a:ext cx="454" cy="518"/>
              <a:chExt cx="1042" cy="1102"/>
            </a:xfrm>
          </p:grpSpPr>
          <p:pic>
            <p:nvPicPr>
              <p:cNvPr id="7202" name="Picture 138" descr="light_shadow"/>
              <p:cNvPicPr>
                <a:picLocks noChangeAspect="1"/>
              </p:cNvPicPr>
              <p:nvPr/>
            </p:nvPicPr>
            <p:blipFill>
              <a:blip r:embed="rId9">
                <a:lum bright="-78000" contrast="-78000"/>
              </a:blip>
              <a:stretch>
                <a:fillRect/>
              </a:stretch>
            </p:blipFill>
            <p:spPr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03" name="Picture 139" descr="circuler_1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0" y="0"/>
                <a:ext cx="1042" cy="1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211" name="Oval 1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54999"/>
                    </a:schemeClr>
                  </a:gs>
                  <a:gs pos="50000">
                    <a:srgbClr val="6F4B15">
                      <a:alpha val="89998"/>
                    </a:srgbClr>
                  </a:gs>
                  <a:gs pos="100000">
                    <a:schemeClr val="accent1">
                      <a:alpha val="54999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/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7201" name="Picture 141" descr="Picture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" y="5"/>
              <a:ext cx="359" cy="16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" name="组合 8213"/>
          <p:cNvGrpSpPr/>
          <p:nvPr/>
        </p:nvGrpSpPr>
        <p:grpSpPr>
          <a:xfrm>
            <a:off x="6237685" y="1422400"/>
            <a:ext cx="1709738" cy="2362200"/>
            <a:chExt cx="454" cy="518"/>
          </a:xfrm>
        </p:grpSpPr>
        <p:grpSp>
          <p:nvGrpSpPr>
            <p:cNvPr id="9" name="组合 8214"/>
            <p:cNvGrpSpPr/>
            <p:nvPr/>
          </p:nvGrpSpPr>
          <p:grpSpPr>
            <a:xfrm>
              <a:off x="0" y="0"/>
              <a:ext cx="454" cy="518"/>
              <a:chExt cx="1042" cy="1102"/>
            </a:xfrm>
          </p:grpSpPr>
          <p:pic>
            <p:nvPicPr>
              <p:cNvPr id="7197" name="Picture 144" descr="light_shadow"/>
              <p:cNvPicPr>
                <a:picLocks noChangeAspect="1"/>
              </p:cNvPicPr>
              <p:nvPr/>
            </p:nvPicPr>
            <p:blipFill>
              <a:blip r:embed="rId11">
                <a:lum bright="-78000" contrast="-78000"/>
              </a:blip>
              <a:stretch>
                <a:fillRect/>
              </a:stretch>
            </p:blipFill>
            <p:spPr>
              <a:xfrm>
                <a:off x="99" y="864"/>
                <a:ext cx="858" cy="23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198" name="Picture 145" descr="circuler_1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0" y="0"/>
                <a:ext cx="1042" cy="101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217" name="Oval 1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35" cy="1019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alpha val="54999"/>
                    </a:schemeClr>
                  </a:gs>
                  <a:gs pos="50000">
                    <a:srgbClr val="500E0E">
                      <a:alpha val="89998"/>
                    </a:srgbClr>
                  </a:gs>
                  <a:gs pos="100000">
                    <a:schemeClr val="hlink">
                      <a:alpha val="54999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/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endParaRPr>
              </a:p>
            </p:txBody>
          </p:sp>
        </p:grpSp>
        <p:pic>
          <p:nvPicPr>
            <p:cNvPr id="7196" name="Picture 147" descr="Picture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" y="5"/>
              <a:ext cx="359" cy="16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220" name="AutoShape 148">
            <a:hlinkClick r:id="rId13" action="ppaction://hlinksldjump"/>
          </p:cNvPr>
          <p:cNvSpPr/>
          <p:nvPr/>
        </p:nvSpPr>
        <p:spPr>
          <a:xfrm rot="4618100">
            <a:off x="3426420" y="5675313"/>
            <a:ext cx="687388" cy="361950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BottomLeft">
              <a:rot lat="0" lon="0" rev="0"/>
            </a:camera>
            <a:lightRig rig="legacyFlat3" dir="b"/>
          </a:scene3d>
          <a:sp3d extrusionH="365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 wrap="none" anchor="ctr">
            <a:flatTx/>
          </a:bodyPr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itchFamily="49" charset="-122"/>
            </a:endParaRPr>
          </a:p>
        </p:txBody>
      </p:sp>
      <p:sp>
        <p:nvSpPr>
          <p:cNvPr id="8221" name="AutoShape 149"/>
          <p:cNvSpPr/>
          <p:nvPr/>
        </p:nvSpPr>
        <p:spPr>
          <a:xfrm rot="3499593">
            <a:off x="4725393" y="5013525"/>
            <a:ext cx="877887" cy="258365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BottomLeft">
              <a:rot lat="0" lon="0" rev="0"/>
            </a:camera>
            <a:lightRig rig="legacyFlat3" dir="b"/>
          </a:scene3d>
          <a:sp3d extrusionH="365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 wrap="none" anchor="ctr">
            <a:flatTx/>
          </a:bodyPr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22" name="AutoShape 150"/>
          <p:cNvSpPr/>
          <p:nvPr/>
        </p:nvSpPr>
        <p:spPr>
          <a:xfrm rot="2284555">
            <a:off x="6274594" y="3690938"/>
            <a:ext cx="706041" cy="349250"/>
          </a:xfrm>
          <a:prstGeom prst="triangle">
            <a:avLst>
              <a:gd name="adj" fmla="val 50000"/>
            </a:avLst>
          </a:prstGeom>
          <a:solidFill>
            <a:schemeClr val="tx2"/>
          </a:solidFill>
          <a:ln w="9525" cap="flat" cmpd="sng">
            <a:prstDash val="solid"/>
            <a:miter/>
            <a:headEnd type="none" w="med" len="med"/>
            <a:tailEnd type="none" w="med" len="med"/>
          </a:ln>
          <a:scene3d>
            <a:camera prst="legacyPerspectiveBottomLeft">
              <a:rot lat="0" lon="0" rev="0"/>
            </a:camera>
            <a:lightRig rig="legacyFlat3" dir="b"/>
          </a:scene3d>
          <a:sp3d extrusionH="36500" prstMaterial="legacyMatte">
            <a:bevelT w="13500" h="13500" prst="angle"/>
            <a:bevelB w="13500" h="13500" prst="angle"/>
            <a:extrusionClr>
              <a:schemeClr val="tx2"/>
            </a:extrusionClr>
          </a:sp3d>
        </p:spPr>
        <p:txBody>
          <a:bodyPr wrap="none" anchor="ctr">
            <a:flatTx/>
          </a:bodyPr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9" name="Text Box 18"/>
          <p:cNvSpPr txBox="1"/>
          <p:nvPr/>
        </p:nvSpPr>
        <p:spPr>
          <a:xfrm>
            <a:off x="2565797" y="5953125"/>
            <a:ext cx="970359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EFFFF"/>
                </a:solidFill>
                <a:latin typeface="Calibri" panose="020f0502020204030204" pitchFamily="34" charset="0"/>
              </a:rPr>
              <a:t>2</a:t>
            </a:r>
            <a:r>
              <a:rPr lang="zh-CN" altLang="en-US" sz="2800" b="1">
                <a:solidFill>
                  <a:srgbClr val="FEFFFF"/>
                </a:solidFill>
                <a:latin typeface="Calibri" panose="020f0502020204030204" pitchFamily="34" charset="0"/>
              </a:rPr>
              <a:t>天</a:t>
            </a:r>
            <a:endParaRPr lang="zh-CN" altLang="en-US" sz="2800" b="1">
              <a:solidFill>
                <a:srgbClr val="FEFFFF"/>
              </a:solidFill>
              <a:latin typeface="Calibri" panose="020f0502020204030204" pitchFamily="34" charset="0"/>
            </a:endParaRPr>
          </a:p>
        </p:txBody>
      </p:sp>
      <p:sp>
        <p:nvSpPr>
          <p:cNvPr id="8224" name="Text Box 18"/>
          <p:cNvSpPr txBox="1"/>
          <p:nvPr/>
        </p:nvSpPr>
        <p:spPr>
          <a:xfrm>
            <a:off x="4090987" y="5375275"/>
            <a:ext cx="833438" cy="10772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41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天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itchFamily="2" charset="-122"/>
            </a:endParaRPr>
          </a:p>
        </p:txBody>
      </p:sp>
      <p:sp>
        <p:nvSpPr>
          <p:cNvPr id="8225" name="Text Box 18"/>
          <p:cNvSpPr txBox="1"/>
          <p:nvPr/>
        </p:nvSpPr>
        <p:spPr>
          <a:xfrm>
            <a:off x="6512719" y="2170113"/>
            <a:ext cx="1085850" cy="10772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123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天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227" name="燕尾形箭头 41"/>
          <p:cNvSpPr/>
          <p:nvPr/>
        </p:nvSpPr>
        <p:spPr>
          <a:xfrm rot="-8960758">
            <a:off x="5629275" y="1755776"/>
            <a:ext cx="589360" cy="409575"/>
          </a:xfrm>
          <a:prstGeom prst="notchedRightArrow">
            <a:avLst>
              <a:gd name="adj1" fmla="val 50000"/>
              <a:gd name="adj2" fmla="val 49741"/>
            </a:avLst>
          </a:prstGeom>
          <a:gradFill rotWithShape="0">
            <a:gsLst>
              <a:gs pos="0">
                <a:srgbClr val="993366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28" name="圆角矩形 44"/>
          <p:cNvSpPr/>
          <p:nvPr/>
        </p:nvSpPr>
        <p:spPr>
          <a:xfrm>
            <a:off x="3369469" y="1422401"/>
            <a:ext cx="2255044" cy="6000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3366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清帝退位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itchFamily="2" charset="-122"/>
            </a:endParaRPr>
          </a:p>
        </p:txBody>
      </p:sp>
      <p:sp>
        <p:nvSpPr>
          <p:cNvPr id="7185" name="燕尾形箭头 45"/>
          <p:cNvSpPr/>
          <p:nvPr/>
        </p:nvSpPr>
        <p:spPr>
          <a:xfrm rot="-8130499">
            <a:off x="2603898" y="5326064"/>
            <a:ext cx="392906" cy="409575"/>
          </a:xfrm>
          <a:prstGeom prst="notchedRightArrow">
            <a:avLst>
              <a:gd name="adj1" fmla="val 50000"/>
              <a:gd name="adj2" fmla="val 49711"/>
            </a:avLst>
          </a:prstGeom>
          <a:gradFill rotWithShape="0">
            <a:gsLst>
              <a:gs pos="0">
                <a:srgbClr val="D2A010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30" name="圆角矩形 46"/>
          <p:cNvSpPr/>
          <p:nvPr/>
        </p:nvSpPr>
        <p:spPr>
          <a:xfrm>
            <a:off x="1347788" y="4624389"/>
            <a:ext cx="2380060" cy="5873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D2A010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占领武汉三镇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231" name="燕尾形箭头 47"/>
          <p:cNvSpPr/>
          <p:nvPr/>
        </p:nvSpPr>
        <p:spPr>
          <a:xfrm rot="-7354340">
            <a:off x="3832226" y="4568826"/>
            <a:ext cx="669925" cy="295275"/>
          </a:xfrm>
          <a:prstGeom prst="notchedRightArrow">
            <a:avLst>
              <a:gd name="adj1" fmla="val 50000"/>
              <a:gd name="adj2" fmla="val 50008"/>
            </a:avLst>
          </a:prstGeom>
          <a:gradFill rotWithShape="0">
            <a:gsLst>
              <a:gs pos="0">
                <a:srgbClr val="993366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32" name="燕尾形箭头 48"/>
          <p:cNvSpPr/>
          <p:nvPr/>
        </p:nvSpPr>
        <p:spPr>
          <a:xfrm rot="-8187961">
            <a:off x="4872037" y="3427414"/>
            <a:ext cx="586979" cy="471487"/>
          </a:xfrm>
          <a:prstGeom prst="notchedRightArrow">
            <a:avLst>
              <a:gd name="adj1" fmla="val 50000"/>
              <a:gd name="adj2" fmla="val 49821"/>
            </a:avLst>
          </a:prstGeom>
          <a:gradFill rotWithShape="0">
            <a:gsLst>
              <a:gs pos="0">
                <a:srgbClr val="D2A010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/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233" name="圆角矩形 49"/>
          <p:cNvSpPr/>
          <p:nvPr/>
        </p:nvSpPr>
        <p:spPr>
          <a:xfrm>
            <a:off x="1879998" y="3759200"/>
            <a:ext cx="2350294" cy="584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93366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十余省区独立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anose="02010600030101010101" pitchFamily="2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234" name="圆角矩形 50"/>
          <p:cNvSpPr/>
          <p:nvPr/>
        </p:nvSpPr>
        <p:spPr>
          <a:xfrm>
            <a:off x="2668192" y="2530475"/>
            <a:ext cx="2307431" cy="7175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D2A010">
                  <a:alpha val="100000"/>
                </a:srgbClr>
              </a:gs>
              <a:gs pos="64999">
                <a:srgbClr val="F0EBD5">
                  <a:alpha val="100000"/>
                </a:srgbClr>
              </a:gs>
              <a:gs pos="100000">
                <a:srgbClr val="D1C39F">
                  <a:alpha val="100000"/>
                </a:srgbClr>
              </a:gs>
            </a:gsLst>
            <a:lin ang="18900000"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defPPr/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中华民国成立</a:t>
            </a:r>
            <a:endParaRPr kumimoji="0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7192" name="Picture 82" descr="QT_09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05992" y="4581525"/>
            <a:ext cx="1126331" cy="198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93" name="Text Box 18"/>
          <p:cNvSpPr txBox="1"/>
          <p:nvPr/>
        </p:nvSpPr>
        <p:spPr>
          <a:xfrm>
            <a:off x="305991" y="6165851"/>
            <a:ext cx="1339453" cy="954107"/>
          </a:xfrm>
          <a:prstGeom prst="rect">
            <a:avLst/>
          </a:prstGeom>
          <a:gradFill rotWithShape="1">
            <a:gsLst>
              <a:gs pos="0">
                <a:srgbClr val="E30000"/>
              </a:gs>
              <a:gs pos="100000">
                <a:srgbClr val="760303"/>
              </a:gs>
            </a:gsLst>
            <a:lin ang="5400000"/>
          </a:gradFill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EFFFF"/>
                </a:solidFill>
                <a:latin typeface="华文新魏" pitchFamily="2" charset="-122"/>
                <a:ea typeface="华文新魏" pitchFamily="2" charset="-122"/>
              </a:rPr>
              <a:t>武昌起义</a:t>
            </a:r>
            <a:endParaRPr lang="zh-CN" altLang="en-US" sz="2800" b="1">
              <a:solidFill>
                <a:srgbClr val="FEFF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238" name="Text Box 18"/>
          <p:cNvSpPr txBox="1"/>
          <p:nvPr/>
        </p:nvSpPr>
        <p:spPr>
          <a:xfrm>
            <a:off x="5211366" y="4137026"/>
            <a:ext cx="1025129" cy="120032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80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itchFamily="2" charset="-122"/>
                <a:ea typeface="华文新魏" pitchFamily="2" charset="-122"/>
                <a:cs typeface="+mn-cs"/>
                <a:sym typeface="宋体" panose="02010600030101010101" pitchFamily="2" charset="-122"/>
              </a:rPr>
              <a:t>天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华文新魏" pitchFamily="2" charset="-122"/>
              <a:ea typeface="华文新魏" pitchFamily="2" charset="-122"/>
              <a:cs typeface="+mn-cs"/>
              <a:sym typeface="宋体" pitchFamily="2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0" grpId="0"/>
      <p:bldP spid="8221" grpId="0"/>
      <p:bldP spid="8222" grpId="0"/>
      <p:bldP spid="8224" grpId="0"/>
      <p:bldP spid="8225" grpId="0"/>
      <p:bldP spid="8227" grpId="0"/>
      <p:bldP spid="8228" grpId="0"/>
      <p:bldP spid="8231" grpId="0"/>
      <p:bldP spid="8232" grpId="0"/>
      <p:bldP spid="8233" grpId="0"/>
      <p:bldP spid="8234" grpId="0"/>
      <p:bldP spid="82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cxnSp>
        <p:nvCxnSpPr>
          <p:cNvPr id="12292" name="直接连接符 3"/>
          <p:cNvCxnSpPr/>
          <p:nvPr/>
        </p:nvCxnSpPr>
        <p:spPr>
          <a:xfrm flipH="1">
            <a:off x="1335881" y="981075"/>
            <a:ext cx="53579" cy="5759450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sp>
        <p:nvSpPr>
          <p:cNvPr id="12293" name="文本框 4"/>
          <p:cNvSpPr txBox="1"/>
          <p:nvPr/>
        </p:nvSpPr>
        <p:spPr>
          <a:xfrm>
            <a:off x="78582" y="2012951"/>
            <a:ext cx="1378744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1912.1.1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cxnSp>
        <p:nvCxnSpPr>
          <p:cNvPr id="12294" name="直接箭头连接符 5"/>
          <p:cNvCxnSpPr/>
          <p:nvPr/>
        </p:nvCxnSpPr>
        <p:spPr>
          <a:xfrm flipV="1">
            <a:off x="1389460" y="2205038"/>
            <a:ext cx="903684" cy="4762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pic>
        <p:nvPicPr>
          <p:cNvPr id="13319" name="图片 6" descr="u=539644807,263635942&amp;fm=21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591" y="1557338"/>
            <a:ext cx="1908572" cy="168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6" name="文本框 7"/>
          <p:cNvSpPr txBox="1"/>
          <p:nvPr/>
        </p:nvSpPr>
        <p:spPr>
          <a:xfrm>
            <a:off x="66675" y="766763"/>
            <a:ext cx="1378744" cy="8309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en-US" altLang="zh-CN" sz="24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  <a:sym typeface="宋体" panose="02010600030101010101" pitchFamily="2" charset="-122"/>
              </a:rPr>
              <a:t>1911.10.10</a:t>
            </a:r>
            <a:endParaRPr lang="zh-CN" altLang="en-US" sz="2400">
              <a:latin typeface="Arial" panose="020b0604020202020204" pitchFamily="34" charset="0"/>
            </a:endParaRPr>
          </a:p>
        </p:txBody>
      </p:sp>
      <p:cxnSp>
        <p:nvCxnSpPr>
          <p:cNvPr id="12297" name="直接箭头连接符 8"/>
          <p:cNvCxnSpPr/>
          <p:nvPr/>
        </p:nvCxnSpPr>
        <p:spPr>
          <a:xfrm flipV="1">
            <a:off x="1389460" y="981076"/>
            <a:ext cx="903684" cy="4763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pic>
        <p:nvPicPr>
          <p:cNvPr id="13322" name="Picture 82" descr="QT_0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938" y="-241300"/>
            <a:ext cx="1017985" cy="1979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3" name="Text Box 18"/>
          <p:cNvSpPr txBox="1"/>
          <p:nvPr/>
        </p:nvSpPr>
        <p:spPr>
          <a:xfrm>
            <a:off x="2307431" y="836614"/>
            <a:ext cx="1339454" cy="954107"/>
          </a:xfrm>
          <a:prstGeom prst="rect">
            <a:avLst/>
          </a:prstGeom>
          <a:gradFill rotWithShape="1">
            <a:gsLst>
              <a:gs pos="0">
                <a:srgbClr val="E30000"/>
              </a:gs>
              <a:gs pos="100000">
                <a:srgbClr val="760303"/>
              </a:gs>
            </a:gsLst>
            <a:lin ang="5400000"/>
          </a:gradFill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武昌起义</a:t>
            </a:r>
            <a:endParaRPr lang="zh-CN" altLang="en-US" sz="2800" b="1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324" name="文本框 10"/>
          <p:cNvSpPr txBox="1"/>
          <p:nvPr/>
        </p:nvSpPr>
        <p:spPr>
          <a:xfrm>
            <a:off x="5868590" y="3284539"/>
            <a:ext cx="2632499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b="1">
                <a:latin typeface="Arial" panose="020b0604020202020204" pitchFamily="34" charset="0"/>
              </a:rPr>
              <a:t>国旗  五色旗  五族共和</a:t>
            </a:r>
            <a:endParaRPr lang="zh-CN" altLang="en-US" b="1">
              <a:latin typeface="Arial" panose="020b0604020202020204" pitchFamily="34" charset="0"/>
            </a:endParaRPr>
          </a:p>
        </p:txBody>
      </p:sp>
      <p:sp>
        <p:nvSpPr>
          <p:cNvPr id="12301" name="文本框 11"/>
          <p:cNvSpPr txBox="1"/>
          <p:nvPr/>
        </p:nvSpPr>
        <p:spPr>
          <a:xfrm>
            <a:off x="-3572" y="4333876"/>
            <a:ext cx="1379934" cy="95410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/>
            <a:r>
              <a:rPr lang="en-US" altLang="zh-CN" sz="28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  <a:sym typeface="宋体" panose="02010600030101010101" pitchFamily="2" charset="-122"/>
              </a:rPr>
              <a:t>1912.2.12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cxnSp>
        <p:nvCxnSpPr>
          <p:cNvPr id="12302" name="直接箭头连接符 13"/>
          <p:cNvCxnSpPr/>
          <p:nvPr/>
        </p:nvCxnSpPr>
        <p:spPr>
          <a:xfrm flipV="1">
            <a:off x="1403747" y="4652963"/>
            <a:ext cx="903684" cy="6350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pic>
        <p:nvPicPr>
          <p:cNvPr id="13327" name="图片 14" descr="2599_副本_副本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2207" y="3789363"/>
            <a:ext cx="2174081" cy="17399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12304" name="直接箭头连接符 1"/>
          <p:cNvCxnSpPr/>
          <p:nvPr/>
        </p:nvCxnSpPr>
        <p:spPr>
          <a:xfrm flipV="1">
            <a:off x="1335882" y="5948363"/>
            <a:ext cx="903685" cy="6350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pic>
        <p:nvPicPr>
          <p:cNvPr id="13330" name="图片 4" descr="中华民国临时约法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2206" y="5516563"/>
            <a:ext cx="4511279" cy="128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7" name="文本框 6"/>
          <p:cNvSpPr txBox="1"/>
          <p:nvPr/>
        </p:nvSpPr>
        <p:spPr>
          <a:xfrm>
            <a:off x="201216" y="5730875"/>
            <a:ext cx="1285929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24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1912.3.11</a:t>
            </a:r>
            <a:endParaRPr lang="en-US" altLang="zh-CN" sz="2400" b="1">
              <a:solidFill>
                <a:srgbClr val="000000"/>
              </a:solidFill>
              <a:latin typeface="楷体_GB2312" pitchFamily="1" charset="-122"/>
              <a:ea typeface="楷体_GB2312" pitchFamily="1" charset="-122"/>
              <a:sym typeface="Arial" panose="020b0604020202020204" pitchFamily="34" charset="0"/>
            </a:endParaRPr>
          </a:p>
        </p:txBody>
      </p:sp>
      <p:pic>
        <p:nvPicPr>
          <p:cNvPr id="13332" name="图片 1" descr="孙中山就任临时大总统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2206" y="1557339"/>
            <a:ext cx="2066925" cy="169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33" name="文本框 2"/>
          <p:cNvSpPr txBox="1"/>
          <p:nvPr/>
        </p:nvSpPr>
        <p:spPr>
          <a:xfrm>
            <a:off x="2361010" y="3373438"/>
            <a:ext cx="2782494" cy="3693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孙中山当选为临时大总统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51520" y="0"/>
            <a:ext cx="4108817" cy="646331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>
            <a:defPPr/>
          </a:lstStyle>
          <a:p>
            <a:pPr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、民主政治的奠基</a:t>
            </a:r>
            <a:endParaRPr lang="en-US" altLang="zh-CN" sz="3600" b="1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4" grpId="0"/>
      <p:bldP spid="133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4" name="文本占位符 13313"/>
          <p:cNvSpPr>
            <a:spLocks noGrp="1"/>
          </p:cNvSpPr>
          <p:nvPr>
            <p:ph idx="4294967295"/>
          </p:nvPr>
        </p:nvSpPr>
        <p:spPr>
          <a:xfrm>
            <a:off x="1619622" y="642918"/>
            <a:ext cx="6293644" cy="482600"/>
          </a:xfrm>
        </p:spPr>
        <p:txBody>
          <a:bodyPr vert="horz" wrap="square" lIns="91440" tIns="45720" rIns="91440" bIns="45720" anchor="t">
            <a:noAutofit/>
          </a:bodyPr>
          <a:lstStyle>
            <a:defPPr/>
          </a:lstStyle>
          <a:p>
            <a:pPr marL="100330" indent="-100330" eaLnBrk="1" hangingPunct="1">
              <a:lnSpc>
                <a:spcPts val="3365"/>
              </a:lnSpc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CN" altLang="en-US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中华民国之主权属于国民全体。</a:t>
            </a:r>
            <a:endParaRPr lang="zh-CN" altLang="en-US" b="1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3315" name="文本框 13314"/>
          <p:cNvSpPr txBox="1"/>
          <p:nvPr/>
        </p:nvSpPr>
        <p:spPr>
          <a:xfrm>
            <a:off x="1214414" y="5214950"/>
            <a:ext cx="7929586" cy="107721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《临时约法》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确立的政体与中国两千多年的君主专制政体有什么不同？</a:t>
            </a:r>
            <a:endParaRPr lang="zh-CN" altLang="en-US" sz="32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3316" name="图片 13315" descr="中国民国临时约法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3256"/>
            <a:ext cx="1384697" cy="3268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9" name="文本框 4"/>
          <p:cNvSpPr txBox="1"/>
          <p:nvPr/>
        </p:nvSpPr>
        <p:spPr>
          <a:xfrm>
            <a:off x="1619622" y="1435006"/>
            <a:ext cx="6294835" cy="270843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marL="100330" indent="-100330">
              <a:lnSpc>
                <a:spcPts val="3365"/>
              </a:lnSpc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中华民国之立法权以参议院之。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……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临时大总统代表临时政府，总揽政务，公布律。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sym typeface="楷体_GB2312" pitchFamily="1" charset="-122"/>
              </a:rPr>
              <a:t>……经参议院之同意，宣战媾和及缔结条约。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法官独立审判不受上级官厅之干涉。</a:t>
            </a:r>
            <a:endParaRPr lang="zh-CN" altLang="en-US" sz="2800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pPr marL="100330" indent="-100330">
              <a:lnSpc>
                <a:spcPts val="3365"/>
              </a:lnSpc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320" name="文本框 5"/>
          <p:cNvSpPr txBox="1"/>
          <p:nvPr/>
        </p:nvSpPr>
        <p:spPr>
          <a:xfrm>
            <a:off x="1563291" y="3522618"/>
            <a:ext cx="6366272" cy="140038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defPPr/>
          </a:lstStyle>
          <a:p>
            <a:pPr marL="100330" indent="-100330">
              <a:lnSpc>
                <a:spcPts val="3365"/>
              </a:lnSpc>
              <a:buFont typeface="Wingdings" panose="05000000000000000000" pitchFamily="2" charset="2"/>
              <a:buChar char="u"/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国务员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国务总理、各部总长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于临时大总统提出法律案公布法律及发布命令时须副署之。</a:t>
            </a:r>
            <a:endParaRPr lang="zh-CN" altLang="en-US" sz="2800">
              <a:latin typeface="Arial" panose="020b0604020202020204" pitchFamily="34" charset="0"/>
            </a:endParaRPr>
          </a:p>
        </p:txBody>
      </p:sp>
      <p:cxnSp>
        <p:nvCxnSpPr>
          <p:cNvPr id="13321" name="直接连接符 6"/>
          <p:cNvCxnSpPr/>
          <p:nvPr/>
        </p:nvCxnSpPr>
        <p:spPr>
          <a:xfrm flipV="1">
            <a:off x="3419822" y="1290990"/>
            <a:ext cx="2064544" cy="33337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  <p:cxnSp>
        <p:nvCxnSpPr>
          <p:cNvPr id="13322" name="直接连接符 7"/>
          <p:cNvCxnSpPr/>
          <p:nvPr/>
        </p:nvCxnSpPr>
        <p:spPr>
          <a:xfrm flipV="1">
            <a:off x="3275806" y="1867054"/>
            <a:ext cx="3888581" cy="22225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  <p:cxnSp>
        <p:nvCxnSpPr>
          <p:cNvPr id="13323" name="直接连接符 8"/>
          <p:cNvCxnSpPr/>
          <p:nvPr/>
        </p:nvCxnSpPr>
        <p:spPr>
          <a:xfrm flipV="1">
            <a:off x="1763638" y="2227094"/>
            <a:ext cx="3833813" cy="92075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  <p:cxnSp>
        <p:nvCxnSpPr>
          <p:cNvPr id="13324" name="直接连接符 9"/>
          <p:cNvCxnSpPr/>
          <p:nvPr/>
        </p:nvCxnSpPr>
        <p:spPr>
          <a:xfrm flipV="1">
            <a:off x="1979662" y="3955286"/>
            <a:ext cx="809625" cy="22225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  <p:cxnSp>
        <p:nvCxnSpPr>
          <p:cNvPr id="13325" name="直接连接符 10"/>
          <p:cNvCxnSpPr/>
          <p:nvPr/>
        </p:nvCxnSpPr>
        <p:spPr>
          <a:xfrm flipV="1">
            <a:off x="5292328" y="4459243"/>
            <a:ext cx="810816" cy="20638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  <p:sp>
        <p:nvSpPr>
          <p:cNvPr id="14350" name="圆角矩形标注 11"/>
          <p:cNvSpPr/>
          <p:nvPr/>
        </p:nvSpPr>
        <p:spPr>
          <a:xfrm>
            <a:off x="7019925" y="2011318"/>
            <a:ext cx="1769269" cy="78105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lstStyle>
            <a:defPPr/>
          </a:lstStyle>
          <a:p>
            <a:pPr algn="ctr" eaLnBrk="0" hangingPunct="0"/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三权分立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51" name="圆角矩形标注 12"/>
          <p:cNvSpPr/>
          <p:nvPr/>
        </p:nvSpPr>
        <p:spPr>
          <a:xfrm>
            <a:off x="6911578" y="3163843"/>
            <a:ext cx="1552575" cy="7112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lstStyle>
            <a:defPPr/>
          </a:lstStyle>
          <a:p>
            <a:pPr algn="ctr" eaLnBrk="0" hangingPunct="0"/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责任内阁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52" name="圆角矩形标注 13"/>
          <p:cNvSpPr/>
          <p:nvPr/>
        </p:nvSpPr>
        <p:spPr>
          <a:xfrm>
            <a:off x="6858000" y="569868"/>
            <a:ext cx="1769269" cy="78105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90170" tIns="46990" rIns="90170" bIns="46990" anchor="ctr"/>
          <a:lstStyle>
            <a:defPPr/>
          </a:lstStyle>
          <a:p>
            <a:pPr algn="ctr" eaLnBrk="0" hangingPunct="0"/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主权在民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3329" name="直接连接符 1"/>
          <p:cNvCxnSpPr/>
          <p:nvPr/>
        </p:nvCxnSpPr>
        <p:spPr>
          <a:xfrm>
            <a:off x="5364038" y="3235206"/>
            <a:ext cx="1834753" cy="0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  <a:effectLst>
            <a:outerShdw dist="20000" dir="5400000" algn="ctr" rotWithShape="0">
              <a:srgbClr val="000000">
                <a:alpha val="37000"/>
              </a:srgbClr>
            </a:outerShdw>
          </a:effec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/>
      <p:bldP spid="14351" grpId="0"/>
      <p:bldP spid="143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15362" name="表格 15361"/>
          <p:cNvGraphicFramePr>
            <a:graphicFrameLocks noGrp="1"/>
          </p:cNvGraphicFramePr>
          <p:nvPr/>
        </p:nvGraphicFramePr>
        <p:xfrm>
          <a:off x="2522935" y="1958976"/>
          <a:ext cx="6045994" cy="4896087"/>
        </p:xfrm>
        <a:graphic>
          <a:graphicData uri="http://schemas.openxmlformats.org/drawingml/2006/table">
            <a:tbl>
              <a:tblPr/>
              <a:tblGrid>
                <a:gridCol w="3253007"/>
                <a:gridCol w="2792987"/>
              </a:tblGrid>
              <a:tr h="1262150"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《中华民国临时约法》</a:t>
                      </a:r>
                      <a:endParaRPr lang="zh-CN" altLang="en-US" sz="3200" b="1">
                        <a:solidFill>
                          <a:schemeClr val="tx1"/>
                        </a:solidFill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3200" b="1">
                          <a:solidFill>
                            <a:srgbClr val="FFFFFF"/>
                          </a:solidFill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   </a:t>
                      </a:r>
                      <a:r>
                        <a:rPr lang="zh-CN" altLang="en-US" sz="3200" b="1">
                          <a:solidFill>
                            <a:schemeClr val="tx1"/>
                          </a:solidFill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封建社会法律</a:t>
                      </a:r>
                      <a:endParaRPr lang="zh-CN" altLang="en-US" sz="3200" b="1">
                        <a:solidFill>
                          <a:schemeClr val="tx1"/>
                        </a:solidFill>
                        <a:ea typeface="黑体" pitchFamily="49" charset="-122"/>
                        <a:sym typeface="宋体" pitchFamily="2" charset="-122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3200" b="1">
                        <a:solidFill>
                          <a:schemeClr val="tx1"/>
                        </a:solidFill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BE0E3">
                        <a:alpha val="100000"/>
                      </a:srgbClr>
                    </a:solidFill>
                  </a:tcPr>
                </a:tc>
              </a:tr>
              <a:tr h="1114502"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  <a:tr h="1112597"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>
                        <a:alpha val="100000"/>
                      </a:srgbClr>
                    </a:solidFill>
                  </a:tcPr>
                </a:tc>
              </a:tr>
              <a:tr h="1114502"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  <a:tc>
                  <a:txBody>
                    <a:bodyPr vert="horz" wrap="square"/>
                    <a:lstStyle>
                      <a:defPPr/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68575" marR="68575" marT="45723" marB="45723">
                    <a:lnL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>
                        <a:alpha val="10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5379" name="Text Box 21"/>
          <p:cNvSpPr txBox="1"/>
          <p:nvPr/>
        </p:nvSpPr>
        <p:spPr>
          <a:xfrm>
            <a:off x="2987824" y="3573016"/>
            <a:ext cx="2074714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主权在民</a:t>
            </a:r>
            <a:endParaRPr lang="zh-CN" altLang="en-US" sz="32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5380" name="Text Box 23"/>
          <p:cNvSpPr txBox="1"/>
          <p:nvPr/>
        </p:nvSpPr>
        <p:spPr>
          <a:xfrm>
            <a:off x="2771800" y="4364038"/>
            <a:ext cx="3168352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自由平等，选举和被选举职权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81" name="Text Box 23"/>
          <p:cNvSpPr txBox="1"/>
          <p:nvPr/>
        </p:nvSpPr>
        <p:spPr>
          <a:xfrm>
            <a:off x="2987824" y="5780782"/>
            <a:ext cx="2344613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三权分立、责任内阁制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82" name="Text Box 21"/>
          <p:cNvSpPr txBox="1"/>
          <p:nvPr/>
        </p:nvSpPr>
        <p:spPr>
          <a:xfrm>
            <a:off x="6228184" y="3645024"/>
            <a:ext cx="2003152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主权在君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83" name="Text Box 21"/>
          <p:cNvSpPr txBox="1"/>
          <p:nvPr/>
        </p:nvSpPr>
        <p:spPr>
          <a:xfrm>
            <a:off x="6300192" y="4581128"/>
            <a:ext cx="2057251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封建等级、君为臣纲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84" name="Text Box 21"/>
          <p:cNvSpPr txBox="1"/>
          <p:nvPr/>
        </p:nvSpPr>
        <p:spPr>
          <a:xfrm>
            <a:off x="6372200" y="5877272"/>
            <a:ext cx="1966812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君主独裁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4361" name="图片 13315" descr="中国民国临时约法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" y="2024063"/>
            <a:ext cx="2112169" cy="4716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3314"/>
          <p:cNvSpPr txBox="1"/>
          <p:nvPr/>
        </p:nvSpPr>
        <p:spPr>
          <a:xfrm>
            <a:off x="0" y="0"/>
            <a:ext cx="9144000" cy="1723549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defPPr/>
          </a:lstStyle>
          <a:p>
            <a:pPr/>
            <a:endParaRPr lang="zh-CN" altLang="en-US" sz="1000" b="1">
              <a:solidFill>
                <a:schemeClr val="bg1"/>
              </a:solidFill>
              <a:latin typeface="楷体" pitchFamily="49" charset="-122"/>
              <a:ea typeface="楷体" pitchFamily="49" charset="-122"/>
            </a:endParaRPr>
          </a:p>
          <a:p>
            <a:pPr/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孙中山为什么赶在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袁世凯任临时大总统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第二天颁布《临时约法》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？为什么将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总统制修改为内阁制？如何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看待这一政治体制的变革？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1928802"/>
            <a:ext cx="9144000" cy="446276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marL="0" marR="0" lvl="0" indent="2095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Calibri" panose="020f0502020204030204" pitchFamily="34" charset="0"/>
              </a:rPr>
              <a:t>    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武昌首义一炬，呈燎原之势</a:t>
            </a:r>
            <a:r>
              <a:rPr kumimoji="0" lang="en-US" altLang="zh-CN" sz="3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……</a:t>
            </a: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独立各省市纷纷建立军政府或都督府。如江西、安徴、上海、广东等省市，领导权掌握在革命党人手中；福建、陕西、山西、云南等省，革命与立完党人联合掌权；江苏、浙江四川、广西等省宣布独立，只是改换了一下门庭，立宪党人和旧官僚联合掌权执政；湖南、贵州等省，财政权从革命党人转移到立宪党人和旧官僚手中。</a:t>
            </a:r>
            <a:endParaRPr kumimoji="0" lang="zh-CN" altLang="en-US" b="1" i="0" u="none" strike="noStrike" cap="none" normalizeH="0" baseline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  <a:p>
            <a:pPr marL="0" marR="0" lvl="0" indent="2095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                  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——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白钢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《</a:t>
            </a:r>
            <a:r>
              <a:rPr kumimoji="0" lang="zh-CN" altLang="en-US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中国政治史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》</a:t>
            </a:r>
            <a:endParaRPr kumimoji="0" lang="en-US" altLang="zh-CN" sz="4400" b="1" i="0" u="none" strike="noStrike" cap="none" normalizeH="0" baseline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9" grpId="0"/>
      <p:bldP spid="15380" grpId="0"/>
      <p:bldP spid="15381" grpId="0" build="allAtOnce"/>
      <p:bldP spid="15382" grpId="0"/>
      <p:bldP spid="15383" grpId="0"/>
      <p:bldP spid="15384" grpId="0"/>
      <p:bldP spid="12" grpId="0"/>
      <p:bldP spid="40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solidFill>
            <a:srgbClr val="FFFFFF"/>
          </a:solidFill>
        </p:spPr>
        <p:txBody>
          <a:bodyPr/>
          <a:lstStyle>
            <a:defPPr/>
          </a:lstStyle>
          <a:p>
            <a:pPr/>
            <a:r>
              <a:rPr lang="zh-CN" altLang="en-US" b="1" smtClean="0">
                <a:solidFill>
                  <a:srgbClr val="99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二、北洋政府时期的政治状态</a:t>
            </a:r>
            <a:endParaRPr lang="zh-CN" altLang="en-US" b="1">
              <a:solidFill>
                <a:srgbClr val="99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>
            <a:defPPr/>
          </a:lstStyle>
          <a:p>
            <a:pPr>
              <a:buNone/>
            </a:pPr>
            <a:r>
              <a:rPr lang="en-US" altLang="zh-CN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、近代政党的勃兴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2420888"/>
            <a:ext cx="8496944" cy="4093428"/>
          </a:xfrm>
          <a:prstGeom prst="rect">
            <a:avLst/>
          </a:prstGeom>
          <a:solidFill>
            <a:srgbClr val="FFFFFF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辛亥革命后，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政权的更迭与制度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的骤变，使清末公开的或秘密的党会等诸多团体转而组建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多个政党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中国同盟会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等革命团体则公开采用政党组织，其它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种种政党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也相继产生，如自由党、社会党、国民公党等。综览民初政党数目，时人谢彬说“殆达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三百有余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，是为民国初年</a:t>
            </a:r>
            <a:r>
              <a:rPr lang="zh-CN" altLang="en-US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政党林立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时代”。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</a:t>
            </a:r>
            <a:endParaRPr lang="en-US" altLang="zh-CN" sz="2800" b="1" smtClean="0">
              <a:latin typeface="楷体" pitchFamily="49" charset="-122"/>
              <a:ea typeface="楷体" pitchFamily="49" charset="-122"/>
            </a:endParaRPr>
          </a:p>
          <a:p>
            <a:pPr/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——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曲广华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政党与社团：辛亥后十年间中国社会组织结构之嬗变论析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endParaRPr lang="en-US" altLang="zh-CN" smtClean="0"/>
          </a:p>
          <a:p>
            <a:pPr/>
            <a:r>
              <a:rPr lang="en-US" altLang="zh-CN" smtClean="0"/>
              <a:t>                                        </a:t>
            </a:r>
            <a:endParaRPr lang="zh-CN" altLang="en-US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23528" y="2143116"/>
            <a:ext cx="8820472" cy="44627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    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在政党组织与党员问题上，民初各政党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无严格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的入党标准，各党员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也不是以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党义党纲择党。“惟思顿大弦以网多士，不问其人于党义有无会契，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惟使之入吾彀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，不得则加之以威，福之以利”。入党者，</a:t>
            </a: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“罕复问党义是否为吾所心悦服，党之举措是否践行党义，贸然入之，以为</a:t>
            </a: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酬应而已</a:t>
            </a: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”。</a:t>
            </a:r>
            <a:r>
              <a:rPr lang="en-US" altLang="zh-CN" sz="4800" b="1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4800" b="1" smtClean="0">
              <a:latin typeface="楷体" pitchFamily="49" charset="-122"/>
              <a:ea typeface="楷体" pitchFamily="49" charset="-122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白钢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中国近代政治史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3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88640"/>
            <a:ext cx="8229600" cy="4525963"/>
          </a:xfrm>
        </p:spPr>
        <p:txBody>
          <a:bodyPr>
            <a:normAutofit/>
          </a:bodyPr>
          <a:lstStyle>
            <a:defPPr/>
          </a:lstStyle>
          <a:p>
            <a:pPr>
              <a:buNone/>
            </a:pPr>
            <a:r>
              <a:rPr lang="en-US" altLang="zh-CN" sz="44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44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、议会斗争及其失败</a:t>
            </a:r>
            <a:endParaRPr lang="zh-CN" altLang="en-US" sz="44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552" y="1556792"/>
            <a:ext cx="4464496" cy="5016758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>
            <a:defPPr/>
          </a:lstStyle>
          <a:p>
            <a:pPr/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国民党与共和党、民主党、统一党时为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四大政党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。在第一届国会议员选举中、国民党众议员</a:t>
            </a:r>
            <a:r>
              <a:rPr lang="en-US" altLang="zh-CN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269</a:t>
            </a:r>
            <a:r>
              <a:rPr lang="zh-CN" altLang="zh-CN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，参议员</a:t>
            </a:r>
            <a:r>
              <a:rPr lang="en-US" altLang="zh-CN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123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，计两院议席</a:t>
            </a:r>
            <a:r>
              <a:rPr lang="en-US" altLang="zh-CN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392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；共和党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175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席；统一党、民主党各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24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席。</a:t>
            </a:r>
            <a:endParaRPr lang="en-US" altLang="zh-CN" sz="3200" b="1" smtClean="0">
              <a:latin typeface="楷体" pitchFamily="49" charset="-122"/>
              <a:ea typeface="楷体" pitchFamily="49" charset="-122"/>
            </a:endParaRPr>
          </a:p>
          <a:p>
            <a:pPr/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白钢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中国近代政治史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9592" y="908720"/>
            <a:ext cx="2444900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3200" smtClean="0"/>
              <a:t>1</a:t>
            </a:r>
            <a:r>
              <a:rPr lang="zh-CN" altLang="en-US" sz="3200" smtClean="0"/>
              <a:t>）议会斗争</a:t>
            </a:r>
            <a:endParaRPr lang="zh-CN" altLang="en-US" sz="3200"/>
          </a:p>
        </p:txBody>
      </p:sp>
      <p:pic>
        <p:nvPicPr>
          <p:cNvPr id="15362" name="Picture 2" descr="http://img9.iqilu.com/images/2018/04/14/full/1386aa7d89e8e79ec10033072bb0f9eca7a99eba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364088" y="980728"/>
            <a:ext cx="3568471" cy="4437112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6012160" y="5445224"/>
            <a:ext cx="2952328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2400" b="1" smtClean="0"/>
              <a:t>宋教仁</a:t>
            </a:r>
            <a:r>
              <a:rPr lang="en-US" altLang="zh-CN" sz="2400" b="1" smtClean="0"/>
              <a:t>(1882--1913)</a:t>
            </a:r>
            <a:r>
              <a:rPr lang="zh-CN" altLang="en-US" sz="2400" b="1" smtClean="0"/>
              <a:t>，中国</a:t>
            </a:r>
            <a:r>
              <a:rPr lang="en-US" altLang="zh-CN" sz="2400" b="1" smtClean="0"/>
              <a:t>"</a:t>
            </a:r>
            <a:r>
              <a:rPr lang="zh-CN" altLang="en-US" sz="2400" b="1" smtClean="0">
                <a:hlinkClick r:id="rId5"/>
              </a:rPr>
              <a:t>宪政</a:t>
            </a:r>
            <a:r>
              <a:rPr lang="zh-CN" altLang="en-US" sz="2400" b="1" smtClean="0"/>
              <a:t>之父</a:t>
            </a:r>
            <a:r>
              <a:rPr lang="en-US" altLang="zh-CN" sz="2400" b="1" smtClean="0"/>
              <a:t>"</a:t>
            </a:r>
            <a:r>
              <a:rPr lang="zh-CN" altLang="en-US" sz="2400" b="1" smtClean="0"/>
              <a:t>。</a:t>
            </a:r>
            <a:endParaRPr lang="zh-CN" altLang="en-US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1224136"/>
          </a:xfrm>
        </p:spPr>
        <p:txBody>
          <a:bodyPr>
            <a:normAutofit/>
          </a:bodyPr>
          <a:lstStyle>
            <a:defPPr/>
          </a:lstStyle>
          <a:p>
            <a:pPr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）“宋案”的爆发</a:t>
            </a:r>
            <a:endParaRPr lang="zh-CN" altLang="en-US" sz="36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4338" name="Picture 2" descr="http://n1.itc.cn/img8/wb/smccloud/recom/2015/02/02/142287020557361446.JPE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475656" y="1268760"/>
            <a:ext cx="6408712" cy="3528392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827584" y="5085184"/>
            <a:ext cx="7776864" cy="1569660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“作公民保障，谁非后死者。为宪法流血，公真第一人”。              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孙中山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>
            <a:defPPr/>
          </a:lstStyle>
          <a:p>
            <a:pPr/>
            <a:r>
              <a:rPr lang="en-US" altLang="zh-CN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</a:rPr>
              <a:t>）二次革命</a:t>
            </a:r>
            <a:endParaRPr lang="zh-CN" altLang="en-US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5786" y="1428736"/>
            <a:ext cx="7488832" cy="4031873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宋案发生后，国民党一方面在国会里施加压力，一方面在加紧准备武装斗争，还通过报纸进行舆论造势。一时间，南北双方紧张关系日益加剧。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1913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月，袁世凯下令解除了江西都督李烈钧等多名南方高官的军政大权。随后在孙中山等人动员下，李烈钧等人在江西宣布“二次革命”。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5842" name="Picture 2" descr="http://p.ananas.chaoxing.com/star3/origin/53e1e50ca310abc6bf2381e6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85720" y="1052736"/>
            <a:ext cx="8568952" cy="58052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en-US" altLang="zh-CN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</a:rPr>
              <a:t>）政党政治失败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35896" y="2420888"/>
            <a:ext cx="4906888" cy="2692896"/>
          </a:xfrm>
          <a:solidFill>
            <a:srgbClr val="FFFFFF"/>
          </a:solidFill>
        </p:spPr>
        <p:txBody>
          <a:bodyPr/>
          <a:lstStyle>
            <a:defPPr/>
          </a:lstStyle>
          <a:p>
            <a:pPr/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选举袁世凯为大总统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驱逐国民党议员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解散国会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政党政治失败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3794" name="Picture 2" descr="http://img1.gtimg.com/cul/pics/hv1/56/189/1885/122620376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5536" y="1700808"/>
            <a:ext cx="2857500" cy="45243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772816"/>
            <a:ext cx="8229600" cy="4525963"/>
          </a:xfrm>
          <a:solidFill>
            <a:srgbClr val="FFFFFF"/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>
            <a:defPPr/>
          </a:lstStyle>
          <a:p>
            <a:pPr>
              <a:buNone/>
            </a:pP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      对于政党竞争，民初政党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不遵循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正当途径，“若惟以灭蹙他党为惟一之能事，鸷卑劣之手段，无所不至”。</a:t>
            </a:r>
            <a:r>
              <a:rPr lang="zh-CN" altLang="en-US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在这种党争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之下，“政党之分野，不以主义而以地方入士之意见”。民初政党在参与国会选举中，“其假手于金钱及威力之干涉者什而八九”，政党对于其政务研究，“莫或从事焉，即有此机关，亦同虚设”。</a:t>
            </a:r>
            <a:endParaRPr lang="en-US" altLang="zh-CN" b="1" smtClean="0">
              <a:latin typeface="楷体" pitchFamily="49" charset="-122"/>
              <a:ea typeface="楷体" pitchFamily="49" charset="-122"/>
              <a:cs typeface="Calibri" panose="020f0502020204030204" pitchFamily="34" charset="0"/>
            </a:endParaRPr>
          </a:p>
          <a:p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  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  <a:cs typeface="Calibri" panose="020f0502020204030204" pitchFamily="34" charset="0"/>
              </a:rPr>
              <a:t> 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白钢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中国近代政治史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  <a:cs typeface="Calibri" panose="020f050202020403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5720" y="1714488"/>
            <a:ext cx="8286808" cy="452431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en-US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   “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吾国现在之政治社会，</a:t>
            </a:r>
            <a:r>
              <a:rPr lang="zh-CN" altLang="zh-CN" sz="360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决无容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政治</a:t>
            </a:r>
            <a:r>
              <a:rPr lang="zh-CN" altLang="zh-CN" sz="360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团体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活动之余地</a:t>
            </a:r>
            <a:r>
              <a:rPr lang="en-US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”……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360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吾深觉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政治之基础恒在社会，欲应用健全之政论，则于论政以前更当有事焉。</a:t>
            </a:r>
            <a:r>
              <a:rPr lang="zh-CN" altLang="zh-CN" sz="360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而不然者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，则其政论徒供刺激感情之用，或为剽窃干禄之资”</a:t>
            </a:r>
            <a:r>
              <a:rPr lang="zh-CN" altLang="en-US" sz="360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en-US" altLang="zh-CN" sz="3600" smtClean="0">
              <a:latin typeface="楷体" pitchFamily="49" charset="-122"/>
              <a:ea typeface="楷体" pitchFamily="49" charset="-122"/>
            </a:endParaRPr>
          </a:p>
          <a:p>
            <a:pPr/>
            <a:r>
              <a:rPr lang="en-US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     ——</a:t>
            </a:r>
            <a:r>
              <a:rPr lang="zh-CN" altLang="zh-CN" sz="3600" smtClean="0">
                <a:latin typeface="楷体" panose="02010609060101010101" pitchFamily="49" charset="-122"/>
                <a:ea typeface="楷体" panose="02010609060101010101" pitchFamily="49" charset="-122"/>
              </a:rPr>
              <a:t>梁启超：《吾今后所以报国者》，《梁启超选集》</a:t>
            </a:r>
            <a:endParaRPr lang="zh-CN" altLang="en-US" sz="360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332656"/>
            <a:ext cx="3427541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3600" b="1" smtClean="0"/>
              <a:t>民初政治之反思</a:t>
            </a:r>
            <a:endParaRPr lang="zh-CN" altLang="en-US" sz="3600" b="1"/>
          </a:p>
        </p:txBody>
      </p:sp>
      <p:sp>
        <p:nvSpPr>
          <p:cNvPr id="9" name="矩形 8"/>
          <p:cNvSpPr/>
          <p:nvPr/>
        </p:nvSpPr>
        <p:spPr>
          <a:xfrm>
            <a:off x="357158" y="1714488"/>
            <a:ext cx="8286808" cy="304698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议会斗争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达不到架空甚至剥夺袁世凯总统职权的政治目的时，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退出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中华民国已经初步建立的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民主立宪的制度框架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，单方面挑起、发动号称“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二次革命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的国内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，便成为孙中山、黄兴、陈其美等人最后的选择。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白钢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中国政治史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5720" y="1643050"/>
            <a:ext cx="8286808" cy="452431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>
            <a:defPPr/>
          </a:lstStyle>
          <a:p>
            <a:pPr/>
            <a:r>
              <a:rPr lang="zh-CN" altLang="en-US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en-US" altLang="zh-CN" sz="3200" smtClean="0">
              <a:latin typeface="楷体" pitchFamily="49" charset="-122"/>
              <a:ea typeface="楷体" pitchFamily="49" charset="-122"/>
            </a:endParaRPr>
          </a:p>
          <a:p>
            <a:pPr/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现在很清楚摆在外面的，就是武人势力的局面。至于说到助长这种武人势力的原因，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不能不责备革命先辈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，他们无论如何，不应用二次革命那种手段。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二次革命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实在是以武力为政争的</a:t>
            </a:r>
            <a:r>
              <a:rPr lang="zh-CN" altLang="en-US" sz="32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开端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武人的威权从此一步一步地增长，到现在而达极点。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梁漱溟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endParaRPr lang="zh-CN" altLang="en-US" sz="320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2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508625" y="2276971"/>
            <a:ext cx="1296988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1946y</a:t>
            </a:r>
            <a:endParaRPr lang="en-US" altLang="zh-CN" sz="2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0" y="3212976"/>
            <a:ext cx="827584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宁汉合流</a:t>
            </a:r>
            <a:endParaRPr lang="zh-CN" altLang="en-US" sz="20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4500563" y="2276971"/>
            <a:ext cx="1296987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1945y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0" y="2997696"/>
            <a:ext cx="9144000" cy="0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tailEnd type="triangle" w="med" len="med"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 flipH="1" flipV="1">
            <a:off x="5076055" y="2636912"/>
            <a:ext cx="769" cy="35760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1043608" y="1268760"/>
            <a:ext cx="6480175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24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南京国民政府</a:t>
            </a:r>
            <a:r>
              <a: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统治</a:t>
            </a:r>
            <a:r>
              <a:rPr lang="zh-CN" altLang="en-US" sz="24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时期</a:t>
            </a:r>
            <a:endParaRPr lang="zh-CN" altLang="en-US" sz="2400" b="1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627313" y="2276971"/>
            <a:ext cx="1584325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1937y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2483768" y="3285034"/>
            <a:ext cx="1296070" cy="4001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七七事变</a:t>
            </a:r>
            <a:endParaRPr lang="zh-CN" altLang="en-US" sz="2000" b="1">
              <a:solidFill>
                <a:srgbClr val="008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5435600" y="3140571"/>
            <a:ext cx="1152525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全面内战爆发</a:t>
            </a:r>
            <a:endParaRPr lang="zh-CN" altLang="en-US" sz="20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395536" y="4653136"/>
            <a:ext cx="2195513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十年对峙时期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57" name="Line 29"/>
          <p:cNvSpPr>
            <a:spLocks noChangeShapeType="1"/>
          </p:cNvSpPr>
          <p:nvPr/>
        </p:nvSpPr>
        <p:spPr bwMode="auto">
          <a:xfrm flipV="1">
            <a:off x="2843212" y="2636911"/>
            <a:ext cx="595" cy="357609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58" name="Line 30"/>
          <p:cNvSpPr>
            <a:spLocks noChangeShapeType="1"/>
          </p:cNvSpPr>
          <p:nvPr/>
        </p:nvSpPr>
        <p:spPr bwMode="auto">
          <a:xfrm flipV="1">
            <a:off x="179388" y="2636911"/>
            <a:ext cx="124" cy="357609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0" y="2276971"/>
            <a:ext cx="90011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1927y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227763" y="4724896"/>
            <a:ext cx="2520701" cy="461665"/>
          </a:xfrm>
          <a:prstGeom prst="rect">
            <a:avLst/>
          </a:prstGeom>
          <a:solidFill>
            <a:srgbClr val="FFFF66"/>
          </a:solidFill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解放战争时期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1" name="Line 33"/>
          <p:cNvSpPr>
            <a:spLocks noChangeShapeType="1"/>
          </p:cNvSpPr>
          <p:nvPr/>
        </p:nvSpPr>
        <p:spPr bwMode="auto">
          <a:xfrm flipH="1" flipV="1">
            <a:off x="7596188" y="2777034"/>
            <a:ext cx="0" cy="2174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62" name="Line 34"/>
          <p:cNvSpPr>
            <a:spLocks noChangeShapeType="1"/>
          </p:cNvSpPr>
          <p:nvPr/>
        </p:nvSpPr>
        <p:spPr bwMode="auto">
          <a:xfrm flipH="1" flipV="1">
            <a:off x="5940425" y="2777034"/>
            <a:ext cx="0" cy="2174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64" name="Text Box 36"/>
          <p:cNvSpPr txBox="1">
            <a:spLocks noChangeArrowheads="1"/>
          </p:cNvSpPr>
          <p:nvPr/>
        </p:nvSpPr>
        <p:spPr bwMode="auto">
          <a:xfrm>
            <a:off x="7164388" y="2276971"/>
            <a:ext cx="1296987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1948y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5" name="Line 37"/>
          <p:cNvSpPr>
            <a:spLocks noChangeShapeType="1"/>
          </p:cNvSpPr>
          <p:nvPr/>
        </p:nvSpPr>
        <p:spPr bwMode="auto">
          <a:xfrm flipH="1" flipV="1">
            <a:off x="8532440" y="2636911"/>
            <a:ext cx="373" cy="357609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22566" name="Text Box 38"/>
          <p:cNvSpPr txBox="1">
            <a:spLocks noChangeArrowheads="1"/>
          </p:cNvSpPr>
          <p:nvPr/>
        </p:nvSpPr>
        <p:spPr bwMode="auto">
          <a:xfrm>
            <a:off x="7847013" y="2276971"/>
            <a:ext cx="1296987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1949y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7" name="Text Box 39"/>
          <p:cNvSpPr txBox="1">
            <a:spLocks noChangeArrowheads="1"/>
          </p:cNvSpPr>
          <p:nvPr/>
        </p:nvSpPr>
        <p:spPr bwMode="auto">
          <a:xfrm>
            <a:off x="4572000" y="3140571"/>
            <a:ext cx="720725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抗战</a:t>
            </a: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胜利</a:t>
            </a:r>
            <a:endParaRPr lang="zh-CN" altLang="en-US" sz="20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8" name="Text Box 40"/>
          <p:cNvSpPr txBox="1">
            <a:spLocks noChangeArrowheads="1"/>
          </p:cNvSpPr>
          <p:nvPr/>
        </p:nvSpPr>
        <p:spPr bwMode="auto">
          <a:xfrm>
            <a:off x="8064500" y="3213596"/>
            <a:ext cx="1079500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国民政府覆灭</a:t>
            </a:r>
            <a:endParaRPr lang="zh-CN" altLang="en-US" sz="20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69" name="Text Box 41"/>
          <p:cNvSpPr txBox="1">
            <a:spLocks noChangeArrowheads="1"/>
          </p:cNvSpPr>
          <p:nvPr/>
        </p:nvSpPr>
        <p:spPr bwMode="auto">
          <a:xfrm>
            <a:off x="6732240" y="3140968"/>
            <a:ext cx="1368152" cy="10156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国民党召开“国民大会”</a:t>
            </a:r>
            <a:endParaRPr lang="zh-CN" altLang="en-US" sz="20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" name="Text Box 2"/>
          <p:cNvSpPr txBox="1">
            <a:spLocks noChangeArrowheads="1"/>
          </p:cNvSpPr>
          <p:nvPr/>
        </p:nvSpPr>
        <p:spPr bwMode="auto">
          <a:xfrm>
            <a:off x="251520" y="188640"/>
            <a:ext cx="8353425" cy="579438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中国</a:t>
            </a:r>
            <a:r>
              <a:rPr lang="zh-CN" altLang="en-US" sz="3200" b="1" smtClean="0">
                <a:solidFill>
                  <a:srgbClr val="FF0000"/>
                </a:solidFill>
                <a:ea typeface="黑体" panose="02010609060101010101" pitchFamily="49" charset="-122"/>
              </a:rPr>
              <a:t>近代民主共和的曲折历程</a:t>
            </a:r>
            <a:endParaRPr lang="zh-CN" altLang="en-US" sz="32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44" name="Line 34"/>
          <p:cNvSpPr>
            <a:spLocks noChangeShapeType="1"/>
          </p:cNvSpPr>
          <p:nvPr/>
        </p:nvSpPr>
        <p:spPr bwMode="auto">
          <a:xfrm flipH="1" flipV="1">
            <a:off x="1403647" y="2852935"/>
            <a:ext cx="1" cy="221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  <a:effectLst/>
        </p:spPr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45" name="Text Box 23"/>
          <p:cNvSpPr txBox="1">
            <a:spLocks noChangeArrowheads="1"/>
          </p:cNvSpPr>
          <p:nvPr/>
        </p:nvSpPr>
        <p:spPr bwMode="auto">
          <a:xfrm>
            <a:off x="899592" y="3140968"/>
            <a:ext cx="1656184" cy="70788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000" b="1" smtClean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国民党“训政”开始</a:t>
            </a:r>
            <a:endParaRPr lang="zh-CN" altLang="en-US" sz="2000" b="1">
              <a:solidFill>
                <a:srgbClr val="008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" name="Text Box 31"/>
          <p:cNvSpPr txBox="1">
            <a:spLocks noChangeArrowheads="1"/>
          </p:cNvSpPr>
          <p:nvPr/>
        </p:nvSpPr>
        <p:spPr bwMode="auto">
          <a:xfrm>
            <a:off x="1115616" y="2204864"/>
            <a:ext cx="90011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en-US" altLang="zh-CN" sz="2000" b="1" smtClean="0">
                <a:latin typeface="黑体" panose="02010609060101010101" pitchFamily="49" charset="-122"/>
                <a:ea typeface="黑体" panose="02010609060101010101" pitchFamily="49" charset="-122"/>
              </a:rPr>
              <a:t>1928y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" name="Text Box 24"/>
          <p:cNvSpPr txBox="1">
            <a:spLocks noChangeArrowheads="1"/>
          </p:cNvSpPr>
          <p:nvPr/>
        </p:nvSpPr>
        <p:spPr bwMode="auto">
          <a:xfrm>
            <a:off x="3203848" y="4653136"/>
            <a:ext cx="2195513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>
            <a:defPPr/>
          </a:lstStyle>
          <a:p>
            <a:pPr>
              <a:spcBef>
                <a:spcPct val="50000"/>
              </a:spcBef>
            </a:pP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抗日战争时期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" name="右大括号 50"/>
          <p:cNvSpPr/>
          <p:nvPr/>
        </p:nvSpPr>
        <p:spPr>
          <a:xfrm rot="5400000">
            <a:off x="1361928" y="2966664"/>
            <a:ext cx="371472" cy="2448272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52" name="右大括号 51"/>
          <p:cNvSpPr/>
          <p:nvPr/>
        </p:nvSpPr>
        <p:spPr>
          <a:xfrm rot="5400000">
            <a:off x="3810200" y="3038672"/>
            <a:ext cx="443480" cy="2376264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53" name="右大括号 52"/>
          <p:cNvSpPr/>
          <p:nvPr/>
        </p:nvSpPr>
        <p:spPr>
          <a:xfrm rot="5400000">
            <a:off x="6834536" y="2606624"/>
            <a:ext cx="515488" cy="3312368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zh-CN" altLang="en-US" smtClean="0"/>
              <a:t>三、国民政府时期的曲折历程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lstStyle>
            <a:defPPr/>
          </a:lstStyle>
          <a:p>
            <a:pPr/>
            <a:r>
              <a:rPr lang="en-US" altLang="zh-CN" smtClean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mtClean="0">
                <a:latin typeface="楷体" panose="02010609060101010101" pitchFamily="49" charset="-122"/>
                <a:ea typeface="楷体" panose="02010609060101010101" pitchFamily="49" charset="-122"/>
              </a:rPr>
              <a:t>、“训政”含义</a:t>
            </a:r>
            <a:endParaRPr lang="en-US" altLang="zh-CN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smtClean="0"/>
              <a:t>    </a:t>
            </a:r>
            <a:endParaRPr lang="zh-CN" altLang="en-US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95536" y="2420888"/>
            <a:ext cx="4824536" cy="30469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marL="0" marR="0" lvl="0" indent="4000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E-BZ+ZKIBVE-3"/>
              </a:rPr>
              <a:t>1906 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年，孙中山主持制定了</a:t>
            </a:r>
            <a:r>
              <a:rPr kumimoji="0" lang="en-US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1"/>
              </a:rPr>
              <a:t>《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革命方略</a:t>
            </a:r>
            <a:r>
              <a:rPr kumimoji="0" lang="en-US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4"/>
              </a:rPr>
              <a:t>》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，规定革命后要经过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1"/>
              </a:rPr>
              <a:t>“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军法之治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4"/>
              </a:rPr>
              <a:t>”、“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约法之治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4"/>
              </a:rPr>
              <a:t>”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，然后达到与一般民主共和国家相同的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1"/>
              </a:rPr>
              <a:t>“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dobeHeitiStd-Regular"/>
              </a:rPr>
              <a:t>宪法之治</a:t>
            </a:r>
            <a:r>
              <a:rPr kumimoji="0" lang="zh-CN" altLang="en-US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SSJ0+ZKIBVE-4"/>
              </a:rPr>
              <a:t>”。</a:t>
            </a:r>
            <a:endParaRPr kumimoji="0" lang="zh-CN" altLang="en-US" sz="6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</p:txBody>
      </p:sp>
      <p:pic>
        <p:nvPicPr>
          <p:cNvPr id="13315" name="Picture 3" descr="https://p0.ssl.qhimgs1.com/bdr/281__/t017c16b0dbb2738ee0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57884" y="2143116"/>
            <a:ext cx="2676525" cy="3743325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428596" y="2214554"/>
            <a:ext cx="4680520" cy="3539430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>
            <a:defPPr/>
          </a:lstStyle>
          <a:p>
            <a:pPr/>
            <a:r>
              <a:rPr lang="en-US" altLang="zh-CN" sz="320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我中国人民久处于专制之下，奴性已深，牢不可破，不有一度之训政时期以洗除其旧染之污，奚能享民国主人之权利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endParaRPr lang="en-US" altLang="zh-CN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/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——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</a:rPr>
              <a:t>孙中山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0"/>
            <a:ext cx="8229600" cy="4525963"/>
          </a:xfrm>
        </p:spPr>
        <p:txBody>
          <a:bodyPr/>
          <a:lstStyle>
            <a:defPPr/>
          </a:lstStyle>
          <a:p>
            <a:pPr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、训政的实行</a:t>
            </a:r>
            <a:endParaRPr lang="en-US" altLang="zh-CN" sz="3600" b="1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endParaRPr lang="en-US" altLang="zh-CN" smtClean="0"/>
          </a:p>
          <a:p>
            <a:pPr>
              <a:buNone/>
            </a:pPr>
            <a:endParaRPr lang="en-US" altLang="zh-CN" smtClean="0"/>
          </a:p>
          <a:p>
            <a:pPr>
              <a:buNone/>
            </a:pPr>
            <a:endParaRPr lang="zh-CN" altLang="en-US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0" y="1571612"/>
            <a:ext cx="8964488" cy="44012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训政纲领</a:t>
            </a:r>
            <a:r>
              <a:rPr kumimoji="0" lang="en-US" altLang="zh-CN" sz="2800" b="1" i="0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:</a:t>
            </a:r>
            <a:endParaRPr kumimoji="0" lang="en-US" altLang="zh-CN" sz="6000" b="1" i="0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第一条 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中华民国于训政时期开始，由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中国国民党代表大会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，代表国民大会，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领导国民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行使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政权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。</a:t>
            </a:r>
            <a:endParaRPr kumimoji="0" lang="zh-CN" altLang="en-US" sz="6000" b="1" i="0" strike="noStrike" cap="none" normalizeH="0" baseline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第三条 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依照总理建国大纲所定选举、罢免、创制、复决四种政权，应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训练国民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逐渐行使，以立宪政之基础。</a:t>
            </a:r>
            <a:endParaRPr kumimoji="0" lang="zh-CN" altLang="en-US" sz="6000" b="1" i="0" strike="noStrike" cap="none" normalizeH="0" baseline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第四条 治权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之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行政、立法、司法、考试、监察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五项，付托于国民政府总揽而执行之，以立宪政时期民选政府之基础。</a:t>
            </a:r>
            <a:endParaRPr kumimoji="0" lang="zh-CN" altLang="en-US" sz="6000" b="1" i="0" strike="noStrike" cap="none" normalizeH="0" baseline="0" smtClean="0">
              <a:ln>
                <a:noFill/>
              </a:ln>
              <a:effectLst/>
              <a:latin typeface="楷体" panose="02010609060101010101" pitchFamily="49" charset="-122"/>
              <a:ea typeface="楷体" panose="02010609060101010101" pitchFamily="49" charset="-122"/>
              <a:cs typeface="宋体" pitchFamily="2" charset="-122"/>
            </a:endParaRPr>
          </a:p>
          <a:p>
            <a:pPr marL="0" marR="0" lvl="0" indent="3048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——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选自中央训练团编</a:t>
            </a:r>
            <a:r>
              <a:rPr kumimoji="0" lang="en-US" altLang="zh-CN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:《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中华民国法规辑要</a:t>
            </a:r>
            <a:r>
              <a:rPr kumimoji="0" lang="en-US" altLang="zh-CN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》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第一册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，</a:t>
            </a:r>
            <a:r>
              <a:rPr kumimoji="0" lang="en-US" altLang="zh-CN" sz="2800" b="1" i="0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1941</a:t>
            </a:r>
            <a:r>
              <a:rPr kumimoji="0" lang="zh-CN" altLang="en-US" sz="2800" b="1" i="0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Arial" panose="020b0604020202020204" pitchFamily="34" charset="0"/>
              </a:rPr>
              <a:t>年版</a:t>
            </a:r>
            <a:endParaRPr kumimoji="0" lang="zh-CN" altLang="en-US" sz="8000" b="1" i="0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85786" y="857232"/>
            <a:ext cx="2162772" cy="523220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2800" b="1" smtClean="0"/>
              <a:t>1</a:t>
            </a:r>
            <a:r>
              <a:rPr lang="zh-CN" altLang="en-US" sz="2800" b="1" smtClean="0"/>
              <a:t>）政治架构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2771800" y="1340768"/>
            <a:ext cx="413446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中国国民党全国代表大会</a:t>
            </a:r>
            <a:endParaRPr lang="zh-CN" altLang="zh-CN" sz="2800" smtClean="0"/>
          </a:p>
        </p:txBody>
      </p:sp>
      <p:sp>
        <p:nvSpPr>
          <p:cNvPr id="5" name="矩形 4"/>
          <p:cNvSpPr/>
          <p:nvPr/>
        </p:nvSpPr>
        <p:spPr>
          <a:xfrm>
            <a:off x="2051720" y="2348880"/>
            <a:ext cx="5929828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中国国民党中央执行委员会政治会议</a:t>
            </a:r>
            <a:endParaRPr lang="zh-CN" altLang="en-US" sz="2800"/>
          </a:p>
        </p:txBody>
      </p:sp>
      <p:sp>
        <p:nvSpPr>
          <p:cNvPr id="6" name="矩形 5"/>
          <p:cNvSpPr/>
          <p:nvPr/>
        </p:nvSpPr>
        <p:spPr>
          <a:xfrm>
            <a:off x="3707904" y="3212976"/>
            <a:ext cx="1826141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3200" smtClean="0"/>
              <a:t>国民政府</a:t>
            </a:r>
            <a:endParaRPr lang="zh-CN" altLang="en-US" sz="3200"/>
          </a:p>
        </p:txBody>
      </p:sp>
      <p:sp>
        <p:nvSpPr>
          <p:cNvPr id="7" name="矩形 6"/>
          <p:cNvSpPr/>
          <p:nvPr/>
        </p:nvSpPr>
        <p:spPr>
          <a:xfrm>
            <a:off x="7308304" y="4221088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b="1" smtClean="0"/>
              <a:t>监察院</a:t>
            </a:r>
            <a:endParaRPr lang="zh-CN" altLang="en-US" sz="2800" b="1"/>
          </a:p>
        </p:txBody>
      </p:sp>
      <p:sp>
        <p:nvSpPr>
          <p:cNvPr id="8" name="矩形 7"/>
          <p:cNvSpPr/>
          <p:nvPr/>
        </p:nvSpPr>
        <p:spPr>
          <a:xfrm>
            <a:off x="7668344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军事部</a:t>
            </a:r>
            <a:endParaRPr lang="zh-CN" altLang="zh-CN" sz="2800" smtClean="0"/>
          </a:p>
        </p:txBody>
      </p:sp>
      <p:sp>
        <p:nvSpPr>
          <p:cNvPr id="10" name="矩形 9"/>
          <p:cNvSpPr/>
          <p:nvPr/>
        </p:nvSpPr>
        <p:spPr>
          <a:xfrm>
            <a:off x="3563888" y="332656"/>
            <a:ext cx="2236510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3200" smtClean="0"/>
              <a:t>国民党总裁</a:t>
            </a:r>
            <a:endParaRPr lang="zh-CN" altLang="en-US" sz="3200"/>
          </a:p>
        </p:txBody>
      </p:sp>
      <p:sp>
        <p:nvSpPr>
          <p:cNvPr id="12" name="矩形 11"/>
          <p:cNvSpPr/>
          <p:nvPr/>
        </p:nvSpPr>
        <p:spPr>
          <a:xfrm>
            <a:off x="5868144" y="4221088"/>
            <a:ext cx="126188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b="1" smtClean="0"/>
              <a:t>司法院</a:t>
            </a:r>
            <a:endParaRPr lang="zh-CN" altLang="en-US" sz="2800" b="1"/>
          </a:p>
        </p:txBody>
      </p:sp>
      <p:sp>
        <p:nvSpPr>
          <p:cNvPr id="13" name="矩形 12"/>
          <p:cNvSpPr/>
          <p:nvPr/>
        </p:nvSpPr>
        <p:spPr>
          <a:xfrm>
            <a:off x="4139952" y="4221088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b="1" smtClean="0"/>
              <a:t>行政院</a:t>
            </a:r>
            <a:endParaRPr lang="zh-CN" altLang="en-US" sz="2800" b="1"/>
          </a:p>
        </p:txBody>
      </p:sp>
      <p:sp>
        <p:nvSpPr>
          <p:cNvPr id="14" name="矩形 13"/>
          <p:cNvSpPr/>
          <p:nvPr/>
        </p:nvSpPr>
        <p:spPr>
          <a:xfrm>
            <a:off x="2195736" y="4221088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b="1" smtClean="0"/>
              <a:t>立法院</a:t>
            </a:r>
            <a:endParaRPr lang="zh-CN" altLang="en-US" sz="2800" b="1"/>
          </a:p>
        </p:txBody>
      </p:sp>
      <p:sp>
        <p:nvSpPr>
          <p:cNvPr id="15" name="矩形 14"/>
          <p:cNvSpPr/>
          <p:nvPr/>
        </p:nvSpPr>
        <p:spPr>
          <a:xfrm>
            <a:off x="683568" y="4221088"/>
            <a:ext cx="126669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b="1" smtClean="0"/>
              <a:t>考试院</a:t>
            </a:r>
            <a:endParaRPr lang="zh-CN" altLang="en-US" sz="2800" b="1"/>
          </a:p>
        </p:txBody>
      </p:sp>
      <p:sp>
        <p:nvSpPr>
          <p:cNvPr id="16" name="矩形 15"/>
          <p:cNvSpPr/>
          <p:nvPr/>
        </p:nvSpPr>
        <p:spPr>
          <a:xfrm>
            <a:off x="6228184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司法部</a:t>
            </a:r>
            <a:endParaRPr lang="zh-CN" altLang="zh-CN" sz="2800" smtClean="0"/>
          </a:p>
        </p:txBody>
      </p:sp>
      <p:sp>
        <p:nvSpPr>
          <p:cNvPr id="17" name="矩形 16"/>
          <p:cNvSpPr/>
          <p:nvPr/>
        </p:nvSpPr>
        <p:spPr>
          <a:xfrm>
            <a:off x="3275856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财政部</a:t>
            </a:r>
            <a:endParaRPr lang="zh-CN" altLang="zh-CN" sz="2800" smtClean="0"/>
          </a:p>
        </p:txBody>
      </p:sp>
      <p:sp>
        <p:nvSpPr>
          <p:cNvPr id="18" name="矩形 17"/>
          <p:cNvSpPr/>
          <p:nvPr/>
        </p:nvSpPr>
        <p:spPr>
          <a:xfrm>
            <a:off x="1907704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内政部</a:t>
            </a:r>
            <a:endParaRPr lang="zh-CN" altLang="zh-CN" sz="2800" smtClean="0"/>
          </a:p>
        </p:txBody>
      </p:sp>
      <p:sp>
        <p:nvSpPr>
          <p:cNvPr id="19" name="矩形 18"/>
          <p:cNvSpPr/>
          <p:nvPr/>
        </p:nvSpPr>
        <p:spPr>
          <a:xfrm>
            <a:off x="4788024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外交部</a:t>
            </a:r>
            <a:endParaRPr lang="zh-CN" altLang="zh-CN" sz="2800" smtClean="0"/>
          </a:p>
        </p:txBody>
      </p:sp>
      <p:sp>
        <p:nvSpPr>
          <p:cNvPr id="20" name="矩形 19"/>
          <p:cNvSpPr/>
          <p:nvPr/>
        </p:nvSpPr>
        <p:spPr>
          <a:xfrm>
            <a:off x="323528" y="5301208"/>
            <a:ext cx="1261884" cy="523220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zh-CN" sz="2800" smtClean="0"/>
              <a:t>教育部</a:t>
            </a:r>
            <a:endParaRPr lang="zh-CN" altLang="zh-CN" sz="2800" smtClean="0"/>
          </a:p>
        </p:txBody>
      </p:sp>
      <p:cxnSp>
        <p:nvCxnSpPr>
          <p:cNvPr id="25" name="直接箭头连接符 5"/>
          <p:cNvCxnSpPr/>
          <p:nvPr/>
        </p:nvCxnSpPr>
        <p:spPr>
          <a:xfrm>
            <a:off x="4716016" y="980728"/>
            <a:ext cx="25400" cy="288206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cxnSp>
        <p:nvCxnSpPr>
          <p:cNvPr id="32" name="直接箭头连接符 5"/>
          <p:cNvCxnSpPr/>
          <p:nvPr/>
        </p:nvCxnSpPr>
        <p:spPr>
          <a:xfrm>
            <a:off x="4716016" y="1988840"/>
            <a:ext cx="25400" cy="288206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cxnSp>
        <p:nvCxnSpPr>
          <p:cNvPr id="33" name="直接箭头连接符 5"/>
          <p:cNvCxnSpPr/>
          <p:nvPr/>
        </p:nvCxnSpPr>
        <p:spPr>
          <a:xfrm>
            <a:off x="4716016" y="2852936"/>
            <a:ext cx="25400" cy="288206"/>
          </a:xfrm>
          <a:prstGeom prst="straightConnector1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arrow" w="med" len="med"/>
          </a:ln>
          <a:effectLst>
            <a:outerShdw dist="23000" dir="5400000" algn="ctr" rotWithShape="0">
              <a:srgbClr val="000000">
                <a:alpha val="34000"/>
              </a:srgbClr>
            </a:outerShdw>
          </a:effectLst>
        </p:spPr>
      </p:cxnSp>
      <p:sp>
        <p:nvSpPr>
          <p:cNvPr id="34" name="右大括号 33"/>
          <p:cNvSpPr/>
          <p:nvPr/>
        </p:nvSpPr>
        <p:spPr>
          <a:xfrm rot="16200000">
            <a:off x="4283968" y="260648"/>
            <a:ext cx="360040" cy="7272808"/>
          </a:xfrm>
          <a:prstGeom prst="rightBrace">
            <a:avLst>
              <a:gd name="adj1" fmla="val 164768"/>
              <a:gd name="adj2" fmla="val 4819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35" name="右大括号 34"/>
          <p:cNvSpPr/>
          <p:nvPr/>
        </p:nvSpPr>
        <p:spPr>
          <a:xfrm rot="16200000">
            <a:off x="4499992" y="1340768"/>
            <a:ext cx="648072" cy="7272808"/>
          </a:xfrm>
          <a:prstGeom prst="rightBrace">
            <a:avLst>
              <a:gd name="adj1" fmla="val 164768"/>
              <a:gd name="adj2" fmla="val 48193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/>
          </a:lstStyle>
          <a:p>
            <a:pPr algn="ctr"/>
            <a:endParaRPr lang="zh-CN" altLang="en-US"/>
          </a:p>
        </p:txBody>
      </p:sp>
      <p:sp>
        <p:nvSpPr>
          <p:cNvPr id="36" name="Rectangle 2"/>
          <p:cNvSpPr>
            <a:spLocks noChangeArrowheads="1"/>
          </p:cNvSpPr>
          <p:nvPr/>
        </p:nvSpPr>
        <p:spPr bwMode="auto">
          <a:xfrm>
            <a:off x="360040" y="1268760"/>
            <a:ext cx="8355364" cy="31683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>
            <a:defPPr/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itchFamily="2" charset="-122"/>
              </a:rPr>
              <a:t>     </a:t>
            </a:r>
            <a:r>
              <a:rPr kumimoji="0" lang="zh-CN" sz="3200" b="1" i="0" u="none" strike="noStrike" cap="none" normalizeH="0" baseline="0" smtClean="0">
                <a:ln>
                  <a:noFill/>
                </a:ln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itchFamily="2" charset="-122"/>
              </a:rPr>
              <a:t>所有军政训政，一切权力皆由党集中，由党发施。政府由党负其褓母之责，故由党指导，由党拥护，在人民未经政治训练及未完全了解实行三民主义以前，唯有党能代表全国人民负建国之大任。</a:t>
            </a:r>
            <a:endParaRPr kumimoji="0" lang="en-US" altLang="zh-CN" sz="3200" b="1" i="0" u="none" strike="noStrike" cap="none" normalizeH="0" baseline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  <a:cs typeface="宋体" pitchFamily="2" charset="-122"/>
              </a:rPr>
              <a:t>            ——《</a:t>
            </a:r>
            <a:r>
              <a:rPr lang="zh-CN" altLang="en-US" sz="3200" b="1" smtClean="0">
                <a:latin typeface="楷体" panose="02010609060101010101" pitchFamily="49" charset="-122"/>
                <a:ea typeface="楷体" panose="02010609060101010101" pitchFamily="49" charset="-122"/>
                <a:cs typeface="宋体" pitchFamily="2" charset="-122"/>
              </a:rPr>
              <a:t>国民党训政大纲说明书</a:t>
            </a:r>
            <a:r>
              <a:rPr lang="en-US" altLang="zh-CN" sz="3200" b="1" smtClean="0">
                <a:latin typeface="楷体" panose="02010609060101010101" pitchFamily="49" charset="-122"/>
                <a:ea typeface="楷体" panose="02010609060101010101" pitchFamily="49" charset="-122"/>
                <a:cs typeface="宋体" pitchFamily="2" charset="-122"/>
              </a:rPr>
              <a:t>》</a:t>
            </a:r>
            <a:endParaRPr kumimoji="0" lang="zh-CN" sz="8800" b="1" i="0" u="none" strike="noStrike" cap="none" normalizeH="0" baseline="0" smtClean="0">
              <a:ln>
                <a:noFill/>
              </a:ln>
              <a:effectLst/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</p:txBody>
      </p:sp>
      <p:sp>
        <p:nvSpPr>
          <p:cNvPr id="37" name="内容占位符 2"/>
          <p:cNvSpPr>
            <a:spLocks noGrp="1"/>
          </p:cNvSpPr>
          <p:nvPr>
            <p:ph idx="1"/>
          </p:nvPr>
        </p:nvSpPr>
        <p:spPr>
          <a:xfrm>
            <a:off x="428596" y="1285860"/>
            <a:ext cx="8363272" cy="3773015"/>
          </a:xfrm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>
            <a:defPPr/>
          </a:lstStyle>
          <a:p>
            <a:pPr>
              <a:buNone/>
            </a:pPr>
            <a:r>
              <a:rPr lang="en-US" altLang="zh-CN" smtClean="0"/>
              <a:t>         </a:t>
            </a: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五院制国民政府并非五权分立，而是平行五院之间的分工。据《国民政府组织法》，国民政府由五院组成</a:t>
            </a: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五院对所管事项的审核、监督，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对</a:t>
            </a: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国民政府负责</a:t>
            </a: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….</a:t>
            </a:r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五院之间没有通过“反对权”来防止其他机关越权侵犯的制衡关系。</a:t>
            </a:r>
            <a:endParaRPr lang="en-US" altLang="zh-CN" sz="3600" b="1" smtClean="0">
              <a:latin typeface="楷体" pitchFamily="49" charset="-122"/>
              <a:ea typeface="楷体" pitchFamily="49" charset="-122"/>
            </a:endParaRPr>
          </a:p>
          <a:p>
            <a:pPr>
              <a:buNone/>
            </a:pP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      ——</a:t>
            </a:r>
            <a:r>
              <a:rPr lang="zh-CN" altLang="en-US" sz="3600" b="1" smtClean="0"/>
              <a:t>张皓</a:t>
            </a: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中华民国史</a:t>
            </a:r>
            <a:r>
              <a:rPr lang="en-US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zh-CN" b="1" smtClean="0">
              <a:latin typeface="楷体" pitchFamily="49" charset="-122"/>
              <a:ea typeface="楷体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35" grpId="0"/>
      <p:bldP spid="36" grpId="0"/>
      <p:bldP spid="36" grpId="1"/>
      <p:bldP spid="36" grpId="2"/>
      <p:bldP spid="3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  <a:solidFill>
            <a:srgbClr val="FFFFFF"/>
          </a:solidFill>
        </p:spPr>
        <p:txBody>
          <a:bodyPr>
            <a:normAutofit/>
          </a:bodyPr>
          <a:lstStyle>
            <a:defPPr/>
          </a:lstStyle>
          <a:p>
            <a:pPr>
              <a:buNone/>
            </a:pPr>
            <a:r>
              <a:rPr lang="en-US" altLang="zh-CN" sz="2800" smtClean="0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在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1928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月正式成立的</a:t>
            </a:r>
            <a:r>
              <a:rPr lang="zh-CN" altLang="zh-CN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民众训练委员会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直属于中央执行委员会，为民众训练之党内最高领导机构。在中央党部还设有</a:t>
            </a:r>
            <a:r>
              <a:rPr lang="zh-CN" altLang="zh-CN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中央训练部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，掌管党义教育、党员训练、民众训育及童子军训育等事务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国民党所</a:t>
            </a:r>
            <a:r>
              <a:rPr lang="zh-CN" altLang="zh-CN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忌惮的是革命式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的民众动员，易于超出掌控。</a:t>
            </a:r>
            <a:r>
              <a:rPr lang="zh-CN" altLang="zh-CN" sz="28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由“运动”改为“训练”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，是强调在国民党的主义和组织引导之下，训练民众为党治的基础。</a:t>
            </a:r>
            <a:endParaRPr lang="en-US" altLang="zh-CN" sz="28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魏文享《“党规”与“国法”：国民党民众组训体系中的社团制度分析》，华中师范大学学报（人文社会科学版），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2014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zh-CN" sz="2800" b="1" smtClean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endParaRPr lang="zh-CN" altLang="zh-CN" sz="2800" b="1" smtClean="0">
              <a:latin typeface="楷体" pitchFamily="49" charset="-122"/>
              <a:ea typeface="楷体" pitchFamily="49" charset="-122"/>
            </a:endParaRPr>
          </a:p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85786" y="357166"/>
            <a:ext cx="2170787" cy="523220"/>
          </a:xfrm>
          <a:prstGeom prst="rect">
            <a:avLst/>
          </a:prstGeom>
          <a:solidFill>
            <a:srgbClr val="FFFFFF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2800" b="1" smtClean="0"/>
              <a:t>2</a:t>
            </a:r>
            <a:r>
              <a:rPr lang="zh-CN" altLang="en-US" sz="2800" b="1" smtClean="0"/>
              <a:t>）民众训练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图片 3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179512" y="476672"/>
            <a:ext cx="8784976" cy="5472608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0"/>
            <a:ext cx="9144000" cy="7119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-93133"/>
            <a:ext cx="9144000" cy="695113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5" name="矩形 4"/>
          <p:cNvSpPr/>
          <p:nvPr/>
        </p:nvSpPr>
        <p:spPr>
          <a:xfrm>
            <a:off x="857224" y="1214422"/>
            <a:ext cx="3196709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>
              <a:buNone/>
            </a:pPr>
            <a:r>
              <a:rPr lang="en-US" altLang="zh-CN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）训政的评价</a:t>
            </a:r>
            <a:endParaRPr lang="en-US" altLang="zh-CN" sz="3600" b="1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29124" y="1214422"/>
            <a:ext cx="1111202" cy="64633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>
            <a:defPPr/>
          </a:lstStyle>
          <a:p>
            <a:pPr>
              <a:buNone/>
            </a:pPr>
            <a:r>
              <a:rPr lang="zh-CN" altLang="en-US" sz="36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专制</a:t>
            </a:r>
            <a:endParaRPr lang="en-US" altLang="zh-CN" sz="3600" b="1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/>
            <a:endParaRPr lang="zh-CN" altLang="en-US"/>
          </a:p>
        </p:txBody>
      </p:sp>
      <p:pic>
        <p:nvPicPr>
          <p:cNvPr id="4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785786" y="142852"/>
            <a:ext cx="4229043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pPr/>
            <a:r>
              <a:rPr lang="en-US" altLang="zh-CN" sz="3600" b="1" smtClean="0"/>
              <a:t>3.</a:t>
            </a:r>
            <a:r>
              <a:rPr lang="zh-CN" altLang="en-US" sz="3600" b="1" smtClean="0"/>
              <a:t>“宪政”及其失败</a:t>
            </a:r>
            <a:endParaRPr lang="zh-CN" altLang="en-US" sz="3600" b="1"/>
          </a:p>
        </p:txBody>
      </p:sp>
      <p:pic>
        <p:nvPicPr>
          <p:cNvPr id="3078" name="Picture 6" descr="http://img3.baa.bitautotech.com/img/V2img3.baa.bitautotech.com/usergroup/2013/11/24/298df54e3fd641a9804bae8dc706d158_990_0_max_jpg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57224" y="1285860"/>
            <a:ext cx="7858180" cy="5230849"/>
          </a:xfrm>
          <a:prstGeom prst="rect">
            <a:avLst/>
          </a:prstGeom>
          <a:noFill/>
        </p:spPr>
      </p:pic>
      <p:pic>
        <p:nvPicPr>
          <p:cNvPr id="3074" name="Picture 2" descr="http://p0.so.qhimgs1.com/bdr/_240_/t010effe5452a7bee00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857356" y="1500174"/>
            <a:ext cx="6085352" cy="3643338"/>
          </a:xfrm>
          <a:prstGeom prst="rect">
            <a:avLst/>
          </a:prstGeom>
          <a:noFill/>
        </p:spPr>
      </p:pic>
      <p:pic>
        <p:nvPicPr>
          <p:cNvPr id="3082" name="Picture 10" descr="http://p3.so.qhmsg.com/bdr/_240_/t012c684b8035a3c678.jp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500034" y="994367"/>
            <a:ext cx="8286808" cy="586363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C:\Users\Admin\Desktop\res01_attpic_brief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928670"/>
            <a:ext cx="8229600" cy="4525963"/>
          </a:xfrm>
          <a:solidFill>
            <a:schemeClr val="bg1"/>
          </a:solidFill>
        </p:spPr>
        <p:txBody>
          <a:bodyPr>
            <a:normAutofit/>
          </a:bodyPr>
          <a:lstStyle>
            <a:defPPr/>
          </a:lstStyle>
          <a:p>
            <a:pPr>
              <a:buNone/>
            </a:pP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对于落后民族，现代化是一种为着民族利益的命运而被迫进行的选择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现代化按照自身的规定，必然要求民主化。而对于一个落后民族，当大多数人们还不善于用世界眼光看待自己的历史处境时，进行的现代化本质上只能时一种强制，这是一个深刻的二律背反。</a:t>
            </a:r>
            <a:endParaRPr lang="en-US" altLang="zh-CN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None/>
            </a:pP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钱乘旦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走向现代国家之路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》P342</a:t>
            </a:r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3372" y="5000636"/>
            <a:ext cx="4769254" cy="144655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6000" b="1" smtClean="0">
                <a:solidFill>
                  <a:srgbClr val="FF0000"/>
                </a:solidFill>
              </a:rPr>
              <a:t>路在</a:t>
            </a:r>
            <a:r>
              <a:rPr lang="zh-CN" altLang="en-US" sz="8800" b="1" smtClean="0">
                <a:solidFill>
                  <a:srgbClr val="FF0000"/>
                </a:solidFill>
              </a:rPr>
              <a:t>何方</a:t>
            </a:r>
            <a:r>
              <a:rPr lang="zh-CN" altLang="en-US" sz="6000" b="1" smtClean="0">
                <a:solidFill>
                  <a:srgbClr val="FF0000"/>
                </a:solidFill>
              </a:rPr>
              <a:t>？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14282" y="0"/>
            <a:ext cx="2242922" cy="707886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defPPr/>
          </a:lstStyle>
          <a:p>
            <a:pPr/>
            <a:r>
              <a:rPr lang="zh-CN" altLang="en-US" sz="4000" b="1" smtClean="0"/>
              <a:t>课后反思</a:t>
            </a:r>
            <a:endParaRPr lang="zh-CN" altLang="en-US" sz="4000" b="1"/>
          </a:p>
        </p:txBody>
      </p:sp>
      <p:pic>
        <p:nvPicPr>
          <p:cNvPr id="7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2166600" y="12306300"/>
            <a:ext cx="381000" cy="3048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175</Paragraphs>
  <Slides>25</Slides>
  <Notes>9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41">
      <vt:lpstr>Arial</vt:lpstr>
      <vt:lpstr>Calibri</vt:lpstr>
      <vt:lpstr>微软雅黑</vt:lpstr>
      <vt:lpstr>楷体</vt:lpstr>
      <vt:lpstr>黑体</vt:lpstr>
      <vt:lpstr>Times New Roman</vt:lpstr>
      <vt:lpstr>楷体_GB2312</vt:lpstr>
      <vt:lpstr>仿宋_GB2312</vt:lpstr>
      <vt:lpstr>宋体</vt:lpstr>
      <vt:lpstr>华文新魏</vt:lpstr>
      <vt:lpstr>Wingdings</vt:lpstr>
      <vt:lpstr>E-BZ+ZKIBVE-3</vt:lpstr>
      <vt:lpstr>AdobeHeitiStd-Regular</vt:lpstr>
      <vt:lpstr>SSJ0+ZKIBVE-1</vt:lpstr>
      <vt:lpstr>SSJ0+ZKIBVE-4</vt:lpstr>
      <vt:lpstr>Office 主题</vt:lpstr>
      <vt:lpstr>PowerPoint Presentation</vt:lpstr>
      <vt:lpstr>PowerPoint Presentation</vt:lpstr>
      <vt:lpstr>教材分析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二、北洋政府时期的政治状态</vt:lpstr>
      <vt:lpstr>PowerPoint Presentation</vt:lpstr>
      <vt:lpstr>PowerPoint Presentation</vt:lpstr>
      <vt:lpstr>3）二次革命</vt:lpstr>
      <vt:lpstr>4）政党政治失败</vt:lpstr>
      <vt:lpstr>PowerPoint Presentation</vt:lpstr>
      <vt:lpstr>PowerPoint Presentation</vt:lpstr>
      <vt:lpstr>三、国民政府时期的曲折历程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2020-12-21T11:06:43.148</cp:lastPrinted>
  <dcterms:created xsi:type="dcterms:W3CDTF">2020-12-21T11:06:43Z</dcterms:created>
  <dcterms:modified xsi:type="dcterms:W3CDTF">2020-12-21T03:06:43Z</dcterms:modified>
</cp:coreProperties>
</file>