
<file path=[Content_Types].xml><?xml version="1.0" encoding="utf-8"?>
<Types xmlns="http://schemas.openxmlformats.org/package/2006/content-types">
  <Default Extension="jpeg" ContentType="image/jpe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257" r:id="rId3"/>
    <p:sldId id="258" r:id="rId4"/>
    <p:sldId id="259" r:id="rId5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6" Type="http://schemas.openxmlformats.org/officeDocument/2006/relationships/tableStyles" Target="tableStyles.xml"/><Relationship Id="rId35" Type="http://schemas.openxmlformats.org/officeDocument/2006/relationships/viewProps" Target="viewProps.xml"/><Relationship Id="rId34" Type="http://schemas.openxmlformats.org/officeDocument/2006/relationships/presProps" Target="presProps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77B623-57C2-4F5C-A86A-263894B9D3C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D76FAD-8550-41CF-A7FF-3143532A8AD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773F5-8971-4D77-BE93-0261ABFF1F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ED097-7C36-4431-AF3E-9E742C131EB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773F5-8971-4D77-BE93-0261ABFF1F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ED097-7C36-4431-AF3E-9E742C131EB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773F5-8971-4D77-BE93-0261ABFF1F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ED097-7C36-4431-AF3E-9E742C131EB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773F5-8971-4D77-BE93-0261ABFF1F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ED097-7C36-4431-AF3E-9E742C131EB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773F5-8971-4D77-BE93-0261ABFF1F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ED097-7C36-4431-AF3E-9E742C131EB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773F5-8971-4D77-BE93-0261ABFF1F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ED097-7C36-4431-AF3E-9E742C131EB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773F5-8971-4D77-BE93-0261ABFF1F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ED097-7C36-4431-AF3E-9E742C131EB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773F5-8971-4D77-BE93-0261ABFF1F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ED097-7C36-4431-AF3E-9E742C131EB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773F5-8971-4D77-BE93-0261ABFF1F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ED097-7C36-4431-AF3E-9E742C131EB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773F5-8971-4D77-BE93-0261ABFF1F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ED097-7C36-4431-AF3E-9E742C131EB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773F5-8971-4D77-BE93-0261ABFF1F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ED097-7C36-4431-AF3E-9E742C131EB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8773F5-8971-4D77-BE93-0261ABFF1F9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6ED097-7C36-4431-AF3E-9E742C131EB2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image" Target="../media/image13.jpeg"/><Relationship Id="rId8" Type="http://schemas.openxmlformats.org/officeDocument/2006/relationships/image" Target="../media/image12.jpeg"/><Relationship Id="rId7" Type="http://schemas.openxmlformats.org/officeDocument/2006/relationships/image" Target="../media/image11.jpeg"/><Relationship Id="rId6" Type="http://schemas.openxmlformats.org/officeDocument/2006/relationships/image" Target="../media/image10.GIF"/><Relationship Id="rId5" Type="http://schemas.openxmlformats.org/officeDocument/2006/relationships/slide" Target="slide5.xml"/><Relationship Id="rId4" Type="http://schemas.openxmlformats.org/officeDocument/2006/relationships/image" Target="../media/image9.jpeg"/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2" Type="http://schemas.openxmlformats.org/officeDocument/2006/relationships/notesSlide" Target="../notesSlides/notesSlide1.xml"/><Relationship Id="rId11" Type="http://schemas.openxmlformats.org/officeDocument/2006/relationships/slideLayout" Target="../slideLayouts/slideLayout1.xml"/><Relationship Id="rId10" Type="http://schemas.openxmlformats.org/officeDocument/2006/relationships/image" Target="../media/image14.jpeg"/><Relationship Id="rId1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slide" Target="slide10.xml"/><Relationship Id="rId8" Type="http://schemas.openxmlformats.org/officeDocument/2006/relationships/slide" Target="slide11.xml"/><Relationship Id="rId7" Type="http://schemas.openxmlformats.org/officeDocument/2006/relationships/slide" Target="slide9.xml"/><Relationship Id="rId6" Type="http://schemas.openxmlformats.org/officeDocument/2006/relationships/slide" Target="slide8.xml"/><Relationship Id="rId5" Type="http://schemas.openxmlformats.org/officeDocument/2006/relationships/image" Target="../media/image20.png"/><Relationship Id="rId4" Type="http://schemas.openxmlformats.org/officeDocument/2006/relationships/image" Target="../media/image19.jpeg"/><Relationship Id="rId3" Type="http://schemas.openxmlformats.org/officeDocument/2006/relationships/image" Target="../media/image18.png"/><Relationship Id="rId24" Type="http://schemas.openxmlformats.org/officeDocument/2006/relationships/notesSlide" Target="../notesSlides/notesSlide2.xml"/><Relationship Id="rId23" Type="http://schemas.openxmlformats.org/officeDocument/2006/relationships/slideLayout" Target="../slideLayouts/slideLayout1.xml"/><Relationship Id="rId22" Type="http://schemas.openxmlformats.org/officeDocument/2006/relationships/slide" Target="slide30.xml"/><Relationship Id="rId21" Type="http://schemas.openxmlformats.org/officeDocument/2006/relationships/slide" Target="slide15.xml"/><Relationship Id="rId20" Type="http://schemas.openxmlformats.org/officeDocument/2006/relationships/slide" Target="slide22.xml"/><Relationship Id="rId2" Type="http://schemas.openxmlformats.org/officeDocument/2006/relationships/image" Target="../media/image17.jpeg"/><Relationship Id="rId19" Type="http://schemas.openxmlformats.org/officeDocument/2006/relationships/slide" Target="slide21.xml"/><Relationship Id="rId18" Type="http://schemas.openxmlformats.org/officeDocument/2006/relationships/slide" Target="slide29.xml"/><Relationship Id="rId17" Type="http://schemas.openxmlformats.org/officeDocument/2006/relationships/slide" Target="slide14.xml"/><Relationship Id="rId16" Type="http://schemas.openxmlformats.org/officeDocument/2006/relationships/slide" Target="slide13.xml"/><Relationship Id="rId15" Type="http://schemas.openxmlformats.org/officeDocument/2006/relationships/slide" Target="slide28.xml"/><Relationship Id="rId14" Type="http://schemas.openxmlformats.org/officeDocument/2006/relationships/slide" Target="slide26.xml"/><Relationship Id="rId13" Type="http://schemas.openxmlformats.org/officeDocument/2006/relationships/slide" Target="slide27.xml"/><Relationship Id="rId12" Type="http://schemas.openxmlformats.org/officeDocument/2006/relationships/slide" Target="slide24.xml"/><Relationship Id="rId11" Type="http://schemas.openxmlformats.org/officeDocument/2006/relationships/slide" Target="slide20.xml"/><Relationship Id="rId10" Type="http://schemas.openxmlformats.org/officeDocument/2006/relationships/slide" Target="slide12.xml"/><Relationship Id="rId1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25.jpeg"/><Relationship Id="rId6" Type="http://schemas.openxmlformats.org/officeDocument/2006/relationships/image" Target="../media/image24.jpeg"/><Relationship Id="rId5" Type="http://schemas.openxmlformats.org/officeDocument/2006/relationships/image" Target="../media/image22.png"/><Relationship Id="rId4" Type="http://schemas.openxmlformats.org/officeDocument/2006/relationships/image" Target="../media/image20.png"/><Relationship Id="rId3" Type="http://schemas.openxmlformats.org/officeDocument/2006/relationships/image" Target="../media/image19.jpeg"/><Relationship Id="rId2" Type="http://schemas.openxmlformats.org/officeDocument/2006/relationships/image" Target="../media/image17.jpeg"/><Relationship Id="rId1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hyperlink" Target="80&#21488;&#20799;&#24196;&#22823;&#25463;.rm" TargetMode="External"/><Relationship Id="rId8" Type="http://schemas.openxmlformats.org/officeDocument/2006/relationships/image" Target="../media/image29.jpeg"/><Relationship Id="rId7" Type="http://schemas.openxmlformats.org/officeDocument/2006/relationships/image" Target="../media/image28.jpeg"/><Relationship Id="rId6" Type="http://schemas.openxmlformats.org/officeDocument/2006/relationships/image" Target="../media/image27.jpeg"/><Relationship Id="rId5" Type="http://schemas.openxmlformats.org/officeDocument/2006/relationships/image" Target="../media/image22.png"/><Relationship Id="rId4" Type="http://schemas.openxmlformats.org/officeDocument/2006/relationships/image" Target="../media/image20.png"/><Relationship Id="rId3" Type="http://schemas.openxmlformats.org/officeDocument/2006/relationships/image" Target="../media/image19.jpeg"/><Relationship Id="rId2" Type="http://schemas.openxmlformats.org/officeDocument/2006/relationships/image" Target="../media/image17.jpeg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30.jpeg"/><Relationship Id="rId1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33.jpeg"/><Relationship Id="rId7" Type="http://schemas.openxmlformats.org/officeDocument/2006/relationships/image" Target="../media/image32.jpeg"/><Relationship Id="rId6" Type="http://schemas.openxmlformats.org/officeDocument/2006/relationships/image" Target="../media/image31.jpeg"/><Relationship Id="rId5" Type="http://schemas.openxmlformats.org/officeDocument/2006/relationships/image" Target="../media/image1.png"/><Relationship Id="rId4" Type="http://schemas.openxmlformats.org/officeDocument/2006/relationships/image" Target="../media/image22.png"/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image" Target="../media/image37.jpeg"/><Relationship Id="rId8" Type="http://schemas.openxmlformats.org/officeDocument/2006/relationships/image" Target="../media/image36.jpeg"/><Relationship Id="rId7" Type="http://schemas.openxmlformats.org/officeDocument/2006/relationships/image" Target="../media/image35.jpeg"/><Relationship Id="rId6" Type="http://schemas.openxmlformats.org/officeDocument/2006/relationships/image" Target="../media/image34.jpeg"/><Relationship Id="rId5" Type="http://schemas.openxmlformats.org/officeDocument/2006/relationships/image" Target="../media/image22.png"/><Relationship Id="rId4" Type="http://schemas.openxmlformats.org/officeDocument/2006/relationships/image" Target="../media/image20.png"/><Relationship Id="rId3" Type="http://schemas.openxmlformats.org/officeDocument/2006/relationships/image" Target="../media/image19.jpeg"/><Relationship Id="rId2" Type="http://schemas.openxmlformats.org/officeDocument/2006/relationships/image" Target="../media/image17.jpeg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38.jpeg"/><Relationship Id="rId1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5.jpeg"/><Relationship Id="rId7" Type="http://schemas.openxmlformats.org/officeDocument/2006/relationships/image" Target="../media/image40.jpeg"/><Relationship Id="rId6" Type="http://schemas.openxmlformats.org/officeDocument/2006/relationships/image" Target="../media/image39.png"/><Relationship Id="rId5" Type="http://schemas.openxmlformats.org/officeDocument/2006/relationships/image" Target="../media/image1.png"/><Relationship Id="rId4" Type="http://schemas.openxmlformats.org/officeDocument/2006/relationships/image" Target="../media/image22.png"/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1.png"/><Relationship Id="rId4" Type="http://schemas.openxmlformats.org/officeDocument/2006/relationships/image" Target="../media/image22.png"/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image" Target="../media/image45.jpeg"/><Relationship Id="rId8" Type="http://schemas.openxmlformats.org/officeDocument/2006/relationships/image" Target="../media/image44.jpeg"/><Relationship Id="rId7" Type="http://schemas.openxmlformats.org/officeDocument/2006/relationships/image" Target="../media/image43.jpeg"/><Relationship Id="rId6" Type="http://schemas.openxmlformats.org/officeDocument/2006/relationships/image" Target="../media/image42.jpeg"/><Relationship Id="rId5" Type="http://schemas.openxmlformats.org/officeDocument/2006/relationships/image" Target="../media/image1.png"/><Relationship Id="rId4" Type="http://schemas.openxmlformats.org/officeDocument/2006/relationships/image" Target="../media/image22.png"/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48.jpeg"/><Relationship Id="rId7" Type="http://schemas.openxmlformats.org/officeDocument/2006/relationships/image" Target="../media/image47.jpeg"/><Relationship Id="rId6" Type="http://schemas.openxmlformats.org/officeDocument/2006/relationships/image" Target="../media/image46.jpeg"/><Relationship Id="rId5" Type="http://schemas.openxmlformats.org/officeDocument/2006/relationships/image" Target="../media/image1.png"/><Relationship Id="rId4" Type="http://schemas.openxmlformats.org/officeDocument/2006/relationships/image" Target="../media/image22.png"/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image" Target="../media/image52.jpeg"/><Relationship Id="rId8" Type="http://schemas.openxmlformats.org/officeDocument/2006/relationships/image" Target="../media/image51.jpeg"/><Relationship Id="rId7" Type="http://schemas.openxmlformats.org/officeDocument/2006/relationships/image" Target="../media/image50.jpeg"/><Relationship Id="rId6" Type="http://schemas.openxmlformats.org/officeDocument/2006/relationships/image" Target="../media/image49.jpeg"/><Relationship Id="rId5" Type="http://schemas.openxmlformats.org/officeDocument/2006/relationships/image" Target="../media/image22.png"/><Relationship Id="rId4" Type="http://schemas.openxmlformats.org/officeDocument/2006/relationships/image" Target="../media/image20.png"/><Relationship Id="rId3" Type="http://schemas.openxmlformats.org/officeDocument/2006/relationships/image" Target="../media/image19.jpeg"/><Relationship Id="rId2" Type="http://schemas.openxmlformats.org/officeDocument/2006/relationships/image" Target="../media/image17.jpeg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53.jpeg"/><Relationship Id="rId1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55.png"/><Relationship Id="rId6" Type="http://schemas.openxmlformats.org/officeDocument/2006/relationships/image" Target="../media/image54.png"/><Relationship Id="rId5" Type="http://schemas.openxmlformats.org/officeDocument/2006/relationships/image" Target="../media/image1.png"/><Relationship Id="rId4" Type="http://schemas.openxmlformats.org/officeDocument/2006/relationships/image" Target="../media/image22.png"/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image" Target="../media/image59.jpeg"/><Relationship Id="rId8" Type="http://schemas.openxmlformats.org/officeDocument/2006/relationships/image" Target="../media/image58.jpeg"/><Relationship Id="rId7" Type="http://schemas.openxmlformats.org/officeDocument/2006/relationships/image" Target="../media/image57.jpeg"/><Relationship Id="rId6" Type="http://schemas.openxmlformats.org/officeDocument/2006/relationships/image" Target="../media/image56.jpeg"/><Relationship Id="rId5" Type="http://schemas.openxmlformats.org/officeDocument/2006/relationships/image" Target="../media/image1.png"/><Relationship Id="rId4" Type="http://schemas.openxmlformats.org/officeDocument/2006/relationships/image" Target="../media/image22.png"/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60.jpeg"/><Relationship Id="rId1" Type="http://schemas.openxmlformats.org/officeDocument/2006/relationships/image" Target="../media/image17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62.jpeg"/><Relationship Id="rId6" Type="http://schemas.openxmlformats.org/officeDocument/2006/relationships/image" Target="../media/image61.jpeg"/><Relationship Id="rId5" Type="http://schemas.openxmlformats.org/officeDocument/2006/relationships/image" Target="../media/image22.png"/><Relationship Id="rId4" Type="http://schemas.openxmlformats.org/officeDocument/2006/relationships/image" Target="../media/image20.png"/><Relationship Id="rId3" Type="http://schemas.openxmlformats.org/officeDocument/2006/relationships/image" Target="../media/image19.jpeg"/><Relationship Id="rId2" Type="http://schemas.openxmlformats.org/officeDocument/2006/relationships/image" Target="../media/image17.jpeg"/><Relationship Id="rId1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65.jpeg"/><Relationship Id="rId7" Type="http://schemas.openxmlformats.org/officeDocument/2006/relationships/slide" Target="slide5.xml"/><Relationship Id="rId6" Type="http://schemas.openxmlformats.org/officeDocument/2006/relationships/image" Target="../media/image22.png"/><Relationship Id="rId5" Type="http://schemas.openxmlformats.org/officeDocument/2006/relationships/image" Target="../media/image20.png"/><Relationship Id="rId4" Type="http://schemas.openxmlformats.org/officeDocument/2006/relationships/image" Target="../media/image19.jpeg"/><Relationship Id="rId3" Type="http://schemas.openxmlformats.org/officeDocument/2006/relationships/image" Target="../media/image17.jpeg"/><Relationship Id="rId2" Type="http://schemas.openxmlformats.org/officeDocument/2006/relationships/image" Target="../media/image64.jpeg"/><Relationship Id="rId1" Type="http://schemas.openxmlformats.org/officeDocument/2006/relationships/image" Target="../media/image63.jpeg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image" Target="../media/image69.jpeg"/><Relationship Id="rId8" Type="http://schemas.openxmlformats.org/officeDocument/2006/relationships/image" Target="../media/image68.jpeg"/><Relationship Id="rId7" Type="http://schemas.openxmlformats.org/officeDocument/2006/relationships/image" Target="../media/image67.jpeg"/><Relationship Id="rId6" Type="http://schemas.openxmlformats.org/officeDocument/2006/relationships/image" Target="../media/image66.jpeg"/><Relationship Id="rId5" Type="http://schemas.openxmlformats.org/officeDocument/2006/relationships/image" Target="../media/image22.png"/><Relationship Id="rId4" Type="http://schemas.openxmlformats.org/officeDocument/2006/relationships/image" Target="../media/image20.png"/><Relationship Id="rId3" Type="http://schemas.openxmlformats.org/officeDocument/2006/relationships/image" Target="../media/image19.jpeg"/><Relationship Id="rId2" Type="http://schemas.openxmlformats.org/officeDocument/2006/relationships/image" Target="../media/image17.jpeg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70.jpeg"/><Relationship Id="rId5" Type="http://schemas.openxmlformats.org/officeDocument/2006/relationships/image" Target="../media/image22.png"/><Relationship Id="rId4" Type="http://schemas.openxmlformats.org/officeDocument/2006/relationships/image" Target="../media/image20.png"/><Relationship Id="rId3" Type="http://schemas.openxmlformats.org/officeDocument/2006/relationships/image" Target="../media/image19.jpeg"/><Relationship Id="rId2" Type="http://schemas.openxmlformats.org/officeDocument/2006/relationships/image" Target="../media/image17.jpeg"/><Relationship Id="rId1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9" Type="http://schemas.openxmlformats.org/officeDocument/2006/relationships/image" Target="../media/image72.jpeg"/><Relationship Id="rId8" Type="http://schemas.openxmlformats.org/officeDocument/2006/relationships/image" Target="../media/image71.jpeg"/><Relationship Id="rId7" Type="http://schemas.openxmlformats.org/officeDocument/2006/relationships/image" Target="../media/image44.jpeg"/><Relationship Id="rId6" Type="http://schemas.openxmlformats.org/officeDocument/2006/relationships/image" Target="../media/image55.png"/><Relationship Id="rId5" Type="http://schemas.openxmlformats.org/officeDocument/2006/relationships/image" Target="../media/image22.png"/><Relationship Id="rId4" Type="http://schemas.openxmlformats.org/officeDocument/2006/relationships/image" Target="../media/image20.png"/><Relationship Id="rId3" Type="http://schemas.openxmlformats.org/officeDocument/2006/relationships/image" Target="../media/image19.jpeg"/><Relationship Id="rId2" Type="http://schemas.openxmlformats.org/officeDocument/2006/relationships/image" Target="../media/image17.jpeg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image" Target="../media/image76.jpeg"/><Relationship Id="rId8" Type="http://schemas.openxmlformats.org/officeDocument/2006/relationships/image" Target="../media/image75.jpeg"/><Relationship Id="rId7" Type="http://schemas.openxmlformats.org/officeDocument/2006/relationships/image" Target="../media/image74.jpeg"/><Relationship Id="rId6" Type="http://schemas.openxmlformats.org/officeDocument/2006/relationships/image" Target="../media/image73.png"/><Relationship Id="rId5" Type="http://schemas.openxmlformats.org/officeDocument/2006/relationships/image" Target="../media/image22.png"/><Relationship Id="rId4" Type="http://schemas.openxmlformats.org/officeDocument/2006/relationships/image" Target="../media/image20.png"/><Relationship Id="rId3" Type="http://schemas.openxmlformats.org/officeDocument/2006/relationships/image" Target="../media/image19.jpeg"/><Relationship Id="rId2" Type="http://schemas.openxmlformats.org/officeDocument/2006/relationships/image" Target="../media/image17.jpeg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77.jpeg"/><Relationship Id="rId1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78.png"/><Relationship Id="rId7" Type="http://schemas.openxmlformats.org/officeDocument/2006/relationships/image" Target="../media/image74.jpeg"/><Relationship Id="rId6" Type="http://schemas.openxmlformats.org/officeDocument/2006/relationships/image" Target="../media/image55.png"/><Relationship Id="rId5" Type="http://schemas.openxmlformats.org/officeDocument/2006/relationships/image" Target="../media/image22.png"/><Relationship Id="rId4" Type="http://schemas.openxmlformats.org/officeDocument/2006/relationships/image" Target="../media/image20.png"/><Relationship Id="rId3" Type="http://schemas.openxmlformats.org/officeDocument/2006/relationships/image" Target="../media/image19.jpeg"/><Relationship Id="rId2" Type="http://schemas.openxmlformats.org/officeDocument/2006/relationships/image" Target="../media/image17.jpeg"/><Relationship Id="rId1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9" Type="http://schemas.openxmlformats.org/officeDocument/2006/relationships/image" Target="../media/image82.jpeg"/><Relationship Id="rId8" Type="http://schemas.openxmlformats.org/officeDocument/2006/relationships/image" Target="../media/image81.jpeg"/><Relationship Id="rId7" Type="http://schemas.openxmlformats.org/officeDocument/2006/relationships/image" Target="../media/image80.jpeg"/><Relationship Id="rId6" Type="http://schemas.openxmlformats.org/officeDocument/2006/relationships/image" Target="../media/image79.jpeg"/><Relationship Id="rId5" Type="http://schemas.openxmlformats.org/officeDocument/2006/relationships/image" Target="../media/image22.png"/><Relationship Id="rId4" Type="http://schemas.openxmlformats.org/officeDocument/2006/relationships/image" Target="../media/image20.png"/><Relationship Id="rId3" Type="http://schemas.openxmlformats.org/officeDocument/2006/relationships/image" Target="../media/image19.jpeg"/><Relationship Id="rId2" Type="http://schemas.openxmlformats.org/officeDocument/2006/relationships/image" Target="../media/image17.jpeg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83.jpeg"/><Relationship Id="rId5" Type="http://schemas.openxmlformats.org/officeDocument/2006/relationships/image" Target="../media/image22.png"/><Relationship Id="rId4" Type="http://schemas.openxmlformats.org/officeDocument/2006/relationships/image" Target="../media/image20.png"/><Relationship Id="rId3" Type="http://schemas.openxmlformats.org/officeDocument/2006/relationships/image" Target="../media/image19.jpeg"/><Relationship Id="rId2" Type="http://schemas.openxmlformats.org/officeDocument/2006/relationships/image" Target="../media/image17.jpeg"/><Relationship Id="rId1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84.jpeg"/><Relationship Id="rId5" Type="http://schemas.openxmlformats.org/officeDocument/2006/relationships/image" Target="../media/image1.png"/><Relationship Id="rId4" Type="http://schemas.openxmlformats.org/officeDocument/2006/relationships/image" Target="../media/image22.png"/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image" Target="../media/image17.jpeg"/></Relationships>
</file>

<file path=ppt/slides/_rels/slide29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70.jpeg"/><Relationship Id="rId5" Type="http://schemas.openxmlformats.org/officeDocument/2006/relationships/image" Target="../media/image22.png"/><Relationship Id="rId4" Type="http://schemas.openxmlformats.org/officeDocument/2006/relationships/image" Target="../media/image20.png"/><Relationship Id="rId3" Type="http://schemas.openxmlformats.org/officeDocument/2006/relationships/image" Target="../media/image19.jpeg"/><Relationship Id="rId2" Type="http://schemas.openxmlformats.org/officeDocument/2006/relationships/image" Target="../media/image17.jpeg"/><Relationship Id="rId1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9" Type="http://schemas.openxmlformats.org/officeDocument/2006/relationships/image" Target="../media/image88.jpeg"/><Relationship Id="rId8" Type="http://schemas.openxmlformats.org/officeDocument/2006/relationships/image" Target="../media/image87.png"/><Relationship Id="rId7" Type="http://schemas.openxmlformats.org/officeDocument/2006/relationships/image" Target="../media/image86.jpeg"/><Relationship Id="rId6" Type="http://schemas.openxmlformats.org/officeDocument/2006/relationships/image" Target="../media/image22.png"/><Relationship Id="rId5" Type="http://schemas.openxmlformats.org/officeDocument/2006/relationships/image" Target="../media/image20.png"/><Relationship Id="rId4" Type="http://schemas.openxmlformats.org/officeDocument/2006/relationships/image" Target="../media/image19.jpeg"/><Relationship Id="rId3" Type="http://schemas.openxmlformats.org/officeDocument/2006/relationships/image" Target="../media/image17.jpeg"/><Relationship Id="rId2" Type="http://schemas.openxmlformats.org/officeDocument/2006/relationships/image" Target="../media/image85.jpeg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1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/>
          <a:stretch>
            <a:fillRect/>
          </a:stretch>
        </p:blipFill>
        <p:spPr>
          <a:xfrm>
            <a:off x="0" y="0"/>
            <a:ext cx="9144000" cy="6172540"/>
          </a:xfrm>
          <a:prstGeom prst="rect">
            <a:avLst/>
          </a:prstGeom>
        </p:spPr>
      </p:pic>
      <p:pic>
        <p:nvPicPr>
          <p:cNvPr id="7" name="图片 6" descr="QQ截图20170823094934.png"/>
          <p:cNvPicPr>
            <a:picLocks noChangeAspect="1"/>
          </p:cNvPicPr>
          <p:nvPr/>
        </p:nvPicPr>
        <p:blipFill>
          <a:blip r:embed="rId2"/>
          <a:srcRect t="81262"/>
          <a:stretch>
            <a:fillRect/>
          </a:stretch>
        </p:blipFill>
        <p:spPr>
          <a:xfrm>
            <a:off x="-34772" y="5606158"/>
            <a:ext cx="9178772" cy="1292688"/>
          </a:xfrm>
          <a:prstGeom prst="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8" name="图片 15" descr="未标题-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4381507"/>
            <a:ext cx="2068527" cy="24764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7"/>
          <p:cNvSpPr>
            <a:spLocks noChangeArrowheads="1"/>
          </p:cNvSpPr>
          <p:nvPr/>
        </p:nvSpPr>
        <p:spPr bwMode="auto">
          <a:xfrm>
            <a:off x="1907020" y="1115769"/>
            <a:ext cx="5082241" cy="44823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78145" tIns="39072" rIns="78145" bIns="39072">
            <a:spAutoFit/>
          </a:bodyPr>
          <a:lstStyle/>
          <a:p>
            <a:r>
              <a:rPr lang="zh-CN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九一八事变</a:t>
            </a:r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，中国人民</a:t>
            </a:r>
            <a:r>
              <a:rPr lang="zh-CN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局部抗战</a:t>
            </a:r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开始</a:t>
            </a:r>
            <a:endParaRPr lang="zh-CN" altLang="en-US" sz="24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" name="Rectangle 49"/>
          <p:cNvSpPr>
            <a:spLocks noChangeArrowheads="1"/>
          </p:cNvSpPr>
          <p:nvPr/>
        </p:nvSpPr>
        <p:spPr bwMode="auto">
          <a:xfrm>
            <a:off x="376666" y="3810862"/>
            <a:ext cx="8593426" cy="155623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78145" tIns="39072" rIns="78145" bIns="39072">
            <a:spAutoFit/>
          </a:bodyPr>
          <a:lstStyle/>
          <a:p>
            <a:r>
              <a:rPr lang="en-US" altLang="zh-CN" sz="2400" dirty="0">
                <a:latin typeface="华文新魏" pitchFamily="2" charset="-122"/>
                <a:ea typeface="华文新魏" pitchFamily="2" charset="-122"/>
              </a:rPr>
              <a:t>       </a:t>
            </a:r>
            <a:r>
              <a:rPr lang="en-US" altLang="zh-CN" sz="2400" dirty="0">
                <a:latin typeface="华文新魏" pitchFamily="2" charset="-122"/>
                <a:ea typeface="华文新魏" pitchFamily="2" charset="-122"/>
              </a:rPr>
              <a:t>  </a:t>
            </a:r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侵略者</a:t>
            </a:r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铁蹄踏过之处，山河破碎，被烧毁的村庄，被炸毁的城市，被抢走的资源，被杀害的无辜百姓、被俘军人，南京大屠杀中的血腥一页</a:t>
            </a:r>
            <a:r>
              <a:rPr lang="en-US" altLang="zh-CN" sz="2400" dirty="0">
                <a:latin typeface="华文新魏" pitchFamily="2" charset="-122"/>
                <a:ea typeface="华文新魏" pitchFamily="2" charset="-122"/>
              </a:rPr>
              <a:t>……</a:t>
            </a:r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构成了当年中国大地上一幕幕惨烈的画面</a:t>
            </a:r>
            <a:r>
              <a:rPr lang="en-US" altLang="zh-CN" sz="2400" dirty="0">
                <a:latin typeface="华文新魏" pitchFamily="2" charset="-122"/>
                <a:ea typeface="华文新魏" pitchFamily="2" charset="-122"/>
              </a:rPr>
              <a:t>——</a:t>
            </a:r>
            <a:endParaRPr lang="en-US" altLang="zh-CN" sz="24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9" name="未知"/>
          <p:cNvSpPr/>
          <p:nvPr/>
        </p:nvSpPr>
        <p:spPr bwMode="auto">
          <a:xfrm>
            <a:off x="6650733" y="299336"/>
            <a:ext cx="1916234" cy="2730500"/>
          </a:xfrm>
          <a:custGeom>
            <a:avLst/>
            <a:gdLst/>
            <a:ahLst/>
            <a:cxnLst>
              <a:cxn ang="0">
                <a:pos x="351" y="1035"/>
              </a:cxn>
              <a:cxn ang="0">
                <a:pos x="291" y="1192"/>
              </a:cxn>
              <a:cxn ang="0">
                <a:pos x="269" y="1357"/>
              </a:cxn>
              <a:cxn ang="0">
                <a:pos x="284" y="1477"/>
              </a:cxn>
              <a:cxn ang="0">
                <a:pos x="351" y="1492"/>
              </a:cxn>
              <a:cxn ang="0">
                <a:pos x="359" y="1551"/>
              </a:cxn>
              <a:cxn ang="0">
                <a:pos x="523" y="1574"/>
              </a:cxn>
              <a:cxn ang="0">
                <a:pos x="628" y="1611"/>
              </a:cxn>
              <a:cxn ang="0">
                <a:pos x="598" y="1656"/>
              </a:cxn>
              <a:cxn ang="0">
                <a:pos x="613" y="1738"/>
              </a:cxn>
              <a:cxn ang="0">
                <a:pos x="576" y="1783"/>
              </a:cxn>
              <a:cxn ang="0">
                <a:pos x="613" y="1746"/>
              </a:cxn>
              <a:cxn ang="0">
                <a:pos x="793" y="1626"/>
              </a:cxn>
              <a:cxn ang="0">
                <a:pos x="875" y="1514"/>
              </a:cxn>
              <a:cxn ang="0">
                <a:pos x="1010" y="1335"/>
              </a:cxn>
              <a:cxn ang="0">
                <a:pos x="1122" y="1290"/>
              </a:cxn>
              <a:cxn ang="0">
                <a:pos x="1189" y="1267"/>
              </a:cxn>
              <a:cxn ang="0">
                <a:pos x="1264" y="1155"/>
              </a:cxn>
              <a:cxn ang="0">
                <a:pos x="1339" y="1110"/>
              </a:cxn>
              <a:cxn ang="0">
                <a:pos x="1354" y="833"/>
              </a:cxn>
              <a:cxn ang="0">
                <a:pos x="1406" y="856"/>
              </a:cxn>
              <a:cxn ang="0">
                <a:pos x="1466" y="788"/>
              </a:cxn>
              <a:cxn ang="0">
                <a:pos x="1496" y="646"/>
              </a:cxn>
              <a:cxn ang="0">
                <a:pos x="1518" y="444"/>
              </a:cxn>
              <a:cxn ang="0">
                <a:pos x="1428" y="452"/>
              </a:cxn>
              <a:cxn ang="0">
                <a:pos x="1241" y="572"/>
              </a:cxn>
              <a:cxn ang="0">
                <a:pos x="1174" y="512"/>
              </a:cxn>
              <a:cxn ang="0">
                <a:pos x="1144" y="459"/>
              </a:cxn>
              <a:cxn ang="0">
                <a:pos x="980" y="422"/>
              </a:cxn>
              <a:cxn ang="0">
                <a:pos x="897" y="347"/>
              </a:cxn>
              <a:cxn ang="0">
                <a:pos x="770" y="108"/>
              </a:cxn>
              <a:cxn ang="0">
                <a:pos x="710" y="40"/>
              </a:cxn>
              <a:cxn ang="0">
                <a:pos x="553" y="3"/>
              </a:cxn>
              <a:cxn ang="0">
                <a:pos x="404" y="55"/>
              </a:cxn>
              <a:cxn ang="0">
                <a:pos x="366" y="190"/>
              </a:cxn>
              <a:cxn ang="0">
                <a:pos x="321" y="280"/>
              </a:cxn>
              <a:cxn ang="0">
                <a:pos x="209" y="467"/>
              </a:cxn>
              <a:cxn ang="0">
                <a:pos x="52" y="549"/>
              </a:cxn>
              <a:cxn ang="0">
                <a:pos x="52" y="736"/>
              </a:cxn>
              <a:cxn ang="0">
                <a:pos x="202" y="699"/>
              </a:cxn>
              <a:cxn ang="0">
                <a:pos x="336" y="781"/>
              </a:cxn>
            </a:cxnLst>
            <a:rect l="0" t="0" r="r" b="b"/>
            <a:pathLst>
              <a:path w="1521" h="1806">
                <a:moveTo>
                  <a:pt x="366" y="833"/>
                </a:moveTo>
                <a:cubicBezTo>
                  <a:pt x="378" y="900"/>
                  <a:pt x="391" y="976"/>
                  <a:pt x="351" y="1035"/>
                </a:cubicBezTo>
                <a:cubicBezTo>
                  <a:pt x="335" y="1141"/>
                  <a:pt x="360" y="1034"/>
                  <a:pt x="321" y="1103"/>
                </a:cubicBezTo>
                <a:cubicBezTo>
                  <a:pt x="307" y="1128"/>
                  <a:pt x="305" y="1165"/>
                  <a:pt x="291" y="1192"/>
                </a:cubicBezTo>
                <a:cubicBezTo>
                  <a:pt x="299" y="1248"/>
                  <a:pt x="331" y="1301"/>
                  <a:pt x="262" y="1320"/>
                </a:cubicBezTo>
                <a:cubicBezTo>
                  <a:pt x="234" y="1362"/>
                  <a:pt x="248" y="1325"/>
                  <a:pt x="269" y="1357"/>
                </a:cubicBezTo>
                <a:cubicBezTo>
                  <a:pt x="275" y="1366"/>
                  <a:pt x="274" y="1377"/>
                  <a:pt x="276" y="1387"/>
                </a:cubicBezTo>
                <a:cubicBezTo>
                  <a:pt x="279" y="1417"/>
                  <a:pt x="270" y="1451"/>
                  <a:pt x="284" y="1477"/>
                </a:cubicBezTo>
                <a:cubicBezTo>
                  <a:pt x="291" y="1490"/>
                  <a:pt x="314" y="1481"/>
                  <a:pt x="329" y="1484"/>
                </a:cubicBezTo>
                <a:cubicBezTo>
                  <a:pt x="337" y="1486"/>
                  <a:pt x="351" y="1492"/>
                  <a:pt x="351" y="1492"/>
                </a:cubicBezTo>
                <a:cubicBezTo>
                  <a:pt x="365" y="1489"/>
                  <a:pt x="385" y="1471"/>
                  <a:pt x="393" y="1483"/>
                </a:cubicBezTo>
                <a:cubicBezTo>
                  <a:pt x="400" y="1494"/>
                  <a:pt x="368" y="1538"/>
                  <a:pt x="359" y="1551"/>
                </a:cubicBezTo>
                <a:cubicBezTo>
                  <a:pt x="403" y="1573"/>
                  <a:pt x="421" y="1612"/>
                  <a:pt x="463" y="1634"/>
                </a:cubicBezTo>
                <a:cubicBezTo>
                  <a:pt x="475" y="1589"/>
                  <a:pt x="487" y="1599"/>
                  <a:pt x="523" y="1574"/>
                </a:cubicBezTo>
                <a:cubicBezTo>
                  <a:pt x="548" y="1536"/>
                  <a:pt x="532" y="1529"/>
                  <a:pt x="576" y="1507"/>
                </a:cubicBezTo>
                <a:cubicBezTo>
                  <a:pt x="636" y="1531"/>
                  <a:pt x="620" y="1545"/>
                  <a:pt x="628" y="1611"/>
                </a:cubicBezTo>
                <a:cubicBezTo>
                  <a:pt x="626" y="1621"/>
                  <a:pt x="627" y="1632"/>
                  <a:pt x="621" y="1641"/>
                </a:cubicBezTo>
                <a:cubicBezTo>
                  <a:pt x="616" y="1649"/>
                  <a:pt x="599" y="1647"/>
                  <a:pt x="598" y="1656"/>
                </a:cubicBezTo>
                <a:cubicBezTo>
                  <a:pt x="596" y="1669"/>
                  <a:pt x="611" y="1681"/>
                  <a:pt x="613" y="1694"/>
                </a:cubicBezTo>
                <a:cubicBezTo>
                  <a:pt x="616" y="1708"/>
                  <a:pt x="613" y="1723"/>
                  <a:pt x="613" y="1738"/>
                </a:cubicBezTo>
                <a:cubicBezTo>
                  <a:pt x="572" y="1749"/>
                  <a:pt x="519" y="1754"/>
                  <a:pt x="553" y="1806"/>
                </a:cubicBezTo>
                <a:cubicBezTo>
                  <a:pt x="561" y="1798"/>
                  <a:pt x="567" y="1788"/>
                  <a:pt x="576" y="1783"/>
                </a:cubicBezTo>
                <a:cubicBezTo>
                  <a:pt x="585" y="1778"/>
                  <a:pt x="599" y="1783"/>
                  <a:pt x="606" y="1776"/>
                </a:cubicBezTo>
                <a:cubicBezTo>
                  <a:pt x="613" y="1769"/>
                  <a:pt x="607" y="1755"/>
                  <a:pt x="613" y="1746"/>
                </a:cubicBezTo>
                <a:cubicBezTo>
                  <a:pt x="618" y="1738"/>
                  <a:pt x="628" y="1736"/>
                  <a:pt x="636" y="1731"/>
                </a:cubicBezTo>
                <a:cubicBezTo>
                  <a:pt x="671" y="1675"/>
                  <a:pt x="731" y="1643"/>
                  <a:pt x="793" y="1626"/>
                </a:cubicBezTo>
                <a:cubicBezTo>
                  <a:pt x="836" y="1563"/>
                  <a:pt x="778" y="1643"/>
                  <a:pt x="830" y="1589"/>
                </a:cubicBezTo>
                <a:cubicBezTo>
                  <a:pt x="850" y="1568"/>
                  <a:pt x="853" y="1533"/>
                  <a:pt x="875" y="1514"/>
                </a:cubicBezTo>
                <a:cubicBezTo>
                  <a:pt x="918" y="1476"/>
                  <a:pt x="915" y="1480"/>
                  <a:pt x="957" y="1469"/>
                </a:cubicBezTo>
                <a:cubicBezTo>
                  <a:pt x="940" y="1398"/>
                  <a:pt x="981" y="1391"/>
                  <a:pt x="1010" y="1335"/>
                </a:cubicBezTo>
                <a:cubicBezTo>
                  <a:pt x="1040" y="1393"/>
                  <a:pt x="1050" y="1379"/>
                  <a:pt x="1122" y="1372"/>
                </a:cubicBezTo>
                <a:cubicBezTo>
                  <a:pt x="1145" y="1337"/>
                  <a:pt x="1131" y="1330"/>
                  <a:pt x="1122" y="1290"/>
                </a:cubicBezTo>
                <a:cubicBezTo>
                  <a:pt x="1129" y="1285"/>
                  <a:pt x="1136" y="1278"/>
                  <a:pt x="1144" y="1275"/>
                </a:cubicBezTo>
                <a:cubicBezTo>
                  <a:pt x="1158" y="1270"/>
                  <a:pt x="1177" y="1276"/>
                  <a:pt x="1189" y="1267"/>
                </a:cubicBezTo>
                <a:cubicBezTo>
                  <a:pt x="1204" y="1257"/>
                  <a:pt x="1219" y="1222"/>
                  <a:pt x="1219" y="1222"/>
                </a:cubicBezTo>
                <a:cubicBezTo>
                  <a:pt x="1227" y="1187"/>
                  <a:pt x="1234" y="1175"/>
                  <a:pt x="1264" y="1155"/>
                </a:cubicBezTo>
                <a:cubicBezTo>
                  <a:pt x="1269" y="1162"/>
                  <a:pt x="1271" y="1174"/>
                  <a:pt x="1279" y="1177"/>
                </a:cubicBezTo>
                <a:cubicBezTo>
                  <a:pt x="1317" y="1190"/>
                  <a:pt x="1331" y="1130"/>
                  <a:pt x="1339" y="1110"/>
                </a:cubicBezTo>
                <a:cubicBezTo>
                  <a:pt x="1334" y="1034"/>
                  <a:pt x="1331" y="965"/>
                  <a:pt x="1309" y="893"/>
                </a:cubicBezTo>
                <a:cubicBezTo>
                  <a:pt x="1331" y="861"/>
                  <a:pt x="1316" y="846"/>
                  <a:pt x="1354" y="833"/>
                </a:cubicBezTo>
                <a:cubicBezTo>
                  <a:pt x="1364" y="836"/>
                  <a:pt x="1375" y="837"/>
                  <a:pt x="1384" y="841"/>
                </a:cubicBezTo>
                <a:cubicBezTo>
                  <a:pt x="1392" y="845"/>
                  <a:pt x="1397" y="856"/>
                  <a:pt x="1406" y="856"/>
                </a:cubicBezTo>
                <a:cubicBezTo>
                  <a:pt x="1416" y="856"/>
                  <a:pt x="1448" y="821"/>
                  <a:pt x="1451" y="818"/>
                </a:cubicBezTo>
                <a:cubicBezTo>
                  <a:pt x="1387" y="786"/>
                  <a:pt x="1439" y="821"/>
                  <a:pt x="1466" y="788"/>
                </a:cubicBezTo>
                <a:cubicBezTo>
                  <a:pt x="1472" y="780"/>
                  <a:pt x="1461" y="769"/>
                  <a:pt x="1458" y="759"/>
                </a:cubicBezTo>
                <a:cubicBezTo>
                  <a:pt x="1477" y="722"/>
                  <a:pt x="1485" y="686"/>
                  <a:pt x="1496" y="646"/>
                </a:cubicBezTo>
                <a:cubicBezTo>
                  <a:pt x="1489" y="577"/>
                  <a:pt x="1496" y="527"/>
                  <a:pt x="1481" y="459"/>
                </a:cubicBezTo>
                <a:cubicBezTo>
                  <a:pt x="1493" y="454"/>
                  <a:pt x="1515" y="457"/>
                  <a:pt x="1518" y="444"/>
                </a:cubicBezTo>
                <a:cubicBezTo>
                  <a:pt x="1521" y="433"/>
                  <a:pt x="1499" y="429"/>
                  <a:pt x="1488" y="429"/>
                </a:cubicBezTo>
                <a:cubicBezTo>
                  <a:pt x="1467" y="429"/>
                  <a:pt x="1449" y="446"/>
                  <a:pt x="1428" y="452"/>
                </a:cubicBezTo>
                <a:cubicBezTo>
                  <a:pt x="1417" y="469"/>
                  <a:pt x="1412" y="489"/>
                  <a:pt x="1399" y="504"/>
                </a:cubicBezTo>
                <a:cubicBezTo>
                  <a:pt x="1360" y="550"/>
                  <a:pt x="1296" y="562"/>
                  <a:pt x="1241" y="572"/>
                </a:cubicBezTo>
                <a:cubicBezTo>
                  <a:pt x="1226" y="569"/>
                  <a:pt x="1210" y="571"/>
                  <a:pt x="1197" y="564"/>
                </a:cubicBezTo>
                <a:cubicBezTo>
                  <a:pt x="1178" y="554"/>
                  <a:pt x="1182" y="526"/>
                  <a:pt x="1174" y="512"/>
                </a:cubicBezTo>
                <a:cubicBezTo>
                  <a:pt x="1169" y="503"/>
                  <a:pt x="1159" y="497"/>
                  <a:pt x="1152" y="489"/>
                </a:cubicBezTo>
                <a:cubicBezTo>
                  <a:pt x="1149" y="479"/>
                  <a:pt x="1153" y="463"/>
                  <a:pt x="1144" y="459"/>
                </a:cubicBezTo>
                <a:cubicBezTo>
                  <a:pt x="1121" y="449"/>
                  <a:pt x="1094" y="456"/>
                  <a:pt x="1069" y="452"/>
                </a:cubicBezTo>
                <a:cubicBezTo>
                  <a:pt x="1037" y="447"/>
                  <a:pt x="1011" y="429"/>
                  <a:pt x="980" y="422"/>
                </a:cubicBezTo>
                <a:cubicBezTo>
                  <a:pt x="975" y="420"/>
                  <a:pt x="932" y="399"/>
                  <a:pt x="927" y="392"/>
                </a:cubicBezTo>
                <a:cubicBezTo>
                  <a:pt x="888" y="334"/>
                  <a:pt x="955" y="385"/>
                  <a:pt x="897" y="347"/>
                </a:cubicBezTo>
                <a:cubicBezTo>
                  <a:pt x="875" y="315"/>
                  <a:pt x="886" y="302"/>
                  <a:pt x="852" y="280"/>
                </a:cubicBezTo>
                <a:cubicBezTo>
                  <a:pt x="830" y="221"/>
                  <a:pt x="826" y="145"/>
                  <a:pt x="770" y="108"/>
                </a:cubicBezTo>
                <a:cubicBezTo>
                  <a:pt x="756" y="47"/>
                  <a:pt x="778" y="102"/>
                  <a:pt x="733" y="70"/>
                </a:cubicBezTo>
                <a:cubicBezTo>
                  <a:pt x="723" y="63"/>
                  <a:pt x="720" y="47"/>
                  <a:pt x="710" y="40"/>
                </a:cubicBezTo>
                <a:cubicBezTo>
                  <a:pt x="673" y="14"/>
                  <a:pt x="621" y="24"/>
                  <a:pt x="576" y="18"/>
                </a:cubicBezTo>
                <a:cubicBezTo>
                  <a:pt x="568" y="13"/>
                  <a:pt x="562" y="4"/>
                  <a:pt x="553" y="3"/>
                </a:cubicBezTo>
                <a:cubicBezTo>
                  <a:pt x="532" y="0"/>
                  <a:pt x="473" y="19"/>
                  <a:pt x="449" y="25"/>
                </a:cubicBezTo>
                <a:cubicBezTo>
                  <a:pt x="434" y="35"/>
                  <a:pt x="419" y="45"/>
                  <a:pt x="404" y="55"/>
                </a:cubicBezTo>
                <a:cubicBezTo>
                  <a:pt x="396" y="60"/>
                  <a:pt x="381" y="70"/>
                  <a:pt x="381" y="70"/>
                </a:cubicBezTo>
                <a:cubicBezTo>
                  <a:pt x="341" y="124"/>
                  <a:pt x="336" y="129"/>
                  <a:pt x="366" y="190"/>
                </a:cubicBezTo>
                <a:cubicBezTo>
                  <a:pt x="357" y="212"/>
                  <a:pt x="356" y="237"/>
                  <a:pt x="344" y="257"/>
                </a:cubicBezTo>
                <a:cubicBezTo>
                  <a:pt x="339" y="266"/>
                  <a:pt x="327" y="271"/>
                  <a:pt x="321" y="280"/>
                </a:cubicBezTo>
                <a:cubicBezTo>
                  <a:pt x="271" y="349"/>
                  <a:pt x="342" y="274"/>
                  <a:pt x="284" y="332"/>
                </a:cubicBezTo>
                <a:cubicBezTo>
                  <a:pt x="276" y="406"/>
                  <a:pt x="285" y="447"/>
                  <a:pt x="209" y="467"/>
                </a:cubicBezTo>
                <a:cubicBezTo>
                  <a:pt x="171" y="493"/>
                  <a:pt x="118" y="506"/>
                  <a:pt x="74" y="519"/>
                </a:cubicBezTo>
                <a:cubicBezTo>
                  <a:pt x="67" y="529"/>
                  <a:pt x="54" y="537"/>
                  <a:pt x="52" y="549"/>
                </a:cubicBezTo>
                <a:cubicBezTo>
                  <a:pt x="35" y="656"/>
                  <a:pt x="83" y="576"/>
                  <a:pt x="45" y="631"/>
                </a:cubicBezTo>
                <a:cubicBezTo>
                  <a:pt x="35" y="669"/>
                  <a:pt x="0" y="713"/>
                  <a:pt x="52" y="736"/>
                </a:cubicBezTo>
                <a:cubicBezTo>
                  <a:pt x="61" y="740"/>
                  <a:pt x="72" y="741"/>
                  <a:pt x="82" y="744"/>
                </a:cubicBezTo>
                <a:cubicBezTo>
                  <a:pt x="124" y="733"/>
                  <a:pt x="159" y="709"/>
                  <a:pt x="202" y="699"/>
                </a:cubicBezTo>
                <a:cubicBezTo>
                  <a:pt x="244" y="706"/>
                  <a:pt x="264" y="713"/>
                  <a:pt x="299" y="736"/>
                </a:cubicBezTo>
                <a:cubicBezTo>
                  <a:pt x="314" y="800"/>
                  <a:pt x="291" y="736"/>
                  <a:pt x="336" y="781"/>
                </a:cubicBezTo>
                <a:cubicBezTo>
                  <a:pt x="349" y="794"/>
                  <a:pt x="350" y="851"/>
                  <a:pt x="366" y="833"/>
                </a:cubicBezTo>
                <a:close/>
              </a:path>
            </a:pathLst>
          </a:custGeom>
          <a:solidFill>
            <a:srgbClr val="C0C0C0"/>
          </a:solidFill>
          <a:ln w="9525" cmpd="sng">
            <a:solidFill>
              <a:schemeClr val="tx1"/>
            </a:solidFill>
            <a:round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lIns="78145" tIns="39072" rIns="78145" bIns="39072"/>
          <a:lstStyle/>
          <a:p>
            <a:endParaRPr lang="zh-CN" altLang="en-US"/>
          </a:p>
        </p:txBody>
      </p:sp>
      <p:sp>
        <p:nvSpPr>
          <p:cNvPr id="10" name="未知"/>
          <p:cNvSpPr/>
          <p:nvPr/>
        </p:nvSpPr>
        <p:spPr bwMode="auto">
          <a:xfrm>
            <a:off x="5738601" y="1507348"/>
            <a:ext cx="1888517" cy="2313214"/>
          </a:xfrm>
          <a:custGeom>
            <a:avLst/>
            <a:gdLst/>
            <a:ahLst/>
            <a:cxnLst>
              <a:cxn ang="0">
                <a:pos x="907" y="39"/>
              </a:cxn>
              <a:cxn ang="0">
                <a:pos x="828" y="126"/>
              </a:cxn>
              <a:cxn ang="0">
                <a:pos x="552" y="276"/>
              </a:cxn>
              <a:cxn ang="0">
                <a:pos x="489" y="268"/>
              </a:cxn>
              <a:cxn ang="0">
                <a:pos x="450" y="268"/>
              </a:cxn>
              <a:cxn ang="0">
                <a:pos x="513" y="418"/>
              </a:cxn>
              <a:cxn ang="0">
                <a:pos x="363" y="520"/>
              </a:cxn>
              <a:cxn ang="0">
                <a:pos x="126" y="528"/>
              </a:cxn>
              <a:cxn ang="0">
                <a:pos x="24" y="726"/>
              </a:cxn>
              <a:cxn ang="0">
                <a:pos x="0" y="820"/>
              </a:cxn>
              <a:cxn ang="0">
                <a:pos x="63" y="954"/>
              </a:cxn>
              <a:cxn ang="0">
                <a:pos x="32" y="1049"/>
              </a:cxn>
              <a:cxn ang="0">
                <a:pos x="87" y="1120"/>
              </a:cxn>
              <a:cxn ang="0">
                <a:pos x="221" y="1065"/>
              </a:cxn>
              <a:cxn ang="0">
                <a:pos x="426" y="899"/>
              </a:cxn>
              <a:cxn ang="0">
                <a:pos x="387" y="1136"/>
              </a:cxn>
              <a:cxn ang="0">
                <a:pos x="355" y="1357"/>
              </a:cxn>
              <a:cxn ang="0">
                <a:pos x="355" y="1444"/>
              </a:cxn>
              <a:cxn ang="0">
                <a:pos x="473" y="1491"/>
              </a:cxn>
              <a:cxn ang="0">
                <a:pos x="600" y="1444"/>
              </a:cxn>
              <a:cxn ang="0">
                <a:pos x="679" y="1380"/>
              </a:cxn>
              <a:cxn ang="0">
                <a:pos x="828" y="1333"/>
              </a:cxn>
              <a:cxn ang="0">
                <a:pos x="876" y="1491"/>
              </a:cxn>
              <a:cxn ang="0">
                <a:pos x="1042" y="1459"/>
              </a:cxn>
              <a:cxn ang="0">
                <a:pos x="1184" y="1404"/>
              </a:cxn>
              <a:cxn ang="0">
                <a:pos x="1247" y="1349"/>
              </a:cxn>
              <a:cxn ang="0">
                <a:pos x="1428" y="1191"/>
              </a:cxn>
              <a:cxn ang="0">
                <a:pos x="1428" y="1065"/>
              </a:cxn>
              <a:cxn ang="0">
                <a:pos x="1310" y="1088"/>
              </a:cxn>
              <a:cxn ang="0">
                <a:pos x="1199" y="1175"/>
              </a:cxn>
              <a:cxn ang="0">
                <a:pos x="1042" y="1049"/>
              </a:cxn>
              <a:cxn ang="0">
                <a:pos x="1057" y="962"/>
              </a:cxn>
              <a:cxn ang="0">
                <a:pos x="1231" y="820"/>
              </a:cxn>
              <a:cxn ang="0">
                <a:pos x="1310" y="726"/>
              </a:cxn>
              <a:cxn ang="0">
                <a:pos x="1255" y="757"/>
              </a:cxn>
              <a:cxn ang="0">
                <a:pos x="1215" y="797"/>
              </a:cxn>
              <a:cxn ang="0">
                <a:pos x="1120" y="694"/>
              </a:cxn>
              <a:cxn ang="0">
                <a:pos x="1018" y="623"/>
              </a:cxn>
              <a:cxn ang="0">
                <a:pos x="1002" y="528"/>
              </a:cxn>
              <a:cxn ang="0">
                <a:pos x="1057" y="323"/>
              </a:cxn>
              <a:cxn ang="0">
                <a:pos x="1128" y="102"/>
              </a:cxn>
            </a:cxnLst>
            <a:rect l="0" t="0" r="r" b="b"/>
            <a:pathLst>
              <a:path w="1499" h="1530">
                <a:moveTo>
                  <a:pt x="1113" y="0"/>
                </a:moveTo>
                <a:cubicBezTo>
                  <a:pt x="1040" y="8"/>
                  <a:pt x="982" y="31"/>
                  <a:pt x="907" y="39"/>
                </a:cubicBezTo>
                <a:cubicBezTo>
                  <a:pt x="902" y="60"/>
                  <a:pt x="906" y="85"/>
                  <a:pt x="892" y="102"/>
                </a:cubicBezTo>
                <a:cubicBezTo>
                  <a:pt x="881" y="115"/>
                  <a:pt x="843" y="122"/>
                  <a:pt x="828" y="126"/>
                </a:cubicBezTo>
                <a:cubicBezTo>
                  <a:pt x="789" y="207"/>
                  <a:pt x="766" y="210"/>
                  <a:pt x="679" y="221"/>
                </a:cubicBezTo>
                <a:cubicBezTo>
                  <a:pt x="634" y="253"/>
                  <a:pt x="607" y="262"/>
                  <a:pt x="552" y="276"/>
                </a:cubicBezTo>
                <a:cubicBezTo>
                  <a:pt x="542" y="279"/>
                  <a:pt x="521" y="284"/>
                  <a:pt x="521" y="284"/>
                </a:cubicBezTo>
                <a:cubicBezTo>
                  <a:pt x="510" y="279"/>
                  <a:pt x="494" y="279"/>
                  <a:pt x="489" y="268"/>
                </a:cubicBezTo>
                <a:cubicBezTo>
                  <a:pt x="454" y="199"/>
                  <a:pt x="545" y="266"/>
                  <a:pt x="473" y="221"/>
                </a:cubicBezTo>
                <a:cubicBezTo>
                  <a:pt x="468" y="238"/>
                  <a:pt x="453" y="251"/>
                  <a:pt x="450" y="268"/>
                </a:cubicBezTo>
                <a:cubicBezTo>
                  <a:pt x="448" y="279"/>
                  <a:pt x="455" y="289"/>
                  <a:pt x="458" y="299"/>
                </a:cubicBezTo>
                <a:cubicBezTo>
                  <a:pt x="472" y="355"/>
                  <a:pt x="474" y="379"/>
                  <a:pt x="513" y="418"/>
                </a:cubicBezTo>
                <a:cubicBezTo>
                  <a:pt x="483" y="507"/>
                  <a:pt x="521" y="441"/>
                  <a:pt x="402" y="473"/>
                </a:cubicBezTo>
                <a:cubicBezTo>
                  <a:pt x="377" y="480"/>
                  <a:pt x="381" y="508"/>
                  <a:pt x="363" y="520"/>
                </a:cubicBezTo>
                <a:cubicBezTo>
                  <a:pt x="354" y="526"/>
                  <a:pt x="342" y="525"/>
                  <a:pt x="331" y="528"/>
                </a:cubicBezTo>
                <a:cubicBezTo>
                  <a:pt x="262" y="564"/>
                  <a:pt x="198" y="546"/>
                  <a:pt x="126" y="528"/>
                </a:cubicBezTo>
                <a:cubicBezTo>
                  <a:pt x="99" y="556"/>
                  <a:pt x="85" y="567"/>
                  <a:pt x="47" y="576"/>
                </a:cubicBezTo>
                <a:cubicBezTo>
                  <a:pt x="7" y="638"/>
                  <a:pt x="43" y="573"/>
                  <a:pt x="24" y="726"/>
                </a:cubicBezTo>
                <a:cubicBezTo>
                  <a:pt x="21" y="747"/>
                  <a:pt x="13" y="768"/>
                  <a:pt x="8" y="789"/>
                </a:cubicBezTo>
                <a:cubicBezTo>
                  <a:pt x="5" y="799"/>
                  <a:pt x="0" y="820"/>
                  <a:pt x="0" y="820"/>
                </a:cubicBezTo>
                <a:cubicBezTo>
                  <a:pt x="3" y="841"/>
                  <a:pt x="2" y="863"/>
                  <a:pt x="8" y="883"/>
                </a:cubicBezTo>
                <a:cubicBezTo>
                  <a:pt x="15" y="909"/>
                  <a:pt x="48" y="932"/>
                  <a:pt x="63" y="954"/>
                </a:cubicBezTo>
                <a:cubicBezTo>
                  <a:pt x="78" y="1014"/>
                  <a:pt x="74" y="960"/>
                  <a:pt x="39" y="1017"/>
                </a:cubicBezTo>
                <a:cubicBezTo>
                  <a:pt x="33" y="1026"/>
                  <a:pt x="36" y="1039"/>
                  <a:pt x="32" y="1049"/>
                </a:cubicBezTo>
                <a:cubicBezTo>
                  <a:pt x="28" y="1058"/>
                  <a:pt x="21" y="1065"/>
                  <a:pt x="16" y="1073"/>
                </a:cubicBezTo>
                <a:cubicBezTo>
                  <a:pt x="29" y="1109"/>
                  <a:pt x="52" y="1111"/>
                  <a:pt x="87" y="1120"/>
                </a:cubicBezTo>
                <a:cubicBezTo>
                  <a:pt x="158" y="1157"/>
                  <a:pt x="111" y="1166"/>
                  <a:pt x="205" y="1144"/>
                </a:cubicBezTo>
                <a:cubicBezTo>
                  <a:pt x="212" y="1118"/>
                  <a:pt x="210" y="1089"/>
                  <a:pt x="221" y="1065"/>
                </a:cubicBezTo>
                <a:cubicBezTo>
                  <a:pt x="244" y="1014"/>
                  <a:pt x="319" y="1017"/>
                  <a:pt x="363" y="1010"/>
                </a:cubicBezTo>
                <a:cubicBezTo>
                  <a:pt x="412" y="974"/>
                  <a:pt x="410" y="962"/>
                  <a:pt x="426" y="899"/>
                </a:cubicBezTo>
                <a:cubicBezTo>
                  <a:pt x="481" y="941"/>
                  <a:pt x="471" y="960"/>
                  <a:pt x="442" y="1017"/>
                </a:cubicBezTo>
                <a:cubicBezTo>
                  <a:pt x="430" y="1065"/>
                  <a:pt x="401" y="1082"/>
                  <a:pt x="387" y="1136"/>
                </a:cubicBezTo>
                <a:cubicBezTo>
                  <a:pt x="381" y="1217"/>
                  <a:pt x="391" y="1252"/>
                  <a:pt x="347" y="1309"/>
                </a:cubicBezTo>
                <a:cubicBezTo>
                  <a:pt x="350" y="1325"/>
                  <a:pt x="350" y="1342"/>
                  <a:pt x="355" y="1357"/>
                </a:cubicBezTo>
                <a:cubicBezTo>
                  <a:pt x="358" y="1366"/>
                  <a:pt x="371" y="1371"/>
                  <a:pt x="371" y="1380"/>
                </a:cubicBezTo>
                <a:cubicBezTo>
                  <a:pt x="371" y="1402"/>
                  <a:pt x="355" y="1444"/>
                  <a:pt x="355" y="1444"/>
                </a:cubicBezTo>
                <a:cubicBezTo>
                  <a:pt x="366" y="1530"/>
                  <a:pt x="360" y="1521"/>
                  <a:pt x="442" y="1507"/>
                </a:cubicBezTo>
                <a:cubicBezTo>
                  <a:pt x="452" y="1502"/>
                  <a:pt x="462" y="1495"/>
                  <a:pt x="473" y="1491"/>
                </a:cubicBezTo>
                <a:cubicBezTo>
                  <a:pt x="483" y="1487"/>
                  <a:pt x="495" y="1487"/>
                  <a:pt x="505" y="1483"/>
                </a:cubicBezTo>
                <a:cubicBezTo>
                  <a:pt x="609" y="1439"/>
                  <a:pt x="531" y="1459"/>
                  <a:pt x="600" y="1444"/>
                </a:cubicBezTo>
                <a:cubicBezTo>
                  <a:pt x="605" y="1433"/>
                  <a:pt x="606" y="1419"/>
                  <a:pt x="615" y="1412"/>
                </a:cubicBezTo>
                <a:cubicBezTo>
                  <a:pt x="634" y="1397"/>
                  <a:pt x="679" y="1380"/>
                  <a:pt x="679" y="1380"/>
                </a:cubicBezTo>
                <a:cubicBezTo>
                  <a:pt x="718" y="1321"/>
                  <a:pt x="703" y="1350"/>
                  <a:pt x="726" y="1294"/>
                </a:cubicBezTo>
                <a:cubicBezTo>
                  <a:pt x="772" y="1302"/>
                  <a:pt x="796" y="1300"/>
                  <a:pt x="828" y="1333"/>
                </a:cubicBezTo>
                <a:cubicBezTo>
                  <a:pt x="800" y="1495"/>
                  <a:pt x="797" y="1374"/>
                  <a:pt x="836" y="1444"/>
                </a:cubicBezTo>
                <a:cubicBezTo>
                  <a:pt x="865" y="1496"/>
                  <a:pt x="814" y="1460"/>
                  <a:pt x="876" y="1491"/>
                </a:cubicBezTo>
                <a:cubicBezTo>
                  <a:pt x="907" y="1475"/>
                  <a:pt x="929" y="1460"/>
                  <a:pt x="963" y="1451"/>
                </a:cubicBezTo>
                <a:cubicBezTo>
                  <a:pt x="1001" y="1413"/>
                  <a:pt x="996" y="1437"/>
                  <a:pt x="1042" y="1459"/>
                </a:cubicBezTo>
                <a:cubicBezTo>
                  <a:pt x="1053" y="1512"/>
                  <a:pt x="1065" y="1503"/>
                  <a:pt x="1113" y="1491"/>
                </a:cubicBezTo>
                <a:cubicBezTo>
                  <a:pt x="1145" y="1468"/>
                  <a:pt x="1163" y="1437"/>
                  <a:pt x="1184" y="1404"/>
                </a:cubicBezTo>
                <a:cubicBezTo>
                  <a:pt x="1186" y="1401"/>
                  <a:pt x="1211" y="1359"/>
                  <a:pt x="1215" y="1357"/>
                </a:cubicBezTo>
                <a:cubicBezTo>
                  <a:pt x="1224" y="1351"/>
                  <a:pt x="1236" y="1352"/>
                  <a:pt x="1247" y="1349"/>
                </a:cubicBezTo>
                <a:cubicBezTo>
                  <a:pt x="1283" y="1324"/>
                  <a:pt x="1290" y="1286"/>
                  <a:pt x="1326" y="1262"/>
                </a:cubicBezTo>
                <a:cubicBezTo>
                  <a:pt x="1345" y="1231"/>
                  <a:pt x="1393" y="1200"/>
                  <a:pt x="1428" y="1191"/>
                </a:cubicBezTo>
                <a:cubicBezTo>
                  <a:pt x="1468" y="1161"/>
                  <a:pt x="1487" y="1168"/>
                  <a:pt x="1499" y="1120"/>
                </a:cubicBezTo>
                <a:cubicBezTo>
                  <a:pt x="1479" y="1080"/>
                  <a:pt x="1470" y="1076"/>
                  <a:pt x="1428" y="1065"/>
                </a:cubicBezTo>
                <a:cubicBezTo>
                  <a:pt x="1392" y="1074"/>
                  <a:pt x="1378" y="1095"/>
                  <a:pt x="1341" y="1104"/>
                </a:cubicBezTo>
                <a:cubicBezTo>
                  <a:pt x="1331" y="1099"/>
                  <a:pt x="1322" y="1088"/>
                  <a:pt x="1310" y="1088"/>
                </a:cubicBezTo>
                <a:cubicBezTo>
                  <a:pt x="1288" y="1088"/>
                  <a:pt x="1247" y="1104"/>
                  <a:pt x="1247" y="1104"/>
                </a:cubicBezTo>
                <a:cubicBezTo>
                  <a:pt x="1228" y="1178"/>
                  <a:pt x="1252" y="1162"/>
                  <a:pt x="1199" y="1175"/>
                </a:cubicBezTo>
                <a:cubicBezTo>
                  <a:pt x="1177" y="1130"/>
                  <a:pt x="1165" y="1109"/>
                  <a:pt x="1152" y="1057"/>
                </a:cubicBezTo>
                <a:cubicBezTo>
                  <a:pt x="1143" y="1021"/>
                  <a:pt x="1079" y="1052"/>
                  <a:pt x="1042" y="1049"/>
                </a:cubicBezTo>
                <a:cubicBezTo>
                  <a:pt x="1037" y="1028"/>
                  <a:pt x="1031" y="1007"/>
                  <a:pt x="1026" y="986"/>
                </a:cubicBezTo>
                <a:cubicBezTo>
                  <a:pt x="1023" y="973"/>
                  <a:pt x="1046" y="970"/>
                  <a:pt x="1057" y="962"/>
                </a:cubicBezTo>
                <a:cubicBezTo>
                  <a:pt x="1100" y="931"/>
                  <a:pt x="1088" y="945"/>
                  <a:pt x="1168" y="931"/>
                </a:cubicBezTo>
                <a:cubicBezTo>
                  <a:pt x="1184" y="900"/>
                  <a:pt x="1204" y="843"/>
                  <a:pt x="1231" y="820"/>
                </a:cubicBezTo>
                <a:cubicBezTo>
                  <a:pt x="1247" y="806"/>
                  <a:pt x="1268" y="800"/>
                  <a:pt x="1286" y="789"/>
                </a:cubicBezTo>
                <a:cubicBezTo>
                  <a:pt x="1287" y="787"/>
                  <a:pt x="1317" y="733"/>
                  <a:pt x="1310" y="726"/>
                </a:cubicBezTo>
                <a:cubicBezTo>
                  <a:pt x="1302" y="718"/>
                  <a:pt x="1289" y="731"/>
                  <a:pt x="1278" y="733"/>
                </a:cubicBezTo>
                <a:cubicBezTo>
                  <a:pt x="1270" y="741"/>
                  <a:pt x="1263" y="750"/>
                  <a:pt x="1255" y="757"/>
                </a:cubicBezTo>
                <a:cubicBezTo>
                  <a:pt x="1248" y="763"/>
                  <a:pt x="1238" y="766"/>
                  <a:pt x="1231" y="773"/>
                </a:cubicBezTo>
                <a:cubicBezTo>
                  <a:pt x="1224" y="780"/>
                  <a:pt x="1223" y="792"/>
                  <a:pt x="1215" y="797"/>
                </a:cubicBezTo>
                <a:cubicBezTo>
                  <a:pt x="1206" y="803"/>
                  <a:pt x="1194" y="802"/>
                  <a:pt x="1184" y="804"/>
                </a:cubicBezTo>
                <a:cubicBezTo>
                  <a:pt x="1174" y="766"/>
                  <a:pt x="1143" y="728"/>
                  <a:pt x="1120" y="694"/>
                </a:cubicBezTo>
                <a:cubicBezTo>
                  <a:pt x="1183" y="631"/>
                  <a:pt x="1178" y="648"/>
                  <a:pt x="1065" y="639"/>
                </a:cubicBezTo>
                <a:cubicBezTo>
                  <a:pt x="1049" y="634"/>
                  <a:pt x="1028" y="636"/>
                  <a:pt x="1018" y="623"/>
                </a:cubicBezTo>
                <a:cubicBezTo>
                  <a:pt x="1011" y="614"/>
                  <a:pt x="1026" y="602"/>
                  <a:pt x="1026" y="591"/>
                </a:cubicBezTo>
                <a:cubicBezTo>
                  <a:pt x="1026" y="570"/>
                  <a:pt x="1011" y="545"/>
                  <a:pt x="1002" y="528"/>
                </a:cubicBezTo>
                <a:cubicBezTo>
                  <a:pt x="1020" y="494"/>
                  <a:pt x="1041" y="484"/>
                  <a:pt x="1057" y="449"/>
                </a:cubicBezTo>
                <a:cubicBezTo>
                  <a:pt x="1051" y="401"/>
                  <a:pt x="1042" y="371"/>
                  <a:pt x="1057" y="323"/>
                </a:cubicBezTo>
                <a:cubicBezTo>
                  <a:pt x="1068" y="289"/>
                  <a:pt x="1096" y="262"/>
                  <a:pt x="1105" y="228"/>
                </a:cubicBezTo>
                <a:cubicBezTo>
                  <a:pt x="1116" y="185"/>
                  <a:pt x="1122" y="146"/>
                  <a:pt x="1128" y="102"/>
                </a:cubicBezTo>
                <a:cubicBezTo>
                  <a:pt x="1122" y="68"/>
                  <a:pt x="1113" y="35"/>
                  <a:pt x="1113" y="0"/>
                </a:cubicBezTo>
                <a:close/>
              </a:path>
            </a:pathLst>
          </a:custGeom>
          <a:solidFill>
            <a:srgbClr val="C0C0C0"/>
          </a:solidFill>
          <a:ln w="9525" cmpd="sng">
            <a:solidFill>
              <a:schemeClr val="tx1"/>
            </a:solidFill>
            <a:round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lIns="78145" tIns="39072" rIns="78145" bIns="39072"/>
          <a:lstStyle/>
          <a:p>
            <a:endParaRPr lang="zh-CN" altLang="en-US"/>
          </a:p>
        </p:txBody>
      </p:sp>
      <p:grpSp>
        <p:nvGrpSpPr>
          <p:cNvPr id="2" name="Group 52"/>
          <p:cNvGrpSpPr/>
          <p:nvPr/>
        </p:nvGrpSpPr>
        <p:grpSpPr bwMode="auto">
          <a:xfrm>
            <a:off x="6653253" y="2331335"/>
            <a:ext cx="971346" cy="739322"/>
            <a:chOff x="0" y="0"/>
            <a:chExt cx="548" cy="489"/>
          </a:xfrm>
        </p:grpSpPr>
        <p:sp>
          <p:nvSpPr>
            <p:cNvPr id="12" name="Oval 53"/>
            <p:cNvSpPr>
              <a:spLocks noChangeArrowheads="1"/>
            </p:cNvSpPr>
            <p:nvPr/>
          </p:nvSpPr>
          <p:spPr bwMode="auto">
            <a:xfrm>
              <a:off x="45" y="227"/>
              <a:ext cx="91" cy="89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rou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" name="Text Box 54"/>
            <p:cNvSpPr txBox="1">
              <a:spLocks noChangeArrowheads="1"/>
            </p:cNvSpPr>
            <p:nvPr/>
          </p:nvSpPr>
          <p:spPr bwMode="auto">
            <a:xfrm>
              <a:off x="0" y="0"/>
              <a:ext cx="548" cy="489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r>
                <a:rPr lang="zh-CN" altLang="en-US" sz="2100" b="1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panose="02010609060101010101" pitchFamily="2" charset="-122"/>
                  <a:ea typeface="黑体" panose="02010609060101010101" pitchFamily="2" charset="-122"/>
                </a:rPr>
                <a:t>卢沟桥</a:t>
              </a:r>
              <a:endParaRPr lang="zh-CN" altLang="en-US" sz="21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sp>
        <p:nvSpPr>
          <p:cNvPr id="14" name="Text Box 55"/>
          <p:cNvSpPr txBox="1">
            <a:spLocks noChangeArrowheads="1"/>
          </p:cNvSpPr>
          <p:nvPr/>
        </p:nvSpPr>
        <p:spPr bwMode="auto">
          <a:xfrm>
            <a:off x="7181860" y="684872"/>
            <a:ext cx="527148" cy="123522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 lIns="78145" tIns="39072" rIns="78145" bIns="3907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东三省</a:t>
            </a:r>
            <a:endParaRPr lang="zh-CN" altLang="en-US" sz="24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6" name="Text Box 56"/>
          <p:cNvSpPr txBox="1">
            <a:spLocks noChangeArrowheads="1"/>
          </p:cNvSpPr>
          <p:nvPr/>
        </p:nvSpPr>
        <p:spPr bwMode="auto">
          <a:xfrm rot="19373981">
            <a:off x="6195927" y="2071802"/>
            <a:ext cx="743312" cy="155623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78145" tIns="39072" rIns="78145" bIns="3907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华北地区</a:t>
            </a:r>
            <a:endParaRPr lang="zh-CN" altLang="en-US" sz="2400" b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" name="Rectangle 48"/>
          <p:cNvSpPr>
            <a:spLocks noChangeArrowheads="1"/>
          </p:cNvSpPr>
          <p:nvPr/>
        </p:nvSpPr>
        <p:spPr bwMode="auto">
          <a:xfrm>
            <a:off x="1399765" y="2204348"/>
            <a:ext cx="4466688" cy="44823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78145" tIns="39072" rIns="78145" bIns="39072">
            <a:spAutoFit/>
          </a:bodyPr>
          <a:lstStyle/>
          <a:p>
            <a:r>
              <a:rPr lang="zh-CN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七七事变</a:t>
            </a:r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，中国</a:t>
            </a:r>
            <a:r>
              <a:rPr lang="zh-CN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全民族抗战</a:t>
            </a:r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开始</a:t>
            </a:r>
            <a:endParaRPr lang="zh-CN" altLang="en-US" sz="2400" dirty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1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/>
          <a:stretch>
            <a:fillRect/>
          </a:stretch>
        </p:blipFill>
        <p:spPr>
          <a:xfrm>
            <a:off x="-20190" y="0"/>
            <a:ext cx="9144000" cy="6172540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5535792" y="1387915"/>
            <a:ext cx="3288235" cy="3741990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376666" y="1387915"/>
            <a:ext cx="3288235" cy="3741990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图片 6" descr="QQ截图20170823094934.png"/>
          <p:cNvPicPr>
            <a:picLocks noChangeAspect="1"/>
          </p:cNvPicPr>
          <p:nvPr/>
        </p:nvPicPr>
        <p:blipFill>
          <a:blip r:embed="rId2"/>
          <a:srcRect t="81262"/>
          <a:stretch>
            <a:fillRect/>
          </a:stretch>
        </p:blipFill>
        <p:spPr>
          <a:xfrm>
            <a:off x="-34772" y="5606158"/>
            <a:ext cx="9178772" cy="1292688"/>
          </a:xfrm>
          <a:prstGeom prst="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8" name="图片 15" descr="未标题-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905253"/>
            <a:ext cx="2466325" cy="2952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 Box 2"/>
          <p:cNvSpPr txBox="1">
            <a:spLocks noChangeArrowheads="1"/>
          </p:cNvSpPr>
          <p:nvPr/>
        </p:nvSpPr>
        <p:spPr bwMode="auto">
          <a:xfrm>
            <a:off x="490054" y="3294810"/>
            <a:ext cx="1360649" cy="132540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78145" tIns="39072" rIns="78145" bIns="39072">
            <a:spAutoFit/>
          </a:bodyPr>
          <a:lstStyle/>
          <a:p>
            <a:pPr eaLnBrk="1" hangingPunct="1"/>
            <a:r>
              <a:rPr lang="zh-CN" altLang="en-US" sz="27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中宋" pitchFamily="2" charset="-122"/>
              </a:rPr>
              <a:t>国民党正面战场抗战</a:t>
            </a:r>
            <a:endParaRPr lang="zh-CN" altLang="en-US" sz="2700" b="1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华文中宋" pitchFamily="2" charset="-122"/>
            </a:endParaRPr>
          </a:p>
        </p:txBody>
      </p:sp>
      <p:sp>
        <p:nvSpPr>
          <p:cNvPr id="19" name="Text Box 3"/>
          <p:cNvSpPr txBox="1">
            <a:spLocks noChangeArrowheads="1"/>
          </p:cNvSpPr>
          <p:nvPr/>
        </p:nvSpPr>
        <p:spPr bwMode="auto">
          <a:xfrm>
            <a:off x="7463378" y="3362846"/>
            <a:ext cx="1360649" cy="132540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78145" tIns="39072" rIns="78145" bIns="39072">
            <a:spAutoFit/>
          </a:bodyPr>
          <a:lstStyle/>
          <a:p>
            <a:pPr eaLnBrk="1" hangingPunct="1"/>
            <a:r>
              <a:rPr lang="zh-CN" altLang="en-US" sz="2700" b="1" dirty="0"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华文中宋" pitchFamily="2" charset="-122"/>
              </a:rPr>
              <a:t>共产党敌后战场抗战</a:t>
            </a:r>
            <a:endParaRPr lang="zh-CN" altLang="en-US" sz="2700" b="1" dirty="0"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华文中宋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90053" y="1426369"/>
            <a:ext cx="3061460" cy="2017899"/>
          </a:xfrm>
          <a:prstGeom prst="rect">
            <a:avLst/>
          </a:prstGeom>
          <a:noFill/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         </a:t>
            </a:r>
            <a:r>
              <a:rPr lang="zh-CN" altLang="en-US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正面战场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指和敌军正面冲突的地方，敌军入侵我方，我方抵抗的战场是正面战场。在这个战场上作战的中国军队主要是国民党的军队，因此一般也称其为国民党正面战场。</a:t>
            </a:r>
            <a:endParaRPr lang="zh-CN" altLang="en-US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593747" y="1426369"/>
            <a:ext cx="3286974" cy="1740901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         </a:t>
            </a:r>
            <a:r>
              <a:rPr lang="zh-CN" altLang="en-U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敌后战场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指在抗日战争中，中国军队深入到日本占领区而开辟的战场。即中国共产党领导的八路军新四军，依靠有利地形在日本军队占领区所形成的有一定军事控制范围地区。  </a:t>
            </a:r>
            <a:endParaRPr lang="zh-CN" altLang="en-US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17" name="图片 16" descr="t01dec80a28e406288d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94008" y="3360964"/>
            <a:ext cx="1667867" cy="1426479"/>
          </a:xfrm>
          <a:prstGeom prst="rect">
            <a:avLst/>
          </a:prstGeom>
        </p:spPr>
      </p:pic>
      <p:pic>
        <p:nvPicPr>
          <p:cNvPr id="24" name="图片 23" descr="de43921f-f938-42e2-a907-e71e55f21e65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 l="1575" t="4862" r="15875"/>
          <a:stretch>
            <a:fillRect/>
          </a:stretch>
        </p:blipFill>
        <p:spPr>
          <a:xfrm>
            <a:off x="5685100" y="3495154"/>
            <a:ext cx="1551504" cy="1362606"/>
          </a:xfrm>
          <a:prstGeom prst="rect">
            <a:avLst/>
          </a:prstGeom>
        </p:spPr>
      </p:pic>
      <p:sp>
        <p:nvSpPr>
          <p:cNvPr id="25" name="矩形 24"/>
          <p:cNvSpPr/>
          <p:nvPr/>
        </p:nvSpPr>
        <p:spPr>
          <a:xfrm>
            <a:off x="4118450" y="2544530"/>
            <a:ext cx="1081146" cy="355906"/>
          </a:xfrm>
          <a:prstGeom prst="rect">
            <a:avLst/>
          </a:prstGeom>
        </p:spPr>
        <p:txBody>
          <a:bodyPr wrap="none" lIns="78145" tIns="39072" rIns="78145" bIns="39072">
            <a:spAutoFit/>
          </a:bodyPr>
          <a:lstStyle/>
          <a:p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互相配合</a:t>
            </a:r>
            <a:endParaRPr lang="zh-CN" altLang="en-US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6" name="左右箭头 25"/>
          <p:cNvSpPr/>
          <p:nvPr/>
        </p:nvSpPr>
        <p:spPr>
          <a:xfrm>
            <a:off x="3834981" y="2816674"/>
            <a:ext cx="1587424" cy="544290"/>
          </a:xfrm>
          <a:prstGeom prst="leftRightArrow">
            <a:avLst/>
          </a:prstGeom>
          <a:solidFill>
            <a:schemeClr val="accent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4137497" y="3302205"/>
            <a:ext cx="1081146" cy="909904"/>
          </a:xfrm>
          <a:prstGeom prst="rect">
            <a:avLst/>
          </a:prstGeom>
        </p:spPr>
        <p:txBody>
          <a:bodyPr wrap="none" lIns="78145" tIns="39072" rIns="78145" bIns="39072">
            <a:spAutoFit/>
          </a:bodyPr>
          <a:lstStyle/>
          <a:p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同仇敌忾</a:t>
            </a:r>
            <a:endParaRPr lang="en-US" altLang="zh-CN" dirty="0" smtClean="0">
              <a:latin typeface="华文新魏" pitchFamily="2" charset="-122"/>
              <a:ea typeface="华文新魏" pitchFamily="2" charset="-122"/>
            </a:endParaRPr>
          </a:p>
          <a:p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共赴国难</a:t>
            </a:r>
            <a:endParaRPr lang="en-US" altLang="zh-CN" dirty="0" smtClean="0">
              <a:latin typeface="华文新魏" pitchFamily="2" charset="-122"/>
              <a:ea typeface="华文新魏" pitchFamily="2" charset="-122"/>
            </a:endParaRPr>
          </a:p>
          <a:p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驱逐日寇</a:t>
            </a:r>
            <a:endParaRPr lang="zh-CN" altLang="en-US" dirty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12" grpId="0"/>
      <p:bldP spid="13" grpId="0"/>
      <p:bldP spid="25" grpId="0"/>
      <p:bldP spid="26" grpId="0" animBg="1"/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 descr="4c1e46b3fa62f3412d635.jpg"/>
          <p:cNvPicPr>
            <a:picLocks noChangeAspect="1"/>
          </p:cNvPicPr>
          <p:nvPr/>
        </p:nvPicPr>
        <p:blipFill>
          <a:blip r:embed="rId1"/>
          <a:srcRect l="3499" t="7500" r="4119" b="9999"/>
          <a:stretch>
            <a:fillRect/>
          </a:stretch>
        </p:blipFill>
        <p:spPr>
          <a:xfrm>
            <a:off x="36503" y="1592023"/>
            <a:ext cx="6911478" cy="3061629"/>
          </a:xfrm>
          <a:prstGeom prst="rect">
            <a:avLst/>
          </a:prstGeom>
        </p:spPr>
      </p:pic>
      <p:pic>
        <p:nvPicPr>
          <p:cNvPr id="23" name="图片 22" descr="4c1e46b3fa62f3412d635.jpg"/>
          <p:cNvPicPr>
            <a:picLocks noChangeAspect="1"/>
          </p:cNvPicPr>
          <p:nvPr/>
        </p:nvPicPr>
        <p:blipFill>
          <a:blip r:embed="rId2"/>
          <a:srcRect l="3499" t="7500" r="4119" b="9999"/>
          <a:stretch>
            <a:fillRect/>
          </a:stretch>
        </p:blipFill>
        <p:spPr>
          <a:xfrm>
            <a:off x="2252711" y="1592023"/>
            <a:ext cx="6911478" cy="3061629"/>
          </a:xfrm>
          <a:prstGeom prst="rect">
            <a:avLst/>
          </a:prstGeom>
        </p:spPr>
      </p:pic>
      <p:sp>
        <p:nvSpPr>
          <p:cNvPr id="13" name="圆角矩形 12"/>
          <p:cNvSpPr/>
          <p:nvPr/>
        </p:nvSpPr>
        <p:spPr>
          <a:xfrm>
            <a:off x="218679" y="435409"/>
            <a:ext cx="3106059" cy="685714"/>
          </a:xfrm>
          <a:prstGeom prst="roundRe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5400000">
            <a:off x="8138" y="633855"/>
            <a:ext cx="680362" cy="283469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5400000">
            <a:off x="-48556" y="642850"/>
            <a:ext cx="680362" cy="283469"/>
          </a:xfrm>
          <a:prstGeom prst="triangle">
            <a:avLst>
              <a:gd name="adj" fmla="val 50000"/>
            </a:avLst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algn="ctr"/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716829" y="508797"/>
            <a:ext cx="2482946" cy="817571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人教版八年级上册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26" name="图片 25" descr="QQ截图2017070611504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0" y="1506293"/>
            <a:ext cx="9144000" cy="85730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44" name="TextBox 43"/>
          <p:cNvSpPr txBox="1"/>
          <p:nvPr/>
        </p:nvSpPr>
        <p:spPr>
          <a:xfrm>
            <a:off x="2304252" y="2764236"/>
            <a:ext cx="5207275" cy="663683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3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第</a:t>
            </a:r>
            <a:r>
              <a:rPr lang="en-US" altLang="zh-CN" sz="3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20</a:t>
            </a:r>
            <a:r>
              <a:rPr lang="zh-CN" altLang="en-US" sz="3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课  正面战场的抗战</a:t>
            </a:r>
            <a:endParaRPr lang="zh-CN" altLang="en-US" sz="3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146460" y="1860941"/>
            <a:ext cx="5521464" cy="555961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31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第六单元  中华民族的抗日战争</a:t>
            </a:r>
            <a:endParaRPr lang="zh-CN" altLang="en-US" sz="31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16" name="Picture 21" descr="psd36"/>
          <p:cNvPicPr>
            <a:picLocks noChangeAspect="1" noChangeArrowheads="1"/>
          </p:cNvPicPr>
          <p:nvPr/>
        </p:nvPicPr>
        <p:blipFill>
          <a:blip r:embed="rId4">
            <a:grayscl/>
          </a:blip>
          <a:srcRect t="12599" b="18141"/>
          <a:stretch>
            <a:fillRect/>
          </a:stretch>
        </p:blipFill>
        <p:spPr bwMode="auto">
          <a:xfrm>
            <a:off x="1453846" y="3769181"/>
            <a:ext cx="6293001" cy="16328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7" name="Picture 30" descr="图片1">
            <a:hlinkClick r:id="rId5" action="ppaction://hlinksldjump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9891" y="5674194"/>
            <a:ext cx="1781500" cy="1183806"/>
          </a:xfrm>
          <a:prstGeom prst="rect">
            <a:avLst/>
          </a:prstGeom>
          <a:noFill/>
        </p:spPr>
      </p:pic>
      <p:pic>
        <p:nvPicPr>
          <p:cNvPr id="28" name="图片 27" descr="u=1643281845,1559998336&amp;fm=27&amp;gp=0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67233" y="4041326"/>
            <a:ext cx="1530730" cy="11389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9" name="图片 28" descr="u=1537721760,1579652208&amp;fm=27&amp;gp=0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54657" y="4041326"/>
            <a:ext cx="1474036" cy="11391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3" name="图片 32" descr="u=206960305,4124298928&amp;fm=27&amp;gp=0.jpg"/>
          <p:cNvPicPr>
            <a:picLocks noChangeAspect="1"/>
          </p:cNvPicPr>
          <p:nvPr/>
        </p:nvPicPr>
        <p:blipFill>
          <a:blip r:embed="rId9">
            <a:grayscl/>
            <a:lum bright="-20000"/>
          </a:blip>
          <a:stretch>
            <a:fillRect/>
          </a:stretch>
        </p:blipFill>
        <p:spPr>
          <a:xfrm>
            <a:off x="4685387" y="4041326"/>
            <a:ext cx="1396802" cy="11566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4" name="图片 33" descr="u=3315721713,3187601153&amp;fm=27&amp;gp=0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25460" y="4054943"/>
            <a:ext cx="1564694" cy="11153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/>
    </mc:Choice>
    <mc:Fallback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1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/>
          <a:stretch>
            <a:fillRect/>
          </a:stretch>
        </p:blipFill>
        <p:spPr>
          <a:xfrm>
            <a:off x="-20190" y="0"/>
            <a:ext cx="9144000" cy="6172540"/>
          </a:xfrm>
          <a:prstGeom prst="rect">
            <a:avLst/>
          </a:prstGeom>
        </p:spPr>
      </p:pic>
      <p:pic>
        <p:nvPicPr>
          <p:cNvPr id="7" name="图片 6" descr="QQ截图20170823094934.png"/>
          <p:cNvPicPr>
            <a:picLocks noChangeAspect="1"/>
          </p:cNvPicPr>
          <p:nvPr/>
        </p:nvPicPr>
        <p:blipFill>
          <a:blip r:embed="rId2"/>
          <a:srcRect t="81262"/>
          <a:stretch>
            <a:fillRect/>
          </a:stretch>
        </p:blipFill>
        <p:spPr>
          <a:xfrm>
            <a:off x="-34772" y="5606158"/>
            <a:ext cx="9178772" cy="1292688"/>
          </a:xfrm>
          <a:prstGeom prst="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8" name="图片 15" descr="未标题-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905253"/>
            <a:ext cx="2466325" cy="2952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图片 19" descr="t01dddddecabd4083e5.jpg"/>
          <p:cNvPicPr>
            <a:picLocks noChangeAspect="1"/>
          </p:cNvPicPr>
          <p:nvPr/>
        </p:nvPicPr>
        <p:blipFill>
          <a:blip r:embed="rId4"/>
          <a:srcRect l="1875"/>
          <a:stretch>
            <a:fillRect/>
          </a:stretch>
        </p:blipFill>
        <p:spPr>
          <a:xfrm>
            <a:off x="1850702" y="192211"/>
            <a:ext cx="5272514" cy="53681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图片 20" descr="16200000032997131666475427611_s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74411" y="2680621"/>
            <a:ext cx="1549617" cy="2721429"/>
          </a:xfrm>
          <a:prstGeom prst="rect">
            <a:avLst/>
          </a:prstGeom>
        </p:spPr>
      </p:pic>
      <p:sp>
        <p:nvSpPr>
          <p:cNvPr id="22" name="椭圆 21"/>
          <p:cNvSpPr/>
          <p:nvPr/>
        </p:nvSpPr>
        <p:spPr>
          <a:xfrm>
            <a:off x="4855468" y="2000240"/>
            <a:ext cx="907099" cy="1088579"/>
          </a:xfrm>
          <a:prstGeom prst="ellipse">
            <a:avLst/>
          </a:prstGeom>
          <a:solidFill>
            <a:schemeClr val="bg2">
              <a:lumMod val="2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太原会战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5762567" y="3224891"/>
            <a:ext cx="907099" cy="1088579"/>
          </a:xfrm>
          <a:prstGeom prst="ellipse">
            <a:avLst/>
          </a:prstGeom>
          <a:solidFill>
            <a:schemeClr val="accent2">
              <a:lumMod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淞沪会战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5479099" y="2544530"/>
            <a:ext cx="907099" cy="1088579"/>
          </a:xfrm>
          <a:prstGeom prst="ellipse">
            <a:avLst/>
          </a:prstGeom>
          <a:solidFill>
            <a:srgbClr val="76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徐州会战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4855468" y="3020783"/>
            <a:ext cx="907099" cy="1088579"/>
          </a:xfrm>
          <a:prstGeom prst="ellipse">
            <a:avLst/>
          </a:prstGeom>
          <a:solidFill>
            <a:schemeClr val="accent6">
              <a:lumMod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武汉会战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8" grpId="0" animBg="1"/>
      <p:bldP spid="2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图片 94"/>
          <p:cNvPicPr>
            <a:picLocks noChangeAspect="1"/>
          </p:cNvPicPr>
          <p:nvPr/>
        </p:nvPicPr>
        <p:blipFill rotWithShape="1">
          <a:blip r:embed="rId1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/>
          <a:stretch>
            <a:fillRect/>
          </a:stretch>
        </p:blipFill>
        <p:spPr>
          <a:xfrm>
            <a:off x="0" y="685460"/>
            <a:ext cx="9144000" cy="6172540"/>
          </a:xfrm>
          <a:prstGeom prst="rect">
            <a:avLst/>
          </a:prstGeom>
        </p:spPr>
      </p:pic>
      <p:pic>
        <p:nvPicPr>
          <p:cNvPr id="54" name="图片 53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0190" y="6762774"/>
            <a:ext cx="9144000" cy="136072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sp>
        <p:nvSpPr>
          <p:cNvPr id="61" name="AutoShape 12"/>
          <p:cNvSpPr/>
          <p:nvPr/>
        </p:nvSpPr>
        <p:spPr bwMode="auto">
          <a:xfrm>
            <a:off x="603440" y="1523987"/>
            <a:ext cx="226775" cy="4558425"/>
          </a:xfrm>
          <a:prstGeom prst="leftBrace">
            <a:avLst>
              <a:gd name="adj1" fmla="val 182592"/>
              <a:gd name="adj2" fmla="val 47500"/>
            </a:avLst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  <a:round/>
          </a:ln>
          <a:effectLst/>
        </p:spPr>
        <p:txBody>
          <a:bodyPr wrap="none" lIns="78145" tIns="39072" rIns="78145" bIns="39072" anchor="ctr"/>
          <a:lstStyle/>
          <a:p>
            <a:pPr algn="ctr"/>
            <a:endParaRPr lang="zh-CN" altLang="zh-CN" sz="2700" dirty="0">
              <a:solidFill>
                <a:srgbClr val="76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87" name="Picture 271" descr="21"/>
          <p:cNvPicPr>
            <a:picLocks noChangeAspect="1" noChangeArrowheads="1"/>
          </p:cNvPicPr>
          <p:nvPr/>
        </p:nvPicPr>
        <p:blipFill>
          <a:blip r:embed="rId3" cstate="print">
            <a:lum contrast="-3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578" y="1864168"/>
            <a:ext cx="793712" cy="4177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8" name="TextBox 87"/>
          <p:cNvSpPr txBox="1"/>
          <p:nvPr/>
        </p:nvSpPr>
        <p:spPr>
          <a:xfrm>
            <a:off x="36504" y="2119936"/>
            <a:ext cx="308314" cy="2664230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正面战场的抗战</a:t>
            </a:r>
            <a:endParaRPr lang="zh-CN" altLang="en-US" sz="24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16" name="矩形 115"/>
          <p:cNvSpPr/>
          <p:nvPr/>
        </p:nvSpPr>
        <p:spPr>
          <a:xfrm>
            <a:off x="884814" y="1251842"/>
            <a:ext cx="1816294" cy="817571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1.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台儿庄战役</a:t>
            </a:r>
            <a:endParaRPr lang="zh-CN" altLang="en-US" sz="24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63" name="图片 62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67" name="图片 66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8" name="图片 67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0" y="639517"/>
            <a:ext cx="9144000" cy="136072"/>
          </a:xfrm>
          <a:prstGeom prst="rect">
            <a:avLst/>
          </a:prstGeom>
        </p:spPr>
      </p:pic>
      <p:sp>
        <p:nvSpPr>
          <p:cNvPr id="69" name="矩形 68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75" name="直角三角形 7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76" name="矩形 7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cxnSp>
        <p:nvCxnSpPr>
          <p:cNvPr id="77" name="直接连接符 76"/>
          <p:cNvCxnSpPr/>
          <p:nvPr/>
        </p:nvCxnSpPr>
        <p:spPr>
          <a:xfrm>
            <a:off x="756903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文本框 5"/>
          <p:cNvSpPr txBox="1"/>
          <p:nvPr/>
        </p:nvSpPr>
        <p:spPr>
          <a:xfrm>
            <a:off x="761958" y="140305"/>
            <a:ext cx="243201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1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81" name="直角三角形 80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82" name="矩形 81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pic>
        <p:nvPicPr>
          <p:cNvPr id="85" name="图片 84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86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9" name="文本框 6"/>
          <p:cNvSpPr txBox="1"/>
          <p:nvPr/>
        </p:nvSpPr>
        <p:spPr>
          <a:xfrm>
            <a:off x="3041270" y="131800"/>
            <a:ext cx="419533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20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课  正面战场的抗战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91" name="矩形 90">
            <a:hlinkClick r:id="rId6" action="ppaction://hlinksldjump"/>
          </p:cNvPr>
          <p:cNvSpPr/>
          <p:nvPr/>
        </p:nvSpPr>
        <p:spPr>
          <a:xfrm>
            <a:off x="2814495" y="707552"/>
            <a:ext cx="1816294" cy="448239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2400" b="1" u="sng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背景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24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94" name="AutoShape 12"/>
          <p:cNvSpPr/>
          <p:nvPr/>
        </p:nvSpPr>
        <p:spPr bwMode="auto">
          <a:xfrm>
            <a:off x="2701107" y="979697"/>
            <a:ext cx="226775" cy="1224651"/>
          </a:xfrm>
          <a:prstGeom prst="leftBrace">
            <a:avLst>
              <a:gd name="adj1" fmla="val 182592"/>
              <a:gd name="adj2" fmla="val 47500"/>
            </a:avLst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  <a:round/>
          </a:ln>
          <a:effectLst/>
        </p:spPr>
        <p:txBody>
          <a:bodyPr wrap="none" lIns="78145" tIns="39072" rIns="78145" bIns="39072" anchor="ctr"/>
          <a:lstStyle/>
          <a:p>
            <a:pPr algn="ctr"/>
            <a:endParaRPr lang="zh-CN" altLang="zh-CN" sz="2700" dirty="0">
              <a:solidFill>
                <a:srgbClr val="76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96" name="矩形 95">
            <a:hlinkClick r:id="rId7" action="ppaction://hlinksldjump"/>
          </p:cNvPr>
          <p:cNvSpPr/>
          <p:nvPr/>
        </p:nvSpPr>
        <p:spPr>
          <a:xfrm>
            <a:off x="2814495" y="1115769"/>
            <a:ext cx="1816294" cy="817571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2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2400" b="1" u="sng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指挥者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24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05" name="矩形 104">
            <a:hlinkClick r:id="rId8" action="ppaction://hlinksldjump"/>
          </p:cNvPr>
          <p:cNvSpPr/>
          <p:nvPr/>
        </p:nvSpPr>
        <p:spPr>
          <a:xfrm>
            <a:off x="2814495" y="1501935"/>
            <a:ext cx="1816294" cy="448239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3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）时间：</a:t>
            </a:r>
            <a:endParaRPr lang="zh-CN" altLang="en-US" sz="24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12" name="矩形 111">
            <a:hlinkClick r:id="rId9" action="ppaction://hlinksldjump"/>
          </p:cNvPr>
          <p:cNvSpPr/>
          <p:nvPr/>
        </p:nvSpPr>
        <p:spPr>
          <a:xfrm>
            <a:off x="2814495" y="1864168"/>
            <a:ext cx="1816294" cy="448239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400" b="1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400" b="1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4</a:t>
            </a:r>
            <a:r>
              <a:rPr lang="zh-CN" altLang="en-US" sz="2400" b="1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2400" b="1" u="sng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经过</a:t>
            </a:r>
            <a:r>
              <a:rPr lang="zh-CN" altLang="en-US" sz="2400" b="1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2400" b="1" dirty="0">
              <a:solidFill>
                <a:srgbClr val="76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5" name="矩形 34">
            <a:hlinkClick r:id="rId10" action="ppaction://hlinksldjump"/>
          </p:cNvPr>
          <p:cNvSpPr/>
          <p:nvPr/>
        </p:nvSpPr>
        <p:spPr>
          <a:xfrm>
            <a:off x="830215" y="2680603"/>
            <a:ext cx="1984280" cy="817571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2.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保卫大武汉</a:t>
            </a:r>
            <a:endParaRPr lang="en-US" altLang="zh-CN" sz="24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  <a:p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（武汉会战）</a:t>
            </a:r>
            <a:endParaRPr lang="zh-CN" altLang="en-US" sz="24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7" name="AutoShape 12"/>
          <p:cNvSpPr/>
          <p:nvPr/>
        </p:nvSpPr>
        <p:spPr bwMode="auto">
          <a:xfrm>
            <a:off x="2644414" y="2612566"/>
            <a:ext cx="170081" cy="1088579"/>
          </a:xfrm>
          <a:prstGeom prst="leftBrace">
            <a:avLst>
              <a:gd name="adj1" fmla="val 182592"/>
              <a:gd name="adj2" fmla="val 47500"/>
            </a:avLst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  <a:round/>
          </a:ln>
          <a:effectLst/>
        </p:spPr>
        <p:txBody>
          <a:bodyPr wrap="none" lIns="78145" tIns="39072" rIns="78145" bIns="39072" anchor="ctr"/>
          <a:lstStyle/>
          <a:p>
            <a:pPr algn="ctr"/>
            <a:endParaRPr lang="zh-CN" altLang="zh-CN" sz="2700" dirty="0">
              <a:solidFill>
                <a:srgbClr val="76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5" name="矩形 44">
            <a:hlinkClick r:id="rId11" action="ppaction://hlinksldjump"/>
          </p:cNvPr>
          <p:cNvSpPr/>
          <p:nvPr/>
        </p:nvSpPr>
        <p:spPr>
          <a:xfrm>
            <a:off x="4175144" y="2748638"/>
            <a:ext cx="1870892" cy="448239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3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2400" b="1" u="sng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结果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2400" b="1" u="sng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0" name="矩形 59">
            <a:hlinkClick r:id="rId10" action="ppaction://hlinksldjump"/>
          </p:cNvPr>
          <p:cNvSpPr/>
          <p:nvPr/>
        </p:nvSpPr>
        <p:spPr>
          <a:xfrm>
            <a:off x="830215" y="4585615"/>
            <a:ext cx="2437829" cy="817571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3.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第三次长沙会战</a:t>
            </a:r>
            <a:endParaRPr lang="zh-CN" altLang="en-US" sz="24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71" name="AutoShape 12"/>
          <p:cNvSpPr/>
          <p:nvPr/>
        </p:nvSpPr>
        <p:spPr bwMode="auto">
          <a:xfrm>
            <a:off x="3265948" y="4223383"/>
            <a:ext cx="285565" cy="1382775"/>
          </a:xfrm>
          <a:prstGeom prst="leftBrace">
            <a:avLst>
              <a:gd name="adj1" fmla="val 182592"/>
              <a:gd name="adj2" fmla="val 47500"/>
            </a:avLst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  <a:round/>
          </a:ln>
          <a:effectLst/>
        </p:spPr>
        <p:txBody>
          <a:bodyPr wrap="none" lIns="78145" tIns="39072" rIns="78145" bIns="39072" anchor="ctr"/>
          <a:lstStyle/>
          <a:p>
            <a:pPr algn="ctr"/>
            <a:endParaRPr lang="zh-CN" altLang="zh-CN" sz="2700" dirty="0">
              <a:solidFill>
                <a:srgbClr val="76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73" name="矩形 72">
            <a:hlinkClick r:id="rId12" action="ppaction://hlinksldjump"/>
          </p:cNvPr>
          <p:cNvSpPr/>
          <p:nvPr/>
        </p:nvSpPr>
        <p:spPr>
          <a:xfrm>
            <a:off x="3379337" y="3997223"/>
            <a:ext cx="1816294" cy="448239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2400" b="1" u="sng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背景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24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80" name="矩形 79">
            <a:hlinkClick r:id="rId13" action="ppaction://hlinksldjump"/>
          </p:cNvPr>
          <p:cNvSpPr/>
          <p:nvPr/>
        </p:nvSpPr>
        <p:spPr>
          <a:xfrm>
            <a:off x="3379337" y="4813657"/>
            <a:ext cx="1816294" cy="448239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3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2400" b="1" u="sng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经过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24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90" name="矩形 89">
            <a:hlinkClick r:id="rId14" action="ppaction://hlinksldjump"/>
          </p:cNvPr>
          <p:cNvSpPr/>
          <p:nvPr/>
        </p:nvSpPr>
        <p:spPr>
          <a:xfrm>
            <a:off x="3379337" y="4427491"/>
            <a:ext cx="1816294" cy="448239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2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2400" b="1" u="sng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时间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24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93" name="矩形 92">
            <a:hlinkClick r:id="rId15" action="ppaction://hlinksldjump"/>
          </p:cNvPr>
          <p:cNvSpPr/>
          <p:nvPr/>
        </p:nvSpPr>
        <p:spPr>
          <a:xfrm>
            <a:off x="4968856" y="4857760"/>
            <a:ext cx="1700811" cy="448239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4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2400" b="1" u="sng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结果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24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99" name="矩形 98">
            <a:hlinkClick r:id="rId16" action="ppaction://hlinksldjump"/>
          </p:cNvPr>
          <p:cNvSpPr/>
          <p:nvPr/>
        </p:nvSpPr>
        <p:spPr>
          <a:xfrm>
            <a:off x="4401919" y="1864168"/>
            <a:ext cx="1700811" cy="448239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400" b="1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400" b="1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5</a:t>
            </a:r>
            <a:r>
              <a:rPr lang="zh-CN" altLang="en-US" sz="2400" b="1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2400" b="1" u="sng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影响</a:t>
            </a:r>
            <a:r>
              <a:rPr lang="zh-CN" altLang="en-US" sz="2400" b="1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2400" b="1" dirty="0">
              <a:solidFill>
                <a:srgbClr val="76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01" name="矩形 100">
            <a:hlinkClick r:id="rId17" action="ppaction://hlinksldjump"/>
          </p:cNvPr>
          <p:cNvSpPr/>
          <p:nvPr/>
        </p:nvSpPr>
        <p:spPr>
          <a:xfrm>
            <a:off x="2644414" y="2386406"/>
            <a:ext cx="1927586" cy="448239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2400" b="1" u="sng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时间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24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6" name="矩形 55">
            <a:hlinkClick r:id="rId18" action="ppaction://hlinksldjump"/>
          </p:cNvPr>
          <p:cNvSpPr/>
          <p:nvPr/>
        </p:nvSpPr>
        <p:spPr>
          <a:xfrm>
            <a:off x="3381432" y="5265977"/>
            <a:ext cx="1870892" cy="448239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5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2400" b="1" u="sng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影响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24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7" name="矩形 56">
            <a:hlinkClick r:id="rId19" action="ppaction://hlinksldjump"/>
          </p:cNvPr>
          <p:cNvSpPr/>
          <p:nvPr/>
        </p:nvSpPr>
        <p:spPr>
          <a:xfrm>
            <a:off x="2644414" y="3088819"/>
            <a:ext cx="1870892" cy="448239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4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2400" b="1" u="sng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影响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2400" b="1" u="sng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5025549" y="4495528"/>
            <a:ext cx="1360649" cy="713765"/>
          </a:xfrm>
          <a:prstGeom prst="rect">
            <a:avLst/>
          </a:prstGeom>
          <a:noFill/>
        </p:spPr>
        <p:txBody>
          <a:bodyPr wrap="square" lIns="66783" tIns="33391" rIns="66783" bIns="33391" rtlCol="0">
            <a:spAutoFit/>
          </a:bodyPr>
          <a:lstStyle/>
          <a:p>
            <a:r>
              <a:rPr lang="en-US" altLang="zh-CN" sz="2100" dirty="0">
                <a:latin typeface="华文新魏" pitchFamily="2" charset="-122"/>
                <a:ea typeface="华文新魏" pitchFamily="2" charset="-122"/>
              </a:rPr>
              <a:t>1941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2100" dirty="0">
                <a:latin typeface="华文新魏" pitchFamily="2" charset="-122"/>
                <a:ea typeface="华文新魏" pitchFamily="2" charset="-122"/>
              </a:rPr>
              <a:t>12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月</a:t>
            </a:r>
            <a:endParaRPr lang="zh-CN" altLang="en-US" sz="21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4401918" y="1573346"/>
            <a:ext cx="1798717" cy="390600"/>
          </a:xfrm>
          <a:prstGeom prst="rect">
            <a:avLst/>
          </a:prstGeom>
          <a:noFill/>
        </p:spPr>
        <p:txBody>
          <a:bodyPr wrap="square" lIns="66783" tIns="33391" rIns="66783" bIns="33391" rtlCol="0">
            <a:spAutoFit/>
          </a:bodyPr>
          <a:lstStyle/>
          <a:p>
            <a:r>
              <a:rPr lang="en-US" altLang="zh-CN" sz="2100" dirty="0">
                <a:latin typeface="华文新魏" pitchFamily="2" charset="-122"/>
                <a:ea typeface="华文新魏" pitchFamily="2" charset="-122"/>
              </a:rPr>
              <a:t>1938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2100" dirty="0">
                <a:latin typeface="华文新魏" pitchFamily="2" charset="-122"/>
                <a:ea typeface="华文新魏" pitchFamily="2" charset="-122"/>
              </a:rPr>
              <a:t>3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月</a:t>
            </a:r>
            <a:endParaRPr lang="zh-CN" altLang="en-US" sz="21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4628693" y="1183806"/>
            <a:ext cx="1798717" cy="390600"/>
          </a:xfrm>
          <a:prstGeom prst="rect">
            <a:avLst/>
          </a:prstGeom>
          <a:noFill/>
        </p:spPr>
        <p:txBody>
          <a:bodyPr wrap="square" lIns="66783" tIns="33391" rIns="66783" bIns="33391" rtlCol="0">
            <a:spAutoFit/>
          </a:bodyPr>
          <a:lstStyle/>
          <a:p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李宗仁</a:t>
            </a:r>
            <a:endParaRPr lang="zh-CN" altLang="en-US" sz="21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5" name="矩形 64">
            <a:hlinkClick r:id="rId20" action="ppaction://hlinksldjump"/>
          </p:cNvPr>
          <p:cNvSpPr/>
          <p:nvPr/>
        </p:nvSpPr>
        <p:spPr>
          <a:xfrm>
            <a:off x="2644414" y="3474985"/>
            <a:ext cx="2267748" cy="448239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5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2400" b="1" u="sng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广州失陷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2400" b="1" u="sng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6" name="矩形 65">
            <a:hlinkClick r:id="rId21" action="ppaction://hlinksldjump"/>
          </p:cNvPr>
          <p:cNvSpPr/>
          <p:nvPr/>
        </p:nvSpPr>
        <p:spPr>
          <a:xfrm>
            <a:off x="2644414" y="2748638"/>
            <a:ext cx="1927586" cy="448239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2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2400" b="1" u="sng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经过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24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4175144" y="2457817"/>
            <a:ext cx="2211054" cy="390600"/>
          </a:xfrm>
          <a:prstGeom prst="rect">
            <a:avLst/>
          </a:prstGeom>
          <a:noFill/>
        </p:spPr>
        <p:txBody>
          <a:bodyPr wrap="square" lIns="66783" tIns="33391" rIns="66783" bIns="33391" rtlCol="0">
            <a:spAutoFit/>
          </a:bodyPr>
          <a:lstStyle/>
          <a:p>
            <a:r>
              <a:rPr lang="en-US" altLang="zh-CN" sz="2100" dirty="0">
                <a:latin typeface="华文新魏" pitchFamily="2" charset="-122"/>
                <a:ea typeface="华文新魏" pitchFamily="2" charset="-122"/>
              </a:rPr>
              <a:t>1938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2100" dirty="0">
                <a:latin typeface="华文新魏" pitchFamily="2" charset="-122"/>
                <a:ea typeface="华文新魏" pitchFamily="2" charset="-122"/>
              </a:rPr>
              <a:t>6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月</a:t>
            </a:r>
            <a:r>
              <a:rPr lang="en-US" altLang="zh-CN" sz="2100" dirty="0">
                <a:latin typeface="华文新魏" pitchFamily="2" charset="-122"/>
                <a:ea typeface="华文新魏" pitchFamily="2" charset="-122"/>
              </a:rPr>
              <a:t>-10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月</a:t>
            </a:r>
            <a:endParaRPr lang="zh-CN" altLang="en-US" sz="21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1" name="矩形 50">
            <a:hlinkClick r:id="rId10" action="ppaction://hlinksldjump"/>
          </p:cNvPr>
          <p:cNvSpPr/>
          <p:nvPr/>
        </p:nvSpPr>
        <p:spPr>
          <a:xfrm>
            <a:off x="830215" y="5946339"/>
            <a:ext cx="2437829" cy="448239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4.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豫湘桂战役</a:t>
            </a:r>
            <a:endParaRPr lang="zh-CN" altLang="en-US" sz="24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2" name="AutoShape 12"/>
          <p:cNvSpPr/>
          <p:nvPr/>
        </p:nvSpPr>
        <p:spPr bwMode="auto">
          <a:xfrm>
            <a:off x="2701108" y="5810267"/>
            <a:ext cx="170081" cy="816434"/>
          </a:xfrm>
          <a:prstGeom prst="leftBrace">
            <a:avLst>
              <a:gd name="adj1" fmla="val 182592"/>
              <a:gd name="adj2" fmla="val 47500"/>
            </a:avLst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  <a:round/>
          </a:ln>
          <a:effectLst/>
        </p:spPr>
        <p:txBody>
          <a:bodyPr wrap="none" lIns="78145" tIns="39072" rIns="78145" bIns="39072" anchor="ctr"/>
          <a:lstStyle/>
          <a:p>
            <a:pPr algn="ctr"/>
            <a:endParaRPr lang="zh-CN" altLang="zh-CN" sz="2700" dirty="0">
              <a:solidFill>
                <a:srgbClr val="76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3" name="矩形 52">
            <a:hlinkClick r:id="rId22" action="ppaction://hlinksldjump"/>
          </p:cNvPr>
          <p:cNvSpPr/>
          <p:nvPr/>
        </p:nvSpPr>
        <p:spPr>
          <a:xfrm>
            <a:off x="2701108" y="5652143"/>
            <a:ext cx="1814198" cy="448239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2400" b="1" u="sng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背景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24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2" name="矩形 61">
            <a:hlinkClick r:id="rId12" action="ppaction://hlinksldjump"/>
          </p:cNvPr>
          <p:cNvSpPr/>
          <p:nvPr/>
        </p:nvSpPr>
        <p:spPr>
          <a:xfrm>
            <a:off x="2701108" y="6060360"/>
            <a:ext cx="1814198" cy="448239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2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）时间：</a:t>
            </a:r>
            <a:endParaRPr lang="zh-CN" altLang="en-US" sz="24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74" name="矩形 73">
            <a:hlinkClick r:id="" action="ppaction://noaction"/>
          </p:cNvPr>
          <p:cNvSpPr/>
          <p:nvPr/>
        </p:nvSpPr>
        <p:spPr>
          <a:xfrm>
            <a:off x="2701108" y="6400541"/>
            <a:ext cx="1814198" cy="448239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3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lang="zh-CN" altLang="en-US" sz="2400" b="1" u="sng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结果</a:t>
            </a:r>
            <a:r>
              <a:rPr lang="zh-CN" altLang="en-US" sz="24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：</a:t>
            </a:r>
            <a:endParaRPr lang="zh-CN" altLang="en-US" sz="24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175144" y="6131771"/>
            <a:ext cx="1020487" cy="390600"/>
          </a:xfrm>
          <a:prstGeom prst="rect">
            <a:avLst/>
          </a:prstGeom>
          <a:noFill/>
        </p:spPr>
        <p:txBody>
          <a:bodyPr wrap="square" lIns="66783" tIns="33391" rIns="66783" bIns="33391" rtlCol="0">
            <a:spAutoFit/>
          </a:bodyPr>
          <a:lstStyle/>
          <a:p>
            <a:r>
              <a:rPr lang="en-US" altLang="zh-CN" sz="2100" dirty="0">
                <a:latin typeface="华文新魏" pitchFamily="2" charset="-122"/>
                <a:ea typeface="华文新魏" pitchFamily="2" charset="-122"/>
              </a:rPr>
              <a:t>1944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年</a:t>
            </a:r>
            <a:endParaRPr lang="zh-CN" altLang="en-US" sz="2100" dirty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/>
    </mc:Choice>
    <mc:Fallback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  <p:bldP spid="116" grpId="0"/>
      <p:bldP spid="91" grpId="0"/>
      <p:bldP spid="94" grpId="0" animBg="1"/>
      <p:bldP spid="96" grpId="0"/>
      <p:bldP spid="105" grpId="0"/>
      <p:bldP spid="112" grpId="0"/>
      <p:bldP spid="35" grpId="0"/>
      <p:bldP spid="37" grpId="0" animBg="1"/>
      <p:bldP spid="45" grpId="0"/>
      <p:bldP spid="60" grpId="0"/>
      <p:bldP spid="71" grpId="0" animBg="1"/>
      <p:bldP spid="73" grpId="0"/>
      <p:bldP spid="80" grpId="0"/>
      <p:bldP spid="90" grpId="0"/>
      <p:bldP spid="93" grpId="0"/>
      <p:bldP spid="99" grpId="0"/>
      <p:bldP spid="101" grpId="0"/>
      <p:bldP spid="56" grpId="0"/>
      <p:bldP spid="57" grpId="0"/>
      <p:bldP spid="58" grpId="0"/>
      <p:bldP spid="59" grpId="0"/>
      <p:bldP spid="64" grpId="0"/>
      <p:bldP spid="65" grpId="0"/>
      <p:bldP spid="66" grpId="0"/>
      <p:bldP spid="70" grpId="0"/>
      <p:bldP spid="51" grpId="0"/>
      <p:bldP spid="52" grpId="0" animBg="1"/>
      <p:bldP spid="53" grpId="0"/>
      <p:bldP spid="62" grpId="0"/>
      <p:bldP spid="74" grpId="0"/>
      <p:bldP spid="5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勿忘国耻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0190" y="6762774"/>
            <a:ext cx="9144000" cy="136072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59" name="图片 58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0" name="图片 59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756903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761958" y="140305"/>
            <a:ext cx="243201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1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0189" y="775589"/>
            <a:ext cx="1247261" cy="68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89014" y="830986"/>
            <a:ext cx="850314" cy="494405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27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背景</a:t>
            </a:r>
            <a:endParaRPr lang="zh-CN" altLang="en-US" sz="27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041270" y="131800"/>
            <a:ext cx="419533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20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课  正面战场的抗战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1227071" y="843625"/>
            <a:ext cx="7767037" cy="155623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日军占领南京后，为了打通南北战场，沿津浦路从南北两个方向夹击</a:t>
            </a:r>
            <a:r>
              <a:rPr lang="zh-CN" altLang="en-US" sz="24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徐州</a:t>
            </a:r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。同时，一部分日军从山东半岛登陆，沿胶济线西进，企图与津浦路南下的日军会师</a:t>
            </a:r>
            <a:r>
              <a:rPr lang="zh-CN" altLang="en-US" sz="24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台儿庄</a:t>
            </a:r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，再合攻徐州。</a:t>
            </a:r>
            <a:endParaRPr lang="zh-CN" altLang="en-US" sz="2400" dirty="0">
              <a:latin typeface="华文新魏" pitchFamily="2" charset="-122"/>
              <a:ea typeface="华文新魏" pitchFamily="2" charset="-122"/>
            </a:endParaRPr>
          </a:p>
        </p:txBody>
      </p:sp>
      <p:grpSp>
        <p:nvGrpSpPr>
          <p:cNvPr id="4" name="Group 26"/>
          <p:cNvGrpSpPr/>
          <p:nvPr/>
        </p:nvGrpSpPr>
        <p:grpSpPr bwMode="auto">
          <a:xfrm>
            <a:off x="5424895" y="2154453"/>
            <a:ext cx="2948072" cy="3224914"/>
            <a:chOff x="0" y="0"/>
            <a:chExt cx="2183141" cy="2016125"/>
          </a:xfrm>
        </p:grpSpPr>
        <p:sp>
          <p:nvSpPr>
            <p:cNvPr id="36" name="直接连接符​​ 33"/>
            <p:cNvSpPr>
              <a:spLocks noChangeShapeType="1"/>
            </p:cNvSpPr>
            <p:nvPr/>
          </p:nvSpPr>
          <p:spPr bwMode="auto">
            <a:xfrm>
              <a:off x="583302" y="51772"/>
              <a:ext cx="1400720" cy="1"/>
            </a:xfrm>
            <a:prstGeom prst="line">
              <a:avLst/>
            </a:prstGeom>
            <a:noFill/>
            <a:ln w="6350">
              <a:solidFill>
                <a:srgbClr val="A5A5A5"/>
              </a:solidFill>
              <a:prstDash val="sysDash"/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圆角矩形​​ 2"/>
            <p:cNvSpPr>
              <a:spLocks noChangeArrowheads="1"/>
            </p:cNvSpPr>
            <p:nvPr/>
          </p:nvSpPr>
          <p:spPr bwMode="auto">
            <a:xfrm rot="-316478">
              <a:off x="31017" y="789748"/>
              <a:ext cx="2152124" cy="1226377"/>
            </a:xfrm>
            <a:prstGeom prst="roundRect">
              <a:avLst>
                <a:gd name="adj" fmla="val 0"/>
              </a:avLst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8" name="直接连接符​​ 11"/>
            <p:cNvSpPr>
              <a:spLocks noChangeShapeType="1"/>
            </p:cNvSpPr>
            <p:nvPr/>
          </p:nvSpPr>
          <p:spPr bwMode="auto">
            <a:xfrm flipV="1">
              <a:off x="351927" y="122876"/>
              <a:ext cx="880414" cy="756345"/>
            </a:xfrm>
            <a:prstGeom prst="line">
              <a:avLst/>
            </a:prstGeom>
            <a:noFill/>
            <a:ln w="28575">
              <a:solidFill>
                <a:srgbClr val="7F7F7F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直接连接符​​ 13"/>
            <p:cNvSpPr>
              <a:spLocks noChangeShapeType="1"/>
            </p:cNvSpPr>
            <p:nvPr/>
          </p:nvSpPr>
          <p:spPr bwMode="auto">
            <a:xfrm>
              <a:off x="1476901" y="122876"/>
              <a:ext cx="336419" cy="621539"/>
            </a:xfrm>
            <a:prstGeom prst="line">
              <a:avLst/>
            </a:prstGeom>
            <a:noFill/>
            <a:ln w="28575">
              <a:solidFill>
                <a:srgbClr val="7F7F7F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椭圆​​ 4"/>
            <p:cNvSpPr>
              <a:spLocks noChangeArrowheads="1"/>
            </p:cNvSpPr>
            <p:nvPr/>
          </p:nvSpPr>
          <p:spPr bwMode="auto">
            <a:xfrm>
              <a:off x="1232341" y="0"/>
              <a:ext cx="244560" cy="244560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1" name="椭圆​​ 6"/>
            <p:cNvSpPr>
              <a:spLocks noChangeArrowheads="1"/>
            </p:cNvSpPr>
            <p:nvPr/>
          </p:nvSpPr>
          <p:spPr bwMode="auto">
            <a:xfrm>
              <a:off x="1283662" y="51772"/>
              <a:ext cx="141070" cy="141075"/>
            </a:xfrm>
            <a:prstGeom prst="ellipse">
              <a:avLst/>
            </a:prstGeom>
            <a:solidFill>
              <a:srgbClr val="D8D8D8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2" name="同侧圆角矩形 30"/>
            <p:cNvSpPr>
              <a:spLocks noChangeArrowheads="1"/>
            </p:cNvSpPr>
            <p:nvPr/>
          </p:nvSpPr>
          <p:spPr bwMode="auto">
            <a:xfrm rot="-304808">
              <a:off x="0" y="798100"/>
              <a:ext cx="2143772" cy="595293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226076572 h 21600"/>
                <a:gd name="T4" fmla="*/ 2147483647 w 21600"/>
                <a:gd name="T5" fmla="*/ 113037900 h 21600"/>
                <a:gd name="T6" fmla="*/ 2147483647 w 21600"/>
                <a:gd name="T7" fmla="*/ 226076572 h 21600"/>
                <a:gd name="T8" fmla="*/ 2147483647 w 21600"/>
                <a:gd name="T9" fmla="*/ 339114473 h 21600"/>
                <a:gd name="T10" fmla="*/ 2147483647 w 21600"/>
                <a:gd name="T11" fmla="*/ 226076572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3 w 21600"/>
                <a:gd name="T19" fmla="*/ 3163 h 21600"/>
                <a:gd name="T20" fmla="*/ 18437 w 21600"/>
                <a:gd name="T21" fmla="*/ 18437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6200" y="10800"/>
                  </a:moveTo>
                  <a:cubicBezTo>
                    <a:pt x="16200" y="7817"/>
                    <a:pt x="13782" y="5400"/>
                    <a:pt x="10800" y="5400"/>
                  </a:cubicBezTo>
                  <a:cubicBezTo>
                    <a:pt x="7817" y="5400"/>
                    <a:pt x="5400" y="7817"/>
                    <a:pt x="5400" y="10800"/>
                  </a:cubicBezTo>
                  <a:lnTo>
                    <a:pt x="0" y="10800"/>
                  </a:ln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599" y="4835"/>
                    <a:pt x="21600" y="10799"/>
                  </a:cubicBezTo>
                  <a:lnTo>
                    <a:pt x="21600" y="10800"/>
                  </a:lnTo>
                  <a:lnTo>
                    <a:pt x="24300" y="10800"/>
                  </a:lnTo>
                  <a:lnTo>
                    <a:pt x="18900" y="16200"/>
                  </a:lnTo>
                  <a:lnTo>
                    <a:pt x="13500" y="10800"/>
                  </a:lnTo>
                  <a:lnTo>
                    <a:pt x="16200" y="10800"/>
                  </a:lnTo>
                  <a:close/>
                </a:path>
              </a:pathLst>
            </a:custGeom>
            <a:solidFill>
              <a:srgbClr val="FFFFFF"/>
            </a:solidFill>
            <a:ln w="9525" cmpd="sng">
              <a:noFill/>
              <a:miter lim="800000"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43" name="圆角矩形​​ 3"/>
            <p:cNvSpPr>
              <a:spLocks noChangeArrowheads="1"/>
            </p:cNvSpPr>
            <p:nvPr/>
          </p:nvSpPr>
          <p:spPr bwMode="auto">
            <a:xfrm rot="-316478">
              <a:off x="125262" y="909046"/>
              <a:ext cx="1969599" cy="1011642"/>
            </a:xfrm>
            <a:prstGeom prst="roundRect">
              <a:avLst>
                <a:gd name="adj" fmla="val 0"/>
              </a:avLst>
            </a:prstGeom>
            <a:solidFill>
              <a:schemeClr val="bg2">
                <a:lumMod val="25000"/>
              </a:schemeClr>
            </a:solidFill>
            <a:ln w="19050">
              <a:solidFill>
                <a:srgbClr val="D8D8D8"/>
              </a:solidFill>
              <a:rou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anchor="ctr"/>
            <a:lstStyle/>
            <a:p>
              <a:pPr marL="292735" indent="-292735" algn="ctr"/>
              <a:r>
                <a:rPr lang="zh-CN" altLang="en-US" sz="2100" dirty="0">
                  <a:solidFill>
                    <a:srgbClr val="760000"/>
                  </a:solidFill>
                  <a:latin typeface="华文新魏" pitchFamily="2" charset="-122"/>
                  <a:ea typeface="华文新魏" pitchFamily="2" charset="-122"/>
                  <a:sym typeface="Calibri" panose="020F0502020204030204" pitchFamily="34" charset="0"/>
                </a:rPr>
                <a:t>        </a:t>
              </a:r>
              <a:endParaRPr lang="en-US" altLang="zh-CN" sz="2100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  <a:sym typeface="Calibri" panose="020F0502020204030204" pitchFamily="34" charset="0"/>
              </a:endParaRPr>
            </a:p>
          </p:txBody>
        </p:sp>
        <p:sp>
          <p:nvSpPr>
            <p:cNvPr id="44" name="椭圆​​ 8"/>
            <p:cNvSpPr>
              <a:spLocks noChangeArrowheads="1"/>
            </p:cNvSpPr>
            <p:nvPr/>
          </p:nvSpPr>
          <p:spPr bwMode="auto">
            <a:xfrm rot="-316478">
              <a:off x="310917" y="878978"/>
              <a:ext cx="89569" cy="89573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5" name="椭圆​​ 9"/>
            <p:cNvSpPr>
              <a:spLocks noChangeArrowheads="1"/>
            </p:cNvSpPr>
            <p:nvPr/>
          </p:nvSpPr>
          <p:spPr bwMode="auto">
            <a:xfrm rot="-316478">
              <a:off x="1772360" y="744052"/>
              <a:ext cx="89569" cy="89573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46" name="文本框 99"/>
          <p:cNvSpPr txBox="1">
            <a:spLocks noChangeArrowheads="1"/>
          </p:cNvSpPr>
          <p:nvPr/>
        </p:nvSpPr>
        <p:spPr bwMode="auto">
          <a:xfrm rot="21307450">
            <a:off x="5613900" y="3887950"/>
            <a:ext cx="2532293" cy="104840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78145" tIns="39072" rIns="78145" bIns="39072">
            <a:spAutoFit/>
          </a:bodyPr>
          <a:lstStyle/>
          <a:p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  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    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想一想：日本进攻台儿庄的意图是什么？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47" name="图片 12"/>
          <p:cNvPicPr>
            <a:picLocks noChangeAspect="1" noChangeArrowheads="1"/>
          </p:cNvPicPr>
          <p:nvPr/>
        </p:nvPicPr>
        <p:blipFill>
          <a:blip r:embed="rId5">
            <a:lum bright="-12000" contrast="30000"/>
          </a:blip>
          <a:srcRect/>
          <a:stretch>
            <a:fillRect/>
          </a:stretch>
        </p:blipFill>
        <p:spPr bwMode="auto">
          <a:xfrm>
            <a:off x="376665" y="2367657"/>
            <a:ext cx="4801966" cy="419100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图片 52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206585" y="1796132"/>
            <a:ext cx="8674136" cy="4354316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0190" y="6762774"/>
            <a:ext cx="9144000" cy="136072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59" name="图片 58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0" name="图片 5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756903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761958" y="140305"/>
            <a:ext cx="243201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1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20190" y="775589"/>
            <a:ext cx="1644117" cy="68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89014" y="830986"/>
            <a:ext cx="1196562" cy="494405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27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指挥者</a:t>
            </a:r>
            <a:endParaRPr lang="zh-CN" altLang="en-US" sz="27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041270" y="131800"/>
            <a:ext cx="419533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20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课  正面战场的抗战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52" name="图片 51" descr="t01737aa2bcc1038109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9972" y="1932204"/>
            <a:ext cx="2508697" cy="3741990"/>
          </a:xfrm>
          <a:prstGeom prst="rect">
            <a:avLst/>
          </a:prstGeom>
        </p:spPr>
      </p:pic>
      <p:sp>
        <p:nvSpPr>
          <p:cNvPr id="54" name="TextBox 53"/>
          <p:cNvSpPr txBox="1"/>
          <p:nvPr/>
        </p:nvSpPr>
        <p:spPr>
          <a:xfrm>
            <a:off x="2984576" y="2068276"/>
            <a:ext cx="2437829" cy="378125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        李宗仁</a:t>
            </a:r>
            <a:r>
              <a:rPr lang="en-US" altLang="zh-CN" dirty="0" smtClean="0">
                <a:latin typeface="华文新魏" pitchFamily="2" charset="-122"/>
                <a:ea typeface="华文新魏" pitchFamily="2" charset="-122"/>
              </a:rPr>
              <a:t>(1891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dirty="0" smtClean="0">
                <a:latin typeface="华文新魏" pitchFamily="2" charset="-122"/>
                <a:ea typeface="华文新魏" pitchFamily="2" charset="-122"/>
              </a:rPr>
              <a:t>8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月</a:t>
            </a:r>
            <a:r>
              <a:rPr lang="en-US" altLang="zh-CN" dirty="0" smtClean="0">
                <a:latin typeface="华文新魏" pitchFamily="2" charset="-122"/>
                <a:ea typeface="华文新魏" pitchFamily="2" charset="-122"/>
              </a:rPr>
              <a:t>13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日</a:t>
            </a:r>
            <a:r>
              <a:rPr lang="en-US" altLang="zh-CN" dirty="0" smtClean="0">
                <a:latin typeface="华文新魏" pitchFamily="2" charset="-122"/>
                <a:ea typeface="华文新魏" pitchFamily="2" charset="-122"/>
              </a:rPr>
              <a:t>-1969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dirty="0" smtClean="0"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月</a:t>
            </a:r>
            <a:r>
              <a:rPr lang="en-US" altLang="zh-CN" dirty="0" smtClean="0">
                <a:latin typeface="华文新魏" pitchFamily="2" charset="-122"/>
                <a:ea typeface="华文新魏" pitchFamily="2" charset="-122"/>
              </a:rPr>
              <a:t>30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日</a:t>
            </a:r>
            <a:r>
              <a:rPr lang="en-US" altLang="zh-CN" dirty="0" smtClean="0">
                <a:latin typeface="华文新魏" pitchFamily="2" charset="-122"/>
                <a:ea typeface="华文新魏" pitchFamily="2" charset="-122"/>
              </a:rPr>
              <a:t>)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 。中国国民革命军陆军一级上将， </a:t>
            </a:r>
            <a:r>
              <a:rPr lang="en-US" altLang="zh-CN" dirty="0" smtClean="0">
                <a:latin typeface="华文新魏" pitchFamily="2" charset="-122"/>
                <a:ea typeface="华文新魏" pitchFamily="2" charset="-122"/>
              </a:rPr>
              <a:t>“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桂系</a:t>
            </a:r>
            <a:r>
              <a:rPr lang="en-US" altLang="zh-CN" dirty="0" smtClean="0">
                <a:latin typeface="华文新魏" pitchFamily="2" charset="-122"/>
                <a:ea typeface="华文新魏" pitchFamily="2" charset="-122"/>
              </a:rPr>
              <a:t>”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首领，曾任中华民国首任副总统、代总统。他是北伐战争中有着重要影响的一位人物。抗日战争爆发，李宗仁任第五战区司令长官。</a:t>
            </a:r>
            <a:r>
              <a:rPr lang="en-US" altLang="zh-CN" dirty="0" smtClean="0">
                <a:latin typeface="华文新魏" pitchFamily="2" charset="-122"/>
                <a:ea typeface="华文新魏" pitchFamily="2" charset="-122"/>
              </a:rPr>
              <a:t>1969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dirty="0" smtClean="0"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月</a:t>
            </a:r>
            <a:r>
              <a:rPr lang="en-US" altLang="zh-CN" dirty="0" smtClean="0">
                <a:latin typeface="华文新魏" pitchFamily="2" charset="-122"/>
                <a:ea typeface="华文新魏" pitchFamily="2" charset="-122"/>
              </a:rPr>
              <a:t>30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日在北京逝世。</a:t>
            </a:r>
            <a:endParaRPr lang="zh-CN" altLang="en-US" dirty="0" smtClean="0">
              <a:latin typeface="华文新魏" pitchFamily="2" charset="-122"/>
              <a:ea typeface="华文新魏" pitchFamily="2" charset="-122"/>
            </a:endParaRPr>
          </a:p>
          <a:p>
            <a:endParaRPr lang="zh-CN" altLang="en-US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55" name="图片 54" descr="300000928390129826930804056_950.jpg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738695" y="2476493"/>
            <a:ext cx="3085332" cy="31977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图片 46" descr="t01a843b477253c72a9.jpg"/>
          <p:cNvPicPr>
            <a:picLocks noChangeAspect="1"/>
          </p:cNvPicPr>
          <p:nvPr/>
        </p:nvPicPr>
        <p:blipFill>
          <a:blip r:embed="rId1"/>
          <a:srcRect b="3532"/>
          <a:stretch>
            <a:fillRect/>
          </a:stretch>
        </p:blipFill>
        <p:spPr>
          <a:xfrm>
            <a:off x="244414" y="1510609"/>
            <a:ext cx="4837829" cy="48305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0190" y="6762774"/>
            <a:ext cx="9144000" cy="136072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59" name="图片 58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0" name="图片 5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756903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761958" y="140305"/>
            <a:ext cx="243201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1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20189" y="775589"/>
            <a:ext cx="1247261" cy="68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89014" y="830986"/>
            <a:ext cx="850314" cy="494405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27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经过</a:t>
            </a:r>
            <a:endParaRPr lang="zh-CN" altLang="en-US" sz="27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041270" y="131800"/>
            <a:ext cx="419533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20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课  正面战场的抗战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3" name="圆角矩形 22"/>
          <p:cNvSpPr/>
          <p:nvPr/>
        </p:nvSpPr>
        <p:spPr>
          <a:xfrm>
            <a:off x="5195631" y="1923565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兵力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6086366" y="1311239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中方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25" name="圆角矩形 24"/>
          <p:cNvSpPr/>
          <p:nvPr/>
        </p:nvSpPr>
        <p:spPr>
          <a:xfrm>
            <a:off x="7370156" y="1311239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日本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086366" y="1923565"/>
            <a:ext cx="680324" cy="725238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en-US" altLang="zh-CN" sz="2100" b="1" dirty="0">
                <a:latin typeface="华文新魏" pitchFamily="2" charset="-122"/>
                <a:ea typeface="华文新魏" pitchFamily="2" charset="-122"/>
              </a:rPr>
              <a:t>29</a:t>
            </a:r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万</a:t>
            </a:r>
            <a:endParaRPr lang="zh-CN" altLang="en-US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390321" y="1923565"/>
            <a:ext cx="68032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en-US" altLang="zh-CN" sz="2100" b="1" dirty="0">
                <a:latin typeface="华文新魏" pitchFamily="2" charset="-122"/>
                <a:ea typeface="华文新魏" pitchFamily="2" charset="-122"/>
              </a:rPr>
              <a:t>5</a:t>
            </a:r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万</a:t>
            </a:r>
            <a:endParaRPr lang="zh-CN" altLang="en-US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8" name="圆角矩形 27"/>
          <p:cNvSpPr/>
          <p:nvPr/>
        </p:nvSpPr>
        <p:spPr>
          <a:xfrm>
            <a:off x="5215796" y="2739999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将领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086365" y="2740000"/>
            <a:ext cx="907099" cy="725238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李宗仁</a:t>
            </a:r>
            <a:endParaRPr lang="zh-CN" altLang="en-US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220239" y="2739999"/>
            <a:ext cx="1417343" cy="104840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pPr algn="ctr"/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板垣征四郎</a:t>
            </a:r>
            <a:endParaRPr lang="en-US" altLang="zh-CN" sz="2100" b="1" dirty="0">
              <a:latin typeface="华文新魏" pitchFamily="2" charset="-122"/>
              <a:ea typeface="华文新魏" pitchFamily="2" charset="-122"/>
            </a:endParaRPr>
          </a:p>
          <a:p>
            <a:pPr algn="ctr"/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矶谷廉介</a:t>
            </a:r>
            <a:endParaRPr lang="zh-CN" altLang="en-US" sz="2100" b="1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1" name="Picture 3" descr="C:\Users\Administrator\Desktop\下载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29671" y="3692506"/>
            <a:ext cx="850406" cy="13607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34" name="Picture 4" descr="C:\Users\Administrator\Desktop\timg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333627" y="3692506"/>
            <a:ext cx="825697" cy="13607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35" name="Picture 5" descr="C:\Users\Administrator\Desktop\timg (1)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127338" y="3692506"/>
            <a:ext cx="944895" cy="13607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36" name="矩形 35"/>
          <p:cNvSpPr/>
          <p:nvPr/>
        </p:nvSpPr>
        <p:spPr>
          <a:xfrm>
            <a:off x="7050158" y="1787492"/>
            <a:ext cx="113387" cy="3878063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algn="ctr"/>
            <a:endParaRPr lang="zh-CN" altLang="en-US"/>
          </a:p>
        </p:txBody>
      </p:sp>
      <p:pic>
        <p:nvPicPr>
          <p:cNvPr id="40" name="Picture 10" descr="台儿庄战役">
            <a:hlinkClick r:id="rId9" action="ppaction://hlinkfile"/>
          </p:cNvPr>
          <p:cNvPicPr>
            <a:picLocks noChangeAspect="1" noChangeArrowheads="1"/>
          </p:cNvPicPr>
          <p:nvPr/>
        </p:nvPicPr>
        <p:blipFill>
          <a:blip r:embed="rId10" cstate="print"/>
          <a:srcRect l="6029" r="2391"/>
          <a:stretch>
            <a:fillRect/>
          </a:stretch>
        </p:blipFill>
        <p:spPr bwMode="auto">
          <a:xfrm>
            <a:off x="6521016" y="5393411"/>
            <a:ext cx="1195044" cy="9611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1" name="Text Box 20"/>
          <p:cNvSpPr txBox="1">
            <a:spLocks noChangeArrowheads="1"/>
          </p:cNvSpPr>
          <p:nvPr/>
        </p:nvSpPr>
        <p:spPr bwMode="auto">
          <a:xfrm>
            <a:off x="2455469" y="4980455"/>
            <a:ext cx="970539" cy="402073"/>
          </a:xfrm>
          <a:prstGeom prst="rect">
            <a:avLst/>
          </a:prstGeom>
          <a:noFill/>
          <a:ln w="28575">
            <a:noFill/>
            <a:miter lim="800000"/>
          </a:ln>
          <a:effectLst/>
        </p:spPr>
        <p:txBody>
          <a:bodyPr wrap="none" lIns="78145" tIns="39072" rIns="78145" bIns="39072">
            <a:spAutoFit/>
          </a:bodyPr>
          <a:lstStyle/>
          <a:p>
            <a:r>
              <a:rPr lang="zh-CN" altLang="en-US" sz="2100" b="1" dirty="0">
                <a:solidFill>
                  <a:srgbClr val="7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9060101010101" pitchFamily="2" charset="-122"/>
              </a:rPr>
              <a:t>台儿庄</a:t>
            </a:r>
            <a:endParaRPr lang="zh-CN" altLang="en-US" sz="2100" b="1" dirty="0">
              <a:solidFill>
                <a:srgbClr val="7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黑体" panose="02010609060101010101" pitchFamily="2" charset="-122"/>
            </a:endParaRPr>
          </a:p>
        </p:txBody>
      </p:sp>
      <p:sp>
        <p:nvSpPr>
          <p:cNvPr id="42" name="Text Box 21"/>
          <p:cNvSpPr txBox="1">
            <a:spLocks noChangeArrowheads="1"/>
          </p:cNvSpPr>
          <p:nvPr/>
        </p:nvSpPr>
        <p:spPr bwMode="auto">
          <a:xfrm>
            <a:off x="1434982" y="5932962"/>
            <a:ext cx="678006" cy="376742"/>
          </a:xfrm>
          <a:prstGeom prst="roundRect">
            <a:avLst/>
          </a:prstGeom>
          <a:solidFill>
            <a:srgbClr val="663300"/>
          </a:solidFill>
          <a:ln w="28575">
            <a:noFill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78145" tIns="39072" rIns="78145" bIns="39072">
            <a:spAutoFit/>
          </a:bodyPr>
          <a:lstStyle/>
          <a:p>
            <a:r>
              <a:rPr lang="zh-CN" altLang="en-US" sz="1700" b="1" dirty="0">
                <a:solidFill>
                  <a:schemeClr val="bg1"/>
                </a:solidFill>
                <a:ea typeface="黑体" panose="02010609060101010101" pitchFamily="2" charset="-122"/>
              </a:rPr>
              <a:t>徐 州</a:t>
            </a:r>
            <a:endParaRPr lang="zh-CN" altLang="en-US" sz="1700" b="1" dirty="0">
              <a:solidFill>
                <a:schemeClr val="bg1"/>
              </a:solidFill>
              <a:ea typeface="黑体" panose="02010609060101010101" pitchFamily="2" charset="-122"/>
            </a:endParaRPr>
          </a:p>
        </p:txBody>
      </p:sp>
      <p:sp>
        <p:nvSpPr>
          <p:cNvPr id="43" name="Text Box 22"/>
          <p:cNvSpPr txBox="1">
            <a:spLocks noChangeArrowheads="1"/>
          </p:cNvSpPr>
          <p:nvPr/>
        </p:nvSpPr>
        <p:spPr bwMode="auto">
          <a:xfrm>
            <a:off x="3853918" y="3279550"/>
            <a:ext cx="760545" cy="402073"/>
          </a:xfrm>
          <a:prstGeom prst="rect">
            <a:avLst/>
          </a:prstGeom>
          <a:noFill/>
          <a:ln w="28575">
            <a:noFill/>
            <a:miter lim="800000"/>
          </a:ln>
          <a:effectLst/>
        </p:spPr>
        <p:txBody>
          <a:bodyPr wrap="none" lIns="78145" tIns="39072" rIns="78145" bIns="39072">
            <a:spAutoFit/>
          </a:bodyPr>
          <a:lstStyle/>
          <a:p>
            <a:r>
              <a:rPr lang="zh-CN" altLang="en-US" sz="2100" b="1" dirty="0">
                <a:solidFill>
                  <a:srgbClr val="7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9060101010101" pitchFamily="2" charset="-122"/>
              </a:rPr>
              <a:t>临 沂</a:t>
            </a:r>
            <a:endParaRPr lang="zh-CN" altLang="en-US" sz="2100" b="1" dirty="0">
              <a:solidFill>
                <a:srgbClr val="7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黑体" panose="02010609060101010101" pitchFamily="2" charset="-122"/>
            </a:endParaRPr>
          </a:p>
        </p:txBody>
      </p:sp>
      <p:sp>
        <p:nvSpPr>
          <p:cNvPr id="44" name="Text Box 23"/>
          <p:cNvSpPr txBox="1">
            <a:spLocks noChangeArrowheads="1"/>
          </p:cNvSpPr>
          <p:nvPr/>
        </p:nvSpPr>
        <p:spPr bwMode="auto">
          <a:xfrm>
            <a:off x="1321595" y="3347586"/>
            <a:ext cx="760545" cy="402073"/>
          </a:xfrm>
          <a:prstGeom prst="rect">
            <a:avLst/>
          </a:prstGeom>
          <a:noFill/>
          <a:ln w="28575">
            <a:noFill/>
            <a:miter lim="800000"/>
          </a:ln>
          <a:effectLst/>
        </p:spPr>
        <p:txBody>
          <a:bodyPr wrap="none" lIns="78145" tIns="39072" rIns="78145" bIns="39072">
            <a:spAutoFit/>
          </a:bodyPr>
          <a:lstStyle/>
          <a:p>
            <a:r>
              <a:rPr lang="zh-CN" altLang="en-US" sz="2100" b="1" dirty="0">
                <a:solidFill>
                  <a:srgbClr val="7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黑体" panose="02010609060101010101" pitchFamily="2" charset="-122"/>
              </a:rPr>
              <a:t>滕 县</a:t>
            </a:r>
            <a:endParaRPr lang="zh-CN" altLang="en-US" sz="2100" b="1" dirty="0">
              <a:solidFill>
                <a:srgbClr val="7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黑体" panose="02010609060101010101" pitchFamily="2" charset="-122"/>
            </a:endParaRPr>
          </a:p>
        </p:txBody>
      </p:sp>
      <p:sp>
        <p:nvSpPr>
          <p:cNvPr id="45" name="Text Box 24"/>
          <p:cNvSpPr txBox="1">
            <a:spLocks noChangeArrowheads="1"/>
          </p:cNvSpPr>
          <p:nvPr/>
        </p:nvSpPr>
        <p:spPr bwMode="auto">
          <a:xfrm rot="20335637">
            <a:off x="3499434" y="2561223"/>
            <a:ext cx="1270867" cy="444846"/>
          </a:xfrm>
          <a:prstGeom prst="roundRect">
            <a:avLst/>
          </a:prstGeom>
          <a:solidFill>
            <a:schemeClr val="accent2">
              <a:lumMod val="50000"/>
            </a:schemeClr>
          </a:solidFill>
          <a:ln w="9525">
            <a:noFill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78145" tIns="39072" rIns="78145" bIns="39072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板垣师团</a:t>
            </a:r>
            <a:endParaRPr lang="zh-CN" altLang="en-US" sz="21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6" name="Text Box 25"/>
          <p:cNvSpPr txBox="1">
            <a:spLocks noChangeArrowheads="1"/>
          </p:cNvSpPr>
          <p:nvPr/>
        </p:nvSpPr>
        <p:spPr bwMode="auto">
          <a:xfrm rot="3265465">
            <a:off x="582878" y="2467486"/>
            <a:ext cx="1270867" cy="444846"/>
          </a:xfrm>
          <a:prstGeom prst="roundRect">
            <a:avLst/>
          </a:prstGeom>
          <a:solidFill>
            <a:schemeClr val="accent2">
              <a:lumMod val="50000"/>
            </a:schemeClr>
          </a:solidFill>
          <a:ln w="9525">
            <a:noFill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78145" tIns="39072" rIns="78145" bIns="39072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矶谷师团</a:t>
            </a:r>
            <a:endParaRPr lang="zh-CN" altLang="en-US" sz="21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19483" y="6391129"/>
            <a:ext cx="8959906" cy="402073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en-US" altLang="zh-CN" sz="2100" dirty="0">
                <a:latin typeface="华文新魏" pitchFamily="2" charset="-122"/>
                <a:ea typeface="华文新魏" pitchFamily="2" charset="-122"/>
              </a:rPr>
              <a:t>1938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2100" dirty="0">
                <a:latin typeface="华文新魏" pitchFamily="2" charset="-122"/>
                <a:ea typeface="华文新魏" pitchFamily="2" charset="-122"/>
              </a:rPr>
              <a:t>3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月，北路日军孤军南下，向台儿庄发起攻击，中国守军奋起抵抗。</a:t>
            </a:r>
            <a:endParaRPr lang="zh-CN" altLang="en-US" sz="2100" dirty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 animBg="1"/>
      <p:bldP spid="43" grpId="0"/>
      <p:bldP spid="44" grpId="0"/>
      <p:bldP spid="45" grpId="0" animBg="1"/>
      <p:bldP spid="46" grpId="0" animBg="1"/>
      <p:bldP spid="4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0190" y="6762774"/>
            <a:ext cx="9144000" cy="136072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59" name="图片 58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0" name="图片 59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756903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761958" y="140305"/>
            <a:ext cx="243201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1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041270" y="131800"/>
            <a:ext cx="419533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20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课  正面战场的抗战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23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0189" y="775589"/>
            <a:ext cx="1247261" cy="68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89014" y="830986"/>
            <a:ext cx="850314" cy="494405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27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经过</a:t>
            </a:r>
            <a:endParaRPr lang="zh-CN" altLang="en-US" sz="27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7123216" y="1693941"/>
            <a:ext cx="1964090" cy="5111054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        日军在强大炮火掩护下，向台儿庄东北角发动猛攻，遭到抵抗后绕到庄北发动进攻，突破北门，与第三十一师展开拉锯战。日军主力</a:t>
            </a:r>
            <a:r>
              <a:rPr lang="en-US" sz="2100" dirty="0">
                <a:latin typeface="华文新魏" pitchFamily="2" charset="-122"/>
                <a:ea typeface="华文新魏" pitchFamily="2" charset="-122"/>
              </a:rPr>
              <a:t>5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万余人也赶到台儿庄增援。</a:t>
            </a:r>
            <a:r>
              <a:rPr lang="en-US" sz="2100" dirty="0">
                <a:latin typeface="华文新魏" pitchFamily="2" charset="-122"/>
                <a:ea typeface="华文新魏" pitchFamily="2" charset="-122"/>
              </a:rPr>
              <a:t>28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日夜，日军从台儿庄西北突入庄内。</a:t>
            </a:r>
            <a:endParaRPr lang="zh-CN" altLang="en-US" sz="21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53" name="图片 5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248159" y="1592023"/>
            <a:ext cx="6576469" cy="5034678"/>
          </a:xfrm>
          <a:prstGeom prst="roundRect">
            <a:avLst>
              <a:gd name="adj" fmla="val 4996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4" name="Picture 2" descr="https://gss0.bdstatic.com/94o3dSag_xI4khGkpoWK1HF6hhy/baike/c0%3Dbaike80%2C5%2C5%2C80%2C26/sign=a68efa50be003af359b7d4325443ad39/bba1cd11728b4710294fe795cbcec3fdfc03230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0732" y="1728095"/>
            <a:ext cx="1333195" cy="1836977"/>
          </a:xfrm>
          <a:prstGeom prst="roundRect">
            <a:avLst>
              <a:gd name="adj" fmla="val 10482"/>
            </a:avLst>
          </a:prstGeom>
          <a:noFill/>
          <a:ln>
            <a:solidFill>
              <a:schemeClr val="tx1"/>
            </a:solidFill>
          </a:ln>
        </p:spPr>
      </p:pic>
      <p:sp>
        <p:nvSpPr>
          <p:cNvPr id="55" name="TextBox 54"/>
          <p:cNvSpPr txBox="1"/>
          <p:nvPr/>
        </p:nvSpPr>
        <p:spPr>
          <a:xfrm>
            <a:off x="304853" y="3628535"/>
            <a:ext cx="6406388" cy="2695008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        为收复失地，第三十一师长池峰城选定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57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位组成敢死队，入夜后在炮火的掩护下，敢死队员穿戴日军军服、钢盔，腰间挂满手榴弹，手持短枪，分数路爬墙入城，插入敌背后，冲入敌阵的敢死队员受伤倒下了，便拉响身上的手榴弹，与敌人同归于尽。激战至午夜，收复掩蔽所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5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个、房舍数幢。西北城角之敌明显受到削弱。战斗结束后，英勇的敢死队仅剩下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13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人。池峰城决定每人奖大洋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30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元，勇士们对池峰城表示道：“我们以必死的决心去战斗的目的，是要确保我们以及我们的子孙不做日本帝国主义的奴隶，是为了争取民族的生存。比起死去的弟兄，我们是幸运的。如果收下了钱，我们将对不起死难的弟兄们。”</a:t>
            </a:r>
            <a:endParaRPr lang="zh-CN" altLang="en-US" sz="17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18226" y="1728095"/>
            <a:ext cx="464046" cy="1292688"/>
          </a:xfrm>
          <a:prstGeom prst="roundRect">
            <a:avLst/>
          </a:prstGeom>
          <a:noFill/>
        </p:spPr>
        <p:txBody>
          <a:bodyPr vert="eaVert" wrap="square" lIns="78145" tIns="39072" rIns="78145" bIns="39072" rtlCol="0">
            <a:spAutoFit/>
          </a:bodyPr>
          <a:lstStyle/>
          <a:p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池峰城</a:t>
            </a:r>
            <a:endParaRPr lang="zh-CN" altLang="en-US" sz="17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57" name="Picture 3" descr="C:\Users\Administrator\Desktop\u=4233341378,687605220&amp;fm=27&amp;gp=0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961193" y="1728095"/>
            <a:ext cx="2765167" cy="1836977"/>
          </a:xfrm>
          <a:prstGeom prst="roundRect">
            <a:avLst>
              <a:gd name="adj" fmla="val 10741"/>
            </a:avLst>
          </a:prstGeom>
          <a:noFill/>
          <a:ln>
            <a:solidFill>
              <a:schemeClr val="tx1"/>
            </a:solidFill>
          </a:ln>
        </p:spPr>
      </p:pic>
      <p:pic>
        <p:nvPicPr>
          <p:cNvPr id="62" name="Picture 4" descr="C:\Users\Administrator\Desktop\timg (3)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669648" y="1728095"/>
            <a:ext cx="2222028" cy="1836977"/>
          </a:xfrm>
          <a:prstGeom prst="roundRect">
            <a:avLst>
              <a:gd name="adj" fmla="val 9664"/>
            </a:avLst>
          </a:prstGeom>
          <a:noFill/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149891" y="1387914"/>
            <a:ext cx="5045739" cy="5306823"/>
          </a:xfrm>
          <a:prstGeom prst="roundRect">
            <a:avLst>
              <a:gd name="adj" fmla="val 4996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0190" y="6762774"/>
            <a:ext cx="9144000" cy="136072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59" name="图片 58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0" name="图片 5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756903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761958" y="140305"/>
            <a:ext cx="243201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1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041270" y="131800"/>
            <a:ext cx="419533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20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课  正面战场的抗战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23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20189" y="775589"/>
            <a:ext cx="1247261" cy="68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89014" y="830986"/>
            <a:ext cx="850314" cy="494405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27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经过</a:t>
            </a:r>
            <a:endParaRPr lang="zh-CN" altLang="en-US" sz="27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649180" y="1660059"/>
            <a:ext cx="3118154" cy="4787889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        台儿庄东南门被敌突破，日军投掷催泪瓦斯弹，中国守军或死或伤，损失达</a:t>
            </a:r>
            <a:r>
              <a:rPr lang="en-US" dirty="0" smtClean="0">
                <a:latin typeface="华文新魏" pitchFamily="2" charset="-122"/>
                <a:ea typeface="华文新魏" pitchFamily="2" charset="-122"/>
              </a:rPr>
              <a:t>7/10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以上。我军退守西北一角，李宗仁要求死守，第三十一师师长池峰城率部逐屋抵抗，组织数百人敢死队，分组向敌反击。午夜，敌军正在酣睡中，我军敢死队全线出击，冲进敌阵，猛砍猛杀，敌军乱作一团，向后溃散，被敌侵占的台儿庄市街，被我一举夺回</a:t>
            </a:r>
            <a:r>
              <a:rPr lang="en-US" dirty="0" smtClean="0">
                <a:latin typeface="华文新魏" pitchFamily="2" charset="-122"/>
                <a:ea typeface="华文新魏" pitchFamily="2" charset="-122"/>
              </a:rPr>
              <a:t>3/4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。</a:t>
            </a:r>
            <a:r>
              <a:rPr lang="en-US" dirty="0" smtClean="0">
                <a:latin typeface="华文新魏" pitchFamily="2" charset="-122"/>
                <a:ea typeface="华文新魏" pitchFamily="2" charset="-122"/>
              </a:rPr>
              <a:t>4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月</a:t>
            </a:r>
            <a:r>
              <a:rPr lang="en-US" dirty="0" smtClean="0">
                <a:latin typeface="华文新魏" pitchFamily="2" charset="-122"/>
                <a:ea typeface="华文新魏" pitchFamily="2" charset="-122"/>
              </a:rPr>
              <a:t>6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日中国军队发起全线攻击，肃清城内残敌，先后消灭了刘家湖等地敌军，台儿庄战役以中国方面的胜利而告结束。</a:t>
            </a:r>
            <a:endParaRPr lang="zh-CN" altLang="en-US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5" name="图片 24" descr="21f722b4d69b83c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3090" y="4685426"/>
            <a:ext cx="2459372" cy="1836977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" name="图片 25" descr="t01880b78f91d7c7d43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1672" y="2576304"/>
            <a:ext cx="2421367" cy="2005003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7" name="图片 26" descr="t01be28f666c9731e54.jpg"/>
          <p:cNvPicPr>
            <a:picLocks noChangeAspect="1"/>
          </p:cNvPicPr>
          <p:nvPr/>
        </p:nvPicPr>
        <p:blipFill>
          <a:blip r:embed="rId8"/>
          <a:srcRect r="4771"/>
          <a:stretch>
            <a:fillRect/>
          </a:stretch>
        </p:blipFill>
        <p:spPr>
          <a:xfrm>
            <a:off x="2749733" y="2576304"/>
            <a:ext cx="2381135" cy="1973050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8" name="图片 27" descr="userid231167time20110106184005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749733" y="4685426"/>
            <a:ext cx="2389204" cy="1873239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" name="图片 29" descr="QQ截图20171130200017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3278" y="1523987"/>
            <a:ext cx="4818965" cy="9345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0190" y="6762774"/>
            <a:ext cx="9144000" cy="136072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59" name="图片 58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0" name="图片 59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756903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761958" y="140305"/>
            <a:ext cx="243201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1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041270" y="131800"/>
            <a:ext cx="419533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20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课  正面战场的抗战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23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0189" y="775589"/>
            <a:ext cx="1247261" cy="68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89014" y="830986"/>
            <a:ext cx="850314" cy="494405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27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影响</a:t>
            </a:r>
            <a:endParaRPr lang="zh-CN" altLang="en-US" sz="27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1113684" y="4789724"/>
            <a:ext cx="6973325" cy="1905013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5" name="Rectangle 3"/>
          <p:cNvSpPr txBox="1">
            <a:spLocks noChangeArrowheads="1"/>
          </p:cNvSpPr>
          <p:nvPr/>
        </p:nvSpPr>
        <p:spPr>
          <a:xfrm>
            <a:off x="2587720" y="4857760"/>
            <a:ext cx="5499289" cy="1836977"/>
          </a:xfrm>
          <a:prstGeom prst="rect">
            <a:avLst/>
          </a:prstGeom>
        </p:spPr>
        <p:txBody>
          <a:bodyPr vert="horz" lIns="78145" tIns="39072" rIns="78145" bIns="39072" rtlCol="0">
            <a:noAutofit/>
          </a:bodyPr>
          <a:lstStyle/>
          <a:p>
            <a:pPr defTabSz="781685">
              <a:defRPr/>
            </a:pP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　  “台儿庄捷报传出后，举国若狂。京沪沦陷后，笼罩全国的悲观空气至此一扫而空，抗战前途露出一线曙光。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……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区区台儿庄地区经此一战，几成民族复兴的新象征。我军得此鼓励，无不精神百倍，都出现一片欢乐之情，为抗战发动以来的第一快事。”                                                            </a:t>
            </a:r>
            <a:endParaRPr lang="en-US" altLang="zh-CN" sz="1700" dirty="0">
              <a:latin typeface="华文新魏" pitchFamily="2" charset="-122"/>
              <a:ea typeface="华文新魏" pitchFamily="2" charset="-122"/>
            </a:endParaRPr>
          </a:p>
          <a:p>
            <a:pPr defTabSz="781685">
              <a:defRPr/>
            </a:pP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                                                                   ——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李宗仁</a:t>
            </a:r>
            <a:endParaRPr lang="zh-CN" altLang="en-US" sz="17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6" name="图片 107374306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3F4EF"/>
              </a:clrFrom>
              <a:clrTo>
                <a:srgbClr val="F3F4E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27072" y="4871838"/>
            <a:ext cx="1247261" cy="1754863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圆角矩形 27"/>
          <p:cNvSpPr/>
          <p:nvPr/>
        </p:nvSpPr>
        <p:spPr>
          <a:xfrm>
            <a:off x="4191508" y="2476494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兵力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29" name="圆角矩形 28"/>
          <p:cNvSpPr/>
          <p:nvPr/>
        </p:nvSpPr>
        <p:spPr>
          <a:xfrm>
            <a:off x="4992821" y="1864168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中方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30" name="圆角矩形 29"/>
          <p:cNvSpPr/>
          <p:nvPr/>
        </p:nvSpPr>
        <p:spPr>
          <a:xfrm>
            <a:off x="6276611" y="1864168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日本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009184" y="2476494"/>
            <a:ext cx="680324" cy="725238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en-US" altLang="zh-CN" sz="2100" b="1" dirty="0">
                <a:latin typeface="华文新魏" pitchFamily="2" charset="-122"/>
                <a:ea typeface="华文新魏" pitchFamily="2" charset="-122"/>
              </a:rPr>
              <a:t>29</a:t>
            </a:r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万</a:t>
            </a:r>
            <a:endParaRPr lang="zh-CN" altLang="en-US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296775" y="2476494"/>
            <a:ext cx="68032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en-US" altLang="zh-CN" sz="2100" b="1" dirty="0">
                <a:latin typeface="华文新魏" pitchFamily="2" charset="-122"/>
                <a:ea typeface="华文新魏" pitchFamily="2" charset="-122"/>
              </a:rPr>
              <a:t>5</a:t>
            </a:r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万</a:t>
            </a:r>
            <a:endParaRPr lang="zh-CN" altLang="en-US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4" name="圆角矩形 33"/>
          <p:cNvSpPr/>
          <p:nvPr/>
        </p:nvSpPr>
        <p:spPr>
          <a:xfrm>
            <a:off x="4211673" y="3973290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伤亡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106208" y="4009862"/>
            <a:ext cx="68032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en-US" altLang="zh-CN" sz="2100" b="1" dirty="0">
                <a:solidFill>
                  <a:srgbClr val="7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5</a:t>
            </a:r>
            <a:r>
              <a:rPr lang="zh-CN" altLang="en-US" sz="2100" b="1" dirty="0">
                <a:solidFill>
                  <a:srgbClr val="7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万</a:t>
            </a:r>
            <a:endParaRPr lang="zh-CN" altLang="en-US" sz="2100" b="1" dirty="0">
              <a:solidFill>
                <a:srgbClr val="7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296775" y="4009862"/>
            <a:ext cx="68032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en-US" altLang="zh-CN" sz="2100" b="1" dirty="0">
                <a:solidFill>
                  <a:srgbClr val="7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2</a:t>
            </a:r>
            <a:r>
              <a:rPr lang="zh-CN" altLang="en-US" sz="2100" b="1" dirty="0">
                <a:solidFill>
                  <a:srgbClr val="7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万</a:t>
            </a:r>
            <a:endParaRPr lang="zh-CN" altLang="en-US" sz="2100" b="1" dirty="0">
              <a:solidFill>
                <a:srgbClr val="7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7" name="圆角矩形 36"/>
          <p:cNvSpPr/>
          <p:nvPr/>
        </p:nvSpPr>
        <p:spPr>
          <a:xfrm>
            <a:off x="4211673" y="3156855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将领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992820" y="3156856"/>
            <a:ext cx="907099" cy="725238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李宗仁</a:t>
            </a:r>
            <a:endParaRPr lang="zh-CN" altLang="en-US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126694" y="3156856"/>
            <a:ext cx="1417343" cy="104840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pPr algn="ctr"/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板垣征四郎</a:t>
            </a:r>
            <a:endParaRPr lang="en-US" altLang="zh-CN" sz="2100" b="1" dirty="0">
              <a:latin typeface="华文新魏" pitchFamily="2" charset="-122"/>
              <a:ea typeface="华文新魏" pitchFamily="2" charset="-122"/>
            </a:endParaRPr>
          </a:p>
          <a:p>
            <a:pPr algn="ctr"/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矶谷廉介</a:t>
            </a:r>
            <a:endParaRPr lang="zh-CN" altLang="en-US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5956613" y="2340421"/>
            <a:ext cx="113387" cy="2245194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5670787" y="1734280"/>
            <a:ext cx="629099" cy="602127"/>
          </a:xfrm>
          <a:prstGeom prst="rect">
            <a:avLst/>
          </a:prstGeom>
          <a:noFill/>
        </p:spPr>
        <p:txBody>
          <a:bodyPr wrap="none" lIns="78145" tIns="39072" rIns="78145" bIns="39072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altLang="zh-CN" sz="3400" b="1" dirty="0">
                <a:ln w="11430"/>
                <a:solidFill>
                  <a:srgbClr val="FF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PK</a:t>
            </a:r>
            <a:endParaRPr lang="zh-CN" altLang="en-US" sz="3400" b="1" dirty="0">
              <a:ln w="11430"/>
              <a:solidFill>
                <a:srgbClr val="FF00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190567" y="775589"/>
            <a:ext cx="8087010" cy="898431"/>
          </a:xfrm>
          <a:prstGeom prst="rect">
            <a:avLst/>
          </a:prstGeom>
          <a:noFill/>
        </p:spPr>
        <p:txBody>
          <a:bodyPr wrap="square" lIns="66783" tIns="33391" rIns="66783" bIns="33391" rtlCol="0">
            <a:spAutoFit/>
          </a:bodyPr>
          <a:lstStyle/>
          <a:p>
            <a:r>
              <a:rPr lang="zh-CN" altLang="en-US" sz="2700" dirty="0">
                <a:latin typeface="华文新魏" pitchFamily="2" charset="-122"/>
                <a:ea typeface="华文新魏" pitchFamily="2" charset="-122"/>
              </a:rPr>
              <a:t>是抗战以来中国正面战场取得的最大的一场胜仗，振奋了中国军民的精神，坚定了抗战意志和信念。</a:t>
            </a:r>
            <a:endParaRPr lang="zh-CN" altLang="en-US" sz="27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45" name="图片 44" descr="t019b4f05ea347fd939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20071" y="2000240"/>
            <a:ext cx="1496714" cy="24493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3" name="图片 4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510243" y="1796132"/>
            <a:ext cx="3438126" cy="2925556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6" name="图片 45" descr="de43921f-f938-42e2-a907-e71e55f21e65.jpg"/>
          <p:cNvPicPr>
            <a:picLocks noChangeAspect="1"/>
          </p:cNvPicPr>
          <p:nvPr/>
        </p:nvPicPr>
        <p:blipFill>
          <a:blip r:embed="rId8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 l="3227" t="25981" r="15795" b="8919"/>
          <a:stretch>
            <a:fillRect/>
          </a:stretch>
        </p:blipFill>
        <p:spPr>
          <a:xfrm>
            <a:off x="716828" y="2884711"/>
            <a:ext cx="2927882" cy="1793681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660135" y="1796132"/>
            <a:ext cx="3324738" cy="1125347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        台儿庄战役，历经月余，中国军队缴获大炮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31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门，装甲车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11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辆，大小战车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8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辆，轻重机枪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1000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余挺，步枪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10000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余支。</a:t>
            </a:r>
            <a:endParaRPr lang="zh-CN" altLang="en-US" sz="1700" dirty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5" grpId="0"/>
      <p:bldP spid="36" grpId="0"/>
      <p:bldP spid="42" grpId="0"/>
      <p:bldP spid="4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0190" y="6762774"/>
            <a:ext cx="9144000" cy="136072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59" name="图片 58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0" name="图片 59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756903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761958" y="140305"/>
            <a:ext cx="243201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1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0189" y="775589"/>
            <a:ext cx="1247261" cy="68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89014" y="830986"/>
            <a:ext cx="850314" cy="494405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27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时间</a:t>
            </a:r>
            <a:endParaRPr lang="zh-CN" altLang="en-US" sz="27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041270" y="131800"/>
            <a:ext cx="419533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20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课  正面战场的抗战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227071" y="775589"/>
            <a:ext cx="7653650" cy="898431"/>
          </a:xfrm>
          <a:prstGeom prst="rect">
            <a:avLst/>
          </a:prstGeom>
          <a:noFill/>
        </p:spPr>
        <p:txBody>
          <a:bodyPr wrap="square" lIns="66783" tIns="33391" rIns="66783" bIns="33391" rtlCol="0">
            <a:spAutoFit/>
          </a:bodyPr>
          <a:lstStyle/>
          <a:p>
            <a:r>
              <a:rPr lang="en-US" altLang="zh-CN" sz="2700" dirty="0">
                <a:latin typeface="华文新魏" pitchFamily="2" charset="-122"/>
                <a:ea typeface="华文新魏" pitchFamily="2" charset="-122"/>
              </a:rPr>
              <a:t>1938</a:t>
            </a:r>
            <a:r>
              <a:rPr lang="zh-CN" altLang="en-US" sz="2700" dirty="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2700" dirty="0">
                <a:latin typeface="华文新魏" pitchFamily="2" charset="-122"/>
                <a:ea typeface="华文新魏" pitchFamily="2" charset="-122"/>
              </a:rPr>
              <a:t>6</a:t>
            </a:r>
            <a:r>
              <a:rPr lang="zh-CN" altLang="en-US" sz="2700" dirty="0">
                <a:latin typeface="华文新魏" pitchFamily="2" charset="-122"/>
                <a:ea typeface="华文新魏" pitchFamily="2" charset="-122"/>
              </a:rPr>
              <a:t>月开始，日军先后集结</a:t>
            </a:r>
            <a:r>
              <a:rPr lang="en-US" altLang="zh-CN" sz="2700" dirty="0">
                <a:latin typeface="华文新魏" pitchFamily="2" charset="-122"/>
                <a:ea typeface="华文新魏" pitchFamily="2" charset="-122"/>
              </a:rPr>
              <a:t>40</a:t>
            </a:r>
            <a:r>
              <a:rPr lang="zh-CN" altLang="en-US" sz="2700" dirty="0">
                <a:latin typeface="华文新魏" pitchFamily="2" charset="-122"/>
                <a:ea typeface="华文新魏" pitchFamily="2" charset="-122"/>
              </a:rPr>
              <a:t>多万兵力进攻</a:t>
            </a:r>
            <a:r>
              <a:rPr lang="zh-CN" altLang="en-US" sz="27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武汉</a:t>
            </a:r>
            <a:r>
              <a:rPr lang="zh-CN" altLang="en-US" sz="2700" dirty="0">
                <a:latin typeface="华文新魏" pitchFamily="2" charset="-122"/>
                <a:ea typeface="华文新魏" pitchFamily="2" charset="-122"/>
              </a:rPr>
              <a:t>。</a:t>
            </a:r>
            <a:endParaRPr lang="zh-CN" altLang="en-US" sz="27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5" name="矩形 9"/>
          <p:cNvSpPr>
            <a:spLocks noChangeArrowheads="1"/>
          </p:cNvSpPr>
          <p:nvPr/>
        </p:nvSpPr>
        <p:spPr bwMode="auto">
          <a:xfrm>
            <a:off x="354008" y="4449543"/>
            <a:ext cx="2914036" cy="2313230"/>
          </a:xfrm>
          <a:prstGeom prst="roundRect">
            <a:avLst/>
          </a:prstGeom>
          <a:solidFill>
            <a:schemeClr val="bg2">
              <a:lumMod val="25000"/>
            </a:schemeClr>
          </a:solidFill>
          <a:ln w="9525">
            <a:noFill/>
            <a:miter lim="800000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lIns="78145" tIns="39072" rIns="78145" bIns="39072" anchor="ctr"/>
          <a:lstStyle/>
          <a:p>
            <a:pPr algn="ctr"/>
            <a:endParaRPr lang="en-US" altLang="zh-CN" sz="1700" b="1" dirty="0">
              <a:solidFill>
                <a:srgbClr val="FFFFFF"/>
              </a:solidFill>
              <a:latin typeface="Calibri" panose="020F0502020204030204" pitchFamily="34" charset="0"/>
              <a:ea typeface="微软雅黑" panose="020B0503020204020204" charset="-122"/>
            </a:endParaRPr>
          </a:p>
          <a:p>
            <a:pPr algn="ctr"/>
            <a:r>
              <a:rPr lang="zh-CN" altLang="en-US" sz="1700" b="1" dirty="0">
                <a:solidFill>
                  <a:srgbClr val="FFFFFF"/>
                </a:solidFill>
                <a:latin typeface="Calibri" panose="020F0502020204030204" pitchFamily="34" charset="0"/>
                <a:ea typeface="微软雅黑" panose="020B0503020204020204" charset="-122"/>
              </a:rPr>
              <a:t>日本</a:t>
            </a:r>
            <a:endParaRPr lang="zh-CN" altLang="en-US" sz="1700" b="1" dirty="0">
              <a:solidFill>
                <a:srgbClr val="FFFFFF"/>
              </a:solidFill>
              <a:latin typeface="Calibri" panose="020F0502020204030204" pitchFamily="34" charset="0"/>
              <a:ea typeface="微软雅黑" panose="020B0503020204020204" charset="-122"/>
            </a:endParaRPr>
          </a:p>
          <a:p>
            <a:pPr algn="ctr"/>
            <a:endParaRPr lang="zh-CN" altLang="en-US" sz="1700" b="1" dirty="0">
              <a:solidFill>
                <a:srgbClr val="FFFFFF"/>
              </a:solidFill>
              <a:latin typeface="Calibri" panose="020F0502020204030204" pitchFamily="34" charset="0"/>
            </a:endParaRPr>
          </a:p>
          <a:p>
            <a:r>
              <a:rPr lang="zh-CN" altLang="en-US" sz="1700" b="1" dirty="0">
                <a:solidFill>
                  <a:srgbClr val="FFFF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1700" b="1" dirty="0">
                <a:solidFill>
                  <a:srgbClr val="FFFFFF"/>
                </a:solidFill>
                <a:latin typeface="华文新魏" pitchFamily="2" charset="-122"/>
                <a:ea typeface="华文新魏" pitchFamily="2" charset="-122"/>
              </a:rPr>
              <a:t>日本</a:t>
            </a:r>
            <a:r>
              <a:rPr lang="zh-CN" altLang="en-US" sz="1700" b="1" dirty="0">
                <a:solidFill>
                  <a:srgbClr val="FFFFFF"/>
                </a:solidFill>
                <a:latin typeface="华文新魏" pitchFamily="2" charset="-122"/>
                <a:ea typeface="华文新魏" pitchFamily="2" charset="-122"/>
              </a:rPr>
              <a:t>大本营认为“只要攻占汉口、广州，就能支配中国”，于是日本御前会议决定发动武汉会战，迅速攻占武汉</a:t>
            </a:r>
            <a:r>
              <a:rPr lang="zh-CN" altLang="en-US" sz="1700" b="1" dirty="0">
                <a:solidFill>
                  <a:srgbClr val="FFFFFF"/>
                </a:solidFill>
                <a:latin typeface="华文新魏" pitchFamily="2" charset="-122"/>
                <a:ea typeface="华文新魏" pitchFamily="2" charset="-122"/>
              </a:rPr>
              <a:t>，迫使</a:t>
            </a:r>
            <a:r>
              <a:rPr lang="zh-CN" altLang="en-US" sz="1700" b="1" dirty="0">
                <a:solidFill>
                  <a:srgbClr val="FFFFFF"/>
                </a:solidFill>
                <a:latin typeface="华文新魏" pitchFamily="2" charset="-122"/>
                <a:ea typeface="华文新魏" pitchFamily="2" charset="-122"/>
              </a:rPr>
              <a:t>中国政府屈服。</a:t>
            </a:r>
            <a:endParaRPr lang="zh-CN" altLang="en-US" sz="1700" b="1" dirty="0">
              <a:solidFill>
                <a:srgbClr val="FFFFFF"/>
              </a:solidFill>
              <a:latin typeface="华文新魏" pitchFamily="2" charset="-122"/>
              <a:ea typeface="华文新魏" pitchFamily="2" charset="-122"/>
            </a:endParaRPr>
          </a:p>
          <a:p>
            <a:pPr algn="ctr"/>
            <a:endParaRPr lang="zh-CN" altLang="en-US" sz="1700" b="1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26" name="矩形 9"/>
          <p:cNvSpPr>
            <a:spLocks noChangeArrowheads="1"/>
          </p:cNvSpPr>
          <p:nvPr/>
        </p:nvSpPr>
        <p:spPr bwMode="auto">
          <a:xfrm>
            <a:off x="3404108" y="4449543"/>
            <a:ext cx="2982090" cy="2313230"/>
          </a:xfrm>
          <a:prstGeom prst="roundRect">
            <a:avLst/>
          </a:prstGeom>
          <a:solidFill>
            <a:schemeClr val="bg2">
              <a:lumMod val="25000"/>
            </a:schemeClr>
          </a:solidFill>
          <a:ln w="9525">
            <a:noFill/>
            <a:miter lim="800000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lIns="78145" tIns="39072" rIns="78145" bIns="39072" anchor="ctr"/>
          <a:lstStyle/>
          <a:p>
            <a:pPr algn="ctr"/>
            <a:r>
              <a:rPr lang="zh-CN" altLang="en-US" sz="1700" b="1" dirty="0">
                <a:solidFill>
                  <a:srgbClr val="FFFF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endParaRPr lang="zh-CN" altLang="en-US" sz="1700" b="1" dirty="0">
              <a:solidFill>
                <a:srgbClr val="FFFF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17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  <a:cs typeface="Meiryo UI" pitchFamily="34" charset="-128"/>
              </a:rPr>
              <a:t>        </a:t>
            </a:r>
            <a:endParaRPr lang="en-US" altLang="zh-CN" sz="17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  <a:cs typeface="Meiryo UI" pitchFamily="34" charset="-128"/>
            </a:endParaRPr>
          </a:p>
          <a:p>
            <a:r>
              <a:rPr lang="en-US" altLang="zh-CN" sz="17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  <a:cs typeface="Meiryo UI" pitchFamily="34" charset="-128"/>
              </a:rPr>
              <a:t>        </a:t>
            </a:r>
            <a:r>
              <a:rPr lang="zh-CN" altLang="en-US" sz="17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  <a:cs typeface="Meiryo UI" pitchFamily="34" charset="-128"/>
              </a:rPr>
              <a:t>抵抗消耗日军，以空间换时间，最后转变敌攻我守的战争态势；早内迁工厂、内运物资、整备军队、加紧生产，作长期抗战准备。</a:t>
            </a:r>
            <a:endParaRPr lang="zh-CN" altLang="en-US" sz="17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  <a:cs typeface="Meiryo UI" pitchFamily="34" charset="-128"/>
            </a:endParaRPr>
          </a:p>
        </p:txBody>
      </p:sp>
      <p:sp>
        <p:nvSpPr>
          <p:cNvPr id="27" name="文本框 6151"/>
          <p:cNvSpPr txBox="1">
            <a:spLocks noChangeArrowheads="1"/>
          </p:cNvSpPr>
          <p:nvPr/>
        </p:nvSpPr>
        <p:spPr bwMode="auto">
          <a:xfrm>
            <a:off x="3630883" y="4544739"/>
            <a:ext cx="2730097" cy="340517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63500" dir="2700000" algn="ctr" rotWithShape="0">
              <a:srgbClr val="000000">
                <a:alpha val="25000"/>
              </a:srgbClr>
            </a:outerShdw>
          </a:effectLst>
        </p:spPr>
        <p:txBody>
          <a:bodyPr lIns="78145" tIns="39072" rIns="78145" bIns="39072" anchor="ctr">
            <a:spAutoFit/>
          </a:bodyPr>
          <a:lstStyle/>
          <a:p>
            <a:pPr algn="ctr">
              <a:defRPr/>
            </a:pPr>
            <a:r>
              <a:rPr lang="zh-CN" altLang="en-US" sz="1700" b="1" dirty="0">
                <a:solidFill>
                  <a:schemeClr val="bg1"/>
                </a:solidFill>
                <a:ea typeface="微软雅黑" panose="020B0503020204020204" charset="-122"/>
              </a:rPr>
              <a:t>中国政府</a:t>
            </a:r>
            <a:endParaRPr lang="zh-CN" altLang="en-US" sz="17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263278" y="1387914"/>
            <a:ext cx="6236307" cy="2857520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4" name="图片 5128" descr="12857644171MB2ld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76666" y="1494005"/>
            <a:ext cx="2324442" cy="241124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5" name="TextBox 12"/>
          <p:cNvSpPr txBox="1">
            <a:spLocks noChangeArrowheads="1"/>
          </p:cNvSpPr>
          <p:nvPr/>
        </p:nvSpPr>
        <p:spPr bwMode="auto">
          <a:xfrm>
            <a:off x="319973" y="3905254"/>
            <a:ext cx="3115570" cy="29435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1400" dirty="0">
                <a:latin typeface="华文新魏" pitchFamily="2" charset="-122"/>
                <a:ea typeface="华文新魏" pitchFamily="2" charset="-122"/>
              </a:rPr>
              <a:t>武汉成为军事、经济、政治中心</a:t>
            </a:r>
            <a:endParaRPr lang="zh-CN" altLang="en-US" sz="14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757801" y="1401547"/>
            <a:ext cx="3628397" cy="2433398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       武汉位于长江中游，是当时中国第二大城市，中国内陆的重要交通中心，同时也是将南方港口运来的对外援助运往内陆的枢纽。日军侵占南京后，国民政府虽西迁重庆，但政府机关大部和军事统帅部却在武汉，包括自苏联所得到的军事及技术援助（苏联航空志愿队）。武汉实际上成为当时全国军事、政治、经济中心。</a:t>
            </a:r>
            <a:endParaRPr lang="zh-CN" altLang="en-US" sz="1700" dirty="0">
              <a:latin typeface="华文新魏" pitchFamily="2" charset="-122"/>
              <a:ea typeface="华文新魏" pitchFamily="2" charset="-122"/>
            </a:endParaRPr>
          </a:p>
        </p:txBody>
      </p:sp>
      <p:grpSp>
        <p:nvGrpSpPr>
          <p:cNvPr id="4" name="Group 26"/>
          <p:cNvGrpSpPr/>
          <p:nvPr/>
        </p:nvGrpSpPr>
        <p:grpSpPr bwMode="auto">
          <a:xfrm>
            <a:off x="6783054" y="1523986"/>
            <a:ext cx="2190865" cy="3061629"/>
            <a:chOff x="0" y="0"/>
            <a:chExt cx="2183141" cy="2016125"/>
          </a:xfrm>
        </p:grpSpPr>
        <p:sp>
          <p:nvSpPr>
            <p:cNvPr id="38" name="直接连接符​​ 33"/>
            <p:cNvSpPr>
              <a:spLocks noChangeShapeType="1"/>
            </p:cNvSpPr>
            <p:nvPr/>
          </p:nvSpPr>
          <p:spPr bwMode="auto">
            <a:xfrm>
              <a:off x="583302" y="51772"/>
              <a:ext cx="1400720" cy="1"/>
            </a:xfrm>
            <a:prstGeom prst="line">
              <a:avLst/>
            </a:prstGeom>
            <a:noFill/>
            <a:ln w="6350">
              <a:solidFill>
                <a:srgbClr val="A5A5A5"/>
              </a:solidFill>
              <a:prstDash val="sysDash"/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圆角矩形​​ 2"/>
            <p:cNvSpPr>
              <a:spLocks noChangeArrowheads="1"/>
            </p:cNvSpPr>
            <p:nvPr/>
          </p:nvSpPr>
          <p:spPr bwMode="auto">
            <a:xfrm rot="-316478">
              <a:off x="31017" y="789748"/>
              <a:ext cx="2152124" cy="1226377"/>
            </a:xfrm>
            <a:prstGeom prst="roundRect">
              <a:avLst>
                <a:gd name="adj" fmla="val 0"/>
              </a:avLst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0" name="直接连接符​​ 11"/>
            <p:cNvSpPr>
              <a:spLocks noChangeShapeType="1"/>
            </p:cNvSpPr>
            <p:nvPr/>
          </p:nvSpPr>
          <p:spPr bwMode="auto">
            <a:xfrm flipV="1">
              <a:off x="351927" y="122876"/>
              <a:ext cx="880414" cy="756345"/>
            </a:xfrm>
            <a:prstGeom prst="line">
              <a:avLst/>
            </a:prstGeom>
            <a:noFill/>
            <a:ln w="28575">
              <a:solidFill>
                <a:srgbClr val="7F7F7F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直接连接符​​ 13"/>
            <p:cNvSpPr>
              <a:spLocks noChangeShapeType="1"/>
            </p:cNvSpPr>
            <p:nvPr/>
          </p:nvSpPr>
          <p:spPr bwMode="auto">
            <a:xfrm>
              <a:off x="1476901" y="122876"/>
              <a:ext cx="336419" cy="621539"/>
            </a:xfrm>
            <a:prstGeom prst="line">
              <a:avLst/>
            </a:prstGeom>
            <a:noFill/>
            <a:ln w="28575">
              <a:solidFill>
                <a:srgbClr val="7F7F7F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椭圆​​ 4"/>
            <p:cNvSpPr>
              <a:spLocks noChangeArrowheads="1"/>
            </p:cNvSpPr>
            <p:nvPr/>
          </p:nvSpPr>
          <p:spPr bwMode="auto">
            <a:xfrm>
              <a:off x="1232341" y="0"/>
              <a:ext cx="244560" cy="244560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3" name="椭圆​​ 6"/>
            <p:cNvSpPr>
              <a:spLocks noChangeArrowheads="1"/>
            </p:cNvSpPr>
            <p:nvPr/>
          </p:nvSpPr>
          <p:spPr bwMode="auto">
            <a:xfrm>
              <a:off x="1283662" y="51772"/>
              <a:ext cx="141070" cy="141075"/>
            </a:xfrm>
            <a:prstGeom prst="ellipse">
              <a:avLst/>
            </a:prstGeom>
            <a:solidFill>
              <a:srgbClr val="D8D8D8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4" name="同侧圆角矩形 30"/>
            <p:cNvSpPr>
              <a:spLocks noChangeArrowheads="1"/>
            </p:cNvSpPr>
            <p:nvPr/>
          </p:nvSpPr>
          <p:spPr bwMode="auto">
            <a:xfrm rot="-304808">
              <a:off x="0" y="798100"/>
              <a:ext cx="2143772" cy="595293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226076572 h 21600"/>
                <a:gd name="T4" fmla="*/ 2147483647 w 21600"/>
                <a:gd name="T5" fmla="*/ 113037900 h 21600"/>
                <a:gd name="T6" fmla="*/ 2147483647 w 21600"/>
                <a:gd name="T7" fmla="*/ 226076572 h 21600"/>
                <a:gd name="T8" fmla="*/ 2147483647 w 21600"/>
                <a:gd name="T9" fmla="*/ 339114473 h 21600"/>
                <a:gd name="T10" fmla="*/ 2147483647 w 21600"/>
                <a:gd name="T11" fmla="*/ 226076572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3 w 21600"/>
                <a:gd name="T19" fmla="*/ 3163 h 21600"/>
                <a:gd name="T20" fmla="*/ 18437 w 21600"/>
                <a:gd name="T21" fmla="*/ 18437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6200" y="10800"/>
                  </a:moveTo>
                  <a:cubicBezTo>
                    <a:pt x="16200" y="7817"/>
                    <a:pt x="13782" y="5400"/>
                    <a:pt x="10800" y="5400"/>
                  </a:cubicBezTo>
                  <a:cubicBezTo>
                    <a:pt x="7817" y="5400"/>
                    <a:pt x="5400" y="7817"/>
                    <a:pt x="5400" y="10800"/>
                  </a:cubicBezTo>
                  <a:lnTo>
                    <a:pt x="0" y="10800"/>
                  </a:ln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599" y="4835"/>
                    <a:pt x="21600" y="10799"/>
                  </a:cubicBezTo>
                  <a:lnTo>
                    <a:pt x="21600" y="10800"/>
                  </a:lnTo>
                  <a:lnTo>
                    <a:pt x="24300" y="10800"/>
                  </a:lnTo>
                  <a:lnTo>
                    <a:pt x="18900" y="16200"/>
                  </a:lnTo>
                  <a:lnTo>
                    <a:pt x="13500" y="10800"/>
                  </a:lnTo>
                  <a:lnTo>
                    <a:pt x="16200" y="10800"/>
                  </a:lnTo>
                  <a:close/>
                </a:path>
              </a:pathLst>
            </a:custGeom>
            <a:solidFill>
              <a:srgbClr val="FFFFFF"/>
            </a:solidFill>
            <a:ln w="9525" cmpd="sng">
              <a:noFill/>
              <a:miter lim="800000"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45" name="圆角矩形​​ 3"/>
            <p:cNvSpPr>
              <a:spLocks noChangeArrowheads="1"/>
            </p:cNvSpPr>
            <p:nvPr/>
          </p:nvSpPr>
          <p:spPr bwMode="auto">
            <a:xfrm rot="-316478">
              <a:off x="125262" y="909046"/>
              <a:ext cx="1969599" cy="1011642"/>
            </a:xfrm>
            <a:prstGeom prst="roundRect">
              <a:avLst>
                <a:gd name="adj" fmla="val 0"/>
              </a:avLst>
            </a:prstGeom>
            <a:solidFill>
              <a:schemeClr val="bg2">
                <a:lumMod val="25000"/>
              </a:schemeClr>
            </a:solidFill>
            <a:ln w="19050">
              <a:solidFill>
                <a:srgbClr val="D8D8D8"/>
              </a:solidFill>
              <a:rou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anchor="ctr"/>
            <a:lstStyle/>
            <a:p>
              <a:pPr marL="292735" indent="-292735" algn="ctr"/>
              <a:r>
                <a:rPr lang="zh-CN" altLang="en-US" sz="2100" dirty="0">
                  <a:solidFill>
                    <a:srgbClr val="760000"/>
                  </a:solidFill>
                  <a:latin typeface="华文新魏" pitchFamily="2" charset="-122"/>
                  <a:ea typeface="华文新魏" pitchFamily="2" charset="-122"/>
                  <a:sym typeface="Calibri" panose="020F0502020204030204" pitchFamily="34" charset="0"/>
                </a:rPr>
                <a:t>        </a:t>
              </a:r>
              <a:endParaRPr lang="en-US" altLang="zh-CN" sz="2100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  <a:sym typeface="Calibri" panose="020F0502020204030204" pitchFamily="34" charset="0"/>
              </a:endParaRPr>
            </a:p>
          </p:txBody>
        </p:sp>
        <p:sp>
          <p:nvSpPr>
            <p:cNvPr id="46" name="椭圆​​ 8"/>
            <p:cNvSpPr>
              <a:spLocks noChangeArrowheads="1"/>
            </p:cNvSpPr>
            <p:nvPr/>
          </p:nvSpPr>
          <p:spPr bwMode="auto">
            <a:xfrm rot="-316478">
              <a:off x="310917" y="878978"/>
              <a:ext cx="89569" cy="89573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47" name="椭圆​​ 9"/>
            <p:cNvSpPr>
              <a:spLocks noChangeArrowheads="1"/>
            </p:cNvSpPr>
            <p:nvPr/>
          </p:nvSpPr>
          <p:spPr bwMode="auto">
            <a:xfrm rot="-316478">
              <a:off x="1772360" y="744052"/>
              <a:ext cx="89569" cy="89573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48" name="文本框 99"/>
          <p:cNvSpPr txBox="1">
            <a:spLocks noChangeArrowheads="1"/>
          </p:cNvSpPr>
          <p:nvPr/>
        </p:nvSpPr>
        <p:spPr bwMode="auto">
          <a:xfrm rot="21232521">
            <a:off x="6876625" y="3120795"/>
            <a:ext cx="1898489" cy="104840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78145" tIns="39072" rIns="78145" bIns="39072">
            <a:spAutoFit/>
          </a:bodyPr>
          <a:lstStyle/>
          <a:p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  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   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想一想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：日本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进攻武汉的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意图是什么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？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 animBg="1"/>
      <p:bldP spid="26" grpId="0" animBg="1"/>
      <p:bldP spid="27" grpId="0"/>
      <p:bldP spid="35" grpId="0"/>
      <p:bldP spid="36" grpId="0"/>
      <p:bldP spid="4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0190" y="6762774"/>
            <a:ext cx="9144000" cy="136072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59" name="图片 58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0" name="图片 59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756903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761958" y="140305"/>
            <a:ext cx="243201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1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775589"/>
            <a:ext cx="1247261" cy="68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89014" y="830986"/>
            <a:ext cx="850314" cy="494405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27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经过</a:t>
            </a:r>
            <a:endParaRPr lang="zh-CN" altLang="en-US" sz="27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041270" y="131800"/>
            <a:ext cx="419533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20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课  正面战场的抗战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376666" y="1660059"/>
            <a:ext cx="4081946" cy="4898606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" name="图片 4101" descr="8694a4c27d1ed21ba5df3896ad6eddc450da81cb39db1f9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0053" y="1796132"/>
            <a:ext cx="2211054" cy="24170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5" name="文本框 99"/>
          <p:cNvSpPr txBox="1">
            <a:spLocks noChangeArrowheads="1"/>
          </p:cNvSpPr>
          <p:nvPr/>
        </p:nvSpPr>
        <p:spPr bwMode="auto">
          <a:xfrm>
            <a:off x="2757801" y="2371345"/>
            <a:ext cx="1644117" cy="340289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78145" tIns="39072" rIns="78145" bIns="39072">
            <a:spAutoFit/>
          </a:bodyPr>
          <a:lstStyle/>
          <a:p>
            <a:pPr indent="227965"/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为</a:t>
            </a:r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保卫大武汉，中国军队部署</a:t>
            </a:r>
            <a:r>
              <a:rPr lang="en-US" altLang="zh-CN" sz="2400" dirty="0">
                <a:latin typeface="华文新魏" pitchFamily="2" charset="-122"/>
                <a:ea typeface="华文新魏" pitchFamily="2" charset="-122"/>
              </a:rPr>
              <a:t>100</a:t>
            </a:r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多万人参战</a:t>
            </a:r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。日军在空军、海军的协助下猛烈进攻。</a:t>
            </a:r>
            <a:endParaRPr lang="zh-CN" altLang="en-US" sz="24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6" name="图片 25" descr="10ebfa1e441d1e0f29090e1e6411182d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0054" y="4313470"/>
            <a:ext cx="2187688" cy="19594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7" name="圆角矩形 26"/>
          <p:cNvSpPr/>
          <p:nvPr/>
        </p:nvSpPr>
        <p:spPr>
          <a:xfrm>
            <a:off x="4968856" y="2544530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兵力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28" name="圆角矩形 27"/>
          <p:cNvSpPr/>
          <p:nvPr/>
        </p:nvSpPr>
        <p:spPr>
          <a:xfrm>
            <a:off x="6159424" y="1932204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中方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29" name="圆角矩形 28"/>
          <p:cNvSpPr/>
          <p:nvPr/>
        </p:nvSpPr>
        <p:spPr>
          <a:xfrm>
            <a:off x="7443214" y="1932204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日本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159423" y="2544530"/>
            <a:ext cx="850406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en-US" altLang="zh-CN" sz="2100" b="1" dirty="0">
                <a:latin typeface="华文新魏" pitchFamily="2" charset="-122"/>
                <a:ea typeface="华文新魏" pitchFamily="2" charset="-122"/>
              </a:rPr>
              <a:t>110</a:t>
            </a:r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万</a:t>
            </a:r>
            <a:endParaRPr lang="zh-CN" altLang="en-US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463379" y="2544530"/>
            <a:ext cx="680324" cy="725238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en-US" altLang="zh-CN" sz="2100" b="1" dirty="0">
                <a:latin typeface="华文新魏" pitchFamily="2" charset="-122"/>
                <a:ea typeface="华文新魏" pitchFamily="2" charset="-122"/>
              </a:rPr>
              <a:t>30</a:t>
            </a:r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万</a:t>
            </a:r>
            <a:endParaRPr lang="zh-CN" altLang="en-US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4" name="圆角矩形 33"/>
          <p:cNvSpPr/>
          <p:nvPr/>
        </p:nvSpPr>
        <p:spPr>
          <a:xfrm>
            <a:off x="4989021" y="3224892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将领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159423" y="3224892"/>
            <a:ext cx="907099" cy="725238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蒋介石</a:t>
            </a:r>
            <a:endParaRPr lang="en-US" altLang="zh-CN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293297" y="3224892"/>
            <a:ext cx="1417343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pPr algn="ctr"/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冈村宁次</a:t>
            </a:r>
            <a:endParaRPr lang="zh-CN" altLang="en-US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7123216" y="2408457"/>
            <a:ext cx="113387" cy="3537882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>
            <a:off x="6837390" y="1802316"/>
            <a:ext cx="629099" cy="602127"/>
          </a:xfrm>
          <a:prstGeom prst="rect">
            <a:avLst/>
          </a:prstGeom>
          <a:noFill/>
        </p:spPr>
        <p:txBody>
          <a:bodyPr wrap="none" lIns="78145" tIns="39072" rIns="78145" bIns="39072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altLang="zh-CN" sz="3400" b="1" dirty="0">
                <a:ln w="11430"/>
                <a:solidFill>
                  <a:srgbClr val="FF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PK</a:t>
            </a:r>
            <a:endParaRPr lang="zh-CN" altLang="en-US" sz="3400" b="1" dirty="0">
              <a:ln w="11430"/>
              <a:solidFill>
                <a:srgbClr val="FF00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9" name="Picture 2" descr="C:\Users\Administrator\Desktop\96dda144ad3459824b91bb0a06f431adcbef840b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520072" y="3905253"/>
            <a:ext cx="1137645" cy="1987389"/>
          </a:xfrm>
          <a:prstGeom prst="rect">
            <a:avLst/>
          </a:prstGeom>
          <a:noFill/>
        </p:spPr>
      </p:pic>
      <p:pic>
        <p:nvPicPr>
          <p:cNvPr id="40" name="Picture 3" descr="C:\Users\Administrator\Desktop\u=355046175,2801664478&amp;fm=27&amp;gp=0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762568" y="3905253"/>
            <a:ext cx="1247261" cy="19730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0190" y="6762774"/>
            <a:ext cx="9144000" cy="136072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59" name="图片 58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0" name="图片 59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756903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761958" y="140305"/>
            <a:ext cx="243201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1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775589"/>
            <a:ext cx="1247261" cy="68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89014" y="830986"/>
            <a:ext cx="850314" cy="494405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27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经过</a:t>
            </a:r>
            <a:endParaRPr lang="zh-CN" altLang="en-US" sz="27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041270" y="131800"/>
            <a:ext cx="419533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20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课  正面战场的抗战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376666" y="1660059"/>
            <a:ext cx="8050506" cy="4898606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5" name="文本框 99"/>
          <p:cNvSpPr txBox="1">
            <a:spLocks noChangeArrowheads="1"/>
          </p:cNvSpPr>
          <p:nvPr/>
        </p:nvSpPr>
        <p:spPr bwMode="auto">
          <a:xfrm>
            <a:off x="433359" y="6041535"/>
            <a:ext cx="8050506" cy="60212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78145" tIns="39072" rIns="78145" bIns="39072">
            <a:spAutoFit/>
          </a:bodyPr>
          <a:lstStyle/>
          <a:p>
            <a:pPr indent="227965"/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中国军队利用大别山、鄱阳湖和长江两岸有利地形，构筑工事，逐次抵抗，消耗敌军。</a:t>
            </a:r>
            <a:endParaRPr lang="zh-CN" altLang="en-US" sz="17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42" name="图片 41" descr="2015082211253773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6747" y="1796131"/>
            <a:ext cx="4328312" cy="4286280"/>
          </a:xfrm>
          <a:prstGeom prst="rect">
            <a:avLst/>
          </a:prstGeom>
        </p:spPr>
      </p:pic>
      <p:pic>
        <p:nvPicPr>
          <p:cNvPr id="43" name="图片 42" descr="2006102010390866c99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12162" y="1796132"/>
            <a:ext cx="3401598" cy="2549071"/>
          </a:xfrm>
          <a:prstGeom prst="rect">
            <a:avLst/>
          </a:prstGeom>
        </p:spPr>
      </p:pic>
      <p:pic>
        <p:nvPicPr>
          <p:cNvPr id="44" name="图片 43" descr="1411354187181.jpg"/>
          <p:cNvPicPr>
            <a:picLocks noChangeAspect="1"/>
          </p:cNvPicPr>
          <p:nvPr/>
        </p:nvPicPr>
        <p:blipFill>
          <a:blip r:embed="rId8"/>
          <a:srcRect t="12651" b="24999"/>
          <a:stretch>
            <a:fillRect/>
          </a:stretch>
        </p:blipFill>
        <p:spPr>
          <a:xfrm>
            <a:off x="4912162" y="4313471"/>
            <a:ext cx="3401622" cy="17498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图片 39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1397152" y="911661"/>
            <a:ext cx="7540262" cy="5851112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0190" y="6762774"/>
            <a:ext cx="9144000" cy="136072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59" name="图片 58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0" name="图片 5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756903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761958" y="140305"/>
            <a:ext cx="243201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1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20189" y="775589"/>
            <a:ext cx="1247261" cy="68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89014" y="830986"/>
            <a:ext cx="850314" cy="494405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27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经过</a:t>
            </a:r>
            <a:endParaRPr lang="zh-CN" altLang="en-US" sz="27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041270" y="131800"/>
            <a:ext cx="419533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20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课  正面战场的抗战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38" name="Picture 4" descr="http://p1.sanwen8.com/98/2016/08/0516/77272419_5.jpg"/>
          <p:cNvPicPr>
            <a:picLocks noChangeAspect="1" noChangeArrowheads="1"/>
          </p:cNvPicPr>
          <p:nvPr/>
        </p:nvPicPr>
        <p:blipFill>
          <a:blip r:embed="rId6"/>
          <a:srcRect b="5152"/>
          <a:stretch>
            <a:fillRect/>
          </a:stretch>
        </p:blipFill>
        <p:spPr bwMode="auto">
          <a:xfrm>
            <a:off x="1680621" y="1047733"/>
            <a:ext cx="3231541" cy="3673954"/>
          </a:xfrm>
          <a:prstGeom prst="rect">
            <a:avLst/>
          </a:prstGeom>
          <a:noFill/>
        </p:spPr>
      </p:pic>
      <p:pic>
        <p:nvPicPr>
          <p:cNvPr id="39" name="Picture 6" descr="http://p1.sanwen8.com/98/2016/08/0516/77272419_10.jpg"/>
          <p:cNvPicPr>
            <a:picLocks noChangeAspect="1" noChangeArrowheads="1"/>
          </p:cNvPicPr>
          <p:nvPr/>
        </p:nvPicPr>
        <p:blipFill>
          <a:blip r:embed="rId7"/>
          <a:srcRect b="3571"/>
          <a:stretch>
            <a:fillRect/>
          </a:stretch>
        </p:blipFill>
        <p:spPr bwMode="auto">
          <a:xfrm>
            <a:off x="5138937" y="1047733"/>
            <a:ext cx="3571703" cy="3673954"/>
          </a:xfrm>
          <a:prstGeom prst="rect">
            <a:avLst/>
          </a:prstGeom>
          <a:noFill/>
        </p:spPr>
      </p:pic>
      <p:sp>
        <p:nvSpPr>
          <p:cNvPr id="41" name="TextBox 40"/>
          <p:cNvSpPr txBox="1"/>
          <p:nvPr/>
        </p:nvSpPr>
        <p:spPr>
          <a:xfrm>
            <a:off x="1453846" y="4780042"/>
            <a:ext cx="7520073" cy="1956344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        1938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年，为防止日军沿平汉线南下，进攻武汉，蒋介石命令驻守河南的国民党军队秘密在郑州花园口炸决黄河大堤，以水代兵。正值汛期的共河水咆哮着冲出河堤，横冲直撞，沿淮河下泻。花园口决堤虽然迫使日军放弃了沿平汉铁路进攻武汉的计划，但给黄河下游人民带来了巨大灾难。据统计，花园口决堤，直接淹死、饿死群众即达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89.3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万多人，先后逃离家园者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391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万多人，淹没耕地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2994.3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万多亩，农工各业经济损失超过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10.9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亿元，间接导致惨绝人寰的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1942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河南大饥荒。</a:t>
            </a:r>
            <a:endParaRPr lang="zh-CN" altLang="en-US" sz="17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42" name="图片 41" descr="黄泛区中的日军.jpg"/>
          <p:cNvPicPr>
            <a:picLocks noChangeAspect="1"/>
          </p:cNvPicPr>
          <p:nvPr/>
        </p:nvPicPr>
        <p:blipFill>
          <a:blip r:embed="rId8"/>
          <a:srcRect l="17360"/>
          <a:stretch>
            <a:fillRect/>
          </a:stretch>
        </p:blipFill>
        <p:spPr>
          <a:xfrm>
            <a:off x="1680621" y="1047733"/>
            <a:ext cx="3238344" cy="36739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7" name="矩形 26"/>
          <p:cNvSpPr/>
          <p:nvPr/>
        </p:nvSpPr>
        <p:spPr>
          <a:xfrm>
            <a:off x="392717" y="2340421"/>
            <a:ext cx="437499" cy="2695008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3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花园口决堤</a:t>
            </a:r>
            <a:endParaRPr lang="zh-CN" altLang="en-US" sz="3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8" name="图片 27" descr="t017ffbe019ff5017eb.jpg"/>
          <p:cNvPicPr>
            <a:picLocks noChangeAspect="1"/>
          </p:cNvPicPr>
          <p:nvPr/>
        </p:nvPicPr>
        <p:blipFill>
          <a:blip r:embed="rId9"/>
          <a:srcRect l="12300" r="10213"/>
          <a:stretch>
            <a:fillRect/>
          </a:stretch>
        </p:blipFill>
        <p:spPr>
          <a:xfrm>
            <a:off x="5138937" y="1047733"/>
            <a:ext cx="3571703" cy="36739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2" name="图片 31" descr="W020121203419081692114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680621" y="1047734"/>
            <a:ext cx="7086713" cy="3756165"/>
          </a:xfrm>
          <a:prstGeom prst="rect">
            <a:avLst/>
          </a:prstGeom>
        </p:spPr>
      </p:pic>
      <p:sp>
        <p:nvSpPr>
          <p:cNvPr id="31" name="圆角矩形 30"/>
          <p:cNvSpPr/>
          <p:nvPr/>
        </p:nvSpPr>
        <p:spPr>
          <a:xfrm>
            <a:off x="3551513" y="1183806"/>
            <a:ext cx="3772588" cy="325665"/>
          </a:xfrm>
          <a:prstGeom prst="round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lIns="78145" tIns="39072" rIns="78145" bIns="39072">
            <a:spAutoFit/>
          </a:bodyPr>
          <a:lstStyle/>
          <a:p>
            <a:r>
              <a:rPr lang="en-US" altLang="zh-CN" sz="1400" dirty="0">
                <a:latin typeface="华文新魏" pitchFamily="2" charset="-122"/>
                <a:ea typeface="华文新魏" pitchFamily="2" charset="-122"/>
              </a:rPr>
              <a:t>2013</a:t>
            </a:r>
            <a:r>
              <a:rPr lang="zh-CN" altLang="en-US" sz="1400" dirty="0">
                <a:latin typeface="华文新魏" pitchFamily="2" charset="-122"/>
                <a:ea typeface="华文新魏" pitchFamily="2" charset="-122"/>
              </a:rPr>
              <a:t>年上映的一部描写河南饥荒和抗日的史诗</a:t>
            </a:r>
            <a:endParaRPr lang="zh-CN" altLang="en-US" sz="1400" dirty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0190" y="6762774"/>
            <a:ext cx="9144000" cy="136072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59" name="图片 58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0" name="图片 59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756903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761958" y="140305"/>
            <a:ext cx="243201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1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775589"/>
            <a:ext cx="1247261" cy="68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89014" y="830986"/>
            <a:ext cx="850314" cy="494405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27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经过</a:t>
            </a:r>
            <a:endParaRPr lang="zh-CN" altLang="en-US" sz="27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041270" y="131800"/>
            <a:ext cx="419533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20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课  正面战场的抗战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1227071" y="2476493"/>
            <a:ext cx="6803244" cy="3946099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" name="图片 1"/>
          <p:cNvPicPr>
            <a:picLocks noChangeAspect="1" noChangeArrowheads="1"/>
          </p:cNvPicPr>
          <p:nvPr/>
        </p:nvPicPr>
        <p:blipFill>
          <a:blip r:embed="rId6"/>
          <a:srcRect b="12500"/>
          <a:stretch>
            <a:fillRect/>
          </a:stretch>
        </p:blipFill>
        <p:spPr bwMode="auto">
          <a:xfrm>
            <a:off x="1453846" y="3497036"/>
            <a:ext cx="4535496" cy="26831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1" name="矩形 13314"/>
          <p:cNvSpPr>
            <a:spLocks noChangeArrowheads="1"/>
          </p:cNvSpPr>
          <p:nvPr/>
        </p:nvSpPr>
        <p:spPr bwMode="auto">
          <a:xfrm>
            <a:off x="1327884" y="2544530"/>
            <a:ext cx="6757842" cy="112534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78145" tIns="39072" rIns="78145" bIns="39072">
            <a:spAutoFit/>
          </a:bodyPr>
          <a:lstStyle/>
          <a:p>
            <a:r>
              <a:rPr lang="en-US" altLang="zh-CN" sz="1700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   </a:t>
            </a:r>
            <a:r>
              <a:rPr lang="en-US" altLang="zh-CN" sz="1700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     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在江西万家岭，中国军队集中优势兵力，利用山路崎岖、易守难攻的有利地形，将日军一个师团分割包围，给以重创。日军死伤惨重，基层军官损失殆尽，无法组织有效抵抗，被迫空投两百多名军官加强力量。</a:t>
            </a:r>
            <a:endParaRPr lang="zh-CN" altLang="en-US" sz="17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4" name="图片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23978" y="3497036"/>
            <a:ext cx="1722869" cy="27214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5" name="Text Box 7"/>
          <p:cNvSpPr txBox="1">
            <a:spLocks noChangeArrowheads="1"/>
          </p:cNvSpPr>
          <p:nvPr/>
        </p:nvSpPr>
        <p:spPr bwMode="auto">
          <a:xfrm>
            <a:off x="7203836" y="3633109"/>
            <a:ext cx="599705" cy="7252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78145" tIns="39072" rIns="78145" bIns="3907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薛岳</a:t>
            </a:r>
            <a:endParaRPr lang="zh-CN" altLang="en-US" sz="21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227071" y="1660059"/>
            <a:ext cx="907099" cy="482933"/>
          </a:xfrm>
          <a:prstGeom prst="rect">
            <a:avLst/>
          </a:prstGeom>
          <a:noFill/>
        </p:spPr>
        <p:txBody>
          <a:bodyPr wrap="square" lIns="66783" tIns="33391" rIns="66783" bIns="33391" rtlCol="0">
            <a:spAutoFit/>
          </a:bodyPr>
          <a:lstStyle/>
          <a:p>
            <a:r>
              <a:rPr lang="zh-CN" altLang="en-US" sz="27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战绩：</a:t>
            </a:r>
            <a:endParaRPr lang="zh-CN" altLang="en-US" sz="27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7" name="圆角矩形 36"/>
          <p:cNvSpPr/>
          <p:nvPr/>
        </p:nvSpPr>
        <p:spPr>
          <a:xfrm>
            <a:off x="1283765" y="911661"/>
            <a:ext cx="1757505" cy="612326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万家岭战役</a:t>
            </a:r>
            <a:endParaRPr lang="zh-HK" altLang="en-US" sz="24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2154360" y="1660059"/>
            <a:ext cx="5932649" cy="909904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pPr lvl="0"/>
            <a:r>
              <a:rPr lang="zh-CN" altLang="en-US" sz="2700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这次战役，中国军队击毙日军</a:t>
            </a:r>
            <a:r>
              <a:rPr lang="en-US" altLang="zh-CN" sz="2700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3000</a:t>
            </a:r>
            <a:r>
              <a:rPr lang="zh-CN" altLang="en-US" sz="2700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余人。</a:t>
            </a:r>
            <a:endParaRPr lang="zh-CN" altLang="en-US" sz="2700" dirty="0">
              <a:solidFill>
                <a:prstClr val="black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 animBg="1"/>
      <p:bldP spid="3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0190" y="6762774"/>
            <a:ext cx="9144000" cy="136072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59" name="图片 58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0" name="图片 59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756903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761958" y="140305"/>
            <a:ext cx="243201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1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775589"/>
            <a:ext cx="1247261" cy="68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89014" y="830986"/>
            <a:ext cx="850314" cy="494405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27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经过</a:t>
            </a:r>
            <a:endParaRPr lang="zh-CN" altLang="en-US" sz="27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041270" y="131800"/>
            <a:ext cx="419533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20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课  正面战场的抗战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37" name="图片 3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376666" y="1728095"/>
            <a:ext cx="8504055" cy="4002648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9" name="文本框 1"/>
          <p:cNvSpPr txBox="1">
            <a:spLocks noChangeArrowheads="1"/>
          </p:cNvSpPr>
          <p:nvPr/>
        </p:nvSpPr>
        <p:spPr bwMode="auto">
          <a:xfrm>
            <a:off x="943603" y="6060360"/>
            <a:ext cx="7200100" cy="81757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78145" tIns="39072" rIns="78145" bIns="39072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zh-CN" altLang="en-US" sz="2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兵力</a:t>
            </a:r>
            <a:r>
              <a:rPr lang="zh-CN" altLang="en-US" sz="2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最多、战线</a:t>
            </a:r>
            <a:r>
              <a:rPr lang="zh-CN" altLang="en-US" sz="2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最</a:t>
            </a:r>
            <a:r>
              <a:rPr lang="zh-CN" altLang="en-US" sz="2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长、牺牲</a:t>
            </a:r>
            <a:r>
              <a:rPr lang="zh-CN" altLang="en-US" sz="2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最</a:t>
            </a:r>
            <a:r>
              <a:rPr lang="zh-CN" altLang="en-US" sz="2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重、创</a:t>
            </a:r>
            <a:r>
              <a:rPr lang="zh-CN" altLang="en-US" sz="2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抗战以来规模</a:t>
            </a:r>
            <a:r>
              <a:rPr lang="zh-CN" altLang="en-US" sz="2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之最。</a:t>
            </a:r>
            <a:endParaRPr lang="zh-CN" altLang="en-US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5875955" y="1903428"/>
            <a:ext cx="2891379" cy="3587560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1900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   武汉会战期间，在苏联航空志愿大队的配合下，中国空军鏖战长空，与日军航空兵空中大战</a:t>
            </a:r>
            <a:r>
              <a:rPr lang="en-US" altLang="zh-CN" sz="1900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7</a:t>
            </a:r>
            <a:r>
              <a:rPr lang="zh-CN" altLang="en-US" sz="1900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次，击毁日机</a:t>
            </a:r>
            <a:r>
              <a:rPr lang="en-US" altLang="zh-CN" sz="1900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78</a:t>
            </a:r>
            <a:r>
              <a:rPr lang="zh-CN" altLang="en-US" sz="1900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架，炸沉日舰</a:t>
            </a:r>
            <a:r>
              <a:rPr lang="en-US" altLang="zh-CN" sz="1900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23</a:t>
            </a:r>
            <a:r>
              <a:rPr lang="zh-CN" altLang="en-US" sz="1900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艘，有力地支援了地面部队的作战。中国海军也英勇作战，击沉，击伤日军舰艇及运输船只共</a:t>
            </a:r>
            <a:r>
              <a:rPr lang="en-US" altLang="zh-CN" sz="1900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50</a:t>
            </a:r>
            <a:r>
              <a:rPr lang="zh-CN" altLang="en-US" sz="1900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余艘，击落日机</a:t>
            </a:r>
            <a:r>
              <a:rPr lang="en-US" altLang="zh-CN" sz="1900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10</a:t>
            </a:r>
            <a:r>
              <a:rPr lang="zh-CN" altLang="en-US" sz="1900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余架，但自身也损失惨重，基本上全军覆没。</a:t>
            </a:r>
            <a:endParaRPr lang="zh-CN" altLang="en-US" sz="1900" dirty="0"/>
          </a:p>
        </p:txBody>
      </p:sp>
      <p:pic>
        <p:nvPicPr>
          <p:cNvPr id="41" name="图片 40" descr="rdn_552dbe57b5ec6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1064" y="1988752"/>
            <a:ext cx="1953269" cy="3447135"/>
          </a:xfrm>
          <a:prstGeom prst="rect">
            <a:avLst/>
          </a:prstGeom>
        </p:spPr>
      </p:pic>
      <p:pic>
        <p:nvPicPr>
          <p:cNvPr id="42" name="图片 41" descr="rdn_552dbe581df07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31026" y="1988753"/>
            <a:ext cx="1148048" cy="1836977"/>
          </a:xfrm>
          <a:prstGeom prst="rect">
            <a:avLst/>
          </a:prstGeom>
        </p:spPr>
      </p:pic>
      <p:pic>
        <p:nvPicPr>
          <p:cNvPr id="43" name="图片 42" descr="rdn_552dbe5886f27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42081" y="1988753"/>
            <a:ext cx="988852" cy="1836977"/>
          </a:xfrm>
          <a:prstGeom prst="rect">
            <a:avLst/>
          </a:prstGeom>
        </p:spPr>
      </p:pic>
      <p:pic>
        <p:nvPicPr>
          <p:cNvPr id="44" name="图片 43" descr="rdn_552dbe585442a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08207" y="1988753"/>
            <a:ext cx="1148048" cy="1836978"/>
          </a:xfrm>
          <a:prstGeom prst="rect">
            <a:avLst/>
          </a:prstGeom>
        </p:spPr>
      </p:pic>
      <p:pic>
        <p:nvPicPr>
          <p:cNvPr id="45" name="图片 44" descr="t01f0d269fbf1912b49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31026" y="3947104"/>
            <a:ext cx="3231541" cy="15114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319972" y="1796131"/>
            <a:ext cx="4535496" cy="4830570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0190" y="6762774"/>
            <a:ext cx="9144000" cy="136072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59" name="图片 58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0" name="图片 5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756903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761958" y="140305"/>
            <a:ext cx="243201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1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20189" y="775589"/>
            <a:ext cx="1247261" cy="68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89014" y="830986"/>
            <a:ext cx="850314" cy="494405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27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结果</a:t>
            </a:r>
            <a:endParaRPr lang="zh-CN" altLang="en-US" sz="27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041270" y="131800"/>
            <a:ext cx="419533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20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课  正面战场的抗战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283765" y="899022"/>
            <a:ext cx="6161063" cy="494405"/>
          </a:xfrm>
          <a:prstGeom prst="rect">
            <a:avLst/>
          </a:prstGeom>
        </p:spPr>
        <p:txBody>
          <a:bodyPr wrap="none" lIns="78145" tIns="39072" rIns="78145" bIns="39072">
            <a:spAutoFit/>
          </a:bodyPr>
          <a:lstStyle/>
          <a:p>
            <a:r>
              <a:rPr lang="zh-CN" altLang="en-US" sz="2700" dirty="0">
                <a:latin typeface="华文新魏" pitchFamily="2" charset="-122"/>
                <a:ea typeface="华文新魏" pitchFamily="2" charset="-122"/>
              </a:rPr>
              <a:t>中国军队于</a:t>
            </a:r>
            <a:r>
              <a:rPr lang="en-US" altLang="zh-CN" sz="2700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1938</a:t>
            </a:r>
            <a:r>
              <a:rPr lang="zh-CN" altLang="en-US" sz="2700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2700" dirty="0">
                <a:latin typeface="华文新魏" pitchFamily="2" charset="-122"/>
                <a:ea typeface="华文新魏" pitchFamily="2" charset="-122"/>
              </a:rPr>
              <a:t>10</a:t>
            </a:r>
            <a:r>
              <a:rPr lang="zh-CN" altLang="en-US" sz="2700" dirty="0">
                <a:latin typeface="华文新魏" pitchFamily="2" charset="-122"/>
                <a:ea typeface="华文新魏" pitchFamily="2" charset="-122"/>
              </a:rPr>
              <a:t>月有序撤出武汉。 </a:t>
            </a:r>
            <a:endParaRPr lang="zh-CN" altLang="en-US" sz="27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5" name="图片 24" descr="日军攻入武汉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33359" y="4381507"/>
            <a:ext cx="2335107" cy="1768941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>
          <a:xfrm>
            <a:off x="875368" y="6150448"/>
            <a:ext cx="1542811" cy="355906"/>
          </a:xfrm>
          <a:prstGeom prst="rect">
            <a:avLst/>
          </a:prstGeom>
        </p:spPr>
        <p:txBody>
          <a:bodyPr wrap="none" lIns="78145" tIns="39072" rIns="78145" bIns="39072">
            <a:spAutoFit/>
          </a:bodyPr>
          <a:lstStyle/>
          <a:p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日军攻入武汉</a:t>
            </a:r>
            <a:endParaRPr lang="zh-CN" altLang="en-US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7" name="图片 26" descr="t01bfd1a25f039653ab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3359" y="1864168"/>
            <a:ext cx="2348477" cy="2177158"/>
          </a:xfrm>
          <a:prstGeom prst="rect">
            <a:avLst/>
          </a:prstGeom>
        </p:spPr>
      </p:pic>
      <p:sp>
        <p:nvSpPr>
          <p:cNvPr id="28" name="矩形 27"/>
          <p:cNvSpPr/>
          <p:nvPr/>
        </p:nvSpPr>
        <p:spPr>
          <a:xfrm>
            <a:off x="660134" y="4041326"/>
            <a:ext cx="1856328" cy="632905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中国军队撤出武汉</a:t>
            </a:r>
            <a:endParaRPr lang="zh-CN" altLang="en-US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0" name="圆角矩形 29"/>
          <p:cNvSpPr/>
          <p:nvPr/>
        </p:nvSpPr>
        <p:spPr>
          <a:xfrm>
            <a:off x="5082243" y="2538345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兵力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31" name="圆角矩形 30"/>
          <p:cNvSpPr/>
          <p:nvPr/>
        </p:nvSpPr>
        <p:spPr>
          <a:xfrm>
            <a:off x="5972978" y="1926019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中方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34" name="圆角矩形 33"/>
          <p:cNvSpPr/>
          <p:nvPr/>
        </p:nvSpPr>
        <p:spPr>
          <a:xfrm>
            <a:off x="7256769" y="1926019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日本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972978" y="2538345"/>
            <a:ext cx="850406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en-US" altLang="zh-CN" sz="2100" b="1" dirty="0">
                <a:latin typeface="华文新魏" pitchFamily="2" charset="-122"/>
                <a:ea typeface="华文新魏" pitchFamily="2" charset="-122"/>
              </a:rPr>
              <a:t>110</a:t>
            </a:r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万</a:t>
            </a:r>
            <a:endParaRPr lang="zh-CN" altLang="en-US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276933" y="2538345"/>
            <a:ext cx="680324" cy="725238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en-US" altLang="zh-CN" sz="2100" b="1" dirty="0">
                <a:latin typeface="华文新魏" pitchFamily="2" charset="-122"/>
                <a:ea typeface="华文新魏" pitchFamily="2" charset="-122"/>
              </a:rPr>
              <a:t>30</a:t>
            </a:r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万</a:t>
            </a:r>
            <a:endParaRPr lang="zh-CN" altLang="en-US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972978" y="4071714"/>
            <a:ext cx="963793" cy="725238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en-US" altLang="zh-CN" sz="2100" b="1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40</a:t>
            </a:r>
            <a:r>
              <a:rPr lang="zh-CN" altLang="en-US" sz="2100" b="1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余万</a:t>
            </a:r>
            <a:endParaRPr lang="zh-CN" altLang="en-US" sz="2100" b="1" dirty="0">
              <a:solidFill>
                <a:srgbClr val="76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276933" y="4071714"/>
            <a:ext cx="102048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en-US" altLang="zh-CN" sz="2100" b="1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25.7</a:t>
            </a:r>
            <a:r>
              <a:rPr lang="zh-CN" altLang="en-US" sz="2100" b="1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万</a:t>
            </a:r>
            <a:endParaRPr lang="zh-CN" altLang="en-US" sz="2100" b="1" dirty="0">
              <a:solidFill>
                <a:srgbClr val="76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9" name="圆角矩形 38"/>
          <p:cNvSpPr/>
          <p:nvPr/>
        </p:nvSpPr>
        <p:spPr>
          <a:xfrm>
            <a:off x="5102408" y="3218707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将领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972978" y="3218707"/>
            <a:ext cx="907099" cy="725238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蒋介石</a:t>
            </a:r>
            <a:endParaRPr lang="en-US" altLang="zh-CN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106852" y="3218707"/>
            <a:ext cx="1417343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pPr algn="ctr"/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冈村宁次</a:t>
            </a:r>
            <a:endParaRPr lang="zh-CN" altLang="en-US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6936771" y="2402273"/>
            <a:ext cx="113387" cy="2245194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/>
          <p:cNvSpPr/>
          <p:nvPr/>
        </p:nvSpPr>
        <p:spPr>
          <a:xfrm>
            <a:off x="6650945" y="1796132"/>
            <a:ext cx="629099" cy="602127"/>
          </a:xfrm>
          <a:prstGeom prst="rect">
            <a:avLst/>
          </a:prstGeom>
          <a:noFill/>
        </p:spPr>
        <p:txBody>
          <a:bodyPr wrap="none" lIns="78145" tIns="39072" rIns="78145" bIns="39072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altLang="zh-CN" sz="3400" b="1" dirty="0">
                <a:ln w="11430"/>
                <a:solidFill>
                  <a:srgbClr val="FF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PK</a:t>
            </a:r>
            <a:endParaRPr lang="zh-CN" altLang="en-US" sz="3400" b="1" dirty="0">
              <a:ln w="11430"/>
              <a:solidFill>
                <a:srgbClr val="FF00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4" name="圆角矩形 43"/>
          <p:cNvSpPr/>
          <p:nvPr/>
        </p:nvSpPr>
        <p:spPr>
          <a:xfrm>
            <a:off x="5102408" y="4035141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伤亡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984576" y="1932204"/>
            <a:ext cx="1814198" cy="4233891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        由于中国军队各处顽强、持续的阻击，各路日军在付出惨重代价后，迟至</a:t>
            </a:r>
            <a:r>
              <a:rPr lang="en-US" dirty="0" smtClean="0">
                <a:latin typeface="华文新魏" pitchFamily="2" charset="-122"/>
                <a:ea typeface="华文新魏" pitchFamily="2" charset="-122"/>
              </a:rPr>
              <a:t>10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月底才完成由东、南、北对武汉的三面包围。然而，中国军队从持久抗战的战略角度出发，未与敌决战，而是从武汉地区撤退，保存了有生力量。</a:t>
            </a:r>
            <a:endParaRPr lang="zh-CN" altLang="en-US" dirty="0" smtClean="0">
              <a:latin typeface="华文新魏" pitchFamily="2" charset="-122"/>
              <a:ea typeface="华文新魏" pitchFamily="2" charset="-122"/>
            </a:endParaRPr>
          </a:p>
          <a:p>
            <a:endParaRPr lang="zh-CN" altLang="en-US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5138938" y="5129905"/>
            <a:ext cx="3515009" cy="2848896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dirty="0" smtClean="0"/>
              <a:t>在武汉保卫战中，中国空军在苏联志愿航空队配合下，与敌激战，取得重大战果，共击落日机</a:t>
            </a:r>
            <a:r>
              <a:rPr lang="en-US" dirty="0" smtClean="0"/>
              <a:t>62</a:t>
            </a:r>
            <a:r>
              <a:rPr lang="zh-CN" altLang="en-US" dirty="0" smtClean="0"/>
              <a:t>架，炸毁日机</a:t>
            </a:r>
            <a:r>
              <a:rPr lang="en-US" dirty="0" smtClean="0"/>
              <a:t>16</a:t>
            </a:r>
            <a:r>
              <a:rPr lang="zh-CN" altLang="en-US" dirty="0" smtClean="0"/>
              <a:t>架，炸沉日军舰艇</a:t>
            </a:r>
            <a:r>
              <a:rPr lang="en-US" dirty="0" smtClean="0"/>
              <a:t>23</a:t>
            </a:r>
            <a:r>
              <a:rPr lang="zh-CN" altLang="en-US" dirty="0" smtClean="0"/>
              <a:t>艘，有力支援了地面部队作战。中国海军在长江上也进行了激烈战斗，在沿江要塞布置水雷，设置海岸炮，并击沉日舰多艘，有力迟滞了日舰沿江进攻。</a:t>
            </a:r>
            <a:endParaRPr lang="zh-CN" altLang="en-US" dirty="0" smtClean="0"/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37" grpId="0"/>
      <p:bldP spid="3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图片 26" descr="55847511.jpg"/>
          <p:cNvPicPr>
            <a:picLocks noChangeAspect="1"/>
          </p:cNvPicPr>
          <p:nvPr/>
        </p:nvPicPr>
        <p:blipFill>
          <a:blip r:embed="rId1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-10000"/>
          </a:blip>
          <a:stretch>
            <a:fillRect/>
          </a:stretch>
        </p:blipFill>
        <p:spPr>
          <a:xfrm>
            <a:off x="-1" y="2291211"/>
            <a:ext cx="5535793" cy="4539599"/>
          </a:xfrm>
          <a:prstGeom prst="rect">
            <a:avLst/>
          </a:prstGeom>
        </p:spPr>
      </p:pic>
      <p:pic>
        <p:nvPicPr>
          <p:cNvPr id="42" name="图片 41" descr="t01c572c9f9df4d97d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9706" y="639516"/>
            <a:ext cx="3614294" cy="6218484"/>
          </a:xfrm>
          <a:prstGeom prst="rect">
            <a:avLst/>
          </a:prstGeom>
        </p:spPr>
      </p:pic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0190" y="6762774"/>
            <a:ext cx="9144000" cy="136072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59" name="图片 58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0" name="图片 59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756903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761958" y="140305"/>
            <a:ext cx="243201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1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-20189" y="775589"/>
            <a:ext cx="1247261" cy="68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89014" y="830986"/>
            <a:ext cx="850314" cy="494405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27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影响</a:t>
            </a:r>
            <a:endParaRPr lang="zh-CN" altLang="en-US" sz="27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041270" y="131800"/>
            <a:ext cx="419533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20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课  正面战场的抗战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32" name="Picture 26" descr="9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AFFFF"/>
              </a:clrFrom>
              <a:clrTo>
                <a:srgbClr val="FA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40559" y="6082412"/>
            <a:ext cx="521578" cy="589643"/>
          </a:xfrm>
          <a:prstGeom prst="rect">
            <a:avLst/>
          </a:prstGeom>
          <a:noFill/>
        </p:spPr>
      </p:pic>
      <p:sp>
        <p:nvSpPr>
          <p:cNvPr id="23" name="TextBox 22"/>
          <p:cNvSpPr txBox="1"/>
          <p:nvPr/>
        </p:nvSpPr>
        <p:spPr>
          <a:xfrm>
            <a:off x="1340459" y="843625"/>
            <a:ext cx="4195334" cy="898431"/>
          </a:xfrm>
          <a:prstGeom prst="rect">
            <a:avLst/>
          </a:prstGeom>
          <a:noFill/>
        </p:spPr>
        <p:txBody>
          <a:bodyPr wrap="square" lIns="66783" tIns="33391" rIns="66783" bIns="33391" rtlCol="0">
            <a:spAutoFit/>
          </a:bodyPr>
          <a:lstStyle/>
          <a:p>
            <a:r>
              <a:rPr lang="zh-CN" altLang="en-US" sz="2700" dirty="0">
                <a:latin typeface="华文新魏" pitchFamily="2" charset="-122"/>
                <a:ea typeface="华文新魏" pitchFamily="2" charset="-122"/>
              </a:rPr>
              <a:t>日本企图迅速灭亡中国的既定战略彻底破灭。</a:t>
            </a:r>
            <a:endParaRPr lang="zh-CN" altLang="en-US" sz="27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63279" y="2204348"/>
            <a:ext cx="5045739" cy="1926103"/>
          </a:xfrm>
          <a:prstGeom prst="roundRect">
            <a:avLst/>
          </a:prstGeom>
          <a:solidFill>
            <a:schemeClr val="bg2">
              <a:lumMod val="90000"/>
              <a:alpha val="48000"/>
            </a:schemeClr>
          </a:solidFill>
          <a:ln w="28575">
            <a:solidFill>
              <a:srgbClr val="8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        中国政府在武汉失守后声明说：“一时之进退变化，绝不能动摇我国抗战之决心”，表示将“更哀戚、更坚忍、更踏实、更刻苦、更猛勇奋进”，戮力于全面、持久的抗战。</a:t>
            </a:r>
            <a:r>
              <a:rPr lang="en-US" altLang="zh-CN" sz="2100" dirty="0">
                <a:latin typeface="华文新魏" pitchFamily="2" charset="-122"/>
                <a:ea typeface="华文新魏" pitchFamily="2" charset="-122"/>
              </a:rPr>
              <a:t>        </a:t>
            </a:r>
            <a:endParaRPr lang="zh-CN" altLang="en-US" sz="21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8" name="圆角矩形 27"/>
          <p:cNvSpPr/>
          <p:nvPr/>
        </p:nvSpPr>
        <p:spPr>
          <a:xfrm>
            <a:off x="263278" y="4245435"/>
            <a:ext cx="5102433" cy="2232570"/>
          </a:xfrm>
          <a:prstGeom prst="roundRect">
            <a:avLst/>
          </a:prstGeom>
          <a:solidFill>
            <a:schemeClr val="bg2">
              <a:lumMod val="90000"/>
              <a:alpha val="40000"/>
            </a:schemeClr>
          </a:solidFill>
          <a:ln w="38100">
            <a:solidFill>
              <a:srgbClr val="760000"/>
            </a:solidFill>
          </a:ln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100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       用日军自己的话说，日军占领的“所谓治安恢复地区，实际上仅限于主要交通线两侧数公里地区之内”。因而可以这样说：武汉会战，不仅使日军又遭到一次战略性的失败，而且成为日本由战略进攻走向战略保守的转折点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40" grpId="0" animBg="1"/>
      <p:bldP spid="2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319972" y="1864167"/>
            <a:ext cx="8447361" cy="4490389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0190" y="6762774"/>
            <a:ext cx="9144000" cy="136072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59" name="图片 58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0" name="图片 5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756903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761958" y="140305"/>
            <a:ext cx="243201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1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20190" y="775589"/>
            <a:ext cx="1927585" cy="68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89015" y="830986"/>
            <a:ext cx="1542811" cy="494405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27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广州失陷</a:t>
            </a:r>
            <a:endParaRPr lang="zh-CN" altLang="en-US" sz="27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041270" y="131800"/>
            <a:ext cx="419533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20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课  正面战场的抗战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90053" y="2245906"/>
            <a:ext cx="3004766" cy="3391421"/>
          </a:xfrm>
          <a:prstGeom prst="rect">
            <a:avLst/>
          </a:prstGeom>
          <a:noFill/>
        </p:spPr>
        <p:txBody>
          <a:bodyPr wrap="square" lIns="66783" tIns="33391" rIns="66783" bIns="33391" rtlCol="0">
            <a:spAutoFit/>
          </a:bodyPr>
          <a:lstStyle/>
          <a:p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        日军进入广州后，铁蹄所至，财物成为灰烬，村庄成废墟，人尽变鬼魂。</a:t>
            </a:r>
            <a:r>
              <a:rPr lang="en-US" altLang="zh-CN" sz="2400" dirty="0">
                <a:latin typeface="华文新魏" pitchFamily="2" charset="-122"/>
                <a:ea typeface="华文新魏" pitchFamily="2" charset="-122"/>
              </a:rPr>
              <a:t>1937</a:t>
            </a:r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年到</a:t>
            </a:r>
            <a:r>
              <a:rPr lang="en-US" altLang="zh-CN" sz="2400" dirty="0">
                <a:latin typeface="华文新魏" pitchFamily="2" charset="-122"/>
                <a:ea typeface="华文新魏" pitchFamily="2" charset="-122"/>
              </a:rPr>
              <a:t>1943</a:t>
            </a:r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年广州全市人口减少了将近一半，其中相当部分是被日本飞机炸死、遭日本军队屠杀或折磨死的。</a:t>
            </a:r>
            <a:endParaRPr lang="zh-CN" altLang="en-US" sz="24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4" name="图片 23" descr="日军占领广州市政府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609668" y="2000240"/>
            <a:ext cx="2570727" cy="38100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6" name="矩形 25"/>
          <p:cNvSpPr/>
          <p:nvPr/>
        </p:nvSpPr>
        <p:spPr>
          <a:xfrm>
            <a:off x="1907396" y="843625"/>
            <a:ext cx="7030019" cy="909904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700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 武汉保卫战后期，日军乘广州兵力空虚之机，</a:t>
            </a:r>
            <a:r>
              <a:rPr lang="zh-CN" altLang="en-US" sz="2700" dirty="0">
                <a:latin typeface="华文新魏" pitchFamily="2" charset="-122"/>
                <a:ea typeface="华文新魏" pitchFamily="2" charset="-122"/>
              </a:rPr>
              <a:t>占领</a:t>
            </a:r>
            <a:r>
              <a:rPr lang="zh-CN" altLang="en-US" sz="27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广州</a:t>
            </a:r>
            <a:r>
              <a:rPr lang="zh-CN" altLang="en-US" sz="2700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。</a:t>
            </a:r>
            <a:endParaRPr lang="zh-CN" altLang="en-US" sz="2700" dirty="0"/>
          </a:p>
        </p:txBody>
      </p:sp>
      <p:pic>
        <p:nvPicPr>
          <p:cNvPr id="27" name="图片 26" descr="广州沦陷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74272" y="2000240"/>
            <a:ext cx="2322980" cy="1768941"/>
          </a:xfrm>
          <a:prstGeom prst="rect">
            <a:avLst/>
          </a:prstGeom>
        </p:spPr>
      </p:pic>
      <p:pic>
        <p:nvPicPr>
          <p:cNvPr id="28" name="图片 27" descr="t017e51cbef6ee8b2cb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74272" y="3837217"/>
            <a:ext cx="1190568" cy="1905013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5229665" y="5810267"/>
            <a:ext cx="1797689" cy="355906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en-US" altLang="zh-CN" b="1" dirty="0" smtClean="0">
                <a:latin typeface="华文新魏" pitchFamily="2" charset="-122"/>
                <a:ea typeface="华文新魏" pitchFamily="2" charset="-122"/>
              </a:rPr>
              <a:t>1938</a:t>
            </a:r>
            <a:r>
              <a:rPr lang="zh-CN" altLang="en-US" b="1" dirty="0" smtClean="0">
                <a:latin typeface="华文新魏" pitchFamily="2" charset="-122"/>
                <a:ea typeface="华文新魏" pitchFamily="2" charset="-122"/>
              </a:rPr>
              <a:t>年广州沦陷</a:t>
            </a:r>
            <a:endParaRPr lang="zh-CN" altLang="en-US" b="1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0" name="图片 29" descr="t0186f6064f36ce8a33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21534" y="3837217"/>
            <a:ext cx="1071511" cy="19050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490053" y="1592023"/>
            <a:ext cx="2777991" cy="4966642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0190" y="6762774"/>
            <a:ext cx="9144000" cy="136072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59" name="图片 58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0" name="图片 5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756903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761958" y="140305"/>
            <a:ext cx="243201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1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20190" y="775589"/>
            <a:ext cx="1927585" cy="68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89015" y="830986"/>
            <a:ext cx="1542811" cy="494405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27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广州失陷</a:t>
            </a:r>
            <a:endParaRPr lang="zh-CN" altLang="en-US" sz="27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041270" y="131800"/>
            <a:ext cx="419533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20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课  正面战场的抗战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46747" y="1660059"/>
            <a:ext cx="2664604" cy="4622527"/>
          </a:xfrm>
          <a:prstGeom prst="rect">
            <a:avLst/>
          </a:prstGeom>
          <a:noFill/>
        </p:spPr>
        <p:txBody>
          <a:bodyPr wrap="square" lIns="66783" tIns="33391" rIns="66783" bIns="33391" rtlCol="0">
            <a:spAutoFit/>
          </a:bodyPr>
          <a:lstStyle/>
          <a:p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         在优势日军的疯狂进攻下，中国军队在正面战场节节败退，华北、华中和华南大片领土沦入敌手。</a:t>
            </a:r>
            <a:r>
              <a:rPr lang="zh-CN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广州、武汉失陷后</a:t>
            </a:r>
            <a:r>
              <a:rPr lang="en-US" altLang="zh-CN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(</a:t>
            </a:r>
            <a:r>
              <a:rPr lang="zh-CN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武汉会战后）</a:t>
            </a:r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，日军的兵力已严重不足，物力财力都感觉困难，</a:t>
            </a:r>
            <a:r>
              <a:rPr lang="zh-CN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抗日战争进入相持阶段</a:t>
            </a:r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。</a:t>
            </a:r>
            <a:endParaRPr lang="zh-CN" altLang="en-US" sz="24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6" name="图片 4"/>
          <p:cNvPicPr>
            <a:picLocks noChangeAspect="1" noChangeArrowheads="1"/>
          </p:cNvPicPr>
          <p:nvPr/>
        </p:nvPicPr>
        <p:blipFill>
          <a:blip r:embed="rId6"/>
          <a:srcRect t="10001" b="2222"/>
          <a:stretch>
            <a:fillRect/>
          </a:stretch>
        </p:blipFill>
        <p:spPr bwMode="auto">
          <a:xfrm>
            <a:off x="3778288" y="1592023"/>
            <a:ext cx="3741784" cy="49590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图片 41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376666" y="2068276"/>
            <a:ext cx="8447361" cy="4490389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0190" y="6762774"/>
            <a:ext cx="9144000" cy="136072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59" name="图片 58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0" name="图片 5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756903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761958" y="140305"/>
            <a:ext cx="243201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1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20189" y="775589"/>
            <a:ext cx="1247261" cy="68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89014" y="830986"/>
            <a:ext cx="850314" cy="494405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27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背景</a:t>
            </a:r>
            <a:endParaRPr lang="zh-CN" altLang="en-US" sz="27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041270" y="131800"/>
            <a:ext cx="419533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20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课  正面战场的抗战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170378" y="775589"/>
            <a:ext cx="7973622" cy="898431"/>
          </a:xfrm>
          <a:prstGeom prst="rect">
            <a:avLst/>
          </a:prstGeom>
          <a:noFill/>
        </p:spPr>
        <p:txBody>
          <a:bodyPr wrap="square" lIns="66783" tIns="33391" rIns="66783" bIns="33391" rtlCol="0">
            <a:spAutoFit/>
          </a:bodyPr>
          <a:lstStyle/>
          <a:p>
            <a:r>
              <a:rPr lang="zh-CN" altLang="en-US" sz="2700" dirty="0">
                <a:latin typeface="华文新魏" pitchFamily="2" charset="-122"/>
                <a:ea typeface="华文新魏" pitchFamily="2" charset="-122"/>
              </a:rPr>
              <a:t>抗日战争进入相持阶段后，日军先后发动两次长沙会战，企图占领长沙，均未得逞。</a:t>
            </a:r>
            <a:endParaRPr lang="zh-CN" altLang="en-US" sz="27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5" name="圆角矩形 24"/>
          <p:cNvSpPr/>
          <p:nvPr/>
        </p:nvSpPr>
        <p:spPr>
          <a:xfrm>
            <a:off x="5365712" y="2816674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兵力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26" name="圆角矩形 25"/>
          <p:cNvSpPr/>
          <p:nvPr/>
        </p:nvSpPr>
        <p:spPr>
          <a:xfrm>
            <a:off x="6256447" y="2204349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中方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27" name="圆角矩形 26"/>
          <p:cNvSpPr/>
          <p:nvPr/>
        </p:nvSpPr>
        <p:spPr>
          <a:xfrm>
            <a:off x="7540237" y="2204349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日本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256446" y="2816675"/>
            <a:ext cx="850406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en-US" altLang="zh-CN" sz="2100" b="1" dirty="0">
                <a:latin typeface="华文新魏" pitchFamily="2" charset="-122"/>
                <a:ea typeface="华文新魏" pitchFamily="2" charset="-122"/>
              </a:rPr>
              <a:t>24</a:t>
            </a:r>
            <a:endParaRPr lang="zh-CN" altLang="en-US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560402" y="2816675"/>
            <a:ext cx="680324" cy="725238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en-US" altLang="zh-CN" sz="2100" b="1" dirty="0">
                <a:latin typeface="华文新魏" pitchFamily="2" charset="-122"/>
                <a:ea typeface="华文新魏" pitchFamily="2" charset="-122"/>
              </a:rPr>
              <a:t>10</a:t>
            </a:r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万</a:t>
            </a:r>
            <a:endParaRPr lang="zh-CN" altLang="en-US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0" name="圆角矩形 29"/>
          <p:cNvSpPr/>
          <p:nvPr/>
        </p:nvSpPr>
        <p:spPr>
          <a:xfrm>
            <a:off x="5385877" y="3360964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将领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256447" y="3360964"/>
            <a:ext cx="907099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薛岳</a:t>
            </a:r>
            <a:endParaRPr lang="en-US" altLang="zh-CN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390320" y="3360964"/>
            <a:ext cx="1417343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pPr algn="ctr"/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冈村宁次</a:t>
            </a:r>
            <a:endParaRPr lang="zh-CN" altLang="en-US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7220240" y="2680602"/>
            <a:ext cx="113387" cy="374199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algn="ctr"/>
            <a:endParaRPr lang="zh-CN" altLang="en-US"/>
          </a:p>
        </p:txBody>
      </p:sp>
      <p:pic>
        <p:nvPicPr>
          <p:cNvPr id="36" name="图片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49347" y="3905253"/>
            <a:ext cx="1722869" cy="2245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2" descr="C:\Users\Administrator\Desktop\96dda144ad3459824b91bb0a06f431adcbef840b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406685" y="3905253"/>
            <a:ext cx="1303955" cy="2177158"/>
          </a:xfrm>
          <a:prstGeom prst="rect">
            <a:avLst/>
          </a:prstGeom>
          <a:noFill/>
        </p:spPr>
      </p:pic>
      <p:sp>
        <p:nvSpPr>
          <p:cNvPr id="38" name="TextBox 37"/>
          <p:cNvSpPr txBox="1"/>
          <p:nvPr/>
        </p:nvSpPr>
        <p:spPr>
          <a:xfrm>
            <a:off x="905290" y="2272385"/>
            <a:ext cx="3950178" cy="340517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pPr algn="ctr"/>
            <a:r>
              <a:rPr lang="zh-CN" altLang="en-US" sz="1700" b="1" dirty="0">
                <a:latin typeface="华文新魏" pitchFamily="2" charset="-122"/>
                <a:ea typeface="华文新魏" pitchFamily="2" charset="-122"/>
              </a:rPr>
              <a:t>第一次长沙会战（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1939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9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月至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10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月）</a:t>
            </a:r>
            <a:endParaRPr lang="zh-CN" altLang="en-US" sz="1700" b="1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9" name="图片 38" descr="t0169763d42f1e53ccc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4273" y="2816674"/>
            <a:ext cx="2263528" cy="1833558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433360" y="4653651"/>
            <a:ext cx="4478802" cy="1694734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         此次战役，中国军队采用“逐次抗击以消耗日军力量；争取外翼以力图后续包围；后退决战以坚守长沙；趁敌溃退以包围歼灭”的战术成功守住城市并击退且一定程度杀伤日军，因而被中方宣传为：“湘北大捷”。</a:t>
            </a:r>
            <a:endParaRPr lang="zh-CN" altLang="en-US" sz="1700" dirty="0">
              <a:latin typeface="华文新魏" pitchFamily="2" charset="-122"/>
              <a:ea typeface="华文新魏" pitchFamily="2" charset="-122"/>
            </a:endParaRPr>
          </a:p>
          <a:p>
            <a:endParaRPr lang="zh-CN" altLang="en-US" sz="17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41" name="图片 40" descr="124585094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75246" y="2816674"/>
            <a:ext cx="2080223" cy="18369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5" grpId="0" animBg="1"/>
      <p:bldP spid="26" grpId="0" animBg="1"/>
      <p:bldP spid="27" grpId="0" animBg="1"/>
      <p:bldP spid="28" grpId="0"/>
      <p:bldP spid="29" grpId="0"/>
      <p:bldP spid="30" grpId="0" animBg="1"/>
      <p:bldP spid="31" grpId="0"/>
      <p:bldP spid="34" grpId="0"/>
      <p:bldP spid="35" grpId="0" animBg="1"/>
      <p:bldP spid="38" grpId="0"/>
      <p:bldP spid="4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图片 39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376666" y="1728095"/>
            <a:ext cx="8447361" cy="5034678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0190" y="6762774"/>
            <a:ext cx="9144000" cy="136072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59" name="图片 58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0" name="图片 5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756903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761958" y="140305"/>
            <a:ext cx="243201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1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20189" y="775589"/>
            <a:ext cx="1247261" cy="68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89014" y="830986"/>
            <a:ext cx="850314" cy="494405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27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背景</a:t>
            </a:r>
            <a:endParaRPr lang="zh-CN" altLang="en-US" sz="27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041270" y="131800"/>
            <a:ext cx="419533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20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课  正面战场的抗战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4815139" y="2470309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兵力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25" name="圆角矩形 24"/>
          <p:cNvSpPr/>
          <p:nvPr/>
        </p:nvSpPr>
        <p:spPr>
          <a:xfrm>
            <a:off x="5705874" y="1857983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中方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26" name="圆角矩形 25"/>
          <p:cNvSpPr/>
          <p:nvPr/>
        </p:nvSpPr>
        <p:spPr>
          <a:xfrm>
            <a:off x="6989664" y="1857983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日本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705873" y="2470309"/>
            <a:ext cx="102048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en-US" altLang="zh-CN" sz="2100" b="1" dirty="0">
                <a:latin typeface="华文新魏" pitchFamily="2" charset="-122"/>
                <a:ea typeface="华文新魏" pitchFamily="2" charset="-122"/>
              </a:rPr>
              <a:t>10</a:t>
            </a:r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余万</a:t>
            </a:r>
            <a:endParaRPr lang="zh-CN" altLang="en-US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009829" y="2470309"/>
            <a:ext cx="680324" cy="725238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en-US" altLang="zh-CN" sz="2100" b="1" dirty="0">
                <a:latin typeface="华文新魏" pitchFamily="2" charset="-122"/>
                <a:ea typeface="华文新魏" pitchFamily="2" charset="-122"/>
              </a:rPr>
              <a:t>12</a:t>
            </a:r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万</a:t>
            </a:r>
            <a:endParaRPr lang="zh-CN" altLang="en-US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9" name="圆角矩形 28"/>
          <p:cNvSpPr/>
          <p:nvPr/>
        </p:nvSpPr>
        <p:spPr>
          <a:xfrm>
            <a:off x="4835304" y="3150671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将领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705874" y="3150671"/>
            <a:ext cx="907099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薛岳</a:t>
            </a:r>
            <a:endParaRPr lang="en-US" altLang="zh-CN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839747" y="3150671"/>
            <a:ext cx="1417343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pPr algn="ctr"/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阿南惟几</a:t>
            </a:r>
            <a:endParaRPr lang="zh-CN" altLang="en-US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6669667" y="2334236"/>
            <a:ext cx="113387" cy="313585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6383840" y="1728095"/>
            <a:ext cx="629099" cy="602127"/>
          </a:xfrm>
          <a:prstGeom prst="rect">
            <a:avLst/>
          </a:prstGeom>
          <a:noFill/>
        </p:spPr>
        <p:txBody>
          <a:bodyPr wrap="none" lIns="78145" tIns="39072" rIns="78145" bIns="39072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altLang="zh-CN" sz="3400" b="1" dirty="0">
                <a:ln w="11430"/>
                <a:solidFill>
                  <a:srgbClr val="FF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PK</a:t>
            </a:r>
            <a:endParaRPr lang="zh-CN" altLang="en-US" sz="3400" b="1" dirty="0">
              <a:ln w="11430"/>
              <a:solidFill>
                <a:srgbClr val="FF00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6" name="图片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52126" y="3701145"/>
            <a:ext cx="1134072" cy="176894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7" name="Picture 2" descr="https://timgsa.baidu.com/timg?image&amp;quality=80&amp;size=b9999_10000&amp;sec=1512014806675&amp;di=deb7a09032a5d08d1fffb9e8399e6f76&amp;imgtype=jpg&amp;src=http%3A%2F%2Fimg2.imgtn.bdimg.com%2Fit%2Fu%3D1730806987%2C5046908%26fm%3D214%26gp%3D0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09829" y="3701145"/>
            <a:ext cx="1133874" cy="1727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39" name="TextBox 38"/>
          <p:cNvSpPr txBox="1"/>
          <p:nvPr/>
        </p:nvSpPr>
        <p:spPr>
          <a:xfrm>
            <a:off x="636197" y="1728095"/>
            <a:ext cx="4572486" cy="602127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1700" b="1" dirty="0">
                <a:latin typeface="华文新魏" pitchFamily="2" charset="-122"/>
                <a:ea typeface="华文新魏" pitchFamily="2" charset="-122"/>
              </a:rPr>
              <a:t>第二次长沙会战（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1941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9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月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17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日至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10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月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9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日） </a:t>
            </a:r>
            <a:endParaRPr lang="zh-CN" altLang="en-US" sz="1700" dirty="0">
              <a:latin typeface="华文新魏" pitchFamily="2" charset="-122"/>
              <a:ea typeface="华文新魏" pitchFamily="2" charset="-122"/>
            </a:endParaRPr>
          </a:p>
          <a:p>
            <a:endParaRPr lang="zh-CN" altLang="en-US" sz="1700" b="1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41" name="图片 40" descr="t017bab7027c8f09067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1849" y="2136312"/>
            <a:ext cx="1587424" cy="3302023"/>
          </a:xfrm>
          <a:prstGeom prst="rect">
            <a:avLst/>
          </a:prstGeom>
        </p:spPr>
      </p:pic>
      <p:pic>
        <p:nvPicPr>
          <p:cNvPr id="43" name="图片 42" descr="t018454b62b1c94c1de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49273" y="2204349"/>
            <a:ext cx="2109339" cy="1564832"/>
          </a:xfrm>
          <a:prstGeom prst="rect">
            <a:avLst/>
          </a:prstGeom>
        </p:spPr>
      </p:pic>
      <p:pic>
        <p:nvPicPr>
          <p:cNvPr id="44" name="图片 43" descr="t0112c7c2b297996a21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49273" y="3905254"/>
            <a:ext cx="2097667" cy="1453191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433360" y="5413343"/>
            <a:ext cx="8277280" cy="1125347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        日军集结了十余万兵力第二次对长沙发起攻势，此次战役日军成功破译了国军行动部署的电报，一度成功占领长沙并对国军造成了相当大的损失，然而在中国军队采用“围魏救赵”的战术向日军占领的湖北宜昌发起反攻，迫使日军须回师救援，因而长沙在被日军攻占后不久即被国军收复，最后战局依旧维持之前态势。</a:t>
            </a:r>
            <a:endParaRPr lang="zh-CN" altLang="en-US" sz="17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170378" y="775588"/>
            <a:ext cx="7973622" cy="806098"/>
          </a:xfrm>
          <a:prstGeom prst="rect">
            <a:avLst/>
          </a:prstGeom>
          <a:noFill/>
        </p:spPr>
        <p:txBody>
          <a:bodyPr wrap="square" lIns="66783" tIns="33391" rIns="66783" bIns="33391" rtlCol="0">
            <a:spAutoFit/>
          </a:bodyPr>
          <a:lstStyle/>
          <a:p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抗日战争进入相持阶段后，日军先后发动两次长沙会战，企图占领长沙，均未得逞。</a:t>
            </a:r>
            <a:endParaRPr lang="zh-CN" altLang="en-US" sz="2400" dirty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/>
      <p:bldP spid="28" grpId="0"/>
      <p:bldP spid="29" grpId="0" animBg="1"/>
      <p:bldP spid="30" grpId="0"/>
      <p:bldP spid="31" grpId="0"/>
      <p:bldP spid="34" grpId="0" animBg="1"/>
      <p:bldP spid="35" grpId="0"/>
      <p:bldP spid="39" grpId="0"/>
      <p:bldP spid="4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图片 39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1056990" y="2136312"/>
            <a:ext cx="7426875" cy="4558425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0190" y="6762774"/>
            <a:ext cx="9144000" cy="136072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59" name="图片 58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0" name="图片 5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756903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761958" y="140305"/>
            <a:ext cx="243201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1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20189" y="775589"/>
            <a:ext cx="1247261" cy="68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89014" y="830986"/>
            <a:ext cx="850314" cy="494405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27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时间</a:t>
            </a:r>
            <a:endParaRPr lang="zh-CN" altLang="en-US" sz="27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041270" y="131800"/>
            <a:ext cx="419533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20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课  正面战场的抗战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2" name="圆角矩形 21"/>
          <p:cNvSpPr/>
          <p:nvPr/>
        </p:nvSpPr>
        <p:spPr>
          <a:xfrm>
            <a:off x="4588364" y="2884711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兵力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23" name="圆角矩形 22"/>
          <p:cNvSpPr/>
          <p:nvPr/>
        </p:nvSpPr>
        <p:spPr>
          <a:xfrm>
            <a:off x="5479099" y="2272385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中方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6762890" y="2272385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日本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479099" y="2884711"/>
            <a:ext cx="850406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en-US" altLang="zh-CN" sz="2100" b="1" dirty="0">
                <a:latin typeface="华文新魏" pitchFamily="2" charset="-122"/>
                <a:ea typeface="华文新魏" pitchFamily="2" charset="-122"/>
              </a:rPr>
              <a:t>17</a:t>
            </a:r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万</a:t>
            </a:r>
            <a:endParaRPr lang="zh-CN" altLang="en-US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783054" y="2884711"/>
            <a:ext cx="68032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en-US" altLang="zh-CN" sz="2100" b="1" dirty="0">
                <a:latin typeface="华文新魏" pitchFamily="2" charset="-122"/>
                <a:ea typeface="华文新魏" pitchFamily="2" charset="-122"/>
              </a:rPr>
              <a:t>6</a:t>
            </a:r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万</a:t>
            </a:r>
            <a:endParaRPr lang="zh-CN" altLang="en-US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7" name="圆角矩形 26"/>
          <p:cNvSpPr/>
          <p:nvPr/>
        </p:nvSpPr>
        <p:spPr>
          <a:xfrm>
            <a:off x="4608529" y="3565073"/>
            <a:ext cx="700489" cy="476253"/>
          </a:xfrm>
          <a:prstGeom prst="roundRect">
            <a:avLst>
              <a:gd name="adj" fmla="val 9350"/>
            </a:avLst>
          </a:prstGeom>
          <a:solidFill>
            <a:srgbClr val="663300"/>
          </a:solidFill>
          <a:ln>
            <a:solidFill>
              <a:schemeClr val="bg1"/>
            </a:solidFill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608" tIns="29304" rIns="58608" bIns="2930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  <a:sym typeface="微软雅黑" panose="020B0503020204020204" charset="-122"/>
              </a:rPr>
              <a:t>将领</a:t>
            </a:r>
            <a:endParaRPr lang="zh-HK" altLang="en-US" sz="2100" b="1" dirty="0">
              <a:solidFill>
                <a:schemeClr val="bg1"/>
              </a:solidFill>
              <a:latin typeface="华文隶书" pitchFamily="2" charset="-122"/>
              <a:ea typeface="华文隶书" pitchFamily="2" charset="-122"/>
              <a:sym typeface="微软雅黑" panose="020B050302020402020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479099" y="3565073"/>
            <a:ext cx="907099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薛岳</a:t>
            </a:r>
            <a:endParaRPr lang="en-US" altLang="zh-CN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612973" y="3565073"/>
            <a:ext cx="1417343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pPr algn="ctr"/>
            <a:r>
              <a:rPr lang="zh-CN" altLang="en-US" sz="2100" b="1" dirty="0">
                <a:latin typeface="华文新魏" pitchFamily="2" charset="-122"/>
                <a:ea typeface="华文新魏" pitchFamily="2" charset="-122"/>
              </a:rPr>
              <a:t>阿南惟几</a:t>
            </a:r>
            <a:endParaRPr lang="zh-CN" altLang="en-US" sz="21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6256447" y="2748638"/>
            <a:ext cx="113387" cy="374199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algn="ctr"/>
            <a:endParaRPr lang="zh-CN" altLang="en-US"/>
          </a:p>
        </p:txBody>
      </p:sp>
      <p:pic>
        <p:nvPicPr>
          <p:cNvPr id="31" name="图片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69023" y="4245434"/>
            <a:ext cx="1439400" cy="224519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2" name="Picture 2" descr="https://timgsa.baidu.com/timg?image&amp;quality=80&amp;size=b9999_10000&amp;sec=1512014806675&amp;di=deb7a09032a5d08d1fffb9e8399e6f76&amp;imgtype=jpg&amp;src=http%3A%2F%2Fimg2.imgtn.bdimg.com%2Fit%2Fu%3D1730806987%2C5046908%26fm%3D214%26gp%3D0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539915" y="4245434"/>
            <a:ext cx="1474036" cy="224519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35" name="图片 34" descr="t01b7586acbf7c170b3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45838" y="2278705"/>
            <a:ext cx="1942694" cy="4279960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1170378" y="775589"/>
            <a:ext cx="7973622" cy="1175430"/>
          </a:xfrm>
          <a:prstGeom prst="rect">
            <a:avLst/>
          </a:prstGeom>
          <a:noFill/>
        </p:spPr>
        <p:txBody>
          <a:bodyPr wrap="square" lIns="66783" tIns="33391" rIns="66783" bIns="33391" rtlCol="0">
            <a:spAutoFit/>
          </a:bodyPr>
          <a:lstStyle/>
          <a:p>
            <a:r>
              <a:rPr lang="en-US" altLang="zh-CN" sz="2400" dirty="0">
                <a:latin typeface="华文新魏" pitchFamily="2" charset="-122"/>
                <a:ea typeface="华文新魏" pitchFamily="2" charset="-122"/>
              </a:rPr>
              <a:t>1941</a:t>
            </a:r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2400" dirty="0">
                <a:latin typeface="华文新魏" pitchFamily="2" charset="-122"/>
                <a:ea typeface="华文新魏" pitchFamily="2" charset="-122"/>
              </a:rPr>
              <a:t>12</a:t>
            </a:r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月，日军调集</a:t>
            </a:r>
            <a:r>
              <a:rPr lang="en-US" altLang="zh-CN" sz="2400" dirty="0">
                <a:latin typeface="华文新魏" pitchFamily="2" charset="-122"/>
                <a:ea typeface="华文新魏" pitchFamily="2" charset="-122"/>
              </a:rPr>
              <a:t>10</a:t>
            </a:r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余万兵力，以空军为掩护，对长沙发动第三次进攻，扬言要到长沙过新年。中国军队调集重兵防御，拼死抵抗。</a:t>
            </a:r>
            <a:endParaRPr lang="zh-CN" altLang="en-US" sz="24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113684" y="2408457"/>
            <a:ext cx="1247261" cy="367989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       日军司令阿南惟几为策应向香港进军的日军，向薛岳统帅的中国军队发动牵制性攻击。</a:t>
            </a:r>
            <a:endParaRPr lang="zh-CN" altLang="en-US" sz="2100" dirty="0">
              <a:latin typeface="华文新魏" pitchFamily="2" charset="-122"/>
              <a:ea typeface="华文新魏" pitchFamily="2" charset="-122"/>
            </a:endParaRPr>
          </a:p>
          <a:p>
            <a:endParaRPr lang="zh-CN" altLang="en-US" sz="2100" dirty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/>
      <p:bldP spid="26" grpId="0"/>
      <p:bldP spid="27" grpId="0" animBg="1"/>
      <p:bldP spid="28" grpId="0"/>
      <p:bldP spid="29" grpId="0"/>
      <p:bldP spid="30" grpId="0" animBg="1"/>
      <p:bldP spid="36" grpId="0"/>
      <p:bldP spid="3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263278" y="1932204"/>
            <a:ext cx="4195334" cy="4286280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0190" y="6762774"/>
            <a:ext cx="9144000" cy="136072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59" name="图片 58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0" name="图片 5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756903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761958" y="140305"/>
            <a:ext cx="243201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1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20189" y="775589"/>
            <a:ext cx="1247261" cy="68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89014" y="830986"/>
            <a:ext cx="850314" cy="494405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27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经过</a:t>
            </a:r>
            <a:endParaRPr lang="zh-CN" altLang="en-US" sz="27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041270" y="131800"/>
            <a:ext cx="419533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20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课  正面战场的抗战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26" name="图片 25" descr="dd2e8514b21410486820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3704" y="2068276"/>
            <a:ext cx="2208754" cy="19050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8" name="图片 27" descr="200810231345494728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44414" y="2068276"/>
            <a:ext cx="1644105" cy="19204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图片 28" descr="200810231346243942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6666" y="3973289"/>
            <a:ext cx="2211054" cy="17453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" name="图片 29" descr="bc305baf1bf51136c1c851.jpg"/>
          <p:cNvPicPr>
            <a:picLocks noChangeAspect="1"/>
          </p:cNvPicPr>
          <p:nvPr/>
        </p:nvPicPr>
        <p:blipFill>
          <a:blip r:embed="rId9"/>
          <a:srcRect l="5461" r="15351"/>
          <a:stretch>
            <a:fillRect/>
          </a:stretch>
        </p:blipFill>
        <p:spPr>
          <a:xfrm>
            <a:off x="2644414" y="4041326"/>
            <a:ext cx="1644117" cy="16622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2" name="矩形 31"/>
          <p:cNvSpPr/>
          <p:nvPr/>
        </p:nvSpPr>
        <p:spPr>
          <a:xfrm>
            <a:off x="263278" y="5769390"/>
            <a:ext cx="4308721" cy="540572"/>
          </a:xfrm>
          <a:prstGeom prst="rect">
            <a:avLst/>
          </a:prstGeom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1500" b="1" dirty="0">
                <a:latin typeface="华文新魏" pitchFamily="2" charset="-122"/>
                <a:ea typeface="华文新魏" pitchFamily="2" charset="-122"/>
              </a:rPr>
              <a:t>第三次长沙会战（</a:t>
            </a:r>
            <a:r>
              <a:rPr lang="en-US" altLang="zh-CN" sz="1500" dirty="0">
                <a:latin typeface="华文新魏" pitchFamily="2" charset="-122"/>
                <a:ea typeface="华文新魏" pitchFamily="2" charset="-122"/>
              </a:rPr>
              <a:t>1941</a:t>
            </a:r>
            <a:r>
              <a:rPr lang="zh-CN" altLang="en-US" sz="1500" dirty="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1500" dirty="0">
                <a:latin typeface="华文新魏" pitchFamily="2" charset="-122"/>
                <a:ea typeface="华文新魏" pitchFamily="2" charset="-122"/>
              </a:rPr>
              <a:t>12</a:t>
            </a:r>
            <a:r>
              <a:rPr lang="zh-CN" altLang="en-US" sz="1500" dirty="0">
                <a:latin typeface="华文新魏" pitchFamily="2" charset="-122"/>
                <a:ea typeface="华文新魏" pitchFamily="2" charset="-122"/>
              </a:rPr>
              <a:t>月</a:t>
            </a:r>
            <a:r>
              <a:rPr lang="en-US" altLang="zh-CN" sz="1500" dirty="0">
                <a:latin typeface="华文新魏" pitchFamily="2" charset="-122"/>
                <a:ea typeface="华文新魏" pitchFamily="2" charset="-122"/>
              </a:rPr>
              <a:t>24</a:t>
            </a:r>
            <a:r>
              <a:rPr lang="zh-CN" altLang="en-US" sz="1500" dirty="0">
                <a:latin typeface="华文新魏" pitchFamily="2" charset="-122"/>
                <a:ea typeface="华文新魏" pitchFamily="2" charset="-122"/>
              </a:rPr>
              <a:t>日</a:t>
            </a:r>
            <a:r>
              <a:rPr lang="en-US" altLang="zh-CN" sz="1500" dirty="0">
                <a:latin typeface="华文新魏" pitchFamily="2" charset="-122"/>
                <a:ea typeface="华文新魏" pitchFamily="2" charset="-122"/>
              </a:rPr>
              <a:t>-1942</a:t>
            </a:r>
            <a:r>
              <a:rPr lang="zh-CN" altLang="en-US" sz="1500" dirty="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1500" dirty="0"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sz="1500" dirty="0">
                <a:latin typeface="华文新魏" pitchFamily="2" charset="-122"/>
                <a:ea typeface="华文新魏" pitchFamily="2" charset="-122"/>
              </a:rPr>
              <a:t>月</a:t>
            </a:r>
            <a:r>
              <a:rPr lang="en-US" altLang="zh-CN" sz="1500" dirty="0">
                <a:latin typeface="华文新魏" pitchFamily="2" charset="-122"/>
                <a:ea typeface="华文新魏" pitchFamily="2" charset="-122"/>
              </a:rPr>
              <a:t>15</a:t>
            </a:r>
            <a:r>
              <a:rPr lang="zh-CN" altLang="en-US" sz="1500" dirty="0">
                <a:latin typeface="华文新魏" pitchFamily="2" charset="-122"/>
                <a:ea typeface="华文新魏" pitchFamily="2" charset="-122"/>
              </a:rPr>
              <a:t>日） </a:t>
            </a:r>
            <a:endParaRPr lang="zh-CN" altLang="en-US" sz="15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571999" y="1932204"/>
            <a:ext cx="4422109" cy="1683261"/>
          </a:xfrm>
          <a:prstGeom prst="rect">
            <a:avLst/>
          </a:prstGeom>
          <a:noFill/>
        </p:spPr>
        <p:txBody>
          <a:bodyPr wrap="square" lIns="66783" tIns="33391" rIns="66783" bIns="33391" rtlCol="0">
            <a:spAutoFit/>
          </a:bodyPr>
          <a:lstStyle/>
          <a:p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       在长沙城下，中国军队与日军鏖战肉搏，反复争夺阵列地。增援的三路日军分别被中国军队击退。进攻长沙外围的日军，在中国军队的英勇搏杀下，伤亡惨重，被迫突围北撤。</a:t>
            </a:r>
            <a:endParaRPr lang="zh-CN" altLang="en-US" sz="21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571999" y="3815971"/>
            <a:ext cx="4515307" cy="234106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en-US" altLang="zh-CN" sz="2100" dirty="0">
                <a:latin typeface="华文新魏" pitchFamily="2" charset="-122"/>
                <a:ea typeface="华文新魏" pitchFamily="2" charset="-122"/>
              </a:rPr>
              <a:t>        12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月</a:t>
            </a:r>
            <a:r>
              <a:rPr lang="en-US" altLang="zh-CN" sz="2100" dirty="0">
                <a:latin typeface="华文新魏" pitchFamily="2" charset="-122"/>
                <a:ea typeface="华文新魏" pitchFamily="2" charset="-122"/>
              </a:rPr>
              <a:t>31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日，日军攻入长沙市区，双方展开巷战。此时日军认为长沙已经拿下，阿南惟几发贺电到国内报喜，一洗前两次长沙会战未胜之耻。然而岳麓山炮兵旅的攻击以及日军的补给被切断，情势已经发生根本性转变。日军的贺电成为国际笑话。</a:t>
            </a:r>
            <a:endParaRPr lang="zh-CN" altLang="en-US" sz="2100" dirty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773522" y="2136313"/>
            <a:ext cx="7880424" cy="3741990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0190" y="6762774"/>
            <a:ext cx="9144000" cy="136072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59" name="图片 58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0" name="图片 5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756903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761958" y="140305"/>
            <a:ext cx="243201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1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20189" y="775589"/>
            <a:ext cx="1247261" cy="68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89014" y="830986"/>
            <a:ext cx="850314" cy="494405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27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结果</a:t>
            </a:r>
            <a:endParaRPr lang="zh-CN" altLang="en-US" sz="27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041270" y="131800"/>
            <a:ext cx="419533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20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课  正面战场的抗战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170377" y="843625"/>
            <a:ext cx="7993812" cy="898431"/>
          </a:xfrm>
          <a:prstGeom prst="rect">
            <a:avLst/>
          </a:prstGeom>
          <a:noFill/>
        </p:spPr>
        <p:txBody>
          <a:bodyPr wrap="square" lIns="66783" tIns="33391" rIns="66783" bIns="33391" rtlCol="0">
            <a:spAutoFit/>
          </a:bodyPr>
          <a:lstStyle/>
          <a:p>
            <a:r>
              <a:rPr lang="zh-CN" altLang="en-US" sz="2700" dirty="0">
                <a:latin typeface="华文新魏" pitchFamily="2" charset="-122"/>
                <a:ea typeface="华文新魏" pitchFamily="2" charset="-122"/>
              </a:rPr>
              <a:t>中国军队发起全线反击，歼灭大批日军，获得会战胜利。</a:t>
            </a:r>
            <a:endParaRPr lang="zh-CN" altLang="en-US" sz="27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86909" y="2544529"/>
            <a:ext cx="3911865" cy="2294898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        第三次长沙会战，日军伤亡</a:t>
            </a:r>
            <a:r>
              <a:rPr lang="en-US" altLang="zh-CN" sz="2400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56000</a:t>
            </a:r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余人，俘虏</a:t>
            </a:r>
            <a:r>
              <a:rPr lang="en-US" altLang="zh-CN" sz="2400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139</a:t>
            </a:r>
            <a:r>
              <a:rPr lang="zh-CN" altLang="en-US" sz="2400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人</a:t>
            </a:r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，中国军队伤亡</a:t>
            </a:r>
            <a:r>
              <a:rPr lang="en-US" altLang="zh-CN" sz="2400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28000</a:t>
            </a:r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余人，中国军队取得辉煌胜利！这是珍珠港事变以来，盟国在亚洲战区中唯一的胜利。</a:t>
            </a:r>
            <a:endParaRPr lang="zh-CN" altLang="en-US" sz="24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8" name="图片 27" descr="t01f44ed816d5446260.jpg"/>
          <p:cNvPicPr>
            <a:picLocks noChangeAspect="1"/>
          </p:cNvPicPr>
          <p:nvPr/>
        </p:nvPicPr>
        <p:blipFill>
          <a:blip r:embed="rId6"/>
          <a:srcRect r="13559"/>
          <a:stretch>
            <a:fillRect/>
          </a:stretch>
        </p:blipFill>
        <p:spPr>
          <a:xfrm>
            <a:off x="4742081" y="2340421"/>
            <a:ext cx="3855172" cy="32112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0190" y="6762774"/>
            <a:ext cx="9144000" cy="136072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59" name="图片 58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0" name="图片 59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756903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761958" y="140305"/>
            <a:ext cx="243201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1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0189" y="775589"/>
            <a:ext cx="1247261" cy="68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89014" y="830986"/>
            <a:ext cx="850314" cy="494405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27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影响</a:t>
            </a:r>
            <a:endParaRPr lang="zh-CN" altLang="en-US" sz="27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041270" y="131800"/>
            <a:ext cx="419533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20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课  正面战场的抗战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283765" y="902396"/>
            <a:ext cx="7540262" cy="482933"/>
          </a:xfrm>
          <a:prstGeom prst="rect">
            <a:avLst/>
          </a:prstGeom>
          <a:noFill/>
        </p:spPr>
        <p:txBody>
          <a:bodyPr wrap="square" lIns="66783" tIns="33391" rIns="66783" bIns="33391" rtlCol="0">
            <a:spAutoFit/>
          </a:bodyPr>
          <a:lstStyle/>
          <a:p>
            <a:r>
              <a:rPr lang="zh-CN" altLang="en-US" sz="2700" dirty="0">
                <a:latin typeface="华文新魏" pitchFamily="2" charset="-122"/>
                <a:ea typeface="华文新魏" pitchFamily="2" charset="-122"/>
              </a:rPr>
              <a:t>这次会战的胜利，在国内外产生了积极影响。</a:t>
            </a:r>
            <a:endParaRPr lang="zh-CN" altLang="en-US" sz="27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603441" y="1864167"/>
            <a:ext cx="7710343" cy="4150208"/>
          </a:xfrm>
          <a:prstGeom prst="roundRect">
            <a:avLst>
              <a:gd name="adj" fmla="val 573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0" name="TextBox 29"/>
          <p:cNvSpPr txBox="1"/>
          <p:nvPr/>
        </p:nvSpPr>
        <p:spPr>
          <a:xfrm>
            <a:off x="603440" y="1932204"/>
            <a:ext cx="4989046" cy="3956892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       日军一路势如破竹，同盟国军队接连败北。在此形势下，国民党军队取得了第三次长沙会战的胜利。</a:t>
            </a:r>
            <a:endParaRPr lang="en-US" altLang="zh-CN" sz="2100" dirty="0">
              <a:latin typeface="华文新魏" pitchFamily="2" charset="-122"/>
              <a:ea typeface="华文新魏" pitchFamily="2" charset="-122"/>
            </a:endParaRPr>
          </a:p>
          <a:p>
            <a:r>
              <a:rPr lang="en-US" altLang="zh-CN" sz="2100" dirty="0">
                <a:latin typeface="华文新魏" pitchFamily="2" charset="-122"/>
                <a:ea typeface="华文新魏" pitchFamily="2" charset="-122"/>
              </a:rPr>
              <a:t>       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此役结束后不久，美国即宣布将向中国贷款</a:t>
            </a:r>
            <a:r>
              <a:rPr lang="en-US" altLang="zh-CN" sz="2100" dirty="0">
                <a:latin typeface="华文新魏" pitchFamily="2" charset="-122"/>
                <a:ea typeface="华文新魏" pitchFamily="2" charset="-122"/>
              </a:rPr>
              <a:t>5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亿美元，同盟国亦决定任命蒋中正为盟军“中印缅战区”最高统帅，次月，蒋中正访问印度全力游说印度加入同盟国阵营，因印度各界受此战中国大胜的影响，最终印度同意加入同盟国。随后，美英两国宣布废除对华不平等条约。在此之后的两年内，日军再没有向第九战区发动大规模进攻。</a:t>
            </a:r>
            <a:endParaRPr lang="zh-CN" altLang="en-US" sz="21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8" name="图片 27" descr="5314868794bca73d659df897e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05874" y="2204349"/>
            <a:ext cx="2479387" cy="36285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3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660134" y="1728095"/>
            <a:ext cx="7710343" cy="4830570"/>
          </a:xfrm>
          <a:prstGeom prst="roundRect">
            <a:avLst>
              <a:gd name="adj" fmla="val 3794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0190" y="6762774"/>
            <a:ext cx="9144000" cy="136072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 bwMode="auto">
          <a:xfrm flipV="1">
            <a:off x="0" y="6855304"/>
            <a:ext cx="9144000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" name="图片 57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59" name="图片 58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0" name="图片 5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756903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761958" y="140305"/>
            <a:ext cx="243201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1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20189" y="775589"/>
            <a:ext cx="1247261" cy="68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89014" y="830986"/>
            <a:ext cx="850314" cy="494405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27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背景</a:t>
            </a:r>
            <a:endParaRPr lang="zh-CN" altLang="en-US" sz="27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041270" y="131800"/>
            <a:ext cx="419533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20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课  正面战场的抗战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340459" y="843625"/>
            <a:ext cx="7030019" cy="4944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700" dirty="0">
                <a:latin typeface="华文新魏" pitchFamily="2" charset="-122"/>
                <a:ea typeface="华文新魏" pitchFamily="2" charset="-122"/>
              </a:rPr>
              <a:t>抗日战争后期，国民政府</a:t>
            </a:r>
            <a:r>
              <a:rPr lang="zh-CN" altLang="en-US" sz="27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消极抗日</a:t>
            </a:r>
            <a:r>
              <a:rPr lang="zh-CN" altLang="en-US" sz="2700" dirty="0">
                <a:latin typeface="华文新魏" pitchFamily="2" charset="-122"/>
                <a:ea typeface="华文新魏" pitchFamily="2" charset="-122"/>
              </a:rPr>
              <a:t>、</a:t>
            </a:r>
            <a:r>
              <a:rPr lang="zh-CN" altLang="en-US" sz="27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积极反共</a:t>
            </a:r>
            <a:r>
              <a:rPr lang="zh-CN" altLang="en-US" sz="2700" dirty="0">
                <a:latin typeface="华文新魏" pitchFamily="2" charset="-122"/>
                <a:ea typeface="华文新魏" pitchFamily="2" charset="-122"/>
              </a:rPr>
              <a:t>。</a:t>
            </a:r>
            <a:endParaRPr lang="en-US" altLang="zh-CN" sz="27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6" name="图片 4"/>
          <p:cNvPicPr>
            <a:picLocks noChangeAspect="1" noChangeArrowheads="1"/>
          </p:cNvPicPr>
          <p:nvPr/>
        </p:nvPicPr>
        <p:blipFill>
          <a:blip r:embed="rId6"/>
          <a:srcRect t="10001" b="2222"/>
          <a:stretch>
            <a:fillRect/>
          </a:stretch>
        </p:blipFill>
        <p:spPr bwMode="auto">
          <a:xfrm>
            <a:off x="741029" y="1796131"/>
            <a:ext cx="3490808" cy="46264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7" name="矩形 1"/>
          <p:cNvSpPr>
            <a:spLocks noChangeArrowheads="1"/>
          </p:cNvSpPr>
          <p:nvPr/>
        </p:nvSpPr>
        <p:spPr bwMode="auto">
          <a:xfrm>
            <a:off x="4401919" y="1932204"/>
            <a:ext cx="3855172" cy="174090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dirty="0">
                <a:latin typeface="华文新魏" pitchFamily="2" charset="-122"/>
                <a:ea typeface="华文新魏" pitchFamily="2" charset="-122"/>
              </a:rPr>
              <a:t>     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    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日本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占领武汉后，开改变策略，对国民党采取“政治诱降为主，军事打击为辅”的方针，汪精卫集团投敌叛国，国民党顽固派加剧反共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摩擦。</a:t>
            </a:r>
            <a:endParaRPr lang="zh-CN" altLang="en-US" sz="21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8" name="矩形 3"/>
          <p:cNvSpPr>
            <a:spLocks noChangeArrowheads="1"/>
          </p:cNvSpPr>
          <p:nvPr/>
        </p:nvSpPr>
        <p:spPr bwMode="auto">
          <a:xfrm>
            <a:off x="4345225" y="4449543"/>
            <a:ext cx="3911866" cy="137156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78145" tIns="39072" rIns="78145" bIns="39072">
            <a:spAutoFit/>
          </a:bodyPr>
          <a:lstStyle/>
          <a:p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       日军又集中兵力进攻共产党领导的八路军、新四军和敌后抗日根据地，敌后战场开始发展为抗日战争的重要战场。</a:t>
            </a:r>
            <a:endParaRPr lang="zh-CN" altLang="en-US" sz="2100" dirty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图片 40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1170378" y="1864167"/>
            <a:ext cx="7030019" cy="4830570"/>
          </a:xfrm>
          <a:prstGeom prst="roundRect">
            <a:avLst>
              <a:gd name="adj" fmla="val 3794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9" name="图片 38" descr="t01cf5053edf07031b0.jpg"/>
          <p:cNvPicPr>
            <a:picLocks noChangeAspect="1"/>
          </p:cNvPicPr>
          <p:nvPr/>
        </p:nvPicPr>
        <p:blipFill>
          <a:blip r:embed="rId2"/>
          <a:srcRect b="-4481"/>
          <a:stretch>
            <a:fillRect/>
          </a:stretch>
        </p:blipFill>
        <p:spPr>
          <a:xfrm>
            <a:off x="1227071" y="3360964"/>
            <a:ext cx="1644117" cy="15648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0" name="图片 49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0190" y="6762774"/>
            <a:ext cx="9144000" cy="136072"/>
          </a:xfrm>
          <a:prstGeom prst="rect">
            <a:avLst/>
          </a:prstGeom>
        </p:spPr>
      </p:pic>
      <p:pic>
        <p:nvPicPr>
          <p:cNvPr id="58" name="图片 57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pic>
        <p:nvPicPr>
          <p:cNvPr id="59" name="图片 58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pic>
        <p:nvPicPr>
          <p:cNvPr id="60" name="图片 59" descr="t018d16e110143ea110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2" y="678525"/>
            <a:ext cx="9144000" cy="136072"/>
          </a:xfrm>
          <a:prstGeom prst="rect">
            <a:avLst/>
          </a:prstGeom>
        </p:spPr>
      </p:pic>
      <p:sp>
        <p:nvSpPr>
          <p:cNvPr id="61" name="矩形 60"/>
          <p:cNvSpPr/>
          <p:nvPr/>
        </p:nvSpPr>
        <p:spPr>
          <a:xfrm>
            <a:off x="1" y="0"/>
            <a:ext cx="8552653" cy="67128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145" tIns="39072" rIns="78145" bIns="39072" rtlCol="0" anchor="ctr"/>
          <a:lstStyle/>
          <a:p>
            <a:pPr lvl="0" algn="ctr"/>
            <a:r>
              <a:rPr lang="en-US" altLang="zh-CN" sz="1500" dirty="0">
                <a:solidFill>
                  <a:schemeClr val="tx1"/>
                </a:solidFill>
              </a:rPr>
              <a:t> </a:t>
            </a:r>
            <a:endParaRPr lang="zh-CN" altLang="en-US" sz="15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3" name="直角三角形 6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cxnSp>
        <p:nvCxnSpPr>
          <p:cNvPr id="65" name="直接连接符 64"/>
          <p:cNvCxnSpPr/>
          <p:nvPr/>
        </p:nvCxnSpPr>
        <p:spPr>
          <a:xfrm>
            <a:off x="756903" y="247444"/>
            <a:ext cx="0" cy="24946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5"/>
          <p:cNvSpPr txBox="1"/>
          <p:nvPr/>
        </p:nvSpPr>
        <p:spPr>
          <a:xfrm>
            <a:off x="761958" y="140305"/>
            <a:ext cx="2432017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  <a:endParaRPr lang="zh-CN" altLang="en-US" sz="21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3" name="组合 66"/>
          <p:cNvGrpSpPr/>
          <p:nvPr/>
        </p:nvGrpSpPr>
        <p:grpSpPr>
          <a:xfrm flipH="1">
            <a:off x="6965230" y="-1181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68" name="直角三角形 6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 b="1" dirty="0">
                <a:ea typeface="微软雅黑" panose="020B0503020204020204" charset="-122"/>
              </a:endParaRPr>
            </a:p>
          </p:txBody>
        </p:sp>
      </p:grpSp>
      <p:pic>
        <p:nvPicPr>
          <p:cNvPr id="71" name="图片 70" descr="624f9a79jw1eelyzwvu5xj20b408t75j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6766" y="0"/>
            <a:ext cx="1360649" cy="775589"/>
          </a:xfrm>
          <a:prstGeom prst="rect">
            <a:avLst/>
          </a:prstGeom>
        </p:spPr>
      </p:pic>
      <p:sp>
        <p:nvSpPr>
          <p:cNvPr id="72" name="文本框 13"/>
          <p:cNvSpPr txBox="1"/>
          <p:nvPr/>
        </p:nvSpPr>
        <p:spPr>
          <a:xfrm>
            <a:off x="7746847" y="163263"/>
            <a:ext cx="1020487" cy="632905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第六单元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-20189" y="775589"/>
            <a:ext cx="1247261" cy="68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xtBox 101"/>
          <p:cNvSpPr txBox="1"/>
          <p:nvPr/>
        </p:nvSpPr>
        <p:spPr>
          <a:xfrm>
            <a:off x="89014" y="830986"/>
            <a:ext cx="850314" cy="494405"/>
          </a:xfrm>
          <a:prstGeom prst="rect">
            <a:avLst/>
          </a:prstGeom>
          <a:noFill/>
        </p:spPr>
        <p:txBody>
          <a:bodyPr wrap="none" lIns="78145" tIns="39072" rIns="78145" bIns="39072" rtlCol="0">
            <a:spAutoFit/>
          </a:bodyPr>
          <a:lstStyle/>
          <a:p>
            <a:r>
              <a:rPr lang="zh-CN" altLang="en-US" sz="27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结果</a:t>
            </a:r>
            <a:endParaRPr lang="zh-CN" altLang="en-US" sz="27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文本框 6"/>
          <p:cNvSpPr txBox="1"/>
          <p:nvPr/>
        </p:nvSpPr>
        <p:spPr>
          <a:xfrm>
            <a:off x="3041270" y="131800"/>
            <a:ext cx="4195334" cy="402073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</a:t>
            </a:r>
            <a:r>
              <a:rPr lang="en-US" altLang="zh-CN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20</a:t>
            </a:r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课  正面战场的抗战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283765" y="775589"/>
            <a:ext cx="7860235" cy="909904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2700" dirty="0">
                <a:latin typeface="华文新魏" pitchFamily="2" charset="-122"/>
                <a:ea typeface="华文新魏" pitchFamily="2" charset="-122"/>
              </a:rPr>
              <a:t>国民党军队一溃千里，丢失了河南、湖南、广西等省的大部分和贵州省的一部分。</a:t>
            </a:r>
            <a:endParaRPr lang="en-US" altLang="zh-CN" sz="27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7" name="图片 36" descr="t01df953b64f1c2515b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86778" y="2000240"/>
            <a:ext cx="1584411" cy="13136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0" name="TextBox 39"/>
          <p:cNvSpPr txBox="1"/>
          <p:nvPr/>
        </p:nvSpPr>
        <p:spPr>
          <a:xfrm>
            <a:off x="2927882" y="1864168"/>
            <a:ext cx="5329208" cy="2956618"/>
          </a:xfrm>
          <a:prstGeom prst="rect">
            <a:avLst/>
          </a:prstGeom>
          <a:noFill/>
        </p:spPr>
        <p:txBody>
          <a:bodyPr wrap="square" lIns="78145" tIns="39072" rIns="78145" bIns="39072" rtlCol="0">
            <a:spAutoFit/>
          </a:bodyPr>
          <a:lstStyle/>
          <a:p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        豫湘桂战役是日军在溃败前夕一次回光返照式的挣扎。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8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个月中，日寇在付出了沉重的伤亡之后，使得国民党军队一溃千里，中国在豫湘桂战场上损兵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50-60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余万，丧失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4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个省会和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146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座城市（豫中会战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37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天失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38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城）、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7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个空军基地和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36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个飞机场，丧失国土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20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多万平方公里、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6000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万人民。战役中至少</a:t>
            </a:r>
            <a:r>
              <a:rPr lang="en-US" altLang="zh-CN" sz="1700" dirty="0">
                <a:latin typeface="华文新魏" pitchFamily="2" charset="-122"/>
                <a:ea typeface="华文新魏" pitchFamily="2" charset="-122"/>
              </a:rPr>
              <a:t>2.4</a:t>
            </a:r>
            <a:r>
              <a:rPr lang="zh-CN" altLang="en-US" sz="1700" dirty="0">
                <a:latin typeface="华文新魏" pitchFamily="2" charset="-122"/>
                <a:ea typeface="华文新魏" pitchFamily="2" charset="-122"/>
              </a:rPr>
              <a:t>万日军死亡，加上伤病者共十万人。日军尽管达成作战企图，却无力保障大陆交通线畅通，也未能阻挡美机空袭日本本土。由于分散了兵力，反而为国民党军队反攻提供了条件。这次战役充分暴露了国民党统治的日益腐朽，引起了人民的强烈不满。</a:t>
            </a:r>
            <a:endParaRPr lang="zh-CN" altLang="en-US" sz="1700" dirty="0">
              <a:latin typeface="华文新魏" pitchFamily="2" charset="-122"/>
              <a:ea typeface="华文新魏" pitchFamily="2" charset="-122"/>
            </a:endParaRPr>
          </a:p>
        </p:txBody>
      </p:sp>
      <p:grpSp>
        <p:nvGrpSpPr>
          <p:cNvPr id="4" name="组合 30"/>
          <p:cNvGrpSpPr/>
          <p:nvPr/>
        </p:nvGrpSpPr>
        <p:grpSpPr>
          <a:xfrm>
            <a:off x="3381432" y="4924869"/>
            <a:ext cx="4252028" cy="1565760"/>
            <a:chOff x="403187" y="4743458"/>
            <a:chExt cx="6715172" cy="2071702"/>
          </a:xfrm>
        </p:grpSpPr>
        <p:pic>
          <p:nvPicPr>
            <p:cNvPr id="29" name="图片 1"/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DDE9DD"/>
                </a:clrFrom>
                <a:clrTo>
                  <a:srgbClr val="DDE9DD">
                    <a:alpha val="0"/>
                  </a:srgbClr>
                </a:clrTo>
              </a:clrChange>
            </a:blip>
            <a:srcRect t="22787"/>
            <a:stretch>
              <a:fillRect/>
            </a:stretch>
          </p:blipFill>
          <p:spPr bwMode="auto">
            <a:xfrm>
              <a:off x="403187" y="5091364"/>
              <a:ext cx="6715172" cy="172379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sp>
          <p:nvSpPr>
            <p:cNvPr id="30" name="TextBox 29"/>
            <p:cNvSpPr txBox="1"/>
            <p:nvPr/>
          </p:nvSpPr>
          <p:spPr>
            <a:xfrm>
              <a:off x="403187" y="4743458"/>
              <a:ext cx="6715172" cy="427589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 w="285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华文新魏" pitchFamily="2" charset="-122"/>
                  <a:ea typeface="华文新魏" pitchFamily="2" charset="-122"/>
                </a:rPr>
                <a:t>豫湘桂战役国民党战场的损失</a:t>
              </a:r>
              <a:endParaRPr lang="zh-CN" altLang="en-US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endParaRPr>
            </a:p>
          </p:txBody>
        </p:sp>
      </p:grpSp>
      <p:pic>
        <p:nvPicPr>
          <p:cNvPr id="34" name="图片 33" descr="d52a2834349b033b56e981ab15ce36d3d539bd59 (1)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83765" y="4993832"/>
            <a:ext cx="1599053" cy="13607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5913</Words>
  <Application>WPS 演示</Application>
  <PresentationFormat>全屏显示(4:3)</PresentationFormat>
  <Paragraphs>634</Paragraphs>
  <Slides>30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6" baseType="lpstr">
      <vt:lpstr>Arial</vt:lpstr>
      <vt:lpstr>宋体</vt:lpstr>
      <vt:lpstr>Wingdings</vt:lpstr>
      <vt:lpstr>华文新魏</vt:lpstr>
      <vt:lpstr>黑体</vt:lpstr>
      <vt:lpstr>Times New Roman</vt:lpstr>
      <vt:lpstr>华文中宋</vt:lpstr>
      <vt:lpstr>华文行楷</vt:lpstr>
      <vt:lpstr>微软雅黑</vt:lpstr>
      <vt:lpstr>Calibri</vt:lpstr>
      <vt:lpstr>华文隶书</vt:lpstr>
      <vt:lpstr>Arial Unicode MS</vt:lpstr>
      <vt:lpstr>楷体</vt:lpstr>
      <vt:lpstr>Meiryo UI</vt:lpstr>
      <vt:lpstr>Yu Gothic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微软用户</dc:creator>
  <cp:lastModifiedBy>Administrator</cp:lastModifiedBy>
  <cp:revision>3</cp:revision>
  <dcterms:created xsi:type="dcterms:W3CDTF">2017-12-05T11:15:00Z</dcterms:created>
  <dcterms:modified xsi:type="dcterms:W3CDTF">2020-12-26T07:00:57Z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