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73" r:id="rId3"/>
    <p:sldId id="302" r:id="rId4"/>
    <p:sldId id="295" r:id="rId5"/>
    <p:sldId id="272" r:id="rId6"/>
    <p:sldId id="329" r:id="rId7"/>
    <p:sldId id="300" r:id="rId8"/>
    <p:sldId id="274" r:id="rId9"/>
    <p:sldId id="299" r:id="rId10"/>
    <p:sldId id="304" r:id="rId11"/>
    <p:sldId id="306" r:id="rId12"/>
    <p:sldId id="307" r:id="rId13"/>
    <p:sldId id="312" r:id="rId15"/>
    <p:sldId id="308" r:id="rId16"/>
    <p:sldId id="305" r:id="rId17"/>
    <p:sldId id="311" r:id="rId18"/>
    <p:sldId id="278" r:id="rId19"/>
    <p:sldId id="280" r:id="rId20"/>
    <p:sldId id="315" r:id="rId21"/>
    <p:sldId id="318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286" r:id="rId31"/>
    <p:sldId id="328" r:id="rId32"/>
    <p:sldId id="289" r:id="rId33"/>
    <p:sldId id="331" r:id="rId34"/>
    <p:sldId id="319" r:id="rId35"/>
    <p:sldId id="330" r:id="rId36"/>
    <p:sldId id="332" r:id="rId37"/>
    <p:sldId id="296" r:id="rId3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0000CC"/>
    <a:srgbClr val="DDE2E7"/>
    <a:srgbClr val="BFC9D3"/>
    <a:srgbClr val="A1B1BF"/>
    <a:srgbClr val="CC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6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31B25-B96D-44CE-81CF-69D8A0D890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6F65B-7B81-4B9E-ADDD-4685689A814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39825" y="684213"/>
            <a:ext cx="4573588" cy="3429000"/>
          </a:xfrm>
        </p:spPr>
      </p:sp>
      <p:sp>
        <p:nvSpPr>
          <p:cNvPr id="2355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 smtClean="0">
                <a:solidFill>
                  <a:srgbClr val="333333"/>
                </a:solidFill>
              </a:rPr>
              <a:t>将军与大名的</a:t>
            </a:r>
            <a:r>
              <a:rPr lang="zh-CN" altLang="en-US" b="1" smtClean="0">
                <a:solidFill>
                  <a:srgbClr val="FF0000"/>
                </a:solidFill>
              </a:rPr>
              <a:t>家臣</a:t>
            </a:r>
            <a:r>
              <a:rPr lang="zh-CN" altLang="en-US" b="1" smtClean="0">
                <a:solidFill>
                  <a:srgbClr val="333333"/>
                </a:solidFill>
              </a:rPr>
              <a:t>。武士从将军或大名得到</a:t>
            </a:r>
            <a:r>
              <a:rPr lang="zh-CN" altLang="en-US" b="1" smtClean="0">
                <a:solidFill>
                  <a:srgbClr val="FF0000"/>
                </a:solidFill>
              </a:rPr>
              <a:t>封地</a:t>
            </a:r>
            <a:r>
              <a:rPr lang="zh-CN" altLang="en-US" b="1" smtClean="0">
                <a:solidFill>
                  <a:srgbClr val="333333"/>
                </a:solidFill>
              </a:rPr>
              <a:t>和</a:t>
            </a:r>
            <a:r>
              <a:rPr lang="zh-CN" altLang="en-US" b="1" smtClean="0">
                <a:solidFill>
                  <a:srgbClr val="FF0000"/>
                </a:solidFill>
              </a:rPr>
              <a:t>禄米</a:t>
            </a:r>
            <a:r>
              <a:rPr lang="zh-CN" altLang="en-US" b="1" smtClean="0">
                <a:solidFill>
                  <a:srgbClr val="333333"/>
                </a:solidFill>
              </a:rPr>
              <a:t>，但必须</a:t>
            </a:r>
            <a:r>
              <a:rPr lang="zh-CN" altLang="en-US" b="1" smtClean="0">
                <a:solidFill>
                  <a:srgbClr val="FF0000"/>
                </a:solidFill>
              </a:rPr>
              <a:t>效忠</a:t>
            </a:r>
            <a:r>
              <a:rPr lang="zh-CN" altLang="en-US" b="1" smtClean="0">
                <a:solidFill>
                  <a:srgbClr val="333333"/>
                </a:solidFill>
              </a:rPr>
              <a:t>将军或大名，属于</a:t>
            </a:r>
            <a:r>
              <a:rPr lang="zh-CN" altLang="en-US" b="1" smtClean="0">
                <a:solidFill>
                  <a:srgbClr val="FF0000"/>
                </a:solidFill>
              </a:rPr>
              <a:t>职业军人</a:t>
            </a:r>
            <a:r>
              <a:rPr lang="zh-CN" altLang="en-US" b="1" smtClean="0">
                <a:solidFill>
                  <a:srgbClr val="333333"/>
                </a:solidFill>
              </a:rPr>
              <a:t>，有佩刀特权，他们构成了幕府</a:t>
            </a:r>
            <a:r>
              <a:rPr lang="zh-CN" altLang="en-US" b="1" smtClean="0">
                <a:solidFill>
                  <a:srgbClr val="FF0000"/>
                </a:solidFill>
              </a:rPr>
              <a:t>统治基础</a:t>
            </a:r>
            <a:r>
              <a:rPr lang="zh-CN" altLang="en-US" b="1" smtClean="0">
                <a:solidFill>
                  <a:srgbClr val="333333"/>
                </a:solidFill>
              </a:rPr>
              <a:t>。将军为了从思想意识上培养武士这个支柱，大力宣扬武士应具有忠、义、勇的精神，使武士为其效力和卖命，这就是</a:t>
            </a:r>
            <a:r>
              <a:rPr lang="zh-CN" altLang="en-US" b="1" smtClean="0">
                <a:solidFill>
                  <a:srgbClr val="FF0000"/>
                </a:solidFill>
              </a:rPr>
              <a:t>“武士道精神”。</a:t>
            </a:r>
            <a:endParaRPr lang="zh-CN" altLang="en-US" b="1" smtClean="0">
              <a:solidFill>
                <a:srgbClr val="FF0000"/>
              </a:solidFill>
            </a:endParaRPr>
          </a:p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15A43395-8692-4181-A7C6-40D4A800E4E0}" type="slidenum">
              <a:rPr lang="en-US" altLang="zh-CN" sz="1200"/>
            </a:fld>
            <a:endParaRPr lang="en-US" altLang="zh-CN" sz="12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  <a:endParaRPr lang="zh-CN" altLang="en-US" b="1">
              <a:solidFill>
                <a:srgbClr val="0000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3333CC"/>
                </a:solidFill>
              </a:rPr>
              <a:t>殖产兴业，发展资本主义</a:t>
            </a:r>
            <a:endParaRPr lang="zh-CN" altLang="en-US" b="1">
              <a:solidFill>
                <a:srgbClr val="3333CC"/>
              </a:solidFill>
            </a:endParaRPr>
          </a:p>
          <a:p>
            <a:r>
              <a:rPr lang="en-US" b="1"/>
              <a:t>1</a:t>
            </a:r>
            <a:r>
              <a:rPr lang="zh-CN" altLang="en-US" b="1"/>
              <a:t>、首先，引进技术等，建立样板企业；建设交通通信事业；</a:t>
            </a:r>
            <a:r>
              <a:rPr lang="zh-CN" altLang="en-US" b="1">
                <a:solidFill>
                  <a:srgbClr val="FF0000"/>
                </a:solidFill>
              </a:rPr>
              <a:t>奠定了日本工业化的基础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en-US" b="1"/>
              <a:t>2</a:t>
            </a:r>
            <a:r>
              <a:rPr lang="zh-CN" altLang="en-US" b="1"/>
              <a:t>、然后，政府大力扶植保护私人资本主义。</a:t>
            </a:r>
            <a:r>
              <a:rPr lang="zh-CN" altLang="en-US" b="1">
                <a:solidFill>
                  <a:srgbClr val="FF0000"/>
                </a:solidFill>
              </a:rPr>
              <a:t>日本掀起兴办工业的热潮</a:t>
            </a:r>
            <a:endParaRPr lang="zh-CN" altLang="en-US" b="1"/>
          </a:p>
          <a:p>
            <a:r>
              <a:rPr lang="zh-CN" altLang="en-US" b="1"/>
              <a:t>第三，政府大力拓展海外市场，发展国内市场；</a:t>
            </a:r>
            <a:r>
              <a:rPr lang="zh-CN" altLang="en-US" b="1">
                <a:solidFill>
                  <a:srgbClr val="FF0000"/>
                </a:solidFill>
              </a:rPr>
              <a:t>促进了日本资本主义的发展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  <a:endParaRPr lang="zh-CN" altLang="en-US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788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/>
              <a:t>８％； </a:t>
            </a:r>
            <a:r>
              <a:rPr lang="en-US" b="1"/>
              <a:t>50</a:t>
            </a:r>
            <a:r>
              <a:rPr lang="zh-CN" altLang="en-US" b="1"/>
              <a:t>％的国民教育经费用于九年制义务教育；日本在明治维新后的半个世纪即完成了普及教育任务。 </a:t>
            </a:r>
            <a:r>
              <a:rPr lang="en-US" b="1"/>
              <a:t>1877</a:t>
            </a:r>
            <a:r>
              <a:rPr lang="zh-CN" altLang="en-US" b="1"/>
              <a:t>年，日本东京大学成立。 </a:t>
            </a:r>
            <a:r>
              <a:rPr lang="zh-CN" altLang="en-US" b="1"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到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1910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年的时候，日本 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95%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以上的男子，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90% 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以上的女子都接受过教育 ）</a:t>
            </a:r>
            <a:endParaRPr lang="zh-CN" altLang="en-US" sz="1000" b="1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A13AD7CE-7762-4FA2-BE18-BED9B53A372B}" type="slidenum">
              <a:rPr lang="en-US" altLang="zh-CN" sz="1200"/>
            </a:fld>
            <a:endParaRPr lang="en-US" altLang="zh-CN" sz="120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4488-60A3-43B4-A549-BEB84CA2A20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C:/Users/Administrator/Desktop/http:/www.geocities.jp/nagaura2/heysyu01.JPG" TargetMode="Externa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1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"/>
          <p:cNvPicPr>
            <a:picLocks noGrp="1" noChangeAspect="1" noChangeArrowheads="1" noCrop="1"/>
          </p:cNvPicPr>
          <p:nvPr>
            <p:ph type="body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48488" y="4953000"/>
            <a:ext cx="1905000" cy="190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4147" name="AutoShape 3"/>
          <p:cNvSpPr>
            <a:spLocks noChangeArrowheads="1"/>
          </p:cNvSpPr>
          <p:nvPr/>
        </p:nvSpPr>
        <p:spPr bwMode="auto">
          <a:xfrm>
            <a:off x="0" y="836613"/>
            <a:ext cx="9144000" cy="3313112"/>
          </a:xfrm>
          <a:prstGeom prst="cloudCallout">
            <a:avLst>
              <a:gd name="adj1" fmla="val 32449"/>
              <a:gd name="adj2" fmla="val 65574"/>
            </a:avLst>
          </a:prstGeom>
          <a:solidFill>
            <a:srgbClr val="990000"/>
          </a:solidFill>
          <a:ln w="9525">
            <a:solidFill>
              <a:srgbClr val="FF99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85000"/>
              </a:lnSpc>
              <a:defRPr/>
            </a:pPr>
            <a:r>
              <a:rPr kumimoji="1" lang="en-US" altLang="zh-CN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kumimoji="1"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日本是什么时候进入封建社会的？标志是什么？</a:t>
            </a:r>
            <a:endParaRPr kumimoji="1" lang="zh-CN" altLang="en-US" sz="5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9463" name="WordArt 6"/>
          <p:cNvSpPr>
            <a:spLocks noChangeArrowheads="1" noChangeShapeType="1" noTextEdit="1"/>
          </p:cNvSpPr>
          <p:nvPr/>
        </p:nvSpPr>
        <p:spPr bwMode="auto">
          <a:xfrm>
            <a:off x="1474788" y="11588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温故知新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468313" y="4868863"/>
            <a:ext cx="61531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b="1">
                <a:effectLst/>
                <a:latin typeface="隶书" panose="02010509060101010101" charset="-122"/>
                <a:ea typeface="隶书" panose="02010509060101010101" charset="-122"/>
              </a:rPr>
              <a:t>646</a:t>
            </a:r>
            <a:r>
              <a:rPr lang="zh-CN" altLang="en-US" sz="7200" b="1">
                <a:effectLst/>
                <a:latin typeface="隶书" panose="02010509060101010101" charset="-122"/>
                <a:ea typeface="隶书" panose="02010509060101010101" charset="-122"/>
              </a:rPr>
              <a:t>年大化改新</a:t>
            </a:r>
            <a:endParaRPr lang="zh-CN" altLang="en-US" sz="7200" b="1">
              <a:effectLst/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b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41598"/>
            <a:ext cx="8616440" cy="6843787"/>
          </a:xfrm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6542987" y="1033884"/>
            <a:ext cx="1255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华文行楷" panose="02010800040101010101" pitchFamily="2" charset="-122"/>
              </a:rPr>
              <a:t>北海道</a:t>
            </a:r>
            <a:endParaRPr lang="zh-CN" altLang="en-US" sz="2800" b="1" dirty="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 rot="20025178">
            <a:off x="4249504" y="3674266"/>
            <a:ext cx="3163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         洲</a:t>
            </a:r>
            <a:endParaRPr lang="zh-CN" altLang="en-US" sz="32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21545" y="5502176"/>
            <a:ext cx="898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华文行楷" panose="02010800040101010101" pitchFamily="2" charset="-122"/>
              </a:rPr>
              <a:t>四国</a:t>
            </a:r>
            <a:endParaRPr lang="zh-CN" altLang="en-US" sz="2800" b="1" dirty="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1403648" y="5877272"/>
            <a:ext cx="898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华文行楷" panose="02010800040101010101" pitchFamily="2" charset="-122"/>
              </a:rPr>
              <a:t>九洲</a:t>
            </a:r>
            <a:endParaRPr lang="zh-CN" altLang="en-US" sz="2800" b="1" dirty="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217488" y="908720"/>
            <a:ext cx="5040559" cy="7694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4400" b="1" dirty="0" smtClean="0">
                <a:solidFill>
                  <a:srgbClr val="6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</a:t>
            </a:r>
            <a:r>
              <a:rPr kumimoji="1" lang="zh-CN" altLang="en-US" sz="4400" b="1" dirty="0">
                <a:solidFill>
                  <a:srgbClr val="6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的地理位置：</a:t>
            </a:r>
            <a:endParaRPr kumimoji="1" lang="zh-CN" altLang="en-US" sz="4400" b="1" dirty="0">
              <a:solidFill>
                <a:srgbClr val="6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577529" y="1700808"/>
            <a:ext cx="478655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日本是东亚的一个岛国，由北海道、本州、四国、九州四个大岛及附近数千个小岛组成</a:t>
            </a:r>
            <a:r>
              <a:rPr kumimoji="1" lang="zh-CN" altLang="en-U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。这个</a:t>
            </a:r>
            <a:r>
              <a:rPr kumimoji="1"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岛国是怎样发展起来的呢？</a:t>
            </a:r>
            <a:endParaRPr kumimoji="1" lang="zh-CN" altLang="en-US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39552" y="11588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新课导入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utoUpdateAnimBg="0"/>
      <p:bldP spid="55301" grpId="0" autoUpdateAnimBg="0"/>
      <p:bldP spid="55302" grpId="0" autoUpdateAnimBg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WordArt 6"/>
          <p:cNvSpPr>
            <a:spLocks noChangeArrowheads="1" noChangeShapeType="1" noTextEdit="1"/>
          </p:cNvSpPr>
          <p:nvPr/>
        </p:nvSpPr>
        <p:spPr bwMode="auto">
          <a:xfrm>
            <a:off x="179512" y="2515059"/>
            <a:ext cx="8784976" cy="7699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00CC">
                    <a:alpha val="84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第一单元 殖民地人民的反抗与资本主义制度的扩展</a:t>
            </a:r>
            <a:endParaRPr lang="zh-CN" altLang="en-US" sz="3600" b="1" kern="10" dirty="0">
              <a:ln w="28575">
                <a:solidFill>
                  <a:srgbClr val="FFCC00"/>
                </a:solidFill>
                <a:round/>
              </a:ln>
              <a:solidFill>
                <a:srgbClr val="0000CC">
                  <a:alpha val="84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79880" name="WordArt 8"/>
          <p:cNvSpPr>
            <a:spLocks noChangeArrowheads="1" noChangeShapeType="1" noTextEdit="1"/>
          </p:cNvSpPr>
          <p:nvPr/>
        </p:nvSpPr>
        <p:spPr bwMode="auto">
          <a:xfrm>
            <a:off x="539552" y="3789040"/>
            <a:ext cx="8064896" cy="10801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第</a:t>
            </a:r>
            <a:r>
              <a:rPr lang="en-US" altLang="zh-CN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4</a:t>
            </a:r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课 日本</a:t>
            </a:r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明治维新</a:t>
            </a:r>
            <a:endParaRPr lang="zh-CN" altLang="en-US" sz="3600" b="1" kern="10" dirty="0">
              <a:ln w="28575">
                <a:solidFill>
                  <a:srgbClr val="FFCC00"/>
                </a:solidFill>
                <a:rou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950491" y="2001614"/>
            <a:ext cx="676819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1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、德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川幕府的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统治：</a:t>
            </a:r>
            <a:endParaRPr lang="zh-CN" altLang="en-US" sz="5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彩云" panose="02010800040101010101" pitchFamily="2" charset="-122"/>
            </a:endParaRPr>
          </a:p>
        </p:txBody>
      </p:sp>
      <p:sp>
        <p:nvSpPr>
          <p:cNvPr id="93213" name="Text Box 7"/>
          <p:cNvSpPr txBox="1">
            <a:spLocks noChangeArrowheads="1"/>
          </p:cNvSpPr>
          <p:nvPr/>
        </p:nvSpPr>
        <p:spPr bwMode="auto">
          <a:xfrm>
            <a:off x="395536" y="3047469"/>
            <a:ext cx="5472608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天皇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是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名义上的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君主，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实权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掌握在幕府将军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0030101010101" pitchFamily="2" charset="-122"/>
              </a:rPr>
              <a:t>手中。推行闭关锁国政策。阻碍了社会经济的发展。</a:t>
            </a:r>
            <a:endParaRPr lang="zh-CN" altLang="en-US" sz="44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一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、德川幕府与锁国时代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日本明治维新的背景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940474" y="5733256"/>
            <a:ext cx="3096022" cy="92333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buFontTx/>
              <a:buNone/>
            </a:pPr>
            <a:r>
              <a:rPr kumimoji="1"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德川幕府</a:t>
            </a:r>
            <a:endParaRPr kumimoji="1" lang="zh-CN" altLang="en-US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940152" y="2924944"/>
            <a:ext cx="3019086" cy="156966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封建制度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的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代表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>
            <a:off x="6947668" y="4578002"/>
            <a:ext cx="1080716" cy="1083246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13" grpId="0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889"/>
            <a:ext cx="8424936" cy="668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539552" y="11588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知识拓展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850" name="图片 334849" descr="C:/Users/Administrator/Desktop/http:/www.geocities.jp/nagaura2/heysyu01.JPG"/>
          <p:cNvPicPr>
            <a:picLocks noChangeAspect="1"/>
          </p:cNvPicPr>
          <p:nvPr/>
        </p:nvPicPr>
        <p:blipFill>
          <a:blip r:embed="rId1" r:link="rId2">
            <a:lum bright="-34000" contrast="36000"/>
          </a:blip>
          <a:stretch>
            <a:fillRect/>
          </a:stretch>
        </p:blipFill>
        <p:spPr>
          <a:xfrm>
            <a:off x="5099403" y="2492896"/>
            <a:ext cx="4044597" cy="422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4851" name="页脚占位符 2"/>
          <p:cNvSpPr txBox="1">
            <a:spLocks noGrp="1"/>
          </p:cNvSpPr>
          <p:nvPr/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lang="en-US" altLang="zh-CN" sz="1400">
                <a:latin typeface="Arial" panose="020B0604020202020204" pitchFamily="34" charset="0"/>
              </a:rPr>
              <a:t> 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50825" y="44624"/>
            <a:ext cx="8458200" cy="23083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　</a:t>
            </a:r>
            <a:r>
              <a:rPr kumimoji="0" lang="zh-CN" altLang="en-US" sz="3600" b="1" kern="1200" cap="none" spc="0" normalizeH="0" baseline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幕府一词始自古代汉语，指出征时将军的府署。在日本，最初指近卫大将住所，转指武士首脑征夷大将军府邸，以后又称将军为首的中央政权为幕府。 </a:t>
            </a:r>
            <a:endParaRPr kumimoji="0" lang="zh-CN" altLang="en-US" sz="3600" b="1" kern="1200" cap="none" spc="0" normalizeH="0" baseline="0" noProof="0" dirty="0" smtClean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251521" y="2276872"/>
            <a:ext cx="4824536" cy="45243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　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1603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年初，德川家康打败竞争对手，取得“征夷大将军”的称号，在江户设立幕府，建立起统一中央集权的幕府统治，史称德川幕府或江户幕府，开始了二百六十多年的统治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34858" name="文本框 334857"/>
          <p:cNvSpPr txBox="1"/>
          <p:nvPr/>
        </p:nvSpPr>
        <p:spPr>
          <a:xfrm>
            <a:off x="6948264" y="6093296"/>
            <a:ext cx="2236510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E82C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德川将军</a:t>
            </a:r>
            <a:endParaRPr lang="zh-CN" altLang="en-US" sz="4000" b="1" dirty="0">
              <a:solidFill>
                <a:srgbClr val="E82C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1904"/>
            <a:ext cx="6885319" cy="687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7873031" y="281203"/>
            <a:ext cx="803425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治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维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新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前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的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本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4499743" y="4365104"/>
            <a:ext cx="4176713" cy="2303463"/>
          </a:xfrm>
          <a:prstGeom prst="wedgeRectCallout">
            <a:avLst>
              <a:gd name="adj1" fmla="val -57077"/>
              <a:gd name="adj2" fmla="val -5666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kumimoji="1"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天皇为名义上的国家元首，朝庭设在</a:t>
            </a:r>
            <a:r>
              <a:rPr kumimoji="1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京都</a:t>
            </a:r>
            <a:endParaRPr kumimoji="1"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3972207" y="41904"/>
            <a:ext cx="3888183" cy="2303463"/>
          </a:xfrm>
          <a:prstGeom prst="wedgeRectCallout">
            <a:avLst>
              <a:gd name="adj1" fmla="val -6267"/>
              <a:gd name="adj2" fmla="val 12235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r>
              <a:rPr kumimoji="1"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实权在将军手中，政府设在</a:t>
            </a:r>
            <a:r>
              <a:rPr kumimoji="1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江户（东京）</a:t>
            </a:r>
            <a:endParaRPr kumimoji="1"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93529" y="932905"/>
            <a:ext cx="3542367" cy="2784127"/>
          </a:xfrm>
          <a:prstGeom prst="wedgeRectCallout">
            <a:avLst>
              <a:gd name="adj1" fmla="val 11737"/>
              <a:gd name="adj2" fmla="val 10074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kumimoji="1" lang="zh-CN" altLang="en-US" sz="4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幕府允许荷兰商人进行贸易的唯一地点：</a:t>
            </a:r>
            <a:r>
              <a:rPr kumimoji="1"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长崎</a:t>
            </a:r>
            <a:endParaRPr kumimoji="1"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 autoUpdateAnimBg="0"/>
      <p:bldP spid="101380" grpId="0" animBg="1" autoUpdateAnimBg="0"/>
      <p:bldP spid="7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明治维新时期黑船驶抵浦贺港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2" y="939289"/>
            <a:ext cx="4764374" cy="383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179512" y="116632"/>
            <a:ext cx="893385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2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、</a:t>
            </a:r>
            <a:r>
              <a:rPr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西方列强入侵，动摇幕府统治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：</a:t>
            </a:r>
            <a:endParaRPr lang="zh-CN" altLang="en-US" sz="4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彩云" panose="02010800040101010101" pitchFamily="2" charset="-122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67544" y="4883542"/>
            <a:ext cx="34307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zh-CN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1853</a:t>
            </a:r>
            <a:r>
              <a:rPr lang="zh-CN" altLang="en-U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年黑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船事件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521" y="939289"/>
            <a:ext cx="4300483" cy="383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4716016" y="4854798"/>
            <a:ext cx="435407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美国海军在日本登陆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654288" y="5877272"/>
            <a:ext cx="302216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4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丧权辱国</a:t>
            </a:r>
            <a:endParaRPr lang="zh-CN" altLang="en-US" sz="4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733505" y="5445224"/>
            <a:ext cx="358775" cy="360362"/>
          </a:xfrm>
          <a:prstGeom prst="downArrow">
            <a:avLst>
              <a:gd name="adj1" fmla="val 50000"/>
              <a:gd name="adj2" fmla="val 25111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17" name="Group 17"/>
          <p:cNvGrpSpPr/>
          <p:nvPr/>
        </p:nvGrpSpPr>
        <p:grpSpPr bwMode="auto">
          <a:xfrm>
            <a:off x="2725994" y="1052514"/>
            <a:ext cx="1952625" cy="3168650"/>
            <a:chOff x="652" y="663"/>
            <a:chExt cx="1230" cy="1996"/>
          </a:xfrm>
        </p:grpSpPr>
        <p:pic>
          <p:nvPicPr>
            <p:cNvPr id="18" name="Picture 15" descr="751c2ec6gbe770d4f4a72&amp;69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" y="663"/>
              <a:ext cx="1230" cy="1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657" y="2332"/>
              <a:ext cx="1225" cy="327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r>
                <a:rPr lang="zh-CN" altLang="en-US" sz="4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隶书" panose="02010509060101010101" charset="-122"/>
                  <a:ea typeface="隶书" panose="02010509060101010101" charset="-122"/>
                </a:rPr>
                <a:t>佩里 </a:t>
              </a:r>
              <a:endParaRPr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4777246" y="913224"/>
            <a:ext cx="4043226" cy="403187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1853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7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月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8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日美国海军准将马修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·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佩里率领</a:t>
            </a:r>
            <a:r>
              <a:rPr lang="en-US" altLang="zh-CN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艘战舰，驶入江户湾浦贺港。由于其船体为黑色，又不断喷出漆黑的浓烟，发出轰鸣，所以日本人称作“黑船”</a:t>
            </a:r>
            <a:r>
              <a:rPr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5496" y="4719134"/>
            <a:ext cx="5618792" cy="2008048"/>
            <a:chOff x="-36512" y="4797152"/>
            <a:chExt cx="5618792" cy="2008048"/>
          </a:xfrm>
        </p:grpSpPr>
        <p:sp>
          <p:nvSpPr>
            <p:cNvPr id="15" name="AutoShape 7"/>
            <p:cNvSpPr>
              <a:spLocks noChangeArrowheads="1"/>
            </p:cNvSpPr>
            <p:nvPr/>
          </p:nvSpPr>
          <p:spPr bwMode="auto">
            <a:xfrm>
              <a:off x="35496" y="4797152"/>
              <a:ext cx="5472112" cy="2008048"/>
            </a:xfrm>
            <a:prstGeom prst="wedgeRoundRectCallout">
              <a:avLst>
                <a:gd name="adj1" fmla="val 26869"/>
                <a:gd name="adj2" fmla="val -52008"/>
                <a:gd name="adj3" fmla="val 16667"/>
              </a:avLst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r">
                <a:buFontTx/>
                <a:buNone/>
              </a:pP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16" name="Text Box 8"/>
            <p:cNvSpPr txBox="1">
              <a:spLocks noChangeArrowheads="1"/>
            </p:cNvSpPr>
            <p:nvPr/>
          </p:nvSpPr>
          <p:spPr bwMode="auto">
            <a:xfrm>
              <a:off x="-36512" y="4797152"/>
              <a:ext cx="5618792" cy="19389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黑体" panose="02010600030101010101" pitchFamily="2" charset="-122"/>
                </a:rPr>
                <a:t>美国用大炮打开日本国门，导致了民族矛盾，加剧了幕府统治危机。</a:t>
              </a:r>
              <a:endPara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</p:grp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67544" y="1839997"/>
            <a:ext cx="4104456" cy="100806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民族危机加深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 animBg="1"/>
      <p:bldP spid="20" grpId="0" animBg="1"/>
      <p:bldP spid="2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081" y="41904"/>
            <a:ext cx="6885319" cy="687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908720"/>
            <a:ext cx="48245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黑船事件：美国舰队用大炮打开日本国门</a:t>
            </a:r>
            <a:r>
              <a:rPr lang="zh-CN" alt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。此后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，西方列强风闻而来，纷纷来到日本强行与其签订各自的不平等条约。日本面临着沦为半殖民地的危机</a:t>
            </a:r>
            <a:r>
              <a:rPr lang="zh-CN" alt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8099425" y="1296988"/>
            <a:ext cx="793750" cy="522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defRPr/>
            </a:pPr>
            <a:r>
              <a:rPr kumimoji="1"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日本封建等级示意图</a:t>
            </a:r>
            <a:endParaRPr kumimoji="1" lang="zh-CN" altLang="en-US" sz="40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grpSp>
        <p:nvGrpSpPr>
          <p:cNvPr id="21507" name="Group 3"/>
          <p:cNvGrpSpPr/>
          <p:nvPr/>
        </p:nvGrpSpPr>
        <p:grpSpPr bwMode="auto">
          <a:xfrm>
            <a:off x="4997450" y="116632"/>
            <a:ext cx="3086629" cy="6785818"/>
            <a:chOff x="912" y="336"/>
            <a:chExt cx="1981" cy="3739"/>
          </a:xfrm>
        </p:grpSpPr>
        <p:pic>
          <p:nvPicPr>
            <p:cNvPr id="21518" name="Picture 4" descr="17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63"/>
            <a:stretch>
              <a:fillRect/>
            </a:stretch>
          </p:blipFill>
          <p:spPr bwMode="auto">
            <a:xfrm>
              <a:off x="912" y="336"/>
              <a:ext cx="1875" cy="3648"/>
            </a:xfrm>
            <a:prstGeom prst="rect">
              <a:avLst/>
            </a:prstGeom>
            <a:noFill/>
            <a:ln w="76200">
              <a:solidFill>
                <a:srgbClr val="6600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9" name="Text Box 5"/>
            <p:cNvSpPr txBox="1">
              <a:spLocks noChangeArrowheads="1"/>
            </p:cNvSpPr>
            <p:nvPr/>
          </p:nvSpPr>
          <p:spPr bwMode="auto">
            <a:xfrm>
              <a:off x="1702" y="624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 dirty="0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天皇</a:t>
              </a:r>
              <a:endParaRPr kumimoji="1" lang="zh-CN" altLang="en-US" sz="3600" b="1" dirty="0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0" name="Text Box 6"/>
            <p:cNvSpPr txBox="1">
              <a:spLocks noChangeArrowheads="1"/>
            </p:cNvSpPr>
            <p:nvPr/>
          </p:nvSpPr>
          <p:spPr bwMode="auto">
            <a:xfrm>
              <a:off x="1673" y="1180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将军</a:t>
              </a:r>
              <a:endParaRPr kumimoji="1" lang="zh-CN" altLang="en-US" sz="3600" b="1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1" name="Text Box 7"/>
            <p:cNvSpPr txBox="1">
              <a:spLocks noChangeArrowheads="1"/>
            </p:cNvSpPr>
            <p:nvPr/>
          </p:nvSpPr>
          <p:spPr bwMode="auto">
            <a:xfrm>
              <a:off x="1721" y="1852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大名</a:t>
              </a:r>
              <a:endParaRPr kumimoji="1" lang="zh-CN" altLang="en-US" sz="3600" b="1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2" name="Text Box 8"/>
            <p:cNvSpPr txBox="1">
              <a:spLocks noChangeArrowheads="1"/>
            </p:cNvSpPr>
            <p:nvPr/>
          </p:nvSpPr>
          <p:spPr bwMode="auto">
            <a:xfrm>
              <a:off x="1721" y="2476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武士</a:t>
              </a:r>
              <a:endParaRPr kumimoji="1" lang="zh-CN" altLang="en-US" sz="3600" b="1"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3" name="Text Box 9"/>
            <p:cNvSpPr txBox="1">
              <a:spLocks noChangeArrowheads="1"/>
            </p:cNvSpPr>
            <p:nvPr/>
          </p:nvSpPr>
          <p:spPr bwMode="auto">
            <a:xfrm>
              <a:off x="2411" y="1785"/>
              <a:ext cx="482" cy="4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4400" b="1" dirty="0">
                  <a:solidFill>
                    <a:srgbClr val="CC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隶书" panose="02010509060101010101" charset="-122"/>
                </a:rPr>
                <a:t>士</a:t>
              </a:r>
              <a:endParaRPr kumimoji="1"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4" name="Text Box 10"/>
            <p:cNvSpPr txBox="1">
              <a:spLocks noChangeArrowheads="1"/>
            </p:cNvSpPr>
            <p:nvPr/>
          </p:nvSpPr>
          <p:spPr bwMode="auto">
            <a:xfrm>
              <a:off x="1917" y="2859"/>
              <a:ext cx="412" cy="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农</a:t>
              </a:r>
              <a:endParaRPr kumimoji="1" lang="zh-CN" altLang="en-US" sz="3600" b="1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5" name="Text Box 11"/>
            <p:cNvSpPr txBox="1">
              <a:spLocks noChangeArrowheads="1"/>
            </p:cNvSpPr>
            <p:nvPr/>
          </p:nvSpPr>
          <p:spPr bwMode="auto">
            <a:xfrm>
              <a:off x="1917" y="3292"/>
              <a:ext cx="412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工</a:t>
              </a:r>
              <a:endParaRPr kumimoji="1" lang="zh-CN" altLang="en-US" sz="3600" b="1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  <p:sp>
          <p:nvSpPr>
            <p:cNvPr id="21526" name="Text Box 12"/>
            <p:cNvSpPr txBox="1">
              <a:spLocks noChangeArrowheads="1"/>
            </p:cNvSpPr>
            <p:nvPr/>
          </p:nvSpPr>
          <p:spPr bwMode="auto">
            <a:xfrm>
              <a:off x="1917" y="3660"/>
              <a:ext cx="412" cy="4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商</a:t>
              </a:r>
              <a:endParaRPr kumimoji="1" lang="zh-CN" altLang="en-US" sz="3600" b="1"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隶书" panose="02010509060101010101" charset="-122"/>
              </a:endParaRPr>
            </a:p>
          </p:txBody>
        </p:sp>
      </p:grpSp>
      <p:sp>
        <p:nvSpPr>
          <p:cNvPr id="136205" name="AutoShape 13"/>
          <p:cNvSpPr/>
          <p:nvPr/>
        </p:nvSpPr>
        <p:spPr bwMode="auto">
          <a:xfrm>
            <a:off x="4429125" y="639316"/>
            <a:ext cx="358775" cy="3868961"/>
          </a:xfrm>
          <a:prstGeom prst="leftBrace">
            <a:avLst>
              <a:gd name="adj1" fmla="val 76917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3638789" y="908720"/>
            <a:ext cx="861774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封建统治阶级</a:t>
            </a:r>
            <a:endParaRPr kumimoji="1" lang="zh-CN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36207" name="Text Box 15"/>
          <p:cNvSpPr txBox="1">
            <a:spLocks noChangeArrowheads="1"/>
          </p:cNvSpPr>
          <p:nvPr/>
        </p:nvSpPr>
        <p:spPr bwMode="auto">
          <a:xfrm>
            <a:off x="215900" y="1052736"/>
            <a:ext cx="32759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哪些人是封建统治阶级？</a:t>
            </a:r>
            <a:endParaRPr lang="zh-CN" altLang="en-US" sz="44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263" y="57745"/>
            <a:ext cx="45159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二、倒幕运动 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90833" y="2780928"/>
            <a:ext cx="3547956" cy="397031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幕府</a:t>
            </a:r>
            <a:r>
              <a:rPr kumimoji="1"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统治下的日本社会分为士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、农、工、商四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个等级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，士阶级是统治阶级。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身份等级世代相继，不能逾越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。</a:t>
            </a:r>
            <a:endParaRPr lang="zh-CN" altLang="en-US" sz="3600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0" name="WordArt 6"/>
          <p:cNvSpPr>
            <a:spLocks noChangeArrowheads="1" noChangeShapeType="1" noTextEdit="1"/>
          </p:cNvSpPr>
          <p:nvPr/>
        </p:nvSpPr>
        <p:spPr bwMode="auto">
          <a:xfrm>
            <a:off x="7502874" y="44624"/>
            <a:ext cx="1533622" cy="1188418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lnSpc>
                <a:spcPts val="2900"/>
              </a:lnSpc>
            </a:pPr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知识</a:t>
            </a:r>
            <a:endParaRPr lang="en-US" altLang="zh-CN" sz="3600" b="1" kern="10" dirty="0" smtClean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algn="ctr">
              <a:lnSpc>
                <a:spcPts val="2900"/>
              </a:lnSpc>
            </a:pPr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拓展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5" grpId="0" animBg="1"/>
      <p:bldP spid="136206" grpId="0"/>
      <p:bldP spid="136207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等级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0"/>
            <a:ext cx="2878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3094038" y="621110"/>
            <a:ext cx="2054026" cy="646331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大权旁落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3062841" y="1736601"/>
            <a:ext cx="2088061" cy="64633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掌握实权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3062841" y="2780928"/>
            <a:ext cx="2088061" cy="646331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效忠将军   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33" name="Line 6"/>
          <p:cNvSpPr>
            <a:spLocks noChangeShapeType="1"/>
          </p:cNvSpPr>
          <p:nvPr/>
        </p:nvSpPr>
        <p:spPr bwMode="auto">
          <a:xfrm flipV="1">
            <a:off x="2268538" y="908348"/>
            <a:ext cx="825500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4" name="Line 7"/>
          <p:cNvSpPr>
            <a:spLocks noChangeShapeType="1"/>
          </p:cNvSpPr>
          <p:nvPr/>
        </p:nvSpPr>
        <p:spPr bwMode="auto">
          <a:xfrm>
            <a:off x="2267670" y="2060848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5" name="Line 8"/>
          <p:cNvSpPr>
            <a:spLocks noChangeShapeType="1"/>
          </p:cNvSpPr>
          <p:nvPr/>
        </p:nvSpPr>
        <p:spPr bwMode="auto">
          <a:xfrm>
            <a:off x="2268538" y="3084711"/>
            <a:ext cx="790575" cy="0"/>
          </a:xfrm>
          <a:prstGeom prst="line">
            <a:avLst/>
          </a:prstGeom>
          <a:noFill/>
          <a:ln w="28575">
            <a:solidFill>
              <a:srgbClr val="66003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6" name="Text Box 9"/>
          <p:cNvSpPr txBox="1">
            <a:spLocks noChangeArrowheads="1"/>
          </p:cNvSpPr>
          <p:nvPr/>
        </p:nvSpPr>
        <p:spPr bwMode="auto">
          <a:xfrm>
            <a:off x="3046966" y="3717032"/>
            <a:ext cx="2088061" cy="646331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统治基础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37" name="Line 10"/>
          <p:cNvSpPr>
            <a:spLocks noChangeShapeType="1"/>
          </p:cNvSpPr>
          <p:nvPr/>
        </p:nvSpPr>
        <p:spPr bwMode="auto">
          <a:xfrm>
            <a:off x="2230438" y="4073525"/>
            <a:ext cx="7905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8" name="AutoShape 11"/>
          <p:cNvSpPr/>
          <p:nvPr/>
        </p:nvSpPr>
        <p:spPr bwMode="auto">
          <a:xfrm>
            <a:off x="5150902" y="900113"/>
            <a:ext cx="264061" cy="3384550"/>
          </a:xfrm>
          <a:prstGeom prst="rightBrace">
            <a:avLst>
              <a:gd name="adj1" fmla="val 424909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9" name="Text Box 12"/>
          <p:cNvSpPr txBox="1">
            <a:spLocks noChangeArrowheads="1"/>
          </p:cNvSpPr>
          <p:nvPr/>
        </p:nvSpPr>
        <p:spPr bwMode="auto">
          <a:xfrm>
            <a:off x="5294402" y="1052736"/>
            <a:ext cx="861774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统治阶级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40" name="AutoShape 13"/>
          <p:cNvSpPr/>
          <p:nvPr/>
        </p:nvSpPr>
        <p:spPr bwMode="auto">
          <a:xfrm>
            <a:off x="1652589" y="4653136"/>
            <a:ext cx="255116" cy="1360314"/>
          </a:xfrm>
          <a:prstGeom prst="rightBrace">
            <a:avLst>
              <a:gd name="adj1" fmla="val 201066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41" name="Text Box 14"/>
          <p:cNvSpPr txBox="1">
            <a:spLocks noChangeArrowheads="1"/>
          </p:cNvSpPr>
          <p:nvPr/>
        </p:nvSpPr>
        <p:spPr bwMode="auto">
          <a:xfrm>
            <a:off x="2267744" y="4941168"/>
            <a:ext cx="30995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被统治阶级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42" name="Text Box 16"/>
          <p:cNvSpPr txBox="1">
            <a:spLocks noChangeArrowheads="1"/>
          </p:cNvSpPr>
          <p:nvPr/>
        </p:nvSpPr>
        <p:spPr bwMode="auto">
          <a:xfrm>
            <a:off x="1381125" y="261070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天皇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43" name="Text Box 17"/>
          <p:cNvSpPr txBox="1">
            <a:spLocks noChangeArrowheads="1"/>
          </p:cNvSpPr>
          <p:nvPr/>
        </p:nvSpPr>
        <p:spPr bwMode="auto">
          <a:xfrm>
            <a:off x="1387475" y="1412776"/>
            <a:ext cx="669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将军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44" name="Text Box 18"/>
          <p:cNvSpPr txBox="1">
            <a:spLocks noChangeArrowheads="1"/>
          </p:cNvSpPr>
          <p:nvPr/>
        </p:nvSpPr>
        <p:spPr bwMode="auto">
          <a:xfrm>
            <a:off x="1381125" y="2492896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大名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2545" name="Text Box 19"/>
          <p:cNvSpPr txBox="1">
            <a:spLocks noChangeArrowheads="1"/>
          </p:cNvSpPr>
          <p:nvPr/>
        </p:nvSpPr>
        <p:spPr bwMode="auto">
          <a:xfrm>
            <a:off x="1381125" y="3575918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武士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91238" y="116632"/>
            <a:ext cx="2873250" cy="65556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开港通商后，日本经济受到很大冲击，许多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手工工场破产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。当时，日本的黄金价格低于世界市场的黄金价格，外国人用白银套购黄金，造成日本大量黄金外流，引起市场混乱，物价飞涨。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农民、城市贫民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和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下级武上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的处境不断恶化。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1979614" y="1768152"/>
            <a:ext cx="4176562" cy="1208411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H="1" flipV="1">
            <a:off x="1907706" y="4941169"/>
            <a:ext cx="4183532" cy="50405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星形: 五角 5"/>
          <p:cNvSpPr/>
          <p:nvPr/>
        </p:nvSpPr>
        <p:spPr>
          <a:xfrm>
            <a:off x="755576" y="1484784"/>
            <a:ext cx="576263" cy="566737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cxnSp>
        <p:nvCxnSpPr>
          <p:cNvPr id="27" name="直接箭头连接符 26"/>
          <p:cNvCxnSpPr/>
          <p:nvPr/>
        </p:nvCxnSpPr>
        <p:spPr>
          <a:xfrm flipH="1" flipV="1">
            <a:off x="1979614" y="4210051"/>
            <a:ext cx="4176562" cy="1667221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箭头: 右 9"/>
          <p:cNvSpPr/>
          <p:nvPr/>
        </p:nvSpPr>
        <p:spPr>
          <a:xfrm rot="16200000">
            <a:off x="542131" y="3869532"/>
            <a:ext cx="3451225" cy="369888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5" name="箭头: 右 24"/>
          <p:cNvSpPr/>
          <p:nvPr/>
        </p:nvSpPr>
        <p:spPr>
          <a:xfrm rot="5400000">
            <a:off x="1619250" y="724198"/>
            <a:ext cx="1296988" cy="369888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66572" name="矩形 66571"/>
          <p:cNvSpPr>
            <a:spLocks noChangeArrowheads="1"/>
          </p:cNvSpPr>
          <p:nvPr/>
        </p:nvSpPr>
        <p:spPr bwMode="auto">
          <a:xfrm>
            <a:off x="2340546" y="5877272"/>
            <a:ext cx="3599606" cy="8445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4400" b="1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社会矛盾加剧</a:t>
            </a:r>
            <a:endParaRPr lang="zh-CN" altLang="en-US" sz="4400" b="1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10" grpId="0" bldLvl="0" animBg="1"/>
      <p:bldP spid="25" grpId="0" bldLvl="0" animBg="1"/>
      <p:bldP spid="6657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042" name="图片 343041" descr="等级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496" y="0"/>
            <a:ext cx="3320008" cy="6858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43043" name="文本框 343042"/>
          <p:cNvSpPr txBox="1"/>
          <p:nvPr/>
        </p:nvSpPr>
        <p:spPr>
          <a:xfrm>
            <a:off x="1619672" y="548680"/>
            <a:ext cx="129540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天皇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43044" name="文本框 343043"/>
          <p:cNvSpPr txBox="1"/>
          <p:nvPr/>
        </p:nvSpPr>
        <p:spPr>
          <a:xfrm>
            <a:off x="1619672" y="1484784"/>
            <a:ext cx="12954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将军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43045" name="文本框 343044"/>
          <p:cNvSpPr txBox="1"/>
          <p:nvPr/>
        </p:nvSpPr>
        <p:spPr>
          <a:xfrm>
            <a:off x="1547664" y="2667000"/>
            <a:ext cx="14478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大名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43046" name="文本框 343045"/>
          <p:cNvSpPr txBox="1"/>
          <p:nvPr/>
        </p:nvSpPr>
        <p:spPr>
          <a:xfrm>
            <a:off x="1547664" y="3505200"/>
            <a:ext cx="1299592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武士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grpSp>
        <p:nvGrpSpPr>
          <p:cNvPr id="343047" name="组合 343046"/>
          <p:cNvGrpSpPr/>
          <p:nvPr/>
        </p:nvGrpSpPr>
        <p:grpSpPr>
          <a:xfrm>
            <a:off x="3419872" y="971327"/>
            <a:ext cx="4464052" cy="1703388"/>
            <a:chOff x="0" y="-257"/>
            <a:chExt cx="2812" cy="1073"/>
          </a:xfrm>
        </p:grpSpPr>
        <p:sp>
          <p:nvSpPr>
            <p:cNvPr id="343048" name="直接连接符 343047"/>
            <p:cNvSpPr/>
            <p:nvPr/>
          </p:nvSpPr>
          <p:spPr>
            <a:xfrm>
              <a:off x="48" y="288"/>
              <a:ext cx="1584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3049" name="任意多边形 343048"/>
            <p:cNvSpPr/>
            <p:nvPr/>
          </p:nvSpPr>
          <p:spPr>
            <a:xfrm>
              <a:off x="1680" y="-257"/>
              <a:ext cx="1132" cy="1073"/>
            </a:xfrm>
            <a:custGeom>
              <a:avLst/>
              <a:gdLst>
                <a:gd name="txL" fmla="*/ 3163 w 21600"/>
                <a:gd name="txT" fmla="*/ 3163 h 21600"/>
                <a:gd name="txR" fmla="*/ 18437 w 21600"/>
                <a:gd name="txB" fmla="*/ 18437 h 21600"/>
              </a:gdLst>
              <a:ahLst/>
              <a:cxnLst>
                <a:cxn ang="270">
                  <a:pos x="10800" y="0"/>
                </a:cxn>
                <a:cxn ang="270">
                  <a:pos x="3163" y="3163"/>
                </a:cxn>
                <a:cxn ang="180">
                  <a:pos x="0" y="10800"/>
                </a:cxn>
                <a:cxn ang="90">
                  <a:pos x="3163" y="18437"/>
                </a:cxn>
                <a:cxn ang="90">
                  <a:pos x="10800" y="21600"/>
                </a:cxn>
                <a:cxn ang="90">
                  <a:pos x="18437" y="18437"/>
                </a:cxn>
                <a:cxn ang="0">
                  <a:pos x="21600" y="10800"/>
                </a:cxn>
                <a:cxn ang="270">
                  <a:pos x="18437" y="3163"/>
                </a:cxn>
              </a:cxnLst>
              <a:rect l="txL" t="txT" r="txR" b="txB"/>
              <a:pathLst>
                <a:path w="21600" h="21600">
                  <a:moveTo>
                    <a:pt x="0" y="10800"/>
                  </a:moveTo>
                  <a:arcTo wR="10800" hR="10800" stAng="10800000" swAng="5400000"/>
                  <a:arcTo wR="10800" hR="10800" stAng="-5400000" swAng="5400000"/>
                  <a:arcTo wR="10800" hR="10800" stAng="0" swAng="5400000"/>
                  <a:arcTo wR="10800" hR="10800" stAng="5400000" swAng="5400000"/>
                  <a:close/>
                  <a:moveTo>
                    <a:pt x="5400" y="10800"/>
                  </a:moveTo>
                  <a:arcTo wR="5400" hR="5400" stAng="10800000" swAng="-5400000"/>
                  <a:arcTo wR="5400" hR="5400" stAng="5400000" swAng="-5400000"/>
                  <a:arcTo wR="5400" hR="5400" stAng="0" swAng="-5400000"/>
                  <a:arcTo wR="5400" hR="5400" stAng="-5400000" swAng="-5400000"/>
                  <a:close/>
                </a:path>
              </a:pathLst>
            </a:custGeom>
            <a:solidFill>
              <a:srgbClr val="80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3050" name="文本框 343049"/>
            <p:cNvSpPr txBox="1"/>
            <p:nvPr/>
          </p:nvSpPr>
          <p:spPr>
            <a:xfrm>
              <a:off x="1991" y="-197"/>
              <a:ext cx="504" cy="9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华文琥珀" pitchFamily="2" charset="-122"/>
                </a:rPr>
                <a:t>幕</a:t>
              </a:r>
              <a:endPara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琥珀" pitchFamily="2" charset="-122"/>
              </a:endParaRPr>
            </a:p>
            <a:p>
              <a:r>
                <a:rPr lang="zh-CN" altLang="en-US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华文琥珀" pitchFamily="2" charset="-122"/>
                </a:rPr>
                <a:t>府</a:t>
              </a:r>
              <a:endPara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琥珀" pitchFamily="2" charset="-122"/>
              </a:endParaRPr>
            </a:p>
          </p:txBody>
        </p:sp>
        <p:sp>
          <p:nvSpPr>
            <p:cNvPr id="343051" name="文本框 343050"/>
            <p:cNvSpPr txBox="1"/>
            <p:nvPr/>
          </p:nvSpPr>
          <p:spPr>
            <a:xfrm>
              <a:off x="0" y="-115"/>
              <a:ext cx="168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掌握政权，组成幕府</a:t>
              </a:r>
              <a:endPara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grpSp>
        <p:nvGrpSpPr>
          <p:cNvPr id="343052" name="组合 343051"/>
          <p:cNvGrpSpPr/>
          <p:nvPr/>
        </p:nvGrpSpPr>
        <p:grpSpPr>
          <a:xfrm>
            <a:off x="2833679" y="188911"/>
            <a:ext cx="4834343" cy="1647604"/>
            <a:chOff x="-759" y="-265"/>
            <a:chExt cx="3018" cy="818"/>
          </a:xfrm>
        </p:grpSpPr>
        <p:cxnSp>
          <p:nvCxnSpPr>
            <p:cNvPr id="343053" name="肘形连接符 343052"/>
            <p:cNvCxnSpPr/>
            <p:nvPr/>
          </p:nvCxnSpPr>
          <p:spPr>
            <a:xfrm>
              <a:off x="-759" y="142"/>
              <a:ext cx="2155" cy="411"/>
            </a:xfrm>
            <a:prstGeom prst="bentConnector3">
              <a:avLst>
                <a:gd name="adj1" fmla="val 150925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54" name="文本框 343053"/>
            <p:cNvSpPr txBox="1"/>
            <p:nvPr/>
          </p:nvSpPr>
          <p:spPr>
            <a:xfrm>
              <a:off x="-481" y="-265"/>
              <a:ext cx="2740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只是傀儡，毫无实权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343055" name="文本框 343054"/>
          <p:cNvSpPr txBox="1"/>
          <p:nvPr/>
        </p:nvSpPr>
        <p:spPr>
          <a:xfrm>
            <a:off x="1835696" y="4365104"/>
            <a:ext cx="2106373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新兴地主、</a:t>
            </a:r>
            <a:b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商人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43056" name="文本框 343055"/>
          <p:cNvSpPr txBox="1"/>
          <p:nvPr/>
        </p:nvSpPr>
        <p:spPr>
          <a:xfrm>
            <a:off x="1907704" y="5589240"/>
            <a:ext cx="2438400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x-non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农民</a:t>
            </a:r>
            <a:r>
              <a:rPr lang="zh-CN" altLang="x-non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、</a:t>
            </a:r>
            <a:endParaRPr lang="en-US" altLang="zh-CN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  <a:p>
            <a:r>
              <a:rPr lang="zh-CN" altLang="x-non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城市</a:t>
            </a:r>
            <a:r>
              <a:rPr lang="zh-CN" altLang="x-non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0030101010101" pitchFamily="2" charset="-122"/>
              </a:rPr>
              <a:t>平民</a:t>
            </a:r>
            <a:endParaRPr lang="zh-CN" altLang="x-none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grpSp>
        <p:nvGrpSpPr>
          <p:cNvPr id="343057" name="组合 343056"/>
          <p:cNvGrpSpPr/>
          <p:nvPr/>
        </p:nvGrpSpPr>
        <p:grpSpPr>
          <a:xfrm>
            <a:off x="3203926" y="2420970"/>
            <a:ext cx="4420264" cy="628500"/>
            <a:chOff x="643" y="-1203"/>
            <a:chExt cx="2727" cy="1385"/>
          </a:xfrm>
        </p:grpSpPr>
        <p:cxnSp>
          <p:nvCxnSpPr>
            <p:cNvPr id="343058" name="肘形连接符 343057"/>
            <p:cNvCxnSpPr/>
            <p:nvPr/>
          </p:nvCxnSpPr>
          <p:spPr>
            <a:xfrm flipV="1">
              <a:off x="643" y="-745"/>
              <a:ext cx="2727" cy="927"/>
            </a:xfrm>
            <a:prstGeom prst="bentConnector3">
              <a:avLst>
                <a:gd name="adj1" fmla="val 106242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59" name="文本框 343058"/>
            <p:cNvSpPr txBox="1"/>
            <p:nvPr/>
          </p:nvSpPr>
          <p:spPr>
            <a:xfrm>
              <a:off x="688" y="-1203"/>
              <a:ext cx="2265" cy="7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有些从事工商业</a:t>
              </a:r>
              <a:endParaRPr lang="zh-CN" alt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grpSp>
        <p:nvGrpSpPr>
          <p:cNvPr id="343060" name="组合 343059"/>
          <p:cNvGrpSpPr/>
          <p:nvPr/>
        </p:nvGrpSpPr>
        <p:grpSpPr>
          <a:xfrm>
            <a:off x="3419872" y="2743200"/>
            <a:ext cx="3752851" cy="1622426"/>
            <a:chOff x="0" y="0"/>
            <a:chExt cx="1920" cy="1022"/>
          </a:xfrm>
        </p:grpSpPr>
        <p:cxnSp>
          <p:nvCxnSpPr>
            <p:cNvPr id="343061" name="肘形连接符 343060"/>
            <p:cNvCxnSpPr/>
            <p:nvPr/>
          </p:nvCxnSpPr>
          <p:spPr>
            <a:xfrm flipV="1">
              <a:off x="0" y="0"/>
              <a:ext cx="1920" cy="672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2" name="文本框 343061"/>
            <p:cNvSpPr txBox="1"/>
            <p:nvPr/>
          </p:nvSpPr>
          <p:spPr>
            <a:xfrm>
              <a:off x="4" y="266"/>
              <a:ext cx="158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经济状况恶化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  <a:p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不满情绪增强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grpSp>
        <p:nvGrpSpPr>
          <p:cNvPr id="343063" name="组合 343062"/>
          <p:cNvGrpSpPr/>
          <p:nvPr/>
        </p:nvGrpSpPr>
        <p:grpSpPr>
          <a:xfrm>
            <a:off x="3851920" y="2808833"/>
            <a:ext cx="3744766" cy="2828588"/>
            <a:chOff x="0" y="0"/>
            <a:chExt cx="1614" cy="1611"/>
          </a:xfrm>
        </p:grpSpPr>
        <p:cxnSp>
          <p:nvCxnSpPr>
            <p:cNvPr id="343064" name="肘形连接符 343063"/>
            <p:cNvCxnSpPr/>
            <p:nvPr/>
          </p:nvCxnSpPr>
          <p:spPr>
            <a:xfrm flipV="1">
              <a:off x="0" y="0"/>
              <a:ext cx="1587" cy="1290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5" name="文本框 343064"/>
            <p:cNvSpPr txBox="1"/>
            <p:nvPr/>
          </p:nvSpPr>
          <p:spPr>
            <a:xfrm>
              <a:off x="117" y="927"/>
              <a:ext cx="1497" cy="6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 dirty="0">
                  <a:solidFill>
                    <a:srgbClr val="CC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经济实力增强</a:t>
              </a:r>
              <a:endParaRPr lang="zh-CN" altLang="en-US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  <a:p>
              <a:r>
                <a:rPr lang="zh-CN" altLang="en-US" sz="3600" b="1" dirty="0">
                  <a:solidFill>
                    <a:srgbClr val="CC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政治权利较少</a:t>
              </a:r>
              <a:endParaRPr lang="zh-CN" altLang="en-US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grpSp>
        <p:nvGrpSpPr>
          <p:cNvPr id="343066" name="组合 343065"/>
          <p:cNvGrpSpPr/>
          <p:nvPr/>
        </p:nvGrpSpPr>
        <p:grpSpPr>
          <a:xfrm>
            <a:off x="3942069" y="2267421"/>
            <a:ext cx="3982731" cy="4522491"/>
            <a:chOff x="0" y="0"/>
            <a:chExt cx="1296" cy="2476"/>
          </a:xfrm>
        </p:grpSpPr>
        <p:cxnSp>
          <p:nvCxnSpPr>
            <p:cNvPr id="343067" name="肘形连接符 343066"/>
            <p:cNvCxnSpPr/>
            <p:nvPr/>
          </p:nvCxnSpPr>
          <p:spPr>
            <a:xfrm flipV="1">
              <a:off x="0" y="0"/>
              <a:ext cx="1248" cy="2184"/>
            </a:xfrm>
            <a:prstGeom prst="bentConnector3">
              <a:avLst>
                <a:gd name="adj1" fmla="val 111537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8" name="文本框 343067"/>
            <p:cNvSpPr txBox="1"/>
            <p:nvPr/>
          </p:nvSpPr>
          <p:spPr>
            <a:xfrm>
              <a:off x="96" y="1819"/>
              <a:ext cx="1200" cy="6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生活日益贫困</a:t>
              </a:r>
              <a:b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</a:b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进行反抗斗争</a:t>
              </a:r>
              <a:endPara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endParaRPr>
            </a:p>
          </p:txBody>
        </p:sp>
      </p:grpSp>
      <p:sp>
        <p:nvSpPr>
          <p:cNvPr id="343069" name="文本框 343068"/>
          <p:cNvSpPr txBox="1"/>
          <p:nvPr/>
        </p:nvSpPr>
        <p:spPr>
          <a:xfrm>
            <a:off x="8316416" y="76200"/>
            <a:ext cx="649288" cy="68580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幕府已成为众矢之的，国内阶级矛盾激化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3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43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4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4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34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251520" y="1340768"/>
            <a:ext cx="708820" cy="14398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内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忧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251520" y="4147270"/>
            <a:ext cx="708820" cy="151209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外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患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1043608" y="1916832"/>
            <a:ext cx="574675" cy="485775"/>
          </a:xfrm>
          <a:prstGeom prst="rightArrow">
            <a:avLst>
              <a:gd name="adj1" fmla="val 50000"/>
              <a:gd name="adj2" fmla="val 2957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1043608" y="4670648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835696" y="4364856"/>
            <a:ext cx="3095625" cy="10064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西方列强入侵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835150" y="980728"/>
            <a:ext cx="3077766" cy="230832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幕府封建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统治严重阻碍了资本主义的发展。（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根本原因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5868145" y="1484784"/>
            <a:ext cx="1367431" cy="122383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</a:t>
            </a:r>
            <a:endParaRPr lang="en-US" altLang="zh-CN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矛盾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8115539" y="1268760"/>
            <a:ext cx="861774" cy="403284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/>
          <a:p>
            <a:pPr algn="ctr"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幕府统治危机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70" name="AutoShape 10"/>
          <p:cNvSpPr>
            <a:spLocks noChangeArrowheads="1"/>
          </p:cNvSpPr>
          <p:nvPr/>
        </p:nvSpPr>
        <p:spPr bwMode="auto">
          <a:xfrm>
            <a:off x="5004048" y="1844675"/>
            <a:ext cx="720725" cy="485775"/>
          </a:xfrm>
          <a:prstGeom prst="rightArrow">
            <a:avLst>
              <a:gd name="adj1" fmla="val 50000"/>
              <a:gd name="adj2" fmla="val 37092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1" name="AutoShape 11"/>
          <p:cNvSpPr>
            <a:spLocks noChangeArrowheads="1"/>
          </p:cNvSpPr>
          <p:nvPr/>
        </p:nvSpPr>
        <p:spPr bwMode="auto">
          <a:xfrm>
            <a:off x="5076056" y="4671417"/>
            <a:ext cx="760413" cy="485775"/>
          </a:xfrm>
          <a:prstGeom prst="rightArrow">
            <a:avLst>
              <a:gd name="adj1" fmla="val 50000"/>
              <a:gd name="adj2" fmla="val 39134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5940152" y="4365104"/>
            <a:ext cx="1295424" cy="11521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民族</a:t>
            </a:r>
            <a:endParaRPr lang="en-US" altLang="zh-CN" sz="3600" b="1" dirty="0" smtClean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矛盾</a:t>
            </a:r>
            <a:endParaRPr lang="zh-CN" altLang="en-US" sz="3600" b="1" dirty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550068" y="116632"/>
            <a:ext cx="79103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日本明治维新的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背景（原因）：</a:t>
            </a: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74" name="AutoShape 14"/>
          <p:cNvSpPr>
            <a:spLocks noChangeArrowheads="1"/>
          </p:cNvSpPr>
          <p:nvPr/>
        </p:nvSpPr>
        <p:spPr bwMode="auto">
          <a:xfrm>
            <a:off x="7308304" y="1844675"/>
            <a:ext cx="615950" cy="504825"/>
          </a:xfrm>
          <a:prstGeom prst="rightArrow">
            <a:avLst>
              <a:gd name="adj1" fmla="val 50000"/>
              <a:gd name="adj2" fmla="val 3050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5" name="AutoShape 15"/>
          <p:cNvSpPr>
            <a:spLocks noChangeArrowheads="1"/>
          </p:cNvSpPr>
          <p:nvPr/>
        </p:nvSpPr>
        <p:spPr bwMode="auto">
          <a:xfrm>
            <a:off x="7308304" y="4653954"/>
            <a:ext cx="617537" cy="503238"/>
          </a:xfrm>
          <a:prstGeom prst="rightArrow">
            <a:avLst>
              <a:gd name="adj1" fmla="val 50000"/>
              <a:gd name="adj2" fmla="val 30678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4912915" y="1484313"/>
            <a:ext cx="9552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激化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5004048" y="4311054"/>
            <a:ext cx="10169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导致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78" name="Text Box 18"/>
          <p:cNvSpPr txBox="1">
            <a:spLocks noChangeArrowheads="1"/>
          </p:cNvSpPr>
          <p:nvPr/>
        </p:nvSpPr>
        <p:spPr bwMode="auto">
          <a:xfrm>
            <a:off x="7236296" y="1412875"/>
            <a:ext cx="13684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导致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7236296" y="4222154"/>
            <a:ext cx="11509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加剧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  <p:bldP spid="66567" grpId="0" animBg="1"/>
      <p:bldP spid="66568" grpId="0" animBg="1"/>
      <p:bldP spid="66569" grpId="0" animBg="1"/>
      <p:bldP spid="66572" grpId="0" animBg="1"/>
      <p:bldP spid="66576" grpId="0"/>
      <p:bldP spid="66577" grpId="0"/>
      <p:bldP spid="66578" grpId="0"/>
      <p:bldP spid="665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91880" y="1772816"/>
            <a:ext cx="56521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1868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推翻幕府统治</a:t>
            </a: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二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、倒幕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运动</a:t>
            </a:r>
            <a:endParaRPr lang="en-US" altLang="zh-CN" sz="54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“王政复古”政变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4645461" y="3834208"/>
            <a:ext cx="3960812" cy="1371600"/>
          </a:xfrm>
          <a:prstGeom prst="wedgeRoundRectCallout">
            <a:avLst>
              <a:gd name="adj1" fmla="val -80299"/>
              <a:gd name="adj2" fmla="val -83334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代表了新兴资产阶级改革力量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1914" y="175046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时间、目的：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1914" y="2587551"/>
            <a:ext cx="46987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主力（倒幕派）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6251" y="465313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经过及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结果：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930637" y="2492896"/>
            <a:ext cx="388951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中下级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武士联合西南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强藩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20" name="文本框 351238"/>
          <p:cNvSpPr txBox="1"/>
          <p:nvPr/>
        </p:nvSpPr>
        <p:spPr>
          <a:xfrm>
            <a:off x="261654" y="5301208"/>
            <a:ext cx="8820150" cy="132343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月 王政复古政变结束幕府统治改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年号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“明治”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1869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年迁都到东京。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bldLvl="0" animBg="1" autoUpdateAnimBg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11560" y="236442"/>
            <a:ext cx="3744416" cy="7694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kumimoji="1" lang="zh-CN" alt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倒幕派的形成</a:t>
            </a:r>
            <a:endParaRPr kumimoji="1" lang="zh-CN" alt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grpSp>
        <p:nvGrpSpPr>
          <p:cNvPr id="36867" name="Group 3"/>
          <p:cNvGrpSpPr/>
          <p:nvPr/>
        </p:nvGrpSpPr>
        <p:grpSpPr>
          <a:xfrm>
            <a:off x="179651" y="404470"/>
            <a:ext cx="9000861" cy="6336506"/>
            <a:chOff x="-825" y="-432"/>
            <a:chExt cx="7367" cy="5322"/>
          </a:xfrm>
        </p:grpSpPr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-825" y="179"/>
              <a:ext cx="3906" cy="46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  幕府的镇压使部分</a:t>
              </a:r>
              <a:r>
                <a:rPr kumimoji="1" lang="zh-CN" altLang="en-US" sz="32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下级武士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觉醒，从统治阶层中分化出来，形成独立的改革派，公开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反对幕府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。他们对内抨击幕府篡权，打着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“王政复古”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的旗号，主张用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天皇亲政取代幕府统治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；对外要求废除幕府签定的不平等条约，驱逐侵略者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。西南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强藩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成为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倒幕派的大本营。</a:t>
              </a:r>
              <a:endPara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endParaRPr>
            </a:p>
          </p:txBody>
        </p:sp>
        <p:pic>
          <p:nvPicPr>
            <p:cNvPr id="54276" name="Picture 5" descr="http://www.humanrights-china.org/china/newspic1/200508/ztc05081502.jpg"/>
            <p:cNvPicPr>
              <a:picLocks noChangeAspect="1"/>
            </p:cNvPicPr>
            <p:nvPr/>
          </p:nvPicPr>
          <p:blipFill>
            <a:blip r:embed="rId1" r:link="rId2"/>
            <a:stretch>
              <a:fillRect/>
            </a:stretch>
          </p:blipFill>
          <p:spPr>
            <a:xfrm>
              <a:off x="3169" y="-432"/>
              <a:ext cx="3373" cy="47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6870" name="Text Box 6"/>
            <p:cNvSpPr txBox="1">
              <a:spLocks noChangeArrowheads="1"/>
            </p:cNvSpPr>
            <p:nvPr/>
          </p:nvSpPr>
          <p:spPr bwMode="auto">
            <a:xfrm>
              <a:off x="3949" y="4295"/>
              <a:ext cx="1963" cy="595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日本武士</a:t>
              </a:r>
              <a:endParaRPr lang="zh-CN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918764" y="3501008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倒幕运动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改革前的日本民俗"/>
          <p:cNvPicPr>
            <a:picLocks noChangeAspect="1" noChangeArrowheads="1"/>
          </p:cNvPicPr>
          <p:nvPr/>
        </p:nvPicPr>
        <p:blipFill>
          <a:blip r:embed="rId1">
            <a:lum bright="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95" r="34" b="61812"/>
          <a:stretch>
            <a:fillRect/>
          </a:stretch>
        </p:blipFill>
        <p:spPr bwMode="auto">
          <a:xfrm>
            <a:off x="107504" y="476672"/>
            <a:ext cx="5164172" cy="5617170"/>
          </a:xfrm>
          <a:prstGeom prst="rect">
            <a:avLst/>
          </a:prstGeom>
          <a:noFill/>
          <a:ln w="76200" cmpd="tri">
            <a:solidFill>
              <a:srgbClr val="66006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7504" y="6165850"/>
            <a:ext cx="5181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1"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德川幕府时期的武士</a:t>
            </a:r>
            <a:endParaRPr kumimoji="1" lang="zh-CN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508104" y="404664"/>
            <a:ext cx="3240038" cy="590931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    </a:t>
            </a:r>
            <a:r>
              <a:rPr kumimoji="1" lang="zh-CN" altLang="en-US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武士经济地位下降，对现实不满，产生了改变现状的要求。</a:t>
            </a:r>
            <a:endParaRPr kumimoji="1" lang="zh-CN" altLang="en-US" sz="5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8b527d270e665c28908f9d4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0850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WordArt 9"/>
          <p:cNvSpPr>
            <a:spLocks noChangeArrowheads="1" noChangeShapeType="1" noTextEdit="1"/>
          </p:cNvSpPr>
          <p:nvPr/>
        </p:nvSpPr>
        <p:spPr bwMode="auto">
          <a:xfrm>
            <a:off x="251520" y="2133600"/>
            <a:ext cx="647700" cy="3024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武</a:t>
            </a:r>
            <a:endParaRPr lang="zh-CN" altLang="en-US" sz="3600" b="1" kern="10" dirty="0">
              <a:ln w="9525">
                <a:solidFill>
                  <a:srgbClr val="000000"/>
                </a:solidFill>
                <a:round/>
              </a:ln>
              <a:solidFill>
                <a:srgbClr val="FFCC99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装</a:t>
            </a:r>
            <a:endParaRPr lang="zh-CN" altLang="en-US" sz="3600" b="1" kern="10" dirty="0">
              <a:ln w="9525">
                <a:solidFill>
                  <a:srgbClr val="000000"/>
                </a:solidFill>
                <a:round/>
              </a:ln>
              <a:solidFill>
                <a:srgbClr val="FFCC99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倒</a:t>
            </a:r>
            <a:endParaRPr lang="zh-CN" altLang="en-US" sz="3600" b="1" kern="10" dirty="0">
              <a:ln w="9525">
                <a:solidFill>
                  <a:srgbClr val="000000"/>
                </a:solidFill>
                <a:round/>
              </a:ln>
              <a:solidFill>
                <a:srgbClr val="FFCC99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幕</a:t>
            </a:r>
            <a:endParaRPr lang="zh-CN" altLang="en-US" sz="3600" b="1" kern="10" dirty="0">
              <a:ln w="9525">
                <a:solidFill>
                  <a:srgbClr val="000000"/>
                </a:solidFill>
                <a:round/>
              </a:ln>
              <a:solidFill>
                <a:srgbClr val="FFCC99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9220" y="5157192"/>
            <a:ext cx="79212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维新三杰：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木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户孝允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大久保利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通，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西乡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隆盛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上箭头 2"/>
          <p:cNvSpPr/>
          <p:nvPr/>
        </p:nvSpPr>
        <p:spPr>
          <a:xfrm>
            <a:off x="1979712" y="1988840"/>
            <a:ext cx="484632" cy="3642704"/>
          </a:xfrm>
          <a:prstGeom prst="upArrow">
            <a:avLst/>
          </a:prstGeom>
          <a:solidFill>
            <a:srgbClr val="FFFF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上箭头 7"/>
          <p:cNvSpPr/>
          <p:nvPr/>
        </p:nvSpPr>
        <p:spPr>
          <a:xfrm rot="20934585">
            <a:off x="4033391" y="2722567"/>
            <a:ext cx="484632" cy="3096344"/>
          </a:xfrm>
          <a:prstGeom prst="upArrow">
            <a:avLst/>
          </a:prstGeom>
          <a:solidFill>
            <a:srgbClr val="FFFF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上箭头 8"/>
          <p:cNvSpPr/>
          <p:nvPr/>
        </p:nvSpPr>
        <p:spPr>
          <a:xfrm rot="19695189">
            <a:off x="6214437" y="2874968"/>
            <a:ext cx="484632" cy="3096344"/>
          </a:xfrm>
          <a:prstGeom prst="upArrow">
            <a:avLst/>
          </a:prstGeom>
          <a:solidFill>
            <a:srgbClr val="FFFF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0" b="8009"/>
          <a:stretch>
            <a:fillRect/>
          </a:stretch>
        </p:blipFill>
        <p:spPr bwMode="auto">
          <a:xfrm>
            <a:off x="0" y="935880"/>
            <a:ext cx="4817023" cy="50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357377"/>
          <p:cNvSpPr txBox="1"/>
          <p:nvPr/>
        </p:nvSpPr>
        <p:spPr>
          <a:xfrm>
            <a:off x="395536" y="6039693"/>
            <a:ext cx="7380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明治天皇睦仁（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1852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—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1912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</a:t>
            </a:r>
            <a:endParaRPr lang="zh-CN" altLang="en-US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8" name="Rectangle 11" descr="花束"/>
          <p:cNvSpPr>
            <a:spLocks noChangeArrowheads="1"/>
          </p:cNvSpPr>
          <p:nvPr/>
        </p:nvSpPr>
        <p:spPr bwMode="auto">
          <a:xfrm>
            <a:off x="0" y="4462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三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06341" y="1000809"/>
            <a:ext cx="3842123" cy="5029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500"/>
              </a:lnSpc>
              <a:buClr>
                <a:srgbClr val="0000FF"/>
              </a:buClr>
            </a:pP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从</a:t>
            </a: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年起，明治政府开始实行一系列改革，以西方为榜样，全面改造日本，史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称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“明治维新”。</a:t>
            </a:r>
            <a:endParaRPr lang="zh-CN" altLang="en-US" sz="44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94" name="Group 62"/>
          <p:cNvGraphicFramePr>
            <a:graphicFrameLocks noGrp="1"/>
          </p:cNvGraphicFramePr>
          <p:nvPr/>
        </p:nvGraphicFramePr>
        <p:xfrm>
          <a:off x="107504" y="1042496"/>
          <a:ext cx="8928992" cy="5582695"/>
        </p:xfrm>
        <a:graphic>
          <a:graphicData uri="http://schemas.openxmlformats.org/drawingml/2006/table">
            <a:tbl>
              <a:tblPr/>
              <a:tblGrid>
                <a:gridCol w="1425637"/>
                <a:gridCol w="7503355"/>
              </a:tblGrid>
              <a:tr h="946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政治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21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军事</a:t>
                      </a: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75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经济</a:t>
                      </a: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442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社会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生活</a:t>
                      </a: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97" name="Rectangle 65"/>
          <p:cNvSpPr>
            <a:spLocks noChangeArrowheads="1"/>
          </p:cNvSpPr>
          <p:nvPr/>
        </p:nvSpPr>
        <p:spPr bwMode="auto">
          <a:xfrm>
            <a:off x="1691680" y="5229200"/>
            <a:ext cx="7237123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“文明开化”，向西方学习，改造日本的教育、文化和生活方式。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4098" name="Rectangle 66"/>
          <p:cNvSpPr>
            <a:spLocks noChangeArrowheads="1"/>
          </p:cNvSpPr>
          <p:nvPr/>
        </p:nvSpPr>
        <p:spPr bwMode="auto">
          <a:xfrm>
            <a:off x="1619672" y="2084655"/>
            <a:ext cx="7453147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征兵制</a:t>
            </a:r>
            <a:r>
              <a:rPr lang="en-US" altLang="zh-CN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建立新式军队</a:t>
            </a:r>
            <a:r>
              <a:rPr lang="en-US" altLang="zh-CN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提倡忠君、服从、不怕死“武士道”精神    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4099" name="Rectangle 67"/>
          <p:cNvSpPr>
            <a:spLocks noChangeArrowheads="1"/>
          </p:cNvSpPr>
          <p:nvPr/>
        </p:nvSpPr>
        <p:spPr bwMode="auto">
          <a:xfrm>
            <a:off x="1704238" y="3645024"/>
            <a:ext cx="7056784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推行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地税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改革，在“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殖产兴业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”的口号下，大力发展近代经济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2051720" y="1198493"/>
            <a:ext cx="6081320" cy="646331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废藩置县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，实现中央集权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4" name="Rectangle 11" descr="花束"/>
          <p:cNvSpPr>
            <a:spLocks noChangeArrowheads="1"/>
          </p:cNvSpPr>
          <p:nvPr/>
        </p:nvSpPr>
        <p:spPr bwMode="auto">
          <a:xfrm>
            <a:off x="0" y="-2738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2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内容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7" grpId="0"/>
      <p:bldP spid="44098" grpId="0" bldLvl="0"/>
      <p:bldP spid="44099" grpId="0"/>
      <p:bldP spid="4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700087"/>
            <a:ext cx="7812360" cy="6165755"/>
            <a:chOff x="0" y="700087"/>
            <a:chExt cx="7812360" cy="616575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0087"/>
              <a:ext cx="7812360" cy="61657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827584" y="776898"/>
              <a:ext cx="2242922" cy="707886"/>
            </a:xfrm>
            <a:prstGeom prst="rect">
              <a:avLst/>
            </a:prstGeom>
            <a:solidFill>
              <a:srgbClr val="DDE2E7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废藩置县</a:t>
              </a:r>
              <a:endPara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44016" y="1628800"/>
            <a:ext cx="5004048" cy="897632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TW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三府七十二</a:t>
            </a:r>
            <a:r>
              <a:rPr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县</a:t>
            </a:r>
            <a:endParaRPr lang="zh-CN" altLang="en-US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516731" y="56719"/>
            <a:ext cx="635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政治</a:t>
            </a:r>
            <a:r>
              <a:rPr 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废藩置县</a:t>
            </a:r>
            <a:r>
              <a:rPr 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加强中央集权</a:t>
            </a:r>
            <a:r>
              <a:rPr lang="zh-CN" altLang="en-US" sz="3200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3200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849493" y="1052736"/>
            <a:ext cx="1042987" cy="4832092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加强</a:t>
            </a:r>
            <a:endParaRPr lang="zh-CN" altLang="en-US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国家</a:t>
            </a:r>
            <a:endParaRPr lang="zh-CN" altLang="en-US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统一</a:t>
            </a:r>
            <a:endParaRPr lang="zh-CN" altLang="en-US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7452320" y="116632"/>
            <a:ext cx="964407" cy="443443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 autoUpdateAnimBg="0"/>
      <p:bldP spid="36871" grpId="0" autoUpdateAnimBg="0"/>
      <p:bldP spid="36874" grpId="0" animBg="1"/>
      <p:bldP spid="13" grpId="0" bldLvl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416" y="3789040"/>
            <a:ext cx="8668072" cy="225457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早在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年，刚刚走上资本主义道路的日本，就以武力强迫朝鲜签订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江华条约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》……1894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年，日本挑起甲午中日战争，加紧控制朝鲜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……1910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年正式吞并朝鲜。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3731" name="Picture 3" descr="甲午海战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66515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467600" y="1797147"/>
            <a:ext cx="1600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隶书" panose="02010509060101010101" charset="-122"/>
              </a:rPr>
              <a:t>日本海军舰队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22833" y="44624"/>
            <a:ext cx="828161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军事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实行征兵制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建立新式军队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忠</a:t>
            </a:r>
            <a:endParaRPr lang="en-US" altLang="zh-CN" sz="36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君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、服从、不怕死“武士道”精神 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1828800" y="6324600"/>
            <a:ext cx="442913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2514599" y="6100018"/>
            <a:ext cx="4792663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对外侵略扩张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 bldLvl="0" autoUpdateAnimBg="0"/>
      <p:bldP spid="73735" grpId="0" bldLvl="0" animBg="1" autoUpdateAnimBg="0"/>
      <p:bldP spid="73736" grpId="0" bldLvl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42082" y="44624"/>
            <a:ext cx="489401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大凡国之富强系于人民之贫富，而人民之贫富系于物产之多寡。物产之多寡，虽依赖于人民致力于工业与否，但寻其根源，又无不依赖政府官员诱导奖励之力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——1874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年大久保利通 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r" eaLnBrk="0" hangingPunct="0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关于殖产兴业建议书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endParaRPr 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1987" name="Picture 3" descr="ookubosyasin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-1"/>
            <a:ext cx="3563888" cy="4205173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38472" y="4653136"/>
            <a:ext cx="8382000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经济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推行地税改革，在“殖产兴业”的口号下，大力发展近代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经济。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339752" y="6068918"/>
            <a:ext cx="4711546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促进资本主义发展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</p:txBody>
      </p:sp>
      <p:sp>
        <p:nvSpPr>
          <p:cNvPr id="41990" name="AutoShape 6"/>
          <p:cNvSpPr>
            <a:spLocks noChangeArrowheads="1"/>
          </p:cNvSpPr>
          <p:nvPr/>
        </p:nvSpPr>
        <p:spPr bwMode="auto">
          <a:xfrm>
            <a:off x="1043608" y="6216650"/>
            <a:ext cx="1008112" cy="396875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 autoUpdateAnimBg="0"/>
      <p:bldP spid="41988" grpId="0" bldLvl="0" animBg="1" autoUpdateAnimBg="0"/>
      <p:bldP spid="41989" grpId="0" bldLvl="0" animBg="1" autoUpdateAnimBg="0"/>
      <p:bldP spid="41990" grpId="0" bldLvl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明治政府改革土地制度，承认土地私有。图为明治政府颁发的地契。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74" y="0"/>
            <a:ext cx="9155574" cy="588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" y="5877272"/>
            <a:ext cx="914400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r" eaLnBrk="0" hangingPunct="0"/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图为明治政府颁发的地契（允许土地买卖）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ch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5496" y="2924944"/>
            <a:ext cx="457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1872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年东京与横滨铁路通车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5780" name="Picture 4" descr="The steamship Komei Maru (formerly known as the Yokohama Maru) bound f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0"/>
            <a:ext cx="4343400" cy="282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4860032" y="2780928"/>
            <a:ext cx="417671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1869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年，日本建造的第一艘轮船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“孝明丸”从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筑地驶往横滨 。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5783" name="Picture 7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861048"/>
            <a:ext cx="493712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5220072" y="4343400"/>
            <a:ext cx="372707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富冈缫丝厂于明治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(1872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由明治政府为实现日本的近代化而第一次成立的制纱厂。 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 autoUpdateAnimBg="0"/>
      <p:bldP spid="75781" grpId="0" bldLvl="0" autoUpdateAnimBg="0"/>
      <p:bldP spid="75784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251520" y="5949280"/>
            <a:ext cx="842730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1878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年，东京银座点亮了用电池供电的弧光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灯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6803" name="Picture 3" descr="A crowd gathers in wonder around an arc light in Tokyo's Ginza district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" y="-1"/>
            <a:ext cx="9189693" cy="5733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-72008" y="4653136"/>
            <a:ext cx="47880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明治时期的日本课堂情景 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5720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22138" y="44624"/>
            <a:ext cx="86423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国家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富强之途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第一开发国民多数之智德良能，使进入文明开化之域。     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伊藤博文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7829" name="Picture 5" descr="10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13" y="1196752"/>
            <a:ext cx="3671887" cy="3490912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4644008" y="4772025"/>
            <a:ext cx="4563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明治维新时期的教育普及率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</p:txBody>
      </p:sp>
      <p:sp>
        <p:nvSpPr>
          <p:cNvPr id="77831" name="Rectangle 7"/>
          <p:cNvSpPr>
            <a:spLocks noChangeArrowheads="1"/>
          </p:cNvSpPr>
          <p:nvPr/>
        </p:nvSpPr>
        <p:spPr bwMode="auto">
          <a:xfrm>
            <a:off x="292914" y="5301208"/>
            <a:ext cx="84555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社会生活：提倡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“文明开化”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即向欧美学习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大力发展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教育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4633144" y="6165304"/>
            <a:ext cx="442912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5140325" y="5949280"/>
            <a:ext cx="3824163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提高国民素质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bldLvl="0" autoUpdateAnimBg="0"/>
      <p:bldP spid="77833" grpId="0" bldLvl="0" animBg="1" autoUpdateAnimBg="0"/>
      <p:bldP spid="77834" grpId="0" bldLvl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 cosmetics advertisement borrows the ambience of the Rokumeikan to convey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502920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79512" y="5775971"/>
            <a:ext cx="4113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明治时期举办的化装舞会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44037" name="Picture 5" descr="使节团赴欧考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22288"/>
            <a:ext cx="4038600" cy="5268912"/>
          </a:xfrm>
          <a:prstGeom prst="rect">
            <a:avLst/>
          </a:prstGeom>
          <a:noFill/>
          <a:ln w="57150" cmpd="thickThin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105400" y="5889625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日本赴欧美参观团出港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utoUpdateAnimBg="0"/>
      <p:bldP spid="44038" grpId="0" bldLvl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810" name="Group 2"/>
          <p:cNvGraphicFramePr>
            <a:graphicFrameLocks noGrp="1"/>
          </p:cNvGraphicFramePr>
          <p:nvPr/>
        </p:nvGraphicFramePr>
        <p:xfrm>
          <a:off x="539751" y="1556792"/>
          <a:ext cx="8064499" cy="5137748"/>
        </p:xfrm>
        <a:graphic>
          <a:graphicData uri="http://schemas.openxmlformats.org/drawingml/2006/table">
            <a:tbl>
              <a:tblPr/>
              <a:tblGrid>
                <a:gridCol w="1439961"/>
                <a:gridCol w="3816424"/>
                <a:gridCol w="2808114"/>
              </a:tblGrid>
              <a:tr h="13353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国家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时间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年平均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增长速度</a:t>
                      </a:r>
                      <a:endParaRPr kumimoji="0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日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1868-1873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32.2%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英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1851-1873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3.3%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美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5%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德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1861-1873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3.8%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1"/>
                      <a:srcRect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19836" name="Text Box 28"/>
          <p:cNvSpPr txBox="1">
            <a:spLocks noChangeArrowheads="1"/>
          </p:cNvSpPr>
          <p:nvPr/>
        </p:nvSpPr>
        <p:spPr bwMode="auto">
          <a:xfrm>
            <a:off x="467544" y="116632"/>
            <a:ext cx="828072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在政府大力推动下，日本经济迅速发展，在当时世界上也很罕见。</a:t>
            </a:r>
            <a:endParaRPr kumimoji="1" lang="zh-CN" altLang="en-US" sz="44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70" name="文本框 292869"/>
          <p:cNvSpPr txBox="1"/>
          <p:nvPr/>
        </p:nvSpPr>
        <p:spPr>
          <a:xfrm>
            <a:off x="395536" y="4509120"/>
            <a:ext cx="8604448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  表明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了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改革封建旧制度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和积极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向西方学习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的决心，确立了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建立近代化独立民族国家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的目标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------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施政纲领</a:t>
            </a:r>
            <a:endParaRPr lang="zh-CN" altLang="en-US" sz="4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323528" y="26064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相关史事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9552" y="404664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五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条誓文</a:t>
            </a:r>
            <a:endParaRPr lang="zh-CN" altLang="en-US" sz="36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一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、广兴会议，万机决于公论；</a:t>
            </a:r>
            <a:endParaRPr lang="zh-CN" altLang="en-US" sz="36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二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、上下一心，盛行经纶；</a:t>
            </a:r>
            <a:endParaRPr lang="zh-CN" altLang="en-US" sz="36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三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、官武一途以至庶民，各遂其志，务使人心不倦；</a:t>
            </a:r>
            <a:endParaRPr lang="zh-CN" altLang="en-US" sz="36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四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、破历来之陋习，基于天地之公道；</a:t>
            </a:r>
            <a:endParaRPr lang="zh-CN" altLang="en-US" sz="36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五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、求知识于世界，大力振兴皇基 。</a:t>
            </a:r>
            <a:endParaRPr lang="zh-CN" altLang="en-US" sz="36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2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7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323850" y="1196752"/>
            <a:ext cx="8496300" cy="534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200"/>
              </a:lnSpc>
            </a:pP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  明治维新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成为日本历史上的重大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转折点。通过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明治维新，日本迅速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走上了发展资本主义的道路，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实现了“富国强兵”</a:t>
            </a:r>
            <a:r>
              <a:rPr kumimoji="1" lang="en-US" altLang="zh-CN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开始跻身于资本主义强国之列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。但是，日本的改革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保留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了大量旧制度的残余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，军国主义色彩浓厚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。它强大起来后，很快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走上了对外侵略扩张的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道路。</a:t>
            </a:r>
            <a:endParaRPr kumimoji="1"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2" name="Rectangle 11" descr="花束"/>
          <p:cNvSpPr>
            <a:spLocks noChangeArrowheads="1"/>
          </p:cNvSpPr>
          <p:nvPr/>
        </p:nvSpPr>
        <p:spPr bwMode="auto">
          <a:xfrm>
            <a:off x="0" y="138336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3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意义</a:t>
            </a:r>
            <a:endParaRPr lang="zh-CN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507288" cy="56886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根本原因：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幕府的封建专制统治严重阻碍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了</a:t>
            </a:r>
            <a:endParaRPr kumimoji="1"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kumimoji="1"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 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资本主义的发展</a:t>
            </a:r>
            <a:endParaRPr kumimoji="1"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前提条件：</a:t>
            </a:r>
            <a:r>
              <a:rPr lang="zh-CN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幕府统治被推翻，明治政府成立</a:t>
            </a:r>
            <a:endParaRPr lang="zh-CN" altLang="en-US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时间：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       人物：明治天皇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内容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政治：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废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藩置县；加强中央集权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经济：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引进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西方技术 </a:t>
            </a: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发展近代企业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endParaRPr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 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允许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土地买卖。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社会生活：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文明开化”，大力发展教育。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军事：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征兵制，建立近代化军队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性质：</a:t>
            </a:r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自上而下的资产阶级性质的改革</a:t>
            </a:r>
            <a:endParaRPr lang="zh-CN" altLang="en-US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ts val="0"/>
              </a:spcBef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意义：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900113" y="88900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0000"/>
                  </a:solidFill>
                  <a:rou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</a:t>
            </a:r>
            <a:endParaRPr lang="zh-CN" altLang="en-US" sz="3600" b="1" kern="10" dirty="0">
              <a:ln w="28575">
                <a:solidFill>
                  <a:srgbClr val="FF0000"/>
                </a:solidFill>
                <a:round/>
              </a:ln>
              <a:solidFill>
                <a:srgbClr val="FFFF66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107504" y="44624"/>
            <a:ext cx="2160240" cy="57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</a:t>
            </a:r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活动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23528" y="116632"/>
            <a:ext cx="857871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1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、制作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中日近代历史大事对照年表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，写出在以下年代中国和日本发生的大事。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07503" y="1268760"/>
          <a:ext cx="9001001" cy="5400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5527"/>
                <a:gridCol w="2644339"/>
                <a:gridCol w="2568786"/>
                <a:gridCol w="3032349"/>
              </a:tblGrid>
              <a:tr h="1223559"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1840——</a:t>
                      </a:r>
                      <a:endParaRPr lang="en-US" altLang="zh-CN" sz="36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r"/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1860</a:t>
                      </a:r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1861——</a:t>
                      </a:r>
                      <a:endParaRPr lang="en-US" altLang="zh-CN" sz="3600" b="1" dirty="0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1880</a:t>
                      </a:r>
                      <a:r>
                        <a:rPr lang="zh-CN" altLang="en-US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  <a:endParaRPr lang="zh-CN" altLang="en-US" sz="3600" b="1" dirty="0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1881——</a:t>
                      </a:r>
                      <a:endParaRPr lang="en-US" altLang="zh-CN" sz="36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1900</a:t>
                      </a:r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  <a:endParaRPr lang="zh-CN" altLang="en-US" sz="36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8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中</a:t>
                      </a:r>
                      <a:endParaRPr lang="en-US" altLang="zh-CN" sz="36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</a:t>
                      </a:r>
                      <a:endParaRPr lang="zh-CN" altLang="en-US" sz="3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日</a:t>
                      </a:r>
                      <a:endParaRPr lang="en-US" altLang="zh-CN" sz="36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本</a:t>
                      </a:r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842590" y="5418221"/>
            <a:ext cx="26492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1853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年黑</a:t>
            </a: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船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事件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899592" y="2492896"/>
            <a:ext cx="259228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1840-1842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一鸦；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1851-1864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太平天国；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1856-1860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二鸦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9" name="Text Box 28"/>
          <p:cNvSpPr txBox="1">
            <a:spLocks noChangeArrowheads="1"/>
          </p:cNvSpPr>
          <p:nvPr/>
        </p:nvSpPr>
        <p:spPr bwMode="auto">
          <a:xfrm>
            <a:off x="3578893" y="5418221"/>
            <a:ext cx="26492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1868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年倒幕运动、明治维新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3491879" y="2645296"/>
            <a:ext cx="259228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19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世纪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60-90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年代洋务运动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6243189" y="5093568"/>
            <a:ext cx="264929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1889《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大日本帝国宪法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》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天皇制度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6012160" y="2492896"/>
            <a:ext cx="305983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1894-1895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甲午战争；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1898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戊戌变法；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1900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义和团、八国联军侵华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/>
      <p:bldP spid="9" grpId="0" bldLvl="0" animBg="1"/>
      <p:bldP spid="10" grpId="0" bldLvl="0"/>
      <p:bldP spid="11" grpId="0" bldLvl="0" animBg="1"/>
      <p:bldP spid="12" grpId="0" bldLvl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4" name="WordArt 6"/>
          <p:cNvSpPr>
            <a:spLocks noChangeArrowheads="1" noChangeShapeType="1" noTextEdit="1"/>
          </p:cNvSpPr>
          <p:nvPr/>
        </p:nvSpPr>
        <p:spPr bwMode="auto">
          <a:xfrm>
            <a:off x="827584" y="260648"/>
            <a:ext cx="3240088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</a:t>
            </a:r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活动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23527" y="991616"/>
            <a:ext cx="857871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、中国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19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世纪末也进行了一场类似的改革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戊戌变法，你能列举出他与日本明治维新之间的异同吗？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170" name="Group 2"/>
          <p:cNvGraphicFramePr>
            <a:graphicFrameLocks noGrp="1"/>
          </p:cNvGraphicFramePr>
          <p:nvPr/>
        </p:nvGraphicFramePr>
        <p:xfrm>
          <a:off x="231774" y="93662"/>
          <a:ext cx="8660706" cy="5286867"/>
        </p:xfrm>
        <a:graphic>
          <a:graphicData uri="http://schemas.openxmlformats.org/drawingml/2006/table">
            <a:tbl>
              <a:tblPr/>
              <a:tblGrid>
                <a:gridCol w="1361878"/>
                <a:gridCol w="3626420"/>
                <a:gridCol w="3672408"/>
              </a:tblGrid>
              <a:tr h="7821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不同点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明治维新（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中）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戊戌变法（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末）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9241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社会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背景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022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领导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力量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99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具体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措施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7289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国际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环境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3196" name="Text Box 28"/>
          <p:cNvSpPr txBox="1">
            <a:spLocks noChangeArrowheads="1"/>
          </p:cNvSpPr>
          <p:nvPr/>
        </p:nvSpPr>
        <p:spPr bwMode="auto">
          <a:xfrm>
            <a:off x="1547664" y="868363"/>
            <a:ext cx="366003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资本主义发展水平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较高</a:t>
            </a:r>
            <a:r>
              <a:rPr kumimoji="1" lang="en-US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,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封建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统治相对薄弱；</a:t>
            </a:r>
            <a:endParaRPr kumimoji="1"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197" name="Text Box 29"/>
          <p:cNvSpPr txBox="1">
            <a:spLocks noChangeArrowheads="1"/>
          </p:cNvSpPr>
          <p:nvPr/>
        </p:nvSpPr>
        <p:spPr bwMode="auto">
          <a:xfrm>
            <a:off x="4913312" y="890717"/>
            <a:ext cx="397916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资本主义发展不充分</a:t>
            </a:r>
            <a:endParaRPr kumimoji="1" lang="zh-CN" alt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封建统治势力强大；</a:t>
            </a:r>
            <a:endParaRPr kumimoji="1" lang="zh-CN" alt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198" name="Text Box 30"/>
          <p:cNvSpPr txBox="1">
            <a:spLocks noChangeArrowheads="1"/>
          </p:cNvSpPr>
          <p:nvPr/>
        </p:nvSpPr>
        <p:spPr bwMode="auto">
          <a:xfrm>
            <a:off x="1587700" y="1899414"/>
            <a:ext cx="32319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倒幕派实力强大掌握了政权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199" name="Text Box 31"/>
          <p:cNvSpPr txBox="1">
            <a:spLocks noChangeArrowheads="1"/>
          </p:cNvSpPr>
          <p:nvPr/>
        </p:nvSpPr>
        <p:spPr bwMode="auto">
          <a:xfrm>
            <a:off x="5228779" y="1919734"/>
            <a:ext cx="366370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资阶弱小，寄希望于无实权的皇帝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200" name="Text Box 32"/>
          <p:cNvSpPr txBox="1">
            <a:spLocks noChangeArrowheads="1"/>
          </p:cNvSpPr>
          <p:nvPr/>
        </p:nvSpPr>
        <p:spPr bwMode="auto">
          <a:xfrm>
            <a:off x="1587700" y="2929312"/>
            <a:ext cx="32319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大刀阔斧，全面推行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201" name="Text Box 33"/>
          <p:cNvSpPr txBox="1">
            <a:spLocks noChangeArrowheads="1"/>
          </p:cNvSpPr>
          <p:nvPr/>
        </p:nvSpPr>
        <p:spPr bwMode="auto">
          <a:xfrm>
            <a:off x="5220320" y="2911003"/>
            <a:ext cx="35281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变法法令如“一纸空文”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202" name="Text Box 34"/>
          <p:cNvSpPr txBox="1">
            <a:spLocks noChangeArrowheads="1"/>
          </p:cNvSpPr>
          <p:nvPr/>
        </p:nvSpPr>
        <p:spPr bwMode="auto">
          <a:xfrm>
            <a:off x="1619673" y="4015162"/>
            <a:ext cx="319997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自由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资义时期</a:t>
            </a:r>
            <a:endParaRPr kumimoji="1"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西方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侵略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中国</a:t>
            </a:r>
            <a:endParaRPr kumimoji="1" lang="en-US" altLang="zh-CN" sz="28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有利的国际环境）</a:t>
            </a:r>
            <a:endParaRPr kumimoji="1"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63203" name="Text Box 35"/>
          <p:cNvSpPr txBox="1">
            <a:spLocks noChangeArrowheads="1"/>
          </p:cNvSpPr>
          <p:nvPr/>
        </p:nvSpPr>
        <p:spPr bwMode="auto">
          <a:xfrm>
            <a:off x="5292080" y="3988221"/>
            <a:ext cx="352839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向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帝义过渡阶段</a:t>
            </a:r>
            <a:endParaRPr kumimoji="1" lang="zh-CN" alt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列强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掀起了瓜分中国的狂潮；</a:t>
            </a:r>
            <a:endParaRPr kumimoji="1" lang="zh-CN" alt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42019" name="文本框 1"/>
          <p:cNvSpPr txBox="1">
            <a:spLocks noChangeArrowheads="1"/>
          </p:cNvSpPr>
          <p:nvPr/>
        </p:nvSpPr>
        <p:spPr bwMode="auto">
          <a:xfrm>
            <a:off x="683568" y="5373216"/>
            <a:ext cx="815543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相同点：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）都是在民族危机加剧的情况下进行的；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）都是资产阶级发动的；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3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）都促进了思想的解放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96" grpId="0" bldLvl="0" animBg="1"/>
      <p:bldP spid="263197" grpId="0" bldLvl="0"/>
      <p:bldP spid="263198" grpId="0" bldLvl="0" animBg="1"/>
      <p:bldP spid="263199" grpId="0" bldLvl="0"/>
      <p:bldP spid="263200" grpId="0" bldLvl="0" animBg="1"/>
      <p:bldP spid="263201" grpId="0" bldLvl="0"/>
      <p:bldP spid="263202" grpId="0" bldLvl="0" animBg="1"/>
      <p:bldP spid="263203" grpId="0" bldLvl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pic114_2_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WordArt 3"/>
          <p:cNvSpPr>
            <a:spLocks noChangeArrowheads="1" noChangeShapeType="1" noTextEdit="1"/>
          </p:cNvSpPr>
          <p:nvPr/>
        </p:nvSpPr>
        <p:spPr bwMode="auto">
          <a:xfrm>
            <a:off x="757238" y="685800"/>
            <a:ext cx="7777162" cy="3810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6600" b="1" kern="10" dirty="0">
                <a:ln w="9525">
                  <a:solidFill>
                    <a:srgbClr val="FFFF00"/>
                  </a:solidFill>
                  <a:miter lim="800000"/>
                </a:ln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祝同学们学习进步！</a:t>
            </a:r>
            <a:endParaRPr lang="zh-CN" altLang="en-US" sz="6600" b="1" kern="10" dirty="0">
              <a:ln w="9525">
                <a:solidFill>
                  <a:srgbClr val="FFFF00"/>
                </a:solidFill>
                <a:miter lim="800000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3289</Words>
  <PresentationFormat>全屏显示(4:3)</PresentationFormat>
  <Paragraphs>464</Paragraphs>
  <Slides>35</Slides>
  <Notes>7</Notes>
  <HiddenSlides>1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52" baseType="lpstr">
      <vt:lpstr>Arial</vt:lpstr>
      <vt:lpstr>宋体</vt:lpstr>
      <vt:lpstr>Wingdings</vt:lpstr>
      <vt:lpstr>黑体</vt:lpstr>
      <vt:lpstr>隶书</vt:lpstr>
      <vt:lpstr>华文行楷</vt:lpstr>
      <vt:lpstr>Times New Roman</vt:lpstr>
      <vt:lpstr>华文彩云</vt:lpstr>
      <vt:lpstr>华文新魏</vt:lpstr>
      <vt:lpstr>微软雅黑</vt:lpstr>
      <vt:lpstr>Arial Unicode MS</vt:lpstr>
      <vt:lpstr>Calibri</vt:lpstr>
      <vt:lpstr>Century Gothic</vt:lpstr>
      <vt:lpstr>华文琥珀</vt:lpstr>
      <vt:lpstr>方正姚体</vt:lpstr>
      <vt:lpstr>楷体_GB2312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2018-06-14T02:25:00Z</dcterms:created>
  <dcterms:modified xsi:type="dcterms:W3CDTF">2018-12-11T06:18:01Z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