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308" r:id="rId2"/>
    <p:sldId id="305" r:id="rId3"/>
    <p:sldId id="306" r:id="rId4"/>
    <p:sldId id="307" r:id="rId5"/>
    <p:sldId id="279" r:id="rId6"/>
    <p:sldId id="278" r:id="rId7"/>
    <p:sldId id="282" r:id="rId8"/>
    <p:sldId id="285" r:id="rId9"/>
    <p:sldId id="284" r:id="rId10"/>
    <p:sldId id="289" r:id="rId11"/>
    <p:sldId id="287" r:id="rId12"/>
    <p:sldId id="288" r:id="rId13"/>
    <p:sldId id="291" r:id="rId14"/>
    <p:sldId id="292" r:id="rId15"/>
    <p:sldId id="294" r:id="rId16"/>
    <p:sldId id="295" r:id="rId17"/>
    <p:sldId id="296" r:id="rId18"/>
    <p:sldId id="297" r:id="rId19"/>
    <p:sldId id="298" r:id="rId20"/>
    <p:sldId id="293" r:id="rId21"/>
    <p:sldId id="303" r:id="rId22"/>
    <p:sldId id="301" r:id="rId23"/>
    <p:sldId id="304" r:id="rId24"/>
    <p:sldId id="299" r:id="rId25"/>
    <p:sldId id="302" r:id="rId2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87" autoAdjust="0"/>
    <p:restoredTop sz="86885" autoAdjust="0"/>
  </p:normalViewPr>
  <p:slideViewPr>
    <p:cSldViewPr snapToGrid="0">
      <p:cViewPr varScale="1">
        <p:scale>
          <a:sx n="77" d="100"/>
          <a:sy n="77" d="100"/>
        </p:scale>
        <p:origin x="-100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7727D07-61EB-4322-9901-9F8D076B86B4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EAE54BC-88FF-407E-8317-30B655A337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14689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754063"/>
            <a:ext cx="4391025" cy="3294062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5842" name="文本占位符 114690"/>
          <p:cNvSpPr>
            <a:spLocks noGrp="1"/>
          </p:cNvSpPr>
          <p:nvPr>
            <p:ph type="body" idx="1"/>
          </p:nvPr>
        </p:nvSpPr>
        <p:spPr bwMode="auto">
          <a:xfrm>
            <a:off x="538163" y="4387850"/>
            <a:ext cx="5780087" cy="3952875"/>
          </a:xfrm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35843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DB2AED-EC1E-4964-9D05-53D97648464B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1E79E-1EC1-48D3-8D96-69A94BB84EB3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F5BB2-F194-4C41-AA2D-43B930F3D3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22B8A-00B4-4131-A288-3A18897E86D9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7A5D-1CDB-4469-B4F2-D73BD07DCE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E475-8C1D-47B8-825F-82EC80ACFBD0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BC58-E2D6-49F3-B4F1-FCE887D6DF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5FD35-1926-47D1-BFFC-165BB9DD2C84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2F7D8-F728-4183-A3E3-FB63E57D84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C92A4-1EF1-404A-9450-A8C85952BCC8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1A40-976B-49F1-9018-8532A76AF2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85522-4EB9-42FE-8A47-0C669ECE9B41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8E6A-661C-42F2-B382-1122CB8C3A2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5B5C7-8558-441D-B4AA-EA52B1311681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F3F2A-9724-44A5-994C-56A8F489C71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C46F1-D0ED-49F2-9F80-8AD37823CB75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69396-C60A-4B54-B409-5725895076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14A2-39D9-4738-A42C-E1BFA7D11966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98EFD-1CA8-4925-A6F5-12EA8C5AEF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082F-AB91-46E7-BFA0-F1AEB593A2B0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8C840-1879-4BCC-B858-9383C44F60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63178-D822-4666-95E0-5C5EFA4B1EE2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A4605-9736-4A71-BE3A-48249DEAD54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122238"/>
            <a:ext cx="10972800" cy="60086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88CF8A-3408-4EE4-9A76-399D37B670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F46F2BB-9549-4799-8954-E9ABEA59F06A}" type="datetimeFigureOut">
              <a:rPr lang="zh-CN" altLang="en-US"/>
              <a:pPr>
                <a:defRPr/>
              </a:pPr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7B7A577-2B5F-4B02-A976-B2D5A5B437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hyperlink" Target="../&#21442;&#32771;&#36164;&#26009;/&#20869;&#25112;&#24418;&#21183;.swf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9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ydt.com/video/n_show/Nav_99/AC627AB1_1.htm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</a:rPr>
              <a:t>第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</a:rPr>
              <a:t>3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</a:rPr>
              <a:t>课美国内战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43934" y="2214564"/>
            <a:ext cx="2592917" cy="1076325"/>
          </a:xfrm>
          <a:prstGeom prst="rect">
            <a:avLst/>
          </a:prstGeom>
          <a:solidFill>
            <a:srgbClr val="CCFF99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需要自由劳动力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927351" y="2214564"/>
            <a:ext cx="2017183" cy="1076325"/>
          </a:xfrm>
          <a:prstGeom prst="rect">
            <a:avLst/>
          </a:prstGeom>
          <a:solidFill>
            <a:srgbClr val="CCFF99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需要工业原料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619751" y="2214564"/>
            <a:ext cx="1534583" cy="1076325"/>
          </a:xfrm>
          <a:prstGeom prst="rect">
            <a:avLst/>
          </a:prstGeom>
          <a:solidFill>
            <a:srgbClr val="CCFF99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需要市场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43933" y="4595814"/>
            <a:ext cx="2590800" cy="1076325"/>
          </a:xfrm>
          <a:prstGeom prst="rect">
            <a:avLst/>
          </a:prstGeom>
          <a:solidFill>
            <a:srgbClr val="DDDDDD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占有大量黑人奴隶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927351" y="4595814"/>
            <a:ext cx="2017183" cy="1076325"/>
          </a:xfrm>
          <a:prstGeom prst="rect">
            <a:avLst/>
          </a:prstGeom>
          <a:solidFill>
            <a:srgbClr val="DDDDDD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出口工业原料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137151" y="4591051"/>
            <a:ext cx="2592916" cy="1076325"/>
          </a:xfrm>
          <a:prstGeom prst="rect">
            <a:avLst/>
          </a:prstGeom>
          <a:solidFill>
            <a:srgbClr val="DDDDDD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进口廉价工业品</a:t>
            </a:r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1295400" y="3400425"/>
            <a:ext cx="203200" cy="1119188"/>
          </a:xfrm>
          <a:prstGeom prst="upDownArrow">
            <a:avLst>
              <a:gd name="adj1" fmla="val 50000"/>
              <a:gd name="adj2" fmla="val 146875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6290734" y="3367089"/>
            <a:ext cx="190500" cy="1152525"/>
          </a:xfrm>
          <a:prstGeom prst="upDownArrow">
            <a:avLst>
              <a:gd name="adj1" fmla="val 50000"/>
              <a:gd name="adj2" fmla="val 161333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3790951" y="3367089"/>
            <a:ext cx="192616" cy="1152525"/>
          </a:xfrm>
          <a:prstGeom prst="upDownArrow">
            <a:avLst>
              <a:gd name="adj1" fmla="val 50000"/>
              <a:gd name="adj2" fmla="val 159561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31801" y="1216025"/>
            <a:ext cx="11425767" cy="711200"/>
          </a:xfrm>
          <a:prstGeom prst="rect">
            <a:avLst/>
          </a:prstGeom>
          <a:solidFill>
            <a:srgbClr val="CCFF99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北方资本主义工业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31801" y="5957888"/>
            <a:ext cx="11425767" cy="711200"/>
          </a:xfrm>
          <a:prstGeom prst="rect">
            <a:avLst/>
          </a:prstGeom>
          <a:solidFill>
            <a:srgbClr val="DDDDDD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南方种植园经济</a:t>
            </a:r>
          </a:p>
        </p:txBody>
      </p:sp>
      <p:sp>
        <p:nvSpPr>
          <p:cNvPr id="13325" name="AutoShape 16"/>
          <p:cNvSpPr>
            <a:spLocks noChangeArrowheads="1"/>
          </p:cNvSpPr>
          <p:nvPr/>
        </p:nvSpPr>
        <p:spPr bwMode="auto">
          <a:xfrm>
            <a:off x="10033001" y="1965326"/>
            <a:ext cx="2112433" cy="3992563"/>
          </a:xfrm>
          <a:prstGeom prst="upDownArrow">
            <a:avLst>
              <a:gd name="adj1" fmla="val 50000"/>
              <a:gd name="adj2" fmla="val 50401"/>
            </a:avLst>
          </a:prstGeom>
          <a:solidFill>
            <a:srgbClr val="FFFF00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无法调和的矛盾</a:t>
            </a:r>
          </a:p>
        </p:txBody>
      </p:sp>
      <p:sp>
        <p:nvSpPr>
          <p:cNvPr id="13326" name="Text Box 18"/>
          <p:cNvSpPr txBox="1">
            <a:spLocks noChangeArrowheads="1"/>
          </p:cNvSpPr>
          <p:nvPr/>
        </p:nvSpPr>
        <p:spPr bwMode="auto">
          <a:xfrm>
            <a:off x="7440085" y="2214564"/>
            <a:ext cx="2592916" cy="1076325"/>
          </a:xfrm>
          <a:prstGeom prst="rect">
            <a:avLst/>
          </a:prstGeom>
          <a:solidFill>
            <a:srgbClr val="CCFF99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反对奴隶制西扩</a:t>
            </a:r>
          </a:p>
        </p:txBody>
      </p:sp>
      <p:sp>
        <p:nvSpPr>
          <p:cNvPr id="13327" name="Text Box 19"/>
          <p:cNvSpPr txBox="1">
            <a:spLocks noChangeArrowheads="1"/>
          </p:cNvSpPr>
          <p:nvPr/>
        </p:nvSpPr>
        <p:spPr bwMode="auto">
          <a:xfrm>
            <a:off x="7918451" y="4595814"/>
            <a:ext cx="2114549" cy="1076325"/>
          </a:xfrm>
          <a:prstGeom prst="rect">
            <a:avLst/>
          </a:prstGeom>
          <a:solidFill>
            <a:srgbClr val="DDDDDD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奴隶制西扩</a:t>
            </a:r>
          </a:p>
        </p:txBody>
      </p:sp>
      <p:sp>
        <p:nvSpPr>
          <p:cNvPr id="13328" name="AutoShape 20"/>
          <p:cNvSpPr>
            <a:spLocks noChangeArrowheads="1"/>
          </p:cNvSpPr>
          <p:nvPr/>
        </p:nvSpPr>
        <p:spPr bwMode="auto">
          <a:xfrm>
            <a:off x="8868833" y="3400425"/>
            <a:ext cx="203200" cy="1119188"/>
          </a:xfrm>
          <a:prstGeom prst="upDownArrow">
            <a:avLst>
              <a:gd name="adj1" fmla="val 50000"/>
              <a:gd name="adj2" fmla="val 146875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0" name="Rectangle 3"/>
          <p:cNvSpPr>
            <a:spLocks noChangeArrowheads="1"/>
          </p:cNvSpPr>
          <p:nvPr/>
        </p:nvSpPr>
        <p:spPr bwMode="auto">
          <a:xfrm>
            <a:off x="46567" y="620714"/>
            <a:ext cx="8642351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南北</a:t>
            </a:r>
            <a:r>
              <a:rPr lang="zh-CN" altLang="en-US" sz="36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矛盾</a:t>
            </a:r>
            <a:r>
              <a:rPr lang="en-US" sz="3600" b="1" dirty="0">
                <a:solidFill>
                  <a:srgbClr val="0000CC"/>
                </a:solidFill>
                <a:ea typeface="黑体" pitchFamily="49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无法调和</a:t>
            </a:r>
          </a:p>
        </p:txBody>
      </p:sp>
      <p:sp>
        <p:nvSpPr>
          <p:cNvPr id="19" name="文本框 121861"/>
          <p:cNvSpPr txBox="1">
            <a:spLocks noChangeArrowheads="1"/>
          </p:cNvSpPr>
          <p:nvPr/>
        </p:nvSpPr>
        <p:spPr bwMode="auto">
          <a:xfrm>
            <a:off x="1796340" y="0"/>
            <a:ext cx="61515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ea typeface="楷体" panose="02010609060101010101" charset="-122"/>
                <a:cs typeface="楷体" panose="02010609060101010101" charset="-122"/>
              </a:rPr>
              <a:t>一、美国南北战争爆发的原因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1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nimBg="1" autoUpdateAnimBg="0"/>
      <p:bldP spid="13316" grpId="0" animBg="1" autoUpdateAnimBg="0"/>
      <p:bldP spid="13317" grpId="0" animBg="1" autoUpdateAnimBg="0"/>
      <p:bldP spid="13318" grpId="0" animBg="1" autoUpdateAnimBg="0"/>
      <p:bldP spid="13319" grpId="0" animBg="1" autoUpdateAnimBg="0"/>
      <p:bldP spid="13320" grpId="0" animBg="1" autoUpdateAnimBg="0"/>
      <p:bldP spid="13321" grpId="0" animBg="1" autoUpdateAnimBg="0"/>
      <p:bldP spid="13322" grpId="0" animBg="1" autoUpdateAnimBg="0"/>
      <p:bldP spid="13325" grpId="0" animBg="1" autoUpdateAnimBg="0"/>
      <p:bldP spid="13326" grpId="0" animBg="1" autoUpdateAnimBg="0"/>
      <p:bldP spid="13327" grpId="0" animBg="1" autoUpdateAnimBg="0"/>
      <p:bldP spid="13328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8"/>
          <p:cNvSpPr>
            <a:spLocks noChangeArrowheads="1"/>
          </p:cNvSpPr>
          <p:nvPr/>
        </p:nvSpPr>
        <p:spPr bwMode="auto">
          <a:xfrm>
            <a:off x="152400" y="4076700"/>
            <a:ext cx="11895667" cy="2305050"/>
          </a:xfrm>
          <a:prstGeom prst="roundRect">
            <a:avLst>
              <a:gd name="adj" fmla="val 12449"/>
            </a:avLst>
          </a:prstGeom>
          <a:solidFill>
            <a:srgbClr val="CCFFCC"/>
          </a:solidFill>
          <a:ln w="38100" cap="rnd" cmpd="sng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39184" y="2141538"/>
            <a:ext cx="638386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ea typeface="黑体" pitchFamily="49" charset="-122"/>
              </a:rPr>
              <a:t>奴隶制的存废问题</a:t>
            </a:r>
          </a:p>
        </p:txBody>
      </p:sp>
      <p:sp>
        <p:nvSpPr>
          <p:cNvPr id="14340" name="Text Box 10"/>
          <p:cNvSpPr txBox="1">
            <a:spLocks noChangeArrowheads="1"/>
          </p:cNvSpPr>
          <p:nvPr/>
        </p:nvSpPr>
        <p:spPr bwMode="auto">
          <a:xfrm>
            <a:off x="0" y="4144964"/>
            <a:ext cx="12192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Comic Sans MS" pitchFamily="66" charset="0"/>
                <a:ea typeface="黑体" pitchFamily="49" charset="-122"/>
              </a:rPr>
              <a:t>为什么矛盾的焦点集中在奴隶制的存废问题上？</a:t>
            </a:r>
          </a:p>
        </p:txBody>
      </p:sp>
      <p:sp>
        <p:nvSpPr>
          <p:cNvPr id="14341" name="Text Box 12"/>
          <p:cNvSpPr txBox="1">
            <a:spLocks noChangeArrowheads="1"/>
          </p:cNvSpPr>
          <p:nvPr/>
        </p:nvSpPr>
        <p:spPr bwMode="auto">
          <a:xfrm>
            <a:off x="431801" y="1341438"/>
            <a:ext cx="6432551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南北矛盾的核心：</a:t>
            </a:r>
          </a:p>
        </p:txBody>
      </p:sp>
      <p:pic>
        <p:nvPicPr>
          <p:cNvPr id="14342" name="Picture 15" descr="P_5862738_0__384054195"/>
          <p:cNvPicPr>
            <a:picLocks noChangeAspect="1" noChangeArrowheads="1"/>
          </p:cNvPicPr>
          <p:nvPr/>
        </p:nvPicPr>
        <p:blipFill>
          <a:blip r:embed="rId2">
            <a:lum bright="-6000" contrast="18000"/>
          </a:blip>
          <a:srcRect t="11961" b="8267"/>
          <a:stretch>
            <a:fillRect/>
          </a:stretch>
        </p:blipFill>
        <p:spPr bwMode="auto">
          <a:xfrm>
            <a:off x="5520267" y="1127125"/>
            <a:ext cx="6434667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 Box 17"/>
          <p:cNvSpPr txBox="1">
            <a:spLocks noChangeArrowheads="1"/>
          </p:cNvSpPr>
          <p:nvPr/>
        </p:nvSpPr>
        <p:spPr bwMode="auto">
          <a:xfrm>
            <a:off x="431800" y="4724401"/>
            <a:ext cx="11328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奴隶制的存在，在经济上阻碍了美国资本主义经济的发展，在政治上成为导致国家分裂的潜在危险因素。</a:t>
            </a:r>
          </a:p>
        </p:txBody>
      </p:sp>
      <p:sp>
        <p:nvSpPr>
          <p:cNvPr id="14344" name="Text Box 19"/>
          <p:cNvSpPr txBox="1">
            <a:spLocks noChangeArrowheads="1"/>
          </p:cNvSpPr>
          <p:nvPr/>
        </p:nvSpPr>
        <p:spPr bwMode="auto">
          <a:xfrm>
            <a:off x="0" y="-19050"/>
            <a:ext cx="12192000" cy="64633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黑体" pitchFamily="49" charset="-122"/>
              </a:rPr>
              <a:t>一、美国南北战争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黑体" pitchFamily="49" charset="-122"/>
              </a:rPr>
              <a:t>的 原因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黑体" pitchFamily="49" charset="-122"/>
            </a:endParaRPr>
          </a:p>
        </p:txBody>
      </p:sp>
      <p:sp>
        <p:nvSpPr>
          <p:cNvPr id="14345" name="Rectangle 3"/>
          <p:cNvSpPr>
            <a:spLocks noChangeArrowheads="1"/>
          </p:cNvSpPr>
          <p:nvPr/>
        </p:nvSpPr>
        <p:spPr bwMode="auto">
          <a:xfrm>
            <a:off x="46567" y="620714"/>
            <a:ext cx="8642351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 dirty="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南北</a:t>
            </a:r>
            <a:r>
              <a:rPr lang="zh-CN" altLang="en-US" sz="36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矛盾</a:t>
            </a:r>
            <a:r>
              <a:rPr lang="en-US" sz="3600" b="1" dirty="0">
                <a:solidFill>
                  <a:srgbClr val="0000CC"/>
                </a:solidFill>
                <a:ea typeface="黑体" pitchFamily="49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无法调和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utoUpdateAnimBg="0"/>
      <p:bldP spid="143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1143000" y="4143376"/>
            <a:ext cx="10272184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CC0066"/>
              </a:buClr>
              <a:buFont typeface="Wingdings" pitchFamily="2" charset="2"/>
              <a:buNone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南方的奴隶制度</a:t>
            </a:r>
          </a:p>
          <a:p>
            <a:pPr algn="ctr">
              <a:spcBef>
                <a:spcPct val="50000"/>
              </a:spcBef>
              <a:buClr>
                <a:srgbClr val="CC0066"/>
              </a:buClr>
              <a:buFont typeface="Wingdings" pitchFamily="2" charset="2"/>
              <a:buNone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阻碍</a:t>
            </a:r>
          </a:p>
          <a:p>
            <a:pPr algn="r">
              <a:spcBef>
                <a:spcPct val="50000"/>
              </a:spcBef>
              <a:buClr>
                <a:srgbClr val="CC0066"/>
              </a:buClr>
              <a:buFont typeface="Wingdings" pitchFamily="2" charset="2"/>
              <a:buNone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美国资本主义的发展</a:t>
            </a:r>
          </a:p>
        </p:txBody>
      </p:sp>
      <p:sp>
        <p:nvSpPr>
          <p:cNvPr id="18435" name="Text Box 8"/>
          <p:cNvSpPr txBox="1">
            <a:spLocks noChangeArrowheads="1"/>
          </p:cNvSpPr>
          <p:nvPr/>
        </p:nvSpPr>
        <p:spPr bwMode="auto">
          <a:xfrm>
            <a:off x="0" y="-19050"/>
            <a:ext cx="12192000" cy="64633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黑体" pitchFamily="49" charset="-122"/>
              </a:rPr>
              <a:t>一、美国南北战争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黑体" pitchFamily="49" charset="-122"/>
              </a:rPr>
              <a:t>的 原因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黑体" pitchFamily="49" charset="-122"/>
            </a:endParaRPr>
          </a:p>
        </p:txBody>
      </p:sp>
      <p:sp>
        <p:nvSpPr>
          <p:cNvPr id="18436" name="Text Box 9"/>
          <p:cNvSpPr txBox="1">
            <a:spLocks noChangeArrowheads="1"/>
          </p:cNvSpPr>
          <p:nvPr/>
        </p:nvSpPr>
        <p:spPr bwMode="auto">
          <a:xfrm>
            <a:off x="476251" y="2071689"/>
            <a:ext cx="988906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ea typeface="黑体" pitchFamily="49" charset="-122"/>
              </a:rPr>
              <a:t>美国南北战争爆发的根本原因：</a:t>
            </a:r>
          </a:p>
        </p:txBody>
      </p:sp>
      <p:sp>
        <p:nvSpPr>
          <p:cNvPr id="18437" name="WordArt 6"/>
          <p:cNvSpPr>
            <a:spLocks noChangeArrowheads="1" noChangeShapeType="1" noTextEdit="1"/>
          </p:cNvSpPr>
          <p:nvPr/>
        </p:nvSpPr>
        <p:spPr bwMode="auto">
          <a:xfrm>
            <a:off x="304800" y="533400"/>
            <a:ext cx="2540000" cy="137160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  <a:scene3d>
              <a:camera prst="legacyPerspectiveFront">
                <a:rot lat="20519997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>
                <a:ln w="9525" cmpd="sng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我会归纳</a:t>
            </a:r>
          </a:p>
        </p:txBody>
      </p:sp>
      <p:sp>
        <p:nvSpPr>
          <p:cNvPr id="18438" name="Text Box 4"/>
          <p:cNvSpPr txBox="1">
            <a:spLocks noChangeArrowheads="1"/>
          </p:cNvSpPr>
          <p:nvPr/>
        </p:nvSpPr>
        <p:spPr bwMode="auto">
          <a:xfrm>
            <a:off x="1238252" y="2786063"/>
            <a:ext cx="760015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1" charset="-122"/>
              </a:rPr>
              <a:t>两种经济制度的矛盾</a:t>
            </a:r>
            <a:r>
              <a:rPr lang="zh-CN" altLang="en-US" sz="3200" b="1">
                <a:solidFill>
                  <a:srgbClr val="080808"/>
                </a:solidFill>
                <a:ea typeface="楷体_GB2312" pitchFamily="1" charset="-122"/>
              </a:rPr>
              <a:t>（即北方资本主义</a:t>
            </a:r>
          </a:p>
          <a:p>
            <a:r>
              <a:rPr lang="zh-CN" altLang="en-US" sz="3200" b="1">
                <a:solidFill>
                  <a:srgbClr val="080808"/>
                </a:solidFill>
                <a:ea typeface="楷体_GB2312" pitchFamily="1" charset="-122"/>
              </a:rPr>
              <a:t>雇佣劳动制和南方种植园奴隶制的矛盾）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57352"/>
          <p:cNvSpPr txBox="1">
            <a:spLocks noChangeArrowheads="1"/>
          </p:cNvSpPr>
          <p:nvPr/>
        </p:nvSpPr>
        <p:spPr bwMode="auto">
          <a:xfrm>
            <a:off x="1524000" y="3284538"/>
            <a:ext cx="7740650" cy="175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  1860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年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11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月，林肯以</a:t>
            </a:r>
            <a:r>
              <a:rPr lang="en-US" altLang="zh-CN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200</a:t>
            </a:r>
            <a:r>
              <a:rPr lang="zh-CN" altLang="en-US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万票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（南部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10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个州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票）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当选为美国第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16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任总统。</a:t>
            </a:r>
            <a:endParaRPr lang="zh-CN" altLang="en-US" sz="3600" b="1">
              <a:solidFill>
                <a:srgbClr val="FF0000"/>
              </a:solidFill>
              <a:latin typeface="迷你简超粗圆"/>
              <a:ea typeface="迷你简超粗圆"/>
              <a:cs typeface="迷你简超粗圆"/>
            </a:endParaRPr>
          </a:p>
        </p:txBody>
      </p:sp>
      <p:pic>
        <p:nvPicPr>
          <p:cNvPr id="28674" name="图片 57356" descr="W02009032051195397782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16950" y="3213100"/>
            <a:ext cx="23114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5" name="组合 57359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28679" name="矩形 57360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8680" name="组合 57361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28684" name="矩形 5736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28685" name="图片 57363" descr="109158828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6" name="图片 57364" descr="00007601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7" name="图片 57365" descr="060301102973781"/>
              <p:cNvPicPr>
                <a:picLocks noChangeAspect="1"/>
              </p:cNvPicPr>
              <p:nvPr/>
            </p:nvPicPr>
            <p:blipFill>
              <a:blip r:embed="rId5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8681" name="矩形 57366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</a:p>
          </p:txBody>
        </p:sp>
        <p:pic>
          <p:nvPicPr>
            <p:cNvPr id="28682" name="图片 57367" descr="图片2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3" name="图片 57368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7371" name="文本框 57370">
            <a:hlinkClick r:id="rId7" action="ppaction://hlinkfile"/>
          </p:cNvPr>
          <p:cNvSpPr txBox="1">
            <a:spLocks noChangeArrowheads="1"/>
          </p:cNvSpPr>
          <p:nvPr/>
        </p:nvSpPr>
        <p:spPr bwMode="auto">
          <a:xfrm>
            <a:off x="1776413" y="2420938"/>
            <a:ext cx="8496300" cy="8302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迷你简超粗圆"/>
                <a:ea typeface="黑体" panose="02010609060101010101" pitchFamily="2" charset="-122"/>
              </a:rPr>
              <a:t>导火线：</a:t>
            </a: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林肯当选美国总统</a:t>
            </a:r>
            <a:endParaRPr lang="zh-CN" altLang="en-US" sz="4800" b="1">
              <a:solidFill>
                <a:srgbClr val="FF0000"/>
              </a:solidFill>
              <a:latin typeface="迷你简超粗圆"/>
              <a:ea typeface="黑体" panose="02010609060101010101" pitchFamily="2" charset="-122"/>
            </a:endParaRPr>
          </a:p>
        </p:txBody>
      </p:sp>
      <p:pic>
        <p:nvPicPr>
          <p:cNvPr id="57374" name="图片 57373" descr="OOOPIC_byld8_2009060689185cc21b217417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408" b="16408"/>
          <a:stretch>
            <a:fillRect/>
          </a:stretch>
        </p:blipFill>
        <p:spPr bwMode="auto">
          <a:xfrm>
            <a:off x="1524000" y="549275"/>
            <a:ext cx="3095625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文本框 57374"/>
          <p:cNvSpPr txBox="1">
            <a:spLocks noChangeArrowheads="1"/>
          </p:cNvSpPr>
          <p:nvPr/>
        </p:nvSpPr>
        <p:spPr bwMode="auto">
          <a:xfrm>
            <a:off x="1847850" y="5013325"/>
            <a:ext cx="6192838" cy="1568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“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现在我可以轻松地度假了，你现在坐在火山口上面了。”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——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詹姆斯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•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布坎南 （美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15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任总统）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1524000" y="1116013"/>
            <a:ext cx="9144000" cy="2552700"/>
          </a:xfrm>
          <a:prstGeom prst="rect">
            <a:avLst/>
          </a:prstGeom>
          <a:solidFill>
            <a:srgbClr val="FFFF00"/>
          </a:solidFill>
          <a:ln w="9525" cap="rnd">
            <a:solidFill>
              <a:srgbClr val="80008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材料一：“一幢裂开的房子是站立不住的。”我相信这个政府不能永远维持半奴隶和半自由的状态。我不期望联邦解散，我不期望房子崩塌，但我的确希望它停止分裂。</a:t>
            </a:r>
          </a:p>
          <a:p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     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1858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年的一次演说</a:t>
            </a:r>
          </a:p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</a:rPr>
              <a:t>材料二：联邦必须而且将会得到保留。</a:t>
            </a:r>
          </a:p>
          <a:p>
            <a:r>
              <a:rPr lang="zh-CN" altLang="en-US" b="1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                               </a:t>
            </a:r>
            <a:r>
              <a:rPr lang="en-US" altLang="zh-CN" sz="2000">
                <a:solidFill>
                  <a:srgbClr val="000000"/>
                </a:solidFill>
                <a:latin typeface="Calibri" panose="020F0502020204030204" pitchFamily="34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Calibri" panose="020F0502020204030204" pitchFamily="34" charset="0"/>
              </a:rPr>
              <a:t>1860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年总统竞选的主题</a:t>
            </a:r>
            <a:endParaRPr lang="zh-CN" altLang="en-US" sz="2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738438" y="4143375"/>
            <a:ext cx="9170987" cy="1511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 </a:t>
            </a: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房子：美国联邦</a:t>
            </a: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半自由：北方资本主义工商业经济 ；</a:t>
            </a: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半奴隶：南方的种植园奴隶制</a:t>
            </a:r>
            <a:r>
              <a:rPr lang="zh-CN" altLang="en-US" sz="2800" b="1">
                <a:solidFill>
                  <a:schemeClr val="hlink"/>
                </a:solidFill>
                <a:latin typeface="Calibri" panose="020F0502020204030204" pitchFamily="34" charset="0"/>
              </a:rPr>
              <a:t>。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2286000" y="6238875"/>
            <a:ext cx="7924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林肯主张维护美国联邦统一、废除奴隶制度</a:t>
            </a: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1219200" y="3657600"/>
            <a:ext cx="94488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Calibri" panose="020F0502020204030204" pitchFamily="34" charset="0"/>
              </a:rPr>
              <a:t>（</a:t>
            </a:r>
            <a:r>
              <a:rPr lang="en-US" altLang="zh-CN" sz="3200">
                <a:latin typeface="Calibri" panose="020F0502020204030204" pitchFamily="34" charset="0"/>
              </a:rPr>
              <a:t>1</a:t>
            </a:r>
            <a:r>
              <a:rPr lang="zh-CN" altLang="en-US" sz="3200">
                <a:latin typeface="Calibri" panose="020F0502020204030204" pitchFamily="34" charset="0"/>
              </a:rPr>
              <a:t>）</a:t>
            </a:r>
            <a:r>
              <a:rPr lang="zh-CN" altLang="en-US" sz="3200" b="1">
                <a:latin typeface="Calibri" panose="020F0502020204030204" pitchFamily="34" charset="0"/>
              </a:rPr>
              <a:t>“房子”、“半奴隶”、“半自由”分别指的是什么？</a:t>
            </a: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1295400" y="5645150"/>
            <a:ext cx="95250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）材料反映了林肯对联邦、对奴隶制什么态度？</a:t>
            </a: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1524000" y="533400"/>
            <a:ext cx="9448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思考</a:t>
            </a:r>
            <a:r>
              <a:rPr lang="en-US" altLang="zh-CN" sz="2800" b="1">
                <a:latin typeface="Calibri" panose="020F0502020204030204" pitchFamily="34" charset="0"/>
              </a:rPr>
              <a:t>1</a:t>
            </a:r>
            <a:r>
              <a:rPr lang="zh-CN" altLang="en-US" sz="2800" b="1">
                <a:latin typeface="Calibri" panose="020F0502020204030204" pitchFamily="34" charset="0"/>
              </a:rPr>
              <a:t>：为什么林肯当选总统是美国南北战争的导火线？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allAtOnce"/>
      <p:bldP spid="563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2135188" y="6338888"/>
            <a:ext cx="8532812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日，南方军炮轰萨姆特要塞</a:t>
            </a:r>
          </a:p>
        </p:txBody>
      </p:sp>
      <p:pic>
        <p:nvPicPr>
          <p:cNvPr id="31746" name="Picture 3" descr="要塞被南方夺取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9288" y="1341438"/>
            <a:ext cx="8312150" cy="4535487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2208213" y="5805488"/>
            <a:ext cx="80645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南方宣布成立南部联盟</a:t>
            </a:r>
            <a:r>
              <a:rPr lang="en-US" altLang="zh-CN" sz="2800" b="1">
                <a:solidFill>
                  <a:srgbClr val="0000FF"/>
                </a:solidFill>
                <a:ea typeface="楷体_GB2312" pitchFamily="49" charset="-122"/>
              </a:rPr>
              <a:t>,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退出联邦，挑起内战</a:t>
            </a: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>
            <a:off x="2063750" y="188913"/>
            <a:ext cx="6911975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</a:rPr>
              <a:t>二、美国南北战争的过程</a:t>
            </a:r>
          </a:p>
        </p:txBody>
      </p:sp>
      <p:sp>
        <p:nvSpPr>
          <p:cNvPr id="229382" name="Text Box 6"/>
          <p:cNvSpPr txBox="1">
            <a:spLocks noChangeArrowheads="1"/>
          </p:cNvSpPr>
          <p:nvPr/>
        </p:nvSpPr>
        <p:spPr bwMode="auto">
          <a:xfrm>
            <a:off x="2208213" y="981075"/>
            <a:ext cx="6264275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</a:rPr>
              <a:t>1.</a:t>
            </a:r>
            <a:r>
              <a:rPr lang="zh-CN" altLang="en-US" sz="3600" b="1">
                <a:solidFill>
                  <a:srgbClr val="000000"/>
                </a:solidFill>
              </a:rPr>
              <a:t>开始：</a:t>
            </a:r>
            <a:r>
              <a:rPr lang="en-US" altLang="zh-CN" sz="3600" b="1">
                <a:solidFill>
                  <a:srgbClr val="000000"/>
                </a:solidFill>
              </a:rPr>
              <a:t>1861</a:t>
            </a:r>
            <a:r>
              <a:rPr lang="zh-CN" altLang="en-US" sz="3600" b="1">
                <a:solidFill>
                  <a:srgbClr val="000000"/>
                </a:solidFill>
              </a:rPr>
              <a:t>年南方挑起内战</a:t>
            </a:r>
            <a:br>
              <a:rPr lang="zh-CN" altLang="en-US" sz="3600" b="1">
                <a:solidFill>
                  <a:srgbClr val="000000"/>
                </a:solidFill>
              </a:rPr>
            </a:br>
            <a:endParaRPr lang="zh-CN" altLang="en-US" sz="36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1" grpId="0"/>
      <p:bldP spid="2293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00" name="表格 13499"/>
          <p:cNvGraphicFramePr/>
          <p:nvPr/>
        </p:nvGraphicFramePr>
        <p:xfrm>
          <a:off x="1992313" y="1773238"/>
          <a:ext cx="8280400" cy="3840480"/>
        </p:xfrm>
        <a:graphic>
          <a:graphicData uri="http://schemas.openxmlformats.org/drawingml/2006/table">
            <a:tbl>
              <a:tblPr/>
              <a:tblGrid>
                <a:gridCol w="3859530"/>
                <a:gridCol w="2171700"/>
                <a:gridCol w="2249170"/>
              </a:tblGrid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000" dirty="0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州数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23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11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人口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2200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900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工业产值占全国比重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9 %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生产总值占全国比重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75%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25%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棉花产量占全国比重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4%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96%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小麦产量占全国比重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81%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19%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3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32803" name="矩形 13431"/>
          <p:cNvSpPr>
            <a:spLocks noChangeArrowheads="1" noChangeShapeType="1" noTextEdit="1"/>
          </p:cNvSpPr>
          <p:nvPr/>
        </p:nvSpPr>
        <p:spPr bwMode="auto">
          <a:xfrm>
            <a:off x="5232400" y="908050"/>
            <a:ext cx="514826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迷你简霹雳"/>
              </a:rPr>
              <a:t>内战初期南北双方力量对比</a:t>
            </a:r>
          </a:p>
        </p:txBody>
      </p:sp>
      <p:grpSp>
        <p:nvGrpSpPr>
          <p:cNvPr id="32804" name="组合 13483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32808" name="矩形 13484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32809" name="组合 13485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32813" name="矩形 1348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32814" name="图片 13487" descr="109158828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5" name="图片 13488" descr="00007601"/>
              <p:cNvPicPr>
                <a:picLocks noChangeAspect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6" name="图片 13489" descr="060301102973781"/>
              <p:cNvPicPr>
                <a:picLocks noChangeAspect="1"/>
              </p:cNvPicPr>
              <p:nvPr/>
            </p:nvPicPr>
            <p:blipFill>
              <a:blip r:embed="rId6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2810" name="矩形 13490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</a:p>
          </p:txBody>
        </p:sp>
        <p:pic>
          <p:nvPicPr>
            <p:cNvPr id="32811" name="图片 13491" descr="图片2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2" name="图片 13492" descr="060301102973781"/>
            <p:cNvPicPr>
              <a:picLocks noChangeAspect="1"/>
            </p:cNvPicPr>
            <p:nvPr/>
          </p:nvPicPr>
          <p:blipFill>
            <a:blip r:embed="rId6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805" name="图片 13494" descr="图片1"/>
          <p:cNvPicPr>
            <a:picLocks noChangeAspect="1"/>
          </p:cNvPicPr>
          <p:nvPr/>
        </p:nvPicPr>
        <p:blipFill>
          <a:blip r:embed="rId8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 l="8908"/>
          <a:stretch>
            <a:fillRect/>
          </a:stretch>
        </p:blipFill>
        <p:spPr bwMode="auto">
          <a:xfrm>
            <a:off x="1524000" y="692150"/>
            <a:ext cx="36734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98" name="文本框 13497"/>
          <p:cNvSpPr txBox="1">
            <a:spLocks noChangeArrowheads="1"/>
          </p:cNvSpPr>
          <p:nvPr/>
        </p:nvSpPr>
        <p:spPr bwMode="auto">
          <a:xfrm>
            <a:off x="1524000" y="5876925"/>
            <a:ext cx="9144000" cy="8302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chemeClr val="bg1"/>
                </a:solidFill>
                <a:ea typeface="迷你简水柱"/>
                <a:cs typeface="迷你简水柱"/>
              </a:rPr>
              <a:t>为什么战争初期北方节节失利</a:t>
            </a:r>
          </a:p>
        </p:txBody>
      </p:sp>
      <p:pic>
        <p:nvPicPr>
          <p:cNvPr id="13497" name="图片 13496" descr="00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622855">
            <a:off x="9767888" y="5734050"/>
            <a:ext cx="681037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9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云形标注 39937"/>
          <p:cNvSpPr/>
          <p:nvPr/>
        </p:nvSpPr>
        <p:spPr>
          <a:xfrm>
            <a:off x="2514600" y="381000"/>
            <a:ext cx="7037388" cy="3552825"/>
          </a:xfrm>
          <a:prstGeom prst="cloudCallout">
            <a:avLst>
              <a:gd name="adj1" fmla="val 13931"/>
              <a:gd name="adj2" fmla="val 54958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如果你是林肯，面对这样的局面</a:t>
            </a:r>
            <a:r>
              <a:rPr lang="en-US" altLang="zh-CN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你会怎样来扭转战争形势呢？</a:t>
            </a:r>
          </a:p>
        </p:txBody>
      </p:sp>
      <p:pic>
        <p:nvPicPr>
          <p:cNvPr id="39939" name="图片 39938" descr="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6725" y="3500438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横卷形 113665"/>
          <p:cNvSpPr>
            <a:spLocks noChangeArrowheads="1"/>
          </p:cNvSpPr>
          <p:nvPr/>
        </p:nvSpPr>
        <p:spPr bwMode="auto">
          <a:xfrm>
            <a:off x="2208213" y="1989138"/>
            <a:ext cx="4608512" cy="1944687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en-US" sz="4000" b="1">
                <a:ea typeface="黑体" panose="02010609060101010101" pitchFamily="2" charset="-122"/>
              </a:rPr>
              <a:t>《</a:t>
            </a:r>
            <a:r>
              <a:rPr lang="zh-CN" sz="4000" b="1">
                <a:ea typeface="黑体" panose="02010609060101010101" pitchFamily="2" charset="-122"/>
              </a:rPr>
              <a:t>宅地法</a:t>
            </a:r>
            <a:r>
              <a:rPr lang="en-US" sz="4000" b="1">
                <a:ea typeface="黑体" panose="02010609060101010101" pitchFamily="2" charset="-122"/>
              </a:rPr>
              <a:t>》</a:t>
            </a:r>
          </a:p>
          <a:p>
            <a:pPr algn="ctr"/>
            <a:r>
              <a:rPr lang="en-US" sz="4000" b="1">
                <a:ea typeface="黑体" panose="02010609060101010101" pitchFamily="2" charset="-122"/>
              </a:rPr>
              <a:t>Homestead Act</a:t>
            </a:r>
          </a:p>
        </p:txBody>
      </p:sp>
      <p:sp>
        <p:nvSpPr>
          <p:cNvPr id="113667" name="横卷形 113666"/>
          <p:cNvSpPr>
            <a:spLocks noChangeArrowheads="1"/>
          </p:cNvSpPr>
          <p:nvPr/>
        </p:nvSpPr>
        <p:spPr bwMode="auto">
          <a:xfrm>
            <a:off x="1703388" y="4076700"/>
            <a:ext cx="5616575" cy="2087563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en-US" sz="3200" b="1">
                <a:ea typeface="黑体" panose="02010609060101010101" pitchFamily="2" charset="-122"/>
              </a:rPr>
              <a:t>《</a:t>
            </a:r>
            <a:r>
              <a:rPr lang="zh-CN" sz="3200" b="1">
                <a:ea typeface="黑体" panose="02010609060101010101" pitchFamily="2" charset="-122"/>
              </a:rPr>
              <a:t>解放黑人奴隶宣言</a:t>
            </a:r>
            <a:r>
              <a:rPr lang="en-US" sz="3200" b="1">
                <a:ea typeface="黑体" panose="02010609060101010101" pitchFamily="2" charset="-122"/>
              </a:rPr>
              <a:t>》</a:t>
            </a:r>
          </a:p>
          <a:p>
            <a:pPr algn="ctr"/>
            <a:r>
              <a:rPr lang="en-US" sz="3200" b="1">
                <a:ea typeface="黑体" panose="02010609060101010101" pitchFamily="2" charset="-122"/>
              </a:rPr>
              <a:t>Emancipation Proclamation</a:t>
            </a:r>
          </a:p>
        </p:txBody>
      </p:sp>
      <p:sp>
        <p:nvSpPr>
          <p:cNvPr id="113668" name="文本框 113667"/>
          <p:cNvSpPr txBox="1">
            <a:spLocks noChangeArrowheads="1"/>
          </p:cNvSpPr>
          <p:nvPr/>
        </p:nvSpPr>
        <p:spPr bwMode="auto">
          <a:xfrm>
            <a:off x="7608888" y="2133600"/>
            <a:ext cx="2736850" cy="4154488"/>
          </a:xfrm>
          <a:prstGeom prst="rect">
            <a:avLst/>
          </a:prstGeom>
          <a:noFill/>
          <a:ln w="9525">
            <a:solidFill>
              <a:srgbClr val="3333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ea typeface="华文中宋" panose="02010600040101010101" charset="-122"/>
                <a:cs typeface="华文中宋" panose="02010600040101010101" charset="-122"/>
              </a:rPr>
              <a:t>  </a:t>
            </a:r>
            <a:r>
              <a:rPr lang="zh-CN" altLang="en-US" sz="4400" b="1">
                <a:solidFill>
                  <a:srgbClr val="FF0000"/>
                </a:solidFill>
                <a:ea typeface="黑体" panose="02010609060101010101" pitchFamily="2" charset="-122"/>
              </a:rPr>
              <a:t>议一议：</a:t>
            </a:r>
            <a:r>
              <a:rPr lang="zh-CN" altLang="en-US" sz="4400" b="1">
                <a:ea typeface="黑体" panose="02010609060101010101" pitchFamily="2" charset="-122"/>
              </a:rPr>
              <a:t>结合法令内容，说说这两个法令的作用。</a:t>
            </a:r>
          </a:p>
        </p:txBody>
      </p:sp>
      <p:sp>
        <p:nvSpPr>
          <p:cNvPr id="113669" name="文本框 113668"/>
          <p:cNvSpPr txBox="1">
            <a:spLocks noChangeArrowheads="1"/>
          </p:cNvSpPr>
          <p:nvPr/>
        </p:nvSpPr>
        <p:spPr bwMode="auto">
          <a:xfrm>
            <a:off x="4151313" y="908050"/>
            <a:ext cx="597693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1862</a:t>
            </a:r>
            <a:r>
              <a:rPr lang="zh-CN" sz="4800" b="1">
                <a:latin typeface="黑体" panose="02010609060101010101" pitchFamily="2" charset="-122"/>
                <a:ea typeface="黑体" panose="02010609060101010101" pitchFamily="2" charset="-122"/>
              </a:rPr>
              <a:t>年林肯政府颁布</a:t>
            </a:r>
          </a:p>
        </p:txBody>
      </p:sp>
      <p:grpSp>
        <p:nvGrpSpPr>
          <p:cNvPr id="34821" name="组合 113671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34823" name="矩形 113672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34824" name="组合 113673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34828" name="矩形 11367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34829" name="图片 113675" descr="109158828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图片 113676" descr="00007601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图片 113677" descr="060301102973781"/>
              <p:cNvPicPr>
                <a:picLocks noChangeAspect="1"/>
              </p:cNvPicPr>
              <p:nvPr/>
            </p:nvPicPr>
            <p:blipFill>
              <a:blip r:embed="rId5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825" name="矩形 113678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</a:p>
          </p:txBody>
        </p:sp>
        <p:pic>
          <p:nvPicPr>
            <p:cNvPr id="34826" name="图片 113679" descr="图片2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7" name="图片 113680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3683" name="矩形 113682"/>
          <p:cNvSpPr/>
          <p:nvPr/>
        </p:nvSpPr>
        <p:spPr>
          <a:xfrm>
            <a:off x="1847850" y="765175"/>
            <a:ext cx="1511300" cy="1524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</a:rPr>
              <a:t>转折：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 bldLvl="0" animBg="1"/>
      <p:bldP spid="113667" grpId="0" bldLvl="0" animBg="1"/>
      <p:bldP spid="113668" grpId="0" bldLvl="0" animBg="1"/>
      <p:bldP spid="113669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灯片编号占位符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BF3DDE-2D53-42C1-A0FF-B5E487A66EEE}" type="slidenum">
              <a:rPr lang="zh-CN" altLang="en-US" sz="1400">
                <a:solidFill>
                  <a:schemeClr val="tx1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CN" altLang="en-US" sz="1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Text Box 3"/>
          <p:cNvSpPr>
            <a:spLocks noGrp="1"/>
          </p:cNvSpPr>
          <p:nvPr>
            <p:ph idx="1"/>
          </p:nvPr>
        </p:nvSpPr>
        <p:spPr>
          <a:xfrm>
            <a:off x="8821738" y="4235450"/>
            <a:ext cx="3484562" cy="2622550"/>
          </a:xfrm>
        </p:spPr>
        <p:txBody>
          <a:bodyPr/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smtClean="0"/>
              <a:t>（</a:t>
            </a:r>
            <a:r>
              <a:rPr lang="en-US" altLang="zh-CN" b="1" smtClean="0"/>
              <a:t>2</a:t>
            </a:r>
            <a:r>
              <a:rPr lang="zh-CN" altLang="en-US" b="1" smtClean="0"/>
              <a:t>）作用：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smtClean="0">
                <a:solidFill>
                  <a:srgbClr val="FF0000"/>
                </a:solidFill>
              </a:rPr>
              <a:t>    使北方获得雄厚的兵源，从而加速了战争的胜利。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9531350" y="769938"/>
            <a:ext cx="2439988" cy="3538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）内容</a:t>
            </a:r>
            <a:r>
              <a:rPr lang="zh-CN" altLang="en-US" sz="3200" b="1">
                <a:sym typeface="Wingdings" panose="05000000000000000000" pitchFamily="2" charset="2"/>
              </a:rPr>
              <a:t>：</a:t>
            </a: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sym typeface="Wingdings" panose="05000000000000000000" pitchFamily="2" charset="2"/>
              </a:rPr>
              <a:t>①废除黑人奴隶制； </a:t>
            </a: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sym typeface="Wingdings" panose="05000000000000000000" pitchFamily="2" charset="2"/>
              </a:rPr>
              <a:t>②允许黑人参加北方军队</a:t>
            </a:r>
          </a:p>
        </p:txBody>
      </p:sp>
      <p:sp>
        <p:nvSpPr>
          <p:cNvPr id="56328" name="Rectangle 5"/>
          <p:cNvSpPr>
            <a:spLocks noGrp="1"/>
          </p:cNvSpPr>
          <p:nvPr>
            <p:ph type="title"/>
          </p:nvPr>
        </p:nvSpPr>
        <p:spPr>
          <a:xfrm>
            <a:off x="2209800" y="188913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/>
              <a:t>合作解疑：颁布</a:t>
            </a:r>
            <a:r>
              <a:rPr lang="en-US" altLang="zh-CN" b="1"/>
              <a:t>《</a:t>
            </a:r>
            <a:r>
              <a:rPr lang="zh-CN" altLang="en-US" b="1" dirty="0"/>
              <a:t>解放黑人奴隶宣言</a:t>
            </a:r>
            <a:r>
              <a:rPr lang="en-US" altLang="zh-CN" b="1"/>
              <a:t>》</a:t>
            </a:r>
            <a:r>
              <a:rPr lang="zh-CN" altLang="en-US" b="1" dirty="0"/>
              <a:t>的内容和作用</a:t>
            </a:r>
            <a:r>
              <a:rPr lang="zh-CN" altLang="en-US" dirty="0"/>
              <a:t>？</a:t>
            </a:r>
          </a:p>
        </p:txBody>
      </p:sp>
      <p:pic>
        <p:nvPicPr>
          <p:cNvPr id="24593" name="图片 24592" descr="cac900fc8c398f3209244dfc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144588"/>
            <a:ext cx="8413750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矩形 24593"/>
          <p:cNvSpPr>
            <a:spLocks noChangeArrowheads="1"/>
          </p:cNvSpPr>
          <p:nvPr/>
        </p:nvSpPr>
        <p:spPr bwMode="auto">
          <a:xfrm>
            <a:off x="114300" y="1625600"/>
            <a:ext cx="8039100" cy="378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（在叛乱地区）“为人占有而做奴隶的人们都应在那时（指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1863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年元旦）及以后永远获得自由” ，“合众国政府</a:t>
            </a:r>
          </a:p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行政部门，包括陆海军当局，将承认并保障上述人等的自由。 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4" grpId="0"/>
      <p:bldP spid="2459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215015-4DDA-46FB-BE3B-611D3A798A83}" type="slidenum">
              <a:rPr lang="zh-CN" altLang="en-US" sz="1400">
                <a:solidFill>
                  <a:schemeClr val="tx1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 sz="1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7890" name="Text Box 5"/>
          <p:cNvSpPr txBox="1">
            <a:spLocks noChangeArrowheads="1"/>
          </p:cNvSpPr>
          <p:nvPr/>
        </p:nvSpPr>
        <p:spPr bwMode="auto">
          <a:xfrm>
            <a:off x="2855913" y="0"/>
            <a:ext cx="5400675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《</a:t>
            </a:r>
            <a:r>
              <a:rPr lang="zh-CN" altLang="en-US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宅地法</a:t>
            </a:r>
            <a:r>
              <a:rPr lang="en-US" altLang="zh-CN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》</a:t>
            </a:r>
          </a:p>
        </p:txBody>
      </p:sp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1847850" y="692150"/>
            <a:ext cx="8569325" cy="5538788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《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宅地法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》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规定，凡一家之长或年满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21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岁、从未参加叛乱之合众国公民，在宣誓获得土地是为了垦殖目的并缴纳</a:t>
            </a:r>
            <a:r>
              <a:rPr lang="en-US" altLang="zh-CN" sz="60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10</a:t>
            </a:r>
            <a:r>
              <a:rPr lang="zh-CN" altLang="en-US" sz="60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美元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费用后，均可登记领取总数不超过</a:t>
            </a:r>
            <a:r>
              <a:rPr lang="en-US" altLang="zh-CN" sz="54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160</a:t>
            </a:r>
            <a:r>
              <a:rPr lang="zh-CN" altLang="en-US" sz="54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英亩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（折合</a:t>
            </a:r>
            <a:r>
              <a:rPr lang="en-US" altLang="zh-CN" sz="4000" b="1">
                <a:solidFill>
                  <a:srgbClr val="FF0000"/>
                </a:solidFill>
              </a:rPr>
              <a:t>647497</a:t>
            </a:r>
            <a:r>
              <a:rPr lang="zh-CN" altLang="en-US" sz="2800" b="1"/>
              <a:t>平方米</a:t>
            </a:r>
            <a:r>
              <a:rPr lang="zh-CN" altLang="en-US" sz="2800"/>
              <a:t> 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）宅地，登记人在宅地上居住并耕种满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5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年，就可获得土地执照而成为该项宅地的所有者。</a:t>
            </a:r>
          </a:p>
        </p:txBody>
      </p:sp>
    </p:spTree>
  </p:cSld>
  <p:clrMapOvr>
    <a:masterClrMapping/>
  </p:clrMapOvr>
  <p:transition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内容占位符 165889" descr="ART_2797"/>
          <p:cNvPicPr>
            <a:picLocks noGrp="1" noChangeAspect="1"/>
          </p:cNvPicPr>
          <p:nvPr>
            <p:ph sz="half" idx="1"/>
          </p:nvPr>
        </p:nvPicPr>
        <p:blipFill>
          <a:blip r:embed="rId2">
            <a:grayscl/>
          </a:blip>
          <a:srcRect/>
          <a:stretch>
            <a:fillRect/>
          </a:stretch>
        </p:blipFill>
        <p:spPr>
          <a:xfrm>
            <a:off x="1558925" y="-26988"/>
            <a:ext cx="9144000" cy="6858001"/>
          </a:xfrm>
          <a:solidFill>
            <a:srgbClr val="FF0066"/>
          </a:solidFill>
          <a:ln>
            <a:solidFill>
              <a:srgbClr val="CC3300"/>
            </a:solidFill>
            <a:prstDash val="sysDot"/>
          </a:ln>
          <a:effectLst>
            <a:prstShdw prst="shdw13" dist="53882" dir="13500000">
              <a:schemeClr val="bg2"/>
            </a:prstShdw>
          </a:effectLst>
        </p:spPr>
      </p:pic>
      <p:sp>
        <p:nvSpPr>
          <p:cNvPr id="38914" name="矩形 165890"/>
          <p:cNvSpPr>
            <a:spLocks noChangeArrowheads="1"/>
          </p:cNvSpPr>
          <p:nvPr/>
        </p:nvSpPr>
        <p:spPr bwMode="auto">
          <a:xfrm>
            <a:off x="4008438" y="981075"/>
            <a:ext cx="4562475" cy="4030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宅地法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</a:p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解放黑人奴隶宣言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意义：</a:t>
            </a:r>
            <a:r>
              <a:rPr lang="zh-CN" altLang="en-US" sz="4000" b="1">
                <a:solidFill>
                  <a:srgbClr val="FF0000"/>
                </a:solidFill>
                <a:latin typeface="Calibri" panose="020F0502020204030204" pitchFamily="34" charset="0"/>
                <a:sym typeface="+mn-ea"/>
              </a:rPr>
              <a:t>这两部法令调动了人民群众的积极性，扭转了战局，成为</a:t>
            </a:r>
            <a:r>
              <a:rPr lang="zh-CN" altLang="en-US" sz="4000" b="1">
                <a:solidFill>
                  <a:srgbClr val="0000FF"/>
                </a:solidFill>
                <a:latin typeface="Calibri" panose="020F0502020204030204" pitchFamily="34" charset="0"/>
                <a:sym typeface="+mn-ea"/>
              </a:rPr>
              <a:t>美国内战的转折点</a:t>
            </a:r>
            <a:endParaRPr lang="zh-CN" altLang="en-US" sz="40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65892" name="五角星 165891"/>
          <p:cNvSpPr/>
          <p:nvPr/>
        </p:nvSpPr>
        <p:spPr>
          <a:xfrm>
            <a:off x="2063750" y="3573463"/>
            <a:ext cx="790575" cy="719137"/>
          </a:xfrm>
          <a:prstGeom prst="star5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图片 129025" descr="123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8188" y="1038225"/>
            <a:ext cx="7696200" cy="5240338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9938" name="文本框 129026"/>
          <p:cNvSpPr txBox="1">
            <a:spLocks noChangeArrowheads="1"/>
          </p:cNvSpPr>
          <p:nvPr/>
        </p:nvSpPr>
        <p:spPr bwMode="auto">
          <a:xfrm>
            <a:off x="1730375" y="6278563"/>
            <a:ext cx="8707438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年4月，南北将领罗伯特</a:t>
            </a:r>
            <a:r>
              <a:rPr lang="en-US" altLang="zh-CN" sz="2800" b="1">
                <a:ea typeface="黑体" panose="02010609060101010101" pitchFamily="2" charset="-122"/>
              </a:rPr>
              <a:t>·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李和格兰特商讨投降事宜</a:t>
            </a:r>
          </a:p>
        </p:txBody>
      </p:sp>
      <p:sp>
        <p:nvSpPr>
          <p:cNvPr id="129028" name="文本框 129027"/>
          <p:cNvSpPr txBox="1">
            <a:spLocks noChangeArrowheads="1"/>
          </p:cNvSpPr>
          <p:nvPr/>
        </p:nvSpPr>
        <p:spPr bwMode="auto">
          <a:xfrm>
            <a:off x="4930775" y="174625"/>
            <a:ext cx="5737225" cy="644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186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5年4月，</a:t>
            </a:r>
            <a:r>
              <a:rPr lang="zh-CN" altLang="en-US" sz="36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南方军队投降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9029" name="动作按钮: 自定义 12902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1704975" y="46038"/>
            <a:ext cx="3200400" cy="917575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>
            <a:solidFill>
              <a:srgbClr val="FF0000"/>
            </a:solidFill>
            <a:miter lim="800000"/>
          </a:ln>
        </p:spPr>
        <p:txBody>
          <a:bodyPr wrap="none" lIns="90170" tIns="46990" rIns="90170" bIns="46990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、战争结束</a:t>
            </a:r>
          </a:p>
        </p:txBody>
      </p:sp>
    </p:spTree>
  </p:cSld>
  <p:clrMapOvr>
    <a:masterClrMapping/>
  </p:clrMapOvr>
  <p:transition spd="med">
    <p:blinds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bldLvl="0"/>
      <p:bldP spid="129028" grpId="1" bldLvl="0"/>
      <p:bldP spid="129028" grpId="2" bldLvl="0"/>
      <p:bldP spid="129028" grpId="3" bldLvl="0"/>
      <p:bldP spid="129028" grpId="4" bldLvl="0"/>
      <p:bldP spid="129028" grpId="5" bldLvl="0"/>
      <p:bldP spid="129028" grpId="6" bldLvl="0"/>
      <p:bldP spid="129028" grpId="7" bldLvl="0"/>
      <p:bldP spid="129028" grpId="8" bldLvl="0" animBg="1"/>
      <p:bldP spid="12902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组合 130049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40964" name="矩形 130050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40965" name="图片 130051" descr="10915882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66" name="图片 130052" descr="00007601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62" name="文本框 130053"/>
          <p:cNvSpPr txBox="1">
            <a:spLocks noChangeArrowheads="1"/>
          </p:cNvSpPr>
          <p:nvPr/>
        </p:nvSpPr>
        <p:spPr bwMode="auto">
          <a:xfrm>
            <a:off x="1774825" y="117475"/>
            <a:ext cx="43148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美国南北战争的影响</a:t>
            </a:r>
            <a:endParaRPr lang="zh-CN" altLang="en-US"/>
          </a:p>
        </p:txBody>
      </p:sp>
      <p:sp>
        <p:nvSpPr>
          <p:cNvPr id="40963" name="矩形 130054"/>
          <p:cNvSpPr>
            <a:spLocks noChangeArrowheads="1" noChangeShapeType="1" noTextEdit="1"/>
          </p:cNvSpPr>
          <p:nvPr/>
        </p:nvSpPr>
        <p:spPr bwMode="auto">
          <a:xfrm>
            <a:off x="2927350" y="2060575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第三篇章</a:t>
            </a: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转危为安  联邦新生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4"/>
          <p:cNvSpPr txBox="1">
            <a:spLocks noChangeArrowheads="1"/>
          </p:cNvSpPr>
          <p:nvPr/>
        </p:nvSpPr>
        <p:spPr bwMode="auto">
          <a:xfrm>
            <a:off x="1524000" y="4857750"/>
            <a:ext cx="8521700" cy="1662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pPr eaLnBrk="0" hangingPunct="0"/>
            <a:r>
              <a:rPr lang="zh-CN" altLang="en-US" sz="1700">
                <a:solidFill>
                  <a:srgbClr val="333333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　　 </a:t>
            </a:r>
            <a:r>
              <a:rPr lang="en-US" altLang="zh-CN" sz="3600" b="1"/>
              <a:t>1865</a:t>
            </a:r>
            <a:r>
              <a:rPr lang="zh-CN" altLang="en-US" sz="3600" b="1"/>
              <a:t>年</a:t>
            </a:r>
            <a:r>
              <a:rPr lang="en-US" altLang="zh-CN" sz="3600" b="1"/>
              <a:t>4</a:t>
            </a:r>
            <a:r>
              <a:rPr lang="zh-CN" altLang="en-US" sz="3600" b="1"/>
              <a:t>月</a:t>
            </a:r>
            <a:r>
              <a:rPr lang="en-US" altLang="zh-CN" sz="3600" b="1"/>
              <a:t>14</a:t>
            </a:r>
            <a:r>
              <a:rPr lang="zh-CN" altLang="en-US" sz="3600" b="1"/>
              <a:t>日晚，林肯在华盛顿的福特剧院遭南方派遣的杀手</a:t>
            </a:r>
            <a:r>
              <a:rPr lang="en-US" altLang="zh-CN" sz="3600" b="1"/>
              <a:t>——</a:t>
            </a:r>
            <a:r>
              <a:rPr lang="zh-CN" altLang="en-US" sz="3600" b="1"/>
              <a:t>演员蒲斯刺杀身亡。</a:t>
            </a:r>
          </a:p>
        </p:txBody>
      </p:sp>
      <p:pic>
        <p:nvPicPr>
          <p:cNvPr id="41986" name="Picture 5" descr="tem04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8858250" cy="456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矩形 6"/>
          <p:cNvSpPr>
            <a:spLocks noChangeArrowheads="1"/>
          </p:cNvSpPr>
          <p:nvPr/>
        </p:nvSpPr>
        <p:spPr bwMode="auto">
          <a:xfrm>
            <a:off x="4167188" y="214313"/>
            <a:ext cx="45720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林肯遇刺！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992313" y="3500438"/>
            <a:ext cx="8077200" cy="64452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 Narrow" panose="020B0606020202030204"/>
              </a:rPr>
              <a:t>林肯在南北战争中所要解决的</a:t>
            </a:r>
            <a:r>
              <a:rPr lang="zh-CN" altLang="en-US" sz="3600" b="1">
                <a:solidFill>
                  <a:srgbClr val="FF0000"/>
                </a:solidFill>
                <a:latin typeface="Arial Narrow" panose="020B0606020202030204"/>
              </a:rPr>
              <a:t>根本问题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3792538" y="4581525"/>
            <a:ext cx="5399087" cy="8302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Arial Narrow" panose="020B0606020202030204"/>
              </a:rPr>
              <a:t>维护国家的统一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2063750" y="260350"/>
            <a:ext cx="477361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林肯</a:t>
            </a:r>
            <a:r>
              <a:rPr lang="zh-CN" altLang="en-US" sz="3600" b="1"/>
              <a:t>的主要历史贡献：</a:t>
            </a:r>
          </a:p>
        </p:txBody>
      </p:sp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3287713" y="1844675"/>
            <a:ext cx="4321175" cy="1322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维护国家统一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解放黑人奴隶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2208213" y="1052513"/>
            <a:ext cx="36734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</a:t>
            </a:r>
            <a:r>
              <a:rPr lang="en-US" altLang="zh-CN" sz="2800" b="1"/>
              <a:t>P114</a:t>
            </a:r>
            <a:r>
              <a:rPr lang="zh-CN" altLang="en-US" sz="2800" b="1"/>
              <a:t>页第一自然段）</a:t>
            </a:r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5375275" y="6200775"/>
            <a:ext cx="1873250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2"/>
              </a:rPr>
              <a:t>点此播放教学视频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2"/>
              </a:rPr>
              <a:t>            </a:t>
            </a:r>
            <a:endParaRPr lang="zh-CN" altLang="en-US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  <p:bldP spid="12698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云形标注 174081"/>
          <p:cNvSpPr/>
          <p:nvPr/>
        </p:nvSpPr>
        <p:spPr>
          <a:xfrm>
            <a:off x="2351088" y="692150"/>
            <a:ext cx="5976937" cy="2305050"/>
          </a:xfrm>
          <a:prstGeom prst="cloudCallout">
            <a:avLst>
              <a:gd name="adj1" fmla="val 23176"/>
              <a:gd name="adj2" fmla="val 99171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美国南北战争最大的成果是什么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南北战争的历史意义是什么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 </a:t>
            </a:r>
          </a:p>
        </p:txBody>
      </p:sp>
      <p:pic>
        <p:nvPicPr>
          <p:cNvPr id="174083" name="图片 174082" descr="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8163" y="21336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4" name="矩形 174083"/>
          <p:cNvSpPr>
            <a:spLocks noChangeArrowheads="1"/>
          </p:cNvSpPr>
          <p:nvPr/>
        </p:nvSpPr>
        <p:spPr bwMode="auto">
          <a:xfrm>
            <a:off x="2351088" y="4422775"/>
            <a:ext cx="75612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2000" b="1">
                <a:solidFill>
                  <a:srgbClr val="FF0066"/>
                </a:solidFill>
              </a:rPr>
              <a:t>   </a:t>
            </a:r>
            <a:r>
              <a:rPr lang="zh-CN" altLang="en-US" sz="2800" b="1">
                <a:solidFill>
                  <a:srgbClr val="FF0066"/>
                </a:solidFill>
              </a:rPr>
              <a:t>成果</a:t>
            </a:r>
            <a:r>
              <a:rPr lang="zh-CN" altLang="en-US" sz="2800" b="1"/>
              <a:t>：维护了国家统一，废除了黑人奴隶制</a:t>
            </a:r>
          </a:p>
        </p:txBody>
      </p:sp>
      <p:sp>
        <p:nvSpPr>
          <p:cNvPr id="174085" name="矩形 174084"/>
          <p:cNvSpPr>
            <a:spLocks noChangeArrowheads="1"/>
          </p:cNvSpPr>
          <p:nvPr/>
        </p:nvSpPr>
        <p:spPr bwMode="auto">
          <a:xfrm>
            <a:off x="1774825" y="5013325"/>
            <a:ext cx="8424863" cy="1814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</a:rPr>
              <a:t>历史意义</a:t>
            </a:r>
            <a:r>
              <a:rPr lang="zh-CN" altLang="en-US" sz="2800" b="1"/>
              <a:t>：南北战争是美国历史上的第二次资产阶级革命。经过这次战争，美国废除了奴隶制度，扫清了资本主义发展的又一障碍，为以后经济的迅速发展创造条件。</a:t>
            </a:r>
          </a:p>
        </p:txBody>
      </p:sp>
      <p:sp>
        <p:nvSpPr>
          <p:cNvPr id="174086" name="文本框 174085"/>
          <p:cNvSpPr txBox="1">
            <a:spLocks noChangeArrowheads="1"/>
          </p:cNvSpPr>
          <p:nvPr/>
        </p:nvSpPr>
        <p:spPr bwMode="auto">
          <a:xfrm>
            <a:off x="3000375" y="333375"/>
            <a:ext cx="460851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小组合作探究（二）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bldLvl="0" animBg="1"/>
      <p:bldP spid="1740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Line 2"/>
          <p:cNvSpPr>
            <a:spLocks noChangeShapeType="1"/>
          </p:cNvSpPr>
          <p:nvPr/>
        </p:nvSpPr>
        <p:spPr bwMode="auto">
          <a:xfrm>
            <a:off x="1524000" y="5334000"/>
            <a:ext cx="906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3"/>
          <p:cNvGrpSpPr/>
          <p:nvPr/>
        </p:nvGrpSpPr>
        <p:grpSpPr bwMode="auto">
          <a:xfrm>
            <a:off x="2057400" y="3124200"/>
            <a:ext cx="3505200" cy="2173288"/>
            <a:chOff x="336" y="1968"/>
            <a:chExt cx="2208" cy="1369"/>
          </a:xfrm>
        </p:grpSpPr>
        <p:sp>
          <p:nvSpPr>
            <p:cNvPr id="45067" name="Freeform 4"/>
            <p:cNvSpPr>
              <a:spLocks noChangeArrowheads="1"/>
            </p:cNvSpPr>
            <p:nvPr/>
          </p:nvSpPr>
          <p:spPr bwMode="auto">
            <a:xfrm>
              <a:off x="336" y="1968"/>
              <a:ext cx="2208" cy="1369"/>
            </a:xfrm>
            <a:custGeom>
              <a:avLst/>
              <a:gdLst>
                <a:gd name="T0" fmla="*/ 8638 w 924"/>
                <a:gd name="T1" fmla="*/ 0 h 623"/>
                <a:gd name="T2" fmla="*/ 7109 w 924"/>
                <a:gd name="T3" fmla="*/ 839 h 623"/>
                <a:gd name="T4" fmla="*/ 4791 w 924"/>
                <a:gd name="T5" fmla="*/ 1092 h 623"/>
                <a:gd name="T6" fmla="*/ 4036 w 924"/>
                <a:gd name="T7" fmla="*/ 1932 h 623"/>
                <a:gd name="T8" fmla="*/ 2868 w 924"/>
                <a:gd name="T9" fmla="*/ 2747 h 623"/>
                <a:gd name="T10" fmla="*/ 1336 w 924"/>
                <a:gd name="T11" fmla="*/ 4404 h 623"/>
                <a:gd name="T12" fmla="*/ 588 w 924"/>
                <a:gd name="T13" fmla="*/ 5762 h 623"/>
                <a:gd name="T14" fmla="*/ 3259 w 924"/>
                <a:gd name="T15" fmla="*/ 13433 h 623"/>
                <a:gd name="T16" fmla="*/ 7109 w 924"/>
                <a:gd name="T17" fmla="*/ 13710 h 623"/>
                <a:gd name="T18" fmla="*/ 11312 w 924"/>
                <a:gd name="T19" fmla="*/ 14525 h 623"/>
                <a:gd name="T20" fmla="*/ 25108 w 924"/>
                <a:gd name="T21" fmla="*/ 13984 h 623"/>
                <a:gd name="T22" fmla="*/ 29352 w 924"/>
                <a:gd name="T23" fmla="*/ 8783 h 623"/>
                <a:gd name="T24" fmla="*/ 30100 w 924"/>
                <a:gd name="T25" fmla="*/ 4944 h 623"/>
                <a:gd name="T26" fmla="*/ 29352 w 924"/>
                <a:gd name="T27" fmla="*/ 3564 h 623"/>
                <a:gd name="T28" fmla="*/ 20111 w 924"/>
                <a:gd name="T29" fmla="*/ 2472 h 623"/>
                <a:gd name="T30" fmla="*/ 17834 w 924"/>
                <a:gd name="T31" fmla="*/ 2197 h 623"/>
                <a:gd name="T32" fmla="*/ 8638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8" name="Text Box 5"/>
            <p:cNvSpPr txBox="1">
              <a:spLocks noChangeArrowheads="1"/>
            </p:cNvSpPr>
            <p:nvPr/>
          </p:nvSpPr>
          <p:spPr bwMode="auto">
            <a:xfrm>
              <a:off x="576" y="2489"/>
              <a:ext cx="1440" cy="445"/>
            </a:xfrm>
            <a:prstGeom prst="rect">
              <a:avLst/>
            </a:prstGeom>
            <a:solidFill>
              <a:srgbClr val="6C5038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殖民压迫</a:t>
              </a:r>
            </a:p>
          </p:txBody>
        </p:sp>
      </p:grp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1905000" y="2057400"/>
            <a:ext cx="30480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独立战争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172200" y="1981200"/>
            <a:ext cx="3200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南北战争</a:t>
            </a: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4495800" y="13716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第一次资产阶级革命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8458200" y="12954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第二次资产阶级革命</a:t>
            </a:r>
          </a:p>
        </p:txBody>
      </p:sp>
      <p:grpSp>
        <p:nvGrpSpPr>
          <p:cNvPr id="3" name="Group 15"/>
          <p:cNvGrpSpPr/>
          <p:nvPr/>
        </p:nvGrpSpPr>
        <p:grpSpPr bwMode="auto">
          <a:xfrm>
            <a:off x="6553200" y="2971800"/>
            <a:ext cx="3790950" cy="2325688"/>
            <a:chOff x="3168" y="1872"/>
            <a:chExt cx="2388" cy="1465"/>
          </a:xfrm>
        </p:grpSpPr>
        <p:sp>
          <p:nvSpPr>
            <p:cNvPr id="45065" name="Freeform 11"/>
            <p:cNvSpPr>
              <a:spLocks noChangeArrowheads="1"/>
            </p:cNvSpPr>
            <p:nvPr/>
          </p:nvSpPr>
          <p:spPr bwMode="auto">
            <a:xfrm>
              <a:off x="3168" y="1872"/>
              <a:ext cx="2388" cy="1465"/>
            </a:xfrm>
            <a:custGeom>
              <a:avLst/>
              <a:gdLst>
                <a:gd name="T0" fmla="*/ 11821 w 924"/>
                <a:gd name="T1" fmla="*/ 0 h 623"/>
                <a:gd name="T2" fmla="*/ 9717 w 924"/>
                <a:gd name="T3" fmla="*/ 1105 h 623"/>
                <a:gd name="T4" fmla="*/ 6559 w 924"/>
                <a:gd name="T5" fmla="*/ 1444 h 623"/>
                <a:gd name="T6" fmla="*/ 5523 w 924"/>
                <a:gd name="T7" fmla="*/ 2537 h 623"/>
                <a:gd name="T8" fmla="*/ 3921 w 924"/>
                <a:gd name="T9" fmla="*/ 3600 h 623"/>
                <a:gd name="T10" fmla="*/ 1830 w 924"/>
                <a:gd name="T11" fmla="*/ 5773 h 623"/>
                <a:gd name="T12" fmla="*/ 809 w 924"/>
                <a:gd name="T13" fmla="*/ 7553 h 623"/>
                <a:gd name="T14" fmla="*/ 4456 w 924"/>
                <a:gd name="T15" fmla="*/ 17606 h 623"/>
                <a:gd name="T16" fmla="*/ 9717 w 924"/>
                <a:gd name="T17" fmla="*/ 17982 h 623"/>
                <a:gd name="T18" fmla="*/ 15483 w 924"/>
                <a:gd name="T19" fmla="*/ 19050 h 623"/>
                <a:gd name="T20" fmla="*/ 34352 w 924"/>
                <a:gd name="T21" fmla="*/ 18347 h 623"/>
                <a:gd name="T22" fmla="*/ 40149 w 924"/>
                <a:gd name="T23" fmla="*/ 11534 h 623"/>
                <a:gd name="T24" fmla="*/ 41170 w 924"/>
                <a:gd name="T25" fmla="*/ 6486 h 623"/>
                <a:gd name="T26" fmla="*/ 40149 w 924"/>
                <a:gd name="T27" fmla="*/ 4684 h 623"/>
                <a:gd name="T28" fmla="*/ 27532 w 924"/>
                <a:gd name="T29" fmla="*/ 3240 h 623"/>
                <a:gd name="T30" fmla="*/ 24405 w 924"/>
                <a:gd name="T31" fmla="*/ 2876 h 623"/>
                <a:gd name="T32" fmla="*/ 11821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6" name="Text Box 12"/>
            <p:cNvSpPr txBox="1">
              <a:spLocks noChangeArrowheads="1"/>
            </p:cNvSpPr>
            <p:nvPr/>
          </p:nvSpPr>
          <p:spPr bwMode="auto">
            <a:xfrm>
              <a:off x="3635" y="2430"/>
              <a:ext cx="1513" cy="44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奴隶制度</a:t>
              </a:r>
            </a:p>
          </p:txBody>
        </p:sp>
      </p:grp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3810000" y="5638800"/>
            <a:ext cx="5486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资本主义发展道路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  <p:bldP spid="103430" grpId="0"/>
      <p:bldP spid="103431" grpId="0"/>
      <p:bldP spid="103432" grpId="0"/>
      <p:bldP spid="103433" grpId="0"/>
      <p:bldP spid="1034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2"/>
          <p:cNvSpPr txBox="1">
            <a:spLocks noChangeArrowheads="1"/>
          </p:cNvSpPr>
          <p:nvPr/>
        </p:nvSpPr>
        <p:spPr bwMode="auto">
          <a:xfrm>
            <a:off x="1703388" y="144463"/>
            <a:ext cx="8767762" cy="3109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</a:rPr>
              <a:t>材料一：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1860年美国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生铁产量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不足一百万吨，1915年超过三千三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百万吨，增长了30多倍；1867年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钢产量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不足两万吨，到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1915年超过三千二百万吨，增长一千多倍。1860年美国</a:t>
            </a:r>
          </a:p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工业产量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居世界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第四位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，1894年跃居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世界第一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。1913年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美国工业产量相当于当时英、德、法、日四国工业产量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总和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622550" y="812800"/>
            <a:ext cx="7292975" cy="17526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扫清了资本主义发展的又一障碍，为以后美国经济的迅速发展创造了条件。</a:t>
            </a: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1703388" y="3887788"/>
            <a:ext cx="8723312" cy="26797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  <a:sym typeface="Arial" panose="020B0604020202020204" pitchFamily="34" charset="0"/>
              </a:rPr>
              <a:t>材料 二：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美国南北战争粉碎了奴隶主的反动势力，从而维护了美国的统一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……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如果美国分裂成了两个或者更多的国家，或者北方没有赢得胜利，美国就不可能成为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20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世纪世界第一强国。                   </a:t>
            </a: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  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———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摘自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大国崛起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7273925" y="812800"/>
            <a:ext cx="1879600" cy="6000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26631" name="AutoShape 7"/>
          <p:cNvSpPr/>
          <p:nvPr/>
        </p:nvSpPr>
        <p:spPr bwMode="auto">
          <a:xfrm>
            <a:off x="2330450" y="1914525"/>
            <a:ext cx="4594225" cy="1746250"/>
          </a:xfrm>
          <a:prstGeom prst="borderCallout1">
            <a:avLst>
              <a:gd name="adj1" fmla="val 6546"/>
              <a:gd name="adj2" fmla="val 101657"/>
              <a:gd name="adj3" fmla="val -26546"/>
              <a:gd name="adj4" fmla="val 117898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lIns="90170" tIns="46990" rIns="90170" bIns="46990"/>
          <a:lstStyle/>
          <a:p>
            <a:pPr eaLnBrk="0" hangingPunct="0"/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美国历史上</a:t>
            </a:r>
            <a:r>
              <a:rPr lang="zh-CN" altLang="en-US" sz="3200" b="1">
                <a:solidFill>
                  <a:schemeClr val="accent2"/>
                </a:solidFill>
                <a:ea typeface="黑体" panose="02010609060101010101" pitchFamily="2" charset="-122"/>
              </a:rPr>
              <a:t>第二次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资产阶级革命</a:t>
            </a:r>
          </a:p>
          <a:p>
            <a:pPr algn="ctr" eaLnBrk="0" hangingPunct="0"/>
            <a:endParaRPr lang="zh-CN" altLang="en-US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V="1">
            <a:off x="4235450" y="5216525"/>
            <a:ext cx="5930900" cy="127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1703388" y="5600700"/>
            <a:ext cx="8462962" cy="12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1703388" y="6169025"/>
            <a:ext cx="3008312" cy="1588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330450" y="3943350"/>
            <a:ext cx="7294563" cy="23066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维护了国家的统一。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 u="sng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330450" y="3943350"/>
            <a:ext cx="6530975" cy="22479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认识：国家统一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是经济发展的重要条件</a:t>
            </a:r>
          </a:p>
          <a:p>
            <a:pPr eaLnBrk="0" hangingPunct="0"/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  <p:bldP spid="26630" grpId="0" bldLvl="0" animBg="1"/>
      <p:bldP spid="26631" grpId="0" bldLvl="0" animBg="1"/>
      <p:bldP spid="26631" grpId="1" bldLvl="0" animBg="1"/>
      <p:bldP spid="26632" grpId="0" animBg="1"/>
      <p:bldP spid="26633" grpId="0" animBg="1"/>
      <p:bldP spid="26634" grpId="0" animBg="1"/>
      <p:bldP spid="26635" grpId="0" bldLvl="0" animBg="1"/>
      <p:bldP spid="26635" grpId="1" bldLvl="0" animBg="1"/>
      <p:bldP spid="26636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文本框 180225"/>
          <p:cNvSpPr txBox="1">
            <a:spLocks noChangeArrowheads="1"/>
          </p:cNvSpPr>
          <p:nvPr/>
        </p:nvSpPr>
        <p:spPr bwMode="auto">
          <a:xfrm>
            <a:off x="2057400" y="14478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北方：资本主义工业</a:t>
            </a:r>
          </a:p>
        </p:txBody>
      </p:sp>
      <p:sp>
        <p:nvSpPr>
          <p:cNvPr id="180227" name="文本框 180226"/>
          <p:cNvSpPr txBox="1">
            <a:spLocks noChangeArrowheads="1"/>
          </p:cNvSpPr>
          <p:nvPr/>
        </p:nvSpPr>
        <p:spPr bwMode="auto">
          <a:xfrm>
            <a:off x="2057400" y="46482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南方：奴隶制种植园</a:t>
            </a:r>
          </a:p>
        </p:txBody>
      </p:sp>
      <p:sp>
        <p:nvSpPr>
          <p:cNvPr id="180228" name="直接连接符 180227"/>
          <p:cNvSpPr>
            <a:spLocks noChangeShapeType="1"/>
          </p:cNvSpPr>
          <p:nvPr/>
        </p:nvSpPr>
        <p:spPr bwMode="auto">
          <a:xfrm>
            <a:off x="3581400" y="3429000"/>
            <a:ext cx="609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29" name="文本框 180228"/>
          <p:cNvSpPr txBox="1">
            <a:spLocks noChangeArrowheads="1"/>
          </p:cNvSpPr>
          <p:nvPr/>
        </p:nvSpPr>
        <p:spPr bwMode="auto">
          <a:xfrm>
            <a:off x="3657600" y="2667000"/>
            <a:ext cx="59372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矛盾焦点</a:t>
            </a:r>
          </a:p>
        </p:txBody>
      </p:sp>
      <p:sp>
        <p:nvSpPr>
          <p:cNvPr id="180230" name="文本框 180229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189413" y="2362200"/>
            <a:ext cx="612775" cy="2362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奴隶制的存废</a:t>
            </a:r>
          </a:p>
        </p:txBody>
      </p:sp>
      <p:sp>
        <p:nvSpPr>
          <p:cNvPr id="180231" name="直接连接符 180230"/>
          <p:cNvSpPr>
            <a:spLocks noChangeShapeType="1"/>
          </p:cNvSpPr>
          <p:nvPr/>
        </p:nvSpPr>
        <p:spPr bwMode="auto">
          <a:xfrm>
            <a:off x="4800600" y="3429000"/>
            <a:ext cx="5334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2" name="文本框 180231"/>
          <p:cNvSpPr txBox="1">
            <a:spLocks noChangeArrowheads="1"/>
          </p:cNvSpPr>
          <p:nvPr/>
        </p:nvSpPr>
        <p:spPr bwMode="auto">
          <a:xfrm>
            <a:off x="4800600" y="2667000"/>
            <a:ext cx="457200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导火线</a:t>
            </a:r>
          </a:p>
        </p:txBody>
      </p:sp>
      <p:sp>
        <p:nvSpPr>
          <p:cNvPr id="180233" name="文本框 18023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32413" y="2438400"/>
            <a:ext cx="612775" cy="228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林肯当选总统</a:t>
            </a:r>
          </a:p>
        </p:txBody>
      </p:sp>
      <p:sp>
        <p:nvSpPr>
          <p:cNvPr id="180234" name="直接连接符 180233"/>
          <p:cNvSpPr>
            <a:spLocks noChangeShapeType="1"/>
          </p:cNvSpPr>
          <p:nvPr/>
        </p:nvSpPr>
        <p:spPr bwMode="auto">
          <a:xfrm>
            <a:off x="6019800" y="3429000"/>
            <a:ext cx="381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5" name="文本框 180234"/>
          <p:cNvSpPr txBox="1">
            <a:spLocks noChangeArrowheads="1"/>
          </p:cNvSpPr>
          <p:nvPr/>
        </p:nvSpPr>
        <p:spPr bwMode="auto">
          <a:xfrm>
            <a:off x="5943600" y="2971800"/>
            <a:ext cx="3810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转折</a:t>
            </a:r>
          </a:p>
        </p:txBody>
      </p:sp>
      <p:sp>
        <p:nvSpPr>
          <p:cNvPr id="180236" name="右大括号 180235"/>
          <p:cNvSpPr/>
          <p:nvPr/>
        </p:nvSpPr>
        <p:spPr bwMode="auto">
          <a:xfrm>
            <a:off x="3352800" y="1828800"/>
            <a:ext cx="304800" cy="3200400"/>
          </a:xfrm>
          <a:prstGeom prst="rightBrace">
            <a:avLst>
              <a:gd name="adj1" fmla="val 87500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7" name="上下箭头 180236"/>
          <p:cNvSpPr>
            <a:spLocks noChangeArrowheads="1"/>
          </p:cNvSpPr>
          <p:nvPr/>
        </p:nvSpPr>
        <p:spPr bwMode="auto">
          <a:xfrm>
            <a:off x="2362200" y="2667000"/>
            <a:ext cx="304800" cy="1981200"/>
          </a:xfrm>
          <a:prstGeom prst="upDownArrow">
            <a:avLst>
              <a:gd name="adj1" fmla="val 50000"/>
              <a:gd name="adj2" fmla="val 130000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8" name="文本框 180237"/>
          <p:cNvSpPr txBox="1">
            <a:spLocks noChangeArrowheads="1"/>
          </p:cNvSpPr>
          <p:nvPr/>
        </p:nvSpPr>
        <p:spPr bwMode="auto">
          <a:xfrm>
            <a:off x="1825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对立</a:t>
            </a:r>
          </a:p>
        </p:txBody>
      </p:sp>
      <p:sp>
        <p:nvSpPr>
          <p:cNvPr id="180239" name="上箭头 180238"/>
          <p:cNvSpPr>
            <a:spLocks noChangeArrowheads="1"/>
          </p:cNvSpPr>
          <p:nvPr/>
        </p:nvSpPr>
        <p:spPr bwMode="auto">
          <a:xfrm>
            <a:off x="2819400" y="2667000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40" name="文本框 180239"/>
          <p:cNvSpPr txBox="1">
            <a:spLocks noChangeArrowheads="1"/>
          </p:cNvSpPr>
          <p:nvPr/>
        </p:nvSpPr>
        <p:spPr bwMode="auto">
          <a:xfrm>
            <a:off x="2968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阻碍</a:t>
            </a:r>
          </a:p>
        </p:txBody>
      </p:sp>
      <p:sp>
        <p:nvSpPr>
          <p:cNvPr id="180241" name="文本框 180240"/>
          <p:cNvSpPr txBox="1">
            <a:spLocks noChangeArrowheads="1"/>
          </p:cNvSpPr>
          <p:nvPr/>
        </p:nvSpPr>
        <p:spPr bwMode="auto">
          <a:xfrm>
            <a:off x="5181600" y="4876800"/>
            <a:ext cx="12954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1861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年</a:t>
            </a:r>
          </a:p>
        </p:txBody>
      </p:sp>
      <p:sp>
        <p:nvSpPr>
          <p:cNvPr id="180242" name="文本框 180241"/>
          <p:cNvSpPr txBox="1">
            <a:spLocks noChangeArrowheads="1"/>
          </p:cNvSpPr>
          <p:nvPr/>
        </p:nvSpPr>
        <p:spPr bwMode="auto">
          <a:xfrm>
            <a:off x="6456363" y="2852738"/>
            <a:ext cx="838200" cy="101441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文件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颁布</a:t>
            </a:r>
          </a:p>
        </p:txBody>
      </p:sp>
      <p:sp>
        <p:nvSpPr>
          <p:cNvPr id="180243" name="直接连接符 180242"/>
          <p:cNvSpPr>
            <a:spLocks noChangeShapeType="1"/>
          </p:cNvSpPr>
          <p:nvPr/>
        </p:nvSpPr>
        <p:spPr bwMode="auto">
          <a:xfrm>
            <a:off x="7315200" y="3352800"/>
            <a:ext cx="6858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44" name="文本框 180243"/>
          <p:cNvSpPr txBox="1">
            <a:spLocks noChangeArrowheads="1"/>
          </p:cNvSpPr>
          <p:nvPr/>
        </p:nvSpPr>
        <p:spPr bwMode="auto">
          <a:xfrm>
            <a:off x="7162800" y="2895600"/>
            <a:ext cx="10668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影    响</a:t>
            </a:r>
          </a:p>
        </p:txBody>
      </p:sp>
      <p:sp>
        <p:nvSpPr>
          <p:cNvPr id="180245" name="矩形 180244"/>
          <p:cNvSpPr>
            <a:spLocks noChangeArrowheads="1"/>
          </p:cNvSpPr>
          <p:nvPr/>
        </p:nvSpPr>
        <p:spPr bwMode="auto">
          <a:xfrm>
            <a:off x="8153400" y="1905000"/>
            <a:ext cx="2286000" cy="3657600"/>
          </a:xfrm>
          <a:prstGeom prst="rect">
            <a:avLst/>
          </a:prstGeom>
          <a:solidFill>
            <a:schemeClr val="accent1"/>
          </a:solidFill>
          <a:ln w="0">
            <a:solidFill>
              <a:srgbClr val="000000"/>
            </a:solidFill>
            <a:miter lim="800000"/>
          </a:ln>
        </p:spPr>
        <p:txBody>
          <a:bodyPr wrap="none" anchor="ctr"/>
          <a:lstStyle/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1</a:t>
            </a:r>
            <a:r>
              <a:rPr lang="zh-CN" altLang="en-US" b="1">
                <a:ea typeface="迷你简水柱"/>
                <a:cs typeface="迷你简水柱"/>
              </a:rPr>
              <a:t>）美国历史上的</a:t>
            </a:r>
          </a:p>
          <a:p>
            <a:r>
              <a:rPr lang="zh-CN" altLang="en-US" b="1">
                <a:ea typeface="迷你简水柱"/>
                <a:cs typeface="迷你简水柱"/>
              </a:rPr>
              <a:t>第二次资产阶级 革</a:t>
            </a:r>
          </a:p>
          <a:p>
            <a:r>
              <a:rPr lang="zh-CN" altLang="en-US" b="1">
                <a:ea typeface="迷你简水柱"/>
                <a:cs typeface="迷你简水柱"/>
              </a:rPr>
              <a:t>命。</a:t>
            </a:r>
          </a:p>
          <a:p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2</a:t>
            </a:r>
            <a:r>
              <a:rPr lang="zh-CN" altLang="en-US" b="1">
                <a:ea typeface="迷你简水柱"/>
                <a:cs typeface="迷你简水柱"/>
              </a:rPr>
              <a:t>）废除了黑人奴</a:t>
            </a:r>
          </a:p>
          <a:p>
            <a:r>
              <a:rPr lang="zh-CN" altLang="en-US" b="1">
                <a:ea typeface="迷你简水柱"/>
                <a:cs typeface="迷你简水柱"/>
              </a:rPr>
              <a:t>隶制，扫除了资本主</a:t>
            </a:r>
          </a:p>
          <a:p>
            <a:r>
              <a:rPr lang="zh-CN" altLang="en-US" b="1">
                <a:ea typeface="迷你简水柱"/>
                <a:cs typeface="迷你简水柱"/>
              </a:rPr>
              <a:t>义发展的又一障碍，</a:t>
            </a:r>
          </a:p>
          <a:p>
            <a:r>
              <a:rPr lang="zh-CN" altLang="en-US" b="1">
                <a:ea typeface="迷你简水柱"/>
                <a:cs typeface="迷你简水柱"/>
              </a:rPr>
              <a:t>为以后经济的迅速发</a:t>
            </a:r>
          </a:p>
          <a:p>
            <a:r>
              <a:rPr lang="zh-CN" altLang="en-US" b="1">
                <a:ea typeface="迷你简水柱"/>
                <a:cs typeface="迷你简水柱"/>
              </a:rPr>
              <a:t>展创造 了条件 。</a:t>
            </a:r>
            <a:r>
              <a:rPr lang="zh-CN" altLang="en-US" sz="3200">
                <a:ea typeface="迷你简水柱"/>
                <a:cs typeface="迷你简水柱"/>
              </a:rPr>
              <a:t> </a:t>
            </a:r>
          </a:p>
        </p:txBody>
      </p:sp>
      <p:sp>
        <p:nvSpPr>
          <p:cNvPr id="47125" name="文本框 180245"/>
          <p:cNvSpPr txBox="1">
            <a:spLocks noChangeArrowheads="1"/>
          </p:cNvSpPr>
          <p:nvPr/>
        </p:nvSpPr>
        <p:spPr bwMode="auto">
          <a:xfrm>
            <a:off x="4511675" y="1052513"/>
            <a:ext cx="2895600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000" b="1">
                <a:solidFill>
                  <a:srgbClr val="FF0066"/>
                </a:solidFill>
              </a:rPr>
              <a:t>课堂小结</a:t>
            </a:r>
          </a:p>
        </p:txBody>
      </p:sp>
      <p:grpSp>
        <p:nvGrpSpPr>
          <p:cNvPr id="47126" name="组合 180246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7127" name="矩形 180247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7128" name="组合 180248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7132" name="矩形 1802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7133" name="图片 180250" descr="109158828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4" name="图片 180251" descr="00007601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5" name="图片 180252" descr="060301102973781"/>
              <p:cNvPicPr>
                <a:picLocks noChangeAspect="1"/>
              </p:cNvPicPr>
              <p:nvPr/>
            </p:nvPicPr>
            <p:blipFill>
              <a:blip r:embed="rId5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7129" name="矩形 180253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</a:p>
          </p:txBody>
        </p:sp>
        <p:pic>
          <p:nvPicPr>
            <p:cNvPr id="47130" name="图片 180254" descr="图片2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31" name="图片 180255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0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80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0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80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0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8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18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8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8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bldLvl="0" animBg="1"/>
      <p:bldP spid="180227" grpId="0" bldLvl="0" animBg="1"/>
      <p:bldP spid="180228" grpId="0" animBg="1"/>
      <p:bldP spid="180229" grpId="0"/>
      <p:bldP spid="180230" grpId="0" bldLvl="0" animBg="1"/>
      <p:bldP spid="180231" grpId="0" animBg="1"/>
      <p:bldP spid="180232" grpId="0"/>
      <p:bldP spid="180233" grpId="0" bldLvl="0" animBg="1"/>
      <p:bldP spid="180234" grpId="0" animBg="1"/>
      <p:bldP spid="180235" grpId="0"/>
      <p:bldP spid="180238" grpId="0"/>
      <p:bldP spid="180240" grpId="0"/>
      <p:bldP spid="180241" grpId="0"/>
      <p:bldP spid="180242" grpId="0" bldLvl="0" animBg="1"/>
      <p:bldP spid="180243" grpId="0" animBg="1"/>
      <p:bldP spid="180244" grpId="0"/>
      <p:bldP spid="18024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52663" y="4581525"/>
            <a:ext cx="7588250" cy="16303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如果美国再干涉中国内政破坏中国的和平与统一（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如台湾回归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）的话，你会向美国政府说什么？</a:t>
            </a:r>
          </a:p>
        </p:txBody>
      </p:sp>
      <p:pic>
        <p:nvPicPr>
          <p:cNvPr id="48130" name="Picture 2" descr="C:\Users\Administrator\Desktop\Img422211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2663" y="1125538"/>
            <a:ext cx="3627437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2036763" y="3860800"/>
            <a:ext cx="3843337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9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25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en-US">
                <a:latin typeface="Calibri" panose="020F0502020204030204" pitchFamily="34" charset="0"/>
              </a:rPr>
              <a:t>国家主席习近平在华</a:t>
            </a:r>
            <a:endParaRPr lang="en-US" altLang="zh-CN">
              <a:latin typeface="Calibri" panose="020F0502020204030204" pitchFamily="34" charset="0"/>
            </a:endParaRPr>
          </a:p>
          <a:p>
            <a:r>
              <a:rPr lang="zh-CN" altLang="en-US">
                <a:latin typeface="Calibri" panose="020F0502020204030204" pitchFamily="34" charset="0"/>
              </a:rPr>
              <a:t>盛顿同美国总统奥巴马举行会谈</a:t>
            </a:r>
          </a:p>
        </p:txBody>
      </p:sp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2927350" y="107950"/>
            <a:ext cx="43211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国博弈话国殇</a:t>
            </a:r>
          </a:p>
        </p:txBody>
      </p:sp>
      <p:pic>
        <p:nvPicPr>
          <p:cNvPr id="3075" name="Picture 3" descr="C:\Users\Administrator\Desktop\ximahui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61100" y="1146175"/>
            <a:ext cx="365125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213475" y="3840163"/>
            <a:ext cx="39147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11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7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zh-CN">
                <a:latin typeface="Calibri" panose="020F0502020204030204" pitchFamily="34" charset="0"/>
              </a:rPr>
              <a:t>两岸领导人在新加坡香格里拉大酒店举行会面</a:t>
            </a:r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143384" descr="u=566748328,4289337011&amp;fm=3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154" name="组合 143361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9159" name="矩形 143362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9160" name="组合 143363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9164" name="矩形 1433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9165" name="图片 143365" descr="109158828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6" name="图片 143366" descr="00007601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7" name="图片 143367" descr="060301102973781"/>
              <p:cNvPicPr>
                <a:picLocks noChangeAspect="1"/>
              </p:cNvPicPr>
              <p:nvPr/>
            </p:nvPicPr>
            <p:blipFill>
              <a:blip r:embed="rId5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9161" name="矩形 143368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</a:p>
          </p:txBody>
        </p:sp>
        <p:pic>
          <p:nvPicPr>
            <p:cNvPr id="49162" name="图片 143369" descr="图片2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3" name="图片 143370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372" name="文本框 143371"/>
          <p:cNvSpPr txBox="1">
            <a:spLocks noChangeArrowheads="1"/>
          </p:cNvSpPr>
          <p:nvPr/>
        </p:nvSpPr>
        <p:spPr bwMode="auto">
          <a:xfrm>
            <a:off x="1524000" y="836613"/>
            <a:ext cx="51482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</a:rPr>
              <a:t>解决台湾问题方法：</a:t>
            </a:r>
          </a:p>
        </p:txBody>
      </p:sp>
      <p:sp>
        <p:nvSpPr>
          <p:cNvPr id="143373" name="文本框 143372"/>
          <p:cNvSpPr txBox="1">
            <a:spLocks noChangeArrowheads="1"/>
          </p:cNvSpPr>
          <p:nvPr/>
        </p:nvSpPr>
        <p:spPr bwMode="auto">
          <a:xfrm>
            <a:off x="1847850" y="1557338"/>
            <a:ext cx="82089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一国两制，和平解决，拒绝内战。</a:t>
            </a:r>
          </a:p>
        </p:txBody>
      </p:sp>
      <p:sp>
        <p:nvSpPr>
          <p:cNvPr id="143374" name="文本框 143373"/>
          <p:cNvSpPr txBox="1">
            <a:spLocks noChangeArrowheads="1"/>
          </p:cNvSpPr>
          <p:nvPr/>
        </p:nvSpPr>
        <p:spPr bwMode="auto">
          <a:xfrm>
            <a:off x="1703388" y="2565400"/>
            <a:ext cx="59055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对美国政府说</a:t>
            </a:r>
            <a:r>
              <a:rPr lang="en-US" altLang="zh-CN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:</a:t>
            </a:r>
          </a:p>
        </p:txBody>
      </p:sp>
      <p:sp>
        <p:nvSpPr>
          <p:cNvPr id="143375" name="文本框 143374"/>
          <p:cNvSpPr txBox="1">
            <a:spLocks noChangeArrowheads="1"/>
          </p:cNvSpPr>
          <p:nvPr/>
        </p:nvSpPr>
        <p:spPr bwMode="auto">
          <a:xfrm>
            <a:off x="1524000" y="3429000"/>
            <a:ext cx="9144000" cy="3138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chemeClr val="tx2"/>
                </a:solidFill>
                <a:latin typeface="Garamond" panose="02020404030301010803"/>
              </a:rPr>
              <a:t>           </a:t>
            </a:r>
            <a:r>
              <a:rPr lang="zh-CN" altLang="en-US" sz="3600" b="1">
                <a:solidFill>
                  <a:srgbClr val="FF0000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己所不欲，勿施于人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，美国应该始终坚持“一个中国”的主张，不要低估中国人维护国家统一的信心和决心，既然自己不允许国土分裂，也就没有理由试图分裂他国领土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</a:rPr>
              <a:t>。</a:t>
            </a:r>
          </a:p>
          <a:p>
            <a:pPr>
              <a:spcBef>
                <a:spcPct val="50000"/>
              </a:spcBef>
            </a:pPr>
            <a:endParaRPr lang="zh-CN" altLang="en-US" sz="3600">
              <a:solidFill>
                <a:srgbClr val="66CCFF"/>
              </a:solidFill>
              <a:latin typeface="Garamond" panose="02020404030301010803"/>
              <a:ea typeface="MingLiU" panose="02020509000000000000" pitchFamily="49" charset="-12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2" grpId="0"/>
      <p:bldP spid="143373" grpId="0"/>
      <p:bldP spid="143374" grpId="0"/>
      <p:bldP spid="1433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  <a:t>独立战争、南北战争比较表</a:t>
            </a:r>
            <a:b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endParaRPr lang="zh-CN" sz="3200" smtClean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59" name="Group 3"/>
          <p:cNvGraphicFramePr>
            <a:graphicFrameLocks noGrp="1"/>
          </p:cNvGraphicFramePr>
          <p:nvPr/>
        </p:nvGraphicFramePr>
        <p:xfrm>
          <a:off x="1676400" y="1066800"/>
          <a:ext cx="8839200" cy="5562602"/>
        </p:xfrm>
        <a:graphic>
          <a:graphicData uri="http://schemas.openxmlformats.org/drawingml/2006/table">
            <a:tbl>
              <a:tblPr/>
              <a:tblGrid>
                <a:gridCol w="1517650"/>
                <a:gridCol w="3675380"/>
                <a:gridCol w="3646170"/>
              </a:tblGrid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项目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独立战争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南北战争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时间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57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原因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文献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结果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性质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5133" name="Text Box 77"/>
          <p:cNvSpPr txBox="1">
            <a:spLocks noChangeArrowheads="1"/>
          </p:cNvSpPr>
          <p:nvPr/>
        </p:nvSpPr>
        <p:spPr bwMode="auto">
          <a:xfrm>
            <a:off x="3505200" y="1752600"/>
            <a:ext cx="2438400" cy="1168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zh-CN" sz="2800">
                <a:solidFill>
                  <a:srgbClr val="0000CC"/>
                </a:solidFill>
              </a:rPr>
              <a:t>1775-1783</a:t>
            </a:r>
          </a:p>
          <a:p>
            <a:pPr algn="ctr" eaLnBrk="0" hangingPunct="0">
              <a:spcBef>
                <a:spcPct val="50000"/>
              </a:spcBef>
            </a:pPr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4" name="Text Box 78"/>
          <p:cNvSpPr txBox="1">
            <a:spLocks noChangeArrowheads="1"/>
          </p:cNvSpPr>
          <p:nvPr/>
        </p:nvSpPr>
        <p:spPr bwMode="auto">
          <a:xfrm>
            <a:off x="7023100" y="1782763"/>
            <a:ext cx="30353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1861-1865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455988" y="2379663"/>
            <a:ext cx="3325812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英殖民统治阻碍资本主义的发展</a:t>
            </a: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6989763" y="2379663"/>
            <a:ext cx="3373437" cy="12303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</a:rPr>
              <a:t>南北两种经济制度的矛盾</a:t>
            </a:r>
          </a:p>
          <a:p>
            <a:pPr eaLnBrk="0" hangingPunct="0"/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45137" name="Text Box 81"/>
          <p:cNvSpPr txBox="1">
            <a:spLocks noChangeArrowheads="1"/>
          </p:cNvSpPr>
          <p:nvPr/>
        </p:nvSpPr>
        <p:spPr bwMode="auto">
          <a:xfrm>
            <a:off x="3578225" y="3462338"/>
            <a:ext cx="2670175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《</a:t>
            </a:r>
            <a:r>
              <a:rPr lang="zh-CN" sz="2800">
                <a:solidFill>
                  <a:srgbClr val="0000CC"/>
                </a:solidFill>
              </a:rPr>
              <a:t>独立宣言</a:t>
            </a:r>
            <a:r>
              <a:rPr lang="zh-CN" altLang="zh-CN" sz="2800">
                <a:solidFill>
                  <a:srgbClr val="0000CC"/>
                </a:solidFill>
              </a:rPr>
              <a:t>》</a:t>
            </a:r>
            <a:r>
              <a:rPr lang="zh-CN" altLang="zh-CN">
                <a:solidFill>
                  <a:srgbClr val="0000CC"/>
                </a:solidFill>
              </a:rPr>
              <a:t>   </a:t>
            </a: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781800" y="3429000"/>
            <a:ext cx="3535363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800">
                <a:solidFill>
                  <a:srgbClr val="0000CC"/>
                </a:solidFill>
              </a:rPr>
              <a:t>《解放黑人奴隶宣言》</a:t>
            </a:r>
          </a:p>
        </p:txBody>
      </p:sp>
      <p:sp>
        <p:nvSpPr>
          <p:cNvPr id="45139" name="Text Box 83"/>
          <p:cNvSpPr txBox="1">
            <a:spLocks noChangeArrowheads="1"/>
          </p:cNvSpPr>
          <p:nvPr/>
        </p:nvSpPr>
        <p:spPr bwMode="auto">
          <a:xfrm>
            <a:off x="3600450" y="4135438"/>
            <a:ext cx="3105150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成立独立的美国</a:t>
            </a:r>
          </a:p>
          <a:p>
            <a:pPr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6989763" y="4113213"/>
            <a:ext cx="3221037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sz="2800">
                <a:solidFill>
                  <a:srgbClr val="0000CC"/>
                </a:solidFill>
              </a:rPr>
              <a:t>北方胜利，统一</a:t>
            </a: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3200400" y="4724400"/>
            <a:ext cx="38100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2800">
                <a:solidFill>
                  <a:srgbClr val="0000CC"/>
                </a:solidFill>
              </a:rPr>
              <a:t>民族解放战争、资产阶级革命</a:t>
            </a: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7058025" y="4875213"/>
            <a:ext cx="34575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第二次资产阶级革命</a:t>
            </a:r>
          </a:p>
        </p:txBody>
      </p:sp>
      <p:sp>
        <p:nvSpPr>
          <p:cNvPr id="45143" name="Text Box 87"/>
          <p:cNvSpPr txBox="1">
            <a:spLocks noChangeArrowheads="1"/>
          </p:cNvSpPr>
          <p:nvPr/>
        </p:nvSpPr>
        <p:spPr bwMode="auto">
          <a:xfrm>
            <a:off x="3352800" y="5715000"/>
            <a:ext cx="3619500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摆脱殖民统治、实现国家独立、扫清障碍</a:t>
            </a:r>
          </a:p>
        </p:txBody>
      </p:sp>
      <p:sp>
        <p:nvSpPr>
          <p:cNvPr id="45144" name="Text Box 88"/>
          <p:cNvSpPr txBox="1">
            <a:spLocks noChangeArrowheads="1"/>
          </p:cNvSpPr>
          <p:nvPr/>
        </p:nvSpPr>
        <p:spPr bwMode="auto">
          <a:xfrm>
            <a:off x="6858000" y="5715000"/>
            <a:ext cx="41148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sz="2800">
                <a:solidFill>
                  <a:srgbClr val="0000CC"/>
                </a:solidFill>
              </a:rPr>
              <a:t>废除黑奴制，维护统一，扫清又一障碍</a:t>
            </a: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3" grpId="0" bldLvl="0"/>
      <p:bldP spid="45134" grpId="0" bldLvl="0"/>
      <p:bldP spid="45135" grpId="0" bldLvl="0"/>
      <p:bldP spid="45136" grpId="0" bldLvl="0"/>
      <p:bldP spid="45137" grpId="0" bldLvl="0"/>
      <p:bldP spid="45138" grpId="0" bldLvl="0"/>
      <p:bldP spid="45139" grpId="0" bldLvl="0"/>
      <p:bldP spid="45140" grpId="0" bldLvl="0"/>
      <p:bldP spid="45141" grpId="0" bldLvl="0"/>
      <p:bldP spid="45142" grpId="0" bldLvl="0"/>
      <p:bldP spid="45143" grpId="0" bldLvl="0"/>
      <p:bldP spid="45144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847850" y="981075"/>
            <a:ext cx="8496300" cy="550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宋体" panose="02010600030101010101" pitchFamily="2" charset="-122"/>
              </a:rPr>
              <a:t>    1861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latin typeface="宋体" panose="02010600030101010101" pitchFamily="2" charset="-122"/>
              </a:rPr>
              <a:t>月的一天，美国黑人奴隶约翰正在南方的（             ）里种植棉花，这时，传来了（          ）就任美国总统的消息；（              ）于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月挑起内战；</a:t>
            </a:r>
            <a:r>
              <a:rPr lang="en-US" altLang="zh-CN" sz="3200" b="1">
                <a:latin typeface="宋体" panose="02010600030101010101" pitchFamily="2" charset="-122"/>
              </a:rPr>
              <a:t>1862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9</a:t>
            </a:r>
            <a:r>
              <a:rPr lang="zh-CN" altLang="en-US" sz="3200" b="1">
                <a:latin typeface="宋体" panose="02010600030101010101" pitchFamily="2" charset="-122"/>
              </a:rPr>
              <a:t>月，他听到了（                        ），得知自己从此获得解放，欣喜若狂，踊跃报名参加北方军队；</a:t>
            </a:r>
            <a:r>
              <a:rPr lang="en-US" altLang="zh-CN" sz="3200" b="1">
                <a:latin typeface="宋体" panose="02010600030101010101" pitchFamily="2" charset="-122"/>
              </a:rPr>
              <a:t>1865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月，他们攻占 “南部联盟”首都（         ），南方军队投降；约翰非常敬佩当时的总统（           </a:t>
            </a:r>
            <a:r>
              <a:rPr lang="en-US" altLang="zh-CN" sz="3200" b="1">
                <a:latin typeface="宋体" panose="02010600030101010101" pitchFamily="2" charset="-122"/>
              </a:rPr>
              <a:t>),</a:t>
            </a:r>
            <a:r>
              <a:rPr lang="zh-CN" altLang="en-US" sz="3200" b="1">
                <a:latin typeface="宋体" panose="02010600030101010101" pitchFamily="2" charset="-122"/>
              </a:rPr>
              <a:t>因为他维护了（            ），解放（          ）。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4367213" y="1341438"/>
            <a:ext cx="21605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种植园</a:t>
            </a: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4800600" y="1989138"/>
            <a:ext cx="15113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3503613" y="2420938"/>
            <a:ext cx="25193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南方军队</a:t>
            </a: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2351088" y="3429000"/>
            <a:ext cx="4897437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林肯颁布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《</a:t>
            </a: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解放黑人奴隶宣言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2927350" y="4941888"/>
            <a:ext cx="15843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里士满</a:t>
            </a:r>
          </a:p>
        </p:txBody>
      </p:sp>
      <p:sp>
        <p:nvSpPr>
          <p:cNvPr id="104458" name="Text Box 10"/>
          <p:cNvSpPr txBox="1">
            <a:spLocks noChangeArrowheads="1"/>
          </p:cNvSpPr>
          <p:nvPr/>
        </p:nvSpPr>
        <p:spPr bwMode="auto">
          <a:xfrm>
            <a:off x="5375275" y="5373688"/>
            <a:ext cx="11525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</a:p>
        </p:txBody>
      </p:sp>
      <p:sp>
        <p:nvSpPr>
          <p:cNvPr id="104459" name="Text Box 11"/>
          <p:cNvSpPr txBox="1">
            <a:spLocks noChangeArrowheads="1"/>
          </p:cNvSpPr>
          <p:nvPr/>
        </p:nvSpPr>
        <p:spPr bwMode="auto">
          <a:xfrm>
            <a:off x="2782888" y="5876925"/>
            <a:ext cx="20875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国家统一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7032625" y="5876925"/>
            <a:ext cx="25923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黑人奴隶</a:t>
            </a:r>
          </a:p>
        </p:txBody>
      </p:sp>
      <p:sp>
        <p:nvSpPr>
          <p:cNvPr id="51210" name="WordArt 14"/>
          <p:cNvSpPr>
            <a:spLocks noTextEdit="1"/>
          </p:cNvSpPr>
          <p:nvPr/>
        </p:nvSpPr>
        <p:spPr bwMode="auto">
          <a:xfrm>
            <a:off x="1847850" y="260350"/>
            <a:ext cx="23764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/>
      <p:bldP spid="104453" grpId="0"/>
      <p:bldP spid="104454" grpId="0"/>
      <p:bldP spid="104455" grpId="0"/>
      <p:bldP spid="104456" grpId="0"/>
      <p:bldP spid="104457" grpId="0"/>
      <p:bldP spid="104458" grpId="0"/>
      <p:bldP spid="10445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1469</Words>
  <PresentationFormat>自定义</PresentationFormat>
  <Paragraphs>208</Paragraphs>
  <Slides>25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第3课美国内战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合作解疑：颁布《解放黑人奴隶宣言》的内容和作用？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独立战争、南北战争比较表 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2015-05-05T08:02:00Z</dcterms:created>
  <dcterms:modified xsi:type="dcterms:W3CDTF">2018-11-24T22:50:33Z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2052-10.1.0.7669</vt:lpwstr>
  </property>
  <property fmtid="{D5CDD505-2E9C-101B-9397-08002B2CF9AE}" pid="3" name="KSORubyTemplateID">
    <vt:lpwstr>13</vt:lpwstr>
  </property>
</Properties>
</file>