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8" r:id="rId2"/>
    <p:sldId id="261" r:id="rId3"/>
    <p:sldId id="262" r:id="rId4"/>
    <p:sldId id="307" r:id="rId5"/>
    <p:sldId id="263" r:id="rId6"/>
    <p:sldId id="306" r:id="rId7"/>
    <p:sldId id="290" r:id="rId8"/>
    <p:sldId id="291" r:id="rId9"/>
    <p:sldId id="292" r:id="rId10"/>
    <p:sldId id="293" r:id="rId11"/>
    <p:sldId id="302" r:id="rId12"/>
    <p:sldId id="295" r:id="rId13"/>
    <p:sldId id="265" r:id="rId14"/>
    <p:sldId id="310" r:id="rId15"/>
    <p:sldId id="308" r:id="rId16"/>
    <p:sldId id="311" r:id="rId17"/>
    <p:sldId id="342" r:id="rId18"/>
    <p:sldId id="313" r:id="rId19"/>
    <p:sldId id="315" r:id="rId20"/>
    <p:sldId id="347" r:id="rId21"/>
    <p:sldId id="309" r:id="rId22"/>
    <p:sldId id="344" r:id="rId23"/>
    <p:sldId id="320" r:id="rId24"/>
    <p:sldId id="348" r:id="rId25"/>
    <p:sldId id="346" r:id="rId26"/>
    <p:sldId id="322" r:id="rId27"/>
    <p:sldId id="321" r:id="rId28"/>
    <p:sldId id="349" r:id="rId29"/>
    <p:sldId id="350" r:id="rId30"/>
    <p:sldId id="355" r:id="rId31"/>
    <p:sldId id="356" r:id="rId32"/>
    <p:sldId id="357" r:id="rId33"/>
    <p:sldId id="358" r:id="rId34"/>
    <p:sldId id="360" r:id="rId3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09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BED5C3-5193-4E5F-86E9-5CBED6EF1516}" type="datetimeFigureOut">
              <a:rPr lang="zh-CN" altLang="en-US" smtClean="0"/>
              <a:t>2019/9/3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FB97B-11FC-4D78-9BFC-61777E9F6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994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baike.baidu.com/item/%E6%AF%9B%E6%B3%BD%E4%B8%9C/113835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不是单纯的战争，是民族的存亡，是你死我活。是上个世纪</a:t>
            </a:r>
            <a:r>
              <a:rPr lang="en-US" altLang="zh-CN" dirty="0" smtClean="0"/>
              <a:t>30</a:t>
            </a:r>
            <a:r>
              <a:rPr lang="zh-CN" altLang="en-US" dirty="0" smtClean="0"/>
              <a:t>年代的怒吼，谁的怒吼？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F46AAF-C674-4C69-87FC-7FF08315DC54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113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全民族团结起来，怎么反抗？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F46AAF-C674-4C69-87FC-7FF08315DC54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370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F08A3F8-D44A-468D-AB19-CA9179B016D4}" type="datetime1">
              <a:rPr lang="zh-CN" altLang="en-US" smtClean="0"/>
              <a:pPr>
                <a:defRPr/>
              </a:pPr>
              <a:t>2019/9/3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07B453E-DF02-4BD5-9086-F959523F867D}" type="slidenum">
              <a:rPr lang="zh-CN" altLang="en-US" smtClean="0"/>
              <a:pPr>
                <a:defRPr/>
              </a:pPr>
              <a:t>6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F08A3F8-D44A-468D-AB19-CA9179B016D4}" type="datetime1">
              <a:rPr lang="zh-CN" altLang="en-US" smtClean="0"/>
              <a:pPr>
                <a:defRPr/>
              </a:pPr>
              <a:t>2019/9/3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07B453E-DF02-4BD5-9086-F959523F867D}" type="slidenum">
              <a:rPr lang="zh-CN" altLang="en-US" smtClean="0"/>
              <a:pPr>
                <a:defRPr/>
              </a:pPr>
              <a:t>11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从战线和战争的态势上看，中国的抗战比较悲观，基本都以失败告终。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FB97B-11FC-4D78-9BFC-61777E9F63E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9718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亡国论和速胜论</a:t>
            </a:r>
            <a:r>
              <a:rPr lang="zh-CN" altLang="en-US" baseline="0" dirty="0" smtClean="0"/>
              <a:t>  极易导致战略误判，扰乱抗战的正常进程。</a:t>
            </a:r>
            <a:endParaRPr lang="en-US" altLang="zh-CN" baseline="0" dirty="0" smtClean="0"/>
          </a:p>
          <a:p>
            <a:r>
              <a:rPr lang="en-US" altLang="zh-CN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论持久战</a:t>
            </a:r>
            <a:r>
              <a:rPr lang="en-US" altLang="zh-CN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是无产阶级革命家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毛泽东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于</a:t>
            </a:r>
            <a:r>
              <a:rPr lang="en-US" altLang="zh-CN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1938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</a:t>
            </a:r>
            <a:r>
              <a:rPr lang="en-US" altLang="zh-CN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</a:t>
            </a:r>
            <a:r>
              <a:rPr lang="en-US" altLang="zh-CN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26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日至</a:t>
            </a:r>
            <a:r>
              <a:rPr lang="en-US" altLang="zh-CN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</a:t>
            </a:r>
            <a:r>
              <a:rPr lang="en-US" altLang="zh-CN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日在延安抗日战争研究会上的演讲稿，是关于中国抗日战争方针的军事政治著作，</a:t>
            </a:r>
            <a:r>
              <a:rPr lang="zh-CN" alt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[1]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 </a:t>
            </a:r>
            <a:r>
              <a:rPr lang="en-US" altLang="zh-CN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1938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</a:t>
            </a:r>
            <a:r>
              <a:rPr lang="en-US" altLang="zh-CN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月首次出版。</a:t>
            </a:r>
            <a:r>
              <a:rPr lang="en-US" altLang="zh-CN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56000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字。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FB97B-11FC-4D78-9BFC-61777E9F63E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099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75ED7C-C41C-459C-9539-C630AA159AF7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F08A3F8-D44A-468D-AB19-CA9179B016D4}" type="datetime1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2019/9/3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07B453E-DF02-4BD5-9086-F959523F867D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560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0DB87A3-BBF4-4716-BA68-A76BAFD1C159}" type="slidenum">
              <a:rPr lang="zh-CN" altLang="en-US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FB97B-11FC-4D78-9BFC-61777E9F63E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8202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不是单纯的战争，是民族的存亡，是你死我活。是上个世纪</a:t>
            </a:r>
            <a:r>
              <a:rPr lang="en-US" altLang="zh-CN" dirty="0" smtClean="0"/>
              <a:t>30</a:t>
            </a:r>
            <a:r>
              <a:rPr lang="zh-CN" altLang="en-US" dirty="0" smtClean="0"/>
              <a:t>年代的怒吼，谁的怒吼？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F46AAF-C674-4C69-87FC-7FF08315DC54}" type="slidenum">
              <a:rPr lang="zh-CN" altLang="en-US" smtClean="0">
                <a:solidFill>
                  <a:prstClr val="black"/>
                </a:solidFill>
              </a:rPr>
              <a:pPr/>
              <a:t>32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113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4" y="2130438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907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771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6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6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102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8" y="1600201"/>
            <a:ext cx="403860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7" y="1600201"/>
            <a:ext cx="403860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384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5" y="1535113"/>
            <a:ext cx="4041774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5" y="2174875"/>
            <a:ext cx="404177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717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609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322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9" y="273065"/>
            <a:ext cx="511174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138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4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504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890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4" y="274640"/>
            <a:ext cx="2057401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5" y="274640"/>
            <a:ext cx="6019801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246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5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D9BB4-CCBE-4412-844E-BFF04347291F}" type="datetime1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2019/9/3</a:t>
            </a:fld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7612B6-1CBE-4977-B5F2-09DCC3566BA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 sz="1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8907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4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038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hyperlink" Target="&#25421;&#21355;&#32773;&#21098;&#20999;/&#21512;&#24182;&#25991;&#20214;.mp4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1.png"/><Relationship Id="rId7" Type="http://schemas.openxmlformats.org/officeDocument/2006/relationships/image" Target="../media/image3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4.gif"/><Relationship Id="rId9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4" y="2607047"/>
            <a:ext cx="7772400" cy="1470025"/>
          </a:xfrm>
        </p:spPr>
        <p:txBody>
          <a:bodyPr>
            <a:no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正面战场、敌后战场</a:t>
            </a:r>
            <a:r>
              <a:rPr lang="en-US" altLang="zh-CN" b="1" dirty="0" smtClean="0">
                <a:solidFill>
                  <a:srgbClr val="FF0000"/>
                </a:solidFill>
              </a:rPr>
              <a:t/>
            </a:r>
            <a:br>
              <a:rPr lang="en-US" altLang="zh-CN" b="1" dirty="0" smtClean="0">
                <a:solidFill>
                  <a:srgbClr val="FF0000"/>
                </a:solidFill>
              </a:rPr>
            </a:br>
            <a:r>
              <a:rPr lang="zh-CN" altLang="en-US" b="1" dirty="0" smtClean="0">
                <a:solidFill>
                  <a:srgbClr val="FF0000"/>
                </a:solidFill>
              </a:rPr>
              <a:t>和抗日战争的胜利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7504" y="838453"/>
            <a:ext cx="5233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中华民族的抗日战争</a:t>
            </a:r>
            <a:endParaRPr lang="zh-CN" altLang="en-US" sz="14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531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523"/>
            <a:ext cx="6696744" cy="681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036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bj\Desktop\f9198618367adab4af4a060e8ad4b31c8601e4e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4012"/>
            <a:ext cx="4032448" cy="6093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/>
        </p:nvSpPr>
        <p:spPr>
          <a:xfrm>
            <a:off x="6115871" y="55079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115871" y="436510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24" name="直接箭头连接符 23"/>
          <p:cNvCxnSpPr/>
          <p:nvPr/>
        </p:nvCxnSpPr>
        <p:spPr>
          <a:xfrm>
            <a:off x="6443404" y="288709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6105820" y="2052991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105821" y="1484784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135103" y="620688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143113" y="29249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143113" y="3582308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135102" y="47251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1942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05821" y="171435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1936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11964" y="617481"/>
            <a:ext cx="1952227" cy="59708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九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一八事变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altLang="zh-CN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华北</a:t>
            </a:r>
            <a:r>
              <a:rPr lang="zh-CN" altLang="en-US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事变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七事变</a:t>
            </a:r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日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本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全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侵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zh-CN" altLang="en-US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504891" y="35332"/>
            <a:ext cx="1217000" cy="40011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日本侵华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990999" y="908723"/>
            <a:ext cx="2044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东北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、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华北的抗日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……</a:t>
            </a:r>
          </a:p>
        </p:txBody>
      </p:sp>
      <p:sp>
        <p:nvSpPr>
          <p:cNvPr id="35" name="矩形 34"/>
          <p:cNvSpPr/>
          <p:nvPr/>
        </p:nvSpPr>
        <p:spPr>
          <a:xfrm>
            <a:off x="7088848" y="1708432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西安事变</a:t>
            </a:r>
            <a:endParaRPr lang="zh-CN" altLang="en-US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948267" y="2073036"/>
            <a:ext cx="21957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sz="16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抗日民族统一战线</a:t>
            </a:r>
            <a:endParaRPr lang="zh-CN" altLang="en-US" sz="16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8" name="下箭头 37"/>
          <p:cNvSpPr/>
          <p:nvPr/>
        </p:nvSpPr>
        <p:spPr>
          <a:xfrm>
            <a:off x="6156176" y="2316819"/>
            <a:ext cx="576064" cy="4311471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948268" y="35332"/>
            <a:ext cx="1991251" cy="40011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中华民族的抗争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299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4" grpId="0"/>
      <p:bldP spid="35" grpId="0"/>
      <p:bldP spid="36" grpId="0"/>
      <p:bldP spid="3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一、正面战场</a:t>
            </a:r>
            <a:endParaRPr lang="zh-CN" altLang="en-US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8336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抗日战争全图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" y="-5417"/>
            <a:ext cx="5665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873" y="434034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359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806" y="4403327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830" y="604679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145" y="490219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1" y="483921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168" y="382351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34034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534921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805" y="519322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9657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95" y="5640184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30" y="5920840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704" y="410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5" y="410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192" y="2727415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004" y="369808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854" y="357213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标题 1"/>
          <p:cNvSpPr txBox="1">
            <a:spLocks/>
          </p:cNvSpPr>
          <p:nvPr/>
        </p:nvSpPr>
        <p:spPr>
          <a:xfrm>
            <a:off x="6588228" y="269706"/>
            <a:ext cx="1665707" cy="63901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正面战场</a:t>
            </a:r>
            <a:endParaRPr lang="zh-CN" altLang="en-US" sz="2800" b="1" dirty="0">
              <a:solidFill>
                <a:prstClr val="black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1" name="七角星 30"/>
          <p:cNvSpPr/>
          <p:nvPr/>
        </p:nvSpPr>
        <p:spPr>
          <a:xfrm>
            <a:off x="2837013" y="4038576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淞沪会战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2" name="七角星 31"/>
          <p:cNvSpPr/>
          <p:nvPr/>
        </p:nvSpPr>
        <p:spPr>
          <a:xfrm>
            <a:off x="1226783" y="2373441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太原会战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3" name="七角星 32"/>
          <p:cNvSpPr/>
          <p:nvPr/>
        </p:nvSpPr>
        <p:spPr>
          <a:xfrm>
            <a:off x="1979717" y="3044957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徐州会战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4" name="七角星 33"/>
          <p:cNvSpPr/>
          <p:nvPr/>
        </p:nvSpPr>
        <p:spPr>
          <a:xfrm>
            <a:off x="1528581" y="3909053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武汉会战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5" name="七角星 34"/>
          <p:cNvSpPr/>
          <p:nvPr/>
        </p:nvSpPr>
        <p:spPr>
          <a:xfrm>
            <a:off x="1115618" y="4611320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>
                <a:solidFill>
                  <a:prstClr val="white"/>
                </a:solidFill>
              </a:rPr>
              <a:t>长沙</a:t>
            </a:r>
            <a:r>
              <a:rPr lang="zh-CN" altLang="en-US" sz="1100" dirty="0" smtClean="0">
                <a:solidFill>
                  <a:prstClr val="white"/>
                </a:solidFill>
              </a:rPr>
              <a:t>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593971" y="90872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444208" y="921301"/>
            <a:ext cx="25922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淞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沪会战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太原会战       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（平型关大捷）</a:t>
            </a:r>
            <a:endParaRPr lang="zh-CN" altLang="en-US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- 5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徐州会战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（台儿庄大捷）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-10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武汉会战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…………</a:t>
            </a: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12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—1942.1</a:t>
            </a: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第三次长沙会战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…………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593103" y="19888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580115" y="6104909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562638" y="3639379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49" name="直接箭头连接符 48"/>
          <p:cNvCxnSpPr/>
          <p:nvPr/>
        </p:nvCxnSpPr>
        <p:spPr>
          <a:xfrm>
            <a:off x="64434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标注 1">
            <a:hlinkClick r:id="rId4" action="ppaction://hlinkfile"/>
          </p:cNvPr>
          <p:cNvSpPr/>
          <p:nvPr/>
        </p:nvSpPr>
        <p:spPr>
          <a:xfrm>
            <a:off x="6444208" y="836712"/>
            <a:ext cx="2579218" cy="576064"/>
          </a:xfrm>
          <a:prstGeom prst="wedgeRectCallout">
            <a:avLst>
              <a:gd name="adj1" fmla="val -164467"/>
              <a:gd name="adj2" fmla="val 560466"/>
            </a:avLst>
          </a:prstGeom>
          <a:solidFill>
            <a:srgbClr val="1409F7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8</a:t>
            </a:r>
            <a:r>
              <a:rPr lang="zh-CN" altLang="en-US" dirty="0" smtClean="0"/>
              <a:t>月</a:t>
            </a:r>
            <a:r>
              <a:rPr lang="en-US" altLang="zh-CN" dirty="0" smtClean="0"/>
              <a:t>—11</a:t>
            </a:r>
            <a:r>
              <a:rPr lang="zh-CN" altLang="en-US" dirty="0" smtClean="0"/>
              <a:t>月 淞沪会战</a:t>
            </a:r>
            <a:endParaRPr lang="zh-CN" altLang="en-US" dirty="0"/>
          </a:p>
        </p:txBody>
      </p:sp>
      <p:pic>
        <p:nvPicPr>
          <p:cNvPr id="37" name="Picture 2" descr="http://p3.so.qhimgs1.com/bdr/_240_/t013ba8665499ed284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72102" y="1378448"/>
            <a:ext cx="3871898" cy="5531285"/>
          </a:xfrm>
          <a:prstGeom prst="rect">
            <a:avLst/>
          </a:prstGeom>
          <a:noFill/>
        </p:spPr>
      </p:pic>
      <p:pic>
        <p:nvPicPr>
          <p:cNvPr id="4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335" y="-11263"/>
            <a:ext cx="2611199" cy="3250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1" name="矩形 40"/>
          <p:cNvSpPr/>
          <p:nvPr/>
        </p:nvSpPr>
        <p:spPr>
          <a:xfrm>
            <a:off x="30085" y="3223279"/>
            <a:ext cx="259770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镇守宝山孤城的姚子青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标题 1"/>
          <p:cNvSpPr txBox="1">
            <a:spLocks/>
          </p:cNvSpPr>
          <p:nvPr/>
        </p:nvSpPr>
        <p:spPr>
          <a:xfrm>
            <a:off x="1226783" y="4902192"/>
            <a:ext cx="4069486" cy="1058781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粉碎了日军三个月灭亡中国的狂妄计划</a:t>
            </a:r>
          </a:p>
        </p:txBody>
      </p:sp>
      <p:sp>
        <p:nvSpPr>
          <p:cNvPr id="39" name="矩形 38"/>
          <p:cNvSpPr/>
          <p:nvPr/>
        </p:nvSpPr>
        <p:spPr>
          <a:xfrm>
            <a:off x="2699792" y="2138080"/>
            <a:ext cx="5832647" cy="193899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+mn-ea"/>
              </a:rPr>
              <a:t>    姚子青</a:t>
            </a:r>
            <a:r>
              <a:rPr lang="zh-CN" altLang="en-US" sz="2400" b="1" dirty="0">
                <a:latin typeface="+mn-ea"/>
              </a:rPr>
              <a:t>和全营官兵壮烈殉国后，国民党中央执监委员会于</a:t>
            </a:r>
            <a:r>
              <a:rPr lang="en-US" altLang="zh-CN" sz="2400" b="1" dirty="0">
                <a:latin typeface="+mn-ea"/>
              </a:rPr>
              <a:t>1937</a:t>
            </a:r>
            <a:r>
              <a:rPr lang="zh-CN" altLang="en-US" sz="2400" b="1" dirty="0">
                <a:latin typeface="+mn-ea"/>
              </a:rPr>
              <a:t>年</a:t>
            </a:r>
            <a:r>
              <a:rPr lang="en-US" altLang="zh-CN" sz="2400" b="1" dirty="0">
                <a:latin typeface="+mn-ea"/>
              </a:rPr>
              <a:t>9</a:t>
            </a:r>
            <a:r>
              <a:rPr lang="zh-CN" altLang="en-US" sz="2400" b="1" dirty="0">
                <a:latin typeface="+mn-ea"/>
              </a:rPr>
              <a:t>月</a:t>
            </a:r>
            <a:r>
              <a:rPr lang="en-US" altLang="zh-CN" sz="2400" b="1" dirty="0">
                <a:latin typeface="+mn-ea"/>
              </a:rPr>
              <a:t>10</a:t>
            </a:r>
            <a:r>
              <a:rPr lang="zh-CN" altLang="en-US" sz="2400" b="1" dirty="0">
                <a:latin typeface="+mn-ea"/>
              </a:rPr>
              <a:t>日通电</a:t>
            </a:r>
            <a:r>
              <a:rPr lang="zh-CN" altLang="en-US" sz="2400" b="1" dirty="0" smtClean="0">
                <a:latin typeface="+mn-ea"/>
              </a:rPr>
              <a:t>全国</a:t>
            </a:r>
            <a:r>
              <a:rPr lang="zh-CN" altLang="en-US" sz="2400" b="1" dirty="0">
                <a:latin typeface="+mn-ea"/>
              </a:rPr>
              <a:t>：</a:t>
            </a:r>
            <a:r>
              <a:rPr lang="zh-CN" altLang="en-US" sz="2400" b="1" dirty="0" smtClean="0">
                <a:latin typeface="+mn-ea"/>
              </a:rPr>
              <a:t>“</a:t>
            </a:r>
            <a:r>
              <a:rPr lang="zh-CN" altLang="en-US" sz="2400" b="1" dirty="0">
                <a:latin typeface="+mn-ea"/>
              </a:rPr>
              <a:t>宝山之战，姚子青全营与孤城并命，志气之壮，死事之烈，尤足以动天地而泣</a:t>
            </a:r>
            <a:r>
              <a:rPr lang="zh-CN" altLang="en-US" sz="2400" b="1" dirty="0" smtClean="0">
                <a:latin typeface="+mn-ea"/>
              </a:rPr>
              <a:t>鬼神”</a:t>
            </a:r>
            <a:endParaRPr lang="zh-CN" altLang="en-US" sz="2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0952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500"/>
                                        <p:tgtEl>
                                          <p:spTgt spid="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000"/>
                            </p:stCondLst>
                            <p:childTnLst>
                              <p:par>
                                <p:cTn id="1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4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7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7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7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8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950"/>
                            </p:stCondLst>
                            <p:childTnLst>
                              <p:par>
                                <p:cTn id="1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8" grpId="0" animBg="1"/>
      <p:bldP spid="45" grpId="0" animBg="1"/>
      <p:bldP spid="46" grpId="0" animBg="1"/>
      <p:bldP spid="48" grpId="0" animBg="1"/>
      <p:bldP spid="2" grpId="0" animBg="1"/>
      <p:bldP spid="41" grpId="0" animBg="1"/>
      <p:bldP spid="50" grpId="0" animBg="1"/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3"/>
            <a:ext cx="7164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 smtClean="0">
                <a:latin typeface="微软雅黑" pitchFamily="34" charset="-122"/>
                <a:ea typeface="微软雅黑" pitchFamily="34" charset="-122"/>
              </a:rPr>
              <a:t>1937</a:t>
            </a:r>
            <a:r>
              <a:rPr lang="zh-CN" altLang="en-US" sz="3600" b="1" dirty="0" smtClean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3600" b="1" dirty="0" smtClean="0">
                <a:latin typeface="微软雅黑" pitchFamily="34" charset="-122"/>
                <a:ea typeface="微软雅黑" pitchFamily="34" charset="-122"/>
              </a:rPr>
              <a:t>6</a:t>
            </a:r>
            <a:r>
              <a:rPr lang="zh-CN" altLang="en-US" sz="3600" b="1" dirty="0" smtClean="0">
                <a:latin typeface="微软雅黑" pitchFamily="34" charset="-122"/>
                <a:ea typeface="微软雅黑" pitchFamily="34" charset="-122"/>
              </a:rPr>
              <a:t>月中日陆军师兵力比较</a:t>
            </a:r>
            <a:endParaRPr lang="en-US" altLang="zh-CN" sz="3600" b="1" dirty="0" smtClean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07486"/>
              </p:ext>
            </p:extLst>
          </p:nvPr>
        </p:nvGraphicFramePr>
        <p:xfrm>
          <a:off x="179512" y="723172"/>
          <a:ext cx="6757988" cy="58741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97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78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区分</a:t>
                      </a:r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日本</a:t>
                      </a:r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中国</a:t>
                      </a:r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比率</a:t>
                      </a:r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56021">
                <a:tc>
                  <a:txBody>
                    <a:bodyPr/>
                    <a:lstStyle/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人数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马匹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步骑马枪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掷弹筒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轻机枪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重机枪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野山榴弹炮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团营炮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战车（坦克）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汽车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自动货车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一马曳车</a:t>
                      </a:r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21935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人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5849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匹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9476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支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576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具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541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挺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104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挺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64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门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44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门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24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辆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262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辆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266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辆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555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辆</a:t>
                      </a:r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10923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人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0</a:t>
                      </a: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3831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支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243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具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274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挺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54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挺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16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门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30</a:t>
                      </a:r>
                      <a:r>
                        <a:rPr lang="zh-CN" altLang="en-US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门</a:t>
                      </a:r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0</a:t>
                      </a: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0</a:t>
                      </a: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0</a:t>
                      </a: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0</a:t>
                      </a:r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2:1</a:t>
                      </a:r>
                    </a:p>
                    <a:p>
                      <a:endParaRPr lang="en-US" altLang="zh-CN" sz="28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2.6:1</a:t>
                      </a: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2.4:1</a:t>
                      </a: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2:1</a:t>
                      </a: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2:1</a:t>
                      </a: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4:1</a:t>
                      </a:r>
                    </a:p>
                    <a:p>
                      <a:r>
                        <a:rPr lang="en-US" altLang="zh-CN" sz="2800" dirty="0" smtClean="0">
                          <a:latin typeface="微软雅黑" pitchFamily="34" charset="-122"/>
                          <a:ea typeface="微软雅黑" pitchFamily="34" charset="-122"/>
                        </a:rPr>
                        <a:t>1.5:1</a:t>
                      </a:r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矩形 8"/>
          <p:cNvSpPr/>
          <p:nvPr/>
        </p:nvSpPr>
        <p:spPr>
          <a:xfrm>
            <a:off x="6876256" y="4730368"/>
            <a:ext cx="23580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资料来源：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刘庭华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中国抗日战争与第二次世界大战系年要录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· 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统计荟萃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310549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抗日战争全图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" y="-5417"/>
            <a:ext cx="5665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873" y="434034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359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806" y="4403327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830" y="604679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145" y="490219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1" y="483921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168" y="382351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34034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534921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805" y="519322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9657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95" y="5640184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30" y="5920840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704" y="410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5" y="410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192" y="2727415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004" y="369808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854" y="357213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标题 1"/>
          <p:cNvSpPr txBox="1">
            <a:spLocks/>
          </p:cNvSpPr>
          <p:nvPr/>
        </p:nvSpPr>
        <p:spPr>
          <a:xfrm>
            <a:off x="6588228" y="269706"/>
            <a:ext cx="1665707" cy="63901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正面战场</a:t>
            </a:r>
            <a:endParaRPr lang="zh-CN" altLang="en-US" sz="2800" b="1" dirty="0">
              <a:solidFill>
                <a:prstClr val="black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1" name="七角星 30"/>
          <p:cNvSpPr/>
          <p:nvPr/>
        </p:nvSpPr>
        <p:spPr>
          <a:xfrm>
            <a:off x="2837013" y="4038576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淞沪会战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2" name="七角星 31"/>
          <p:cNvSpPr/>
          <p:nvPr/>
        </p:nvSpPr>
        <p:spPr>
          <a:xfrm>
            <a:off x="1226783" y="2373441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太原会战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3" name="七角星 32"/>
          <p:cNvSpPr/>
          <p:nvPr/>
        </p:nvSpPr>
        <p:spPr>
          <a:xfrm>
            <a:off x="1979717" y="3044957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徐州会战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4" name="七角星 33"/>
          <p:cNvSpPr/>
          <p:nvPr/>
        </p:nvSpPr>
        <p:spPr>
          <a:xfrm>
            <a:off x="1528581" y="3909053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武汉会战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5" name="七角星 34"/>
          <p:cNvSpPr/>
          <p:nvPr/>
        </p:nvSpPr>
        <p:spPr>
          <a:xfrm>
            <a:off x="1115618" y="4611320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>
                <a:solidFill>
                  <a:prstClr val="white"/>
                </a:solidFill>
              </a:rPr>
              <a:t>长沙</a:t>
            </a:r>
            <a:r>
              <a:rPr lang="zh-CN" altLang="en-US" sz="1100" dirty="0" smtClean="0">
                <a:solidFill>
                  <a:prstClr val="white"/>
                </a:solidFill>
              </a:rPr>
              <a:t>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593971" y="90872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444208" y="921301"/>
            <a:ext cx="25922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淞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沪会战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太原会战       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（平型关大捷）</a:t>
            </a:r>
            <a:endParaRPr lang="zh-CN" altLang="en-US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- 5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徐州会战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（台儿庄大捷）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-10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武汉会战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…………</a:t>
            </a: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12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—1942.1</a:t>
            </a: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第三次长沙会战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…………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593103" y="19888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580115" y="6104909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562638" y="3639379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49" name="直接箭头连接符 48"/>
          <p:cNvCxnSpPr/>
          <p:nvPr/>
        </p:nvCxnSpPr>
        <p:spPr>
          <a:xfrm>
            <a:off x="64434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标注 1"/>
          <p:cNvSpPr/>
          <p:nvPr/>
        </p:nvSpPr>
        <p:spPr>
          <a:xfrm>
            <a:off x="6471424" y="1278052"/>
            <a:ext cx="2579218" cy="576064"/>
          </a:xfrm>
          <a:prstGeom prst="wedgeRectCallout">
            <a:avLst>
              <a:gd name="adj1" fmla="val -228282"/>
              <a:gd name="adj2" fmla="val 224860"/>
            </a:avLst>
          </a:prstGeom>
          <a:solidFill>
            <a:srgbClr val="1409F7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9</a:t>
            </a:r>
            <a:r>
              <a:rPr lang="zh-CN" altLang="en-US" dirty="0"/>
              <a:t>月</a:t>
            </a:r>
            <a:r>
              <a:rPr lang="en-US" altLang="zh-CN" dirty="0"/>
              <a:t>-11</a:t>
            </a:r>
            <a:r>
              <a:rPr lang="zh-CN" altLang="en-US" dirty="0"/>
              <a:t>月 太原会战       </a:t>
            </a:r>
          </a:p>
          <a:p>
            <a:pPr algn="ctr"/>
            <a:r>
              <a:rPr lang="zh-CN" altLang="en-US" dirty="0"/>
              <a:t>        （平型关大捷）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0063" y="3217686"/>
            <a:ext cx="2439140" cy="3598232"/>
            <a:chOff x="218029" y="3219151"/>
            <a:chExt cx="2233071" cy="4136811"/>
          </a:xfrm>
        </p:grpSpPr>
        <p:sp>
          <p:nvSpPr>
            <p:cNvPr id="37" name="矩形 36"/>
            <p:cNvSpPr/>
            <p:nvPr/>
          </p:nvSpPr>
          <p:spPr>
            <a:xfrm>
              <a:off x="237542" y="6612889"/>
              <a:ext cx="2199985" cy="74307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latin typeface="微软雅黑" pitchFamily="34" charset="-122"/>
                  <a:ea typeface="微软雅黑" pitchFamily="34" charset="-122"/>
                </a:rPr>
                <a:t>第二战区司令长官</a:t>
              </a:r>
              <a:endParaRPr lang="en-US" altLang="zh-CN" b="1" dirty="0" smtClean="0"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b="1" dirty="0" smtClean="0">
                  <a:latin typeface="微软雅黑" pitchFamily="34" charset="-122"/>
                  <a:ea typeface="微软雅黑" pitchFamily="34" charset="-122"/>
                </a:rPr>
                <a:t>阎锡山</a:t>
              </a:r>
              <a:endParaRPr lang="zh-CN" altLang="en-US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39" name="Picture 4" descr="太原保卫战司令长官阎锡山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18029" y="3219151"/>
              <a:ext cx="2233071" cy="3397380"/>
            </a:xfrm>
            <a:prstGeom prst="rect">
              <a:avLst/>
            </a:prstGeom>
            <a:noFill/>
          </p:spPr>
        </p:pic>
      </p:grpSp>
      <p:grpSp>
        <p:nvGrpSpPr>
          <p:cNvPr id="40" name="组合 39"/>
          <p:cNvGrpSpPr/>
          <p:nvPr/>
        </p:nvGrpSpPr>
        <p:grpSpPr>
          <a:xfrm>
            <a:off x="6479146" y="1988841"/>
            <a:ext cx="2452888" cy="3122125"/>
            <a:chOff x="5568857" y="2037319"/>
            <a:chExt cx="2475712" cy="3720086"/>
          </a:xfrm>
        </p:grpSpPr>
        <p:sp>
          <p:nvSpPr>
            <p:cNvPr id="41" name="矩形 40"/>
            <p:cNvSpPr/>
            <p:nvPr/>
          </p:nvSpPr>
          <p:spPr>
            <a:xfrm>
              <a:off x="5569080" y="5317337"/>
              <a:ext cx="2475489" cy="44006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latin typeface="微软雅黑" pitchFamily="34" charset="-122"/>
                  <a:ea typeface="微软雅黑" pitchFamily="34" charset="-122"/>
                </a:rPr>
                <a:t>华北抗战前线的朱德</a:t>
              </a:r>
              <a:endParaRPr lang="zh-CN" altLang="en-US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42" name="Picture 7" descr="https://ss2.bdstatic.com/70cFvnSh_Q1YnxGkpoWK1HF6hhy/it/u=2772279734,2465737930&amp;fm=27&amp;gp=0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568857" y="2037319"/>
              <a:ext cx="2465533" cy="3316860"/>
            </a:xfrm>
            <a:prstGeom prst="rect">
              <a:avLst/>
            </a:prstGeom>
            <a:noFill/>
          </p:spPr>
        </p:pic>
      </p:grpSp>
      <p:grpSp>
        <p:nvGrpSpPr>
          <p:cNvPr id="5" name="组合 4"/>
          <p:cNvGrpSpPr/>
          <p:nvPr/>
        </p:nvGrpSpPr>
        <p:grpSpPr>
          <a:xfrm>
            <a:off x="-36512" y="-27384"/>
            <a:ext cx="3567670" cy="2477822"/>
            <a:chOff x="438823" y="188640"/>
            <a:chExt cx="3567670" cy="2477823"/>
          </a:xfrm>
        </p:grpSpPr>
        <p:pic>
          <p:nvPicPr>
            <p:cNvPr id="1026" name="Picture 2" descr="C:\Users\bj\Desktop\平型关大捷1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823" y="188640"/>
              <a:ext cx="3567670" cy="20882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" name="矩形 42"/>
            <p:cNvSpPr/>
            <p:nvPr/>
          </p:nvSpPr>
          <p:spPr>
            <a:xfrm>
              <a:off x="467545" y="2297131"/>
              <a:ext cx="353894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latin typeface="微软雅黑" pitchFamily="34" charset="-122"/>
                  <a:ea typeface="微软雅黑" pitchFamily="34" charset="-122"/>
                </a:rPr>
                <a:t>平型关战斗结束后第</a:t>
              </a:r>
              <a:r>
                <a:rPr lang="en-US" altLang="zh-CN" b="1" dirty="0" smtClean="0">
                  <a:latin typeface="微软雅黑" pitchFamily="34" charset="-122"/>
                  <a:ea typeface="微软雅黑" pitchFamily="34" charset="-122"/>
                </a:rPr>
                <a:t>115</a:t>
              </a:r>
              <a:r>
                <a:rPr lang="zh-CN" altLang="en-US" b="1" dirty="0" smtClean="0">
                  <a:latin typeface="微软雅黑" pitchFamily="34" charset="-122"/>
                  <a:ea typeface="微软雅黑" pitchFamily="34" charset="-122"/>
                </a:rPr>
                <a:t>师一部</a:t>
              </a:r>
              <a:endParaRPr lang="zh-CN" altLang="en-US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7" name="标题 1"/>
          <p:cNvSpPr txBox="1">
            <a:spLocks/>
          </p:cNvSpPr>
          <p:nvPr/>
        </p:nvSpPr>
        <p:spPr>
          <a:xfrm>
            <a:off x="2374722" y="2370220"/>
            <a:ext cx="4069486" cy="1058781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打破日军不可战胜神话</a:t>
            </a:r>
            <a:endParaRPr lang="zh-CN" altLang="en-US" sz="2800" b="1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2595536" y="5224863"/>
            <a:ext cx="6434559" cy="13388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平型关战斗胜利后，蒋介石致电八路军参谋处表示祝贺：</a:t>
            </a:r>
            <a:endParaRPr lang="en-US" altLang="zh-CN" b="1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       贵路军一战攻克平型关，毙敌遍野，俘虏甚多。忠勇之气，益寒敌胆。特电驰贺，续侯佳音。（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1937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9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28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日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电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）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456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3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7" grpId="0" animBg="1"/>
      <p:bldP spid="5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抗日战争全图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" y="-5417"/>
            <a:ext cx="5665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873" y="434034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359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806" y="4403327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830" y="604679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145" y="490219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1" y="483921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168" y="382351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34034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534921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805" y="519322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9657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95" y="5640184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30" y="5920840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704" y="410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5" y="410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192" y="2727415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004" y="369808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854" y="357213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标题 1"/>
          <p:cNvSpPr txBox="1">
            <a:spLocks/>
          </p:cNvSpPr>
          <p:nvPr/>
        </p:nvSpPr>
        <p:spPr>
          <a:xfrm>
            <a:off x="6588228" y="269706"/>
            <a:ext cx="1665707" cy="63901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正面战场</a:t>
            </a:r>
            <a:endParaRPr lang="zh-CN" altLang="en-US" sz="2800" b="1" dirty="0">
              <a:solidFill>
                <a:prstClr val="black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1" name="七角星 30"/>
          <p:cNvSpPr/>
          <p:nvPr/>
        </p:nvSpPr>
        <p:spPr>
          <a:xfrm>
            <a:off x="2837013" y="4038576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淞沪会战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2" name="七角星 31"/>
          <p:cNvSpPr/>
          <p:nvPr/>
        </p:nvSpPr>
        <p:spPr>
          <a:xfrm>
            <a:off x="1226783" y="2373441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太原会战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3" name="七角星 32"/>
          <p:cNvSpPr/>
          <p:nvPr/>
        </p:nvSpPr>
        <p:spPr>
          <a:xfrm>
            <a:off x="1979717" y="3044957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徐州会战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4" name="七角星 33"/>
          <p:cNvSpPr/>
          <p:nvPr/>
        </p:nvSpPr>
        <p:spPr>
          <a:xfrm>
            <a:off x="1528581" y="3909053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武汉会战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5" name="七角星 34"/>
          <p:cNvSpPr/>
          <p:nvPr/>
        </p:nvSpPr>
        <p:spPr>
          <a:xfrm>
            <a:off x="1115618" y="4611320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>
                <a:solidFill>
                  <a:prstClr val="white"/>
                </a:solidFill>
              </a:rPr>
              <a:t>长沙</a:t>
            </a:r>
            <a:r>
              <a:rPr lang="zh-CN" altLang="en-US" sz="1100" dirty="0" smtClean="0">
                <a:solidFill>
                  <a:prstClr val="white"/>
                </a:solidFill>
              </a:rPr>
              <a:t>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593971" y="90872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444208" y="921301"/>
            <a:ext cx="25922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淞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沪会战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太原会战       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（平型关大捷）</a:t>
            </a:r>
            <a:endParaRPr lang="zh-CN" altLang="en-US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- 5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徐州会战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（台儿庄大捷）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-10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武汉会战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…………</a:t>
            </a: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12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—1942.1</a:t>
            </a: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第三次长沙会战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…………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593103" y="19888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580115" y="6104909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562638" y="3639379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49" name="直接箭头连接符 48"/>
          <p:cNvCxnSpPr/>
          <p:nvPr/>
        </p:nvCxnSpPr>
        <p:spPr>
          <a:xfrm>
            <a:off x="64434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标注 1"/>
          <p:cNvSpPr/>
          <p:nvPr/>
        </p:nvSpPr>
        <p:spPr>
          <a:xfrm>
            <a:off x="6439797" y="2060848"/>
            <a:ext cx="2579218" cy="576064"/>
          </a:xfrm>
          <a:prstGeom prst="wedgeRectCallout">
            <a:avLst>
              <a:gd name="adj1" fmla="val -196273"/>
              <a:gd name="adj2" fmla="val 185858"/>
            </a:avLst>
          </a:prstGeom>
          <a:solidFill>
            <a:srgbClr val="1409F7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1</a:t>
            </a:r>
            <a:r>
              <a:rPr lang="zh-CN" altLang="en-US" dirty="0"/>
              <a:t>月</a:t>
            </a:r>
            <a:r>
              <a:rPr lang="en-US" altLang="zh-CN" dirty="0"/>
              <a:t>- 5</a:t>
            </a:r>
            <a:r>
              <a:rPr lang="zh-CN" altLang="en-US" dirty="0"/>
              <a:t>月 徐州会战</a:t>
            </a:r>
          </a:p>
          <a:p>
            <a:pPr algn="ctr"/>
            <a:r>
              <a:rPr lang="zh-CN" altLang="en-US" dirty="0"/>
              <a:t>        （台儿庄大捷）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5076056" y="2636915"/>
            <a:ext cx="4032448" cy="4285935"/>
            <a:chOff x="0" y="0"/>
            <a:chExt cx="3028950" cy="4768647"/>
          </a:xfrm>
        </p:grpSpPr>
        <p:sp>
          <p:nvSpPr>
            <p:cNvPr id="40" name="矩形 39"/>
            <p:cNvSpPr/>
            <p:nvPr/>
          </p:nvSpPr>
          <p:spPr>
            <a:xfrm>
              <a:off x="0" y="4254986"/>
              <a:ext cx="3019962" cy="51366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 smtClean="0">
                  <a:latin typeface="微软雅黑" pitchFamily="34" charset="-122"/>
                  <a:ea typeface="微软雅黑" pitchFamily="34" charset="-122"/>
                </a:rPr>
                <a:t>第五战区司令长官李宗仁</a:t>
              </a:r>
              <a:endParaRPr lang="zh-CN" altLang="en-US" sz="2400" dirty="0"/>
            </a:p>
          </p:txBody>
        </p:sp>
        <p:pic>
          <p:nvPicPr>
            <p:cNvPr id="41" name="Picture 4" descr="https://timgsa.baidu.com/timg?image&amp;quality=80&amp;size=b9999_10000&amp;sec=1510967519182&amp;di=06e2c4de0a2ea3171ee3e533573c7a37&amp;imgtype=jpg&amp;src=http%3A%2F%2Fimg1.imgtn.bdimg.com%2Fit%2Fu%3D543110236%2C1341160473%26fm%3D214%26gp%3D0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3028950" cy="4267200"/>
            </a:xfrm>
            <a:prstGeom prst="rect">
              <a:avLst/>
            </a:prstGeom>
            <a:noFill/>
          </p:spPr>
        </p:pic>
      </p:grpSp>
      <p:sp>
        <p:nvSpPr>
          <p:cNvPr id="42" name="标题 1"/>
          <p:cNvSpPr txBox="1">
            <a:spLocks/>
          </p:cNvSpPr>
          <p:nvPr/>
        </p:nvSpPr>
        <p:spPr>
          <a:xfrm>
            <a:off x="-41615" y="2170464"/>
            <a:ext cx="5148064" cy="1058781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台儿庄大捷：</a:t>
            </a:r>
            <a:r>
              <a:rPr lang="zh-CN" altLang="en-US" sz="28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抗战以来</a:t>
            </a:r>
            <a:endParaRPr lang="en-US" altLang="zh-CN" sz="2800" b="1" dirty="0" smtClean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28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中国军队正面战场的最大胜利</a:t>
            </a:r>
            <a:endParaRPr lang="zh-CN" altLang="en-US" sz="2800" b="1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83781" y="5342799"/>
            <a:ext cx="4848257" cy="133882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     周恩来</a:t>
            </a:r>
            <a:r>
              <a:rPr lang="zh-CN" altLang="en-US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评价“台儿庄大捷”说：“这次战役，虽然在一个地方，但它的意义却在影响战斗全局、影响全国、影响敌人、影响世界！”</a:t>
            </a:r>
            <a:endParaRPr lang="en-US" altLang="zh-CN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2006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3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2" grpId="0" animBg="1"/>
      <p:bldP spid="4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抗日战争全图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" y="-5417"/>
            <a:ext cx="5665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873" y="434034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359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806" y="4403327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830" y="604679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145" y="490219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1" y="483921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168" y="382351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34034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534921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805" y="519322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9657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95" y="5640184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30" y="5920840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704" y="410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5" y="410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192" y="2727415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004" y="369808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854" y="357213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标题 1"/>
          <p:cNvSpPr txBox="1">
            <a:spLocks/>
          </p:cNvSpPr>
          <p:nvPr/>
        </p:nvSpPr>
        <p:spPr>
          <a:xfrm>
            <a:off x="6588228" y="269706"/>
            <a:ext cx="1665707" cy="63901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正面战场</a:t>
            </a:r>
            <a:endParaRPr lang="zh-CN" altLang="en-US" sz="2800" b="1" dirty="0">
              <a:solidFill>
                <a:prstClr val="black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1" name="七角星 30"/>
          <p:cNvSpPr/>
          <p:nvPr/>
        </p:nvSpPr>
        <p:spPr>
          <a:xfrm>
            <a:off x="2837013" y="4038576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淞沪会战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2" name="七角星 31"/>
          <p:cNvSpPr/>
          <p:nvPr/>
        </p:nvSpPr>
        <p:spPr>
          <a:xfrm>
            <a:off x="1226783" y="2373441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太原会战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3" name="七角星 32"/>
          <p:cNvSpPr/>
          <p:nvPr/>
        </p:nvSpPr>
        <p:spPr>
          <a:xfrm>
            <a:off x="1979717" y="3044957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徐州会战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4" name="七角星 33"/>
          <p:cNvSpPr/>
          <p:nvPr/>
        </p:nvSpPr>
        <p:spPr>
          <a:xfrm>
            <a:off x="1528581" y="3909053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武汉会战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5" name="七角星 34"/>
          <p:cNvSpPr/>
          <p:nvPr/>
        </p:nvSpPr>
        <p:spPr>
          <a:xfrm>
            <a:off x="1115618" y="4611320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>
                <a:solidFill>
                  <a:prstClr val="white"/>
                </a:solidFill>
              </a:rPr>
              <a:t>长沙</a:t>
            </a:r>
            <a:r>
              <a:rPr lang="zh-CN" altLang="en-US" sz="1100" dirty="0" smtClean="0">
                <a:solidFill>
                  <a:prstClr val="white"/>
                </a:solidFill>
              </a:rPr>
              <a:t>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593971" y="90872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444208" y="921301"/>
            <a:ext cx="25922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淞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沪会战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太原会战       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（平型关大捷）</a:t>
            </a:r>
            <a:endParaRPr lang="zh-CN" altLang="en-US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- 5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徐州会战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（台儿庄大捷）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-10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武汉会战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…………</a:t>
            </a: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12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—1942.1</a:t>
            </a: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第三次长沙会战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…………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593103" y="19888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580115" y="6104909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562638" y="3639379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49" name="直接箭头连接符 48"/>
          <p:cNvCxnSpPr/>
          <p:nvPr/>
        </p:nvCxnSpPr>
        <p:spPr>
          <a:xfrm>
            <a:off x="64434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标注 1"/>
          <p:cNvSpPr/>
          <p:nvPr/>
        </p:nvSpPr>
        <p:spPr>
          <a:xfrm>
            <a:off x="6461232" y="2631281"/>
            <a:ext cx="2579218" cy="576064"/>
          </a:xfrm>
          <a:prstGeom prst="wedgeRectCallout">
            <a:avLst>
              <a:gd name="adj1" fmla="val -212885"/>
              <a:gd name="adj2" fmla="val 255700"/>
            </a:avLst>
          </a:prstGeom>
          <a:solidFill>
            <a:srgbClr val="1409F7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6</a:t>
            </a:r>
            <a:r>
              <a:rPr lang="zh-CN" altLang="en-US" dirty="0"/>
              <a:t>月</a:t>
            </a:r>
            <a:r>
              <a:rPr lang="en-US" altLang="zh-CN" dirty="0"/>
              <a:t>-10</a:t>
            </a:r>
            <a:r>
              <a:rPr lang="zh-CN" altLang="en-US" dirty="0"/>
              <a:t>月 武汉</a:t>
            </a:r>
            <a:r>
              <a:rPr lang="zh-CN" altLang="en-US" dirty="0" smtClean="0"/>
              <a:t>会战</a:t>
            </a:r>
            <a:endParaRPr lang="zh-CN" altLang="en-US" dirty="0"/>
          </a:p>
        </p:txBody>
      </p:sp>
      <p:sp>
        <p:nvSpPr>
          <p:cNvPr id="36" name="标题 1"/>
          <p:cNvSpPr txBox="1">
            <a:spLocks/>
          </p:cNvSpPr>
          <p:nvPr/>
        </p:nvSpPr>
        <p:spPr>
          <a:xfrm>
            <a:off x="196735" y="4742957"/>
            <a:ext cx="5076052" cy="1058781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抗战进入战略相持阶段</a:t>
            </a:r>
            <a:endParaRPr lang="zh-CN" altLang="en-US" sz="2800" b="1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7318" y="12083"/>
            <a:ext cx="5648477" cy="3166038"/>
            <a:chOff x="35496" y="38777"/>
            <a:chExt cx="5349986" cy="2933893"/>
          </a:xfrm>
        </p:grpSpPr>
        <p:pic>
          <p:nvPicPr>
            <p:cNvPr id="2050" name="Picture 2" descr="C:\Users\bj\Desktop\08f790529822720ea2255ae97fcb0a46f21fab3e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96" y="38777"/>
              <a:ext cx="5349986" cy="25925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矩形 36"/>
            <p:cNvSpPr/>
            <p:nvPr/>
          </p:nvSpPr>
          <p:spPr>
            <a:xfrm>
              <a:off x="73446" y="2630419"/>
              <a:ext cx="5312036" cy="34225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武汉会战前夕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292080" y="3723818"/>
            <a:ext cx="3821244" cy="3089558"/>
            <a:chOff x="5076056" y="3798311"/>
            <a:chExt cx="3821244" cy="3089559"/>
          </a:xfrm>
        </p:grpSpPr>
        <p:pic>
          <p:nvPicPr>
            <p:cNvPr id="2051" name="Picture 3" descr="C:\Users\bj\Desktop\960a304e251f95ca437f81c7c9177f3e6709523c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798311"/>
              <a:ext cx="3804270" cy="27406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矩形 38"/>
            <p:cNvSpPr/>
            <p:nvPr/>
          </p:nvSpPr>
          <p:spPr>
            <a:xfrm>
              <a:off x="5076056" y="6518538"/>
              <a:ext cx="3821244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儿童在宣传献金救国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95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抗日战争全图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" y="-5417"/>
            <a:ext cx="5665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873" y="434034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359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806" y="4403327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830" y="604679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145" y="490219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1" y="483921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168" y="382351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34034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534921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805" y="519322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9657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95" y="5640184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30" y="5920840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704" y="410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5" y="410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192" y="2727415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004" y="369808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854" y="357213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标题 1"/>
          <p:cNvSpPr txBox="1">
            <a:spLocks/>
          </p:cNvSpPr>
          <p:nvPr/>
        </p:nvSpPr>
        <p:spPr>
          <a:xfrm>
            <a:off x="6588228" y="269706"/>
            <a:ext cx="1665707" cy="63901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正面战场</a:t>
            </a:r>
            <a:endParaRPr lang="zh-CN" altLang="en-US" sz="2800" b="1" dirty="0">
              <a:solidFill>
                <a:prstClr val="black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1" name="七角星 30"/>
          <p:cNvSpPr/>
          <p:nvPr/>
        </p:nvSpPr>
        <p:spPr>
          <a:xfrm>
            <a:off x="2837013" y="4038576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淞沪会战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2" name="七角星 31"/>
          <p:cNvSpPr/>
          <p:nvPr/>
        </p:nvSpPr>
        <p:spPr>
          <a:xfrm>
            <a:off x="1226783" y="2373441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太原会战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3" name="七角星 32"/>
          <p:cNvSpPr/>
          <p:nvPr/>
        </p:nvSpPr>
        <p:spPr>
          <a:xfrm>
            <a:off x="1979717" y="3044957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徐州会战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4" name="七角星 33"/>
          <p:cNvSpPr/>
          <p:nvPr/>
        </p:nvSpPr>
        <p:spPr>
          <a:xfrm>
            <a:off x="1528581" y="3909053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武汉会战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5" name="七角星 34"/>
          <p:cNvSpPr/>
          <p:nvPr/>
        </p:nvSpPr>
        <p:spPr>
          <a:xfrm>
            <a:off x="1115618" y="4611320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>
                <a:solidFill>
                  <a:prstClr val="white"/>
                </a:solidFill>
              </a:rPr>
              <a:t>长沙</a:t>
            </a:r>
            <a:r>
              <a:rPr lang="zh-CN" altLang="en-US" sz="1100" dirty="0" smtClean="0">
                <a:solidFill>
                  <a:prstClr val="white"/>
                </a:solidFill>
              </a:rPr>
              <a:t>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593971" y="90872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444208" y="921301"/>
            <a:ext cx="25922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淞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沪会战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太原会战       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（平型关大捷）</a:t>
            </a:r>
            <a:endParaRPr lang="zh-CN" altLang="en-US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- 5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徐州会战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（台儿庄大捷）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-10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 武汉会战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…………</a:t>
            </a: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12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—1942.1</a:t>
            </a: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第三次长沙会战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…………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593103" y="19888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580115" y="6104909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562638" y="3639379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49" name="直接箭头连接符 48"/>
          <p:cNvCxnSpPr/>
          <p:nvPr/>
        </p:nvCxnSpPr>
        <p:spPr>
          <a:xfrm>
            <a:off x="64434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标注 1"/>
          <p:cNvSpPr/>
          <p:nvPr/>
        </p:nvSpPr>
        <p:spPr>
          <a:xfrm>
            <a:off x="6444208" y="3695896"/>
            <a:ext cx="2579218" cy="576064"/>
          </a:xfrm>
          <a:prstGeom prst="wedgeRectCallout">
            <a:avLst>
              <a:gd name="adj1" fmla="val -229902"/>
              <a:gd name="adj2" fmla="val 186765"/>
            </a:avLst>
          </a:prstGeom>
          <a:solidFill>
            <a:srgbClr val="1409F7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1941.12—1942.1</a:t>
            </a:r>
            <a:endParaRPr lang="en-US" altLang="zh-CN" dirty="0"/>
          </a:p>
          <a:p>
            <a:pPr algn="ctr"/>
            <a:r>
              <a:rPr lang="en-US" altLang="zh-CN" dirty="0"/>
              <a:t>   </a:t>
            </a:r>
            <a:r>
              <a:rPr lang="zh-CN" altLang="en-US" dirty="0"/>
              <a:t>第三次长沙会战</a:t>
            </a:r>
          </a:p>
        </p:txBody>
      </p:sp>
      <p:grpSp>
        <p:nvGrpSpPr>
          <p:cNvPr id="36" name="组合 14"/>
          <p:cNvGrpSpPr/>
          <p:nvPr/>
        </p:nvGrpSpPr>
        <p:grpSpPr>
          <a:xfrm>
            <a:off x="44034" y="-66191"/>
            <a:ext cx="3470028" cy="4648091"/>
            <a:chOff x="-1" y="682542"/>
            <a:chExt cx="2734591" cy="4305143"/>
          </a:xfrm>
        </p:grpSpPr>
        <p:pic>
          <p:nvPicPr>
            <p:cNvPr id="37" name="Picture 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-1" y="682542"/>
              <a:ext cx="2734591" cy="39857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9" name="矩形 38"/>
            <p:cNvSpPr/>
            <p:nvPr/>
          </p:nvSpPr>
          <p:spPr>
            <a:xfrm>
              <a:off x="0" y="4645603"/>
              <a:ext cx="2719138" cy="34208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第九战区司令长官薛岳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3074" name="Picture 2" descr="C:\Users\bj\Desktop\267f9e2f07082838d07ed63ab399a9014c08f1a9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489" y="4346329"/>
            <a:ext cx="3461122" cy="2300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70497" y="-5416"/>
            <a:ext cx="5185698" cy="3659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2" name="TextBox 41"/>
          <p:cNvSpPr txBox="1"/>
          <p:nvPr/>
        </p:nvSpPr>
        <p:spPr>
          <a:xfrm>
            <a:off x="44035" y="5496573"/>
            <a:ext cx="9071576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      中国第三度的长沙大捷，证明了一个原则，那就是中国军队的配备若能与日军相等，他们即可很轻易的击败日军。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          </a:t>
            </a:r>
          </a:p>
          <a:p>
            <a:pPr algn="r"/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                                 ——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美国战地记者福尔曼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标题 1"/>
          <p:cNvSpPr txBox="1">
            <a:spLocks/>
          </p:cNvSpPr>
          <p:nvPr/>
        </p:nvSpPr>
        <p:spPr>
          <a:xfrm>
            <a:off x="1949210" y="5251692"/>
            <a:ext cx="4069486" cy="1058781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会战胜利：在国内外产生了积极影响</a:t>
            </a:r>
            <a:endParaRPr lang="zh-CN" altLang="en-US" sz="2800" b="1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977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3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2" grpId="0" animBg="1"/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21817" y="260649"/>
            <a:ext cx="3358099" cy="2633458"/>
            <a:chOff x="7812964" y="14286"/>
            <a:chExt cx="4434805" cy="3559582"/>
          </a:xfrm>
        </p:grpSpPr>
        <p:pic>
          <p:nvPicPr>
            <p:cNvPr id="6" name="Picture 3" descr="关于川人的记忆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845156" y="14286"/>
              <a:ext cx="4402613" cy="3009343"/>
            </a:xfrm>
            <a:prstGeom prst="rect">
              <a:avLst/>
            </a:prstGeom>
            <a:noFill/>
          </p:spPr>
        </p:pic>
        <p:sp>
          <p:nvSpPr>
            <p:cNvPr id="7" name="矩形 6"/>
            <p:cNvSpPr/>
            <p:nvPr/>
          </p:nvSpPr>
          <p:spPr>
            <a:xfrm>
              <a:off x="7812964" y="3033049"/>
              <a:ext cx="4347411" cy="5408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抢运物资的轮船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556273" y="278234"/>
            <a:ext cx="3616131" cy="2616554"/>
            <a:chOff x="7824575" y="3369676"/>
            <a:chExt cx="4406277" cy="3564217"/>
          </a:xfrm>
        </p:grpSpPr>
        <p:pic>
          <p:nvPicPr>
            <p:cNvPr id="9" name="Picture 5" descr="关于川人的记忆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824575" y="3369676"/>
              <a:ext cx="4406277" cy="2998740"/>
            </a:xfrm>
            <a:prstGeom prst="rect">
              <a:avLst/>
            </a:prstGeom>
            <a:noFill/>
          </p:spPr>
        </p:pic>
        <p:sp>
          <p:nvSpPr>
            <p:cNvPr id="10" name="矩形 9"/>
            <p:cNvSpPr/>
            <p:nvPr/>
          </p:nvSpPr>
          <p:spPr>
            <a:xfrm>
              <a:off x="7858875" y="6388871"/>
              <a:ext cx="4323348" cy="54502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 dirty="0">
                  <a:latin typeface="微软雅黑" pitchFamily="34" charset="-122"/>
                  <a:ea typeface="微软雅黑" pitchFamily="34" charset="-122"/>
                </a:rPr>
                <a:t>川江</a:t>
              </a:r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岸上的转战物资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107504" y="4077072"/>
            <a:ext cx="8928992" cy="263149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西南联合大学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       全面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抗战开始后，高校内迁。</a:t>
            </a:r>
            <a:r>
              <a:rPr lang="en-US" altLang="zh-CN" b="1" dirty="0">
                <a:latin typeface="微软雅黑" pitchFamily="34" charset="-122"/>
                <a:ea typeface="微软雅黑" pitchFamily="34" charset="-122"/>
              </a:rPr>
              <a:t>1937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b="1" dirty="0"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b="1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日，由国立北京大学、国立清华大学、私立南开大学在长沙组建成立的国立长沙临时大学开学。之后，因长沙连遭日机轰炸，学校又西迁昆明。</a:t>
            </a:r>
            <a:r>
              <a:rPr lang="en-US" altLang="zh-CN" b="1" dirty="0">
                <a:latin typeface="微软雅黑" pitchFamily="34" charset="-122"/>
                <a:ea typeface="微软雅黑" pitchFamily="34" charset="-122"/>
              </a:rPr>
              <a:t>1938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b="1" dirty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月，学校改称“国立西南联合大学”。西南联大前后共存在了</a:t>
            </a:r>
            <a:r>
              <a:rPr lang="en-US" altLang="zh-CN" b="1" dirty="0">
                <a:latin typeface="微软雅黑" pitchFamily="34" charset="-122"/>
                <a:ea typeface="微软雅黑" pitchFamily="34" charset="-122"/>
              </a:rPr>
              <a:t>8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b="1" dirty="0"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个月，它“内树学术自由之规模，外来民主堡垒之称号”，保存了重要科研力量，培养了一批卓有成就的人才。</a:t>
            </a:r>
          </a:p>
        </p:txBody>
      </p:sp>
      <p:sp>
        <p:nvSpPr>
          <p:cNvPr id="14" name="矩形 13"/>
          <p:cNvSpPr/>
          <p:nvPr/>
        </p:nvSpPr>
        <p:spPr>
          <a:xfrm>
            <a:off x="107504" y="2996952"/>
            <a:ext cx="8925950" cy="92333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       从</a:t>
            </a:r>
            <a:r>
              <a:rPr lang="en-US" b="1" dirty="0" smtClean="0">
                <a:latin typeface="微软雅黑" pitchFamily="34" charset="-122"/>
                <a:ea typeface="微软雅黑" pitchFamily="34" charset="-122"/>
              </a:rPr>
              <a:t>1938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b="1" dirty="0" smtClean="0"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月起，已在武汉的工厂又大规模拆迁，主要迁往湘、桂、黔、滇、陕、川，共迁出企业</a:t>
            </a:r>
            <a:r>
              <a:rPr lang="en-US" b="1" dirty="0" smtClean="0">
                <a:latin typeface="微软雅黑" pitchFamily="34" charset="-122"/>
                <a:ea typeface="微软雅黑" pitchFamily="34" charset="-122"/>
              </a:rPr>
              <a:t>304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家，物资</a:t>
            </a:r>
            <a:r>
              <a:rPr lang="en-US" b="1" dirty="0" smtClean="0">
                <a:latin typeface="微软雅黑" pitchFamily="34" charset="-122"/>
                <a:ea typeface="微软雅黑" pitchFamily="34" charset="-122"/>
              </a:rPr>
              <a:t>511825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吨。</a:t>
            </a:r>
            <a:endParaRPr lang="zh-CN" alt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标题 1"/>
          <p:cNvSpPr txBox="1">
            <a:spLocks/>
          </p:cNvSpPr>
          <p:nvPr/>
        </p:nvSpPr>
        <p:spPr>
          <a:xfrm>
            <a:off x="1475656" y="5589240"/>
            <a:ext cx="6739902" cy="1058781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鼓舞了全国人民的抗战信心，为抗战胜利奠定物质和精神基础。</a:t>
            </a:r>
            <a:endParaRPr lang="zh-CN" altLang="en-US" sz="2800" b="1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927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抗日战争全图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" y="-5417"/>
            <a:ext cx="5665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873" y="434034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359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806" y="4403327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830" y="604679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145" y="490219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1" y="483921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168" y="382351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34034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534921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805" y="519322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9657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95" y="5640184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30" y="5920840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704" y="410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5" y="4101076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192" y="2727415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004" y="3698088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854" y="3572132"/>
            <a:ext cx="106976" cy="12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七角星 30"/>
          <p:cNvSpPr/>
          <p:nvPr/>
        </p:nvSpPr>
        <p:spPr>
          <a:xfrm>
            <a:off x="2837013" y="4038576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淞沪会战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2" name="七角星 31"/>
          <p:cNvSpPr/>
          <p:nvPr/>
        </p:nvSpPr>
        <p:spPr>
          <a:xfrm>
            <a:off x="1226783" y="2373441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太原会战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3" name="七角星 32"/>
          <p:cNvSpPr/>
          <p:nvPr/>
        </p:nvSpPr>
        <p:spPr>
          <a:xfrm>
            <a:off x="1979717" y="3044957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徐州会战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4" name="七角星 33"/>
          <p:cNvSpPr/>
          <p:nvPr/>
        </p:nvSpPr>
        <p:spPr>
          <a:xfrm>
            <a:off x="1528581" y="3909053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 smtClean="0">
                <a:solidFill>
                  <a:prstClr val="white"/>
                </a:solidFill>
              </a:rPr>
              <a:t>武汉会战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35" name="七角星 34"/>
          <p:cNvSpPr/>
          <p:nvPr/>
        </p:nvSpPr>
        <p:spPr>
          <a:xfrm>
            <a:off x="1115618" y="4611320"/>
            <a:ext cx="864094" cy="833904"/>
          </a:xfrm>
          <a:prstGeom prst="star7">
            <a:avLst/>
          </a:prstGeom>
          <a:solidFill>
            <a:srgbClr val="251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>
                <a:solidFill>
                  <a:prstClr val="white"/>
                </a:solidFill>
              </a:rPr>
              <a:t>长沙</a:t>
            </a:r>
            <a:r>
              <a:rPr lang="zh-CN" altLang="en-US" sz="1100" dirty="0" smtClean="0">
                <a:solidFill>
                  <a:prstClr val="white"/>
                </a:solidFill>
              </a:rPr>
              <a:t>会战</a:t>
            </a:r>
            <a:endParaRPr lang="zh-CN" altLang="en-US" sz="1100" dirty="0">
              <a:solidFill>
                <a:prstClr val="white"/>
              </a:solidFill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115871" y="435581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6990999" y="908723"/>
            <a:ext cx="2044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东北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、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华北的抗日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……</a:t>
            </a:r>
          </a:p>
        </p:txBody>
      </p:sp>
      <p:sp>
        <p:nvSpPr>
          <p:cNvPr id="60" name="矩形 59"/>
          <p:cNvSpPr/>
          <p:nvPr/>
        </p:nvSpPr>
        <p:spPr>
          <a:xfrm>
            <a:off x="4504891" y="35332"/>
            <a:ext cx="1217000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日本侵华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948268" y="35332"/>
            <a:ext cx="1991251" cy="40011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中华民族的抗争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088848" y="1708432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西安事变</a:t>
            </a:r>
            <a:endParaRPr lang="zh-CN" altLang="en-US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6948267" y="2073038"/>
            <a:ext cx="2195737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月淞沪会战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sz="16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抗日民族统一战线</a:t>
            </a:r>
            <a:endParaRPr lang="zh-CN" altLang="en-US" sz="16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太原会战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徐州会战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月武汉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会战</a:t>
            </a:r>
            <a:endParaRPr lang="en-US" altLang="zh-CN" sz="6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0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 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</a:t>
            </a: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长沙会战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</a:t>
            </a:r>
          </a:p>
          <a:p>
            <a:endParaRPr lang="en-US" altLang="zh-CN" b="1" dirty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6115871" y="55079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65" name="直接箭头连接符 64"/>
          <p:cNvCxnSpPr/>
          <p:nvPr/>
        </p:nvCxnSpPr>
        <p:spPr>
          <a:xfrm>
            <a:off x="6443404" y="288709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矩形 65"/>
          <p:cNvSpPr/>
          <p:nvPr/>
        </p:nvSpPr>
        <p:spPr>
          <a:xfrm>
            <a:off x="6105820" y="2052991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6105821" y="1484784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135103" y="620688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143113" y="29249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143113" y="3582308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6135102" y="47251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1942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6105821" y="171435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1936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211964" y="617481"/>
            <a:ext cx="1952227" cy="59708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九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一八事变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altLang="zh-CN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华北</a:t>
            </a:r>
            <a:r>
              <a:rPr lang="zh-CN" altLang="en-US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事变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七事变</a:t>
            </a:r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日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本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全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侵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zh-CN" altLang="en-US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6925972" y="3573016"/>
            <a:ext cx="720080" cy="233910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wrap="square">
            <a:spAutoFit/>
          </a:bodyPr>
          <a:lstStyle/>
          <a:p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（直到</a:t>
            </a:r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年）</a:t>
            </a:r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正面    战场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历次会战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771802" y="5949282"/>
            <a:ext cx="6335899" cy="83099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从正面战场中战线的变化上，你觉得战争呈现什么态势？会产生哪些影响？</a:t>
            </a:r>
            <a:endParaRPr lang="en-US" altLang="zh-CN" sz="24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4" name="标题 1"/>
          <p:cNvSpPr txBox="1">
            <a:spLocks/>
          </p:cNvSpPr>
          <p:nvPr/>
        </p:nvSpPr>
        <p:spPr>
          <a:xfrm>
            <a:off x="79386" y="261496"/>
            <a:ext cx="2088232" cy="63901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中国必亡论</a:t>
            </a:r>
            <a:endParaRPr lang="zh-CN" altLang="en-US" sz="2800" b="1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5" name="标题 1"/>
          <p:cNvSpPr txBox="1">
            <a:spLocks/>
          </p:cNvSpPr>
          <p:nvPr/>
        </p:nvSpPr>
        <p:spPr>
          <a:xfrm>
            <a:off x="107504" y="1493842"/>
            <a:ext cx="2088232" cy="639017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中国速胜论</a:t>
            </a:r>
            <a:endParaRPr lang="zh-CN" altLang="en-US" sz="2800" b="1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" name="上下箭头 1"/>
          <p:cNvSpPr/>
          <p:nvPr/>
        </p:nvSpPr>
        <p:spPr>
          <a:xfrm>
            <a:off x="868871" y="746287"/>
            <a:ext cx="544586" cy="864096"/>
          </a:xfrm>
          <a:prstGeom prst="upDownArrow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772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43" grpId="0" animBg="1"/>
      <p:bldP spid="44" grpId="0" animBg="1"/>
      <p:bldP spid="45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41962" y="332656"/>
            <a:ext cx="7920880" cy="590931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       我们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说抗日战争是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持久战，是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从</a:t>
            </a:r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全部敌我因素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的相互关系产生的结论。敌强我弱，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我有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灭亡的危险。但敌尚有其他缺点，我尚有其他优点。</a:t>
            </a:r>
            <a:r>
              <a:rPr lang="zh-CN" altLang="en-US" sz="2800" b="1" dirty="0">
                <a:solidFill>
                  <a:srgbClr val="1409F7"/>
                </a:solidFill>
                <a:latin typeface="微软雅黑" pitchFamily="34" charset="-122"/>
                <a:ea typeface="微软雅黑" pitchFamily="34" charset="-122"/>
              </a:rPr>
              <a:t>敌之优点可因我之努力而使之削弱，其缺点亦可因我之努力而使之扩大。我方反是，我之优点可因我之努力</a:t>
            </a:r>
            <a:r>
              <a:rPr lang="zh-CN" altLang="en-US" sz="2800" b="1" dirty="0" smtClean="0">
                <a:solidFill>
                  <a:srgbClr val="1409F7"/>
                </a:solidFill>
                <a:latin typeface="微软雅黑" pitchFamily="34" charset="-122"/>
                <a:ea typeface="微软雅黑" pitchFamily="34" charset="-122"/>
              </a:rPr>
              <a:t>而加强</a:t>
            </a:r>
            <a:r>
              <a:rPr lang="zh-CN" altLang="en-US" sz="2800" b="1" dirty="0">
                <a:solidFill>
                  <a:srgbClr val="1409F7"/>
                </a:solidFill>
                <a:latin typeface="微软雅黑" pitchFamily="34" charset="-122"/>
                <a:ea typeface="微软雅黑" pitchFamily="34" charset="-122"/>
              </a:rPr>
              <a:t>，缺点则因我之努力而克服。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所以我能最后胜利，避免灭亡，敌则将最后失败，而不能避免整个帝国主义制度的崩溃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800" b="1" dirty="0" smtClean="0">
              <a:latin typeface="微软雅黑" pitchFamily="34" charset="-122"/>
              <a:ea typeface="微软雅黑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毛泽东</a:t>
            </a:r>
            <a:r>
              <a:rPr lang="en-US" altLang="zh-CN" sz="2800" b="1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论持久战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》</a:t>
            </a:r>
            <a:endParaRPr lang="en-US" altLang="zh-CN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1475656" y="5589240"/>
            <a:ext cx="6048672" cy="1058781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科学论证了中国必须通过持久战赢得抗战胜利的战略指导理论</a:t>
            </a:r>
            <a:endParaRPr lang="zh-CN" altLang="en-US" sz="2800" b="1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010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1403648" y="2852944"/>
            <a:ext cx="66247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</a:rPr>
              <a:t>战略上：</a:t>
            </a:r>
            <a:endParaRPr lang="en-US" altLang="zh-CN" sz="2800" b="1" dirty="0" smtClean="0">
              <a:solidFill>
                <a:srgbClr val="0000FF"/>
              </a:solidFill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</a:rPr>
              <a:t>）战略防御         </a:t>
            </a:r>
            <a:endParaRPr lang="en-US" altLang="zh-CN" sz="2800" b="1" dirty="0">
              <a:solidFill>
                <a:srgbClr val="0000FF"/>
              </a:solidFill>
            </a:endParaRPr>
          </a:p>
          <a:p>
            <a:r>
              <a:rPr lang="zh-CN" altLang="en-US" sz="2800" b="1" dirty="0">
                <a:solidFill>
                  <a:srgbClr val="0000FF"/>
                </a:solidFill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</a:rPr>
              <a:t>）战略相持</a:t>
            </a:r>
            <a:endParaRPr lang="en-US" altLang="zh-CN" sz="2800" b="1" dirty="0">
              <a:solidFill>
                <a:srgbClr val="0000FF"/>
              </a:solidFill>
            </a:endParaRPr>
          </a:p>
          <a:p>
            <a:r>
              <a:rPr lang="zh-CN" altLang="en-US" sz="2800" b="1" dirty="0">
                <a:solidFill>
                  <a:srgbClr val="0000FF"/>
                </a:solidFill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</a:rPr>
              <a:t>）战略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反攻</a:t>
            </a:r>
            <a:endParaRPr lang="en-US" altLang="zh-CN" sz="2800" b="1" dirty="0" smtClean="0">
              <a:solidFill>
                <a:srgbClr val="0000FF"/>
              </a:solidFill>
            </a:endParaRPr>
          </a:p>
          <a:p>
            <a:endParaRPr lang="en-US" altLang="zh-CN" sz="2800" b="1" dirty="0">
              <a:solidFill>
                <a:srgbClr val="0000FF"/>
              </a:solidFill>
            </a:endParaRPr>
          </a:p>
          <a:p>
            <a:endParaRPr lang="en-US" altLang="zh-CN" sz="2800" b="1" dirty="0">
              <a:solidFill>
                <a:srgbClr val="0000FF"/>
              </a:solidFill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</a:rPr>
              <a:t>战术上：</a:t>
            </a:r>
            <a:endParaRPr lang="en-US" altLang="zh-CN" sz="2800" b="1" dirty="0" smtClean="0">
              <a:solidFill>
                <a:srgbClr val="0000FF"/>
              </a:solidFill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</a:rPr>
              <a:t>     开辟敌后抗日战场，展开游击战争。</a:t>
            </a:r>
            <a:endParaRPr lang="en-US" altLang="zh-CN" sz="2800" b="1" dirty="0"/>
          </a:p>
        </p:txBody>
      </p:sp>
      <p:sp>
        <p:nvSpPr>
          <p:cNvPr id="36" name="矩形 35"/>
          <p:cNvSpPr/>
          <p:nvPr/>
        </p:nvSpPr>
        <p:spPr>
          <a:xfrm>
            <a:off x="179512" y="116632"/>
            <a:ext cx="8779565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+mn-ea"/>
              </a:rPr>
              <a:t>    抗日持久战具体体现为三个阶段：第一</a:t>
            </a:r>
            <a:r>
              <a:rPr lang="zh-CN" altLang="en-US" sz="2400" b="1" dirty="0">
                <a:latin typeface="+mn-ea"/>
              </a:rPr>
              <a:t>个阶段是敌之</a:t>
            </a:r>
            <a:r>
              <a:rPr lang="zh-CN" altLang="en-US" sz="2400" b="1" dirty="0" smtClean="0">
                <a:latin typeface="+mn-ea"/>
              </a:rPr>
              <a:t>战略进攻</a:t>
            </a:r>
            <a:r>
              <a:rPr lang="zh-CN" altLang="en-US" sz="2400" b="1" dirty="0">
                <a:latin typeface="+mn-ea"/>
              </a:rPr>
              <a:t>、我之战略防御的</a:t>
            </a:r>
            <a:r>
              <a:rPr lang="zh-CN" altLang="en-US" sz="2400" b="1" dirty="0" smtClean="0">
                <a:latin typeface="+mn-ea"/>
              </a:rPr>
              <a:t>时期；第二</a:t>
            </a:r>
            <a:r>
              <a:rPr lang="zh-CN" altLang="en-US" sz="2400" b="1" dirty="0">
                <a:latin typeface="+mn-ea"/>
              </a:rPr>
              <a:t>个阶段是敌之战略保守我之准备反攻的</a:t>
            </a:r>
            <a:r>
              <a:rPr lang="zh-CN" altLang="en-US" sz="2400" b="1" dirty="0" smtClean="0">
                <a:latin typeface="+mn-ea"/>
              </a:rPr>
              <a:t>时期；第三</a:t>
            </a:r>
            <a:r>
              <a:rPr lang="zh-CN" altLang="en-US" sz="2400" b="1" dirty="0">
                <a:latin typeface="+mn-ea"/>
              </a:rPr>
              <a:t>个</a:t>
            </a:r>
            <a:r>
              <a:rPr lang="zh-CN" altLang="en-US" sz="2400" b="1" dirty="0" smtClean="0">
                <a:latin typeface="+mn-ea"/>
              </a:rPr>
              <a:t>阶段是</a:t>
            </a:r>
            <a:r>
              <a:rPr lang="zh-CN" altLang="en-US" sz="2400" b="1" dirty="0">
                <a:latin typeface="+mn-ea"/>
              </a:rPr>
              <a:t>我之战略反攻</a:t>
            </a:r>
            <a:r>
              <a:rPr lang="zh-CN" altLang="en-US" sz="2400" b="1" dirty="0" smtClean="0">
                <a:latin typeface="+mn-ea"/>
              </a:rPr>
              <a:t>、敌之</a:t>
            </a:r>
            <a:r>
              <a:rPr lang="zh-CN" altLang="en-US" sz="2400" b="1" dirty="0">
                <a:latin typeface="+mn-ea"/>
              </a:rPr>
              <a:t>战略退却的时期</a:t>
            </a:r>
            <a:r>
              <a:rPr lang="zh-CN" altLang="en-US" sz="2400" b="1" dirty="0" smtClean="0">
                <a:latin typeface="+mn-ea"/>
              </a:rPr>
              <a:t>。</a:t>
            </a:r>
            <a:endParaRPr lang="en-US" altLang="zh-CN" sz="2400" b="1" dirty="0" smtClean="0">
              <a:latin typeface="+mn-ea"/>
            </a:endParaRPr>
          </a:p>
          <a:p>
            <a:endParaRPr lang="en-US" altLang="zh-CN" sz="2400" b="1" dirty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    保存</a:t>
            </a:r>
            <a:r>
              <a:rPr lang="zh-CN" altLang="en-US" sz="2400" b="1" dirty="0">
                <a:latin typeface="+mn-ea"/>
              </a:rPr>
              <a:t>自己，消灭敌人</a:t>
            </a:r>
            <a:r>
              <a:rPr lang="en-US" altLang="zh-CN" sz="2400" b="1" dirty="0">
                <a:latin typeface="+mn-ea"/>
              </a:rPr>
              <a:t>……</a:t>
            </a:r>
            <a:r>
              <a:rPr lang="zh-CN" altLang="en-US" sz="2400" b="1" dirty="0">
                <a:latin typeface="+mn-ea"/>
              </a:rPr>
              <a:t>基本的是游击战，但不放松有利条件下的运动战</a:t>
            </a:r>
            <a:r>
              <a:rPr lang="zh-CN" altLang="en-US" sz="2400" b="1" dirty="0" smtClean="0">
                <a:latin typeface="+mn-ea"/>
              </a:rPr>
              <a:t>。</a:t>
            </a:r>
            <a:endParaRPr lang="en-US" altLang="zh-CN" sz="2400" b="1" dirty="0" smtClean="0">
              <a:latin typeface="+mn-ea"/>
            </a:endParaRPr>
          </a:p>
          <a:p>
            <a:pPr algn="r"/>
            <a:r>
              <a:rPr lang="en-US" altLang="zh-CN" sz="2400" b="1" dirty="0" smtClean="0">
                <a:latin typeface="+mn-ea"/>
              </a:rPr>
              <a:t>——《</a:t>
            </a:r>
            <a:r>
              <a:rPr lang="zh-CN" altLang="en-US" sz="2400" b="1" dirty="0" smtClean="0">
                <a:latin typeface="+mn-ea"/>
              </a:rPr>
              <a:t>毛泽东选集</a:t>
            </a:r>
            <a:r>
              <a:rPr lang="en-US" altLang="zh-CN" sz="2400" b="1" dirty="0" smtClean="0">
                <a:latin typeface="+mn-ea"/>
              </a:rPr>
              <a:t>》</a:t>
            </a:r>
            <a:r>
              <a:rPr lang="zh-CN" altLang="en-US" sz="2400" b="1" dirty="0" smtClean="0">
                <a:latin typeface="+mn-ea"/>
              </a:rPr>
              <a:t>（第</a:t>
            </a:r>
            <a:r>
              <a:rPr lang="en-US" altLang="zh-CN" sz="2400" b="1" dirty="0" smtClean="0">
                <a:latin typeface="+mn-ea"/>
              </a:rPr>
              <a:t>2</a:t>
            </a:r>
            <a:r>
              <a:rPr lang="zh-CN" altLang="en-US" sz="2400" b="1" dirty="0" smtClean="0">
                <a:latin typeface="+mn-ea"/>
              </a:rPr>
              <a:t>卷）</a:t>
            </a:r>
            <a:endParaRPr lang="zh-CN" altLang="en-US" sz="2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61652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二、敌后战场</a:t>
            </a:r>
            <a:endParaRPr lang="zh-CN" altLang="en-US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5113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4" y="332656"/>
            <a:ext cx="5624989" cy="613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640" y="2663917"/>
            <a:ext cx="2887214" cy="219644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640" y="116632"/>
            <a:ext cx="2880320" cy="2453411"/>
          </a:xfrm>
          <a:prstGeom prst="rect">
            <a:avLst/>
          </a:prstGeom>
        </p:spPr>
      </p:pic>
      <p:pic>
        <p:nvPicPr>
          <p:cNvPr id="8" name="Picture 2" descr="C:\Users\bj\Desktop\timgSIRTTN2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5" y="4933493"/>
            <a:ext cx="2876165" cy="180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7884368" y="2204864"/>
            <a:ext cx="100948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地雷战</a:t>
            </a:r>
            <a:endParaRPr lang="zh-CN" altLang="en-US" b="1" dirty="0">
              <a:solidFill>
                <a:prstClr val="black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882994" y="4499828"/>
            <a:ext cx="100948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地道战</a:t>
            </a:r>
            <a:endParaRPr lang="zh-CN" altLang="en-US" b="1" dirty="0">
              <a:solidFill>
                <a:prstClr val="black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884368" y="6372036"/>
            <a:ext cx="100948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麻雀战</a:t>
            </a:r>
            <a:endParaRPr lang="zh-CN" altLang="en-US" b="1" dirty="0">
              <a:solidFill>
                <a:prstClr val="black"/>
              </a:solidFill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7823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-234280"/>
            <a:ext cx="8229600" cy="1143000"/>
          </a:xfrm>
        </p:spPr>
        <p:txBody>
          <a:bodyPr/>
          <a:lstStyle/>
          <a:p>
            <a:r>
              <a:rPr lang="zh-CN" altLang="en-US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敌后战场的抗日英雄</a:t>
            </a:r>
            <a:endParaRPr lang="zh-CN" altLang="en-US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28674" name="Picture 2" descr="C:\Users\bj\Desktop\timgORNPFLE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99914"/>
            <a:ext cx="4569333" cy="33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C:\Users\bj\Desktop\timg3LAUTAL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908681"/>
            <a:ext cx="2174056" cy="309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C:\Users\bj\Desktop\timg2RTTDP6X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497970"/>
            <a:ext cx="4801196" cy="216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Picture 5" descr="C:\Users\bj\Desktop\timgS0HMKTJ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87500"/>
            <a:ext cx="2094508" cy="257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3203848" y="3635732"/>
            <a:ext cx="176102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狼牙山五壮士</a:t>
            </a:r>
            <a:endParaRPr lang="zh-CN" altLang="en-US" b="1" dirty="0">
              <a:solidFill>
                <a:prstClr val="black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750153" y="3635732"/>
            <a:ext cx="72409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左权</a:t>
            </a:r>
          </a:p>
        </p:txBody>
      </p:sp>
      <p:sp>
        <p:nvSpPr>
          <p:cNvPr id="10" name="矩形 9"/>
          <p:cNvSpPr/>
          <p:nvPr/>
        </p:nvSpPr>
        <p:spPr>
          <a:xfrm>
            <a:off x="7271148" y="6279146"/>
            <a:ext cx="116594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八女投江</a:t>
            </a:r>
            <a:endParaRPr lang="zh-CN" altLang="en-US" b="1" dirty="0">
              <a:solidFill>
                <a:prstClr val="black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83568" y="6296918"/>
            <a:ext cx="94238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王二小</a:t>
            </a:r>
            <a:endParaRPr lang="zh-CN" altLang="en-US" b="1" dirty="0">
              <a:solidFill>
                <a:prstClr val="black"/>
              </a:solidFill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6184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图片 2" descr="抗日战争全图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665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椭圆 55"/>
          <p:cNvSpPr/>
          <p:nvPr/>
        </p:nvSpPr>
        <p:spPr>
          <a:xfrm>
            <a:off x="1214442" y="2071689"/>
            <a:ext cx="1214437" cy="107156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30973" y="1124744"/>
            <a:ext cx="35283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1940</a:t>
            </a:r>
            <a:r>
              <a:rPr lang="zh-CN" altLang="en-US" sz="2400" b="1" dirty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下半年，彭德怀</a:t>
            </a:r>
            <a:r>
              <a:rPr lang="zh-CN" altLang="en-US" sz="24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，八路军参战部队</a:t>
            </a:r>
            <a:r>
              <a:rPr lang="en-US" altLang="zh-CN" sz="24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105</a:t>
            </a:r>
            <a:r>
              <a:rPr lang="zh-CN" altLang="en-US" sz="2400" b="1" dirty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个</a:t>
            </a:r>
            <a:r>
              <a:rPr lang="zh-CN" altLang="en-US" sz="24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团，约</a:t>
            </a:r>
            <a:r>
              <a:rPr lang="en-US" altLang="zh-CN" sz="24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20</a:t>
            </a:r>
            <a:r>
              <a:rPr lang="zh-CN" altLang="en-US" sz="24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余万人。</a:t>
            </a:r>
            <a:endParaRPr lang="zh-CN" altLang="en-US" sz="2400" b="1" dirty="0">
              <a:solidFill>
                <a:prstClr val="black"/>
              </a:solidFill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90180" y="3140968"/>
            <a:ext cx="2389932" cy="3572434"/>
            <a:chOff x="3275856" y="3212976"/>
            <a:chExt cx="2389932" cy="3572435"/>
          </a:xfrm>
        </p:grpSpPr>
        <p:pic>
          <p:nvPicPr>
            <p:cNvPr id="13" name="Picture 2" descr="https://gss0.bdstatic.com/94o3dSag_xI4khGkpoWK1HF6hhy/baike/c0%3Dbaike80%2C5%2C5%2C80%2C26/sign=5181ee046709c93d13ff06a5fe5493b9/f3d3572c11dfa9ec1285f21d62d0f703918fc115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275856" y="3212976"/>
              <a:ext cx="2357438" cy="319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矩形 13"/>
            <p:cNvSpPr/>
            <p:nvPr/>
          </p:nvSpPr>
          <p:spPr>
            <a:xfrm>
              <a:off x="3308350" y="6416079"/>
              <a:ext cx="2357438" cy="36933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b="1" dirty="0">
                  <a:solidFill>
                    <a:schemeClr val="bg1"/>
                  </a:solidFill>
                </a:rPr>
                <a:t>彭德怀</a:t>
              </a:r>
            </a:p>
          </p:txBody>
        </p:sp>
      </p:grpSp>
      <p:sp>
        <p:nvSpPr>
          <p:cNvPr id="15" name="矩形标注 14"/>
          <p:cNvSpPr/>
          <p:nvPr/>
        </p:nvSpPr>
        <p:spPr>
          <a:xfrm>
            <a:off x="5993872" y="116632"/>
            <a:ext cx="2579218" cy="576064"/>
          </a:xfrm>
          <a:prstGeom prst="wedgeRectCallout">
            <a:avLst>
              <a:gd name="adj1" fmla="val -205794"/>
              <a:gd name="adj2" fmla="val 412618"/>
            </a:avLst>
          </a:prstGeom>
          <a:solidFill>
            <a:srgbClr val="1409F7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/>
              <a:t> </a:t>
            </a:r>
            <a:r>
              <a:rPr lang="zh-CN" altLang="en-US" sz="2800" dirty="0"/>
              <a:t>百团大战</a:t>
            </a:r>
          </a:p>
        </p:txBody>
      </p:sp>
      <p:graphicFrame>
        <p:nvGraphicFramePr>
          <p:cNvPr id="16" name="表格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877004"/>
              </p:ext>
            </p:extLst>
          </p:nvPr>
        </p:nvGraphicFramePr>
        <p:xfrm>
          <a:off x="25856" y="33824"/>
          <a:ext cx="5652119" cy="131774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945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60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n>
                            <a:solidFill>
                              <a:srgbClr val="000000">
                                <a:alpha val="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时间</a:t>
                      </a:r>
                      <a:endParaRPr lang="zh-CN" altLang="en-US" sz="2400" dirty="0">
                        <a:ln>
                          <a:solidFill>
                            <a:srgbClr val="000000">
                              <a:alpha val="0"/>
                            </a:srgbClr>
                          </a:solidFill>
                        </a:ln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100" dirty="0" smtClean="0">
                          <a:ln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</a:rPr>
                        <a:t>战斗次数</a:t>
                      </a:r>
                      <a:endParaRPr lang="zh-CN" altLang="en-US" sz="2100" dirty="0">
                        <a:ln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rgbClr val="0000FF"/>
                        </a:solidFill>
                        <a:latin typeface="黑体" panose="02010600030101010101" pitchFamily="49" charset="-122"/>
                        <a:ea typeface="黑体" panose="02010600030101010101" pitchFamily="49" charset="-122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100" dirty="0" smtClean="0">
                          <a:ln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</a:rPr>
                        <a:t>日伪伤亡人数</a:t>
                      </a:r>
                      <a:endParaRPr lang="zh-CN" altLang="en-US" sz="2100" dirty="0">
                        <a:ln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rgbClr val="0000FF"/>
                        </a:solidFill>
                        <a:latin typeface="黑体" panose="02010600030101010101" pitchFamily="49" charset="-122"/>
                        <a:ea typeface="黑体" panose="02010600030101010101" pitchFamily="49" charset="-122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100" dirty="0" smtClean="0">
                          <a:ln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</a:rPr>
                        <a:t>破坏交通线</a:t>
                      </a:r>
                      <a:endParaRPr lang="zh-CN" altLang="en-US" sz="2100" dirty="0">
                        <a:ln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rgbClr val="0000FF"/>
                        </a:solidFill>
                        <a:latin typeface="黑体" panose="02010600030101010101" pitchFamily="49" charset="-122"/>
                        <a:ea typeface="黑体" panose="02010600030101010101" pitchFamily="49" charset="-122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1680">
                <a:tc>
                  <a:txBody>
                    <a:bodyPr/>
                    <a:lstStyle/>
                    <a:p>
                      <a:r>
                        <a:rPr lang="en-US" altLang="zh-CN" sz="2000" b="1" dirty="0" smtClean="0">
                          <a:ln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</a:rPr>
                        <a:t>3</a:t>
                      </a:r>
                      <a:r>
                        <a:rPr lang="zh-CN" altLang="en-US" sz="2000" b="1" dirty="0" smtClean="0">
                          <a:ln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</a:rPr>
                        <a:t>个半月</a:t>
                      </a:r>
                      <a:endParaRPr lang="zh-CN" altLang="en-US" sz="2000" b="1" dirty="0">
                        <a:ln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100" b="1" dirty="0" smtClean="0">
                          <a:ln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</a:rPr>
                        <a:t>1800</a:t>
                      </a:r>
                      <a:r>
                        <a:rPr lang="zh-CN" altLang="en-US" sz="2100" b="1" dirty="0" smtClean="0">
                          <a:ln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</a:rPr>
                        <a:t>多次</a:t>
                      </a:r>
                      <a:endParaRPr lang="zh-CN" altLang="en-US" sz="2100" b="1" dirty="0">
                        <a:ln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100" b="1" dirty="0" smtClean="0">
                          <a:ln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</a:rPr>
                        <a:t>40000</a:t>
                      </a:r>
                      <a:r>
                        <a:rPr lang="zh-CN" altLang="en-US" sz="2100" b="1" dirty="0" smtClean="0">
                          <a:ln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</a:rPr>
                        <a:t>多人</a:t>
                      </a:r>
                      <a:endParaRPr lang="zh-CN" altLang="en-US" sz="2100" b="1" dirty="0">
                        <a:ln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100" dirty="0" smtClean="0">
                          <a:ln>
                            <a:solidFill>
                              <a:srgbClr val="0000FF"/>
                            </a:solidFill>
                          </a:ln>
                          <a:solidFill>
                            <a:srgbClr val="0000FF"/>
                          </a:solidFill>
                        </a:rPr>
                        <a:t>2000</a:t>
                      </a:r>
                      <a:r>
                        <a:rPr lang="zh-CN" altLang="en-US" sz="2100" dirty="0" smtClean="0">
                          <a:ln>
                            <a:solidFill>
                              <a:srgbClr val="0000FF"/>
                            </a:solidFill>
                          </a:ln>
                          <a:solidFill>
                            <a:srgbClr val="0000FF"/>
                          </a:solidFill>
                        </a:rPr>
                        <a:t>多公里</a:t>
                      </a:r>
                      <a:endParaRPr lang="zh-CN" altLang="en-US" sz="2100" dirty="0">
                        <a:ln>
                          <a:solidFill>
                            <a:srgbClr val="0000FF"/>
                          </a:solidFill>
                        </a:ln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" name="组合 1"/>
          <p:cNvGrpSpPr/>
          <p:nvPr/>
        </p:nvGrpSpPr>
        <p:grpSpPr>
          <a:xfrm>
            <a:off x="5689531" y="2492896"/>
            <a:ext cx="3411273" cy="3960440"/>
            <a:chOff x="5689531" y="2636912"/>
            <a:chExt cx="3411273" cy="3960440"/>
          </a:xfrm>
        </p:grpSpPr>
        <p:pic>
          <p:nvPicPr>
            <p:cNvPr id="11" name="Picture 2" descr="http://cpc.people.com.cn/mediafile/200406/01/F2004060108243900000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9531" y="2636912"/>
              <a:ext cx="3411273" cy="33015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矩形 11"/>
            <p:cNvSpPr/>
            <p:nvPr/>
          </p:nvSpPr>
          <p:spPr>
            <a:xfrm>
              <a:off x="5689531" y="5951021"/>
              <a:ext cx="3411273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prstClr val="black"/>
                  </a:solidFill>
                  <a:latin typeface="楷体" pitchFamily="49" charset="-122"/>
                  <a:ea typeface="楷体" pitchFamily="49" charset="-122"/>
                </a:rPr>
                <a:t>百姓欢迎</a:t>
              </a:r>
              <a:r>
                <a:rPr lang="zh-CN" altLang="en-US" b="1" dirty="0" smtClean="0">
                  <a:solidFill>
                    <a:prstClr val="black"/>
                  </a:solidFill>
                  <a:latin typeface="楷体" pitchFamily="49" charset="-122"/>
                  <a:ea typeface="楷体" pitchFamily="49" charset="-122"/>
                </a:rPr>
                <a:t>“百团大战”</a:t>
              </a:r>
              <a:endParaRPr lang="en-US" altLang="zh-CN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endParaRPr>
            </a:p>
            <a:p>
              <a:pPr algn="ctr"/>
              <a:r>
                <a:rPr lang="zh-CN" altLang="en-US" b="1" dirty="0" smtClean="0">
                  <a:solidFill>
                    <a:prstClr val="black"/>
                  </a:solidFill>
                  <a:latin typeface="楷体" pitchFamily="49" charset="-122"/>
                  <a:ea typeface="楷体" pitchFamily="49" charset="-122"/>
                </a:rPr>
                <a:t>凯旋归来</a:t>
              </a:r>
              <a:r>
                <a:rPr lang="zh-CN" altLang="en-US" b="1" dirty="0">
                  <a:solidFill>
                    <a:prstClr val="black"/>
                  </a:solidFill>
                  <a:latin typeface="楷体" pitchFamily="49" charset="-122"/>
                  <a:ea typeface="楷体" pitchFamily="49" charset="-122"/>
                </a:rPr>
                <a:t>的八路军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4697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82993" y="3284984"/>
            <a:ext cx="8546258" cy="175432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/>
          </a:p>
          <a:p>
            <a:pPr algn="r"/>
            <a:r>
              <a:rPr lang="en-US" altLang="zh-CN" dirty="0" smtClean="0"/>
              <a:t>——</a:t>
            </a:r>
            <a:r>
              <a:rPr lang="zh-CN" altLang="en-US" dirty="0" smtClean="0"/>
              <a:t>以上数字来自</a:t>
            </a:r>
            <a:r>
              <a:rPr lang="en-US" altLang="zh-CN" dirty="0" smtClean="0"/>
              <a:t>《</a:t>
            </a:r>
            <a:r>
              <a:rPr lang="zh-CN" altLang="en-US" dirty="0" smtClean="0"/>
              <a:t>中国抗日史简明读本</a:t>
            </a:r>
            <a:r>
              <a:rPr lang="en-US" altLang="zh-CN" dirty="0" smtClean="0"/>
              <a:t>》《</a:t>
            </a:r>
            <a:r>
              <a:rPr lang="zh-CN" altLang="en-US" dirty="0" smtClean="0"/>
              <a:t>中国抗日战争史（</a:t>
            </a:r>
            <a:r>
              <a:rPr lang="en-US" altLang="zh-CN" dirty="0" smtClean="0"/>
              <a:t>1931—1945</a:t>
            </a:r>
            <a:r>
              <a:rPr lang="zh-CN" altLang="en-US" dirty="0" smtClean="0"/>
              <a:t>）</a:t>
            </a:r>
            <a:r>
              <a:rPr lang="en-US" altLang="zh-CN" dirty="0" smtClean="0"/>
              <a:t>》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51520" y="213608"/>
            <a:ext cx="8568952" cy="16312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宋体"/>
              </a:rPr>
              <a:t>    据不完全统计</a:t>
            </a:r>
            <a:r>
              <a:rPr lang="zh-CN" altLang="en-US" sz="2000" b="1" dirty="0">
                <a:solidFill>
                  <a:prstClr val="black"/>
                </a:solidFill>
                <a:latin typeface="宋体"/>
              </a:rPr>
              <a:t>，抗日战争时期，中国共产党领导的八路军、新四军及各种人民武装，在敌后战场上对敌发起主动作战，大小战斗共达</a:t>
            </a:r>
            <a:r>
              <a:rPr lang="en-US" altLang="zh-CN" sz="2000" b="1" dirty="0">
                <a:solidFill>
                  <a:prstClr val="black"/>
                </a:solidFill>
                <a:latin typeface="宋体"/>
              </a:rPr>
              <a:t>12.5</a:t>
            </a:r>
            <a:r>
              <a:rPr lang="zh-CN" altLang="en-US" sz="2000" b="1" dirty="0">
                <a:solidFill>
                  <a:prstClr val="black"/>
                </a:solidFill>
                <a:latin typeface="宋体"/>
              </a:rPr>
              <a:t>万次</a:t>
            </a:r>
            <a:r>
              <a:rPr lang="en-US" altLang="zh-CN" sz="2000" b="1" dirty="0">
                <a:solidFill>
                  <a:prstClr val="black"/>
                </a:solidFill>
                <a:latin typeface="宋体"/>
              </a:rPr>
              <a:t>,</a:t>
            </a:r>
            <a:r>
              <a:rPr lang="zh-CN" altLang="en-US" sz="2000" b="1" dirty="0">
                <a:solidFill>
                  <a:prstClr val="black"/>
                </a:solidFill>
                <a:latin typeface="宋体"/>
              </a:rPr>
              <a:t>最多时投入兵力达</a:t>
            </a:r>
            <a:r>
              <a:rPr lang="en-US" altLang="zh-CN" sz="2000" b="1" dirty="0">
                <a:solidFill>
                  <a:prstClr val="black"/>
                </a:solidFill>
                <a:latin typeface="宋体"/>
              </a:rPr>
              <a:t>90</a:t>
            </a:r>
            <a:r>
              <a:rPr lang="zh-CN" altLang="en-US" sz="2000" b="1" dirty="0">
                <a:solidFill>
                  <a:prstClr val="black"/>
                </a:solidFill>
                <a:latin typeface="宋体"/>
              </a:rPr>
              <a:t>多万正规部队和</a:t>
            </a:r>
            <a:r>
              <a:rPr lang="en-US" altLang="zh-CN" sz="2000" b="1" dirty="0">
                <a:solidFill>
                  <a:prstClr val="black"/>
                </a:solidFill>
                <a:latin typeface="宋体"/>
              </a:rPr>
              <a:t>200</a:t>
            </a:r>
            <a:r>
              <a:rPr lang="zh-CN" altLang="en-US" sz="2000" b="1" dirty="0">
                <a:solidFill>
                  <a:prstClr val="black"/>
                </a:solidFill>
                <a:latin typeface="宋体"/>
              </a:rPr>
              <a:t>多万民兵，并在抗战相持阶段上升为</a:t>
            </a:r>
            <a:r>
              <a:rPr lang="zh-CN" altLang="en-US" sz="2000" b="1" dirty="0" smtClean="0">
                <a:solidFill>
                  <a:prstClr val="black"/>
                </a:solidFill>
                <a:latin typeface="宋体"/>
              </a:rPr>
              <a:t>主战场</a:t>
            </a:r>
            <a:r>
              <a:rPr lang="en-US" altLang="zh-CN" sz="2000" b="1" dirty="0" smtClean="0">
                <a:solidFill>
                  <a:prstClr val="black"/>
                </a:solidFill>
                <a:latin typeface="宋体"/>
              </a:rPr>
              <a:t>……</a:t>
            </a:r>
          </a:p>
          <a:p>
            <a:pPr algn="r"/>
            <a:r>
              <a:rPr lang="en-US" altLang="zh-CN" sz="2000" b="1" dirty="0" smtClean="0">
                <a:solidFill>
                  <a:prstClr val="black"/>
                </a:solidFill>
                <a:latin typeface="宋体"/>
              </a:rPr>
              <a:t> </a:t>
            </a:r>
            <a:r>
              <a:rPr lang="en-US" altLang="zh-CN" sz="2000" b="1" dirty="0">
                <a:solidFill>
                  <a:prstClr val="black"/>
                </a:solidFill>
                <a:latin typeface="宋体"/>
              </a:rPr>
              <a:t>——</a:t>
            </a:r>
            <a:r>
              <a:rPr lang="zh-CN" altLang="en-US" sz="2000" b="1" dirty="0">
                <a:solidFill>
                  <a:prstClr val="black"/>
                </a:solidFill>
                <a:latin typeface="宋体"/>
              </a:rPr>
              <a:t>荣维木  步平</a:t>
            </a:r>
            <a:r>
              <a:rPr lang="en-US" altLang="zh-CN" sz="2000" b="1" dirty="0">
                <a:solidFill>
                  <a:prstClr val="black"/>
                </a:solidFill>
                <a:latin typeface="宋体"/>
              </a:rPr>
              <a:t>《</a:t>
            </a:r>
            <a:r>
              <a:rPr lang="zh-CN" altLang="en-US" sz="2000" b="1" dirty="0">
                <a:solidFill>
                  <a:prstClr val="black"/>
                </a:solidFill>
                <a:latin typeface="宋体"/>
              </a:rPr>
              <a:t>中华民族抗日战争全史</a:t>
            </a:r>
            <a:r>
              <a:rPr lang="en-US" altLang="zh-CN" sz="2000" b="1" dirty="0">
                <a:solidFill>
                  <a:prstClr val="black"/>
                </a:solidFill>
                <a:latin typeface="宋体"/>
              </a:rPr>
              <a:t>》</a:t>
            </a:r>
            <a:endParaRPr lang="zh-CN" altLang="en-US" sz="2000" b="1" dirty="0">
              <a:solidFill>
                <a:prstClr val="black"/>
              </a:solidFill>
              <a:latin typeface="宋体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4214" y="1916832"/>
            <a:ext cx="8568952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宋体"/>
              </a:rPr>
              <a:t>   （</a:t>
            </a:r>
            <a:r>
              <a:rPr lang="en-US" altLang="zh-CN" sz="2000" b="1" dirty="0" smtClean="0">
                <a:solidFill>
                  <a:prstClr val="black"/>
                </a:solidFill>
                <a:latin typeface="宋体"/>
              </a:rPr>
              <a:t>1942</a:t>
            </a:r>
            <a:r>
              <a:rPr lang="zh-CN" altLang="en-US" sz="2000" b="1" dirty="0" smtClean="0">
                <a:solidFill>
                  <a:prstClr val="black"/>
                </a:solidFill>
                <a:latin typeface="宋体"/>
              </a:rPr>
              <a:t>年前后）日军用于华北、华中的军队共有</a:t>
            </a:r>
            <a:r>
              <a:rPr lang="en-US" altLang="zh-CN" sz="2000" b="1" dirty="0" smtClean="0">
                <a:solidFill>
                  <a:prstClr val="black"/>
                </a:solidFill>
                <a:latin typeface="宋体"/>
              </a:rPr>
              <a:t>55</a:t>
            </a:r>
            <a:r>
              <a:rPr lang="zh-CN" altLang="en-US" sz="2000" b="1" dirty="0" smtClean="0">
                <a:solidFill>
                  <a:prstClr val="black"/>
                </a:solidFill>
                <a:latin typeface="宋体"/>
              </a:rPr>
              <a:t>万余人，期中用于巩固占领区的有</a:t>
            </a:r>
            <a:r>
              <a:rPr lang="en-US" altLang="zh-CN" sz="2000" b="1" dirty="0" smtClean="0">
                <a:solidFill>
                  <a:prstClr val="black"/>
                </a:solidFill>
                <a:latin typeface="宋体"/>
              </a:rPr>
              <a:t>33</a:t>
            </a:r>
            <a:r>
              <a:rPr lang="zh-CN" altLang="en-US" sz="2000" b="1" dirty="0" smtClean="0">
                <a:solidFill>
                  <a:prstClr val="black"/>
                </a:solidFill>
                <a:latin typeface="宋体"/>
              </a:rPr>
              <a:t>万余人，另有大量的伪军相配合</a:t>
            </a:r>
            <a:r>
              <a:rPr lang="en-US" altLang="zh-CN" sz="2000" b="1" dirty="0" smtClean="0">
                <a:solidFill>
                  <a:prstClr val="black"/>
                </a:solidFill>
                <a:latin typeface="宋体"/>
              </a:rPr>
              <a:t>……</a:t>
            </a:r>
            <a:r>
              <a:rPr lang="zh-CN" altLang="en-US" sz="2000" b="1" dirty="0" smtClean="0">
                <a:solidFill>
                  <a:prstClr val="black"/>
                </a:solidFill>
                <a:latin typeface="宋体"/>
              </a:rPr>
              <a:t>敌后战场抵抗的敌伪力量，到</a:t>
            </a:r>
            <a:r>
              <a:rPr lang="en-US" altLang="zh-CN" sz="2000" b="1" dirty="0" smtClean="0">
                <a:solidFill>
                  <a:prstClr val="black"/>
                </a:solidFill>
                <a:latin typeface="宋体"/>
              </a:rPr>
              <a:t>1943</a:t>
            </a:r>
            <a:r>
              <a:rPr lang="zh-CN" altLang="en-US" sz="2000" b="1" dirty="0" smtClean="0">
                <a:solidFill>
                  <a:prstClr val="black"/>
                </a:solidFill>
                <a:latin typeface="宋体"/>
              </a:rPr>
              <a:t>年，占在华日军的</a:t>
            </a:r>
            <a:r>
              <a:rPr lang="en-US" altLang="zh-CN" sz="2000" b="1" dirty="0" smtClean="0">
                <a:solidFill>
                  <a:prstClr val="black"/>
                </a:solidFill>
                <a:latin typeface="宋体"/>
              </a:rPr>
              <a:t>64%</a:t>
            </a:r>
            <a:r>
              <a:rPr lang="zh-CN" altLang="en-US" sz="2000" b="1" dirty="0" smtClean="0">
                <a:solidFill>
                  <a:prstClr val="black"/>
                </a:solidFill>
                <a:latin typeface="宋体"/>
              </a:rPr>
              <a:t>，伪军的</a:t>
            </a:r>
            <a:r>
              <a:rPr lang="en-US" altLang="zh-CN" sz="2000" b="1" dirty="0" smtClean="0">
                <a:solidFill>
                  <a:prstClr val="black"/>
                </a:solidFill>
                <a:latin typeface="宋体"/>
              </a:rPr>
              <a:t>95%</a:t>
            </a:r>
            <a:r>
              <a:rPr lang="zh-CN" altLang="en-US" sz="2000" b="1" dirty="0" smtClean="0">
                <a:solidFill>
                  <a:prstClr val="black"/>
                </a:solidFill>
                <a:latin typeface="宋体"/>
              </a:rPr>
              <a:t>。   </a:t>
            </a:r>
            <a:endParaRPr lang="en-US" altLang="zh-CN" sz="2000" b="1" dirty="0" smtClean="0">
              <a:solidFill>
                <a:prstClr val="black"/>
              </a:solidFill>
              <a:latin typeface="宋体"/>
            </a:endParaRPr>
          </a:p>
          <a:p>
            <a:pPr algn="r"/>
            <a:r>
              <a:rPr lang="en-US" altLang="zh-CN" sz="2000" b="1" dirty="0" smtClean="0">
                <a:solidFill>
                  <a:prstClr val="black"/>
                </a:solidFill>
                <a:latin typeface="宋体"/>
              </a:rPr>
              <a:t>——《</a:t>
            </a:r>
            <a:r>
              <a:rPr lang="zh-CN" altLang="en-US" sz="2000" b="1" dirty="0" smtClean="0">
                <a:solidFill>
                  <a:prstClr val="black"/>
                </a:solidFill>
                <a:latin typeface="宋体"/>
              </a:rPr>
              <a:t>光明日报</a:t>
            </a:r>
            <a:r>
              <a:rPr lang="en-US" altLang="zh-CN" sz="2000" b="1" dirty="0" smtClean="0">
                <a:solidFill>
                  <a:prstClr val="black"/>
                </a:solidFill>
                <a:latin typeface="宋体"/>
              </a:rPr>
              <a:t>》</a:t>
            </a:r>
            <a:endParaRPr lang="zh-CN" altLang="en-US" sz="2000" b="1" dirty="0">
              <a:solidFill>
                <a:prstClr val="black"/>
              </a:solidFill>
              <a:latin typeface="宋体"/>
            </a:endParaRP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251520" y="5157192"/>
            <a:ext cx="856895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8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结合材料和所学知识，分析抗日战争敌后战场及百团大战的影响？</a:t>
            </a:r>
            <a:endParaRPr lang="zh-CN" altLang="en-US" sz="2800" b="1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251520" y="5949280"/>
            <a:ext cx="8568952" cy="6926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鼓舞抗日斗志；配合正面战场；高效抗日</a:t>
            </a:r>
            <a:endParaRPr lang="zh-CN" altLang="en-US" sz="2800" b="1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0805037"/>
              </p:ext>
            </p:extLst>
          </p:nvPr>
        </p:nvGraphicFramePr>
        <p:xfrm>
          <a:off x="395536" y="3356992"/>
          <a:ext cx="6288360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6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5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消灭日军数量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抗战胜利前军队数量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国民党军队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85</a:t>
                      </a:r>
                      <a:r>
                        <a:rPr lang="zh-CN" altLang="en-US" dirty="0" smtClean="0"/>
                        <a:t>万左右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400</a:t>
                      </a:r>
                      <a:r>
                        <a:rPr lang="zh-CN" altLang="en-US" dirty="0" smtClean="0"/>
                        <a:t>万左右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共产党军队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52</a:t>
                      </a:r>
                      <a:r>
                        <a:rPr lang="zh-CN" altLang="en-US" dirty="0" smtClean="0"/>
                        <a:t>万左右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100</a:t>
                      </a:r>
                      <a:r>
                        <a:rPr lang="zh-CN" altLang="en-US" dirty="0" smtClean="0"/>
                        <a:t>万左右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855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2" descr="抗日战争全图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65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6115871" y="435581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27" name="直接箭头连接符 26"/>
          <p:cNvCxnSpPr/>
          <p:nvPr/>
        </p:nvCxnSpPr>
        <p:spPr>
          <a:xfrm>
            <a:off x="64434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6990999" y="908723"/>
            <a:ext cx="2044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东北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、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华北的抗日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……</a:t>
            </a:r>
          </a:p>
        </p:txBody>
      </p:sp>
      <p:sp>
        <p:nvSpPr>
          <p:cNvPr id="26" name="矩形 25"/>
          <p:cNvSpPr/>
          <p:nvPr/>
        </p:nvSpPr>
        <p:spPr>
          <a:xfrm>
            <a:off x="4504891" y="35332"/>
            <a:ext cx="1217000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日本侵华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948268" y="35332"/>
            <a:ext cx="1991251" cy="40011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中华民族的抗争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105820" y="2043699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105821" y="147549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135103" y="611396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088848" y="1708432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西安事变</a:t>
            </a:r>
            <a:endParaRPr lang="zh-CN" altLang="en-US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948267" y="2073040"/>
            <a:ext cx="219573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月淞沪会战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sz="16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抗日民族统一战线</a:t>
            </a:r>
            <a:endParaRPr lang="zh-CN" altLang="en-US" sz="16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太原会战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徐州会战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月武汉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会战</a:t>
            </a:r>
            <a:endParaRPr lang="en-US" altLang="zh-CN" sz="6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0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 百团大战</a:t>
            </a:r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长沙会战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 </a:t>
            </a:r>
            <a:endParaRPr lang="en-US" altLang="zh-CN" b="1" dirty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143113" y="29156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6115871" y="55079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925972" y="3573016"/>
            <a:ext cx="720080" cy="233910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wrap="square">
            <a:spAutoFit/>
          </a:bodyPr>
          <a:lstStyle/>
          <a:p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（直到</a:t>
            </a:r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年）</a:t>
            </a:r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正面    战场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历次会战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8460432" y="3025983"/>
            <a:ext cx="648072" cy="286232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wrap="square">
            <a:spAutoFit/>
          </a:bodyPr>
          <a:lstStyle/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敌后战场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游击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战争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143113" y="3573016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135102" y="47158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1942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05821" y="170506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1936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11964" y="608189"/>
            <a:ext cx="1952227" cy="59708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九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一八事变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altLang="zh-CN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华北</a:t>
            </a:r>
            <a:r>
              <a:rPr lang="zh-CN" altLang="en-US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事变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七事变</a:t>
            </a:r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日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本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全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侵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zh-CN" altLang="en-US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115871" y="436510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>
            <a:off x="6443404" y="288709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/>
        </p:nvSpPr>
        <p:spPr>
          <a:xfrm>
            <a:off x="6105820" y="2052991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105821" y="1484784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135103" y="620688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143113" y="29249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143113" y="3582308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135102" y="47251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1942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105821" y="171435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1936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11964" y="617481"/>
            <a:ext cx="1952227" cy="59708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九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一八事变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altLang="zh-CN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华北</a:t>
            </a:r>
            <a:r>
              <a:rPr lang="zh-CN" altLang="en-US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事变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七事变</a:t>
            </a:r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日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本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全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侵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zh-CN" altLang="en-US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52860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5" y="-243408"/>
            <a:ext cx="7886700" cy="1325563"/>
          </a:xfrm>
        </p:spPr>
        <p:txBody>
          <a:bodyPr/>
          <a:lstStyle/>
          <a:p>
            <a:r>
              <a:rPr lang="zh-CN" altLang="en-US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皖南事变</a:t>
            </a:r>
            <a:endParaRPr lang="zh-CN" altLang="en-US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9512" y="764704"/>
            <a:ext cx="8856984" cy="304698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         1941</a:t>
            </a:r>
            <a:r>
              <a:rPr lang="zh-CN" altLang="en-US" sz="2400" b="1" dirty="0"/>
              <a:t>年</a:t>
            </a:r>
            <a:r>
              <a:rPr lang="en-US" altLang="zh-CN" sz="2400" b="1" dirty="0"/>
              <a:t>1</a:t>
            </a:r>
            <a:r>
              <a:rPr lang="zh-CN" altLang="en-US" sz="2400" b="1" dirty="0"/>
              <a:t>月</a:t>
            </a:r>
            <a:r>
              <a:rPr lang="en-US" altLang="zh-CN" sz="2400" b="1" dirty="0"/>
              <a:t>4</a:t>
            </a:r>
            <a:r>
              <a:rPr lang="zh-CN" altLang="en-US" sz="2400" b="1" dirty="0" smtClean="0"/>
              <a:t>日，新四军军部及一个</a:t>
            </a:r>
            <a:r>
              <a:rPr lang="zh-CN" altLang="en-US" sz="2400" b="1" dirty="0"/>
              <a:t>支队</a:t>
            </a:r>
            <a:r>
              <a:rPr lang="en-US" altLang="zh-CN" sz="2400" b="1" dirty="0"/>
              <a:t>9000</a:t>
            </a:r>
            <a:r>
              <a:rPr lang="zh-CN" altLang="en-US" sz="2400" b="1" dirty="0"/>
              <a:t>余人由云岭出发北</a:t>
            </a:r>
            <a:r>
              <a:rPr lang="zh-CN" altLang="en-US" sz="2400" b="1" dirty="0" smtClean="0"/>
              <a:t>移，</a:t>
            </a:r>
            <a:r>
              <a:rPr lang="en-US" altLang="zh-CN" sz="2400" b="1" dirty="0" smtClean="0"/>
              <a:t>6</a:t>
            </a:r>
            <a:r>
              <a:rPr lang="zh-CN" altLang="en-US" sz="2400" b="1" dirty="0" smtClean="0"/>
              <a:t>日，在</a:t>
            </a:r>
            <a:r>
              <a:rPr lang="zh-CN" altLang="en-US" sz="2400" b="1" dirty="0"/>
              <a:t>皖南泾县茂林地区遭到国民党军队</a:t>
            </a:r>
            <a:r>
              <a:rPr lang="en-US" altLang="zh-CN" sz="2400" b="1" dirty="0"/>
              <a:t>8</a:t>
            </a:r>
            <a:r>
              <a:rPr lang="zh-CN" altLang="en-US" sz="2400" b="1" dirty="0"/>
              <a:t>万余人伏击。新四军血战七</a:t>
            </a:r>
            <a:r>
              <a:rPr lang="zh-CN" altLang="en-US" sz="2400" b="1" dirty="0" smtClean="0"/>
              <a:t>昼夜，除</a:t>
            </a:r>
            <a:r>
              <a:rPr lang="en-US" altLang="zh-CN" sz="2400" b="1" dirty="0"/>
              <a:t>2000</a:t>
            </a:r>
            <a:r>
              <a:rPr lang="zh-CN" altLang="en-US" sz="2400" b="1" dirty="0"/>
              <a:t>余人突围</a:t>
            </a:r>
            <a:r>
              <a:rPr lang="zh-CN" altLang="en-US" sz="2400" b="1" dirty="0" smtClean="0"/>
              <a:t>外，一</a:t>
            </a:r>
            <a:r>
              <a:rPr lang="zh-CN" altLang="en-US" sz="2400" b="1" dirty="0"/>
              <a:t>部被</a:t>
            </a:r>
            <a:r>
              <a:rPr lang="zh-CN" altLang="en-US" sz="2400" b="1" dirty="0" smtClean="0"/>
              <a:t>打散，大部</a:t>
            </a:r>
            <a:r>
              <a:rPr lang="zh-CN" altLang="en-US" sz="2400" b="1" dirty="0"/>
              <a:t>壮烈牺牲和被俘。军长叶挺谈判被</a:t>
            </a:r>
            <a:r>
              <a:rPr lang="zh-CN" altLang="en-US" sz="2400" b="1" dirty="0" smtClean="0"/>
              <a:t>扣，副</a:t>
            </a:r>
            <a:r>
              <a:rPr lang="zh-CN" altLang="en-US" sz="2400" b="1" dirty="0"/>
              <a:t>军长项英遇难</a:t>
            </a:r>
            <a:r>
              <a:rPr lang="zh-CN" altLang="en-US" sz="2400" b="1" dirty="0" smtClean="0"/>
              <a:t>。事变</a:t>
            </a:r>
            <a:r>
              <a:rPr lang="zh-CN" altLang="en-US" sz="2400" b="1" dirty="0"/>
              <a:t>发生</a:t>
            </a:r>
            <a:r>
              <a:rPr lang="zh-CN" altLang="en-US" sz="2400" b="1" dirty="0" smtClean="0"/>
              <a:t>后，中国共产党</a:t>
            </a:r>
            <a:r>
              <a:rPr lang="zh-CN" altLang="en-US" sz="2400" b="1" dirty="0"/>
              <a:t>进行了坚决</a:t>
            </a:r>
            <a:r>
              <a:rPr lang="zh-CN" altLang="en-US" sz="2400" b="1" dirty="0" smtClean="0"/>
              <a:t>回击，在</a:t>
            </a:r>
            <a:r>
              <a:rPr lang="zh-CN" altLang="en-US" sz="2400" b="1" dirty="0"/>
              <a:t>苏北重建</a:t>
            </a:r>
            <a:r>
              <a:rPr lang="zh-CN" altLang="en-US" sz="2400" b="1" dirty="0" smtClean="0"/>
              <a:t>新四军军部，同时</a:t>
            </a:r>
            <a:r>
              <a:rPr lang="zh-CN" altLang="en-US" sz="2400" b="1" dirty="0"/>
              <a:t>公布大量</a:t>
            </a:r>
            <a:r>
              <a:rPr lang="zh-CN" altLang="en-US" sz="2400" b="1" dirty="0" smtClean="0"/>
              <a:t>事实，揭露</a:t>
            </a:r>
            <a:r>
              <a:rPr lang="zh-CN" altLang="en-US" sz="2400" b="1" dirty="0"/>
              <a:t>国民党当局破坏抗战的</a:t>
            </a:r>
            <a:r>
              <a:rPr lang="zh-CN" altLang="en-US" sz="2400" b="1" dirty="0" smtClean="0"/>
              <a:t>图谋。</a:t>
            </a:r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月</a:t>
            </a:r>
            <a:r>
              <a:rPr lang="en-US" altLang="zh-CN" sz="2400" b="1" dirty="0" smtClean="0"/>
              <a:t>18</a:t>
            </a:r>
            <a:r>
              <a:rPr lang="zh-CN" altLang="en-US" sz="2400" b="1" dirty="0" smtClean="0"/>
              <a:t>日，重庆</a:t>
            </a:r>
            <a:r>
              <a:rPr lang="en-US" altLang="zh-CN" sz="2400" b="1" dirty="0"/>
              <a:t>《</a:t>
            </a:r>
            <a:r>
              <a:rPr lang="zh-CN" altLang="en-US" sz="2400" b="1" dirty="0"/>
              <a:t>新华日报</a:t>
            </a:r>
            <a:r>
              <a:rPr lang="en-US" altLang="zh-CN" sz="2400" b="1" dirty="0"/>
              <a:t>》</a:t>
            </a:r>
            <a:r>
              <a:rPr lang="zh-CN" altLang="en-US" sz="2400" b="1" dirty="0"/>
              <a:t>发表了周恩来“为江南死国难者志哀”和“千古奇</a:t>
            </a:r>
            <a:r>
              <a:rPr lang="zh-CN" altLang="en-US" sz="2400" b="1" dirty="0" smtClean="0"/>
              <a:t>冤，江南一叶，同室操戈，相</a:t>
            </a:r>
            <a:r>
              <a:rPr lang="zh-CN" altLang="en-US" sz="2400" b="1" dirty="0"/>
              <a:t>煎何急”的亲笔题词。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33056"/>
            <a:ext cx="4564807" cy="2583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bj\Desktop\timgNVBP17N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7" y="3933057"/>
            <a:ext cx="2968214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标题 1"/>
          <p:cNvSpPr txBox="1">
            <a:spLocks/>
          </p:cNvSpPr>
          <p:nvPr/>
        </p:nvSpPr>
        <p:spPr>
          <a:xfrm>
            <a:off x="286085" y="2348880"/>
            <a:ext cx="8568952" cy="69269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抗日民族统一战线，何去何从？</a:t>
            </a:r>
            <a:endParaRPr lang="zh-CN" altLang="en-US" sz="2800" b="1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9512" y="3211527"/>
            <a:ext cx="8856984" cy="1200329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        在</a:t>
            </a:r>
            <a:r>
              <a:rPr lang="zh-CN" altLang="en-US" sz="2400" b="1" dirty="0">
                <a:solidFill>
                  <a:srgbClr val="FF0000"/>
                </a:solidFill>
              </a:rPr>
              <a:t>一切工作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中，应该</a:t>
            </a:r>
            <a:r>
              <a:rPr lang="zh-CN" altLang="en-US" sz="2400" b="1" dirty="0">
                <a:solidFill>
                  <a:srgbClr val="FF0000"/>
                </a:solidFill>
              </a:rPr>
              <a:t>坚持抗日民族统一战线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的总方针，因为</a:t>
            </a:r>
            <a:r>
              <a:rPr lang="zh-CN" altLang="en-US" sz="2400" b="1" dirty="0">
                <a:solidFill>
                  <a:srgbClr val="FF0000"/>
                </a:solidFill>
              </a:rPr>
              <a:t>只有这种方针才能坚持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抗战，坚持持久战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……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才能</a:t>
            </a:r>
            <a:r>
              <a:rPr lang="zh-CN" altLang="en-US" sz="2400" b="1" dirty="0">
                <a:solidFill>
                  <a:srgbClr val="FF0000"/>
                </a:solidFill>
              </a:rPr>
              <a:t>争取最后胜利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。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sz="2400" b="1" dirty="0" smtClean="0">
                <a:solidFill>
                  <a:srgbClr val="FF0000"/>
                </a:solidFill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毛泽东</a:t>
            </a:r>
            <a:r>
              <a:rPr lang="en-US" altLang="zh-CN" sz="2400" b="1" dirty="0">
                <a:solidFill>
                  <a:srgbClr val="FF0000"/>
                </a:solidFill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</a:rPr>
              <a:t>论持久战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》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标题 1"/>
          <p:cNvSpPr txBox="1">
            <a:spLocks/>
          </p:cNvSpPr>
          <p:nvPr/>
        </p:nvSpPr>
        <p:spPr>
          <a:xfrm>
            <a:off x="395536" y="4893585"/>
            <a:ext cx="8568952" cy="6926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中国共产党：抗日战争的</a:t>
            </a:r>
            <a:r>
              <a:rPr lang="zh-CN" altLang="en-US" sz="40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中流砥柱</a:t>
            </a:r>
            <a:endParaRPr lang="zh-CN" altLang="en-US" sz="4000" b="1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436097" y="6147013"/>
            <a:ext cx="296821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周恩来的题词</a:t>
            </a:r>
            <a:endParaRPr lang="zh-CN" altLang="en-US" b="1" dirty="0">
              <a:solidFill>
                <a:prstClr val="black"/>
              </a:solidFill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8904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-27384"/>
            <a:ext cx="6705600" cy="259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74490" y="2627615"/>
            <a:ext cx="8640960" cy="418576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+mn-ea"/>
              </a:rPr>
              <a:t>    抗日战争</a:t>
            </a:r>
            <a:r>
              <a:rPr lang="zh-CN" altLang="en-US" sz="2000" b="1" dirty="0">
                <a:latin typeface="+mn-ea"/>
              </a:rPr>
              <a:t>时期，平山县是晋察冀地区的抗日模范根据地</a:t>
            </a:r>
            <a:r>
              <a:rPr lang="zh-CN" altLang="en-US" sz="2000" b="1" dirty="0" smtClean="0">
                <a:latin typeface="+mn-ea"/>
              </a:rPr>
              <a:t>。</a:t>
            </a:r>
            <a:endParaRPr lang="en-US" altLang="zh-CN" sz="2000" b="1" dirty="0" smtClean="0">
              <a:latin typeface="+mn-ea"/>
            </a:endParaRPr>
          </a:p>
          <a:p>
            <a:r>
              <a:rPr lang="en-US" altLang="zh-CN" sz="2000" b="1" dirty="0">
                <a:latin typeface="+mn-ea"/>
              </a:rPr>
              <a:t> </a:t>
            </a:r>
            <a:r>
              <a:rPr lang="en-US" altLang="zh-CN" sz="2000" b="1" dirty="0" smtClean="0">
                <a:latin typeface="+mn-ea"/>
              </a:rPr>
              <a:t>   </a:t>
            </a:r>
            <a:r>
              <a:rPr lang="zh-CN" altLang="en-US" sz="2000" b="1" dirty="0" smtClean="0">
                <a:latin typeface="+mn-ea"/>
              </a:rPr>
              <a:t>平</a:t>
            </a:r>
            <a:r>
              <a:rPr lang="zh-CN" altLang="en-US" sz="2000" b="1" dirty="0">
                <a:latin typeface="+mn-ea"/>
              </a:rPr>
              <a:t>山县的戎冠秀妈妈被誉为“子弟兵的母亲”，她带领全村妇女拥军支前，救护伤员，并带头为儿子报名参军</a:t>
            </a:r>
            <a:r>
              <a:rPr lang="zh-CN" altLang="en-US" sz="2000" b="1" dirty="0" smtClean="0">
                <a:latin typeface="+mn-ea"/>
              </a:rPr>
              <a:t>：</a:t>
            </a:r>
            <a:r>
              <a:rPr lang="en-US" altLang="zh-CN" sz="2000" b="1" dirty="0" smtClean="0">
                <a:latin typeface="+mn-ea"/>
              </a:rPr>
              <a:t>“</a:t>
            </a:r>
            <a:r>
              <a:rPr lang="zh-CN" altLang="en-US" sz="2000" b="1" dirty="0" smtClean="0">
                <a:latin typeface="+mn-ea"/>
              </a:rPr>
              <a:t>我</a:t>
            </a:r>
            <a:r>
              <a:rPr lang="zh-CN" altLang="en-US" sz="2000" b="1" dirty="0">
                <a:latin typeface="+mn-ea"/>
              </a:rPr>
              <a:t>有三个儿子，都报上名，验上哪个哪个去</a:t>
            </a:r>
            <a:r>
              <a:rPr lang="zh-CN" altLang="en-US" sz="2000" b="1" dirty="0" smtClean="0">
                <a:latin typeface="+mn-ea"/>
              </a:rPr>
              <a:t>！</a:t>
            </a:r>
            <a:r>
              <a:rPr lang="en-US" altLang="zh-CN" sz="2000" b="1" dirty="0" smtClean="0">
                <a:latin typeface="+mn-ea"/>
              </a:rPr>
              <a:t>” </a:t>
            </a:r>
            <a:r>
              <a:rPr lang="zh-CN" altLang="en-US" sz="2000" b="1" dirty="0">
                <a:latin typeface="+mn-ea"/>
              </a:rPr>
              <a:t>在向抗日民主政府交公粮时，她自己带头并动员群众多交粮交好粮，要求米中无沙子、无烂米、无糠皮；组织妇女做军鞋时，她只只过目，双双过秤；给八路军做棉衣，她要求份量足，絮得匀。她说：“不能让子弟兵吃带沙子的粮食，不能有糠皮和烂米，大家都要交好粮，军衣军鞋，要像给自己的亲人一样，做的结结实实，绝不能让子弟兵光着脚打仗。</a:t>
            </a:r>
            <a:r>
              <a:rPr lang="zh-CN" altLang="en-US" sz="2000" b="1" dirty="0" smtClean="0">
                <a:latin typeface="+mn-ea"/>
              </a:rPr>
              <a:t>”</a:t>
            </a:r>
            <a:endParaRPr lang="en-US" altLang="zh-CN" sz="2000" b="1" dirty="0" smtClean="0">
              <a:latin typeface="+mn-ea"/>
            </a:endParaRPr>
          </a:p>
          <a:p>
            <a:r>
              <a:rPr lang="zh-CN" altLang="en-US" sz="2000" b="1" dirty="0" smtClean="0">
                <a:latin typeface="+mn-ea"/>
              </a:rPr>
              <a:t>    抗战期间，</a:t>
            </a:r>
            <a:r>
              <a:rPr lang="zh-CN" altLang="en-US" sz="2000" b="1" dirty="0">
                <a:latin typeface="+mn-ea"/>
              </a:rPr>
              <a:t>平山县累计</a:t>
            </a:r>
            <a:r>
              <a:rPr lang="en-US" altLang="zh-CN" sz="2000" b="1" dirty="0">
                <a:latin typeface="+mn-ea"/>
              </a:rPr>
              <a:t>1.2</a:t>
            </a:r>
            <a:r>
              <a:rPr lang="zh-CN" altLang="en-US" sz="2000" b="1" dirty="0">
                <a:latin typeface="+mn-ea"/>
              </a:rPr>
              <a:t>万名青壮年参加八路军，</a:t>
            </a:r>
            <a:r>
              <a:rPr lang="en-US" altLang="zh-CN" sz="2000" b="1" dirty="0">
                <a:latin typeface="+mn-ea"/>
              </a:rPr>
              <a:t>7</a:t>
            </a:r>
            <a:r>
              <a:rPr lang="zh-CN" altLang="en-US" sz="2000" b="1" dirty="0">
                <a:latin typeface="+mn-ea"/>
              </a:rPr>
              <a:t>万多人参军参战，缴纳救国公粮</a:t>
            </a:r>
            <a:r>
              <a:rPr lang="en-US" altLang="zh-CN" sz="2000" b="1" dirty="0">
                <a:latin typeface="+mn-ea"/>
              </a:rPr>
              <a:t>4533</a:t>
            </a:r>
            <a:r>
              <a:rPr lang="zh-CN" altLang="en-US" sz="2000" b="1" dirty="0">
                <a:latin typeface="+mn-ea"/>
              </a:rPr>
              <a:t>万公斤，做军鞋</a:t>
            </a:r>
            <a:r>
              <a:rPr lang="en-US" altLang="zh-CN" sz="2000" b="1" dirty="0">
                <a:latin typeface="+mn-ea"/>
              </a:rPr>
              <a:t>57</a:t>
            </a:r>
            <a:r>
              <a:rPr lang="zh-CN" altLang="en-US" sz="2000" b="1" dirty="0">
                <a:latin typeface="+mn-ea"/>
              </a:rPr>
              <a:t>万双，做军被</a:t>
            </a:r>
            <a:r>
              <a:rPr lang="en-US" altLang="zh-CN" sz="2000" b="1" dirty="0">
                <a:latin typeface="+mn-ea"/>
              </a:rPr>
              <a:t>14.4</a:t>
            </a:r>
            <a:r>
              <a:rPr lang="zh-CN" altLang="en-US" sz="2000" b="1" dirty="0">
                <a:latin typeface="+mn-ea"/>
              </a:rPr>
              <a:t>万床</a:t>
            </a:r>
            <a:r>
              <a:rPr lang="zh-CN" altLang="en-US" sz="2000" b="1" dirty="0" smtClean="0">
                <a:latin typeface="+mn-ea"/>
              </a:rPr>
              <a:t>。</a:t>
            </a:r>
            <a:endParaRPr lang="en-US" altLang="zh-CN" sz="2000" b="1" dirty="0" smtClean="0">
              <a:latin typeface="+mn-ea"/>
            </a:endParaRPr>
          </a:p>
          <a:p>
            <a:r>
              <a:rPr lang="en-US" altLang="zh-CN" sz="2000" b="1" dirty="0">
                <a:latin typeface="+mn-ea"/>
              </a:rPr>
              <a:t> </a:t>
            </a:r>
            <a:r>
              <a:rPr lang="en-US" altLang="zh-CN" sz="2000" b="1" dirty="0" smtClean="0">
                <a:latin typeface="+mn-ea"/>
              </a:rPr>
              <a:t>   </a:t>
            </a:r>
            <a:r>
              <a:rPr lang="zh-CN" altLang="en-US" sz="2000" b="1" dirty="0" smtClean="0">
                <a:latin typeface="+mn-ea"/>
              </a:rPr>
              <a:t>正像</a:t>
            </a:r>
            <a:r>
              <a:rPr lang="zh-CN" altLang="en-US" sz="2000" b="1" dirty="0">
                <a:latin typeface="+mn-ea"/>
              </a:rPr>
              <a:t>这首支前民谣所唱的：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+mn-ea"/>
              </a:rPr>
              <a:t>“最后一碗</a:t>
            </a:r>
            <a:r>
              <a:rPr lang="zh-CN" altLang="en-US" sz="2400" b="1" dirty="0" smtClean="0">
                <a:solidFill>
                  <a:srgbClr val="FF0000"/>
                </a:solidFill>
                <a:latin typeface="+mn-ea"/>
              </a:rPr>
              <a:t>米，送</a:t>
            </a:r>
            <a:r>
              <a:rPr lang="zh-CN" altLang="en-US" sz="2400" b="1" dirty="0">
                <a:solidFill>
                  <a:srgbClr val="FF0000"/>
                </a:solidFill>
                <a:latin typeface="+mn-ea"/>
              </a:rPr>
              <a:t>去做军粮，最后一尺</a:t>
            </a:r>
            <a:r>
              <a:rPr lang="zh-CN" altLang="en-US" sz="2400" b="1" dirty="0" smtClean="0">
                <a:solidFill>
                  <a:srgbClr val="FF0000"/>
                </a:solidFill>
                <a:latin typeface="+mn-ea"/>
              </a:rPr>
              <a:t>布，送</a:t>
            </a:r>
            <a:r>
              <a:rPr lang="zh-CN" altLang="en-US" sz="2400" b="1" dirty="0">
                <a:solidFill>
                  <a:srgbClr val="FF0000"/>
                </a:solidFill>
                <a:latin typeface="+mn-ea"/>
              </a:rPr>
              <a:t>去做军装</a:t>
            </a:r>
            <a:r>
              <a:rPr lang="zh-CN" altLang="en-US" sz="2400" b="1" dirty="0" smtClean="0">
                <a:solidFill>
                  <a:srgbClr val="FF0000"/>
                </a:solidFill>
                <a:latin typeface="+mn-ea"/>
              </a:rPr>
              <a:t>，最后</a:t>
            </a:r>
            <a:r>
              <a:rPr lang="zh-CN" altLang="en-US" sz="2400" b="1" dirty="0">
                <a:solidFill>
                  <a:srgbClr val="FF0000"/>
                </a:solidFill>
                <a:latin typeface="+mn-ea"/>
              </a:rPr>
              <a:t>一件老</a:t>
            </a:r>
            <a:r>
              <a:rPr lang="zh-CN" altLang="en-US" sz="2400" b="1" dirty="0" smtClean="0">
                <a:solidFill>
                  <a:srgbClr val="FF0000"/>
                </a:solidFill>
                <a:latin typeface="+mn-ea"/>
              </a:rPr>
              <a:t>棉袄，盖</a:t>
            </a:r>
            <a:r>
              <a:rPr lang="zh-CN" altLang="en-US" sz="2400" b="1" dirty="0">
                <a:solidFill>
                  <a:srgbClr val="FF0000"/>
                </a:solidFill>
                <a:latin typeface="+mn-ea"/>
              </a:rPr>
              <a:t>在担架上，最后一个</a:t>
            </a:r>
            <a:r>
              <a:rPr lang="zh-CN" altLang="en-US" sz="2400" b="1" dirty="0" smtClean="0">
                <a:solidFill>
                  <a:srgbClr val="FF0000"/>
                </a:solidFill>
                <a:latin typeface="+mn-ea"/>
              </a:rPr>
              <a:t>亲骨肉，送</a:t>
            </a:r>
            <a:r>
              <a:rPr lang="zh-CN" altLang="en-US" sz="2400" b="1" dirty="0">
                <a:solidFill>
                  <a:srgbClr val="FF0000"/>
                </a:solidFill>
                <a:latin typeface="+mn-ea"/>
              </a:rPr>
              <a:t>去上战场</a:t>
            </a:r>
            <a:r>
              <a:rPr lang="zh-CN" altLang="en-US" sz="2400" b="1" dirty="0" smtClean="0">
                <a:solidFill>
                  <a:srgbClr val="FF0000"/>
                </a:solidFill>
                <a:latin typeface="+mn-ea"/>
              </a:rPr>
              <a:t>。”</a:t>
            </a:r>
            <a:endParaRPr lang="zh-CN" altLang="en-US" sz="2400" b="1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4644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三、东方主战场</a:t>
            </a:r>
            <a:endParaRPr lang="zh-CN" altLang="en-US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117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2" descr="抗日战争全图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65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6115871" y="435581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27" name="直接箭头连接符 26"/>
          <p:cNvCxnSpPr/>
          <p:nvPr/>
        </p:nvCxnSpPr>
        <p:spPr>
          <a:xfrm>
            <a:off x="64434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6990999" y="908723"/>
            <a:ext cx="2044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东北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、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华北的抗日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……</a:t>
            </a:r>
          </a:p>
        </p:txBody>
      </p:sp>
      <p:sp>
        <p:nvSpPr>
          <p:cNvPr id="26" name="矩形 25"/>
          <p:cNvSpPr/>
          <p:nvPr/>
        </p:nvSpPr>
        <p:spPr>
          <a:xfrm>
            <a:off x="4504891" y="35332"/>
            <a:ext cx="1217000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日本侵华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948268" y="35332"/>
            <a:ext cx="1991251" cy="40011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中华民族的抗争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105820" y="2043699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105821" y="147549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135103" y="611396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088848" y="1708432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西安事变</a:t>
            </a:r>
            <a:endParaRPr lang="zh-CN" altLang="en-US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948267" y="2073040"/>
            <a:ext cx="2195737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月淞沪会战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sz="16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抗日民族统一战线</a:t>
            </a:r>
            <a:endParaRPr lang="zh-CN" altLang="en-US" sz="16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太原会战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徐州会战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月武汉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会战</a:t>
            </a:r>
            <a:endParaRPr lang="en-US" altLang="zh-CN" sz="6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0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 百团大战</a:t>
            </a:r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长沙会战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 </a:t>
            </a:r>
            <a:r>
              <a:rPr lang="zh-CN" altLang="en-US" b="1" dirty="0" smtClean="0">
                <a:solidFill>
                  <a:srgbClr val="4532F8"/>
                </a:solidFill>
                <a:latin typeface="黑体" pitchFamily="2" charset="-122"/>
                <a:ea typeface="黑体" pitchFamily="2" charset="-122"/>
              </a:rPr>
              <a:t>入缅作战</a:t>
            </a:r>
            <a:endParaRPr lang="en-US" altLang="zh-CN" b="1" dirty="0" smtClean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143113" y="29156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6115871" y="55079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925972" y="3573016"/>
            <a:ext cx="720080" cy="233910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wrap="square">
            <a:spAutoFit/>
          </a:bodyPr>
          <a:lstStyle/>
          <a:p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（直到</a:t>
            </a:r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年）</a:t>
            </a:r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正面    战场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历次会战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8460432" y="3025983"/>
            <a:ext cx="648072" cy="286232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wrap="square">
            <a:spAutoFit/>
          </a:bodyPr>
          <a:lstStyle/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敌后战场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游击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战争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143113" y="3573016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323537" y="35332"/>
            <a:ext cx="3023585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世界反法西斯斗争大事件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135102" y="47158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1942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05821" y="170506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1936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11964" y="608189"/>
            <a:ext cx="1952227" cy="59708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九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一八事变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altLang="zh-CN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华北</a:t>
            </a:r>
            <a:r>
              <a:rPr lang="zh-CN" altLang="en-US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事变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七事变</a:t>
            </a:r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日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本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全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侵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zh-CN" altLang="en-US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115871" y="436510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>
            <a:off x="6443404" y="288709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/>
        </p:nvSpPr>
        <p:spPr>
          <a:xfrm>
            <a:off x="6105820" y="2052991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105821" y="1484784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135103" y="620688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143113" y="29249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143113" y="3582308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135102" y="47251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1942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105821" y="171435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1936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11964" y="617481"/>
            <a:ext cx="1952227" cy="59708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九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一八事变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altLang="zh-CN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华北</a:t>
            </a:r>
            <a:r>
              <a:rPr lang="zh-CN" altLang="en-US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事变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七事变</a:t>
            </a:r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日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本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全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侵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-2" y="548682"/>
            <a:ext cx="4355977" cy="618630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1929-1933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资本主义世界经济危机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1933.1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德国希特勒建立法西斯政权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1937.11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德意日形成“轴心国”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1939.9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德国闪击波兰，二战爆发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1940.9《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德意日三国同盟条约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1941.6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苏、德战争爆发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1941.12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太平洋战争爆发，美国参战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1942.1《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联合国家宣言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反法战线形成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1943.9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意大利投降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1943.11《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开罗宣言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</a:p>
          <a:p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83201" y="55079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410168" y="3573016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55" name="直接箭头连接符 54"/>
          <p:cNvCxnSpPr/>
          <p:nvPr/>
        </p:nvCxnSpPr>
        <p:spPr>
          <a:xfrm>
            <a:off x="37079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矩形 64"/>
          <p:cNvSpPr/>
          <p:nvPr/>
        </p:nvSpPr>
        <p:spPr>
          <a:xfrm>
            <a:off x="3398799" y="589753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398799" y="1463141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398799" y="198884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3384396" y="29156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80124"/>
            <a:ext cx="4900389" cy="3056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3" y="1484784"/>
            <a:ext cx="360040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989" y="1100702"/>
            <a:ext cx="321733" cy="378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573434"/>
            <a:ext cx="319361" cy="239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31337"/>
            <a:ext cx="335358" cy="220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629" y="1628181"/>
            <a:ext cx="310250" cy="204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3" descr="C:\Users\bj\Desktop\timgZ8B9BHQ5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067" y="1606243"/>
            <a:ext cx="351123" cy="413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7" name="组合 56"/>
          <p:cNvGrpSpPr/>
          <p:nvPr/>
        </p:nvGrpSpPr>
        <p:grpSpPr>
          <a:xfrm>
            <a:off x="35496" y="969691"/>
            <a:ext cx="3224782" cy="3136537"/>
            <a:chOff x="4983604" y="2220701"/>
            <a:chExt cx="4299710" cy="3136537"/>
          </a:xfrm>
        </p:grpSpPr>
        <p:sp>
          <p:nvSpPr>
            <p:cNvPr id="59" name="矩形 58"/>
            <p:cNvSpPr/>
            <p:nvPr/>
          </p:nvSpPr>
          <p:spPr>
            <a:xfrm>
              <a:off x="4983604" y="4772463"/>
              <a:ext cx="4251021" cy="5847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b="1" dirty="0" smtClean="0">
                  <a:latin typeface="微软雅黑" pitchFamily="34" charset="-122"/>
                  <a:ea typeface="微软雅黑" pitchFamily="34" charset="-122"/>
                </a:rPr>
                <a:t>1942</a:t>
              </a:r>
              <a:r>
                <a:rPr lang="zh-CN" altLang="en-US" sz="16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r>
                <a:rPr lang="en-US" altLang="zh-CN" sz="1600" b="1" dirty="0" smtClean="0"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1600" b="1" dirty="0" smtClean="0">
                  <a:latin typeface="微软雅黑" pitchFamily="34" charset="-122"/>
                  <a:ea typeface="微软雅黑" pitchFamily="34" charset="-122"/>
                </a:rPr>
                <a:t>月</a:t>
              </a:r>
              <a:r>
                <a:rPr lang="en-US" altLang="zh-CN" sz="1600" b="1" dirty="0" smtClean="0"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1600" b="1" dirty="0" smtClean="0">
                  <a:latin typeface="微软雅黑" pitchFamily="34" charset="-122"/>
                  <a:ea typeface="微软雅黑" pitchFamily="34" charset="-122"/>
                </a:rPr>
                <a:t>日美、英、苏、中四国领衔签署</a:t>
              </a:r>
              <a:r>
                <a:rPr lang="en-US" altLang="zh-CN" sz="1600" b="1" dirty="0" smtClean="0">
                  <a:latin typeface="微软雅黑" pitchFamily="34" charset="-122"/>
                  <a:ea typeface="微软雅黑" pitchFamily="34" charset="-122"/>
                </a:rPr>
                <a:t>《</a:t>
              </a:r>
              <a:r>
                <a:rPr lang="zh-CN" altLang="en-US" sz="1600" b="1" dirty="0" smtClean="0">
                  <a:latin typeface="微软雅黑" pitchFamily="34" charset="-122"/>
                  <a:ea typeface="微软雅黑" pitchFamily="34" charset="-122"/>
                </a:rPr>
                <a:t>联合国家宣言</a:t>
              </a:r>
              <a:r>
                <a:rPr lang="en-US" altLang="zh-CN" sz="1600" b="1" dirty="0" smtClean="0">
                  <a:latin typeface="微软雅黑" pitchFamily="34" charset="-122"/>
                  <a:ea typeface="微软雅黑" pitchFamily="34" charset="-122"/>
                </a:rPr>
                <a:t>》</a:t>
              </a:r>
              <a:endParaRPr lang="zh-CN" altLang="en-US" sz="16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61" name="Picture 2" descr="https://ss0.bdstatic.com/70cFvHSh_Q1YnxGkpoWK1HF6hhy/it/u=444671322,3456271908&amp;fm=27&amp;gp=0.jpg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4994472" y="2220701"/>
              <a:ext cx="4288842" cy="2573305"/>
            </a:xfrm>
            <a:prstGeom prst="rect">
              <a:avLst/>
            </a:prstGeom>
            <a:noFill/>
          </p:spPr>
        </p:pic>
      </p:grp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053963"/>
            <a:ext cx="349036" cy="240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4504892" y="4117813"/>
            <a:ext cx="1610980" cy="2407531"/>
            <a:chOff x="4504892" y="3757682"/>
            <a:chExt cx="1610980" cy="2407531"/>
          </a:xfrm>
        </p:grpSpPr>
        <p:pic>
          <p:nvPicPr>
            <p:cNvPr id="62" name="Picture 13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4510011" y="3757682"/>
              <a:ext cx="1595810" cy="2032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3" name="矩形 62"/>
            <p:cNvSpPr/>
            <p:nvPr/>
          </p:nvSpPr>
          <p:spPr>
            <a:xfrm>
              <a:off x="4504892" y="5795881"/>
              <a:ext cx="161098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戴安澜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4" name="矩形 63"/>
          <p:cNvSpPr/>
          <p:nvPr/>
        </p:nvSpPr>
        <p:spPr>
          <a:xfrm>
            <a:off x="72012" y="2692077"/>
            <a:ext cx="8964484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       三国之宗旨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在使日本所窃取于中国之领土，例如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东北四省、台湾、澎湖群岛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等，归还中华民国。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   </a:t>
            </a:r>
          </a:p>
          <a:p>
            <a:pPr algn="r"/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——《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开罗宣言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》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98058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6" dur="500" fill="hold"/>
                                        <p:tgtEl>
                                          <p:spTgt spid="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1" dur="500" fill="hold"/>
                                        <p:tgtEl>
                                          <p:spTgt spid="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6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7" dur="500" fill="hold"/>
                                        <p:tgtEl>
                                          <p:spTgt spid="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80"/>
                            </p:stCondLst>
                            <p:childTnLst>
                              <p:par>
                                <p:cTn id="1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8" dur="500" fill="hold"/>
                                        <p:tgtEl>
                                          <p:spTgt spid="7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7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7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0" grpId="0" animBg="1"/>
      <p:bldP spid="67" grpId="0" animBg="1"/>
      <p:bldP spid="68" grpId="0" animBg="1"/>
      <p:bldP spid="65" grpId="0" animBg="1"/>
      <p:bldP spid="60" grpId="0" animBg="1"/>
      <p:bldP spid="56" grpId="0" animBg="1"/>
      <p:bldP spid="66" grpId="0" animBg="1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9538" y="188640"/>
            <a:ext cx="8926958" cy="319472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zh-CN" altLang="en-US" sz="2400" dirty="0" smtClean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太平洋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战争时期，中国战场始终牵制着日本陆军的主力，日本有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110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万左右的军队用于中国战场，超过了日军在东南亚和太平洋各岛的兵力总和。到抗战胜利前夕，日本在中国战区的兵力多达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186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万人，占海外总兵力的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50%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以上</a:t>
            </a:r>
            <a:r>
              <a:rPr lang="zh-CN" altLang="en-US" sz="2400" dirty="0" smtClean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dirty="0" smtClean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spcBef>
                <a:spcPct val="20000"/>
              </a:spcBef>
            </a:pP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 smtClean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dirty="0" smtClean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正是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由于中国军民在世界反法西斯战争中发挥了极其重要的作用，与苏、美、英同为当时世界上坚持与轴心国作战的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支主力军，中国获得“四强”之一的称号。</a:t>
            </a:r>
            <a:endParaRPr lang="en-US" altLang="zh-CN" sz="24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r">
              <a:spcBef>
                <a:spcPct val="20000"/>
              </a:spcBef>
            </a:pP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摘自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光明日报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4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Picture 1" descr="C:\Users\Administrator\Documents\Tencent Files\673145908\Image\C2C\7)9L2LJF{0DL0Z9~Z%J{KN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8" y="3557317"/>
            <a:ext cx="1829718" cy="2138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2051720" y="3657012"/>
            <a:ext cx="6984776" cy="19389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勇敢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的中国人民抗击日本的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侵略，歼灭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了无数日军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摧毁了大量的日本军用物质。援助中国进行的英勇抗战并最终发起反击是非常必要的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因为中国的抗战是最终战胜日本的重要因素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罗斯福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炉边谈话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252537" y="5862463"/>
            <a:ext cx="8640960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思考：在这场世界反法西斯战争中，中国战场的角色？</a:t>
            </a:r>
            <a:endParaRPr lang="zh-CN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标题 1"/>
          <p:cNvSpPr txBox="1">
            <a:spLocks/>
          </p:cNvSpPr>
          <p:nvPr/>
        </p:nvSpPr>
        <p:spPr>
          <a:xfrm>
            <a:off x="179512" y="2348880"/>
            <a:ext cx="8568952" cy="1008112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东方主战场</a:t>
            </a:r>
          </a:p>
        </p:txBody>
      </p:sp>
    </p:spTree>
    <p:extLst>
      <p:ext uri="{BB962C8B-B14F-4D97-AF65-F5344CB8AC3E}">
        <p14:creationId xmlns:p14="http://schemas.microsoft.com/office/powerpoint/2010/main" val="33564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四、抗日战争的胜利</a:t>
            </a:r>
            <a:endParaRPr lang="zh-CN" altLang="en-US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732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052735"/>
            <a:ext cx="1655150" cy="2853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052736"/>
            <a:ext cx="2476450" cy="2853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2463354" cy="2898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34" y="4138803"/>
            <a:ext cx="3729898" cy="2603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5677" y="4138803"/>
            <a:ext cx="2133600" cy="2603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/>
        </p:nvSpPr>
        <p:spPr>
          <a:xfrm>
            <a:off x="251520" y="332656"/>
            <a:ext cx="4158511" cy="52322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prstClr val="black"/>
                </a:solidFill>
                <a:latin typeface="+mn-ea"/>
              </a:rPr>
              <a:t>1945</a:t>
            </a:r>
            <a:r>
              <a:rPr lang="zh-CN" altLang="en-US" sz="2800" b="1" dirty="0" smtClean="0">
                <a:solidFill>
                  <a:prstClr val="black"/>
                </a:solidFill>
                <a:latin typeface="+mn-ea"/>
              </a:rPr>
              <a:t>年</a:t>
            </a:r>
            <a:r>
              <a:rPr lang="en-US" altLang="zh-CN" sz="2800" b="1" dirty="0" smtClean="0">
                <a:solidFill>
                  <a:prstClr val="black"/>
                </a:solidFill>
                <a:latin typeface="+mn-ea"/>
              </a:rPr>
              <a:t>4—6</a:t>
            </a:r>
            <a:r>
              <a:rPr lang="zh-CN" altLang="en-US" sz="2800" b="1" dirty="0" smtClean="0">
                <a:solidFill>
                  <a:prstClr val="black"/>
                </a:solidFill>
                <a:latin typeface="+mn-ea"/>
              </a:rPr>
              <a:t>月  中共</a:t>
            </a:r>
            <a:r>
              <a:rPr lang="zh-CN" altLang="en-US" sz="2800" b="1" dirty="0">
                <a:solidFill>
                  <a:prstClr val="black"/>
                </a:solidFill>
                <a:latin typeface="+mn-ea"/>
              </a:rPr>
              <a:t>七大</a:t>
            </a:r>
            <a:endParaRPr lang="zh-CN" altLang="en-US" dirty="0"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35696" y="3481844"/>
            <a:ext cx="5570756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毛泽东作</a:t>
            </a:r>
            <a:r>
              <a:rPr lang="en-US" altLang="zh-CN" sz="28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sz="28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论联合政府</a:t>
            </a:r>
            <a:r>
              <a:rPr lang="en-US" altLang="zh-CN" sz="28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r>
              <a:rPr lang="zh-CN" altLang="en-US" sz="28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政治</a:t>
            </a:r>
            <a:r>
              <a:rPr lang="zh-CN" altLang="en-US" sz="2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报告</a:t>
            </a:r>
            <a:endParaRPr lang="en-US" altLang="zh-CN" sz="2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988096" y="6218148"/>
            <a:ext cx="521168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确立毛泽东思想为党的指导思想</a:t>
            </a:r>
            <a:endParaRPr lang="en-US" altLang="zh-CN" sz="2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5028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2" descr="抗日战争全图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65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6115871" y="435581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27" name="直接箭头连接符 26"/>
          <p:cNvCxnSpPr/>
          <p:nvPr/>
        </p:nvCxnSpPr>
        <p:spPr>
          <a:xfrm>
            <a:off x="64434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6990999" y="908723"/>
            <a:ext cx="2044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东北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、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华北的抗日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……</a:t>
            </a:r>
          </a:p>
        </p:txBody>
      </p:sp>
      <p:sp>
        <p:nvSpPr>
          <p:cNvPr id="26" name="矩形 25"/>
          <p:cNvSpPr/>
          <p:nvPr/>
        </p:nvSpPr>
        <p:spPr>
          <a:xfrm>
            <a:off x="4504891" y="35332"/>
            <a:ext cx="1217000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日本侵华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948268" y="35332"/>
            <a:ext cx="1991251" cy="40011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中华民族的抗争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105820" y="2043699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105821" y="147549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135103" y="611396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088848" y="1708432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西安事变</a:t>
            </a:r>
            <a:endParaRPr lang="zh-CN" altLang="en-US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948267" y="2073040"/>
            <a:ext cx="2195737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月淞沪会战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sz="16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抗日民族统一战线</a:t>
            </a:r>
            <a:endParaRPr lang="zh-CN" altLang="en-US" sz="16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太原会战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徐州会战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月武汉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会战</a:t>
            </a:r>
            <a:endParaRPr lang="en-US" altLang="zh-CN" sz="6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0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 百团大战</a:t>
            </a:r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长沙会战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 </a:t>
            </a:r>
            <a:r>
              <a:rPr lang="zh-CN" altLang="en-US" b="1" dirty="0" smtClean="0">
                <a:solidFill>
                  <a:srgbClr val="4532F8"/>
                </a:solidFill>
                <a:latin typeface="黑体" pitchFamily="2" charset="-122"/>
                <a:ea typeface="黑体" pitchFamily="2" charset="-122"/>
              </a:rPr>
              <a:t>入缅作战</a:t>
            </a:r>
            <a:endParaRPr lang="en-US" altLang="zh-CN" b="1" dirty="0" smtClean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月 抗日战争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完全胜利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143113" y="29156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6115871" y="55079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925972" y="3573016"/>
            <a:ext cx="720080" cy="233910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wrap="square">
            <a:spAutoFit/>
          </a:bodyPr>
          <a:lstStyle/>
          <a:p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（直到</a:t>
            </a:r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年）</a:t>
            </a:r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正面    战场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历次会战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8460432" y="3025983"/>
            <a:ext cx="648072" cy="286232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wrap="square">
            <a:spAutoFit/>
          </a:bodyPr>
          <a:lstStyle/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敌后战场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游击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战争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143113" y="3573016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323537" y="35332"/>
            <a:ext cx="3023585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世界反法西斯斗争大事件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135102" y="47158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1942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05821" y="170506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1936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11964" y="608189"/>
            <a:ext cx="1952227" cy="59708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九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一八事变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altLang="zh-CN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华北</a:t>
            </a:r>
            <a:r>
              <a:rPr lang="zh-CN" altLang="en-US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事变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七事变</a:t>
            </a:r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日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本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全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侵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zh-CN" altLang="en-US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115871" y="436510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>
            <a:off x="6443404" y="288709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/>
        </p:nvSpPr>
        <p:spPr>
          <a:xfrm>
            <a:off x="6105820" y="2052991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105821" y="1484784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135103" y="620688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143113" y="29249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143113" y="3582308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135102" y="47251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1942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105821" y="171435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1936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11964" y="617481"/>
            <a:ext cx="1952227" cy="59708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九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一八事变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altLang="zh-CN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华北</a:t>
            </a:r>
            <a:r>
              <a:rPr lang="zh-CN" altLang="en-US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事变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七事变</a:t>
            </a:r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日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本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全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侵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-3" y="476673"/>
            <a:ext cx="4504893" cy="646330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1929-1933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资本主义世界经济危机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1933.1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德国希特勒建立法西斯政权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1937.11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德意日形成“轴心国”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1939.9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德国闪击波兰，二战爆发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1940.9《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德意日三国同盟条约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1941.6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苏、德战争爆发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1941.12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太平洋战争爆发，美国参战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1942.1《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联合国家宣言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反法战线形成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1943.9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意大利投降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1943.11《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开罗宣言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1945.5 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德国无条件投降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1945.8 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美国对日投放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原子弹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苏军进入中国东北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1945.8 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日本无条件投降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1945.9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签署无条件投降书，二战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结束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83201" y="55079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410168" y="3573016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55" name="直接箭头连接符 54"/>
          <p:cNvCxnSpPr/>
          <p:nvPr/>
        </p:nvCxnSpPr>
        <p:spPr>
          <a:xfrm>
            <a:off x="37079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矩形 64"/>
          <p:cNvSpPr/>
          <p:nvPr/>
        </p:nvSpPr>
        <p:spPr>
          <a:xfrm>
            <a:off x="3398799" y="589753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398799" y="1463141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398799" y="198884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3384396" y="29156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69" name="Picture 10" descr="http://05.imgmini.eastday.com/mobile/20170830/43d2502294a6171ce32d7277aa8c962b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4891" y="5157192"/>
            <a:ext cx="1581734" cy="1314596"/>
          </a:xfrm>
          <a:prstGeom prst="rect">
            <a:avLst/>
          </a:prstGeom>
          <a:noFill/>
        </p:spPr>
      </p:pic>
      <p:pic>
        <p:nvPicPr>
          <p:cNvPr id="72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5856" y="486689"/>
            <a:ext cx="2895881" cy="2947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3" name="Picture 12" descr="https://timgsa.baidu.com/timg?image&amp;quality=80&amp;size=b9999_10000&amp;sec=1511060857961&amp;di=918a503107b8c8ac1f49429322fc01a3&amp;imgtype=0&amp;src=http%3A%2F%2Fwww.cctv.com%2Fhistory%2F20050906%2Fimages%2F102915_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9396" y="12050"/>
            <a:ext cx="2665029" cy="57919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388518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2" descr="抗日战争全图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65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6115871" y="435581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27" name="直接箭头连接符 26"/>
          <p:cNvCxnSpPr/>
          <p:nvPr/>
        </p:nvCxnSpPr>
        <p:spPr>
          <a:xfrm>
            <a:off x="64434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6990999" y="908723"/>
            <a:ext cx="2044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东北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、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华北的抗日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……</a:t>
            </a:r>
          </a:p>
        </p:txBody>
      </p:sp>
      <p:sp>
        <p:nvSpPr>
          <p:cNvPr id="26" name="矩形 25"/>
          <p:cNvSpPr/>
          <p:nvPr/>
        </p:nvSpPr>
        <p:spPr>
          <a:xfrm>
            <a:off x="4504891" y="35332"/>
            <a:ext cx="1217000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日本侵华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948268" y="35332"/>
            <a:ext cx="1991251" cy="40011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中华民族的抗争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105820" y="2043699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105821" y="147549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135103" y="611396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088848" y="1708432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西安事变</a:t>
            </a:r>
            <a:endParaRPr lang="zh-CN" altLang="en-US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948267" y="2073040"/>
            <a:ext cx="2195737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月淞沪会战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sz="16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抗日民族统一战线</a:t>
            </a:r>
            <a:endParaRPr lang="zh-CN" altLang="en-US" sz="16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太原会战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徐州会战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月武汉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会战</a:t>
            </a:r>
            <a:endParaRPr lang="en-US" altLang="zh-CN" sz="6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0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 百团大战</a:t>
            </a:r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长沙会战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 </a:t>
            </a:r>
            <a:r>
              <a:rPr lang="zh-CN" altLang="en-US" b="1" dirty="0" smtClean="0">
                <a:solidFill>
                  <a:srgbClr val="4532F8"/>
                </a:solidFill>
                <a:latin typeface="黑体" pitchFamily="2" charset="-122"/>
                <a:ea typeface="黑体" pitchFamily="2" charset="-122"/>
              </a:rPr>
              <a:t>入缅作战</a:t>
            </a:r>
            <a:endParaRPr lang="en-US" altLang="zh-CN" b="1" dirty="0" smtClean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月 抗日战争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完全胜利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143113" y="29156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6115871" y="55079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925972" y="3573016"/>
            <a:ext cx="720080" cy="233910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wrap="square">
            <a:spAutoFit/>
          </a:bodyPr>
          <a:lstStyle/>
          <a:p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（直到</a:t>
            </a:r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年）</a:t>
            </a:r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正面    战场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历次会战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8460432" y="3025983"/>
            <a:ext cx="648072" cy="286232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wrap="square">
            <a:spAutoFit/>
          </a:bodyPr>
          <a:lstStyle/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敌后战场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游击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战争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143113" y="3573016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323537" y="35332"/>
            <a:ext cx="3023585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世界反法西斯斗争大事件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135102" y="47158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1942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05821" y="170506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1936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11964" y="608189"/>
            <a:ext cx="1952227" cy="5970865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九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一八事变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altLang="zh-CN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华北</a:t>
            </a:r>
            <a:r>
              <a:rPr lang="zh-CN" altLang="en-US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事变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七事变</a:t>
            </a:r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日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本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全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侵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zh-CN" altLang="en-US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115871" y="436510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>
            <a:off x="6443404" y="288709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/>
        </p:nvSpPr>
        <p:spPr>
          <a:xfrm>
            <a:off x="6105820" y="2052991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105821" y="1484784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135103" y="620688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143113" y="29249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143113" y="3582308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135102" y="47251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1942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105821" y="171435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1936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11964" y="617481"/>
            <a:ext cx="1952227" cy="59708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九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一八事变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altLang="zh-CN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华北</a:t>
            </a:r>
            <a:r>
              <a:rPr lang="zh-CN" altLang="en-US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事变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七事变</a:t>
            </a:r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日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本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全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侵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-2" y="476672"/>
            <a:ext cx="4355978" cy="66967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1929-1933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资本主义世界经济危机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1933.1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德国希特勒建立法西斯政权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1937.11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德意日形成“轴心国”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1939.9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德国闪击波兰，二战爆发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1940.9《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德意日三国同盟条约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1941.6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苏、德战争爆发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1941.12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太平洋战争爆发，美国参战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1942.1《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联合国家宣言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反法战线形成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1943.9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意大利投降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1943.11《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开罗宣言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1945.5 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德国无条件投降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1945.8 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美国对日投放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原子弹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苏军进入中国东北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1945.8 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日本无条件投降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1945.9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日本签署无条件投降书，二战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结束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83201" y="55079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410168" y="3573016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55" name="直接箭头连接符 54"/>
          <p:cNvCxnSpPr/>
          <p:nvPr/>
        </p:nvCxnSpPr>
        <p:spPr>
          <a:xfrm>
            <a:off x="37079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矩形 64"/>
          <p:cNvSpPr/>
          <p:nvPr/>
        </p:nvSpPr>
        <p:spPr>
          <a:xfrm>
            <a:off x="3398799" y="589753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398799" y="1463141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398799" y="198884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3384396" y="29156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79512" y="80788"/>
            <a:ext cx="2791327" cy="3377710"/>
            <a:chOff x="3532175" y="411133"/>
            <a:chExt cx="4662238" cy="4205580"/>
          </a:xfrm>
        </p:grpSpPr>
        <p:pic>
          <p:nvPicPr>
            <p:cNvPr id="46" name="Picture 1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532175" y="411133"/>
              <a:ext cx="4662238" cy="37598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7" name="矩形 46"/>
            <p:cNvSpPr/>
            <p:nvPr/>
          </p:nvSpPr>
          <p:spPr>
            <a:xfrm>
              <a:off x="3562320" y="3735325"/>
              <a:ext cx="4632093" cy="8813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latin typeface="微软雅黑" pitchFamily="34" charset="-122"/>
                  <a:ea typeface="微软雅黑" pitchFamily="34" charset="-122"/>
                </a:rPr>
                <a:t>1945</a:t>
              </a:r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r>
                <a:rPr lang="en-US" altLang="zh-CN" sz="2000" b="1" dirty="0" smtClean="0">
                  <a:latin typeface="微软雅黑" pitchFamily="34" charset="-122"/>
                  <a:ea typeface="微软雅黑" pitchFamily="34" charset="-122"/>
                </a:rPr>
                <a:t>9</a:t>
              </a:r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月</a:t>
              </a:r>
              <a:r>
                <a:rPr lang="en-US" altLang="zh-CN" sz="2000" b="1" dirty="0" smtClean="0"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日“密苏里号受降”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785719" y="25166"/>
            <a:ext cx="3465095" cy="3691866"/>
            <a:chOff x="3489158" y="0"/>
            <a:chExt cx="4620126" cy="3691868"/>
          </a:xfrm>
        </p:grpSpPr>
        <p:pic>
          <p:nvPicPr>
            <p:cNvPr id="49" name="Picture 18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490412" y="0"/>
              <a:ext cx="4562955" cy="2983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0" name="矩形 49"/>
            <p:cNvSpPr/>
            <p:nvPr/>
          </p:nvSpPr>
          <p:spPr>
            <a:xfrm>
              <a:off x="3489158" y="2983982"/>
              <a:ext cx="4620126" cy="7078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latin typeface="微软雅黑" pitchFamily="34" charset="-122"/>
                  <a:ea typeface="微软雅黑" pitchFamily="34" charset="-122"/>
                </a:rPr>
                <a:t>   1945</a:t>
              </a:r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r>
                <a:rPr lang="en-US" altLang="zh-CN" sz="2000" b="1" dirty="0" smtClean="0">
                  <a:latin typeface="微软雅黑" pitchFamily="34" charset="-122"/>
                  <a:ea typeface="微软雅黑" pitchFamily="34" charset="-122"/>
                </a:rPr>
                <a:t>9</a:t>
              </a:r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月</a:t>
              </a:r>
              <a:r>
                <a:rPr lang="en-US" altLang="zh-CN" sz="2000" b="1" dirty="0" smtClean="0">
                  <a:latin typeface="微软雅黑" pitchFamily="34" charset="-122"/>
                  <a:ea typeface="微软雅黑" pitchFamily="34" charset="-122"/>
                </a:rPr>
                <a:t>9</a:t>
              </a:r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日中国战区“南京受降”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82675" y="3412702"/>
            <a:ext cx="2947714" cy="3381479"/>
            <a:chOff x="3626675" y="-145054"/>
            <a:chExt cx="3777915" cy="3865163"/>
          </a:xfrm>
        </p:grpSpPr>
        <p:sp>
          <p:nvSpPr>
            <p:cNvPr id="57" name="矩形 56"/>
            <p:cNvSpPr/>
            <p:nvPr/>
          </p:nvSpPr>
          <p:spPr>
            <a:xfrm>
              <a:off x="3626675" y="2910968"/>
              <a:ext cx="3777915" cy="8091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b="1" dirty="0" smtClean="0">
                  <a:latin typeface="微软雅黑" pitchFamily="34" charset="-122"/>
                  <a:ea typeface="微软雅黑" pitchFamily="34" charset="-122"/>
                </a:rPr>
                <a:t>   </a:t>
              </a:r>
              <a:r>
                <a:rPr lang="en-US" altLang="zh-CN" sz="2000" b="1" dirty="0" smtClean="0">
                  <a:latin typeface="微软雅黑" pitchFamily="34" charset="-122"/>
                  <a:ea typeface="微软雅黑" pitchFamily="34" charset="-122"/>
                </a:rPr>
                <a:t>1945</a:t>
              </a:r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r>
                <a:rPr lang="en-US" altLang="zh-CN" sz="2000" b="1" dirty="0" smtClean="0">
                  <a:latin typeface="微软雅黑" pitchFamily="34" charset="-122"/>
                  <a:ea typeface="微软雅黑" pitchFamily="34" charset="-122"/>
                </a:rPr>
                <a:t>10</a:t>
              </a:r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月</a:t>
              </a:r>
              <a:r>
                <a:rPr lang="en-US" altLang="zh-CN" sz="2000" b="1" dirty="0" smtClean="0">
                  <a:latin typeface="微软雅黑" pitchFamily="34" charset="-122"/>
                  <a:ea typeface="微软雅黑" pitchFamily="34" charset="-122"/>
                </a:rPr>
                <a:t>10</a:t>
              </a:r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日</a:t>
              </a:r>
              <a:endParaRPr lang="en-US" altLang="zh-CN" sz="2000" b="1" dirty="0" smtClean="0"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“北平受降”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59" name="Picture 23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626675" y="-145054"/>
              <a:ext cx="3736648" cy="30560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61" name="组合 60"/>
          <p:cNvGrpSpPr/>
          <p:nvPr/>
        </p:nvGrpSpPr>
        <p:grpSpPr>
          <a:xfrm>
            <a:off x="5937484" y="2813099"/>
            <a:ext cx="3112477" cy="3928269"/>
            <a:chOff x="8377790" y="2281665"/>
            <a:chExt cx="4149970" cy="3928269"/>
          </a:xfrm>
        </p:grpSpPr>
        <p:pic>
          <p:nvPicPr>
            <p:cNvPr id="62" name="Picture 6" descr="https://gss1.bdstatic.com/9vo3dSag_xI4khGkpoWK1HF6hhy/baike/w%3D268/sign=c939219ba7efce1bea2bcfcc9750f3e8/bd3eb13533fa828bffc8ff8efd1f4134960a5af7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0086803" y="2281665"/>
              <a:ext cx="2433671" cy="3063360"/>
            </a:xfrm>
            <a:prstGeom prst="rect">
              <a:avLst/>
            </a:prstGeom>
            <a:noFill/>
          </p:spPr>
        </p:pic>
        <p:sp>
          <p:nvSpPr>
            <p:cNvPr id="63" name="矩形 62"/>
            <p:cNvSpPr/>
            <p:nvPr/>
          </p:nvSpPr>
          <p:spPr>
            <a:xfrm>
              <a:off x="8377790" y="5378937"/>
              <a:ext cx="4149970" cy="8309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latin typeface="微软雅黑" pitchFamily="34" charset="-122"/>
                  <a:ea typeface="微软雅黑" pitchFamily="34" charset="-122"/>
                </a:rPr>
                <a:t>1945</a:t>
              </a:r>
              <a:r>
                <a:rPr lang="zh-CN" altLang="en-US" sz="2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r>
                <a:rPr lang="en-US" altLang="zh-CN" sz="2400" b="1" dirty="0" smtClean="0">
                  <a:latin typeface="微软雅黑" pitchFamily="34" charset="-122"/>
                  <a:ea typeface="微软雅黑" pitchFamily="34" charset="-122"/>
                </a:rPr>
                <a:t>10</a:t>
              </a:r>
              <a:r>
                <a:rPr lang="zh-CN" altLang="en-US" sz="2400" b="1" dirty="0" smtClean="0">
                  <a:latin typeface="微软雅黑" pitchFamily="34" charset="-122"/>
                  <a:ea typeface="微软雅黑" pitchFamily="34" charset="-122"/>
                </a:rPr>
                <a:t>月</a:t>
              </a:r>
              <a:r>
                <a:rPr lang="en-US" altLang="zh-CN" sz="2400" b="1" dirty="0" smtClean="0">
                  <a:latin typeface="微软雅黑" pitchFamily="34" charset="-122"/>
                  <a:ea typeface="微软雅黑" pitchFamily="34" charset="-122"/>
                </a:rPr>
                <a:t>25</a:t>
              </a:r>
              <a:r>
                <a:rPr lang="zh-CN" altLang="en-US" sz="2400" b="1" dirty="0" smtClean="0">
                  <a:latin typeface="微软雅黑" pitchFamily="34" charset="-122"/>
                  <a:ea typeface="微软雅黑" pitchFamily="34" charset="-122"/>
                </a:rPr>
                <a:t>日“台北受降”</a:t>
              </a:r>
              <a:endParaRPr lang="zh-CN" altLang="en-US" sz="24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4" name="矩形 63"/>
          <p:cNvSpPr/>
          <p:nvPr/>
        </p:nvSpPr>
        <p:spPr>
          <a:xfrm>
            <a:off x="35496" y="4293096"/>
            <a:ext cx="9073008" cy="255454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从今天起，台湾及澎湖列岛正式重入中国版图，所有一切土地、人民、政事，皆已置于中国政府主权之下。此一极有历史意义之事实，本人特向我国同胞及全世界报告周知，台湾现已光复。</a:t>
            </a:r>
            <a:endParaRPr lang="en-US" altLang="zh-CN" sz="3200" b="1" dirty="0" smtClean="0">
              <a:latin typeface="微软雅黑" pitchFamily="34" charset="-122"/>
              <a:ea typeface="微软雅黑" pitchFamily="34" charset="-122"/>
            </a:endParaRPr>
          </a:p>
          <a:p>
            <a:pPr algn="r"/>
            <a:r>
              <a:rPr lang="en-US" altLang="zh-CN" sz="3200" b="1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台湾受降区受降主官陈仪上将</a:t>
            </a:r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415029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2" descr="抗日战争全图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65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6115871" y="435581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27" name="直接箭头连接符 26"/>
          <p:cNvCxnSpPr/>
          <p:nvPr/>
        </p:nvCxnSpPr>
        <p:spPr>
          <a:xfrm>
            <a:off x="64434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6990999" y="908723"/>
            <a:ext cx="2044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东北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、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华北的抗日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……</a:t>
            </a:r>
          </a:p>
        </p:txBody>
      </p:sp>
      <p:sp>
        <p:nvSpPr>
          <p:cNvPr id="26" name="矩形 25"/>
          <p:cNvSpPr/>
          <p:nvPr/>
        </p:nvSpPr>
        <p:spPr>
          <a:xfrm>
            <a:off x="4504891" y="35332"/>
            <a:ext cx="1217000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日本侵华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948268" y="35332"/>
            <a:ext cx="1991251" cy="40011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中华民族的抗争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105820" y="2043699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105821" y="147549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135103" y="611396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088848" y="1708432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西安事变</a:t>
            </a:r>
            <a:endParaRPr lang="zh-CN" altLang="en-US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948267" y="2073040"/>
            <a:ext cx="2195737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月淞沪会战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sz="16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抗日民族统一战线</a:t>
            </a:r>
            <a:endParaRPr lang="zh-CN" altLang="en-US" sz="16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太原会战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徐州会战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月武汉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会战</a:t>
            </a:r>
            <a:endParaRPr lang="en-US" altLang="zh-CN" sz="6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0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 百团大战</a:t>
            </a:r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长沙会战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 </a:t>
            </a:r>
            <a:r>
              <a:rPr lang="zh-CN" altLang="en-US" b="1" dirty="0" smtClean="0">
                <a:solidFill>
                  <a:srgbClr val="4532F8"/>
                </a:solidFill>
                <a:latin typeface="黑体" pitchFamily="2" charset="-122"/>
                <a:ea typeface="黑体" pitchFamily="2" charset="-122"/>
              </a:rPr>
              <a:t>入缅作战</a:t>
            </a:r>
            <a:endParaRPr lang="en-US" altLang="zh-CN" b="1" dirty="0" smtClean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月 抗日战争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完全胜利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143113" y="29156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6115871" y="55079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925972" y="3573016"/>
            <a:ext cx="720080" cy="233910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wrap="square">
            <a:spAutoFit/>
          </a:bodyPr>
          <a:lstStyle/>
          <a:p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（直到</a:t>
            </a:r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年）</a:t>
            </a:r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正面    战场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历次会战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8460432" y="3025983"/>
            <a:ext cx="648072" cy="286232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wrap="square">
            <a:spAutoFit/>
          </a:bodyPr>
          <a:lstStyle/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敌后战场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游击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战争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143113" y="3573016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135102" y="47158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1942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05821" y="170506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1936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11964" y="608189"/>
            <a:ext cx="1952227" cy="59708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九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一八事变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altLang="zh-CN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华北</a:t>
            </a:r>
            <a:r>
              <a:rPr lang="zh-CN" altLang="en-US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事变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七事变</a:t>
            </a:r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日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本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全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侵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zh-CN" altLang="en-US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115871" y="436510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>
            <a:off x="6443404" y="288709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/>
        </p:nvSpPr>
        <p:spPr>
          <a:xfrm>
            <a:off x="6105820" y="2052991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105821" y="1484784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135103" y="620688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143113" y="29249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143113" y="3582308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135102" y="47251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1942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105821" y="171435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1936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11964" y="617481"/>
            <a:ext cx="1952227" cy="59708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九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一八事变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altLang="zh-CN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华北</a:t>
            </a:r>
            <a:r>
              <a:rPr lang="zh-CN" altLang="en-US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事变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七事变</a:t>
            </a:r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日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本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全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侵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83201" y="55079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410168" y="3573016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55" name="直接箭头连接符 54"/>
          <p:cNvCxnSpPr/>
          <p:nvPr/>
        </p:nvCxnSpPr>
        <p:spPr>
          <a:xfrm>
            <a:off x="37079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矩形 64"/>
          <p:cNvSpPr/>
          <p:nvPr/>
        </p:nvSpPr>
        <p:spPr>
          <a:xfrm>
            <a:off x="3398799" y="589753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398799" y="1463141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398799" y="198884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3384396" y="29156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359036" y="44624"/>
            <a:ext cx="3023585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世界反法西斯斗争大事件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35496" y="485965"/>
            <a:ext cx="4504893" cy="646330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1929-1933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资本主义世界经济危机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1933.1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德国希特勒建立法西斯政权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1937.11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德意日形成“轴心国”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1939.9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德国闪击波兰，二战爆发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1940.9《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德意日三国同盟条约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1941.6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苏、德战争爆发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1941.12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太平洋战争爆发，美国参战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1942.1《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联合国家宣言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反法战线形成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1943.9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意大利投降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1943.11《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开罗宣言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1945.5 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德国无条件投降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1945.8 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美国对日投放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原子弹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苏军进入中国东北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1945.8 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日本无条件投降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1945.9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签署无条件投降书，二战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结束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3418700" y="551723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3445667" y="3582308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73" name="直接箭头连接符 72"/>
          <p:cNvCxnSpPr/>
          <p:nvPr/>
        </p:nvCxnSpPr>
        <p:spPr>
          <a:xfrm>
            <a:off x="3743403" y="288709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3434298" y="599045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3434298" y="1472433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3434298" y="199813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3419895" y="29249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82851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3"/>
          <p:cNvSpPr txBox="1">
            <a:spLocks noChangeArrowheads="1"/>
          </p:cNvSpPr>
          <p:nvPr/>
        </p:nvSpPr>
        <p:spPr bwMode="auto">
          <a:xfrm>
            <a:off x="179512" y="152403"/>
            <a:ext cx="8820472" cy="20621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“这一伟大胜利，开辟了中华民族伟大复兴的光明前景，开启了古老中国凤凰涅槃、浴火重生的新征程。”</a:t>
            </a:r>
            <a:endParaRPr lang="en-US" altLang="zh-CN" sz="3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——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习近平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0" y="2438401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FF0000"/>
                </a:solidFill>
                <a:ea typeface="微软雅黑" pitchFamily="34" charset="-122"/>
              </a:rPr>
              <a:t>思考：如何理解习近平主席的这句话？</a:t>
            </a:r>
          </a:p>
        </p:txBody>
      </p:sp>
      <p:sp>
        <p:nvSpPr>
          <p:cNvPr id="23556" name="Text Box 3"/>
          <p:cNvSpPr txBox="1">
            <a:spLocks noChangeArrowheads="1"/>
          </p:cNvSpPr>
          <p:nvPr/>
        </p:nvSpPr>
        <p:spPr bwMode="auto">
          <a:xfrm>
            <a:off x="0" y="3581401"/>
            <a:ext cx="9144000" cy="289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 smtClean="0">
                <a:latin typeface="华文楷体" pitchFamily="2" charset="-122"/>
                <a:ea typeface="华文楷体" pitchFamily="2" charset="-122"/>
              </a:rPr>
              <a:t>1.</a:t>
            </a:r>
            <a:r>
              <a:rPr lang="zh-CN" altLang="en-US" sz="2600" b="1" dirty="0" smtClean="0">
                <a:latin typeface="华文楷体" pitchFamily="2" charset="-122"/>
                <a:ea typeface="华文楷体" pitchFamily="2" charset="-122"/>
              </a:rPr>
              <a:t>近代中国第一次取得完全胜利的反法西斯战争，收回了台湾。</a:t>
            </a:r>
            <a:endParaRPr lang="en-US" altLang="zh-CN" sz="2600" b="1" dirty="0" smtClean="0">
              <a:latin typeface="华文楷体" pitchFamily="2" charset="-122"/>
              <a:ea typeface="华文楷体" pitchFamily="2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 smtClean="0">
                <a:latin typeface="华文楷体" pitchFamily="2" charset="-122"/>
                <a:ea typeface="华文楷体" pitchFamily="2" charset="-122"/>
              </a:rPr>
              <a:t>2.</a:t>
            </a:r>
            <a:r>
              <a:rPr lang="zh-CN" altLang="en-US" sz="2600" b="1" dirty="0" smtClean="0">
                <a:latin typeface="华文楷体" pitchFamily="2" charset="-122"/>
                <a:ea typeface="华文楷体" pitchFamily="2" charset="-122"/>
              </a:rPr>
              <a:t>是世界反法西斯战争的东方主战场，提高了中国国际地位。</a:t>
            </a:r>
            <a:endParaRPr lang="en-US" altLang="zh-CN" sz="2600" b="1" dirty="0" smtClean="0">
              <a:latin typeface="华文楷体" pitchFamily="2" charset="-122"/>
              <a:ea typeface="华文楷体" pitchFamily="2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 smtClean="0">
                <a:latin typeface="华文楷体" pitchFamily="2" charset="-122"/>
                <a:ea typeface="华文楷体" pitchFamily="2" charset="-122"/>
              </a:rPr>
              <a:t>3.</a:t>
            </a:r>
            <a:r>
              <a:rPr lang="zh-CN" altLang="en-US" sz="2600" b="1" dirty="0" smtClean="0">
                <a:latin typeface="华文楷体" pitchFamily="2" charset="-122"/>
                <a:ea typeface="华文楷体" pitchFamily="2" charset="-122"/>
              </a:rPr>
              <a:t> 共产党赢得了民心，在抗日战争中起到了中流砥柱的作用，壮大了人民军队和根据地，为新民主主义革命的决定性胜利提供了前提条件。</a:t>
            </a:r>
            <a:endParaRPr lang="en-US" altLang="zh-CN" sz="2600" b="1" dirty="0" smtClean="0">
              <a:latin typeface="华文楷体" pitchFamily="2" charset="-122"/>
              <a:ea typeface="华文楷体" pitchFamily="2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 smtClean="0">
                <a:latin typeface="华文楷体" pitchFamily="2" charset="-122"/>
                <a:ea typeface="华文楷体" pitchFamily="2" charset="-122"/>
              </a:rPr>
              <a:t>4.</a:t>
            </a:r>
            <a:r>
              <a:rPr lang="zh-CN" altLang="en-US" sz="2600" b="1" dirty="0" smtClean="0">
                <a:latin typeface="华文楷体" pitchFamily="2" charset="-122"/>
                <a:ea typeface="华文楷体" pitchFamily="2" charset="-122"/>
              </a:rPr>
              <a:t>增强中华民族的凝聚力，是中华民族伟大复兴的动力。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2600" b="1" dirty="0" smtClean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0837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523"/>
            <a:ext cx="6696744" cy="681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139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5536" y="692696"/>
            <a:ext cx="8136904" cy="2369880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“中国不</a:t>
            </a: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亡，有我！”</a:t>
            </a:r>
            <a:endParaRPr lang="en-US" altLang="zh-CN" sz="4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/>
            <a:r>
              <a:rPr lang="en-US" altLang="zh-CN" sz="3600" dirty="0" smtClean="0"/>
              <a:t>                                 </a:t>
            </a: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张伯苓</a:t>
            </a: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名言</a:t>
            </a:r>
            <a:endParaRPr lang="en-US" altLang="zh-CN" sz="36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中国现代职业教育家，私立南开系列学校创办者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39552" y="4509120"/>
            <a:ext cx="8136904" cy="1323439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“中华民族，有我！”</a:t>
            </a:r>
            <a:endParaRPr lang="en-US" altLang="zh-CN" sz="4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/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不是将来，是现在。</a:t>
            </a:r>
            <a:endParaRPr lang="en-US" altLang="zh-CN" sz="4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下箭头 4"/>
          <p:cNvSpPr/>
          <p:nvPr/>
        </p:nvSpPr>
        <p:spPr>
          <a:xfrm>
            <a:off x="4283968" y="3212976"/>
            <a:ext cx="648072" cy="93610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411760" y="3327085"/>
            <a:ext cx="13131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铭记</a:t>
            </a:r>
            <a:endParaRPr lang="zh-CN" altLang="en-US" sz="4400" b="1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561313" y="3327085"/>
            <a:ext cx="13131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责任</a:t>
            </a:r>
            <a:endParaRPr lang="zh-CN" altLang="en-US" sz="4400" b="1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604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6115871" y="435581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27" name="直接箭头连接符 26"/>
          <p:cNvCxnSpPr/>
          <p:nvPr/>
        </p:nvCxnSpPr>
        <p:spPr>
          <a:xfrm>
            <a:off x="64434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6990999" y="908723"/>
            <a:ext cx="2044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东北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、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华北的抗日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……</a:t>
            </a:r>
          </a:p>
        </p:txBody>
      </p:sp>
      <p:sp>
        <p:nvSpPr>
          <p:cNvPr id="26" name="矩形 25"/>
          <p:cNvSpPr/>
          <p:nvPr/>
        </p:nvSpPr>
        <p:spPr>
          <a:xfrm>
            <a:off x="4504891" y="35332"/>
            <a:ext cx="1217000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日本侵华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948268" y="35332"/>
            <a:ext cx="1991251" cy="40011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中华民族的抗争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105820" y="2043699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105821" y="147549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135103" y="611396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088848" y="1708432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西安事变</a:t>
            </a:r>
            <a:endParaRPr lang="zh-CN" altLang="en-US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948267" y="2073040"/>
            <a:ext cx="2195737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月淞沪会战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sz="16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抗日民族统一战线</a:t>
            </a:r>
            <a:endParaRPr lang="zh-CN" altLang="en-US" sz="16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太原会战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徐州会战</a:t>
            </a:r>
            <a:endParaRPr lang="en-US" altLang="zh-CN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月武汉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会战</a:t>
            </a:r>
            <a:endParaRPr lang="en-US" altLang="zh-CN" sz="6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0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 百团大战</a:t>
            </a:r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长沙会战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 </a:t>
            </a:r>
            <a:r>
              <a:rPr lang="zh-CN" altLang="en-US" b="1" dirty="0" smtClean="0">
                <a:solidFill>
                  <a:srgbClr val="4532F8"/>
                </a:solidFill>
                <a:latin typeface="黑体" pitchFamily="2" charset="-122"/>
                <a:ea typeface="黑体" pitchFamily="2" charset="-122"/>
              </a:rPr>
              <a:t>入缅作战</a:t>
            </a:r>
            <a:endParaRPr lang="en-US" altLang="zh-CN" b="1" dirty="0" smtClean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4532F8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月 抗日战争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完全胜利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143113" y="29156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6115871" y="55079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925972" y="3573016"/>
            <a:ext cx="720080" cy="233910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wrap="square">
            <a:spAutoFit/>
          </a:bodyPr>
          <a:lstStyle/>
          <a:p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（直到</a:t>
            </a:r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sz="14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年）</a:t>
            </a:r>
            <a:endParaRPr lang="en-US" altLang="zh-CN" sz="14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正面    战场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历次会战</a:t>
            </a:r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8460432" y="3025983"/>
            <a:ext cx="648072" cy="286232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wrap="square">
            <a:spAutoFit/>
          </a:bodyPr>
          <a:lstStyle/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敌后战场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游击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战争</a:t>
            </a:r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143113" y="3573016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135102" y="47158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1942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05821" y="170506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1936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11964" y="608189"/>
            <a:ext cx="1952227" cy="59708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九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一八事变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altLang="zh-CN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华北</a:t>
            </a:r>
            <a:r>
              <a:rPr lang="zh-CN" altLang="en-US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事变</a:t>
            </a:r>
            <a:endParaRPr lang="en-US" altLang="zh-CN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pPr algn="ctr"/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</a:t>
            </a:r>
            <a:r>
              <a:rPr lang="en-US" altLang="zh-CN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七事变</a:t>
            </a:r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日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本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全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侵</a:t>
            </a:r>
            <a:endParaRPr lang="en-US" altLang="zh-CN" sz="2000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</a:t>
            </a:r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zh-CN" altLang="en-US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115871" y="436510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1941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>
            <a:off x="6443404" y="288709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/>
        </p:nvSpPr>
        <p:spPr>
          <a:xfrm>
            <a:off x="6105820" y="2052991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105821" y="1484784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135103" y="620688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143113" y="29249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143113" y="3582308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135102" y="47251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1942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105821" y="171435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1936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83201" y="5507940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410168" y="3573016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55" name="直接箭头连接符 54"/>
          <p:cNvCxnSpPr/>
          <p:nvPr/>
        </p:nvCxnSpPr>
        <p:spPr>
          <a:xfrm>
            <a:off x="3707904" y="279417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矩形 64"/>
          <p:cNvSpPr/>
          <p:nvPr/>
        </p:nvSpPr>
        <p:spPr>
          <a:xfrm>
            <a:off x="3398799" y="589753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398799" y="1463141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398799" y="1988840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3384396" y="291565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359036" y="44624"/>
            <a:ext cx="3023585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世界反法西斯斗争大事件</a:t>
            </a:r>
            <a:endParaRPr lang="zh-CN" altLang="en-US" sz="2000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35496" y="485965"/>
            <a:ext cx="4504893" cy="646330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1929-1933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资本主义世界经济危机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1933.1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德国希特勒建立法西斯政权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1937.11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德意日形成“轴心国”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1939.9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德国闪击波兰，二战爆发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1940.9《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德意日三国同盟条约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</a:p>
          <a:p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1941.6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苏、德战争爆发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1941.12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太平洋战争爆发，美国参战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1942.1《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联合国家宣言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反法战线形成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1943.9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意大利投降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1943.11《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开罗宣言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》</a:t>
            </a: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1945.5 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德国无条件投降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1945.8 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美国对日投放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原子弹</a:t>
            </a:r>
            <a:endParaRPr lang="en-US" altLang="zh-CN" b="1" dirty="0" smtClean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     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苏军进入中国东北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1945.8 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日本无条件投降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1945.9 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日本</a:t>
            </a:r>
            <a:r>
              <a:rPr lang="zh-CN" altLang="en-US" b="1" dirty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签署无条件投降书，二战</a:t>
            </a:r>
            <a:r>
              <a:rPr lang="zh-CN" altLang="en-US" b="1" dirty="0" smtClean="0">
                <a:solidFill>
                  <a:prstClr val="black"/>
                </a:solidFill>
                <a:latin typeface="黑体" pitchFamily="2" charset="-122"/>
                <a:ea typeface="黑体" pitchFamily="2" charset="-122"/>
              </a:rPr>
              <a:t>结束</a:t>
            </a:r>
            <a:endParaRPr lang="en-US" altLang="zh-CN" b="1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3418700" y="5517232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3445667" y="3582308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1940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cxnSp>
        <p:nvCxnSpPr>
          <p:cNvPr id="73" name="直接箭头连接符 72"/>
          <p:cNvCxnSpPr/>
          <p:nvPr/>
        </p:nvCxnSpPr>
        <p:spPr>
          <a:xfrm>
            <a:off x="3743403" y="288709"/>
            <a:ext cx="0" cy="6339579"/>
          </a:xfrm>
          <a:prstGeom prst="straightConnector1">
            <a:avLst/>
          </a:prstGeom>
          <a:ln w="476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3434298" y="599045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1931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3434298" y="1472433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1935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3434298" y="1998132"/>
            <a:ext cx="885179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1937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3419895" y="2924944"/>
            <a:ext cx="877163" cy="36933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11964" y="617481"/>
            <a:ext cx="1952227" cy="597086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九</a:t>
            </a:r>
            <a:r>
              <a:rPr lang="en-US" altLang="zh-CN" b="1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一八事变</a:t>
            </a:r>
            <a:endParaRPr lang="en-US" altLang="zh-CN" b="1" dirty="0" smtClean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altLang="zh-CN" dirty="0" smtClean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dirty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华北</a:t>
            </a:r>
            <a:r>
              <a:rPr lang="zh-CN" altLang="en-US" dirty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事变</a:t>
            </a:r>
            <a:endParaRPr lang="en-US" altLang="zh-CN" dirty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en-US" altLang="zh-CN" b="1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pPr algn="ctr"/>
            <a:r>
              <a:rPr lang="zh-CN" altLang="en-US" b="1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七</a:t>
            </a:r>
            <a:r>
              <a:rPr lang="en-US" altLang="zh-CN" b="1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·</a:t>
            </a:r>
            <a:r>
              <a:rPr lang="zh-CN" altLang="en-US" b="1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七事变</a:t>
            </a:r>
            <a:endParaRPr lang="en-US" altLang="zh-CN" b="1" dirty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600" b="1" dirty="0" smtClean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日</a:t>
            </a:r>
            <a:endParaRPr lang="en-US" altLang="zh-CN" sz="2000" b="1" dirty="0" smtClean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本</a:t>
            </a:r>
            <a:endParaRPr lang="en-US" altLang="zh-CN" sz="2000" b="1" dirty="0" smtClean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全</a:t>
            </a:r>
            <a:endParaRPr lang="en-US" altLang="zh-CN" sz="2000" b="1" dirty="0" smtClean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面</a:t>
            </a:r>
            <a:endParaRPr lang="en-US" altLang="zh-CN" sz="2000" b="1" dirty="0" smtClean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侵</a:t>
            </a:r>
            <a:endParaRPr lang="en-US" altLang="zh-CN" sz="2000" b="1" dirty="0" smtClean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b="1" dirty="0" smtClean="0">
                <a:solidFill>
                  <a:sysClr val="windowText" lastClr="000000"/>
                </a:solidFill>
                <a:latin typeface="黑体" pitchFamily="2" charset="-122"/>
                <a:ea typeface="黑体" pitchFamily="2" charset="-122"/>
              </a:rPr>
              <a:t>华</a:t>
            </a:r>
            <a:endParaRPr lang="en-US" altLang="zh-CN" b="1" dirty="0" smtClean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ysClr val="windowText" lastClr="00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 smtClean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9829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3226</TotalTime>
  <Words>4118</Words>
  <Application>Microsoft Office PowerPoint</Application>
  <PresentationFormat>全屏显示(4:3)</PresentationFormat>
  <Paragraphs>1115</Paragraphs>
  <Slides>34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3" baseType="lpstr">
      <vt:lpstr>黑体</vt:lpstr>
      <vt:lpstr>华文行楷</vt:lpstr>
      <vt:lpstr>华文楷体</vt:lpstr>
      <vt:lpstr>楷体</vt:lpstr>
      <vt:lpstr>宋体</vt:lpstr>
      <vt:lpstr>微软雅黑</vt:lpstr>
      <vt:lpstr>Arial</vt:lpstr>
      <vt:lpstr>Calibri</vt:lpstr>
      <vt:lpstr>1_Office 主题</vt:lpstr>
      <vt:lpstr>正面战场、敌后战场 和抗日战争的胜利</vt:lpstr>
      <vt:lpstr>PowerPoint 演示文稿</vt:lpstr>
      <vt:lpstr>PowerPoint 演示文稿</vt:lpstr>
      <vt:lpstr>一、正面战场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二、敌后战场</vt:lpstr>
      <vt:lpstr>PowerPoint 演示文稿</vt:lpstr>
      <vt:lpstr>敌后战场的抗日英雄</vt:lpstr>
      <vt:lpstr>PowerPoint 演示文稿</vt:lpstr>
      <vt:lpstr>PowerPoint 演示文稿</vt:lpstr>
      <vt:lpstr>PowerPoint 演示文稿</vt:lpstr>
      <vt:lpstr>皖南事变</vt:lpstr>
      <vt:lpstr>PowerPoint 演示文稿</vt:lpstr>
      <vt:lpstr>三、东方主战场</vt:lpstr>
      <vt:lpstr>PowerPoint 演示文稿</vt:lpstr>
      <vt:lpstr>PowerPoint 演示文稿</vt:lpstr>
      <vt:lpstr>四、抗日战争的胜利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2018-10-07T11:29:06Z</dcterms:created>
  <dcterms:modified xsi:type="dcterms:W3CDTF">2019-09-03T06:27:10Z</dcterms:modified>
</cp:coreProperties>
</file>