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xlsx" ContentType="application/vnd.openxmlformats-officedocument.spreadsheetml.sheet"/>
  <Default Extension="png" ContentType="image/png"/>
  <Default Extension="wdp" ContentType="image/vnd.ms-photo"/>
  <Default Extension="gif" ContentType="image/gi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olors1.xml" ContentType="application/vnd.ms-office.chartcolorstyle+xml"/>
  <Override PartName="/ppt/charts/colors2.xml" ContentType="application/vnd.ms-office.chartcolorstyle+xml"/>
  <Override PartName="/ppt/charts/colors3.xml" ContentType="application/vnd.ms-office.chartcolorstyle+xml"/>
  <Override PartName="/ppt/charts/style1.xml" ContentType="application/vnd.ms-office.chartstyle+xml"/>
  <Override PartName="/ppt/charts/style2.xml" ContentType="application/vnd.ms-office.chartstyle+xml"/>
  <Override PartName="/ppt/charts/style3.xml" ContentType="application/vnd.ms-office.chart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257" r:id="rId4"/>
    <p:sldId id="258" r:id="rId5"/>
    <p:sldId id="261" r:id="rId6"/>
    <p:sldId id="263" r:id="rId7"/>
    <p:sldId id="264" r:id="rId8"/>
    <p:sldId id="265" r:id="rId9"/>
    <p:sldId id="266" r:id="rId10"/>
    <p:sldId id="267" r:id="rId11"/>
    <p:sldId id="268" r:id="rId12"/>
    <p:sldId id="269" r:id="rId13"/>
    <p:sldId id="270" r:id="rId14"/>
  </p:sldIdLst>
  <p:sldSz cx="12192000" cy="6858000"/>
  <p:notesSz cx="6858000" cy="9144000"/>
  <p:custDataLst>
    <p:tags r:id="rId1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tags" Target="tags/tag2.xml" /><Relationship Id="rId16" Type="http://schemas.openxmlformats.org/officeDocument/2006/relationships/presProps" Target="presProps.xml" /><Relationship Id="rId17" Type="http://schemas.openxmlformats.org/officeDocument/2006/relationships/viewProps" Target="viewProps.xml" /><Relationship Id="rId18" Type="http://schemas.openxmlformats.org/officeDocument/2006/relationships/theme" Target="theme/theme1.xml" /><Relationship Id="rId19" Type="http://schemas.openxmlformats.org/officeDocument/2006/relationships/tableStyles" Target="tableStyles.xml" /><Relationship Id="rId2" Type="http://schemas.openxmlformats.org/officeDocument/2006/relationships/notesMaster" Target="notesMasters/notesMaster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charts/_rels/chart1.xml.rels>&#65279;<?xml version="1.0" encoding="utf-8" standalone="yes"?><Relationships xmlns="http://schemas.openxmlformats.org/package/2006/relationships"><Relationship Id="rId1" Type="http://schemas.openxmlformats.org/officeDocument/2006/relationships/package" Target="../embeddings/Microsoft_Excel_Worksheet1.xlsx" /><Relationship Id="rId2" Type="http://schemas.microsoft.com/office/2011/relationships/chartColorStyle" Target="colors1.xml" /><Relationship Id="rId3" Type="http://schemas.microsoft.com/office/2011/relationships/chartStyle" Target="style1.xml" /></Relationships>
</file>

<file path=ppt/charts/_rels/chart2.xml.rels>&#65279;<?xml version="1.0" encoding="utf-8" standalone="yes"?><Relationships xmlns="http://schemas.openxmlformats.org/package/2006/relationships"><Relationship Id="rId1" Type="http://schemas.openxmlformats.org/officeDocument/2006/relationships/package" Target="../embeddings/Microsoft_Excel_Worksheet2.xlsx" /><Relationship Id="rId2" Type="http://schemas.microsoft.com/office/2011/relationships/chartColorStyle" Target="colors2.xml" /><Relationship Id="rId3" Type="http://schemas.microsoft.com/office/2011/relationships/chartStyle" Target="style2.xml" /></Relationships>
</file>

<file path=ppt/charts/_rels/chart3.xml.rels>&#65279;<?xml version="1.0" encoding="utf-8" standalone="yes"?><Relationships xmlns="http://schemas.openxmlformats.org/package/2006/relationships"><Relationship Id="rId1" Type="http://schemas.openxmlformats.org/officeDocument/2006/relationships/package" Target="../embeddings/Microsoft_Excel_Worksheet3.xlsx" /><Relationship Id="rId2" Type="http://schemas.microsoft.com/office/2011/relationships/chartColorStyle" Target="colors3.xml" /><Relationship Id="rId3" Type="http://schemas.microsoft.com/office/2011/relationships/chartStyle" Target="style3.xml" /></Relationships>
</file>

<file path=ppt/charts/chart1.xml><?xml version="1.0" encoding="utf-8"?>
<c:chartSpace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c="http://schemas.openxmlformats.org/drawingml/20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t>第二次工业革命前</a:t>
            </a:r>
          </a:p>
        </c:rich>
      </c:tx>
      <c:overlay val="0"/>
      <c:spPr>
        <a:noFill/>
        <a:ln>
          <a:noFill/>
        </a:ln>
        <a:effectLst/>
      </c:spPr>
      <c:txPr>
        <a:bodyPr/>
        <a:p>
          <a:pPr>
            <a:defRPr/>
          </a:pPr>
        </a:p>
      </c:txPr>
    </c:title>
    <c:autoTitleDeleted val="0"/>
    <c:plotArea>
      <c:barChart>
        <c:barDir val="col"/>
        <c:grouping val="clustered"/>
        <c:varyColors val="0"/>
        <c:ser>
          <c:idx val="0"/>
          <c:order val="0"/>
          <c:tx>
            <c:strRef>
              <c:f>Sheet1!$B$1</c:f>
              <c:strCache>
                <c:ptCount val="1"/>
                <c:pt idx="0">
                  <c:v>英国</c:v>
                </c:pt>
              </c:strCache>
            </c:strRef>
          </c:tx>
          <c:spPr>
            <a:solidFill>
              <a:schemeClr val="accent1"/>
            </a:solidFill>
            <a:ln>
              <a:noFill/>
            </a:ln>
            <a:effectLst/>
          </c:spPr>
          <c:invertIfNegative val="0"/>
          <c:cat>
            <c:strRef>
              <c:f>Sheet1!$A$2</c:f>
              <c:strCache>
                <c:ptCount val="1"/>
                <c:pt idx="0">
                  <c:v>类别 1</c:v>
                </c:pt>
              </c:strCache>
            </c:strRef>
          </c:cat>
          <c:val>
            <c:numRef>
              <c:f>Sheet1!$B$2</c:f>
              <c:numCache>
                <c:formatCode>General</c:formatCode>
                <c:ptCount val="1"/>
                <c:pt idx="0">
                  <c:v>7</c:v>
                </c:pt>
              </c:numCache>
            </c:numRef>
          </c:val>
        </c:ser>
        <c:ser>
          <c:idx val="1"/>
          <c:order val="1"/>
          <c:tx>
            <c:strRef>
              <c:f>Sheet1!$C$1</c:f>
              <c:strCache>
                <c:ptCount val="1"/>
                <c:pt idx="0">
                  <c:v>法国</c:v>
                </c:pt>
              </c:strCache>
            </c:strRef>
          </c:tx>
          <c:spPr>
            <a:solidFill>
              <a:schemeClr val="accent2"/>
            </a:solidFill>
            <a:ln>
              <a:noFill/>
            </a:ln>
            <a:effectLst/>
          </c:spPr>
          <c:invertIfNegative val="0"/>
          <c:cat>
            <c:strRef>
              <c:f>Sheet1!$A$2</c:f>
              <c:strCache>
                <c:ptCount val="1"/>
                <c:pt idx="0">
                  <c:v>类别 1</c:v>
                </c:pt>
              </c:strCache>
            </c:strRef>
          </c:cat>
          <c:val>
            <c:numRef>
              <c:f>Sheet1!$C$2</c:f>
              <c:numCache>
                <c:formatCode>General</c:formatCode>
                <c:ptCount val="1"/>
                <c:pt idx="0">
                  <c:v>6</c:v>
                </c:pt>
              </c:numCache>
            </c:numRef>
          </c:val>
        </c:ser>
        <c:ser>
          <c:idx val="2"/>
          <c:order val="2"/>
          <c:tx>
            <c:strRef>
              <c:f>Sheet1!$D$1</c:f>
              <c:strCache>
                <c:ptCount val="1"/>
                <c:pt idx="0">
                  <c:v>美国</c:v>
                </c:pt>
              </c:strCache>
            </c:strRef>
          </c:tx>
          <c:spPr>
            <a:solidFill>
              <a:schemeClr val="accent3"/>
            </a:solidFill>
            <a:ln>
              <a:noFill/>
            </a:ln>
            <a:effectLst/>
          </c:spPr>
          <c:invertIfNegative val="0"/>
          <c:cat>
            <c:strRef>
              <c:f>Sheet1!$A$2</c:f>
              <c:strCache>
                <c:ptCount val="1"/>
                <c:pt idx="0">
                  <c:v>类别 1</c:v>
                </c:pt>
              </c:strCache>
            </c:strRef>
          </c:cat>
          <c:val>
            <c:numRef>
              <c:f>Sheet1!$D$2</c:f>
              <c:numCache>
                <c:formatCode>General</c:formatCode>
                <c:ptCount val="1"/>
                <c:pt idx="0">
                  <c:v>5</c:v>
                </c:pt>
              </c:numCache>
            </c:numRef>
          </c:val>
        </c:ser>
        <c:ser>
          <c:idx val="3"/>
          <c:order val="3"/>
          <c:tx>
            <c:strRef>
              <c:f>Sheet1!$E$1</c:f>
              <c:strCache>
                <c:ptCount val="1"/>
                <c:pt idx="0">
                  <c:v>德国</c:v>
                </c:pt>
              </c:strCache>
            </c:strRef>
          </c:tx>
          <c:spPr>
            <a:solidFill>
              <a:schemeClr val="accent4"/>
            </a:solidFill>
            <a:ln>
              <a:noFill/>
            </a:ln>
            <a:effectLst/>
          </c:spPr>
          <c:invertIfNegative val="0"/>
          <c:cat>
            <c:strRef>
              <c:f>Sheet1!$A$2</c:f>
              <c:strCache>
                <c:ptCount val="1"/>
                <c:pt idx="0">
                  <c:v>类别 1</c:v>
                </c:pt>
              </c:strCache>
            </c:strRef>
          </c:cat>
          <c:val>
            <c:numRef>
              <c:f>Sheet1!$E$2</c:f>
              <c:numCache>
                <c:formatCode>General</c:formatCode>
                <c:ptCount val="1"/>
                <c:pt idx="0">
                  <c:v>4</c:v>
                </c:pt>
              </c:numCache>
            </c:numRef>
          </c:val>
        </c:ser>
        <c:dLbls>
          <c:showLegendKey val="0"/>
          <c:showVal val="0"/>
          <c:showCatName val="0"/>
          <c:showSerName val="0"/>
          <c:showPercent val="0"/>
          <c:showBubbleSize val="0"/>
          <c:showLeaderLines val="0"/>
        </c:dLbls>
        <c:gapWidth val="219"/>
        <c:overlap val="-27"/>
        <c:axId val="444560083"/>
        <c:axId val="638424827"/>
      </c:barChart>
      <c:catAx>
        <c:axId val="444560083"/>
        <c:scaling>
          <c:orientation/>
        </c:scaling>
        <c:delete val="1"/>
        <c:axPos val="b"/>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638424827"/>
        <c:auto val="0"/>
        <c:lblAlgn val="ctr"/>
        <c:lblOffset/>
        <c:noMultiLvlLbl val="0"/>
      </c:catAx>
      <c:valAx>
        <c:axId val="638424827"/>
        <c:scaling>
          <c:orientation/>
        </c:scaling>
        <c:delete val="1"/>
        <c:axPos val="l"/>
        <c:numFmt formatCode="General" sourceLinked="1"/>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444560083"/>
        <c:crossBetween val="between"/>
      </c:valAx>
      <c:spPr>
        <a:noFill/>
        <a:ln>
          <a:noFill/>
        </a:ln>
        <a:effectLst/>
      </c:spPr>
    </c:plotArea>
    <c:legend>
      <c:legendPos/>
      <c:overlay val="0"/>
      <c:spPr>
        <a:noFill/>
        <a:ln>
          <a:noFill/>
        </a:ln>
        <a:effectLst/>
      </c:spPr>
      <c:txPr>
        <a:bodyPr rot="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legend>
    <c:plotVisOnly val="1"/>
    <c:dispBlanksAs val="gap"/>
    <c:showDLblsOverMax val="0"/>
  </c:chart>
  <c:spPr>
    <a:noFill/>
    <a:ln>
      <a:noFill/>
    </a:ln>
    <a:effectLst/>
  </c:spPr>
  <c:txPr>
    <a:bodyPr/>
    <a:p>
      <a:pPr>
        <a:defRPr lang="zh-CN" smtId="4294967295"/>
      </a:pPr>
      <a:endParaRPr lang="zh-CN" smtId="4294967295"/>
    </a:p>
  </c:txPr>
  <c:externalData r:id="rId1">
    <c:autoUpdate val="0"/>
  </c:externalData>
</c:chartSpace>
</file>

<file path=ppt/charts/chart2.xml><?xml version="1.0" encoding="utf-8"?>
<c:chartSpace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c="http://schemas.openxmlformats.org/drawingml/20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200" b="0" i="0" u="none" strike="noStrike" kern="1200" spc="0" baseline="0">
                <a:solidFill>
                  <a:schemeClr val="tx1">
                    <a:lumMod val="65000"/>
                    <a:lumOff val="35000"/>
                  </a:schemeClr>
                </a:solidFill>
                <a:latin typeface="+mn-lt"/>
                <a:ea typeface="+mn-ea"/>
                <a:cs typeface="+mn-cs"/>
              </a:defRPr>
            </a:pPr>
            <a:r>
              <a:rPr sz="1200"/>
              <a:t>第二次工业革命后</a:t>
            </a:r>
            <a:endParaRPr sz="1200"/>
          </a:p>
        </c:rich>
      </c:tx>
      <c:layout>
        <c:manualLayout>
          <c:xMode val="edge"/>
          <c:yMode val="edge"/>
          <c:x val="0.055193562060594559"/>
          <c:y val="0.016616314649581909"/>
        </c:manualLayout>
      </c:layout>
      <c:overlay val="0"/>
      <c:spPr>
        <a:noFill/>
        <a:ln>
          <a:noFill/>
        </a:ln>
        <a:effectLst/>
      </c:spPr>
      <c:txPr>
        <a:bodyPr/>
        <a:p>
          <a:pPr>
            <a:defRPr/>
          </a:pPr>
        </a:p>
      </c:txPr>
    </c:title>
    <c:autoTitleDeleted val="0"/>
    <c:plotArea>
      <c:barChart>
        <c:barDir val="col"/>
        <c:grouping val="clustered"/>
        <c:varyColors val="0"/>
        <c:ser>
          <c:idx val="0"/>
          <c:order val="0"/>
          <c:tx>
            <c:strRef>
              <c:f>Sheet1!$B$1</c:f>
              <c:strCache>
                <c:ptCount val="1"/>
                <c:pt idx="0">
                  <c:v>英国</c:v>
                </c:pt>
              </c:strCache>
            </c:strRef>
          </c:tx>
          <c:spPr>
            <a:solidFill>
              <a:schemeClr val="accent1"/>
            </a:solidFill>
            <a:ln>
              <a:noFill/>
            </a:ln>
            <a:effectLst/>
          </c:spPr>
          <c:invertIfNegative val="0"/>
          <c:cat>
            <c:strRef>
              <c:f>Sheet1!$A$2</c:f>
              <c:strCache>
                <c:ptCount val="1"/>
                <c:pt idx="0">
                  <c:v>类别 1</c:v>
                </c:pt>
              </c:strCache>
            </c:strRef>
          </c:cat>
          <c:val>
            <c:numRef>
              <c:f>Sheet1!$B$2</c:f>
              <c:numCache>
                <c:formatCode>General</c:formatCode>
                <c:ptCount val="1"/>
                <c:pt idx="0">
                  <c:v>10</c:v>
                </c:pt>
              </c:numCache>
            </c:numRef>
          </c:val>
        </c:ser>
        <c:ser>
          <c:idx val="1"/>
          <c:order val="1"/>
          <c:tx>
            <c:strRef>
              <c:f>Sheet1!$C$1</c:f>
              <c:strCache>
                <c:ptCount val="1"/>
                <c:pt idx="0">
                  <c:v>法国</c:v>
                </c:pt>
              </c:strCache>
            </c:strRef>
          </c:tx>
          <c:spPr>
            <a:solidFill>
              <a:schemeClr val="accent2"/>
            </a:solidFill>
            <a:ln>
              <a:noFill/>
            </a:ln>
            <a:effectLst/>
          </c:spPr>
          <c:invertIfNegative val="0"/>
          <c:cat>
            <c:strRef>
              <c:f>Sheet1!$A$2</c:f>
              <c:strCache>
                <c:ptCount val="1"/>
                <c:pt idx="0">
                  <c:v>类别 1</c:v>
                </c:pt>
              </c:strCache>
            </c:strRef>
          </c:cat>
          <c:val>
            <c:numRef>
              <c:f>Sheet1!$C$2</c:f>
              <c:numCache>
                <c:formatCode>General</c:formatCode>
                <c:ptCount val="1"/>
                <c:pt idx="0">
                  <c:v>9</c:v>
                </c:pt>
              </c:numCache>
            </c:numRef>
          </c:val>
        </c:ser>
        <c:ser>
          <c:idx val="2"/>
          <c:order val="2"/>
          <c:tx>
            <c:strRef>
              <c:f>Sheet1!$D$1</c:f>
              <c:strCache>
                <c:ptCount val="1"/>
                <c:pt idx="0">
                  <c:v>美国</c:v>
                </c:pt>
              </c:strCache>
            </c:strRef>
          </c:tx>
          <c:spPr>
            <a:solidFill>
              <a:schemeClr val="accent3"/>
            </a:solidFill>
            <a:ln>
              <a:noFill/>
            </a:ln>
            <a:effectLst/>
          </c:spPr>
          <c:invertIfNegative val="0"/>
          <c:cat>
            <c:strRef>
              <c:f>Sheet1!$A$2</c:f>
              <c:strCache>
                <c:ptCount val="1"/>
                <c:pt idx="0">
                  <c:v>类别 1</c:v>
                </c:pt>
              </c:strCache>
            </c:strRef>
          </c:cat>
          <c:val>
            <c:numRef>
              <c:f>Sheet1!$D$2</c:f>
              <c:numCache>
                <c:formatCode>General</c:formatCode>
                <c:ptCount val="1"/>
                <c:pt idx="0">
                  <c:v>14</c:v>
                </c:pt>
              </c:numCache>
            </c:numRef>
          </c:val>
        </c:ser>
        <c:ser>
          <c:idx val="3"/>
          <c:order val="3"/>
          <c:tx>
            <c:strRef>
              <c:f>Sheet1!$E$1</c:f>
              <c:strCache>
                <c:ptCount val="1"/>
                <c:pt idx="0">
                  <c:v>德国</c:v>
                </c:pt>
              </c:strCache>
            </c:strRef>
          </c:tx>
          <c:spPr>
            <a:solidFill>
              <a:schemeClr val="accent4"/>
            </a:solidFill>
            <a:ln>
              <a:noFill/>
            </a:ln>
            <a:effectLst/>
          </c:spPr>
          <c:invertIfNegative val="0"/>
          <c:cat>
            <c:strRef>
              <c:f>Sheet1!$A$2</c:f>
              <c:strCache>
                <c:ptCount val="1"/>
                <c:pt idx="0">
                  <c:v>类别 1</c:v>
                </c:pt>
              </c:strCache>
            </c:strRef>
          </c:cat>
          <c:val>
            <c:numRef>
              <c:f>Sheet1!$E$2</c:f>
              <c:numCache>
                <c:formatCode>General</c:formatCode>
                <c:ptCount val="1"/>
                <c:pt idx="0">
                  <c:v>12</c:v>
                </c:pt>
              </c:numCache>
            </c:numRef>
          </c:val>
        </c:ser>
        <c:dLbls>
          <c:showLegendKey val="0"/>
          <c:showVal val="0"/>
          <c:showCatName val="0"/>
          <c:showSerName val="0"/>
          <c:showPercent val="0"/>
          <c:showBubbleSize val="0"/>
          <c:showLeaderLines val="0"/>
        </c:dLbls>
        <c:gapWidth val="219"/>
        <c:overlap val="-27"/>
        <c:axId val="444560083"/>
        <c:axId val="638424827"/>
      </c:barChart>
      <c:catAx>
        <c:axId val="444560083"/>
        <c:scaling>
          <c:orientation/>
        </c:scaling>
        <c:delete val="1"/>
        <c:axPos val="b"/>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638424827"/>
        <c:auto val="0"/>
        <c:lblAlgn val="ctr"/>
        <c:lblOffset/>
        <c:noMultiLvlLbl val="0"/>
      </c:catAx>
      <c:valAx>
        <c:axId val="638424827"/>
        <c:scaling>
          <c:orientation/>
        </c:scaling>
        <c:delete val="1"/>
        <c:axPos val="l"/>
        <c:numFmt formatCode="General" sourceLinked="1"/>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444560083"/>
        <c:crossBetween val="between"/>
      </c:valAx>
      <c:spPr>
        <a:noFill/>
        <a:ln>
          <a:noFill/>
        </a:ln>
        <a:effectLst/>
      </c:spPr>
    </c:plotArea>
    <c:legend>
      <c:legendPos/>
      <c:overlay val="0"/>
      <c:spPr>
        <a:noFill/>
        <a:ln>
          <a:noFill/>
        </a:ln>
        <a:effectLst/>
      </c:spPr>
      <c:txPr>
        <a:bodyPr rot="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legend>
    <c:plotVisOnly val="1"/>
    <c:dispBlanksAs val="gap"/>
    <c:showDLblsOverMax val="0"/>
  </c:chart>
  <c:spPr>
    <a:noFill/>
    <a:ln>
      <a:noFill/>
    </a:ln>
    <a:effectLst/>
  </c:spPr>
  <c:txPr>
    <a:bodyPr/>
    <a:p>
      <a:pPr>
        <a:defRPr lang="zh-CN" smtId="4294967295"/>
      </a:pPr>
      <a:endParaRPr lang="zh-CN" smtId="4294967295"/>
    </a:p>
  </c:txPr>
  <c:externalData r:id="rId1">
    <c:autoUpdate val="0"/>
  </c:externalData>
</c:chartSpace>
</file>

<file path=ppt/charts/chart3.xml><?xml version="1.0" encoding="utf-8"?>
<c:chartSpace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c="http://schemas.openxmlformats.org/drawingml/20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t>殖民地</a:t>
            </a:r>
          </a:p>
        </c:rich>
      </c:tx>
      <c:overlay val="0"/>
      <c:spPr>
        <a:noFill/>
        <a:ln>
          <a:noFill/>
        </a:ln>
        <a:effectLst/>
      </c:spPr>
      <c:txPr>
        <a:bodyPr/>
        <a:p>
          <a:pPr>
            <a:defRPr/>
          </a:pPr>
        </a:p>
      </c:txPr>
    </c:title>
    <c:autoTitleDeleted val="0"/>
    <c:plotArea>
      <c:barChart>
        <c:barDir val="bar"/>
        <c:grouping val="clustered"/>
        <c:varyColors val="0"/>
        <c:ser>
          <c:idx val="0"/>
          <c:order val="0"/>
          <c:tx>
            <c:strRef>
              <c:f>Sheet1!$B$1</c:f>
              <c:strCache>
                <c:ptCount val="1"/>
                <c:pt idx="0">
                  <c:v>英国</c:v>
                </c:pt>
              </c:strCache>
            </c:strRef>
          </c:tx>
          <c:spPr>
            <a:solidFill>
              <a:schemeClr val="accent1"/>
            </a:solidFill>
            <a:ln>
              <a:noFill/>
            </a:ln>
            <a:effectLst/>
          </c:spPr>
          <c:invertIfNegative val="0"/>
          <c:cat>
            <c:strRef>
              <c:f>Sheet1!$A$2</c:f>
              <c:strCache>
                <c:ptCount val="1"/>
                <c:pt idx="0">
                  <c:v>殖民地</c:v>
                </c:pt>
              </c:strCache>
            </c:strRef>
          </c:cat>
          <c:val>
            <c:numRef>
              <c:f>Sheet1!$B$2</c:f>
              <c:numCache>
                <c:formatCode>General</c:formatCode>
                <c:ptCount val="1"/>
                <c:pt idx="0">
                  <c:v>15</c:v>
                </c:pt>
              </c:numCache>
            </c:numRef>
          </c:val>
        </c:ser>
        <c:ser>
          <c:idx val="1"/>
          <c:order val="1"/>
          <c:tx>
            <c:strRef>
              <c:f>Sheet1!$C$1</c:f>
              <c:strCache>
                <c:ptCount val="1"/>
                <c:pt idx="0">
                  <c:v>法国</c:v>
                </c:pt>
              </c:strCache>
            </c:strRef>
          </c:tx>
          <c:spPr>
            <a:solidFill>
              <a:schemeClr val="accent2"/>
            </a:solidFill>
            <a:ln>
              <a:noFill/>
            </a:ln>
            <a:effectLst/>
          </c:spPr>
          <c:invertIfNegative val="0"/>
          <c:cat>
            <c:strRef>
              <c:f>Sheet1!$A$2</c:f>
              <c:strCache>
                <c:ptCount val="1"/>
                <c:pt idx="0">
                  <c:v>殖民地</c:v>
                </c:pt>
              </c:strCache>
            </c:strRef>
          </c:cat>
          <c:val>
            <c:numRef>
              <c:f>Sheet1!$C$2</c:f>
              <c:numCache>
                <c:formatCode>General</c:formatCode>
                <c:ptCount val="1"/>
                <c:pt idx="0">
                  <c:v>13</c:v>
                </c:pt>
              </c:numCache>
            </c:numRef>
          </c:val>
        </c:ser>
        <c:ser>
          <c:idx val="2"/>
          <c:order val="2"/>
          <c:tx>
            <c:strRef>
              <c:f>Sheet1!$D$1</c:f>
              <c:strCache>
                <c:ptCount val="1"/>
                <c:pt idx="0">
                  <c:v>美国</c:v>
                </c:pt>
              </c:strCache>
            </c:strRef>
          </c:tx>
          <c:spPr>
            <a:solidFill>
              <a:schemeClr val="accent3"/>
            </a:solidFill>
            <a:ln>
              <a:noFill/>
            </a:ln>
            <a:effectLst/>
          </c:spPr>
          <c:invertIfNegative val="0"/>
          <c:cat>
            <c:strRef>
              <c:f>Sheet1!$A$2</c:f>
              <c:strCache>
                <c:ptCount val="1"/>
                <c:pt idx="0">
                  <c:v>殖民地</c:v>
                </c:pt>
              </c:strCache>
            </c:strRef>
          </c:cat>
          <c:val>
            <c:numRef>
              <c:f>Sheet1!$D$2</c:f>
              <c:numCache>
                <c:formatCode>General</c:formatCode>
                <c:ptCount val="1"/>
                <c:pt idx="0">
                  <c:v>8</c:v>
                </c:pt>
              </c:numCache>
            </c:numRef>
          </c:val>
        </c:ser>
        <c:ser>
          <c:idx val="3"/>
          <c:order val="3"/>
          <c:tx>
            <c:strRef>
              <c:f>Sheet1!$E$1</c:f>
              <c:strCache>
                <c:ptCount val="1"/>
                <c:pt idx="0">
                  <c:v>德国</c:v>
                </c:pt>
              </c:strCache>
            </c:strRef>
          </c:tx>
          <c:spPr>
            <a:solidFill>
              <a:schemeClr val="accent4"/>
            </a:solidFill>
            <a:ln>
              <a:noFill/>
            </a:ln>
            <a:effectLst/>
          </c:spPr>
          <c:invertIfNegative val="0"/>
          <c:cat>
            <c:strRef>
              <c:f>Sheet1!$A$2</c:f>
              <c:strCache>
                <c:ptCount val="1"/>
                <c:pt idx="0">
                  <c:v>殖民地</c:v>
                </c:pt>
              </c:strCache>
            </c:strRef>
          </c:cat>
          <c:val>
            <c:numRef>
              <c:f>Sheet1!$E$2</c:f>
              <c:numCache>
                <c:formatCode>General</c:formatCode>
                <c:ptCount val="1"/>
                <c:pt idx="0">
                  <c:v>7</c:v>
                </c:pt>
              </c:numCache>
            </c:numRef>
          </c:val>
        </c:ser>
        <c:dLbls>
          <c:showLegendKey val="0"/>
          <c:showVal val="0"/>
          <c:showCatName val="0"/>
          <c:showSerName val="0"/>
          <c:showPercent val="0"/>
          <c:showBubbleSize val="0"/>
          <c:showLeaderLines val="0"/>
        </c:dLbls>
        <c:gapWidth val="182"/>
        <c:overlap/>
        <c:axId val="721880706"/>
        <c:axId val="101873046"/>
      </c:barChart>
      <c:catAx>
        <c:axId val="721880706"/>
        <c:scaling>
          <c:orientation/>
        </c:scaling>
        <c:delete val="1"/>
        <c:axPos val="l"/>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101873046"/>
        <c:auto val="0"/>
        <c:lblAlgn val="ctr"/>
        <c:lblOffset/>
        <c:noMultiLvlLbl val="0"/>
      </c:catAx>
      <c:valAx>
        <c:axId val="101873046"/>
        <c:scaling>
          <c:orientation/>
        </c:scaling>
        <c:delete val="1"/>
        <c:axPos val="b"/>
        <c:numFmt formatCode="General" sourceLinked="1"/>
        <c:majorTickMark val="none"/>
        <c:minorTickMark val="none"/>
        <c:txPr>
          <a:bodyPr rot="-6000000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crossAx val="721880706"/>
        <c:crossBetween val="between"/>
      </c:valAx>
      <c:spPr>
        <a:noFill/>
        <a:ln>
          <a:noFill/>
        </a:ln>
        <a:effectLst/>
      </c:spPr>
    </c:plotArea>
    <c:legend>
      <c:legendPos/>
      <c:overlay val="0"/>
      <c:spPr>
        <a:noFill/>
        <a:ln>
          <a:noFill/>
        </a:ln>
        <a:effectLst/>
      </c:spPr>
      <c:txPr>
        <a:bodyPr rot="0" spcFirstLastPara="0" vertOverflow="ellipsis" vert="horz" wrap="square" anchor="ctr" anchorCtr="1"/>
        <a:p>
          <a:pPr>
            <a:defRPr lang="zh-CN" sz="900" b="0" i="0" u="none" strike="noStrike" kern="1200" baseline="0" smtId="4294967295">
              <a:solidFill>
                <a:schemeClr val="tx1">
                  <a:lumMod val="65000"/>
                  <a:lumOff val="35000"/>
                </a:schemeClr>
              </a:solidFill>
              <a:latin typeface="+mn-lt"/>
              <a:ea typeface="+mn-ea"/>
              <a:cs typeface="+mn-cs"/>
            </a:defRPr>
          </a:pPr>
          <a:endParaRPr lang="zh-CN" sz="900" b="0" i="0" u="none" strike="noStrike" kern="1200" baseline="0" smtId="4294967295">
            <a:solidFill>
              <a:schemeClr val="tx1">
                <a:lumMod val="65000"/>
                <a:lumOff val="35000"/>
              </a:schemeClr>
            </a:solidFill>
            <a:latin typeface="+mn-lt"/>
            <a:ea typeface="+mn-ea"/>
            <a:cs typeface="+mn-cs"/>
          </a:endParaRPr>
        </a:p>
      </c:txPr>
    </c:legend>
    <c:plotVisOnly val="1"/>
    <c:dispBlanksAs val="gap"/>
    <c:showDLblsOverMax val="0"/>
  </c:chart>
  <c:spPr>
    <a:noFill/>
    <a:ln>
      <a:noFill/>
    </a:ln>
    <a:effectLst/>
  </c:spPr>
  <c:txPr>
    <a:bodyPr/>
    <a:p>
      <a:pPr>
        <a:defRPr lang="zh-CN" smtId="4294967295"/>
      </a:pPr>
      <a:endParaRPr lang="zh-CN" smtId="4294967295"/>
    </a:p>
  </c:txPr>
  <c:externalData r:id="rId1">
    <c:autoUpdate val="0"/>
  </c:externalData>
</c:chartSpace>
</file>

<file path=ppt/charts/colors1.xml><?xml version="1.0" encoding="utf-8"?>
<cs:colorStyle xmlns:a="http://schemas.openxmlformats.org/drawingml/2006/main" xmlns:cs="http://schemas.microsoft.com/office/drawing/2012/chartStyle"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a="http://schemas.openxmlformats.org/drawingml/2006/main" xmlns:cs="http://schemas.microsoft.com/office/drawing/2012/chartStyle"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a="http://schemas.openxmlformats.org/drawingml/2006/main" xmlns:cs="http://schemas.microsoft.com/office/drawing/2012/chartStyle"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a="http://schemas.openxmlformats.org/drawingml/2006/main" xmlns:r="http://schemas.openxmlformats.org/officeDocument/2006/relationships" xmlns:cs="http://schemas.microsoft.com/office/drawing/2012/chartStyle"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a="http://schemas.openxmlformats.org/drawingml/2006/main" xmlns:r="http://schemas.openxmlformats.org/officeDocument/2006/relationships" xmlns:cs="http://schemas.microsoft.com/office/drawing/2012/chartStyle"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a="http://schemas.openxmlformats.org/drawingml/2006/main" xmlns:r="http://schemas.openxmlformats.org/officeDocument/2006/relationships" xmlns:cs="http://schemas.microsoft.com/office/drawing/2012/chartStyle"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二战后，美苏之间除了直接交战即“热战”以外的，一切敌对行动。</a:t>
            </a:r>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二战后，美苏之间除了直接交战即“热战”以外的，一切敌对行动。</a:t>
            </a:r>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zh-CN" altLang="en-US">
                <a:latin typeface="仿宋" panose="02010609060101010101" pitchFamily="49" charset="-122"/>
                <a:ea typeface="仿宋" panose="02010609060101010101" pitchFamily="49" charset="-122"/>
              </a:rPr>
              <a:t>我相信美国的政策必须是支持自由国家人民抵抗少数武装分子或外来压力的征服企图。我相信我们必须协助自由国家人民依照其自己的方式，造成其本身的命运。</a:t>
            </a:r>
            <a:r>
              <a:rPr lang="en-US" altLang="zh-CN">
                <a:latin typeface="仿宋" panose="02010609060101010101" pitchFamily="49" charset="-122"/>
                <a:ea typeface="仿宋" panose="02010609060101010101" pitchFamily="49" charset="-122"/>
              </a:rPr>
              <a:t>——</a:t>
            </a:r>
            <a:r>
              <a:rPr lang="zh-CN" altLang="en-US">
                <a:latin typeface="仿宋" panose="02010609060101010101" pitchFamily="49" charset="-122"/>
                <a:ea typeface="仿宋" panose="02010609060101010101" pitchFamily="49" charset="-122"/>
              </a:rPr>
              <a:t>杜鲁门</a:t>
            </a:r>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7</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8</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9</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algn="l"/>
            <a:endParaRPr lang="zh-CN" altLang="en-US"/>
          </a:p>
        </p:txBody>
      </p:sp>
      <p:sp>
        <p:nvSpPr>
          <p:cNvPr id="4" name="灯片编号占位符 3"/>
          <p:cNvSpPr>
            <a:spLocks noGrp="1"/>
          </p:cNvSpPr>
          <p:nvPr>
            <p:ph type="sldNum" sz="quarter" idx="5"/>
          </p:nvPr>
        </p:nvSpPr>
        <p:spPr/>
        <p:txBody>
          <a:bodyPr/>
          <a:lstStyle/>
          <a:p>
            <a:fld id="{E28E4ADB-DC92-46AF-B723-A9E34FCB00F9}" type="slidenum">
              <a:rPr lang="zh-CN" altLang="en-US" smtClean="0"/>
              <a:t>10</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chart" Target="../charts/chart1.xml" /><Relationship Id="rId3" Type="http://schemas.openxmlformats.org/officeDocument/2006/relationships/chart" Target="../charts/chart2.xml" /><Relationship Id="rId4" Type="http://schemas.openxmlformats.org/officeDocument/2006/relationships/chart" Target="../charts/chart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1.jpeg" /><Relationship Id="rId4" Type="http://schemas.openxmlformats.org/officeDocument/2006/relationships/image" Target="../media/image2.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 Id="rId3" Type="http://schemas.openxmlformats.org/officeDocument/2006/relationships/tags" Target="../tags/tag1.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3.jpeg" /><Relationship Id="rId4" Type="http://schemas.openxmlformats.org/officeDocument/2006/relationships/image" Target="../media/image4.jpeg" /><Relationship Id="rId5" Type="http://schemas.openxmlformats.org/officeDocument/2006/relationships/image" Target="../media/image5.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6.gif"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 Id="rId3" Type="http://schemas.openxmlformats.org/officeDocument/2006/relationships/image" Target="../media/image7.jpeg" /><Relationship Id="rId4" Type="http://schemas.openxmlformats.org/officeDocument/2006/relationships/image" Target="../media/image8.jpeg" /><Relationship Id="rId5" Type="http://schemas.openxmlformats.org/officeDocument/2006/relationships/image" Target="../media/image9.pn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 Id="rId3" Type="http://schemas.openxmlformats.org/officeDocument/2006/relationships/image" Target="../media/image10.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 Id="rId3" Type="http://schemas.openxmlformats.org/officeDocument/2006/relationships/image" Target="../media/image11.jpeg" /><Relationship Id="rId4" Type="http://schemas.openxmlformats.org/officeDocument/2006/relationships/image" Target="../media/image12.jpeg" /><Relationship Id="rId5" Type="http://schemas.openxmlformats.org/officeDocument/2006/relationships/image" Target="../media/image13.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4.jpeg" /><Relationship Id="rId3" Type="http://schemas.openxmlformats.org/officeDocument/2006/relationships/image" Target="../media/image15.jpe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jpeg" /><Relationship Id="rId3" Type="http://schemas.openxmlformats.org/officeDocument/2006/relationships/image" Target="../media/image17.jpeg" /><Relationship Id="rId4" Type="http://schemas.openxmlformats.org/officeDocument/2006/relationships/image" Target="../media/image18.png" /><Relationship Id="rId5" Type="http://schemas.microsoft.com/office/2007/relationships/hdphoto" Target="../media/image19.wdp" /><Relationship Id="rId6" Type="http://schemas.openxmlformats.org/officeDocument/2006/relationships/image" Target="../media/image20.jpeg" /><Relationship Id="rId7" Type="http://schemas.openxmlformats.org/officeDocument/2006/relationships/image" Target="../media/image21.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58420" y="1644015"/>
            <a:ext cx="1546860" cy="135763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400"/>
              <a:t>第二次</a:t>
            </a:r>
            <a:endParaRPr lang="zh-CN" altLang="en-US" sz="2400"/>
          </a:p>
          <a:p>
            <a:pPr algn="ctr"/>
            <a:r>
              <a:rPr lang="zh-CN" altLang="en-US" sz="2400"/>
              <a:t>工业革命</a:t>
            </a:r>
            <a:endParaRPr lang="zh-CN" altLang="en-US" sz="2400"/>
          </a:p>
          <a:p>
            <a:pPr algn="ctr"/>
            <a:r>
              <a:rPr lang="en-US" altLang="zh-CN" sz="1400">
                <a:sym typeface="+mn-ea"/>
              </a:rPr>
              <a:t>1870-1900</a:t>
            </a:r>
            <a:endParaRPr lang="en-US" altLang="zh-CN" sz="1400">
              <a:sym typeface="+mn-ea"/>
            </a:endParaRPr>
          </a:p>
        </p:txBody>
      </p:sp>
      <p:graphicFrame>
        <p:nvGraphicFramePr>
          <p:cNvPr id="2" name="图表 1"/>
          <p:cNvGraphicFramePr/>
          <p:nvPr/>
        </p:nvGraphicFramePr>
        <p:xfrm>
          <a:off x="57785" y="187960"/>
          <a:ext cx="1547495" cy="1320800"/>
        </p:xfrm>
        <a:graphic>
          <a:graphicData uri="http://schemas.openxmlformats.org/drawingml/2006/chart">
            <c:chart xmlns:c="http://schemas.openxmlformats.org/drawingml/2006/chart" r:id="rId2"/>
          </a:graphicData>
        </a:graphic>
      </p:graphicFrame>
      <p:graphicFrame>
        <p:nvGraphicFramePr>
          <p:cNvPr id="3" name="图表 2"/>
          <p:cNvGraphicFramePr/>
          <p:nvPr/>
        </p:nvGraphicFramePr>
        <p:xfrm>
          <a:off x="57785" y="3158490"/>
          <a:ext cx="1656715" cy="1261110"/>
        </p:xfrm>
        <a:graphic>
          <a:graphicData uri="http://schemas.openxmlformats.org/drawingml/2006/chart">
            <c:chart xmlns:c="http://schemas.openxmlformats.org/drawingml/2006/chart" r:id="rId3"/>
          </a:graphicData>
        </a:graphic>
      </p:graphicFrame>
      <p:graphicFrame>
        <p:nvGraphicFramePr>
          <p:cNvPr id="5" name="图表 4"/>
          <p:cNvGraphicFramePr/>
          <p:nvPr/>
        </p:nvGraphicFramePr>
        <p:xfrm>
          <a:off x="57785" y="4419600"/>
          <a:ext cx="2245360" cy="1059180"/>
        </p:xfrm>
        <a:graphic>
          <a:graphicData uri="http://schemas.openxmlformats.org/drawingml/2006/chart">
            <c:chart xmlns:c="http://schemas.openxmlformats.org/drawingml/2006/chart" r:id="rId4"/>
          </a:graphicData>
        </a:graphic>
      </p:graphicFrame>
      <p:sp>
        <p:nvSpPr>
          <p:cNvPr id="6" name="右箭头 5"/>
          <p:cNvSpPr/>
          <p:nvPr/>
        </p:nvSpPr>
        <p:spPr>
          <a:xfrm>
            <a:off x="1659890" y="1959610"/>
            <a:ext cx="444500" cy="7258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159000" y="1644015"/>
            <a:ext cx="1546860" cy="135763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400"/>
              <a:t>第一次世界大战</a:t>
            </a:r>
            <a:endParaRPr lang="zh-CN" altLang="en-US" sz="2400"/>
          </a:p>
          <a:p>
            <a:pPr algn="ctr"/>
            <a:r>
              <a:rPr lang="en-US" altLang="zh-CN" sz="1400"/>
              <a:t>1914-1918</a:t>
            </a:r>
            <a:endParaRPr lang="en-US" altLang="zh-CN" sz="1400"/>
          </a:p>
        </p:txBody>
      </p:sp>
      <p:sp>
        <p:nvSpPr>
          <p:cNvPr id="8" name="右箭头 7"/>
          <p:cNvSpPr/>
          <p:nvPr/>
        </p:nvSpPr>
        <p:spPr>
          <a:xfrm>
            <a:off x="3800475" y="1960245"/>
            <a:ext cx="444500" cy="7258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244975" y="601980"/>
            <a:ext cx="1546860" cy="1357630"/>
          </a:xfrm>
          <a:prstGeom prst="rect">
            <a:avLst/>
          </a:prstGeom>
          <a:solidFill>
            <a:srgbClr val="FFFF00">
              <a:alpha val="56000"/>
            </a:srgbClr>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400"/>
              <a:t>凡尔赛</a:t>
            </a:r>
            <a:r>
              <a:rPr lang="en-US" altLang="zh-CN" sz="2400"/>
              <a:t>-</a:t>
            </a:r>
            <a:r>
              <a:rPr lang="zh-CN" altLang="en-US" sz="2400"/>
              <a:t>华盛顿体系</a:t>
            </a:r>
            <a:endParaRPr lang="zh-CN" altLang="en-US" sz="2400"/>
          </a:p>
          <a:p>
            <a:pPr algn="ctr"/>
            <a:r>
              <a:rPr lang="zh-CN" altLang="en-US"/>
              <a:t>经济恢复</a:t>
            </a:r>
            <a:endParaRPr lang="zh-CN" altLang="en-US"/>
          </a:p>
        </p:txBody>
      </p:sp>
      <p:sp>
        <p:nvSpPr>
          <p:cNvPr id="10" name="矩形 9"/>
          <p:cNvSpPr/>
          <p:nvPr/>
        </p:nvSpPr>
        <p:spPr>
          <a:xfrm>
            <a:off x="4244975" y="2552700"/>
            <a:ext cx="1546860" cy="1357630"/>
          </a:xfrm>
          <a:prstGeom prst="rect">
            <a:avLst/>
          </a:prstGeom>
          <a:solidFill>
            <a:srgbClr val="FF0000">
              <a:alpha val="56000"/>
            </a:srgbClr>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400"/>
              <a:t>十月革命</a:t>
            </a:r>
            <a:endParaRPr lang="zh-CN" altLang="en-US" sz="2400"/>
          </a:p>
          <a:p>
            <a:pPr algn="ctr"/>
            <a:r>
              <a:rPr lang="zh-CN" altLang="en-US" sz="1600"/>
              <a:t>三年国内战争</a:t>
            </a:r>
            <a:endParaRPr lang="zh-CN" altLang="en-US" sz="1600"/>
          </a:p>
          <a:p>
            <a:pPr algn="ctr"/>
            <a:r>
              <a:rPr lang="zh-CN" altLang="en-US" sz="1600"/>
              <a:t>新经济政策</a:t>
            </a:r>
            <a:endParaRPr lang="zh-CN" altLang="en-US" sz="1600"/>
          </a:p>
        </p:txBody>
      </p:sp>
      <p:sp>
        <p:nvSpPr>
          <p:cNvPr id="11" name="右箭头 10"/>
          <p:cNvSpPr/>
          <p:nvPr/>
        </p:nvSpPr>
        <p:spPr>
          <a:xfrm>
            <a:off x="5633085" y="1887220"/>
            <a:ext cx="444500" cy="7258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077585" y="602615"/>
            <a:ext cx="1546860" cy="1357630"/>
          </a:xfrm>
          <a:prstGeom prst="rect">
            <a:avLst/>
          </a:prstGeom>
          <a:solidFill>
            <a:srgbClr val="FFFF00">
              <a:alpha val="56000"/>
            </a:srgbClr>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a:t>1929-1933</a:t>
            </a:r>
            <a:r>
              <a:rPr lang="zh-CN" altLang="en-US" sz="2000"/>
              <a:t>经济大危机</a:t>
            </a:r>
            <a:endParaRPr lang="zh-CN" altLang="en-US" sz="2000"/>
          </a:p>
        </p:txBody>
      </p:sp>
      <p:sp>
        <p:nvSpPr>
          <p:cNvPr id="13" name="矩形 12"/>
          <p:cNvSpPr/>
          <p:nvPr/>
        </p:nvSpPr>
        <p:spPr>
          <a:xfrm>
            <a:off x="6077585" y="2553335"/>
            <a:ext cx="1546860" cy="1357630"/>
          </a:xfrm>
          <a:prstGeom prst="rect">
            <a:avLst/>
          </a:prstGeom>
          <a:solidFill>
            <a:srgbClr val="FF0000">
              <a:alpha val="56000"/>
            </a:srgbClr>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zh-CN" sz="2400"/>
              <a:t>1928-1937</a:t>
            </a:r>
            <a:endParaRPr lang="en-US" altLang="zh-CN" sz="2400"/>
          </a:p>
          <a:p>
            <a:pPr algn="ctr"/>
            <a:r>
              <a:rPr lang="zh-CN" altLang="en-US" sz="1600"/>
              <a:t>两个五年计划</a:t>
            </a:r>
            <a:endParaRPr lang="zh-CN" altLang="en-US" sz="1600"/>
          </a:p>
        </p:txBody>
      </p:sp>
      <p:cxnSp>
        <p:nvCxnSpPr>
          <p:cNvPr id="14" name="直接箭头连接符 13"/>
          <p:cNvCxnSpPr/>
          <p:nvPr/>
        </p:nvCxnSpPr>
        <p:spPr>
          <a:xfrm>
            <a:off x="6610985" y="187960"/>
            <a:ext cx="480060" cy="346710"/>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cxnSp>
        <p:nvCxnSpPr>
          <p:cNvPr id="15" name="直接箭头连接符 14"/>
          <p:cNvCxnSpPr/>
          <p:nvPr/>
        </p:nvCxnSpPr>
        <p:spPr>
          <a:xfrm flipV="1">
            <a:off x="6548755" y="4038600"/>
            <a:ext cx="453390" cy="381000"/>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sp>
        <p:nvSpPr>
          <p:cNvPr id="16" name="右箭头 15"/>
          <p:cNvSpPr/>
          <p:nvPr/>
        </p:nvSpPr>
        <p:spPr>
          <a:xfrm>
            <a:off x="7474585" y="1887220"/>
            <a:ext cx="444500" cy="7258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919085" y="1643380"/>
            <a:ext cx="1546860" cy="135763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400"/>
              <a:t>第二次世界大战</a:t>
            </a:r>
            <a:endParaRPr lang="zh-CN" altLang="en-US" sz="2400"/>
          </a:p>
          <a:p>
            <a:pPr algn="ctr"/>
            <a:r>
              <a:rPr lang="en-US" altLang="zh-CN" sz="1400"/>
              <a:t>1931-1939-1945</a:t>
            </a:r>
            <a:endParaRPr lang="en-US" altLang="zh-CN" sz="1400"/>
          </a:p>
        </p:txBody>
      </p:sp>
      <p:sp>
        <p:nvSpPr>
          <p:cNvPr id="18" name="矩形 17"/>
          <p:cNvSpPr/>
          <p:nvPr/>
        </p:nvSpPr>
        <p:spPr>
          <a:xfrm>
            <a:off x="9987280" y="602615"/>
            <a:ext cx="1546860" cy="1357630"/>
          </a:xfrm>
          <a:prstGeom prst="rect">
            <a:avLst/>
          </a:prstGeom>
          <a:solidFill>
            <a:srgbClr val="FFFF00">
              <a:alpha val="56000"/>
            </a:srgbClr>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400"/>
              <a:t>资本主义国家内部调整</a:t>
            </a:r>
            <a:endParaRPr lang="zh-CN" altLang="en-US" sz="2400"/>
          </a:p>
        </p:txBody>
      </p:sp>
      <p:sp>
        <p:nvSpPr>
          <p:cNvPr id="19" name="矩形 18"/>
          <p:cNvSpPr/>
          <p:nvPr/>
        </p:nvSpPr>
        <p:spPr>
          <a:xfrm>
            <a:off x="9987280" y="2553335"/>
            <a:ext cx="1546860" cy="1357630"/>
          </a:xfrm>
          <a:prstGeom prst="rect">
            <a:avLst/>
          </a:prstGeom>
          <a:solidFill>
            <a:srgbClr val="FF0000">
              <a:alpha val="56000"/>
            </a:srgbClr>
          </a:solidFill>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400"/>
              <a:t>社会主义国家改革</a:t>
            </a:r>
            <a:endParaRPr lang="zh-CN" altLang="en-US" sz="2400"/>
          </a:p>
        </p:txBody>
      </p:sp>
      <p:sp>
        <p:nvSpPr>
          <p:cNvPr id="20" name="右箭头 19"/>
          <p:cNvSpPr/>
          <p:nvPr/>
        </p:nvSpPr>
        <p:spPr>
          <a:xfrm>
            <a:off x="9542780" y="1960245"/>
            <a:ext cx="444500" cy="72580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1" name="直接箭头连接符 20"/>
          <p:cNvCxnSpPr/>
          <p:nvPr/>
        </p:nvCxnSpPr>
        <p:spPr>
          <a:xfrm flipV="1">
            <a:off x="10658475" y="153670"/>
            <a:ext cx="453390" cy="381000"/>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cxnSp>
        <p:nvCxnSpPr>
          <p:cNvPr id="22" name="直接箭头连接符 21"/>
          <p:cNvCxnSpPr/>
          <p:nvPr/>
        </p:nvCxnSpPr>
        <p:spPr>
          <a:xfrm>
            <a:off x="10631805" y="4038600"/>
            <a:ext cx="480060" cy="346710"/>
          </a:xfrm>
          <a:prstGeom prst="straightConnector1">
            <a:avLst/>
          </a:prstGeom>
          <a:ln>
            <a:tailEnd type="arrow" w="med" len="med"/>
          </a:ln>
        </p:spPr>
        <p:style>
          <a:lnRef idx="3">
            <a:schemeClr val="accent1"/>
          </a:lnRef>
          <a:fillRef idx="0">
            <a:schemeClr val="accent1"/>
          </a:fillRef>
          <a:effectRef idx="2">
            <a:schemeClr val="accent1"/>
          </a:effectRef>
          <a:fontRef idx="minor">
            <a:schemeClr val="tx1"/>
          </a:fontRef>
        </p:style>
      </p:cxnSp>
      <p:sp>
        <p:nvSpPr>
          <p:cNvPr id="23" name="矩形 22"/>
          <p:cNvSpPr/>
          <p:nvPr/>
        </p:nvSpPr>
        <p:spPr>
          <a:xfrm>
            <a:off x="26670" y="6068060"/>
            <a:ext cx="2703195" cy="7531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a:t>维也纳体系</a:t>
            </a:r>
            <a:endParaRPr lang="zh-CN" altLang="en-US" sz="3200"/>
          </a:p>
        </p:txBody>
      </p:sp>
      <p:sp>
        <p:nvSpPr>
          <p:cNvPr id="24" name="矩形 23"/>
          <p:cNvSpPr/>
          <p:nvPr/>
        </p:nvSpPr>
        <p:spPr>
          <a:xfrm>
            <a:off x="2829560" y="6068060"/>
            <a:ext cx="4794250" cy="753110"/>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a:t>凡尔赛</a:t>
            </a:r>
            <a:r>
              <a:rPr lang="en-US" altLang="zh-CN" sz="3200"/>
              <a:t>-</a:t>
            </a:r>
            <a:r>
              <a:rPr lang="zh-CN" altLang="en-US" sz="3200"/>
              <a:t>华盛顿体系</a:t>
            </a:r>
            <a:endParaRPr lang="zh-CN" altLang="en-US" sz="3200"/>
          </a:p>
        </p:txBody>
      </p:sp>
      <p:sp>
        <p:nvSpPr>
          <p:cNvPr id="25" name="矩形 24"/>
          <p:cNvSpPr/>
          <p:nvPr/>
        </p:nvSpPr>
        <p:spPr>
          <a:xfrm>
            <a:off x="7759700" y="6068060"/>
            <a:ext cx="4305935" cy="753110"/>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a:t>雅尔塔体系</a:t>
            </a:r>
            <a:endParaRPr lang="zh-CN" altLang="en-US" sz="3200"/>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69240" y="1779270"/>
            <a:ext cx="11850370" cy="2122805"/>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defPPr>
              <a:defRPr lang="zh-CN"/>
            </a:defPPr>
            <a:lvl1pPr>
              <a:spcAft>
                <a:spcPct val="0"/>
              </a:spcAft>
              <a:defRPr sz="4000" b="1" spc="-365">
                <a:ln>
                  <a:solidFill>
                    <a:srgbClr val="FF0000"/>
                  </a:solidFill>
                </a:ln>
                <a:solidFill>
                  <a:srgbClr val="FF0000"/>
                </a:solidFill>
                <a:latin typeface="华文彩云" panose="02010800040101010101" pitchFamily="2" charset="-122"/>
                <a:ea typeface="华文彩云" panose="02010800040101010101" pitchFamily="2" charset="-122"/>
                <a:cs typeface="宋体" panose="02010600030101010101" pitchFamily="2" charset="-122"/>
              </a:defRPr>
            </a:lvl1pPr>
            <a:lvl2pPr>
              <a:defRPr/>
            </a:lvl2pPr>
            <a:lvl3pPr>
              <a:defRPr/>
            </a:lvl3pPr>
            <a:lvl4pPr>
              <a:defRPr/>
            </a:lvl4pPr>
            <a:lvl5pPr>
              <a:defRPr/>
            </a:lvl5pPr>
            <a:lvl6pPr>
              <a:defRPr/>
            </a:lvl6pPr>
            <a:lvl7pPr>
              <a:defRPr/>
            </a:lvl7pPr>
            <a:lvl8pPr>
              <a:defRPr/>
            </a:lvl8pPr>
            <a:lvl9pPr>
              <a:defRPr/>
            </a:lvl9pPr>
          </a:lstStyle>
          <a:p>
            <a:pPr algn="ctr"/>
            <a:r>
              <a:rPr lang="zh-CN" altLang="en-US" sz="6600">
                <a:solidFill>
                  <a:schemeClr val="accent4"/>
                </a:solidFill>
                <a:effectLst/>
              </a:rPr>
              <a:t> </a:t>
            </a:r>
            <a:endParaRPr lang="zh-CN" altLang="en-US" sz="6600">
              <a:solidFill>
                <a:schemeClr val="accent4"/>
              </a:solidFill>
              <a:effectLst/>
            </a:endParaRPr>
          </a:p>
          <a:p>
            <a:pPr algn="ctr"/>
            <a:r>
              <a:rPr lang="zh-CN" altLang="en-US" sz="6600">
                <a:solidFill>
                  <a:schemeClr val="accent4"/>
                </a:solidFill>
                <a:effectLst/>
              </a:rPr>
              <a:t>冷战与国际格局的演变</a:t>
            </a:r>
            <a:endParaRPr lang="zh-CN" altLang="en-US" sz="6600">
              <a:solidFill>
                <a:schemeClr val="accent4"/>
              </a:solidFill>
              <a:effectLst/>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250436" y="303131"/>
            <a:ext cx="8898590"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一、 冷战与两极格局的形成</a:t>
            </a:r>
            <a:r>
              <a:rPr lang="zh-CN" altLang="zh-CN" sz="2800">
                <a:solidFill>
                  <a:prstClr val="white"/>
                </a:solidFill>
                <a:latin typeface="仿宋" panose="02010609060101010101" pitchFamily="49" charset="-122"/>
                <a:ea typeface="仿宋" panose="02010609060101010101" pitchFamily="49" charset="-122"/>
                <a:cs typeface="+mn-cs"/>
              </a:rPr>
              <a:t>（</a:t>
            </a:r>
            <a:r>
              <a:rPr lang="en-US" altLang="zh-CN" sz="2800">
                <a:solidFill>
                  <a:prstClr val="white"/>
                </a:solidFill>
                <a:latin typeface="仿宋" panose="02010609060101010101" pitchFamily="49" charset="-122"/>
                <a:ea typeface="仿宋" panose="02010609060101010101" pitchFamily="49" charset="-122"/>
                <a:cs typeface="+mn-cs"/>
              </a:rPr>
              <a:t>20</a:t>
            </a:r>
            <a:r>
              <a:rPr lang="zh-CN" altLang="zh-CN" sz="2800">
                <a:solidFill>
                  <a:prstClr val="white"/>
                </a:solidFill>
                <a:latin typeface="仿宋" panose="02010609060101010101" pitchFamily="49" charset="-122"/>
                <a:ea typeface="仿宋" panose="02010609060101010101" pitchFamily="49" charset="-122"/>
                <a:cs typeface="+mn-cs"/>
              </a:rPr>
              <a:t>世</a:t>
            </a:r>
            <a:r>
              <a:rPr lang="zh-CN" altLang="en-US" sz="2800">
                <a:solidFill>
                  <a:prstClr val="white"/>
                </a:solidFill>
                <a:latin typeface="仿宋" panose="02010609060101010101" pitchFamily="49" charset="-122"/>
                <a:ea typeface="仿宋" panose="02010609060101010101" pitchFamily="49" charset="-122"/>
                <a:cs typeface="+mn-cs"/>
              </a:rPr>
              <a:t>纪</a:t>
            </a:r>
            <a:r>
              <a:rPr lang="zh-CN" altLang="zh-CN" sz="2800">
                <a:solidFill>
                  <a:prstClr val="white"/>
                </a:solidFill>
                <a:latin typeface="仿宋" panose="02010609060101010101" pitchFamily="49" charset="-122"/>
                <a:ea typeface="仿宋" panose="02010609060101010101" pitchFamily="49" charset="-122"/>
                <a:cs typeface="+mn-cs"/>
              </a:rPr>
              <a:t>四五十年代）</a:t>
            </a:r>
            <a:endParaRPr lang="en-US" altLang="zh-CN">
              <a:latin typeface="仿宋" pitchFamily="49" charset="-122"/>
              <a:ea typeface="仿宋" pitchFamily="49" charset="-122"/>
            </a:endParaRPr>
          </a:p>
        </p:txBody>
      </p:sp>
      <p:sp>
        <p:nvSpPr>
          <p:cNvPr id="3" name="矩形 2"/>
          <p:cNvSpPr/>
          <p:nvPr/>
        </p:nvSpPr>
        <p:spPr>
          <a:xfrm>
            <a:off x="643897" y="1207024"/>
            <a:ext cx="2334293"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1</a:t>
            </a:r>
            <a:r>
              <a:rPr lang="zh-CN" altLang="en-US" sz="2200" b="1">
                <a:latin typeface="微软雅黑" panose="020b0503020204020204" charset="-122"/>
                <a:ea typeface="微软雅黑" panose="020b0503020204020204" charset="-122"/>
              </a:rPr>
              <a:t>、冷战的含义：</a:t>
            </a:r>
            <a:endParaRPr lang="en-US" altLang="zh-CN" sz="2200" b="1">
              <a:latin typeface="微软雅黑" charset="-122"/>
              <a:ea typeface="微软雅黑" panose="020b0503020204020204" charset="-122"/>
            </a:endParaRPr>
          </a:p>
        </p:txBody>
      </p:sp>
      <p:sp>
        <p:nvSpPr>
          <p:cNvPr id="4" name="矩形 3"/>
          <p:cNvSpPr/>
          <p:nvPr/>
        </p:nvSpPr>
        <p:spPr>
          <a:xfrm>
            <a:off x="527212" y="2061648"/>
            <a:ext cx="5448558" cy="3044190"/>
          </a:xfrm>
          <a:prstGeom prst="rect">
            <a:avLst/>
          </a:prstGeom>
        </p:spPr>
        <p:txBody>
          <a:bodyPr wrap="square">
            <a:spAutoFit/>
          </a:bodyPr>
          <a:lstStyle/>
          <a:p>
            <a:pPr>
              <a:lnSpc>
                <a:spcPct val="120000"/>
              </a:lnSpc>
            </a:pPr>
            <a:r>
              <a:rPr lang="en-US" altLang="zh-CN" sz="3200" b="1">
                <a:latin typeface="宋体" panose="02010600030101010101" pitchFamily="2" charset="-122"/>
                <a:ea typeface="宋体" panose="02010600030101010101" pitchFamily="2" charset="-122"/>
              </a:rPr>
              <a:t>    </a:t>
            </a:r>
            <a:r>
              <a:rPr lang="zh-CN" altLang="zh-CN" sz="3200" b="1">
                <a:latin typeface="宋体" panose="02010600030101010101" pitchFamily="2" charset="-122"/>
                <a:ea typeface="宋体" panose="02010600030101010101" pitchFamily="2" charset="-122"/>
              </a:rPr>
              <a:t>冷战，是指</a:t>
            </a:r>
            <a:r>
              <a:rPr lang="ru-RU" altLang="zh-CN" sz="3200" b="1">
                <a:ea typeface="宋体" panose="02010600030101010101" pitchFamily="2" charset="-122"/>
              </a:rPr>
              <a:t>20</a:t>
            </a:r>
            <a:r>
              <a:rPr lang="zh-CN" altLang="zh-CN" sz="3200" b="1">
                <a:latin typeface="宋体" panose="02010600030101010101" pitchFamily="2" charset="-122"/>
                <a:ea typeface="宋体" panose="02010600030101010101" pitchFamily="2" charset="-122"/>
              </a:rPr>
              <a:t>世纪</a:t>
            </a:r>
            <a:r>
              <a:rPr lang="ru-RU" altLang="zh-CN" sz="3200" b="1">
                <a:ea typeface="宋体" panose="02010600030101010101" pitchFamily="2" charset="-122"/>
              </a:rPr>
              <a:t>40</a:t>
            </a:r>
            <a:r>
              <a:rPr lang="zh-CN" altLang="zh-CN" sz="3200" b="1">
                <a:latin typeface="宋体" panose="02010600030101010101" pitchFamily="2" charset="-122"/>
                <a:ea typeface="宋体" panose="02010600030101010101" pitchFamily="2" charset="-122"/>
              </a:rPr>
              <a:t>年代中后期至</a:t>
            </a:r>
            <a:r>
              <a:rPr lang="ru-RU" altLang="zh-CN" sz="3200" b="1">
                <a:ea typeface="宋体" panose="02010600030101010101" pitchFamily="2" charset="-122"/>
              </a:rPr>
              <a:t>80</a:t>
            </a:r>
            <a:r>
              <a:rPr lang="zh-CN" altLang="zh-CN" sz="3200" b="1">
                <a:latin typeface="宋体" panose="02010600030101010101" pitchFamily="2" charset="-122"/>
                <a:ea typeface="宋体" panose="02010600030101010101" pitchFamily="2" charset="-122"/>
              </a:rPr>
              <a:t>年代末</a:t>
            </a:r>
            <a:r>
              <a:rPr lang="ru-RU" altLang="zh-CN" sz="3200" b="1">
                <a:ea typeface="宋体" panose="02010600030101010101" pitchFamily="2" charset="-122"/>
              </a:rPr>
              <a:t>90</a:t>
            </a:r>
            <a:r>
              <a:rPr lang="zh-CN" altLang="zh-CN" sz="3200" b="1">
                <a:latin typeface="宋体" panose="02010600030101010101" pitchFamily="2" charset="-122"/>
                <a:ea typeface="宋体" panose="02010600030101010101" pitchFamily="2" charset="-122"/>
              </a:rPr>
              <a:t>年代初，以美苏两个超级大国为首的两大集团之间既非战</a:t>
            </a:r>
            <a:r>
              <a:rPr lang="zh-CN" altLang="ru-RU" sz="3200" b="1">
                <a:latin typeface="宋体" panose="02010600030101010101" pitchFamily="2" charset="-122"/>
                <a:ea typeface="宋体" panose="02010600030101010101" pitchFamily="2" charset="-122"/>
              </a:rPr>
              <a:t>争又非和平的对峙与竞争状态。 </a:t>
            </a:r>
            <a:endParaRPr lang="zh-CN" altLang="ru-RU" sz="3200" b="1">
              <a:latin typeface="宋体" pitchFamily="2" charset="-122"/>
              <a:ea typeface="宋体" pitchFamily="2" charset="-122"/>
            </a:endParaRPr>
          </a:p>
        </p:txBody>
      </p:sp>
      <p:sp>
        <p:nvSpPr>
          <p:cNvPr id="2" name="矩形 1"/>
          <p:cNvSpPr/>
          <p:nvPr/>
        </p:nvSpPr>
        <p:spPr>
          <a:xfrm>
            <a:off x="6143980" y="2182900"/>
            <a:ext cx="5868318" cy="2800767"/>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200" b="1">
                <a:solidFill>
                  <a:srgbClr val="000000"/>
                </a:solidFill>
                <a:latin typeface="楷体" panose="02010609060101010101" pitchFamily="49" charset="-122"/>
                <a:ea typeface="楷体" panose="02010609060101010101" pitchFamily="49" charset="-122"/>
              </a:rPr>
              <a:t>材料一  </a:t>
            </a:r>
            <a:r>
              <a:rPr lang="zh-CN" altLang="zh-CN" sz="2200" b="1">
                <a:solidFill>
                  <a:srgbClr val="000000"/>
                </a:solidFill>
                <a:latin typeface="楷体" panose="02010609060101010101" pitchFamily="49" charset="-122"/>
                <a:ea typeface="楷体" panose="02010609060101010101" pitchFamily="49" charset="-122"/>
              </a:rPr>
              <a:t>法西斯的消亡导致战时同盟合作的基础瓦解，使得美苏合作的共同利益消失，而美苏在战时同盟掩盖下的矛盾得以暴露，这些矛盾包括其固有的矛盾（如意识形态）以及战后美苏分配利益中的一系列矛盾，如波兰问题、土耳其问题、伊朗问题等。这些矛盾加深了双方相互间的怀疑和不信任。</a:t>
            </a:r>
            <a:endParaRPr lang="zh-CN" altLang="zh-CN" sz="2200" b="1">
              <a:solidFill>
                <a:srgbClr val="000000"/>
              </a:solidFill>
              <a:latin typeface="楷体" pitchFamily="49" charset="-122"/>
              <a:ea typeface="楷体" pitchFamily="49" charset="-122"/>
            </a:endParaRPr>
          </a:p>
          <a:p>
            <a:pPr algn="r" fontAlgn="base">
              <a:spcBef>
                <a:spcPct val="0"/>
              </a:spcBef>
              <a:spcAft>
                <a:spcPct val="0"/>
              </a:spcAft>
            </a:pPr>
            <a:r>
              <a:rPr lang="zh-CN" altLang="zh-CN" sz="2200" b="1">
                <a:solidFill>
                  <a:srgbClr val="000000"/>
                </a:solidFill>
                <a:latin typeface="楷体" panose="02010609060101010101" pitchFamily="49" charset="-122"/>
                <a:ea typeface="楷体" panose="02010609060101010101" pitchFamily="49" charset="-122"/>
              </a:rPr>
              <a:t>——沈志华《冷战五书》</a:t>
            </a:r>
            <a:endParaRPr lang="zh-CN" altLang="zh-CN" sz="2200" b="1">
              <a:solidFill>
                <a:srgbClr val="000000"/>
              </a:solidFill>
              <a:latin typeface="楷体" panose="02010609060101010101" pitchFamily="49" charset="-122"/>
              <a:ea typeface="楷体" panose="02010609060101010101" pitchFamily="49"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587300" y="1139678"/>
            <a:ext cx="261642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、冷战爆发的原因</a:t>
            </a:r>
            <a:endParaRPr lang="zh-CN" altLang="en-US" sz="2200" b="1">
              <a:latin typeface="微软雅黑" charset="-122"/>
              <a:ea typeface="微软雅黑" panose="020b0503020204020204" charset="-122"/>
            </a:endParaRPr>
          </a:p>
        </p:txBody>
      </p:sp>
      <p:sp>
        <p:nvSpPr>
          <p:cNvPr id="16" name="Text Box 19"/>
          <p:cNvSpPr txBox="1">
            <a:spLocks noChangeArrowheads="1"/>
          </p:cNvSpPr>
          <p:nvPr/>
        </p:nvSpPr>
        <p:spPr bwMode="auto">
          <a:xfrm>
            <a:off x="625499" y="1598461"/>
            <a:ext cx="4875553"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000" b="1">
                <a:solidFill>
                  <a:srgbClr val="000000"/>
                </a:solidFill>
                <a:latin typeface="微软雅黑" panose="020b0503020204020204" charset="-122"/>
                <a:ea typeface="微软雅黑" panose="020b0503020204020204" charset="-122"/>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sz="2200">
                <a:latin typeface="仿宋" panose="02010609060101010101" pitchFamily="49" charset="-122"/>
                <a:ea typeface="仿宋" panose="02010609060101010101" pitchFamily="49" charset="-122"/>
              </a:rPr>
              <a:t>（</a:t>
            </a:r>
            <a:r>
              <a:rPr lang="en-US" altLang="zh-CN" sz="2200">
                <a:latin typeface="仿宋" panose="02010609060101010101" pitchFamily="49" charset="-122"/>
                <a:ea typeface="仿宋" panose="02010609060101010101" pitchFamily="49" charset="-122"/>
              </a:rPr>
              <a:t>1</a:t>
            </a:r>
            <a:r>
              <a:rPr lang="zh-CN" altLang="en-US" sz="2200">
                <a:latin typeface="仿宋" panose="02010609060101010101" pitchFamily="49" charset="-122"/>
                <a:ea typeface="仿宋" panose="02010609060101010101" pitchFamily="49" charset="-122"/>
              </a:rPr>
              <a:t>）二战后美苏失去战时同盟的基础。</a:t>
            </a:r>
            <a:endParaRPr lang="zh-CN" altLang="en-US" sz="2200">
              <a:latin typeface="仿宋" pitchFamily="49" charset="-122"/>
              <a:ea typeface="仿宋" pitchFamily="49" charset="-122"/>
            </a:endParaRPr>
          </a:p>
        </p:txBody>
      </p:sp>
      <p:sp>
        <p:nvSpPr>
          <p:cNvPr id="11" name="Rectangle 10"/>
          <p:cNvSpPr>
            <a:spLocks noChangeArrowheads="1"/>
          </p:cNvSpPr>
          <p:nvPr/>
        </p:nvSpPr>
        <p:spPr bwMode="auto">
          <a:xfrm>
            <a:off x="625499" y="2101246"/>
            <a:ext cx="5235474"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a:t>
            </a:r>
            <a:r>
              <a:rPr lang="en-US"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2</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）美苏两国国家利益严重冲突，意识形态尖锐对立。</a:t>
            </a:r>
            <a:endParaRPr lang="zh-CN" altLang="en-US" sz="2200" b="1">
              <a:solidFill>
                <a:srgbClr val="000000"/>
              </a:solidFill>
              <a:latin typeface="仿宋" pitchFamily="49" charset="-122"/>
              <a:ea typeface="仿宋" pitchFamily="49" charset="-122"/>
              <a:cs typeface="Times New Roman" panose="02020603050405020304" pitchFamily="18" charset="0"/>
            </a:endParaRPr>
          </a:p>
        </p:txBody>
      </p:sp>
      <p:sp>
        <p:nvSpPr>
          <p:cNvPr id="14" name="Text Box 8"/>
          <p:cNvSpPr txBox="1">
            <a:spLocks noChangeArrowheads="1"/>
          </p:cNvSpPr>
          <p:nvPr/>
        </p:nvSpPr>
        <p:spPr bwMode="auto">
          <a:xfrm>
            <a:off x="587300" y="3038202"/>
            <a:ext cx="5340815"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200" b="1">
                <a:solidFill>
                  <a:srgbClr val="000000"/>
                </a:solidFill>
                <a:latin typeface="仿宋" panose="02010609060101010101" pitchFamily="49" charset="-122"/>
                <a:ea typeface="仿宋" panose="02010609060101010101" pitchFamily="49" charset="-122"/>
                <a:cs typeface="Times New Roman" panose="02020603050405020304" pitchFamily="18" charset="0"/>
              </a:defRPr>
            </a:lvl1pPr>
          </a:lstStyle>
          <a:p>
            <a:r>
              <a:rPr lang="zh-CN" altLang="en-US"/>
              <a:t>（</a:t>
            </a:r>
            <a:r>
              <a:rPr lang="en-US" altLang="zh-CN"/>
              <a:t>3</a:t>
            </a:r>
            <a:r>
              <a:rPr lang="zh-CN" altLang="en-US"/>
              <a:t>）美国在全球扩张，称霸世界。</a:t>
            </a:r>
            <a:endParaRPr lang="zh-CN" altLang="en-US"/>
          </a:p>
        </p:txBody>
      </p:sp>
      <p:sp>
        <p:nvSpPr>
          <p:cNvPr id="15" name="Text Box 9"/>
          <p:cNvSpPr txBox="1">
            <a:spLocks noChangeArrowheads="1"/>
          </p:cNvSpPr>
          <p:nvPr/>
        </p:nvSpPr>
        <p:spPr bwMode="auto">
          <a:xfrm>
            <a:off x="625499" y="3951356"/>
            <a:ext cx="5124411"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200" b="1">
                <a:solidFill>
                  <a:srgbClr val="000000"/>
                </a:solidFill>
                <a:latin typeface="仿宋" panose="02010609060101010101" pitchFamily="49" charset="-122"/>
                <a:ea typeface="仿宋" panose="02010609060101010101" pitchFamily="49" charset="-122"/>
                <a:cs typeface="Times New Roman" panose="02020603050405020304" pitchFamily="18" charset="0"/>
              </a:defRPr>
            </a:lvl1pPr>
          </a:lstStyle>
          <a:p>
            <a:r>
              <a:rPr lang="zh-CN" altLang="en-US"/>
              <a:t>（</a:t>
            </a:r>
            <a:r>
              <a:rPr lang="en-US" altLang="zh-CN"/>
              <a:t>4</a:t>
            </a:r>
            <a:r>
              <a:rPr lang="zh-CN" altLang="en-US"/>
              <a:t>）苏联努力扩大自己在世界的影响。</a:t>
            </a:r>
            <a:endParaRPr lang="zh-CN" altLang="en-US"/>
          </a:p>
        </p:txBody>
      </p:sp>
      <p:pic>
        <p:nvPicPr>
          <p:cNvPr id="17" name="Picture 10" descr="图片3"/>
          <p:cNvPicPr>
            <a:picLocks noChangeAspect="1" noChangeArrowheads="1"/>
          </p:cNvPicPr>
          <p:nvPr/>
        </p:nvPicPr>
        <p:blipFill>
          <a:blip r:embed="rId3"/>
          <a:stretch>
            <a:fillRect/>
          </a:stretch>
        </p:blipFill>
        <p:spPr bwMode="auto">
          <a:xfrm>
            <a:off x="9268416" y="1466465"/>
            <a:ext cx="2808823" cy="3143474"/>
          </a:xfrm>
          <a:prstGeom prst="rect">
            <a:avLst/>
          </a:prstGeom>
          <a:ln>
            <a:noFill/>
          </a:ln>
          <a:effectLst>
            <a:outerShdw blurRad="190500" algn="tl" rotWithShape="0">
              <a:srgbClr val="000000">
                <a:alpha val="70000"/>
              </a:srgbClr>
            </a:outerShdw>
          </a:effectLst>
        </p:spPr>
      </p:pic>
      <p:pic>
        <p:nvPicPr>
          <p:cNvPr id="18" name="Picture 11" descr="图片4"/>
          <p:cNvPicPr>
            <a:picLocks noChangeAspect="1" noChangeArrowheads="1"/>
          </p:cNvPicPr>
          <p:nvPr/>
        </p:nvPicPr>
        <p:blipFill>
          <a:blip r:embed="rId4"/>
          <a:stretch>
            <a:fillRect/>
          </a:stretch>
        </p:blipFill>
        <p:spPr bwMode="auto">
          <a:xfrm>
            <a:off x="6188352" y="1466466"/>
            <a:ext cx="2912491" cy="3143474"/>
          </a:xfrm>
          <a:prstGeom prst="rect">
            <a:avLst/>
          </a:prstGeom>
          <a:ln>
            <a:noFill/>
          </a:ln>
          <a:effectLst>
            <a:outerShdw blurRad="190500" algn="tl" rotWithShape="0">
              <a:srgbClr val="000000">
                <a:alpha val="70000"/>
              </a:srgbClr>
            </a:outerShdw>
          </a:effectLst>
        </p:spPr>
      </p:pic>
      <p:sp>
        <p:nvSpPr>
          <p:cNvPr id="19" name="矩形 18"/>
          <p:cNvSpPr/>
          <p:nvPr/>
        </p:nvSpPr>
        <p:spPr>
          <a:xfrm>
            <a:off x="1130264" y="3473396"/>
            <a:ext cx="5291833"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把苏联视为其建立世界霸权的最大障碍。</a:t>
            </a:r>
            <a:endPar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12" name="文本框 11"/>
          <p:cNvSpPr txBox="1"/>
          <p:nvPr/>
        </p:nvSpPr>
        <p:spPr>
          <a:xfrm>
            <a:off x="250436" y="303131"/>
            <a:ext cx="8898590"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一、 冷战与两极格局的形成</a:t>
            </a:r>
            <a:r>
              <a:rPr lang="zh-CN" altLang="zh-CN" sz="2800">
                <a:solidFill>
                  <a:prstClr val="white"/>
                </a:solidFill>
                <a:latin typeface="仿宋" panose="02010609060101010101" pitchFamily="49" charset="-122"/>
                <a:ea typeface="仿宋" panose="02010609060101010101" pitchFamily="49" charset="-122"/>
                <a:cs typeface="+mn-cs"/>
              </a:rPr>
              <a:t>（</a:t>
            </a:r>
            <a:r>
              <a:rPr lang="en-US" altLang="zh-CN" sz="2800">
                <a:solidFill>
                  <a:prstClr val="white"/>
                </a:solidFill>
                <a:latin typeface="仿宋" panose="02010609060101010101" pitchFamily="49" charset="-122"/>
                <a:ea typeface="仿宋" panose="02010609060101010101" pitchFamily="49" charset="-122"/>
                <a:cs typeface="+mn-cs"/>
              </a:rPr>
              <a:t>20</a:t>
            </a:r>
            <a:r>
              <a:rPr lang="zh-CN" altLang="zh-CN" sz="2800">
                <a:solidFill>
                  <a:prstClr val="white"/>
                </a:solidFill>
                <a:latin typeface="仿宋" panose="02010609060101010101" pitchFamily="49" charset="-122"/>
                <a:ea typeface="仿宋" panose="02010609060101010101" pitchFamily="49" charset="-122"/>
                <a:cs typeface="+mn-cs"/>
              </a:rPr>
              <a:t>世</a:t>
            </a:r>
            <a:r>
              <a:rPr lang="zh-CN" altLang="en-US" sz="2800">
                <a:solidFill>
                  <a:prstClr val="white"/>
                </a:solidFill>
                <a:latin typeface="仿宋" panose="02010609060101010101" pitchFamily="49" charset="-122"/>
                <a:ea typeface="仿宋" panose="02010609060101010101" pitchFamily="49" charset="-122"/>
                <a:cs typeface="+mn-cs"/>
              </a:rPr>
              <a:t>纪</a:t>
            </a:r>
            <a:r>
              <a:rPr lang="zh-CN" altLang="zh-CN" sz="2800">
                <a:solidFill>
                  <a:prstClr val="white"/>
                </a:solidFill>
                <a:latin typeface="仿宋" panose="02010609060101010101" pitchFamily="49" charset="-122"/>
                <a:ea typeface="仿宋" panose="02010609060101010101" pitchFamily="49" charset="-122"/>
                <a:cs typeface="+mn-cs"/>
              </a:rPr>
              <a:t>四五十年代）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646814" y="1174600"/>
            <a:ext cx="10898372" cy="1138773"/>
          </a:xfrm>
          <a:prstGeom prst="rect">
            <a:avLst/>
          </a:prstGeom>
          <a:ln w="19050">
            <a:solidFill>
              <a:schemeClr val="accent6">
                <a:lumMod val="50000"/>
              </a:schemeClr>
            </a:solidFill>
          </a:ln>
        </p:spPr>
        <p:txBody>
          <a:bodyPr wrap="square">
            <a:spAutoFit/>
          </a:bodyPr>
          <a:lstStyle/>
          <a:p>
            <a:r>
              <a:rPr lang="en-US" altLang="zh-CN" sz="2400">
                <a:solidFill>
                  <a:schemeClr val="tx1">
                    <a:lumMod val="75000"/>
                    <a:lumOff val="25000"/>
                  </a:schemeClr>
                </a:solidFill>
                <a:latin typeface="仿宋" panose="02010609060101010101" pitchFamily="49" charset="-122"/>
                <a:ea typeface="仿宋" panose="02010609060101010101" pitchFamily="49" charset="-122"/>
              </a:rPr>
              <a:t>    </a:t>
            </a:r>
            <a:r>
              <a:rPr lang="en-US" altLang="zh-CN" sz="2200">
                <a:solidFill>
                  <a:schemeClr val="tx1">
                    <a:lumMod val="75000"/>
                    <a:lumOff val="25000"/>
                  </a:schemeClr>
                </a:solidFill>
                <a:latin typeface="仿宋" panose="02010609060101010101" pitchFamily="49" charset="-122"/>
                <a:ea typeface="仿宋" panose="02010609060101010101" pitchFamily="49" charset="-122"/>
              </a:rPr>
              <a:t>1945</a:t>
            </a:r>
            <a:r>
              <a:rPr lang="zh-CN" altLang="en-US" sz="2200">
                <a:solidFill>
                  <a:schemeClr val="tx1">
                    <a:lumMod val="75000"/>
                    <a:lumOff val="25000"/>
                  </a:schemeClr>
                </a:solidFill>
                <a:latin typeface="仿宋" panose="02010609060101010101" pitchFamily="49" charset="-122"/>
                <a:ea typeface="仿宋" panose="02010609060101010101" pitchFamily="49" charset="-122"/>
              </a:rPr>
              <a:t>年</a:t>
            </a:r>
            <a:r>
              <a:rPr lang="en-US" altLang="zh-CN" sz="2200">
                <a:solidFill>
                  <a:schemeClr val="tx1">
                    <a:lumMod val="75000"/>
                    <a:lumOff val="25000"/>
                  </a:schemeClr>
                </a:solidFill>
                <a:latin typeface="仿宋" panose="02010609060101010101" pitchFamily="49" charset="-122"/>
                <a:ea typeface="仿宋" panose="02010609060101010101" pitchFamily="49" charset="-122"/>
              </a:rPr>
              <a:t>5</a:t>
            </a:r>
            <a:r>
              <a:rPr lang="zh-CN" altLang="en-US" sz="2200">
                <a:solidFill>
                  <a:schemeClr val="tx1">
                    <a:lumMod val="75000"/>
                    <a:lumOff val="25000"/>
                  </a:schemeClr>
                </a:solidFill>
                <a:latin typeface="仿宋" panose="02010609060101010101" pitchFamily="49" charset="-122"/>
                <a:ea typeface="仿宋" panose="02010609060101010101" pitchFamily="49" charset="-122"/>
              </a:rPr>
              <a:t>月</a:t>
            </a:r>
            <a:r>
              <a:rPr lang="en-US" altLang="zh-CN" sz="2200">
                <a:solidFill>
                  <a:schemeClr val="tx1">
                    <a:lumMod val="75000"/>
                    <a:lumOff val="25000"/>
                  </a:schemeClr>
                </a:solidFill>
                <a:latin typeface="仿宋" panose="02010609060101010101" pitchFamily="49" charset="-122"/>
                <a:ea typeface="仿宋" panose="02010609060101010101" pitchFamily="49" charset="-122"/>
              </a:rPr>
              <a:t>9</a:t>
            </a:r>
            <a:r>
              <a:rPr lang="zh-CN" altLang="en-US" sz="2200">
                <a:solidFill>
                  <a:schemeClr val="tx1">
                    <a:lumMod val="75000"/>
                    <a:lumOff val="25000"/>
                  </a:schemeClr>
                </a:solidFill>
                <a:latin typeface="仿宋" panose="02010609060101010101" pitchFamily="49" charset="-122"/>
                <a:ea typeface="仿宋" panose="02010609060101010101" pitchFamily="49" charset="-122"/>
              </a:rPr>
              <a:t>日晚，就在莫斯科欢庆胜利的激情犹酣之时，时任美国驻苏联使馆参赞乔治</a:t>
            </a:r>
            <a:r>
              <a:rPr lang="en-US" altLang="zh-CN" sz="2200">
                <a:solidFill>
                  <a:schemeClr val="tx1">
                    <a:lumMod val="75000"/>
                    <a:lumOff val="25000"/>
                  </a:schemeClr>
                </a:solidFill>
                <a:latin typeface="仿宋" panose="02010609060101010101" pitchFamily="49" charset="-122"/>
                <a:ea typeface="仿宋" panose="02010609060101010101" pitchFamily="49" charset="-122"/>
              </a:rPr>
              <a:t>·</a:t>
            </a:r>
            <a:r>
              <a:rPr lang="zh-CN" altLang="en-US" sz="2200">
                <a:solidFill>
                  <a:schemeClr val="tx1">
                    <a:lumMod val="75000"/>
                    <a:lumOff val="25000"/>
                  </a:schemeClr>
                </a:solidFill>
                <a:latin typeface="仿宋" panose="02010609060101010101" pitchFamily="49" charset="-122"/>
                <a:ea typeface="仿宋" panose="02010609060101010101" pitchFamily="49" charset="-122"/>
              </a:rPr>
              <a:t>凯南发出了一段惊人的论调：“人们在欢呼跳跃</a:t>
            </a:r>
            <a:r>
              <a:rPr lang="en-US" altLang="zh-CN" sz="2200">
                <a:solidFill>
                  <a:schemeClr val="tx1">
                    <a:lumMod val="75000"/>
                    <a:lumOff val="25000"/>
                  </a:schemeClr>
                </a:solidFill>
                <a:latin typeface="仿宋" panose="02010609060101010101" pitchFamily="49" charset="-122"/>
                <a:ea typeface="仿宋" panose="02010609060101010101" pitchFamily="49" charset="-122"/>
              </a:rPr>
              <a:t>……</a:t>
            </a:r>
            <a:r>
              <a:rPr lang="zh-CN" altLang="en-US" sz="2200">
                <a:solidFill>
                  <a:schemeClr val="tx1">
                    <a:lumMod val="75000"/>
                    <a:lumOff val="25000"/>
                  </a:schemeClr>
                </a:solidFill>
                <a:latin typeface="仿宋" panose="02010609060101010101" pitchFamily="49" charset="-122"/>
                <a:ea typeface="仿宋" panose="02010609060101010101" pitchFamily="49" charset="-122"/>
              </a:rPr>
              <a:t>他们以为战争结束了，而战争才刚刚开始。”</a:t>
            </a:r>
            <a:endParaRPr lang="zh-CN" altLang="en-US" sz="2200">
              <a:solidFill>
                <a:schemeClr val="tx1">
                  <a:lumMod val="75000"/>
                  <a:lumOff val="25000"/>
                </a:schemeClr>
              </a:solidFill>
              <a:latin typeface="仿宋" pitchFamily="49" charset="-122"/>
              <a:ea typeface="仿宋" pitchFamily="49" charset="-122"/>
            </a:endParaRPr>
          </a:p>
        </p:txBody>
      </p:sp>
      <p:sp>
        <p:nvSpPr>
          <p:cNvPr id="8" name="矩形 7"/>
          <p:cNvSpPr/>
          <p:nvPr/>
        </p:nvSpPr>
        <p:spPr>
          <a:xfrm>
            <a:off x="197273" y="2523644"/>
            <a:ext cx="2052165"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、冷战的表现</a:t>
            </a:r>
            <a:endParaRPr lang="zh-CN" altLang="en-US" sz="2200" b="1">
              <a:latin typeface="微软雅黑" panose="020b0503020204020204" charset="-122"/>
              <a:ea typeface="微软雅黑" panose="020b0503020204020204" charset="-122"/>
            </a:endParaRPr>
          </a:p>
        </p:txBody>
      </p:sp>
      <p:graphicFrame>
        <p:nvGraphicFramePr>
          <p:cNvPr id="10" name="Group 56"/>
          <p:cNvGraphicFramePr>
            <a:graphicFrameLocks noGrp="1"/>
          </p:cNvGraphicFramePr>
          <p:nvPr>
            <p:custDataLst>
              <p:tags r:id="rId3"/>
            </p:custDataLst>
          </p:nvPr>
        </p:nvGraphicFramePr>
        <p:xfrm>
          <a:off x="250190" y="3313430"/>
          <a:ext cx="11224895" cy="2186305"/>
        </p:xfrm>
        <a:graphic>
          <a:graphicData uri="http://schemas.openxmlformats.org/drawingml/2006/table">
            <a:tbl>
              <a:tblPr/>
              <a:tblGrid>
                <a:gridCol w="1487805"/>
                <a:gridCol w="4694555"/>
                <a:gridCol w="5042535"/>
              </a:tblGrid>
              <a:tr h="579120">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项   目</a:t>
                      </a:r>
                      <a:endPar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0000FF"/>
                          </a:solidFill>
                          <a:effectLst/>
                          <a:latin typeface="Arial" panose="020b0604020202020204" pitchFamily="34" charset="0"/>
                          <a:ea typeface="宋体" panose="02010600030101010101" pitchFamily="2" charset="-122"/>
                        </a:rPr>
                        <a:t>美国措施</a:t>
                      </a:r>
                      <a:endParaRPr kumimoji="0" lang="zh-CN" altLang="en-US" sz="2400" b="1" i="0" u="none" strike="noStrike" cap="none" normalizeH="0" baseline="0">
                        <a:ln>
                          <a:noFill/>
                        </a:ln>
                        <a:solidFill>
                          <a:srgbClr val="0000FF"/>
                        </a:solidFill>
                        <a:effectLst/>
                        <a:latin typeface="Arial" pitchFamily="34"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rgbClr val="FF0000"/>
                          </a:solidFill>
                          <a:effectLst/>
                          <a:latin typeface="Arial" panose="020b0604020202020204" pitchFamily="34" charset="0"/>
                          <a:ea typeface="宋体" panose="02010600030101010101" pitchFamily="2" charset="-122"/>
                        </a:rPr>
                        <a:t>苏联应对</a:t>
                      </a:r>
                      <a:endParaRPr kumimoji="0" lang="zh-CN" altLang="en-US" sz="2400" b="1" i="0" u="none" strike="noStrike" cap="none" normalizeH="0" baseline="0">
                        <a:ln>
                          <a:noFill/>
                        </a:ln>
                        <a:solidFill>
                          <a:srgbClr val="FF0000"/>
                        </a:solidFill>
                        <a:effectLst/>
                        <a:latin typeface="Arial" pitchFamily="34"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59740">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政   治</a:t>
                      </a:r>
                      <a:endPar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1947.3</a:t>
                      </a:r>
                      <a:r>
                        <a:rPr lang="zh-CN" altLang="en-US" sz="2000" kern="1200">
                          <a:solidFill>
                            <a:srgbClr val="0000FF"/>
                          </a:solidFill>
                          <a:latin typeface="隶书" panose="02010509060101010101" pitchFamily="49" charset="-122"/>
                          <a:ea typeface="隶书" panose="02010509060101010101" pitchFamily="49" charset="-122"/>
                          <a:cs typeface="+mn-cs"/>
                        </a:rPr>
                        <a:t>杜鲁门主义</a:t>
                      </a:r>
                      <a:endParaRPr lang="zh-CN" altLang="en-US" sz="2000" kern="1200">
                        <a:solidFill>
                          <a:srgbClr val="0000FF"/>
                        </a:solidFill>
                        <a:latin typeface="隶书" panose="02010509060101010101" pitchFamily="49" charset="-122"/>
                        <a:ea typeface="隶书" panose="02010509060101010101" pitchFamily="49"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1947.9  </a:t>
                      </a:r>
                      <a:r>
                        <a:rPr lang="zh-CN" altLang="en-US" sz="2000" kern="1200">
                          <a:solidFill>
                            <a:srgbClr val="FF0000"/>
                          </a:solidFill>
                          <a:latin typeface="隶书" panose="02010509060101010101" pitchFamily="49" charset="-122"/>
                          <a:ea typeface="隶书" panose="02010509060101010101" pitchFamily="49" charset="-122"/>
                          <a:cs typeface="+mn-cs"/>
                        </a:rPr>
                        <a:t>共产党和工人党情报局</a:t>
                      </a:r>
                      <a:endParaRPr lang="zh-CN" altLang="en-US" sz="2000" kern="1200">
                        <a:solidFill>
                          <a:srgbClr val="FF0000"/>
                        </a:solidFill>
                        <a:latin typeface="隶书" panose="02010509060101010101" pitchFamily="49" charset="-122"/>
                        <a:ea typeface="隶书" panose="02010509060101010101" pitchFamily="49"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3240">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cap="none" normalizeH="0" baseline="0">
                          <a:ln>
                            <a:noFill/>
                          </a:ln>
                          <a:solidFill>
                            <a:schemeClr val="tx1"/>
                          </a:solidFill>
                          <a:effectLst/>
                          <a:latin typeface="Arial" panose="020b0604020202020204" pitchFamily="34" charset="0"/>
                          <a:ea typeface="宋体" panose="02010600030101010101" pitchFamily="2" charset="-122"/>
                        </a:rPr>
                        <a:t>经   济</a:t>
                      </a:r>
                      <a:endParaRPr kumimoji="0" lang="zh-CN" altLang="en-US" sz="2400" b="1" i="0" u="none" strike="noStrike" cap="none" normalizeH="0" baseline="0">
                        <a:ln>
                          <a:noFill/>
                        </a:ln>
                        <a:solidFill>
                          <a:schemeClr val="tx1"/>
                        </a:solidFill>
                        <a:effectLst/>
                        <a:latin typeface="Arial" pitchFamily="34" charset="0"/>
                        <a:ea typeface="宋体" pitchFamily="2"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1948.4</a:t>
                      </a:r>
                      <a:r>
                        <a:rPr lang="zh-CN" altLang="en-US" sz="2000" kern="1200">
                          <a:solidFill>
                            <a:srgbClr val="0000FF"/>
                          </a:solidFill>
                          <a:latin typeface="隶书" panose="02010509060101010101" pitchFamily="49" charset="-122"/>
                          <a:ea typeface="隶书" panose="02010509060101010101" pitchFamily="49" charset="-122"/>
                          <a:cs typeface="+mn-cs"/>
                        </a:rPr>
                        <a:t>马歇尔计划</a:t>
                      </a:r>
                      <a:endParaRPr lang="zh-CN" altLang="en-US" sz="2000" kern="1200">
                        <a:solidFill>
                          <a:srgbClr val="0000FF"/>
                        </a:solidFill>
                        <a:latin typeface="隶书" panose="02010509060101010101" pitchFamily="49" charset="-122"/>
                        <a:ea typeface="隶书" panose="02010509060101010101" pitchFamily="49"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1949  </a:t>
                      </a:r>
                      <a:r>
                        <a:rPr lang="zh-CN" altLang="en-US" sz="2000" kern="1200">
                          <a:solidFill>
                            <a:srgbClr val="FF0000"/>
                          </a:solidFill>
                          <a:latin typeface="隶书" panose="02010509060101010101" pitchFamily="49" charset="-122"/>
                          <a:ea typeface="隶书" panose="02010509060101010101" pitchFamily="49" charset="-122"/>
                          <a:cs typeface="+mn-cs"/>
                        </a:rPr>
                        <a:t>经济互助委员会</a:t>
                      </a:r>
                      <a:endParaRPr lang="zh-CN" altLang="en-US" sz="2000" kern="1200">
                        <a:solidFill>
                          <a:srgbClr val="FF0000"/>
                        </a:solidFill>
                        <a:latin typeface="隶书" panose="02010509060101010101" pitchFamily="49" charset="-122"/>
                        <a:ea typeface="隶书" panose="02010509060101010101" pitchFamily="49"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24205">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400" b="1" i="0" u="none" strike="noStrike" kern="1200" cap="none" normalizeH="0" baseline="0">
                          <a:ln>
                            <a:noFill/>
                          </a:ln>
                          <a:solidFill>
                            <a:schemeClr val="tx1"/>
                          </a:solidFill>
                          <a:effectLst/>
                          <a:latin typeface="Arial" panose="020b0604020202020204" pitchFamily="34" charset="0"/>
                          <a:ea typeface="宋体" panose="02010600030101010101" pitchFamily="2" charset="-122"/>
                          <a:cs typeface="+mn-cs"/>
                        </a:rPr>
                        <a:t>军   事</a:t>
                      </a:r>
                      <a:endParaRPr kumimoji="0" lang="zh-CN" altLang="en-US" sz="2400" b="1" i="0" u="none" strike="noStrike" kern="1200" cap="none" normalizeH="0" baseline="0">
                        <a:ln>
                          <a:noFill/>
                        </a:ln>
                        <a:solidFill>
                          <a:schemeClr val="tx1"/>
                        </a:solidFill>
                        <a:effectLst/>
                        <a:latin typeface="Arial" pitchFamily="34" charset="0"/>
                        <a:ea typeface="宋体" pitchFamily="2"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0000FF"/>
                          </a:solidFill>
                          <a:latin typeface="隶书" panose="02010509060101010101" pitchFamily="49" charset="-122"/>
                          <a:ea typeface="隶书" panose="02010509060101010101" pitchFamily="49" charset="-122"/>
                          <a:cs typeface="+mn-cs"/>
                        </a:rPr>
                        <a:t>1949.4  </a:t>
                      </a:r>
                      <a:r>
                        <a:rPr lang="zh-CN" altLang="en-US" sz="2000" kern="1200">
                          <a:solidFill>
                            <a:srgbClr val="0000FF"/>
                          </a:solidFill>
                          <a:latin typeface="隶书" panose="02010509060101010101" pitchFamily="49" charset="-122"/>
                          <a:ea typeface="隶书" panose="02010509060101010101" pitchFamily="49" charset="-122"/>
                          <a:cs typeface="+mn-cs"/>
                        </a:rPr>
                        <a:t>北约</a:t>
                      </a:r>
                      <a:endParaRPr lang="zh-CN" altLang="en-US" sz="2000" kern="1200">
                        <a:solidFill>
                          <a:srgbClr val="0000FF"/>
                        </a:solidFill>
                        <a:latin typeface="隶书" pitchFamily="49" charset="-122"/>
                        <a:ea typeface="隶书" pitchFamily="49"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Font typeface="Wingdings" panose="05000000000000000000" pitchFamily="2" charset="2"/>
                        <a:defRPr sz="2800">
                          <a:solidFill>
                            <a:schemeClr val="tx1"/>
                          </a:solidFill>
                          <a:latin typeface="Arial" panose="020b0604020202020204" pitchFamily="34" charset="0"/>
                          <a:ea typeface="宋体" panose="02010600030101010101" pitchFamily="2" charset="-122"/>
                        </a:defRPr>
                      </a:lvl1pPr>
                      <a:lvl2pPr>
                        <a:spcBef>
                          <a:spcPct val="20000"/>
                        </a:spcBef>
                        <a:buClr>
                          <a:schemeClr val="tx2"/>
                        </a:buClr>
                        <a:buSzPct val="85000"/>
                        <a:buFont typeface="Wingdings" panose="05000000000000000000" pitchFamily="2" charset="2"/>
                        <a:defRPr sz="2400">
                          <a:solidFill>
                            <a:schemeClr val="tx1"/>
                          </a:solidFill>
                          <a:latin typeface="Arial" panose="020b0604020202020204" pitchFamily="34" charset="0"/>
                          <a:ea typeface="宋体" panose="02010600030101010101" pitchFamily="2" charset="-122"/>
                        </a:defRPr>
                      </a:lvl2pPr>
                      <a:lvl3pPr>
                        <a:spcBef>
                          <a:spcPct val="20000"/>
                        </a:spcBef>
                        <a:buClr>
                          <a:schemeClr val="hlink"/>
                        </a:buClr>
                        <a:buSzPct val="95000"/>
                        <a:buFont typeface="Wingdings 2" panose="05020102010507070707" pitchFamily="18" charset="2"/>
                        <a:defRPr sz="2000">
                          <a:solidFill>
                            <a:schemeClr val="tx1"/>
                          </a:solidFill>
                          <a:latin typeface="Arial" panose="020b0604020202020204" pitchFamily="34" charset="0"/>
                          <a:ea typeface="宋体" panose="02010600030101010101" pitchFamily="2" charset="-122"/>
                        </a:defRPr>
                      </a:lvl3pPr>
                      <a:lvl4pPr>
                        <a:spcBef>
                          <a:spcPct val="20000"/>
                        </a:spcBef>
                        <a:buClr>
                          <a:schemeClr val="tx2"/>
                        </a:buClr>
                        <a:buSzPct val="90000"/>
                        <a:buFont typeface="Wingdings" panose="05000000000000000000" pitchFamily="2" charset="2"/>
                        <a:defRPr>
                          <a:solidFill>
                            <a:schemeClr val="tx1"/>
                          </a:solidFill>
                          <a:latin typeface="Arial" panose="020b0604020202020204" pitchFamily="34" charset="0"/>
                          <a:ea typeface="宋体" panose="02010600030101010101" pitchFamily="2" charset="-122"/>
                        </a:defRPr>
                      </a:lvl4pPr>
                      <a:lvl5pPr>
                        <a:spcBef>
                          <a:spcPct val="20000"/>
                        </a:spcBef>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5pPr>
                      <a:lvl6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6pPr>
                      <a:lvl7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7pPr>
                      <a:lvl8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8pPr>
                      <a:lvl9pPr fontAlgn="base">
                        <a:spcBef>
                          <a:spcPct val="20000"/>
                        </a:spcBef>
                        <a:spcAft>
                          <a:spcPct val="0"/>
                        </a:spcAft>
                        <a:buClr>
                          <a:schemeClr val="hlink"/>
                        </a:buClr>
                        <a:buFont typeface="Wingdings 2" panose="05020102010507070707" pitchFamily="18" charset="2"/>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lang="en-US" altLang="zh-CN" sz="2000" kern="1200">
                          <a:solidFill>
                            <a:srgbClr val="FF0000"/>
                          </a:solidFill>
                          <a:latin typeface="隶书" panose="02010509060101010101" pitchFamily="49" charset="-122"/>
                          <a:ea typeface="隶书" panose="02010509060101010101" pitchFamily="49" charset="-122"/>
                          <a:cs typeface="+mn-cs"/>
                        </a:rPr>
                        <a:t>1955.5  </a:t>
                      </a:r>
                      <a:r>
                        <a:rPr lang="zh-CN" altLang="en-US" sz="2000" kern="1200">
                          <a:solidFill>
                            <a:srgbClr val="FF0000"/>
                          </a:solidFill>
                          <a:latin typeface="隶书" panose="02010509060101010101" pitchFamily="49" charset="-122"/>
                          <a:ea typeface="隶书" panose="02010509060101010101" pitchFamily="49" charset="-122"/>
                          <a:cs typeface="+mn-cs"/>
                        </a:rPr>
                        <a:t>华约</a:t>
                      </a:r>
                      <a:endParaRPr lang="zh-CN" altLang="en-US" sz="2000" kern="1200">
                        <a:solidFill>
                          <a:srgbClr val="FF0000"/>
                        </a:solidFill>
                        <a:latin typeface="隶书" pitchFamily="49" charset="-122"/>
                        <a:ea typeface="隶书" pitchFamily="49" charset="-122"/>
                        <a:cs typeface="+mn-cs"/>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1" name="对话气泡: 圆角矩形 10"/>
          <p:cNvSpPr/>
          <p:nvPr/>
        </p:nvSpPr>
        <p:spPr>
          <a:xfrm>
            <a:off x="5328684" y="2682288"/>
            <a:ext cx="1738174" cy="457468"/>
          </a:xfrm>
          <a:prstGeom prst="wedgeRoundRectCallout">
            <a:avLst>
              <a:gd name="adj1" fmla="val -48342"/>
              <a:gd name="adj2" fmla="val 252514"/>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ct val="0"/>
              </a:spcBef>
              <a:spcAft>
                <a:spcPct val="0"/>
              </a:spcAft>
              <a:defRPr/>
            </a:pPr>
            <a:r>
              <a:rPr kumimoji="1" lang="zh-CN" altLang="en-US" b="1">
                <a:solidFill>
                  <a:srgbClr val="0000FF"/>
                </a:solidFill>
                <a:latin typeface="微软雅黑" panose="020b0503020204020204" charset="-122"/>
                <a:ea typeface="微软雅黑" panose="020b0503020204020204" charset="-122"/>
              </a:rPr>
              <a:t>标志冷战开始</a:t>
            </a:r>
            <a:endParaRPr kumimoji="1" lang="zh-CN" altLang="en-US" b="1">
              <a:solidFill>
                <a:srgbClr val="0000FF"/>
              </a:solidFill>
              <a:latin typeface="微软雅黑" charset="-122"/>
              <a:ea typeface="微软雅黑" panose="020b0503020204020204" charset="-122"/>
            </a:endParaRPr>
          </a:p>
        </p:txBody>
      </p:sp>
      <p:sp>
        <p:nvSpPr>
          <p:cNvPr id="13" name="文本框 12"/>
          <p:cNvSpPr txBox="1"/>
          <p:nvPr/>
        </p:nvSpPr>
        <p:spPr>
          <a:xfrm>
            <a:off x="250436" y="303131"/>
            <a:ext cx="8898590"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一、 冷战与两极格局的形成</a:t>
            </a:r>
            <a:r>
              <a:rPr lang="zh-CN" altLang="zh-CN" sz="2800">
                <a:solidFill>
                  <a:prstClr val="white"/>
                </a:solidFill>
                <a:latin typeface="仿宋" panose="02010609060101010101" pitchFamily="49" charset="-122"/>
                <a:ea typeface="仿宋" panose="02010609060101010101" pitchFamily="49" charset="-122"/>
                <a:cs typeface="+mn-cs"/>
              </a:rPr>
              <a:t>（</a:t>
            </a:r>
            <a:r>
              <a:rPr lang="en-US" altLang="zh-CN" sz="2800">
                <a:solidFill>
                  <a:prstClr val="white"/>
                </a:solidFill>
                <a:latin typeface="仿宋" panose="02010609060101010101" pitchFamily="49" charset="-122"/>
                <a:ea typeface="仿宋" panose="02010609060101010101" pitchFamily="49" charset="-122"/>
                <a:cs typeface="+mn-cs"/>
              </a:rPr>
              <a:t>20</a:t>
            </a:r>
            <a:r>
              <a:rPr lang="zh-CN" altLang="zh-CN" sz="2800">
                <a:solidFill>
                  <a:prstClr val="white"/>
                </a:solidFill>
                <a:latin typeface="仿宋" panose="02010609060101010101" pitchFamily="49" charset="-122"/>
                <a:ea typeface="仿宋" panose="02010609060101010101" pitchFamily="49" charset="-122"/>
                <a:cs typeface="+mn-cs"/>
              </a:rPr>
              <a:t>世</a:t>
            </a:r>
            <a:r>
              <a:rPr lang="zh-CN" altLang="en-US" sz="2800">
                <a:solidFill>
                  <a:prstClr val="white"/>
                </a:solidFill>
                <a:latin typeface="仿宋" panose="02010609060101010101" pitchFamily="49" charset="-122"/>
                <a:ea typeface="仿宋" panose="02010609060101010101" pitchFamily="49" charset="-122"/>
                <a:cs typeface="+mn-cs"/>
              </a:rPr>
              <a:t>纪</a:t>
            </a:r>
            <a:r>
              <a:rPr lang="zh-CN" altLang="zh-CN" sz="2800">
                <a:solidFill>
                  <a:prstClr val="white"/>
                </a:solidFill>
                <a:latin typeface="仿宋" panose="02010609060101010101" pitchFamily="49" charset="-122"/>
                <a:ea typeface="仿宋" panose="02010609060101010101" pitchFamily="49" charset="-122"/>
                <a:cs typeface="+mn-cs"/>
              </a:rPr>
              <a:t>四五十年代）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397229" y="1116234"/>
            <a:ext cx="2052165"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1</a:t>
            </a:r>
            <a:r>
              <a:rPr lang="zh-CN" altLang="en-US" sz="2200" b="1">
                <a:latin typeface="微软雅黑" panose="020b0503020204020204" charset="-122"/>
                <a:ea typeface="微软雅黑" panose="020b0503020204020204" charset="-122"/>
              </a:rPr>
              <a:t>、冷战的发展</a:t>
            </a:r>
            <a:endParaRPr lang="zh-CN" altLang="en-US" sz="2200" b="1">
              <a:latin typeface="微软雅黑" panose="020b0503020204020204" charset="-122"/>
              <a:ea typeface="微软雅黑" panose="020b0503020204020204" charset="-122"/>
            </a:endParaRPr>
          </a:p>
        </p:txBody>
      </p:sp>
      <p:sp>
        <p:nvSpPr>
          <p:cNvPr id="9" name="文本框 8"/>
          <p:cNvSpPr txBox="1"/>
          <p:nvPr/>
        </p:nvSpPr>
        <p:spPr>
          <a:xfrm>
            <a:off x="197273" y="270440"/>
            <a:ext cx="1037976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二、 冷战的发展与多极力量的成长</a:t>
            </a:r>
            <a:r>
              <a:rPr lang="zh-CN" altLang="en-US"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世纪六、七十年代）</a:t>
            </a:r>
            <a:endParaRPr lang="en-US" altLang="zh-CN">
              <a:latin typeface="仿宋" panose="02010609060101010101" pitchFamily="49" charset="-122"/>
              <a:ea typeface="仿宋" panose="02010609060101010101" pitchFamily="49" charset="-122"/>
            </a:endParaRPr>
          </a:p>
        </p:txBody>
      </p:sp>
      <p:sp>
        <p:nvSpPr>
          <p:cNvPr id="14" name="文本框 13"/>
          <p:cNvSpPr txBox="1"/>
          <p:nvPr/>
        </p:nvSpPr>
        <p:spPr>
          <a:xfrm>
            <a:off x="995916" y="3205269"/>
            <a:ext cx="4552507" cy="430887"/>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200" b="1">
                <a:solidFill>
                  <a:srgbClr val="000000"/>
                </a:solidFill>
                <a:latin typeface="仿宋" panose="02010609060101010101" pitchFamily="49" charset="-122"/>
                <a:ea typeface="仿宋" panose="02010609060101010101" pitchFamily="49" charset="-122"/>
                <a:cs typeface="Times New Roman" panose="02020603050405020304" pitchFamily="18" charset="0"/>
              </a:defRPr>
            </a:lvl1pPr>
          </a:lstStyle>
          <a:p>
            <a:r>
              <a:rPr lang="en-US" altLang="zh-CN"/>
              <a:t>①1958—1961</a:t>
            </a:r>
            <a:r>
              <a:rPr lang="zh-CN" altLang="en-US"/>
              <a:t>年第二次柏林危机            </a:t>
            </a:r>
            <a:endParaRPr lang="zh-CN" altLang="en-US"/>
          </a:p>
        </p:txBody>
      </p:sp>
      <p:sp>
        <p:nvSpPr>
          <p:cNvPr id="4" name="矩形 3"/>
          <p:cNvSpPr/>
          <p:nvPr/>
        </p:nvSpPr>
        <p:spPr>
          <a:xfrm>
            <a:off x="995916" y="3665847"/>
            <a:ext cx="4020652" cy="40011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en-US"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②1962</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年</a:t>
            </a:r>
            <a:r>
              <a:rPr lang="en-US"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10</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月古巴导弹危机</a:t>
            </a:r>
            <a:endPar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endParaRPr>
          </a:p>
        </p:txBody>
      </p:sp>
      <p:pic>
        <p:nvPicPr>
          <p:cNvPr id="21" name="Picture 2" descr="https://timgsa.baidu.com/timg?image&amp;quality=80&amp;size=b9999_10000&amp;sec=1584271970076&amp;di=fd4cc6720b2681b882b6e2f8a24c6d89&amp;imgtype=0&amp;src=http%3A%2F%2Fgss0.baidu.com%2F7LsWdDW5_xN3otqbppnN2DJv%2Fbaidu%2Fpic%2Fitem%2F4afbfbedab64034f8ea00fd2a8c379310b551df1.jpg"/>
          <p:cNvPicPr>
            <a:picLocks noChangeAspect="1" noChangeArrowheads="1"/>
          </p:cNvPicPr>
          <p:nvPr/>
        </p:nvPicPr>
        <p:blipFill>
          <a:blip r:embed="rId3">
            <a:lum contrast="20000"/>
            <a:extLst>
              <a:ext uri="{28A0092B-C50C-407E-A947-70E740481C1C}">
                <a14:useLocalDpi xmlns:a14="http://schemas.microsoft.com/office/drawing/2010/main" val="0"/>
              </a:ext>
            </a:extLst>
          </a:blip>
          <a:srcRect l="3746" t="7284" r="10438" b="6723"/>
          <a:stretch>
            <a:fillRect/>
          </a:stretch>
        </p:blipFill>
        <p:spPr bwMode="auto">
          <a:xfrm>
            <a:off x="995917" y="4249768"/>
            <a:ext cx="5979042" cy="2461550"/>
          </a:xfrm>
          <a:prstGeom prst="rect">
            <a:avLst/>
          </a:prstGeom>
          <a:extLst>
            <a:ext uri="{909E8E84-426E-40DD-AFC4-6F175D3DCCD1}">
              <a14:hiddenFill xmlns:a14="http://schemas.microsoft.com/office/drawing/2010/main">
                <a:solidFill>
                  <a:srgbClr val="FFFFFF"/>
                </a:solidFill>
              </a14:hiddenFill>
            </a:ext>
          </a:extLst>
        </p:spPr>
      </p:pic>
      <p:sp>
        <p:nvSpPr>
          <p:cNvPr id="17" name="矩形 16"/>
          <p:cNvSpPr/>
          <p:nvPr/>
        </p:nvSpPr>
        <p:spPr>
          <a:xfrm>
            <a:off x="1091609" y="1983257"/>
            <a:ext cx="6096000"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20世纪50年代中期以后，东西方关系既有</a:t>
            </a:r>
            <a:r>
              <a:rPr lang="zh-CN" altLang="zh-CN" sz="2200" b="1">
                <a:solidFill>
                  <a:srgbClr val="FF0000"/>
                </a:solidFill>
                <a:latin typeface="仿宋" panose="02010609060101010101" pitchFamily="49" charset="-122"/>
                <a:ea typeface="仿宋" panose="02010609060101010101" pitchFamily="49" charset="-122"/>
                <a:cs typeface="Times New Roman" panose="02020603050405020304" pitchFamily="18" charset="0"/>
              </a:rPr>
              <a:t>缓和</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a:t>
            </a: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也有激烈的</a:t>
            </a:r>
            <a:r>
              <a:rPr lang="zh-CN" altLang="zh-CN" sz="2200" b="1">
                <a:solidFill>
                  <a:srgbClr val="FF0000"/>
                </a:solidFill>
                <a:latin typeface="仿宋" panose="02010609060101010101" pitchFamily="49" charset="-122"/>
                <a:ea typeface="仿宋" panose="02010609060101010101" pitchFamily="49" charset="-122"/>
                <a:cs typeface="Times New Roman" panose="02020603050405020304" pitchFamily="18" charset="0"/>
              </a:rPr>
              <a:t>冷战对抗</a:t>
            </a: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a:t>
            </a:r>
            <a:endPar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18" name="矩形 17"/>
          <p:cNvSpPr/>
          <p:nvPr/>
        </p:nvSpPr>
        <p:spPr>
          <a:xfrm>
            <a:off x="640738" y="1562745"/>
            <a:ext cx="1462260" cy="430887"/>
          </a:xfrm>
          <a:prstGeom prst="rect">
            <a:avLst/>
          </a:prstGeom>
        </p:spPr>
        <p:txBody>
          <a:bodyPr wrap="square">
            <a:spAutoFit/>
          </a:bodyPr>
          <a:lstStyle/>
          <a:p>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a:t>
            </a:r>
            <a:r>
              <a:rPr lang="zh-CN" altLang="en-US" sz="2200" b="1">
                <a:latin typeface="黑体" panose="02010609060101010101" pitchFamily="49" charset="-122"/>
                <a:ea typeface="黑体" panose="02010609060101010101" pitchFamily="49" charset="-122"/>
              </a:rPr>
              <a:t>）特点</a:t>
            </a:r>
            <a:endParaRPr lang="zh-CN" altLang="en-US" sz="2200" b="1">
              <a:latin typeface="黑体" panose="02010609060101010101" pitchFamily="49" charset="-122"/>
              <a:ea typeface="黑体" pitchFamily="49" charset="-122"/>
            </a:endParaRPr>
          </a:p>
        </p:txBody>
      </p:sp>
      <p:sp>
        <p:nvSpPr>
          <p:cNvPr id="22" name="矩形 21"/>
          <p:cNvSpPr/>
          <p:nvPr/>
        </p:nvSpPr>
        <p:spPr>
          <a:xfrm>
            <a:off x="637194" y="2830608"/>
            <a:ext cx="1462260" cy="430887"/>
          </a:xfrm>
          <a:prstGeom prst="rect">
            <a:avLst/>
          </a:prstGeom>
        </p:spPr>
        <p:txBody>
          <a:bodyPr wrap="square">
            <a:spAutoFit/>
          </a:bodyPr>
          <a:lstStyle/>
          <a:p>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2</a:t>
            </a:r>
            <a:r>
              <a:rPr lang="zh-CN" altLang="en-US" sz="2200" b="1">
                <a:latin typeface="黑体" panose="02010609060101010101" pitchFamily="49" charset="-122"/>
                <a:ea typeface="黑体" panose="02010609060101010101" pitchFamily="49" charset="-122"/>
              </a:rPr>
              <a:t>）表现</a:t>
            </a:r>
            <a:endParaRPr lang="zh-CN" altLang="en-US" sz="2200" b="1">
              <a:latin typeface="黑体" panose="02010609060101010101" pitchFamily="49" charset="-122"/>
              <a:ea typeface="黑体" panose="02010609060101010101" pitchFamily="49" charset="-122"/>
            </a:endParaRPr>
          </a:p>
        </p:txBody>
      </p:sp>
      <p:grpSp>
        <p:nvGrpSpPr>
          <p:cNvPr id="2" name="组合 1"/>
          <p:cNvGrpSpPr/>
          <p:nvPr/>
        </p:nvGrpSpPr>
        <p:grpSpPr>
          <a:xfrm>
            <a:off x="7677059" y="3888659"/>
            <a:ext cx="4137020" cy="2824833"/>
            <a:chOff x="7677059" y="3888659"/>
            <a:chExt cx="4137020" cy="2824833"/>
          </a:xfrm>
        </p:grpSpPr>
        <p:sp>
          <p:nvSpPr>
            <p:cNvPr id="5" name="矩形 4"/>
            <p:cNvSpPr/>
            <p:nvPr/>
          </p:nvSpPr>
          <p:spPr>
            <a:xfrm>
              <a:off x="7677059" y="6374938"/>
              <a:ext cx="1620957" cy="338554"/>
            </a:xfrm>
            <a:prstGeom prst="rect">
              <a:avLst/>
            </a:prstGeom>
          </p:spPr>
          <p:txBody>
            <a:bodyPr wrap="none">
              <a:spAutoFit/>
            </a:bodyPr>
            <a:lstStyle/>
            <a:p>
              <a:r>
                <a:rPr lang="zh-CN" altLang="zh-CN" sz="1600">
                  <a:solidFill>
                    <a:srgbClr val="C06468"/>
                  </a:solidFill>
                  <a:ea typeface="宋体" panose="02010600030101010101" pitchFamily="2" charset="-122"/>
                  <a:cs typeface="宋体" panose="02010600030101010101" pitchFamily="2" charset="-122"/>
                </a:rPr>
                <a:t>▲</a:t>
              </a:r>
              <a:r>
                <a:rPr lang="zh-CN" altLang="en-US" sz="1600">
                  <a:solidFill>
                    <a:srgbClr val="231F20"/>
                  </a:solidFill>
                  <a:ea typeface="宋体" panose="02010600030101010101" pitchFamily="2" charset="-122"/>
                </a:rPr>
                <a:t>古巴导弹危机</a:t>
              </a:r>
              <a:endParaRPr lang="zh-CN" altLang="en-US" sz="1600">
                <a:solidFill>
                  <a:srgbClr val="231F20"/>
                </a:solidFill>
                <a:ea typeface="宋体" pitchFamily="2" charset="-122"/>
              </a:endParaRPr>
            </a:p>
          </p:txBody>
        </p:sp>
        <p:pic>
          <p:nvPicPr>
            <p:cNvPr id="23" name="Picture 2" descr="https://timgsa.baidu.com/timg?image&amp;quality=80&amp;size=b9999_10000&amp;sec=1584274160388&amp;di=4cd48e32e38396d5e01dbc3327716aa2&amp;imgtype=0&amp;src=http%3A%2F%2Fupload.taihainet.com%2F2017%2F0420%2F1492649978402.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677059" y="3888659"/>
              <a:ext cx="4137020" cy="2541020"/>
            </a:xfrm>
            <a:prstGeom prst="rect">
              <a:avLst/>
            </a:prstGeom>
            <a:extLst>
              <a:ext uri="{909E8E84-426E-40DD-AFC4-6F175D3DCCD1}">
                <a14:hiddenFill xmlns:a14="http://schemas.microsoft.com/office/drawing/2010/main">
                  <a:solidFill>
                    <a:srgbClr val="FFFFFF"/>
                  </a:solidFill>
                </a14:hiddenFill>
              </a:ext>
            </a:extLst>
          </p:spPr>
        </p:pic>
      </p:grpSp>
      <p:pic>
        <p:nvPicPr>
          <p:cNvPr id="23553" name="内容占位符 4" descr="德国分裂a"/>
          <p:cNvPicPr preferRelativeResize="0"/>
          <p:nvPr/>
        </p:nvPicPr>
        <p:blipFill>
          <a:blip r:embed="rId5"/>
          <a:stretch>
            <a:fillRect/>
          </a:stretch>
        </p:blipFill>
        <p:spPr>
          <a:xfrm>
            <a:off x="7103745" y="1064260"/>
            <a:ext cx="4944745" cy="2824480"/>
          </a:xfrm>
          <a:prstGeom prst="rect">
            <a:avLst/>
          </a:prstGeom>
          <a:noFill/>
          <a:ln>
            <a:noFill/>
          </a:ln>
        </p:spPr>
      </p:pic>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397229" y="1116234"/>
            <a:ext cx="261642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、多极力量的成长</a:t>
            </a:r>
            <a:endParaRPr lang="zh-CN" altLang="en-US" sz="2200" b="1">
              <a:latin typeface="微软雅黑" panose="020b0503020204020204" charset="-122"/>
              <a:ea typeface="微软雅黑" panose="020b0503020204020204" charset="-122"/>
            </a:endParaRPr>
          </a:p>
        </p:txBody>
      </p:sp>
      <p:sp>
        <p:nvSpPr>
          <p:cNvPr id="2" name="文本框 1"/>
          <p:cNvSpPr txBox="1"/>
          <p:nvPr/>
        </p:nvSpPr>
        <p:spPr>
          <a:xfrm>
            <a:off x="726904" y="1746585"/>
            <a:ext cx="3643077" cy="430886"/>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1</a:t>
            </a:r>
            <a:r>
              <a:rPr lang="zh-CN" altLang="en-US"/>
              <a:t>）欧共体的成立和发展</a:t>
            </a:r>
            <a:endParaRPr lang="zh-CN" altLang="en-US"/>
          </a:p>
        </p:txBody>
      </p:sp>
      <p:sp>
        <p:nvSpPr>
          <p:cNvPr id="17" name="文本框 16"/>
          <p:cNvSpPr txBox="1"/>
          <p:nvPr/>
        </p:nvSpPr>
        <p:spPr>
          <a:xfrm>
            <a:off x="726904" y="2267917"/>
            <a:ext cx="3448380"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2</a:t>
            </a:r>
            <a:r>
              <a:rPr lang="zh-CN" altLang="en-US"/>
              <a:t>）日本经济的“起飞”</a:t>
            </a:r>
            <a:endParaRPr lang="zh-CN" altLang="en-US"/>
          </a:p>
        </p:txBody>
      </p:sp>
      <p:grpSp>
        <p:nvGrpSpPr>
          <p:cNvPr id="18" name="组合 17"/>
          <p:cNvGrpSpPr/>
          <p:nvPr/>
        </p:nvGrpSpPr>
        <p:grpSpPr>
          <a:xfrm>
            <a:off x="1022819" y="3068842"/>
            <a:ext cx="4801314" cy="2608915"/>
            <a:chOff x="7214189" y="696406"/>
            <a:chExt cx="4801314" cy="2608915"/>
          </a:xfrm>
        </p:grpSpPr>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4189" y="696406"/>
              <a:ext cx="4120118" cy="2111417"/>
            </a:xfrm>
            <a:prstGeom prst="rect">
              <a:avLst/>
            </a:prstGeom>
          </p:spPr>
        </p:pic>
        <p:sp>
          <p:nvSpPr>
            <p:cNvPr id="11" name="矩形 10"/>
            <p:cNvSpPr/>
            <p:nvPr/>
          </p:nvSpPr>
          <p:spPr>
            <a:xfrm>
              <a:off x="7214189" y="2935989"/>
              <a:ext cx="4801314" cy="369332"/>
            </a:xfrm>
            <a:prstGeom prst="rect">
              <a:avLst/>
            </a:prstGeom>
          </p:spPr>
          <p:txBody>
            <a:bodyPr wrap="none">
              <a:spAutoFit/>
            </a:bodyPr>
            <a:lstStyle/>
            <a:p>
              <a:r>
                <a:rPr lang="zh-CN" altLang="zh-CN" sz="1600">
                  <a:solidFill>
                    <a:srgbClr val="C06468"/>
                  </a:solidFill>
                  <a:latin typeface="仿宋" panose="02010609060101010101" pitchFamily="49" charset="-122"/>
                  <a:ea typeface="仿宋" panose="02010609060101010101" pitchFamily="49" charset="-122"/>
                  <a:cs typeface="宋体" panose="02010600030101010101" pitchFamily="2" charset="-122"/>
                </a:rPr>
                <a:t>▲</a:t>
              </a:r>
              <a:r>
                <a:rPr lang="zh-CN" altLang="zh-CN">
                  <a:solidFill>
                    <a:srgbClr val="C06468"/>
                  </a:solidFill>
                  <a:latin typeface="仿宋" panose="02010609060101010101" pitchFamily="49" charset="-122"/>
                  <a:ea typeface="仿宋" panose="02010609060101010101" pitchFamily="49" charset="-122"/>
                  <a:cs typeface="宋体" panose="02010600030101010101" pitchFamily="2" charset="-122"/>
                </a:rPr>
                <a:t> </a:t>
              </a:r>
              <a:r>
                <a:rPr lang="en-US" altLang="zh-CN">
                  <a:latin typeface="仿宋" panose="02010609060101010101" pitchFamily="49" charset="-122"/>
                  <a:ea typeface="仿宋" panose="02010609060101010101" pitchFamily="49" charset="-122"/>
                </a:rPr>
                <a:t>20</a:t>
              </a:r>
              <a:r>
                <a:rPr lang="zh-CN" altLang="en-US">
                  <a:latin typeface="仿宋" panose="02010609060101010101" pitchFamily="49" charset="-122"/>
                  <a:ea typeface="仿宋" panose="02010609060101010101" pitchFamily="49" charset="-122"/>
                </a:rPr>
                <a:t>纪</a:t>
              </a:r>
              <a:r>
                <a:rPr lang="en-US" altLang="zh-CN">
                  <a:latin typeface="仿宋" panose="02010609060101010101" pitchFamily="49" charset="-122"/>
                  <a:ea typeface="仿宋" panose="02010609060101010101" pitchFamily="49" charset="-122"/>
                </a:rPr>
                <a:t>50-70</a:t>
              </a:r>
              <a:r>
                <a:rPr lang="zh-CN" altLang="en-US">
                  <a:latin typeface="仿宋" panose="02010609060101010101" pitchFamily="49" charset="-122"/>
                  <a:ea typeface="仿宋" panose="02010609060101010101" pitchFamily="49" charset="-122"/>
                </a:rPr>
                <a:t>年代主要本主交国家经济增长率</a:t>
              </a:r>
              <a:endParaRPr lang="zh-CN" altLang="en-US">
                <a:latin typeface="仿宋" pitchFamily="49" charset="-122"/>
                <a:ea typeface="仿宋" pitchFamily="49" charset="-122"/>
              </a:endParaRPr>
            </a:p>
          </p:txBody>
        </p:sp>
      </p:grpSp>
      <p:sp>
        <p:nvSpPr>
          <p:cNvPr id="19" name="矩形 18"/>
          <p:cNvSpPr/>
          <p:nvPr/>
        </p:nvSpPr>
        <p:spPr>
          <a:xfrm>
            <a:off x="6209747" y="1578787"/>
            <a:ext cx="5595752" cy="1015663"/>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000" b="1">
                <a:solidFill>
                  <a:srgbClr val="000000"/>
                </a:solidFill>
                <a:latin typeface="仿宋" panose="02010609060101010101" pitchFamily="49" charset="-122"/>
                <a:ea typeface="仿宋" panose="02010609060101010101" pitchFamily="49" charset="-122"/>
              </a:rPr>
              <a:t>材料一  </a:t>
            </a:r>
            <a:r>
              <a:rPr lang="en-US" altLang="zh-CN" sz="2000" b="1">
                <a:solidFill>
                  <a:srgbClr val="000000"/>
                </a:solidFill>
                <a:latin typeface="仿宋" panose="02010609060101010101" pitchFamily="49" charset="-122"/>
                <a:ea typeface="仿宋" panose="02010609060101010101" pitchFamily="49" charset="-122"/>
              </a:rPr>
              <a:t>1959</a:t>
            </a:r>
            <a:r>
              <a:rPr lang="zh-CN" altLang="en-US" sz="2000" b="1">
                <a:solidFill>
                  <a:srgbClr val="000000"/>
                </a:solidFill>
                <a:latin typeface="仿宋" panose="02010609060101010101" pitchFamily="49" charset="-122"/>
                <a:ea typeface="仿宋" panose="02010609060101010101" pitchFamily="49" charset="-122"/>
              </a:rPr>
              <a:t>年法国总统藏高乐提出“欧洲是欧洲人的欧洲”，奉行</a:t>
            </a:r>
            <a:r>
              <a:rPr lang="zh-CN" altLang="en-US" sz="2000" b="1">
                <a:solidFill>
                  <a:srgbClr val="FF0000"/>
                </a:solidFill>
                <a:latin typeface="仿宋" panose="02010609060101010101" pitchFamily="49" charset="-122"/>
                <a:ea typeface="仿宋" panose="02010609060101010101" pitchFamily="49" charset="-122"/>
              </a:rPr>
              <a:t>独立自主</a:t>
            </a:r>
            <a:r>
              <a:rPr lang="zh-CN" altLang="en-US" sz="2000" b="1">
                <a:solidFill>
                  <a:srgbClr val="000000"/>
                </a:solidFill>
                <a:latin typeface="仿宋" panose="02010609060101010101" pitchFamily="49" charset="-122"/>
                <a:ea typeface="仿宋" panose="02010609060101010101" pitchFamily="49" charset="-122"/>
              </a:rPr>
              <a:t>的外交政策，以欧洲联合为基础</a:t>
            </a:r>
            <a:r>
              <a:rPr lang="zh-CN" altLang="en-US" sz="2000" b="1">
                <a:solidFill>
                  <a:srgbClr val="FF0000"/>
                </a:solidFill>
                <a:latin typeface="仿宋" panose="02010609060101010101" pitchFamily="49" charset="-122"/>
                <a:ea typeface="仿宋" panose="02010609060101010101" pitchFamily="49" charset="-122"/>
              </a:rPr>
              <a:t>抗衡美国</a:t>
            </a:r>
            <a:r>
              <a:rPr lang="zh-CN" altLang="en-US" sz="2000" b="1">
                <a:solidFill>
                  <a:srgbClr val="000000"/>
                </a:solidFill>
                <a:latin typeface="仿宋" panose="02010609060101010101" pitchFamily="49" charset="-122"/>
                <a:ea typeface="仿宋" panose="02010609060101010101" pitchFamily="49" charset="-122"/>
              </a:rPr>
              <a:t>的政治控制。</a:t>
            </a:r>
            <a:endParaRPr lang="zh-CN" altLang="en-US" sz="2000" b="1">
              <a:solidFill>
                <a:srgbClr val="000000"/>
              </a:solidFill>
              <a:latin typeface="仿宋" pitchFamily="49" charset="-122"/>
              <a:ea typeface="仿宋" pitchFamily="49" charset="-122"/>
            </a:endParaRPr>
          </a:p>
        </p:txBody>
      </p:sp>
      <p:sp>
        <p:nvSpPr>
          <p:cNvPr id="20" name="矩形 19"/>
          <p:cNvSpPr/>
          <p:nvPr/>
        </p:nvSpPr>
        <p:spPr>
          <a:xfrm>
            <a:off x="6209747" y="3068842"/>
            <a:ext cx="5622075" cy="2246769"/>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000" b="1">
                <a:solidFill>
                  <a:srgbClr val="000000"/>
                </a:solidFill>
                <a:latin typeface="仿宋" panose="02010609060101010101" pitchFamily="49" charset="-122"/>
                <a:ea typeface="仿宋" panose="02010609060101010101" pitchFamily="49" charset="-122"/>
              </a:rPr>
              <a:t>材料二  早在</a:t>
            </a:r>
            <a:r>
              <a:rPr lang="en-US" altLang="zh-CN" sz="2000" b="1">
                <a:solidFill>
                  <a:srgbClr val="000000"/>
                </a:solidFill>
                <a:latin typeface="仿宋" panose="02010609060101010101" pitchFamily="49" charset="-122"/>
                <a:ea typeface="仿宋" panose="02010609060101010101" pitchFamily="49" charset="-122"/>
              </a:rPr>
              <a:t>60</a:t>
            </a:r>
            <a:r>
              <a:rPr lang="zh-CN" altLang="en-US" sz="2000" b="1">
                <a:solidFill>
                  <a:srgbClr val="000000"/>
                </a:solidFill>
                <a:latin typeface="仿宋" panose="02010609060101010101" pitchFamily="49" charset="-122"/>
                <a:ea typeface="仿宋" panose="02010609060101010101" pitchFamily="49" charset="-122"/>
              </a:rPr>
              <a:t>年代末日本成为资本主义第二经济大国时</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佐廉政府就提出了“过渡到政治大国</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的口号。进入</a:t>
            </a:r>
            <a:r>
              <a:rPr lang="en-US" altLang="zh-CN" sz="2000" b="1">
                <a:solidFill>
                  <a:srgbClr val="000000"/>
                </a:solidFill>
                <a:latin typeface="仿宋" panose="02010609060101010101" pitchFamily="49" charset="-122"/>
                <a:ea typeface="仿宋" panose="02010609060101010101" pitchFamily="49" charset="-122"/>
              </a:rPr>
              <a:t>80</a:t>
            </a:r>
            <a:r>
              <a:rPr lang="zh-CN" altLang="en-US" sz="2000" b="1">
                <a:solidFill>
                  <a:srgbClr val="000000"/>
                </a:solidFill>
                <a:latin typeface="仿宋" panose="02010609060101010101" pitchFamily="49" charset="-122"/>
                <a:ea typeface="仿宋" panose="02010609060101010101" pitchFamily="49" charset="-122"/>
              </a:rPr>
              <a:t>年代，日本把</a:t>
            </a:r>
            <a:r>
              <a:rPr lang="zh-CN" altLang="en-US" sz="2000" b="1">
                <a:solidFill>
                  <a:srgbClr val="FF0000"/>
                </a:solidFill>
                <a:latin typeface="仿宋" panose="02010609060101010101" pitchFamily="49" charset="-122"/>
                <a:ea typeface="仿宋" panose="02010609060101010101" pitchFamily="49" charset="-122"/>
              </a:rPr>
              <a:t>谋求政治大国</a:t>
            </a:r>
            <a:r>
              <a:rPr lang="zh-CN" altLang="en-US" sz="2000" b="1">
                <a:solidFill>
                  <a:srgbClr val="000000"/>
                </a:solidFill>
                <a:latin typeface="仿宋" panose="02010609060101010101" pitchFamily="49" charset="-122"/>
                <a:ea typeface="仿宋" panose="02010609060101010101" pitchFamily="49" charset="-122"/>
              </a:rPr>
              <a:t>作为对外战略的</a:t>
            </a:r>
            <a:r>
              <a:rPr lang="zh-CN" altLang="en-US" sz="2000" b="1">
                <a:solidFill>
                  <a:srgbClr val="FF0000"/>
                </a:solidFill>
                <a:latin typeface="仿宋" panose="02010609060101010101" pitchFamily="49" charset="-122"/>
                <a:ea typeface="仿宋" panose="02010609060101010101" pitchFamily="49" charset="-122"/>
              </a:rPr>
              <a:t>主要目标</a:t>
            </a:r>
            <a:r>
              <a:rPr lang="zh-CN" altLang="en-US" sz="2000" b="1">
                <a:solidFill>
                  <a:srgbClr val="000000"/>
                </a:solidFill>
                <a:latin typeface="仿宋" panose="02010609060101010101" pitchFamily="49" charset="-122"/>
                <a:ea typeface="仿宋" panose="02010609060101010101" pitchFamily="49" charset="-122"/>
              </a:rPr>
              <a:t>。</a:t>
            </a:r>
            <a:r>
              <a:rPr lang="en-US" altLang="zh-CN" sz="2000" b="1">
                <a:solidFill>
                  <a:srgbClr val="000000"/>
                </a:solidFill>
                <a:latin typeface="仿宋" panose="02010609060101010101" pitchFamily="49" charset="-122"/>
                <a:ea typeface="仿宋" panose="02010609060101010101" pitchFamily="49" charset="-122"/>
              </a:rPr>
              <a:t>1981</a:t>
            </a:r>
            <a:r>
              <a:rPr lang="zh-CN" altLang="en-US" sz="2000" b="1">
                <a:solidFill>
                  <a:srgbClr val="000000"/>
                </a:solidFill>
                <a:latin typeface="仿宋" panose="02010609060101010101" pitchFamily="49" charset="-122"/>
                <a:ea typeface="仿宋" panose="02010609060101010101" pitchFamily="49" charset="-122"/>
              </a:rPr>
              <a:t>年</a:t>
            </a:r>
            <a:r>
              <a:rPr lang="en-US" altLang="zh-CN" sz="2000" b="1">
                <a:solidFill>
                  <a:srgbClr val="000000"/>
                </a:solidFill>
                <a:latin typeface="仿宋" panose="02010609060101010101" pitchFamily="49" charset="-122"/>
                <a:ea typeface="仿宋" panose="02010609060101010101" pitchFamily="49" charset="-122"/>
              </a:rPr>
              <a:t>7</a:t>
            </a:r>
            <a:r>
              <a:rPr lang="zh-CN" altLang="en-US" sz="2000" b="1">
                <a:solidFill>
                  <a:srgbClr val="000000"/>
                </a:solidFill>
                <a:latin typeface="仿宋" panose="02010609060101010101" pitchFamily="49" charset="-122"/>
                <a:ea typeface="仿宋" panose="02010609060101010101" pitchFamily="49" charset="-122"/>
              </a:rPr>
              <a:t>月</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中曾根首相在他的故乡发表讲话时说</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要在世界政治中提高日本的发言权，增加日本不仅作为经济大国的份量，而且作为政治大国的份量。</a:t>
            </a:r>
            <a:r>
              <a:rPr lang="en-US" altLang="zh-CN" sz="2000" b="1">
                <a:solidFill>
                  <a:srgbClr val="000000"/>
                </a:solidFill>
                <a:latin typeface="仿宋" panose="02010609060101010101" pitchFamily="49" charset="-122"/>
                <a:ea typeface="仿宋" panose="02010609060101010101" pitchFamily="49" charset="-122"/>
              </a:rPr>
              <a:t>”</a:t>
            </a:r>
            <a:endParaRPr lang="zh-CN" altLang="en-US" sz="2000" b="1">
              <a:solidFill>
                <a:srgbClr val="000000"/>
              </a:solidFill>
              <a:latin typeface="仿宋" panose="02010609060101010101" pitchFamily="49" charset="-122"/>
              <a:ea typeface="仿宋" panose="02010609060101010101" pitchFamily="49" charset="-122"/>
            </a:endParaRPr>
          </a:p>
        </p:txBody>
      </p:sp>
      <p:sp>
        <p:nvSpPr>
          <p:cNvPr id="22" name="矩形 21"/>
          <p:cNvSpPr/>
          <p:nvPr/>
        </p:nvSpPr>
        <p:spPr>
          <a:xfrm>
            <a:off x="867438" y="5930388"/>
            <a:ext cx="4698722" cy="430887"/>
          </a:xfrm>
          <a:prstGeom prst="rect">
            <a:avLst/>
          </a:prstGeom>
          <a:solidFill>
            <a:srgbClr val="FFFF00"/>
          </a:solidFill>
        </p:spPr>
        <p:txBody>
          <a:bodyPr wrap="square">
            <a:spAutoFit/>
          </a:bodyPr>
          <a:lstStyle/>
          <a:p>
            <a:r>
              <a:rPr lang="zh-CN" altLang="zh-CN" sz="2200" b="1">
                <a:solidFill>
                  <a:srgbClr val="FF0000"/>
                </a:solidFill>
                <a:latin typeface="华文新魏" pitchFamily="2" charset="-122"/>
                <a:ea typeface="华文新魏" pitchFamily="2" charset="-122"/>
              </a:rPr>
              <a:t>表明以美国为首的西方集团逐渐分化</a:t>
            </a:r>
            <a:endParaRPr lang="zh-CN" altLang="en-US" sz="2200" b="1">
              <a:solidFill>
                <a:srgbClr val="FF0000"/>
              </a:solidFill>
              <a:latin typeface="华文新魏" pitchFamily="2" charset="-122"/>
              <a:ea typeface="华文新魏" pitchFamily="2" charset="-122"/>
            </a:endParaRPr>
          </a:p>
        </p:txBody>
      </p:sp>
      <p:sp>
        <p:nvSpPr>
          <p:cNvPr id="12" name="文本框 11"/>
          <p:cNvSpPr txBox="1"/>
          <p:nvPr/>
        </p:nvSpPr>
        <p:spPr>
          <a:xfrm>
            <a:off x="197273" y="270440"/>
            <a:ext cx="1037976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二、 冷战的发展与多极力量的成长</a:t>
            </a:r>
            <a:r>
              <a:rPr lang="zh-CN" altLang="en-US"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世纪六、七十年代）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397229" y="1116234"/>
            <a:ext cx="261642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、多极力量的成长</a:t>
            </a:r>
            <a:endParaRPr lang="zh-CN" altLang="en-US" sz="2200" b="1">
              <a:latin typeface="微软雅黑" panose="020b0503020204020204" charset="-122"/>
              <a:ea typeface="微软雅黑" panose="020b0503020204020204" charset="-122"/>
            </a:endParaRPr>
          </a:p>
        </p:txBody>
      </p:sp>
      <p:sp>
        <p:nvSpPr>
          <p:cNvPr id="2" name="文本框 1"/>
          <p:cNvSpPr txBox="1"/>
          <p:nvPr/>
        </p:nvSpPr>
        <p:spPr>
          <a:xfrm>
            <a:off x="726904" y="1746585"/>
            <a:ext cx="3643077" cy="430886"/>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1</a:t>
            </a:r>
            <a:r>
              <a:rPr lang="zh-CN" altLang="en-US"/>
              <a:t>）欧共体的成立和发展</a:t>
            </a:r>
            <a:endParaRPr lang="zh-CN" altLang="en-US"/>
          </a:p>
        </p:txBody>
      </p:sp>
      <p:sp>
        <p:nvSpPr>
          <p:cNvPr id="17" name="文本框 16"/>
          <p:cNvSpPr txBox="1"/>
          <p:nvPr/>
        </p:nvSpPr>
        <p:spPr>
          <a:xfrm>
            <a:off x="726904" y="2267917"/>
            <a:ext cx="3448380"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2</a:t>
            </a:r>
            <a:r>
              <a:rPr lang="zh-CN" altLang="en-US"/>
              <a:t>）日本经济的“起飞”</a:t>
            </a:r>
            <a:endParaRPr lang="zh-CN" altLang="en-US"/>
          </a:p>
        </p:txBody>
      </p:sp>
      <p:sp>
        <p:nvSpPr>
          <p:cNvPr id="12" name="文本框 11"/>
          <p:cNvSpPr txBox="1"/>
          <p:nvPr/>
        </p:nvSpPr>
        <p:spPr>
          <a:xfrm>
            <a:off x="726904" y="2777888"/>
            <a:ext cx="5078473" cy="769441"/>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solidFill>
                  <a:srgbClr val="0000FF"/>
                </a:solidFill>
              </a:rPr>
              <a:t>（</a:t>
            </a:r>
            <a:r>
              <a:rPr lang="en-US" altLang="zh-CN">
                <a:solidFill>
                  <a:srgbClr val="0000FF"/>
                </a:solidFill>
              </a:rPr>
              <a:t>3</a:t>
            </a:r>
            <a:r>
              <a:rPr lang="zh-CN" altLang="en-US">
                <a:solidFill>
                  <a:srgbClr val="0000FF"/>
                </a:solidFill>
              </a:rPr>
              <a:t>）中国成为国际社会中不可忽视的政治力量。</a:t>
            </a:r>
            <a:endParaRPr lang="zh-CN" altLang="en-US">
              <a:solidFill>
                <a:srgbClr val="0000FF"/>
              </a:solidFill>
            </a:endParaRPr>
          </a:p>
        </p:txBody>
      </p:sp>
      <p:grpSp>
        <p:nvGrpSpPr>
          <p:cNvPr id="13" name="组合 12"/>
          <p:cNvGrpSpPr/>
          <p:nvPr/>
        </p:nvGrpSpPr>
        <p:grpSpPr>
          <a:xfrm>
            <a:off x="4259821" y="3997450"/>
            <a:ext cx="3431330" cy="2670540"/>
            <a:chOff x="2587260" y="2125152"/>
            <a:chExt cx="3569241" cy="2898825"/>
          </a:xfrm>
        </p:grpSpPr>
        <p:pic>
          <p:nvPicPr>
            <p:cNvPr id="14" name="Picture 8" descr="http://www.globalview.cn/d/file/image/201612/1482283723562386.jpg"/>
            <p:cNvPicPr>
              <a:picLocks noChangeAspect="1" noChangeArrowheads="1"/>
            </p:cNvPicPr>
            <p:nvPr/>
          </p:nvPicPr>
          <p:blipFill>
            <a:blip r:embed="rId3">
              <a:extLst>
                <a:ext uri="{28A0092B-C50C-407E-A947-70E740481C1C}">
                  <a14:useLocalDpi xmlns:a14="http://schemas.microsoft.com/office/drawing/2010/main" val="0"/>
                </a:ext>
              </a:extLst>
            </a:blip>
            <a:srcRect r="25513"/>
            <a:stretch>
              <a:fillRect/>
            </a:stretch>
          </p:blipFill>
          <p:spPr bwMode="auto">
            <a:xfrm>
              <a:off x="2771370" y="2125152"/>
              <a:ext cx="3385131" cy="2437067"/>
            </a:xfrm>
            <a:prstGeom prst="rect">
              <a:avLst/>
            </a:prstGeom>
            <a:extLst>
              <a:ext uri="{909E8E84-426E-40DD-AFC4-6F175D3DCCD1}">
                <a14:hiddenFill xmlns:a14="http://schemas.microsoft.com/office/drawing/2010/main">
                  <a:solidFill>
                    <a:srgbClr val="FFFFFF"/>
                  </a:solidFill>
                </a14:hiddenFill>
              </a:ext>
            </a:extLst>
          </p:spPr>
        </p:pic>
        <p:sp>
          <p:nvSpPr>
            <p:cNvPr id="15" name="文本框 4"/>
            <p:cNvSpPr txBox="1"/>
            <p:nvPr/>
          </p:nvSpPr>
          <p:spPr>
            <a:xfrm>
              <a:off x="2587260" y="4623073"/>
              <a:ext cx="3045631" cy="400904"/>
            </a:xfrm>
            <a:prstGeom prst="rect">
              <a:avLst/>
            </a:prstGeom>
            <a:noFill/>
          </p:spPr>
          <p:txBody>
            <a:bodyPr wrap="square" rtlCol="0">
              <a:spAutoFit/>
            </a:bodyPr>
            <a:lstStyle/>
            <a:p>
              <a:pPr algn="ctr"/>
              <a:r>
                <a:rPr lang="zh-CN" altLang="zh-CN" sz="1600">
                  <a:solidFill>
                    <a:srgbClr val="C06468"/>
                  </a:solidFill>
                  <a:ea typeface="宋体" panose="02010600030101010101" pitchFamily="2" charset="-122"/>
                  <a:cs typeface="宋体" panose="02010600030101010101" pitchFamily="2" charset="-122"/>
                </a:rPr>
                <a:t>▲</a:t>
              </a:r>
              <a:r>
                <a:rPr lang="zh-CN" altLang="en-US">
                  <a:latin typeface="仿宋" panose="02010609060101010101" pitchFamily="49" charset="-122"/>
                  <a:ea typeface="仿宋" panose="02010609060101010101" pitchFamily="49" charset="-122"/>
                </a:rPr>
                <a:t>恢复在联合国合法席位 </a:t>
              </a:r>
              <a:endParaRPr lang="zh-CN" altLang="en-US">
                <a:latin typeface="仿宋" panose="02010609060101010101" pitchFamily="49" charset="-122"/>
                <a:ea typeface="仿宋" panose="02010609060101010101" pitchFamily="49" charset="-122"/>
              </a:endParaRPr>
            </a:p>
          </p:txBody>
        </p:sp>
      </p:grpSp>
      <p:grpSp>
        <p:nvGrpSpPr>
          <p:cNvPr id="16" name="组合 15"/>
          <p:cNvGrpSpPr/>
          <p:nvPr/>
        </p:nvGrpSpPr>
        <p:grpSpPr>
          <a:xfrm>
            <a:off x="8233044" y="4030017"/>
            <a:ext cx="3089820" cy="2622521"/>
            <a:chOff x="5938975" y="1734556"/>
            <a:chExt cx="3657357" cy="3079676"/>
          </a:xfrm>
        </p:grpSpPr>
        <p:pic>
          <p:nvPicPr>
            <p:cNvPr id="21" name="Picture 4" descr="http://5b0988e595225.cdn.sohucs.com/q_70,c_zoom,w_640/images/20180409/09d887612b2b43749a580edf0a9a3dbc.jpe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938975" y="1734556"/>
              <a:ext cx="3657357" cy="2636518"/>
            </a:xfrm>
            <a:prstGeom prst="rect">
              <a:avLst/>
            </a:prstGeom>
            <a:extLst>
              <a:ext uri="{909E8E84-426E-40DD-AFC4-6F175D3DCCD1}">
                <a14:hiddenFill xmlns:a14="http://schemas.microsoft.com/office/drawing/2010/main">
                  <a:solidFill>
                    <a:srgbClr val="FFFFFF"/>
                  </a:solidFill>
                </a14:hiddenFill>
              </a:ext>
            </a:extLst>
          </p:spPr>
        </p:pic>
        <p:sp>
          <p:nvSpPr>
            <p:cNvPr id="23" name="文本框 4"/>
            <p:cNvSpPr txBox="1"/>
            <p:nvPr/>
          </p:nvSpPr>
          <p:spPr>
            <a:xfrm>
              <a:off x="5938975" y="4444900"/>
              <a:ext cx="2028474" cy="369332"/>
            </a:xfrm>
            <a:prstGeom prst="rect">
              <a:avLst/>
            </a:prstGeom>
            <a:noFill/>
          </p:spPr>
          <p:txBody>
            <a:bodyPr wrap="square" rtlCol="0">
              <a:spAutoFit/>
            </a:bodyPr>
            <a:lstStyle/>
            <a:p>
              <a:r>
                <a:rPr lang="zh-CN" altLang="zh-CN" sz="1600">
                  <a:solidFill>
                    <a:srgbClr val="C06468"/>
                  </a:solidFill>
                  <a:ea typeface="宋体" panose="02010600030101010101" pitchFamily="2" charset="-122"/>
                  <a:cs typeface="宋体" panose="02010600030101010101" pitchFamily="2" charset="-122"/>
                </a:rPr>
                <a:t>▲</a:t>
              </a:r>
              <a:r>
                <a:rPr lang="zh-CN" altLang="en-US">
                  <a:latin typeface="仿宋" panose="02010609060101010101" pitchFamily="49" charset="-122"/>
                  <a:ea typeface="仿宋" panose="02010609060101010101" pitchFamily="49" charset="-122"/>
                </a:rPr>
                <a:t>尼克松访华</a:t>
              </a:r>
              <a:endParaRPr lang="zh-CN" altLang="en-US" sz="2400">
                <a:latin typeface="仿宋" pitchFamily="49" charset="-122"/>
                <a:ea typeface="仿宋" pitchFamily="49" charset="-122"/>
              </a:endParaRPr>
            </a:p>
          </p:txBody>
        </p:sp>
      </p:grpSp>
      <p:grpSp>
        <p:nvGrpSpPr>
          <p:cNvPr id="24" name="组合 23"/>
          <p:cNvGrpSpPr/>
          <p:nvPr/>
        </p:nvGrpSpPr>
        <p:grpSpPr>
          <a:xfrm>
            <a:off x="810076" y="3997450"/>
            <a:ext cx="3148881" cy="2647046"/>
            <a:chOff x="293971" y="3997450"/>
            <a:chExt cx="3148881" cy="2647046"/>
          </a:xfrm>
        </p:grpSpPr>
        <p:sp>
          <p:nvSpPr>
            <p:cNvPr id="25" name="文本框 4"/>
            <p:cNvSpPr txBox="1"/>
            <p:nvPr/>
          </p:nvSpPr>
          <p:spPr>
            <a:xfrm>
              <a:off x="397229" y="6275164"/>
              <a:ext cx="1442045" cy="369332"/>
            </a:xfrm>
            <a:prstGeom prst="rect">
              <a:avLst/>
            </a:prstGeom>
            <a:noFill/>
          </p:spPr>
          <p:txBody>
            <a:bodyPr wrap="square" rtlCol="0">
              <a:spAutoFit/>
            </a:bodyPr>
            <a:lstStyle/>
            <a:p>
              <a:r>
                <a:rPr lang="zh-CN" altLang="zh-CN" sz="1600">
                  <a:solidFill>
                    <a:srgbClr val="C06468"/>
                  </a:solidFill>
                  <a:ea typeface="宋体" panose="02010600030101010101" pitchFamily="2" charset="-122"/>
                  <a:cs typeface="宋体" panose="02010600030101010101" pitchFamily="2" charset="-122"/>
                </a:rPr>
                <a:t>▲</a:t>
              </a:r>
              <a:r>
                <a:rPr lang="zh-CN" altLang="en-US">
                  <a:latin typeface="仿宋" panose="02010609060101010101" pitchFamily="49" charset="-122"/>
                  <a:ea typeface="仿宋" panose="02010609060101010101" pitchFamily="49" charset="-122"/>
                </a:rPr>
                <a:t>两弹一星</a:t>
              </a:r>
              <a:endParaRPr lang="zh-CN" altLang="en-US">
                <a:latin typeface="仿宋" panose="02010609060101010101" pitchFamily="49" charset="-122"/>
                <a:ea typeface="仿宋" panose="02010609060101010101" pitchFamily="49" charset="-122"/>
              </a:endParaRPr>
            </a:p>
          </p:txBody>
        </p:sp>
        <p:pic>
          <p:nvPicPr>
            <p:cNvPr id="26" name="图片 25"/>
            <p:cNvPicPr>
              <a:picLocks noChangeAspect="1"/>
            </p:cNvPicPr>
            <p:nvPr/>
          </p:nvPicPr>
          <p:blipFill>
            <a:blip r:embed="rId5"/>
            <a:stretch>
              <a:fillRect/>
            </a:stretch>
          </p:blipFill>
          <p:spPr>
            <a:xfrm>
              <a:off x="293971" y="3997450"/>
              <a:ext cx="3148881" cy="2245146"/>
            </a:xfrm>
            <a:prstGeom prst="rect">
              <a:avLst/>
            </a:prstGeom>
          </p:spPr>
        </p:pic>
      </p:grpSp>
      <p:sp>
        <p:nvSpPr>
          <p:cNvPr id="27" name="矩形 26"/>
          <p:cNvSpPr/>
          <p:nvPr/>
        </p:nvSpPr>
        <p:spPr>
          <a:xfrm>
            <a:off x="5888549" y="1137500"/>
            <a:ext cx="6160279" cy="2554545"/>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史料实证</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美国不再是从经济角度来说的世界头号国家，超群的世界强国，也不再仅仅有两个超级大国，当我们展望今后五年、十年或许十五年的时候，我们会看</a:t>
            </a:r>
            <a:r>
              <a:rPr lang="zh-CN" altLang="en-US" sz="2000" b="1">
                <a:solidFill>
                  <a:srgbClr val="FF0000"/>
                </a:solidFill>
                <a:latin typeface="仿宋" panose="02010609060101010101" pitchFamily="49" charset="-122"/>
                <a:ea typeface="仿宋" panose="02010609060101010101" pitchFamily="49" charset="-122"/>
              </a:rPr>
              <a:t>五个强大的超经济力量</a:t>
            </a:r>
            <a:r>
              <a:rPr lang="zh-CN" altLang="en-US" sz="2000" b="1">
                <a:solidFill>
                  <a:srgbClr val="000000"/>
                </a:solidFill>
                <a:latin typeface="仿宋" panose="02010609060101010101" pitchFamily="49" charset="-122"/>
                <a:ea typeface="仿宋" panose="02010609060101010101" pitchFamily="49" charset="-122"/>
              </a:rPr>
              <a:t>，它们是：</a:t>
            </a:r>
            <a:r>
              <a:rPr lang="zh-CN" altLang="en-US" sz="2000" b="1">
                <a:solidFill>
                  <a:srgbClr val="FF0000"/>
                </a:solidFill>
                <a:latin typeface="仿宋" panose="02010609060101010101" pitchFamily="49" charset="-122"/>
                <a:ea typeface="仿宋" panose="02010609060101010101" pitchFamily="49" charset="-122"/>
              </a:rPr>
              <a:t>美国</a:t>
            </a:r>
            <a:r>
              <a:rPr lang="zh-CN" altLang="en-US" sz="2000" b="1">
                <a:solidFill>
                  <a:srgbClr val="000000"/>
                </a:solidFill>
                <a:latin typeface="仿宋" panose="02010609060101010101" pitchFamily="49" charset="-122"/>
                <a:ea typeface="仿宋" panose="02010609060101010101" pitchFamily="49" charset="-122"/>
              </a:rPr>
              <a:t>、</a:t>
            </a:r>
            <a:r>
              <a:rPr lang="zh-CN" altLang="en-US" sz="2000" b="1">
                <a:solidFill>
                  <a:srgbClr val="FF0000"/>
                </a:solidFill>
                <a:latin typeface="仿宋" panose="02010609060101010101" pitchFamily="49" charset="-122"/>
                <a:ea typeface="仿宋" panose="02010609060101010101" pitchFamily="49" charset="-122"/>
              </a:rPr>
              <a:t>西欧</a:t>
            </a:r>
            <a:r>
              <a:rPr lang="zh-CN" altLang="en-US" sz="2000" b="1">
                <a:solidFill>
                  <a:srgbClr val="000000"/>
                </a:solidFill>
                <a:latin typeface="仿宋" panose="02010609060101010101" pitchFamily="49" charset="-122"/>
                <a:ea typeface="仿宋" panose="02010609060101010101" pitchFamily="49" charset="-122"/>
              </a:rPr>
              <a:t>、</a:t>
            </a:r>
            <a:r>
              <a:rPr lang="zh-CN" altLang="en-US" sz="2000" b="1">
                <a:solidFill>
                  <a:srgbClr val="FF0000"/>
                </a:solidFill>
                <a:latin typeface="仿宋" panose="02010609060101010101" pitchFamily="49" charset="-122"/>
                <a:ea typeface="仿宋" panose="02010609060101010101" pitchFamily="49" charset="-122"/>
              </a:rPr>
              <a:t>苏联</a:t>
            </a:r>
            <a:r>
              <a:rPr lang="zh-CN" altLang="en-US" sz="2000" b="1">
                <a:solidFill>
                  <a:srgbClr val="000000"/>
                </a:solidFill>
                <a:latin typeface="仿宋" panose="02010609060101010101" pitchFamily="49" charset="-122"/>
                <a:ea typeface="仿宋" panose="02010609060101010101" pitchFamily="49" charset="-122"/>
              </a:rPr>
              <a:t>、</a:t>
            </a:r>
            <a:r>
              <a:rPr lang="zh-CN" altLang="en-US" sz="2000" b="1">
                <a:solidFill>
                  <a:srgbClr val="FF0000"/>
                </a:solidFill>
                <a:latin typeface="仿宋" panose="02010609060101010101" pitchFamily="49" charset="-122"/>
                <a:ea typeface="仿宋" panose="02010609060101010101" pitchFamily="49" charset="-122"/>
              </a:rPr>
              <a:t>大陆中国</a:t>
            </a:r>
            <a:r>
              <a:rPr lang="zh-CN" altLang="en-US" sz="2000" b="1">
                <a:solidFill>
                  <a:srgbClr val="000000"/>
                </a:solidFill>
                <a:latin typeface="仿宋" panose="02010609060101010101" pitchFamily="49" charset="-122"/>
                <a:ea typeface="仿宋" panose="02010609060101010101" pitchFamily="49" charset="-122"/>
              </a:rPr>
              <a:t>，当然还有</a:t>
            </a:r>
            <a:r>
              <a:rPr lang="zh-CN" altLang="en-US" sz="2000" b="1">
                <a:solidFill>
                  <a:srgbClr val="FF0000"/>
                </a:solidFill>
                <a:latin typeface="仿宋" panose="02010609060101010101" pitchFamily="49" charset="-122"/>
                <a:ea typeface="仿宋" panose="02010609060101010101" pitchFamily="49" charset="-122"/>
              </a:rPr>
              <a:t>日本</a:t>
            </a:r>
            <a:r>
              <a:rPr lang="zh-CN" altLang="en-US" sz="2000" b="1">
                <a:solidFill>
                  <a:srgbClr val="000000"/>
                </a:solidFill>
                <a:latin typeface="仿宋" panose="02010609060101010101" pitchFamily="49" charset="-122"/>
                <a:ea typeface="仿宋" panose="02010609060101010101" pitchFamily="49" charset="-122"/>
              </a:rPr>
              <a:t>。</a:t>
            </a:r>
            <a:endParaRPr lang="en-US" altLang="zh-CN" sz="2000" b="1">
              <a:solidFill>
                <a:srgbClr val="000000"/>
              </a:solidFill>
              <a:latin typeface="仿宋" pitchFamily="49" charset="-122"/>
              <a:ea typeface="仿宋" pitchFamily="49" charset="-122"/>
            </a:endParaRPr>
          </a:p>
          <a:p>
            <a:pPr fontAlgn="base">
              <a:spcBef>
                <a:spcPct val="0"/>
              </a:spcBef>
              <a:spcAft>
                <a:spcPct val="0"/>
              </a:spcAft>
            </a:pPr>
            <a:r>
              <a:rPr lang="en-US" altLang="zh-CN" sz="2000" b="1">
                <a:solidFill>
                  <a:srgbClr val="000000"/>
                </a:solidFill>
                <a:latin typeface="仿宋" panose="02010609060101010101" pitchFamily="49" charset="-122"/>
                <a:ea typeface="仿宋" panose="02010609060101010101" pitchFamily="49" charset="-122"/>
              </a:rPr>
              <a:t>    </a:t>
            </a:r>
            <a:r>
              <a:rPr lang="zh-CN" altLang="en-US" sz="2000" b="1">
                <a:solidFill>
                  <a:srgbClr val="000000"/>
                </a:solidFill>
                <a:latin typeface="仿宋" panose="02010609060101010101" pitchFamily="49" charset="-122"/>
                <a:ea typeface="仿宋" panose="02010609060101010101" pitchFamily="49" charset="-122"/>
              </a:rPr>
              <a:t>在即将到来的世界中，美国将不再处于十分突出的地位，或者完全占支配地位了。</a:t>
            </a:r>
            <a:endParaRPr lang="en-US" altLang="zh-CN" sz="2000" b="1">
              <a:solidFill>
                <a:srgbClr val="000000"/>
              </a:solidFill>
              <a:latin typeface="仿宋" panose="02010609060101010101" pitchFamily="49" charset="-122"/>
              <a:ea typeface="仿宋" panose="02010609060101010101" pitchFamily="49" charset="-122"/>
            </a:endParaRPr>
          </a:p>
          <a:p>
            <a:pPr algn="r" fontAlgn="base">
              <a:spcBef>
                <a:spcPct val="0"/>
              </a:spcBef>
              <a:spcAft>
                <a:spcPct val="0"/>
              </a:spcAft>
            </a:pP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尼克松，</a:t>
            </a:r>
            <a:r>
              <a:rPr lang="en-US" altLang="zh-CN" sz="2000" b="1">
                <a:solidFill>
                  <a:srgbClr val="000000"/>
                </a:solidFill>
                <a:latin typeface="仿宋" panose="02010609060101010101" pitchFamily="49" charset="-122"/>
                <a:ea typeface="仿宋" panose="02010609060101010101" pitchFamily="49" charset="-122"/>
              </a:rPr>
              <a:t>1971</a:t>
            </a:r>
            <a:r>
              <a:rPr lang="zh-CN" altLang="en-US" sz="2000" b="1">
                <a:solidFill>
                  <a:srgbClr val="000000"/>
                </a:solidFill>
                <a:latin typeface="仿宋" panose="02010609060101010101" pitchFamily="49" charset="-122"/>
                <a:ea typeface="仿宋" panose="02010609060101010101" pitchFamily="49" charset="-122"/>
              </a:rPr>
              <a:t>年</a:t>
            </a:r>
            <a:endParaRPr lang="zh-CN" altLang="en-US" sz="2000" b="1">
              <a:solidFill>
                <a:srgbClr val="000000"/>
              </a:solidFill>
              <a:latin typeface="仿宋" panose="02010609060101010101" pitchFamily="49" charset="-122"/>
              <a:ea typeface="仿宋" panose="02010609060101010101" pitchFamily="49" charset="-122"/>
            </a:endParaRPr>
          </a:p>
        </p:txBody>
      </p:sp>
      <p:sp>
        <p:nvSpPr>
          <p:cNvPr id="18" name="文本框 17"/>
          <p:cNvSpPr txBox="1"/>
          <p:nvPr/>
        </p:nvSpPr>
        <p:spPr>
          <a:xfrm>
            <a:off x="197273" y="270440"/>
            <a:ext cx="1037976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二、 冷战的发展与多极力量的成长</a:t>
            </a:r>
            <a:r>
              <a:rPr lang="zh-CN" altLang="en-US"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世纪六、七十年代）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矩形 7"/>
          <p:cNvSpPr/>
          <p:nvPr/>
        </p:nvSpPr>
        <p:spPr>
          <a:xfrm>
            <a:off x="397229" y="1116234"/>
            <a:ext cx="5787162"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2</a:t>
            </a:r>
            <a:r>
              <a:rPr lang="zh-CN" altLang="en-US" sz="2200" b="1">
                <a:latin typeface="微软雅黑" panose="020b0503020204020204" charset="-122"/>
                <a:ea typeface="微软雅黑" panose="020b0503020204020204" charset="-122"/>
              </a:rPr>
              <a:t>、多极力量的成长</a:t>
            </a:r>
            <a:r>
              <a:rPr lang="zh-CN" altLang="en-US" sz="2200" b="1">
                <a:latin typeface="华文楷体" panose="02010600040101010101" pitchFamily="2" charset="-122"/>
                <a:ea typeface="华文楷体" panose="02010600040101010101" pitchFamily="2" charset="-122"/>
              </a:rPr>
              <a:t>（</a:t>
            </a:r>
            <a:r>
              <a:rPr lang="en-US" altLang="zh-CN" sz="2200" b="1">
                <a:latin typeface="华文楷体" panose="02010600040101010101" pitchFamily="2" charset="-122"/>
                <a:ea typeface="华文楷体" panose="02010600040101010101" pitchFamily="2" charset="-122"/>
              </a:rPr>
              <a:t>20</a:t>
            </a:r>
            <a:r>
              <a:rPr lang="zh-CN" altLang="en-US" sz="2200" b="1">
                <a:latin typeface="华文楷体" panose="02010600040101010101" pitchFamily="2" charset="-122"/>
                <a:ea typeface="华文楷体" panose="02010600040101010101" pitchFamily="2" charset="-122"/>
              </a:rPr>
              <a:t>世纪六、七十年代）</a:t>
            </a:r>
            <a:endParaRPr lang="zh-CN" altLang="en-US" sz="2200" b="1">
              <a:latin typeface="华文楷体" pitchFamily="2" charset="-122"/>
              <a:ea typeface="华文楷体" pitchFamily="2" charset="-122"/>
            </a:endParaRPr>
          </a:p>
        </p:txBody>
      </p:sp>
      <p:sp>
        <p:nvSpPr>
          <p:cNvPr id="2" name="文本框 1"/>
          <p:cNvSpPr txBox="1"/>
          <p:nvPr/>
        </p:nvSpPr>
        <p:spPr>
          <a:xfrm>
            <a:off x="726904" y="1746585"/>
            <a:ext cx="3643077" cy="430886"/>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1</a:t>
            </a:r>
            <a:r>
              <a:rPr lang="zh-CN" altLang="en-US"/>
              <a:t>）欧共体的成立和发展</a:t>
            </a:r>
            <a:endParaRPr lang="zh-CN" altLang="en-US"/>
          </a:p>
        </p:txBody>
      </p:sp>
      <p:sp>
        <p:nvSpPr>
          <p:cNvPr id="17" name="文本框 16"/>
          <p:cNvSpPr txBox="1"/>
          <p:nvPr/>
        </p:nvSpPr>
        <p:spPr>
          <a:xfrm>
            <a:off x="726904" y="2267917"/>
            <a:ext cx="3448380"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2</a:t>
            </a:r>
            <a:r>
              <a:rPr lang="zh-CN" altLang="en-US"/>
              <a:t>）日本经济的“起飞”</a:t>
            </a:r>
            <a:endParaRPr lang="zh-CN" altLang="en-US"/>
          </a:p>
        </p:txBody>
      </p:sp>
      <p:sp>
        <p:nvSpPr>
          <p:cNvPr id="12" name="文本框 11"/>
          <p:cNvSpPr txBox="1"/>
          <p:nvPr/>
        </p:nvSpPr>
        <p:spPr>
          <a:xfrm>
            <a:off x="726904" y="2777888"/>
            <a:ext cx="5078473" cy="769441"/>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t>（</a:t>
            </a:r>
            <a:r>
              <a:rPr lang="en-US" altLang="zh-CN"/>
              <a:t>3</a:t>
            </a:r>
            <a:r>
              <a:rPr lang="zh-CN" altLang="en-US"/>
              <a:t>）中国成为国际社会中不可忽视的政治力量。</a:t>
            </a:r>
            <a:endParaRPr lang="zh-CN" altLang="en-US"/>
          </a:p>
        </p:txBody>
      </p:sp>
      <p:sp>
        <p:nvSpPr>
          <p:cNvPr id="18" name="文本框 17"/>
          <p:cNvSpPr txBox="1"/>
          <p:nvPr/>
        </p:nvSpPr>
        <p:spPr>
          <a:xfrm>
            <a:off x="726904" y="3626413"/>
            <a:ext cx="3213138"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zh-CN" altLang="en-US">
                <a:solidFill>
                  <a:srgbClr val="0000FF"/>
                </a:solidFill>
              </a:rPr>
              <a:t>（</a:t>
            </a:r>
            <a:r>
              <a:rPr lang="en-US" altLang="zh-CN">
                <a:solidFill>
                  <a:srgbClr val="0000FF"/>
                </a:solidFill>
              </a:rPr>
              <a:t>4</a:t>
            </a:r>
            <a:r>
              <a:rPr lang="zh-CN" altLang="en-US">
                <a:solidFill>
                  <a:srgbClr val="0000FF"/>
                </a:solidFill>
              </a:rPr>
              <a:t>）第三世界的兴起。</a:t>
            </a:r>
            <a:endParaRPr lang="zh-CN" altLang="en-US">
              <a:solidFill>
                <a:srgbClr val="0000FF"/>
              </a:solidFill>
            </a:endParaRPr>
          </a:p>
        </p:txBody>
      </p:sp>
      <p:sp>
        <p:nvSpPr>
          <p:cNvPr id="19" name="矩形 18"/>
          <p:cNvSpPr/>
          <p:nvPr/>
        </p:nvSpPr>
        <p:spPr>
          <a:xfrm>
            <a:off x="1091574" y="4057300"/>
            <a:ext cx="5194935"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①</a:t>
            </a: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1955年亚非</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会议，</a:t>
            </a: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诞生了体现和平共处原则的“万隆精神”。</a:t>
            </a:r>
            <a:endParaRPr lang="zh-CN" altLang="zh-CN" sz="2200" b="1">
              <a:solidFill>
                <a:srgbClr val="000000"/>
              </a:solidFill>
              <a:latin typeface="仿宋" pitchFamily="49" charset="-122"/>
              <a:ea typeface="仿宋" pitchFamily="49" charset="-122"/>
              <a:cs typeface="Times New Roman" panose="02020603050405020304" pitchFamily="18" charset="0"/>
            </a:endParaRPr>
          </a:p>
        </p:txBody>
      </p:sp>
      <p:sp>
        <p:nvSpPr>
          <p:cNvPr id="20" name="文本框 19"/>
          <p:cNvSpPr txBox="1"/>
          <p:nvPr/>
        </p:nvSpPr>
        <p:spPr>
          <a:xfrm>
            <a:off x="1127051" y="4944859"/>
            <a:ext cx="4968949" cy="85812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defRPr lang="zh-CN"/>
            </a:defPPr>
            <a:lvl1pPr>
              <a:lnSpc>
                <a:spcPts val="3200"/>
              </a:lnSpc>
              <a:defRPr sz="2200" b="1">
                <a:solidFill>
                  <a:srgbClr val="000000"/>
                </a:solidFill>
                <a:latin typeface="仿宋" panose="02010609060101010101" pitchFamily="49" charset="-122"/>
                <a:ea typeface="仿宋" panose="02010609060101010101" pitchFamily="49" charset="-122"/>
                <a:cs typeface="Times New Roman" panose="02020603050405020304" pitchFamily="18" charset="0"/>
              </a:defRPr>
            </a:lvl1pPr>
          </a:lstStyle>
          <a:p>
            <a:r>
              <a:rPr lang="zh-CN" altLang="en-US"/>
              <a:t>②不结盟运动的形成标志着展中国家以独立的政治力量</a:t>
            </a:r>
            <a:r>
              <a:rPr lang="zh-CN" altLang="en-US">
                <a:solidFill>
                  <a:srgbClr val="FF0000"/>
                </a:solidFill>
              </a:rPr>
              <a:t>登上国际政治舞台</a:t>
            </a:r>
            <a:r>
              <a:rPr lang="zh-CN" altLang="en-US"/>
              <a:t>。</a:t>
            </a:r>
            <a:endParaRPr lang="zh-CN" altLang="en-US"/>
          </a:p>
        </p:txBody>
      </p:sp>
      <p:sp>
        <p:nvSpPr>
          <p:cNvPr id="22" name="文本框 21"/>
          <p:cNvSpPr txBox="1"/>
          <p:nvPr/>
        </p:nvSpPr>
        <p:spPr>
          <a:xfrm>
            <a:off x="6386625" y="1116234"/>
            <a:ext cx="5698771" cy="2596545"/>
          </a:xfrm>
          <a:prstGeom prst="rect">
            <a:avLst/>
          </a:prstGeom>
          <a:noFill/>
          <a:ln>
            <a:solidFill>
              <a:schemeClr val="accent1"/>
            </a:solidFill>
          </a:ln>
        </p:spPr>
        <p:txBody>
          <a:bodyPr wrap="square" rtlCol="0">
            <a:spAutoFit/>
          </a:bodyPr>
          <a:lstStyle/>
          <a:p>
            <a:pPr fontAlgn="auto">
              <a:lnSpc>
                <a:spcPct val="120000"/>
              </a:lnSpc>
            </a:pPr>
            <a:r>
              <a:rPr lang="zh-CN" altLang="en-US" sz="2000" b="1">
                <a:solidFill>
                  <a:srgbClr val="000000"/>
                </a:solidFill>
                <a:latin typeface="仿宋" panose="02010609060101010101" pitchFamily="49" charset="-122"/>
                <a:ea typeface="仿宋" panose="02010609060101010101" pitchFamily="49" charset="-122"/>
                <a:sym typeface="+mn-ea"/>
              </a:rPr>
              <a:t>材料：南斯拉夫</a:t>
            </a:r>
            <a:r>
              <a:rPr lang="en-US" altLang="zh-CN" sz="2000" b="1">
                <a:solidFill>
                  <a:srgbClr val="000000"/>
                </a:solidFill>
                <a:latin typeface="仿宋" panose="02010609060101010101" pitchFamily="49" charset="-122"/>
                <a:ea typeface="仿宋" panose="02010609060101010101" pitchFamily="49" charset="-122"/>
                <a:sym typeface="+mn-ea"/>
              </a:rPr>
              <a:t>……1948</a:t>
            </a:r>
            <a:r>
              <a:rPr lang="zh-CN" altLang="en-US" sz="2000" b="1">
                <a:solidFill>
                  <a:srgbClr val="000000"/>
                </a:solidFill>
                <a:latin typeface="仿宋" panose="02010609060101010101" pitchFamily="49" charset="-122"/>
                <a:ea typeface="仿宋" panose="02010609060101010101" pitchFamily="49" charset="-122"/>
                <a:sym typeface="+mn-ea"/>
              </a:rPr>
              <a:t>年受到“情报局”不公正对待而脱离社会主义阵营。同时，因西方特别是美国的敌视态度，其对外一直是“极端生硬的反资本主义”</a:t>
            </a:r>
            <a:r>
              <a:rPr lang="en-US" altLang="zh-CN" sz="2000" b="1">
                <a:solidFill>
                  <a:srgbClr val="000000"/>
                </a:solidFill>
                <a:latin typeface="仿宋" panose="02010609060101010101" pitchFamily="49" charset="-122"/>
                <a:ea typeface="仿宋" panose="02010609060101010101" pitchFamily="49" charset="-122"/>
                <a:sym typeface="+mn-ea"/>
              </a:rPr>
              <a:t>……</a:t>
            </a:r>
            <a:r>
              <a:rPr lang="zh-CN" altLang="en-US" sz="2000" b="1">
                <a:solidFill>
                  <a:srgbClr val="000000"/>
                </a:solidFill>
                <a:latin typeface="仿宋" panose="02010609060101010101" pitchFamily="49" charset="-122"/>
                <a:ea typeface="仿宋" panose="02010609060101010101" pitchFamily="49" charset="-122"/>
                <a:sym typeface="+mn-ea"/>
              </a:rPr>
              <a:t>探索</a:t>
            </a:r>
            <a:r>
              <a:rPr lang="zh-CN" altLang="en-US" sz="2000" b="1">
                <a:solidFill>
                  <a:srgbClr val="FF0000"/>
                </a:solidFill>
                <a:latin typeface="仿宋" panose="02010609060101010101" pitchFamily="49" charset="-122"/>
                <a:ea typeface="仿宋" panose="02010609060101010101" pitchFamily="49" charset="-122"/>
                <a:sym typeface="+mn-ea"/>
              </a:rPr>
              <a:t>独立自主</a:t>
            </a:r>
            <a:r>
              <a:rPr lang="zh-CN" altLang="en-US" sz="2000" b="1">
                <a:solidFill>
                  <a:srgbClr val="000000"/>
                </a:solidFill>
                <a:latin typeface="仿宋" panose="02010609060101010101" pitchFamily="49" charset="-122"/>
                <a:ea typeface="仿宋" panose="02010609060101010101" pitchFamily="49" charset="-122"/>
                <a:sym typeface="+mn-ea"/>
              </a:rPr>
              <a:t>过程中，亚非会议的基本思想和方向对其有很大启迪，产生了</a:t>
            </a:r>
            <a:r>
              <a:rPr lang="zh-CN" altLang="en-US" sz="2000" b="1">
                <a:solidFill>
                  <a:srgbClr val="FF0000"/>
                </a:solidFill>
                <a:latin typeface="仿宋" panose="02010609060101010101" pitchFamily="49" charset="-122"/>
                <a:ea typeface="仿宋" panose="02010609060101010101" pitchFamily="49" charset="-122"/>
                <a:sym typeface="+mn-ea"/>
              </a:rPr>
              <a:t>发展中国家联合</a:t>
            </a:r>
            <a:r>
              <a:rPr lang="zh-CN" altLang="en-US" sz="2000" b="1">
                <a:solidFill>
                  <a:srgbClr val="000000"/>
                </a:solidFill>
                <a:latin typeface="仿宋" panose="02010609060101010101" pitchFamily="49" charset="-122"/>
                <a:ea typeface="仿宋" panose="02010609060101010101" pitchFamily="49" charset="-122"/>
                <a:sym typeface="+mn-ea"/>
              </a:rPr>
              <a:t>的思想</a:t>
            </a:r>
            <a:r>
              <a:rPr lang="zh-CN" altLang="en-US" b="1">
                <a:latin typeface="华文中宋" panose="02010600040101010101" pitchFamily="2" charset="-122"/>
                <a:ea typeface="华文中宋" panose="02010600040101010101" pitchFamily="2" charset="-122"/>
                <a:sym typeface="+mn-ea"/>
              </a:rPr>
              <a:t>。</a:t>
            </a:r>
            <a:endParaRPr lang="en-US" altLang="zh-CN" b="1">
              <a:latin typeface="华文中宋" pitchFamily="2" charset="-122"/>
              <a:ea typeface="华文中宋" pitchFamily="2" charset="-122"/>
              <a:sym typeface="+mn-ea"/>
            </a:endParaRPr>
          </a:p>
          <a:p>
            <a:pPr algn="r" fontAlgn="auto">
              <a:lnSpc>
                <a:spcPct val="120000"/>
              </a:lnSpc>
            </a:pPr>
            <a:r>
              <a:rPr lang="en-US" altLang="zh-CN" b="1" i="1">
                <a:latin typeface="楷体" panose="02010609060101010101" pitchFamily="49" charset="-122"/>
                <a:ea typeface="楷体" panose="02010609060101010101" pitchFamily="49" charset="-122"/>
                <a:cs typeface="楷体" panose="02010609060101010101" pitchFamily="49" charset="-122"/>
                <a:sym typeface="+mn-ea"/>
              </a:rPr>
              <a:t>——</a:t>
            </a:r>
            <a:r>
              <a:rPr lang="zh-CN" altLang="en-US" b="1">
                <a:latin typeface="楷体" panose="02010609060101010101" pitchFamily="49" charset="-122"/>
                <a:ea typeface="楷体" panose="02010609060101010101" pitchFamily="49" charset="-122"/>
                <a:cs typeface="楷体" panose="02010609060101010101" pitchFamily="49" charset="-122"/>
                <a:sym typeface="+mn-ea"/>
              </a:rPr>
              <a:t>吴于廑、齐世荣</a:t>
            </a:r>
            <a:r>
              <a:rPr lang="en-US" altLang="zh-CN"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b="1">
                <a:latin typeface="楷体" panose="02010609060101010101" pitchFamily="49" charset="-122"/>
                <a:ea typeface="楷体" panose="02010609060101010101" pitchFamily="49" charset="-122"/>
                <a:cs typeface="楷体" panose="02010609060101010101" pitchFamily="49" charset="-122"/>
                <a:sym typeface="+mn-ea"/>
              </a:rPr>
              <a:t>世界史</a:t>
            </a:r>
            <a:r>
              <a:rPr lang="en-US" altLang="zh-CN"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b="1">
                <a:latin typeface="楷体" panose="02010609060101010101" pitchFamily="49" charset="-122"/>
                <a:ea typeface="楷体" panose="02010609060101010101" pitchFamily="49" charset="-122"/>
                <a:cs typeface="楷体" panose="02010609060101010101" pitchFamily="49" charset="-122"/>
                <a:sym typeface="+mn-ea"/>
              </a:rPr>
              <a:t>现代编</a:t>
            </a:r>
            <a:r>
              <a:rPr lang="en-US" altLang="zh-CN"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a:latin typeface="楷体" pitchFamily="49" charset="-122"/>
              <a:ea typeface="楷体" pitchFamily="49" charset="-122"/>
              <a:cs typeface="楷体" panose="02010609060101010101" pitchFamily="49" charset="-122"/>
            </a:endParaRPr>
          </a:p>
        </p:txBody>
      </p:sp>
      <p:grpSp>
        <p:nvGrpSpPr>
          <p:cNvPr id="3" name="组合 2"/>
          <p:cNvGrpSpPr/>
          <p:nvPr/>
        </p:nvGrpSpPr>
        <p:grpSpPr>
          <a:xfrm>
            <a:off x="6492951" y="3873726"/>
            <a:ext cx="5194935" cy="2788339"/>
            <a:chOff x="6492951" y="3873726"/>
            <a:chExt cx="5194935" cy="2788339"/>
          </a:xfrm>
        </p:grpSpPr>
        <p:sp>
          <p:nvSpPr>
            <p:cNvPr id="28" name="矩形 27"/>
            <p:cNvSpPr/>
            <p:nvPr/>
          </p:nvSpPr>
          <p:spPr>
            <a:xfrm>
              <a:off x="6626989" y="6292733"/>
              <a:ext cx="4926858" cy="369332"/>
            </a:xfrm>
            <a:prstGeom prst="rect">
              <a:avLst/>
            </a:prstGeom>
          </p:spPr>
          <p:txBody>
            <a:bodyPr wrap="square">
              <a:spAutoFit/>
            </a:bodyPr>
            <a:lstStyle/>
            <a:p>
              <a:r>
                <a:rPr lang="zh-CN" altLang="zh-CN" sz="1600">
                  <a:solidFill>
                    <a:srgbClr val="C06468"/>
                  </a:solidFill>
                  <a:ea typeface="宋体" panose="02010600030101010101" pitchFamily="2" charset="-122"/>
                  <a:cs typeface="宋体" panose="02010600030101010101" pitchFamily="2" charset="-122"/>
                </a:rPr>
                <a:t>▲ </a:t>
              </a:r>
              <a:r>
                <a:rPr lang="zh-CN" altLang="en-US">
                  <a:latin typeface="仿宋" panose="02010609060101010101" pitchFamily="49" charset="-122"/>
                  <a:ea typeface="仿宋" panose="02010609060101010101" pitchFamily="49" charset="-122"/>
                </a:rPr>
                <a:t>1961年第一次不结盟运动首脑会议召开</a:t>
              </a:r>
              <a:endParaRPr lang="zh-CN" altLang="en-US">
                <a:latin typeface="仿宋" panose="02010609060101010101" pitchFamily="49" charset="-122"/>
                <a:ea typeface="仿宋" panose="02010609060101010101" pitchFamily="49" charset="-122"/>
              </a:endParaRPr>
            </a:p>
          </p:txBody>
        </p:sp>
        <p:pic>
          <p:nvPicPr>
            <p:cNvPr id="29" name="Picture 2"/>
            <p:cNvPicPr>
              <a:picLocks noChangeAspect="1"/>
            </p:cNvPicPr>
            <p:nvPr/>
          </p:nvPicPr>
          <p:blipFill>
            <a:blip r:embed="rId3">
              <a:lum bright="-6000"/>
            </a:blip>
            <a:srcRect l="1138" t="1405" r="1138" b="18268"/>
            <a:stretch>
              <a:fillRect/>
            </a:stretch>
          </p:blipFill>
          <p:spPr>
            <a:xfrm>
              <a:off x="6492951" y="3873726"/>
              <a:ext cx="5194935" cy="2258060"/>
            </a:xfrm>
            <a:prstGeom prst="roundRect">
              <a:avLst/>
            </a:prstGeom>
            <a:noFill/>
            <a:ln w="9525">
              <a:solidFill>
                <a:schemeClr val="tx1"/>
              </a:solidFill>
            </a:ln>
          </p:spPr>
        </p:pic>
      </p:grpSp>
      <p:sp>
        <p:nvSpPr>
          <p:cNvPr id="31" name="对话气泡: 圆角矩形 30"/>
          <p:cNvSpPr/>
          <p:nvPr/>
        </p:nvSpPr>
        <p:spPr>
          <a:xfrm>
            <a:off x="8079526" y="5235849"/>
            <a:ext cx="2673467" cy="457468"/>
          </a:xfrm>
          <a:prstGeom prst="wedgeRoundRectCallout">
            <a:avLst>
              <a:gd name="adj1" fmla="val -19810"/>
              <a:gd name="adj2" fmla="val 154897"/>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ct val="0"/>
              </a:spcBef>
              <a:spcAft>
                <a:spcPct val="0"/>
              </a:spcAft>
              <a:defRPr/>
            </a:pPr>
            <a:r>
              <a:rPr kumimoji="1" lang="zh-CN" altLang="en-US" b="1">
                <a:solidFill>
                  <a:srgbClr val="0000FF"/>
                </a:solidFill>
                <a:latin typeface="微软雅黑" panose="020b0503020204020204" charset="-122"/>
                <a:ea typeface="微软雅黑" panose="020b0503020204020204" charset="-122"/>
              </a:rPr>
              <a:t>不结盟和非集团化原则</a:t>
            </a:r>
            <a:endParaRPr kumimoji="1" lang="zh-CN" altLang="en-US" b="1">
              <a:solidFill>
                <a:srgbClr val="0000FF"/>
              </a:solidFill>
              <a:latin typeface="微软雅黑" panose="020b0503020204020204" charset="-122"/>
              <a:ea typeface="微软雅黑" panose="020b0503020204020204" charset="-122"/>
            </a:endParaRPr>
          </a:p>
        </p:txBody>
      </p:sp>
      <p:sp>
        <p:nvSpPr>
          <p:cNvPr id="15" name="文本框 14"/>
          <p:cNvSpPr txBox="1"/>
          <p:nvPr/>
        </p:nvSpPr>
        <p:spPr>
          <a:xfrm>
            <a:off x="197273" y="270440"/>
            <a:ext cx="1037976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二、 冷战的发展与多极力量的成长</a:t>
            </a:r>
            <a:r>
              <a:rPr lang="zh-CN" altLang="en-US"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世纪六、七十年代）</a:t>
            </a:r>
            <a:endParaRPr lang="en-US" altLang="zh-CN">
              <a:latin typeface="仿宋" panose="02010609060101010101" pitchFamily="49" charset="-122"/>
              <a:ea typeface="仿宋" panose="02010609060101010101" pitchFamily="49" charset="-122"/>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1" name="文本框 10"/>
          <p:cNvSpPr txBox="1"/>
          <p:nvPr/>
        </p:nvSpPr>
        <p:spPr>
          <a:xfrm>
            <a:off x="435463" y="1008621"/>
            <a:ext cx="3462807" cy="430887"/>
          </a:xfrm>
          <a:prstGeom prst="rect">
            <a:avLst/>
          </a:prstGeom>
        </p:spPr>
        <p:txBody>
          <a:bodyPr wrap="none">
            <a:spAutoFit/>
          </a:bodyPr>
          <a:lstStyle>
            <a:defPPr>
              <a:defRPr lang="zh-CN"/>
            </a:defPPr>
            <a:lvl1pPr>
              <a:defRPr sz="2200" b="1">
                <a:latin typeface="微软雅黑" panose="020b0503020204020204" charset="-122"/>
                <a:ea typeface="微软雅黑" panose="020b0503020204020204" charset="-122"/>
              </a:defRPr>
            </a:lvl1pPr>
          </a:lstStyle>
          <a:p>
            <a:r>
              <a:rPr lang="en-US" altLang="zh-CN"/>
              <a:t>3</a:t>
            </a:r>
            <a:r>
              <a:rPr lang="zh-CN" altLang="en-US"/>
              <a:t>、社会主义阵营开始瓦解</a:t>
            </a:r>
            <a:endParaRPr lang="zh-CN" altLang="en-US"/>
          </a:p>
        </p:txBody>
      </p:sp>
      <p:sp>
        <p:nvSpPr>
          <p:cNvPr id="4" name="矩形 3"/>
          <p:cNvSpPr/>
          <p:nvPr/>
        </p:nvSpPr>
        <p:spPr>
          <a:xfrm>
            <a:off x="260598" y="1903565"/>
            <a:ext cx="523220" cy="4109458"/>
          </a:xfrm>
          <a:prstGeom prst="rect">
            <a:avLst/>
          </a:prstGeom>
          <a:ln>
            <a:solidFill>
              <a:srgbClr val="0000FF"/>
            </a:solidFill>
          </a:ln>
        </p:spPr>
        <p:txBody>
          <a:bodyPr vert="eaVert" wrap="none">
            <a:spAutoFit/>
          </a:bodyPr>
          <a:lstStyle/>
          <a:p>
            <a:r>
              <a:rPr lang="zh-CN" altLang="zh-CN" sz="2200" b="1">
                <a:solidFill>
                  <a:srgbClr val="C00000"/>
                </a:solidFill>
                <a:latin typeface="华文新魏" pitchFamily="2" charset="-122"/>
                <a:ea typeface="华文新魏" pitchFamily="2" charset="-122"/>
              </a:rPr>
              <a:t>苏联的大国主义和民族利己主义</a:t>
            </a:r>
            <a:endParaRPr lang="zh-CN" altLang="en-US" sz="2200" b="1">
              <a:solidFill>
                <a:srgbClr val="C00000"/>
              </a:solidFill>
              <a:latin typeface="华文新魏" pitchFamily="2" charset="-122"/>
              <a:ea typeface="华文新魏" pitchFamily="2" charset="-122"/>
            </a:endParaRPr>
          </a:p>
        </p:txBody>
      </p:sp>
      <p:sp>
        <p:nvSpPr>
          <p:cNvPr id="5" name="矩形 4"/>
          <p:cNvSpPr/>
          <p:nvPr/>
        </p:nvSpPr>
        <p:spPr>
          <a:xfrm>
            <a:off x="857066" y="1977587"/>
            <a:ext cx="6885873" cy="1323439"/>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史料拓展</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苏联通过情报局控制东欧各国，要求东欧各国的社会制度、政权性质与苏联统一。苏联还在东欧各国进行了无情的大清洗，将包括共产党著名领导人在内的几十万人清除出党，以保证苏联政治路线和外交政策的执行。</a:t>
            </a:r>
            <a:endParaRPr lang="zh-CN" altLang="en-US" sz="2000">
              <a:solidFill>
                <a:srgbClr val="000000"/>
              </a:solidFill>
              <a:latin typeface="楷体" pitchFamily="49" charset="-122"/>
              <a:ea typeface="楷体" pitchFamily="49" charset="-122"/>
            </a:endParaRPr>
          </a:p>
        </p:txBody>
      </p:sp>
      <p:sp>
        <p:nvSpPr>
          <p:cNvPr id="6" name="矩形 5"/>
          <p:cNvSpPr/>
          <p:nvPr/>
        </p:nvSpPr>
        <p:spPr>
          <a:xfrm>
            <a:off x="857066" y="3429000"/>
            <a:ext cx="6885873" cy="2554545"/>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en-US" altLang="zh-CN" sz="2000" b="1">
                <a:solidFill>
                  <a:srgbClr val="000000"/>
                </a:solidFill>
                <a:latin typeface="仿宋" panose="02010609060101010101" pitchFamily="49" charset="-122"/>
                <a:ea typeface="仿宋" panose="02010609060101010101" pitchFamily="49" charset="-122"/>
              </a:rPr>
              <a:t>【</a:t>
            </a:r>
            <a:r>
              <a:rPr lang="zh-CN" altLang="en-US" sz="2000" b="1">
                <a:solidFill>
                  <a:srgbClr val="000000"/>
                </a:solidFill>
                <a:latin typeface="仿宋" panose="02010609060101010101" pitchFamily="49" charset="-122"/>
                <a:ea typeface="仿宋" panose="02010609060101010101" pitchFamily="49" charset="-122"/>
              </a:rPr>
              <a:t>史料拓展</a:t>
            </a:r>
            <a:r>
              <a:rPr lang="en-US" altLang="zh-CN" sz="2000" b="1">
                <a:solidFill>
                  <a:srgbClr val="000000"/>
                </a:solidFill>
                <a:latin typeface="仿宋" panose="02010609060101010101" pitchFamily="49" charset="-122"/>
                <a:ea typeface="仿宋"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苏联不允许东欧国家独立发展重工业，在合营公司、双边贸易、原料供应、价格等方都是不平等的。爱德华</a:t>
            </a:r>
            <a:r>
              <a:rPr lang="en-US" altLang="zh-CN">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卡德尔在他的回忆录中写道：</a:t>
            </a:r>
            <a:r>
              <a:rPr lang="en-US" altLang="zh-CN" sz="2000">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在所有联合企业和合办事业中，苏联专家，即居领导地位的苏联人独揽大权</a:t>
            </a:r>
            <a:r>
              <a:rPr lang="en-US" altLang="zh-CN" sz="2000">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而我们的甚至连认真查阅这些公司的账目的权利都设有，更谈不上审阅这些公司的技术和经济方针了</a:t>
            </a:r>
            <a:r>
              <a:rPr lang="en-US" altLang="zh-CN" sz="2000">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在这种情况下，我们感到我们不仅被排挤到一边</a:t>
            </a:r>
            <a:r>
              <a:rPr lang="en-US" altLang="zh-CN" sz="2000">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处于依赖苏联伙伴的地位，而且在经济上受到剩削</a:t>
            </a:r>
            <a:r>
              <a:rPr lang="en-US" altLang="zh-CN" sz="2000">
                <a:solidFill>
                  <a:srgbClr val="000000"/>
                </a:solidFill>
                <a:latin typeface="楷体" panose="02010609060101010101" pitchFamily="49" charset="-122"/>
                <a:ea typeface="楷体" panose="02010609060101010101" pitchFamily="49" charset="-122"/>
              </a:rPr>
              <a:t>”</a:t>
            </a:r>
            <a:r>
              <a:rPr lang="zh-CN" altLang="en-US" sz="2000">
                <a:solidFill>
                  <a:srgbClr val="000000"/>
                </a:solidFill>
                <a:latin typeface="楷体" panose="02010609060101010101" pitchFamily="49" charset="-122"/>
                <a:ea typeface="楷体" panose="02010609060101010101" pitchFamily="49" charset="-122"/>
              </a:rPr>
              <a:t>。</a:t>
            </a:r>
            <a:endParaRPr lang="zh-CN" altLang="en-US" sz="2000">
              <a:solidFill>
                <a:srgbClr val="000000"/>
              </a:solidFill>
              <a:latin typeface="楷体" panose="02010609060101010101" pitchFamily="49" charset="-122"/>
              <a:ea typeface="楷体" panose="02010609060101010101" pitchFamily="49" charset="-122"/>
            </a:endParaRPr>
          </a:p>
        </p:txBody>
      </p:sp>
      <p:grpSp>
        <p:nvGrpSpPr>
          <p:cNvPr id="14" name="组合 13"/>
          <p:cNvGrpSpPr/>
          <p:nvPr/>
        </p:nvGrpSpPr>
        <p:grpSpPr>
          <a:xfrm>
            <a:off x="8151500" y="2798801"/>
            <a:ext cx="3357735" cy="2179771"/>
            <a:chOff x="7777830" y="4603394"/>
            <a:chExt cx="3357735" cy="2142160"/>
          </a:xfrm>
        </p:grpSpPr>
        <p:pic>
          <p:nvPicPr>
            <p:cNvPr id="15" name="图片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77830" y="4603394"/>
              <a:ext cx="3357735" cy="1797794"/>
            </a:xfrm>
            <a:prstGeom prst="rect">
              <a:avLst/>
            </a:prstGeom>
          </p:spPr>
        </p:pic>
        <p:sp>
          <p:nvSpPr>
            <p:cNvPr id="16" name="文本框 4"/>
            <p:cNvSpPr txBox="1"/>
            <p:nvPr/>
          </p:nvSpPr>
          <p:spPr>
            <a:xfrm>
              <a:off x="7777830" y="6412842"/>
              <a:ext cx="2029234" cy="332712"/>
            </a:xfrm>
            <a:prstGeom prst="rect">
              <a:avLst/>
            </a:prstGeom>
            <a:noFill/>
          </p:spPr>
          <p:txBody>
            <a:bodyPr wrap="square" rtlCol="0">
              <a:spAutoFit/>
            </a:bodyPr>
            <a:lstStyle/>
            <a:p>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匈牙利十月事件</a:t>
              </a:r>
              <a:endParaRPr lang="zh-CN" altLang="en-US" sz="1600">
                <a:latin typeface="仿宋" pitchFamily="49" charset="-122"/>
                <a:ea typeface="仿宋" pitchFamily="49" charset="-122"/>
              </a:endParaRPr>
            </a:p>
          </p:txBody>
        </p:sp>
      </p:grpSp>
      <p:grpSp>
        <p:nvGrpSpPr>
          <p:cNvPr id="18" name="组合 17"/>
          <p:cNvGrpSpPr/>
          <p:nvPr/>
        </p:nvGrpSpPr>
        <p:grpSpPr>
          <a:xfrm>
            <a:off x="8102639" y="4969165"/>
            <a:ext cx="3439062" cy="1944960"/>
            <a:chOff x="1135112" y="4796488"/>
            <a:chExt cx="3439062" cy="1944960"/>
          </a:xfrm>
        </p:grpSpPr>
        <p:pic>
          <p:nvPicPr>
            <p:cNvPr id="19" name="图片 1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78784" y="4796488"/>
              <a:ext cx="3395390" cy="1606406"/>
            </a:xfrm>
            <a:prstGeom prst="rect">
              <a:avLst/>
            </a:prstGeom>
          </p:spPr>
        </p:pic>
        <p:sp>
          <p:nvSpPr>
            <p:cNvPr id="20" name="文本框 4"/>
            <p:cNvSpPr txBox="1"/>
            <p:nvPr/>
          </p:nvSpPr>
          <p:spPr>
            <a:xfrm>
              <a:off x="1135112" y="6402894"/>
              <a:ext cx="2029234" cy="338554"/>
            </a:xfrm>
            <a:prstGeom prst="rect">
              <a:avLst/>
            </a:prstGeom>
            <a:noFill/>
          </p:spPr>
          <p:txBody>
            <a:bodyPr wrap="square" rtlCol="0">
              <a:spAutoFit/>
            </a:bodyPr>
            <a:lstStyle/>
            <a:p>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中苏关系恶化</a:t>
              </a:r>
              <a:endParaRPr lang="zh-CN" altLang="en-US" sz="1600">
                <a:latin typeface="仿宋" panose="02010609060101010101" pitchFamily="49" charset="-122"/>
                <a:ea typeface="仿宋" panose="02010609060101010101" pitchFamily="49" charset="-122"/>
              </a:endParaRPr>
            </a:p>
          </p:txBody>
        </p:sp>
      </p:grpSp>
      <p:sp>
        <p:nvSpPr>
          <p:cNvPr id="3" name="矩形 2"/>
          <p:cNvSpPr/>
          <p:nvPr/>
        </p:nvSpPr>
        <p:spPr>
          <a:xfrm>
            <a:off x="777931" y="1447661"/>
            <a:ext cx="6994222" cy="447751"/>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ts val="3200"/>
              </a:lnSpc>
            </a:pPr>
            <a:r>
              <a:rPr lang="zh-CN" altLang="zh-CN"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东欧国家反对苏联控制的斗争，以及中苏关系的破裂</a:t>
            </a:r>
            <a:r>
              <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rPr>
              <a:t>。</a:t>
            </a:r>
            <a:endParaRPr lang="zh-CN" altLang="en-US" sz="2200" b="1">
              <a:solidFill>
                <a:srgbClr val="000000"/>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22" name="矩形 21"/>
          <p:cNvSpPr/>
          <p:nvPr/>
        </p:nvSpPr>
        <p:spPr>
          <a:xfrm>
            <a:off x="301626" y="6261636"/>
            <a:ext cx="7575471" cy="430887"/>
          </a:xfrm>
          <a:prstGeom prst="rect">
            <a:avLst/>
          </a:prstGeom>
          <a:solidFill>
            <a:srgbClr val="FFFF00"/>
          </a:solidFill>
        </p:spPr>
        <p:txBody>
          <a:bodyPr wrap="square">
            <a:spAutoFit/>
          </a:bodyPr>
          <a:lstStyle/>
          <a:p>
            <a:r>
              <a:rPr lang="zh-CN" altLang="zh-CN" sz="2200" b="1">
                <a:solidFill>
                  <a:srgbClr val="FF0000"/>
                </a:solidFill>
                <a:latin typeface="华文新魏" pitchFamily="2" charset="-122"/>
                <a:ea typeface="华文新魏" pitchFamily="2" charset="-122"/>
              </a:rPr>
              <a:t>国际关系的这些变化，对美苏</a:t>
            </a:r>
            <a:r>
              <a:rPr lang="zh-CN" altLang="zh-CN" sz="2200" b="1">
                <a:solidFill>
                  <a:srgbClr val="0000FF"/>
                </a:solidFill>
                <a:latin typeface="华文新魏" pitchFamily="2" charset="-122"/>
                <a:ea typeface="华文新魏" pitchFamily="2" charset="-122"/>
              </a:rPr>
              <a:t>两极格局</a:t>
            </a:r>
            <a:r>
              <a:rPr lang="zh-CN" altLang="zh-CN" sz="2200" b="1">
                <a:solidFill>
                  <a:srgbClr val="FF0000"/>
                </a:solidFill>
                <a:latin typeface="华文新魏" pitchFamily="2" charset="-122"/>
                <a:ea typeface="华文新魏" pitchFamily="2" charset="-122"/>
              </a:rPr>
              <a:t>造成了有力</a:t>
            </a:r>
            <a:r>
              <a:rPr lang="zh-CN" altLang="zh-CN" sz="2200" b="1">
                <a:solidFill>
                  <a:srgbClr val="0000FF"/>
                </a:solidFill>
                <a:latin typeface="华文新魏" pitchFamily="2" charset="-122"/>
                <a:ea typeface="华文新魏" pitchFamily="2" charset="-122"/>
              </a:rPr>
              <a:t>冲击</a:t>
            </a:r>
            <a:r>
              <a:rPr lang="zh-CN" altLang="zh-CN" sz="2200" b="1">
                <a:solidFill>
                  <a:srgbClr val="FF0000"/>
                </a:solidFill>
                <a:latin typeface="华文新魏" pitchFamily="2" charset="-122"/>
                <a:ea typeface="华文新魏" pitchFamily="2" charset="-122"/>
              </a:rPr>
              <a:t>。</a:t>
            </a:r>
            <a:endParaRPr lang="zh-CN" altLang="zh-CN" sz="2200" b="1">
              <a:solidFill>
                <a:srgbClr val="FF0000"/>
              </a:solidFill>
              <a:latin typeface="华文新魏" pitchFamily="2" charset="-122"/>
              <a:ea typeface="华文新魏" pitchFamily="2" charset="-122"/>
            </a:endParaRPr>
          </a:p>
        </p:txBody>
      </p:sp>
      <p:sp>
        <p:nvSpPr>
          <p:cNvPr id="21" name="文本框 20"/>
          <p:cNvSpPr txBox="1"/>
          <p:nvPr/>
        </p:nvSpPr>
        <p:spPr>
          <a:xfrm>
            <a:off x="197273" y="270440"/>
            <a:ext cx="1037976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二、 冷战的发展与多极力量的成长</a:t>
            </a:r>
            <a:r>
              <a:rPr lang="zh-CN" altLang="en-US"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世纪六、七十年代）</a:t>
            </a:r>
            <a:endParaRPr lang="en-US" altLang="zh-CN">
              <a:latin typeface="仿宋" panose="02010609060101010101" pitchFamily="49" charset="-122"/>
              <a:ea typeface="仿宋" panose="02010609060101010101" pitchFamily="49" charset="-122"/>
            </a:endParaRPr>
          </a:p>
        </p:txBody>
      </p:sp>
      <p:grpSp>
        <p:nvGrpSpPr>
          <p:cNvPr id="10" name="组合 9"/>
          <p:cNvGrpSpPr/>
          <p:nvPr/>
        </p:nvGrpSpPr>
        <p:grpSpPr>
          <a:xfrm>
            <a:off x="8146311" y="612545"/>
            <a:ext cx="3357735" cy="2186256"/>
            <a:chOff x="7575419" y="1641605"/>
            <a:chExt cx="3357735" cy="2186256"/>
          </a:xfrm>
        </p:grpSpPr>
        <p:pic>
          <p:nvPicPr>
            <p:cNvPr id="12" name="图片 11"/>
            <p:cNvPicPr>
              <a:picLocks noChangeAspect="1"/>
            </p:cNvPicPr>
            <p:nvPr/>
          </p:nvPicPr>
          <p:blipFill>
            <a:blip r:embed="rId5">
              <a:extLst>
                <a:ext uri="{28A0092B-C50C-407E-A947-70E740481C1C}">
                  <a14:useLocalDpi xmlns:a14="http://schemas.microsoft.com/office/drawing/2010/main" val="0"/>
                </a:ext>
              </a:extLst>
            </a:blip>
            <a:srcRect l="5400" t="8271" r="5400" b="5244"/>
            <a:stretch>
              <a:fillRect/>
            </a:stretch>
          </p:blipFill>
          <p:spPr>
            <a:xfrm>
              <a:off x="7575419" y="1641605"/>
              <a:ext cx="3357735" cy="1870702"/>
            </a:xfrm>
            <a:prstGeom prst="rect">
              <a:avLst/>
            </a:prstGeom>
          </p:spPr>
        </p:pic>
        <p:sp>
          <p:nvSpPr>
            <p:cNvPr id="13" name="文本框 4"/>
            <p:cNvSpPr txBox="1"/>
            <p:nvPr/>
          </p:nvSpPr>
          <p:spPr>
            <a:xfrm>
              <a:off x="7575419" y="3489307"/>
              <a:ext cx="2029234" cy="338554"/>
            </a:xfrm>
            <a:prstGeom prst="rect">
              <a:avLst/>
            </a:prstGeom>
            <a:noFill/>
          </p:spPr>
          <p:txBody>
            <a:bodyPr wrap="square" rtlCol="0">
              <a:spAutoFit/>
            </a:bodyPr>
            <a:lstStyle/>
            <a:p>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波兰波兹南事件</a:t>
              </a:r>
              <a:endParaRPr lang="zh-CN" altLang="en-US" sz="1600">
                <a:latin typeface="仿宋" panose="02010609060101010101" pitchFamily="49" charset="-122"/>
                <a:ea typeface="仿宋" panose="02010609060101010101" pitchFamily="49" charset="-122"/>
              </a:endParaRPr>
            </a:p>
          </p:txBody>
        </p:sp>
      </p:gr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97273" y="270440"/>
            <a:ext cx="873027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三、 两极格局的瓦解</a:t>
            </a:r>
            <a:r>
              <a:rPr lang="zh-CN" altLang="zh-CN"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a:t>
            </a:r>
            <a:r>
              <a:rPr lang="zh-CN" altLang="zh-CN" sz="2800">
                <a:latin typeface="仿宋" panose="02010609060101010101" pitchFamily="49" charset="-122"/>
                <a:ea typeface="仿宋" panose="02010609060101010101" pitchFamily="49" charset="-122"/>
              </a:rPr>
              <a:t>八</a:t>
            </a:r>
            <a:r>
              <a:rPr lang="zh-CN" altLang="en-US" sz="2800">
                <a:latin typeface="仿宋" panose="02010609060101010101" pitchFamily="49" charset="-122"/>
                <a:ea typeface="仿宋" panose="02010609060101010101" pitchFamily="49" charset="-122"/>
              </a:rPr>
              <a:t>、</a:t>
            </a:r>
            <a:r>
              <a:rPr lang="zh-CN" altLang="zh-CN" sz="2800">
                <a:latin typeface="仿宋" panose="02010609060101010101" pitchFamily="49" charset="-122"/>
                <a:ea typeface="仿宋" panose="02010609060101010101" pitchFamily="49" charset="-122"/>
              </a:rPr>
              <a:t>九十年代之交）</a:t>
            </a:r>
            <a:endParaRPr lang="en-US" altLang="zh-CN" sz="2800">
              <a:latin typeface="仿宋" pitchFamily="49" charset="-122"/>
              <a:ea typeface="仿宋" pitchFamily="49" charset="-122"/>
            </a:endParaRPr>
          </a:p>
        </p:txBody>
      </p:sp>
      <p:sp>
        <p:nvSpPr>
          <p:cNvPr id="4" name="矩形 3"/>
          <p:cNvSpPr/>
          <p:nvPr/>
        </p:nvSpPr>
        <p:spPr>
          <a:xfrm>
            <a:off x="570609" y="1551908"/>
            <a:ext cx="5436271" cy="769441"/>
          </a:xfrm>
          <a:prstGeom prst="rect">
            <a:avLst/>
          </a:prstGeom>
        </p:spPr>
        <p:txBody>
          <a:bodyPr wrap="square">
            <a:spAutoFit/>
          </a:bodyPr>
          <a:lstStyle/>
          <a:p>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a:t>
            </a:r>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1979</a:t>
            </a:r>
            <a:r>
              <a:rPr lang="zh-CN" altLang="en-US" sz="2200" b="1">
                <a:latin typeface="黑体" panose="02010609060101010101" pitchFamily="49" charset="-122"/>
                <a:ea typeface="黑体" panose="02010609060101010101" pitchFamily="49" charset="-122"/>
              </a:rPr>
              <a:t>年，苏联入侵阿富汗，</a:t>
            </a:r>
            <a:r>
              <a:rPr lang="zh-CN" altLang="zh-CN" sz="2200" b="1">
                <a:latin typeface="黑体" panose="02010609060101010101" pitchFamily="49" charset="-122"/>
                <a:ea typeface="黑体" panose="02010609060101010101" pitchFamily="49" charset="-122"/>
              </a:rPr>
              <a:t>美国</a:t>
            </a:r>
            <a:r>
              <a:rPr lang="zh-CN" altLang="en-US" sz="2200" b="1">
                <a:latin typeface="黑体" panose="02010609060101010101" pitchFamily="49" charset="-122"/>
                <a:ea typeface="黑体" panose="02010609060101010101" pitchFamily="49" charset="-122"/>
              </a:rPr>
              <a:t>实施“战略防御计划”</a:t>
            </a:r>
            <a:r>
              <a:rPr lang="zh-CN" altLang="zh-CN" sz="2200" b="1">
                <a:latin typeface="黑体" panose="02010609060101010101" pitchFamily="49" charset="-122"/>
                <a:ea typeface="黑体" panose="02010609060101010101" pitchFamily="49" charset="-122"/>
              </a:rPr>
              <a:t>。</a:t>
            </a:r>
            <a:endParaRPr lang="zh-CN" altLang="zh-CN" sz="2200" b="1">
              <a:latin typeface="黑体" panose="02010609060101010101" pitchFamily="49" charset="-122"/>
              <a:ea typeface="黑体" pitchFamily="49" charset="-122"/>
            </a:endParaRPr>
          </a:p>
        </p:txBody>
      </p:sp>
      <p:sp>
        <p:nvSpPr>
          <p:cNvPr id="5" name="矩形 4"/>
          <p:cNvSpPr/>
          <p:nvPr/>
        </p:nvSpPr>
        <p:spPr>
          <a:xfrm>
            <a:off x="592471" y="1077191"/>
            <a:ext cx="2052165"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1</a:t>
            </a:r>
            <a:r>
              <a:rPr lang="zh-CN" altLang="en-US" sz="2200" b="1">
                <a:latin typeface="微软雅黑" panose="020b0503020204020204" charset="-122"/>
                <a:ea typeface="微软雅黑" panose="020b0503020204020204" charset="-122"/>
              </a:rPr>
              <a:t>、冷战变化：</a:t>
            </a:r>
            <a:endParaRPr lang="en-US" altLang="zh-CN" sz="2200" b="1">
              <a:latin typeface="微软雅黑" panose="020b0503020204020204" charset="-122"/>
              <a:ea typeface="微软雅黑" panose="020b0503020204020204" charset="-122"/>
            </a:endParaRPr>
          </a:p>
        </p:txBody>
      </p:sp>
      <p:grpSp>
        <p:nvGrpSpPr>
          <p:cNvPr id="6" name="组合 5"/>
          <p:cNvGrpSpPr/>
          <p:nvPr/>
        </p:nvGrpSpPr>
        <p:grpSpPr>
          <a:xfrm>
            <a:off x="1040906" y="2920907"/>
            <a:ext cx="7303866" cy="3847407"/>
            <a:chOff x="5700014" y="2012600"/>
            <a:chExt cx="7303866" cy="3847407"/>
          </a:xfrm>
        </p:grpSpPr>
        <p:sp>
          <p:nvSpPr>
            <p:cNvPr id="7" name="矩形 6"/>
            <p:cNvSpPr/>
            <p:nvPr/>
          </p:nvSpPr>
          <p:spPr>
            <a:xfrm>
              <a:off x="8925373" y="3909485"/>
              <a:ext cx="4078507" cy="1938992"/>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zh-CN" sz="2000">
                  <a:solidFill>
                    <a:srgbClr val="C06468"/>
                  </a:solidFill>
                  <a:ea typeface="宋体" panose="02010600030101010101" pitchFamily="2" charset="-122"/>
                  <a:cs typeface="宋体" panose="02010600030101010101" pitchFamily="2" charset="-122"/>
                </a:rPr>
                <a:t>▲</a:t>
              </a:r>
              <a:r>
                <a:rPr lang="zh-CN" altLang="en-US" sz="2000">
                  <a:solidFill>
                    <a:srgbClr val="000000"/>
                  </a:solidFill>
                  <a:latin typeface="仿宋" panose="02010609060101010101" pitchFamily="49" charset="-122"/>
                  <a:ea typeface="仿宋" panose="02010609060101010101" pitchFamily="49" charset="-122"/>
                </a:rPr>
                <a:t>美国战略防御计划，又称“星球大战”计划。</a:t>
              </a:r>
              <a:r>
                <a:rPr lang="en-US" altLang="zh-CN" sz="2000">
                  <a:solidFill>
                    <a:srgbClr val="000000"/>
                  </a:solidFill>
                  <a:latin typeface="仿宋" panose="02010609060101010101" pitchFamily="49" charset="-122"/>
                  <a:ea typeface="仿宋" panose="02010609060101010101" pitchFamily="49" charset="-122"/>
                </a:rPr>
                <a:t>20</a:t>
              </a:r>
              <a:r>
                <a:rPr lang="zh-CN" altLang="en-US" sz="2000">
                  <a:solidFill>
                    <a:srgbClr val="000000"/>
                  </a:solidFill>
                  <a:latin typeface="仿宋" panose="02010609060101010101" pitchFamily="49" charset="-122"/>
                  <a:ea typeface="仿宋" panose="02010609060101010101" pitchFamily="49" charset="-122"/>
                </a:rPr>
                <a:t>世纪</a:t>
              </a:r>
              <a:r>
                <a:rPr lang="en-US" altLang="zh-CN" sz="2000">
                  <a:solidFill>
                    <a:srgbClr val="000000"/>
                  </a:solidFill>
                  <a:latin typeface="仿宋" panose="02010609060101010101" pitchFamily="49" charset="-122"/>
                  <a:ea typeface="仿宋" panose="02010609060101010101" pitchFamily="49" charset="-122"/>
                </a:rPr>
                <a:t>80</a:t>
              </a:r>
              <a:r>
                <a:rPr lang="zh-CN" altLang="en-US" sz="2000">
                  <a:solidFill>
                    <a:srgbClr val="000000"/>
                  </a:solidFill>
                  <a:latin typeface="仿宋" panose="02010609060101010101" pitchFamily="49" charset="-122"/>
                  <a:ea typeface="仿宋" panose="02010609060101010101" pitchFamily="49" charset="-122"/>
                </a:rPr>
                <a:t>年代初里根政府提出并开始实施的以空间定向能和动能武器技术为主的长远研究计划，是一种使核武器失效的反弹道导弹多层综合战略防御系统。</a:t>
              </a:r>
              <a:endParaRPr lang="zh-CN" altLang="en-US" sz="2000">
                <a:solidFill>
                  <a:srgbClr val="000000"/>
                </a:solidFill>
                <a:latin typeface="仿宋" pitchFamily="49" charset="-122"/>
                <a:ea typeface="仿宋" pitchFamily="49" charset="-122"/>
              </a:endParaRPr>
            </a:p>
          </p:txBody>
        </p:sp>
        <p:pic>
          <p:nvPicPr>
            <p:cNvPr id="10" name="图片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00014" y="2012600"/>
              <a:ext cx="3118827" cy="3847407"/>
            </a:xfrm>
            <a:prstGeom prst="rect">
              <a:avLst/>
            </a:prstGeom>
          </p:spPr>
        </p:pic>
      </p:grpSp>
      <p:grpSp>
        <p:nvGrpSpPr>
          <p:cNvPr id="2" name="组合 1"/>
          <p:cNvGrpSpPr/>
          <p:nvPr/>
        </p:nvGrpSpPr>
        <p:grpSpPr>
          <a:xfrm>
            <a:off x="6663071" y="980287"/>
            <a:ext cx="4958320" cy="3656751"/>
            <a:chOff x="6968586" y="170177"/>
            <a:chExt cx="4958320" cy="3656751"/>
          </a:xfrm>
        </p:grpSpPr>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46557" y="170177"/>
              <a:ext cx="4880349" cy="3250313"/>
            </a:xfrm>
            <a:prstGeom prst="rect">
              <a:avLst/>
            </a:prstGeom>
          </p:spPr>
        </p:pic>
        <p:sp>
          <p:nvSpPr>
            <p:cNvPr id="8" name="文本框 7"/>
            <p:cNvSpPr txBox="1"/>
            <p:nvPr/>
          </p:nvSpPr>
          <p:spPr>
            <a:xfrm>
              <a:off x="6968586" y="3457596"/>
              <a:ext cx="2239209" cy="369332"/>
            </a:xfrm>
            <a:prstGeom prst="rect">
              <a:avLst/>
            </a:prstGeom>
            <a:noFill/>
          </p:spPr>
          <p:txBody>
            <a:bodyPr wrap="square" rtlCol="0">
              <a:spAutoFit/>
            </a:bodyPr>
            <a:lstStyle/>
            <a:p>
              <a:r>
                <a:rPr lang="zh-CN" altLang="zh-CN" sz="1600">
                  <a:solidFill>
                    <a:srgbClr val="C06468"/>
                  </a:solidFill>
                  <a:ea typeface="宋体" panose="02010600030101010101" pitchFamily="2" charset="-122"/>
                  <a:cs typeface="宋体" panose="02010600030101010101" pitchFamily="2" charset="-122"/>
                </a:rPr>
                <a:t>▲</a:t>
              </a:r>
              <a:r>
                <a:rPr lang="zh-CN" altLang="en-US">
                  <a:latin typeface="仿宋" panose="02010609060101010101" pitchFamily="49" charset="-122"/>
                  <a:ea typeface="仿宋" panose="02010609060101010101" pitchFamily="49" charset="-122"/>
                </a:rPr>
                <a:t>苏联入侵阿富汗</a:t>
              </a:r>
              <a:endParaRPr lang="zh-CN" altLang="en-US">
                <a:latin typeface="仿宋" panose="02010609060101010101" pitchFamily="49" charset="-122"/>
                <a:ea typeface="仿宋" panose="02010609060101010101" pitchFamily="49" charset="-122"/>
              </a:endParaRPr>
            </a:p>
          </p:txBody>
        </p:sp>
      </p:gr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矩形 3"/>
          <p:cNvSpPr/>
          <p:nvPr/>
        </p:nvSpPr>
        <p:spPr>
          <a:xfrm>
            <a:off x="570609" y="1551908"/>
            <a:ext cx="5436271" cy="769441"/>
          </a:xfrm>
          <a:prstGeom prst="rect">
            <a:avLst/>
          </a:prstGeom>
        </p:spPr>
        <p:txBody>
          <a:bodyPr wrap="square">
            <a:spAutoFit/>
          </a:bodyPr>
          <a:lstStyle/>
          <a:p>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a:t>
            </a:r>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1979</a:t>
            </a:r>
            <a:r>
              <a:rPr lang="zh-CN" altLang="en-US" sz="2200" b="1">
                <a:latin typeface="黑体" panose="02010609060101010101" pitchFamily="49" charset="-122"/>
                <a:ea typeface="黑体" panose="02010609060101010101" pitchFamily="49" charset="-122"/>
              </a:rPr>
              <a:t>年，苏联入侵阿富汗，</a:t>
            </a:r>
            <a:r>
              <a:rPr lang="zh-CN" altLang="zh-CN" sz="2200" b="1">
                <a:latin typeface="黑体" panose="02010609060101010101" pitchFamily="49" charset="-122"/>
                <a:ea typeface="黑体" panose="02010609060101010101" pitchFamily="49" charset="-122"/>
              </a:rPr>
              <a:t>美国</a:t>
            </a:r>
            <a:r>
              <a:rPr lang="zh-CN" altLang="en-US" sz="2200" b="1">
                <a:latin typeface="黑体" panose="02010609060101010101" pitchFamily="49" charset="-122"/>
                <a:ea typeface="黑体" panose="02010609060101010101" pitchFamily="49" charset="-122"/>
              </a:rPr>
              <a:t>实施“战略防御计划”</a:t>
            </a:r>
            <a:r>
              <a:rPr lang="zh-CN" altLang="zh-CN" sz="2200" b="1">
                <a:latin typeface="黑体" panose="02010609060101010101" pitchFamily="49" charset="-122"/>
                <a:ea typeface="黑体" panose="02010609060101010101" pitchFamily="49" charset="-122"/>
              </a:rPr>
              <a:t>。</a:t>
            </a:r>
            <a:endParaRPr lang="zh-CN" altLang="zh-CN" sz="2200" b="1">
              <a:latin typeface="黑体" panose="02010609060101010101" pitchFamily="49" charset="-122"/>
              <a:ea typeface="黑体" panose="02010609060101010101" pitchFamily="49" charset="-122"/>
            </a:endParaRPr>
          </a:p>
        </p:txBody>
      </p:sp>
      <p:sp>
        <p:nvSpPr>
          <p:cNvPr id="5" name="矩形 4"/>
          <p:cNvSpPr/>
          <p:nvPr/>
        </p:nvSpPr>
        <p:spPr>
          <a:xfrm>
            <a:off x="592471" y="1077191"/>
            <a:ext cx="2052165" cy="430887"/>
          </a:xfrm>
          <a:prstGeom prst="rect">
            <a:avLst/>
          </a:prstGeom>
        </p:spPr>
        <p:txBody>
          <a:bodyPr wrap="none">
            <a:spAutoFit/>
          </a:bodyPr>
          <a:lstStyle/>
          <a:p>
            <a:r>
              <a:rPr lang="en-US" altLang="zh-CN" sz="2200" b="1">
                <a:latin typeface="微软雅黑" panose="020b0503020204020204" charset="-122"/>
                <a:ea typeface="微软雅黑" panose="020b0503020204020204" charset="-122"/>
              </a:rPr>
              <a:t>1</a:t>
            </a:r>
            <a:r>
              <a:rPr lang="zh-CN" altLang="en-US" sz="2200" b="1">
                <a:latin typeface="微软雅黑" panose="020b0503020204020204" charset="-122"/>
                <a:ea typeface="微软雅黑" panose="020b0503020204020204" charset="-122"/>
              </a:rPr>
              <a:t>、冷战变化：</a:t>
            </a:r>
            <a:endParaRPr lang="en-US" altLang="zh-CN" sz="2200" b="1">
              <a:latin typeface="微软雅黑" panose="020b0503020204020204" charset="-122"/>
              <a:ea typeface="微软雅黑" panose="020b0503020204020204" charset="-122"/>
            </a:endParaRPr>
          </a:p>
        </p:txBody>
      </p:sp>
      <p:sp>
        <p:nvSpPr>
          <p:cNvPr id="11" name="矩形 10"/>
          <p:cNvSpPr/>
          <p:nvPr/>
        </p:nvSpPr>
        <p:spPr>
          <a:xfrm>
            <a:off x="570609" y="2397828"/>
            <a:ext cx="5525391" cy="769441"/>
          </a:xfrm>
          <a:prstGeom prst="rect">
            <a:avLst/>
          </a:prstGeom>
        </p:spPr>
        <p:txBody>
          <a:bodyPr wrap="square">
            <a:spAutoFit/>
          </a:bodyPr>
          <a:lstStyle/>
          <a:p>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2</a:t>
            </a:r>
            <a:r>
              <a:rPr lang="zh-CN" altLang="en-US" sz="2200" b="1">
                <a:latin typeface="黑体" panose="02010609060101010101" pitchFamily="49" charset="-122"/>
                <a:ea typeface="黑体" panose="02010609060101010101" pitchFamily="49" charset="-122"/>
              </a:rPr>
              <a:t>）</a:t>
            </a:r>
            <a:r>
              <a:rPr lang="en-US" altLang="zh-CN" sz="2200" b="1">
                <a:latin typeface="黑体" panose="02010609060101010101" pitchFamily="49" charset="-122"/>
                <a:ea typeface="黑体" panose="02010609060101010101" pitchFamily="49" charset="-122"/>
              </a:rPr>
              <a:t>1985</a:t>
            </a:r>
            <a:r>
              <a:rPr lang="zh-CN" altLang="zh-CN" sz="2200" b="1">
                <a:latin typeface="黑体" panose="02010609060101010101" pitchFamily="49" charset="-122"/>
                <a:ea typeface="黑体" panose="02010609060101010101" pitchFamily="49" charset="-122"/>
              </a:rPr>
              <a:t>年后，美苏关系走向缓和，苏联实行战略收缩。</a:t>
            </a:r>
            <a:endParaRPr lang="zh-CN" altLang="en-US" sz="2200" b="1">
              <a:latin typeface="黑体" panose="02010609060101010101" pitchFamily="49" charset="-122"/>
              <a:ea typeface="黑体" panose="02010609060101010101" pitchFamily="49" charset="-122"/>
            </a:endParaRPr>
          </a:p>
        </p:txBody>
      </p:sp>
      <p:grpSp>
        <p:nvGrpSpPr>
          <p:cNvPr id="19" name="组合 18"/>
          <p:cNvGrpSpPr/>
          <p:nvPr/>
        </p:nvGrpSpPr>
        <p:grpSpPr>
          <a:xfrm>
            <a:off x="8074372" y="2455815"/>
            <a:ext cx="3580013" cy="2107214"/>
            <a:chOff x="5437177" y="4706083"/>
            <a:chExt cx="3580013" cy="2107214"/>
          </a:xfrm>
        </p:grpSpPr>
        <p:pic>
          <p:nvPicPr>
            <p:cNvPr id="17" name="Picture 4" descr="http://news.youth.cn/gj/201708/W020170823269213214902.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437177" y="4706083"/>
              <a:ext cx="3580013" cy="1737296"/>
            </a:xfrm>
            <a:prstGeom prst="rect">
              <a:avLst/>
            </a:prstGeom>
            <a:extLst>
              <a:ext uri="{909E8E84-426E-40DD-AFC4-6F175D3DCCD1}">
                <a14:hiddenFill xmlns:a14="http://schemas.microsoft.com/office/drawing/2010/main">
                  <a:solidFill>
                    <a:srgbClr val="FFFFFF"/>
                  </a:solidFill>
                </a14:hiddenFill>
              </a:ext>
            </a:extLst>
          </p:spPr>
        </p:pic>
        <p:sp>
          <p:nvSpPr>
            <p:cNvPr id="18" name="文本框 17"/>
            <p:cNvSpPr txBox="1"/>
            <p:nvPr/>
          </p:nvSpPr>
          <p:spPr>
            <a:xfrm>
              <a:off x="5437177" y="6474743"/>
              <a:ext cx="1927231" cy="338554"/>
            </a:xfrm>
            <a:prstGeom prst="rect">
              <a:avLst/>
            </a:prstGeom>
            <a:noFill/>
          </p:spPr>
          <p:txBody>
            <a:bodyPr wrap="square" rtlCol="0">
              <a:spAutoFit/>
            </a:bodyPr>
            <a:lstStyle/>
            <a:p>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苏军撤离阿富汗</a:t>
              </a:r>
              <a:endParaRPr lang="zh-CN" altLang="en-US" sz="1600">
                <a:latin typeface="仿宋" panose="02010609060101010101" pitchFamily="49" charset="-122"/>
                <a:ea typeface="仿宋" panose="02010609060101010101" pitchFamily="49" charset="-122"/>
              </a:endParaRPr>
            </a:p>
          </p:txBody>
        </p:sp>
      </p:grpSp>
      <p:grpSp>
        <p:nvGrpSpPr>
          <p:cNvPr id="2" name="组合 1"/>
          <p:cNvGrpSpPr/>
          <p:nvPr/>
        </p:nvGrpSpPr>
        <p:grpSpPr>
          <a:xfrm>
            <a:off x="8004534" y="4711041"/>
            <a:ext cx="3649851" cy="2194397"/>
            <a:chOff x="8091320" y="4455603"/>
            <a:chExt cx="3649851" cy="2194397"/>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61158" y="4455603"/>
              <a:ext cx="3580013" cy="1877108"/>
            </a:xfrm>
            <a:prstGeom prst="rect">
              <a:avLst/>
            </a:prstGeom>
          </p:spPr>
        </p:pic>
        <p:sp>
          <p:nvSpPr>
            <p:cNvPr id="8" name="矩形 7"/>
            <p:cNvSpPr/>
            <p:nvPr/>
          </p:nvSpPr>
          <p:spPr>
            <a:xfrm>
              <a:off x="8091320" y="6311446"/>
              <a:ext cx="1184940" cy="338554"/>
            </a:xfrm>
            <a:prstGeom prst="rect">
              <a:avLst/>
            </a:prstGeom>
          </p:spPr>
          <p:txBody>
            <a:bodyPr wrap="none">
              <a:spAutoFit/>
            </a:bodyPr>
            <a:lstStyle/>
            <a:p>
              <a:pPr lvl="0"/>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德国统一</a:t>
              </a:r>
              <a:endParaRPr lang="zh-CN" altLang="en-US" sz="1600">
                <a:latin typeface="仿宋" panose="02010609060101010101" pitchFamily="49" charset="-122"/>
                <a:ea typeface="仿宋" panose="02010609060101010101" pitchFamily="49" charset="-122"/>
              </a:endParaRPr>
            </a:p>
          </p:txBody>
        </p:sp>
      </p:grpSp>
      <p:sp>
        <p:nvSpPr>
          <p:cNvPr id="20" name="对话气泡: 圆角矩形 19"/>
          <p:cNvSpPr/>
          <p:nvPr/>
        </p:nvSpPr>
        <p:spPr>
          <a:xfrm>
            <a:off x="2676765" y="3211099"/>
            <a:ext cx="3021406" cy="457468"/>
          </a:xfrm>
          <a:prstGeom prst="wedgeRoundRectCallout">
            <a:avLst>
              <a:gd name="adj1" fmla="val -34127"/>
              <a:gd name="adj2" fmla="val -103091"/>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ct val="0"/>
              </a:spcBef>
              <a:spcAft>
                <a:spcPct val="0"/>
              </a:spcAft>
              <a:defRPr/>
            </a:pPr>
            <a:r>
              <a:rPr kumimoji="1" lang="zh-CN" altLang="en-US" b="1">
                <a:solidFill>
                  <a:srgbClr val="0000FF"/>
                </a:solidFill>
                <a:latin typeface="微软雅黑" panose="020b0503020204020204" charset="-122"/>
                <a:ea typeface="微软雅黑" panose="020b0503020204020204" charset="-122"/>
              </a:rPr>
              <a:t>以苏联的退让和妥协为前提</a:t>
            </a:r>
            <a:endParaRPr kumimoji="1" lang="zh-CN" altLang="en-US" b="1">
              <a:solidFill>
                <a:srgbClr val="0000FF"/>
              </a:solidFill>
              <a:latin typeface="微软雅黑" panose="020b0503020204020204" charset="-122"/>
              <a:ea typeface="微软雅黑" panose="020b0503020204020204" charset="-122"/>
            </a:endParaRPr>
          </a:p>
        </p:txBody>
      </p:sp>
      <p:grpSp>
        <p:nvGrpSpPr>
          <p:cNvPr id="21" name="组合 20"/>
          <p:cNvGrpSpPr/>
          <p:nvPr/>
        </p:nvGrpSpPr>
        <p:grpSpPr>
          <a:xfrm>
            <a:off x="570609" y="3927989"/>
            <a:ext cx="6707217" cy="2490956"/>
            <a:chOff x="5096115" y="1850373"/>
            <a:chExt cx="6707217" cy="2490956"/>
          </a:xfrm>
        </p:grpSpPr>
        <p:pic>
          <p:nvPicPr>
            <p:cNvPr id="22" name="图片 21"/>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tretch>
              <a:fillRect/>
            </a:stretch>
          </p:blipFill>
          <p:spPr>
            <a:xfrm>
              <a:off x="5096115" y="1850373"/>
              <a:ext cx="4553111" cy="2490956"/>
            </a:xfrm>
            <a:prstGeom prst="rect">
              <a:avLst/>
            </a:prstGeom>
          </p:spPr>
        </p:pic>
        <p:sp>
          <p:nvSpPr>
            <p:cNvPr id="23" name="文本框 22"/>
            <p:cNvSpPr txBox="1"/>
            <p:nvPr/>
          </p:nvSpPr>
          <p:spPr>
            <a:xfrm>
              <a:off x="9719064" y="3392537"/>
              <a:ext cx="2084268" cy="923330"/>
            </a:xfrm>
            <a:prstGeom prst="rect">
              <a:avLst/>
            </a:prstGeom>
            <a:noFill/>
          </p:spPr>
          <p:txBody>
            <a:bodyPr wrap="square" rtlCol="0">
              <a:spAutoFit/>
            </a:bodyPr>
            <a:lstStyle/>
            <a:p>
              <a:r>
                <a:rPr lang="zh-CN" altLang="zh-CN" sz="1600">
                  <a:solidFill>
                    <a:srgbClr val="C06468"/>
                  </a:solidFill>
                  <a:ea typeface="宋体" panose="02010600030101010101" pitchFamily="2" charset="-122"/>
                  <a:cs typeface="宋体" panose="02010600030101010101" pitchFamily="2" charset="-122"/>
                </a:rPr>
                <a:t>▲</a:t>
              </a:r>
              <a:r>
                <a:rPr lang="en-US" altLang="zh-CN">
                  <a:latin typeface="仿宋" panose="02010609060101010101" pitchFamily="49" charset="-122"/>
                  <a:ea typeface="仿宋" panose="02010609060101010101" pitchFamily="49" charset="-122"/>
                </a:rPr>
                <a:t>1989</a:t>
              </a:r>
              <a:r>
                <a:rPr lang="zh-CN" altLang="en-US">
                  <a:latin typeface="仿宋" panose="02010609060101010101" pitchFamily="49" charset="-122"/>
                  <a:ea typeface="仿宋" panose="02010609060101010101" pitchFamily="49" charset="-122"/>
                </a:rPr>
                <a:t>年邓小平会见戈尔巴乔夫，宣布中苏关系正常化</a:t>
              </a:r>
              <a:endParaRPr lang="zh-CN" altLang="en-US">
                <a:latin typeface="仿宋" panose="02010609060101010101" pitchFamily="49" charset="-122"/>
                <a:ea typeface="仿宋" panose="02010609060101010101" pitchFamily="49" charset="-122"/>
              </a:endParaRPr>
            </a:p>
          </p:txBody>
        </p:sp>
      </p:grpSp>
      <p:sp>
        <p:nvSpPr>
          <p:cNvPr id="24" name="文本框 23"/>
          <p:cNvSpPr txBox="1"/>
          <p:nvPr/>
        </p:nvSpPr>
        <p:spPr>
          <a:xfrm>
            <a:off x="197273" y="270440"/>
            <a:ext cx="8730275" cy="584775"/>
          </a:xfrm>
          <a:prstGeom prst="rect">
            <a:avLst/>
          </a:prstGeom>
          <a:solidFill>
            <a:schemeClr val="accent6">
              <a:lumMod val="50000"/>
            </a:schemeClr>
          </a:solidFill>
        </p:spPr>
        <p:txBody>
          <a:bodyPr wrap="none">
            <a:spAutoFit/>
          </a:bodyPr>
          <a:lstStyle>
            <a:defPPr>
              <a:defRPr lang="zh-CN"/>
            </a:defPPr>
            <a:lvl1pPr>
              <a:defRPr sz="3200" b="1">
                <a:solidFill>
                  <a:schemeClr val="bg1"/>
                </a:solidFill>
                <a:latin typeface="+mn-ea"/>
                <a:cs typeface="Times New Roman" panose="02020603050405020304" pitchFamily="18" charset="0"/>
              </a:defRPr>
            </a:lvl1pPr>
            <a:lvl2pPr>
              <a:defRPr/>
            </a:lvl2pPr>
            <a:lvl3pPr>
              <a:defRPr/>
            </a:lvl3pPr>
            <a:lvl4pPr>
              <a:defRPr/>
            </a:lvl4pPr>
            <a:lvl5pPr>
              <a:defRPr/>
            </a:lvl5pPr>
            <a:lvl6pPr>
              <a:defRPr/>
            </a:lvl6pPr>
            <a:lvl7pPr>
              <a:defRPr/>
            </a:lvl7pPr>
            <a:lvl8pPr>
              <a:defRPr/>
            </a:lvl8pPr>
            <a:lvl9pPr>
              <a:defRPr/>
            </a:lvl9pPr>
          </a:lstStyle>
          <a:p>
            <a:r>
              <a:rPr lang="zh-CN" altLang="en-US"/>
              <a:t>三、 两极格局的瓦解</a:t>
            </a:r>
            <a:r>
              <a:rPr lang="zh-CN" altLang="zh-CN" sz="2800">
                <a:latin typeface="仿宋" panose="02010609060101010101" pitchFamily="49" charset="-122"/>
                <a:ea typeface="仿宋" panose="02010609060101010101" pitchFamily="49" charset="-122"/>
              </a:rPr>
              <a:t>（</a:t>
            </a:r>
            <a:r>
              <a:rPr lang="en-US" altLang="zh-CN" sz="2800">
                <a:latin typeface="仿宋" panose="02010609060101010101" pitchFamily="49" charset="-122"/>
                <a:ea typeface="仿宋" panose="02010609060101010101" pitchFamily="49" charset="-122"/>
              </a:rPr>
              <a:t>20</a:t>
            </a:r>
            <a:r>
              <a:rPr lang="zh-CN" altLang="en-US" sz="2800">
                <a:latin typeface="仿宋" panose="02010609060101010101" pitchFamily="49" charset="-122"/>
                <a:ea typeface="仿宋" panose="02010609060101010101" pitchFamily="49" charset="-122"/>
              </a:rPr>
              <a:t>世纪</a:t>
            </a:r>
            <a:r>
              <a:rPr lang="zh-CN" altLang="zh-CN" sz="2800">
                <a:latin typeface="仿宋" panose="02010609060101010101" pitchFamily="49" charset="-122"/>
                <a:ea typeface="仿宋" panose="02010609060101010101" pitchFamily="49" charset="-122"/>
              </a:rPr>
              <a:t>八</a:t>
            </a:r>
            <a:r>
              <a:rPr lang="zh-CN" altLang="en-US" sz="2800">
                <a:latin typeface="仿宋" panose="02010609060101010101" pitchFamily="49" charset="-122"/>
                <a:ea typeface="仿宋" panose="02010609060101010101" pitchFamily="49" charset="-122"/>
              </a:rPr>
              <a:t>、</a:t>
            </a:r>
            <a:r>
              <a:rPr lang="zh-CN" altLang="zh-CN" sz="2800">
                <a:latin typeface="仿宋" panose="02010609060101010101" pitchFamily="49" charset="-122"/>
                <a:ea typeface="仿宋" panose="02010609060101010101" pitchFamily="49" charset="-122"/>
              </a:rPr>
              <a:t>九十年代之交）</a:t>
            </a:r>
            <a:endParaRPr lang="en-US" altLang="zh-CN" sz="2800">
              <a:latin typeface="仿宋" panose="02010609060101010101" pitchFamily="49" charset="-122"/>
              <a:ea typeface="仿宋" panose="02010609060101010101" pitchFamily="49" charset="-122"/>
            </a:endParaRPr>
          </a:p>
        </p:txBody>
      </p:sp>
      <p:grpSp>
        <p:nvGrpSpPr>
          <p:cNvPr id="16" name="组合 15"/>
          <p:cNvGrpSpPr/>
          <p:nvPr/>
        </p:nvGrpSpPr>
        <p:grpSpPr>
          <a:xfrm>
            <a:off x="8074372" y="279475"/>
            <a:ext cx="3580013" cy="2128106"/>
            <a:chOff x="5442675" y="3824661"/>
            <a:chExt cx="3580013" cy="2128106"/>
          </a:xfrm>
        </p:grpSpPr>
        <p:sp>
          <p:nvSpPr>
            <p:cNvPr id="14" name="文本框 4"/>
            <p:cNvSpPr txBox="1"/>
            <p:nvPr/>
          </p:nvSpPr>
          <p:spPr>
            <a:xfrm>
              <a:off x="5442675" y="5614213"/>
              <a:ext cx="3362244" cy="338554"/>
            </a:xfrm>
            <a:prstGeom prst="rect">
              <a:avLst/>
            </a:prstGeom>
            <a:noFill/>
          </p:spPr>
          <p:txBody>
            <a:bodyPr wrap="square" rtlCol="0">
              <a:spAutoFit/>
            </a:bodyPr>
            <a:lstStyle/>
            <a:p>
              <a:r>
                <a:rPr lang="zh-CN" altLang="zh-CN" sz="1400">
                  <a:solidFill>
                    <a:srgbClr val="C06468"/>
                  </a:solidFill>
                  <a:ea typeface="宋体" panose="02010600030101010101" pitchFamily="2" charset="-122"/>
                  <a:cs typeface="宋体" panose="02010600030101010101" pitchFamily="2" charset="-122"/>
                </a:rPr>
                <a:t>▲</a:t>
              </a:r>
              <a:r>
                <a:rPr lang="zh-CN" altLang="en-US" sz="1600">
                  <a:latin typeface="仿宋" panose="02010609060101010101" pitchFamily="49" charset="-122"/>
                  <a:ea typeface="仿宋" panose="02010609060101010101" pitchFamily="49" charset="-122"/>
                </a:rPr>
                <a:t>美苏签署</a:t>
              </a:r>
              <a:r>
                <a:rPr lang="en-US" altLang="zh-CN" sz="1600">
                  <a:latin typeface="仿宋" panose="02010609060101010101" pitchFamily="49" charset="-122"/>
                  <a:ea typeface="仿宋" panose="02010609060101010101" pitchFamily="49" charset="-122"/>
                </a:rPr>
                <a:t>《</a:t>
              </a:r>
              <a:r>
                <a:rPr lang="zh-CN" altLang="en-US" sz="1600">
                  <a:latin typeface="仿宋" panose="02010609060101010101" pitchFamily="49" charset="-122"/>
                  <a:ea typeface="仿宋" panose="02010609060101010101" pitchFamily="49" charset="-122"/>
                </a:rPr>
                <a:t>消除中程导弹条约</a:t>
              </a:r>
              <a:r>
                <a:rPr lang="en-US" altLang="zh-CN" sz="1600">
                  <a:latin typeface="仿宋" panose="02010609060101010101" pitchFamily="49" charset="-122"/>
                  <a:ea typeface="仿宋" panose="02010609060101010101" pitchFamily="49" charset="-122"/>
                </a:rPr>
                <a:t>》</a:t>
              </a:r>
              <a:endParaRPr lang="zh-CN" altLang="en-US" sz="1600">
                <a:latin typeface="仿宋" panose="02010609060101010101" pitchFamily="49" charset="-122"/>
                <a:ea typeface="仿宋" panose="02010609060101010101" pitchFamily="49" charset="-122"/>
              </a:endParaRPr>
            </a:p>
          </p:txBody>
        </p:sp>
        <p:pic>
          <p:nvPicPr>
            <p:cNvPr id="15" name="Picture 2" descr="http://www.pipesite.com/zb_users/upload/2018/10/20181021190425_20038.jpg"/>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5442676" y="3824661"/>
              <a:ext cx="3580012" cy="1764827"/>
            </a:xfrm>
            <a:prstGeom prst="rect">
              <a:avLst/>
            </a:prstGeom>
            <a:extLst>
              <a:ext uri="{909E8E84-426E-40DD-AFC4-6F175D3DCCD1}">
                <a14:hiddenFill xmlns:a14="http://schemas.microsoft.com/office/drawing/2010/main">
                  <a:solidFill>
                    <a:srgbClr val="FFFFFF"/>
                  </a:solidFill>
                </a14:hiddenFill>
              </a:ext>
            </a:extLst>
          </p:spPr>
        </p:pic>
      </p:grpSp>
      <p:pic>
        <p:nvPicPr>
          <p:cNvPr id="25" name="New picture" hidden="1"/>
          <p:cNvPicPr/>
          <p:nvPr/>
        </p:nvPicPr>
        <p:blipFill>
          <a:blip r:embed="rId7"/>
          <a:stretch>
            <a:fillRect/>
          </a:stretch>
        </p:blipFill>
        <p:spPr>
          <a:xfrm>
            <a:off x="10553700" y="10325100"/>
            <a:ext cx="292100" cy="266700"/>
          </a:xfrm>
          <a:prstGeom prst="cube">
            <a:avLst/>
          </a:prstGeom>
        </p:spPr>
      </p:pic>
    </p:spTree>
  </p:cSld>
  <p:clrMapOvr>
    <a:masterClrMapping/>
  </p:clrMapOvr>
  <p:transition/>
  <p:timing/>
</p:sld>
</file>

<file path=ppt/tags/tag1.xml><?xml version="1.0" encoding="utf-8"?>
<p:tagLst xmlns:p="http://schemas.openxmlformats.org/presentationml/2006/main">
  <p:tag name="KSO_WM_UNIT_TABLE_BEAUTIFY" val="smartTable{f8e43c53-dd57-40e8-ad36-9bcf4c9d1314}"/>
</p:tagLst>
</file>

<file path=ppt/tags/tag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101</Paragraphs>
  <Slides>12</Slides>
  <Notes>8</Notes>
  <TotalTime>0</TotalTime>
  <HiddenSlides>0</HiddenSlides>
  <MMClips>0</MMClips>
  <ScaleCrop>0</ScaleCrop>
  <HeadingPairs>
    <vt:vector baseType="variant" size="6">
      <vt:variant>
        <vt:lpstr>Fonts used</vt:lpstr>
      </vt:variant>
      <vt:variant>
        <vt:i4>16</vt:i4>
      </vt:variant>
      <vt:variant>
        <vt:lpstr>Theme</vt:lpstr>
      </vt:variant>
      <vt:variant>
        <vt:i4>1</vt:i4>
      </vt:variant>
      <vt:variant>
        <vt:lpstr>Slide Titles</vt:lpstr>
      </vt:variant>
      <vt:variant>
        <vt:i4>12</vt:i4>
      </vt:variant>
    </vt:vector>
  </HeadingPairs>
  <TitlesOfParts>
    <vt:vector baseType="lpstr" size="29">
      <vt:lpstr>Arial</vt:lpstr>
      <vt:lpstr>Calibri</vt:lpstr>
      <vt:lpstr>Calibri Light</vt:lpstr>
      <vt:lpstr>华文彩云</vt:lpstr>
      <vt:lpstr>宋体</vt:lpstr>
      <vt:lpstr>Times New Roman</vt:lpstr>
      <vt:lpstr>仿宋</vt:lpstr>
      <vt:lpstr>微软雅黑</vt:lpstr>
      <vt:lpstr>楷体</vt:lpstr>
      <vt:lpstr>Wingdings</vt:lpstr>
      <vt:lpstr>Wingdings 2</vt:lpstr>
      <vt:lpstr>隶书</vt:lpstr>
      <vt:lpstr>黑体</vt:lpstr>
      <vt:lpstr>华文新魏</vt:lpstr>
      <vt:lpstr>华文楷体</vt:lpstr>
      <vt:lpstr>华文中宋</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lastModifiedBy>Administrator</cp:lastModifiedBy>
  <cp:revision>12</cp:revision>
  <dcterms:created xsi:type="dcterms:W3CDTF">2020-04-28T02:37:00Z</dcterms:created>
  <dcterms:modified xsi:type="dcterms:W3CDTF">2020-07-21T06:18:37Z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