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emf" ContentType="image/x-emf"/>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10"/>
  </p:notesMasterIdLst>
  <p:sldIdLst>
    <p:sldId id="405" r:id="rId4"/>
    <p:sldId id="404" r:id="rId5"/>
    <p:sldId id="406" r:id="rId6"/>
    <p:sldId id="407" r:id="rId7"/>
    <p:sldId id="408" r:id="rId8"/>
    <p:sldId id="409" r:id="rId9"/>
    <p:sldId id="410" r:id="rId11"/>
    <p:sldId id="411" r:id="rId12"/>
    <p:sldId id="265" r:id="rId13"/>
    <p:sldId id="316" r:id="rId14"/>
    <p:sldId id="266" r:id="rId15"/>
    <p:sldId id="371" r:id="rId16"/>
    <p:sldId id="369" r:id="rId17"/>
    <p:sldId id="268" r:id="rId18"/>
    <p:sldId id="370" r:id="rId19"/>
    <p:sldId id="270" r:id="rId20"/>
    <p:sldId id="271" r:id="rId21"/>
    <p:sldId id="272" r:id="rId22"/>
    <p:sldId id="377" r:id="rId23"/>
    <p:sldId id="273" r:id="rId24"/>
    <p:sldId id="373" r:id="rId25"/>
    <p:sldId id="275" r:id="rId26"/>
    <p:sldId id="274" r:id="rId27"/>
    <p:sldId id="402" r:id="rId28"/>
    <p:sldId id="403" r:id="rId29"/>
    <p:sldId id="379" r:id="rId30"/>
    <p:sldId id="276" r:id="rId31"/>
    <p:sldId id="277" r:id="rId32"/>
    <p:sldId id="278" r:id="rId33"/>
    <p:sldId id="375" r:id="rId34"/>
    <p:sldId id="376" r:id="rId35"/>
    <p:sldId id="281" r:id="rId36"/>
    <p:sldId id="282" r:id="rId37"/>
    <p:sldId id="336" r:id="rId38"/>
    <p:sldId id="337" r:id="rId39"/>
    <p:sldId id="353" r:id="rId40"/>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A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860"/>
    <p:restoredTop sz="87034"/>
  </p:normalViewPr>
  <p:slideViewPr>
    <p:cSldViewPr snapToGrid="0" showGuides="1">
      <p:cViewPr varScale="1">
        <p:scale>
          <a:sx n="77" d="100"/>
          <a:sy n="77" d="100"/>
        </p:scale>
        <p:origin x="-1932" y="96"/>
      </p:cViewPr>
      <p:guideLst>
        <p:guide orient="horz" pos="2227"/>
        <p:guide pos="2905"/>
      </p:guideLst>
    </p:cSldViewPr>
  </p:slideViewPr>
  <p:notesTextViewPr>
    <p:cViewPr>
      <p:scale>
        <a:sx n="1" d="1"/>
        <a:sy n="1" d="1"/>
      </p:scale>
      <p:origin x="0" y="0"/>
    </p:cViewPr>
  </p:notesTextViewPr>
  <p:sorterViewPr showFormatting="0">
    <p:cViewPr>
      <p:scale>
        <a:sx n="100" d="100"/>
        <a:sy n="100" d="100"/>
      </p:scale>
      <p:origin x="0" y="0"/>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defRPr sz="1200" noProof="1"/>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defRPr sz="1200" noProof="1" smtClean="0">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tx1"/>
              </a:solidFill>
              <a:effectLst/>
              <a:uLnTx/>
              <a:uFillTx/>
              <a:latin typeface="+mn-lt"/>
              <a:ea typeface="+mn-ea"/>
              <a:cs typeface="+mn-cs"/>
            </a:endParaRPr>
          </a:p>
        </p:txBody>
      </p:sp>
      <p:sp>
        <p:nvSpPr>
          <p:cNvPr id="39940"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fontAlgn="auto">
              <a:defRPr sz="1200" noProof="1"/>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hangingPunct="1"/>
            <a:fld id="{9A0DB2DC-4C9A-4742-B13C-FB6460FD3503}" type="slidenum">
              <a:rPr lang="zh-CN" altLang="en-US" sz="1200" dirty="0">
                <a:latin typeface="Calibri" panose="020F0502020204030204" pitchFamily="34" charset="0"/>
                <a:ea typeface="宋体" panose="02010600030101010101" pitchFamily="2" charset="-122"/>
              </a:rPr>
            </a:fld>
            <a:endParaRPr lang="zh-CN" altLang="en-US" sz="1200" dirty="0">
              <a:latin typeface="Calibri" panose="020F0502020204030204" pitchFamily="34" charset="0"/>
              <a:ea typeface="宋体"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40962" name="Rectangle 2"/>
          <p:cNvSpPr>
            <a:spLocks noTextEdit="1"/>
          </p:cNvSpPr>
          <p:nvPr/>
        </p:nvSpPr>
        <p:spPr>
          <a:xfrm>
            <a:off x="1143000" y="685800"/>
            <a:ext cx="4572000" cy="3429000"/>
          </a:xfrm>
          <a:prstGeom prst="rect">
            <a:avLst/>
          </a:prstGeom>
          <a:solidFill>
            <a:srgbClr val="FFFFFF"/>
          </a:solidFill>
          <a:ln w="9525" cap="flat" cmpd="sng">
            <a:solidFill>
              <a:srgbClr val="000000"/>
            </a:solidFill>
            <a:prstDash val="solid"/>
            <a:miter/>
            <a:headEnd type="none" w="med" len="med"/>
            <a:tailEnd type="none" w="med" len="med"/>
          </a:ln>
        </p:spPr>
        <p:txBody>
          <a:bodyPr/>
          <a:p>
            <a:endParaRPr lang="zh-CN" altLang="en-US"/>
          </a:p>
        </p:txBody>
      </p:sp>
      <p:sp>
        <p:nvSpPr>
          <p:cNvPr id="40963" name="Rectangle 3"/>
          <p:cNvSpPr/>
          <p:nvPr>
            <p:ph type="body" idx="1"/>
          </p:nvPr>
        </p:nvSpPr>
        <p:spPr>
          <a:xfrm>
            <a:off x="914400" y="4343400"/>
            <a:ext cx="5029200" cy="4114800"/>
          </a:xfrm>
          <a:solidFill>
            <a:srgbClr val="FFFFFF">
              <a:alpha val="100000"/>
            </a:srgbClr>
          </a:solidFill>
          <a:ln>
            <a:solidFill>
              <a:srgbClr val="000000">
                <a:alpha val="100000"/>
              </a:srgbClr>
            </a:solidFill>
            <a:miter/>
          </a:ln>
        </p:spPr>
        <p:txBody>
          <a:bodyPr wrap="square" lIns="91440" tIns="45720" rIns="91440" bIns="45720" anchor="t"/>
          <a:p>
            <a:pPr lvl="0" eaLnBrk="1" hangingPunct="1">
              <a:spcBef>
                <a:spcPct val="50000"/>
              </a:spcBef>
            </a:pPr>
            <a:r>
              <a:rPr lang="en-US" altLang="zh-CN" sz="2800" dirty="0">
                <a:latin typeface="宋体" panose="02010600030101010101" pitchFamily="2" charset="-122"/>
              </a:rPr>
              <a:t>1</a:t>
            </a:r>
            <a:r>
              <a:rPr lang="zh-CN" altLang="en-US" sz="2800" dirty="0">
                <a:latin typeface="宋体" panose="02010600030101010101" pitchFamily="2" charset="-122"/>
              </a:rPr>
              <a:t>、北部资本主义工业的发展</a:t>
            </a:r>
            <a:endParaRPr lang="zh-CN" altLang="en-US" sz="2400" dirty="0">
              <a:latin typeface="宋体" panose="02010600030101010101" pitchFamily="2" charset="-122"/>
            </a:endParaRPr>
          </a:p>
          <a:p>
            <a:pPr lvl="0" eaLnBrk="1" hangingPunct="1">
              <a:spcBef>
                <a:spcPct val="50000"/>
              </a:spcBef>
            </a:pPr>
            <a:r>
              <a:rPr lang="zh-CN" altLang="en-US" sz="2400" dirty="0">
                <a:latin typeface="宋体" panose="02010600030101010101" pitchFamily="2" charset="-122"/>
              </a:rPr>
              <a:t>北部工业资本主义经济。从</a:t>
            </a:r>
            <a:r>
              <a:rPr lang="en-US" altLang="zh-CN" sz="2400" dirty="0">
                <a:latin typeface="宋体" panose="02010600030101010101" pitchFamily="2" charset="-122"/>
              </a:rPr>
              <a:t>18</a:t>
            </a:r>
            <a:r>
              <a:rPr lang="zh-CN" altLang="en-US" sz="2400" dirty="0">
                <a:latin typeface="宋体" panose="02010600030101010101" pitchFamily="2" charset="-122"/>
              </a:rPr>
              <a:t>世纪</a:t>
            </a:r>
            <a:r>
              <a:rPr lang="en-US" altLang="zh-CN" sz="2400" dirty="0">
                <a:latin typeface="宋体" panose="02010600030101010101" pitchFamily="2" charset="-122"/>
              </a:rPr>
              <a:t>90</a:t>
            </a:r>
            <a:r>
              <a:rPr lang="zh-CN" altLang="en-US" sz="2400" dirty="0">
                <a:latin typeface="宋体" panose="02010600030101010101" pitchFamily="2" charset="-122"/>
              </a:rPr>
              <a:t>年代起，美国开始了工业革命，</a:t>
            </a:r>
            <a:r>
              <a:rPr lang="en-US" altLang="zh-CN" sz="2400" dirty="0">
                <a:latin typeface="宋体" panose="02010600030101010101" pitchFamily="2" charset="-122"/>
              </a:rPr>
              <a:t>1810</a:t>
            </a:r>
            <a:r>
              <a:rPr lang="zh-CN" altLang="en-US" sz="2400" dirty="0">
                <a:latin typeface="宋体" panose="02010600030101010101" pitchFamily="2" charset="-122"/>
              </a:rPr>
              <a:t>年－</a:t>
            </a:r>
            <a:r>
              <a:rPr lang="en-US" altLang="zh-CN" sz="2400" dirty="0">
                <a:latin typeface="宋体" panose="02010600030101010101" pitchFamily="2" charset="-122"/>
              </a:rPr>
              <a:t>1860</a:t>
            </a:r>
            <a:r>
              <a:rPr lang="zh-CN" altLang="en-US" sz="2400" dirty="0">
                <a:latin typeface="宋体" panose="02010600030101010101" pitchFamily="2" charset="-122"/>
              </a:rPr>
              <a:t>年间，美国的工业总产值增长了近九倍，工业生产居世界第四位。</a:t>
            </a:r>
            <a:endParaRPr lang="zh-CN" altLang="en-US" sz="2400" dirty="0">
              <a:latin typeface="宋体" panose="02010600030101010101" pitchFamily="2" charset="-122"/>
            </a:endParaRPr>
          </a:p>
          <a:p>
            <a:pPr lvl="0" eaLnBrk="1" hangingPunct="1">
              <a:spcBef>
                <a:spcPct val="50000"/>
              </a:spcBef>
            </a:pPr>
            <a:r>
              <a:rPr lang="en-US" altLang="zh-CN" sz="2800" dirty="0">
                <a:latin typeface="宋体" panose="02010600030101010101" pitchFamily="2" charset="-122"/>
              </a:rPr>
              <a:t>2</a:t>
            </a:r>
            <a:r>
              <a:rPr lang="zh-CN" altLang="en-US" sz="2800" dirty="0">
                <a:latin typeface="宋体" panose="02010600030101010101" pitchFamily="2" charset="-122"/>
              </a:rPr>
              <a:t>、南部种植园经济和黑人奴隶制度</a:t>
            </a:r>
            <a:endParaRPr lang="zh-CN" altLang="en-US" sz="2400" dirty="0"/>
          </a:p>
          <a:p>
            <a:pPr lvl="0" eaLnBrk="1" hangingPunct="1">
              <a:spcBef>
                <a:spcPct val="50000"/>
              </a:spcBef>
            </a:pPr>
            <a:r>
              <a:rPr lang="zh-CN" altLang="en-US" sz="2400" dirty="0"/>
              <a:t>南部是种植园经济，使用黑人奴隶劳动，主要种植棉花等经济作物，棉花大量出口英国，换取英国的廉价的工业品，所以北部的工业产品在南部的市场极为有限。</a:t>
            </a:r>
            <a:endParaRPr lang="zh-CN" altLang="en-US" sz="2400" dirty="0"/>
          </a:p>
          <a:p>
            <a:pPr lvl="0" eaLnBrk="1" hangingPunct="1"/>
            <a:r>
              <a:rPr lang="en-US" altLang="zh-CN" sz="2800" dirty="0">
                <a:latin typeface="宋体" panose="02010600030101010101" pitchFamily="2" charset="-122"/>
              </a:rPr>
              <a:t>3</a:t>
            </a:r>
            <a:r>
              <a:rPr lang="zh-CN" altLang="en-US" sz="2800" dirty="0">
                <a:latin typeface="宋体" panose="02010600030101010101" pitchFamily="2" charset="-122"/>
              </a:rPr>
              <a:t>、南北方的主要矛盾</a:t>
            </a:r>
            <a:endParaRPr lang="zh-CN" altLang="en-US" sz="2800" dirty="0">
              <a:latin typeface="宋体" panose="02010600030101010101" pitchFamily="2" charset="-122"/>
            </a:endParaRPr>
          </a:p>
          <a:p>
            <a:pPr lvl="0" eaLnBrk="1" hangingPunct="1">
              <a:spcBef>
                <a:spcPct val="50000"/>
              </a:spcBef>
            </a:pPr>
            <a:r>
              <a:rPr lang="zh-CN" altLang="en-US" sz="2400" dirty="0"/>
              <a:t>北方主张保护关税；南方反对保护关税。北方主张解放奴隶；而南方的奴隶制种植园却占用了大批劳动力。南方奴隶主还要求把奴隶制扩展到美国西部新增加的土地上，北方资产阶级坚决反对。双方的矛盾的焦点是奴隶制的废存问题。</a:t>
            </a:r>
            <a:endParaRPr lang="zh-CN" altLang="en-US" sz="2400" dirty="0"/>
          </a:p>
          <a:p>
            <a:pPr lvl="0" eaLnBrk="1" hangingPunct="1"/>
            <a:endParaRPr lang="zh-CN" altLang="en-US" sz="2800" dirty="0">
              <a:latin typeface="宋体" panose="02010600030101010101" pitchFamily="2" charset="-122"/>
            </a:endParaRPr>
          </a:p>
          <a:p>
            <a:pPr lvl="0" eaLnBrk="1" hangingPunct="1"/>
            <a:endParaRPr lang="en-US" altLang="zh-CN" dirty="0"/>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幻灯片图像占位符 1"/>
          <p:cNvSpPr>
            <a:spLocks noGrp="1" noRot="1" noChangeAspect="1" noTextEdit="1"/>
          </p:cNvSpPr>
          <p:nvPr>
            <p:ph type="sldImg"/>
          </p:nvPr>
        </p:nvSpPr>
        <p:spPr>
          <a:ln>
            <a:miter lim="800000"/>
          </a:ln>
        </p:spPr>
      </p:sp>
      <p:sp>
        <p:nvSpPr>
          <p:cNvPr id="41987"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1988"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幻灯片图像占位符 1"/>
          <p:cNvSpPr>
            <a:spLocks noGrp="1" noRot="1" noChangeAspect="1" noTextEdit="1"/>
          </p:cNvSpPr>
          <p:nvPr>
            <p:ph type="sldImg"/>
          </p:nvPr>
        </p:nvSpPr>
        <p:spPr>
          <a:ln>
            <a:miter lim="800000"/>
          </a:ln>
        </p:spPr>
      </p:sp>
      <p:sp>
        <p:nvSpPr>
          <p:cNvPr id="43011"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3012"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幻灯片图像占位符 1"/>
          <p:cNvSpPr>
            <a:spLocks noGrp="1" noRot="1" noChangeAspect="1" noTextEdit="1"/>
          </p:cNvSpPr>
          <p:nvPr>
            <p:ph type="sldImg"/>
          </p:nvPr>
        </p:nvSpPr>
        <p:spPr>
          <a:ln>
            <a:miter lim="800000"/>
          </a:ln>
        </p:spPr>
      </p:sp>
      <p:sp>
        <p:nvSpPr>
          <p:cNvPr id="44035"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4036"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a:fld id="{9A0DB2DC-4C9A-4742-B13C-FB6460FD3503}" type="slidenum">
              <a:rPr lang="zh-CN" altLang="en-US" sz="1200" dirty="0">
                <a:solidFill>
                  <a:srgbClr val="000000"/>
                </a:solidFill>
                <a:latin typeface="Calibri" panose="020F0502020204030204" pitchFamily="34" charset="0"/>
                <a:ea typeface="宋体" panose="02010600030101010101" pitchFamily="2" charset="-122"/>
                <a:sym typeface="宋体" panose="02010600030101010101" pitchFamily="2" charset="-122"/>
              </a:rPr>
            </a:fld>
            <a:endParaRPr lang="zh-CN" altLang="en-US" sz="1200" dirty="0">
              <a:solidFill>
                <a:srgbClr val="000000"/>
              </a:solidFill>
              <a:latin typeface="Calibri" panose="020F0502020204030204" pitchFamily="34" charset="0"/>
              <a:ea typeface="宋体" panose="02010600030101010101" pitchFamily="2" charset="-122"/>
              <a:sym typeface="宋体" panose="02010600030101010101"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45059" name="Rectangle 2"/>
          <p:cNvSpPr>
            <a:spLocks noGrp="1" noRot="1" noTextEdit="1"/>
          </p:cNvSpPr>
          <p:nvPr>
            <p:ph type="sldImg"/>
          </p:nvPr>
        </p:nvSpPr>
        <p:spPr>
          <a:xfrm>
            <a:off x="1141413" y="754063"/>
            <a:ext cx="4391025" cy="3294062"/>
          </a:xfrm>
          <a:ln>
            <a:miter lim="800000"/>
          </a:ln>
        </p:spPr>
      </p:sp>
      <p:sp>
        <p:nvSpPr>
          <p:cNvPr id="45060" name="Rectangle 3"/>
          <p:cNvSpPr>
            <a:spLocks noGrp="1"/>
          </p:cNvSpPr>
          <p:nvPr>
            <p:ph type="body"/>
          </p:nvPr>
        </p:nvSpPr>
        <p:spPr>
          <a:xfrm>
            <a:off x="538163" y="4387850"/>
            <a:ext cx="5780087" cy="3952875"/>
          </a:xfrm>
          <a:ln/>
        </p:spPr>
        <p:txBody>
          <a:bodyPr wrap="square" lIns="91440" tIns="45720" rIns="91440" bIns="45720" anchor="t"/>
          <a:p>
            <a:pPr lvl="0" eaLnBrk="1" hangingPunct="1"/>
            <a:endParaRPr lang="zh-CN" altLang="zh-CN"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幻灯片图像占位符 1"/>
          <p:cNvSpPr>
            <a:spLocks noGrp="1" noRot="1" noChangeAspect="1" noTextEdit="1"/>
          </p:cNvSpPr>
          <p:nvPr>
            <p:ph type="sldImg"/>
          </p:nvPr>
        </p:nvSpPr>
        <p:spPr>
          <a:ln>
            <a:miter lim="800000"/>
          </a:ln>
        </p:spPr>
      </p:sp>
      <p:sp>
        <p:nvSpPr>
          <p:cNvPr id="46083"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6084"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幻灯片图像占位符 1"/>
          <p:cNvSpPr>
            <a:spLocks noGrp="1" noRot="1" noChangeAspect="1" noTextEdit="1"/>
          </p:cNvSpPr>
          <p:nvPr>
            <p:ph type="sldImg"/>
          </p:nvPr>
        </p:nvSpPr>
        <p:spPr>
          <a:ln>
            <a:miter lim="800000"/>
          </a:ln>
        </p:spPr>
      </p:sp>
      <p:sp>
        <p:nvSpPr>
          <p:cNvPr id="47107"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7108"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幻灯片图像占位符 1"/>
          <p:cNvSpPr>
            <a:spLocks noGrp="1" noRot="1" noChangeAspect="1" noTextEdit="1"/>
          </p:cNvSpPr>
          <p:nvPr>
            <p:ph type="sldImg"/>
          </p:nvPr>
        </p:nvSpPr>
        <p:spPr>
          <a:ln>
            <a:miter lim="800000"/>
          </a:ln>
        </p:spPr>
      </p:sp>
      <p:sp>
        <p:nvSpPr>
          <p:cNvPr id="48131"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8132"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幻灯片图像占位符 1"/>
          <p:cNvSpPr>
            <a:spLocks noGrp="1" noRot="1" noChangeAspect="1" noTextEdit="1"/>
          </p:cNvSpPr>
          <p:nvPr>
            <p:ph type="sldImg"/>
          </p:nvPr>
        </p:nvSpPr>
        <p:spPr>
          <a:ln>
            <a:miter lim="800000"/>
          </a:ln>
        </p:spPr>
      </p:sp>
      <p:sp>
        <p:nvSpPr>
          <p:cNvPr id="49155"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49156"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幻灯片图像占位符 1"/>
          <p:cNvSpPr>
            <a:spLocks noGrp="1" noRot="1" noChangeAspect="1" noTextEdit="1"/>
          </p:cNvSpPr>
          <p:nvPr>
            <p:ph type="sldImg"/>
          </p:nvPr>
        </p:nvSpPr>
        <p:spPr>
          <a:ln>
            <a:miter lim="800000"/>
          </a:ln>
        </p:spPr>
      </p:sp>
      <p:sp>
        <p:nvSpPr>
          <p:cNvPr id="50179"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50180"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幻灯片图像占位符 1"/>
          <p:cNvSpPr>
            <a:spLocks noGrp="1" noRot="1" noChangeAspect="1" noTextEdit="1"/>
          </p:cNvSpPr>
          <p:nvPr>
            <p:ph type="sldImg"/>
          </p:nvPr>
        </p:nvSpPr>
        <p:spPr>
          <a:ln>
            <a:miter lim="800000"/>
          </a:ln>
        </p:spPr>
      </p:sp>
      <p:sp>
        <p:nvSpPr>
          <p:cNvPr id="51203"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51204"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幻灯片图像占位符 1"/>
          <p:cNvSpPr>
            <a:spLocks noGrp="1" noRot="1" noChangeAspect="1" noTextEdit="1"/>
          </p:cNvSpPr>
          <p:nvPr>
            <p:ph type="sldImg"/>
          </p:nvPr>
        </p:nvSpPr>
        <p:spPr>
          <a:ln>
            <a:miter lim="800000"/>
          </a:ln>
        </p:spPr>
      </p:sp>
      <p:sp>
        <p:nvSpPr>
          <p:cNvPr id="52227"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52228"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幻灯片图像占位符 1"/>
          <p:cNvSpPr>
            <a:spLocks noGrp="1" noRot="1" noChangeAspect="1" noTextEdit="1"/>
          </p:cNvSpPr>
          <p:nvPr>
            <p:ph type="sldImg"/>
          </p:nvPr>
        </p:nvSpPr>
        <p:spPr>
          <a:ln>
            <a:miter lim="800000"/>
          </a:ln>
        </p:spPr>
      </p:sp>
      <p:sp>
        <p:nvSpPr>
          <p:cNvPr id="53251" name="备注占位符 2"/>
          <p:cNvSpPr>
            <a:spLocks noGrp="1"/>
          </p:cNvSpPr>
          <p:nvPr>
            <p:ph type="body"/>
          </p:nvPr>
        </p:nvSpPr>
        <p:spPr>
          <a:ln/>
        </p:spPr>
        <p:txBody>
          <a:bodyPr wrap="square" lIns="91440" tIns="45720" rIns="91440" bIns="45720" anchor="t"/>
          <a:p>
            <a:pPr lvl="0" eaLnBrk="1" hangingPunct="1"/>
            <a:endParaRPr lang="zh-CN" altLang="en-US" dirty="0"/>
          </a:p>
        </p:txBody>
      </p:sp>
      <p:sp>
        <p:nvSpPr>
          <p:cNvPr id="53252" name="灯片编号占位符 3"/>
          <p:cNvSpPr txBox="1">
            <a:spLocks noGrp="1"/>
          </p:cNvSpPr>
          <p:nvPr>
            <p:ph type="sldNum" sz="quarter"/>
          </p:nvPr>
        </p:nvSpPr>
        <p:spPr>
          <a:xfrm>
            <a:off x="3884613" y="8685213"/>
            <a:ext cx="2971800" cy="458787"/>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854199"/>
            <a:ext cx="6858000" cy="1655763"/>
          </a:xfrm>
        </p:spPr>
        <p:txBody>
          <a:bodyPr anchor="b">
            <a:normAutofit/>
          </a:bodyPr>
          <a:lstStyle>
            <a:lvl1pPr algn="ctr">
              <a:defRPr sz="7200" b="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5" name="标题 4"/>
          <p:cNvSpPr>
            <a:spLocks noGrp="1"/>
          </p:cNvSpPr>
          <p:nvPr>
            <p:ph type="title"/>
          </p:nvPr>
        </p:nvSpPr>
        <p:spPr>
          <a:xfrm>
            <a:off x="628650" y="2187443"/>
            <a:ext cx="7886700" cy="2483115"/>
          </a:xfrm>
        </p:spPr>
        <p:txBody>
          <a:bodyPr>
            <a:normAutofit/>
          </a:bodyPr>
          <a:lstStyle>
            <a:lvl1pPr algn="ctr">
              <a:defRPr sz="6000" b="0"/>
            </a:lvl1pPr>
          </a:lstStyle>
          <a:p>
            <a:r>
              <a:rPr lang="zh-CN" altLang="en-US" noProof="1" smtClean="0"/>
              <a:t>单击此处编辑母版标题样式</a:t>
            </a:r>
            <a:endParaRPr lang="zh-CN" altLang="en-US" noProof="1"/>
          </a:p>
        </p:txBody>
      </p:sp>
      <p:sp>
        <p:nvSpPr>
          <p:cNvPr id="2" name="日期占位符 1"/>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1" y="2615609"/>
            <a:ext cx="3868340" cy="357405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428875" y="2159000"/>
            <a:ext cx="4286250" cy="1382450"/>
          </a:xfrm>
        </p:spPr>
        <p:txBody>
          <a:bodyPr anchor="b">
            <a:normAutofit/>
          </a:bodyPr>
          <a:lstStyle>
            <a:lvl1pPr algn="ctr">
              <a:defRPr sz="8000" b="0">
                <a:solidFill>
                  <a:schemeClr val="tx1"/>
                </a:solidFill>
              </a:defRPr>
            </a:lvl1pPr>
          </a:lstStyle>
          <a:p>
            <a:r>
              <a:rPr lang="zh-CN" altLang="en-US" noProof="1" smtClean="0"/>
              <a:t>单击此处编辑母版标题样式</a:t>
            </a:r>
            <a:endParaRPr lang="zh-CN" altLang="en-US" noProof="1"/>
          </a:p>
        </p:txBody>
      </p:sp>
      <p:sp>
        <p:nvSpPr>
          <p:cNvPr id="37" name="内容占位符 36"/>
          <p:cNvSpPr>
            <a:spLocks noGrp="1"/>
          </p:cNvSpPr>
          <p:nvPr>
            <p:ph sz="quarter" idx="13"/>
          </p:nvPr>
        </p:nvSpPr>
        <p:spPr>
          <a:xfrm>
            <a:off x="2428875" y="3733201"/>
            <a:ext cx="4286250" cy="1185937"/>
          </a:xfrm>
        </p:spPr>
        <p:txBody>
          <a:bodyPr>
            <a:normAutofit/>
          </a:bodyPr>
          <a:lstStyle>
            <a:lvl1pPr marL="0" indent="0" algn="ctr">
              <a:buNone/>
              <a:defRPr sz="3200">
                <a:solidFill>
                  <a:schemeClr val="tx1"/>
                </a:solidFill>
              </a:defRPr>
            </a:lvl1pPr>
          </a:lstStyle>
          <a:p>
            <a:pPr lvl="0"/>
            <a:r>
              <a:rPr lang="zh-CN" altLang="en-US" noProof="1" smtClean="0"/>
              <a:t>单击此处编辑母版文本样式</a:t>
            </a:r>
            <a:endParaRPr lang="zh-CN" altLang="en-US" noProof="1" smtClean="0"/>
          </a:p>
        </p:txBody>
      </p:sp>
      <p:sp>
        <p:nvSpPr>
          <p:cNvPr id="3" name="日期占位符 2"/>
          <p:cNvSpPr>
            <a:spLocks noGrp="1"/>
          </p:cNvSpPr>
          <p:nvPr>
            <p:ph type="dt" sz="half" idx="14"/>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页脚占位符 3"/>
          <p:cNvSpPr>
            <a:spLocks noGrp="1"/>
          </p:cNvSpPr>
          <p:nvPr>
            <p:ph type="ftr" sz="quarter" idx="15"/>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灯片编号占位符 4"/>
          <p:cNvSpPr>
            <a:spLocks noGrp="1"/>
          </p:cNvSpPr>
          <p:nvPr>
            <p:ph type="sldNum" sz="quarter" idx="16"/>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713673"/>
            <a:ext cx="3511241" cy="1428161"/>
          </a:xfrm>
        </p:spPr>
        <p:txBody>
          <a:bodyPr anchor="t">
            <a:normAutofit/>
          </a:bodyPr>
          <a:lstStyle>
            <a:lvl1pPr>
              <a:defRPr sz="3600"/>
            </a:lvl1pPr>
          </a:lstStyle>
          <a:p>
            <a:r>
              <a:rPr lang="zh-CN" altLang="en-US" noProof="1" smtClean="0"/>
              <a:t>单击此处编辑母版标题样式</a:t>
            </a:r>
            <a:endParaRPr lang="zh-CN" altLang="en-US" noProof="1"/>
          </a:p>
        </p:txBody>
      </p:sp>
      <p:sp>
        <p:nvSpPr>
          <p:cNvPr id="3" name="图片占位符 2"/>
          <p:cNvSpPr>
            <a:spLocks noGrp="1" noChangeAspect="1"/>
          </p:cNvSpPr>
          <p:nvPr>
            <p:ph type="pic" idx="1"/>
          </p:nvPr>
        </p:nvSpPr>
        <p:spPr>
          <a:xfrm>
            <a:off x="4231888" y="713673"/>
            <a:ext cx="4283912" cy="54036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8650" y="2313873"/>
            <a:ext cx="3511241"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833674" y="365125"/>
            <a:ext cx="681676" cy="5811838"/>
          </a:xfrm>
        </p:spPr>
        <p:txBody>
          <a:bodyPr vert="eaVert">
            <a:normAutofit/>
          </a:bodyPr>
          <a:lstStyle>
            <a:lvl1pPr>
              <a:defRPr sz="4400"/>
            </a:lvl1p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49" y="365125"/>
            <a:ext cx="7084832" cy="5811838"/>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3"/>
            <a:ext cx="7886700" cy="5558971"/>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854199"/>
            <a:ext cx="6858000" cy="1655763"/>
          </a:xfrm>
        </p:spPr>
        <p:txBody>
          <a:bodyPr anchor="b">
            <a:normAutofit/>
          </a:bodyPr>
          <a:lstStyle>
            <a:lvl1pPr algn="ctr">
              <a:defRPr sz="7200" b="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5" name="标题 4"/>
          <p:cNvSpPr>
            <a:spLocks noGrp="1"/>
          </p:cNvSpPr>
          <p:nvPr>
            <p:ph type="title"/>
          </p:nvPr>
        </p:nvSpPr>
        <p:spPr>
          <a:xfrm>
            <a:off x="628650" y="2187443"/>
            <a:ext cx="7886700" cy="2483115"/>
          </a:xfrm>
        </p:spPr>
        <p:txBody>
          <a:bodyPr>
            <a:normAutofit/>
          </a:bodyPr>
          <a:lstStyle>
            <a:lvl1pPr algn="ctr">
              <a:defRPr sz="6000" b="0"/>
            </a:lvl1pPr>
          </a:lstStyle>
          <a:p>
            <a:r>
              <a:rPr lang="zh-CN" altLang="en-US" noProof="1" smtClean="0"/>
              <a:t>单击此处编辑母版标题样式</a:t>
            </a:r>
            <a:endParaRPr lang="zh-CN" altLang="en-US" noProof="1"/>
          </a:p>
        </p:txBody>
      </p:sp>
      <p:sp>
        <p:nvSpPr>
          <p:cNvPr id="2" name="日期占位符 1"/>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1" y="2615609"/>
            <a:ext cx="3868340" cy="357405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428875" y="2159000"/>
            <a:ext cx="4286250" cy="1382450"/>
          </a:xfrm>
        </p:spPr>
        <p:txBody>
          <a:bodyPr anchor="b">
            <a:normAutofit/>
          </a:bodyPr>
          <a:lstStyle>
            <a:lvl1pPr algn="ctr">
              <a:defRPr sz="8000" b="0">
                <a:solidFill>
                  <a:schemeClr val="tx1"/>
                </a:solidFill>
              </a:defRPr>
            </a:lvl1pPr>
          </a:lstStyle>
          <a:p>
            <a:r>
              <a:rPr lang="zh-CN" altLang="en-US" noProof="1" smtClean="0"/>
              <a:t>单击此处编辑母版标题样式</a:t>
            </a:r>
            <a:endParaRPr lang="zh-CN" altLang="en-US" noProof="1"/>
          </a:p>
        </p:txBody>
      </p:sp>
      <p:sp>
        <p:nvSpPr>
          <p:cNvPr id="37" name="内容占位符 36"/>
          <p:cNvSpPr>
            <a:spLocks noGrp="1"/>
          </p:cNvSpPr>
          <p:nvPr>
            <p:ph sz="quarter" idx="13"/>
          </p:nvPr>
        </p:nvSpPr>
        <p:spPr>
          <a:xfrm>
            <a:off x="2428875" y="3733201"/>
            <a:ext cx="4286250" cy="1185937"/>
          </a:xfrm>
        </p:spPr>
        <p:txBody>
          <a:bodyPr>
            <a:normAutofit/>
          </a:bodyPr>
          <a:lstStyle>
            <a:lvl1pPr marL="0" indent="0" algn="ctr">
              <a:buNone/>
              <a:defRPr sz="3200">
                <a:solidFill>
                  <a:schemeClr val="tx1"/>
                </a:solidFill>
              </a:defRPr>
            </a:lvl1pPr>
          </a:lstStyle>
          <a:p>
            <a:pPr lvl="0"/>
            <a:r>
              <a:rPr lang="zh-CN" altLang="en-US" noProof="1" smtClean="0"/>
              <a:t>单击此处编辑母版文本样式</a:t>
            </a:r>
            <a:endParaRPr lang="zh-CN" altLang="en-US" noProof="1" smtClean="0"/>
          </a:p>
        </p:txBody>
      </p:sp>
      <p:sp>
        <p:nvSpPr>
          <p:cNvPr id="3" name="日期占位符 2"/>
          <p:cNvSpPr>
            <a:spLocks noGrp="1"/>
          </p:cNvSpPr>
          <p:nvPr>
            <p:ph type="dt" sz="half" idx="14"/>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页脚占位符 3"/>
          <p:cNvSpPr>
            <a:spLocks noGrp="1"/>
          </p:cNvSpPr>
          <p:nvPr>
            <p:ph type="ftr" sz="quarter" idx="15"/>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灯片编号占位符 4"/>
          <p:cNvSpPr>
            <a:spLocks noGrp="1"/>
          </p:cNvSpPr>
          <p:nvPr>
            <p:ph type="sldNum" sz="quarter" idx="16"/>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713673"/>
            <a:ext cx="3511241" cy="1428161"/>
          </a:xfrm>
        </p:spPr>
        <p:txBody>
          <a:bodyPr anchor="t">
            <a:normAutofit/>
          </a:bodyPr>
          <a:lstStyle>
            <a:lvl1pPr>
              <a:defRPr sz="3600"/>
            </a:lvl1pPr>
          </a:lstStyle>
          <a:p>
            <a:r>
              <a:rPr lang="zh-CN" altLang="en-US" noProof="1" smtClean="0"/>
              <a:t>单击此处编辑母版标题样式</a:t>
            </a:r>
            <a:endParaRPr lang="zh-CN" altLang="en-US" noProof="1"/>
          </a:p>
        </p:txBody>
      </p:sp>
      <p:sp>
        <p:nvSpPr>
          <p:cNvPr id="3" name="图片占位符 2"/>
          <p:cNvSpPr>
            <a:spLocks noGrp="1" noChangeAspect="1"/>
          </p:cNvSpPr>
          <p:nvPr>
            <p:ph type="pic" idx="1"/>
          </p:nvPr>
        </p:nvSpPr>
        <p:spPr>
          <a:xfrm>
            <a:off x="4231888" y="713673"/>
            <a:ext cx="4283912" cy="54036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8650" y="2313873"/>
            <a:ext cx="3511241"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833674" y="365125"/>
            <a:ext cx="681676" cy="5811838"/>
          </a:xfrm>
        </p:spPr>
        <p:txBody>
          <a:bodyPr vert="eaVert">
            <a:normAutofit/>
          </a:bodyPr>
          <a:lstStyle>
            <a:lvl1pPr>
              <a:defRPr sz="4400"/>
            </a:lvl1p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628649" y="365125"/>
            <a:ext cx="7084832" cy="5811838"/>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3"/>
            <a:ext cx="7886700" cy="5558971"/>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4" Type="http://schemas.openxmlformats.org/officeDocument/2006/relationships/theme" Target="../theme/theme2.xml"/><Relationship Id="rId13" Type="http://schemas.openxmlformats.org/officeDocument/2006/relationships/tags" Target="../tags/tag6.xml"/><Relationship Id="rId12" Type="http://schemas.openxmlformats.org/officeDocument/2006/relationships/tags" Target="../tags/tag5.xml"/><Relationship Id="rId11" Type="http://schemas.openxmlformats.org/officeDocument/2006/relationships/tags" Target="../tags/tag4.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white">
      <p:bgRef idx="1001">
        <a:schemeClr val="bg1"/>
      </p:bgRef>
    </p:bg>
    <p:spTree>
      <p:nvGrpSpPr>
        <p:cNvPr id="1" name=""/>
        <p:cNvGrpSpPr/>
        <p:nvPr/>
      </p:nvGrpSpPr>
      <p:grpSpPr/>
      <p:sp>
        <p:nvSpPr>
          <p:cNvPr id="3074"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p>
            <a:pPr lvl="0"/>
            <a:r>
              <a:rPr lang="zh-CN" altLang="en-US" dirty="0"/>
              <a:t>单击此处编辑母版标题样式</a:t>
            </a:r>
            <a:endParaRPr lang="zh-CN" altLang="en-US" dirty="0"/>
          </a:p>
        </p:txBody>
      </p:sp>
      <p:sp>
        <p:nvSpPr>
          <p:cNvPr id="3075"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ctr" fontAlgn="auto">
              <a:defRPr sz="1200" noProof="1" smtClean="0">
                <a:solidFill>
                  <a:schemeClr val="bg1">
                    <a:lumMod val="50000"/>
                  </a:schemeClr>
                </a:solidFill>
                <a:latin typeface="黑体" panose="02010609060101010101" pitchFamily="49" charset="-122"/>
                <a:ea typeface="黑体" panose="02010609060101010101" pitchFamily="49" charset="-122"/>
              </a:defRPr>
            </a:lvl1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fontAlgn="auto">
              <a:defRPr sz="1200" noProof="1">
                <a:solidFill>
                  <a:schemeClr val="bg1">
                    <a:lumMod val="50000"/>
                  </a:schemeClr>
                </a:solidFill>
                <a:latin typeface="黑体" panose="02010609060101010101" pitchFamily="49" charset="-122"/>
                <a:ea typeface="黑体" panose="02010609060101010101" pitchFamily="49" charset="-122"/>
              </a:defRPr>
            </a:lvl1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ctr">
              <a:defRPr sz="1200">
                <a:solidFill>
                  <a:srgbClr val="7F7F7F"/>
                </a:solidFill>
                <a:latin typeface="黑体" panose="02010609060101010101" pitchFamily="49" charset="-122"/>
                <a:ea typeface="黑体" panose="02010609060101010101" pitchFamily="49" charset="-122"/>
              </a:defRPr>
            </a:lvl1pPr>
          </a:lstStyle>
          <a:p>
            <a:pPr lvl="0" eaLnBrk="1" hangingPunct="1"/>
            <a:fld id="{9A0DB2DC-4C9A-4742-B13C-FB6460FD3503}" type="slidenum">
              <a:rPr lang="zh-CN" altLang="en-US" dirty="0"/>
            </a:fld>
            <a:endParaRPr lang="zh-CN" altLang="en-US" dirty="0"/>
          </a:p>
        </p:txBody>
      </p:sp>
      <p:sp>
        <p:nvSpPr>
          <p:cNvPr id="2"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4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white">
      <p:bgRef idx="1001">
        <a:schemeClr val="bg1"/>
      </p:bgRef>
    </p:bg>
    <p:spTree>
      <p:nvGrpSpPr>
        <p:cNvPr id="1" name=""/>
        <p:cNvGrpSpPr/>
        <p:nvPr/>
      </p:nvGrpSpPr>
      <p:grpSpPr/>
      <p:sp>
        <p:nvSpPr>
          <p:cNvPr id="4098"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p>
            <a:pPr lvl="0"/>
            <a:r>
              <a:rPr lang="zh-CN" altLang="en-US" dirty="0"/>
              <a:t>单击此处编辑母版标题样式</a:t>
            </a:r>
            <a:endParaRPr lang="zh-CN" altLang="en-US" dirty="0"/>
          </a:p>
        </p:txBody>
      </p:sp>
      <p:sp>
        <p:nvSpPr>
          <p:cNvPr id="4099"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ctr" fontAlgn="auto">
              <a:defRPr sz="1200" noProof="1" smtClean="0">
                <a:solidFill>
                  <a:schemeClr val="bg1">
                    <a:lumMod val="50000"/>
                  </a:schemeClr>
                </a:solidFill>
                <a:latin typeface="黑体" panose="02010609060101010101" pitchFamily="49" charset="-122"/>
                <a:ea typeface="黑体" panose="02010609060101010101" pitchFamily="49" charset="-122"/>
              </a:defRPr>
            </a:lvl1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smtClean="0">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fontAlgn="auto">
              <a:defRPr sz="1200" noProof="1">
                <a:solidFill>
                  <a:schemeClr val="bg1">
                    <a:lumMod val="50000"/>
                  </a:schemeClr>
                </a:solidFill>
                <a:latin typeface="黑体" panose="02010609060101010101" pitchFamily="49" charset="-122"/>
                <a:ea typeface="黑体" panose="02010609060101010101" pitchFamily="49" charset="-122"/>
              </a:defRPr>
            </a:lvl1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bg1">
                  <a:lumMod val="50000"/>
                </a:schemeClr>
              </a:solidFill>
              <a:effectLst/>
              <a:uLnTx/>
              <a:uFillTx/>
              <a:latin typeface="黑体" panose="02010609060101010101" pitchFamily="49" charset="-122"/>
              <a:ea typeface="黑体" panose="02010609060101010101" pitchFamily="49" charset="-122"/>
              <a:cs typeface="+mn-cs"/>
            </a:endParaRPr>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ctr">
              <a:defRPr sz="1200">
                <a:solidFill>
                  <a:srgbClr val="7F7F7F"/>
                </a:solidFill>
                <a:latin typeface="黑体" panose="02010609060101010101" pitchFamily="49" charset="-122"/>
                <a:ea typeface="黑体" panose="02010609060101010101" pitchFamily="49" charset="-122"/>
              </a:defRPr>
            </a:lvl1pPr>
          </a:lstStyle>
          <a:p>
            <a:pPr lvl="0" eaLnBrk="1" hangingPunct="1"/>
            <a:fld id="{9A0DB2DC-4C9A-4742-B13C-FB6460FD3503}" type="slidenum">
              <a:rPr lang="zh-CN" altLang="en-US" dirty="0"/>
            </a:fld>
            <a:endParaRPr lang="zh-CN" altLang="en-US" dirty="0"/>
          </a:p>
        </p:txBody>
      </p:sp>
      <p:sp>
        <p:nvSpPr>
          <p:cNvPr id="2"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4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1.emf"/><Relationship Id="rId1"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jpeg"/><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tags" Target="../tags/tag7.xml"/><Relationship Id="rId2" Type="http://schemas.openxmlformats.org/officeDocument/2006/relationships/image" Target="../media/image9.jpeg"/><Relationship Id="rId1"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9" Type="http://schemas.openxmlformats.org/officeDocument/2006/relationships/notesSlide" Target="../notesSlides/notesSlide3.xml"/><Relationship Id="rId8" Type="http://schemas.openxmlformats.org/officeDocument/2006/relationships/slideLayout" Target="../slideLayouts/slideLayout7.xml"/><Relationship Id="rId7" Type="http://schemas.openxmlformats.org/officeDocument/2006/relationships/audio" Target="../media/audio1.wav"/><Relationship Id="rId6" Type="http://schemas.openxmlformats.org/officeDocument/2006/relationships/tags" Target="../tags/tag8.xml"/><Relationship Id="rId5" Type="http://schemas.openxmlformats.org/officeDocument/2006/relationships/image" Target="../media/image13.png"/><Relationship Id="rId4" Type="http://schemas.openxmlformats.org/officeDocument/2006/relationships/hyperlink" Target="../../../../WINDOWS/Temporary%20Internet%20Files/Content.IE5/UNC1SLMN/&#32654;&#22269;&#20869;&#25112;020843&#26519;&#24179;&#27004;.swf" TargetMode="External"/><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1.xml"/><Relationship Id="rId2" Type="http://schemas.openxmlformats.org/officeDocument/2006/relationships/tags" Target="../tags/tag9.xml"/><Relationship Id="rId1"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tags" Target="../tags/tag10.xml"/><Relationship Id="rId2" Type="http://schemas.openxmlformats.org/officeDocument/2006/relationships/image" Target="../media/image8.jpe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7.xml"/><Relationship Id="rId5" Type="http://schemas.openxmlformats.org/officeDocument/2006/relationships/tags" Target="../tags/tag11.xml"/><Relationship Id="rId4" Type="http://schemas.openxmlformats.org/officeDocument/2006/relationships/image" Target="../media/image19.pn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8.jpe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7.xml"/><Relationship Id="rId3" Type="http://schemas.openxmlformats.org/officeDocument/2006/relationships/tags" Target="../tags/tag12.xml"/><Relationship Id="rId2" Type="http://schemas.openxmlformats.org/officeDocument/2006/relationships/image" Target="../media/image20.jpeg"/><Relationship Id="rId1" Type="http://schemas.openxmlformats.org/officeDocument/2006/relationships/image" Target="../media/image8.jpeg"/></Relationships>
</file>

<file path=ppt/slides/_rels/slide18.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13.xml"/><Relationship Id="rId3" Type="http://schemas.openxmlformats.org/officeDocument/2006/relationships/image" Target="../media/image22.jpeg"/><Relationship Id="rId2" Type="http://schemas.openxmlformats.org/officeDocument/2006/relationships/image" Target="../media/image8.jpeg"/><Relationship Id="rId1" Type="http://schemas.openxmlformats.org/officeDocument/2006/relationships/image" Target="../media/image2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7.xml"/><Relationship Id="rId5" Type="http://schemas.openxmlformats.org/officeDocument/2006/relationships/tags" Target="../tags/tag14.xml"/><Relationship Id="rId4" Type="http://schemas.openxmlformats.org/officeDocument/2006/relationships/image" Target="../media/image8.jpeg"/><Relationship Id="rId3" Type="http://schemas.openxmlformats.org/officeDocument/2006/relationships/image" Target="../media/image24.png"/><Relationship Id="rId2" Type="http://schemas.openxmlformats.org/officeDocument/2006/relationships/hyperlink" Target="&#24800;&#29305;&#26364;&#35799;&#36873;&#8212;&#8212;&#21734;&#65292;&#33337;&#38271;&#65292;&#25105;&#30340;&#33337;&#38271;&#65281;.htm" TargetMode="External"/><Relationship Id="rId1" Type="http://schemas.openxmlformats.org/officeDocument/2006/relationships/image" Target="../media/image23.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tags" Target="../tags/tag15.xml"/><Relationship Id="rId1" Type="http://schemas.openxmlformats.org/officeDocument/2006/relationships/image" Target="../media/image26.jpeg"/></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7.xml"/><Relationship Id="rId3" Type="http://schemas.openxmlformats.org/officeDocument/2006/relationships/tags" Target="../tags/tag16.xml"/><Relationship Id="rId2" Type="http://schemas.openxmlformats.org/officeDocument/2006/relationships/image" Target="../media/image27.jpeg"/><Relationship Id="rId1" Type="http://schemas.openxmlformats.org/officeDocument/2006/relationships/image" Target="../media/image8.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0.jpeg"/><Relationship Id="rId1" Type="http://schemas.openxmlformats.org/officeDocument/2006/relationships/image" Target="../media/image29.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2.wav"/></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pn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7.xml"/><Relationship Id="rId2" Type="http://schemas.openxmlformats.org/officeDocument/2006/relationships/tags" Target="../tags/tag17.xml"/><Relationship Id="rId1" Type="http://schemas.openxmlformats.org/officeDocument/2006/relationships/image" Target="../media/image8.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3.wav"/></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3.wav"/></Relationships>
</file>

<file path=ppt/slides/_rels/slide36.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10.xml"/><Relationship Id="rId2" Type="http://schemas.openxmlformats.org/officeDocument/2006/relationships/image" Target="../media/image33.wmf"/><Relationship Id="rId1" Type="http://schemas.openxmlformats.org/officeDocument/2006/relationships/oleObject" Target="../embeddings/oleObject2.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7" name="Rectangle 5"/>
          <p:cNvSpPr/>
          <p:nvPr/>
        </p:nvSpPr>
        <p:spPr>
          <a:xfrm>
            <a:off x="250825" y="1441450"/>
            <a:ext cx="8642350" cy="619125"/>
          </a:xfrm>
          <a:prstGeom prst="rect">
            <a:avLst/>
          </a:prstGeom>
          <a:noFill/>
          <a:ln w="9525">
            <a:noFill/>
          </a:ln>
        </p:spPr>
        <p:txBody>
          <a:bodyPr/>
          <a:p>
            <a:pPr algn="ctr">
              <a:lnSpc>
                <a:spcPct val="90000"/>
              </a:lnSpc>
              <a:spcBef>
                <a:spcPct val="20000"/>
              </a:spcBef>
              <a:buClr>
                <a:schemeClr val="hlink"/>
              </a:buClr>
              <a:buSzPct val="75000"/>
              <a:buFont typeface="Wingdings" panose="05000000000000000000" pitchFamily="2" charset="2"/>
            </a:pPr>
            <a:r>
              <a:rPr lang="en-US" altLang="zh-CN" sz="4000" dirty="0">
                <a:solidFill>
                  <a:srgbClr val="FF3300"/>
                </a:solidFill>
                <a:latin typeface="Times New Roman" panose="02020603050405020304" pitchFamily="18" charset="0"/>
                <a:ea typeface="宋体" panose="02010600030101010101" pitchFamily="2" charset="-122"/>
              </a:rPr>
              <a:t>Civil War, U.S.</a:t>
            </a:r>
            <a:endParaRPr lang="en-US" altLang="zh-CN" sz="4000" dirty="0">
              <a:solidFill>
                <a:srgbClr val="FF3300"/>
              </a:solidFill>
              <a:latin typeface="Times New Roman" panose="02020603050405020304" pitchFamily="18" charset="0"/>
              <a:ea typeface="宋体" panose="02010600030101010101" pitchFamily="2" charset="-122"/>
            </a:endParaRPr>
          </a:p>
        </p:txBody>
      </p:sp>
      <p:graphicFrame>
        <p:nvGraphicFramePr>
          <p:cNvPr id="1026" name="Object 14"/>
          <p:cNvGraphicFramePr>
            <a:graphicFrameLocks noChangeAspect="1"/>
          </p:cNvGraphicFramePr>
          <p:nvPr/>
        </p:nvGraphicFramePr>
        <p:xfrm>
          <a:off x="250825" y="2781300"/>
          <a:ext cx="3286125" cy="3449638"/>
        </p:xfrm>
        <a:graphic>
          <a:graphicData uri="http://schemas.openxmlformats.org/presentationml/2006/ole">
            <mc:AlternateContent xmlns:mc="http://schemas.openxmlformats.org/markup-compatibility/2006">
              <mc:Choice xmlns:v="urn:schemas-microsoft-com:vml" Requires="v">
                <p:oleObj spid="_x0000_s3076" name="" r:id="rId1" imgW="3714750" imgH="4876800" progId="CorelDRAW.Graphic.10">
                  <p:embed/>
                </p:oleObj>
              </mc:Choice>
              <mc:Fallback>
                <p:oleObj name="" r:id="rId1" imgW="3714750" imgH="4876800" progId="CorelDRAW.Graphic.10">
                  <p:embed/>
                  <p:pic>
                    <p:nvPicPr>
                      <p:cNvPr id="0" name="图片 3075"/>
                      <p:cNvPicPr/>
                      <p:nvPr/>
                    </p:nvPicPr>
                    <p:blipFill>
                      <a:blip r:embed="rId2"/>
                      <a:stretch>
                        <a:fillRect/>
                      </a:stretch>
                    </p:blipFill>
                    <p:spPr>
                      <a:xfrm>
                        <a:off x="250825" y="2781300"/>
                        <a:ext cx="3286125" cy="3449638"/>
                      </a:xfrm>
                      <a:prstGeom prst="rect">
                        <a:avLst/>
                      </a:prstGeom>
                      <a:solidFill>
                        <a:schemeClr val="bg1"/>
                      </a:solidFill>
                      <a:ln w="38100">
                        <a:noFill/>
                        <a:miter/>
                      </a:ln>
                    </p:spPr>
                  </p:pic>
                </p:oleObj>
              </mc:Fallback>
            </mc:AlternateContent>
          </a:graphicData>
        </a:graphic>
      </p:graphicFrame>
      <p:sp>
        <p:nvSpPr>
          <p:cNvPr id="1028" name="Rectangle 7"/>
          <p:cNvSpPr/>
          <p:nvPr/>
        </p:nvSpPr>
        <p:spPr>
          <a:xfrm>
            <a:off x="250825" y="692150"/>
            <a:ext cx="8642350" cy="701675"/>
          </a:xfrm>
          <a:prstGeom prst="rect">
            <a:avLst/>
          </a:prstGeom>
          <a:noFill/>
          <a:ln w="9525">
            <a:noFill/>
          </a:ln>
        </p:spPr>
        <p:txBody>
          <a:bodyPr>
            <a:spAutoFit/>
          </a:bodyPr>
          <a:p>
            <a:pPr algn="ctr"/>
            <a:r>
              <a:rPr lang="zh-CN" altLang="en-US" sz="4000" dirty="0">
                <a:solidFill>
                  <a:srgbClr val="FF0000"/>
                </a:solidFill>
                <a:latin typeface="Arial" panose="020B0604020202020204" pitchFamily="34" charset="0"/>
              </a:rPr>
              <a:t>美国内战</a:t>
            </a:r>
            <a:endParaRPr lang="zh-CN" altLang="en-US" sz="4000" dirty="0">
              <a:solidFill>
                <a:srgbClr val="FF0000"/>
              </a:solidFill>
              <a:latin typeface="Arial" panose="020B0604020202020204" pitchFamily="34" charset="0"/>
            </a:endParaRPr>
          </a:p>
        </p:txBody>
      </p:sp>
      <p:sp>
        <p:nvSpPr>
          <p:cNvPr id="8194" name="WordArt 2"/>
          <p:cNvSpPr>
            <a:spLocks noChangeArrowheads="1" noChangeShapeType="1"/>
          </p:cNvSpPr>
          <p:nvPr/>
        </p:nvSpPr>
        <p:spPr bwMode="auto">
          <a:xfrm>
            <a:off x="2855414" y="2232812"/>
            <a:ext cx="4015631" cy="888747"/>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b="0" i="0" u="none" strike="noStrike" kern="1200" cap="none" spc="0" normalizeH="0" baseline="0" noProof="0">
                <a:ln w="9525">
                  <a:solidFill>
                    <a:srgbClr val="FF3300"/>
                  </a:solidFill>
                  <a:round/>
                </a:ln>
                <a:solidFill>
                  <a:srgbClr val="FF00FF"/>
                </a:solidFill>
                <a:effectLst/>
                <a:uLnTx/>
                <a:uFillTx/>
                <a:latin typeface="隶书"/>
                <a:ea typeface="华文行楷" pitchFamily="2" charset="-122"/>
                <a:cs typeface="+mn-cs"/>
              </a:rPr>
              <a:t>（</a:t>
            </a:r>
            <a:r>
              <a:rPr kumimoji="0" lang="en-US" altLang="zh-CN" sz="3600" b="0" i="0" u="none" strike="noStrike" kern="1200" cap="none" spc="0" normalizeH="0" baseline="0" noProof="0">
                <a:ln w="9525">
                  <a:solidFill>
                    <a:srgbClr val="FF3300"/>
                  </a:solidFill>
                  <a:round/>
                </a:ln>
                <a:solidFill>
                  <a:srgbClr val="FF00FF"/>
                </a:solidFill>
                <a:effectLst/>
                <a:uLnTx/>
                <a:uFillTx/>
                <a:latin typeface="隶书"/>
                <a:ea typeface="华文行楷" pitchFamily="2" charset="-122"/>
                <a:cs typeface="+mn-cs"/>
              </a:rPr>
              <a:t>1861--1865</a:t>
            </a:r>
            <a:r>
              <a:rPr kumimoji="0" lang="zh-CN" altLang="en-US" sz="3600" b="0" i="0" u="none" strike="noStrike" kern="1200" cap="none" spc="0" normalizeH="0" baseline="0" noProof="0">
                <a:ln w="9525">
                  <a:solidFill>
                    <a:srgbClr val="FF3300"/>
                  </a:solidFill>
                  <a:round/>
                </a:ln>
                <a:solidFill>
                  <a:srgbClr val="FF00FF"/>
                </a:solidFill>
                <a:effectLst/>
                <a:uLnTx/>
                <a:uFillTx/>
                <a:latin typeface="隶书"/>
                <a:ea typeface="华文行楷" pitchFamily="2" charset="-122"/>
                <a:cs typeface="+mn-cs"/>
              </a:rPr>
              <a:t>年）</a:t>
            </a:r>
            <a:endParaRPr kumimoji="0" lang="zh-CN" altLang="en-US" sz="3600" b="0" i="0" u="none" strike="noStrike" kern="1200" cap="none" spc="0" normalizeH="0" baseline="0" noProof="0">
              <a:ln w="9525">
                <a:solidFill>
                  <a:srgbClr val="FF3300"/>
                </a:solidFill>
                <a:round/>
              </a:ln>
              <a:solidFill>
                <a:srgbClr val="FF00FF"/>
              </a:solidFill>
              <a:effectLst/>
              <a:uLnTx/>
              <a:uFillTx/>
              <a:latin typeface="隶书"/>
              <a:ea typeface="华文行楷" pitchFamily="2" charset="-122"/>
              <a:cs typeface="+mn-cs"/>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2" descr="美国领土扩张1"/>
          <p:cNvPicPr preferRelativeResize="0">
            <a:picLocks noChangeAspect="1"/>
          </p:cNvPicPr>
          <p:nvPr/>
        </p:nvPicPr>
        <p:blipFill>
          <a:blip r:embed="rId1"/>
          <a:stretch>
            <a:fillRect/>
          </a:stretch>
        </p:blipFill>
        <p:spPr>
          <a:xfrm>
            <a:off x="684213" y="-11112"/>
            <a:ext cx="7848600" cy="6869112"/>
          </a:xfrm>
          <a:prstGeom prst="rect">
            <a:avLst/>
          </a:prstGeom>
          <a:noFill/>
          <a:ln w="9525">
            <a:noFill/>
          </a:ln>
        </p:spPr>
      </p:pic>
      <p:sp>
        <p:nvSpPr>
          <p:cNvPr id="10243" name="AutoShape 3"/>
          <p:cNvSpPr/>
          <p:nvPr/>
        </p:nvSpPr>
        <p:spPr>
          <a:xfrm>
            <a:off x="0" y="4941888"/>
            <a:ext cx="2268538" cy="358775"/>
          </a:xfrm>
          <a:prstGeom prst="wedgeRectCallout">
            <a:avLst>
              <a:gd name="adj1" fmla="val 28935"/>
              <a:gd name="adj2" fmla="val 134069"/>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dirty="0">
                <a:latin typeface="楷体_GB2312" charset="-122"/>
              </a:rPr>
              <a:t>1867</a:t>
            </a:r>
            <a:r>
              <a:rPr lang="zh-CN" altLang="en-US" dirty="0">
                <a:latin typeface="楷体_GB2312" charset="-122"/>
              </a:rPr>
              <a:t>年从俄国</a:t>
            </a:r>
            <a:r>
              <a:rPr lang="zh-CN" altLang="en-US" dirty="0">
                <a:solidFill>
                  <a:srgbClr val="0000FF"/>
                </a:solidFill>
                <a:latin typeface="楷体_GB2312" charset="-122"/>
              </a:rPr>
              <a:t>购得</a:t>
            </a:r>
            <a:endParaRPr lang="zh-CN" altLang="en-US" dirty="0">
              <a:solidFill>
                <a:srgbClr val="0000FF"/>
              </a:solidFill>
              <a:latin typeface="楷体_GB2312" charset="-122"/>
            </a:endParaRPr>
          </a:p>
        </p:txBody>
      </p:sp>
      <p:sp>
        <p:nvSpPr>
          <p:cNvPr id="10244" name="AutoShape 4"/>
          <p:cNvSpPr/>
          <p:nvPr/>
        </p:nvSpPr>
        <p:spPr>
          <a:xfrm>
            <a:off x="4572000" y="4581525"/>
            <a:ext cx="1584325" cy="360363"/>
          </a:xfrm>
          <a:prstGeom prst="wedgeRectCallout">
            <a:avLst>
              <a:gd name="adj1" fmla="val -43787"/>
              <a:gd name="adj2" fmla="val 176870"/>
            </a:avLst>
          </a:prstGeom>
          <a:solidFill>
            <a:srgbClr val="FFFFCC"/>
          </a:solidFill>
          <a:ln w="9525" cap="flat" cmpd="sng">
            <a:solidFill>
              <a:schemeClr val="tx1"/>
            </a:solidFill>
            <a:prstDash val="solid"/>
            <a:miter/>
            <a:headEnd type="none" w="med" len="med"/>
            <a:tailEnd type="none" w="med" len="med"/>
          </a:ln>
        </p:spPr>
        <p:txBody>
          <a:bodyPr lIns="0" rIns="0"/>
          <a:p>
            <a:pPr algn="ctr"/>
            <a:r>
              <a:rPr lang="en-US" altLang="zh-CN" dirty="0">
                <a:latin typeface="楷体_GB2312" charset="-122"/>
              </a:rPr>
              <a:t>1898</a:t>
            </a:r>
            <a:r>
              <a:rPr lang="zh-CN" altLang="en-US" dirty="0">
                <a:latin typeface="楷体_GB2312" charset="-122"/>
              </a:rPr>
              <a:t>年</a:t>
            </a:r>
            <a:r>
              <a:rPr lang="zh-CN" altLang="en-US" dirty="0">
                <a:solidFill>
                  <a:srgbClr val="0000FF"/>
                </a:solidFill>
                <a:latin typeface="楷体_GB2312" charset="-122"/>
              </a:rPr>
              <a:t>吞并</a:t>
            </a:r>
            <a:endParaRPr lang="zh-CN" altLang="en-US" dirty="0">
              <a:solidFill>
                <a:srgbClr val="0000FF"/>
              </a:solidFill>
              <a:latin typeface="楷体_GB2312" charset="-122"/>
            </a:endParaRPr>
          </a:p>
        </p:txBody>
      </p:sp>
      <p:grpSp>
        <p:nvGrpSpPr>
          <p:cNvPr id="2" name="Group 5"/>
          <p:cNvGrpSpPr/>
          <p:nvPr/>
        </p:nvGrpSpPr>
        <p:grpSpPr>
          <a:xfrm>
            <a:off x="4643438" y="260350"/>
            <a:ext cx="3654425" cy="3676650"/>
            <a:chOff x="0" y="0"/>
            <a:chExt cx="2302" cy="2316"/>
          </a:xfrm>
        </p:grpSpPr>
        <p:sp>
          <p:nvSpPr>
            <p:cNvPr id="5146" name="未知"/>
            <p:cNvSpPr/>
            <p:nvPr/>
          </p:nvSpPr>
          <p:spPr>
            <a:xfrm>
              <a:off x="0" y="190"/>
              <a:ext cx="2216" cy="2126"/>
            </a:xfrm>
            <a:custGeom>
              <a:avLst/>
              <a:gdLst>
                <a:gd name="txL" fmla="*/ 0 w 2216"/>
                <a:gd name="txT" fmla="*/ 0 h 2126"/>
                <a:gd name="txR" fmla="*/ 2216 w 2216"/>
                <a:gd name="txB" fmla="*/ 2126 h 2126"/>
              </a:gdLst>
              <a:ahLst/>
              <a:cxnLst>
                <a:cxn ang="0">
                  <a:pos x="132" y="167"/>
                </a:cxn>
                <a:cxn ang="0">
                  <a:pos x="324" y="222"/>
                </a:cxn>
                <a:cxn ang="0">
                  <a:pos x="424" y="249"/>
                </a:cxn>
                <a:cxn ang="0">
                  <a:pos x="296" y="313"/>
                </a:cxn>
                <a:cxn ang="0">
                  <a:pos x="296" y="377"/>
                </a:cxn>
                <a:cxn ang="0">
                  <a:pos x="534" y="304"/>
                </a:cxn>
                <a:cxn ang="0">
                  <a:pos x="634" y="368"/>
                </a:cxn>
                <a:cxn ang="0">
                  <a:pos x="817" y="341"/>
                </a:cxn>
                <a:cxn ang="0">
                  <a:pos x="845" y="387"/>
                </a:cxn>
                <a:cxn ang="0">
                  <a:pos x="735" y="432"/>
                </a:cxn>
                <a:cxn ang="0">
                  <a:pos x="634" y="569"/>
                </a:cxn>
                <a:cxn ang="0">
                  <a:pos x="634" y="697"/>
                </a:cxn>
                <a:cxn ang="0">
                  <a:pos x="772" y="789"/>
                </a:cxn>
                <a:cxn ang="0">
                  <a:pos x="808" y="524"/>
                </a:cxn>
                <a:cxn ang="0">
                  <a:pos x="890" y="460"/>
                </a:cxn>
                <a:cxn ang="0">
                  <a:pos x="954" y="652"/>
                </a:cxn>
                <a:cxn ang="0">
                  <a:pos x="1055" y="688"/>
                </a:cxn>
                <a:cxn ang="0">
                  <a:pos x="1018" y="844"/>
                </a:cxn>
                <a:cxn ang="0">
                  <a:pos x="1366" y="697"/>
                </a:cxn>
                <a:cxn ang="0">
                  <a:pos x="1540" y="560"/>
                </a:cxn>
                <a:cxn ang="0">
                  <a:pos x="1576" y="441"/>
                </a:cxn>
                <a:cxn ang="0">
                  <a:pos x="1878" y="304"/>
                </a:cxn>
                <a:cxn ang="0">
                  <a:pos x="1969" y="21"/>
                </a:cxn>
                <a:cxn ang="0">
                  <a:pos x="2125" y="158"/>
                </a:cxn>
                <a:cxn ang="0">
                  <a:pos x="2097" y="332"/>
                </a:cxn>
                <a:cxn ang="0">
                  <a:pos x="2033" y="615"/>
                </a:cxn>
                <a:cxn ang="0">
                  <a:pos x="2052" y="661"/>
                </a:cxn>
                <a:cxn ang="0">
                  <a:pos x="1951" y="707"/>
                </a:cxn>
                <a:cxn ang="0">
                  <a:pos x="1850" y="780"/>
                </a:cxn>
                <a:cxn ang="0">
                  <a:pos x="1924" y="771"/>
                </a:cxn>
                <a:cxn ang="0">
                  <a:pos x="1759" y="1008"/>
                </a:cxn>
                <a:cxn ang="0">
                  <a:pos x="1722" y="1191"/>
                </a:cxn>
                <a:cxn ang="0">
                  <a:pos x="1677" y="1109"/>
                </a:cxn>
                <a:cxn ang="0">
                  <a:pos x="1686" y="1200"/>
                </a:cxn>
                <a:cxn ang="0">
                  <a:pos x="1722" y="1356"/>
                </a:cxn>
                <a:cxn ang="0">
                  <a:pos x="1732" y="1475"/>
                </a:cxn>
                <a:cxn ang="0">
                  <a:pos x="1549" y="1676"/>
                </a:cxn>
                <a:cxn ang="0">
                  <a:pos x="1000" y="2051"/>
                </a:cxn>
                <a:cxn ang="0">
                  <a:pos x="442" y="1950"/>
                </a:cxn>
                <a:cxn ang="0">
                  <a:pos x="424" y="1776"/>
                </a:cxn>
                <a:cxn ang="0">
                  <a:pos x="506" y="1648"/>
                </a:cxn>
                <a:cxn ang="0">
                  <a:pos x="570" y="1447"/>
                </a:cxn>
                <a:cxn ang="0">
                  <a:pos x="433" y="1209"/>
                </a:cxn>
                <a:cxn ang="0">
                  <a:pos x="369" y="1063"/>
                </a:cxn>
                <a:cxn ang="0">
                  <a:pos x="424" y="844"/>
                </a:cxn>
                <a:cxn ang="0">
                  <a:pos x="296" y="652"/>
                </a:cxn>
                <a:cxn ang="0">
                  <a:pos x="141" y="414"/>
                </a:cxn>
                <a:cxn ang="0">
                  <a:pos x="95" y="304"/>
                </a:cxn>
              </a:cxnLst>
              <a:rect l="txL" t="txT" r="txR" b="txB"/>
              <a:pathLst>
                <a:path w="2216" h="2126">
                  <a:moveTo>
                    <a:pt x="40" y="94"/>
                  </a:moveTo>
                  <a:cubicBezTo>
                    <a:pt x="124" y="121"/>
                    <a:pt x="0" y="72"/>
                    <a:pt x="77" y="149"/>
                  </a:cubicBezTo>
                  <a:cubicBezTo>
                    <a:pt x="91" y="163"/>
                    <a:pt x="132" y="167"/>
                    <a:pt x="132" y="167"/>
                  </a:cubicBezTo>
                  <a:cubicBezTo>
                    <a:pt x="155" y="162"/>
                    <a:pt x="191" y="149"/>
                    <a:pt x="214" y="167"/>
                  </a:cubicBezTo>
                  <a:cubicBezTo>
                    <a:pt x="222" y="173"/>
                    <a:pt x="216" y="188"/>
                    <a:pt x="223" y="195"/>
                  </a:cubicBezTo>
                  <a:cubicBezTo>
                    <a:pt x="242" y="215"/>
                    <a:pt x="297" y="213"/>
                    <a:pt x="324" y="222"/>
                  </a:cubicBezTo>
                  <a:cubicBezTo>
                    <a:pt x="333" y="216"/>
                    <a:pt x="340" y="204"/>
                    <a:pt x="351" y="204"/>
                  </a:cubicBezTo>
                  <a:cubicBezTo>
                    <a:pt x="370" y="204"/>
                    <a:pt x="406" y="222"/>
                    <a:pt x="406" y="222"/>
                  </a:cubicBezTo>
                  <a:cubicBezTo>
                    <a:pt x="412" y="231"/>
                    <a:pt x="427" y="238"/>
                    <a:pt x="424" y="249"/>
                  </a:cubicBezTo>
                  <a:cubicBezTo>
                    <a:pt x="422" y="258"/>
                    <a:pt x="405" y="254"/>
                    <a:pt x="397" y="259"/>
                  </a:cubicBezTo>
                  <a:cubicBezTo>
                    <a:pt x="390" y="264"/>
                    <a:pt x="386" y="273"/>
                    <a:pt x="378" y="277"/>
                  </a:cubicBezTo>
                  <a:cubicBezTo>
                    <a:pt x="354" y="291"/>
                    <a:pt x="323" y="304"/>
                    <a:pt x="296" y="313"/>
                  </a:cubicBezTo>
                  <a:cubicBezTo>
                    <a:pt x="293" y="322"/>
                    <a:pt x="291" y="332"/>
                    <a:pt x="287" y="341"/>
                  </a:cubicBezTo>
                  <a:cubicBezTo>
                    <a:pt x="282" y="351"/>
                    <a:pt x="266" y="358"/>
                    <a:pt x="269" y="368"/>
                  </a:cubicBezTo>
                  <a:cubicBezTo>
                    <a:pt x="271" y="377"/>
                    <a:pt x="287" y="374"/>
                    <a:pt x="296" y="377"/>
                  </a:cubicBezTo>
                  <a:cubicBezTo>
                    <a:pt x="362" y="356"/>
                    <a:pt x="341" y="343"/>
                    <a:pt x="369" y="387"/>
                  </a:cubicBezTo>
                  <a:cubicBezTo>
                    <a:pt x="399" y="376"/>
                    <a:pt x="422" y="360"/>
                    <a:pt x="452" y="350"/>
                  </a:cubicBezTo>
                  <a:cubicBezTo>
                    <a:pt x="476" y="314"/>
                    <a:pt x="492" y="314"/>
                    <a:pt x="534" y="304"/>
                  </a:cubicBezTo>
                  <a:cubicBezTo>
                    <a:pt x="536" y="303"/>
                    <a:pt x="581" y="269"/>
                    <a:pt x="589" y="277"/>
                  </a:cubicBezTo>
                  <a:cubicBezTo>
                    <a:pt x="601" y="289"/>
                    <a:pt x="564" y="320"/>
                    <a:pt x="561" y="323"/>
                  </a:cubicBezTo>
                  <a:cubicBezTo>
                    <a:pt x="602" y="336"/>
                    <a:pt x="593" y="354"/>
                    <a:pt x="634" y="368"/>
                  </a:cubicBezTo>
                  <a:cubicBezTo>
                    <a:pt x="729" y="356"/>
                    <a:pt x="683" y="367"/>
                    <a:pt x="762" y="341"/>
                  </a:cubicBezTo>
                  <a:cubicBezTo>
                    <a:pt x="771" y="338"/>
                    <a:pt x="790" y="332"/>
                    <a:pt x="790" y="332"/>
                  </a:cubicBezTo>
                  <a:cubicBezTo>
                    <a:pt x="825" y="295"/>
                    <a:pt x="793" y="317"/>
                    <a:pt x="817" y="341"/>
                  </a:cubicBezTo>
                  <a:cubicBezTo>
                    <a:pt x="824" y="348"/>
                    <a:pt x="836" y="347"/>
                    <a:pt x="845" y="350"/>
                  </a:cubicBezTo>
                  <a:cubicBezTo>
                    <a:pt x="854" y="356"/>
                    <a:pt x="872" y="357"/>
                    <a:pt x="872" y="368"/>
                  </a:cubicBezTo>
                  <a:cubicBezTo>
                    <a:pt x="872" y="379"/>
                    <a:pt x="855" y="382"/>
                    <a:pt x="845" y="387"/>
                  </a:cubicBezTo>
                  <a:cubicBezTo>
                    <a:pt x="827" y="395"/>
                    <a:pt x="808" y="399"/>
                    <a:pt x="790" y="405"/>
                  </a:cubicBezTo>
                  <a:cubicBezTo>
                    <a:pt x="781" y="408"/>
                    <a:pt x="762" y="414"/>
                    <a:pt x="762" y="414"/>
                  </a:cubicBezTo>
                  <a:cubicBezTo>
                    <a:pt x="753" y="420"/>
                    <a:pt x="745" y="428"/>
                    <a:pt x="735" y="432"/>
                  </a:cubicBezTo>
                  <a:cubicBezTo>
                    <a:pt x="717" y="440"/>
                    <a:pt x="680" y="451"/>
                    <a:pt x="680" y="451"/>
                  </a:cubicBezTo>
                  <a:cubicBezTo>
                    <a:pt x="655" y="476"/>
                    <a:pt x="649" y="500"/>
                    <a:pt x="625" y="524"/>
                  </a:cubicBezTo>
                  <a:cubicBezTo>
                    <a:pt x="604" y="588"/>
                    <a:pt x="589" y="586"/>
                    <a:pt x="634" y="569"/>
                  </a:cubicBezTo>
                  <a:cubicBezTo>
                    <a:pt x="640" y="563"/>
                    <a:pt x="650" y="543"/>
                    <a:pt x="653" y="551"/>
                  </a:cubicBezTo>
                  <a:cubicBezTo>
                    <a:pt x="658" y="566"/>
                    <a:pt x="646" y="582"/>
                    <a:pt x="644" y="597"/>
                  </a:cubicBezTo>
                  <a:cubicBezTo>
                    <a:pt x="640" y="630"/>
                    <a:pt x="637" y="664"/>
                    <a:pt x="634" y="697"/>
                  </a:cubicBezTo>
                  <a:cubicBezTo>
                    <a:pt x="638" y="757"/>
                    <a:pt x="611" y="857"/>
                    <a:pt x="680" y="880"/>
                  </a:cubicBezTo>
                  <a:cubicBezTo>
                    <a:pt x="701" y="877"/>
                    <a:pt x="727" y="884"/>
                    <a:pt x="744" y="871"/>
                  </a:cubicBezTo>
                  <a:cubicBezTo>
                    <a:pt x="767" y="853"/>
                    <a:pt x="762" y="816"/>
                    <a:pt x="772" y="789"/>
                  </a:cubicBezTo>
                  <a:cubicBezTo>
                    <a:pt x="748" y="719"/>
                    <a:pt x="757" y="753"/>
                    <a:pt x="744" y="688"/>
                  </a:cubicBezTo>
                  <a:cubicBezTo>
                    <a:pt x="750" y="625"/>
                    <a:pt x="744" y="567"/>
                    <a:pt x="781" y="515"/>
                  </a:cubicBezTo>
                  <a:cubicBezTo>
                    <a:pt x="790" y="518"/>
                    <a:pt x="801" y="531"/>
                    <a:pt x="808" y="524"/>
                  </a:cubicBezTo>
                  <a:cubicBezTo>
                    <a:pt x="813" y="519"/>
                    <a:pt x="832" y="447"/>
                    <a:pt x="836" y="432"/>
                  </a:cubicBezTo>
                  <a:cubicBezTo>
                    <a:pt x="848" y="435"/>
                    <a:pt x="861" y="435"/>
                    <a:pt x="872" y="441"/>
                  </a:cubicBezTo>
                  <a:cubicBezTo>
                    <a:pt x="880" y="445"/>
                    <a:pt x="882" y="456"/>
                    <a:pt x="890" y="460"/>
                  </a:cubicBezTo>
                  <a:cubicBezTo>
                    <a:pt x="907" y="469"/>
                    <a:pt x="945" y="478"/>
                    <a:pt x="945" y="478"/>
                  </a:cubicBezTo>
                  <a:cubicBezTo>
                    <a:pt x="968" y="545"/>
                    <a:pt x="959" y="514"/>
                    <a:pt x="973" y="569"/>
                  </a:cubicBezTo>
                  <a:cubicBezTo>
                    <a:pt x="956" y="621"/>
                    <a:pt x="940" y="593"/>
                    <a:pt x="954" y="652"/>
                  </a:cubicBezTo>
                  <a:cubicBezTo>
                    <a:pt x="963" y="649"/>
                    <a:pt x="976" y="651"/>
                    <a:pt x="982" y="643"/>
                  </a:cubicBezTo>
                  <a:cubicBezTo>
                    <a:pt x="1014" y="604"/>
                    <a:pt x="964" y="597"/>
                    <a:pt x="1018" y="615"/>
                  </a:cubicBezTo>
                  <a:cubicBezTo>
                    <a:pt x="1051" y="646"/>
                    <a:pt x="1034" y="625"/>
                    <a:pt x="1055" y="688"/>
                  </a:cubicBezTo>
                  <a:cubicBezTo>
                    <a:pt x="1058" y="697"/>
                    <a:pt x="1061" y="707"/>
                    <a:pt x="1064" y="716"/>
                  </a:cubicBezTo>
                  <a:cubicBezTo>
                    <a:pt x="1067" y="725"/>
                    <a:pt x="1073" y="743"/>
                    <a:pt x="1073" y="743"/>
                  </a:cubicBezTo>
                  <a:cubicBezTo>
                    <a:pt x="1057" y="791"/>
                    <a:pt x="1053" y="809"/>
                    <a:pt x="1018" y="844"/>
                  </a:cubicBezTo>
                  <a:cubicBezTo>
                    <a:pt x="1063" y="886"/>
                    <a:pt x="1088" y="869"/>
                    <a:pt x="1156" y="862"/>
                  </a:cubicBezTo>
                  <a:cubicBezTo>
                    <a:pt x="1187" y="841"/>
                    <a:pt x="1221" y="810"/>
                    <a:pt x="1256" y="798"/>
                  </a:cubicBezTo>
                  <a:cubicBezTo>
                    <a:pt x="1292" y="762"/>
                    <a:pt x="1331" y="734"/>
                    <a:pt x="1366" y="697"/>
                  </a:cubicBezTo>
                  <a:cubicBezTo>
                    <a:pt x="1360" y="679"/>
                    <a:pt x="1335" y="657"/>
                    <a:pt x="1348" y="643"/>
                  </a:cubicBezTo>
                  <a:cubicBezTo>
                    <a:pt x="1382" y="607"/>
                    <a:pt x="1414" y="612"/>
                    <a:pt x="1466" y="606"/>
                  </a:cubicBezTo>
                  <a:cubicBezTo>
                    <a:pt x="1498" y="596"/>
                    <a:pt x="1517" y="583"/>
                    <a:pt x="1540" y="560"/>
                  </a:cubicBezTo>
                  <a:cubicBezTo>
                    <a:pt x="1543" y="551"/>
                    <a:pt x="1547" y="542"/>
                    <a:pt x="1549" y="533"/>
                  </a:cubicBezTo>
                  <a:cubicBezTo>
                    <a:pt x="1553" y="509"/>
                    <a:pt x="1551" y="484"/>
                    <a:pt x="1558" y="460"/>
                  </a:cubicBezTo>
                  <a:cubicBezTo>
                    <a:pt x="1560" y="452"/>
                    <a:pt x="1571" y="448"/>
                    <a:pt x="1576" y="441"/>
                  </a:cubicBezTo>
                  <a:cubicBezTo>
                    <a:pt x="1599" y="411"/>
                    <a:pt x="1603" y="399"/>
                    <a:pt x="1640" y="387"/>
                  </a:cubicBezTo>
                  <a:cubicBezTo>
                    <a:pt x="1677" y="348"/>
                    <a:pt x="1720" y="353"/>
                    <a:pt x="1768" y="341"/>
                  </a:cubicBezTo>
                  <a:cubicBezTo>
                    <a:pt x="1805" y="332"/>
                    <a:pt x="1842" y="316"/>
                    <a:pt x="1878" y="304"/>
                  </a:cubicBezTo>
                  <a:cubicBezTo>
                    <a:pt x="1919" y="242"/>
                    <a:pt x="1898" y="264"/>
                    <a:pt x="1933" y="231"/>
                  </a:cubicBezTo>
                  <a:cubicBezTo>
                    <a:pt x="1970" y="83"/>
                    <a:pt x="1935" y="241"/>
                    <a:pt x="1960" y="48"/>
                  </a:cubicBezTo>
                  <a:cubicBezTo>
                    <a:pt x="1961" y="39"/>
                    <a:pt x="1960" y="25"/>
                    <a:pt x="1969" y="21"/>
                  </a:cubicBezTo>
                  <a:cubicBezTo>
                    <a:pt x="1988" y="11"/>
                    <a:pt x="2012" y="15"/>
                    <a:pt x="2033" y="12"/>
                  </a:cubicBezTo>
                  <a:cubicBezTo>
                    <a:pt x="2042" y="9"/>
                    <a:pt x="2052" y="0"/>
                    <a:pt x="2061" y="3"/>
                  </a:cubicBezTo>
                  <a:cubicBezTo>
                    <a:pt x="2098" y="15"/>
                    <a:pt x="2115" y="128"/>
                    <a:pt x="2125" y="158"/>
                  </a:cubicBezTo>
                  <a:cubicBezTo>
                    <a:pt x="2128" y="167"/>
                    <a:pt x="2143" y="164"/>
                    <a:pt x="2152" y="167"/>
                  </a:cubicBezTo>
                  <a:cubicBezTo>
                    <a:pt x="2177" y="207"/>
                    <a:pt x="2190" y="192"/>
                    <a:pt x="2216" y="231"/>
                  </a:cubicBezTo>
                  <a:cubicBezTo>
                    <a:pt x="2186" y="277"/>
                    <a:pt x="2135" y="294"/>
                    <a:pt x="2097" y="332"/>
                  </a:cubicBezTo>
                  <a:cubicBezTo>
                    <a:pt x="2083" y="374"/>
                    <a:pt x="2066" y="364"/>
                    <a:pt x="2042" y="396"/>
                  </a:cubicBezTo>
                  <a:cubicBezTo>
                    <a:pt x="2008" y="442"/>
                    <a:pt x="2001" y="462"/>
                    <a:pt x="1988" y="515"/>
                  </a:cubicBezTo>
                  <a:cubicBezTo>
                    <a:pt x="1995" y="568"/>
                    <a:pt x="1983" y="598"/>
                    <a:pt x="2033" y="615"/>
                  </a:cubicBezTo>
                  <a:cubicBezTo>
                    <a:pt x="2039" y="621"/>
                    <a:pt x="2045" y="628"/>
                    <a:pt x="2052" y="633"/>
                  </a:cubicBezTo>
                  <a:cubicBezTo>
                    <a:pt x="2060" y="638"/>
                    <a:pt x="2079" y="633"/>
                    <a:pt x="2079" y="643"/>
                  </a:cubicBezTo>
                  <a:cubicBezTo>
                    <a:pt x="2079" y="654"/>
                    <a:pt x="2062" y="658"/>
                    <a:pt x="2052" y="661"/>
                  </a:cubicBezTo>
                  <a:cubicBezTo>
                    <a:pt x="2031" y="667"/>
                    <a:pt x="2009" y="667"/>
                    <a:pt x="1988" y="670"/>
                  </a:cubicBezTo>
                  <a:cubicBezTo>
                    <a:pt x="1985" y="679"/>
                    <a:pt x="1985" y="690"/>
                    <a:pt x="1978" y="697"/>
                  </a:cubicBezTo>
                  <a:cubicBezTo>
                    <a:pt x="1971" y="704"/>
                    <a:pt x="1959" y="702"/>
                    <a:pt x="1951" y="707"/>
                  </a:cubicBezTo>
                  <a:cubicBezTo>
                    <a:pt x="1932" y="718"/>
                    <a:pt x="1914" y="731"/>
                    <a:pt x="1896" y="743"/>
                  </a:cubicBezTo>
                  <a:cubicBezTo>
                    <a:pt x="1887" y="749"/>
                    <a:pt x="1878" y="755"/>
                    <a:pt x="1869" y="761"/>
                  </a:cubicBezTo>
                  <a:cubicBezTo>
                    <a:pt x="1862" y="766"/>
                    <a:pt x="1842" y="776"/>
                    <a:pt x="1850" y="780"/>
                  </a:cubicBezTo>
                  <a:cubicBezTo>
                    <a:pt x="1856" y="784"/>
                    <a:pt x="1905" y="764"/>
                    <a:pt x="1914" y="761"/>
                  </a:cubicBezTo>
                  <a:cubicBezTo>
                    <a:pt x="1920" y="755"/>
                    <a:pt x="1927" y="737"/>
                    <a:pt x="1933" y="743"/>
                  </a:cubicBezTo>
                  <a:cubicBezTo>
                    <a:pt x="1940" y="750"/>
                    <a:pt x="1931" y="764"/>
                    <a:pt x="1924" y="771"/>
                  </a:cubicBezTo>
                  <a:cubicBezTo>
                    <a:pt x="1917" y="778"/>
                    <a:pt x="1905" y="777"/>
                    <a:pt x="1896" y="780"/>
                  </a:cubicBezTo>
                  <a:cubicBezTo>
                    <a:pt x="1847" y="813"/>
                    <a:pt x="1863" y="814"/>
                    <a:pt x="1796" y="825"/>
                  </a:cubicBezTo>
                  <a:cubicBezTo>
                    <a:pt x="1815" y="882"/>
                    <a:pt x="1829" y="985"/>
                    <a:pt x="1759" y="1008"/>
                  </a:cubicBezTo>
                  <a:cubicBezTo>
                    <a:pt x="1750" y="1005"/>
                    <a:pt x="1734" y="990"/>
                    <a:pt x="1732" y="999"/>
                  </a:cubicBezTo>
                  <a:cubicBezTo>
                    <a:pt x="1727" y="1025"/>
                    <a:pt x="1754" y="1060"/>
                    <a:pt x="1768" y="1081"/>
                  </a:cubicBezTo>
                  <a:cubicBezTo>
                    <a:pt x="1760" y="1137"/>
                    <a:pt x="1768" y="1162"/>
                    <a:pt x="1722" y="1191"/>
                  </a:cubicBezTo>
                  <a:cubicBezTo>
                    <a:pt x="1725" y="1182"/>
                    <a:pt x="1734" y="1173"/>
                    <a:pt x="1732" y="1164"/>
                  </a:cubicBezTo>
                  <a:cubicBezTo>
                    <a:pt x="1730" y="1155"/>
                    <a:pt x="1718" y="1153"/>
                    <a:pt x="1713" y="1145"/>
                  </a:cubicBezTo>
                  <a:cubicBezTo>
                    <a:pt x="1689" y="1105"/>
                    <a:pt x="1725" y="1125"/>
                    <a:pt x="1677" y="1109"/>
                  </a:cubicBezTo>
                  <a:cubicBezTo>
                    <a:pt x="1669" y="1083"/>
                    <a:pt x="1671" y="1007"/>
                    <a:pt x="1649" y="1072"/>
                  </a:cubicBezTo>
                  <a:cubicBezTo>
                    <a:pt x="1655" y="1098"/>
                    <a:pt x="1660" y="1119"/>
                    <a:pt x="1668" y="1145"/>
                  </a:cubicBezTo>
                  <a:cubicBezTo>
                    <a:pt x="1674" y="1163"/>
                    <a:pt x="1686" y="1200"/>
                    <a:pt x="1686" y="1200"/>
                  </a:cubicBezTo>
                  <a:cubicBezTo>
                    <a:pt x="1689" y="1221"/>
                    <a:pt x="1681" y="1248"/>
                    <a:pt x="1695" y="1264"/>
                  </a:cubicBezTo>
                  <a:cubicBezTo>
                    <a:pt x="1707" y="1278"/>
                    <a:pt x="1740" y="1257"/>
                    <a:pt x="1750" y="1273"/>
                  </a:cubicBezTo>
                  <a:cubicBezTo>
                    <a:pt x="1774" y="1311"/>
                    <a:pt x="1742" y="1336"/>
                    <a:pt x="1722" y="1356"/>
                  </a:cubicBezTo>
                  <a:cubicBezTo>
                    <a:pt x="1743" y="1363"/>
                    <a:pt x="1773" y="1356"/>
                    <a:pt x="1786" y="1374"/>
                  </a:cubicBezTo>
                  <a:cubicBezTo>
                    <a:pt x="1807" y="1402"/>
                    <a:pt x="1732" y="1417"/>
                    <a:pt x="1722" y="1420"/>
                  </a:cubicBezTo>
                  <a:cubicBezTo>
                    <a:pt x="1725" y="1438"/>
                    <a:pt x="1732" y="1456"/>
                    <a:pt x="1732" y="1475"/>
                  </a:cubicBezTo>
                  <a:cubicBezTo>
                    <a:pt x="1732" y="1506"/>
                    <a:pt x="1696" y="1519"/>
                    <a:pt x="1677" y="1539"/>
                  </a:cubicBezTo>
                  <a:cubicBezTo>
                    <a:pt x="1648" y="1622"/>
                    <a:pt x="1671" y="1577"/>
                    <a:pt x="1604" y="1621"/>
                  </a:cubicBezTo>
                  <a:cubicBezTo>
                    <a:pt x="1588" y="1663"/>
                    <a:pt x="1578" y="1645"/>
                    <a:pt x="1549" y="1676"/>
                  </a:cubicBezTo>
                  <a:cubicBezTo>
                    <a:pt x="1525" y="1747"/>
                    <a:pt x="1459" y="1776"/>
                    <a:pt x="1402" y="1813"/>
                  </a:cubicBezTo>
                  <a:cubicBezTo>
                    <a:pt x="1380" y="1879"/>
                    <a:pt x="1370" y="1948"/>
                    <a:pt x="1348" y="2014"/>
                  </a:cubicBezTo>
                  <a:cubicBezTo>
                    <a:pt x="1385" y="2126"/>
                    <a:pt x="1138" y="2055"/>
                    <a:pt x="1000" y="2051"/>
                  </a:cubicBezTo>
                  <a:cubicBezTo>
                    <a:pt x="929" y="2025"/>
                    <a:pt x="1012" y="2051"/>
                    <a:pt x="854" y="2051"/>
                  </a:cubicBezTo>
                  <a:cubicBezTo>
                    <a:pt x="699" y="2051"/>
                    <a:pt x="543" y="2044"/>
                    <a:pt x="388" y="2041"/>
                  </a:cubicBezTo>
                  <a:cubicBezTo>
                    <a:pt x="406" y="1987"/>
                    <a:pt x="394" y="1966"/>
                    <a:pt x="442" y="1950"/>
                  </a:cubicBezTo>
                  <a:cubicBezTo>
                    <a:pt x="461" y="1899"/>
                    <a:pt x="453" y="1945"/>
                    <a:pt x="433" y="1904"/>
                  </a:cubicBezTo>
                  <a:cubicBezTo>
                    <a:pt x="424" y="1887"/>
                    <a:pt x="415" y="1849"/>
                    <a:pt x="415" y="1849"/>
                  </a:cubicBezTo>
                  <a:cubicBezTo>
                    <a:pt x="418" y="1825"/>
                    <a:pt x="415" y="1799"/>
                    <a:pt x="424" y="1776"/>
                  </a:cubicBezTo>
                  <a:cubicBezTo>
                    <a:pt x="428" y="1766"/>
                    <a:pt x="446" y="1767"/>
                    <a:pt x="452" y="1758"/>
                  </a:cubicBezTo>
                  <a:cubicBezTo>
                    <a:pt x="459" y="1747"/>
                    <a:pt x="456" y="1733"/>
                    <a:pt x="461" y="1721"/>
                  </a:cubicBezTo>
                  <a:cubicBezTo>
                    <a:pt x="471" y="1696"/>
                    <a:pt x="488" y="1667"/>
                    <a:pt x="506" y="1648"/>
                  </a:cubicBezTo>
                  <a:cubicBezTo>
                    <a:pt x="521" y="1607"/>
                    <a:pt x="522" y="1571"/>
                    <a:pt x="534" y="1529"/>
                  </a:cubicBezTo>
                  <a:cubicBezTo>
                    <a:pt x="537" y="1519"/>
                    <a:pt x="548" y="1512"/>
                    <a:pt x="552" y="1502"/>
                  </a:cubicBezTo>
                  <a:cubicBezTo>
                    <a:pt x="560" y="1484"/>
                    <a:pt x="570" y="1447"/>
                    <a:pt x="570" y="1447"/>
                  </a:cubicBezTo>
                  <a:cubicBezTo>
                    <a:pt x="557" y="1395"/>
                    <a:pt x="547" y="1376"/>
                    <a:pt x="516" y="1328"/>
                  </a:cubicBezTo>
                  <a:cubicBezTo>
                    <a:pt x="489" y="1287"/>
                    <a:pt x="495" y="1236"/>
                    <a:pt x="461" y="1200"/>
                  </a:cubicBezTo>
                  <a:cubicBezTo>
                    <a:pt x="452" y="1203"/>
                    <a:pt x="442" y="1213"/>
                    <a:pt x="433" y="1209"/>
                  </a:cubicBezTo>
                  <a:cubicBezTo>
                    <a:pt x="411" y="1200"/>
                    <a:pt x="417" y="1169"/>
                    <a:pt x="406" y="1155"/>
                  </a:cubicBezTo>
                  <a:cubicBezTo>
                    <a:pt x="399" y="1146"/>
                    <a:pt x="387" y="1142"/>
                    <a:pt x="378" y="1136"/>
                  </a:cubicBezTo>
                  <a:cubicBezTo>
                    <a:pt x="336" y="1072"/>
                    <a:pt x="324" y="1093"/>
                    <a:pt x="369" y="1063"/>
                  </a:cubicBezTo>
                  <a:cubicBezTo>
                    <a:pt x="393" y="993"/>
                    <a:pt x="392" y="1027"/>
                    <a:pt x="378" y="963"/>
                  </a:cubicBezTo>
                  <a:cubicBezTo>
                    <a:pt x="420" y="948"/>
                    <a:pt x="409" y="935"/>
                    <a:pt x="433" y="899"/>
                  </a:cubicBezTo>
                  <a:cubicBezTo>
                    <a:pt x="444" y="866"/>
                    <a:pt x="449" y="873"/>
                    <a:pt x="424" y="844"/>
                  </a:cubicBezTo>
                  <a:cubicBezTo>
                    <a:pt x="410" y="828"/>
                    <a:pt x="378" y="798"/>
                    <a:pt x="378" y="798"/>
                  </a:cubicBezTo>
                  <a:cubicBezTo>
                    <a:pt x="357" y="733"/>
                    <a:pt x="371" y="759"/>
                    <a:pt x="342" y="716"/>
                  </a:cubicBezTo>
                  <a:cubicBezTo>
                    <a:pt x="321" y="652"/>
                    <a:pt x="342" y="667"/>
                    <a:pt x="296" y="652"/>
                  </a:cubicBezTo>
                  <a:cubicBezTo>
                    <a:pt x="267" y="632"/>
                    <a:pt x="254" y="621"/>
                    <a:pt x="223" y="606"/>
                  </a:cubicBezTo>
                  <a:cubicBezTo>
                    <a:pt x="193" y="591"/>
                    <a:pt x="182" y="571"/>
                    <a:pt x="150" y="560"/>
                  </a:cubicBezTo>
                  <a:cubicBezTo>
                    <a:pt x="116" y="509"/>
                    <a:pt x="73" y="479"/>
                    <a:pt x="141" y="414"/>
                  </a:cubicBezTo>
                  <a:cubicBezTo>
                    <a:pt x="144" y="405"/>
                    <a:pt x="145" y="395"/>
                    <a:pt x="150" y="387"/>
                  </a:cubicBezTo>
                  <a:cubicBezTo>
                    <a:pt x="154" y="379"/>
                    <a:pt x="167" y="377"/>
                    <a:pt x="168" y="368"/>
                  </a:cubicBezTo>
                  <a:cubicBezTo>
                    <a:pt x="176" y="317"/>
                    <a:pt x="129" y="311"/>
                    <a:pt x="95" y="304"/>
                  </a:cubicBezTo>
                  <a:cubicBezTo>
                    <a:pt x="77" y="250"/>
                    <a:pt x="63" y="188"/>
                    <a:pt x="31" y="140"/>
                  </a:cubicBezTo>
                  <a:cubicBezTo>
                    <a:pt x="42" y="106"/>
                    <a:pt x="40" y="122"/>
                    <a:pt x="40" y="94"/>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47" name="AutoShape 7"/>
            <p:cNvSpPr/>
            <p:nvPr/>
          </p:nvSpPr>
          <p:spPr>
            <a:xfrm>
              <a:off x="965" y="0"/>
              <a:ext cx="1337" cy="499"/>
            </a:xfrm>
            <a:prstGeom prst="wedgeRectCallout">
              <a:avLst>
                <a:gd name="adj1" fmla="val -17389"/>
                <a:gd name="adj2" fmla="val 154009"/>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dirty="0">
                  <a:latin typeface="楷体_GB2312" charset="-122"/>
                </a:rPr>
                <a:t>1783</a:t>
              </a:r>
              <a:r>
                <a:rPr lang="zh-CN" altLang="en-US" dirty="0">
                  <a:latin typeface="楷体_GB2312" charset="-122"/>
                </a:rPr>
                <a:t>年英国承认美国独立时的领土</a:t>
              </a:r>
              <a:endParaRPr lang="zh-CN" altLang="en-US" dirty="0">
                <a:latin typeface="楷体_GB2312" charset="-122"/>
              </a:endParaRPr>
            </a:p>
          </p:txBody>
        </p:sp>
      </p:grpSp>
      <p:grpSp>
        <p:nvGrpSpPr>
          <p:cNvPr id="3" name="Group 8"/>
          <p:cNvGrpSpPr/>
          <p:nvPr/>
        </p:nvGrpSpPr>
        <p:grpSpPr>
          <a:xfrm>
            <a:off x="2546350" y="0"/>
            <a:ext cx="3027363" cy="4122738"/>
            <a:chOff x="0" y="0"/>
            <a:chExt cx="1907" cy="2597"/>
          </a:xfrm>
        </p:grpSpPr>
        <p:sp>
          <p:nvSpPr>
            <p:cNvPr id="5144" name="未知"/>
            <p:cNvSpPr/>
            <p:nvPr/>
          </p:nvSpPr>
          <p:spPr>
            <a:xfrm>
              <a:off x="0" y="375"/>
              <a:ext cx="1907" cy="2222"/>
            </a:xfrm>
            <a:custGeom>
              <a:avLst/>
              <a:gdLst>
                <a:gd name="txL" fmla="*/ 0 w 1907"/>
                <a:gd name="txT" fmla="*/ 0 h 2222"/>
                <a:gd name="txR" fmla="*/ 1907 w 1907"/>
                <a:gd name="txB" fmla="*/ 2222 h 2222"/>
              </a:gdLst>
              <a:ahLst/>
              <a:cxnLst>
                <a:cxn ang="0">
                  <a:pos x="197" y="36"/>
                </a:cxn>
                <a:cxn ang="0">
                  <a:pos x="746" y="100"/>
                </a:cxn>
                <a:cxn ang="0">
                  <a:pos x="837" y="137"/>
                </a:cxn>
                <a:cxn ang="0">
                  <a:pos x="883" y="174"/>
                </a:cxn>
                <a:cxn ang="0">
                  <a:pos x="947" y="219"/>
                </a:cxn>
                <a:cxn ang="0">
                  <a:pos x="1148" y="375"/>
                </a:cxn>
                <a:cxn ang="0">
                  <a:pos x="1294" y="484"/>
                </a:cxn>
                <a:cxn ang="0">
                  <a:pos x="1340" y="420"/>
                </a:cxn>
                <a:cxn ang="0">
                  <a:pos x="1441" y="320"/>
                </a:cxn>
                <a:cxn ang="0">
                  <a:pos x="1413" y="439"/>
                </a:cxn>
                <a:cxn ang="0">
                  <a:pos x="1514" y="558"/>
                </a:cxn>
                <a:cxn ang="0">
                  <a:pos x="1642" y="686"/>
                </a:cxn>
                <a:cxn ang="0">
                  <a:pos x="1697" y="786"/>
                </a:cxn>
                <a:cxn ang="0">
                  <a:pos x="1724" y="932"/>
                </a:cxn>
                <a:cxn ang="0">
                  <a:pos x="1687" y="1143"/>
                </a:cxn>
                <a:cxn ang="0">
                  <a:pos x="1788" y="1252"/>
                </a:cxn>
                <a:cxn ang="0">
                  <a:pos x="1815" y="1335"/>
                </a:cxn>
                <a:cxn ang="0">
                  <a:pos x="1843" y="1417"/>
                </a:cxn>
                <a:cxn ang="0">
                  <a:pos x="1779" y="1655"/>
                </a:cxn>
                <a:cxn ang="0">
                  <a:pos x="1715" y="2048"/>
                </a:cxn>
                <a:cxn ang="0">
                  <a:pos x="1779" y="2158"/>
                </a:cxn>
                <a:cxn ang="0">
                  <a:pos x="1889" y="2148"/>
                </a:cxn>
                <a:cxn ang="0">
                  <a:pos x="1559" y="2212"/>
                </a:cxn>
                <a:cxn ang="0">
                  <a:pos x="1523" y="2130"/>
                </a:cxn>
                <a:cxn ang="0">
                  <a:pos x="1505" y="1883"/>
                </a:cxn>
                <a:cxn ang="0">
                  <a:pos x="1221" y="1764"/>
                </a:cxn>
                <a:cxn ang="0">
                  <a:pos x="974" y="1682"/>
                </a:cxn>
                <a:cxn ang="0">
                  <a:pos x="929" y="1646"/>
                </a:cxn>
                <a:cxn ang="0">
                  <a:pos x="947" y="1463"/>
                </a:cxn>
                <a:cxn ang="0">
                  <a:pos x="892" y="1344"/>
                </a:cxn>
                <a:cxn ang="0">
                  <a:pos x="618" y="1271"/>
                </a:cxn>
                <a:cxn ang="0">
                  <a:pos x="453" y="1234"/>
                </a:cxn>
                <a:cxn ang="0">
                  <a:pos x="453" y="978"/>
                </a:cxn>
                <a:cxn ang="0">
                  <a:pos x="389" y="841"/>
                </a:cxn>
                <a:cxn ang="0">
                  <a:pos x="334" y="814"/>
                </a:cxn>
                <a:cxn ang="0">
                  <a:pos x="234" y="640"/>
                </a:cxn>
                <a:cxn ang="0">
                  <a:pos x="179" y="576"/>
                </a:cxn>
                <a:cxn ang="0">
                  <a:pos x="133" y="539"/>
                </a:cxn>
                <a:cxn ang="0">
                  <a:pos x="14" y="466"/>
                </a:cxn>
                <a:cxn ang="0">
                  <a:pos x="60" y="366"/>
                </a:cxn>
                <a:cxn ang="0">
                  <a:pos x="51" y="0"/>
                </a:cxn>
              </a:cxnLst>
              <a:rect l="txL" t="txT" r="txR" b="txB"/>
              <a:pathLst>
                <a:path w="1907" h="2222">
                  <a:moveTo>
                    <a:pt x="51" y="0"/>
                  </a:moveTo>
                  <a:cubicBezTo>
                    <a:pt x="101" y="12"/>
                    <a:pt x="146" y="28"/>
                    <a:pt x="197" y="36"/>
                  </a:cubicBezTo>
                  <a:cubicBezTo>
                    <a:pt x="258" y="58"/>
                    <a:pt x="326" y="64"/>
                    <a:pt x="389" y="73"/>
                  </a:cubicBezTo>
                  <a:cubicBezTo>
                    <a:pt x="540" y="122"/>
                    <a:pt x="425" y="90"/>
                    <a:pt x="746" y="100"/>
                  </a:cubicBezTo>
                  <a:cubicBezTo>
                    <a:pt x="770" y="103"/>
                    <a:pt x="796" y="101"/>
                    <a:pt x="819" y="110"/>
                  </a:cubicBezTo>
                  <a:cubicBezTo>
                    <a:pt x="829" y="114"/>
                    <a:pt x="828" y="130"/>
                    <a:pt x="837" y="137"/>
                  </a:cubicBezTo>
                  <a:cubicBezTo>
                    <a:pt x="845" y="143"/>
                    <a:pt x="856" y="143"/>
                    <a:pt x="865" y="146"/>
                  </a:cubicBezTo>
                  <a:cubicBezTo>
                    <a:pt x="871" y="155"/>
                    <a:pt x="874" y="167"/>
                    <a:pt x="883" y="174"/>
                  </a:cubicBezTo>
                  <a:cubicBezTo>
                    <a:pt x="890" y="180"/>
                    <a:pt x="903" y="176"/>
                    <a:pt x="910" y="183"/>
                  </a:cubicBezTo>
                  <a:cubicBezTo>
                    <a:pt x="958" y="231"/>
                    <a:pt x="873" y="195"/>
                    <a:pt x="947" y="219"/>
                  </a:cubicBezTo>
                  <a:cubicBezTo>
                    <a:pt x="986" y="247"/>
                    <a:pt x="1029" y="245"/>
                    <a:pt x="1075" y="256"/>
                  </a:cubicBezTo>
                  <a:cubicBezTo>
                    <a:pt x="1093" y="312"/>
                    <a:pt x="1108" y="333"/>
                    <a:pt x="1148" y="375"/>
                  </a:cubicBezTo>
                  <a:cubicBezTo>
                    <a:pt x="1160" y="433"/>
                    <a:pt x="1182" y="473"/>
                    <a:pt x="1239" y="494"/>
                  </a:cubicBezTo>
                  <a:cubicBezTo>
                    <a:pt x="1257" y="491"/>
                    <a:pt x="1278" y="493"/>
                    <a:pt x="1294" y="484"/>
                  </a:cubicBezTo>
                  <a:cubicBezTo>
                    <a:pt x="1302" y="479"/>
                    <a:pt x="1298" y="465"/>
                    <a:pt x="1303" y="457"/>
                  </a:cubicBezTo>
                  <a:cubicBezTo>
                    <a:pt x="1312" y="442"/>
                    <a:pt x="1328" y="433"/>
                    <a:pt x="1340" y="420"/>
                  </a:cubicBezTo>
                  <a:cubicBezTo>
                    <a:pt x="1351" y="375"/>
                    <a:pt x="1375" y="338"/>
                    <a:pt x="1386" y="292"/>
                  </a:cubicBezTo>
                  <a:cubicBezTo>
                    <a:pt x="1406" y="298"/>
                    <a:pt x="1430" y="298"/>
                    <a:pt x="1441" y="320"/>
                  </a:cubicBezTo>
                  <a:cubicBezTo>
                    <a:pt x="1450" y="337"/>
                    <a:pt x="1459" y="375"/>
                    <a:pt x="1459" y="375"/>
                  </a:cubicBezTo>
                  <a:cubicBezTo>
                    <a:pt x="1440" y="431"/>
                    <a:pt x="1431" y="382"/>
                    <a:pt x="1413" y="439"/>
                  </a:cubicBezTo>
                  <a:cubicBezTo>
                    <a:pt x="1422" y="495"/>
                    <a:pt x="1418" y="504"/>
                    <a:pt x="1468" y="521"/>
                  </a:cubicBezTo>
                  <a:cubicBezTo>
                    <a:pt x="1500" y="569"/>
                    <a:pt x="1468" y="532"/>
                    <a:pt x="1514" y="558"/>
                  </a:cubicBezTo>
                  <a:cubicBezTo>
                    <a:pt x="1533" y="569"/>
                    <a:pt x="1569" y="594"/>
                    <a:pt x="1569" y="594"/>
                  </a:cubicBezTo>
                  <a:cubicBezTo>
                    <a:pt x="1581" y="632"/>
                    <a:pt x="1616" y="654"/>
                    <a:pt x="1642" y="686"/>
                  </a:cubicBezTo>
                  <a:cubicBezTo>
                    <a:pt x="1667" y="717"/>
                    <a:pt x="1664" y="725"/>
                    <a:pt x="1678" y="768"/>
                  </a:cubicBezTo>
                  <a:cubicBezTo>
                    <a:pt x="1681" y="776"/>
                    <a:pt x="1692" y="779"/>
                    <a:pt x="1697" y="786"/>
                  </a:cubicBezTo>
                  <a:cubicBezTo>
                    <a:pt x="1725" y="821"/>
                    <a:pt x="1711" y="832"/>
                    <a:pt x="1751" y="859"/>
                  </a:cubicBezTo>
                  <a:cubicBezTo>
                    <a:pt x="1766" y="901"/>
                    <a:pt x="1770" y="917"/>
                    <a:pt x="1724" y="932"/>
                  </a:cubicBezTo>
                  <a:cubicBezTo>
                    <a:pt x="1713" y="967"/>
                    <a:pt x="1689" y="980"/>
                    <a:pt x="1678" y="1015"/>
                  </a:cubicBezTo>
                  <a:cubicBezTo>
                    <a:pt x="1681" y="1058"/>
                    <a:pt x="1679" y="1101"/>
                    <a:pt x="1687" y="1143"/>
                  </a:cubicBezTo>
                  <a:cubicBezTo>
                    <a:pt x="1691" y="1163"/>
                    <a:pt x="1738" y="1181"/>
                    <a:pt x="1751" y="1198"/>
                  </a:cubicBezTo>
                  <a:cubicBezTo>
                    <a:pt x="1764" y="1215"/>
                    <a:pt x="1788" y="1252"/>
                    <a:pt x="1788" y="1252"/>
                  </a:cubicBezTo>
                  <a:cubicBezTo>
                    <a:pt x="1791" y="1273"/>
                    <a:pt x="1790" y="1296"/>
                    <a:pt x="1797" y="1316"/>
                  </a:cubicBezTo>
                  <a:cubicBezTo>
                    <a:pt x="1800" y="1324"/>
                    <a:pt x="1810" y="1328"/>
                    <a:pt x="1815" y="1335"/>
                  </a:cubicBezTo>
                  <a:cubicBezTo>
                    <a:pt x="1820" y="1343"/>
                    <a:pt x="1822" y="1353"/>
                    <a:pt x="1825" y="1362"/>
                  </a:cubicBezTo>
                  <a:cubicBezTo>
                    <a:pt x="1831" y="1380"/>
                    <a:pt x="1837" y="1399"/>
                    <a:pt x="1843" y="1417"/>
                  </a:cubicBezTo>
                  <a:cubicBezTo>
                    <a:pt x="1846" y="1426"/>
                    <a:pt x="1852" y="1444"/>
                    <a:pt x="1852" y="1444"/>
                  </a:cubicBezTo>
                  <a:cubicBezTo>
                    <a:pt x="1842" y="1530"/>
                    <a:pt x="1825" y="1585"/>
                    <a:pt x="1779" y="1655"/>
                  </a:cubicBezTo>
                  <a:cubicBezTo>
                    <a:pt x="1763" y="1679"/>
                    <a:pt x="1761" y="1710"/>
                    <a:pt x="1751" y="1737"/>
                  </a:cubicBezTo>
                  <a:cubicBezTo>
                    <a:pt x="1740" y="1841"/>
                    <a:pt x="1747" y="1948"/>
                    <a:pt x="1715" y="2048"/>
                  </a:cubicBezTo>
                  <a:cubicBezTo>
                    <a:pt x="1718" y="2078"/>
                    <a:pt x="1709" y="2113"/>
                    <a:pt x="1724" y="2139"/>
                  </a:cubicBezTo>
                  <a:cubicBezTo>
                    <a:pt x="1734" y="2156"/>
                    <a:pt x="1761" y="2152"/>
                    <a:pt x="1779" y="2158"/>
                  </a:cubicBezTo>
                  <a:cubicBezTo>
                    <a:pt x="1788" y="2161"/>
                    <a:pt x="1806" y="2167"/>
                    <a:pt x="1806" y="2167"/>
                  </a:cubicBezTo>
                  <a:cubicBezTo>
                    <a:pt x="1836" y="2137"/>
                    <a:pt x="1847" y="2138"/>
                    <a:pt x="1889" y="2148"/>
                  </a:cubicBezTo>
                  <a:cubicBezTo>
                    <a:pt x="1903" y="2192"/>
                    <a:pt x="1907" y="2205"/>
                    <a:pt x="1861" y="2222"/>
                  </a:cubicBezTo>
                  <a:cubicBezTo>
                    <a:pt x="1760" y="2219"/>
                    <a:pt x="1660" y="2218"/>
                    <a:pt x="1559" y="2212"/>
                  </a:cubicBezTo>
                  <a:cubicBezTo>
                    <a:pt x="1484" y="2208"/>
                    <a:pt x="1589" y="2189"/>
                    <a:pt x="1495" y="2212"/>
                  </a:cubicBezTo>
                  <a:cubicBezTo>
                    <a:pt x="1512" y="2165"/>
                    <a:pt x="1501" y="2197"/>
                    <a:pt x="1523" y="2130"/>
                  </a:cubicBezTo>
                  <a:cubicBezTo>
                    <a:pt x="1526" y="2121"/>
                    <a:pt x="1532" y="2103"/>
                    <a:pt x="1532" y="2103"/>
                  </a:cubicBezTo>
                  <a:cubicBezTo>
                    <a:pt x="1524" y="2029"/>
                    <a:pt x="1513" y="1957"/>
                    <a:pt x="1505" y="1883"/>
                  </a:cubicBezTo>
                  <a:cubicBezTo>
                    <a:pt x="1480" y="1954"/>
                    <a:pt x="1494" y="1845"/>
                    <a:pt x="1459" y="1819"/>
                  </a:cubicBezTo>
                  <a:cubicBezTo>
                    <a:pt x="1374" y="1755"/>
                    <a:pt x="1348" y="1772"/>
                    <a:pt x="1221" y="1764"/>
                  </a:cubicBezTo>
                  <a:cubicBezTo>
                    <a:pt x="1124" y="1740"/>
                    <a:pt x="1173" y="1749"/>
                    <a:pt x="1075" y="1737"/>
                  </a:cubicBezTo>
                  <a:cubicBezTo>
                    <a:pt x="1035" y="1724"/>
                    <a:pt x="1013" y="1694"/>
                    <a:pt x="974" y="1682"/>
                  </a:cubicBezTo>
                  <a:cubicBezTo>
                    <a:pt x="968" y="1673"/>
                    <a:pt x="964" y="1662"/>
                    <a:pt x="956" y="1655"/>
                  </a:cubicBezTo>
                  <a:cubicBezTo>
                    <a:pt x="949" y="1649"/>
                    <a:pt x="935" y="1654"/>
                    <a:pt x="929" y="1646"/>
                  </a:cubicBezTo>
                  <a:cubicBezTo>
                    <a:pt x="918" y="1630"/>
                    <a:pt x="910" y="1591"/>
                    <a:pt x="910" y="1591"/>
                  </a:cubicBezTo>
                  <a:cubicBezTo>
                    <a:pt x="917" y="1532"/>
                    <a:pt x="917" y="1509"/>
                    <a:pt x="947" y="1463"/>
                  </a:cubicBezTo>
                  <a:cubicBezTo>
                    <a:pt x="957" y="1430"/>
                    <a:pt x="972" y="1398"/>
                    <a:pt x="947" y="1362"/>
                  </a:cubicBezTo>
                  <a:cubicBezTo>
                    <a:pt x="936" y="1346"/>
                    <a:pt x="910" y="1350"/>
                    <a:pt x="892" y="1344"/>
                  </a:cubicBezTo>
                  <a:cubicBezTo>
                    <a:pt x="871" y="1337"/>
                    <a:pt x="855" y="1319"/>
                    <a:pt x="837" y="1307"/>
                  </a:cubicBezTo>
                  <a:cubicBezTo>
                    <a:pt x="784" y="1271"/>
                    <a:pt x="666" y="1274"/>
                    <a:pt x="618" y="1271"/>
                  </a:cubicBezTo>
                  <a:cubicBezTo>
                    <a:pt x="579" y="1265"/>
                    <a:pt x="546" y="1262"/>
                    <a:pt x="508" y="1252"/>
                  </a:cubicBezTo>
                  <a:cubicBezTo>
                    <a:pt x="489" y="1247"/>
                    <a:pt x="453" y="1234"/>
                    <a:pt x="453" y="1234"/>
                  </a:cubicBezTo>
                  <a:cubicBezTo>
                    <a:pt x="377" y="1183"/>
                    <a:pt x="414" y="1219"/>
                    <a:pt x="435" y="1033"/>
                  </a:cubicBezTo>
                  <a:cubicBezTo>
                    <a:pt x="437" y="1014"/>
                    <a:pt x="453" y="978"/>
                    <a:pt x="453" y="978"/>
                  </a:cubicBezTo>
                  <a:cubicBezTo>
                    <a:pt x="450" y="938"/>
                    <a:pt x="461" y="895"/>
                    <a:pt x="444" y="859"/>
                  </a:cubicBezTo>
                  <a:cubicBezTo>
                    <a:pt x="436" y="842"/>
                    <a:pt x="389" y="841"/>
                    <a:pt x="389" y="841"/>
                  </a:cubicBezTo>
                  <a:cubicBezTo>
                    <a:pt x="380" y="835"/>
                    <a:pt x="372" y="828"/>
                    <a:pt x="362" y="823"/>
                  </a:cubicBezTo>
                  <a:cubicBezTo>
                    <a:pt x="353" y="819"/>
                    <a:pt x="342" y="819"/>
                    <a:pt x="334" y="814"/>
                  </a:cubicBezTo>
                  <a:cubicBezTo>
                    <a:pt x="311" y="800"/>
                    <a:pt x="298" y="768"/>
                    <a:pt x="279" y="750"/>
                  </a:cubicBezTo>
                  <a:cubicBezTo>
                    <a:pt x="267" y="712"/>
                    <a:pt x="260" y="671"/>
                    <a:pt x="234" y="640"/>
                  </a:cubicBezTo>
                  <a:cubicBezTo>
                    <a:pt x="185" y="580"/>
                    <a:pt x="245" y="664"/>
                    <a:pt x="197" y="603"/>
                  </a:cubicBezTo>
                  <a:cubicBezTo>
                    <a:pt x="190" y="594"/>
                    <a:pt x="187" y="584"/>
                    <a:pt x="179" y="576"/>
                  </a:cubicBezTo>
                  <a:cubicBezTo>
                    <a:pt x="171" y="568"/>
                    <a:pt x="160" y="565"/>
                    <a:pt x="151" y="558"/>
                  </a:cubicBezTo>
                  <a:cubicBezTo>
                    <a:pt x="144" y="553"/>
                    <a:pt x="141" y="543"/>
                    <a:pt x="133" y="539"/>
                  </a:cubicBezTo>
                  <a:cubicBezTo>
                    <a:pt x="116" y="530"/>
                    <a:pt x="78" y="521"/>
                    <a:pt x="78" y="521"/>
                  </a:cubicBezTo>
                  <a:cubicBezTo>
                    <a:pt x="53" y="504"/>
                    <a:pt x="36" y="486"/>
                    <a:pt x="14" y="466"/>
                  </a:cubicBezTo>
                  <a:cubicBezTo>
                    <a:pt x="1" y="426"/>
                    <a:pt x="0" y="451"/>
                    <a:pt x="23" y="420"/>
                  </a:cubicBezTo>
                  <a:cubicBezTo>
                    <a:pt x="36" y="403"/>
                    <a:pt x="60" y="366"/>
                    <a:pt x="60" y="366"/>
                  </a:cubicBezTo>
                  <a:cubicBezTo>
                    <a:pt x="86" y="286"/>
                    <a:pt x="39" y="246"/>
                    <a:pt x="42" y="192"/>
                  </a:cubicBezTo>
                  <a:cubicBezTo>
                    <a:pt x="45" y="128"/>
                    <a:pt x="48" y="64"/>
                    <a:pt x="51" y="0"/>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45" name="AutoShape 10"/>
            <p:cNvSpPr/>
            <p:nvPr/>
          </p:nvSpPr>
          <p:spPr>
            <a:xfrm>
              <a:off x="97" y="0"/>
              <a:ext cx="1588" cy="317"/>
            </a:xfrm>
            <a:prstGeom prst="wedgeRectCallout">
              <a:avLst>
                <a:gd name="adj1" fmla="val -9194"/>
                <a:gd name="adj2" fmla="val 186593"/>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sz="2400" dirty="0">
                  <a:latin typeface="楷体_GB2312" charset="-122"/>
                </a:rPr>
                <a:t>1803</a:t>
              </a:r>
              <a:r>
                <a:rPr lang="zh-CN" altLang="en-US" sz="2400" dirty="0">
                  <a:latin typeface="楷体_GB2312" charset="-122"/>
                </a:rPr>
                <a:t>年从法</a:t>
              </a:r>
              <a:r>
                <a:rPr lang="zh-CN" altLang="en-US" sz="2400" dirty="0">
                  <a:solidFill>
                    <a:srgbClr val="0000FF"/>
                  </a:solidFill>
                  <a:latin typeface="楷体_GB2312" charset="-122"/>
                </a:rPr>
                <a:t>购得</a:t>
              </a:r>
              <a:endParaRPr lang="zh-CN" altLang="en-US" sz="2400" dirty="0">
                <a:solidFill>
                  <a:srgbClr val="0000FF"/>
                </a:solidFill>
                <a:latin typeface="楷体_GB2312" charset="-122"/>
              </a:endParaRPr>
            </a:p>
          </p:txBody>
        </p:sp>
      </p:grpSp>
      <p:grpSp>
        <p:nvGrpSpPr>
          <p:cNvPr id="4" name="Group 11"/>
          <p:cNvGrpSpPr/>
          <p:nvPr/>
        </p:nvGrpSpPr>
        <p:grpSpPr>
          <a:xfrm>
            <a:off x="5240338" y="3802063"/>
            <a:ext cx="3903662" cy="1571625"/>
            <a:chOff x="0" y="0"/>
            <a:chExt cx="2459" cy="990"/>
          </a:xfrm>
        </p:grpSpPr>
        <p:sp>
          <p:nvSpPr>
            <p:cNvPr id="5142" name="未知"/>
            <p:cNvSpPr/>
            <p:nvPr/>
          </p:nvSpPr>
          <p:spPr>
            <a:xfrm>
              <a:off x="0" y="0"/>
              <a:ext cx="1203" cy="594"/>
            </a:xfrm>
            <a:custGeom>
              <a:avLst/>
              <a:gdLst>
                <a:gd name="txL" fmla="*/ 0 w 1203"/>
                <a:gd name="txT" fmla="*/ 0 h 594"/>
                <a:gd name="txR" fmla="*/ 1203 w 1203"/>
                <a:gd name="txB" fmla="*/ 594 h 594"/>
              </a:gdLst>
              <a:ahLst/>
              <a:cxnLst>
                <a:cxn ang="0">
                  <a:pos x="0" y="0"/>
                </a:cxn>
                <a:cxn ang="0">
                  <a:pos x="813" y="28"/>
                </a:cxn>
                <a:cxn ang="0">
                  <a:pos x="960" y="19"/>
                </a:cxn>
                <a:cxn ang="0">
                  <a:pos x="996" y="28"/>
                </a:cxn>
                <a:cxn ang="0">
                  <a:pos x="1024" y="119"/>
                </a:cxn>
                <a:cxn ang="0">
                  <a:pos x="1097" y="211"/>
                </a:cxn>
                <a:cxn ang="0">
                  <a:pos x="1115" y="266"/>
                </a:cxn>
                <a:cxn ang="0">
                  <a:pos x="1133" y="293"/>
                </a:cxn>
                <a:cxn ang="0">
                  <a:pos x="1170" y="375"/>
                </a:cxn>
                <a:cxn ang="0">
                  <a:pos x="1197" y="476"/>
                </a:cxn>
                <a:cxn ang="0">
                  <a:pos x="1106" y="576"/>
                </a:cxn>
                <a:cxn ang="0">
                  <a:pos x="1033" y="503"/>
                </a:cxn>
                <a:cxn ang="0">
                  <a:pos x="987" y="439"/>
                </a:cxn>
                <a:cxn ang="0">
                  <a:pos x="932" y="384"/>
                </a:cxn>
                <a:cxn ang="0">
                  <a:pos x="923" y="357"/>
                </a:cxn>
                <a:cxn ang="0">
                  <a:pos x="941" y="302"/>
                </a:cxn>
                <a:cxn ang="0">
                  <a:pos x="914" y="284"/>
                </a:cxn>
                <a:cxn ang="0">
                  <a:pos x="896" y="284"/>
                </a:cxn>
                <a:cxn ang="0">
                  <a:pos x="813" y="128"/>
                </a:cxn>
                <a:cxn ang="0">
                  <a:pos x="731" y="92"/>
                </a:cxn>
                <a:cxn ang="0">
                  <a:pos x="685" y="128"/>
                </a:cxn>
                <a:cxn ang="0">
                  <a:pos x="621" y="147"/>
                </a:cxn>
                <a:cxn ang="0">
                  <a:pos x="576" y="119"/>
                </a:cxn>
                <a:cxn ang="0">
                  <a:pos x="557" y="101"/>
                </a:cxn>
                <a:cxn ang="0">
                  <a:pos x="448" y="74"/>
                </a:cxn>
                <a:cxn ang="0">
                  <a:pos x="283" y="83"/>
                </a:cxn>
                <a:cxn ang="0">
                  <a:pos x="228" y="101"/>
                </a:cxn>
                <a:cxn ang="0">
                  <a:pos x="109" y="147"/>
                </a:cxn>
                <a:cxn ang="0">
                  <a:pos x="36" y="92"/>
                </a:cxn>
                <a:cxn ang="0">
                  <a:pos x="0" y="0"/>
                </a:cxn>
              </a:cxnLst>
              <a:rect l="txL" t="txT" r="txR" b="txB"/>
              <a:pathLst>
                <a:path w="1203" h="594">
                  <a:moveTo>
                    <a:pt x="0" y="0"/>
                  </a:moveTo>
                  <a:cubicBezTo>
                    <a:pt x="673" y="21"/>
                    <a:pt x="402" y="10"/>
                    <a:pt x="813" y="28"/>
                  </a:cubicBezTo>
                  <a:cubicBezTo>
                    <a:pt x="863" y="44"/>
                    <a:pt x="911" y="35"/>
                    <a:pt x="960" y="19"/>
                  </a:cubicBezTo>
                  <a:cubicBezTo>
                    <a:pt x="972" y="22"/>
                    <a:pt x="987" y="19"/>
                    <a:pt x="996" y="28"/>
                  </a:cubicBezTo>
                  <a:cubicBezTo>
                    <a:pt x="1004" y="36"/>
                    <a:pt x="1014" y="103"/>
                    <a:pt x="1024" y="119"/>
                  </a:cubicBezTo>
                  <a:cubicBezTo>
                    <a:pt x="1044" y="151"/>
                    <a:pt x="1070" y="184"/>
                    <a:pt x="1097" y="211"/>
                  </a:cubicBezTo>
                  <a:cubicBezTo>
                    <a:pt x="1103" y="229"/>
                    <a:pt x="1104" y="250"/>
                    <a:pt x="1115" y="266"/>
                  </a:cubicBezTo>
                  <a:cubicBezTo>
                    <a:pt x="1121" y="275"/>
                    <a:pt x="1129" y="283"/>
                    <a:pt x="1133" y="293"/>
                  </a:cubicBezTo>
                  <a:cubicBezTo>
                    <a:pt x="1177" y="390"/>
                    <a:pt x="1129" y="314"/>
                    <a:pt x="1170" y="375"/>
                  </a:cubicBezTo>
                  <a:cubicBezTo>
                    <a:pt x="1193" y="445"/>
                    <a:pt x="1184" y="411"/>
                    <a:pt x="1197" y="476"/>
                  </a:cubicBezTo>
                  <a:cubicBezTo>
                    <a:pt x="1187" y="571"/>
                    <a:pt x="1203" y="594"/>
                    <a:pt x="1106" y="576"/>
                  </a:cubicBezTo>
                  <a:cubicBezTo>
                    <a:pt x="1093" y="538"/>
                    <a:pt x="1071" y="516"/>
                    <a:pt x="1033" y="503"/>
                  </a:cubicBezTo>
                  <a:cubicBezTo>
                    <a:pt x="1023" y="472"/>
                    <a:pt x="1009" y="462"/>
                    <a:pt x="987" y="439"/>
                  </a:cubicBezTo>
                  <a:cubicBezTo>
                    <a:pt x="973" y="396"/>
                    <a:pt x="962" y="415"/>
                    <a:pt x="932" y="384"/>
                  </a:cubicBezTo>
                  <a:cubicBezTo>
                    <a:pt x="929" y="375"/>
                    <a:pt x="922" y="366"/>
                    <a:pt x="923" y="357"/>
                  </a:cubicBezTo>
                  <a:cubicBezTo>
                    <a:pt x="925" y="338"/>
                    <a:pt x="941" y="302"/>
                    <a:pt x="941" y="302"/>
                  </a:cubicBezTo>
                  <a:cubicBezTo>
                    <a:pt x="932" y="296"/>
                    <a:pt x="924" y="281"/>
                    <a:pt x="914" y="284"/>
                  </a:cubicBezTo>
                  <a:cubicBezTo>
                    <a:pt x="892" y="290"/>
                    <a:pt x="918" y="350"/>
                    <a:pt x="896" y="284"/>
                  </a:cubicBezTo>
                  <a:cubicBezTo>
                    <a:pt x="885" y="202"/>
                    <a:pt x="875" y="177"/>
                    <a:pt x="813" y="128"/>
                  </a:cubicBezTo>
                  <a:cubicBezTo>
                    <a:pt x="790" y="109"/>
                    <a:pt x="731" y="92"/>
                    <a:pt x="731" y="92"/>
                  </a:cubicBezTo>
                  <a:cubicBezTo>
                    <a:pt x="647" y="120"/>
                    <a:pt x="763" y="75"/>
                    <a:pt x="685" y="128"/>
                  </a:cubicBezTo>
                  <a:cubicBezTo>
                    <a:pt x="667" y="140"/>
                    <a:pt x="642" y="140"/>
                    <a:pt x="621" y="147"/>
                  </a:cubicBezTo>
                  <a:cubicBezTo>
                    <a:pt x="579" y="103"/>
                    <a:pt x="630" y="151"/>
                    <a:pt x="576" y="119"/>
                  </a:cubicBezTo>
                  <a:cubicBezTo>
                    <a:pt x="568" y="115"/>
                    <a:pt x="565" y="105"/>
                    <a:pt x="557" y="101"/>
                  </a:cubicBezTo>
                  <a:cubicBezTo>
                    <a:pt x="528" y="84"/>
                    <a:pt x="480" y="80"/>
                    <a:pt x="448" y="74"/>
                  </a:cubicBezTo>
                  <a:cubicBezTo>
                    <a:pt x="393" y="77"/>
                    <a:pt x="338" y="76"/>
                    <a:pt x="283" y="83"/>
                  </a:cubicBezTo>
                  <a:cubicBezTo>
                    <a:pt x="264" y="85"/>
                    <a:pt x="228" y="101"/>
                    <a:pt x="228" y="101"/>
                  </a:cubicBezTo>
                  <a:cubicBezTo>
                    <a:pt x="191" y="126"/>
                    <a:pt x="151" y="133"/>
                    <a:pt x="109" y="147"/>
                  </a:cubicBezTo>
                  <a:cubicBezTo>
                    <a:pt x="66" y="136"/>
                    <a:pt x="60" y="128"/>
                    <a:pt x="36" y="92"/>
                  </a:cubicBezTo>
                  <a:cubicBezTo>
                    <a:pt x="14" y="24"/>
                    <a:pt x="26" y="54"/>
                    <a:pt x="0" y="0"/>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43" name="AutoShape 13"/>
            <p:cNvSpPr/>
            <p:nvPr/>
          </p:nvSpPr>
          <p:spPr>
            <a:xfrm>
              <a:off x="758" y="763"/>
              <a:ext cx="1701" cy="227"/>
            </a:xfrm>
            <a:prstGeom prst="wedgeRoundRectCallout">
              <a:avLst>
                <a:gd name="adj1" fmla="val -29954"/>
                <a:gd name="adj2" fmla="val -196694"/>
                <a:gd name="adj3" fmla="val 16667"/>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dirty="0">
                  <a:latin typeface="楷体_GB2312" charset="-122"/>
                </a:rPr>
                <a:t>1810-1819</a:t>
              </a:r>
              <a:r>
                <a:rPr lang="zh-CN" altLang="en-US" dirty="0">
                  <a:solidFill>
                    <a:srgbClr val="FF0000"/>
                  </a:solidFill>
                  <a:latin typeface="楷体_GB2312" charset="-122"/>
                </a:rPr>
                <a:t>取自</a:t>
              </a:r>
              <a:r>
                <a:rPr lang="zh-CN" altLang="en-US" dirty="0">
                  <a:latin typeface="楷体_GB2312" charset="-122"/>
                </a:rPr>
                <a:t>西班牙</a:t>
              </a:r>
              <a:endParaRPr lang="zh-CN" altLang="en-US" dirty="0">
                <a:latin typeface="楷体_GB2312" charset="-122"/>
              </a:endParaRPr>
            </a:p>
          </p:txBody>
        </p:sp>
      </p:grpSp>
      <p:grpSp>
        <p:nvGrpSpPr>
          <p:cNvPr id="5" name="Group 14"/>
          <p:cNvGrpSpPr/>
          <p:nvPr/>
        </p:nvGrpSpPr>
        <p:grpSpPr>
          <a:xfrm>
            <a:off x="-30162" y="44450"/>
            <a:ext cx="3092450" cy="1871663"/>
            <a:chOff x="0" y="0"/>
            <a:chExt cx="1952" cy="1179"/>
          </a:xfrm>
        </p:grpSpPr>
        <p:sp>
          <p:nvSpPr>
            <p:cNvPr id="5140" name="未知"/>
            <p:cNvSpPr/>
            <p:nvPr/>
          </p:nvSpPr>
          <p:spPr>
            <a:xfrm>
              <a:off x="632" y="198"/>
              <a:ext cx="1320" cy="981"/>
            </a:xfrm>
            <a:custGeom>
              <a:avLst/>
              <a:gdLst>
                <a:gd name="txL" fmla="*/ 0 w 1320"/>
                <a:gd name="txT" fmla="*/ 0 h 981"/>
                <a:gd name="txR" fmla="*/ 1320 w 1320"/>
                <a:gd name="txB" fmla="*/ 981 h 981"/>
              </a:gdLst>
              <a:ahLst/>
              <a:cxnLst>
                <a:cxn ang="0">
                  <a:pos x="1028" y="167"/>
                </a:cxn>
                <a:cxn ang="0">
                  <a:pos x="790" y="121"/>
                </a:cxn>
                <a:cxn ang="0">
                  <a:pos x="488" y="48"/>
                </a:cxn>
                <a:cxn ang="0">
                  <a:pos x="351" y="12"/>
                </a:cxn>
                <a:cxn ang="0">
                  <a:pos x="333" y="112"/>
                </a:cxn>
                <a:cxn ang="0">
                  <a:pos x="287" y="195"/>
                </a:cxn>
                <a:cxn ang="0">
                  <a:pos x="305" y="112"/>
                </a:cxn>
                <a:cxn ang="0">
                  <a:pos x="205" y="48"/>
                </a:cxn>
                <a:cxn ang="0">
                  <a:pos x="150" y="39"/>
                </a:cxn>
                <a:cxn ang="0">
                  <a:pos x="168" y="131"/>
                </a:cxn>
                <a:cxn ang="0">
                  <a:pos x="122" y="359"/>
                </a:cxn>
                <a:cxn ang="0">
                  <a:pos x="58" y="515"/>
                </a:cxn>
                <a:cxn ang="0">
                  <a:pos x="40" y="569"/>
                </a:cxn>
                <a:cxn ang="0">
                  <a:pos x="22" y="597"/>
                </a:cxn>
                <a:cxn ang="0">
                  <a:pos x="4" y="652"/>
                </a:cxn>
                <a:cxn ang="0">
                  <a:pos x="13" y="716"/>
                </a:cxn>
                <a:cxn ang="0">
                  <a:pos x="58" y="725"/>
                </a:cxn>
                <a:cxn ang="0">
                  <a:pos x="113" y="743"/>
                </a:cxn>
                <a:cxn ang="0">
                  <a:pos x="168" y="761"/>
                </a:cxn>
                <a:cxn ang="0">
                  <a:pos x="351" y="825"/>
                </a:cxn>
                <a:cxn ang="0">
                  <a:pos x="616" y="871"/>
                </a:cxn>
                <a:cxn ang="0">
                  <a:pos x="744" y="899"/>
                </a:cxn>
                <a:cxn ang="0">
                  <a:pos x="826" y="926"/>
                </a:cxn>
                <a:cxn ang="0">
                  <a:pos x="1028" y="935"/>
                </a:cxn>
                <a:cxn ang="0">
                  <a:pos x="1156" y="963"/>
                </a:cxn>
                <a:cxn ang="0">
                  <a:pos x="1320" y="981"/>
                </a:cxn>
                <a:cxn ang="0">
                  <a:pos x="1256" y="889"/>
                </a:cxn>
                <a:cxn ang="0">
                  <a:pos x="1210" y="771"/>
                </a:cxn>
                <a:cxn ang="0">
                  <a:pos x="1201" y="743"/>
                </a:cxn>
                <a:cxn ang="0">
                  <a:pos x="1128" y="688"/>
                </a:cxn>
                <a:cxn ang="0">
                  <a:pos x="1101" y="670"/>
                </a:cxn>
                <a:cxn ang="0">
                  <a:pos x="1046" y="652"/>
                </a:cxn>
                <a:cxn ang="0">
                  <a:pos x="1018" y="643"/>
                </a:cxn>
                <a:cxn ang="0">
                  <a:pos x="1028" y="551"/>
                </a:cxn>
                <a:cxn ang="0">
                  <a:pos x="1037" y="496"/>
                </a:cxn>
                <a:cxn ang="0">
                  <a:pos x="1055" y="441"/>
                </a:cxn>
                <a:cxn ang="0">
                  <a:pos x="1028" y="167"/>
                </a:cxn>
              </a:cxnLst>
              <a:rect l="txL" t="txT" r="txR" b="txB"/>
              <a:pathLst>
                <a:path w="1320" h="981">
                  <a:moveTo>
                    <a:pt x="1028" y="167"/>
                  </a:moveTo>
                  <a:cubicBezTo>
                    <a:pt x="947" y="151"/>
                    <a:pt x="873" y="130"/>
                    <a:pt x="790" y="121"/>
                  </a:cubicBezTo>
                  <a:cubicBezTo>
                    <a:pt x="683" y="86"/>
                    <a:pt x="602" y="58"/>
                    <a:pt x="488" y="48"/>
                  </a:cubicBezTo>
                  <a:cubicBezTo>
                    <a:pt x="442" y="36"/>
                    <a:pt x="398" y="21"/>
                    <a:pt x="351" y="12"/>
                  </a:cubicBezTo>
                  <a:cubicBezTo>
                    <a:pt x="292" y="32"/>
                    <a:pt x="317" y="65"/>
                    <a:pt x="333" y="112"/>
                  </a:cubicBezTo>
                  <a:cubicBezTo>
                    <a:pt x="323" y="162"/>
                    <a:pt x="318" y="162"/>
                    <a:pt x="287" y="195"/>
                  </a:cubicBezTo>
                  <a:cubicBezTo>
                    <a:pt x="273" y="152"/>
                    <a:pt x="292" y="153"/>
                    <a:pt x="305" y="112"/>
                  </a:cubicBezTo>
                  <a:cubicBezTo>
                    <a:pt x="289" y="64"/>
                    <a:pt x="250" y="59"/>
                    <a:pt x="205" y="48"/>
                  </a:cubicBezTo>
                  <a:cubicBezTo>
                    <a:pt x="198" y="41"/>
                    <a:pt x="165" y="0"/>
                    <a:pt x="150" y="39"/>
                  </a:cubicBezTo>
                  <a:cubicBezTo>
                    <a:pt x="143" y="58"/>
                    <a:pt x="160" y="107"/>
                    <a:pt x="168" y="131"/>
                  </a:cubicBezTo>
                  <a:cubicBezTo>
                    <a:pt x="164" y="201"/>
                    <a:pt x="181" y="303"/>
                    <a:pt x="122" y="359"/>
                  </a:cubicBezTo>
                  <a:cubicBezTo>
                    <a:pt x="105" y="410"/>
                    <a:pt x="97" y="476"/>
                    <a:pt x="58" y="515"/>
                  </a:cubicBezTo>
                  <a:cubicBezTo>
                    <a:pt x="52" y="533"/>
                    <a:pt x="50" y="553"/>
                    <a:pt x="40" y="569"/>
                  </a:cubicBezTo>
                  <a:cubicBezTo>
                    <a:pt x="34" y="578"/>
                    <a:pt x="26" y="587"/>
                    <a:pt x="22" y="597"/>
                  </a:cubicBezTo>
                  <a:cubicBezTo>
                    <a:pt x="14" y="615"/>
                    <a:pt x="4" y="652"/>
                    <a:pt x="4" y="652"/>
                  </a:cubicBezTo>
                  <a:cubicBezTo>
                    <a:pt x="7" y="673"/>
                    <a:pt x="0" y="699"/>
                    <a:pt x="13" y="716"/>
                  </a:cubicBezTo>
                  <a:cubicBezTo>
                    <a:pt x="22" y="728"/>
                    <a:pt x="43" y="721"/>
                    <a:pt x="58" y="725"/>
                  </a:cubicBezTo>
                  <a:cubicBezTo>
                    <a:pt x="77" y="730"/>
                    <a:pt x="95" y="737"/>
                    <a:pt x="113" y="743"/>
                  </a:cubicBezTo>
                  <a:cubicBezTo>
                    <a:pt x="131" y="749"/>
                    <a:pt x="168" y="761"/>
                    <a:pt x="168" y="761"/>
                  </a:cubicBezTo>
                  <a:cubicBezTo>
                    <a:pt x="201" y="796"/>
                    <a:pt x="298" y="806"/>
                    <a:pt x="351" y="825"/>
                  </a:cubicBezTo>
                  <a:cubicBezTo>
                    <a:pt x="436" y="856"/>
                    <a:pt x="527" y="858"/>
                    <a:pt x="616" y="871"/>
                  </a:cubicBezTo>
                  <a:cubicBezTo>
                    <a:pt x="657" y="877"/>
                    <a:pt x="705" y="889"/>
                    <a:pt x="744" y="899"/>
                  </a:cubicBezTo>
                  <a:cubicBezTo>
                    <a:pt x="772" y="906"/>
                    <a:pt x="797" y="925"/>
                    <a:pt x="826" y="926"/>
                  </a:cubicBezTo>
                  <a:cubicBezTo>
                    <a:pt x="893" y="929"/>
                    <a:pt x="961" y="932"/>
                    <a:pt x="1028" y="935"/>
                  </a:cubicBezTo>
                  <a:cubicBezTo>
                    <a:pt x="1120" y="946"/>
                    <a:pt x="1078" y="936"/>
                    <a:pt x="1156" y="963"/>
                  </a:cubicBezTo>
                  <a:cubicBezTo>
                    <a:pt x="1208" y="981"/>
                    <a:pt x="1266" y="972"/>
                    <a:pt x="1320" y="981"/>
                  </a:cubicBezTo>
                  <a:cubicBezTo>
                    <a:pt x="1307" y="940"/>
                    <a:pt x="1285" y="919"/>
                    <a:pt x="1256" y="889"/>
                  </a:cubicBezTo>
                  <a:cubicBezTo>
                    <a:pt x="1242" y="846"/>
                    <a:pt x="1244" y="803"/>
                    <a:pt x="1210" y="771"/>
                  </a:cubicBezTo>
                  <a:cubicBezTo>
                    <a:pt x="1207" y="762"/>
                    <a:pt x="1208" y="750"/>
                    <a:pt x="1201" y="743"/>
                  </a:cubicBezTo>
                  <a:cubicBezTo>
                    <a:pt x="1179" y="721"/>
                    <a:pt x="1152" y="707"/>
                    <a:pt x="1128" y="688"/>
                  </a:cubicBezTo>
                  <a:cubicBezTo>
                    <a:pt x="1120" y="681"/>
                    <a:pt x="1111" y="674"/>
                    <a:pt x="1101" y="670"/>
                  </a:cubicBezTo>
                  <a:cubicBezTo>
                    <a:pt x="1083" y="662"/>
                    <a:pt x="1064" y="658"/>
                    <a:pt x="1046" y="652"/>
                  </a:cubicBezTo>
                  <a:cubicBezTo>
                    <a:pt x="1037" y="649"/>
                    <a:pt x="1018" y="643"/>
                    <a:pt x="1018" y="643"/>
                  </a:cubicBezTo>
                  <a:cubicBezTo>
                    <a:pt x="980" y="603"/>
                    <a:pt x="981" y="581"/>
                    <a:pt x="1028" y="551"/>
                  </a:cubicBezTo>
                  <a:cubicBezTo>
                    <a:pt x="1031" y="533"/>
                    <a:pt x="1033" y="514"/>
                    <a:pt x="1037" y="496"/>
                  </a:cubicBezTo>
                  <a:cubicBezTo>
                    <a:pt x="1042" y="477"/>
                    <a:pt x="1055" y="441"/>
                    <a:pt x="1055" y="441"/>
                  </a:cubicBezTo>
                  <a:cubicBezTo>
                    <a:pt x="1048" y="345"/>
                    <a:pt x="1035" y="264"/>
                    <a:pt x="1028" y="167"/>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41" name="AutoShape 16"/>
            <p:cNvSpPr/>
            <p:nvPr/>
          </p:nvSpPr>
          <p:spPr>
            <a:xfrm>
              <a:off x="0" y="0"/>
              <a:ext cx="1815" cy="346"/>
            </a:xfrm>
            <a:prstGeom prst="wedgeRectCallout">
              <a:avLst>
                <a:gd name="adj1" fmla="val 23278"/>
                <a:gd name="adj2" fmla="val 130056"/>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sz="2400" dirty="0">
                  <a:latin typeface="楷体_GB2312" charset="-122"/>
                </a:rPr>
                <a:t>1842-1846</a:t>
              </a:r>
              <a:r>
                <a:rPr lang="zh-CN" altLang="en-US" sz="2400" dirty="0">
                  <a:solidFill>
                    <a:srgbClr val="FF0000"/>
                  </a:solidFill>
                  <a:latin typeface="楷体_GB2312" charset="-122"/>
                </a:rPr>
                <a:t>取自</a:t>
              </a:r>
              <a:r>
                <a:rPr lang="zh-CN" altLang="en-US" sz="2400" dirty="0">
                  <a:latin typeface="楷体_GB2312" charset="-122"/>
                </a:rPr>
                <a:t>英国</a:t>
              </a:r>
              <a:endParaRPr lang="zh-CN" altLang="en-US" sz="2400" dirty="0">
                <a:latin typeface="楷体_GB2312" charset="-122"/>
              </a:endParaRPr>
            </a:p>
          </p:txBody>
        </p:sp>
      </p:grpSp>
      <p:grpSp>
        <p:nvGrpSpPr>
          <p:cNvPr id="6" name="Group 17"/>
          <p:cNvGrpSpPr/>
          <p:nvPr/>
        </p:nvGrpSpPr>
        <p:grpSpPr>
          <a:xfrm>
            <a:off x="2946400" y="1898650"/>
            <a:ext cx="2201863" cy="2876550"/>
            <a:chOff x="0" y="0"/>
            <a:chExt cx="1387" cy="1812"/>
          </a:xfrm>
        </p:grpSpPr>
        <p:sp>
          <p:nvSpPr>
            <p:cNvPr id="5138" name="未知"/>
            <p:cNvSpPr/>
            <p:nvPr/>
          </p:nvSpPr>
          <p:spPr>
            <a:xfrm>
              <a:off x="0" y="0"/>
              <a:ext cx="1289" cy="1812"/>
            </a:xfrm>
            <a:custGeom>
              <a:avLst/>
              <a:gdLst>
                <a:gd name="txL" fmla="*/ 0 w 1289"/>
                <a:gd name="txT" fmla="*/ 0 h 1812"/>
                <a:gd name="txR" fmla="*/ 1289 w 1289"/>
                <a:gd name="txB" fmla="*/ 1812 h 1812"/>
              </a:gdLst>
              <a:ahLst/>
              <a:cxnLst>
                <a:cxn ang="0">
                  <a:pos x="91" y="2"/>
                </a:cxn>
                <a:cxn ang="0">
                  <a:pos x="46" y="422"/>
                </a:cxn>
                <a:cxn ang="0">
                  <a:pos x="110" y="486"/>
                </a:cxn>
                <a:cxn ang="0">
                  <a:pos x="174" y="578"/>
                </a:cxn>
                <a:cxn ang="0">
                  <a:pos x="155" y="678"/>
                </a:cxn>
                <a:cxn ang="0">
                  <a:pos x="73" y="761"/>
                </a:cxn>
                <a:cxn ang="0">
                  <a:pos x="0" y="962"/>
                </a:cxn>
                <a:cxn ang="0">
                  <a:pos x="55" y="1172"/>
                </a:cxn>
                <a:cxn ang="0">
                  <a:pos x="82" y="1181"/>
                </a:cxn>
                <a:cxn ang="0">
                  <a:pos x="128" y="1218"/>
                </a:cxn>
                <a:cxn ang="0">
                  <a:pos x="183" y="1282"/>
                </a:cxn>
                <a:cxn ang="0">
                  <a:pos x="229" y="1364"/>
                </a:cxn>
                <a:cxn ang="0">
                  <a:pos x="293" y="1437"/>
                </a:cxn>
                <a:cxn ang="0">
                  <a:pos x="384" y="1455"/>
                </a:cxn>
                <a:cxn ang="0">
                  <a:pos x="421" y="1410"/>
                </a:cxn>
                <a:cxn ang="0">
                  <a:pos x="430" y="1382"/>
                </a:cxn>
                <a:cxn ang="0">
                  <a:pos x="485" y="1364"/>
                </a:cxn>
                <a:cxn ang="0">
                  <a:pos x="613" y="1492"/>
                </a:cxn>
                <a:cxn ang="0">
                  <a:pos x="667" y="1593"/>
                </a:cxn>
                <a:cxn ang="0">
                  <a:pos x="704" y="1666"/>
                </a:cxn>
                <a:cxn ang="0">
                  <a:pos x="805" y="1775"/>
                </a:cxn>
                <a:cxn ang="0">
                  <a:pos x="887" y="1803"/>
                </a:cxn>
                <a:cxn ang="0">
                  <a:pos x="914" y="1812"/>
                </a:cxn>
                <a:cxn ang="0">
                  <a:pos x="896" y="1730"/>
                </a:cxn>
                <a:cxn ang="0">
                  <a:pos x="942" y="1565"/>
                </a:cxn>
                <a:cxn ang="0">
                  <a:pos x="1024" y="1529"/>
                </a:cxn>
                <a:cxn ang="0">
                  <a:pos x="1134" y="1483"/>
                </a:cxn>
                <a:cxn ang="0">
                  <a:pos x="1253" y="1382"/>
                </a:cxn>
                <a:cxn ang="0">
                  <a:pos x="1289" y="1300"/>
                </a:cxn>
                <a:cxn ang="0">
                  <a:pos x="1243" y="1090"/>
                </a:cxn>
                <a:cxn ang="0">
                  <a:pos x="1225" y="1035"/>
                </a:cxn>
                <a:cxn ang="0">
                  <a:pos x="1216" y="1007"/>
                </a:cxn>
                <a:cxn ang="0">
                  <a:pos x="1115" y="943"/>
                </a:cxn>
                <a:cxn ang="0">
                  <a:pos x="1061" y="925"/>
                </a:cxn>
                <a:cxn ang="0">
                  <a:pos x="859" y="916"/>
                </a:cxn>
                <a:cxn ang="0">
                  <a:pos x="768" y="889"/>
                </a:cxn>
                <a:cxn ang="0">
                  <a:pos x="695" y="843"/>
                </a:cxn>
                <a:cxn ang="0">
                  <a:pos x="649" y="770"/>
                </a:cxn>
                <a:cxn ang="0">
                  <a:pos x="658" y="715"/>
                </a:cxn>
                <a:cxn ang="0">
                  <a:pos x="677" y="697"/>
                </a:cxn>
                <a:cxn ang="0">
                  <a:pos x="686" y="669"/>
                </a:cxn>
                <a:cxn ang="0">
                  <a:pos x="677" y="532"/>
                </a:cxn>
                <a:cxn ang="0">
                  <a:pos x="622" y="514"/>
                </a:cxn>
                <a:cxn ang="0">
                  <a:pos x="594" y="505"/>
                </a:cxn>
                <a:cxn ang="0">
                  <a:pos x="357" y="450"/>
                </a:cxn>
                <a:cxn ang="0">
                  <a:pos x="201" y="404"/>
                </a:cxn>
                <a:cxn ang="0">
                  <a:pos x="174" y="276"/>
                </a:cxn>
                <a:cxn ang="0">
                  <a:pos x="192" y="221"/>
                </a:cxn>
                <a:cxn ang="0">
                  <a:pos x="128" y="20"/>
                </a:cxn>
                <a:cxn ang="0">
                  <a:pos x="91" y="2"/>
                </a:cxn>
              </a:cxnLst>
              <a:rect l="txL" t="txT" r="txR" b="txB"/>
              <a:pathLst>
                <a:path w="1289" h="1812">
                  <a:moveTo>
                    <a:pt x="91" y="2"/>
                  </a:moveTo>
                  <a:cubicBezTo>
                    <a:pt x="86" y="86"/>
                    <a:pt x="78" y="374"/>
                    <a:pt x="46" y="422"/>
                  </a:cubicBezTo>
                  <a:cubicBezTo>
                    <a:pt x="57" y="467"/>
                    <a:pt x="67" y="472"/>
                    <a:pt x="110" y="486"/>
                  </a:cubicBezTo>
                  <a:cubicBezTo>
                    <a:pt x="138" y="515"/>
                    <a:pt x="147" y="551"/>
                    <a:pt x="174" y="578"/>
                  </a:cubicBezTo>
                  <a:cubicBezTo>
                    <a:pt x="172" y="598"/>
                    <a:pt x="170" y="653"/>
                    <a:pt x="155" y="678"/>
                  </a:cubicBezTo>
                  <a:cubicBezTo>
                    <a:pt x="136" y="709"/>
                    <a:pt x="98" y="722"/>
                    <a:pt x="73" y="761"/>
                  </a:cubicBezTo>
                  <a:cubicBezTo>
                    <a:pt x="61" y="810"/>
                    <a:pt x="36" y="924"/>
                    <a:pt x="0" y="962"/>
                  </a:cubicBezTo>
                  <a:cubicBezTo>
                    <a:pt x="9" y="1038"/>
                    <a:pt x="31" y="1100"/>
                    <a:pt x="55" y="1172"/>
                  </a:cubicBezTo>
                  <a:cubicBezTo>
                    <a:pt x="58" y="1181"/>
                    <a:pt x="73" y="1178"/>
                    <a:pt x="82" y="1181"/>
                  </a:cubicBezTo>
                  <a:cubicBezTo>
                    <a:pt x="137" y="1263"/>
                    <a:pt x="64" y="1167"/>
                    <a:pt x="128" y="1218"/>
                  </a:cubicBezTo>
                  <a:cubicBezTo>
                    <a:pt x="135" y="1224"/>
                    <a:pt x="173" y="1271"/>
                    <a:pt x="183" y="1282"/>
                  </a:cubicBezTo>
                  <a:cubicBezTo>
                    <a:pt x="193" y="1312"/>
                    <a:pt x="229" y="1364"/>
                    <a:pt x="229" y="1364"/>
                  </a:cubicBezTo>
                  <a:cubicBezTo>
                    <a:pt x="240" y="1408"/>
                    <a:pt x="250" y="1423"/>
                    <a:pt x="293" y="1437"/>
                  </a:cubicBezTo>
                  <a:cubicBezTo>
                    <a:pt x="331" y="1462"/>
                    <a:pt x="339" y="1467"/>
                    <a:pt x="384" y="1455"/>
                  </a:cubicBezTo>
                  <a:cubicBezTo>
                    <a:pt x="395" y="1439"/>
                    <a:pt x="411" y="1427"/>
                    <a:pt x="421" y="1410"/>
                  </a:cubicBezTo>
                  <a:cubicBezTo>
                    <a:pt x="426" y="1402"/>
                    <a:pt x="422" y="1388"/>
                    <a:pt x="430" y="1382"/>
                  </a:cubicBezTo>
                  <a:cubicBezTo>
                    <a:pt x="446" y="1371"/>
                    <a:pt x="485" y="1364"/>
                    <a:pt x="485" y="1364"/>
                  </a:cubicBezTo>
                  <a:cubicBezTo>
                    <a:pt x="535" y="1398"/>
                    <a:pt x="569" y="1450"/>
                    <a:pt x="613" y="1492"/>
                  </a:cubicBezTo>
                  <a:cubicBezTo>
                    <a:pt x="628" y="1539"/>
                    <a:pt x="634" y="1558"/>
                    <a:pt x="667" y="1593"/>
                  </a:cubicBezTo>
                  <a:cubicBezTo>
                    <a:pt x="678" y="1622"/>
                    <a:pt x="682" y="1643"/>
                    <a:pt x="704" y="1666"/>
                  </a:cubicBezTo>
                  <a:cubicBezTo>
                    <a:pt x="723" y="1724"/>
                    <a:pt x="753" y="1741"/>
                    <a:pt x="805" y="1775"/>
                  </a:cubicBezTo>
                  <a:cubicBezTo>
                    <a:pt x="811" y="1779"/>
                    <a:pt x="870" y="1797"/>
                    <a:pt x="887" y="1803"/>
                  </a:cubicBezTo>
                  <a:cubicBezTo>
                    <a:pt x="896" y="1806"/>
                    <a:pt x="914" y="1812"/>
                    <a:pt x="914" y="1812"/>
                  </a:cubicBezTo>
                  <a:cubicBezTo>
                    <a:pt x="926" y="1775"/>
                    <a:pt x="918" y="1762"/>
                    <a:pt x="896" y="1730"/>
                  </a:cubicBezTo>
                  <a:cubicBezTo>
                    <a:pt x="901" y="1702"/>
                    <a:pt x="921" y="1592"/>
                    <a:pt x="942" y="1565"/>
                  </a:cubicBezTo>
                  <a:cubicBezTo>
                    <a:pt x="957" y="1545"/>
                    <a:pt x="1008" y="1534"/>
                    <a:pt x="1024" y="1529"/>
                  </a:cubicBezTo>
                  <a:cubicBezTo>
                    <a:pt x="1063" y="1516"/>
                    <a:pt x="1099" y="1505"/>
                    <a:pt x="1134" y="1483"/>
                  </a:cubicBezTo>
                  <a:cubicBezTo>
                    <a:pt x="1164" y="1437"/>
                    <a:pt x="1215" y="1420"/>
                    <a:pt x="1253" y="1382"/>
                  </a:cubicBezTo>
                  <a:cubicBezTo>
                    <a:pt x="1263" y="1353"/>
                    <a:pt x="1279" y="1329"/>
                    <a:pt x="1289" y="1300"/>
                  </a:cubicBezTo>
                  <a:cubicBezTo>
                    <a:pt x="1280" y="1227"/>
                    <a:pt x="1259" y="1161"/>
                    <a:pt x="1243" y="1090"/>
                  </a:cubicBezTo>
                  <a:cubicBezTo>
                    <a:pt x="1239" y="1071"/>
                    <a:pt x="1231" y="1053"/>
                    <a:pt x="1225" y="1035"/>
                  </a:cubicBezTo>
                  <a:cubicBezTo>
                    <a:pt x="1222" y="1026"/>
                    <a:pt x="1223" y="1014"/>
                    <a:pt x="1216" y="1007"/>
                  </a:cubicBezTo>
                  <a:cubicBezTo>
                    <a:pt x="1157" y="949"/>
                    <a:pt x="1190" y="969"/>
                    <a:pt x="1115" y="943"/>
                  </a:cubicBezTo>
                  <a:cubicBezTo>
                    <a:pt x="1097" y="937"/>
                    <a:pt x="1080" y="926"/>
                    <a:pt x="1061" y="925"/>
                  </a:cubicBezTo>
                  <a:cubicBezTo>
                    <a:pt x="994" y="922"/>
                    <a:pt x="926" y="919"/>
                    <a:pt x="859" y="916"/>
                  </a:cubicBezTo>
                  <a:cubicBezTo>
                    <a:pt x="829" y="906"/>
                    <a:pt x="798" y="899"/>
                    <a:pt x="768" y="889"/>
                  </a:cubicBezTo>
                  <a:cubicBezTo>
                    <a:pt x="746" y="866"/>
                    <a:pt x="722" y="861"/>
                    <a:pt x="695" y="843"/>
                  </a:cubicBezTo>
                  <a:cubicBezTo>
                    <a:pt x="677" y="815"/>
                    <a:pt x="659" y="801"/>
                    <a:pt x="649" y="770"/>
                  </a:cubicBezTo>
                  <a:cubicBezTo>
                    <a:pt x="652" y="752"/>
                    <a:pt x="651" y="732"/>
                    <a:pt x="658" y="715"/>
                  </a:cubicBezTo>
                  <a:cubicBezTo>
                    <a:pt x="661" y="707"/>
                    <a:pt x="672" y="704"/>
                    <a:pt x="677" y="697"/>
                  </a:cubicBezTo>
                  <a:cubicBezTo>
                    <a:pt x="682" y="689"/>
                    <a:pt x="683" y="678"/>
                    <a:pt x="686" y="669"/>
                  </a:cubicBezTo>
                  <a:cubicBezTo>
                    <a:pt x="697" y="568"/>
                    <a:pt x="704" y="613"/>
                    <a:pt x="677" y="532"/>
                  </a:cubicBezTo>
                  <a:cubicBezTo>
                    <a:pt x="671" y="514"/>
                    <a:pt x="640" y="520"/>
                    <a:pt x="622" y="514"/>
                  </a:cubicBezTo>
                  <a:cubicBezTo>
                    <a:pt x="613" y="511"/>
                    <a:pt x="594" y="505"/>
                    <a:pt x="594" y="505"/>
                  </a:cubicBezTo>
                  <a:cubicBezTo>
                    <a:pt x="539" y="447"/>
                    <a:pt x="426" y="455"/>
                    <a:pt x="357" y="450"/>
                  </a:cubicBezTo>
                  <a:cubicBezTo>
                    <a:pt x="304" y="437"/>
                    <a:pt x="254" y="417"/>
                    <a:pt x="201" y="404"/>
                  </a:cubicBezTo>
                  <a:cubicBezTo>
                    <a:pt x="163" y="347"/>
                    <a:pt x="156" y="367"/>
                    <a:pt x="174" y="276"/>
                  </a:cubicBezTo>
                  <a:cubicBezTo>
                    <a:pt x="178" y="257"/>
                    <a:pt x="192" y="221"/>
                    <a:pt x="192" y="221"/>
                  </a:cubicBezTo>
                  <a:cubicBezTo>
                    <a:pt x="182" y="26"/>
                    <a:pt x="227" y="70"/>
                    <a:pt x="128" y="20"/>
                  </a:cubicBezTo>
                  <a:cubicBezTo>
                    <a:pt x="88" y="0"/>
                    <a:pt x="115" y="2"/>
                    <a:pt x="91" y="2"/>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39" name="AutoShape 19"/>
            <p:cNvSpPr/>
            <p:nvPr/>
          </p:nvSpPr>
          <p:spPr>
            <a:xfrm>
              <a:off x="389" y="102"/>
              <a:ext cx="998" cy="271"/>
            </a:xfrm>
            <a:prstGeom prst="wedgeRectCallout">
              <a:avLst>
                <a:gd name="adj1" fmla="val -39181"/>
                <a:gd name="adj2" fmla="val 228968"/>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sz="2400" dirty="0">
                  <a:latin typeface="楷体_GB2312" charset="-122"/>
                </a:rPr>
                <a:t>1845</a:t>
              </a:r>
              <a:r>
                <a:rPr lang="zh-CN" altLang="en-US" sz="2400" dirty="0">
                  <a:solidFill>
                    <a:srgbClr val="0000FF"/>
                  </a:solidFill>
                  <a:latin typeface="楷体_GB2312" charset="-122"/>
                </a:rPr>
                <a:t>吞并</a:t>
              </a:r>
              <a:endParaRPr lang="zh-CN" altLang="en-US" sz="2400" dirty="0">
                <a:solidFill>
                  <a:srgbClr val="0000FF"/>
                </a:solidFill>
                <a:latin typeface="楷体_GB2312" charset="-122"/>
              </a:endParaRPr>
            </a:p>
          </p:txBody>
        </p:sp>
      </p:grpSp>
      <p:grpSp>
        <p:nvGrpSpPr>
          <p:cNvPr id="7" name="Group 20"/>
          <p:cNvGrpSpPr/>
          <p:nvPr/>
        </p:nvGrpSpPr>
        <p:grpSpPr>
          <a:xfrm>
            <a:off x="914400" y="1196975"/>
            <a:ext cx="4989513" cy="2503488"/>
            <a:chOff x="0" y="0"/>
            <a:chExt cx="3143" cy="1577"/>
          </a:xfrm>
        </p:grpSpPr>
        <p:sp>
          <p:nvSpPr>
            <p:cNvPr id="5136" name="未知"/>
            <p:cNvSpPr/>
            <p:nvPr/>
          </p:nvSpPr>
          <p:spPr>
            <a:xfrm>
              <a:off x="0" y="188"/>
              <a:ext cx="1442" cy="1389"/>
            </a:xfrm>
            <a:custGeom>
              <a:avLst/>
              <a:gdLst>
                <a:gd name="txL" fmla="*/ 0 w 1442"/>
                <a:gd name="txT" fmla="*/ 0 h 1389"/>
                <a:gd name="txR" fmla="*/ 1442 w 1442"/>
                <a:gd name="txB" fmla="*/ 1389 h 1389"/>
              </a:gdLst>
              <a:ahLst/>
              <a:cxnLst>
                <a:cxn ang="0">
                  <a:pos x="46" y="0"/>
                </a:cxn>
                <a:cxn ang="0">
                  <a:pos x="439" y="109"/>
                </a:cxn>
                <a:cxn ang="0">
                  <a:pos x="658" y="146"/>
                </a:cxn>
                <a:cxn ang="0">
                  <a:pos x="887" y="210"/>
                </a:cxn>
                <a:cxn ang="0">
                  <a:pos x="1015" y="219"/>
                </a:cxn>
                <a:cxn ang="0">
                  <a:pos x="1097" y="247"/>
                </a:cxn>
                <a:cxn ang="0">
                  <a:pos x="1262" y="265"/>
                </a:cxn>
                <a:cxn ang="0">
                  <a:pos x="1381" y="292"/>
                </a:cxn>
                <a:cxn ang="0">
                  <a:pos x="1353" y="567"/>
                </a:cxn>
                <a:cxn ang="0">
                  <a:pos x="1408" y="768"/>
                </a:cxn>
                <a:cxn ang="0">
                  <a:pos x="1435" y="859"/>
                </a:cxn>
                <a:cxn ang="0">
                  <a:pos x="1408" y="978"/>
                </a:cxn>
                <a:cxn ang="0">
                  <a:pos x="1362" y="1024"/>
                </a:cxn>
                <a:cxn ang="0">
                  <a:pos x="1317" y="1143"/>
                </a:cxn>
                <a:cxn ang="0">
                  <a:pos x="1307" y="1188"/>
                </a:cxn>
                <a:cxn ang="0">
                  <a:pos x="1289" y="1243"/>
                </a:cxn>
                <a:cxn ang="0">
                  <a:pos x="1280" y="1380"/>
                </a:cxn>
                <a:cxn ang="0">
                  <a:pos x="1289" y="1353"/>
                </a:cxn>
                <a:cxn ang="0">
                  <a:pos x="1253" y="1307"/>
                </a:cxn>
                <a:cxn ang="0">
                  <a:pos x="1161" y="1298"/>
                </a:cxn>
                <a:cxn ang="0">
                  <a:pos x="1134" y="1289"/>
                </a:cxn>
                <a:cxn ang="0">
                  <a:pos x="1125" y="1261"/>
                </a:cxn>
                <a:cxn ang="0">
                  <a:pos x="1042" y="1179"/>
                </a:cxn>
                <a:cxn ang="0">
                  <a:pos x="869" y="1152"/>
                </a:cxn>
                <a:cxn ang="0">
                  <a:pos x="741" y="1143"/>
                </a:cxn>
                <a:cxn ang="0">
                  <a:pos x="686" y="1161"/>
                </a:cxn>
                <a:cxn ang="0">
                  <a:pos x="658" y="1170"/>
                </a:cxn>
                <a:cxn ang="0">
                  <a:pos x="357" y="1133"/>
                </a:cxn>
                <a:cxn ang="0">
                  <a:pos x="347" y="1106"/>
                </a:cxn>
                <a:cxn ang="0">
                  <a:pos x="320" y="1033"/>
                </a:cxn>
                <a:cxn ang="0">
                  <a:pos x="219" y="932"/>
                </a:cxn>
                <a:cxn ang="0">
                  <a:pos x="146" y="877"/>
                </a:cxn>
                <a:cxn ang="0">
                  <a:pos x="110" y="823"/>
                </a:cxn>
                <a:cxn ang="0">
                  <a:pos x="46" y="594"/>
                </a:cxn>
                <a:cxn ang="0">
                  <a:pos x="27" y="429"/>
                </a:cxn>
                <a:cxn ang="0">
                  <a:pos x="18" y="384"/>
                </a:cxn>
                <a:cxn ang="0">
                  <a:pos x="0" y="329"/>
                </a:cxn>
                <a:cxn ang="0">
                  <a:pos x="9" y="146"/>
                </a:cxn>
                <a:cxn ang="0">
                  <a:pos x="46" y="0"/>
                </a:cxn>
              </a:cxnLst>
              <a:rect l="txL" t="txT" r="txR" b="txB"/>
              <a:pathLst>
                <a:path w="1442" h="1389">
                  <a:moveTo>
                    <a:pt x="46" y="0"/>
                  </a:moveTo>
                  <a:cubicBezTo>
                    <a:pt x="180" y="22"/>
                    <a:pt x="304" y="87"/>
                    <a:pt x="439" y="109"/>
                  </a:cubicBezTo>
                  <a:cubicBezTo>
                    <a:pt x="526" y="141"/>
                    <a:pt x="553" y="139"/>
                    <a:pt x="658" y="146"/>
                  </a:cubicBezTo>
                  <a:cubicBezTo>
                    <a:pt x="733" y="164"/>
                    <a:pt x="810" y="202"/>
                    <a:pt x="887" y="210"/>
                  </a:cubicBezTo>
                  <a:cubicBezTo>
                    <a:pt x="930" y="215"/>
                    <a:pt x="972" y="216"/>
                    <a:pt x="1015" y="219"/>
                  </a:cubicBezTo>
                  <a:cubicBezTo>
                    <a:pt x="1042" y="228"/>
                    <a:pt x="1068" y="243"/>
                    <a:pt x="1097" y="247"/>
                  </a:cubicBezTo>
                  <a:cubicBezTo>
                    <a:pt x="1152" y="255"/>
                    <a:pt x="1262" y="265"/>
                    <a:pt x="1262" y="265"/>
                  </a:cubicBezTo>
                  <a:cubicBezTo>
                    <a:pt x="1350" y="287"/>
                    <a:pt x="1310" y="278"/>
                    <a:pt x="1381" y="292"/>
                  </a:cubicBezTo>
                  <a:cubicBezTo>
                    <a:pt x="1349" y="381"/>
                    <a:pt x="1382" y="478"/>
                    <a:pt x="1353" y="567"/>
                  </a:cubicBezTo>
                  <a:cubicBezTo>
                    <a:pt x="1368" y="859"/>
                    <a:pt x="1324" y="680"/>
                    <a:pt x="1408" y="768"/>
                  </a:cubicBezTo>
                  <a:cubicBezTo>
                    <a:pt x="1430" y="835"/>
                    <a:pt x="1421" y="804"/>
                    <a:pt x="1435" y="859"/>
                  </a:cubicBezTo>
                  <a:cubicBezTo>
                    <a:pt x="1429" y="921"/>
                    <a:pt x="1442" y="940"/>
                    <a:pt x="1408" y="978"/>
                  </a:cubicBezTo>
                  <a:cubicBezTo>
                    <a:pt x="1394" y="994"/>
                    <a:pt x="1362" y="1024"/>
                    <a:pt x="1362" y="1024"/>
                  </a:cubicBezTo>
                  <a:cubicBezTo>
                    <a:pt x="1348" y="1066"/>
                    <a:pt x="1341" y="1105"/>
                    <a:pt x="1317" y="1143"/>
                  </a:cubicBezTo>
                  <a:cubicBezTo>
                    <a:pt x="1314" y="1158"/>
                    <a:pt x="1311" y="1173"/>
                    <a:pt x="1307" y="1188"/>
                  </a:cubicBezTo>
                  <a:cubicBezTo>
                    <a:pt x="1302" y="1207"/>
                    <a:pt x="1289" y="1243"/>
                    <a:pt x="1289" y="1243"/>
                  </a:cubicBezTo>
                  <a:cubicBezTo>
                    <a:pt x="1286" y="1289"/>
                    <a:pt x="1280" y="1334"/>
                    <a:pt x="1280" y="1380"/>
                  </a:cubicBezTo>
                  <a:cubicBezTo>
                    <a:pt x="1280" y="1389"/>
                    <a:pt x="1289" y="1362"/>
                    <a:pt x="1289" y="1353"/>
                  </a:cubicBezTo>
                  <a:cubicBezTo>
                    <a:pt x="1289" y="1332"/>
                    <a:pt x="1275" y="1312"/>
                    <a:pt x="1253" y="1307"/>
                  </a:cubicBezTo>
                  <a:cubicBezTo>
                    <a:pt x="1223" y="1300"/>
                    <a:pt x="1192" y="1301"/>
                    <a:pt x="1161" y="1298"/>
                  </a:cubicBezTo>
                  <a:cubicBezTo>
                    <a:pt x="1152" y="1295"/>
                    <a:pt x="1141" y="1296"/>
                    <a:pt x="1134" y="1289"/>
                  </a:cubicBezTo>
                  <a:cubicBezTo>
                    <a:pt x="1127" y="1282"/>
                    <a:pt x="1130" y="1269"/>
                    <a:pt x="1125" y="1261"/>
                  </a:cubicBezTo>
                  <a:cubicBezTo>
                    <a:pt x="1109" y="1234"/>
                    <a:pt x="1071" y="1193"/>
                    <a:pt x="1042" y="1179"/>
                  </a:cubicBezTo>
                  <a:cubicBezTo>
                    <a:pt x="985" y="1151"/>
                    <a:pt x="933" y="1157"/>
                    <a:pt x="869" y="1152"/>
                  </a:cubicBezTo>
                  <a:cubicBezTo>
                    <a:pt x="812" y="1134"/>
                    <a:pt x="811" y="1133"/>
                    <a:pt x="741" y="1143"/>
                  </a:cubicBezTo>
                  <a:cubicBezTo>
                    <a:pt x="723" y="1149"/>
                    <a:pt x="704" y="1155"/>
                    <a:pt x="686" y="1161"/>
                  </a:cubicBezTo>
                  <a:cubicBezTo>
                    <a:pt x="677" y="1164"/>
                    <a:pt x="658" y="1170"/>
                    <a:pt x="658" y="1170"/>
                  </a:cubicBezTo>
                  <a:cubicBezTo>
                    <a:pt x="527" y="1164"/>
                    <a:pt x="463" y="1172"/>
                    <a:pt x="357" y="1133"/>
                  </a:cubicBezTo>
                  <a:cubicBezTo>
                    <a:pt x="354" y="1124"/>
                    <a:pt x="347" y="1116"/>
                    <a:pt x="347" y="1106"/>
                  </a:cubicBezTo>
                  <a:cubicBezTo>
                    <a:pt x="347" y="1066"/>
                    <a:pt x="381" y="1053"/>
                    <a:pt x="320" y="1033"/>
                  </a:cubicBezTo>
                  <a:cubicBezTo>
                    <a:pt x="294" y="993"/>
                    <a:pt x="265" y="947"/>
                    <a:pt x="219" y="932"/>
                  </a:cubicBezTo>
                  <a:cubicBezTo>
                    <a:pt x="199" y="918"/>
                    <a:pt x="163" y="900"/>
                    <a:pt x="146" y="877"/>
                  </a:cubicBezTo>
                  <a:cubicBezTo>
                    <a:pt x="133" y="860"/>
                    <a:pt x="110" y="823"/>
                    <a:pt x="110" y="823"/>
                  </a:cubicBezTo>
                  <a:cubicBezTo>
                    <a:pt x="90" y="747"/>
                    <a:pt x="71" y="669"/>
                    <a:pt x="46" y="594"/>
                  </a:cubicBezTo>
                  <a:cubicBezTo>
                    <a:pt x="60" y="538"/>
                    <a:pt x="103" y="456"/>
                    <a:pt x="27" y="429"/>
                  </a:cubicBezTo>
                  <a:cubicBezTo>
                    <a:pt x="24" y="414"/>
                    <a:pt x="22" y="399"/>
                    <a:pt x="18" y="384"/>
                  </a:cubicBezTo>
                  <a:cubicBezTo>
                    <a:pt x="13" y="365"/>
                    <a:pt x="0" y="329"/>
                    <a:pt x="0" y="329"/>
                  </a:cubicBezTo>
                  <a:cubicBezTo>
                    <a:pt x="3" y="268"/>
                    <a:pt x="2" y="207"/>
                    <a:pt x="9" y="146"/>
                  </a:cubicBezTo>
                  <a:cubicBezTo>
                    <a:pt x="15" y="95"/>
                    <a:pt x="46" y="54"/>
                    <a:pt x="46" y="0"/>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37" name="AutoShape 22"/>
            <p:cNvSpPr/>
            <p:nvPr/>
          </p:nvSpPr>
          <p:spPr>
            <a:xfrm>
              <a:off x="1034" y="0"/>
              <a:ext cx="2109" cy="318"/>
            </a:xfrm>
            <a:prstGeom prst="wedgeRectCallout">
              <a:avLst>
                <a:gd name="adj1" fmla="val -60102"/>
                <a:gd name="adj2" fmla="val 105347"/>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sz="2400" dirty="0">
                  <a:latin typeface="楷体_GB2312" charset="-122"/>
                </a:rPr>
                <a:t>1848</a:t>
              </a:r>
              <a:r>
                <a:rPr lang="zh-CN" altLang="en-US" sz="2400" dirty="0">
                  <a:latin typeface="楷体_GB2312" charset="-122"/>
                </a:rPr>
                <a:t>年从墨西哥</a:t>
              </a:r>
              <a:r>
                <a:rPr lang="zh-CN" altLang="en-US" sz="2400" dirty="0">
                  <a:solidFill>
                    <a:srgbClr val="FF0000"/>
                  </a:solidFill>
                  <a:latin typeface="楷体_GB2312" charset="-122"/>
                </a:rPr>
                <a:t>夺取</a:t>
              </a:r>
              <a:endParaRPr lang="zh-CN" altLang="en-US" sz="2400" dirty="0">
                <a:solidFill>
                  <a:srgbClr val="FF0000"/>
                </a:solidFill>
                <a:latin typeface="楷体_GB2312" charset="-122"/>
              </a:endParaRPr>
            </a:p>
          </p:txBody>
        </p:sp>
      </p:grpSp>
      <p:grpSp>
        <p:nvGrpSpPr>
          <p:cNvPr id="8" name="Group 23"/>
          <p:cNvGrpSpPr/>
          <p:nvPr/>
        </p:nvGrpSpPr>
        <p:grpSpPr>
          <a:xfrm>
            <a:off x="0" y="3294063"/>
            <a:ext cx="3022600" cy="1216025"/>
            <a:chOff x="0" y="0"/>
            <a:chExt cx="1904" cy="766"/>
          </a:xfrm>
        </p:grpSpPr>
        <p:sp>
          <p:nvSpPr>
            <p:cNvPr id="5134" name="未知"/>
            <p:cNvSpPr/>
            <p:nvPr/>
          </p:nvSpPr>
          <p:spPr>
            <a:xfrm>
              <a:off x="1179" y="0"/>
              <a:ext cx="686" cy="284"/>
            </a:xfrm>
            <a:custGeom>
              <a:avLst/>
              <a:gdLst>
                <a:gd name="txL" fmla="*/ 0 w 686"/>
                <a:gd name="txT" fmla="*/ 0 h 284"/>
                <a:gd name="txR" fmla="*/ 686 w 686"/>
                <a:gd name="txB" fmla="*/ 284 h 284"/>
              </a:gdLst>
              <a:ahLst/>
              <a:cxnLst>
                <a:cxn ang="0">
                  <a:pos x="0" y="37"/>
                </a:cxn>
                <a:cxn ang="0">
                  <a:pos x="156" y="156"/>
                </a:cxn>
                <a:cxn ang="0">
                  <a:pos x="284" y="229"/>
                </a:cxn>
                <a:cxn ang="0">
                  <a:pos x="476" y="284"/>
                </a:cxn>
                <a:cxn ang="0">
                  <a:pos x="558" y="275"/>
                </a:cxn>
                <a:cxn ang="0">
                  <a:pos x="576" y="256"/>
                </a:cxn>
                <a:cxn ang="0">
                  <a:pos x="586" y="229"/>
                </a:cxn>
                <a:cxn ang="0">
                  <a:pos x="686" y="220"/>
                </a:cxn>
                <a:cxn ang="0">
                  <a:pos x="558" y="174"/>
                </a:cxn>
                <a:cxn ang="0">
                  <a:pos x="476" y="101"/>
                </a:cxn>
                <a:cxn ang="0">
                  <a:pos x="467" y="74"/>
                </a:cxn>
                <a:cxn ang="0">
                  <a:pos x="439" y="64"/>
                </a:cxn>
                <a:cxn ang="0">
                  <a:pos x="430" y="37"/>
                </a:cxn>
                <a:cxn ang="0">
                  <a:pos x="275" y="0"/>
                </a:cxn>
                <a:cxn ang="0">
                  <a:pos x="138" y="10"/>
                </a:cxn>
                <a:cxn ang="0">
                  <a:pos x="119" y="28"/>
                </a:cxn>
                <a:cxn ang="0">
                  <a:pos x="0" y="37"/>
                </a:cxn>
              </a:cxnLst>
              <a:rect l="txL" t="txT" r="txR" b="txB"/>
              <a:pathLst>
                <a:path w="686" h="284">
                  <a:moveTo>
                    <a:pt x="0" y="37"/>
                  </a:moveTo>
                  <a:cubicBezTo>
                    <a:pt x="44" y="79"/>
                    <a:pt x="98" y="137"/>
                    <a:pt x="156" y="156"/>
                  </a:cubicBezTo>
                  <a:cubicBezTo>
                    <a:pt x="186" y="200"/>
                    <a:pt x="234" y="214"/>
                    <a:pt x="284" y="229"/>
                  </a:cubicBezTo>
                  <a:cubicBezTo>
                    <a:pt x="350" y="248"/>
                    <a:pt x="408" y="273"/>
                    <a:pt x="476" y="284"/>
                  </a:cubicBezTo>
                  <a:cubicBezTo>
                    <a:pt x="503" y="281"/>
                    <a:pt x="532" y="282"/>
                    <a:pt x="558" y="275"/>
                  </a:cubicBezTo>
                  <a:cubicBezTo>
                    <a:pt x="566" y="273"/>
                    <a:pt x="571" y="263"/>
                    <a:pt x="576" y="256"/>
                  </a:cubicBezTo>
                  <a:cubicBezTo>
                    <a:pt x="581" y="248"/>
                    <a:pt x="577" y="232"/>
                    <a:pt x="586" y="229"/>
                  </a:cubicBezTo>
                  <a:cubicBezTo>
                    <a:pt x="618" y="219"/>
                    <a:pt x="653" y="223"/>
                    <a:pt x="686" y="220"/>
                  </a:cubicBezTo>
                  <a:cubicBezTo>
                    <a:pt x="654" y="169"/>
                    <a:pt x="622" y="181"/>
                    <a:pt x="558" y="174"/>
                  </a:cubicBezTo>
                  <a:cubicBezTo>
                    <a:pt x="522" y="162"/>
                    <a:pt x="493" y="136"/>
                    <a:pt x="476" y="101"/>
                  </a:cubicBezTo>
                  <a:cubicBezTo>
                    <a:pt x="472" y="93"/>
                    <a:pt x="474" y="81"/>
                    <a:pt x="467" y="74"/>
                  </a:cubicBezTo>
                  <a:cubicBezTo>
                    <a:pt x="460" y="67"/>
                    <a:pt x="448" y="67"/>
                    <a:pt x="439" y="64"/>
                  </a:cubicBezTo>
                  <a:cubicBezTo>
                    <a:pt x="436" y="55"/>
                    <a:pt x="438" y="42"/>
                    <a:pt x="430" y="37"/>
                  </a:cubicBezTo>
                  <a:cubicBezTo>
                    <a:pt x="392" y="10"/>
                    <a:pt x="318" y="10"/>
                    <a:pt x="275" y="0"/>
                  </a:cubicBezTo>
                  <a:cubicBezTo>
                    <a:pt x="229" y="3"/>
                    <a:pt x="183" y="2"/>
                    <a:pt x="138" y="10"/>
                  </a:cubicBezTo>
                  <a:cubicBezTo>
                    <a:pt x="129" y="12"/>
                    <a:pt x="128" y="26"/>
                    <a:pt x="119" y="28"/>
                  </a:cubicBezTo>
                  <a:cubicBezTo>
                    <a:pt x="80" y="36"/>
                    <a:pt x="0" y="37"/>
                    <a:pt x="0" y="37"/>
                  </a:cubicBezTo>
                  <a:close/>
                </a:path>
              </a:pathLst>
            </a:custGeom>
            <a:noFill/>
            <a:ln w="28575" cap="flat" cmpd="sng">
              <a:solidFill>
                <a:srgbClr val="FF3300"/>
              </a:solidFill>
              <a:prstDash val="solid"/>
              <a:round/>
              <a:headEnd type="none" w="med" len="med"/>
              <a:tailEnd type="none" w="med" len="med"/>
            </a:ln>
          </p:spPr>
          <p:txBody>
            <a:bodyPr lIns="0" rIns="0"/>
            <a:p>
              <a:endParaRPr lang="zh-CN" altLang="en-US" dirty="0">
                <a:latin typeface="Arial" panose="020B0604020202020204" pitchFamily="34" charset="0"/>
              </a:endParaRPr>
            </a:p>
          </p:txBody>
        </p:sp>
        <p:sp>
          <p:nvSpPr>
            <p:cNvPr id="5135" name="AutoShape 25"/>
            <p:cNvSpPr/>
            <p:nvPr/>
          </p:nvSpPr>
          <p:spPr>
            <a:xfrm>
              <a:off x="0" y="493"/>
              <a:ext cx="1904" cy="273"/>
            </a:xfrm>
            <a:prstGeom prst="wedgeRectCallout">
              <a:avLst>
                <a:gd name="adj1" fmla="val 30884"/>
                <a:gd name="adj2" fmla="val -154764"/>
              </a:avLst>
            </a:prstGeom>
            <a:solidFill>
              <a:srgbClr val="FFFFCC"/>
            </a:solidFill>
            <a:ln w="9525" cap="flat" cmpd="sng">
              <a:solidFill>
                <a:srgbClr val="FF00FF"/>
              </a:solidFill>
              <a:prstDash val="solid"/>
              <a:miter/>
              <a:headEnd type="none" w="med" len="med"/>
              <a:tailEnd type="none" w="med" len="med"/>
            </a:ln>
          </p:spPr>
          <p:txBody>
            <a:bodyPr lIns="0" rIns="0"/>
            <a:p>
              <a:pPr algn="ctr"/>
              <a:r>
                <a:rPr lang="en-US" altLang="zh-CN" sz="2400" dirty="0">
                  <a:latin typeface="楷体_GB2312" charset="-122"/>
                </a:rPr>
                <a:t>1853</a:t>
              </a:r>
              <a:r>
                <a:rPr lang="zh-CN" altLang="en-US" sz="2400" dirty="0">
                  <a:latin typeface="楷体_GB2312" charset="-122"/>
                </a:rPr>
                <a:t>年从墨西哥</a:t>
              </a:r>
              <a:r>
                <a:rPr lang="zh-CN" altLang="en-US" sz="2400" dirty="0">
                  <a:solidFill>
                    <a:srgbClr val="0000FF"/>
                  </a:solidFill>
                  <a:latin typeface="楷体_GB2312" charset="-122"/>
                </a:rPr>
                <a:t>购得</a:t>
              </a:r>
              <a:endParaRPr lang="zh-CN" altLang="en-US" sz="2400" dirty="0">
                <a:solidFill>
                  <a:srgbClr val="0000FF"/>
                </a:solidFill>
                <a:latin typeface="楷体_GB2312" charset="-122"/>
              </a:endParaRPr>
            </a:p>
          </p:txBody>
        </p:sp>
      </p:grpSp>
      <p:sp>
        <p:nvSpPr>
          <p:cNvPr id="10266" name="AutoShape 26"/>
          <p:cNvSpPr/>
          <p:nvPr/>
        </p:nvSpPr>
        <p:spPr>
          <a:xfrm>
            <a:off x="1763713" y="3429000"/>
            <a:ext cx="5334000" cy="381000"/>
          </a:xfrm>
          <a:prstGeom prst="leftArrow">
            <a:avLst>
              <a:gd name="adj1" fmla="val 50000"/>
              <a:gd name="adj2" fmla="val 350000"/>
            </a:avLst>
          </a:prstGeom>
          <a:solidFill>
            <a:srgbClr val="FF00FF"/>
          </a:solidFill>
          <a:ln w="9525" cap="flat" cmpd="sng">
            <a:solidFill>
              <a:srgbClr val="0000FF"/>
            </a:solidFill>
            <a:prstDash val="solid"/>
            <a:miter/>
            <a:headEnd type="none" w="med" len="med"/>
            <a:tailEnd type="none" w="med" len="med"/>
          </a:ln>
        </p:spPr>
        <p:txBody>
          <a:bodyPr wrap="none" lIns="0" rIns="0" anchor="ctr"/>
          <a:p>
            <a:endParaRPr lang="zh-CN" altLang="zh-CN" dirty="0">
              <a:latin typeface="楷体_GB2312" charset="-122"/>
            </a:endParaRPr>
          </a:p>
        </p:txBody>
      </p:sp>
      <p:pic>
        <p:nvPicPr>
          <p:cNvPr id="15" name="矩形 14"/>
          <p:cNvPicPr/>
          <p:nvPr/>
        </p:nvPicPr>
        <p:blipFill>
          <a:blip r:embed="rId2">
            <a:clrChange>
              <a:clrFrom>
                <a:srgbClr val="FFFF00"/>
              </a:clrFrom>
              <a:clrTo>
                <a:srgbClr val="FFFF00">
                  <a:alpha val="0"/>
                </a:srgbClr>
              </a:clrTo>
            </a:clrChange>
          </a:blip>
          <a:srcRect l="17972" t="9703" r="19164" b="17870"/>
          <a:stretch>
            <a:fillRect/>
          </a:stretch>
        </p:blipFill>
        <p:spPr>
          <a:xfrm>
            <a:off x="4067175" y="2205038"/>
            <a:ext cx="4535488" cy="1727200"/>
          </a:xfrm>
          <a:prstGeom prst="rect">
            <a:avLst/>
          </a:prstGeom>
          <a:solidFill>
            <a:schemeClr val="bg1"/>
          </a:solidFill>
          <a:ln w="9525" cap="flat" cmpd="sng">
            <a:solidFill>
              <a:srgbClr val="0066FF"/>
            </a:solidFill>
            <a:prstDash val="solid"/>
            <a:miter/>
            <a:headEnd type="none" w="med" len="med"/>
            <a:tailEnd type="none" w="med" len="me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0243"/>
                                        </p:tgtEl>
                                        <p:attrNameLst>
                                          <p:attrName>style.visibility</p:attrName>
                                        </p:attrNameLst>
                                      </p:cBhvr>
                                      <p:to>
                                        <p:strVal val="visible"/>
                                      </p:to>
                                    </p:set>
                                    <p:animEffect transition="in" filter="blinds(horizontal)">
                                      <p:cBhvr>
                                        <p:cTn id="42" dur="500"/>
                                        <p:tgtEl>
                                          <p:spTgt spid="1024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0244"/>
                                        </p:tgtEl>
                                        <p:attrNameLst>
                                          <p:attrName>style.visibility</p:attrName>
                                        </p:attrNameLst>
                                      </p:cBhvr>
                                      <p:to>
                                        <p:strVal val="visible"/>
                                      </p:to>
                                    </p:set>
                                    <p:animEffect transition="in" filter="blinds(horizontal)">
                                      <p:cBhvr>
                                        <p:cTn id="47" dur="500"/>
                                        <p:tgtEl>
                                          <p:spTgt spid="1024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0266"/>
                                        </p:tgtEl>
                                        <p:attrNameLst>
                                          <p:attrName>style.visibility</p:attrName>
                                        </p:attrNameLst>
                                      </p:cBhvr>
                                      <p:to>
                                        <p:strVal val="visible"/>
                                      </p:to>
                                    </p:set>
                                    <p:animEffect transition="in" filter="blinds(horizontal)">
                                      <p:cBhvr>
                                        <p:cTn id="52" dur="500"/>
                                        <p:tgtEl>
                                          <p:spTgt spid="10266"/>
                                        </p:tgtEl>
                                      </p:cBhvr>
                                    </p:animEffect>
                                  </p:childTnLst>
                                </p:cTn>
                              </p:par>
                              <p:par>
                                <p:cTn id="53" presetID="3" presetClass="entr" presetSubtype="1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linds(horizontal)">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p:bldP spid="10244" grpId="0" animBg="1"/>
      <p:bldP spid="102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Text Box 2"/>
          <p:cNvSpPr txBox="1"/>
          <p:nvPr/>
        </p:nvSpPr>
        <p:spPr>
          <a:xfrm>
            <a:off x="250825" y="677863"/>
            <a:ext cx="4718050" cy="406400"/>
          </a:xfrm>
          <a:prstGeom prst="rect">
            <a:avLst/>
          </a:prstGeom>
          <a:noFill/>
          <a:ln w="9525">
            <a:noFill/>
          </a:ln>
        </p:spPr>
        <p:txBody>
          <a:bodyPr>
            <a:spAutoFit/>
          </a:bodyPr>
          <a:p>
            <a:pPr>
              <a:lnSpc>
                <a:spcPct val="125000"/>
              </a:lnSpc>
            </a:pPr>
            <a:r>
              <a:rPr lang="zh-CN" altLang="en-US" dirty="0">
                <a:solidFill>
                  <a:srgbClr val="0000FF"/>
                </a:solidFill>
                <a:latin typeface="楷体_GB2312" charset="-122"/>
              </a:rPr>
              <a:t>美国南北战争</a:t>
            </a:r>
            <a:endParaRPr lang="zh-CN" altLang="en-US" dirty="0">
              <a:solidFill>
                <a:srgbClr val="0000FF"/>
              </a:solidFill>
              <a:latin typeface="楷体_GB2312" charset="-122"/>
            </a:endParaRPr>
          </a:p>
        </p:txBody>
      </p:sp>
      <p:sp>
        <p:nvSpPr>
          <p:cNvPr id="6147" name="Text Box 4"/>
          <p:cNvSpPr txBox="1"/>
          <p:nvPr/>
        </p:nvSpPr>
        <p:spPr>
          <a:xfrm>
            <a:off x="250825" y="1409700"/>
            <a:ext cx="1338263" cy="369888"/>
          </a:xfrm>
          <a:prstGeom prst="rect">
            <a:avLst/>
          </a:prstGeom>
          <a:noFill/>
          <a:ln w="9525">
            <a:noFill/>
          </a:ln>
        </p:spPr>
        <p:txBody>
          <a:bodyPr wrap="none">
            <a:spAutoFit/>
          </a:bodyPr>
          <a:p>
            <a:r>
              <a:rPr lang="zh-CN" altLang="en-US" dirty="0">
                <a:solidFill>
                  <a:srgbClr val="0000FF"/>
                </a:solidFill>
                <a:latin typeface="楷体_GB2312" charset="-122"/>
              </a:rPr>
              <a:t>根本原因：</a:t>
            </a:r>
            <a:endParaRPr lang="zh-CN" altLang="en-US" dirty="0">
              <a:solidFill>
                <a:srgbClr val="0000FF"/>
              </a:solidFill>
              <a:latin typeface="楷体_GB2312" charset="-122"/>
            </a:endParaRPr>
          </a:p>
        </p:txBody>
      </p:sp>
      <p:sp>
        <p:nvSpPr>
          <p:cNvPr id="6148" name="AutoShape 2"/>
          <p:cNvSpPr/>
          <p:nvPr/>
        </p:nvSpPr>
        <p:spPr>
          <a:xfrm>
            <a:off x="4643438" y="1989138"/>
            <a:ext cx="4249737" cy="647700"/>
          </a:xfrm>
          <a:prstGeom prst="wedgeRectCallout">
            <a:avLst>
              <a:gd name="adj1" fmla="val -3491"/>
              <a:gd name="adj2" fmla="val 134806"/>
            </a:avLst>
          </a:prstGeom>
          <a:solidFill>
            <a:schemeClr val="bg1"/>
          </a:solidFill>
          <a:ln w="9525" cap="flat" cmpd="sng">
            <a:solidFill>
              <a:srgbClr val="FF0000"/>
            </a:solidFill>
            <a:prstDash val="solid"/>
            <a:miter/>
            <a:headEnd type="none" w="med" len="med"/>
            <a:tailEnd type="none" w="med" len="med"/>
          </a:ln>
        </p:spPr>
        <p:txBody>
          <a:bodyPr/>
          <a:p>
            <a:r>
              <a:rPr lang="zh-CN" altLang="en-US" sz="2800" dirty="0">
                <a:solidFill>
                  <a:srgbClr val="0000CC"/>
                </a:solidFill>
                <a:latin typeface="楷体_GB2312" charset="-122"/>
              </a:rPr>
              <a:t>南方</a:t>
            </a:r>
            <a:r>
              <a:rPr lang="en-US" altLang="zh-CN" sz="2800" dirty="0">
                <a:solidFill>
                  <a:srgbClr val="0000CC"/>
                </a:solidFill>
                <a:latin typeface="楷体_GB2312" charset="-122"/>
              </a:rPr>
              <a:t>--</a:t>
            </a:r>
            <a:r>
              <a:rPr lang="zh-CN" altLang="en-US" sz="2800" dirty="0">
                <a:solidFill>
                  <a:srgbClr val="0000CC"/>
                </a:solidFill>
                <a:latin typeface="楷体_GB2312" charset="-122"/>
              </a:rPr>
              <a:t>奴隶制种植园经济</a:t>
            </a:r>
            <a:endParaRPr lang="zh-CN" altLang="en-US" sz="2800" dirty="0">
              <a:solidFill>
                <a:srgbClr val="0000CC"/>
              </a:solidFill>
              <a:latin typeface="楷体_GB2312" charset="-122"/>
            </a:endParaRPr>
          </a:p>
        </p:txBody>
      </p:sp>
      <p:sp>
        <p:nvSpPr>
          <p:cNvPr id="6149" name="AutoShape 3"/>
          <p:cNvSpPr/>
          <p:nvPr/>
        </p:nvSpPr>
        <p:spPr>
          <a:xfrm>
            <a:off x="250825" y="1989138"/>
            <a:ext cx="4321175" cy="609600"/>
          </a:xfrm>
          <a:prstGeom prst="wedgeRectCallout">
            <a:avLst>
              <a:gd name="adj1" fmla="val 8889"/>
              <a:gd name="adj2" fmla="val 388282"/>
            </a:avLst>
          </a:prstGeom>
          <a:solidFill>
            <a:schemeClr val="bg1"/>
          </a:solidFill>
          <a:ln w="9525" cap="flat" cmpd="sng">
            <a:solidFill>
              <a:srgbClr val="FF0000"/>
            </a:solidFill>
            <a:prstDash val="solid"/>
            <a:miter/>
            <a:headEnd type="none" w="med" len="med"/>
            <a:tailEnd type="none" w="med" len="med"/>
          </a:ln>
        </p:spPr>
        <p:txBody>
          <a:bodyPr lIns="0" rIns="0"/>
          <a:p>
            <a:r>
              <a:rPr lang="zh-CN" altLang="en-US" sz="2800" dirty="0">
                <a:solidFill>
                  <a:srgbClr val="0000CC"/>
                </a:solidFill>
                <a:latin typeface="楷体_GB2312" charset="-122"/>
              </a:rPr>
              <a:t>北方</a:t>
            </a:r>
            <a:r>
              <a:rPr lang="en-US" altLang="zh-CN" sz="2800" dirty="0">
                <a:solidFill>
                  <a:srgbClr val="0000CC"/>
                </a:solidFill>
                <a:latin typeface="楷体_GB2312" charset="-122"/>
              </a:rPr>
              <a:t>--</a:t>
            </a:r>
            <a:r>
              <a:rPr lang="zh-CN" altLang="en-US" sz="2800" dirty="0">
                <a:solidFill>
                  <a:srgbClr val="0000CC"/>
                </a:solidFill>
                <a:latin typeface="楷体_GB2312" charset="-122"/>
              </a:rPr>
              <a:t>资本主义工业经济</a:t>
            </a:r>
            <a:endParaRPr lang="zh-CN" altLang="en-US" sz="2800" dirty="0">
              <a:solidFill>
                <a:srgbClr val="0000CC"/>
              </a:solidFill>
              <a:latin typeface="楷体_GB2312" charset="-122"/>
            </a:endParaRPr>
          </a:p>
        </p:txBody>
      </p:sp>
      <p:pic>
        <p:nvPicPr>
          <p:cNvPr id="6150" name="Picture 6"/>
          <p:cNvPicPr>
            <a:picLocks noChangeAspect="1"/>
          </p:cNvPicPr>
          <p:nvPr/>
        </p:nvPicPr>
        <p:blipFill>
          <a:blip r:embed="rId1"/>
          <a:stretch>
            <a:fillRect/>
          </a:stretch>
        </p:blipFill>
        <p:spPr>
          <a:xfrm>
            <a:off x="250825" y="2608263"/>
            <a:ext cx="4321175" cy="2917825"/>
          </a:xfrm>
          <a:prstGeom prst="rect">
            <a:avLst/>
          </a:prstGeom>
          <a:noFill/>
          <a:ln w="9525">
            <a:noFill/>
          </a:ln>
        </p:spPr>
      </p:pic>
      <p:pic>
        <p:nvPicPr>
          <p:cNvPr id="6151" name="Picture 7" descr="图"/>
          <p:cNvPicPr>
            <a:picLocks noChangeAspect="1"/>
          </p:cNvPicPr>
          <p:nvPr/>
        </p:nvPicPr>
        <p:blipFill>
          <a:blip r:embed="rId2"/>
          <a:stretch>
            <a:fillRect/>
          </a:stretch>
        </p:blipFill>
        <p:spPr>
          <a:xfrm>
            <a:off x="4572000" y="2636838"/>
            <a:ext cx="4248150" cy="2813050"/>
          </a:xfrm>
          <a:prstGeom prst="rect">
            <a:avLst/>
          </a:prstGeom>
          <a:noFill/>
          <a:ln w="9525">
            <a:noFill/>
          </a:ln>
        </p:spPr>
      </p:pic>
      <p:sp>
        <p:nvSpPr>
          <p:cNvPr id="6152" name="Rectangle 14"/>
          <p:cNvSpPr/>
          <p:nvPr/>
        </p:nvSpPr>
        <p:spPr>
          <a:xfrm>
            <a:off x="971550" y="5589588"/>
            <a:ext cx="7200900" cy="617537"/>
          </a:xfrm>
          <a:prstGeom prst="rect">
            <a:avLst/>
          </a:prstGeom>
          <a:solidFill>
            <a:schemeClr val="bg1"/>
          </a:solidFill>
          <a:ln w="38100" cap="flat" cmpd="sng">
            <a:solidFill>
              <a:srgbClr val="0000FF"/>
            </a:solidFill>
            <a:prstDash val="solid"/>
            <a:miter/>
            <a:headEnd type="none" w="med" len="med"/>
            <a:tailEnd type="none" w="med" len="med"/>
          </a:ln>
        </p:spPr>
        <p:txBody>
          <a:bodyPr>
            <a:spAutoFit/>
          </a:bodyPr>
          <a:p>
            <a:pPr algn="ctr"/>
            <a:r>
              <a:rPr lang="zh-CN" altLang="en-US" dirty="0">
                <a:solidFill>
                  <a:srgbClr val="FF0000"/>
                </a:solidFill>
                <a:latin typeface="Arial" panose="020B0604020202020204" pitchFamily="34" charset="0"/>
              </a:rPr>
              <a:t>南北两种经济制度之间的矛盾</a:t>
            </a:r>
            <a:endParaRPr lang="zh-CN" altLang="en-US" dirty="0">
              <a:solidFill>
                <a:srgbClr val="FF0000"/>
              </a:solidFill>
              <a:latin typeface="Arial" panose="020B0604020202020204" pitchFamily="34" charset="0"/>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Oval 3"/>
          <p:cNvSpPr/>
          <p:nvPr/>
        </p:nvSpPr>
        <p:spPr>
          <a:xfrm>
            <a:off x="2514600" y="3124200"/>
            <a:ext cx="4114800" cy="1744663"/>
          </a:xfrm>
          <a:prstGeom prst="ellipse">
            <a:avLst/>
          </a:prstGeom>
          <a:solidFill>
            <a:schemeClr val="hlink">
              <a:alpha val="50195"/>
            </a:schemeClr>
          </a:solidFill>
          <a:ln w="57150" cap="flat" cmpd="sng">
            <a:solidFill>
              <a:schemeClr val="tx1"/>
            </a:solidFill>
            <a:prstDash val="solid"/>
            <a:headEnd type="none" w="med" len="med"/>
            <a:tailEnd type="none" w="med" len="med"/>
          </a:ln>
        </p:spPr>
        <p:txBody>
          <a:bodyPr wrap="none" lIns="0" rIns="0" anchor="ctr"/>
          <a:p>
            <a:endParaRPr lang="zh-CN" altLang="zh-CN" dirty="0">
              <a:latin typeface="楷体_GB2312" charset="-122"/>
            </a:endParaRPr>
          </a:p>
        </p:txBody>
      </p:sp>
      <p:sp>
        <p:nvSpPr>
          <p:cNvPr id="7171" name="Arc 4"/>
          <p:cNvSpPr/>
          <p:nvPr/>
        </p:nvSpPr>
        <p:spPr>
          <a:xfrm rot="5930">
            <a:off x="3154363" y="3122613"/>
            <a:ext cx="2930525" cy="457200"/>
          </a:xfrm>
          <a:custGeom>
            <a:avLst/>
            <a:gdLst>
              <a:gd name="txL" fmla="*/ 0 w 41087"/>
              <a:gd name="txT" fmla="*/ 0 h 21600"/>
              <a:gd name="txR" fmla="*/ 41087 w 41087"/>
              <a:gd name="txB" fmla="*/ 21600 h 21600"/>
            </a:gdLst>
            <a:ahLst/>
            <a:cxnLst>
              <a:cxn ang="0">
                <a:pos x="0" y="126857672"/>
              </a:cxn>
              <a:cxn ang="0">
                <a:pos x="2147483647" y="161566421"/>
              </a:cxn>
              <a:cxn ang="0">
                <a:pos x="2147483647" y="204838311"/>
              </a:cxn>
            </a:cxnLst>
            <a:rect l="txL" t="txT" r="txR" b="txB"/>
            <a:pathLst>
              <a:path w="41087" h="21600" fill="none">
                <a:moveTo>
                  <a:pt x="0" y="13377"/>
                </a:moveTo>
                <a:cubicBezTo>
                  <a:pt x="3332" y="5282"/>
                  <a:pt x="11220" y="-1"/>
                  <a:pt x="19974" y="0"/>
                </a:cubicBezTo>
                <a:cubicBezTo>
                  <a:pt x="30144" y="0"/>
                  <a:pt x="38937" y="7095"/>
                  <a:pt x="41086" y="17037"/>
                </a:cubicBezTo>
              </a:path>
              <a:path w="41087" h="21600" stroke="0">
                <a:moveTo>
                  <a:pt x="0" y="13377"/>
                </a:moveTo>
                <a:cubicBezTo>
                  <a:pt x="3332" y="5282"/>
                  <a:pt x="11220" y="-1"/>
                  <a:pt x="19974" y="0"/>
                </a:cubicBezTo>
                <a:cubicBezTo>
                  <a:pt x="30144" y="0"/>
                  <a:pt x="38937" y="7095"/>
                  <a:pt x="41086" y="17037"/>
                </a:cubicBezTo>
                <a:lnTo>
                  <a:pt x="19974" y="21600"/>
                </a:lnTo>
                <a:lnTo>
                  <a:pt x="0" y="13377"/>
                </a:lnTo>
                <a:close/>
              </a:path>
            </a:pathLst>
          </a:custGeom>
          <a:solidFill>
            <a:schemeClr val="hlink">
              <a:alpha val="50195"/>
            </a:schemeClr>
          </a:solidFill>
          <a:ln w="57150" cap="flat" cmpd="sng">
            <a:solidFill>
              <a:schemeClr val="tx1"/>
            </a:solidFill>
            <a:prstDash val="solid"/>
            <a:round/>
            <a:headEnd type="none" w="med" len="med"/>
            <a:tailEnd type="none" w="med" len="med"/>
          </a:ln>
        </p:spPr>
        <p:txBody>
          <a:bodyPr wrap="none" lIns="0" rIns="0" anchor="ctr"/>
          <a:p>
            <a:endParaRPr lang="zh-CN" altLang="en-US" dirty="0">
              <a:latin typeface="Arial" panose="020B0604020202020204" pitchFamily="34" charset="0"/>
            </a:endParaRPr>
          </a:p>
        </p:txBody>
      </p:sp>
      <p:sp>
        <p:nvSpPr>
          <p:cNvPr id="7172" name="Oval 6"/>
          <p:cNvSpPr/>
          <p:nvPr/>
        </p:nvSpPr>
        <p:spPr>
          <a:xfrm>
            <a:off x="2514600" y="1989138"/>
            <a:ext cx="3962400" cy="1668462"/>
          </a:xfrm>
          <a:prstGeom prst="ellipse">
            <a:avLst/>
          </a:prstGeom>
          <a:solidFill>
            <a:srgbClr val="FFFFCC">
              <a:alpha val="50195"/>
            </a:srgbClr>
          </a:solidFill>
          <a:ln w="57150" cap="flat" cmpd="sng">
            <a:solidFill>
              <a:schemeClr val="tx1"/>
            </a:solidFill>
            <a:prstDash val="solid"/>
            <a:headEnd type="none" w="med" len="med"/>
            <a:tailEnd type="none" w="med" len="med"/>
          </a:ln>
        </p:spPr>
        <p:txBody>
          <a:bodyPr wrap="none" lIns="0" rIns="0" anchor="ctr"/>
          <a:p>
            <a:endParaRPr lang="zh-CN" altLang="zh-CN" dirty="0">
              <a:latin typeface="楷体_GB2312" charset="-122"/>
            </a:endParaRPr>
          </a:p>
        </p:txBody>
      </p:sp>
      <p:sp>
        <p:nvSpPr>
          <p:cNvPr id="7173" name="Text Box 7"/>
          <p:cNvSpPr txBox="1"/>
          <p:nvPr/>
        </p:nvSpPr>
        <p:spPr>
          <a:xfrm>
            <a:off x="3956050" y="2151063"/>
            <a:ext cx="1169988" cy="457200"/>
          </a:xfrm>
          <a:prstGeom prst="rect">
            <a:avLst/>
          </a:prstGeom>
          <a:solidFill>
            <a:srgbClr val="FFFFCC">
              <a:alpha val="50195"/>
            </a:srgbClr>
          </a:solidFill>
          <a:ln w="9525">
            <a:noFill/>
          </a:ln>
        </p:spPr>
        <p:txBody>
          <a:bodyPr lIns="0" rIns="0">
            <a:spAutoFit/>
          </a:bodyPr>
          <a:p>
            <a:pPr algn="ctr">
              <a:spcBef>
                <a:spcPct val="50000"/>
              </a:spcBef>
            </a:pPr>
            <a:r>
              <a:rPr lang="zh-CN" altLang="en-US" sz="2400" dirty="0">
                <a:latin typeface="楷体_GB2312" charset="-122"/>
              </a:rPr>
              <a:t>北方</a:t>
            </a:r>
            <a:endParaRPr lang="zh-CN" altLang="en-US" sz="2400" dirty="0">
              <a:latin typeface="楷体_GB2312" charset="-122"/>
            </a:endParaRPr>
          </a:p>
        </p:txBody>
      </p:sp>
      <p:sp>
        <p:nvSpPr>
          <p:cNvPr id="7174" name="Text Box 8"/>
          <p:cNvSpPr txBox="1"/>
          <p:nvPr/>
        </p:nvSpPr>
        <p:spPr>
          <a:xfrm>
            <a:off x="3325813" y="2684463"/>
            <a:ext cx="2430462" cy="457200"/>
          </a:xfrm>
          <a:prstGeom prst="rect">
            <a:avLst/>
          </a:prstGeom>
          <a:solidFill>
            <a:srgbClr val="FFFFCC">
              <a:alpha val="50195"/>
            </a:srgbClr>
          </a:solidFill>
          <a:ln w="9525">
            <a:noFill/>
          </a:ln>
        </p:spPr>
        <p:txBody>
          <a:bodyPr lIns="0" rIns="0">
            <a:spAutoFit/>
          </a:bodyPr>
          <a:p>
            <a:pPr algn="ctr">
              <a:spcBef>
                <a:spcPct val="50000"/>
              </a:spcBef>
            </a:pPr>
            <a:r>
              <a:rPr lang="zh-CN" altLang="en-US" sz="2400" dirty="0">
                <a:latin typeface="楷体_GB2312" charset="-122"/>
              </a:rPr>
              <a:t>资本主义工商业</a:t>
            </a:r>
            <a:endParaRPr lang="zh-CN" altLang="en-US" sz="2400" dirty="0">
              <a:latin typeface="楷体_GB2312" charset="-122"/>
            </a:endParaRPr>
          </a:p>
        </p:txBody>
      </p:sp>
      <p:sp>
        <p:nvSpPr>
          <p:cNvPr id="7175" name="Text Box 10"/>
          <p:cNvSpPr txBox="1"/>
          <p:nvPr/>
        </p:nvSpPr>
        <p:spPr>
          <a:xfrm>
            <a:off x="3949700" y="3733800"/>
            <a:ext cx="1174750" cy="457200"/>
          </a:xfrm>
          <a:prstGeom prst="rect">
            <a:avLst/>
          </a:prstGeom>
          <a:noFill/>
          <a:ln w="9525">
            <a:noFill/>
          </a:ln>
        </p:spPr>
        <p:txBody>
          <a:bodyPr lIns="0" rIns="0">
            <a:spAutoFit/>
          </a:bodyPr>
          <a:p>
            <a:pPr algn="ctr">
              <a:spcBef>
                <a:spcPct val="50000"/>
              </a:spcBef>
            </a:pPr>
            <a:r>
              <a:rPr lang="zh-CN" altLang="en-US" sz="2400" dirty="0">
                <a:solidFill>
                  <a:srgbClr val="FF00FF"/>
                </a:solidFill>
                <a:latin typeface="楷体_GB2312" charset="-122"/>
              </a:rPr>
              <a:t>南方</a:t>
            </a:r>
            <a:endParaRPr lang="zh-CN" altLang="en-US" sz="2400" dirty="0">
              <a:solidFill>
                <a:srgbClr val="FF00FF"/>
              </a:solidFill>
              <a:latin typeface="楷体_GB2312" charset="-122"/>
            </a:endParaRPr>
          </a:p>
        </p:txBody>
      </p:sp>
      <p:sp>
        <p:nvSpPr>
          <p:cNvPr id="7176" name="Text Box 11"/>
          <p:cNvSpPr txBox="1"/>
          <p:nvPr/>
        </p:nvSpPr>
        <p:spPr>
          <a:xfrm>
            <a:off x="3014663" y="4191000"/>
            <a:ext cx="3429000" cy="457200"/>
          </a:xfrm>
          <a:prstGeom prst="rect">
            <a:avLst/>
          </a:prstGeom>
          <a:noFill/>
          <a:ln w="9525">
            <a:noFill/>
          </a:ln>
        </p:spPr>
        <p:txBody>
          <a:bodyPr lIns="0" rIns="0">
            <a:spAutoFit/>
          </a:bodyPr>
          <a:p>
            <a:pPr algn="ctr">
              <a:spcBef>
                <a:spcPct val="50000"/>
              </a:spcBef>
            </a:pPr>
            <a:r>
              <a:rPr lang="zh-CN" altLang="en-US" sz="2400" dirty="0">
                <a:solidFill>
                  <a:srgbClr val="FF00FF"/>
                </a:solidFill>
                <a:latin typeface="楷体_GB2312" charset="-122"/>
              </a:rPr>
              <a:t>奴隶制种植园经济</a:t>
            </a:r>
            <a:endParaRPr lang="zh-CN" altLang="en-US" sz="2400" dirty="0">
              <a:solidFill>
                <a:srgbClr val="FF00FF"/>
              </a:solidFill>
              <a:latin typeface="楷体_GB2312" charset="-122"/>
            </a:endParaRPr>
          </a:p>
        </p:txBody>
      </p:sp>
      <p:sp>
        <p:nvSpPr>
          <p:cNvPr id="7177" name="Text Box 12">
            <a:hlinkClick r:id="" action="ppaction://noaction"/>
          </p:cNvPr>
          <p:cNvSpPr txBox="1"/>
          <p:nvPr/>
        </p:nvSpPr>
        <p:spPr>
          <a:xfrm>
            <a:off x="250825" y="688975"/>
            <a:ext cx="3436938" cy="579438"/>
          </a:xfrm>
          <a:prstGeom prst="rect">
            <a:avLst/>
          </a:prstGeom>
          <a:solidFill>
            <a:schemeClr val="bg1"/>
          </a:solidFill>
          <a:ln w="9525">
            <a:noFill/>
          </a:ln>
        </p:spPr>
        <p:txBody>
          <a:bodyPr lIns="0" rIns="0">
            <a:spAutoFit/>
          </a:bodyPr>
          <a:p>
            <a:pPr algn="ctr">
              <a:spcBef>
                <a:spcPct val="50000"/>
              </a:spcBef>
            </a:pPr>
            <a:r>
              <a:rPr lang="zh-CN" altLang="en-US" dirty="0">
                <a:solidFill>
                  <a:srgbClr val="0000FF"/>
                </a:solidFill>
                <a:latin typeface="楷体_GB2312" charset="-122"/>
              </a:rPr>
              <a:t>南北矛盾示意图</a:t>
            </a:r>
            <a:endParaRPr lang="zh-CN" altLang="en-US" dirty="0">
              <a:solidFill>
                <a:srgbClr val="0000FF"/>
              </a:solidFill>
              <a:latin typeface="楷体_GB2312" charset="-122"/>
            </a:endParaRPr>
          </a:p>
        </p:txBody>
      </p:sp>
      <p:grpSp>
        <p:nvGrpSpPr>
          <p:cNvPr id="7178" name="Group 13"/>
          <p:cNvGrpSpPr/>
          <p:nvPr/>
        </p:nvGrpSpPr>
        <p:grpSpPr>
          <a:xfrm>
            <a:off x="900113" y="4508500"/>
            <a:ext cx="1958975" cy="1279525"/>
            <a:chOff x="1056" y="3120"/>
            <a:chExt cx="1008" cy="806"/>
          </a:xfrm>
        </p:grpSpPr>
        <p:sp>
          <p:nvSpPr>
            <p:cNvPr id="7210" name="Text Box 14"/>
            <p:cNvSpPr txBox="1"/>
            <p:nvPr/>
          </p:nvSpPr>
          <p:spPr>
            <a:xfrm>
              <a:off x="1056" y="3408"/>
              <a:ext cx="1008" cy="518"/>
            </a:xfrm>
            <a:prstGeom prst="rect">
              <a:avLst/>
            </a:prstGeom>
            <a:noFill/>
            <a:ln w="9525">
              <a:noFill/>
            </a:ln>
          </p:spPr>
          <p:txBody>
            <a:bodyPr lIns="0" rIns="0">
              <a:spAutoFit/>
            </a:bodyPr>
            <a:p>
              <a:pPr>
                <a:spcBef>
                  <a:spcPct val="50000"/>
                </a:spcBef>
              </a:pPr>
              <a:r>
                <a:rPr lang="zh-CN" altLang="en-US" sz="2400" dirty="0">
                  <a:solidFill>
                    <a:srgbClr val="FF00FF"/>
                  </a:solidFill>
                  <a:latin typeface="楷体_GB2312" charset="-122"/>
                </a:rPr>
                <a:t>向英国输出棉花、工业原料</a:t>
              </a:r>
              <a:endParaRPr lang="zh-CN" altLang="en-US" sz="2400" dirty="0">
                <a:solidFill>
                  <a:srgbClr val="FF00FF"/>
                </a:solidFill>
                <a:latin typeface="楷体_GB2312" charset="-122"/>
              </a:endParaRPr>
            </a:p>
          </p:txBody>
        </p:sp>
        <p:sp>
          <p:nvSpPr>
            <p:cNvPr id="7211" name="Line 15"/>
            <p:cNvSpPr/>
            <p:nvPr/>
          </p:nvSpPr>
          <p:spPr>
            <a:xfrm flipH="1">
              <a:off x="1632" y="3120"/>
              <a:ext cx="432" cy="336"/>
            </a:xfrm>
            <a:prstGeom prst="line">
              <a:avLst/>
            </a:prstGeom>
            <a:ln w="38100" cap="flat" cmpd="sng">
              <a:solidFill>
                <a:schemeClr val="tx1"/>
              </a:solidFill>
              <a:prstDash val="solid"/>
              <a:headEnd type="none" w="med" len="med"/>
              <a:tailEnd type="none" w="med" len="med"/>
            </a:ln>
          </p:spPr>
        </p:sp>
      </p:grpSp>
      <p:grpSp>
        <p:nvGrpSpPr>
          <p:cNvPr id="7179" name="Group 16"/>
          <p:cNvGrpSpPr/>
          <p:nvPr/>
        </p:nvGrpSpPr>
        <p:grpSpPr>
          <a:xfrm>
            <a:off x="755650" y="1651000"/>
            <a:ext cx="2133600" cy="914400"/>
            <a:chOff x="816" y="816"/>
            <a:chExt cx="1008" cy="576"/>
          </a:xfrm>
        </p:grpSpPr>
        <p:sp>
          <p:nvSpPr>
            <p:cNvPr id="7208" name="Text Box 17"/>
            <p:cNvSpPr txBox="1"/>
            <p:nvPr/>
          </p:nvSpPr>
          <p:spPr>
            <a:xfrm>
              <a:off x="816" y="816"/>
              <a:ext cx="1008" cy="288"/>
            </a:xfrm>
            <a:prstGeom prst="rect">
              <a:avLst/>
            </a:prstGeom>
            <a:noFill/>
            <a:ln w="9525">
              <a:noFill/>
            </a:ln>
          </p:spPr>
          <p:txBody>
            <a:bodyPr lIns="0" rIns="0">
              <a:spAutoFit/>
            </a:bodyPr>
            <a:p>
              <a:pPr>
                <a:spcBef>
                  <a:spcPct val="50000"/>
                </a:spcBef>
              </a:pPr>
              <a:r>
                <a:rPr lang="zh-CN" altLang="en-US" sz="2400" dirty="0">
                  <a:solidFill>
                    <a:srgbClr val="FF0000"/>
                  </a:solidFill>
                  <a:latin typeface="楷体_GB2312" charset="-122"/>
                </a:rPr>
                <a:t>缺工业原料</a:t>
              </a:r>
              <a:endParaRPr lang="zh-CN" altLang="en-US" sz="2400" dirty="0">
                <a:solidFill>
                  <a:srgbClr val="FF0000"/>
                </a:solidFill>
                <a:latin typeface="楷体_GB2312" charset="-122"/>
              </a:endParaRPr>
            </a:p>
          </p:txBody>
        </p:sp>
        <p:sp>
          <p:nvSpPr>
            <p:cNvPr id="7209" name="Line 18"/>
            <p:cNvSpPr/>
            <p:nvPr/>
          </p:nvSpPr>
          <p:spPr>
            <a:xfrm>
              <a:off x="1392" y="1056"/>
              <a:ext cx="288" cy="336"/>
            </a:xfrm>
            <a:prstGeom prst="line">
              <a:avLst/>
            </a:prstGeom>
            <a:ln w="38100" cap="flat" cmpd="sng">
              <a:solidFill>
                <a:schemeClr val="tx1"/>
              </a:solidFill>
              <a:prstDash val="solid"/>
              <a:headEnd type="none" w="med" len="med"/>
              <a:tailEnd type="none" w="med" len="med"/>
            </a:ln>
          </p:spPr>
        </p:sp>
      </p:grpSp>
      <p:grpSp>
        <p:nvGrpSpPr>
          <p:cNvPr id="7180" name="Group 19"/>
          <p:cNvGrpSpPr/>
          <p:nvPr/>
        </p:nvGrpSpPr>
        <p:grpSpPr>
          <a:xfrm>
            <a:off x="3124200" y="4868863"/>
            <a:ext cx="1752600" cy="1431925"/>
            <a:chOff x="2400" y="3264"/>
            <a:chExt cx="960" cy="902"/>
          </a:xfrm>
        </p:grpSpPr>
        <p:sp>
          <p:nvSpPr>
            <p:cNvPr id="7206" name="Text Box 20"/>
            <p:cNvSpPr txBox="1"/>
            <p:nvPr/>
          </p:nvSpPr>
          <p:spPr>
            <a:xfrm>
              <a:off x="2400" y="3648"/>
              <a:ext cx="960" cy="518"/>
            </a:xfrm>
            <a:prstGeom prst="rect">
              <a:avLst/>
            </a:prstGeom>
            <a:noFill/>
            <a:ln w="9525">
              <a:noFill/>
            </a:ln>
          </p:spPr>
          <p:txBody>
            <a:bodyPr lIns="0" rIns="0">
              <a:spAutoFit/>
            </a:bodyPr>
            <a:p>
              <a:pPr>
                <a:spcBef>
                  <a:spcPct val="50000"/>
                </a:spcBef>
              </a:pPr>
              <a:r>
                <a:rPr lang="zh-CN" altLang="en-US" sz="2400" dirty="0">
                  <a:solidFill>
                    <a:srgbClr val="FF00FF"/>
                  </a:solidFill>
                  <a:latin typeface="楷体_GB2312" charset="-122"/>
                </a:rPr>
                <a:t>购买英国的工业品</a:t>
              </a:r>
              <a:endParaRPr lang="zh-CN" altLang="en-US" sz="2400" dirty="0">
                <a:solidFill>
                  <a:srgbClr val="FF00FF"/>
                </a:solidFill>
                <a:latin typeface="楷体_GB2312" charset="-122"/>
              </a:endParaRPr>
            </a:p>
          </p:txBody>
        </p:sp>
        <p:sp>
          <p:nvSpPr>
            <p:cNvPr id="7207" name="Line 21"/>
            <p:cNvSpPr/>
            <p:nvPr/>
          </p:nvSpPr>
          <p:spPr>
            <a:xfrm>
              <a:off x="2832" y="3264"/>
              <a:ext cx="0" cy="432"/>
            </a:xfrm>
            <a:prstGeom prst="line">
              <a:avLst/>
            </a:prstGeom>
            <a:ln w="38100" cap="flat" cmpd="sng">
              <a:solidFill>
                <a:schemeClr val="tx1"/>
              </a:solidFill>
              <a:prstDash val="solid"/>
              <a:headEnd type="none" w="med" len="med"/>
              <a:tailEnd type="none" w="med" len="med"/>
            </a:ln>
          </p:spPr>
        </p:sp>
      </p:grpSp>
      <p:grpSp>
        <p:nvGrpSpPr>
          <p:cNvPr id="7181" name="Group 22"/>
          <p:cNvGrpSpPr/>
          <p:nvPr/>
        </p:nvGrpSpPr>
        <p:grpSpPr>
          <a:xfrm>
            <a:off x="2438400" y="1146175"/>
            <a:ext cx="2057400" cy="914400"/>
            <a:chOff x="2256" y="384"/>
            <a:chExt cx="960" cy="576"/>
          </a:xfrm>
        </p:grpSpPr>
        <p:sp>
          <p:nvSpPr>
            <p:cNvPr id="7204" name="Text Box 23"/>
            <p:cNvSpPr txBox="1"/>
            <p:nvPr/>
          </p:nvSpPr>
          <p:spPr>
            <a:xfrm>
              <a:off x="2256" y="384"/>
              <a:ext cx="960" cy="288"/>
            </a:xfrm>
            <a:prstGeom prst="rect">
              <a:avLst/>
            </a:prstGeom>
            <a:noFill/>
            <a:ln w="9525">
              <a:noFill/>
            </a:ln>
          </p:spPr>
          <p:txBody>
            <a:bodyPr lIns="0" rIns="0">
              <a:spAutoFit/>
            </a:bodyPr>
            <a:p>
              <a:pPr>
                <a:spcBef>
                  <a:spcPct val="50000"/>
                </a:spcBef>
              </a:pPr>
              <a:r>
                <a:rPr lang="zh-CN" altLang="en-US" sz="2400" dirty="0">
                  <a:solidFill>
                    <a:srgbClr val="FF0000"/>
                  </a:solidFill>
                  <a:latin typeface="楷体_GB2312" charset="-122"/>
                </a:rPr>
                <a:t>缺销售市场</a:t>
              </a:r>
              <a:endParaRPr lang="zh-CN" altLang="en-US" sz="2400" dirty="0">
                <a:solidFill>
                  <a:srgbClr val="FF0000"/>
                </a:solidFill>
                <a:latin typeface="楷体_GB2312" charset="-122"/>
              </a:endParaRPr>
            </a:p>
          </p:txBody>
        </p:sp>
        <p:sp>
          <p:nvSpPr>
            <p:cNvPr id="7205" name="Line 24"/>
            <p:cNvSpPr/>
            <p:nvPr/>
          </p:nvSpPr>
          <p:spPr>
            <a:xfrm>
              <a:off x="2736" y="624"/>
              <a:ext cx="0" cy="336"/>
            </a:xfrm>
            <a:prstGeom prst="line">
              <a:avLst/>
            </a:prstGeom>
            <a:ln w="38100" cap="flat" cmpd="sng">
              <a:solidFill>
                <a:schemeClr val="tx1"/>
              </a:solidFill>
              <a:prstDash val="solid"/>
              <a:headEnd type="none" w="med" len="med"/>
              <a:tailEnd type="none" w="med" len="med"/>
            </a:ln>
          </p:spPr>
        </p:sp>
      </p:grpSp>
      <p:grpSp>
        <p:nvGrpSpPr>
          <p:cNvPr id="7182" name="Group 25"/>
          <p:cNvGrpSpPr/>
          <p:nvPr/>
        </p:nvGrpSpPr>
        <p:grpSpPr>
          <a:xfrm>
            <a:off x="6553200" y="4292600"/>
            <a:ext cx="2438400" cy="1093788"/>
            <a:chOff x="3600" y="3024"/>
            <a:chExt cx="1440" cy="826"/>
          </a:xfrm>
        </p:grpSpPr>
        <p:sp>
          <p:nvSpPr>
            <p:cNvPr id="7202" name="Text Box 26"/>
            <p:cNvSpPr txBox="1"/>
            <p:nvPr/>
          </p:nvSpPr>
          <p:spPr>
            <a:xfrm>
              <a:off x="3600" y="3504"/>
              <a:ext cx="1440" cy="346"/>
            </a:xfrm>
            <a:prstGeom prst="rect">
              <a:avLst/>
            </a:prstGeom>
            <a:noFill/>
            <a:ln w="9525">
              <a:noFill/>
            </a:ln>
          </p:spPr>
          <p:txBody>
            <a:bodyPr lIns="0" rIns="0">
              <a:spAutoFit/>
            </a:bodyPr>
            <a:p>
              <a:pPr>
                <a:spcBef>
                  <a:spcPct val="50000"/>
                </a:spcBef>
              </a:pPr>
              <a:r>
                <a:rPr lang="zh-CN" altLang="en-US" sz="2400" dirty="0">
                  <a:solidFill>
                    <a:srgbClr val="FF00FF"/>
                  </a:solidFill>
                  <a:latin typeface="楷体_GB2312" charset="-122"/>
                </a:rPr>
                <a:t>占有大量奴隶</a:t>
              </a:r>
              <a:endParaRPr lang="zh-CN" altLang="en-US" sz="2400" dirty="0">
                <a:solidFill>
                  <a:srgbClr val="FF00FF"/>
                </a:solidFill>
                <a:latin typeface="楷体_GB2312" charset="-122"/>
              </a:endParaRPr>
            </a:p>
          </p:txBody>
        </p:sp>
        <p:sp>
          <p:nvSpPr>
            <p:cNvPr id="7203" name="Line 27"/>
            <p:cNvSpPr/>
            <p:nvPr/>
          </p:nvSpPr>
          <p:spPr>
            <a:xfrm>
              <a:off x="3600" y="3024"/>
              <a:ext cx="336" cy="480"/>
            </a:xfrm>
            <a:prstGeom prst="line">
              <a:avLst/>
            </a:prstGeom>
            <a:ln w="38100" cap="flat" cmpd="sng">
              <a:solidFill>
                <a:schemeClr val="tx1"/>
              </a:solidFill>
              <a:prstDash val="solid"/>
              <a:headEnd type="none" w="med" len="med"/>
              <a:tailEnd type="none" w="med" len="med"/>
            </a:ln>
          </p:spPr>
        </p:sp>
      </p:grpSp>
      <p:grpSp>
        <p:nvGrpSpPr>
          <p:cNvPr id="7183" name="Group 28"/>
          <p:cNvGrpSpPr/>
          <p:nvPr/>
        </p:nvGrpSpPr>
        <p:grpSpPr>
          <a:xfrm>
            <a:off x="6237288" y="1582738"/>
            <a:ext cx="2438400" cy="838200"/>
            <a:chOff x="3696" y="816"/>
            <a:chExt cx="1392" cy="528"/>
          </a:xfrm>
        </p:grpSpPr>
        <p:sp>
          <p:nvSpPr>
            <p:cNvPr id="7200" name="Text Box 29"/>
            <p:cNvSpPr txBox="1"/>
            <p:nvPr/>
          </p:nvSpPr>
          <p:spPr>
            <a:xfrm>
              <a:off x="3744" y="816"/>
              <a:ext cx="1344" cy="288"/>
            </a:xfrm>
            <a:prstGeom prst="rect">
              <a:avLst/>
            </a:prstGeom>
            <a:noFill/>
            <a:ln w="9525">
              <a:noFill/>
            </a:ln>
          </p:spPr>
          <p:txBody>
            <a:bodyPr lIns="0" rIns="0">
              <a:spAutoFit/>
            </a:bodyPr>
            <a:p>
              <a:pPr>
                <a:spcBef>
                  <a:spcPct val="50000"/>
                </a:spcBef>
              </a:pPr>
              <a:r>
                <a:rPr lang="zh-CN" altLang="en-US" sz="2400" dirty="0">
                  <a:solidFill>
                    <a:srgbClr val="FF0000"/>
                  </a:solidFill>
                  <a:latin typeface="楷体_GB2312" charset="-122"/>
                </a:rPr>
                <a:t>缺自由劳动力</a:t>
              </a:r>
              <a:endParaRPr lang="zh-CN" altLang="en-US" sz="2400" dirty="0">
                <a:solidFill>
                  <a:srgbClr val="FF0000"/>
                </a:solidFill>
                <a:latin typeface="楷体_GB2312" charset="-122"/>
              </a:endParaRPr>
            </a:p>
          </p:txBody>
        </p:sp>
        <p:sp>
          <p:nvSpPr>
            <p:cNvPr id="7201" name="Line 30"/>
            <p:cNvSpPr/>
            <p:nvPr/>
          </p:nvSpPr>
          <p:spPr>
            <a:xfrm flipV="1">
              <a:off x="3696" y="1056"/>
              <a:ext cx="384" cy="288"/>
            </a:xfrm>
            <a:prstGeom prst="line">
              <a:avLst/>
            </a:prstGeom>
            <a:ln w="38100" cap="flat" cmpd="sng">
              <a:solidFill>
                <a:schemeClr val="tx1"/>
              </a:solidFill>
              <a:prstDash val="solid"/>
              <a:headEnd type="none" w="med" len="med"/>
              <a:tailEnd type="none" w="med" len="med"/>
            </a:ln>
          </p:spPr>
        </p:sp>
      </p:grpSp>
      <p:grpSp>
        <p:nvGrpSpPr>
          <p:cNvPr id="7184" name="Group 31"/>
          <p:cNvGrpSpPr/>
          <p:nvPr/>
        </p:nvGrpSpPr>
        <p:grpSpPr>
          <a:xfrm>
            <a:off x="685800" y="2971800"/>
            <a:ext cx="3124200" cy="895350"/>
            <a:chOff x="432" y="1776"/>
            <a:chExt cx="1968" cy="564"/>
          </a:xfrm>
        </p:grpSpPr>
        <p:sp>
          <p:nvSpPr>
            <p:cNvPr id="7198" name="Text Box 32"/>
            <p:cNvSpPr txBox="1"/>
            <p:nvPr/>
          </p:nvSpPr>
          <p:spPr>
            <a:xfrm>
              <a:off x="432" y="1776"/>
              <a:ext cx="1056" cy="564"/>
            </a:xfrm>
            <a:prstGeom prst="rect">
              <a:avLst/>
            </a:prstGeom>
            <a:solidFill>
              <a:srgbClr val="FFFFCC"/>
            </a:solidFill>
            <a:ln w="9525" cap="flat" cmpd="sng">
              <a:solidFill>
                <a:schemeClr val="tx1"/>
              </a:solidFill>
              <a:prstDash val="solid"/>
              <a:miter/>
              <a:headEnd type="none" w="med" len="med"/>
              <a:tailEnd type="none" w="med" len="med"/>
            </a:ln>
          </p:spPr>
          <p:txBody>
            <a:bodyPr lIns="0" rIns="0">
              <a:spAutoFit/>
            </a:bodyPr>
            <a:p>
              <a:pPr>
                <a:spcBef>
                  <a:spcPct val="50000"/>
                </a:spcBef>
              </a:pPr>
              <a:r>
                <a:rPr lang="zh-CN" altLang="en-US" sz="2600" dirty="0">
                  <a:solidFill>
                    <a:srgbClr val="FF3300"/>
                  </a:solidFill>
                  <a:latin typeface="楷体_GB2312" charset="-122"/>
                </a:rPr>
                <a:t>黑人奴隶制的存废问题</a:t>
              </a:r>
              <a:endParaRPr lang="zh-CN" altLang="en-US" sz="2600" dirty="0">
                <a:solidFill>
                  <a:srgbClr val="FF3300"/>
                </a:solidFill>
                <a:latin typeface="楷体_GB2312" charset="-122"/>
              </a:endParaRPr>
            </a:p>
          </p:txBody>
        </p:sp>
        <p:sp>
          <p:nvSpPr>
            <p:cNvPr id="7199" name="Line 33"/>
            <p:cNvSpPr/>
            <p:nvPr/>
          </p:nvSpPr>
          <p:spPr>
            <a:xfrm flipV="1">
              <a:off x="1440" y="2064"/>
              <a:ext cx="960" cy="0"/>
            </a:xfrm>
            <a:prstGeom prst="line">
              <a:avLst/>
            </a:prstGeom>
            <a:ln w="38100" cap="flat" cmpd="sng">
              <a:solidFill>
                <a:schemeClr val="tx1"/>
              </a:solidFill>
              <a:prstDash val="solid"/>
              <a:headEnd type="none" w="med" len="med"/>
              <a:tailEnd type="none" w="med" len="med"/>
            </a:ln>
          </p:spPr>
        </p:sp>
      </p:grpSp>
      <p:grpSp>
        <p:nvGrpSpPr>
          <p:cNvPr id="7185" name="Group 34"/>
          <p:cNvGrpSpPr/>
          <p:nvPr/>
        </p:nvGrpSpPr>
        <p:grpSpPr>
          <a:xfrm>
            <a:off x="5105400" y="2971800"/>
            <a:ext cx="2362200" cy="457200"/>
            <a:chOff x="2976" y="1728"/>
            <a:chExt cx="1488" cy="288"/>
          </a:xfrm>
        </p:grpSpPr>
        <p:sp>
          <p:nvSpPr>
            <p:cNvPr id="7196" name="Line 35"/>
            <p:cNvSpPr/>
            <p:nvPr/>
          </p:nvSpPr>
          <p:spPr>
            <a:xfrm>
              <a:off x="2976" y="2016"/>
              <a:ext cx="1488" cy="0"/>
            </a:xfrm>
            <a:prstGeom prst="line">
              <a:avLst/>
            </a:prstGeom>
            <a:ln w="38100" cap="flat" cmpd="sng">
              <a:solidFill>
                <a:schemeClr val="tx1"/>
              </a:solidFill>
              <a:prstDash val="solid"/>
              <a:headEnd type="none" w="med" len="med"/>
              <a:tailEnd type="triangle" w="med" len="med"/>
            </a:ln>
          </p:spPr>
        </p:sp>
        <p:sp>
          <p:nvSpPr>
            <p:cNvPr id="7197" name="Text Box 36"/>
            <p:cNvSpPr txBox="1"/>
            <p:nvPr/>
          </p:nvSpPr>
          <p:spPr>
            <a:xfrm>
              <a:off x="3744" y="1728"/>
              <a:ext cx="720" cy="288"/>
            </a:xfrm>
            <a:prstGeom prst="rect">
              <a:avLst/>
            </a:prstGeom>
            <a:noFill/>
            <a:ln w="9525">
              <a:noFill/>
            </a:ln>
          </p:spPr>
          <p:txBody>
            <a:bodyPr lIns="0" rIns="0">
              <a:spAutoFit/>
            </a:bodyPr>
            <a:p>
              <a:pPr>
                <a:spcBef>
                  <a:spcPct val="50000"/>
                </a:spcBef>
              </a:pPr>
              <a:r>
                <a:rPr lang="zh-CN" altLang="en-US" sz="2400" dirty="0">
                  <a:latin typeface="楷体_GB2312" charset="-122"/>
                </a:rPr>
                <a:t>结果</a:t>
              </a:r>
              <a:endParaRPr lang="zh-CN" altLang="en-US" sz="2400" dirty="0">
                <a:latin typeface="楷体_GB2312" charset="-122"/>
              </a:endParaRPr>
            </a:p>
          </p:txBody>
        </p:sp>
      </p:grpSp>
      <p:grpSp>
        <p:nvGrpSpPr>
          <p:cNvPr id="7186" name="Group 37"/>
          <p:cNvGrpSpPr/>
          <p:nvPr/>
        </p:nvGrpSpPr>
        <p:grpSpPr>
          <a:xfrm>
            <a:off x="7086600" y="2667000"/>
            <a:ext cx="1981200" cy="1524000"/>
            <a:chOff x="4464" y="1680"/>
            <a:chExt cx="1248" cy="960"/>
          </a:xfrm>
        </p:grpSpPr>
        <p:sp>
          <p:nvSpPr>
            <p:cNvPr id="7194" name="AutoShape 38"/>
            <p:cNvSpPr/>
            <p:nvPr/>
          </p:nvSpPr>
          <p:spPr>
            <a:xfrm>
              <a:off x="4464" y="1680"/>
              <a:ext cx="1248" cy="960"/>
            </a:xfrm>
            <a:prstGeom prst="irregularSeal2">
              <a:avLst/>
            </a:prstGeom>
            <a:solidFill>
              <a:srgbClr val="FFFFCC"/>
            </a:solidFill>
            <a:ln w="9525" cap="flat" cmpd="sng">
              <a:solidFill>
                <a:schemeClr val="tx1"/>
              </a:solidFill>
              <a:prstDash val="solid"/>
              <a:miter/>
              <a:headEnd type="none" w="med" len="med"/>
              <a:tailEnd type="none" w="med" len="med"/>
            </a:ln>
          </p:spPr>
          <p:txBody>
            <a:bodyPr wrap="none" lIns="0" rIns="0" anchor="ctr"/>
            <a:p>
              <a:endParaRPr lang="zh-CN" altLang="zh-CN" dirty="0">
                <a:latin typeface="楷体_GB2312" charset="-122"/>
              </a:endParaRPr>
            </a:p>
          </p:txBody>
        </p:sp>
        <p:sp>
          <p:nvSpPr>
            <p:cNvPr id="7195" name="Text Box 39"/>
            <p:cNvSpPr txBox="1"/>
            <p:nvPr/>
          </p:nvSpPr>
          <p:spPr>
            <a:xfrm>
              <a:off x="4656" y="1920"/>
              <a:ext cx="864" cy="442"/>
            </a:xfrm>
            <a:prstGeom prst="rect">
              <a:avLst/>
            </a:prstGeom>
            <a:noFill/>
            <a:ln w="9525">
              <a:noFill/>
            </a:ln>
          </p:spPr>
          <p:txBody>
            <a:bodyPr lIns="0" rIns="0">
              <a:spAutoFit/>
            </a:bodyPr>
            <a:p>
              <a:pPr>
                <a:spcBef>
                  <a:spcPct val="50000"/>
                </a:spcBef>
              </a:pPr>
              <a:r>
                <a:rPr lang="zh-CN" altLang="en-US" sz="4000" dirty="0">
                  <a:solidFill>
                    <a:srgbClr val="FF3300"/>
                  </a:solidFill>
                  <a:latin typeface="楷体_GB2312" charset="-122"/>
                </a:rPr>
                <a:t>内战</a:t>
              </a:r>
              <a:endParaRPr lang="zh-CN" altLang="en-US" sz="4000" dirty="0">
                <a:solidFill>
                  <a:srgbClr val="FF3300"/>
                </a:solidFill>
                <a:latin typeface="楷体_GB2312" charset="-122"/>
              </a:endParaRPr>
            </a:p>
          </p:txBody>
        </p:sp>
      </p:grpSp>
      <p:sp>
        <p:nvSpPr>
          <p:cNvPr id="7187" name="Text Box 40"/>
          <p:cNvSpPr txBox="1"/>
          <p:nvPr/>
        </p:nvSpPr>
        <p:spPr>
          <a:xfrm>
            <a:off x="4114800" y="3124200"/>
            <a:ext cx="990600" cy="519113"/>
          </a:xfrm>
          <a:prstGeom prst="rect">
            <a:avLst/>
          </a:prstGeom>
          <a:noFill/>
          <a:ln w="9525">
            <a:noFill/>
          </a:ln>
        </p:spPr>
        <p:txBody>
          <a:bodyPr lIns="0" rIns="0">
            <a:spAutoFit/>
          </a:bodyPr>
          <a:p>
            <a:pPr>
              <a:spcBef>
                <a:spcPct val="50000"/>
              </a:spcBef>
            </a:pPr>
            <a:r>
              <a:rPr lang="zh-CN" altLang="en-US" sz="2800" dirty="0">
                <a:solidFill>
                  <a:srgbClr val="FF3300"/>
                </a:solidFill>
                <a:latin typeface="楷体_GB2312" charset="-122"/>
              </a:rPr>
              <a:t>矛盾</a:t>
            </a:r>
            <a:endParaRPr lang="zh-CN" altLang="en-US" sz="2800" dirty="0">
              <a:solidFill>
                <a:srgbClr val="FF3300"/>
              </a:solidFill>
              <a:latin typeface="楷体_GB2312" charset="-122"/>
            </a:endParaRPr>
          </a:p>
        </p:txBody>
      </p:sp>
      <p:grpSp>
        <p:nvGrpSpPr>
          <p:cNvPr id="7188" name="Group 41"/>
          <p:cNvGrpSpPr/>
          <p:nvPr/>
        </p:nvGrpSpPr>
        <p:grpSpPr>
          <a:xfrm>
            <a:off x="4800600" y="4797425"/>
            <a:ext cx="2147888" cy="1112838"/>
            <a:chOff x="2400" y="3264"/>
            <a:chExt cx="960" cy="652"/>
          </a:xfrm>
        </p:grpSpPr>
        <p:sp>
          <p:nvSpPr>
            <p:cNvPr id="7192" name="Text Box 42"/>
            <p:cNvSpPr txBox="1"/>
            <p:nvPr/>
          </p:nvSpPr>
          <p:spPr>
            <a:xfrm>
              <a:off x="2400" y="3648"/>
              <a:ext cx="960" cy="268"/>
            </a:xfrm>
            <a:prstGeom prst="rect">
              <a:avLst/>
            </a:prstGeom>
            <a:noFill/>
            <a:ln w="9525">
              <a:noFill/>
            </a:ln>
          </p:spPr>
          <p:txBody>
            <a:bodyPr lIns="0" rIns="0">
              <a:spAutoFit/>
            </a:bodyPr>
            <a:p>
              <a:pPr>
                <a:spcBef>
                  <a:spcPct val="50000"/>
                </a:spcBef>
              </a:pPr>
              <a:r>
                <a:rPr lang="zh-CN" altLang="en-US" sz="2400" dirty="0">
                  <a:solidFill>
                    <a:srgbClr val="FF00FF"/>
                  </a:solidFill>
                  <a:latin typeface="楷体_GB2312" charset="-122"/>
                </a:rPr>
                <a:t>要求降低关税</a:t>
              </a:r>
              <a:endParaRPr lang="zh-CN" altLang="en-US" sz="2400" dirty="0">
                <a:solidFill>
                  <a:srgbClr val="FF00FF"/>
                </a:solidFill>
                <a:latin typeface="楷体_GB2312" charset="-122"/>
              </a:endParaRPr>
            </a:p>
          </p:txBody>
        </p:sp>
        <p:sp>
          <p:nvSpPr>
            <p:cNvPr id="7193" name="Line 43"/>
            <p:cNvSpPr/>
            <p:nvPr/>
          </p:nvSpPr>
          <p:spPr>
            <a:xfrm>
              <a:off x="2832" y="3264"/>
              <a:ext cx="0" cy="432"/>
            </a:xfrm>
            <a:prstGeom prst="line">
              <a:avLst/>
            </a:prstGeom>
            <a:ln w="38100" cap="flat" cmpd="sng">
              <a:solidFill>
                <a:schemeClr val="tx1"/>
              </a:solidFill>
              <a:prstDash val="solid"/>
              <a:headEnd type="none" w="med" len="med"/>
              <a:tailEnd type="none" w="med" len="med"/>
            </a:ln>
          </p:spPr>
        </p:sp>
      </p:grpSp>
      <p:grpSp>
        <p:nvGrpSpPr>
          <p:cNvPr id="7189" name="Group 44"/>
          <p:cNvGrpSpPr/>
          <p:nvPr/>
        </p:nvGrpSpPr>
        <p:grpSpPr>
          <a:xfrm>
            <a:off x="4267200" y="1160463"/>
            <a:ext cx="2057400" cy="914400"/>
            <a:chOff x="2256" y="384"/>
            <a:chExt cx="960" cy="576"/>
          </a:xfrm>
        </p:grpSpPr>
        <p:sp>
          <p:nvSpPr>
            <p:cNvPr id="7190" name="Text Box 45"/>
            <p:cNvSpPr txBox="1"/>
            <p:nvPr/>
          </p:nvSpPr>
          <p:spPr>
            <a:xfrm>
              <a:off x="2256" y="384"/>
              <a:ext cx="960" cy="288"/>
            </a:xfrm>
            <a:prstGeom prst="rect">
              <a:avLst/>
            </a:prstGeom>
            <a:noFill/>
            <a:ln w="9525">
              <a:noFill/>
            </a:ln>
          </p:spPr>
          <p:txBody>
            <a:bodyPr lIns="0" rIns="0">
              <a:spAutoFit/>
            </a:bodyPr>
            <a:p>
              <a:pPr>
                <a:spcBef>
                  <a:spcPct val="50000"/>
                </a:spcBef>
              </a:pPr>
              <a:r>
                <a:rPr lang="zh-CN" altLang="en-US" sz="2400" dirty="0">
                  <a:solidFill>
                    <a:srgbClr val="FF0000"/>
                  </a:solidFill>
                  <a:latin typeface="楷体_GB2312" charset="-122"/>
                </a:rPr>
                <a:t>要求提高关税</a:t>
              </a:r>
              <a:endParaRPr lang="zh-CN" altLang="en-US" sz="2400" dirty="0">
                <a:solidFill>
                  <a:srgbClr val="FF0000"/>
                </a:solidFill>
                <a:latin typeface="楷体_GB2312" charset="-122"/>
              </a:endParaRPr>
            </a:p>
          </p:txBody>
        </p:sp>
        <p:sp>
          <p:nvSpPr>
            <p:cNvPr id="7191" name="Line 46"/>
            <p:cNvSpPr/>
            <p:nvPr/>
          </p:nvSpPr>
          <p:spPr>
            <a:xfrm>
              <a:off x="2736" y="624"/>
              <a:ext cx="0" cy="336"/>
            </a:xfrm>
            <a:prstGeom prst="line">
              <a:avLst/>
            </a:prstGeom>
            <a:ln w="38100" cap="flat" cmpd="sng">
              <a:solidFill>
                <a:schemeClr val="tx1"/>
              </a:solidFill>
              <a:prstDash val="solid"/>
              <a:headEnd type="none" w="med" len="med"/>
              <a:tailEnd type="none" w="med" len="med"/>
            </a:ln>
          </p:spPr>
        </p:sp>
      </p:gr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4" name="Picture 4" descr="毒打"/>
          <p:cNvPicPr>
            <a:picLocks noChangeAspect="1"/>
          </p:cNvPicPr>
          <p:nvPr/>
        </p:nvPicPr>
        <p:blipFill>
          <a:blip r:embed="rId1"/>
          <a:stretch>
            <a:fillRect/>
          </a:stretch>
        </p:blipFill>
        <p:spPr>
          <a:xfrm>
            <a:off x="250825" y="1243013"/>
            <a:ext cx="3960813" cy="3698875"/>
          </a:xfrm>
          <a:prstGeom prst="rect">
            <a:avLst/>
          </a:prstGeom>
          <a:noFill/>
          <a:ln w="9525" cap="flat" cmpd="sng">
            <a:solidFill>
              <a:schemeClr val="bg1"/>
            </a:solidFill>
            <a:prstDash val="solid"/>
            <a:miter/>
            <a:headEnd type="none" w="med" len="med"/>
            <a:tailEnd type="none" w="med" len="med"/>
          </a:ln>
        </p:spPr>
      </p:pic>
      <p:sp>
        <p:nvSpPr>
          <p:cNvPr id="8195" name="Rectangle 4"/>
          <p:cNvSpPr/>
          <p:nvPr/>
        </p:nvSpPr>
        <p:spPr>
          <a:xfrm>
            <a:off x="250825" y="692150"/>
            <a:ext cx="3960813" cy="519113"/>
          </a:xfrm>
          <a:prstGeom prst="rect">
            <a:avLst/>
          </a:prstGeom>
          <a:noFill/>
          <a:ln w="9525">
            <a:noFill/>
          </a:ln>
        </p:spPr>
        <p:txBody>
          <a:bodyPr>
            <a:spAutoFit/>
          </a:bodyPr>
          <a:p>
            <a:pPr algn="ctr">
              <a:spcBef>
                <a:spcPct val="50000"/>
              </a:spcBef>
            </a:pPr>
            <a:r>
              <a:rPr lang="zh-CN" altLang="en-US" sz="2800" dirty="0">
                <a:solidFill>
                  <a:srgbClr val="FF0000"/>
                </a:solidFill>
                <a:latin typeface="Arial" panose="020B0604020202020204" pitchFamily="34" charset="0"/>
              </a:rPr>
              <a:t>被监工毒打的黑奴</a:t>
            </a:r>
            <a:endParaRPr lang="zh-CN" altLang="en-US" sz="2800" dirty="0">
              <a:solidFill>
                <a:srgbClr val="FF0000"/>
              </a:solidFill>
              <a:latin typeface="Arial" panose="020B0604020202020204" pitchFamily="34" charset="0"/>
            </a:endParaRPr>
          </a:p>
        </p:txBody>
      </p:sp>
      <p:pic>
        <p:nvPicPr>
          <p:cNvPr id="8196" name="Picture 4" descr="黑奴"/>
          <p:cNvPicPr>
            <a:picLocks noChangeAspect="1"/>
          </p:cNvPicPr>
          <p:nvPr/>
        </p:nvPicPr>
        <p:blipFill>
          <a:blip r:embed="rId2"/>
          <a:stretch>
            <a:fillRect/>
          </a:stretch>
        </p:blipFill>
        <p:spPr>
          <a:xfrm>
            <a:off x="4419600" y="1125538"/>
            <a:ext cx="4473575" cy="5111750"/>
          </a:xfrm>
          <a:prstGeom prst="rect">
            <a:avLst/>
          </a:prstGeom>
          <a:noFill/>
          <a:ln w="9525">
            <a:noFill/>
          </a:ln>
        </p:spPr>
      </p:pic>
      <p:sp>
        <p:nvSpPr>
          <p:cNvPr id="8197" name="Rectangle 6"/>
          <p:cNvSpPr/>
          <p:nvPr/>
        </p:nvSpPr>
        <p:spPr>
          <a:xfrm>
            <a:off x="5580063" y="620713"/>
            <a:ext cx="1612900" cy="519112"/>
          </a:xfrm>
          <a:prstGeom prst="rect">
            <a:avLst/>
          </a:prstGeom>
          <a:noFill/>
          <a:ln w="9525">
            <a:noFill/>
          </a:ln>
        </p:spPr>
        <p:txBody>
          <a:bodyPr wrap="none">
            <a:spAutoFit/>
          </a:bodyPr>
          <a:p>
            <a:r>
              <a:rPr lang="zh-CN" altLang="en-US" sz="2800" dirty="0">
                <a:solidFill>
                  <a:srgbClr val="FF0000"/>
                </a:solidFill>
                <a:latin typeface="Arial" panose="020B0604020202020204" pitchFamily="34" charset="0"/>
              </a:rPr>
              <a:t>黑奴贸易</a:t>
            </a:r>
            <a:endParaRPr lang="zh-CN" altLang="en-US" sz="2800" dirty="0">
              <a:solidFill>
                <a:srgbClr val="FF0000"/>
              </a:solidFill>
              <a:latin typeface="Arial" panose="020B0604020202020204" pitchFamily="34" charset="0"/>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 Box 2"/>
          <p:cNvSpPr txBox="1"/>
          <p:nvPr/>
        </p:nvSpPr>
        <p:spPr>
          <a:xfrm>
            <a:off x="5541963" y="692150"/>
            <a:ext cx="3351212" cy="579438"/>
          </a:xfrm>
          <a:prstGeom prst="rect">
            <a:avLst/>
          </a:prstGeom>
          <a:noFill/>
          <a:ln w="9525">
            <a:noFill/>
          </a:ln>
        </p:spPr>
        <p:txBody>
          <a:bodyPr>
            <a:spAutoFit/>
          </a:bodyPr>
          <a:p>
            <a:pPr>
              <a:spcBef>
                <a:spcPct val="50000"/>
              </a:spcBef>
            </a:pPr>
            <a:r>
              <a:rPr lang="zh-CN" altLang="en-US" dirty="0">
                <a:latin typeface="宋体" panose="02010600030101010101" pitchFamily="2" charset="-122"/>
              </a:rPr>
              <a:t>南方种植园经济</a:t>
            </a:r>
            <a:endParaRPr lang="zh-CN" altLang="en-US" dirty="0">
              <a:latin typeface="宋体" panose="02010600030101010101" pitchFamily="2" charset="-122"/>
            </a:endParaRPr>
          </a:p>
        </p:txBody>
      </p:sp>
      <p:sp>
        <p:nvSpPr>
          <p:cNvPr id="9219" name="Text Box 3"/>
          <p:cNvSpPr txBox="1"/>
          <p:nvPr/>
        </p:nvSpPr>
        <p:spPr>
          <a:xfrm>
            <a:off x="4003675" y="2403475"/>
            <a:ext cx="628650" cy="1158875"/>
          </a:xfrm>
          <a:prstGeom prst="rect">
            <a:avLst/>
          </a:prstGeom>
          <a:noFill/>
          <a:ln w="9525">
            <a:noFill/>
          </a:ln>
        </p:spPr>
        <p:txBody>
          <a:bodyPr wrap="none">
            <a:spAutoFit/>
          </a:bodyPr>
          <a:p>
            <a:r>
              <a:rPr lang="zh-CN" altLang="en-US" sz="3500" dirty="0">
                <a:latin typeface="Arial" panose="020B0604020202020204" pitchFamily="34" charset="0"/>
              </a:rPr>
              <a:t>矛</a:t>
            </a:r>
            <a:endParaRPr lang="zh-CN" altLang="en-US" sz="3500" dirty="0">
              <a:latin typeface="Arial" panose="020B0604020202020204" pitchFamily="34" charset="0"/>
            </a:endParaRPr>
          </a:p>
          <a:p>
            <a:r>
              <a:rPr lang="zh-CN" altLang="en-US" sz="3500" dirty="0">
                <a:latin typeface="Arial" panose="020B0604020202020204" pitchFamily="34" charset="0"/>
              </a:rPr>
              <a:t>盾</a:t>
            </a:r>
            <a:endParaRPr lang="zh-CN" altLang="en-US" sz="3500" dirty="0">
              <a:latin typeface="Arial" panose="020B0604020202020204" pitchFamily="34" charset="0"/>
            </a:endParaRPr>
          </a:p>
        </p:txBody>
      </p:sp>
      <p:sp>
        <p:nvSpPr>
          <p:cNvPr id="9220" name="Rectangle 4"/>
          <p:cNvSpPr/>
          <p:nvPr/>
        </p:nvSpPr>
        <p:spPr>
          <a:xfrm>
            <a:off x="250825" y="4652963"/>
            <a:ext cx="5111750" cy="701675"/>
          </a:xfrm>
          <a:prstGeom prst="rect">
            <a:avLst/>
          </a:prstGeom>
          <a:noFill/>
          <a:ln w="9525">
            <a:noFill/>
          </a:ln>
        </p:spPr>
        <p:txBody>
          <a:bodyPr>
            <a:spAutoFit/>
          </a:bodyPr>
          <a:p>
            <a:r>
              <a:rPr lang="zh-CN" altLang="en-US" dirty="0">
                <a:solidFill>
                  <a:srgbClr val="3333FF"/>
                </a:solidFill>
                <a:latin typeface="Arial" panose="020B0604020202020204" pitchFamily="34" charset="0"/>
              </a:rPr>
              <a:t>南北双方的矛盾的</a:t>
            </a:r>
            <a:r>
              <a:rPr lang="zh-CN" altLang="en-US" sz="4000" dirty="0">
                <a:solidFill>
                  <a:srgbClr val="FF00FF"/>
                </a:solidFill>
                <a:latin typeface="Arial" panose="020B0604020202020204" pitchFamily="34" charset="0"/>
              </a:rPr>
              <a:t>焦点</a:t>
            </a:r>
            <a:r>
              <a:rPr lang="zh-CN" altLang="en-US" sz="4000" dirty="0">
                <a:solidFill>
                  <a:srgbClr val="3333FF"/>
                </a:solidFill>
                <a:latin typeface="Arial" panose="020B0604020202020204" pitchFamily="34" charset="0"/>
              </a:rPr>
              <a:t>：</a:t>
            </a:r>
            <a:endParaRPr lang="zh-CN" altLang="en-US" dirty="0">
              <a:solidFill>
                <a:srgbClr val="3333FF"/>
              </a:solidFill>
              <a:latin typeface="Arial" panose="020B0604020202020204" pitchFamily="34" charset="0"/>
            </a:endParaRPr>
          </a:p>
        </p:txBody>
      </p:sp>
      <p:sp>
        <p:nvSpPr>
          <p:cNvPr id="9221" name="Text Box 5"/>
          <p:cNvSpPr txBox="1"/>
          <p:nvPr/>
        </p:nvSpPr>
        <p:spPr>
          <a:xfrm>
            <a:off x="250825" y="692150"/>
            <a:ext cx="3313113" cy="579438"/>
          </a:xfrm>
          <a:prstGeom prst="rect">
            <a:avLst/>
          </a:prstGeom>
          <a:noFill/>
          <a:ln w="9525">
            <a:noFill/>
          </a:ln>
        </p:spPr>
        <p:txBody>
          <a:bodyPr lIns="0" rIns="0">
            <a:spAutoFit/>
          </a:bodyPr>
          <a:p>
            <a:pPr algn="ctr">
              <a:spcBef>
                <a:spcPct val="50000"/>
              </a:spcBef>
            </a:pPr>
            <a:r>
              <a:rPr lang="zh-CN" altLang="en-US" dirty="0">
                <a:latin typeface="宋体" panose="02010600030101010101" pitchFamily="2" charset="-122"/>
              </a:rPr>
              <a:t>北方资本主义经济</a:t>
            </a:r>
            <a:endParaRPr lang="zh-CN" altLang="en-US" dirty="0">
              <a:latin typeface="宋体" panose="02010600030101010101" pitchFamily="2" charset="-122"/>
            </a:endParaRPr>
          </a:p>
        </p:txBody>
      </p:sp>
      <p:sp>
        <p:nvSpPr>
          <p:cNvPr id="9222" name="AutoShape 6"/>
          <p:cNvSpPr/>
          <p:nvPr/>
        </p:nvSpPr>
        <p:spPr>
          <a:xfrm rot="10800000">
            <a:off x="3635375" y="692150"/>
            <a:ext cx="1643063" cy="1439863"/>
          </a:xfrm>
          <a:custGeom>
            <a:avLst/>
            <a:gdLst>
              <a:gd name="txL" fmla="*/ 2160 w 21600"/>
              <a:gd name="txT" fmla="*/ 12343 h 21600"/>
              <a:gd name="txR" fmla="*/ 19440 w 21600"/>
              <a:gd name="txB" fmla="*/ 18514 h 21600"/>
            </a:gdLst>
            <a:ahLst/>
            <a:cxnLst>
              <a:cxn ang="17694720">
                <a:pos x="2147483647" y="0"/>
              </a:cxn>
              <a:cxn ang="11796480">
                <a:pos x="0" y="2147483647"/>
              </a:cxn>
              <a:cxn ang="5898240">
                <a:pos x="2147483647" y="2147483647"/>
              </a:cxn>
              <a:cxn ang="0">
                <a:pos x="2147483647" y="2147483647"/>
              </a:cxn>
            </a:cxnLst>
            <a:rect l="txL" t="txT" r="txR" b="txB"/>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solidFill>
            <a:srgbClr val="0000FF"/>
          </a:solidFill>
          <a:ln w="9525" cap="flat" cmpd="sng">
            <a:solidFill>
              <a:schemeClr val="accent2"/>
            </a:solidFill>
            <a:prstDash val="solid"/>
            <a:miter/>
            <a:headEnd type="none" w="med" len="med"/>
            <a:tailEnd type="none" w="med" len="med"/>
          </a:ln>
        </p:spPr>
        <p:txBody>
          <a:bodyPr rot="10800000" wrap="none" anchor="ctr"/>
          <a:p>
            <a:endParaRPr lang="zh-CN" altLang="en-US" dirty="0">
              <a:latin typeface="Arial" panose="020B0604020202020204" pitchFamily="34" charset="0"/>
            </a:endParaRPr>
          </a:p>
        </p:txBody>
      </p:sp>
      <p:sp>
        <p:nvSpPr>
          <p:cNvPr id="9223" name="AutoShape 7"/>
          <p:cNvSpPr/>
          <p:nvPr/>
        </p:nvSpPr>
        <p:spPr>
          <a:xfrm>
            <a:off x="4718050" y="2236788"/>
            <a:ext cx="285750" cy="1500187"/>
          </a:xfrm>
          <a:prstGeom prst="leftBrace">
            <a:avLst>
              <a:gd name="adj1" fmla="val 86163"/>
              <a:gd name="adj2" fmla="val 50000"/>
            </a:avLst>
          </a:prstGeom>
          <a:noFill/>
          <a:ln w="50800" cap="flat" cmpd="sng">
            <a:solidFill>
              <a:srgbClr val="0000FF"/>
            </a:solidFill>
            <a:prstDash val="solid"/>
            <a:headEnd type="none" w="med" len="med"/>
            <a:tailEnd type="none" w="med" len="med"/>
          </a:ln>
        </p:spPr>
        <p:txBody>
          <a:bodyPr wrap="none" anchor="ctr"/>
          <a:p>
            <a:endParaRPr lang="zh-CN" altLang="zh-CN" dirty="0">
              <a:latin typeface="Arial" panose="020B0604020202020204" pitchFamily="34" charset="0"/>
            </a:endParaRPr>
          </a:p>
        </p:txBody>
      </p:sp>
      <p:sp>
        <p:nvSpPr>
          <p:cNvPr id="9224" name="Text Box 8"/>
          <p:cNvSpPr txBox="1"/>
          <p:nvPr/>
        </p:nvSpPr>
        <p:spPr>
          <a:xfrm>
            <a:off x="4913313" y="2209800"/>
            <a:ext cx="1905000" cy="519113"/>
          </a:xfrm>
          <a:prstGeom prst="rect">
            <a:avLst/>
          </a:prstGeom>
          <a:noFill/>
          <a:ln w="9525">
            <a:noFill/>
          </a:ln>
        </p:spPr>
        <p:txBody>
          <a:bodyPr>
            <a:spAutoFit/>
          </a:bodyPr>
          <a:p>
            <a:pPr>
              <a:spcBef>
                <a:spcPct val="50000"/>
              </a:spcBef>
            </a:pPr>
            <a:r>
              <a:rPr lang="zh-CN" altLang="en-US" sz="2800" dirty="0">
                <a:latin typeface="Arial" panose="020B0604020202020204" pitchFamily="34" charset="0"/>
              </a:rPr>
              <a:t>关税</a:t>
            </a:r>
            <a:endParaRPr lang="zh-CN" altLang="en-US" sz="2800" dirty="0">
              <a:latin typeface="Arial" panose="020B0604020202020204" pitchFamily="34" charset="0"/>
            </a:endParaRPr>
          </a:p>
        </p:txBody>
      </p:sp>
      <p:sp>
        <p:nvSpPr>
          <p:cNvPr id="9225" name="Text Box 9"/>
          <p:cNvSpPr txBox="1"/>
          <p:nvPr/>
        </p:nvSpPr>
        <p:spPr>
          <a:xfrm>
            <a:off x="6297613" y="1917700"/>
            <a:ext cx="1103312" cy="457200"/>
          </a:xfrm>
          <a:prstGeom prst="rect">
            <a:avLst/>
          </a:prstGeom>
          <a:noFill/>
          <a:ln w="9525">
            <a:noFill/>
          </a:ln>
        </p:spPr>
        <p:txBody>
          <a:bodyPr wrap="none">
            <a:spAutoFit/>
          </a:bodyPr>
          <a:p>
            <a:r>
              <a:rPr lang="zh-CN" altLang="en-US" sz="2400" dirty="0">
                <a:latin typeface="Arial" panose="020B0604020202020204" pitchFamily="34" charset="0"/>
              </a:rPr>
              <a:t>北方：</a:t>
            </a:r>
            <a:endParaRPr lang="zh-CN" altLang="en-US" sz="2400" dirty="0">
              <a:latin typeface="Arial" panose="020B0604020202020204" pitchFamily="34" charset="0"/>
            </a:endParaRPr>
          </a:p>
        </p:txBody>
      </p:sp>
      <p:sp>
        <p:nvSpPr>
          <p:cNvPr id="9226" name="Text Box 10"/>
          <p:cNvSpPr txBox="1"/>
          <p:nvPr/>
        </p:nvSpPr>
        <p:spPr>
          <a:xfrm>
            <a:off x="6297613" y="2489200"/>
            <a:ext cx="1103312" cy="457200"/>
          </a:xfrm>
          <a:prstGeom prst="rect">
            <a:avLst/>
          </a:prstGeom>
          <a:noFill/>
          <a:ln w="9525">
            <a:noFill/>
          </a:ln>
        </p:spPr>
        <p:txBody>
          <a:bodyPr wrap="none">
            <a:spAutoFit/>
          </a:bodyPr>
          <a:p>
            <a:r>
              <a:rPr lang="zh-CN" altLang="en-US" sz="2400" dirty="0">
                <a:latin typeface="Arial" panose="020B0604020202020204" pitchFamily="34" charset="0"/>
              </a:rPr>
              <a:t>南方：</a:t>
            </a:r>
            <a:endParaRPr lang="zh-CN" altLang="en-US" sz="2400" dirty="0">
              <a:latin typeface="Arial" panose="020B0604020202020204" pitchFamily="34" charset="0"/>
            </a:endParaRPr>
          </a:p>
        </p:txBody>
      </p:sp>
      <p:sp>
        <p:nvSpPr>
          <p:cNvPr id="9227" name="AutoShape 11"/>
          <p:cNvSpPr/>
          <p:nvPr/>
        </p:nvSpPr>
        <p:spPr>
          <a:xfrm>
            <a:off x="6084888" y="2058988"/>
            <a:ext cx="215900" cy="885825"/>
          </a:xfrm>
          <a:prstGeom prst="leftBrace">
            <a:avLst>
              <a:gd name="adj1" fmla="val 34191"/>
              <a:gd name="adj2" fmla="val 50000"/>
            </a:avLst>
          </a:prstGeom>
          <a:noFill/>
          <a:ln w="38100" cap="flat" cmpd="sng">
            <a:solidFill>
              <a:srgbClr val="0000FF"/>
            </a:solidFill>
            <a:prstDash val="solid"/>
            <a:headEnd type="none" w="med" len="med"/>
            <a:tailEnd type="none" w="med" len="med"/>
          </a:ln>
        </p:spPr>
        <p:txBody>
          <a:bodyPr wrap="none" anchor="ctr"/>
          <a:p>
            <a:endParaRPr lang="zh-CN" altLang="zh-CN" dirty="0">
              <a:latin typeface="Arial" panose="020B0604020202020204" pitchFamily="34" charset="0"/>
            </a:endParaRPr>
          </a:p>
        </p:txBody>
      </p:sp>
      <p:sp>
        <p:nvSpPr>
          <p:cNvPr id="9228" name="Rectangle 12"/>
          <p:cNvSpPr/>
          <p:nvPr/>
        </p:nvSpPr>
        <p:spPr>
          <a:xfrm>
            <a:off x="4913313" y="3290888"/>
            <a:ext cx="1331912" cy="519112"/>
          </a:xfrm>
          <a:prstGeom prst="rect">
            <a:avLst/>
          </a:prstGeom>
          <a:noFill/>
          <a:ln w="9525">
            <a:noFill/>
          </a:ln>
        </p:spPr>
        <p:txBody>
          <a:bodyPr>
            <a:spAutoFit/>
          </a:bodyPr>
          <a:p>
            <a:r>
              <a:rPr lang="zh-CN" altLang="en-US" sz="2800" dirty="0">
                <a:latin typeface="Arial" panose="020B0604020202020204" pitchFamily="34" charset="0"/>
              </a:rPr>
              <a:t>劳动力</a:t>
            </a:r>
            <a:endParaRPr lang="zh-CN" altLang="en-US" sz="2800" dirty="0">
              <a:latin typeface="Arial" panose="020B0604020202020204" pitchFamily="34" charset="0"/>
            </a:endParaRPr>
          </a:p>
        </p:txBody>
      </p:sp>
      <p:sp>
        <p:nvSpPr>
          <p:cNvPr id="9229" name="Text Box 14"/>
          <p:cNvSpPr txBox="1"/>
          <p:nvPr/>
        </p:nvSpPr>
        <p:spPr>
          <a:xfrm>
            <a:off x="6421438" y="3089275"/>
            <a:ext cx="1103312" cy="457200"/>
          </a:xfrm>
          <a:prstGeom prst="rect">
            <a:avLst/>
          </a:prstGeom>
          <a:noFill/>
          <a:ln w="9525">
            <a:noFill/>
          </a:ln>
        </p:spPr>
        <p:txBody>
          <a:bodyPr wrap="none">
            <a:spAutoFit/>
          </a:bodyPr>
          <a:p>
            <a:r>
              <a:rPr lang="zh-CN" altLang="en-US" sz="2400" dirty="0">
                <a:latin typeface="Arial" panose="020B0604020202020204" pitchFamily="34" charset="0"/>
              </a:rPr>
              <a:t>北方：</a:t>
            </a:r>
            <a:endParaRPr lang="zh-CN" altLang="en-US" sz="2400" dirty="0">
              <a:latin typeface="Arial" panose="020B0604020202020204" pitchFamily="34" charset="0"/>
            </a:endParaRPr>
          </a:p>
        </p:txBody>
      </p:sp>
      <p:sp>
        <p:nvSpPr>
          <p:cNvPr id="9230" name="Text Box 15"/>
          <p:cNvSpPr txBox="1"/>
          <p:nvPr/>
        </p:nvSpPr>
        <p:spPr>
          <a:xfrm>
            <a:off x="6421438" y="3660775"/>
            <a:ext cx="1103312" cy="457200"/>
          </a:xfrm>
          <a:prstGeom prst="rect">
            <a:avLst/>
          </a:prstGeom>
          <a:noFill/>
          <a:ln w="9525">
            <a:noFill/>
          </a:ln>
        </p:spPr>
        <p:txBody>
          <a:bodyPr wrap="none">
            <a:spAutoFit/>
          </a:bodyPr>
          <a:p>
            <a:r>
              <a:rPr lang="zh-CN" altLang="en-US" sz="2400" dirty="0">
                <a:latin typeface="Arial" panose="020B0604020202020204" pitchFamily="34" charset="0"/>
              </a:rPr>
              <a:t>南方：</a:t>
            </a:r>
            <a:endParaRPr lang="zh-CN" altLang="en-US" sz="2400" dirty="0">
              <a:latin typeface="Arial" panose="020B0604020202020204" pitchFamily="34" charset="0"/>
            </a:endParaRPr>
          </a:p>
        </p:txBody>
      </p:sp>
      <p:sp>
        <p:nvSpPr>
          <p:cNvPr id="9231" name="AutoShape 16"/>
          <p:cNvSpPr/>
          <p:nvPr/>
        </p:nvSpPr>
        <p:spPr>
          <a:xfrm>
            <a:off x="6180138" y="3232150"/>
            <a:ext cx="215900" cy="647700"/>
          </a:xfrm>
          <a:prstGeom prst="leftBrace">
            <a:avLst>
              <a:gd name="adj1" fmla="val 25000"/>
              <a:gd name="adj2" fmla="val 50000"/>
            </a:avLst>
          </a:prstGeom>
          <a:noFill/>
          <a:ln w="38100" cap="flat" cmpd="sng">
            <a:solidFill>
              <a:srgbClr val="0000FF"/>
            </a:solidFill>
            <a:prstDash val="solid"/>
            <a:headEnd type="none" w="med" len="med"/>
            <a:tailEnd type="none" w="med" len="med"/>
          </a:ln>
        </p:spPr>
        <p:txBody>
          <a:bodyPr wrap="none" anchor="ctr"/>
          <a:p>
            <a:endParaRPr lang="zh-CN" altLang="zh-CN" dirty="0">
              <a:latin typeface="Arial" panose="020B0604020202020204" pitchFamily="34" charset="0"/>
            </a:endParaRPr>
          </a:p>
        </p:txBody>
      </p:sp>
      <p:sp>
        <p:nvSpPr>
          <p:cNvPr id="9232" name="Rectangle 21"/>
          <p:cNvSpPr/>
          <p:nvPr/>
        </p:nvSpPr>
        <p:spPr>
          <a:xfrm>
            <a:off x="7196138" y="1916113"/>
            <a:ext cx="1409700" cy="457200"/>
          </a:xfrm>
          <a:prstGeom prst="rect">
            <a:avLst/>
          </a:prstGeom>
          <a:noFill/>
          <a:ln w="9525">
            <a:noFill/>
          </a:ln>
        </p:spPr>
        <p:txBody>
          <a:bodyPr wrap="none">
            <a:spAutoFit/>
          </a:bodyPr>
          <a:p>
            <a:r>
              <a:rPr lang="zh-CN" altLang="en-US" sz="2400" dirty="0">
                <a:solidFill>
                  <a:srgbClr val="FF3300"/>
                </a:solidFill>
                <a:latin typeface="Arial" panose="020B0604020202020204" pitchFamily="34" charset="0"/>
              </a:rPr>
              <a:t>保护关税</a:t>
            </a:r>
            <a:endParaRPr lang="zh-CN" altLang="en-US" sz="2400" dirty="0">
              <a:solidFill>
                <a:srgbClr val="FF3300"/>
              </a:solidFill>
              <a:latin typeface="Arial" panose="020B0604020202020204" pitchFamily="34" charset="0"/>
            </a:endParaRPr>
          </a:p>
        </p:txBody>
      </p:sp>
      <p:sp>
        <p:nvSpPr>
          <p:cNvPr id="9233" name="Rectangle 22"/>
          <p:cNvSpPr/>
          <p:nvPr/>
        </p:nvSpPr>
        <p:spPr>
          <a:xfrm>
            <a:off x="7196138" y="2487613"/>
            <a:ext cx="1409700" cy="457200"/>
          </a:xfrm>
          <a:prstGeom prst="rect">
            <a:avLst/>
          </a:prstGeom>
          <a:noFill/>
          <a:ln w="9525">
            <a:noFill/>
          </a:ln>
        </p:spPr>
        <p:txBody>
          <a:bodyPr wrap="none">
            <a:spAutoFit/>
          </a:bodyPr>
          <a:p>
            <a:r>
              <a:rPr lang="zh-CN" altLang="en-US" sz="2400" dirty="0">
                <a:solidFill>
                  <a:srgbClr val="FF3300"/>
                </a:solidFill>
                <a:latin typeface="Arial" panose="020B0604020202020204" pitchFamily="34" charset="0"/>
              </a:rPr>
              <a:t>降低关税</a:t>
            </a:r>
            <a:endParaRPr lang="zh-CN" altLang="en-US" sz="2400" dirty="0">
              <a:solidFill>
                <a:srgbClr val="FF3300"/>
              </a:solidFill>
              <a:latin typeface="Arial" panose="020B0604020202020204" pitchFamily="34" charset="0"/>
            </a:endParaRPr>
          </a:p>
        </p:txBody>
      </p:sp>
      <p:sp>
        <p:nvSpPr>
          <p:cNvPr id="9234" name="Rectangle 23"/>
          <p:cNvSpPr/>
          <p:nvPr/>
        </p:nvSpPr>
        <p:spPr>
          <a:xfrm>
            <a:off x="7177088" y="3089275"/>
            <a:ext cx="1716087" cy="457200"/>
          </a:xfrm>
          <a:prstGeom prst="rect">
            <a:avLst/>
          </a:prstGeom>
          <a:noFill/>
          <a:ln w="9525">
            <a:noFill/>
          </a:ln>
        </p:spPr>
        <p:txBody>
          <a:bodyPr wrap="none">
            <a:spAutoFit/>
          </a:bodyPr>
          <a:p>
            <a:r>
              <a:rPr lang="zh-CN" altLang="en-US" sz="2400" dirty="0">
                <a:solidFill>
                  <a:srgbClr val="FF3300"/>
                </a:solidFill>
                <a:latin typeface="Arial" panose="020B0604020202020204" pitchFamily="34" charset="0"/>
              </a:rPr>
              <a:t>废除奴隶制</a:t>
            </a:r>
            <a:endParaRPr lang="zh-CN" altLang="en-US" sz="2400" dirty="0">
              <a:solidFill>
                <a:srgbClr val="FF3300"/>
              </a:solidFill>
              <a:latin typeface="Arial" panose="020B0604020202020204" pitchFamily="34" charset="0"/>
            </a:endParaRPr>
          </a:p>
        </p:txBody>
      </p:sp>
      <p:sp>
        <p:nvSpPr>
          <p:cNvPr id="9235" name="Rectangle 24"/>
          <p:cNvSpPr/>
          <p:nvPr/>
        </p:nvSpPr>
        <p:spPr>
          <a:xfrm>
            <a:off x="7165975" y="3665538"/>
            <a:ext cx="1716088" cy="457200"/>
          </a:xfrm>
          <a:prstGeom prst="rect">
            <a:avLst/>
          </a:prstGeom>
          <a:noFill/>
          <a:ln w="9525">
            <a:noFill/>
          </a:ln>
        </p:spPr>
        <p:txBody>
          <a:bodyPr wrap="none">
            <a:spAutoFit/>
          </a:bodyPr>
          <a:p>
            <a:r>
              <a:rPr lang="zh-CN" altLang="en-US" sz="2400" dirty="0">
                <a:solidFill>
                  <a:srgbClr val="FF3300"/>
                </a:solidFill>
                <a:latin typeface="Arial" panose="020B0604020202020204" pitchFamily="34" charset="0"/>
              </a:rPr>
              <a:t>发展奴隶制</a:t>
            </a:r>
            <a:endParaRPr lang="zh-CN" altLang="en-US" sz="2400" dirty="0">
              <a:solidFill>
                <a:srgbClr val="FF3300"/>
              </a:solidFill>
              <a:latin typeface="Arial" panose="020B0604020202020204" pitchFamily="34" charset="0"/>
            </a:endParaRPr>
          </a:p>
        </p:txBody>
      </p:sp>
      <p:sp>
        <p:nvSpPr>
          <p:cNvPr id="9236" name="Rectangle 27"/>
          <p:cNvSpPr/>
          <p:nvPr/>
        </p:nvSpPr>
        <p:spPr>
          <a:xfrm>
            <a:off x="250825" y="5589588"/>
            <a:ext cx="8642350" cy="641350"/>
          </a:xfrm>
          <a:prstGeom prst="rect">
            <a:avLst/>
          </a:prstGeom>
          <a:noFill/>
          <a:ln w="9525">
            <a:noFill/>
          </a:ln>
        </p:spPr>
        <p:txBody>
          <a:bodyPr>
            <a:spAutoFit/>
          </a:bodyPr>
          <a:p>
            <a:pPr algn="ctr"/>
            <a:r>
              <a:rPr lang="zh-CN" altLang="en-US" sz="3600" dirty="0">
                <a:solidFill>
                  <a:srgbClr val="FF3300"/>
                </a:solidFill>
                <a:latin typeface="Arial" panose="020B0604020202020204" pitchFamily="34" charset="0"/>
              </a:rPr>
              <a:t>黑人奴隶制的废存问题。</a:t>
            </a:r>
            <a:endParaRPr lang="zh-CN" altLang="en-US" sz="3600" dirty="0">
              <a:solidFill>
                <a:srgbClr val="FF3300"/>
              </a:solidFill>
              <a:latin typeface="Arial" panose="020B0604020202020204" pitchFamily="34"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2"/>
          <p:cNvSpPr>
            <a:spLocks noGrp="1"/>
          </p:cNvSpPr>
          <p:nvPr>
            <p:ph type="title"/>
          </p:nvPr>
        </p:nvSpPr>
        <p:spPr>
          <a:ln/>
        </p:spPr>
        <p:txBody>
          <a:bodyPr vert="horz" wrap="square" lIns="91440" tIns="45720" rIns="91440" bIns="45720" anchor="t"/>
          <a:p>
            <a:pPr eaLnBrk="1" hangingPunct="1"/>
            <a:r>
              <a:rPr lang="zh-CN" altLang="en-US" b="1" dirty="0">
                <a:solidFill>
                  <a:srgbClr val="FF0000"/>
                </a:solidFill>
              </a:rPr>
              <a:t>废奴运动高涨</a:t>
            </a:r>
            <a:endParaRPr lang="zh-CN" altLang="en-US" b="1" dirty="0">
              <a:solidFill>
                <a:srgbClr val="FF0000"/>
              </a:solidFill>
            </a:endParaRPr>
          </a:p>
        </p:txBody>
      </p:sp>
      <p:sp>
        <p:nvSpPr>
          <p:cNvPr id="10243" name="Rectangle 3"/>
          <p:cNvSpPr>
            <a:spLocks noGrp="1"/>
          </p:cNvSpPr>
          <p:nvPr>
            <p:ph idx="1"/>
          </p:nvPr>
        </p:nvSpPr>
        <p:spPr>
          <a:ln/>
        </p:spPr>
        <p:txBody>
          <a:bodyPr vert="horz" wrap="square" lIns="91440" tIns="45720" rIns="91440" bIns="45720" anchor="t"/>
          <a:p>
            <a:pPr eaLnBrk="1" hangingPunct="1"/>
            <a:r>
              <a:rPr lang="en-US" altLang="zh-CN" sz="3600" b="1" kern="1200" dirty="0">
                <a:latin typeface="+mn-lt"/>
                <a:ea typeface="+mn-ea"/>
                <a:cs typeface="+mn-cs"/>
              </a:rPr>
              <a:t>1</a:t>
            </a:r>
            <a:r>
              <a:rPr lang="zh-CN" altLang="en-US" sz="3600" b="1" kern="1200" dirty="0">
                <a:latin typeface="+mn-lt"/>
                <a:ea typeface="+mn-ea"/>
                <a:cs typeface="+mn-cs"/>
              </a:rPr>
              <a:t>、废奴主义者建立废奴组织，出版鼓吹废奴的刊物，甚至深入南方组织奴隶逃亡。</a:t>
            </a:r>
            <a:endParaRPr lang="zh-CN" altLang="en-US" sz="3600" b="1" kern="1200" dirty="0">
              <a:latin typeface="+mn-lt"/>
              <a:ea typeface="+mn-ea"/>
              <a:cs typeface="+mn-cs"/>
            </a:endParaRPr>
          </a:p>
          <a:p>
            <a:pPr eaLnBrk="1" hangingPunct="1"/>
            <a:r>
              <a:rPr lang="en-US" altLang="zh-CN" sz="3600" b="1" kern="1200" dirty="0">
                <a:latin typeface="+mn-lt"/>
                <a:ea typeface="+mn-ea"/>
                <a:cs typeface="+mn-cs"/>
              </a:rPr>
              <a:t>2</a:t>
            </a:r>
            <a:r>
              <a:rPr lang="zh-CN" altLang="en-US" sz="3600" b="1" kern="1200" dirty="0">
                <a:latin typeface="+mn-lt"/>
                <a:ea typeface="+mn-ea"/>
                <a:cs typeface="+mn-cs"/>
              </a:rPr>
              <a:t>、</a:t>
            </a:r>
            <a:r>
              <a:rPr lang="en-US" altLang="zh-CN" sz="3600" b="1" kern="1200" dirty="0">
                <a:latin typeface="+mn-lt"/>
                <a:ea typeface="+mn-ea"/>
                <a:cs typeface="+mn-cs"/>
              </a:rPr>
              <a:t>1852</a:t>
            </a:r>
            <a:r>
              <a:rPr lang="zh-CN" altLang="en-US" sz="3600" b="1" kern="1200" dirty="0">
                <a:latin typeface="+mn-lt"/>
                <a:ea typeface="+mn-ea"/>
                <a:cs typeface="+mn-cs"/>
              </a:rPr>
              <a:t>年，</a:t>
            </a:r>
            <a:r>
              <a:rPr lang="en-US" altLang="zh-CN" sz="3600" b="1" kern="1200" dirty="0">
                <a:latin typeface="+mn-lt"/>
                <a:ea typeface="+mn-ea"/>
                <a:cs typeface="+mn-cs"/>
              </a:rPr>
              <a:t>《</a:t>
            </a:r>
            <a:r>
              <a:rPr lang="zh-CN" altLang="en-US" sz="3600" b="1" kern="1200" dirty="0">
                <a:latin typeface="+mn-lt"/>
                <a:ea typeface="+mn-ea"/>
                <a:cs typeface="+mn-cs"/>
              </a:rPr>
              <a:t>汤姆叔叔的小屋</a:t>
            </a:r>
            <a:r>
              <a:rPr lang="en-US" altLang="zh-CN" sz="3600" b="1" kern="1200" dirty="0">
                <a:latin typeface="+mn-lt"/>
                <a:ea typeface="+mn-ea"/>
                <a:cs typeface="+mn-cs"/>
              </a:rPr>
              <a:t>》</a:t>
            </a:r>
            <a:r>
              <a:rPr lang="zh-CN" altLang="en-US" sz="3600" b="1" kern="1200" dirty="0">
                <a:latin typeface="+mn-lt"/>
                <a:ea typeface="+mn-ea"/>
                <a:cs typeface="+mn-cs"/>
              </a:rPr>
              <a:t>畅销，展现了黑奴的悲惨生活。</a:t>
            </a:r>
            <a:endParaRPr lang="zh-CN" altLang="en-US" sz="3600" b="1" kern="1200" dirty="0">
              <a:latin typeface="+mn-lt"/>
              <a:ea typeface="+mn-ea"/>
              <a:cs typeface="+mn-c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2"/>
          <p:cNvSpPr txBox="1"/>
          <p:nvPr/>
        </p:nvSpPr>
        <p:spPr>
          <a:xfrm>
            <a:off x="250825" y="639763"/>
            <a:ext cx="4573588" cy="406400"/>
          </a:xfrm>
          <a:prstGeom prst="rect">
            <a:avLst/>
          </a:prstGeom>
          <a:noFill/>
          <a:ln w="9525">
            <a:noFill/>
          </a:ln>
        </p:spPr>
        <p:txBody>
          <a:bodyPr>
            <a:spAutoFit/>
          </a:bodyPr>
          <a:p>
            <a:pPr>
              <a:lnSpc>
                <a:spcPct val="125000"/>
              </a:lnSpc>
            </a:pPr>
            <a:r>
              <a:rPr lang="zh-CN" altLang="en-US" dirty="0">
                <a:solidFill>
                  <a:srgbClr val="0000FF"/>
                </a:solidFill>
                <a:latin typeface="楷体_GB2312" charset="-122"/>
              </a:rPr>
              <a:t>美国南北战争</a:t>
            </a:r>
            <a:endParaRPr lang="zh-CN" altLang="en-US" dirty="0">
              <a:solidFill>
                <a:srgbClr val="0000FF"/>
              </a:solidFill>
              <a:latin typeface="楷体_GB2312" charset="-122"/>
            </a:endParaRPr>
          </a:p>
        </p:txBody>
      </p:sp>
      <p:sp>
        <p:nvSpPr>
          <p:cNvPr id="11267" name="Text Box 4"/>
          <p:cNvSpPr txBox="1"/>
          <p:nvPr/>
        </p:nvSpPr>
        <p:spPr>
          <a:xfrm>
            <a:off x="250825" y="1470025"/>
            <a:ext cx="1979613" cy="523875"/>
          </a:xfrm>
          <a:prstGeom prst="rect">
            <a:avLst/>
          </a:prstGeom>
          <a:noFill/>
          <a:ln w="9525">
            <a:noFill/>
          </a:ln>
        </p:spPr>
        <p:txBody>
          <a:bodyPr wrap="none">
            <a:spAutoFit/>
          </a:bodyPr>
          <a:p>
            <a:r>
              <a:rPr lang="zh-CN" altLang="en-US" sz="2800" dirty="0">
                <a:solidFill>
                  <a:srgbClr val="0000FF"/>
                </a:solidFill>
                <a:latin typeface="楷体_GB2312" charset="-122"/>
              </a:rPr>
              <a:t>根本原因：</a:t>
            </a:r>
            <a:endParaRPr lang="zh-CN" altLang="en-US" sz="2800" dirty="0">
              <a:solidFill>
                <a:srgbClr val="0000FF"/>
              </a:solidFill>
              <a:latin typeface="楷体_GB2312" charset="-122"/>
            </a:endParaRPr>
          </a:p>
        </p:txBody>
      </p:sp>
      <p:sp>
        <p:nvSpPr>
          <p:cNvPr id="11268" name="Text Box 6"/>
          <p:cNvSpPr txBox="1"/>
          <p:nvPr/>
        </p:nvSpPr>
        <p:spPr>
          <a:xfrm>
            <a:off x="2484438" y="1412875"/>
            <a:ext cx="6408737" cy="946150"/>
          </a:xfrm>
          <a:prstGeom prst="rect">
            <a:avLst/>
          </a:prstGeom>
          <a:noFill/>
          <a:ln w="9525">
            <a:noFill/>
          </a:ln>
        </p:spPr>
        <p:txBody>
          <a:bodyPr>
            <a:spAutoFit/>
          </a:bodyPr>
          <a:p>
            <a:r>
              <a:rPr lang="zh-CN" altLang="en-US" sz="2800" dirty="0">
                <a:solidFill>
                  <a:srgbClr val="FF0000"/>
                </a:solidFill>
                <a:latin typeface="楷体_GB2312" charset="-122"/>
              </a:rPr>
              <a:t>南方奴隶制种植园经济阻碍了美国资本主义经济的发展</a:t>
            </a:r>
            <a:endParaRPr lang="zh-CN" altLang="en-US" sz="2800" dirty="0">
              <a:solidFill>
                <a:srgbClr val="FF0000"/>
              </a:solidFill>
              <a:latin typeface="楷体_GB2312" charset="-122"/>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7389812" cy="923925"/>
          </a:xfrm>
          <a:prstGeom prst="rect">
            <a:avLst/>
          </a:prstGeom>
          <a:noFill/>
          <a:ln w="9525">
            <a:noFill/>
          </a:ln>
        </p:spPr>
      </p:pic>
      <p:sp>
        <p:nvSpPr>
          <p:cNvPr id="5" name="TextBox 2"/>
          <p:cNvSpPr txBox="1"/>
          <p:nvPr/>
        </p:nvSpPr>
        <p:spPr>
          <a:xfrm>
            <a:off x="908050" y="1074738"/>
            <a:ext cx="4432300" cy="646113"/>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en-US" sz="36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6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pic>
        <p:nvPicPr>
          <p:cNvPr id="12292" name="Picture 6" descr="图片2"/>
          <p:cNvPicPr>
            <a:picLocks noChangeAspect="1"/>
          </p:cNvPicPr>
          <p:nvPr/>
        </p:nvPicPr>
        <p:blipFill>
          <a:blip r:embed="rId2"/>
          <a:stretch>
            <a:fillRect/>
          </a:stretch>
        </p:blipFill>
        <p:spPr>
          <a:xfrm>
            <a:off x="131763" y="2641600"/>
            <a:ext cx="2487612" cy="3484563"/>
          </a:xfrm>
          <a:prstGeom prst="rect">
            <a:avLst/>
          </a:prstGeom>
          <a:noFill/>
          <a:ln w="9525">
            <a:noFill/>
          </a:ln>
        </p:spPr>
      </p:pic>
      <p:sp>
        <p:nvSpPr>
          <p:cNvPr id="13317" name="Text Box 2"/>
          <p:cNvSpPr txBox="1"/>
          <p:nvPr/>
        </p:nvSpPr>
        <p:spPr>
          <a:xfrm>
            <a:off x="4875213" y="1824038"/>
            <a:ext cx="4168775" cy="506412"/>
          </a:xfrm>
          <a:prstGeom prst="rect">
            <a:avLst/>
          </a:prstGeom>
          <a:noFill/>
          <a:ln w="9525">
            <a:noFill/>
          </a:ln>
        </p:spPr>
        <p:txBody>
          <a:bodyPr>
            <a:spAutoFit/>
          </a:bodyPr>
          <a:p>
            <a:pPr>
              <a:spcBef>
                <a:spcPct val="50000"/>
              </a:spcBef>
            </a:pPr>
            <a:r>
              <a:rPr lang="en-US" altLang="zh-CN" sz="2700" b="1" dirty="0">
                <a:latin typeface="Arial" panose="020B0604020202020204" pitchFamily="34" charset="0"/>
              </a:rPr>
              <a:t>1860</a:t>
            </a:r>
            <a:r>
              <a:rPr lang="zh-CN" altLang="en-US" sz="2700" b="1" dirty="0">
                <a:latin typeface="Arial" panose="020B0604020202020204" pitchFamily="34" charset="0"/>
              </a:rPr>
              <a:t>年林肯当选美国总统</a:t>
            </a:r>
            <a:endParaRPr lang="zh-CN" altLang="en-US" sz="2700" b="1" dirty="0">
              <a:latin typeface="Arial" panose="020B0604020202020204" pitchFamily="34" charset="0"/>
            </a:endParaRPr>
          </a:p>
        </p:txBody>
      </p:sp>
      <p:sp>
        <p:nvSpPr>
          <p:cNvPr id="12294" name="Rectangle 13"/>
          <p:cNvSpPr/>
          <p:nvPr/>
        </p:nvSpPr>
        <p:spPr>
          <a:xfrm>
            <a:off x="2684463" y="1824038"/>
            <a:ext cx="2046287" cy="552450"/>
          </a:xfrm>
          <a:prstGeom prst="rect">
            <a:avLst/>
          </a:prstGeom>
          <a:noFill/>
          <a:ln w="9525">
            <a:noFill/>
          </a:ln>
        </p:spPr>
        <p:txBody>
          <a:bodyPr wrap="none">
            <a:spAutoFit/>
          </a:bodyPr>
          <a:p>
            <a:r>
              <a:rPr lang="en-US" altLang="zh-CN" sz="3000" b="1" dirty="0">
                <a:solidFill>
                  <a:srgbClr val="FF0000"/>
                </a:solidFill>
                <a:latin typeface="Arial" panose="020B0604020202020204" pitchFamily="34" charset="0"/>
                <a:ea typeface="华文行楷" pitchFamily="2" charset="-122"/>
              </a:rPr>
              <a:t>1</a:t>
            </a:r>
            <a:r>
              <a:rPr lang="zh-CN" altLang="en-US" sz="3000" b="1" dirty="0">
                <a:solidFill>
                  <a:srgbClr val="FF0000"/>
                </a:solidFill>
                <a:latin typeface="Arial" panose="020B0604020202020204" pitchFamily="34" charset="0"/>
                <a:ea typeface="华文行楷" pitchFamily="2" charset="-122"/>
              </a:rPr>
              <a:t>、导火线</a:t>
            </a:r>
            <a:r>
              <a:rPr lang="en-US" altLang="zh-CN" sz="3000" b="1" dirty="0">
                <a:solidFill>
                  <a:srgbClr val="FF0000"/>
                </a:solidFill>
                <a:latin typeface="Arial" panose="020B0604020202020204" pitchFamily="34" charset="0"/>
                <a:ea typeface="华文行楷" pitchFamily="2" charset="-122"/>
              </a:rPr>
              <a:t>:</a:t>
            </a:r>
            <a:endParaRPr lang="en-US" altLang="zh-CN" sz="3000" b="1" dirty="0">
              <a:solidFill>
                <a:srgbClr val="FF0000"/>
              </a:solidFill>
              <a:latin typeface="Arial" panose="020B0604020202020204" pitchFamily="34" charset="0"/>
              <a:ea typeface="华文行楷" pitchFamily="2" charset="-122"/>
            </a:endParaRPr>
          </a:p>
        </p:txBody>
      </p:sp>
      <p:sp>
        <p:nvSpPr>
          <p:cNvPr id="22534" name="矩形 22533"/>
          <p:cNvSpPr/>
          <p:nvPr/>
        </p:nvSpPr>
        <p:spPr>
          <a:xfrm>
            <a:off x="2824163" y="2641600"/>
            <a:ext cx="6219825" cy="3797300"/>
          </a:xfrm>
          <a:prstGeom prst="rect">
            <a:avLst/>
          </a:prstGeom>
          <a:noFill/>
          <a:ln w="9525">
            <a:noFill/>
          </a:ln>
        </p:spPr>
        <p:txBody>
          <a:bodyPr/>
          <a:p>
            <a:pPr eaLnBrk="0" hangingPunct="0"/>
            <a:r>
              <a:rPr lang="en-US" altLang="zh-CN" sz="2800"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大家都知道，一个一半人民是奴隶，一半人民是主人的国家，绝对不可能永久存在！我们每一个有正义感的国民，都应该拿出信心、力量去做我们认为</a:t>
            </a:r>
            <a:r>
              <a:rPr lang="zh-CN" altLang="en-US" sz="2800" b="1" u="sng" dirty="0">
                <a:solidFill>
                  <a:srgbClr val="FF0000"/>
                </a:solidFill>
                <a:latin typeface="黑体" panose="02010609060101010101" pitchFamily="49" charset="-122"/>
                <a:ea typeface="黑体" panose="02010609060101010101" pitchFamily="49" charset="-122"/>
              </a:rPr>
              <a:t>应该做的事情</a:t>
            </a:r>
            <a:r>
              <a:rPr lang="zh-CN" altLang="en-US" sz="2800" b="1" dirty="0">
                <a:latin typeface="黑体" panose="02010609060101010101" pitchFamily="49" charset="-122"/>
                <a:ea typeface="黑体" panose="02010609060101010101" pitchFamily="49" charset="-122"/>
              </a:rPr>
              <a:t>。”这段直率简洁的讲词，深深打动了人民的心灵，林肯终于击败所有对手当选为美国第十六任总统。 </a:t>
            </a:r>
            <a:endParaRPr lang="zh-CN" altLang="en-US" sz="2800" b="1" dirty="0">
              <a:latin typeface="黑体" panose="02010609060101010101" pitchFamily="49" charset="-122"/>
              <a:ea typeface="黑体" panose="02010609060101010101" pitchFamily="49" charset="-122"/>
            </a:endParaRPr>
          </a:p>
        </p:txBody>
      </p:sp>
      <p:sp>
        <p:nvSpPr>
          <p:cNvPr id="2" name="Text Box 22"/>
          <p:cNvSpPr txBox="1"/>
          <p:nvPr/>
        </p:nvSpPr>
        <p:spPr>
          <a:xfrm>
            <a:off x="49213" y="107950"/>
            <a:ext cx="8737600" cy="708025"/>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内战</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爆发</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(1861</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捍卫联邦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wipe(down)">
                                      <p:cBhvr>
                                        <p:cTn id="7" dur="580">
                                          <p:stCondLst>
                                            <p:cond delay="0"/>
                                          </p:stCondLst>
                                        </p:cTn>
                                        <p:tgtEl>
                                          <p:spTgt spid="13317"/>
                                        </p:tgtEl>
                                      </p:cBhvr>
                                    </p:animEffect>
                                    <p:anim calcmode="lin" valueType="num">
                                      <p:cBhvr>
                                        <p:cTn id="8" dur="1822" tmFilter="0,0; 0.14,0.36; 0.43,0.73; 0.71,0.91; 1.0,1.0">
                                          <p:stCondLst>
                                            <p:cond delay="0"/>
                                          </p:stCondLst>
                                        </p:cTn>
                                        <p:tgtEl>
                                          <p:spTgt spid="1331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317"/>
                                        </p:tgtEl>
                                        <p:attrNameLst>
                                          <p:attrName>ppt_y</p:attrName>
                                        </p:attrNameLst>
                                      </p:cBhvr>
                                      <p:tavLst>
                                        <p:tav tm="0" fmla="#ppt_y-sin(pi*$)/3">
                                          <p:val>
                                            <p:fltVal val="0.500000"/>
                                          </p:val>
                                        </p:tav>
                                        <p:tav tm="100000">
                                          <p:val>
                                            <p:fltVal val="1.000000"/>
                                          </p:val>
                                        </p:tav>
                                      </p:tavLst>
                                    </p:anim>
                                    <p:anim calcmode="lin" valueType="num">
                                      <p:cBhvr>
                                        <p:cTn id="10" dur="664" tmFilter="0, 0; 0.125,0.2665; 0.25,0.4; 0.375,0.465; 0.5,0.5;  0.625,0.535; 0.75,0.6; 0.875,0.7335; 1,1">
                                          <p:stCondLst>
                                            <p:cond delay="664"/>
                                          </p:stCondLst>
                                        </p:cTn>
                                        <p:tgtEl>
                                          <p:spTgt spid="13317"/>
                                        </p:tgtEl>
                                        <p:attrNameLst>
                                          <p:attrName>ppt_y</p:attrName>
                                        </p:attrNameLst>
                                      </p:cBhvr>
                                      <p:tavLst>
                                        <p:tav tm="0" fmla="#ppt_y-sin(pi*$)/9">
                                          <p:val>
                                            <p:fltVal val="0.000000"/>
                                          </p:val>
                                        </p:tav>
                                        <p:tav tm="100000">
                                          <p:val>
                                            <p:fltVal val="1.000000"/>
                                          </p:val>
                                        </p:tav>
                                      </p:tavLst>
                                    </p:anim>
                                    <p:anim calcmode="lin" valueType="num">
                                      <p:cBhvr>
                                        <p:cTn id="11" dur="332" tmFilter="0, 0; 0.125,0.2665; 0.25,0.4; 0.375,0.465; 0.5,0.5;  0.625,0.535; 0.75,0.6; 0.875,0.7335; 1,1">
                                          <p:stCondLst>
                                            <p:cond delay="1324"/>
                                          </p:stCondLst>
                                        </p:cTn>
                                        <p:tgtEl>
                                          <p:spTgt spid="13317"/>
                                        </p:tgtEl>
                                        <p:attrNameLst>
                                          <p:attrName>ppt_y</p:attrName>
                                        </p:attrNameLst>
                                      </p:cBhvr>
                                      <p:tavLst>
                                        <p:tav tm="0" fmla="#ppt_y-sin(pi*$)/27">
                                          <p:val>
                                            <p:fltVal val="0.000000"/>
                                          </p:val>
                                        </p:tav>
                                        <p:tav tm="100000">
                                          <p:val>
                                            <p:fltVal val="1.000000"/>
                                          </p:val>
                                        </p:tav>
                                      </p:tavLst>
                                    </p:anim>
                                    <p:anim calcmode="lin" valueType="num">
                                      <p:cBhvr>
                                        <p:cTn id="12" dur="164" tmFilter="0, 0; 0.125,0.2665; 0.25,0.4; 0.375,0.465; 0.5,0.5;  0.625,0.535; 0.75,0.6; 0.875,0.7335; 1,1">
                                          <p:stCondLst>
                                            <p:cond delay="1656"/>
                                          </p:stCondLst>
                                        </p:cTn>
                                        <p:tgtEl>
                                          <p:spTgt spid="13317"/>
                                        </p:tgtEl>
                                        <p:attrNameLst>
                                          <p:attrName>ppt_y</p:attrName>
                                        </p:attrNameLst>
                                      </p:cBhvr>
                                      <p:tavLst>
                                        <p:tav tm="0" fmla="#ppt_y-sin(pi*$)/81">
                                          <p:val>
                                            <p:fltVal val="0.000000"/>
                                          </p:val>
                                        </p:tav>
                                        <p:tav tm="100000">
                                          <p:val>
                                            <p:fltVal val="1.000000"/>
                                          </p:val>
                                        </p:tav>
                                      </p:tavLst>
                                    </p:anim>
                                    <p:animScale>
                                      <p:cBhvr>
                                        <p:cTn id="13" dur="26">
                                          <p:stCondLst>
                                            <p:cond delay="650"/>
                                          </p:stCondLst>
                                        </p:cTn>
                                        <p:tgtEl>
                                          <p:spTgt spid="13317"/>
                                        </p:tgtEl>
                                      </p:cBhvr>
                                      <p:to x="100000" y="60000"/>
                                    </p:animScale>
                                    <p:animScale>
                                      <p:cBhvr>
                                        <p:cTn id="14" dur="166" decel="50000">
                                          <p:stCondLst>
                                            <p:cond delay="676"/>
                                          </p:stCondLst>
                                        </p:cTn>
                                        <p:tgtEl>
                                          <p:spTgt spid="13317"/>
                                        </p:tgtEl>
                                      </p:cBhvr>
                                      <p:to x="100000" y="100000"/>
                                    </p:animScale>
                                    <p:animScale>
                                      <p:cBhvr>
                                        <p:cTn id="15" dur="26">
                                          <p:stCondLst>
                                            <p:cond delay="1312"/>
                                          </p:stCondLst>
                                        </p:cTn>
                                        <p:tgtEl>
                                          <p:spTgt spid="13317"/>
                                        </p:tgtEl>
                                      </p:cBhvr>
                                      <p:to x="100000" y="80000"/>
                                    </p:animScale>
                                    <p:animScale>
                                      <p:cBhvr>
                                        <p:cTn id="16" dur="166" decel="50000">
                                          <p:stCondLst>
                                            <p:cond delay="1338"/>
                                          </p:stCondLst>
                                        </p:cTn>
                                        <p:tgtEl>
                                          <p:spTgt spid="13317"/>
                                        </p:tgtEl>
                                      </p:cBhvr>
                                      <p:to x="100000" y="100000"/>
                                    </p:animScale>
                                    <p:animScale>
                                      <p:cBhvr>
                                        <p:cTn id="17" dur="26">
                                          <p:stCondLst>
                                            <p:cond delay="1642"/>
                                          </p:stCondLst>
                                        </p:cTn>
                                        <p:tgtEl>
                                          <p:spTgt spid="13317"/>
                                        </p:tgtEl>
                                      </p:cBhvr>
                                      <p:to x="100000" y="90000"/>
                                    </p:animScale>
                                    <p:animScale>
                                      <p:cBhvr>
                                        <p:cTn id="18" dur="166" decel="50000">
                                          <p:stCondLst>
                                            <p:cond delay="1668"/>
                                          </p:stCondLst>
                                        </p:cTn>
                                        <p:tgtEl>
                                          <p:spTgt spid="13317"/>
                                        </p:tgtEl>
                                      </p:cBhvr>
                                      <p:to x="100000" y="100000"/>
                                    </p:animScale>
                                    <p:animScale>
                                      <p:cBhvr>
                                        <p:cTn id="19" dur="26">
                                          <p:stCondLst>
                                            <p:cond delay="1808"/>
                                          </p:stCondLst>
                                        </p:cTn>
                                        <p:tgtEl>
                                          <p:spTgt spid="13317"/>
                                        </p:tgtEl>
                                      </p:cBhvr>
                                      <p:to x="100000" y="95000"/>
                                    </p:animScale>
                                    <p:animScale>
                                      <p:cBhvr>
                                        <p:cTn id="20" dur="166" decel="50000">
                                          <p:stCondLst>
                                            <p:cond delay="1834"/>
                                          </p:stCondLst>
                                        </p:cTn>
                                        <p:tgtEl>
                                          <p:spTgt spid="1331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500" fill="hold">
                                          <p:stCondLst>
                                            <p:cond delay="0"/>
                                          </p:stCondLst>
                                        </p:cTn>
                                        <p:tgtEl>
                                          <p:spTgt spid="22534"/>
                                        </p:tgtEl>
                                        <p:attrNameLst>
                                          <p:attrName>style.visibility</p:attrName>
                                        </p:attrNameLst>
                                      </p:cBhvr>
                                      <p:to>
                                        <p:strVal val="visible"/>
                                      </p:to>
                                    </p:set>
                                    <p:anim calcmode="lin" valueType="num">
                                      <p:cBhvr>
                                        <p:cTn id="25" dur="500"/>
                                        <p:tgtEl>
                                          <p:spTgt spid="22534"/>
                                        </p:tgtEl>
                                        <p:attrNameLst>
                                          <p:attrName>ppt_y</p:attrName>
                                        </p:attrNameLst>
                                      </p:cBhvr>
                                      <p:tavLst>
                                        <p:tav tm="0">
                                          <p:val>
                                            <p:strVal val="#ppt_y-#ppt_h*1.125000"/>
                                          </p:val>
                                        </p:tav>
                                        <p:tav tm="100000">
                                          <p:val>
                                            <p:strVal val="#ppt_y"/>
                                          </p:val>
                                        </p:tav>
                                      </p:tavLst>
                                    </p:anim>
                                    <p:animEffect transition="in" filter="wipe(down)">
                                      <p:cBhvr>
                                        <p:cTn id="26" dur="500"/>
                                        <p:tgtEl>
                                          <p:spTgt spid="225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225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9" name="Picture 8" descr="Untitled-1"/>
          <p:cNvPicPr>
            <a:picLocks noChangeAspect="1"/>
          </p:cNvPicPr>
          <p:nvPr/>
        </p:nvPicPr>
        <p:blipFill>
          <a:blip r:embed="rId1"/>
          <a:stretch>
            <a:fillRect/>
          </a:stretch>
        </p:blipFill>
        <p:spPr>
          <a:xfrm>
            <a:off x="0" y="866775"/>
            <a:ext cx="3994150" cy="3124200"/>
          </a:xfrm>
          <a:prstGeom prst="rect">
            <a:avLst/>
          </a:prstGeom>
          <a:noFill/>
          <a:ln w="9525">
            <a:noFill/>
          </a:ln>
        </p:spPr>
      </p:pic>
      <p:sp>
        <p:nvSpPr>
          <p:cNvPr id="9221" name="矩形 4"/>
          <p:cNvSpPr/>
          <p:nvPr/>
        </p:nvSpPr>
        <p:spPr>
          <a:xfrm>
            <a:off x="3994150" y="752475"/>
            <a:ext cx="5038725" cy="3968750"/>
          </a:xfrm>
          <a:prstGeom prst="rect">
            <a:avLst/>
          </a:prstGeom>
          <a:noFill/>
          <a:ln w="9525">
            <a:noFill/>
          </a:ln>
        </p:spPr>
        <p:txBody>
          <a:bodyPr>
            <a:spAutoFit/>
          </a:bodyPr>
          <a:p>
            <a:pPr indent="266700"/>
            <a:r>
              <a:rPr lang="en-US" altLang="zh-CN" sz="2800" dirty="0">
                <a:latin typeface="Arial" panose="020B0604020202020204" pitchFamily="34" charset="0"/>
              </a:rPr>
              <a:t> “</a:t>
            </a:r>
            <a:r>
              <a:rPr lang="zh-CN" altLang="en-US" sz="2800" dirty="0">
                <a:latin typeface="Arial" panose="020B0604020202020204" pitchFamily="34" charset="0"/>
              </a:rPr>
              <a:t>一幢裂开的房子是站立不住的。我相信这个政府不能永远维持半奴隶和半自由的状态。我不期望联邦解散，我不期望房子崩塌，但我的确希望它停止分裂。” “联邦必须而且将会得到保留”、“不再让给奴隶制度一寸新的土地”     </a:t>
            </a:r>
            <a:endParaRPr lang="zh-CN" altLang="en-US" sz="2800" dirty="0">
              <a:latin typeface="Arial" panose="020B0604020202020204" pitchFamily="34" charset="0"/>
            </a:endParaRPr>
          </a:p>
          <a:p>
            <a:pPr indent="266700"/>
            <a:r>
              <a:rPr lang="en-US" altLang="zh-CN" sz="2800" dirty="0">
                <a:latin typeface="Arial" panose="020B0604020202020204" pitchFamily="34" charset="0"/>
              </a:rPr>
              <a:t>              ——</a:t>
            </a:r>
            <a:r>
              <a:rPr lang="zh-CN" altLang="en-US" sz="2800" dirty="0">
                <a:latin typeface="Arial" panose="020B0604020202020204" pitchFamily="34" charset="0"/>
              </a:rPr>
              <a:t>林肯竞选演讲词 </a:t>
            </a:r>
            <a:endParaRPr lang="zh-CN" altLang="en-US" sz="2800" dirty="0">
              <a:latin typeface="Arial" panose="020B0604020202020204" pitchFamily="34" charset="0"/>
            </a:endParaRPr>
          </a:p>
        </p:txBody>
      </p:sp>
      <p:sp>
        <p:nvSpPr>
          <p:cNvPr id="13316" name="矩形 6"/>
          <p:cNvSpPr/>
          <p:nvPr/>
        </p:nvSpPr>
        <p:spPr>
          <a:xfrm>
            <a:off x="533400" y="5029200"/>
            <a:ext cx="7488238" cy="473075"/>
          </a:xfrm>
          <a:prstGeom prst="rect">
            <a:avLst/>
          </a:prstGeom>
          <a:noFill/>
          <a:ln w="9525">
            <a:noFill/>
          </a:ln>
        </p:spPr>
        <p:txBody>
          <a:bodyPr>
            <a:spAutoFit/>
          </a:bodyPr>
          <a:p>
            <a:pPr indent="266700" algn="r"/>
            <a:r>
              <a:rPr lang="zh-CN" altLang="en-US" sz="2500" dirty="0">
                <a:solidFill>
                  <a:srgbClr val="0070C0"/>
                </a:solidFill>
                <a:latin typeface="Arial" panose="020B0604020202020204" pitchFamily="34" charset="0"/>
              </a:rPr>
              <a:t>                                                                              </a:t>
            </a:r>
            <a:endParaRPr lang="en-US" altLang="zh-CN" sz="2500" dirty="0">
              <a:solidFill>
                <a:srgbClr val="0070C0"/>
              </a:solidFill>
              <a:latin typeface="Arial" panose="020B0604020202020204" pitchFamily="34" charset="0"/>
            </a:endParaRPr>
          </a:p>
        </p:txBody>
      </p:sp>
      <p:sp>
        <p:nvSpPr>
          <p:cNvPr id="8" name="矩形 7"/>
          <p:cNvSpPr/>
          <p:nvPr/>
        </p:nvSpPr>
        <p:spPr>
          <a:xfrm>
            <a:off x="0" y="4181475"/>
            <a:ext cx="8934450" cy="209232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1</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、文中的“房子”是指什么？</a:t>
            </a:r>
            <a:endParaRPr kumimoji="0" lang="en-US" altLang="zh-CN" sz="2600" b="1" i="1"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2</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、“半奴隶半自由的状态”分别指哪两种不同的经济制度</a:t>
            </a: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a:t>
            </a:r>
            <a:endPar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3</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a:t>
            </a:r>
            <a:r>
              <a:rPr kumimoji="0" lang="zh-CN" altLang="en-US" sz="2600" b="1" i="0" u="none" strike="noStrike" kern="1200" cap="none" spc="0" normalizeH="0" baseline="0" noProof="0" dirty="0">
                <a:ln>
                  <a:noFill/>
                </a:ln>
                <a:solidFill>
                  <a:schemeClr val="dk1"/>
                </a:solidFill>
                <a:effectLst/>
                <a:uLnTx/>
                <a:uFillTx/>
                <a:latin typeface="+mn-lt"/>
                <a:ea typeface="+mn-ea"/>
                <a:cs typeface="+mn-cs"/>
              </a:rPr>
              <a:t>这段话，反映了林肯的哪些主张？</a:t>
            </a:r>
            <a:endParaRPr kumimoji="0" lang="en-US"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p:txBody>
      </p:sp>
      <p:sp>
        <p:nvSpPr>
          <p:cNvPr id="9" name="Text Box 8"/>
          <p:cNvSpPr txBox="1"/>
          <p:nvPr/>
        </p:nvSpPr>
        <p:spPr>
          <a:xfrm>
            <a:off x="838200" y="4568825"/>
            <a:ext cx="1808163" cy="584200"/>
          </a:xfrm>
          <a:prstGeom prst="rect">
            <a:avLst/>
          </a:prstGeom>
          <a:noFill/>
          <a:ln w="9525">
            <a:noFill/>
          </a:ln>
        </p:spPr>
        <p:txBody>
          <a:bodyPr wrap="none">
            <a:spAutoFit/>
          </a:bodyPr>
          <a:p>
            <a:r>
              <a:rPr lang="zh-CN" altLang="en-US" sz="3200" b="1" dirty="0">
                <a:solidFill>
                  <a:srgbClr val="FF0000"/>
                </a:solidFill>
                <a:latin typeface="Times New Roman" panose="02020603050405020304" pitchFamily="18" charset="0"/>
              </a:rPr>
              <a:t>美国联邦</a:t>
            </a:r>
            <a:endParaRPr lang="zh-CN" altLang="en-US" sz="3200" b="1" dirty="0">
              <a:solidFill>
                <a:srgbClr val="FF0000"/>
              </a:solidFill>
              <a:latin typeface="Times New Roman" panose="02020603050405020304" pitchFamily="18" charset="0"/>
            </a:endParaRPr>
          </a:p>
        </p:txBody>
      </p:sp>
      <p:sp>
        <p:nvSpPr>
          <p:cNvPr id="10" name="Text Box 9"/>
          <p:cNvSpPr txBox="1"/>
          <p:nvPr/>
        </p:nvSpPr>
        <p:spPr>
          <a:xfrm>
            <a:off x="752475" y="5348288"/>
            <a:ext cx="6278563" cy="584200"/>
          </a:xfrm>
          <a:prstGeom prst="rect">
            <a:avLst/>
          </a:prstGeom>
          <a:noFill/>
          <a:ln w="9525">
            <a:noFill/>
          </a:ln>
        </p:spPr>
        <p:txBody>
          <a:bodyPr wrap="none">
            <a:spAutoFit/>
          </a:bodyPr>
          <a:p>
            <a:r>
              <a:rPr lang="zh-CN" altLang="en-US" sz="3200" b="1" dirty="0">
                <a:solidFill>
                  <a:srgbClr val="FF0000"/>
                </a:solidFill>
                <a:latin typeface="Times New Roman" panose="02020603050405020304" pitchFamily="18" charset="0"/>
              </a:rPr>
              <a:t>南方奴隶制种植园和资本主义经济</a:t>
            </a:r>
            <a:endParaRPr lang="en-US" altLang="zh-CN" sz="3200" b="1" dirty="0">
              <a:solidFill>
                <a:srgbClr val="FF0000"/>
              </a:solidFill>
              <a:latin typeface="Times New Roman" panose="02020603050405020304" pitchFamily="18" charset="0"/>
            </a:endParaRPr>
          </a:p>
        </p:txBody>
      </p:sp>
      <p:sp>
        <p:nvSpPr>
          <p:cNvPr id="12" name="Rectangle 5"/>
          <p:cNvSpPr/>
          <p:nvPr/>
        </p:nvSpPr>
        <p:spPr>
          <a:xfrm>
            <a:off x="704850" y="6273800"/>
            <a:ext cx="8991600" cy="533400"/>
          </a:xfrm>
          <a:prstGeom prst="rect">
            <a:avLst/>
          </a:prstGeom>
          <a:noFill/>
          <a:ln w="9525">
            <a:noFill/>
          </a:ln>
        </p:spPr>
        <p:txBody>
          <a:bodyPr anchor="ctr"/>
          <a:p>
            <a:r>
              <a:rPr lang="zh-CN" altLang="en-US" sz="3200" b="1" dirty="0">
                <a:solidFill>
                  <a:srgbClr val="FF0000"/>
                </a:solidFill>
                <a:latin typeface="宋体" panose="02010600030101010101" pitchFamily="2" charset="-122"/>
              </a:rPr>
              <a:t>维护国家统一，废除奴隶制</a:t>
            </a:r>
            <a:endParaRPr lang="zh-CN" altLang="en-US" sz="3200" b="1" dirty="0">
              <a:solidFill>
                <a:srgbClr val="FF0000"/>
              </a:solidFill>
              <a:latin typeface="宋体" panose="02010600030101010101" pitchFamily="2" charset="-122"/>
              <a:ea typeface="楷体_GB2312" charset="-122"/>
            </a:endParaRPr>
          </a:p>
        </p:txBody>
      </p:sp>
      <p:sp>
        <p:nvSpPr>
          <p:cNvPr id="2" name="文本框 1"/>
          <p:cNvSpPr txBox="1"/>
          <p:nvPr/>
        </p:nvSpPr>
        <p:spPr>
          <a:xfrm>
            <a:off x="271144" y="175894"/>
            <a:ext cx="8190865" cy="583566"/>
          </a:xfrm>
          <a:prstGeom prst="rect">
            <a:avLst/>
          </a:prstGeom>
          <a:noFill/>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zh-CN" altLang="en-US" sz="3200" kern="1200" cap="none" spc="0" normalizeH="0" baseline="0" noProof="1">
                <a:effectLst>
                  <a:outerShdw blurRad="38100" dist="19050" dir="2700000" algn="tl" rotWithShape="0">
                    <a:schemeClr val="dk1">
                      <a:alpha val="40000"/>
                    </a:schemeClr>
                  </a:outerShdw>
                </a:effectLst>
                <a:latin typeface="+mn-lt"/>
                <a:ea typeface="+mn-ea"/>
                <a:cs typeface="+mn-cs"/>
              </a:rPr>
              <a:t>为什么</a:t>
            </a:r>
            <a:r>
              <a:rPr kumimoji="0" lang="zh-CN" altLang="en-US" sz="3200" kern="1200" cap="none" spc="0" normalizeH="0" baseline="0" noProof="1">
                <a:solidFill>
                  <a:srgbClr val="C00000"/>
                </a:solidFill>
                <a:effectLst>
                  <a:outerShdw blurRad="38100" dist="19050" dir="2700000" algn="tl" rotWithShape="0">
                    <a:schemeClr val="dk1">
                      <a:alpha val="40000"/>
                    </a:schemeClr>
                  </a:outerShdw>
                </a:effectLst>
                <a:latin typeface="+mn-lt"/>
                <a:ea typeface="+mn-ea"/>
                <a:cs typeface="+mn-cs"/>
              </a:rPr>
              <a:t>林肯当选美国总统</a:t>
            </a:r>
            <a:r>
              <a:rPr kumimoji="0" lang="zh-CN" altLang="en-US" sz="3200" kern="1200" cap="none" spc="0" normalizeH="0" baseline="0" noProof="1">
                <a:effectLst>
                  <a:outerShdw blurRad="38100" dist="19050" dir="2700000" algn="tl" rotWithShape="0">
                    <a:schemeClr val="dk1">
                      <a:alpha val="40000"/>
                    </a:schemeClr>
                  </a:outerShdw>
                </a:effectLst>
                <a:latin typeface="+mn-lt"/>
                <a:ea typeface="+mn-ea"/>
                <a:cs typeface="+mn-cs"/>
              </a:rPr>
              <a:t>成为内战的</a:t>
            </a:r>
            <a:r>
              <a:rPr kumimoji="0" lang="zh-CN" altLang="en-US" sz="3200" kern="1200" cap="none" spc="0" normalizeH="0" baseline="0" noProof="1">
                <a:solidFill>
                  <a:srgbClr val="0A1AE7"/>
                </a:solidFill>
                <a:effectLst>
                  <a:outerShdw blurRad="38100" dist="19050" dir="2700000" algn="tl" rotWithShape="0">
                    <a:schemeClr val="dk1">
                      <a:alpha val="40000"/>
                    </a:schemeClr>
                  </a:outerShdw>
                </a:effectLst>
                <a:latin typeface="+mn-lt"/>
                <a:ea typeface="+mn-ea"/>
                <a:cs typeface="+mn-cs"/>
              </a:rPr>
              <a:t>导火线</a:t>
            </a:r>
            <a:r>
              <a:rPr kumimoji="0" lang="zh-CN" altLang="en-US" sz="3200" kern="1200" cap="none" spc="0" normalizeH="0" baseline="0" noProof="1">
                <a:effectLst>
                  <a:outerShdw blurRad="38100" dist="19050" dir="2700000" algn="tl" rotWithShape="0">
                    <a:schemeClr val="dk1">
                      <a:alpha val="40000"/>
                    </a:schemeClr>
                  </a:outerShdw>
                </a:effectLst>
                <a:latin typeface="+mn-lt"/>
                <a:ea typeface="+mn-ea"/>
                <a:cs typeface="+mn-cs"/>
              </a:rPr>
              <a:t>？</a:t>
            </a:r>
            <a:endParaRPr kumimoji="0" lang="zh-CN" altLang="en-US" sz="3200" kern="1200" cap="none" spc="0" normalizeH="0" baseline="0" noProof="1">
              <a:effectLst>
                <a:outerShdw blurRad="38100" dist="19050" dir="2700000" algn="tl" rotWithShape="0">
                  <a:schemeClr val="dk1">
                    <a:alpha val="40000"/>
                  </a:schemeClr>
                </a:outerShdw>
              </a:effectLst>
              <a:latin typeface="Arial" panose="020B0604020202020204" pitchFamily="34" charset="0"/>
              <a:ea typeface="微软雅黑" panose="020B0503020204020204" pitchFamily="34"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500" fill="hold"/>
                                        <p:tgtEl>
                                          <p:spTgt spid="9219"/>
                                        </p:tgtEl>
                                        <p:attrNameLst>
                                          <p:attrName>ppt_x</p:attrName>
                                        </p:attrNameLst>
                                      </p:cBhvr>
                                      <p:tavLst>
                                        <p:tav tm="0">
                                          <p:val>
                                            <p:strVal val="#ppt_x"/>
                                          </p:val>
                                        </p:tav>
                                        <p:tav tm="100000">
                                          <p:val>
                                            <p:strVal val="#ppt_x"/>
                                          </p:val>
                                        </p:tav>
                                      </p:tavLst>
                                    </p:anim>
                                    <p:anim calcmode="lin" valueType="num">
                                      <p:cBhvr>
                                        <p:cTn id="8"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p:cTn id="13" dur="500" fill="hold"/>
                                        <p:tgtEl>
                                          <p:spTgt spid="9221"/>
                                        </p:tgtEl>
                                        <p:attrNameLst>
                                          <p:attrName>ppt_x</p:attrName>
                                        </p:attrNameLst>
                                      </p:cBhvr>
                                      <p:tavLst>
                                        <p:tav tm="0">
                                          <p:val>
                                            <p:strVal val="#ppt_x"/>
                                          </p:val>
                                        </p:tav>
                                        <p:tav tm="100000">
                                          <p:val>
                                            <p:strVal val="#ppt_x"/>
                                          </p:val>
                                        </p:tav>
                                      </p:tavLst>
                                    </p:anim>
                                    <p:anim calcmode="lin" valueType="num">
                                      <p:cBhvr>
                                        <p:cTn id="1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
                                          </p:val>
                                        </p:tav>
                                        <p:tav tm="100000">
                                          <p:val>
                                            <p:strVal val="#ppt_x"/>
                                          </p:val>
                                        </p:tav>
                                      </p:tavLst>
                                    </p:anim>
                                    <p:anim calcmode="lin" valueType="num">
                                      <p:cBhvr>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indefinite"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ppt_x</p:attrName>
                                        </p:attrNameLst>
                                      </p:cBhvr>
                                      <p:tavLst>
                                        <p:tav tm="0">
                                          <p:val>
                                            <p:strVal val="#ppt_x"/>
                                          </p:val>
                                        </p:tav>
                                        <p:tav tm="100000">
                                          <p:val>
                                            <p:strVal val="#ppt_x"/>
                                          </p:val>
                                        </p:tav>
                                      </p:tavLst>
                                    </p:anim>
                                    <p:anim calcmode="lin" valueType="num">
                                      <p:cBhvr>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500"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ppt_x</p:attrName>
                                        </p:attrNameLst>
                                      </p:cBhvr>
                                      <p:tavLst>
                                        <p:tav tm="0">
                                          <p:val>
                                            <p:strVal val="#ppt_x"/>
                                          </p:val>
                                        </p:tav>
                                        <p:tav tm="100000">
                                          <p:val>
                                            <p:strVal val="#ppt_x"/>
                                          </p:val>
                                        </p:tav>
                                      </p:tavLst>
                                    </p:anim>
                                    <p:anim calcmode="lin" valueType="num">
                                      <p:cBhvr>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8" grpId="0" bldLvl="0" animBg="1"/>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9560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pic>
        <p:nvPicPr>
          <p:cNvPr id="3074" name="Picture 2"/>
          <p:cNvPicPr>
            <a:picLocks noChangeAspect="1" noChangeArrowheads="1"/>
          </p:cNvPicPr>
          <p:nvPr/>
        </p:nvPicPr>
        <p:blipFill>
          <a:blip r:embed="rId2"/>
          <a:srcRect/>
          <a:stretch>
            <a:fillRect/>
          </a:stretch>
        </p:blipFill>
        <p:spPr bwMode="auto">
          <a:xfrm>
            <a:off x="6858476" y="930116"/>
            <a:ext cx="2089785" cy="2089785"/>
          </a:xfrm>
          <a:prstGeom prst="ellipse">
            <a:avLst/>
          </a:prstGeom>
          <a:ln>
            <a:noFill/>
          </a:ln>
          <a:effectLst>
            <a:softEdge rad="112500"/>
          </a:effectLst>
        </p:spPr>
      </p:pic>
      <p:sp>
        <p:nvSpPr>
          <p:cNvPr id="3" name="文本框 2"/>
          <p:cNvSpPr txBox="1"/>
          <p:nvPr/>
        </p:nvSpPr>
        <p:spPr>
          <a:xfrm>
            <a:off x="7151688" y="3016250"/>
            <a:ext cx="1797050" cy="298450"/>
          </a:xfrm>
          <a:prstGeom prst="rect">
            <a:avLst/>
          </a:prstGeom>
          <a:noFill/>
        </p:spPr>
        <p:style>
          <a:lnRef idx="2">
            <a:schemeClr val="accent1"/>
          </a:lnRef>
          <a:fillRef idx="1">
            <a:schemeClr val="lt1"/>
          </a:fillRef>
          <a:effectRef idx="0">
            <a:schemeClr val="accent1"/>
          </a:effectRef>
          <a:fontRef idx="minor">
            <a:schemeClr val="dk1"/>
          </a:fontRef>
        </p:style>
        <p:txBody>
          <a:bodyPr>
            <a:spAutoFit/>
          </a:body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1350" b="0" i="0" u="none" strike="noStrike" kern="1200" cap="none" spc="0" normalizeH="0" baseline="0" noProof="1">
                <a:ln>
                  <a:noFill/>
                </a:ln>
                <a:solidFill>
                  <a:schemeClr val="dk1"/>
                </a:solidFill>
                <a:effectLst/>
                <a:uLnTx/>
                <a:uFillTx/>
                <a:latin typeface="宋体" panose="02010600030101010101" pitchFamily="2" charset="-122"/>
                <a:ea typeface="宋体" panose="02010600030101010101" pitchFamily="2" charset="-122"/>
                <a:cs typeface="+mn-cs"/>
              </a:rPr>
              <a:t>南方政权国徽</a:t>
            </a:r>
            <a:endParaRPr kumimoji="0" lang="zh-CN" altLang="en-US" sz="1350" b="0" i="0" u="none" strike="noStrike" kern="1200" cap="none" spc="0" normalizeH="0" baseline="0" noProof="1">
              <a:ln>
                <a:noFill/>
              </a:ln>
              <a:solidFill>
                <a:schemeClr val="dk1"/>
              </a:solidFill>
              <a:effectLst/>
              <a:uLnTx/>
              <a:uFillTx/>
              <a:latin typeface="宋体" panose="02010600030101010101" pitchFamily="2" charset="-122"/>
              <a:ea typeface="宋体" panose="02010600030101010101" pitchFamily="2" charset="-122"/>
              <a:cs typeface="+mn-cs"/>
            </a:endParaRPr>
          </a:p>
        </p:txBody>
      </p:sp>
      <p:sp>
        <p:nvSpPr>
          <p:cNvPr id="4" name="文本框 3"/>
          <p:cNvSpPr txBox="1"/>
          <p:nvPr/>
        </p:nvSpPr>
        <p:spPr>
          <a:xfrm>
            <a:off x="7043738" y="5335588"/>
            <a:ext cx="2012950" cy="298450"/>
          </a:xfrm>
          <a:prstGeom prst="rect">
            <a:avLst/>
          </a:prstGeom>
          <a:noFill/>
        </p:spPr>
        <p:style>
          <a:lnRef idx="2">
            <a:schemeClr val="accent1"/>
          </a:lnRef>
          <a:fillRef idx="1">
            <a:schemeClr val="lt1"/>
          </a:fillRef>
          <a:effectRef idx="0">
            <a:schemeClr val="accent1"/>
          </a:effectRef>
          <a:fontRef idx="minor">
            <a:schemeClr val="dk1"/>
          </a:fontRef>
        </p:style>
        <p:txBody>
          <a:bodyPr>
            <a:spAutoFit/>
          </a:body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1350" b="0" i="0" u="none" strike="noStrike" kern="1200" cap="none" spc="0" normalizeH="0" baseline="0" noProof="1">
                <a:ln>
                  <a:noFill/>
                </a:ln>
                <a:solidFill>
                  <a:schemeClr val="dk1"/>
                </a:solidFill>
                <a:effectLst/>
                <a:uLnTx/>
                <a:uFillTx/>
                <a:latin typeface="宋体" panose="02010600030101010101" pitchFamily="2" charset="-122"/>
                <a:ea typeface="宋体" panose="02010600030101010101" pitchFamily="2" charset="-122"/>
                <a:cs typeface="+mn-cs"/>
              </a:rPr>
              <a:t>美利坚联盟国国旗</a:t>
            </a:r>
            <a:endParaRPr kumimoji="0" lang="zh-CN" altLang="en-US" sz="1350" b="0" i="0" u="none" strike="noStrike" kern="1200" cap="none" spc="0" normalizeH="0" baseline="0" noProof="1">
              <a:ln>
                <a:noFill/>
              </a:ln>
              <a:solidFill>
                <a:schemeClr val="dk1"/>
              </a:solidFill>
              <a:effectLst/>
              <a:uLnTx/>
              <a:uFillTx/>
              <a:latin typeface="宋体" panose="02010600030101010101" pitchFamily="2" charset="-122"/>
              <a:ea typeface="宋体" panose="02010600030101010101" pitchFamily="2" charset="-122"/>
              <a:cs typeface="+mn-cs"/>
            </a:endParaRPr>
          </a:p>
        </p:txBody>
      </p:sp>
      <p:pic>
        <p:nvPicPr>
          <p:cNvPr id="14343" name="Picture 6" descr="http://imgsrc.baidu.com/forum/pic/item/17066d600c3387447627dcd5500fd9f9d62aa058.jpg"/>
          <p:cNvPicPr>
            <a:picLocks noChangeAspect="1"/>
          </p:cNvPicPr>
          <p:nvPr/>
        </p:nvPicPr>
        <p:blipFill>
          <a:blip r:embed="rId3"/>
          <a:stretch>
            <a:fillRect/>
          </a:stretch>
        </p:blipFill>
        <p:spPr>
          <a:xfrm>
            <a:off x="7043738" y="3890963"/>
            <a:ext cx="2012950" cy="1339850"/>
          </a:xfrm>
          <a:prstGeom prst="rect">
            <a:avLst/>
          </a:prstGeom>
          <a:noFill/>
          <a:ln w="9525">
            <a:noFill/>
          </a:ln>
        </p:spPr>
      </p:pic>
      <p:sp>
        <p:nvSpPr>
          <p:cNvPr id="30721" name="任意多边形 23553"/>
          <p:cNvSpPr/>
          <p:nvPr/>
        </p:nvSpPr>
        <p:spPr>
          <a:xfrm>
            <a:off x="344488" y="2487613"/>
            <a:ext cx="3024188" cy="3013075"/>
          </a:xfrm>
          <a:custGeom>
            <a:avLst/>
            <a:gdLst/>
            <a:ahLst/>
            <a:cxnLst/>
            <a:rect l="0" t="0" r="0" b="0"/>
            <a:pathLst>
              <a:path w="2540" h="2531">
                <a:moveTo>
                  <a:pt x="2338" y="347"/>
                </a:moveTo>
                <a:cubicBezTo>
                  <a:pt x="2340" y="361"/>
                  <a:pt x="2343" y="374"/>
                  <a:pt x="2344" y="388"/>
                </a:cubicBezTo>
                <a:cubicBezTo>
                  <a:pt x="2347" y="435"/>
                  <a:pt x="2345" y="482"/>
                  <a:pt x="2350" y="529"/>
                </a:cubicBezTo>
                <a:cubicBezTo>
                  <a:pt x="2351" y="542"/>
                  <a:pt x="2362" y="565"/>
                  <a:pt x="2362" y="565"/>
                </a:cubicBezTo>
                <a:cubicBezTo>
                  <a:pt x="2367" y="638"/>
                  <a:pt x="2380" y="723"/>
                  <a:pt x="2356" y="794"/>
                </a:cubicBezTo>
                <a:cubicBezTo>
                  <a:pt x="2367" y="824"/>
                  <a:pt x="2375" y="804"/>
                  <a:pt x="2385" y="835"/>
                </a:cubicBezTo>
                <a:cubicBezTo>
                  <a:pt x="2377" y="1067"/>
                  <a:pt x="2396" y="956"/>
                  <a:pt x="2362" y="1052"/>
                </a:cubicBezTo>
                <a:cubicBezTo>
                  <a:pt x="2365" y="1125"/>
                  <a:pt x="2345" y="1190"/>
                  <a:pt x="2385" y="1246"/>
                </a:cubicBezTo>
                <a:cubicBezTo>
                  <a:pt x="2392" y="1267"/>
                  <a:pt x="2426" y="1299"/>
                  <a:pt x="2426" y="1299"/>
                </a:cubicBezTo>
                <a:cubicBezTo>
                  <a:pt x="2451" y="1373"/>
                  <a:pt x="2430" y="1301"/>
                  <a:pt x="2444" y="1429"/>
                </a:cubicBezTo>
                <a:cubicBezTo>
                  <a:pt x="2446" y="1448"/>
                  <a:pt x="2462" y="1464"/>
                  <a:pt x="2468" y="1482"/>
                </a:cubicBezTo>
                <a:cubicBezTo>
                  <a:pt x="2289" y="1497"/>
                  <a:pt x="2112" y="1503"/>
                  <a:pt x="1939" y="1458"/>
                </a:cubicBezTo>
                <a:cubicBezTo>
                  <a:pt x="1896" y="1460"/>
                  <a:pt x="1851" y="1452"/>
                  <a:pt x="1809" y="1464"/>
                </a:cubicBezTo>
                <a:cubicBezTo>
                  <a:pt x="1797" y="1467"/>
                  <a:pt x="1797" y="1499"/>
                  <a:pt x="1797" y="1499"/>
                </a:cubicBezTo>
                <a:cubicBezTo>
                  <a:pt x="1801" y="1531"/>
                  <a:pt x="1806" y="1562"/>
                  <a:pt x="1815" y="1593"/>
                </a:cubicBezTo>
                <a:cubicBezTo>
                  <a:pt x="1818" y="1605"/>
                  <a:pt x="1827" y="1628"/>
                  <a:pt x="1827" y="1628"/>
                </a:cubicBezTo>
                <a:cubicBezTo>
                  <a:pt x="1829" y="1687"/>
                  <a:pt x="1829" y="1746"/>
                  <a:pt x="1833" y="1805"/>
                </a:cubicBezTo>
                <a:cubicBezTo>
                  <a:pt x="1834" y="1827"/>
                  <a:pt x="1829" y="1863"/>
                  <a:pt x="1850" y="1869"/>
                </a:cubicBezTo>
                <a:cubicBezTo>
                  <a:pt x="1886" y="1880"/>
                  <a:pt x="1925" y="1874"/>
                  <a:pt x="1962" y="1875"/>
                </a:cubicBezTo>
                <a:cubicBezTo>
                  <a:pt x="2162" y="1883"/>
                  <a:pt x="2323" y="1884"/>
                  <a:pt x="2532" y="1887"/>
                </a:cubicBezTo>
                <a:cubicBezTo>
                  <a:pt x="2540" y="1912"/>
                  <a:pt x="2534" y="1919"/>
                  <a:pt x="2520" y="1940"/>
                </a:cubicBezTo>
                <a:cubicBezTo>
                  <a:pt x="2510" y="1996"/>
                  <a:pt x="2510" y="1996"/>
                  <a:pt x="2515" y="2069"/>
                </a:cubicBezTo>
                <a:cubicBezTo>
                  <a:pt x="2511" y="2127"/>
                  <a:pt x="2496" y="2200"/>
                  <a:pt x="2532" y="2251"/>
                </a:cubicBezTo>
                <a:cubicBezTo>
                  <a:pt x="2457" y="2277"/>
                  <a:pt x="2373" y="2267"/>
                  <a:pt x="2297" y="2246"/>
                </a:cubicBezTo>
                <a:cubicBezTo>
                  <a:pt x="2252" y="2201"/>
                  <a:pt x="2297" y="2238"/>
                  <a:pt x="2174" y="2222"/>
                </a:cubicBezTo>
                <a:cubicBezTo>
                  <a:pt x="2139" y="2218"/>
                  <a:pt x="2128" y="2201"/>
                  <a:pt x="2103" y="2181"/>
                </a:cubicBezTo>
                <a:cubicBezTo>
                  <a:pt x="2087" y="2168"/>
                  <a:pt x="2067" y="2163"/>
                  <a:pt x="2050" y="2152"/>
                </a:cubicBezTo>
                <a:cubicBezTo>
                  <a:pt x="2005" y="2085"/>
                  <a:pt x="2086" y="1981"/>
                  <a:pt x="2015" y="1934"/>
                </a:cubicBezTo>
                <a:cubicBezTo>
                  <a:pt x="1994" y="1902"/>
                  <a:pt x="1970" y="1875"/>
                  <a:pt x="1933" y="1864"/>
                </a:cubicBezTo>
                <a:cubicBezTo>
                  <a:pt x="1937" y="1870"/>
                  <a:pt x="1938" y="1877"/>
                  <a:pt x="1944" y="1881"/>
                </a:cubicBezTo>
                <a:cubicBezTo>
                  <a:pt x="1951" y="1886"/>
                  <a:pt x="1976" y="1887"/>
                  <a:pt x="1968" y="1887"/>
                </a:cubicBezTo>
                <a:cubicBezTo>
                  <a:pt x="1923" y="1887"/>
                  <a:pt x="1876" y="1869"/>
                  <a:pt x="1833" y="1858"/>
                </a:cubicBezTo>
                <a:cubicBezTo>
                  <a:pt x="1798" y="1860"/>
                  <a:pt x="1698" y="1834"/>
                  <a:pt x="1680" y="1887"/>
                </a:cubicBezTo>
                <a:cubicBezTo>
                  <a:pt x="1678" y="1961"/>
                  <a:pt x="1676" y="2036"/>
                  <a:pt x="1674" y="2110"/>
                </a:cubicBezTo>
                <a:cubicBezTo>
                  <a:pt x="1673" y="2144"/>
                  <a:pt x="1706" y="2308"/>
                  <a:pt x="1627" y="2334"/>
                </a:cubicBezTo>
                <a:cubicBezTo>
                  <a:pt x="1563" y="2517"/>
                  <a:pt x="1569" y="2416"/>
                  <a:pt x="1221" y="2422"/>
                </a:cubicBezTo>
                <a:cubicBezTo>
                  <a:pt x="1209" y="2465"/>
                  <a:pt x="1201" y="2457"/>
                  <a:pt x="1151" y="2463"/>
                </a:cubicBezTo>
                <a:cubicBezTo>
                  <a:pt x="1139" y="2467"/>
                  <a:pt x="1128" y="2471"/>
                  <a:pt x="1116" y="2475"/>
                </a:cubicBezTo>
                <a:cubicBezTo>
                  <a:pt x="1110" y="2477"/>
                  <a:pt x="1098" y="2481"/>
                  <a:pt x="1098" y="2481"/>
                </a:cubicBezTo>
                <a:cubicBezTo>
                  <a:pt x="1045" y="2531"/>
                  <a:pt x="1009" y="2502"/>
                  <a:pt x="916" y="2498"/>
                </a:cubicBezTo>
                <a:cubicBezTo>
                  <a:pt x="878" y="2481"/>
                  <a:pt x="853" y="2468"/>
                  <a:pt x="810" y="2463"/>
                </a:cubicBezTo>
                <a:cubicBezTo>
                  <a:pt x="790" y="2456"/>
                  <a:pt x="772" y="2446"/>
                  <a:pt x="751" y="2440"/>
                </a:cubicBezTo>
                <a:cubicBezTo>
                  <a:pt x="702" y="2406"/>
                  <a:pt x="765" y="2453"/>
                  <a:pt x="722" y="2410"/>
                </a:cubicBezTo>
                <a:cubicBezTo>
                  <a:pt x="697" y="2385"/>
                  <a:pt x="664" y="2365"/>
                  <a:pt x="634" y="2346"/>
                </a:cubicBezTo>
                <a:cubicBezTo>
                  <a:pt x="596" y="2322"/>
                  <a:pt x="508" y="2308"/>
                  <a:pt x="463" y="2293"/>
                </a:cubicBezTo>
                <a:cubicBezTo>
                  <a:pt x="444" y="2261"/>
                  <a:pt x="412" y="2266"/>
                  <a:pt x="457" y="2234"/>
                </a:cubicBezTo>
                <a:cubicBezTo>
                  <a:pt x="463" y="2215"/>
                  <a:pt x="475" y="2200"/>
                  <a:pt x="481" y="2181"/>
                </a:cubicBezTo>
                <a:cubicBezTo>
                  <a:pt x="485" y="2152"/>
                  <a:pt x="487" y="2105"/>
                  <a:pt x="510" y="2081"/>
                </a:cubicBezTo>
                <a:cubicBezTo>
                  <a:pt x="521" y="2070"/>
                  <a:pt x="535" y="2063"/>
                  <a:pt x="546" y="2052"/>
                </a:cubicBezTo>
                <a:cubicBezTo>
                  <a:pt x="558" y="2008"/>
                  <a:pt x="541" y="1936"/>
                  <a:pt x="510" y="1899"/>
                </a:cubicBezTo>
                <a:cubicBezTo>
                  <a:pt x="489" y="1874"/>
                  <a:pt x="459" y="1855"/>
                  <a:pt x="440" y="1828"/>
                </a:cubicBezTo>
                <a:cubicBezTo>
                  <a:pt x="414" y="1790"/>
                  <a:pt x="391" y="1738"/>
                  <a:pt x="352" y="1711"/>
                </a:cubicBezTo>
                <a:cubicBezTo>
                  <a:pt x="340" y="1686"/>
                  <a:pt x="325" y="1680"/>
                  <a:pt x="310" y="1658"/>
                </a:cubicBezTo>
                <a:cubicBezTo>
                  <a:pt x="286" y="1621"/>
                  <a:pt x="266" y="1584"/>
                  <a:pt x="234" y="1552"/>
                </a:cubicBezTo>
                <a:cubicBezTo>
                  <a:pt x="217" y="1502"/>
                  <a:pt x="242" y="1560"/>
                  <a:pt x="211" y="1529"/>
                </a:cubicBezTo>
                <a:cubicBezTo>
                  <a:pt x="207" y="1525"/>
                  <a:pt x="208" y="1517"/>
                  <a:pt x="205" y="1511"/>
                </a:cubicBezTo>
                <a:cubicBezTo>
                  <a:pt x="198" y="1499"/>
                  <a:pt x="189" y="1488"/>
                  <a:pt x="181" y="1476"/>
                </a:cubicBezTo>
                <a:cubicBezTo>
                  <a:pt x="160" y="1445"/>
                  <a:pt x="136" y="1417"/>
                  <a:pt x="116" y="1387"/>
                </a:cubicBezTo>
                <a:cubicBezTo>
                  <a:pt x="96" y="1320"/>
                  <a:pt x="114" y="1209"/>
                  <a:pt x="158" y="1147"/>
                </a:cubicBezTo>
                <a:cubicBezTo>
                  <a:pt x="166" y="1123"/>
                  <a:pt x="165" y="1114"/>
                  <a:pt x="187" y="1099"/>
                </a:cubicBezTo>
                <a:cubicBezTo>
                  <a:pt x="206" y="1072"/>
                  <a:pt x="212" y="1042"/>
                  <a:pt x="222" y="1011"/>
                </a:cubicBezTo>
                <a:cubicBezTo>
                  <a:pt x="224" y="997"/>
                  <a:pt x="215" y="975"/>
                  <a:pt x="228" y="970"/>
                </a:cubicBezTo>
                <a:cubicBezTo>
                  <a:pt x="261" y="959"/>
                  <a:pt x="391" y="989"/>
                  <a:pt x="434" y="1000"/>
                </a:cubicBezTo>
                <a:cubicBezTo>
                  <a:pt x="457" y="998"/>
                  <a:pt x="483" y="1005"/>
                  <a:pt x="504" y="994"/>
                </a:cubicBezTo>
                <a:cubicBezTo>
                  <a:pt x="515" y="988"/>
                  <a:pt x="512" y="970"/>
                  <a:pt x="516" y="958"/>
                </a:cubicBezTo>
                <a:cubicBezTo>
                  <a:pt x="518" y="952"/>
                  <a:pt x="522" y="941"/>
                  <a:pt x="522" y="941"/>
                </a:cubicBezTo>
                <a:cubicBezTo>
                  <a:pt x="527" y="911"/>
                  <a:pt x="522" y="892"/>
                  <a:pt x="551" y="882"/>
                </a:cubicBezTo>
                <a:cubicBezTo>
                  <a:pt x="561" y="851"/>
                  <a:pt x="549" y="862"/>
                  <a:pt x="522" y="853"/>
                </a:cubicBezTo>
                <a:cubicBezTo>
                  <a:pt x="526" y="781"/>
                  <a:pt x="509" y="757"/>
                  <a:pt x="557" y="723"/>
                </a:cubicBezTo>
                <a:cubicBezTo>
                  <a:pt x="576" y="670"/>
                  <a:pt x="545" y="750"/>
                  <a:pt x="581" y="688"/>
                </a:cubicBezTo>
                <a:cubicBezTo>
                  <a:pt x="588" y="676"/>
                  <a:pt x="587" y="660"/>
                  <a:pt x="593" y="647"/>
                </a:cubicBezTo>
                <a:cubicBezTo>
                  <a:pt x="602" y="629"/>
                  <a:pt x="611" y="611"/>
                  <a:pt x="622" y="594"/>
                </a:cubicBezTo>
                <a:cubicBezTo>
                  <a:pt x="600" y="441"/>
                  <a:pt x="406" y="479"/>
                  <a:pt x="299" y="476"/>
                </a:cubicBezTo>
                <a:cubicBezTo>
                  <a:pt x="234" y="458"/>
                  <a:pt x="214" y="452"/>
                  <a:pt x="140" y="447"/>
                </a:cubicBezTo>
                <a:cubicBezTo>
                  <a:pt x="132" y="424"/>
                  <a:pt x="125" y="414"/>
                  <a:pt x="105" y="400"/>
                </a:cubicBezTo>
                <a:cubicBezTo>
                  <a:pt x="100" y="384"/>
                  <a:pt x="82" y="364"/>
                  <a:pt x="69" y="353"/>
                </a:cubicBezTo>
                <a:cubicBezTo>
                  <a:pt x="56" y="342"/>
                  <a:pt x="28" y="324"/>
                  <a:pt x="28" y="324"/>
                </a:cubicBezTo>
                <a:cubicBezTo>
                  <a:pt x="0" y="241"/>
                  <a:pt x="35" y="114"/>
                  <a:pt x="46" y="24"/>
                </a:cubicBezTo>
                <a:cubicBezTo>
                  <a:pt x="52" y="28"/>
                  <a:pt x="59" y="31"/>
                  <a:pt x="64" y="36"/>
                </a:cubicBezTo>
                <a:cubicBezTo>
                  <a:pt x="69" y="41"/>
                  <a:pt x="70" y="49"/>
                  <a:pt x="75" y="53"/>
                </a:cubicBezTo>
                <a:cubicBezTo>
                  <a:pt x="94" y="69"/>
                  <a:pt x="125" y="92"/>
                  <a:pt x="146" y="106"/>
                </a:cubicBezTo>
                <a:cubicBezTo>
                  <a:pt x="162" y="131"/>
                  <a:pt x="184" y="134"/>
                  <a:pt x="211" y="141"/>
                </a:cubicBezTo>
                <a:cubicBezTo>
                  <a:pt x="215" y="147"/>
                  <a:pt x="215" y="159"/>
                  <a:pt x="222" y="159"/>
                </a:cubicBezTo>
                <a:cubicBezTo>
                  <a:pt x="228" y="159"/>
                  <a:pt x="229" y="147"/>
                  <a:pt x="228" y="141"/>
                </a:cubicBezTo>
                <a:cubicBezTo>
                  <a:pt x="226" y="127"/>
                  <a:pt x="211" y="119"/>
                  <a:pt x="205" y="106"/>
                </a:cubicBezTo>
                <a:cubicBezTo>
                  <a:pt x="200" y="95"/>
                  <a:pt x="193" y="71"/>
                  <a:pt x="193" y="71"/>
                </a:cubicBezTo>
                <a:cubicBezTo>
                  <a:pt x="205" y="0"/>
                  <a:pt x="230" y="25"/>
                  <a:pt x="305" y="30"/>
                </a:cubicBezTo>
                <a:cubicBezTo>
                  <a:pt x="352" y="63"/>
                  <a:pt x="405" y="56"/>
                  <a:pt x="463" y="59"/>
                </a:cubicBezTo>
                <a:cubicBezTo>
                  <a:pt x="520" y="114"/>
                  <a:pt x="539" y="106"/>
                  <a:pt x="628" y="112"/>
                </a:cubicBezTo>
                <a:cubicBezTo>
                  <a:pt x="675" y="122"/>
                  <a:pt x="698" y="133"/>
                  <a:pt x="740" y="147"/>
                </a:cubicBezTo>
                <a:cubicBezTo>
                  <a:pt x="794" y="185"/>
                  <a:pt x="877" y="197"/>
                  <a:pt x="939" y="218"/>
                </a:cubicBezTo>
                <a:cubicBezTo>
                  <a:pt x="998" y="238"/>
                  <a:pt x="1064" y="222"/>
                  <a:pt x="1127" y="224"/>
                </a:cubicBezTo>
                <a:cubicBezTo>
                  <a:pt x="1182" y="238"/>
                  <a:pt x="1241" y="239"/>
                  <a:pt x="1298" y="247"/>
                </a:cubicBezTo>
                <a:cubicBezTo>
                  <a:pt x="1363" y="269"/>
                  <a:pt x="1425" y="295"/>
                  <a:pt x="1492" y="312"/>
                </a:cubicBezTo>
                <a:cubicBezTo>
                  <a:pt x="1695" y="364"/>
                  <a:pt x="1911" y="316"/>
                  <a:pt x="2121" y="318"/>
                </a:cubicBezTo>
                <a:cubicBezTo>
                  <a:pt x="2188" y="323"/>
                  <a:pt x="2255" y="318"/>
                  <a:pt x="2321" y="330"/>
                </a:cubicBezTo>
                <a:cubicBezTo>
                  <a:pt x="2421" y="349"/>
                  <a:pt x="2299" y="347"/>
                  <a:pt x="2338" y="347"/>
                </a:cubicBezTo>
                <a:close/>
              </a:path>
            </a:pathLst>
          </a:custGeom>
          <a:solidFill>
            <a:schemeClr val="accent1"/>
          </a:solidFill>
          <a:ln w="38100" cap="flat" cmpd="sng">
            <a:solidFill>
              <a:srgbClr val="FF00FF"/>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pic>
        <p:nvPicPr>
          <p:cNvPr id="14345" name="图片 23554" descr="civmap">
            <a:hlinkClick r:id="rId4" action="ppaction://hlinkfile"/>
          </p:cNvPr>
          <p:cNvPicPr>
            <a:picLocks noChangeAspect="1"/>
          </p:cNvPicPr>
          <p:nvPr/>
        </p:nvPicPr>
        <p:blipFill>
          <a:blip r:embed="rId5"/>
          <a:stretch>
            <a:fillRect/>
          </a:stretch>
        </p:blipFill>
        <p:spPr>
          <a:xfrm>
            <a:off x="49213" y="2487613"/>
            <a:ext cx="6858000" cy="3402012"/>
          </a:xfrm>
          <a:prstGeom prst="rect">
            <a:avLst/>
          </a:prstGeom>
          <a:noFill/>
          <a:ln w="9525">
            <a:noFill/>
          </a:ln>
        </p:spPr>
      </p:pic>
      <p:sp>
        <p:nvSpPr>
          <p:cNvPr id="23556" name="任意多边形 23555"/>
          <p:cNvSpPr/>
          <p:nvPr/>
        </p:nvSpPr>
        <p:spPr>
          <a:xfrm>
            <a:off x="2019300" y="3890963"/>
            <a:ext cx="3887788" cy="1944688"/>
          </a:xfrm>
          <a:custGeom>
            <a:avLst/>
            <a:gdLst/>
            <a:ahLst/>
            <a:cxnLst/>
            <a:rect l="0" t="0" r="0" b="0"/>
            <a:pathLst>
              <a:path w="3168" h="1883">
                <a:moveTo>
                  <a:pt x="22" y="1023"/>
                </a:moveTo>
                <a:cubicBezTo>
                  <a:pt x="76" y="974"/>
                  <a:pt x="197" y="1011"/>
                  <a:pt x="241" y="1012"/>
                </a:cubicBezTo>
                <a:cubicBezTo>
                  <a:pt x="252" y="1014"/>
                  <a:pt x="263" y="1015"/>
                  <a:pt x="274" y="1018"/>
                </a:cubicBezTo>
                <a:cubicBezTo>
                  <a:pt x="287" y="1021"/>
                  <a:pt x="313" y="1029"/>
                  <a:pt x="313" y="1029"/>
                </a:cubicBezTo>
                <a:cubicBezTo>
                  <a:pt x="335" y="1027"/>
                  <a:pt x="358" y="1029"/>
                  <a:pt x="380" y="1023"/>
                </a:cubicBezTo>
                <a:cubicBezTo>
                  <a:pt x="398" y="1018"/>
                  <a:pt x="403" y="973"/>
                  <a:pt x="403" y="973"/>
                </a:cubicBezTo>
                <a:cubicBezTo>
                  <a:pt x="405" y="962"/>
                  <a:pt x="407" y="951"/>
                  <a:pt x="408" y="940"/>
                </a:cubicBezTo>
                <a:cubicBezTo>
                  <a:pt x="410" y="921"/>
                  <a:pt x="411" y="903"/>
                  <a:pt x="414" y="884"/>
                </a:cubicBezTo>
                <a:cubicBezTo>
                  <a:pt x="420" y="844"/>
                  <a:pt x="436" y="806"/>
                  <a:pt x="442" y="766"/>
                </a:cubicBezTo>
                <a:cubicBezTo>
                  <a:pt x="446" y="571"/>
                  <a:pt x="445" y="581"/>
                  <a:pt x="459" y="453"/>
                </a:cubicBezTo>
                <a:cubicBezTo>
                  <a:pt x="545" y="459"/>
                  <a:pt x="617" y="471"/>
                  <a:pt x="705" y="475"/>
                </a:cubicBezTo>
                <a:cubicBezTo>
                  <a:pt x="747" y="481"/>
                  <a:pt x="748" y="479"/>
                  <a:pt x="761" y="515"/>
                </a:cubicBezTo>
                <a:cubicBezTo>
                  <a:pt x="764" y="659"/>
                  <a:pt x="707" y="734"/>
                  <a:pt x="817" y="766"/>
                </a:cubicBezTo>
                <a:cubicBezTo>
                  <a:pt x="887" y="814"/>
                  <a:pt x="921" y="811"/>
                  <a:pt x="1007" y="822"/>
                </a:cubicBezTo>
                <a:cubicBezTo>
                  <a:pt x="1041" y="835"/>
                  <a:pt x="1077" y="844"/>
                  <a:pt x="1113" y="850"/>
                </a:cubicBezTo>
                <a:cubicBezTo>
                  <a:pt x="1178" y="848"/>
                  <a:pt x="1244" y="852"/>
                  <a:pt x="1309" y="845"/>
                </a:cubicBezTo>
                <a:cubicBezTo>
                  <a:pt x="1315" y="844"/>
                  <a:pt x="1314" y="834"/>
                  <a:pt x="1314" y="828"/>
                </a:cubicBezTo>
                <a:cubicBezTo>
                  <a:pt x="1314" y="807"/>
                  <a:pt x="1283" y="780"/>
                  <a:pt x="1269" y="766"/>
                </a:cubicBezTo>
                <a:cubicBezTo>
                  <a:pt x="1267" y="760"/>
                  <a:pt x="1264" y="755"/>
                  <a:pt x="1264" y="749"/>
                </a:cubicBezTo>
                <a:cubicBezTo>
                  <a:pt x="1264" y="741"/>
                  <a:pt x="1267" y="720"/>
                  <a:pt x="1269" y="727"/>
                </a:cubicBezTo>
                <a:cubicBezTo>
                  <a:pt x="1275" y="747"/>
                  <a:pt x="1273" y="768"/>
                  <a:pt x="1275" y="789"/>
                </a:cubicBezTo>
                <a:cubicBezTo>
                  <a:pt x="1283" y="708"/>
                  <a:pt x="1285" y="631"/>
                  <a:pt x="1258" y="554"/>
                </a:cubicBezTo>
                <a:cubicBezTo>
                  <a:pt x="1268" y="527"/>
                  <a:pt x="1292" y="493"/>
                  <a:pt x="1325" y="492"/>
                </a:cubicBezTo>
                <a:cubicBezTo>
                  <a:pt x="1454" y="488"/>
                  <a:pt x="1582" y="489"/>
                  <a:pt x="1711" y="487"/>
                </a:cubicBezTo>
                <a:cubicBezTo>
                  <a:pt x="1748" y="474"/>
                  <a:pt x="1757" y="487"/>
                  <a:pt x="1767" y="520"/>
                </a:cubicBezTo>
                <a:cubicBezTo>
                  <a:pt x="1790" y="455"/>
                  <a:pt x="1791" y="475"/>
                  <a:pt x="1885" y="470"/>
                </a:cubicBezTo>
                <a:cubicBezTo>
                  <a:pt x="2009" y="423"/>
                  <a:pt x="2145" y="435"/>
                  <a:pt x="2276" y="431"/>
                </a:cubicBezTo>
                <a:cubicBezTo>
                  <a:pt x="2293" y="425"/>
                  <a:pt x="2309" y="420"/>
                  <a:pt x="2326" y="414"/>
                </a:cubicBezTo>
                <a:cubicBezTo>
                  <a:pt x="2355" y="388"/>
                  <a:pt x="2402" y="382"/>
                  <a:pt x="2438" y="369"/>
                </a:cubicBezTo>
                <a:cubicBezTo>
                  <a:pt x="2453" y="345"/>
                  <a:pt x="2476" y="343"/>
                  <a:pt x="2500" y="330"/>
                </a:cubicBezTo>
                <a:cubicBezTo>
                  <a:pt x="2512" y="324"/>
                  <a:pt x="2523" y="317"/>
                  <a:pt x="2533" y="308"/>
                </a:cubicBezTo>
                <a:cubicBezTo>
                  <a:pt x="2537" y="304"/>
                  <a:pt x="2540" y="298"/>
                  <a:pt x="2545" y="297"/>
                </a:cubicBezTo>
                <a:cubicBezTo>
                  <a:pt x="2574" y="292"/>
                  <a:pt x="2604" y="293"/>
                  <a:pt x="2634" y="291"/>
                </a:cubicBezTo>
                <a:cubicBezTo>
                  <a:pt x="2654" y="278"/>
                  <a:pt x="2651" y="267"/>
                  <a:pt x="2668" y="252"/>
                </a:cubicBezTo>
                <a:cubicBezTo>
                  <a:pt x="2676" y="226"/>
                  <a:pt x="2678" y="180"/>
                  <a:pt x="2701" y="162"/>
                </a:cubicBezTo>
                <a:cubicBezTo>
                  <a:pt x="2711" y="154"/>
                  <a:pt x="2738" y="150"/>
                  <a:pt x="2751" y="146"/>
                </a:cubicBezTo>
                <a:cubicBezTo>
                  <a:pt x="2755" y="142"/>
                  <a:pt x="2758" y="137"/>
                  <a:pt x="2763" y="134"/>
                </a:cubicBezTo>
                <a:cubicBezTo>
                  <a:pt x="2768" y="131"/>
                  <a:pt x="2776" y="134"/>
                  <a:pt x="2779" y="129"/>
                </a:cubicBezTo>
                <a:cubicBezTo>
                  <a:pt x="2800" y="100"/>
                  <a:pt x="2789" y="80"/>
                  <a:pt x="2819" y="50"/>
                </a:cubicBezTo>
                <a:cubicBezTo>
                  <a:pt x="2826" y="28"/>
                  <a:pt x="2837" y="7"/>
                  <a:pt x="2858" y="0"/>
                </a:cubicBezTo>
                <a:cubicBezTo>
                  <a:pt x="2901" y="12"/>
                  <a:pt x="2923" y="18"/>
                  <a:pt x="2970" y="22"/>
                </a:cubicBezTo>
                <a:cubicBezTo>
                  <a:pt x="2950" y="99"/>
                  <a:pt x="2955" y="107"/>
                  <a:pt x="3020" y="118"/>
                </a:cubicBezTo>
                <a:cubicBezTo>
                  <a:pt x="3033" y="137"/>
                  <a:pt x="3031" y="149"/>
                  <a:pt x="3053" y="157"/>
                </a:cubicBezTo>
                <a:cubicBezTo>
                  <a:pt x="3062" y="180"/>
                  <a:pt x="3058" y="195"/>
                  <a:pt x="3042" y="213"/>
                </a:cubicBezTo>
                <a:cubicBezTo>
                  <a:pt x="3048" y="230"/>
                  <a:pt x="3053" y="246"/>
                  <a:pt x="3059" y="263"/>
                </a:cubicBezTo>
                <a:cubicBezTo>
                  <a:pt x="3045" y="316"/>
                  <a:pt x="3092" y="299"/>
                  <a:pt x="3143" y="302"/>
                </a:cubicBezTo>
                <a:cubicBezTo>
                  <a:pt x="3131" y="321"/>
                  <a:pt x="3116" y="328"/>
                  <a:pt x="3104" y="347"/>
                </a:cubicBezTo>
                <a:cubicBezTo>
                  <a:pt x="3115" y="394"/>
                  <a:pt x="3097" y="348"/>
                  <a:pt x="3137" y="375"/>
                </a:cubicBezTo>
                <a:cubicBezTo>
                  <a:pt x="3142" y="378"/>
                  <a:pt x="3139" y="388"/>
                  <a:pt x="3143" y="392"/>
                </a:cubicBezTo>
                <a:cubicBezTo>
                  <a:pt x="3147" y="396"/>
                  <a:pt x="3154" y="395"/>
                  <a:pt x="3160" y="397"/>
                </a:cubicBezTo>
                <a:cubicBezTo>
                  <a:pt x="3158" y="418"/>
                  <a:pt x="3168" y="444"/>
                  <a:pt x="3154" y="459"/>
                </a:cubicBezTo>
                <a:cubicBezTo>
                  <a:pt x="3141" y="473"/>
                  <a:pt x="3113" y="452"/>
                  <a:pt x="3098" y="464"/>
                </a:cubicBezTo>
                <a:cubicBezTo>
                  <a:pt x="3095" y="467"/>
                  <a:pt x="3119" y="553"/>
                  <a:pt x="3121" y="559"/>
                </a:cubicBezTo>
                <a:cubicBezTo>
                  <a:pt x="3098" y="582"/>
                  <a:pt x="3077" y="578"/>
                  <a:pt x="3042" y="582"/>
                </a:cubicBezTo>
                <a:cubicBezTo>
                  <a:pt x="3015" y="590"/>
                  <a:pt x="3026" y="599"/>
                  <a:pt x="3014" y="621"/>
                </a:cubicBezTo>
                <a:cubicBezTo>
                  <a:pt x="2989" y="665"/>
                  <a:pt x="2942" y="751"/>
                  <a:pt x="2891" y="766"/>
                </a:cubicBezTo>
                <a:cubicBezTo>
                  <a:pt x="2884" y="777"/>
                  <a:pt x="2882" y="790"/>
                  <a:pt x="2874" y="800"/>
                </a:cubicBezTo>
                <a:cubicBezTo>
                  <a:pt x="2858" y="821"/>
                  <a:pt x="2824" y="842"/>
                  <a:pt x="2802" y="856"/>
                </a:cubicBezTo>
                <a:cubicBezTo>
                  <a:pt x="2787" y="879"/>
                  <a:pt x="2771" y="904"/>
                  <a:pt x="2751" y="923"/>
                </a:cubicBezTo>
                <a:cubicBezTo>
                  <a:pt x="2742" y="952"/>
                  <a:pt x="2731" y="959"/>
                  <a:pt x="2718" y="984"/>
                </a:cubicBezTo>
                <a:cubicBezTo>
                  <a:pt x="2705" y="1009"/>
                  <a:pt x="2698" y="1041"/>
                  <a:pt x="2690" y="1068"/>
                </a:cubicBezTo>
                <a:cubicBezTo>
                  <a:pt x="2692" y="1094"/>
                  <a:pt x="2692" y="1121"/>
                  <a:pt x="2695" y="1147"/>
                </a:cubicBezTo>
                <a:cubicBezTo>
                  <a:pt x="2696" y="1153"/>
                  <a:pt x="2703" y="1158"/>
                  <a:pt x="2701" y="1163"/>
                </a:cubicBezTo>
                <a:cubicBezTo>
                  <a:pt x="2698" y="1169"/>
                  <a:pt x="2690" y="1170"/>
                  <a:pt x="2684" y="1174"/>
                </a:cubicBezTo>
                <a:cubicBezTo>
                  <a:pt x="2693" y="1210"/>
                  <a:pt x="2698" y="1244"/>
                  <a:pt x="2718" y="1275"/>
                </a:cubicBezTo>
                <a:cubicBezTo>
                  <a:pt x="2727" y="1305"/>
                  <a:pt x="2731" y="1316"/>
                  <a:pt x="2763" y="1325"/>
                </a:cubicBezTo>
                <a:cubicBezTo>
                  <a:pt x="2791" y="1356"/>
                  <a:pt x="2793" y="1356"/>
                  <a:pt x="2802" y="1398"/>
                </a:cubicBezTo>
                <a:cubicBezTo>
                  <a:pt x="2804" y="1419"/>
                  <a:pt x="2803" y="1440"/>
                  <a:pt x="2807" y="1460"/>
                </a:cubicBezTo>
                <a:cubicBezTo>
                  <a:pt x="2813" y="1495"/>
                  <a:pt x="2832" y="1498"/>
                  <a:pt x="2846" y="1527"/>
                </a:cubicBezTo>
                <a:cubicBezTo>
                  <a:pt x="2876" y="1586"/>
                  <a:pt x="2840" y="1574"/>
                  <a:pt x="2897" y="1594"/>
                </a:cubicBezTo>
                <a:cubicBezTo>
                  <a:pt x="2913" y="1619"/>
                  <a:pt x="2932" y="1666"/>
                  <a:pt x="2942" y="1695"/>
                </a:cubicBezTo>
                <a:cubicBezTo>
                  <a:pt x="2940" y="1734"/>
                  <a:pt x="2943" y="1774"/>
                  <a:pt x="2936" y="1812"/>
                </a:cubicBezTo>
                <a:cubicBezTo>
                  <a:pt x="2935" y="1820"/>
                  <a:pt x="2925" y="1824"/>
                  <a:pt x="2919" y="1829"/>
                </a:cubicBezTo>
                <a:cubicBezTo>
                  <a:pt x="2889" y="1852"/>
                  <a:pt x="2860" y="1868"/>
                  <a:pt x="2824" y="1879"/>
                </a:cubicBezTo>
                <a:cubicBezTo>
                  <a:pt x="2791" y="1869"/>
                  <a:pt x="2819" y="1883"/>
                  <a:pt x="2802" y="1857"/>
                </a:cubicBezTo>
                <a:cubicBezTo>
                  <a:pt x="2793" y="1844"/>
                  <a:pt x="2781" y="1837"/>
                  <a:pt x="2768" y="1829"/>
                </a:cubicBezTo>
                <a:cubicBezTo>
                  <a:pt x="2739" y="1784"/>
                  <a:pt x="2777" y="1835"/>
                  <a:pt x="2740" y="1806"/>
                </a:cubicBezTo>
                <a:cubicBezTo>
                  <a:pt x="2725" y="1794"/>
                  <a:pt x="2719" y="1779"/>
                  <a:pt x="2701" y="1767"/>
                </a:cubicBezTo>
                <a:cubicBezTo>
                  <a:pt x="2688" y="1747"/>
                  <a:pt x="2676" y="1736"/>
                  <a:pt x="2656" y="1723"/>
                </a:cubicBezTo>
                <a:cubicBezTo>
                  <a:pt x="2651" y="1704"/>
                  <a:pt x="2640" y="1690"/>
                  <a:pt x="2634" y="1672"/>
                </a:cubicBezTo>
                <a:cubicBezTo>
                  <a:pt x="2628" y="1628"/>
                  <a:pt x="2625" y="1611"/>
                  <a:pt x="2589" y="1588"/>
                </a:cubicBezTo>
                <a:cubicBezTo>
                  <a:pt x="2572" y="1563"/>
                  <a:pt x="2561" y="1559"/>
                  <a:pt x="2533" y="1549"/>
                </a:cubicBezTo>
                <a:cubicBezTo>
                  <a:pt x="2531" y="1512"/>
                  <a:pt x="2533" y="1474"/>
                  <a:pt x="2528" y="1437"/>
                </a:cubicBezTo>
                <a:cubicBezTo>
                  <a:pt x="2526" y="1418"/>
                  <a:pt x="2505" y="1404"/>
                  <a:pt x="2489" y="1393"/>
                </a:cubicBezTo>
                <a:cubicBezTo>
                  <a:pt x="2445" y="1362"/>
                  <a:pt x="2440" y="1332"/>
                  <a:pt x="2388" y="1314"/>
                </a:cubicBezTo>
                <a:cubicBezTo>
                  <a:pt x="2329" y="1327"/>
                  <a:pt x="2329" y="1329"/>
                  <a:pt x="2237" y="1314"/>
                </a:cubicBezTo>
                <a:cubicBezTo>
                  <a:pt x="2231" y="1313"/>
                  <a:pt x="2231" y="1302"/>
                  <a:pt x="2226" y="1298"/>
                </a:cubicBezTo>
                <a:cubicBezTo>
                  <a:pt x="2209" y="1284"/>
                  <a:pt x="2179" y="1266"/>
                  <a:pt x="2159" y="1258"/>
                </a:cubicBezTo>
                <a:cubicBezTo>
                  <a:pt x="2132" y="1234"/>
                  <a:pt x="2139" y="1234"/>
                  <a:pt x="2075" y="1253"/>
                </a:cubicBezTo>
                <a:cubicBezTo>
                  <a:pt x="2069" y="1255"/>
                  <a:pt x="2073" y="1266"/>
                  <a:pt x="2069" y="1270"/>
                </a:cubicBezTo>
                <a:cubicBezTo>
                  <a:pt x="2061" y="1278"/>
                  <a:pt x="2047" y="1277"/>
                  <a:pt x="2036" y="1281"/>
                </a:cubicBezTo>
                <a:cubicBezTo>
                  <a:pt x="1956" y="1274"/>
                  <a:pt x="1913" y="1271"/>
                  <a:pt x="1829" y="1275"/>
                </a:cubicBezTo>
                <a:cubicBezTo>
                  <a:pt x="1831" y="1285"/>
                  <a:pt x="1835" y="1331"/>
                  <a:pt x="1845" y="1342"/>
                </a:cubicBezTo>
                <a:cubicBezTo>
                  <a:pt x="1849" y="1346"/>
                  <a:pt x="1857" y="1345"/>
                  <a:pt x="1862" y="1348"/>
                </a:cubicBezTo>
                <a:cubicBezTo>
                  <a:pt x="1874" y="1354"/>
                  <a:pt x="1896" y="1370"/>
                  <a:pt x="1896" y="1370"/>
                </a:cubicBezTo>
                <a:cubicBezTo>
                  <a:pt x="1914" y="1397"/>
                  <a:pt x="1920" y="1408"/>
                  <a:pt x="1929" y="1437"/>
                </a:cubicBezTo>
                <a:cubicBezTo>
                  <a:pt x="1927" y="1446"/>
                  <a:pt x="1933" y="1462"/>
                  <a:pt x="1924" y="1465"/>
                </a:cubicBezTo>
                <a:cubicBezTo>
                  <a:pt x="1836" y="1491"/>
                  <a:pt x="1877" y="1457"/>
                  <a:pt x="1829" y="1454"/>
                </a:cubicBezTo>
                <a:cubicBezTo>
                  <a:pt x="1769" y="1451"/>
                  <a:pt x="1710" y="1451"/>
                  <a:pt x="1650" y="1449"/>
                </a:cubicBezTo>
                <a:cubicBezTo>
                  <a:pt x="1630" y="1428"/>
                  <a:pt x="1611" y="1402"/>
                  <a:pt x="1583" y="1393"/>
                </a:cubicBezTo>
                <a:cubicBezTo>
                  <a:pt x="1567" y="1377"/>
                  <a:pt x="1560" y="1374"/>
                  <a:pt x="1538" y="1381"/>
                </a:cubicBezTo>
                <a:cubicBezTo>
                  <a:pt x="1482" y="1442"/>
                  <a:pt x="1374" y="1402"/>
                  <a:pt x="1292" y="1404"/>
                </a:cubicBezTo>
                <a:cubicBezTo>
                  <a:pt x="1273" y="1406"/>
                  <a:pt x="1254" y="1404"/>
                  <a:pt x="1236" y="1409"/>
                </a:cubicBezTo>
                <a:cubicBezTo>
                  <a:pt x="1215" y="1414"/>
                  <a:pt x="1225" y="1452"/>
                  <a:pt x="1208" y="1465"/>
                </a:cubicBezTo>
                <a:cubicBezTo>
                  <a:pt x="1173" y="1493"/>
                  <a:pt x="1119" y="1479"/>
                  <a:pt x="1074" y="1482"/>
                </a:cubicBezTo>
                <a:cubicBezTo>
                  <a:pt x="1035" y="1507"/>
                  <a:pt x="1049" y="1494"/>
                  <a:pt x="1029" y="1516"/>
                </a:cubicBezTo>
                <a:cubicBezTo>
                  <a:pt x="1004" y="1582"/>
                  <a:pt x="1023" y="1627"/>
                  <a:pt x="967" y="1678"/>
                </a:cubicBezTo>
                <a:cubicBezTo>
                  <a:pt x="956" y="1715"/>
                  <a:pt x="956" y="1741"/>
                  <a:pt x="967" y="1778"/>
                </a:cubicBezTo>
                <a:cubicBezTo>
                  <a:pt x="968" y="1784"/>
                  <a:pt x="982" y="1850"/>
                  <a:pt x="967" y="1857"/>
                </a:cubicBezTo>
                <a:cubicBezTo>
                  <a:pt x="947" y="1866"/>
                  <a:pt x="922" y="1853"/>
                  <a:pt x="900" y="1851"/>
                </a:cubicBezTo>
                <a:cubicBezTo>
                  <a:pt x="872" y="1831"/>
                  <a:pt x="850" y="1803"/>
                  <a:pt x="822" y="1784"/>
                </a:cubicBezTo>
                <a:cubicBezTo>
                  <a:pt x="807" y="1774"/>
                  <a:pt x="789" y="1772"/>
                  <a:pt x="777" y="1756"/>
                </a:cubicBezTo>
                <a:cubicBezTo>
                  <a:pt x="727" y="1691"/>
                  <a:pt x="774" y="1744"/>
                  <a:pt x="744" y="1711"/>
                </a:cubicBezTo>
                <a:cubicBezTo>
                  <a:pt x="733" y="1681"/>
                  <a:pt x="732" y="1652"/>
                  <a:pt x="705" y="1633"/>
                </a:cubicBezTo>
                <a:cubicBezTo>
                  <a:pt x="697" y="1610"/>
                  <a:pt x="686" y="1602"/>
                  <a:pt x="671" y="1583"/>
                </a:cubicBezTo>
                <a:cubicBezTo>
                  <a:pt x="655" y="1562"/>
                  <a:pt x="642" y="1537"/>
                  <a:pt x="626" y="1516"/>
                </a:cubicBezTo>
                <a:cubicBezTo>
                  <a:pt x="618" y="1481"/>
                  <a:pt x="612" y="1434"/>
                  <a:pt x="582" y="1409"/>
                </a:cubicBezTo>
                <a:cubicBezTo>
                  <a:pt x="565" y="1395"/>
                  <a:pt x="567" y="1399"/>
                  <a:pt x="548" y="1393"/>
                </a:cubicBezTo>
                <a:cubicBezTo>
                  <a:pt x="537" y="1389"/>
                  <a:pt x="515" y="1381"/>
                  <a:pt x="515" y="1381"/>
                </a:cubicBezTo>
                <a:cubicBezTo>
                  <a:pt x="481" y="1350"/>
                  <a:pt x="428" y="1368"/>
                  <a:pt x="386" y="1370"/>
                </a:cubicBezTo>
                <a:cubicBezTo>
                  <a:pt x="364" y="1378"/>
                  <a:pt x="354" y="1384"/>
                  <a:pt x="341" y="1404"/>
                </a:cubicBezTo>
                <a:cubicBezTo>
                  <a:pt x="326" y="1455"/>
                  <a:pt x="294" y="1400"/>
                  <a:pt x="274" y="1387"/>
                </a:cubicBezTo>
                <a:cubicBezTo>
                  <a:pt x="256" y="1360"/>
                  <a:pt x="234" y="1332"/>
                  <a:pt x="207" y="1314"/>
                </a:cubicBezTo>
                <a:cubicBezTo>
                  <a:pt x="190" y="1289"/>
                  <a:pt x="200" y="1260"/>
                  <a:pt x="185" y="1236"/>
                </a:cubicBezTo>
                <a:cubicBezTo>
                  <a:pt x="167" y="1206"/>
                  <a:pt x="109" y="1161"/>
                  <a:pt x="84" y="1135"/>
                </a:cubicBezTo>
                <a:cubicBezTo>
                  <a:pt x="79" y="1130"/>
                  <a:pt x="77" y="1124"/>
                  <a:pt x="73" y="1119"/>
                </a:cubicBezTo>
                <a:cubicBezTo>
                  <a:pt x="70" y="1115"/>
                  <a:pt x="66" y="1111"/>
                  <a:pt x="62" y="1107"/>
                </a:cubicBezTo>
                <a:cubicBezTo>
                  <a:pt x="50" y="1095"/>
                  <a:pt x="32" y="1088"/>
                  <a:pt x="22" y="1074"/>
                </a:cubicBezTo>
                <a:cubicBezTo>
                  <a:pt x="14" y="1063"/>
                  <a:pt x="0" y="1040"/>
                  <a:pt x="0" y="1040"/>
                </a:cubicBezTo>
                <a:cubicBezTo>
                  <a:pt x="19" y="1028"/>
                  <a:pt x="13" y="1034"/>
                  <a:pt x="22" y="1023"/>
                </a:cubicBezTo>
                <a:close/>
              </a:path>
            </a:pathLst>
          </a:custGeom>
          <a:solidFill>
            <a:srgbClr val="66FF33"/>
          </a:solidFill>
          <a:ln w="38100" cap="flat" cmpd="sng">
            <a:solidFill>
              <a:srgbClr val="FF0000"/>
            </a:solidFill>
            <a:prstDash val="solid"/>
            <a:round/>
            <a:headEnd type="none" w="med" len="med"/>
            <a:tailEnd type="none" w="med" len="med"/>
          </a:ln>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0724" name="任意多边形 23556"/>
          <p:cNvSpPr/>
          <p:nvPr/>
        </p:nvSpPr>
        <p:spPr>
          <a:xfrm>
            <a:off x="2073275" y="4951413"/>
            <a:ext cx="52388" cy="20638"/>
          </a:xfrm>
          <a:custGeom>
            <a:avLst/>
            <a:gdLst/>
            <a:ahLst/>
            <a:cxnLst/>
            <a:rect l="0" t="0" r="0" b="0"/>
            <a:pathLst>
              <a:path w="45" h="17">
                <a:moveTo>
                  <a:pt x="0" y="17"/>
                </a:moveTo>
                <a:cubicBezTo>
                  <a:pt x="16" y="11"/>
                  <a:pt x="28" y="0"/>
                  <a:pt x="45" y="0"/>
                </a:cubicBezTo>
              </a:path>
            </a:pathLst>
          </a:custGeom>
          <a:noFill/>
          <a:ln w="9525">
            <a:noFill/>
          </a:ln>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30725" name="任意多边形 23557"/>
          <p:cNvSpPr/>
          <p:nvPr/>
        </p:nvSpPr>
        <p:spPr>
          <a:xfrm>
            <a:off x="2079625" y="4440238"/>
            <a:ext cx="485775" cy="531813"/>
          </a:xfrm>
          <a:custGeom>
            <a:avLst/>
            <a:gdLst/>
            <a:ahLst/>
            <a:cxnLst/>
            <a:rect l="0" t="0" r="0" b="0"/>
            <a:pathLst>
              <a:path w="408" h="447">
                <a:moveTo>
                  <a:pt x="0" y="447"/>
                </a:moveTo>
                <a:cubicBezTo>
                  <a:pt x="16" y="436"/>
                  <a:pt x="350" y="436"/>
                  <a:pt x="369" y="436"/>
                </a:cubicBezTo>
                <a:cubicBezTo>
                  <a:pt x="374" y="418"/>
                  <a:pt x="384" y="404"/>
                  <a:pt x="391" y="386"/>
                </a:cubicBezTo>
                <a:cubicBezTo>
                  <a:pt x="395" y="256"/>
                  <a:pt x="408" y="129"/>
                  <a:pt x="408" y="0"/>
                </a:cubicBezTo>
              </a:path>
            </a:pathLst>
          </a:custGeom>
          <a:noFill/>
          <a:ln w="9525">
            <a:noFill/>
          </a:ln>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Arial" panose="020B0604020202020204" pitchFamily="34" charset="0"/>
              <a:ea typeface="微软雅黑" panose="020B0503020204020204" pitchFamily="34" charset="-122"/>
              <a:cs typeface="+mn-cs"/>
            </a:endParaRPr>
          </a:p>
        </p:txBody>
      </p:sp>
      <p:sp>
        <p:nvSpPr>
          <p:cNvPr id="23559" name="文本框 23558"/>
          <p:cNvSpPr txBox="1"/>
          <p:nvPr/>
        </p:nvSpPr>
        <p:spPr>
          <a:xfrm>
            <a:off x="3025775" y="4540250"/>
            <a:ext cx="2289175" cy="736600"/>
          </a:xfrm>
          <a:prstGeom prst="rect">
            <a:avLst/>
          </a:prstGeom>
          <a:noFill/>
          <a:ln w="9525">
            <a:noFill/>
          </a:ln>
        </p:spPr>
        <p:txBody>
          <a:bodyPr>
            <a:spAutoFit/>
          </a:bodyPr>
          <a:lstStyle/>
          <a:p>
            <a:pPr marL="342900" marR="0" indent="-342900" algn="ctr"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ea"/>
              </a:rPr>
              <a:t>南部同盟</a:t>
            </a:r>
            <a:endParaRPr kumimoji="0" lang="zh-CN" altLang="en-US"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a:p>
            <a:pPr marL="342900" marR="0" indent="-342900"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ea"/>
              </a:rPr>
              <a:t>蓄奴州（</a:t>
            </a:r>
            <a:r>
              <a:rPr kumimoji="0" lang="en-US" altLang="zh-CN"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ea"/>
              </a:rPr>
              <a:t>7</a:t>
            </a:r>
            <a:r>
              <a:rPr kumimoji="0" lang="zh-CN" altLang="en-US"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ea"/>
              </a:rPr>
              <a:t>个）</a:t>
            </a:r>
            <a:endParaRPr kumimoji="0" lang="zh-CN" altLang="en-US" sz="2100" b="1" kern="1200" cap="none" spc="0" normalizeH="0" baseline="0" noProof="1">
              <a:solidFill>
                <a:srgbClr val="0000FF"/>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p:txBody>
      </p:sp>
      <p:sp>
        <p:nvSpPr>
          <p:cNvPr id="2" name="文本框 23559"/>
          <p:cNvSpPr txBox="1"/>
          <p:nvPr/>
        </p:nvSpPr>
        <p:spPr>
          <a:xfrm>
            <a:off x="3478213" y="3019425"/>
            <a:ext cx="2105025" cy="1027113"/>
          </a:xfrm>
          <a:prstGeom prst="rect">
            <a:avLst/>
          </a:prstGeom>
          <a:noFill/>
          <a:ln w="9525">
            <a:noFill/>
          </a:ln>
        </p:spPr>
        <p:txBody>
          <a:bodyPr>
            <a:spAutoFit/>
          </a:bodyPr>
          <a:lstStyle/>
          <a:p>
            <a:pPr marL="342900" marR="0" indent="-342900" algn="ctr"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ea"/>
              </a:rPr>
              <a:t>北部</a:t>
            </a:r>
            <a:endParaRPr kumimoji="0" lang="zh-CN" altLang="en-US"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a:p>
            <a:pPr marL="342900" marR="0" indent="-342900"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ea"/>
              </a:rPr>
              <a:t>自由州（</a:t>
            </a:r>
            <a:r>
              <a:rPr kumimoji="0" lang="en-US" altLang="zh-CN"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ea"/>
              </a:rPr>
              <a:t>19</a:t>
            </a:r>
            <a:r>
              <a:rPr kumimoji="0" lang="zh-CN" altLang="en-US"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ea"/>
              </a:rPr>
              <a:t>个）</a:t>
            </a:r>
            <a:endParaRPr kumimoji="0" lang="zh-CN" altLang="en-US" sz="2100" b="1" kern="1200" cap="none" spc="0" normalizeH="0" baseline="0" noProof="1">
              <a:solidFill>
                <a:srgbClr val="FF0000"/>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p:txBody>
      </p:sp>
      <p:sp>
        <p:nvSpPr>
          <p:cNvPr id="23561" name="文本框 23560"/>
          <p:cNvSpPr txBox="1"/>
          <p:nvPr/>
        </p:nvSpPr>
        <p:spPr>
          <a:xfrm>
            <a:off x="727075" y="2487613"/>
            <a:ext cx="2535238" cy="828675"/>
          </a:xfrm>
          <a:prstGeom prst="rect">
            <a:avLst/>
          </a:prstGeom>
          <a:noFill/>
          <a:ln w="9525">
            <a:noFill/>
          </a:ln>
        </p:spPr>
        <p:txBody>
          <a:bodyPr>
            <a:spAutoFit/>
          </a:bodyPr>
          <a:lstStyle/>
          <a:p>
            <a:pPr marL="342900" marR="0" indent="-342900" algn="ctr"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ea"/>
              </a:rPr>
              <a:t>西部</a:t>
            </a:r>
            <a:endParaRPr kumimoji="0" lang="zh-CN" altLang="en-US"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a:p>
            <a:pPr marL="342900" marR="0" indent="-342900" defTabSz="914400" eaLnBrk="0" fontAlgn="auto" hangingPunct="0">
              <a:lnSpc>
                <a:spcPct val="90000"/>
              </a:lnSpc>
              <a:spcBef>
                <a:spcPct val="20000"/>
              </a:spcBef>
              <a:buClr>
                <a:schemeClr val="hlink"/>
              </a:buClr>
              <a:buSzPct val="120000"/>
              <a:buFont typeface="Arial" panose="020B0604020202020204" pitchFamily="34" charset="0"/>
              <a:buNone/>
              <a:defRPr/>
            </a:pPr>
            <a:r>
              <a:rPr kumimoji="0" lang="zh-CN" altLang="en-US"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ea"/>
              </a:rPr>
              <a:t>自由地区（</a:t>
            </a:r>
            <a:r>
              <a:rPr kumimoji="0" lang="en-US" altLang="zh-CN"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ea"/>
              </a:rPr>
              <a:t>7</a:t>
            </a:r>
            <a:r>
              <a:rPr kumimoji="0" lang="zh-CN" altLang="en-US"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ea"/>
              </a:rPr>
              <a:t>个）</a:t>
            </a:r>
            <a:endParaRPr kumimoji="0" lang="zh-CN" altLang="en-US" sz="2400" b="1" kern="1200" cap="none" spc="0" normalizeH="0" baseline="0" noProof="1">
              <a:solidFill>
                <a:srgbClr val="66FF33"/>
              </a:solidFill>
              <a:effectLst>
                <a:outerShdw blurRad="38100" dist="38100" dir="2700000">
                  <a:srgbClr val="C0C0C0"/>
                </a:outerShdw>
              </a:effectLst>
              <a:latin typeface="Tahoma" panose="020B0604030504040204" pitchFamily="34" charset="0"/>
              <a:ea typeface="宋体" panose="02010600030101010101" pitchFamily="2" charset="-122"/>
              <a:cs typeface="+mn-cs"/>
            </a:endParaRPr>
          </a:p>
        </p:txBody>
      </p:sp>
      <p:sp>
        <p:nvSpPr>
          <p:cNvPr id="30729" name="下箭头 23561"/>
          <p:cNvSpPr/>
          <p:nvPr/>
        </p:nvSpPr>
        <p:spPr>
          <a:xfrm>
            <a:off x="3963988" y="3729038"/>
            <a:ext cx="647700" cy="755650"/>
          </a:xfrm>
          <a:prstGeom prst="downArrow">
            <a:avLst>
              <a:gd name="adj1" fmla="val 39944"/>
              <a:gd name="adj2" fmla="val 62076"/>
            </a:avLst>
          </a:prstGeom>
          <a:solidFill>
            <a:srgbClr val="FF0000"/>
          </a:solidFill>
          <a:ln w="9525" cap="flat" cmpd="sng">
            <a:solidFill>
              <a:schemeClr val="tx1"/>
            </a:solidFill>
            <a:prstDash val="solid"/>
            <a:miter/>
            <a:headEnd type="none" w="med" len="med"/>
            <a:tailEnd type="none" w="med" len="med"/>
          </a:ln>
        </p:spPr>
        <p:txBody>
          <a:body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0730" name="左箭头 23562"/>
          <p:cNvSpPr/>
          <p:nvPr/>
        </p:nvSpPr>
        <p:spPr>
          <a:xfrm>
            <a:off x="2343150" y="3216275"/>
            <a:ext cx="1025525" cy="549275"/>
          </a:xfrm>
          <a:prstGeom prst="leftArrow">
            <a:avLst>
              <a:gd name="adj1" fmla="val 49324"/>
              <a:gd name="adj2" fmla="val 97335"/>
            </a:avLst>
          </a:prstGeom>
          <a:solidFill>
            <a:srgbClr val="FF0000"/>
          </a:solidFill>
          <a:ln w="9525" cap="flat" cmpd="sng">
            <a:solidFill>
              <a:schemeClr val="tx1"/>
            </a:solidFill>
            <a:prstDash val="solid"/>
            <a:miter/>
            <a:headEnd type="none" w="med" len="med"/>
            <a:tailEnd type="none" w="med" len="med"/>
          </a:ln>
        </p:spPr>
        <p:txBody>
          <a:bodyPr anchor="ctr">
            <a:spAutoFit/>
          </a:bodyPr>
          <a:lstStyle/>
          <a:p>
            <a:pPr marL="0" marR="0" lvl="0" indent="0" algn="ctr" defTabSz="914400" rtl="0" eaLnBrk="0" fontAlgn="auto" latinLnBrk="0" hangingPunct="0">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文本框 6"/>
          <p:cNvSpPr txBox="1"/>
          <p:nvPr/>
        </p:nvSpPr>
        <p:spPr>
          <a:xfrm>
            <a:off x="551179" y="1738630"/>
            <a:ext cx="5854700" cy="521970"/>
          </a:xfrm>
          <a:prstGeom prst="rect">
            <a:avLst/>
          </a:prstGeom>
          <a:solidFill>
            <a:schemeClr val="bg1"/>
          </a:solidFill>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zh-CN" sz="2800" kern="1200" cap="none" spc="0" normalizeH="0" baseline="0" noProof="1">
                <a:effectLst>
                  <a:outerShdw blurRad="38100" dist="19050" dir="2700000" algn="tl" rotWithShape="0">
                    <a:schemeClr val="dk1">
                      <a:alpha val="40000"/>
                    </a:schemeClr>
                  </a:outerShdw>
                </a:effectLst>
                <a:latin typeface="+mn-lt"/>
                <a:ea typeface="+mn-ea"/>
                <a:cs typeface="+mn-cs"/>
              </a:rPr>
              <a:t>南方宣布退出联邦，成立</a:t>
            </a:r>
            <a:r>
              <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rPr>
              <a:t>“</a:t>
            </a:r>
            <a:r>
              <a:rPr kumimoji="0" lang="zh-CN" altLang="en-US" sz="2800" kern="1200" cap="none" spc="0" normalizeH="0" baseline="0" noProof="1">
                <a:effectLst>
                  <a:outerShdw blurRad="38100" dist="19050" dir="2700000" algn="tl" rotWithShape="0">
                    <a:schemeClr val="dk1">
                      <a:alpha val="40000"/>
                    </a:schemeClr>
                  </a:outerShdw>
                </a:effectLst>
                <a:latin typeface="+mn-lt"/>
                <a:ea typeface="+mn-ea"/>
                <a:cs typeface="+mn-cs"/>
              </a:rPr>
              <a:t>南部同盟</a:t>
            </a:r>
            <a:r>
              <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rPr>
              <a:t>”</a:t>
            </a:r>
            <a:endPar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endParaRPr>
          </a:p>
        </p:txBody>
      </p:sp>
      <p:sp>
        <p:nvSpPr>
          <p:cNvPr id="6" name="文本框 5"/>
          <p:cNvSpPr txBox="1"/>
          <p:nvPr/>
        </p:nvSpPr>
        <p:spPr>
          <a:xfrm>
            <a:off x="2019300" y="5835650"/>
            <a:ext cx="3163888" cy="584200"/>
          </a:xfrm>
          <a:prstGeom prst="rect">
            <a:avLst/>
          </a:prstGeom>
          <a:solidFill>
            <a:srgbClr val="FFC000"/>
          </a:solidFill>
          <a:ln w="9525">
            <a:noFill/>
          </a:ln>
        </p:spPr>
        <p:txBody>
          <a:bodyPr>
            <a:spAutoFit/>
          </a:bodyPr>
          <a:p>
            <a:r>
              <a:rPr lang="zh-CN" altLang="en-US" sz="3200" b="1" dirty="0">
                <a:latin typeface="黑体" panose="02010609060101010101" pitchFamily="49" charset="-122"/>
                <a:ea typeface="黑体" panose="02010609060101010101" pitchFamily="49" charset="-122"/>
              </a:rPr>
              <a:t>国家面临着分裂</a:t>
            </a:r>
            <a:endParaRPr lang="zh-CN" altLang="en-US" sz="3200" b="1" dirty="0">
              <a:latin typeface="黑体" panose="02010609060101010101" pitchFamily="49" charset="-122"/>
              <a:ea typeface="黑体" panose="02010609060101010101" pitchFamily="49" charset="-122"/>
            </a:endParaRPr>
          </a:p>
        </p:txBody>
      </p:sp>
      <p:sp>
        <p:nvSpPr>
          <p:cNvPr id="14352" name="Text Box 22"/>
          <p:cNvSpPr txBox="1"/>
          <p:nvPr/>
        </p:nvSpPr>
        <p:spPr>
          <a:xfrm>
            <a:off x="49213" y="107950"/>
            <a:ext cx="8737600" cy="708025"/>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内战</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爆发</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(1861</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捍卫联邦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p:cTn id="7" dur="1000" fill="hold"/>
                                        <p:tgtEl>
                                          <p:spTgt spid="23556"/>
                                        </p:tgtEl>
                                        <p:attrNameLst>
                                          <p:attrName>ppt_w</p:attrName>
                                        </p:attrNameLst>
                                      </p:cBhvr>
                                      <p:tavLst>
                                        <p:tav tm="0">
                                          <p:val>
                                            <p:fltVal val="0.000000"/>
                                          </p:val>
                                        </p:tav>
                                        <p:tav tm="100000">
                                          <p:val>
                                            <p:strVal val="#ppt_w"/>
                                          </p:val>
                                        </p:tav>
                                      </p:tavLst>
                                    </p:anim>
                                    <p:anim calcmode="lin" valueType="num">
                                      <p:cBhvr>
                                        <p:cTn id="8" dur="1000" fill="hold"/>
                                        <p:tgtEl>
                                          <p:spTgt spid="23556"/>
                                        </p:tgtEl>
                                        <p:attrNameLst>
                                          <p:attrName>ppt_h</p:attrName>
                                        </p:attrNameLst>
                                      </p:cBhvr>
                                      <p:tavLst>
                                        <p:tav tm="0">
                                          <p:val>
                                            <p:fltVal val="0.00000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7" name="explode.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362" name="图片 5"/>
          <p:cNvPicPr>
            <a:picLocks noChangeAspect="1"/>
          </p:cNvPicPr>
          <p:nvPr/>
        </p:nvPicPr>
        <p:blipFill>
          <a:blip r:embed="rId1"/>
          <a:stretch>
            <a:fillRect/>
          </a:stretch>
        </p:blipFill>
        <p:spPr>
          <a:xfrm>
            <a:off x="125413" y="28575"/>
            <a:ext cx="8942387" cy="6696075"/>
          </a:xfrm>
          <a:prstGeom prst="rect">
            <a:avLst/>
          </a:prstGeom>
          <a:noFill/>
          <a:ln w="9525">
            <a:noFill/>
          </a:ln>
        </p:spPr>
      </p:pic>
      <p:sp>
        <p:nvSpPr>
          <p:cNvPr id="7" name="文本框 6"/>
          <p:cNvSpPr txBox="1"/>
          <p:nvPr/>
        </p:nvSpPr>
        <p:spPr>
          <a:xfrm>
            <a:off x="873125" y="1304925"/>
            <a:ext cx="6957060" cy="521970"/>
          </a:xfrm>
          <a:prstGeom prst="rect">
            <a:avLst/>
          </a:prstGeom>
          <a:solidFill>
            <a:schemeClr val="bg1"/>
          </a:solidFill>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rPr>
              <a:t>2</a:t>
            </a:r>
            <a:r>
              <a:rPr kumimoji="0" lang="zh-CN" altLang="en-US" sz="2800" kern="1200" cap="none" spc="0" normalizeH="0" baseline="0" noProof="1">
                <a:effectLst>
                  <a:outerShdw blurRad="38100" dist="19050" dir="2700000" algn="tl" rotWithShape="0">
                    <a:schemeClr val="dk1">
                      <a:alpha val="40000"/>
                    </a:schemeClr>
                  </a:outerShdw>
                </a:effectLst>
                <a:latin typeface="+mn-lt"/>
                <a:ea typeface="+mn-ea"/>
                <a:cs typeface="+mn-cs"/>
              </a:rPr>
              <a:t>、爆发：</a:t>
            </a:r>
            <a:r>
              <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rPr>
              <a:t>1861</a:t>
            </a:r>
            <a:r>
              <a:rPr kumimoji="0" lang="zh-CN" altLang="en-US" sz="2800" kern="1200" cap="none" spc="0" normalizeH="0" baseline="0" noProof="1">
                <a:effectLst>
                  <a:outerShdw blurRad="38100" dist="19050" dir="2700000" algn="tl" rotWithShape="0">
                    <a:schemeClr val="dk1">
                      <a:alpha val="40000"/>
                    </a:schemeClr>
                  </a:outerShdw>
                </a:effectLst>
                <a:latin typeface="+mn-lt"/>
                <a:ea typeface="+mn-ea"/>
                <a:cs typeface="+mn-cs"/>
              </a:rPr>
              <a:t>年</a:t>
            </a:r>
            <a:r>
              <a:rPr kumimoji="0" lang="en-US" altLang="zh-CN" sz="2800" kern="1200" cap="none" spc="0" normalizeH="0" baseline="0" noProof="1">
                <a:effectLst>
                  <a:outerShdw blurRad="38100" dist="19050" dir="2700000" algn="tl" rotWithShape="0">
                    <a:schemeClr val="dk1">
                      <a:alpha val="40000"/>
                    </a:schemeClr>
                  </a:outerShdw>
                </a:effectLst>
                <a:latin typeface="+mn-lt"/>
                <a:ea typeface="+mn-ea"/>
                <a:cs typeface="+mn-cs"/>
              </a:rPr>
              <a:t>4</a:t>
            </a:r>
            <a:r>
              <a:rPr kumimoji="0" lang="zh-CN" altLang="en-US" sz="2800" kern="1200" cap="none" spc="0" normalizeH="0" baseline="0" noProof="1">
                <a:effectLst>
                  <a:outerShdw blurRad="38100" dist="19050" dir="2700000" algn="tl" rotWithShape="0">
                    <a:schemeClr val="dk1">
                      <a:alpha val="40000"/>
                    </a:schemeClr>
                  </a:outerShdw>
                </a:effectLst>
                <a:latin typeface="+mn-lt"/>
                <a:ea typeface="+mn-ea"/>
                <a:cs typeface="+mn-cs"/>
              </a:rPr>
              <a:t>月南方挑起内战。</a:t>
            </a:r>
            <a:endParaRPr kumimoji="0" lang="zh-CN" altLang="en-US" sz="2800" kern="1200" cap="none" spc="0" normalizeH="0" baseline="0" noProof="1">
              <a:effectLst>
                <a:outerShdw blurRad="38100" dist="19050" dir="2700000" algn="tl" rotWithShape="0">
                  <a:schemeClr val="dk1">
                    <a:alpha val="40000"/>
                  </a:schemeClr>
                </a:outerShdw>
              </a:effectLst>
              <a:latin typeface="+mn-lt"/>
              <a:ea typeface="+mn-ea"/>
              <a:cs typeface="+mn-cs"/>
            </a:endParaRPr>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Text Box 3"/>
          <p:cNvSpPr txBox="1"/>
          <p:nvPr/>
        </p:nvSpPr>
        <p:spPr>
          <a:xfrm>
            <a:off x="244475" y="409575"/>
            <a:ext cx="8574088" cy="522288"/>
          </a:xfrm>
          <a:prstGeom prst="rect">
            <a:avLst/>
          </a:prstGeom>
          <a:noFill/>
          <a:ln w="9525">
            <a:noFill/>
          </a:ln>
        </p:spPr>
        <p:txBody>
          <a:bodyPr>
            <a:spAutoFit/>
          </a:bodyPr>
          <a:p>
            <a:r>
              <a:rPr lang="zh-CN" altLang="en-US" sz="2800" b="1" dirty="0">
                <a:latin typeface="Arial" panose="020B0604020202020204" pitchFamily="34" charset="0"/>
                <a:ea typeface="黑体" panose="02010609060101010101" pitchFamily="49" charset="-122"/>
              </a:rPr>
              <a:t>你来预测一下战争的结果。战争初期形势会怎样呢？</a:t>
            </a:r>
            <a:endParaRPr lang="zh-CN" altLang="en-US" sz="2800" b="1" dirty="0">
              <a:latin typeface="Arial" panose="020B0604020202020204" pitchFamily="34" charset="0"/>
              <a:ea typeface="黑体" panose="02010609060101010101" pitchFamily="49" charset="-122"/>
            </a:endParaRPr>
          </a:p>
        </p:txBody>
      </p:sp>
      <p:graphicFrame>
        <p:nvGraphicFramePr>
          <p:cNvPr id="110596" name="Group 4"/>
          <p:cNvGraphicFramePr>
            <a:graphicFrameLocks noGrp="1"/>
          </p:cNvGraphicFramePr>
          <p:nvPr/>
        </p:nvGraphicFramePr>
        <p:xfrm>
          <a:off x="323850" y="931863"/>
          <a:ext cx="8134350" cy="3600450"/>
        </p:xfrm>
        <a:graphic>
          <a:graphicData uri="http://schemas.openxmlformats.org/drawingml/2006/table">
            <a:tbl>
              <a:tblPr/>
              <a:tblGrid>
                <a:gridCol w="1154113"/>
                <a:gridCol w="1154112"/>
                <a:gridCol w="1152525"/>
                <a:gridCol w="1155700"/>
                <a:gridCol w="1154113"/>
                <a:gridCol w="1152525"/>
                <a:gridCol w="1211262"/>
              </a:tblGrid>
              <a:tr h="900113">
                <a:tc gridSpan="7">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南北双方情况对比表</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9001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双方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州数</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人口</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经济</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性质</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人心</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海军舰只</a:t>
                      </a:r>
                      <a:endParaRPr kumimoji="0" lang="zh-CN" altLang="en-US" sz="20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9017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北方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23</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个</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2200</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万</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先进</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正义</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支持</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700</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艘</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9852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南方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11</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个</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900</a:t>
                      </a:r>
                      <a:r>
                        <a:rPr kumimoji="0" lang="zh-CN"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万</a:t>
                      </a:r>
                      <a:endParaRPr kumimoji="0" lang="zh-CN"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落后</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非正义</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反对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少量</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0668" name="Text Box 76"/>
          <p:cNvSpPr txBox="1"/>
          <p:nvPr/>
        </p:nvSpPr>
        <p:spPr>
          <a:xfrm>
            <a:off x="395288" y="4508500"/>
            <a:ext cx="7416800" cy="533400"/>
          </a:xfrm>
          <a:prstGeom prst="rect">
            <a:avLst/>
          </a:prstGeom>
          <a:solidFill>
            <a:srgbClr val="FFFF00"/>
          </a:solidFill>
          <a:ln w="9525">
            <a:noFill/>
          </a:ln>
        </p:spPr>
        <p:txBody>
          <a:bodyPr>
            <a:spAutoFit/>
          </a:bodyPr>
          <a:p>
            <a:pPr>
              <a:lnSpc>
                <a:spcPct val="80000"/>
              </a:lnSpc>
            </a:pPr>
            <a:r>
              <a:rPr lang="en-US" altLang="zh-CN" sz="3600" b="1" dirty="0">
                <a:solidFill>
                  <a:srgbClr val="FF0000"/>
                </a:solidFill>
                <a:latin typeface="黑体" panose="02010609060101010101" pitchFamily="49" charset="-122"/>
                <a:ea typeface="黑体" panose="02010609060101010101" pitchFamily="49" charset="-122"/>
              </a:rPr>
              <a:t>3</a:t>
            </a:r>
            <a:r>
              <a:rPr lang="zh-CN" altLang="en-US" sz="3600" b="1" dirty="0">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战争初期形势：北方节节失利</a:t>
            </a:r>
            <a:endParaRPr lang="zh-CN" altLang="en-US" sz="3200" b="1" dirty="0">
              <a:latin typeface="黑体" panose="02010609060101010101" pitchFamily="49" charset="-122"/>
              <a:ea typeface="黑体" panose="02010609060101010101" pitchFamily="49" charset="-122"/>
            </a:endParaRPr>
          </a:p>
        </p:txBody>
      </p:sp>
      <p:sp>
        <p:nvSpPr>
          <p:cNvPr id="110669" name="Text Box 77"/>
          <p:cNvSpPr txBox="1"/>
          <p:nvPr/>
        </p:nvSpPr>
        <p:spPr>
          <a:xfrm>
            <a:off x="623888" y="5175250"/>
            <a:ext cx="5305425" cy="584200"/>
          </a:xfrm>
          <a:prstGeom prst="rect">
            <a:avLst/>
          </a:prstGeom>
          <a:noFill/>
          <a:ln w="9525">
            <a:noFill/>
          </a:ln>
        </p:spPr>
        <p:txBody>
          <a:bodyPr>
            <a:spAutoFit/>
          </a:bodyPr>
          <a:p>
            <a:r>
              <a:rPr lang="zh-CN" altLang="en-US" sz="3200" b="1" dirty="0">
                <a:latin typeface="Arial" panose="020B0604020202020204" pitchFamily="34" charset="0"/>
                <a:ea typeface="宋体" panose="02010600030101010101" pitchFamily="2" charset="-122"/>
              </a:rPr>
              <a:t>请同学们阅读课文找出原因：</a:t>
            </a:r>
            <a:endParaRPr lang="zh-CN" altLang="en-US" sz="3200" b="1" dirty="0">
              <a:latin typeface="Arial" panose="020B0604020202020204" pitchFamily="34" charset="0"/>
              <a:ea typeface="宋体" panose="02010600030101010101" pitchFamily="2" charset="-122"/>
            </a:endParaRPr>
          </a:p>
        </p:txBody>
      </p:sp>
      <p:sp>
        <p:nvSpPr>
          <p:cNvPr id="110670" name="Text Box 78"/>
          <p:cNvSpPr txBox="1"/>
          <p:nvPr/>
        </p:nvSpPr>
        <p:spPr>
          <a:xfrm>
            <a:off x="2734310" y="5847715"/>
            <a:ext cx="5504180" cy="583564"/>
          </a:xfrm>
          <a:prstGeom prst="rect">
            <a:avLst/>
          </a:prstGeom>
          <a:solidFill>
            <a:srgbClr val="C00000"/>
          </a:solidFill>
          <a:ln w="9525">
            <a:noFill/>
          </a:ln>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zh-CN" altLang="en-US" sz="3200" b="1" kern="1200" cap="none" spc="0" normalizeH="0" baseline="0" noProof="1">
                <a:solidFill>
                  <a:srgbClr val="FFFF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rPr>
              <a:t>南方蓄谋已久，早有军事准备</a:t>
            </a:r>
            <a:endParaRPr kumimoji="0" lang="zh-CN" altLang="en-US" sz="3200" b="1" kern="1200" cap="none" spc="0" normalizeH="0" baseline="0" noProof="1">
              <a:solidFill>
                <a:srgbClr val="FFFF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0668"/>
                                        </p:tgtEl>
                                        <p:attrNameLst>
                                          <p:attrName>style.visibility</p:attrName>
                                        </p:attrNameLst>
                                      </p:cBhvr>
                                      <p:to>
                                        <p:strVal val="visible"/>
                                      </p:to>
                                    </p:set>
                                    <p:anim calcmode="lin" valueType="num">
                                      <p:cBhvr>
                                        <p:cTn id="7" dur="1000" fill="hold"/>
                                        <p:tgtEl>
                                          <p:spTgt spid="110668"/>
                                        </p:tgtEl>
                                        <p:attrNameLst>
                                          <p:attrName>ppt_x</p:attrName>
                                        </p:attrNameLst>
                                      </p:cBhvr>
                                      <p:tavLst>
                                        <p:tav tm="0">
                                          <p:val>
                                            <p:strVal val="1+#ppt_w/2"/>
                                          </p:val>
                                        </p:tav>
                                        <p:tav tm="100000">
                                          <p:val>
                                            <p:strVal val="#ppt_x"/>
                                          </p:val>
                                        </p:tav>
                                      </p:tavLst>
                                    </p:anim>
                                    <p:anim calcmode="lin" valueType="num">
                                      <p:cBhvr>
                                        <p:cTn id="8" dur="1000" fill="hold"/>
                                        <p:tgtEl>
                                          <p:spTgt spid="1106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10668">
                                            <p:txEl>
                                              <p:charRg st="0" end="16"/>
                                            </p:txEl>
                                          </p:spTgt>
                                        </p:tgtEl>
                                        <p:attrNameLst>
                                          <p:attrName>style.visibility</p:attrName>
                                        </p:attrNameLst>
                                      </p:cBhvr>
                                      <p:to>
                                        <p:strVal val="visible"/>
                                      </p:to>
                                    </p:set>
                                    <p:anim calcmode="lin" valueType="num">
                                      <p:cBhvr>
                                        <p:cTn id="13" dur="1000" fill="hold"/>
                                        <p:tgtEl>
                                          <p:spTgt spid="110668">
                                            <p:txEl>
                                              <p:charRg st="0" end="16"/>
                                            </p:txEl>
                                          </p:spTgt>
                                        </p:tgtEl>
                                        <p:attrNameLst>
                                          <p:attrName>ppt_x</p:attrName>
                                        </p:attrNameLst>
                                      </p:cBhvr>
                                      <p:tavLst>
                                        <p:tav tm="0">
                                          <p:val>
                                            <p:strVal val="1+#ppt_w/2"/>
                                          </p:val>
                                        </p:tav>
                                        <p:tav tm="100000">
                                          <p:val>
                                            <p:strVal val="#ppt_x"/>
                                          </p:val>
                                        </p:tav>
                                      </p:tavLst>
                                    </p:anim>
                                    <p:anim calcmode="lin" valueType="num">
                                      <p:cBhvr>
                                        <p:cTn id="14" dur="1000" fill="hold"/>
                                        <p:tgtEl>
                                          <p:spTgt spid="110668">
                                            <p:txEl>
                                              <p:charRg st="0" end="16"/>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0669"/>
                                        </p:tgtEl>
                                        <p:attrNameLst>
                                          <p:attrName>style.visibility</p:attrName>
                                        </p:attrNameLst>
                                      </p:cBhvr>
                                      <p:to>
                                        <p:strVal val="visible"/>
                                      </p:to>
                                    </p:set>
                                    <p:animEffect transition="in" filter="fade">
                                      <p:cBhvr>
                                        <p:cTn id="19" dur="2000"/>
                                        <p:tgtEl>
                                          <p:spTgt spid="110669"/>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nodeType="clickEffect">
                                  <p:stCondLst>
                                    <p:cond delay="0"/>
                                  </p:stCondLst>
                                  <p:childTnLst>
                                    <p:set>
                                      <p:cBhvr>
                                        <p:cTn id="23" dur="1000" fill="hold">
                                          <p:stCondLst>
                                            <p:cond delay="0"/>
                                          </p:stCondLst>
                                        </p:cTn>
                                        <p:tgtEl>
                                          <p:spTgt spid="110670"/>
                                        </p:tgtEl>
                                        <p:attrNameLst>
                                          <p:attrName>style.visibility</p:attrName>
                                        </p:attrNameLst>
                                      </p:cBhvr>
                                      <p:to>
                                        <p:strVal val="visible"/>
                                      </p:to>
                                    </p:set>
                                    <p:animEffect transition="in" filter="strips(downLeft)">
                                      <p:cBhvr>
                                        <p:cTn id="24" dur="1000"/>
                                        <p:tgtEl>
                                          <p:spTgt spid="1106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68" grpId="0" bldLvl="0" build="allAtOnce"/>
      <p:bldP spid="110669"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47874" name="Picture 2" descr="91"/>
          <p:cNvPicPr>
            <a:picLocks noChangeAspect="1"/>
          </p:cNvPicPr>
          <p:nvPr/>
        </p:nvPicPr>
        <p:blipFill>
          <a:blip r:embed="rId1"/>
          <a:srcRect l="4794" t="10001" r="23189" b="48907"/>
          <a:stretch>
            <a:fillRect/>
          </a:stretch>
        </p:blipFill>
        <p:spPr>
          <a:xfrm>
            <a:off x="5111750" y="1773238"/>
            <a:ext cx="3763963" cy="3311525"/>
          </a:xfrm>
          <a:prstGeom prst="rect">
            <a:avLst/>
          </a:prstGeom>
          <a:noFill/>
          <a:ln w="57150" cap="flat" cmpd="thickThin">
            <a:solidFill>
              <a:srgbClr val="FFFFCC"/>
            </a:solidFill>
            <a:prstDash val="solid"/>
            <a:miter/>
            <a:headEnd type="none" w="med" len="med"/>
            <a:tailEnd type="none" w="med" len="med"/>
          </a:ln>
        </p:spPr>
      </p:pic>
      <p:sp>
        <p:nvSpPr>
          <p:cNvPr id="847875" name="Text Box 3"/>
          <p:cNvSpPr txBox="1">
            <a:spLocks noChangeArrowheads="1"/>
          </p:cNvSpPr>
          <p:nvPr/>
        </p:nvSpPr>
        <p:spPr bwMode="auto">
          <a:xfrm>
            <a:off x="5337175" y="5084763"/>
            <a:ext cx="3538538" cy="138271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en-US" altLang="zh-CN"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1861</a:t>
            </a:r>
            <a:r>
              <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年</a:t>
            </a:r>
            <a:r>
              <a:rPr kumimoji="0" lang="en-US" altLang="zh-CN"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7</a:t>
            </a:r>
            <a:r>
              <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月，北方军队进攻里士满，大败而归</a:t>
            </a:r>
            <a:endParaRPr kumimoji="0" lang="zh-CN" altLang="en-US" sz="28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pic>
        <p:nvPicPr>
          <p:cNvPr id="847876" name="Picture 4" descr="91"/>
          <p:cNvPicPr>
            <a:picLocks noChangeAspect="1"/>
          </p:cNvPicPr>
          <p:nvPr/>
        </p:nvPicPr>
        <p:blipFill>
          <a:blip r:embed="rId1">
            <a:lum bright="23999" contrast="12000"/>
          </a:blip>
          <a:srcRect l="23685" t="54411" r="5479" b="4240"/>
          <a:stretch>
            <a:fillRect/>
          </a:stretch>
        </p:blipFill>
        <p:spPr>
          <a:xfrm>
            <a:off x="608013" y="2571750"/>
            <a:ext cx="3143250" cy="2828925"/>
          </a:xfrm>
          <a:prstGeom prst="rect">
            <a:avLst/>
          </a:prstGeom>
          <a:noFill/>
          <a:ln w="57150" cap="flat" cmpd="thickThin">
            <a:solidFill>
              <a:srgbClr val="FFFFCC"/>
            </a:solidFill>
            <a:prstDash val="solid"/>
            <a:miter/>
            <a:headEnd type="none" w="med" len="med"/>
            <a:tailEnd type="none" w="med" len="med"/>
          </a:ln>
        </p:spPr>
      </p:pic>
      <p:sp>
        <p:nvSpPr>
          <p:cNvPr id="24583" name="TextBox 7"/>
          <p:cNvSpPr txBox="1">
            <a:spLocks noChangeArrowheads="1"/>
          </p:cNvSpPr>
          <p:nvPr/>
        </p:nvSpPr>
        <p:spPr bwMode="auto">
          <a:xfrm>
            <a:off x="608013" y="2020888"/>
            <a:ext cx="3141663" cy="522288"/>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2800" b="1" i="1"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镜头：林肯的困境</a:t>
            </a:r>
            <a:endParaRPr kumimoji="0" lang="zh-CN" altLang="en-US" sz="2800" b="1" i="1"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
        <p:nvSpPr>
          <p:cNvPr id="7" name="AutoShape 2" descr="球体"/>
          <p:cNvSpPr>
            <a:spLocks noChangeArrowheads="1"/>
          </p:cNvSpPr>
          <p:nvPr/>
        </p:nvSpPr>
        <p:spPr bwMode="auto">
          <a:xfrm>
            <a:off x="3500438" y="1933575"/>
            <a:ext cx="2219325" cy="1836738"/>
          </a:xfrm>
          <a:prstGeom prst="cloudCallout">
            <a:avLst>
              <a:gd name="adj1" fmla="val -109833"/>
              <a:gd name="adj2" fmla="val 25310"/>
            </a:avLst>
          </a:prstGeom>
          <a:solidFill>
            <a:srgbClr val="FFFFFF"/>
          </a:solidFill>
          <a:ln w="28575">
            <a:solidFill>
              <a:schemeClr val="tx1"/>
            </a:solidFill>
            <a:round/>
          </a:ln>
          <a:effectLst>
            <a:outerShdw dist="107763" dir="2700000" algn="ctr" rotWithShape="0">
              <a:srgbClr val="FFFFCC">
                <a:alpha val="50000"/>
              </a:srgbClr>
            </a:outerShdw>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700" b="0" i="0" u="none" strike="noStrike" kern="1200" cap="none" spc="0" normalizeH="0" baseline="0" noProof="0" smtClean="0">
                <a:ln>
                  <a:noFill/>
                </a:ln>
                <a:solidFill>
                  <a:schemeClr val="tx1"/>
                </a:solidFill>
                <a:effectLst/>
                <a:uLnTx/>
                <a:uFillTx/>
                <a:latin typeface="宋体" panose="02010600030101010101" pitchFamily="2" charset="-122"/>
                <a:ea typeface="宋体" panose="02010600030101010101" pitchFamily="2" charset="-122"/>
                <a:cs typeface="+mn-cs"/>
              </a:rPr>
              <a:t>怎样才能扭转局面呢？</a:t>
            </a:r>
            <a:endParaRPr kumimoji="0" lang="zh-CN" altLang="en-US" sz="2700" b="0" i="0" u="none" strike="noStrike" kern="1200" cap="none" spc="0" normalizeH="0" baseline="0" noProof="0" smtClean="0">
              <a:ln>
                <a:noFill/>
              </a:ln>
              <a:solidFill>
                <a:schemeClr val="tx1"/>
              </a:solidFill>
              <a:effectLst/>
              <a:uLnTx/>
              <a:uFillTx/>
              <a:latin typeface="宋体" panose="02010600030101010101" pitchFamily="2" charset="-122"/>
              <a:ea typeface="宋体" panose="02010600030101010101" pitchFamily="2" charset="-122"/>
              <a:cs typeface="+mn-cs"/>
            </a:endParaRPr>
          </a:p>
        </p:txBody>
      </p:sp>
      <p:pic>
        <p:nvPicPr>
          <p:cNvPr id="17415" name="图片 1"/>
          <p:cNvPicPr>
            <a:picLocks noChangeAspect="1"/>
          </p:cNvPicPr>
          <p:nvPr/>
        </p:nvPicPr>
        <p:blipFill>
          <a:blip r:embed="rId2">
            <a:clrChange>
              <a:clrFrom>
                <a:srgbClr val="FFFFFF"/>
              </a:clrFrom>
              <a:clrTo>
                <a:srgbClr val="FFFFFF">
                  <a:alpha val="0"/>
                </a:srgbClr>
              </a:clrTo>
            </a:clrChange>
          </a:blip>
          <a:stretch>
            <a:fillRect/>
          </a:stretch>
        </p:blipFill>
        <p:spPr>
          <a:xfrm>
            <a:off x="101600" y="754063"/>
            <a:ext cx="6296025" cy="944562"/>
          </a:xfrm>
          <a:prstGeom prst="rect">
            <a:avLst/>
          </a:prstGeom>
          <a:noFill/>
          <a:ln w="9525">
            <a:noFill/>
          </a:ln>
        </p:spPr>
      </p:pic>
      <p:sp>
        <p:nvSpPr>
          <p:cNvPr id="5" name="TextBox 2"/>
          <p:cNvSpPr txBox="1"/>
          <p:nvPr/>
        </p:nvSpPr>
        <p:spPr>
          <a:xfrm>
            <a:off x="898525" y="819150"/>
            <a:ext cx="4702175" cy="644525"/>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en-US" sz="36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6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sp>
        <p:nvSpPr>
          <p:cNvPr id="14352" name="Text Box 22"/>
          <p:cNvSpPr txBox="1"/>
          <p:nvPr/>
        </p:nvSpPr>
        <p:spPr>
          <a:xfrm>
            <a:off x="69850" y="107950"/>
            <a:ext cx="8737600" cy="708025"/>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内战</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爆发</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(1861</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捍卫联邦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47874"/>
                                        </p:tgtEl>
                                        <p:attrNameLst>
                                          <p:attrName>style.visibility</p:attrName>
                                        </p:attrNameLst>
                                      </p:cBhvr>
                                      <p:to>
                                        <p:strVal val="visible"/>
                                      </p:to>
                                    </p:set>
                                    <p:animEffect transition="in" filter="checkerboard(across)">
                                      <p:cBhvr>
                                        <p:cTn id="7" dur="500"/>
                                        <p:tgtEl>
                                          <p:spTgt spid="84787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47875"/>
                                        </p:tgtEl>
                                        <p:attrNameLst>
                                          <p:attrName>style.visibility</p:attrName>
                                        </p:attrNameLst>
                                      </p:cBhvr>
                                      <p:to>
                                        <p:strVal val="visible"/>
                                      </p:to>
                                    </p:set>
                                    <p:animEffect transition="in" filter="checkerboard(across)">
                                      <p:cBhvr>
                                        <p:cTn id="10" dur="500"/>
                                        <p:tgtEl>
                                          <p:spTgt spid="847875"/>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847876"/>
                                        </p:tgtEl>
                                        <p:attrNameLst>
                                          <p:attrName>style.visibility</p:attrName>
                                        </p:attrNameLst>
                                      </p:cBhvr>
                                      <p:to>
                                        <p:strVal val="visible"/>
                                      </p:to>
                                    </p:set>
                                    <p:animEffect transition="in" filter="dissolve">
                                      <p:cBhvr>
                                        <p:cTn id="15" dur="500"/>
                                        <p:tgtEl>
                                          <p:spTgt spid="847876"/>
                                        </p:tgtEl>
                                      </p:cBhvr>
                                    </p:animEffect>
                                  </p:childTnLst>
                                </p:cTn>
                              </p:par>
                            </p:childTnLst>
                          </p:cTn>
                        </p:par>
                        <p:par>
                          <p:cTn id="16" fill="hold">
                            <p:stCondLst>
                              <p:cond delay="500"/>
                            </p:stCondLst>
                            <p:childTnLst>
                              <p:par>
                                <p:cTn id="17" presetID="9" presetClass="entr" presetSubtype="0" fill="hold" grpId="0" nodeType="afterEffect">
                                  <p:stCondLst>
                                    <p:cond delay="0"/>
                                  </p:stCondLst>
                                  <p:childTnLst>
                                    <p:set>
                                      <p:cBhvr>
                                        <p:cTn id="18" dur="1" fill="hold">
                                          <p:stCondLst>
                                            <p:cond delay="0"/>
                                          </p:stCondLst>
                                        </p:cTn>
                                        <p:tgtEl>
                                          <p:spTgt spid="24583"/>
                                        </p:tgtEl>
                                        <p:attrNameLst>
                                          <p:attrName>style.visibility</p:attrName>
                                        </p:attrNameLst>
                                      </p:cBhvr>
                                      <p:to>
                                        <p:strVal val="visible"/>
                                      </p:to>
                                    </p:set>
                                    <p:animEffect transition="in" filter="dissolve">
                                      <p:cBhvr>
                                        <p:cTn id="19" dur="500"/>
                                        <p:tgtEl>
                                          <p:spTgt spid="24583"/>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trips(upRight)">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875" grpId="0" bldLvl="0" animBg="1"/>
      <p:bldP spid="24583" grpId="0" bldLvl="0" animBg="1"/>
      <p:bldP spid="7"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图片 131073" descr="chuangyibiankuang2_0187"/>
          <p:cNvPicPr>
            <a:picLocks noChangeAspect="1"/>
          </p:cNvPicPr>
          <p:nvPr/>
        </p:nvPicPr>
        <p:blipFill>
          <a:blip r:embed="rId1"/>
          <a:stretch>
            <a:fillRect/>
          </a:stretch>
        </p:blipFill>
        <p:spPr>
          <a:xfrm>
            <a:off x="-30162" y="-6350"/>
            <a:ext cx="9144000" cy="6870700"/>
          </a:xfrm>
          <a:prstGeom prst="rect">
            <a:avLst/>
          </a:prstGeom>
          <a:noFill/>
          <a:ln w="9525">
            <a:noFill/>
          </a:ln>
        </p:spPr>
      </p:pic>
      <p:sp>
        <p:nvSpPr>
          <p:cNvPr id="18435" name="文本框 131074"/>
          <p:cNvSpPr txBox="1"/>
          <p:nvPr/>
        </p:nvSpPr>
        <p:spPr>
          <a:xfrm>
            <a:off x="4572000" y="666750"/>
            <a:ext cx="3733800" cy="3168650"/>
          </a:xfrm>
          <a:prstGeom prst="rect">
            <a:avLst/>
          </a:prstGeom>
          <a:noFill/>
          <a:ln w="9525">
            <a:noFill/>
          </a:ln>
        </p:spPr>
        <p:txBody>
          <a:bodyPr>
            <a:spAutoFit/>
          </a:bodyPr>
          <a:p>
            <a:r>
              <a:rPr lang="en-US" altLang="zh-CN" sz="3200" b="1" dirty="0">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宅地法</a:t>
            </a:r>
            <a:r>
              <a:rPr lang="en-US" altLang="zh-CN" sz="3200" b="1" dirty="0">
                <a:solidFill>
                  <a:srgbClr val="FF0000"/>
                </a:solidFill>
                <a:latin typeface="黑体" panose="02010609060101010101" pitchFamily="49" charset="-122"/>
                <a:ea typeface="黑体" panose="02010609060101010101" pitchFamily="49" charset="-122"/>
              </a:rPr>
              <a:t>》</a:t>
            </a:r>
            <a:r>
              <a:rPr lang="zh-CN" altLang="en-US" sz="2400" b="1" dirty="0">
                <a:solidFill>
                  <a:schemeClr val="tx2"/>
                </a:solidFill>
                <a:latin typeface="黑体" panose="02010609060101010101" pitchFamily="49" charset="-122"/>
                <a:ea typeface="黑体" panose="02010609060101010101" pitchFamily="49" charset="-122"/>
              </a:rPr>
              <a:t>规定：</a:t>
            </a:r>
            <a:endParaRPr lang="zh-CN" altLang="en-US" sz="2400" b="1" dirty="0">
              <a:solidFill>
                <a:schemeClr val="tx2"/>
              </a:solidFill>
              <a:latin typeface="黑体" panose="02010609060101010101" pitchFamily="49" charset="-122"/>
              <a:ea typeface="黑体" panose="02010609060101010101" pitchFamily="49" charset="-122"/>
            </a:endParaRPr>
          </a:p>
          <a:p>
            <a:r>
              <a:rPr lang="zh-CN" altLang="en-US" sz="2400" b="1" dirty="0">
                <a:solidFill>
                  <a:schemeClr val="tx2"/>
                </a:solidFill>
                <a:latin typeface="黑体" panose="02010609060101010101" pitchFamily="49" charset="-122"/>
                <a:ea typeface="黑体" panose="02010609060101010101" pitchFamily="49" charset="-122"/>
              </a:rPr>
              <a:t>凡美国公民只要交纳</a:t>
            </a:r>
            <a:r>
              <a:rPr lang="en-US" altLang="zh-CN" sz="2400" b="1" dirty="0">
                <a:solidFill>
                  <a:srgbClr val="1902CA"/>
                </a:solidFill>
                <a:latin typeface="黑体" panose="02010609060101010101" pitchFamily="49" charset="-122"/>
                <a:ea typeface="黑体" panose="02010609060101010101" pitchFamily="49" charset="-122"/>
              </a:rPr>
              <a:t>10</a:t>
            </a:r>
            <a:r>
              <a:rPr lang="zh-CN" altLang="en-US" sz="2400" b="1" dirty="0">
                <a:solidFill>
                  <a:srgbClr val="1902CA"/>
                </a:solidFill>
                <a:latin typeface="黑体" panose="02010609060101010101" pitchFamily="49" charset="-122"/>
                <a:ea typeface="黑体" panose="02010609060101010101" pitchFamily="49" charset="-122"/>
              </a:rPr>
              <a:t>美元</a:t>
            </a:r>
            <a:r>
              <a:rPr lang="zh-CN" altLang="en-US" sz="2400" b="1" dirty="0">
                <a:solidFill>
                  <a:schemeClr val="tx2"/>
                </a:solidFill>
                <a:latin typeface="黑体" panose="02010609060101010101" pitchFamily="49" charset="-122"/>
                <a:ea typeface="黑体" panose="02010609060101010101" pitchFamily="49" charset="-122"/>
              </a:rPr>
              <a:t>的登记费，就可以在西部国有土地中领取一块不超过</a:t>
            </a:r>
            <a:r>
              <a:rPr lang="en-US" altLang="zh-CN" sz="2400" b="1" dirty="0">
                <a:solidFill>
                  <a:schemeClr val="tx2"/>
                </a:solidFill>
                <a:latin typeface="黑体" panose="02010609060101010101" pitchFamily="49" charset="-122"/>
                <a:ea typeface="黑体" panose="02010609060101010101" pitchFamily="49" charset="-122"/>
              </a:rPr>
              <a:t>160</a:t>
            </a:r>
            <a:r>
              <a:rPr lang="zh-CN" altLang="en-US" sz="2400" b="1" dirty="0">
                <a:solidFill>
                  <a:schemeClr val="tx2"/>
                </a:solidFill>
                <a:latin typeface="黑体" panose="02010609060101010101" pitchFamily="49" charset="-122"/>
                <a:ea typeface="黑体" panose="02010609060101010101" pitchFamily="49" charset="-122"/>
              </a:rPr>
              <a:t>英亩（约</a:t>
            </a:r>
            <a:r>
              <a:rPr lang="en-US" altLang="zh-CN" sz="2400" b="1" dirty="0">
                <a:solidFill>
                  <a:schemeClr val="tx2"/>
                </a:solidFill>
                <a:latin typeface="黑体" panose="02010609060101010101" pitchFamily="49" charset="-122"/>
                <a:ea typeface="黑体" panose="02010609060101010101" pitchFamily="49" charset="-122"/>
              </a:rPr>
              <a:t>65</a:t>
            </a:r>
            <a:r>
              <a:rPr lang="zh-CN" altLang="en-US" sz="2400" b="1" dirty="0">
                <a:solidFill>
                  <a:schemeClr val="tx2"/>
                </a:solidFill>
                <a:latin typeface="黑体" panose="02010609060101010101" pitchFamily="49" charset="-122"/>
                <a:ea typeface="黑体" panose="02010609060101010101" pitchFamily="49" charset="-122"/>
              </a:rPr>
              <a:t>公顷）的土地，连续耕种</a:t>
            </a:r>
            <a:r>
              <a:rPr lang="en-US" altLang="zh-CN" sz="2400" b="1" dirty="0">
                <a:solidFill>
                  <a:srgbClr val="1902CA"/>
                </a:solidFill>
                <a:latin typeface="黑体" panose="02010609060101010101" pitchFamily="49" charset="-122"/>
                <a:ea typeface="黑体" panose="02010609060101010101" pitchFamily="49" charset="-122"/>
              </a:rPr>
              <a:t>5</a:t>
            </a:r>
            <a:r>
              <a:rPr lang="zh-CN" altLang="en-US" sz="2400" b="1" dirty="0">
                <a:solidFill>
                  <a:srgbClr val="1902CA"/>
                </a:solidFill>
                <a:latin typeface="黑体" panose="02010609060101010101" pitchFamily="49" charset="-122"/>
                <a:ea typeface="黑体" panose="02010609060101010101" pitchFamily="49" charset="-122"/>
              </a:rPr>
              <a:t>年</a:t>
            </a:r>
            <a:r>
              <a:rPr lang="zh-CN" altLang="en-US" sz="2400" b="1" dirty="0">
                <a:solidFill>
                  <a:schemeClr val="tx2"/>
                </a:solidFill>
                <a:latin typeface="黑体" panose="02010609060101010101" pitchFamily="49" charset="-122"/>
                <a:ea typeface="黑体" panose="02010609060101010101" pitchFamily="49" charset="-122"/>
              </a:rPr>
              <a:t>之后，这块地即成为他的</a:t>
            </a:r>
            <a:r>
              <a:rPr lang="zh-CN" altLang="en-US" sz="2400" b="1" dirty="0">
                <a:solidFill>
                  <a:srgbClr val="1902CA"/>
                </a:solidFill>
                <a:latin typeface="黑体" panose="02010609060101010101" pitchFamily="49" charset="-122"/>
                <a:ea typeface="黑体" panose="02010609060101010101" pitchFamily="49" charset="-122"/>
              </a:rPr>
              <a:t>私有</a:t>
            </a:r>
            <a:r>
              <a:rPr lang="zh-CN" altLang="en-US" sz="2400" b="1" dirty="0">
                <a:solidFill>
                  <a:schemeClr val="tx2"/>
                </a:solidFill>
                <a:latin typeface="黑体" panose="02010609060101010101" pitchFamily="49" charset="-122"/>
                <a:ea typeface="黑体" panose="02010609060101010101" pitchFamily="49" charset="-122"/>
              </a:rPr>
              <a:t>财产。 </a:t>
            </a:r>
            <a:endParaRPr lang="zh-CN" altLang="en-US" sz="2400" b="1" dirty="0">
              <a:solidFill>
                <a:schemeClr val="tx2"/>
              </a:solidFill>
              <a:latin typeface="黑体" panose="02010609060101010101" pitchFamily="49" charset="-122"/>
              <a:ea typeface="黑体" panose="02010609060101010101" pitchFamily="49" charset="-122"/>
            </a:endParaRPr>
          </a:p>
        </p:txBody>
      </p:sp>
      <p:sp>
        <p:nvSpPr>
          <p:cNvPr id="18436" name="矩形 131076"/>
          <p:cNvSpPr>
            <a:spLocks noRot="1"/>
          </p:cNvSpPr>
          <p:nvPr/>
        </p:nvSpPr>
        <p:spPr>
          <a:xfrm>
            <a:off x="95250" y="666750"/>
            <a:ext cx="4267200" cy="4443413"/>
          </a:xfrm>
          <a:prstGeom prst="rect">
            <a:avLst/>
          </a:prstGeom>
          <a:noFill/>
          <a:ln w="9525">
            <a:noFill/>
          </a:ln>
        </p:spPr>
        <p:txBody>
          <a:bodyPr/>
          <a:p>
            <a:pPr marL="342900" indent="-342900">
              <a:spcBef>
                <a:spcPct val="20000"/>
              </a:spcBef>
              <a:buClr>
                <a:schemeClr val="hlink"/>
              </a:buClr>
              <a:buSzPct val="70000"/>
              <a:buFont typeface="Wingdings" panose="05000000000000000000" pitchFamily="2" charset="2"/>
            </a:pPr>
            <a:r>
              <a:rPr lang="en-US" altLang="zh-CN" sz="4000" b="1" dirty="0">
                <a:latin typeface="Arial" panose="020B0604020202020204" pitchFamily="34" charset="0"/>
                <a:ea typeface="宋体" panose="02010600030101010101" pitchFamily="2" charset="-122"/>
              </a:rPr>
              <a:t> </a:t>
            </a:r>
            <a:r>
              <a:rPr lang="en-US" altLang="zh-CN" sz="3200" b="1" dirty="0">
                <a:solidFill>
                  <a:srgbClr val="FF0000"/>
                </a:solidFill>
                <a:latin typeface="Arial" panose="020B0604020202020204" pitchFamily="34" charset="0"/>
                <a:ea typeface="宋体" panose="02010600030101010101" pitchFamily="2" charset="-122"/>
              </a:rPr>
              <a:t>《</a:t>
            </a:r>
            <a:r>
              <a:rPr lang="zh-CN" altLang="en-US" sz="3200" b="1" dirty="0">
                <a:solidFill>
                  <a:srgbClr val="FF0000"/>
                </a:solidFill>
                <a:latin typeface="Arial" panose="020B0604020202020204" pitchFamily="34" charset="0"/>
                <a:ea typeface="宋体" panose="02010600030101010101" pitchFamily="2" charset="-122"/>
              </a:rPr>
              <a:t>解放黑人奴隶宣言</a:t>
            </a:r>
            <a:r>
              <a:rPr lang="en-US" altLang="zh-CN" sz="3200" b="1" dirty="0">
                <a:solidFill>
                  <a:srgbClr val="FF0000"/>
                </a:solidFill>
                <a:latin typeface="Arial" panose="020B0604020202020204" pitchFamily="34" charset="0"/>
                <a:ea typeface="宋体" panose="02010600030101010101" pitchFamily="2" charset="-122"/>
              </a:rPr>
              <a:t>》</a:t>
            </a:r>
            <a:r>
              <a:rPr lang="en-US" altLang="zh-CN" sz="4000" b="1" dirty="0">
                <a:latin typeface="Arial" panose="020B0604020202020204" pitchFamily="34" charset="0"/>
                <a:ea typeface="宋体" panose="02010600030101010101" pitchFamily="2" charset="-122"/>
              </a:rPr>
              <a:t> </a:t>
            </a:r>
            <a:r>
              <a:rPr lang="zh-CN" altLang="en-US" sz="2800" b="1" dirty="0">
                <a:solidFill>
                  <a:srgbClr val="000000"/>
                </a:solidFill>
                <a:latin typeface="Arial" panose="020B0604020202020204" pitchFamily="34" charset="0"/>
                <a:ea typeface="宋体" panose="02010600030101010101" pitchFamily="2" charset="-122"/>
              </a:rPr>
              <a:t>宣布从</a:t>
            </a:r>
            <a:r>
              <a:rPr lang="en-US" altLang="zh-CN" sz="2800" b="1" dirty="0">
                <a:solidFill>
                  <a:srgbClr val="1902CA"/>
                </a:solidFill>
                <a:latin typeface="Arial" panose="020B0604020202020204" pitchFamily="34" charset="0"/>
                <a:ea typeface="宋体" panose="02010600030101010101" pitchFamily="2" charset="-122"/>
              </a:rPr>
              <a:t>1863</a:t>
            </a:r>
            <a:r>
              <a:rPr lang="zh-CN" altLang="en-US" sz="2800" b="1" dirty="0">
                <a:solidFill>
                  <a:srgbClr val="1902CA"/>
                </a:solidFill>
                <a:latin typeface="Arial" panose="020B0604020202020204" pitchFamily="34" charset="0"/>
                <a:ea typeface="宋体" panose="02010600030101010101" pitchFamily="2" charset="-122"/>
              </a:rPr>
              <a:t>年元旦</a:t>
            </a:r>
            <a:r>
              <a:rPr lang="zh-CN" altLang="en-US" sz="2800" b="1" dirty="0">
                <a:solidFill>
                  <a:srgbClr val="000000"/>
                </a:solidFill>
                <a:latin typeface="Arial" panose="020B0604020202020204" pitchFamily="34" charset="0"/>
                <a:ea typeface="宋体" panose="02010600030101010101" pitchFamily="2" charset="-122"/>
              </a:rPr>
              <a:t>起，南方</a:t>
            </a:r>
            <a:r>
              <a:rPr lang="zh-CN" altLang="en-US" sz="2800" b="1" dirty="0">
                <a:solidFill>
                  <a:srgbClr val="1902CA"/>
                </a:solidFill>
                <a:latin typeface="Arial" panose="020B0604020202020204" pitchFamily="34" charset="0"/>
                <a:ea typeface="宋体" panose="02010600030101010101" pitchFamily="2" charset="-122"/>
              </a:rPr>
              <a:t>叛乱地区</a:t>
            </a:r>
            <a:r>
              <a:rPr lang="zh-CN" altLang="en-US" sz="2800" b="1" dirty="0">
                <a:solidFill>
                  <a:srgbClr val="000000"/>
                </a:solidFill>
                <a:latin typeface="Arial" panose="020B0604020202020204" pitchFamily="34" charset="0"/>
                <a:ea typeface="宋体" panose="02010600030101010101" pitchFamily="2" charset="-122"/>
              </a:rPr>
              <a:t>的奴隶永远获得自由，</a:t>
            </a:r>
            <a:r>
              <a:rPr lang="zh-CN" altLang="en-US" sz="2800" b="1" dirty="0">
                <a:solidFill>
                  <a:schemeClr val="accent2"/>
                </a:solidFill>
                <a:latin typeface="Arial" panose="020B0604020202020204" pitchFamily="34" charset="0"/>
                <a:ea typeface="宋体" panose="02010600030101010101" pitchFamily="2" charset="-122"/>
              </a:rPr>
              <a:t>并可以以自由人的身份参加北方军队，</a:t>
            </a:r>
            <a:r>
              <a:rPr lang="zh-CN" altLang="en-US" sz="2800" b="1" dirty="0">
                <a:solidFill>
                  <a:srgbClr val="000000"/>
                </a:solidFill>
                <a:latin typeface="Arial" panose="020B0604020202020204" pitchFamily="34" charset="0"/>
                <a:ea typeface="宋体" panose="02010600030101010101" pitchFamily="2" charset="-122"/>
              </a:rPr>
              <a:t>“</a:t>
            </a:r>
            <a:endParaRPr lang="zh-CN" altLang="en-US" sz="2800" b="1" dirty="0">
              <a:solidFill>
                <a:srgbClr val="000000"/>
              </a:solidFill>
              <a:latin typeface="Arial" panose="020B0604020202020204" pitchFamily="34" charset="0"/>
              <a:ea typeface="宋体" panose="02010600030101010101" pitchFamily="2" charset="-122"/>
            </a:endParaRPr>
          </a:p>
          <a:p>
            <a:pPr marL="342900" indent="-342900">
              <a:spcBef>
                <a:spcPct val="20000"/>
              </a:spcBef>
              <a:buClr>
                <a:schemeClr val="hlink"/>
              </a:buClr>
              <a:buSzPct val="70000"/>
              <a:buFont typeface="Wingdings" panose="05000000000000000000" pitchFamily="2" charset="2"/>
            </a:pPr>
            <a:endParaRPr lang="en-US" altLang="zh-CN" sz="3200" b="1" dirty="0">
              <a:solidFill>
                <a:srgbClr val="FF0000"/>
              </a:solidFill>
              <a:latin typeface="Arial" panose="020B0604020202020204" pitchFamily="34" charset="0"/>
              <a:ea typeface="宋体" panose="02010600030101010101" pitchFamily="2" charset="-122"/>
            </a:endParaRPr>
          </a:p>
        </p:txBody>
      </p:sp>
      <p:sp>
        <p:nvSpPr>
          <p:cNvPr id="131079" name="文本框 131078"/>
          <p:cNvSpPr txBox="1"/>
          <p:nvPr/>
        </p:nvSpPr>
        <p:spPr>
          <a:xfrm>
            <a:off x="533400" y="4784725"/>
            <a:ext cx="7923213" cy="977900"/>
          </a:xfrm>
          <a:prstGeom prst="rect">
            <a:avLst/>
          </a:prstGeom>
          <a:noFill/>
          <a:ln w="9525">
            <a:noFill/>
          </a:ln>
        </p:spPr>
        <p:txBody>
          <a:bodyPr>
            <a:spAutoFit/>
          </a:bodyPr>
          <a:p>
            <a:pPr>
              <a:lnSpc>
                <a:spcPct val="60000"/>
              </a:lnSpc>
              <a:spcBef>
                <a:spcPct val="50000"/>
              </a:spcBef>
              <a:buClr>
                <a:schemeClr val="accent1"/>
              </a:buClr>
              <a:buSzPct val="65000"/>
              <a:buFont typeface="Wingdings" panose="05000000000000000000" pitchFamily="2" charset="2"/>
            </a:pPr>
            <a:r>
              <a:rPr lang="zh-CN" altLang="en-US" sz="2800" b="1" dirty="0">
                <a:solidFill>
                  <a:srgbClr val="FF0000"/>
                </a:solidFill>
                <a:latin typeface="Arial" panose="020B0604020202020204" pitchFamily="34" charset="0"/>
                <a:ea typeface="隶书" pitchFamily="49" charset="-122"/>
              </a:rPr>
              <a:t>作用：这两个法令深得人心，</a:t>
            </a:r>
            <a:r>
              <a:rPr lang="zh-CN" altLang="en-US" sz="2800" b="1" dirty="0">
                <a:solidFill>
                  <a:srgbClr val="1902CA"/>
                </a:solidFill>
                <a:latin typeface="Arial" panose="020B0604020202020204" pitchFamily="34" charset="0"/>
                <a:ea typeface="隶书" pitchFamily="49" charset="-122"/>
              </a:rPr>
              <a:t>调动了</a:t>
            </a:r>
            <a:r>
              <a:rPr lang="zh-CN" altLang="en-US" sz="2800" b="1" dirty="0">
                <a:solidFill>
                  <a:srgbClr val="FF0000"/>
                </a:solidFill>
                <a:latin typeface="Arial" panose="020B0604020202020204" pitchFamily="34" charset="0"/>
                <a:ea typeface="隶书" pitchFamily="49" charset="-122"/>
              </a:rPr>
              <a:t>农民尤其是黑人的积极性，他们踊跃参军作战，</a:t>
            </a:r>
            <a:r>
              <a:rPr lang="zh-CN" altLang="en-US" sz="2800" b="1" dirty="0">
                <a:solidFill>
                  <a:srgbClr val="1902CA"/>
                </a:solidFill>
                <a:latin typeface="隶书" pitchFamily="49" charset="-122"/>
                <a:ea typeface="隶书" pitchFamily="49" charset="-122"/>
              </a:rPr>
              <a:t>扭转了</a:t>
            </a:r>
            <a:r>
              <a:rPr lang="zh-CN" altLang="en-US" sz="2800" b="1" dirty="0">
                <a:solidFill>
                  <a:srgbClr val="FF0000"/>
                </a:solidFill>
                <a:latin typeface="隶书" pitchFamily="49" charset="-122"/>
                <a:ea typeface="隶书" pitchFamily="49" charset="-122"/>
              </a:rPr>
              <a:t>战场上的被动局面</a:t>
            </a:r>
            <a:r>
              <a:rPr lang="zh-CN" altLang="en-US" sz="4000" b="1" dirty="0">
                <a:solidFill>
                  <a:srgbClr val="FF0000"/>
                </a:solidFill>
                <a:latin typeface="隶书" pitchFamily="49" charset="-122"/>
                <a:ea typeface="隶书" pitchFamily="49" charset="-122"/>
              </a:rPr>
              <a:t>。</a:t>
            </a:r>
            <a:endParaRPr lang="zh-CN" altLang="en-US" sz="4000" b="1" dirty="0">
              <a:solidFill>
                <a:srgbClr val="FF0000"/>
              </a:solidFill>
              <a:latin typeface="隶书" pitchFamily="49" charset="-122"/>
              <a:ea typeface="隶书" pitchFamily="49" charset="-122"/>
            </a:endParaRPr>
          </a:p>
        </p:txBody>
      </p:sp>
      <p:sp>
        <p:nvSpPr>
          <p:cNvPr id="6" name="Text Box 4"/>
          <p:cNvSpPr txBox="1"/>
          <p:nvPr/>
        </p:nvSpPr>
        <p:spPr>
          <a:xfrm>
            <a:off x="533400" y="3810000"/>
            <a:ext cx="7575550" cy="879475"/>
          </a:xfrm>
          <a:prstGeom prst="rect">
            <a:avLst/>
          </a:prstGeom>
          <a:noFill/>
          <a:ln w="9525" cap="flat" cmpd="sng">
            <a:solidFill>
              <a:schemeClr val="folHlink"/>
            </a:solidFill>
            <a:prstDash val="solid"/>
            <a:miter/>
            <a:headEnd type="none" w="med" len="med"/>
            <a:tailEnd type="none" w="med" len="med"/>
          </a:ln>
        </p:spPr>
        <p:txBody>
          <a:bodyPr>
            <a:spAutoFit/>
          </a:bodyPr>
          <a:p>
            <a:pPr>
              <a:lnSpc>
                <a:spcPct val="80000"/>
              </a:lnSpc>
              <a:spcBef>
                <a:spcPct val="50000"/>
              </a:spcBef>
            </a:pPr>
            <a:r>
              <a:rPr lang="zh-CN" altLang="en-US" sz="3200" b="1" dirty="0">
                <a:solidFill>
                  <a:srgbClr val="FF0000"/>
                </a:solidFill>
                <a:latin typeface="Arial" panose="020B0604020202020204" pitchFamily="34" charset="0"/>
                <a:ea typeface="华文中宋" pitchFamily="2" charset="-122"/>
              </a:rPr>
              <a:t>议一议：</a:t>
            </a:r>
            <a:r>
              <a:rPr lang="zh-CN" altLang="en-US" sz="3200" b="1" i="1" dirty="0">
                <a:latin typeface="Arial" panose="020B0604020202020204" pitchFamily="34" charset="0"/>
                <a:ea typeface="华文中宋" pitchFamily="2" charset="-122"/>
              </a:rPr>
              <a:t>结合法令内容，说说这两个法令的作用。</a:t>
            </a:r>
            <a:endParaRPr lang="zh-CN" altLang="en-US" sz="3200" b="1" i="1" dirty="0">
              <a:latin typeface="Arial" panose="020B0604020202020204" pitchFamily="34" charset="0"/>
              <a:ea typeface="华文中宋" pitchFamily="2" charset="-122"/>
            </a:endParaRPr>
          </a:p>
        </p:txBody>
      </p:sp>
      <p:sp>
        <p:nvSpPr>
          <p:cNvPr id="18439" name="文本框 1"/>
          <p:cNvSpPr txBox="1"/>
          <p:nvPr/>
        </p:nvSpPr>
        <p:spPr>
          <a:xfrm>
            <a:off x="428625" y="53975"/>
            <a:ext cx="8274050" cy="522288"/>
          </a:xfrm>
          <a:prstGeom prst="rect">
            <a:avLst/>
          </a:prstGeom>
          <a:solidFill>
            <a:srgbClr val="FFFF00"/>
          </a:solidFill>
          <a:ln w="9525">
            <a:noFill/>
          </a:ln>
        </p:spPr>
        <p:txBody>
          <a:bodyPr>
            <a:spAutoFit/>
          </a:bodyPr>
          <a:p>
            <a:r>
              <a:rPr lang="en-US" altLang="zh-CN" sz="2800" b="1" dirty="0">
                <a:latin typeface="Arial" panose="020B0604020202020204" pitchFamily="34" charset="0"/>
              </a:rPr>
              <a:t>4.</a:t>
            </a:r>
            <a:r>
              <a:rPr lang="zh-CN" altLang="en-US" sz="2800" b="1" dirty="0">
                <a:latin typeface="Arial" panose="020B0604020202020204" pitchFamily="34" charset="0"/>
              </a:rPr>
              <a:t>转折点：颁布</a:t>
            </a:r>
            <a:r>
              <a:rPr lang="en-US" altLang="zh-CN" sz="2800" b="1" dirty="0">
                <a:solidFill>
                  <a:srgbClr val="FF0000"/>
                </a:solidFill>
                <a:latin typeface="Arial" panose="020B0604020202020204" pitchFamily="34" charset="0"/>
                <a:ea typeface="宋体" panose="02010600030101010101" pitchFamily="2" charset="-122"/>
              </a:rPr>
              <a:t>《</a:t>
            </a:r>
            <a:r>
              <a:rPr lang="zh-CN" altLang="en-US" sz="2800" b="1" dirty="0">
                <a:solidFill>
                  <a:srgbClr val="FF0000"/>
                </a:solidFill>
                <a:latin typeface="Arial" panose="020B0604020202020204" pitchFamily="34" charset="0"/>
                <a:ea typeface="宋体" panose="02010600030101010101" pitchFamily="2" charset="-122"/>
              </a:rPr>
              <a:t>解放黑人奴隶宣言</a:t>
            </a:r>
            <a:r>
              <a:rPr lang="en-US" altLang="zh-CN" sz="2800" b="1" dirty="0">
                <a:solidFill>
                  <a:srgbClr val="FF0000"/>
                </a:solidFill>
                <a:latin typeface="Arial" panose="020B0604020202020204" pitchFamily="34" charset="0"/>
                <a:ea typeface="宋体" panose="02010600030101010101" pitchFamily="2" charset="-122"/>
              </a:rPr>
              <a:t>》</a:t>
            </a:r>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宅地法</a:t>
            </a:r>
            <a:r>
              <a:rPr lang="en-US" altLang="zh-CN" sz="2800" b="1" dirty="0">
                <a:solidFill>
                  <a:srgbClr val="FF0000"/>
                </a:solidFill>
                <a:latin typeface="黑体" panose="02010609060101010101" pitchFamily="49" charset="-122"/>
                <a:ea typeface="黑体" panose="02010609060101010101" pitchFamily="49" charset="-122"/>
              </a:rPr>
              <a:t>》</a:t>
            </a:r>
            <a:endParaRPr lang="en-US" altLang="zh-CN"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xEl>
                                              <p:charRg st="0" end="23"/>
                                            </p:txEl>
                                          </p:spTgt>
                                        </p:tgtEl>
                                        <p:attrNameLst>
                                          <p:attrName>style.visibility</p:attrName>
                                        </p:attrNameLst>
                                      </p:cBhvr>
                                      <p:to>
                                        <p:strVal val="visible"/>
                                      </p:to>
                                    </p:set>
                                    <p:animEffect transition="in" filter="wipe(down)">
                                      <p:cBhvr>
                                        <p:cTn id="10" dur="500"/>
                                        <p:tgtEl>
                                          <p:spTgt spid="6">
                                            <p:txEl>
                                              <p:charRg st="0" end="2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31079">
                                            <p:txEl>
                                              <p:charRg st="0" end="50"/>
                                            </p:txEl>
                                          </p:spTgt>
                                        </p:tgtEl>
                                        <p:attrNameLst>
                                          <p:attrName>style.visibility</p:attrName>
                                        </p:attrNameLst>
                                      </p:cBhvr>
                                      <p:to>
                                        <p:strVal val="visible"/>
                                      </p:to>
                                    </p:set>
                                    <p:anim calcmode="lin" valueType="num">
                                      <p:cBhvr>
                                        <p:cTn id="15" dur="500" fill="hold"/>
                                        <p:tgtEl>
                                          <p:spTgt spid="131079">
                                            <p:txEl>
                                              <p:charRg st="0" end="50"/>
                                            </p:txEl>
                                          </p:spTgt>
                                        </p:tgtEl>
                                        <p:attrNameLst>
                                          <p:attrName>ppt_x</p:attrName>
                                        </p:attrNameLst>
                                      </p:cBhvr>
                                      <p:tavLst>
                                        <p:tav tm="0">
                                          <p:val>
                                            <p:strVal val="#ppt_x"/>
                                          </p:val>
                                        </p:tav>
                                        <p:tav tm="100000">
                                          <p:val>
                                            <p:strVal val="#ppt_x"/>
                                          </p:val>
                                        </p:tav>
                                      </p:tavLst>
                                    </p:anim>
                                    <p:anim calcmode="lin" valueType="num">
                                      <p:cBhvr>
                                        <p:cTn id="16" dur="500" fill="hold"/>
                                        <p:tgtEl>
                                          <p:spTgt spid="131079">
                                            <p:txEl>
                                              <p:charRg st="0" end="5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8"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9560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pic>
        <p:nvPicPr>
          <p:cNvPr id="28676" name="Picture 4"/>
          <p:cNvPicPr>
            <a:picLocks noRot="1" noChangeAspect="1" noChangeArrowheads="1"/>
          </p:cNvPicPr>
          <p:nvPr/>
        </p:nvPicPr>
        <p:blipFill>
          <a:blip r:embed="rId2">
            <a:lum bright="12000" contrast="12000"/>
          </a:blip>
          <a:srcRect l="15283" t="13197" r="19092" b="9505"/>
          <a:stretch>
            <a:fillRect/>
          </a:stretch>
        </p:blipFill>
        <p:spPr bwMode="auto">
          <a:xfrm>
            <a:off x="258128" y="2783681"/>
            <a:ext cx="2288858" cy="284607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8677" name="Text Box 5"/>
          <p:cNvSpPr txBox="1">
            <a:spLocks noChangeArrowheads="1"/>
          </p:cNvSpPr>
          <p:nvPr/>
        </p:nvSpPr>
        <p:spPr bwMode="auto">
          <a:xfrm>
            <a:off x="381000" y="2024063"/>
            <a:ext cx="2041525" cy="1060450"/>
          </a:xfrm>
          <a:prstGeom prst="rect">
            <a:avLst/>
          </a:prstGeom>
        </p:spPr>
        <p:style>
          <a:lnRef idx="2">
            <a:schemeClr val="dk1"/>
          </a:lnRef>
          <a:fillRef idx="1">
            <a:schemeClr val="lt1"/>
          </a:fillRef>
          <a:effectRef idx="0">
            <a:schemeClr val="dk1"/>
          </a:effectRef>
          <a:fontRef idx="minor">
            <a:schemeClr val="dk1"/>
          </a:fontRef>
        </p:style>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marL="0" marR="0" lvl="0" indent="0" algn="just"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GB" sz="2100" b="0"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获得自由的奴隶对林肯充满感激</a:t>
            </a:r>
            <a:endParaRPr kumimoji="0" lang="zh-CN" altLang="en-GB" sz="2100" b="0"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pic>
        <p:nvPicPr>
          <p:cNvPr id="9" name="图片 8"/>
          <p:cNvPicPr>
            <a:picLocks noChangeAspect="1"/>
          </p:cNvPicPr>
          <p:nvPr/>
        </p:nvPicPr>
        <p:blipFill>
          <a:blip r:embed="rId3" cstate="print"/>
          <a:srcRect/>
          <a:stretch>
            <a:fillRect/>
          </a:stretch>
        </p:blipFill>
        <p:spPr bwMode="auto">
          <a:xfrm>
            <a:off x="2722721" y="2118360"/>
            <a:ext cx="3233261" cy="334660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图片 2"/>
          <p:cNvPicPr>
            <a:picLocks noChangeAspect="1"/>
          </p:cNvPicPr>
          <p:nvPr/>
        </p:nvPicPr>
        <p:blipFill>
          <a:blip r:embed="rId4"/>
          <a:stretch>
            <a:fillRect/>
          </a:stretch>
        </p:blipFill>
        <p:spPr>
          <a:xfrm>
            <a:off x="49213" y="1673225"/>
            <a:ext cx="8593137" cy="4833938"/>
          </a:xfrm>
          <a:prstGeom prst="rect">
            <a:avLst/>
          </a:prstGeom>
          <a:noFill/>
          <a:ln w="9525">
            <a:noFill/>
          </a:ln>
        </p:spPr>
      </p:pic>
      <p:sp>
        <p:nvSpPr>
          <p:cNvPr id="2" name="Text Box 22"/>
          <p:cNvSpPr txBox="1"/>
          <p:nvPr/>
        </p:nvSpPr>
        <p:spPr>
          <a:xfrm>
            <a:off x="49213" y="169863"/>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000" fill="hold">
                                          <p:stCondLst>
                                            <p:cond delay="0"/>
                                          </p:stCondLst>
                                        </p:cTn>
                                        <p:tgtEl>
                                          <p:spTgt spid="28676"/>
                                        </p:tgtEl>
                                        <p:attrNameLst>
                                          <p:attrName>style.visibility</p:attrName>
                                        </p:attrNameLst>
                                      </p:cBhvr>
                                      <p:to>
                                        <p:strVal val="visible"/>
                                      </p:to>
                                    </p:set>
                                    <p:animEffect transition="in" filter="randombar(horizontal)">
                                      <p:cBhvr>
                                        <p:cTn id="7" dur="1000"/>
                                        <p:tgtEl>
                                          <p:spTgt spid="2867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8677"/>
                                        </p:tgtEl>
                                        <p:attrNameLst>
                                          <p:attrName>style.visibility</p:attrName>
                                        </p:attrNameLst>
                                      </p:cBhvr>
                                      <p:to>
                                        <p:strVal val="visible"/>
                                      </p:to>
                                    </p:set>
                                    <p:animEffect transition="in" filter="randombar(horizontal)">
                                      <p:cBhvr>
                                        <p:cTn id="10" dur="500"/>
                                        <p:tgtEl>
                                          <p:spTgt spid="28677"/>
                                        </p:tgtEl>
                                      </p:cBhvr>
                                    </p:animEffect>
                                  </p:childTnLst>
                                </p:cTn>
                              </p:par>
                            </p:childTnLst>
                          </p:cTn>
                        </p:par>
                        <p:par>
                          <p:cTn id="11" fill="hold">
                            <p:stCondLst>
                              <p:cond delay="1000"/>
                            </p:stCondLst>
                            <p:childTnLst>
                              <p:par>
                                <p:cTn id="12" presetID="14" presetClass="entr" presetSubtype="10" fill="hold" nodeType="afterEffect">
                                  <p:stCondLst>
                                    <p:cond delay="0"/>
                                  </p:stCondLst>
                                  <p:childTnLst>
                                    <p:set>
                                      <p:cBhvr>
                                        <p:cTn id="13" dur="1000" fill="hold">
                                          <p:stCondLst>
                                            <p:cond delay="0"/>
                                          </p:stCondLst>
                                        </p:cTn>
                                        <p:tgtEl>
                                          <p:spTgt spid="9"/>
                                        </p:tgtEl>
                                        <p:attrNameLst>
                                          <p:attrName>style.visibility</p:attrName>
                                        </p:attrNameLst>
                                      </p:cBhvr>
                                      <p:to>
                                        <p:strVal val="visible"/>
                                      </p:to>
                                    </p:set>
                                    <p:animEffect transition="in" filter="randombar(horizontal)">
                                      <p:cBhvr>
                                        <p:cTn id="14" dur="1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xit" presetSubtype="4" fill="hold" nodeType="clickEffect">
                                  <p:stCondLst>
                                    <p:cond delay="0"/>
                                  </p:stCondLst>
                                  <p:childTnLst>
                                    <p:animEffect transition="out" filter="wipe(down)">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文本框 27650"/>
          <p:cNvSpPr txBox="1"/>
          <p:nvPr/>
        </p:nvSpPr>
        <p:spPr>
          <a:xfrm>
            <a:off x="1357313" y="596900"/>
            <a:ext cx="2806700" cy="554038"/>
          </a:xfrm>
          <a:prstGeom prst="rect">
            <a:avLst/>
          </a:prstGeom>
          <a:noFill/>
          <a:ln w="9525">
            <a:noFill/>
          </a:ln>
        </p:spPr>
        <p:txBody>
          <a:bodyPr>
            <a:spAutoFit/>
          </a:bodyPr>
          <a:p>
            <a:pPr algn="ctr" eaLnBrk="0" hangingPunct="0">
              <a:spcBef>
                <a:spcPct val="50000"/>
              </a:spcBef>
            </a:pPr>
            <a:r>
              <a:rPr lang="zh-CN" altLang="en-US" sz="3000" dirty="0">
                <a:solidFill>
                  <a:srgbClr val="FF3300"/>
                </a:solidFill>
                <a:latin typeface="Calibri" panose="020F0502020204030204" pitchFamily="34" charset="0"/>
                <a:ea typeface="黑体" panose="02010609060101010101" pitchFamily="49" charset="-122"/>
              </a:rPr>
              <a:t>葛底斯堡演说</a:t>
            </a:r>
            <a:endParaRPr lang="zh-CN" altLang="en-US" sz="3000" dirty="0">
              <a:solidFill>
                <a:srgbClr val="FF3300"/>
              </a:solidFill>
              <a:latin typeface="Calibri" panose="020F0502020204030204" pitchFamily="34" charset="0"/>
              <a:ea typeface="黑体" panose="02010609060101010101" pitchFamily="49" charset="-122"/>
            </a:endParaRPr>
          </a:p>
        </p:txBody>
      </p:sp>
      <p:sp>
        <p:nvSpPr>
          <p:cNvPr id="3" name="文本框 2"/>
          <p:cNvSpPr txBox="1"/>
          <p:nvPr/>
        </p:nvSpPr>
        <p:spPr>
          <a:xfrm>
            <a:off x="-26987" y="996950"/>
            <a:ext cx="6142037" cy="5889625"/>
          </a:xfrm>
          <a:prstGeom prst="rect">
            <a:avLst/>
          </a:prstGeom>
          <a:noFill/>
          <a:ln w="9525">
            <a:noFill/>
          </a:ln>
        </p:spPr>
        <p:txBody>
          <a:bodyPr>
            <a:spAutoFit/>
          </a:bodyPr>
          <a:p>
            <a:pPr>
              <a:lnSpc>
                <a:spcPct val="90000"/>
              </a:lnSpc>
            </a:pPr>
            <a:r>
              <a:rPr lang="en-US" altLang="zh-CN" sz="2400" b="1" dirty="0">
                <a:latin typeface="微软雅黑" panose="020B0503020204020204" pitchFamily="34" charset="-122"/>
              </a:rPr>
              <a:t>        </a:t>
            </a:r>
            <a:r>
              <a:rPr lang="zh-CN" altLang="en-US" sz="2400" b="1" dirty="0">
                <a:latin typeface="微软雅黑" panose="020B0503020204020204" pitchFamily="34" charset="-122"/>
              </a:rPr>
              <a:t>87年前，我们的先辈们在这个大陆上接生了一个新型的共和国，她受孕育自由的理念，并献身于一切人生来平等的理想。</a:t>
            </a:r>
            <a:endParaRPr lang="zh-CN" altLang="en-US" sz="2400" b="1" dirty="0">
              <a:latin typeface="微软雅黑" panose="020B0503020204020204" pitchFamily="34" charset="-122"/>
            </a:endParaRPr>
          </a:p>
          <a:p>
            <a:r>
              <a:rPr lang="en-US" altLang="zh-CN" sz="2400" b="1" dirty="0">
                <a:latin typeface="微软雅黑" panose="020B0503020204020204" pitchFamily="34" charset="-122"/>
              </a:rPr>
              <a:t>        ……</a:t>
            </a:r>
            <a:r>
              <a:rPr lang="zh-CN" altLang="en-US" sz="2400" b="1" dirty="0">
                <a:latin typeface="微软雅黑" panose="020B0503020204020204" pitchFamily="34" charset="-122"/>
              </a:rPr>
              <a:t>正是那些活着的或者已经死去的曾经在这里战斗过的英雄们才使得这块土地成为神圣之土。</a:t>
            </a:r>
            <a:r>
              <a:rPr lang="en-US" altLang="zh-CN" sz="2400" b="1" dirty="0">
                <a:latin typeface="微软雅黑" panose="020B0503020204020204" pitchFamily="34" charset="-122"/>
              </a:rPr>
              <a:t>……</a:t>
            </a:r>
            <a:endParaRPr lang="zh-CN" altLang="en-US" sz="2400" b="1" dirty="0">
              <a:latin typeface="微软雅黑" panose="020B0503020204020204" pitchFamily="34" charset="-122"/>
            </a:endParaRPr>
          </a:p>
          <a:p>
            <a:r>
              <a:rPr lang="zh-CN" altLang="en-US" sz="2400" b="1" dirty="0">
                <a:latin typeface="微软雅黑" panose="020B0503020204020204" pitchFamily="34" charset="-122"/>
              </a:rPr>
              <a:t>        这更要求我们这些活着的人去继续英雄们为之战斗，并使之前进的未尽事业。倒是我们应该在这里把自己奉献于仍然留在我们面前的伟大任务——我们要从这些光荣的死者身上汲取更多的献身精神，来完成他们已经完全彻底为之献身的事业；我们要在这里下定最大的决心，不让这些死者白白牺牲；我们要使共和国在上帝保佑下得到自由的新生，要使这个</a:t>
            </a:r>
            <a:r>
              <a:rPr lang="zh-CN" altLang="en-US" sz="2400" b="1" dirty="0">
                <a:solidFill>
                  <a:srgbClr val="FF0000"/>
                </a:solidFill>
                <a:latin typeface="微软雅黑" panose="020B0503020204020204" pitchFamily="34" charset="-122"/>
              </a:rPr>
              <a:t>民有、民治、民享</a:t>
            </a:r>
            <a:r>
              <a:rPr lang="zh-CN" altLang="en-US" sz="2400" b="1" dirty="0">
                <a:latin typeface="微软雅黑" panose="020B0503020204020204" pitchFamily="34" charset="-122"/>
              </a:rPr>
              <a:t>的政府永世长存。</a:t>
            </a:r>
            <a:endParaRPr lang="zh-CN" altLang="en-US" sz="2400" b="1" dirty="0">
              <a:latin typeface="微软雅黑" panose="020B0503020204020204" pitchFamily="34" charset="-122"/>
            </a:endParaRPr>
          </a:p>
        </p:txBody>
      </p:sp>
      <p:pic>
        <p:nvPicPr>
          <p:cNvPr id="20484" name="图片 1"/>
          <p:cNvPicPr>
            <a:picLocks noChangeAspect="1"/>
          </p:cNvPicPr>
          <p:nvPr/>
        </p:nvPicPr>
        <p:blipFill>
          <a:blip r:embed="rId1">
            <a:clrChange>
              <a:clrFrom>
                <a:srgbClr val="FFFFFF"/>
              </a:clrFrom>
              <a:clrTo>
                <a:srgbClr val="FFFFFF">
                  <a:alpha val="0"/>
                </a:srgbClr>
              </a:clrTo>
            </a:clrChange>
          </a:blip>
          <a:stretch>
            <a:fillRect/>
          </a:stretch>
        </p:blipFill>
        <p:spPr>
          <a:xfrm>
            <a:off x="173038" y="84138"/>
            <a:ext cx="6029325" cy="752475"/>
          </a:xfrm>
          <a:prstGeom prst="rect">
            <a:avLst/>
          </a:prstGeom>
          <a:noFill/>
          <a:ln w="9525">
            <a:noFill/>
          </a:ln>
        </p:spPr>
      </p:pic>
      <p:sp>
        <p:nvSpPr>
          <p:cNvPr id="5" name="TextBox 2"/>
          <p:cNvSpPr txBox="1"/>
          <p:nvPr/>
        </p:nvSpPr>
        <p:spPr>
          <a:xfrm>
            <a:off x="947738" y="103188"/>
            <a:ext cx="3954463"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pic>
        <p:nvPicPr>
          <p:cNvPr id="29699" name="Picture 2" descr="usa006"/>
          <p:cNvPicPr>
            <a:picLocks noChangeAspect="1"/>
          </p:cNvPicPr>
          <p:nvPr/>
        </p:nvPicPr>
        <p:blipFill>
          <a:blip r:embed="rId2"/>
          <a:stretch>
            <a:fillRect/>
          </a:stretch>
        </p:blipFill>
        <p:spPr>
          <a:xfrm>
            <a:off x="6115050" y="769938"/>
            <a:ext cx="2759075" cy="3779837"/>
          </a:xfrm>
          <a:prstGeom prst="rect">
            <a:avLst/>
          </a:prstGeom>
          <a:noFill/>
          <a:ln w="57150" cap="flat" cmpd="thinThick">
            <a:solidFill>
              <a:srgbClr val="CC3300"/>
            </a:solidFill>
            <a:prstDash val="solid"/>
            <a:miter/>
            <a:headEnd type="none" w="med" len="med"/>
            <a:tailEnd type="none" w="med" len="med"/>
          </a:ln>
        </p:spPr>
      </p:pic>
      <p:sp>
        <p:nvSpPr>
          <p:cNvPr id="381955" name="Rectangle 3"/>
          <p:cNvSpPr>
            <a:spLocks noChangeArrowheads="1"/>
          </p:cNvSpPr>
          <p:nvPr/>
        </p:nvSpPr>
        <p:spPr bwMode="auto">
          <a:xfrm>
            <a:off x="5922963" y="4778375"/>
            <a:ext cx="3141663" cy="12731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marL="0" marR="0" lvl="0" indent="0" algn="l" defTabSz="914400" rtl="0" eaLnBrk="1" fontAlgn="auto" latinLnBrk="0" hangingPunct="1">
              <a:lnSpc>
                <a:spcPct val="8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1863</a:t>
            </a:r>
            <a:r>
              <a:rPr kumimoji="0" lang="zh-CN" altLang="en-US"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年葛底斯堡战役</a:t>
            </a:r>
            <a:r>
              <a:rPr kumimoji="0" lang="en-US" altLang="zh-CN"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r>
              <a:rPr kumimoji="0" lang="zh-CN" altLang="en-US"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北方转入全面</a:t>
            </a:r>
            <a:r>
              <a:rPr kumimoji="0" lang="zh-CN" altLang="en-US" sz="3200" b="1" i="0" u="none" strike="noStrike" kern="1200" cap="none" spc="0" normalizeH="0" baseline="0" noProof="1">
                <a:ln>
                  <a:noFill/>
                </a:ln>
                <a:solidFill>
                  <a:srgbClr val="FF0000"/>
                </a:solidFill>
                <a:effectLst/>
                <a:uLnTx/>
                <a:uFillTx/>
                <a:latin typeface="宋体" panose="02010600030101010101" pitchFamily="2" charset="-122"/>
                <a:ea typeface="宋体" panose="02010600030101010101" pitchFamily="2" charset="-122"/>
                <a:cs typeface="+mn-cs"/>
              </a:rPr>
              <a:t>反攻</a:t>
            </a:r>
            <a:r>
              <a:rPr kumimoji="0" lang="zh-CN" altLang="en-US"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rPr>
              <a:t>。</a:t>
            </a:r>
            <a:endParaRPr kumimoji="0" lang="zh-CN" altLang="en-US" sz="3200" b="1" i="0" u="none" strike="noStrike" kern="1200" cap="none" spc="0" normalizeH="0" baseline="0" noProof="1">
              <a:ln>
                <a:noFill/>
              </a:ln>
              <a:solidFill>
                <a:schemeClr val="tx1"/>
              </a:solidFill>
              <a:effectLst/>
              <a:uLnTx/>
              <a:uFillTx/>
              <a:latin typeface="宋体" panose="02010600030101010101" pitchFamily="2" charset="-122"/>
              <a:ea typeface="宋体" panose="02010600030101010101" pitchFamily="2" charset="-122"/>
              <a:cs typeface="+mn-cs"/>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ppt_x</p:attrName>
                                        </p:attrNameLst>
                                      </p:cBhvr>
                                      <p:tavLst>
                                        <p:tav tm="0">
                                          <p:val>
                                            <p:strVal val="#ppt_x"/>
                                          </p:val>
                                        </p:tav>
                                        <p:tav tm="100000">
                                          <p:val>
                                            <p:strVal val="#ppt_x"/>
                                          </p:val>
                                        </p:tav>
                                      </p:tavLst>
                                    </p:anim>
                                    <p:anim calcmode="lin" valueType="num">
                                      <p:cBhvr>
                                        <p:cTn id="8" dur="500" fill="hold"/>
                                        <p:tgtEl>
                                          <p:spTgt spid="3481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100000">
                                          <p:val>
                                            <p:strVal val="#ppt_x"/>
                                          </p:val>
                                        </p:tav>
                                      </p:tavLst>
                                    </p:anim>
                                    <p:anim calcmode="lin" valueType="num">
                                      <p:cBhvr>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000" fill="hold">
                                          <p:stCondLst>
                                            <p:cond delay="0"/>
                                          </p:stCondLst>
                                        </p:cTn>
                                        <p:tgtEl>
                                          <p:spTgt spid="29699"/>
                                        </p:tgtEl>
                                        <p:attrNameLst>
                                          <p:attrName>style.visibility</p:attrName>
                                        </p:attrNameLst>
                                      </p:cBhvr>
                                      <p:to>
                                        <p:strVal val="visible"/>
                                      </p:to>
                                    </p:set>
                                    <p:animEffect transition="in" filter="randombar(horizontal)">
                                      <p:cBhvr>
                                        <p:cTn id="17" dur="1000"/>
                                        <p:tgtEl>
                                          <p:spTgt spid="2969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81955"/>
                                        </p:tgtEl>
                                        <p:attrNameLst>
                                          <p:attrName>style.visibility</p:attrName>
                                        </p:attrNameLst>
                                      </p:cBhvr>
                                      <p:to>
                                        <p:strVal val="visible"/>
                                      </p:to>
                                    </p:set>
                                    <p:animEffect transition="in" filter="randombar(horizontal)">
                                      <p:cBhvr>
                                        <p:cTn id="22" dur="500"/>
                                        <p:tgtEl>
                                          <p:spTgt spid="3819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 grpId="0" bldLvl="0" animBg="1"/>
      <p:bldP spid="38195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81956" name="Picture 4" descr="p-troiani099"/>
          <p:cNvPicPr>
            <a:picLocks noChangeAspect="1"/>
          </p:cNvPicPr>
          <p:nvPr/>
        </p:nvPicPr>
        <p:blipFill>
          <a:blip r:embed="rId1"/>
          <a:srcRect l="1225" t="2785" r="1225" b="4477"/>
          <a:stretch>
            <a:fillRect/>
          </a:stretch>
        </p:blipFill>
        <p:spPr>
          <a:xfrm>
            <a:off x="411163" y="2605088"/>
            <a:ext cx="2976562" cy="2725737"/>
          </a:xfrm>
          <a:prstGeom prst="rect">
            <a:avLst/>
          </a:prstGeom>
          <a:noFill/>
          <a:ln w="57150" cap="flat" cmpd="thinThick">
            <a:solidFill>
              <a:srgbClr val="CC3300"/>
            </a:solidFill>
            <a:prstDash val="solid"/>
            <a:miter/>
            <a:headEnd type="none" w="med" len="med"/>
            <a:tailEnd type="none" w="med" len="med"/>
          </a:ln>
        </p:spPr>
      </p:pic>
      <p:pic>
        <p:nvPicPr>
          <p:cNvPr id="21507" name="图片 1"/>
          <p:cNvPicPr>
            <a:picLocks noChangeAspect="1"/>
          </p:cNvPicPr>
          <p:nvPr/>
        </p:nvPicPr>
        <p:blipFill>
          <a:blip r:embed="rId2">
            <a:clrChange>
              <a:clrFrom>
                <a:srgbClr val="FFFFFF"/>
              </a:clrFrom>
              <a:clrTo>
                <a:srgbClr val="FFFFFF">
                  <a:alpha val="0"/>
                </a:srgbClr>
              </a:clrTo>
            </a:clrChange>
          </a:blip>
          <a:stretch>
            <a:fillRect/>
          </a:stretch>
        </p:blipFill>
        <p:spPr>
          <a:xfrm>
            <a:off x="80963" y="928688"/>
            <a:ext cx="6029325" cy="754062"/>
          </a:xfrm>
          <a:prstGeom prst="rect">
            <a:avLst/>
          </a:prstGeom>
          <a:noFill/>
          <a:ln w="9525">
            <a:noFill/>
          </a:ln>
        </p:spPr>
      </p:pic>
      <p:sp>
        <p:nvSpPr>
          <p:cNvPr id="5" name="TextBox 2"/>
          <p:cNvSpPr txBox="1"/>
          <p:nvPr/>
        </p:nvSpPr>
        <p:spPr>
          <a:xfrm>
            <a:off x="1049338" y="1006475"/>
            <a:ext cx="39560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pic>
        <p:nvPicPr>
          <p:cNvPr id="3" name="图片 2" descr="5_20100409233905295Sz"/>
          <p:cNvPicPr>
            <a:picLocks noChangeAspect="1"/>
          </p:cNvPicPr>
          <p:nvPr/>
        </p:nvPicPr>
        <p:blipFill>
          <a:blip r:embed="rId3"/>
          <a:srcRect b="14674"/>
          <a:stretch>
            <a:fillRect/>
          </a:stretch>
        </p:blipFill>
        <p:spPr>
          <a:xfrm>
            <a:off x="4256088" y="2895600"/>
            <a:ext cx="4037012" cy="2435225"/>
          </a:xfrm>
          <a:prstGeom prst="rect">
            <a:avLst/>
          </a:prstGeom>
          <a:noFill/>
          <a:ln w="9525">
            <a:noFill/>
          </a:ln>
        </p:spPr>
      </p:pic>
      <p:sp>
        <p:nvSpPr>
          <p:cNvPr id="6" name="文本框 5"/>
          <p:cNvSpPr txBox="1"/>
          <p:nvPr/>
        </p:nvSpPr>
        <p:spPr>
          <a:xfrm>
            <a:off x="8293100" y="2895600"/>
            <a:ext cx="598488" cy="2755900"/>
          </a:xfrm>
          <a:prstGeom prst="rect">
            <a:avLst/>
          </a:prstGeom>
          <a:noFill/>
          <a:ln w="9525">
            <a:noFill/>
          </a:ln>
        </p:spPr>
        <p:txBody>
          <a:bodyPr vert="eaVert">
            <a:spAutoFit/>
          </a:bodyPr>
          <a:lstStyle/>
          <a:p>
            <a:pPr marR="0" algn="ctr" defTabSz="914400" eaLnBrk="0" fontAlgn="auto" hangingPunct="0">
              <a:spcBef>
                <a:spcPct val="50000"/>
              </a:spcBef>
              <a:buClrTx/>
              <a:buSzTx/>
              <a:buFont typeface="Arial" panose="020B0604020202020204" pitchFamily="34" charset="0"/>
              <a:buNone/>
              <a:defRPr/>
            </a:pPr>
            <a:r>
              <a:rPr kumimoji="0" lang="zh-CN" altLang="en-US" sz="2700" kern="1200" cap="none" spc="0" normalizeH="0" baseline="0" noProof="1">
                <a:effectLst>
                  <a:outerShdw blurRad="38100" dist="38100" dir="2700000">
                    <a:srgbClr val="C0C0C0"/>
                  </a:outerShdw>
                </a:effectLst>
                <a:latin typeface="Calibri" panose="020F0502020204030204" pitchFamily="34" charset="0"/>
                <a:ea typeface="黑体" panose="02010609060101010101" pitchFamily="49" charset="-122"/>
                <a:cs typeface="+mn-ea"/>
              </a:rPr>
              <a:t>度尽劫波兄弟在</a:t>
            </a:r>
            <a:endParaRPr kumimoji="0" lang="zh-CN" altLang="en-US" sz="2700" kern="1200" cap="none" spc="0" normalizeH="0" baseline="0" noProof="1">
              <a:effectLst>
                <a:outerShdw blurRad="38100" dist="38100" dir="2700000">
                  <a:srgbClr val="C0C0C0"/>
                </a:outerShdw>
              </a:effectLst>
              <a:latin typeface="Calibri" panose="020F0502020204030204" pitchFamily="34" charset="0"/>
              <a:ea typeface="黑体" panose="02010609060101010101" pitchFamily="49" charset="-122"/>
              <a:cs typeface="+mn-ea"/>
            </a:endParaRPr>
          </a:p>
        </p:txBody>
      </p:sp>
      <p:sp>
        <p:nvSpPr>
          <p:cNvPr id="7" name="文本框 6"/>
          <p:cNvSpPr txBox="1"/>
          <p:nvPr/>
        </p:nvSpPr>
        <p:spPr>
          <a:xfrm>
            <a:off x="3573463" y="2749550"/>
            <a:ext cx="598488" cy="2725738"/>
          </a:xfrm>
          <a:prstGeom prst="rect">
            <a:avLst/>
          </a:prstGeom>
          <a:noFill/>
          <a:ln w="9525">
            <a:noFill/>
          </a:ln>
        </p:spPr>
        <p:txBody>
          <a:bodyPr vert="eaVert">
            <a:spAutoFit/>
          </a:bodyPr>
          <a:lstStyle/>
          <a:p>
            <a:pPr marR="0" algn="ctr" defTabSz="914400" eaLnBrk="0" fontAlgn="auto" hangingPunct="0">
              <a:spcBef>
                <a:spcPct val="50000"/>
              </a:spcBef>
              <a:buClrTx/>
              <a:buSzTx/>
              <a:buFont typeface="Arial" panose="020B0604020202020204" pitchFamily="34" charset="0"/>
              <a:buNone/>
              <a:defRPr/>
            </a:pPr>
            <a:r>
              <a:rPr kumimoji="0" lang="zh-CN" altLang="en-US" sz="2700" kern="1200" cap="none" spc="0" normalizeH="0" baseline="0" noProof="1">
                <a:effectLst>
                  <a:outerShdw blurRad="38100" dist="38100" dir="2700000">
                    <a:srgbClr val="C0C0C0"/>
                  </a:outerShdw>
                </a:effectLst>
                <a:latin typeface="Calibri" panose="020F0502020204030204" pitchFamily="34" charset="0"/>
                <a:ea typeface="黑体" panose="02010609060101010101" pitchFamily="49" charset="-122"/>
                <a:cs typeface="+mn-ea"/>
              </a:rPr>
              <a:t>相逢一笑泯恩仇</a:t>
            </a:r>
            <a:endParaRPr kumimoji="0" lang="zh-CN" altLang="en-US" sz="2700" kern="1200" cap="none" spc="0" normalizeH="0" baseline="0" noProof="1">
              <a:effectLst>
                <a:outerShdw blurRad="38100" dist="38100" dir="2700000">
                  <a:srgbClr val="C0C0C0"/>
                </a:outerShdw>
              </a:effectLst>
              <a:latin typeface="Calibri" panose="020F0502020204030204" pitchFamily="34" charset="0"/>
              <a:ea typeface="黑体" panose="02010609060101010101" pitchFamily="49" charset="-122"/>
              <a:cs typeface="+mn-ea"/>
            </a:endParaRPr>
          </a:p>
        </p:txBody>
      </p:sp>
      <p:sp>
        <p:nvSpPr>
          <p:cNvPr id="21512" name="文本框 26627"/>
          <p:cNvSpPr txBox="1"/>
          <p:nvPr/>
        </p:nvSpPr>
        <p:spPr>
          <a:xfrm>
            <a:off x="666750" y="1793875"/>
            <a:ext cx="2214563" cy="584200"/>
          </a:xfrm>
          <a:prstGeom prst="rect">
            <a:avLst/>
          </a:prstGeom>
          <a:solidFill>
            <a:srgbClr val="FFFF00"/>
          </a:solidFill>
          <a:ln w="9525">
            <a:noFill/>
          </a:ln>
        </p:spPr>
        <p:txBody>
          <a:bodyPr>
            <a:spAutoFit/>
          </a:bodyPr>
          <a:p>
            <a:pPr algn="ctr" eaLnBrk="0" hangingPunct="0"/>
            <a:r>
              <a:rPr lang="en-US" altLang="zh-CN" sz="3200" b="1" dirty="0">
                <a:latin typeface="黑体" panose="02010609060101010101" pitchFamily="49" charset="-122"/>
                <a:ea typeface="黑体" panose="02010609060101010101" pitchFamily="49" charset="-122"/>
              </a:rPr>
              <a:t>5</a:t>
            </a:r>
            <a:r>
              <a:rPr lang="zh-CN" altLang="en-US" sz="3200" b="1" dirty="0">
                <a:latin typeface="黑体" panose="02010609060101010101" pitchFamily="49" charset="-122"/>
                <a:ea typeface="黑体" panose="02010609060101010101" pitchFamily="49" charset="-122"/>
              </a:rPr>
              <a:t>、结果：</a:t>
            </a:r>
            <a:endParaRPr lang="zh-CN" altLang="en-US" sz="3200" b="1" dirty="0">
              <a:latin typeface="黑体" panose="02010609060101010101" pitchFamily="49" charset="-122"/>
              <a:ea typeface="黑体" panose="02010609060101010101" pitchFamily="49" charset="-122"/>
            </a:endParaRPr>
          </a:p>
        </p:txBody>
      </p:sp>
      <p:sp>
        <p:nvSpPr>
          <p:cNvPr id="2" name="文本框 1"/>
          <p:cNvSpPr txBox="1"/>
          <p:nvPr/>
        </p:nvSpPr>
        <p:spPr>
          <a:xfrm>
            <a:off x="5005388" y="5330825"/>
            <a:ext cx="2540000" cy="1076325"/>
          </a:xfrm>
          <a:prstGeom prst="rect">
            <a:avLst/>
          </a:prstGeom>
          <a:solidFill>
            <a:srgbClr val="FFC000"/>
          </a:solidFill>
          <a:ln w="9525">
            <a:noFill/>
          </a:ln>
        </p:spPr>
        <p:txBody>
          <a:bodyPr>
            <a:spAutoFit/>
          </a:bodyPr>
          <a:p>
            <a:pPr algn="ctr"/>
            <a:r>
              <a:rPr lang="zh-CN" altLang="en-US" sz="3200" b="1" dirty="0">
                <a:latin typeface="黑体" panose="02010609060101010101" pitchFamily="49" charset="-122"/>
                <a:ea typeface="黑体" panose="02010609060101010101" pitchFamily="49" charset="-122"/>
              </a:rPr>
              <a:t>国家的统一                              得到维护。</a:t>
            </a:r>
            <a:endParaRPr lang="zh-CN" altLang="en-US" sz="3200" b="1" dirty="0">
              <a:latin typeface="黑体" panose="02010609060101010101" pitchFamily="49" charset="-122"/>
              <a:ea typeface="黑体" panose="02010609060101010101" pitchFamily="49" charset="-122"/>
            </a:endParaRPr>
          </a:p>
        </p:txBody>
      </p:sp>
      <p:sp>
        <p:nvSpPr>
          <p:cNvPr id="381957" name="Text Box 5">
            <a:hlinkClick r:id="" action="ppaction://noaction"/>
          </p:cNvPr>
          <p:cNvSpPr txBox="1">
            <a:spLocks noChangeArrowheads="1"/>
          </p:cNvSpPr>
          <p:nvPr/>
        </p:nvSpPr>
        <p:spPr bwMode="auto">
          <a:xfrm>
            <a:off x="2705100" y="1793875"/>
            <a:ext cx="5262563" cy="584200"/>
          </a:xfrm>
          <a:prstGeom prst="rect">
            <a:avLst/>
          </a:prstGeom>
          <a:solidFill>
            <a:srgbClr val="FFFF00"/>
          </a:solidFill>
        </p:spPr>
        <p:style>
          <a:lnRef idx="3">
            <a:schemeClr val="lt1"/>
          </a:lnRef>
          <a:fillRef idx="1">
            <a:schemeClr val="accent1"/>
          </a:fillRef>
          <a:effectRef idx="1">
            <a:schemeClr val="accent1"/>
          </a:effectRef>
          <a:fontRef idx="minor">
            <a:schemeClr val="lt1"/>
          </a:fontRef>
        </p:style>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1" lang="en-US" altLang="zh-CN" sz="3200" b="1" i="0" u="none" strike="noStrike" kern="1200" cap="none" spc="0" normalizeH="0" baseline="0" noProof="1">
                <a:ln>
                  <a:noFill/>
                </a:ln>
                <a:solidFill>
                  <a:srgbClr val="FF0000"/>
                </a:solidFill>
                <a:effectLst/>
                <a:uLnTx/>
                <a:uFillTx/>
                <a:latin typeface="宋体" panose="02010600030101010101" pitchFamily="2" charset="-122"/>
                <a:ea typeface="宋体" panose="02010600030101010101" pitchFamily="2" charset="-122"/>
                <a:cs typeface="+mn-cs"/>
              </a:rPr>
              <a:t>1865</a:t>
            </a:r>
            <a:r>
              <a:rPr kumimoji="1" lang="zh-CN" altLang="en-US" sz="3200" b="1" i="0" u="none" strike="noStrike" kern="1200" cap="none" spc="0" normalizeH="0" baseline="0" noProof="1">
                <a:ln>
                  <a:noFill/>
                </a:ln>
                <a:solidFill>
                  <a:srgbClr val="FF0000"/>
                </a:solidFill>
                <a:effectLst/>
                <a:uLnTx/>
                <a:uFillTx/>
                <a:latin typeface="宋体" panose="02010600030101010101" pitchFamily="2" charset="-122"/>
                <a:ea typeface="宋体" panose="02010600030101010101" pitchFamily="2" charset="-122"/>
                <a:cs typeface="+mn-cs"/>
              </a:rPr>
              <a:t>年南方投降，北方胜利。</a:t>
            </a:r>
            <a:endParaRPr kumimoji="1" lang="zh-CN" altLang="en-US" sz="3200" b="1" i="0" u="none" strike="noStrike" kern="1200" cap="none" spc="0" normalizeH="0" baseline="0" noProof="1">
              <a:ln>
                <a:noFill/>
              </a:ln>
              <a:solidFill>
                <a:srgbClr val="FF0000"/>
              </a:solidFill>
              <a:effectLst/>
              <a:uLnTx/>
              <a:uFillTx/>
              <a:latin typeface="宋体" panose="02010600030101010101" pitchFamily="2" charset="-122"/>
              <a:ea typeface="宋体" panose="02010600030101010101" pitchFamily="2" charset="-122"/>
              <a:cs typeface="+mn-cs"/>
            </a:endParaRPr>
          </a:p>
        </p:txBody>
      </p:sp>
      <p:sp>
        <p:nvSpPr>
          <p:cNvPr id="4" name="Text Box 22"/>
          <p:cNvSpPr txBox="1"/>
          <p:nvPr/>
        </p:nvSpPr>
        <p:spPr>
          <a:xfrm>
            <a:off x="-1587" y="26988"/>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500" fill="hold">
                                          <p:stCondLst>
                                            <p:cond delay="0"/>
                                          </p:stCondLst>
                                        </p:cTn>
                                        <p:tgtEl>
                                          <p:spTgt spid="381957"/>
                                        </p:tgtEl>
                                        <p:attrNameLst>
                                          <p:attrName>style.visibility</p:attrName>
                                        </p:attrNameLst>
                                      </p:cBhvr>
                                      <p:to>
                                        <p:strVal val="visible"/>
                                      </p:to>
                                    </p:set>
                                    <p:animEffect transition="in" filter="fade">
                                      <p:cBhvr>
                                        <p:cTn id="7" dur="500"/>
                                        <p:tgtEl>
                                          <p:spTgt spid="3819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1956"/>
                                        </p:tgtEl>
                                        <p:attrNameLst>
                                          <p:attrName>style.visibility</p:attrName>
                                        </p:attrNameLst>
                                      </p:cBhvr>
                                      <p:to>
                                        <p:strVal val="visible"/>
                                      </p:to>
                                    </p:set>
                                    <p:animEffect transition="in" filter="fade">
                                      <p:cBhvr>
                                        <p:cTn id="12" dur="500"/>
                                        <p:tgtEl>
                                          <p:spTgt spid="381956"/>
                                        </p:tgtEl>
                                      </p:cBhvr>
                                    </p:animEffect>
                                  </p:childTnLst>
                                </p:cTn>
                              </p:par>
                              <p:par>
                                <p:cTn id="13" presetID="55"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strVal val="#ppt_w*0.70"/>
                                          </p:val>
                                        </p:tav>
                                        <p:tav tm="100000">
                                          <p:val>
                                            <p:strVal val="#ppt_w"/>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6">
                                            <p:txEl>
                                              <p:charRg st="0" end="8"/>
                                            </p:txEl>
                                          </p:spTgt>
                                        </p:tgtEl>
                                        <p:attrNameLst>
                                          <p:attrName>style.visibility</p:attrName>
                                        </p:attrNameLst>
                                      </p:cBhvr>
                                      <p:to>
                                        <p:strVal val="visible"/>
                                      </p:to>
                                    </p:set>
                                    <p:anim calcmode="lin" valueType="num">
                                      <p:cBhvr>
                                        <p:cTn id="22" dur="500" fill="hold"/>
                                        <p:tgtEl>
                                          <p:spTgt spid="6">
                                            <p:txEl>
                                              <p:charRg st="0" end="8"/>
                                            </p:txEl>
                                          </p:spTgt>
                                        </p:tgtEl>
                                        <p:attrNameLst>
                                          <p:attrName>ppt_x</p:attrName>
                                        </p:attrNameLst>
                                      </p:cBhvr>
                                      <p:tavLst>
                                        <p:tav tm="0">
                                          <p:val>
                                            <p:strVal val="#ppt_x"/>
                                          </p:val>
                                        </p:tav>
                                        <p:tav tm="100000">
                                          <p:val>
                                            <p:strVal val="#ppt_x"/>
                                          </p:val>
                                        </p:tav>
                                      </p:tavLst>
                                    </p:anim>
                                    <p:anim calcmode="lin" valueType="num">
                                      <p:cBhvr>
                                        <p:cTn id="23" dur="500" fill="hold"/>
                                        <p:tgtEl>
                                          <p:spTgt spid="6">
                                            <p:txEl>
                                              <p:charRg st="0" end="8"/>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down)">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bldLvl="0" animBg="1"/>
      <p:bldP spid="38195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03" name="Rectangle 3"/>
          <p:cNvSpPr>
            <a:spLocks noGrp="1" noChangeArrowheads="1"/>
          </p:cNvSpPr>
          <p:nvPr>
            <p:ph type="title"/>
          </p:nvPr>
        </p:nvSpPr>
        <p:spPr>
          <a:xfrm>
            <a:off x="228600" y="304800"/>
            <a:ext cx="8001000" cy="914400"/>
          </a:xfrm>
        </p:spPr>
        <p:txBody>
          <a:bodyPr vert="horz"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j-cs"/>
              </a:rPr>
              <a:t>美国内战北方胜利的原因：</a:t>
            </a:r>
            <a:endParaRPr kumimoji="0" lang="zh-CN" alt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宋体" panose="02010600030101010101" pitchFamily="2" charset="-122"/>
              <a:ea typeface="宋体" panose="02010600030101010101" pitchFamily="2" charset="-122"/>
              <a:cs typeface="+mj-cs"/>
            </a:endParaRPr>
          </a:p>
        </p:txBody>
      </p:sp>
      <p:sp>
        <p:nvSpPr>
          <p:cNvPr id="22531" name="Object 2"/>
          <p:cNvSpPr>
            <a:spLocks noChangeAspect="1"/>
          </p:cNvSpPr>
          <p:nvPr/>
        </p:nvSpPr>
        <p:spPr>
          <a:xfrm>
            <a:off x="6172200" y="2971800"/>
            <a:ext cx="2311400" cy="3276600"/>
          </a:xfrm>
          <a:prstGeom prst="rect">
            <a:avLst/>
          </a:prstGeom>
          <a:noFill/>
          <a:ln w="9525">
            <a:noFill/>
          </a:ln>
        </p:spPr>
        <p:txBody>
          <a:bodyPr/>
          <a:p>
            <a:endParaRPr lang="zh-CN" altLang="en-US"/>
          </a:p>
        </p:txBody>
      </p:sp>
      <p:sp>
        <p:nvSpPr>
          <p:cNvPr id="102409" name="Text Box 9"/>
          <p:cNvSpPr txBox="1"/>
          <p:nvPr/>
        </p:nvSpPr>
        <p:spPr>
          <a:xfrm>
            <a:off x="506413" y="2505075"/>
            <a:ext cx="5834062" cy="523875"/>
          </a:xfrm>
          <a:prstGeom prst="rect">
            <a:avLst/>
          </a:prstGeom>
          <a:noFill/>
          <a:ln w="9525">
            <a:noFill/>
          </a:ln>
        </p:spPr>
        <p:txBody>
          <a:bodyPr>
            <a:spAutoFit/>
          </a:bodyPr>
          <a:p>
            <a:pPr>
              <a:spcBef>
                <a:spcPct val="50000"/>
              </a:spcBef>
              <a:buFont typeface="Wingdings" panose="05000000000000000000" pitchFamily="2" charset="2"/>
              <a:buChar char="Ø"/>
            </a:pPr>
            <a:r>
              <a:rPr lang="zh-CN" altLang="en-US" sz="2800" b="1" dirty="0">
                <a:solidFill>
                  <a:srgbClr val="0000FF"/>
                </a:solidFill>
                <a:latin typeface="Arial" panose="020B0604020202020204" pitchFamily="34" charset="0"/>
                <a:ea typeface="黑体" panose="02010609060101010101" pitchFamily="49" charset="-122"/>
              </a:rPr>
              <a:t>北方经济、军事实力强大</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102411" name="Text Box 11"/>
          <p:cNvSpPr txBox="1"/>
          <p:nvPr/>
        </p:nvSpPr>
        <p:spPr>
          <a:xfrm>
            <a:off x="609600" y="3149600"/>
            <a:ext cx="6324600" cy="1384300"/>
          </a:xfrm>
          <a:prstGeom prst="rect">
            <a:avLst/>
          </a:prstGeom>
          <a:noFill/>
          <a:ln w="9525">
            <a:noFill/>
          </a:ln>
        </p:spPr>
        <p:txBody>
          <a:bodyPr>
            <a:spAutoFit/>
          </a:bodyPr>
          <a:p>
            <a:pPr>
              <a:buFont typeface="Wingdings" panose="05000000000000000000" pitchFamily="2" charset="2"/>
              <a:buChar char="Ø"/>
            </a:pPr>
            <a:r>
              <a:rPr lang="zh-CN" altLang="en-US" sz="2800" b="1" dirty="0">
                <a:solidFill>
                  <a:srgbClr val="0000FF"/>
                </a:solidFill>
                <a:latin typeface="Arial" panose="020B0604020202020204" pitchFamily="34" charset="0"/>
                <a:ea typeface="黑体" panose="02010609060101010101" pitchFamily="49" charset="-122"/>
              </a:rPr>
              <a:t>广大士兵的英勇作战</a:t>
            </a:r>
            <a:endParaRPr lang="zh-CN" altLang="en-US" sz="2800" b="1" dirty="0">
              <a:solidFill>
                <a:srgbClr val="0000FF"/>
              </a:solidFill>
              <a:latin typeface="Arial" panose="020B0604020202020204" pitchFamily="34" charset="0"/>
              <a:ea typeface="黑体" panose="02010609060101010101" pitchFamily="49" charset="-122"/>
            </a:endParaRPr>
          </a:p>
          <a:p>
            <a:pPr>
              <a:buFont typeface="Wingdings" panose="05000000000000000000" pitchFamily="2" charset="2"/>
              <a:buChar char="Ø"/>
            </a:pPr>
            <a:endParaRPr lang="zh-CN" altLang="en-US" sz="2800" b="1" dirty="0">
              <a:solidFill>
                <a:srgbClr val="0000FF"/>
              </a:solidFill>
              <a:latin typeface="Arial" panose="020B0604020202020204" pitchFamily="34" charset="0"/>
              <a:ea typeface="黑体" panose="02010609060101010101" pitchFamily="49" charset="-122"/>
            </a:endParaRPr>
          </a:p>
          <a:p>
            <a:pPr>
              <a:buFont typeface="Wingdings" panose="05000000000000000000" pitchFamily="2" charset="2"/>
              <a:buChar char="Ø"/>
            </a:pPr>
            <a:r>
              <a:rPr lang="zh-CN" altLang="en-US" sz="2800" b="1" dirty="0">
                <a:solidFill>
                  <a:srgbClr val="0000FF"/>
                </a:solidFill>
                <a:latin typeface="Arial" panose="020B0604020202020204" pitchFamily="34" charset="0"/>
                <a:ea typeface="黑体" panose="02010609060101010101" pitchFamily="49" charset="-122"/>
              </a:rPr>
              <a:t>人民群众的支持，人心所向</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102412" name="Text Box 12"/>
          <p:cNvSpPr txBox="1"/>
          <p:nvPr/>
        </p:nvSpPr>
        <p:spPr>
          <a:xfrm>
            <a:off x="609600" y="4748213"/>
            <a:ext cx="4968875" cy="523875"/>
          </a:xfrm>
          <a:prstGeom prst="rect">
            <a:avLst/>
          </a:prstGeom>
          <a:noFill/>
          <a:ln w="9525">
            <a:noFill/>
          </a:ln>
        </p:spPr>
        <p:txBody>
          <a:bodyPr>
            <a:spAutoFit/>
          </a:bodyPr>
          <a:p>
            <a:pPr>
              <a:spcBef>
                <a:spcPct val="50000"/>
              </a:spcBef>
              <a:buFont typeface="Wingdings" panose="05000000000000000000" pitchFamily="2" charset="2"/>
              <a:buChar char="Ø"/>
            </a:pPr>
            <a:r>
              <a:rPr lang="zh-CN" altLang="en-US" sz="2800" b="1" dirty="0">
                <a:solidFill>
                  <a:srgbClr val="0000FF"/>
                </a:solidFill>
                <a:latin typeface="Arial" panose="020B0604020202020204" pitchFamily="34" charset="0"/>
                <a:ea typeface="黑体" panose="02010609060101010101" pitchFamily="49" charset="-122"/>
              </a:rPr>
              <a:t>林肯政府的正确领导</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102414" name="Text Box 14"/>
          <p:cNvSpPr txBox="1"/>
          <p:nvPr/>
        </p:nvSpPr>
        <p:spPr>
          <a:xfrm>
            <a:off x="469900" y="1733550"/>
            <a:ext cx="4797425" cy="523875"/>
          </a:xfrm>
          <a:prstGeom prst="rect">
            <a:avLst/>
          </a:prstGeom>
          <a:noFill/>
          <a:ln w="9525">
            <a:noFill/>
          </a:ln>
        </p:spPr>
        <p:txBody>
          <a:bodyPr wrap="none">
            <a:spAutoFit/>
          </a:bodyPr>
          <a:p>
            <a:pPr>
              <a:buFont typeface="Wingdings" panose="05000000000000000000" pitchFamily="2" charset="2"/>
              <a:buChar char="Ø"/>
            </a:pPr>
            <a:r>
              <a:rPr lang="zh-CN" altLang="en-US" sz="2800" b="1" dirty="0">
                <a:solidFill>
                  <a:srgbClr val="0000FF"/>
                </a:solidFill>
                <a:latin typeface="Arial" panose="020B0604020202020204" pitchFamily="34" charset="0"/>
                <a:ea typeface="黑体" panose="02010609060101010101" pitchFamily="49" charset="-122"/>
              </a:rPr>
              <a:t>北方军队的战斗具有正义性</a:t>
            </a:r>
            <a:endParaRPr lang="zh-CN" altLang="en-US" sz="2800" b="1" dirty="0">
              <a:solidFill>
                <a:srgbClr val="0000FF"/>
              </a:solidFill>
              <a:latin typeface="Arial" panose="020B0604020202020204" pitchFamily="34" charset="0"/>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02414"/>
                                        </p:tgtEl>
                                        <p:attrNameLst>
                                          <p:attrName>style.visibility</p:attrName>
                                        </p:attrNameLst>
                                      </p:cBhvr>
                                      <p:to>
                                        <p:strVal val="visible"/>
                                      </p:to>
                                    </p:set>
                                    <p:anim calcmode="lin" valueType="num">
                                      <p:cBhvr>
                                        <p:cTn id="7" dur="500" fill="hold"/>
                                        <p:tgtEl>
                                          <p:spTgt spid="102414"/>
                                        </p:tgtEl>
                                        <p:attrNameLst>
                                          <p:attrName>ppt_w</p:attrName>
                                        </p:attrNameLst>
                                      </p:cBhvr>
                                      <p:tavLst>
                                        <p:tav tm="0">
                                          <p:val>
                                            <p:strVal val="#ppt_w*0.05"/>
                                          </p:val>
                                        </p:tav>
                                        <p:tav tm="100000">
                                          <p:val>
                                            <p:strVal val="#ppt_w"/>
                                          </p:val>
                                        </p:tav>
                                      </p:tavLst>
                                    </p:anim>
                                    <p:anim calcmode="lin" valueType="num">
                                      <p:cBhvr>
                                        <p:cTn id="8" dur="500" fill="hold"/>
                                        <p:tgtEl>
                                          <p:spTgt spid="102414"/>
                                        </p:tgtEl>
                                        <p:attrNameLst>
                                          <p:attrName>ppt_h</p:attrName>
                                        </p:attrNameLst>
                                      </p:cBhvr>
                                      <p:tavLst>
                                        <p:tav tm="0">
                                          <p:val>
                                            <p:strVal val="#ppt_h"/>
                                          </p:val>
                                        </p:tav>
                                        <p:tav tm="100000">
                                          <p:val>
                                            <p:strVal val="#ppt_h"/>
                                          </p:val>
                                        </p:tav>
                                      </p:tavLst>
                                    </p:anim>
                                    <p:anim calcmode="lin" valueType="num">
                                      <p:cBhvr>
                                        <p:cTn id="9" dur="500" fill="hold"/>
                                        <p:tgtEl>
                                          <p:spTgt spid="102414"/>
                                        </p:tgtEl>
                                        <p:attrNameLst>
                                          <p:attrName>ppt_x</p:attrName>
                                        </p:attrNameLst>
                                      </p:cBhvr>
                                      <p:tavLst>
                                        <p:tav tm="0">
                                          <p:val>
                                            <p:strVal val="#ppt_x-.2"/>
                                          </p:val>
                                        </p:tav>
                                        <p:tav tm="100000">
                                          <p:val>
                                            <p:strVal val="#ppt_x"/>
                                          </p:val>
                                        </p:tav>
                                      </p:tavLst>
                                    </p:anim>
                                    <p:anim calcmode="lin" valueType="num">
                                      <p:cBhvr>
                                        <p:cTn id="10" dur="500" fill="hold"/>
                                        <p:tgtEl>
                                          <p:spTgt spid="102414"/>
                                        </p:tgtEl>
                                        <p:attrNameLst>
                                          <p:attrName>ppt_y</p:attrName>
                                        </p:attrNameLst>
                                      </p:cBhvr>
                                      <p:tavLst>
                                        <p:tav tm="0">
                                          <p:val>
                                            <p:strVal val="#ppt_y"/>
                                          </p:val>
                                        </p:tav>
                                        <p:tav tm="100000">
                                          <p:val>
                                            <p:strVal val="#ppt_y"/>
                                          </p:val>
                                        </p:tav>
                                      </p:tavLst>
                                    </p:anim>
                                    <p:animEffect transition="in" filter="fade">
                                      <p:cBhvr>
                                        <p:cTn id="11" dur="500"/>
                                        <p:tgtEl>
                                          <p:spTgt spid="102414"/>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02409"/>
                                        </p:tgtEl>
                                        <p:attrNameLst>
                                          <p:attrName>style.visibility</p:attrName>
                                        </p:attrNameLst>
                                      </p:cBhvr>
                                      <p:to>
                                        <p:strVal val="visible"/>
                                      </p:to>
                                    </p:set>
                                    <p:anim calcmode="lin" valueType="num">
                                      <p:cBhvr>
                                        <p:cTn id="16" dur="500" fill="hold"/>
                                        <p:tgtEl>
                                          <p:spTgt spid="102409"/>
                                        </p:tgtEl>
                                        <p:attrNameLst>
                                          <p:attrName>ppt_w</p:attrName>
                                        </p:attrNameLst>
                                      </p:cBhvr>
                                      <p:tavLst>
                                        <p:tav tm="0">
                                          <p:val>
                                            <p:fltVal val="0.000000"/>
                                          </p:val>
                                        </p:tav>
                                        <p:tav tm="100000">
                                          <p:val>
                                            <p:strVal val="#ppt_w"/>
                                          </p:val>
                                        </p:tav>
                                      </p:tavLst>
                                    </p:anim>
                                    <p:anim calcmode="lin" valueType="num">
                                      <p:cBhvr>
                                        <p:cTn id="17" dur="500" fill="hold"/>
                                        <p:tgtEl>
                                          <p:spTgt spid="102409"/>
                                        </p:tgtEl>
                                        <p:attrNameLst>
                                          <p:attrName>ppt_h</p:attrName>
                                        </p:attrNameLst>
                                      </p:cBhvr>
                                      <p:tavLst>
                                        <p:tav tm="0">
                                          <p:val>
                                            <p:fltVal val="0.000000"/>
                                          </p:val>
                                        </p:tav>
                                        <p:tav tm="100000">
                                          <p:val>
                                            <p:strVal val="#ppt_h"/>
                                          </p:val>
                                        </p:tav>
                                      </p:tavLst>
                                    </p:anim>
                                    <p:animEffect transition="in" filter="fade">
                                      <p:cBhvr>
                                        <p:cTn id="18" dur="500"/>
                                        <p:tgtEl>
                                          <p:spTgt spid="102409"/>
                                        </p:tgtEl>
                                      </p:cBhvr>
                                    </p:animEffect>
                                  </p:childTnLst>
                                </p:cTn>
                              </p:par>
                            </p:childTnLst>
                          </p:cTn>
                        </p:par>
                      </p:childTnLst>
                    </p:cTn>
                  </p:par>
                  <p:par>
                    <p:cTn id="19" fill="hold">
                      <p:stCondLst>
                        <p:cond delay="indefinite"/>
                      </p:stCondLst>
                      <p:childTnLst>
                        <p:par>
                          <p:cTn id="20" fill="hold">
                            <p:stCondLst>
                              <p:cond delay="0"/>
                            </p:stCondLst>
                            <p:childTnLst>
                              <p:par>
                                <p:cTn id="21" presetID="54" presetClass="entr" presetSubtype="0" accel="100000" fill="hold" grpId="0" nodeType="clickEffect">
                                  <p:stCondLst>
                                    <p:cond delay="0"/>
                                  </p:stCondLst>
                                  <p:childTnLst>
                                    <p:set>
                                      <p:cBhvr>
                                        <p:cTn id="22" dur="1" fill="hold">
                                          <p:stCondLst>
                                            <p:cond delay="0"/>
                                          </p:stCondLst>
                                        </p:cTn>
                                        <p:tgtEl>
                                          <p:spTgt spid="102411">
                                            <p:txEl>
                                              <p:charRg st="0" end="10"/>
                                            </p:txEl>
                                          </p:spTgt>
                                        </p:tgtEl>
                                        <p:attrNameLst>
                                          <p:attrName>style.visibility</p:attrName>
                                        </p:attrNameLst>
                                      </p:cBhvr>
                                      <p:to>
                                        <p:strVal val="visible"/>
                                      </p:to>
                                    </p:set>
                                    <p:anim calcmode="lin" valueType="num">
                                      <p:cBhvr>
                                        <p:cTn id="23" dur="500" fill="hold"/>
                                        <p:tgtEl>
                                          <p:spTgt spid="102411">
                                            <p:txEl>
                                              <p:charRg st="0" end="10"/>
                                            </p:txEl>
                                          </p:spTgt>
                                        </p:tgtEl>
                                        <p:attrNameLst>
                                          <p:attrName>ppt_w</p:attrName>
                                        </p:attrNameLst>
                                      </p:cBhvr>
                                      <p:tavLst>
                                        <p:tav tm="0">
                                          <p:val>
                                            <p:strVal val="#ppt_w*0.05"/>
                                          </p:val>
                                        </p:tav>
                                        <p:tav tm="100000">
                                          <p:val>
                                            <p:strVal val="#ppt_w"/>
                                          </p:val>
                                        </p:tav>
                                      </p:tavLst>
                                    </p:anim>
                                    <p:anim calcmode="lin" valueType="num">
                                      <p:cBhvr>
                                        <p:cTn id="24" dur="500" fill="hold"/>
                                        <p:tgtEl>
                                          <p:spTgt spid="102411">
                                            <p:txEl>
                                              <p:charRg st="0" end="10"/>
                                            </p:txEl>
                                          </p:spTgt>
                                        </p:tgtEl>
                                        <p:attrNameLst>
                                          <p:attrName>ppt_h</p:attrName>
                                        </p:attrNameLst>
                                      </p:cBhvr>
                                      <p:tavLst>
                                        <p:tav tm="0">
                                          <p:val>
                                            <p:strVal val="#ppt_h"/>
                                          </p:val>
                                        </p:tav>
                                        <p:tav tm="100000">
                                          <p:val>
                                            <p:strVal val="#ppt_h"/>
                                          </p:val>
                                        </p:tav>
                                      </p:tavLst>
                                    </p:anim>
                                    <p:anim calcmode="lin" valueType="num">
                                      <p:cBhvr>
                                        <p:cTn id="25" dur="500" fill="hold"/>
                                        <p:tgtEl>
                                          <p:spTgt spid="102411">
                                            <p:txEl>
                                              <p:charRg st="0" end="10"/>
                                            </p:txEl>
                                          </p:spTgt>
                                        </p:tgtEl>
                                        <p:attrNameLst>
                                          <p:attrName>ppt_x</p:attrName>
                                        </p:attrNameLst>
                                      </p:cBhvr>
                                      <p:tavLst>
                                        <p:tav tm="0">
                                          <p:val>
                                            <p:strVal val="#ppt_x-.2"/>
                                          </p:val>
                                        </p:tav>
                                        <p:tav tm="100000">
                                          <p:val>
                                            <p:strVal val="#ppt_x"/>
                                          </p:val>
                                        </p:tav>
                                      </p:tavLst>
                                    </p:anim>
                                    <p:anim calcmode="lin" valueType="num">
                                      <p:cBhvr>
                                        <p:cTn id="26" dur="500" fill="hold"/>
                                        <p:tgtEl>
                                          <p:spTgt spid="102411">
                                            <p:txEl>
                                              <p:charRg st="0" end="10"/>
                                            </p:txEl>
                                          </p:spTgt>
                                        </p:tgtEl>
                                        <p:attrNameLst>
                                          <p:attrName>ppt_y</p:attrName>
                                        </p:attrNameLst>
                                      </p:cBhvr>
                                      <p:tavLst>
                                        <p:tav tm="0">
                                          <p:val>
                                            <p:strVal val="#ppt_y"/>
                                          </p:val>
                                        </p:tav>
                                        <p:tav tm="100000">
                                          <p:val>
                                            <p:strVal val="#ppt_y"/>
                                          </p:val>
                                        </p:tav>
                                      </p:tavLst>
                                    </p:anim>
                                    <p:animEffect transition="in" filter="fade">
                                      <p:cBhvr>
                                        <p:cTn id="27" dur="500"/>
                                        <p:tgtEl>
                                          <p:spTgt spid="102411">
                                            <p:txEl>
                                              <p:charRg st="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4" presetClass="entr" presetSubtype="0" accel="100000" fill="hold" grpId="0" nodeType="clickEffect">
                                  <p:stCondLst>
                                    <p:cond delay="0"/>
                                  </p:stCondLst>
                                  <p:childTnLst>
                                    <p:set>
                                      <p:cBhvr>
                                        <p:cTn id="31" dur="1" fill="hold">
                                          <p:stCondLst>
                                            <p:cond delay="0"/>
                                          </p:stCondLst>
                                        </p:cTn>
                                        <p:tgtEl>
                                          <p:spTgt spid="102411">
                                            <p:txEl>
                                              <p:charRg st="11" end="24"/>
                                            </p:txEl>
                                          </p:spTgt>
                                        </p:tgtEl>
                                        <p:attrNameLst>
                                          <p:attrName>style.visibility</p:attrName>
                                        </p:attrNameLst>
                                      </p:cBhvr>
                                      <p:to>
                                        <p:strVal val="visible"/>
                                      </p:to>
                                    </p:set>
                                    <p:anim calcmode="lin" valueType="num">
                                      <p:cBhvr>
                                        <p:cTn id="32" dur="500" fill="hold"/>
                                        <p:tgtEl>
                                          <p:spTgt spid="102411">
                                            <p:txEl>
                                              <p:charRg st="11" end="24"/>
                                            </p:txEl>
                                          </p:spTgt>
                                        </p:tgtEl>
                                        <p:attrNameLst>
                                          <p:attrName>ppt_w</p:attrName>
                                        </p:attrNameLst>
                                      </p:cBhvr>
                                      <p:tavLst>
                                        <p:tav tm="0">
                                          <p:val>
                                            <p:strVal val="#ppt_w*0.05"/>
                                          </p:val>
                                        </p:tav>
                                        <p:tav tm="100000">
                                          <p:val>
                                            <p:strVal val="#ppt_w"/>
                                          </p:val>
                                        </p:tav>
                                      </p:tavLst>
                                    </p:anim>
                                    <p:anim calcmode="lin" valueType="num">
                                      <p:cBhvr>
                                        <p:cTn id="33" dur="500" fill="hold"/>
                                        <p:tgtEl>
                                          <p:spTgt spid="102411">
                                            <p:txEl>
                                              <p:charRg st="11" end="24"/>
                                            </p:txEl>
                                          </p:spTgt>
                                        </p:tgtEl>
                                        <p:attrNameLst>
                                          <p:attrName>ppt_h</p:attrName>
                                        </p:attrNameLst>
                                      </p:cBhvr>
                                      <p:tavLst>
                                        <p:tav tm="0">
                                          <p:val>
                                            <p:strVal val="#ppt_h"/>
                                          </p:val>
                                        </p:tav>
                                        <p:tav tm="100000">
                                          <p:val>
                                            <p:strVal val="#ppt_h"/>
                                          </p:val>
                                        </p:tav>
                                      </p:tavLst>
                                    </p:anim>
                                    <p:anim calcmode="lin" valueType="num">
                                      <p:cBhvr>
                                        <p:cTn id="34" dur="500" fill="hold"/>
                                        <p:tgtEl>
                                          <p:spTgt spid="102411">
                                            <p:txEl>
                                              <p:charRg st="11" end="24"/>
                                            </p:txEl>
                                          </p:spTgt>
                                        </p:tgtEl>
                                        <p:attrNameLst>
                                          <p:attrName>ppt_x</p:attrName>
                                        </p:attrNameLst>
                                      </p:cBhvr>
                                      <p:tavLst>
                                        <p:tav tm="0">
                                          <p:val>
                                            <p:strVal val="#ppt_x-.2"/>
                                          </p:val>
                                        </p:tav>
                                        <p:tav tm="100000">
                                          <p:val>
                                            <p:strVal val="#ppt_x"/>
                                          </p:val>
                                        </p:tav>
                                      </p:tavLst>
                                    </p:anim>
                                    <p:anim calcmode="lin" valueType="num">
                                      <p:cBhvr>
                                        <p:cTn id="35" dur="500" fill="hold"/>
                                        <p:tgtEl>
                                          <p:spTgt spid="102411">
                                            <p:txEl>
                                              <p:charRg st="11" end="24"/>
                                            </p:txEl>
                                          </p:spTgt>
                                        </p:tgtEl>
                                        <p:attrNameLst>
                                          <p:attrName>ppt_y</p:attrName>
                                        </p:attrNameLst>
                                      </p:cBhvr>
                                      <p:tavLst>
                                        <p:tav tm="0">
                                          <p:val>
                                            <p:strVal val="#ppt_y"/>
                                          </p:val>
                                        </p:tav>
                                        <p:tav tm="100000">
                                          <p:val>
                                            <p:strVal val="#ppt_y"/>
                                          </p:val>
                                        </p:tav>
                                      </p:tavLst>
                                    </p:anim>
                                    <p:animEffect transition="in" filter="fade">
                                      <p:cBhvr>
                                        <p:cTn id="36" dur="500"/>
                                        <p:tgtEl>
                                          <p:spTgt spid="102411">
                                            <p:txEl>
                                              <p:charRg st="11" end="2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02412"/>
                                        </p:tgtEl>
                                        <p:attrNameLst>
                                          <p:attrName>style.visibility</p:attrName>
                                        </p:attrNameLst>
                                      </p:cBhvr>
                                      <p:to>
                                        <p:strVal val="visible"/>
                                      </p:to>
                                    </p:set>
                                    <p:anim calcmode="lin" valueType="num">
                                      <p:cBhvr>
                                        <p:cTn id="41" dur="500" fill="hold"/>
                                        <p:tgtEl>
                                          <p:spTgt spid="102412"/>
                                        </p:tgtEl>
                                        <p:attrNameLst>
                                          <p:attrName>ppt_w</p:attrName>
                                        </p:attrNameLst>
                                      </p:cBhvr>
                                      <p:tavLst>
                                        <p:tav tm="0">
                                          <p:val>
                                            <p:fltVal val="0.000000"/>
                                          </p:val>
                                        </p:tav>
                                        <p:tav tm="100000">
                                          <p:val>
                                            <p:strVal val="#ppt_w"/>
                                          </p:val>
                                        </p:tav>
                                      </p:tavLst>
                                    </p:anim>
                                    <p:anim calcmode="lin" valueType="num">
                                      <p:cBhvr>
                                        <p:cTn id="42" dur="500" fill="hold"/>
                                        <p:tgtEl>
                                          <p:spTgt spid="102412"/>
                                        </p:tgtEl>
                                        <p:attrNameLst>
                                          <p:attrName>ppt_h</p:attrName>
                                        </p:attrNameLst>
                                      </p:cBhvr>
                                      <p:tavLst>
                                        <p:tav tm="0">
                                          <p:val>
                                            <p:fltVal val="0.000000"/>
                                          </p:val>
                                        </p:tav>
                                        <p:tav tm="100000">
                                          <p:val>
                                            <p:strVal val="#ppt_h"/>
                                          </p:val>
                                        </p:tav>
                                      </p:tavLst>
                                    </p:anim>
                                    <p:animEffect transition="in" filter="fade">
                                      <p:cBhvr>
                                        <p:cTn id="43" dur="500"/>
                                        <p:tgtEl>
                                          <p:spTgt spid="102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9" grpId="0"/>
      <p:bldP spid="102411" grpId="0" build="p"/>
      <p:bldP spid="102412" grpId="0"/>
      <p:bldP spid="1024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Rectangle 27"/>
          <p:cNvSpPr/>
          <p:nvPr/>
        </p:nvSpPr>
        <p:spPr>
          <a:xfrm>
            <a:off x="3271838" y="5948363"/>
            <a:ext cx="5183188" cy="508000"/>
          </a:xfrm>
          <a:prstGeom prst="rect">
            <a:avLst/>
          </a:prstGeom>
          <a:noFill/>
          <a:ln w="9525">
            <a:noFill/>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x-none"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1865</a:t>
            </a:r>
            <a:r>
              <a:rPr kumimoji="0" lang="zh-CN" altLang="en-US"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年</a:t>
            </a:r>
            <a:r>
              <a:rPr kumimoji="0" lang="en-US" altLang="x-none"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4</a:t>
            </a:r>
            <a:r>
              <a:rPr kumimoji="0" lang="zh-CN" altLang="en-US"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月</a:t>
            </a:r>
            <a:r>
              <a:rPr kumimoji="0" lang="en-US" altLang="x-none"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15</a:t>
            </a:r>
            <a:r>
              <a:rPr kumimoji="0" lang="zh-CN" altLang="en-US"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ea"/>
              </a:rPr>
              <a:t>日凌晨，林肯去世</a:t>
            </a:r>
            <a:endParaRPr kumimoji="0" lang="zh-CN" altLang="en-US" sz="2700" b="1" i="0" u="none" strike="noStrike" kern="1200" cap="none" spc="0" normalizeH="0" baseline="0" noProof="1">
              <a:ln>
                <a:noFill/>
              </a:ln>
              <a:solidFill>
                <a:srgbClr val="3D10FC"/>
              </a:solidFill>
              <a:effectLst>
                <a:outerShdw blurRad="38100" dist="38100" dir="2700000">
                  <a:srgbClr val="C0C0C0"/>
                </a:outerShdw>
              </a:effectLst>
              <a:uLnTx/>
              <a:uFillTx/>
              <a:latin typeface="隶书" pitchFamily="49" charset="-122"/>
              <a:ea typeface="隶书" pitchFamily="49" charset="-122"/>
              <a:cs typeface="+mn-cs"/>
            </a:endParaRPr>
          </a:p>
        </p:txBody>
      </p:sp>
      <p:grpSp>
        <p:nvGrpSpPr>
          <p:cNvPr id="2" name="组合 33794"/>
          <p:cNvGrpSpPr/>
          <p:nvPr/>
        </p:nvGrpSpPr>
        <p:grpSpPr>
          <a:xfrm>
            <a:off x="3378200" y="2371725"/>
            <a:ext cx="4972050" cy="3408363"/>
            <a:chOff x="0" y="0"/>
            <a:chExt cx="5034" cy="2767"/>
          </a:xfrm>
        </p:grpSpPr>
        <p:pic>
          <p:nvPicPr>
            <p:cNvPr id="23563" name="Picture 3" descr="tem048"/>
            <p:cNvPicPr>
              <a:picLocks noChangeAspect="1"/>
            </p:cNvPicPr>
            <p:nvPr/>
          </p:nvPicPr>
          <p:blipFill>
            <a:blip r:embed="rId1"/>
            <a:stretch>
              <a:fillRect/>
            </a:stretch>
          </p:blipFill>
          <p:spPr>
            <a:xfrm>
              <a:off x="0" y="0"/>
              <a:ext cx="5034" cy="2767"/>
            </a:xfrm>
            <a:prstGeom prst="rect">
              <a:avLst/>
            </a:prstGeom>
            <a:noFill/>
            <a:ln w="127000" cap="flat" cmpd="sng">
              <a:solidFill>
                <a:schemeClr val="bg1"/>
              </a:solidFill>
              <a:prstDash val="solid"/>
              <a:miter/>
              <a:headEnd type="none" w="med" len="med"/>
              <a:tailEnd type="none" w="med" len="med"/>
            </a:ln>
          </p:spPr>
        </p:pic>
        <p:sp>
          <p:nvSpPr>
            <p:cNvPr id="23564" name="Text Box 4"/>
            <p:cNvSpPr txBox="1"/>
            <p:nvPr/>
          </p:nvSpPr>
          <p:spPr>
            <a:xfrm>
              <a:off x="0" y="0"/>
              <a:ext cx="4083" cy="262"/>
            </a:xfrm>
            <a:prstGeom prst="rect">
              <a:avLst/>
            </a:prstGeom>
            <a:solidFill>
              <a:schemeClr val="bg1"/>
            </a:solidFill>
            <a:ln w="9525">
              <a:noFill/>
            </a:ln>
          </p:spPr>
          <p:txBody>
            <a:bodyPr lIns="0" tIns="0" rIns="0" bIns="0">
              <a:spAutoFit/>
            </a:bodyPr>
            <a:p>
              <a:pPr algn="ctr"/>
              <a:r>
                <a:rPr lang="zh-CN" altLang="en-US" sz="2100" b="1" dirty="0">
                  <a:solidFill>
                    <a:srgbClr val="080808"/>
                  </a:solidFill>
                  <a:latin typeface="Times New Roman" panose="02020603050405020304" pitchFamily="18" charset="0"/>
                  <a:ea typeface="黑体" panose="02010609060101010101" pitchFamily="49" charset="-122"/>
                </a:rPr>
                <a:t>蒲斯</a:t>
              </a:r>
              <a:r>
                <a:rPr lang="zh-CN" altLang="en-US" sz="2100" b="1" dirty="0">
                  <a:solidFill>
                    <a:srgbClr val="0000FF"/>
                  </a:solidFill>
                  <a:latin typeface="Times New Roman" panose="02020603050405020304" pitchFamily="18" charset="0"/>
                  <a:ea typeface="黑体" panose="02010609060101010101" pitchFamily="49" charset="-122"/>
                </a:rPr>
                <a:t>刺杀</a:t>
              </a:r>
              <a:r>
                <a:rPr lang="zh-CN" altLang="en-US" sz="2100" b="1" dirty="0">
                  <a:solidFill>
                    <a:srgbClr val="080808"/>
                  </a:solidFill>
                  <a:latin typeface="Times New Roman" panose="02020603050405020304" pitchFamily="18" charset="0"/>
                  <a:ea typeface="黑体" panose="02010609060101010101" pitchFamily="49" charset="-122"/>
                </a:rPr>
                <a:t>林肯于华盛顿福特戏院</a:t>
              </a:r>
              <a:endParaRPr lang="zh-CN" altLang="en-US" sz="2100" b="1" dirty="0">
                <a:solidFill>
                  <a:srgbClr val="080808"/>
                </a:solidFill>
                <a:latin typeface="Times New Roman" panose="02020603050405020304" pitchFamily="18" charset="0"/>
                <a:ea typeface="黑体" panose="02010609060101010101" pitchFamily="49" charset="-122"/>
              </a:endParaRPr>
            </a:p>
          </p:txBody>
        </p:sp>
      </p:grpSp>
      <p:pic>
        <p:nvPicPr>
          <p:cNvPr id="23556" name="Picture 3">
            <a:hlinkClick r:id="rId2" action="ppaction://hlinkfile"/>
          </p:cNvPr>
          <p:cNvPicPr>
            <a:picLocks noChangeAspect="1"/>
          </p:cNvPicPr>
          <p:nvPr/>
        </p:nvPicPr>
        <p:blipFill>
          <a:blip r:embed="rId3">
            <a:clrChange>
              <a:clrFrom>
                <a:srgbClr val="FEFEFE"/>
              </a:clrFrom>
              <a:clrTo>
                <a:srgbClr val="FEFEFE">
                  <a:alpha val="0"/>
                </a:srgbClr>
              </a:clrTo>
            </a:clrChange>
          </a:blip>
          <a:stretch>
            <a:fillRect/>
          </a:stretch>
        </p:blipFill>
        <p:spPr>
          <a:xfrm>
            <a:off x="314325" y="1401763"/>
            <a:ext cx="2508250" cy="4094162"/>
          </a:xfrm>
          <a:prstGeom prst="rect">
            <a:avLst/>
          </a:prstGeom>
          <a:noFill/>
          <a:ln w="9525">
            <a:noFill/>
          </a:ln>
        </p:spPr>
      </p:pic>
      <p:sp>
        <p:nvSpPr>
          <p:cNvPr id="23557" name="Text Box 6"/>
          <p:cNvSpPr txBox="1"/>
          <p:nvPr/>
        </p:nvSpPr>
        <p:spPr>
          <a:xfrm>
            <a:off x="334963" y="5495925"/>
            <a:ext cx="2514600" cy="830263"/>
          </a:xfrm>
          <a:prstGeom prst="rect">
            <a:avLst/>
          </a:prstGeom>
          <a:noFill/>
          <a:ln w="9525">
            <a:noFill/>
          </a:ln>
        </p:spPr>
        <p:txBody>
          <a:bodyPr>
            <a:spAutoFit/>
          </a:bodyPr>
          <a:p>
            <a:pPr>
              <a:spcBef>
                <a:spcPct val="50000"/>
              </a:spcBef>
            </a:pPr>
            <a:r>
              <a:rPr lang="zh-CN" altLang="en-US" sz="2400" b="1" dirty="0">
                <a:solidFill>
                  <a:srgbClr val="000000"/>
                </a:solidFill>
                <a:latin typeface="Calibri" panose="020F0502020204030204" pitchFamily="34" charset="0"/>
                <a:ea typeface="方正舒体" pitchFamily="2" charset="-122"/>
              </a:rPr>
              <a:t>林肯</a:t>
            </a:r>
            <a:r>
              <a:rPr lang="en-US" altLang="zh-CN" sz="2400" b="1" dirty="0">
                <a:solidFill>
                  <a:srgbClr val="000000"/>
                </a:solidFill>
                <a:latin typeface="Calibri" panose="020F0502020204030204" pitchFamily="34" charset="0"/>
                <a:ea typeface="黑体" panose="02010609060101010101" pitchFamily="49" charset="-122"/>
              </a:rPr>
              <a:t>1809-1865  </a:t>
            </a:r>
            <a:r>
              <a:rPr lang="en-US" altLang="zh-CN" sz="2400" b="1" dirty="0">
                <a:solidFill>
                  <a:srgbClr val="000000"/>
                </a:solidFill>
                <a:latin typeface="Monotype Corsiva" pitchFamily="66" charset="0"/>
                <a:ea typeface="黑体" panose="02010609060101010101" pitchFamily="49" charset="-122"/>
              </a:rPr>
              <a:t>Abraham     Lincoln</a:t>
            </a:r>
            <a:endParaRPr lang="en-US" altLang="zh-CN" sz="2400" b="1" dirty="0">
              <a:solidFill>
                <a:srgbClr val="000000"/>
              </a:solidFill>
              <a:latin typeface="Monotype Corsiva" pitchFamily="66" charset="0"/>
              <a:ea typeface="黑体" panose="02010609060101010101" pitchFamily="49" charset="-122"/>
            </a:endParaRPr>
          </a:p>
        </p:txBody>
      </p:sp>
      <p:sp>
        <p:nvSpPr>
          <p:cNvPr id="43012" name="Rectangle 7"/>
          <p:cNvSpPr/>
          <p:nvPr/>
        </p:nvSpPr>
        <p:spPr>
          <a:xfrm>
            <a:off x="2409825" y="1781175"/>
            <a:ext cx="6432550" cy="590550"/>
          </a:xfrm>
          <a:prstGeom prst="rect">
            <a:avLst/>
          </a:prstGeom>
          <a:noFill/>
          <a:ln w="9525">
            <a:noFill/>
          </a:ln>
        </p:spPr>
        <p:txBody>
          <a:bodyPr>
            <a:spAutoFit/>
          </a:bodyPr>
          <a:p>
            <a:pPr>
              <a:lnSpc>
                <a:spcPct val="120000"/>
              </a:lnSpc>
            </a:pPr>
            <a:r>
              <a:rPr lang="zh-CN" altLang="en-US" sz="2100" dirty="0">
                <a:solidFill>
                  <a:srgbClr val="000000"/>
                </a:solidFill>
                <a:latin typeface="黑体" panose="02010609060101010101" pitchFamily="49" charset="-122"/>
                <a:ea typeface="黑体" panose="02010609060101010101" pitchFamily="49" charset="-122"/>
              </a:rPr>
              <a:t> </a:t>
            </a:r>
            <a:r>
              <a:rPr lang="zh-CN" altLang="en-US" sz="2700" b="1" dirty="0">
                <a:solidFill>
                  <a:srgbClr val="990000"/>
                </a:solidFill>
                <a:latin typeface="Courier New" panose="02070309020205020404" pitchFamily="49" charset="0"/>
                <a:ea typeface="隶书" pitchFamily="49" charset="-122"/>
              </a:rPr>
              <a:t>“</a:t>
            </a:r>
            <a:r>
              <a:rPr lang="zh-CN" altLang="en-US" sz="2700" b="1" dirty="0">
                <a:solidFill>
                  <a:srgbClr val="990000"/>
                </a:solidFill>
                <a:latin typeface="Arial Unicode MS" pitchFamily="34" charset="-122"/>
                <a:ea typeface="隶书" pitchFamily="49" charset="-122"/>
              </a:rPr>
              <a:t>林肯拯救了联邦，永被国人铭记心间 </a:t>
            </a:r>
            <a:r>
              <a:rPr lang="zh-CN" altLang="en-US" sz="2700" b="1" dirty="0">
                <a:solidFill>
                  <a:srgbClr val="990000"/>
                </a:solidFill>
                <a:latin typeface="Courier New" panose="02070309020205020404" pitchFamily="49" charset="0"/>
                <a:ea typeface="隶书" pitchFamily="49" charset="-122"/>
              </a:rPr>
              <a:t>”</a:t>
            </a:r>
            <a:endParaRPr lang="zh-CN" altLang="en-US" sz="2700" b="1" dirty="0">
              <a:solidFill>
                <a:srgbClr val="990000"/>
              </a:solidFill>
              <a:latin typeface="Arial Unicode MS" pitchFamily="34" charset="-122"/>
              <a:ea typeface="隶书" pitchFamily="49" charset="-122"/>
            </a:endParaRPr>
          </a:p>
        </p:txBody>
      </p:sp>
      <p:sp>
        <p:nvSpPr>
          <p:cNvPr id="43013" name="Text Box 4"/>
          <p:cNvSpPr txBox="1"/>
          <p:nvPr/>
        </p:nvSpPr>
        <p:spPr>
          <a:xfrm>
            <a:off x="2279650" y="1160463"/>
            <a:ext cx="6432550" cy="714375"/>
          </a:xfrm>
          <a:prstGeom prst="rect">
            <a:avLst/>
          </a:prstGeom>
          <a:noFill/>
          <a:ln w="38100" cap="flat" cmpd="sng">
            <a:solidFill>
              <a:srgbClr val="FF0000"/>
            </a:solidFill>
            <a:prstDash val="sysDot"/>
            <a:miter/>
            <a:headEnd type="none" w="med" len="med"/>
            <a:tailEnd type="none" w="med" len="med"/>
          </a:ln>
        </p:spPr>
        <p:txBody>
          <a:bodyPr>
            <a:spAutoFit/>
          </a:bodyPr>
          <a:p>
            <a:pPr>
              <a:lnSpc>
                <a:spcPct val="135000"/>
              </a:lnSpc>
            </a:pPr>
            <a:r>
              <a:rPr lang="zh-CN" altLang="en-US" sz="3000" b="1" dirty="0">
                <a:solidFill>
                  <a:srgbClr val="0000FF"/>
                </a:solidFill>
                <a:latin typeface="Arial Unicode MS" pitchFamily="34" charset="-122"/>
                <a:ea typeface="黑体" panose="02010609060101010101" pitchFamily="49" charset="-122"/>
              </a:rPr>
              <a:t>贡献：维护国家统一，解放黑人奴隶</a:t>
            </a:r>
            <a:endParaRPr lang="zh-CN" altLang="en-US" sz="3000" b="1" dirty="0">
              <a:solidFill>
                <a:srgbClr val="0000FF"/>
              </a:solidFill>
              <a:latin typeface="Arial Unicode MS" pitchFamily="34" charset="-122"/>
              <a:ea typeface="黑体" panose="02010609060101010101" pitchFamily="49" charset="-122"/>
            </a:endParaRPr>
          </a:p>
        </p:txBody>
      </p:sp>
      <p:pic>
        <p:nvPicPr>
          <p:cNvPr id="23560" name="图片 1"/>
          <p:cNvPicPr>
            <a:picLocks noChangeAspect="1"/>
          </p:cNvPicPr>
          <p:nvPr/>
        </p:nvPicPr>
        <p:blipFill>
          <a:blip r:embed="rId4">
            <a:clrChange>
              <a:clrFrom>
                <a:srgbClr val="FFFFFF"/>
              </a:clrFrom>
              <a:clrTo>
                <a:srgbClr val="FFFFFF">
                  <a:alpha val="0"/>
                </a:srgbClr>
              </a:clrTo>
            </a:clrChange>
          </a:blip>
          <a:stretch>
            <a:fillRect/>
          </a:stretch>
        </p:blipFill>
        <p:spPr>
          <a:xfrm>
            <a:off x="49213" y="561975"/>
            <a:ext cx="6029325" cy="754063"/>
          </a:xfrm>
          <a:prstGeom prst="rect">
            <a:avLst/>
          </a:prstGeom>
          <a:noFill/>
          <a:ln w="9525">
            <a:noFill/>
          </a:ln>
        </p:spPr>
      </p:pic>
      <p:sp>
        <p:nvSpPr>
          <p:cNvPr id="5" name="TextBox 2"/>
          <p:cNvSpPr txBox="1"/>
          <p:nvPr/>
        </p:nvSpPr>
        <p:spPr>
          <a:xfrm>
            <a:off x="908050" y="561975"/>
            <a:ext cx="39560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一位永不退缩的伟人</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sp>
        <p:nvSpPr>
          <p:cNvPr id="14352" name="Text Box 22"/>
          <p:cNvSpPr txBox="1"/>
          <p:nvPr/>
        </p:nvSpPr>
        <p:spPr>
          <a:xfrm>
            <a:off x="-1587" y="26988"/>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013"/>
                                        </p:tgtEl>
                                        <p:attrNameLst>
                                          <p:attrName>style.visibility</p:attrName>
                                        </p:attrNameLst>
                                      </p:cBhvr>
                                      <p:to>
                                        <p:strVal val="visible"/>
                                      </p:to>
                                    </p:set>
                                    <p:anim calcmode="lin" valueType="num">
                                      <p:cBhvr>
                                        <p:cTn id="7" dur="500" fill="hold"/>
                                        <p:tgtEl>
                                          <p:spTgt spid="430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013"/>
                                        </p:tgtEl>
                                        <p:attrNameLst>
                                          <p:attrName>ppt_y</p:attrName>
                                        </p:attrNameLst>
                                      </p:cBhvr>
                                      <p:tavLst>
                                        <p:tav tm="0">
                                          <p:val>
                                            <p:strVal val="#ppt_y"/>
                                          </p:val>
                                        </p:tav>
                                        <p:tav tm="100000">
                                          <p:val>
                                            <p:strVal val="#ppt_y"/>
                                          </p:val>
                                        </p:tav>
                                      </p:tavLst>
                                    </p:anim>
                                    <p:anim calcmode="lin" valueType="num">
                                      <p:cBhvr>
                                        <p:cTn id="9" dur="500" fill="hold"/>
                                        <p:tgtEl>
                                          <p:spTgt spid="430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0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013"/>
                                        </p:tgtEl>
                                      </p:cBhvr>
                                    </p:animEffect>
                                  </p:childTnLst>
                                </p:cTn>
                              </p:par>
                            </p:childTnLst>
                          </p:cTn>
                        </p:par>
                        <p:par>
                          <p:cTn id="12" fill="hold">
                            <p:stCondLst>
                              <p:cond delay="1250"/>
                            </p:stCondLst>
                            <p:childTnLst>
                              <p:par>
                                <p:cTn id="13" presetID="41" presetClass="entr" presetSubtype="0" fill="hold" grpId="0" nodeType="afterEffect">
                                  <p:stCondLst>
                                    <p:cond delay="0"/>
                                  </p:stCondLst>
                                  <p:iterate type="lt">
                                    <p:tmPct val="10000"/>
                                  </p:iterate>
                                  <p:childTnLst>
                                    <p:set>
                                      <p:cBhvr>
                                        <p:cTn id="14" dur="500" fill="hold">
                                          <p:stCondLst>
                                            <p:cond delay="0"/>
                                          </p:stCondLst>
                                        </p:cTn>
                                        <p:tgtEl>
                                          <p:spTgt spid="43012"/>
                                        </p:tgtEl>
                                        <p:attrNameLst>
                                          <p:attrName>style.visibility</p:attrName>
                                        </p:attrNameLst>
                                      </p:cBhvr>
                                      <p:to>
                                        <p:strVal val="visible"/>
                                      </p:to>
                                    </p:set>
                                    <p:anim calcmode="lin" valueType="num">
                                      <p:cBhvr>
                                        <p:cTn id="15" dur="500" fill="hold"/>
                                        <p:tgtEl>
                                          <p:spTgt spid="4301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3012"/>
                                        </p:tgtEl>
                                        <p:attrNameLst>
                                          <p:attrName>ppt_y</p:attrName>
                                        </p:attrNameLst>
                                      </p:cBhvr>
                                      <p:tavLst>
                                        <p:tav tm="0">
                                          <p:val>
                                            <p:strVal val="#ppt_y"/>
                                          </p:val>
                                        </p:tav>
                                        <p:tav tm="100000">
                                          <p:val>
                                            <p:strVal val="#ppt_y"/>
                                          </p:val>
                                        </p:tav>
                                      </p:tavLst>
                                    </p:anim>
                                    <p:anim calcmode="lin" valueType="num">
                                      <p:cBhvr>
                                        <p:cTn id="17" dur="500" fill="hold"/>
                                        <p:tgtEl>
                                          <p:spTgt spid="4301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301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3012"/>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500"/>
                                        <p:tgtEl>
                                          <p:spTgt spid="2"/>
                                        </p:tgtEl>
                                        <p:attrNameLst>
                                          <p:attrName>ppt_y</p:attrName>
                                        </p:attrNameLst>
                                      </p:cBhvr>
                                      <p:tavLst>
                                        <p:tav tm="0">
                                          <p:val>
                                            <p:strVal val="#ppt_y+#ppt_h*1.125000"/>
                                          </p:val>
                                        </p:tav>
                                        <p:tav tm="100000">
                                          <p:val>
                                            <p:strVal val="#ppt_y"/>
                                          </p:val>
                                        </p:tav>
                                      </p:tavLst>
                                    </p:anim>
                                    <p:animEffect transition="in" filter="wipe(up)">
                                      <p:cBhvr>
                                        <p:cTn id="25" dur="500"/>
                                        <p:tgtEl>
                                          <p:spTgt spid="2"/>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33794"/>
                                        </p:tgtEl>
                                        <p:attrNameLst>
                                          <p:attrName>style.visibility</p:attrName>
                                        </p:attrNameLst>
                                      </p:cBhvr>
                                      <p:to>
                                        <p:strVal val="visible"/>
                                      </p:to>
                                    </p:set>
                                    <p:anim calcmode="lin" valueType="num">
                                      <p:cBhvr>
                                        <p:cTn id="28" dur="500"/>
                                        <p:tgtEl>
                                          <p:spTgt spid="33794"/>
                                        </p:tgtEl>
                                        <p:attrNameLst>
                                          <p:attrName>ppt_y</p:attrName>
                                        </p:attrNameLst>
                                      </p:cBhvr>
                                      <p:tavLst>
                                        <p:tav tm="0">
                                          <p:val>
                                            <p:strVal val="#ppt_y+#ppt_h*1.125000"/>
                                          </p:val>
                                        </p:tav>
                                        <p:tav tm="100000">
                                          <p:val>
                                            <p:strVal val="#ppt_y"/>
                                          </p:val>
                                        </p:tav>
                                      </p:tavLst>
                                    </p:anim>
                                    <p:animEffect transition="in" filter="wipe(up)">
                                      <p:cBhvr>
                                        <p:cTn id="29"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43012" grpId="0"/>
      <p:bldP spid="43013"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8" name="Picture 2" descr="Mt%20Rushmore"/>
          <p:cNvPicPr>
            <a:picLocks noChangeAspect="1"/>
          </p:cNvPicPr>
          <p:nvPr/>
        </p:nvPicPr>
        <p:blipFill>
          <a:blip r:embed="rId1"/>
          <a:stretch>
            <a:fillRect/>
          </a:stretch>
        </p:blipFill>
        <p:spPr>
          <a:xfrm>
            <a:off x="179388" y="679450"/>
            <a:ext cx="8785225" cy="5978525"/>
          </a:xfrm>
          <a:prstGeom prst="rect">
            <a:avLst/>
          </a:prstGeom>
          <a:noFill/>
          <a:ln w="9525">
            <a:noFill/>
          </a:ln>
        </p:spPr>
      </p:pic>
      <p:sp>
        <p:nvSpPr>
          <p:cNvPr id="195587" name="AutoShape 3"/>
          <p:cNvSpPr/>
          <p:nvPr/>
        </p:nvSpPr>
        <p:spPr>
          <a:xfrm>
            <a:off x="400050" y="4667250"/>
            <a:ext cx="1546225" cy="1239838"/>
          </a:xfrm>
          <a:prstGeom prst="wedgeRectCallout">
            <a:avLst>
              <a:gd name="adj1" fmla="val 54542"/>
              <a:gd name="adj2" fmla="val -138454"/>
            </a:avLst>
          </a:prstGeom>
          <a:solidFill>
            <a:schemeClr val="accent1"/>
          </a:solidFill>
          <a:ln w="9525" cap="flat" cmpd="sng">
            <a:solidFill>
              <a:schemeClr val="tx1"/>
            </a:solidFill>
            <a:prstDash val="solid"/>
            <a:miter/>
            <a:headEnd type="none" w="med" len="med"/>
            <a:tailEnd type="none" w="med" len="med"/>
          </a:ln>
        </p:spPr>
        <p:txBody>
          <a:bodyPr/>
          <a:p>
            <a:pPr algn="ctr"/>
            <a:r>
              <a:rPr lang="zh-CN" altLang="en-US" sz="2400" b="1" dirty="0">
                <a:latin typeface="Arial" panose="020B0604020202020204" pitchFamily="34" charset="0"/>
                <a:ea typeface="宋体" panose="02010600030101010101" pitchFamily="2" charset="-122"/>
              </a:rPr>
              <a:t>开国元勋</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美国国父</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华盛顿</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88" name="AutoShape 4"/>
          <p:cNvSpPr/>
          <p:nvPr/>
        </p:nvSpPr>
        <p:spPr>
          <a:xfrm>
            <a:off x="2071688" y="4806950"/>
            <a:ext cx="1852612" cy="1171575"/>
          </a:xfrm>
          <a:prstGeom prst="wedgeRectCallout">
            <a:avLst>
              <a:gd name="adj1" fmla="val 64329"/>
              <a:gd name="adj2" fmla="val -145926"/>
            </a:avLst>
          </a:prstGeom>
          <a:solidFill>
            <a:schemeClr val="accent1"/>
          </a:solidFill>
          <a:ln w="9525" cap="flat" cmpd="sng">
            <a:solidFill>
              <a:schemeClr val="tx1"/>
            </a:solidFill>
            <a:prstDash val="solid"/>
            <a:miter/>
            <a:headEnd type="none" w="med" len="med"/>
            <a:tailEnd type="none" w="med" len="med"/>
          </a:ln>
        </p:spPr>
        <p:txBody>
          <a:bodyPr/>
          <a:p>
            <a:pPr algn="ctr"/>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独立宣言</a:t>
            </a:r>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的起草者</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杰弗逊</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89" name="AutoShape 5"/>
          <p:cNvSpPr/>
          <p:nvPr/>
        </p:nvSpPr>
        <p:spPr>
          <a:xfrm>
            <a:off x="4010025" y="4667250"/>
            <a:ext cx="1657350" cy="1851025"/>
          </a:xfrm>
          <a:prstGeom prst="wedgeRectCallout">
            <a:avLst>
              <a:gd name="adj1" fmla="val 43486"/>
              <a:gd name="adj2" fmla="val -92713"/>
            </a:avLst>
          </a:prstGeom>
          <a:solidFill>
            <a:schemeClr val="accent1"/>
          </a:solidFill>
          <a:ln w="9525" cap="flat" cmpd="sng">
            <a:solidFill>
              <a:schemeClr val="tx1"/>
            </a:solidFill>
            <a:prstDash val="solid"/>
            <a:miter/>
            <a:headEnd type="none" w="med" len="med"/>
            <a:tailEnd type="none" w="med" len="med"/>
          </a:ln>
        </p:spPr>
        <p:txBody>
          <a:bodyPr/>
          <a:p>
            <a:pPr algn="ctr"/>
            <a:r>
              <a:rPr lang="zh-CN" altLang="en-US" sz="2400" b="1" dirty="0">
                <a:latin typeface="Arial" panose="020B0604020202020204" pitchFamily="34" charset="0"/>
                <a:ea typeface="宋体" panose="02010600030101010101" pitchFamily="2" charset="-122"/>
              </a:rPr>
              <a:t>奠定</a:t>
            </a:r>
            <a:r>
              <a:rPr lang="en-US" altLang="zh-CN" sz="2400" b="1" dirty="0">
                <a:latin typeface="Arial" panose="020B0604020202020204" pitchFamily="34" charset="0"/>
                <a:ea typeface="宋体" panose="02010600030101010101" pitchFamily="2" charset="-122"/>
              </a:rPr>
              <a:t>20</a:t>
            </a:r>
            <a:r>
              <a:rPr lang="zh-CN" altLang="en-US" sz="2400" b="1" dirty="0">
                <a:latin typeface="Arial" panose="020B0604020202020204" pitchFamily="34" charset="0"/>
                <a:ea typeface="宋体" panose="02010600030101010101" pitchFamily="2" charset="-122"/>
              </a:rPr>
              <a:t>世纪美国之基础的</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西奥多</a:t>
            </a:r>
            <a:r>
              <a:rPr lang="en-US" altLang="zh-CN" sz="2400" b="1" dirty="0">
                <a:solidFill>
                  <a:srgbClr val="FF0000"/>
                </a:solidFill>
                <a:latin typeface="Arial" panose="020B0604020202020204" pitchFamily="34" charset="0"/>
                <a:ea typeface="宋体" panose="02010600030101010101" pitchFamily="2" charset="-122"/>
              </a:rPr>
              <a:t>·</a:t>
            </a:r>
            <a:r>
              <a:rPr lang="zh-CN" altLang="en-US" sz="2400" b="1" dirty="0">
                <a:solidFill>
                  <a:srgbClr val="FF0000"/>
                </a:solidFill>
                <a:latin typeface="Arial" panose="020B0604020202020204" pitchFamily="34" charset="0"/>
                <a:ea typeface="宋体" panose="02010600030101010101" pitchFamily="2" charset="-122"/>
              </a:rPr>
              <a:t>罗斯福</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90" name="AutoShape 6"/>
          <p:cNvSpPr/>
          <p:nvPr/>
        </p:nvSpPr>
        <p:spPr>
          <a:xfrm>
            <a:off x="5897563" y="5221288"/>
            <a:ext cx="2447925" cy="1236662"/>
          </a:xfrm>
          <a:prstGeom prst="wedgeRectCallout">
            <a:avLst>
              <a:gd name="adj1" fmla="val 4801"/>
              <a:gd name="adj2" fmla="val -82912"/>
            </a:avLst>
          </a:prstGeom>
          <a:solidFill>
            <a:schemeClr val="accent1"/>
          </a:solidFill>
          <a:ln w="9525" cap="flat" cmpd="sng">
            <a:solidFill>
              <a:schemeClr val="tx1"/>
            </a:solidFill>
            <a:prstDash val="solid"/>
            <a:miter/>
            <a:headEnd type="none" w="med" len="med"/>
            <a:tailEnd type="none" w="med" len="med"/>
          </a:ln>
        </p:spPr>
        <p:txBody>
          <a:bodyPr/>
          <a:p>
            <a:pPr algn="ctr"/>
            <a:r>
              <a:rPr lang="zh-CN" altLang="en-US" sz="2400" b="1" dirty="0">
                <a:latin typeface="Arial" panose="020B0604020202020204" pitchFamily="34" charset="0"/>
                <a:ea typeface="宋体" panose="02010600030101010101" pitchFamily="2" charset="-122"/>
              </a:rPr>
              <a:t>维护统一、解放黑奴的领导者</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林肯</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24583" name="Text Box 7"/>
          <p:cNvSpPr txBox="1"/>
          <p:nvPr/>
        </p:nvSpPr>
        <p:spPr>
          <a:xfrm>
            <a:off x="755650" y="188913"/>
            <a:ext cx="7589838" cy="579437"/>
          </a:xfrm>
          <a:prstGeom prst="rect">
            <a:avLst/>
          </a:prstGeom>
          <a:noFill/>
          <a:ln w="9525">
            <a:noFill/>
          </a:ln>
        </p:spPr>
        <p:txBody>
          <a:bodyPr wrap="none">
            <a:spAutoFit/>
          </a:bodyPr>
          <a:p>
            <a:r>
              <a:rPr lang="zh-CN" altLang="en-US" sz="3200" b="1" dirty="0">
                <a:solidFill>
                  <a:srgbClr val="0000FF"/>
                </a:solidFill>
                <a:latin typeface="Arial" panose="020B0604020202020204" pitchFamily="34" charset="0"/>
                <a:ea typeface="宋体" panose="02010600030101010101" pitchFamily="2" charset="-122"/>
              </a:rPr>
              <a:t>美国拉什莫尔山国家纪念公园的“总统山”</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95587"/>
                                        </p:tgtEl>
                                        <p:attrNameLst>
                                          <p:attrName>style.visibility</p:attrName>
                                        </p:attrNameLst>
                                      </p:cBhvr>
                                      <p:to>
                                        <p:strVal val="visible"/>
                                      </p:to>
                                    </p:set>
                                    <p:animEffect transition="in" filter="wipe(up)">
                                      <p:cBhvr>
                                        <p:cTn id="7" dur="500"/>
                                        <p:tgtEl>
                                          <p:spTgt spid="19558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95588"/>
                                        </p:tgtEl>
                                        <p:attrNameLst>
                                          <p:attrName>style.visibility</p:attrName>
                                        </p:attrNameLst>
                                      </p:cBhvr>
                                      <p:to>
                                        <p:strVal val="visible"/>
                                      </p:to>
                                    </p:set>
                                    <p:animEffect transition="in" filter="wipe(up)">
                                      <p:cBhvr>
                                        <p:cTn id="12" dur="500"/>
                                        <p:tgtEl>
                                          <p:spTgt spid="19558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95589"/>
                                        </p:tgtEl>
                                        <p:attrNameLst>
                                          <p:attrName>style.visibility</p:attrName>
                                        </p:attrNameLst>
                                      </p:cBhvr>
                                      <p:to>
                                        <p:strVal val="visible"/>
                                      </p:to>
                                    </p:set>
                                    <p:animEffect transition="in" filter="wipe(up)">
                                      <p:cBhvr>
                                        <p:cTn id="17" dur="500"/>
                                        <p:tgtEl>
                                          <p:spTgt spid="19558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95590"/>
                                        </p:tgtEl>
                                        <p:attrNameLst>
                                          <p:attrName>style.visibility</p:attrName>
                                        </p:attrNameLst>
                                      </p:cBhvr>
                                      <p:to>
                                        <p:strVal val="visible"/>
                                      </p:to>
                                    </p:set>
                                    <p:animEffect transition="in" filter="wipe(up)">
                                      <p:cBhvr>
                                        <p:cTn id="22" dur="500"/>
                                        <p:tgtEl>
                                          <p:spTgt spid="195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bldLvl="0" animBg="1"/>
      <p:bldP spid="195588" grpId="0" bldLvl="0" animBg="1"/>
      <p:bldP spid="195589" grpId="0" bldLvl="0" animBg="1"/>
      <p:bldP spid="19559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6867" name="Picture 2" descr="110899678"/>
          <p:cNvPicPr>
            <a:picLocks noChangeAspect="1"/>
          </p:cNvPicPr>
          <p:nvPr/>
        </p:nvPicPr>
        <p:blipFill>
          <a:blip r:embed="rId1"/>
          <a:stretch>
            <a:fillRect/>
          </a:stretch>
        </p:blipFill>
        <p:spPr>
          <a:xfrm>
            <a:off x="269875" y="2014538"/>
            <a:ext cx="3836988" cy="3538537"/>
          </a:xfrm>
          <a:prstGeom prst="rect">
            <a:avLst/>
          </a:prstGeom>
          <a:solidFill>
            <a:schemeClr val="tx1"/>
          </a:solidFill>
          <a:ln w="9525" cap="flat" cmpd="sng">
            <a:solidFill>
              <a:srgbClr val="000026"/>
            </a:solidFill>
            <a:prstDash val="solid"/>
            <a:miter/>
            <a:headEnd type="none" w="med" len="med"/>
            <a:tailEnd type="none" w="med" len="med"/>
          </a:ln>
        </p:spPr>
      </p:pic>
      <p:sp>
        <p:nvSpPr>
          <p:cNvPr id="36870" name="Rectangle 6"/>
          <p:cNvSpPr/>
          <p:nvPr/>
        </p:nvSpPr>
        <p:spPr>
          <a:xfrm>
            <a:off x="4106863" y="2014538"/>
            <a:ext cx="4935537" cy="3538537"/>
          </a:xfrm>
          <a:prstGeom prst="rect">
            <a:avLst/>
          </a:prstGeom>
          <a:solidFill>
            <a:srgbClr val="FFFF00">
              <a:alpha val="58038"/>
            </a:srgbClr>
          </a:solidFill>
          <a:ln w="34925" cap="flat" cmpd="sng">
            <a:solidFill>
              <a:srgbClr val="800080"/>
            </a:solidFill>
            <a:prstDash val="solid"/>
            <a:miter/>
            <a:headEnd type="none" w="med" len="med"/>
            <a:tailEnd type="none" w="med" len="med"/>
          </a:ln>
        </p:spPr>
        <p:txBody>
          <a:bodyPr anchor="ctr">
            <a:spAutoFit/>
          </a:bodyPr>
          <a:p>
            <a:pPr algn="ctr"/>
            <a:r>
              <a:rPr lang="zh-CN" altLang="en-US" sz="3200" b="1" dirty="0">
                <a:latin typeface="Times New Roman" panose="02020603050405020304" pitchFamily="18" charset="0"/>
                <a:ea typeface="宋体" panose="02010600030101010101" pitchFamily="2" charset="-122"/>
              </a:rPr>
              <a:t>        “</a:t>
            </a:r>
            <a:r>
              <a:rPr lang="zh-CN" altLang="en-US" sz="3200" b="1" dirty="0">
                <a:latin typeface="楷体_GB2312" charset="-122"/>
                <a:ea typeface="楷体_GB2312" charset="-122"/>
              </a:rPr>
              <a:t>在我们纪念第</a:t>
            </a:r>
            <a:r>
              <a:rPr lang="en-US" altLang="zh-CN" sz="3200" b="1" dirty="0">
                <a:latin typeface="楷体_GB2312" charset="-122"/>
                <a:ea typeface="楷体_GB2312" charset="-122"/>
              </a:rPr>
              <a:t>16</a:t>
            </a:r>
            <a:r>
              <a:rPr lang="zh-CN" altLang="en-US" sz="3200" b="1" dirty="0">
                <a:latin typeface="楷体_GB2312" charset="-122"/>
                <a:ea typeface="楷体_GB2312" charset="-122"/>
              </a:rPr>
              <a:t>任总统诞辰</a:t>
            </a:r>
            <a:r>
              <a:rPr lang="en-US" altLang="zh-CN" sz="3200" b="1" dirty="0">
                <a:latin typeface="楷体_GB2312" charset="-122"/>
                <a:ea typeface="楷体_GB2312" charset="-122"/>
              </a:rPr>
              <a:t>200</a:t>
            </a:r>
            <a:r>
              <a:rPr lang="zh-CN" altLang="en-US" sz="3200" b="1" dirty="0">
                <a:latin typeface="楷体_GB2312" charset="-122"/>
                <a:ea typeface="楷体_GB2312" charset="-122"/>
              </a:rPr>
              <a:t>周年之际，我能说我对这位伟人怀有特殊的感激之情，</a:t>
            </a:r>
            <a:r>
              <a:rPr lang="zh-CN" altLang="en-US" sz="3200" b="1" u="sng" dirty="0">
                <a:solidFill>
                  <a:srgbClr val="FF0000"/>
                </a:solidFill>
                <a:latin typeface="黑体" panose="02010609060101010101" pitchFamily="49" charset="-122"/>
                <a:ea typeface="黑体" panose="02010609060101010101" pitchFamily="49" charset="-122"/>
              </a:rPr>
              <a:t>是他让我的故事成为可能，是他让美国的故事成为可能</a:t>
            </a:r>
            <a:r>
              <a:rPr lang="zh-CN" altLang="en-US" sz="3200" b="1" u="sng" dirty="0">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 </a:t>
            </a:r>
            <a:endParaRPr lang="zh-CN" altLang="en-US" sz="3200" b="1" dirty="0">
              <a:latin typeface="Times New Roman" panose="02020603050405020304" pitchFamily="18" charset="0"/>
              <a:ea typeface="宋体" panose="02010600030101010101" pitchFamily="2" charset="-122"/>
            </a:endParaRPr>
          </a:p>
          <a:p>
            <a:pPr algn="ctr"/>
            <a:r>
              <a:rPr lang="zh-CN" altLang="en-US" sz="3200" b="1" dirty="0">
                <a:latin typeface="Times New Roman" panose="02020603050405020304" pitchFamily="18" charset="0"/>
                <a:ea typeface="宋体" panose="02010600030101010101" pitchFamily="2" charset="-122"/>
              </a:rPr>
              <a:t>   </a:t>
            </a:r>
            <a:r>
              <a:rPr lang="en-US" altLang="zh-CN" sz="3200" b="1" dirty="0">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楷体_GB2312" charset="-122"/>
              </a:rPr>
              <a:t>奥巴马</a:t>
            </a:r>
            <a:r>
              <a:rPr lang="zh-CN" altLang="en-US" sz="2400" b="1" dirty="0">
                <a:latin typeface="Times New Roman" panose="02020603050405020304" pitchFamily="18" charset="0"/>
                <a:ea typeface="宋体" panose="02010600030101010101" pitchFamily="2" charset="-122"/>
              </a:rPr>
              <a:t>（</a:t>
            </a:r>
            <a:r>
              <a:rPr lang="en-US" altLang="zh-CN" sz="2400" b="1" dirty="0">
                <a:latin typeface="Times New Roman" panose="02020603050405020304" pitchFamily="18" charset="0"/>
                <a:ea typeface="宋体" panose="02010600030101010101" pitchFamily="2" charset="-122"/>
              </a:rPr>
              <a:t>2009.2.12</a:t>
            </a:r>
            <a:r>
              <a:rPr lang="zh-CN" altLang="en-US" sz="2400" b="1" dirty="0">
                <a:latin typeface="Times New Roman" panose="02020603050405020304" pitchFamily="18" charset="0"/>
                <a:ea typeface="宋体" panose="02010600030101010101" pitchFamily="2" charset="-122"/>
              </a:rPr>
              <a:t>）</a:t>
            </a:r>
            <a:endParaRPr lang="zh-CN" altLang="en-US" sz="2400" b="1" dirty="0">
              <a:latin typeface="Times New Roman" panose="02020603050405020304" pitchFamily="18" charset="0"/>
              <a:ea typeface="宋体" panose="02010600030101010101" pitchFamily="2" charset="-122"/>
            </a:endParaRPr>
          </a:p>
        </p:txBody>
      </p:sp>
      <p:sp>
        <p:nvSpPr>
          <p:cNvPr id="25604" name="文本框 1"/>
          <p:cNvSpPr txBox="1"/>
          <p:nvPr/>
        </p:nvSpPr>
        <p:spPr>
          <a:xfrm>
            <a:off x="390525" y="1046163"/>
            <a:ext cx="5592763" cy="506412"/>
          </a:xfrm>
          <a:prstGeom prst="rect">
            <a:avLst/>
          </a:prstGeom>
          <a:solidFill>
            <a:schemeClr val="bg1"/>
          </a:solidFill>
          <a:ln w="9525">
            <a:noFill/>
          </a:ln>
        </p:spPr>
        <p:txBody>
          <a:bodyPr>
            <a:spAutoFit/>
          </a:bodyPr>
          <a:p>
            <a:pPr algn="ctr" eaLnBrk="0" hangingPunct="0"/>
            <a:r>
              <a:rPr lang="zh-CN" altLang="en-US" sz="2700" b="1" dirty="0">
                <a:latin typeface="Times New Roman" panose="02020603050405020304" pitchFamily="18" charset="0"/>
                <a:ea typeface="幼圆" pitchFamily="49" charset="-122"/>
                <a:sym typeface="微软雅黑" panose="020B0503020204020204" pitchFamily="34" charset="-122"/>
              </a:rPr>
              <a:t>美国历史上首位黑人总统奥巴马</a:t>
            </a:r>
            <a:endParaRPr lang="zh-CN" altLang="en-US" sz="2700" b="1" dirty="0">
              <a:latin typeface="Times New Roman" panose="02020603050405020304" pitchFamily="18" charset="0"/>
              <a:ea typeface="幼圆" pitchFamily="49" charset="-122"/>
              <a:sym typeface="微软雅黑" panose="020B0503020204020204" pitchFamily="34" charset="-122"/>
            </a:endParaRPr>
          </a:p>
        </p:txBody>
      </p:sp>
      <p:sp>
        <p:nvSpPr>
          <p:cNvPr id="14352" name="Text Box 22"/>
          <p:cNvSpPr txBox="1"/>
          <p:nvPr/>
        </p:nvSpPr>
        <p:spPr>
          <a:xfrm>
            <a:off x="-1587" y="88900"/>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p:cTn id="7" dur="1000" fill="hold"/>
                                        <p:tgtEl>
                                          <p:spTgt spid="36867"/>
                                        </p:tgtEl>
                                        <p:attrNameLst>
                                          <p:attrName>ppt_w</p:attrName>
                                        </p:attrNameLst>
                                      </p:cBhvr>
                                      <p:tavLst>
                                        <p:tav tm="0">
                                          <p:val>
                                            <p:strVal val="#ppt_w*0.70"/>
                                          </p:val>
                                        </p:tav>
                                        <p:tav tm="100000">
                                          <p:val>
                                            <p:strVal val="#ppt_w"/>
                                          </p:val>
                                        </p:tav>
                                      </p:tavLst>
                                    </p:anim>
                                    <p:anim calcmode="lin" valueType="num">
                                      <p:cBhvr>
                                        <p:cTn id="8" dur="1000" fill="hold"/>
                                        <p:tgtEl>
                                          <p:spTgt spid="36867"/>
                                        </p:tgtEl>
                                        <p:attrNameLst>
                                          <p:attrName>ppt_h</p:attrName>
                                        </p:attrNameLst>
                                      </p:cBhvr>
                                      <p:tavLst>
                                        <p:tav tm="0">
                                          <p:val>
                                            <p:strVal val="#ppt_h"/>
                                          </p:val>
                                        </p:tav>
                                        <p:tav tm="100000">
                                          <p:val>
                                            <p:strVal val="#ppt_h"/>
                                          </p:val>
                                        </p:tav>
                                      </p:tavLst>
                                    </p:anim>
                                    <p:animEffect transition="in" filter="fade">
                                      <p:cBhvr>
                                        <p:cTn id="9" dur="1000"/>
                                        <p:tgtEl>
                                          <p:spTgt spid="3686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6870"/>
                                        </p:tgtEl>
                                        <p:attrNameLst>
                                          <p:attrName>style.visibility</p:attrName>
                                        </p:attrNameLst>
                                      </p:cBhvr>
                                      <p:to>
                                        <p:strVal val="visible"/>
                                      </p:to>
                                    </p:set>
                                    <p:animEffect transition="in" filter="blinds(horizontal)">
                                      <p:cBhvr>
                                        <p:cTn id="14" dur="500"/>
                                        <p:tgtEl>
                                          <p:spTgt spid="36870"/>
                                        </p:tgtEl>
                                      </p:cBhvr>
                                    </p:animEffect>
                                  </p:childTnLst>
                                  <p:subTnLst>
                                    <p:audio>
                                      <p:cMediaNode>
                                        <p:cTn display="0" masterRel="sameClick">
                                          <p:stCondLst>
                                            <p:cond evt="begin" delay="0">
                                              <p:tn val="12"/>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6" name="图片 1"/>
          <p:cNvPicPr>
            <a:picLocks noChangeAspect="1"/>
          </p:cNvPicPr>
          <p:nvPr/>
        </p:nvPicPr>
        <p:blipFill>
          <a:blip r:embed="rId1">
            <a:clrChange>
              <a:clrFrom>
                <a:srgbClr val="FFFFFF"/>
              </a:clrFrom>
              <a:clrTo>
                <a:srgbClr val="FFFFFF">
                  <a:alpha val="0"/>
                </a:srgbClr>
              </a:clrTo>
            </a:clrChange>
          </a:blip>
          <a:stretch>
            <a:fillRect/>
          </a:stretch>
        </p:blipFill>
        <p:spPr>
          <a:xfrm>
            <a:off x="-1587" y="679450"/>
            <a:ext cx="6029325" cy="754063"/>
          </a:xfrm>
          <a:prstGeom prst="rect">
            <a:avLst/>
          </a:prstGeom>
          <a:noFill/>
          <a:ln w="9525">
            <a:noFill/>
          </a:ln>
        </p:spPr>
      </p:pic>
      <p:sp>
        <p:nvSpPr>
          <p:cNvPr id="5" name="TextBox 2"/>
          <p:cNvSpPr txBox="1"/>
          <p:nvPr/>
        </p:nvSpPr>
        <p:spPr>
          <a:xfrm>
            <a:off x="896938" y="757238"/>
            <a:ext cx="39560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一位永不退缩的伟人</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grpSp>
        <p:nvGrpSpPr>
          <p:cNvPr id="26628" name="组合 1"/>
          <p:cNvGrpSpPr/>
          <p:nvPr/>
        </p:nvGrpSpPr>
        <p:grpSpPr>
          <a:xfrm>
            <a:off x="1619250" y="3101975"/>
            <a:ext cx="5815013" cy="2266950"/>
            <a:chOff x="-62" y="5799"/>
            <a:chExt cx="6265" cy="3570"/>
          </a:xfrm>
        </p:grpSpPr>
        <p:pic>
          <p:nvPicPr>
            <p:cNvPr id="26633" name="Picture 3" descr="林肯纪念堂2"/>
            <p:cNvPicPr>
              <a:picLocks noChangeAspect="1"/>
            </p:cNvPicPr>
            <p:nvPr/>
          </p:nvPicPr>
          <p:blipFill>
            <a:blip r:embed="rId2"/>
            <a:stretch>
              <a:fillRect/>
            </a:stretch>
          </p:blipFill>
          <p:spPr>
            <a:xfrm>
              <a:off x="-62" y="5799"/>
              <a:ext cx="5740" cy="3570"/>
            </a:xfrm>
            <a:prstGeom prst="rect">
              <a:avLst/>
            </a:prstGeom>
            <a:noFill/>
            <a:ln w="9525" cap="flat" cmpd="sng">
              <a:solidFill>
                <a:srgbClr val="FFCC00"/>
              </a:solidFill>
              <a:prstDash val="solid"/>
              <a:miter/>
              <a:headEnd type="none" w="med" len="med"/>
              <a:tailEnd type="none" w="med" len="med"/>
            </a:ln>
          </p:spPr>
        </p:pic>
        <p:sp>
          <p:nvSpPr>
            <p:cNvPr id="26634" name="Text Box 2"/>
            <p:cNvSpPr txBox="1"/>
            <p:nvPr/>
          </p:nvSpPr>
          <p:spPr>
            <a:xfrm>
              <a:off x="1956" y="5799"/>
              <a:ext cx="4247" cy="580"/>
            </a:xfrm>
            <a:prstGeom prst="rect">
              <a:avLst/>
            </a:prstGeom>
            <a:solidFill>
              <a:schemeClr val="bg1"/>
            </a:solidFill>
            <a:ln w="9525">
              <a:noFill/>
            </a:ln>
          </p:spPr>
          <p:txBody>
            <a:bodyPr>
              <a:spAutoFit/>
            </a:bodyPr>
            <a:p>
              <a:pPr algn="ctr">
                <a:spcBef>
                  <a:spcPct val="50000"/>
                </a:spcBef>
              </a:pPr>
              <a:r>
                <a:rPr lang="zh-CN" altLang="en-US" b="1" dirty="0">
                  <a:latin typeface="Calibri" panose="020F0502020204030204" pitchFamily="34" charset="0"/>
                  <a:ea typeface="迷你简琥珀"/>
                </a:rPr>
                <a:t>林肯纪念堂</a:t>
              </a:r>
              <a:endParaRPr lang="zh-CN" altLang="en-US" b="1" dirty="0">
                <a:latin typeface="Calibri" panose="020F0502020204030204" pitchFamily="34" charset="0"/>
                <a:ea typeface="迷你简琥珀"/>
              </a:endParaRPr>
            </a:p>
          </p:txBody>
        </p:sp>
      </p:grpSp>
      <p:sp>
        <p:nvSpPr>
          <p:cNvPr id="96258" name="矩形 96257"/>
          <p:cNvSpPr/>
          <p:nvPr/>
        </p:nvSpPr>
        <p:spPr>
          <a:xfrm>
            <a:off x="896938" y="1717675"/>
            <a:ext cx="7102475" cy="1384300"/>
          </a:xfrm>
          <a:prstGeom prst="rect">
            <a:avLst/>
          </a:prstGeom>
          <a:noFill/>
          <a:ln w="9525">
            <a:noFill/>
          </a:ln>
        </p:spPr>
        <p:txBody>
          <a:bodyPr anchor="ctr">
            <a:spAutoFit/>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   排名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1948</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年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1962</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年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1977</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年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1984</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年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2000</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年</a:t>
            </a:r>
            <a:endPar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1        </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林  肯      林   肯       林    肯      林   肯     林   肯</a:t>
            </a:r>
            <a:endPar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endParaRPr>
          </a:p>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2        </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华盛顿    华盛顿      华盛顿      罗斯福    罗斯福  </a:t>
            </a:r>
            <a:br>
              <a:rPr kumimoji="0" lang="zh-CN" altLang="en-US" sz="2100" b="1"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b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      </a:t>
            </a:r>
            <a:r>
              <a:rPr kumimoji="0" lang="en-US" altLang="zh-CN"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3        </a:t>
            </a:r>
            <a:r>
              <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rPr>
              <a:t>罗斯福    罗斯福      罗斯福      华盛顿    华盛顿</a:t>
            </a:r>
            <a:endParaRPr kumimoji="0" lang="zh-CN" altLang="en-US" sz="2100" b="1" i="0" u="none" strike="noStrike" kern="1200" cap="none" spc="0" normalizeH="0" baseline="0" noProof="1">
              <a:ln>
                <a:noFill/>
              </a:ln>
              <a:solidFill>
                <a:schemeClr val="tx1"/>
              </a:solidFill>
              <a:effectLst>
                <a:outerShdw blurRad="38100" dist="19050" dir="2700000" algn="tl" rotWithShape="0">
                  <a:schemeClr val="dk1">
                    <a:alpha val="40000"/>
                  </a:schemeClr>
                </a:outerShdw>
              </a:effectLst>
              <a:uLnTx/>
              <a:uFillTx/>
              <a:latin typeface="Times New Roman" panose="02020603050405020304" pitchFamily="18" charset="0"/>
              <a:ea typeface="宋体" panose="02010600030101010101" pitchFamily="2" charset="-122"/>
              <a:cs typeface="+mn-cs"/>
            </a:endParaRPr>
          </a:p>
        </p:txBody>
      </p:sp>
      <p:sp>
        <p:nvSpPr>
          <p:cNvPr id="96261" name="文本框 96260"/>
          <p:cNvSpPr txBox="1"/>
          <p:nvPr/>
        </p:nvSpPr>
        <p:spPr>
          <a:xfrm>
            <a:off x="109538" y="1356043"/>
            <a:ext cx="8924925" cy="460375"/>
          </a:xfrm>
          <a:prstGeom prst="rect">
            <a:avLst/>
          </a:prstGeom>
          <a:noFill/>
          <a:ln w="9525">
            <a:noFill/>
          </a:ln>
        </p:spPr>
        <p:txBody>
          <a:bodyPr>
            <a:spAutoFit/>
          </a:bodyPr>
          <a:lstStyle/>
          <a:p>
            <a:pPr marR="0" algn="ctr" defTabSz="914400" fontAlgn="auto">
              <a:buClrTx/>
              <a:buSzTx/>
              <a:buFont typeface="Arial" panose="020B0604020202020204" pitchFamily="34" charset="0"/>
              <a:buNone/>
              <a:defRPr/>
            </a:pPr>
            <a:r>
              <a:rPr kumimoji="0" lang="en-US" altLang="zh-CN"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楷体_GB2312" charset="-122"/>
                <a:ea typeface="楷体_GB2312" charset="-122"/>
                <a:cs typeface="+mn-cs"/>
              </a:rPr>
              <a:t>1948</a:t>
            </a:r>
            <a:r>
              <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楷体_GB2312" charset="-122"/>
                <a:ea typeface="楷体_GB2312" charset="-122"/>
                <a:cs typeface="+mn-cs"/>
              </a:rPr>
              <a:t>年以来历次</a:t>
            </a:r>
            <a:r>
              <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楷体_GB2312" charset="-122"/>
                <a:cs typeface="+mn-cs"/>
              </a:rPr>
              <a:t>“</a:t>
            </a:r>
            <a:r>
              <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楷体_GB2312" charset="-122"/>
                <a:ea typeface="楷体_GB2312" charset="-122"/>
                <a:cs typeface="+mn-cs"/>
              </a:rPr>
              <a:t>美国人心目中最伟大的总统</a:t>
            </a:r>
            <a:r>
              <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ea typeface="楷体_GB2312" charset="-122"/>
                <a:cs typeface="+mn-cs"/>
              </a:rPr>
              <a:t>”</a:t>
            </a:r>
            <a:r>
              <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楷体_GB2312" charset="-122"/>
                <a:ea typeface="楷体_GB2312" charset="-122"/>
                <a:cs typeface="+mn-cs"/>
              </a:rPr>
              <a:t>评选的结果 </a:t>
            </a:r>
            <a:endParaRPr kumimoji="0" lang="zh-CN" altLang="en-US" sz="2400" kern="1200" cap="none" spc="0" normalizeH="0" baseline="0" noProof="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楷体_GB2312" charset="-122"/>
              <a:ea typeface="楷体_GB2312" charset="-122"/>
              <a:cs typeface="+mn-cs"/>
            </a:endParaRPr>
          </a:p>
        </p:txBody>
      </p:sp>
      <p:sp>
        <p:nvSpPr>
          <p:cNvPr id="14352" name="Text Box 22"/>
          <p:cNvSpPr txBox="1"/>
          <p:nvPr/>
        </p:nvSpPr>
        <p:spPr>
          <a:xfrm>
            <a:off x="-1587" y="63500"/>
            <a:ext cx="9450388" cy="708025"/>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
        <p:nvSpPr>
          <p:cNvPr id="26632" name="文本框 2"/>
          <p:cNvSpPr txBox="1"/>
          <p:nvPr/>
        </p:nvSpPr>
        <p:spPr>
          <a:xfrm>
            <a:off x="142875" y="5368925"/>
            <a:ext cx="8961438" cy="1568450"/>
          </a:xfrm>
          <a:prstGeom prst="rect">
            <a:avLst/>
          </a:prstGeom>
          <a:noFill/>
          <a:ln w="9525">
            <a:noFill/>
          </a:ln>
        </p:spPr>
        <p:txBody>
          <a:bodyPr>
            <a:spAutoFit/>
          </a:bodyPr>
          <a:p>
            <a:pPr>
              <a:spcBef>
                <a:spcPct val="50000"/>
              </a:spcBef>
            </a:pPr>
            <a:r>
              <a:rPr lang="zh-CN" altLang="en-US" sz="2400" b="1" dirty="0">
                <a:solidFill>
                  <a:srgbClr val="0000FF"/>
                </a:solidFill>
                <a:latin typeface="黑体" panose="02010609060101010101" pitchFamily="49" charset="-122"/>
                <a:ea typeface="黑体" panose="02010609060101010101" pitchFamily="49" charset="-122"/>
              </a:rPr>
              <a:t>林肯纪念堂：</a:t>
            </a:r>
            <a:r>
              <a:rPr lang="zh-CN" altLang="en-US" sz="2400" b="1" dirty="0">
                <a:latin typeface="黑体" panose="02010609060101010101" pitchFamily="49" charset="-122"/>
                <a:ea typeface="黑体" panose="02010609060101010101" pitchFamily="49" charset="-122"/>
              </a:rPr>
              <a:t>坐落在美国首都</a:t>
            </a:r>
            <a:r>
              <a:rPr lang="zh-CN" altLang="en-US" sz="2400" b="1" dirty="0">
                <a:solidFill>
                  <a:srgbClr val="0000FF"/>
                </a:solidFill>
                <a:latin typeface="黑体" panose="02010609060101010101" pitchFamily="49" charset="-122"/>
                <a:ea typeface="黑体" panose="02010609060101010101" pitchFamily="49" charset="-122"/>
              </a:rPr>
              <a:t>华盛顿，</a:t>
            </a:r>
            <a:r>
              <a:rPr lang="zh-CN" altLang="en-US" sz="2400" b="1" dirty="0">
                <a:latin typeface="黑体" panose="02010609060101010101" pitchFamily="49" charset="-122"/>
                <a:ea typeface="黑体" panose="02010609060101010101" pitchFamily="49" charset="-122"/>
              </a:rPr>
              <a:t>是一座座仿古希腊</a:t>
            </a:r>
            <a:r>
              <a:rPr lang="zh-CN" altLang="en-US" sz="2400" b="1" dirty="0">
                <a:latin typeface="Times New Roman" panose="02020603050405020304" pitchFamily="18" charset="0"/>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巴特农神庙</a:t>
            </a:r>
            <a:r>
              <a:rPr lang="zh-CN" altLang="en-US" sz="2400" b="1" dirty="0">
                <a:latin typeface="Times New Roman" panose="02020603050405020304" pitchFamily="18" charset="0"/>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式的古典建筑，四周环绕着</a:t>
            </a:r>
            <a:r>
              <a:rPr lang="en-US" altLang="zh-CN" sz="2400" b="1" dirty="0">
                <a:solidFill>
                  <a:srgbClr val="FF0000"/>
                </a:solidFill>
                <a:latin typeface="黑体" panose="02010609060101010101" pitchFamily="49" charset="-122"/>
                <a:ea typeface="黑体" panose="02010609060101010101" pitchFamily="49" charset="-122"/>
              </a:rPr>
              <a:t>36</a:t>
            </a:r>
            <a:r>
              <a:rPr lang="zh-CN" altLang="en-US" sz="2400" b="1" dirty="0">
                <a:latin typeface="黑体" panose="02010609060101010101" pitchFamily="49" charset="-122"/>
                <a:ea typeface="黑体" panose="02010609060101010101" pitchFamily="49" charset="-122"/>
              </a:rPr>
              <a:t>根古朴的希腊式白色大理石圆形廊柱，代表林肯逝世时的</a:t>
            </a:r>
            <a:r>
              <a:rPr lang="en-US" altLang="zh-CN" sz="2400" b="1" dirty="0">
                <a:latin typeface="黑体" panose="02010609060101010101" pitchFamily="49" charset="-122"/>
                <a:ea typeface="黑体" panose="02010609060101010101" pitchFamily="49" charset="-122"/>
              </a:rPr>
              <a:t>36</a:t>
            </a:r>
            <a:r>
              <a:rPr lang="zh-CN" altLang="en-US" sz="2400" b="1" dirty="0">
                <a:latin typeface="黑体" panose="02010609060101010101" pitchFamily="49" charset="-122"/>
                <a:ea typeface="黑体" panose="02010609060101010101" pitchFamily="49" charset="-122"/>
              </a:rPr>
              <a:t>个州；</a:t>
            </a:r>
            <a:r>
              <a:rPr lang="en-US" altLang="zh-CN" sz="2400" b="1" dirty="0">
                <a:solidFill>
                  <a:srgbClr val="FF0000"/>
                </a:solidFill>
                <a:latin typeface="黑体" panose="02010609060101010101" pitchFamily="49" charset="-122"/>
                <a:ea typeface="黑体" panose="02010609060101010101" pitchFamily="49" charset="-122"/>
              </a:rPr>
              <a:t>56</a:t>
            </a:r>
            <a:r>
              <a:rPr lang="zh-CN" altLang="en-US" sz="2400" b="1" dirty="0">
                <a:latin typeface="黑体" panose="02010609060101010101" pitchFamily="49" charset="-122"/>
                <a:ea typeface="黑体" panose="02010609060101010101" pitchFamily="49" charset="-122"/>
              </a:rPr>
              <a:t>级台阶代表着林肯光辉的一生。人们对这位伟人的崇敬显得异常的凝重和庄严。 </a:t>
            </a:r>
            <a:endParaRPr lang="zh-CN" altLang="en-US" sz="2400" b="1" dirty="0">
              <a:latin typeface="黑体" panose="02010609060101010101" pitchFamily="49" charset="-122"/>
              <a:ea typeface="黑体" panose="02010609060101010101" pitchFamily="49"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6261"/>
                                        </p:tgtEl>
                                        <p:attrNameLst>
                                          <p:attrName>style.visibility</p:attrName>
                                        </p:attrNameLst>
                                      </p:cBhvr>
                                      <p:to>
                                        <p:strVal val="visible"/>
                                      </p:to>
                                    </p:set>
                                    <p:anim calcmode="lin" valueType="num">
                                      <p:cBhvr>
                                        <p:cTn id="7" dur="500" fill="hold"/>
                                        <p:tgtEl>
                                          <p:spTgt spid="96261"/>
                                        </p:tgtEl>
                                        <p:attrNameLst>
                                          <p:attrName>ppt_x</p:attrName>
                                        </p:attrNameLst>
                                      </p:cBhvr>
                                      <p:tavLst>
                                        <p:tav tm="0">
                                          <p:val>
                                            <p:strVal val="#ppt_x"/>
                                          </p:val>
                                        </p:tav>
                                        <p:tav tm="100000">
                                          <p:val>
                                            <p:strVal val="#ppt_x"/>
                                          </p:val>
                                        </p:tav>
                                      </p:tavLst>
                                    </p:anim>
                                    <p:anim calcmode="lin" valueType="num">
                                      <p:cBhvr>
                                        <p:cTn id="8" dur="500" fill="hold"/>
                                        <p:tgtEl>
                                          <p:spTgt spid="96261"/>
                                        </p:tgtEl>
                                        <p:attrNameLst>
                                          <p:attrName>ppt_y</p:attrName>
                                        </p:attrNameLst>
                                      </p:cBhvr>
                                      <p:tavLst>
                                        <p:tav tm="0">
                                          <p:val>
                                            <p:strVal val="1+#ppt_h/2"/>
                                          </p:val>
                                        </p:tav>
                                        <p:tav tm="100000">
                                          <p:val>
                                            <p:strVal val="#ppt_y"/>
                                          </p:val>
                                        </p:tav>
                                      </p:tavLst>
                                    </p:anim>
                                  </p:childTnLst>
                                </p:cTn>
                              </p:par>
                              <p:par>
                                <p:cTn id="9" presetID="18" presetClass="entr" presetSubtype="12" fill="hold" nodeType="withEffect">
                                  <p:stCondLst>
                                    <p:cond delay="0"/>
                                  </p:stCondLst>
                                  <p:childTnLst>
                                    <p:set>
                                      <p:cBhvr>
                                        <p:cTn id="10" dur="500" fill="hold">
                                          <p:stCondLst>
                                            <p:cond delay="0"/>
                                          </p:stCondLst>
                                        </p:cTn>
                                        <p:tgtEl>
                                          <p:spTgt spid="96258">
                                            <p:txEl>
                                              <p:charRg st="8" end="64"/>
                                            </p:txEl>
                                          </p:spTgt>
                                        </p:tgtEl>
                                        <p:attrNameLst>
                                          <p:attrName>style.visibility</p:attrName>
                                        </p:attrNameLst>
                                      </p:cBhvr>
                                      <p:to>
                                        <p:strVal val="visible"/>
                                      </p:to>
                                    </p:set>
                                    <p:animEffect transition="in" filter="strips(downLeft)">
                                      <p:cBhvr>
                                        <p:cTn id="11" dur="500"/>
                                        <p:tgtEl>
                                          <p:spTgt spid="96258">
                                            <p:txEl>
                                              <p:charRg st="8" end="64"/>
                                            </p:txEl>
                                          </p:spTgt>
                                        </p:tgtEl>
                                      </p:cBhvr>
                                    </p:animEffect>
                                  </p:childTnLst>
                                </p:cTn>
                              </p:par>
                              <p:par>
                                <p:cTn id="12" presetID="18" presetClass="entr" presetSubtype="12" fill="hold" nodeType="withEffect">
                                  <p:stCondLst>
                                    <p:cond delay="0"/>
                                  </p:stCondLst>
                                  <p:childTnLst>
                                    <p:set>
                                      <p:cBhvr>
                                        <p:cTn id="13" dur="500" fill="hold">
                                          <p:stCondLst>
                                            <p:cond delay="0"/>
                                          </p:stCondLst>
                                        </p:cTn>
                                        <p:tgtEl>
                                          <p:spTgt spid="96258">
                                            <p:txEl>
                                              <p:charRg st="64" end="129"/>
                                            </p:txEl>
                                          </p:spTgt>
                                        </p:tgtEl>
                                        <p:attrNameLst>
                                          <p:attrName>style.visibility</p:attrName>
                                        </p:attrNameLst>
                                      </p:cBhvr>
                                      <p:to>
                                        <p:strVal val="visible"/>
                                      </p:to>
                                    </p:set>
                                    <p:animEffect transition="in" filter="strips(downLeft)">
                                      <p:cBhvr>
                                        <p:cTn id="14" dur="500"/>
                                        <p:tgtEl>
                                          <p:spTgt spid="96258">
                                            <p:txEl>
                                              <p:charRg st="64" end="129"/>
                                            </p:txEl>
                                          </p:spTgt>
                                        </p:tgtEl>
                                      </p:cBhvr>
                                    </p:animEffect>
                                  </p:childTnLst>
                                </p:cTn>
                              </p:par>
                              <p:par>
                                <p:cTn id="15" presetID="18" presetClass="entr" presetSubtype="12" fill="hold" nodeType="withEffect">
                                  <p:stCondLst>
                                    <p:cond delay="0"/>
                                  </p:stCondLst>
                                  <p:childTnLst>
                                    <p:set>
                                      <p:cBhvr>
                                        <p:cTn id="16" dur="500" fill="hold">
                                          <p:stCondLst>
                                            <p:cond delay="0"/>
                                          </p:stCondLst>
                                        </p:cTn>
                                        <p:tgtEl>
                                          <p:spTgt spid="96258">
                                            <p:txEl>
                                              <p:charRg st="129" end="225"/>
                                            </p:txEl>
                                          </p:spTgt>
                                        </p:tgtEl>
                                        <p:attrNameLst>
                                          <p:attrName>style.visibility</p:attrName>
                                        </p:attrNameLst>
                                      </p:cBhvr>
                                      <p:to>
                                        <p:strVal val="visible"/>
                                      </p:to>
                                    </p:set>
                                    <p:animEffect transition="in" filter="strips(downLeft)">
                                      <p:cBhvr>
                                        <p:cTn id="17" dur="500"/>
                                        <p:tgtEl>
                                          <p:spTgt spid="96258">
                                            <p:txEl>
                                              <p:charRg st="129" end="22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Rectangle 2"/>
          <p:cNvSpPr>
            <a:spLocks noGrp="1"/>
          </p:cNvSpPr>
          <p:nvPr>
            <p:ph type="title"/>
          </p:nvPr>
        </p:nvSpPr>
        <p:spPr>
          <a:xfrm>
            <a:off x="6096000" y="152400"/>
            <a:ext cx="2481263" cy="882650"/>
          </a:xfrm>
          <a:ln/>
        </p:spPr>
        <p:txBody>
          <a:bodyPr vert="horz" wrap="square" lIns="91440" tIns="45720" rIns="91440" bIns="45720" anchor="ctr"/>
          <a:p>
            <a:pPr eaLnBrk="1" hangingPunct="1"/>
            <a:r>
              <a:rPr lang="zh-CN" altLang="en-US" sz="3600" b="1" dirty="0">
                <a:solidFill>
                  <a:srgbClr val="FF0000"/>
                </a:solidFill>
                <a:ea typeface="宋体" panose="02010600030101010101" pitchFamily="2" charset="-122"/>
              </a:rPr>
              <a:t>评价林肯</a:t>
            </a:r>
            <a:endParaRPr lang="zh-CN" altLang="en-US" sz="3600" b="1" dirty="0">
              <a:solidFill>
                <a:srgbClr val="FF0000"/>
              </a:solidFill>
              <a:ea typeface="宋体" panose="02010600030101010101" pitchFamily="2" charset="-122"/>
            </a:endParaRPr>
          </a:p>
        </p:txBody>
      </p:sp>
      <p:sp>
        <p:nvSpPr>
          <p:cNvPr id="169987" name="Rectangle 3"/>
          <p:cNvSpPr>
            <a:spLocks noGrp="1"/>
          </p:cNvSpPr>
          <p:nvPr>
            <p:ph idx="1"/>
          </p:nvPr>
        </p:nvSpPr>
        <p:spPr>
          <a:xfrm>
            <a:off x="5453063" y="866775"/>
            <a:ext cx="3575050" cy="5334000"/>
          </a:xfrm>
          <a:ln/>
        </p:spPr>
        <p:txBody>
          <a:bodyPr vert="horz" wrap="square" lIns="91440" tIns="45720" rIns="91440" bIns="45720" anchor="t"/>
          <a:p>
            <a:pPr marL="0" indent="0" eaLnBrk="1" hangingPunct="1">
              <a:lnSpc>
                <a:spcPct val="112000"/>
              </a:lnSpc>
              <a:spcBef>
                <a:spcPct val="0"/>
              </a:spcBef>
              <a:buFont typeface="Wingdings" panose="05000000000000000000" pitchFamily="2" charset="2"/>
              <a:buNone/>
            </a:pPr>
            <a:r>
              <a:rPr lang="zh-CN" altLang="en-US" sz="2800" b="1" kern="1200" dirty="0">
                <a:latin typeface="宋体" panose="02010600030101010101" pitchFamily="2" charset="-122"/>
                <a:ea typeface="宋体" panose="02010600030101010101" pitchFamily="2" charset="-122"/>
                <a:cs typeface="+mn-cs"/>
              </a:rPr>
              <a:t>   林肯领导南北战争取得胜利，维护国家统一，解放黑人奴隶作出贡献，</a:t>
            </a:r>
            <a:r>
              <a:rPr lang="zh-CN" altLang="en-US" sz="2800" b="1" kern="1200" dirty="0">
                <a:latin typeface="宋体" panose="02010600030101010101" pitchFamily="2" charset="-122"/>
                <a:ea typeface="宋体" panose="02010600030101010101" pitchFamily="2" charset="-122"/>
                <a:cs typeface="+mn-cs"/>
                <a:sym typeface="微软雅黑" panose="020B0503020204020204" pitchFamily="34" charset="-122"/>
              </a:rPr>
              <a:t>成为美国历史上著名总统，</a:t>
            </a:r>
            <a:r>
              <a:rPr lang="zh-CN" altLang="en-US" sz="2800" b="1" kern="1200" dirty="0">
                <a:latin typeface="宋体" panose="02010600030101010101" pitchFamily="2" charset="-122"/>
                <a:ea typeface="宋体" panose="02010600030101010101" pitchFamily="2" charset="-122"/>
                <a:cs typeface="+mn-cs"/>
              </a:rPr>
              <a:t>但没有根本上消除种族歧视。</a:t>
            </a:r>
            <a:endParaRPr lang="zh-CN" altLang="en-US" sz="2800" b="1" kern="1200" dirty="0">
              <a:latin typeface="宋体" panose="02010600030101010101" pitchFamily="2" charset="-122"/>
              <a:ea typeface="宋体" panose="02010600030101010101" pitchFamily="2" charset="-122"/>
              <a:cs typeface="+mn-cs"/>
            </a:endParaRPr>
          </a:p>
        </p:txBody>
      </p:sp>
      <p:pic>
        <p:nvPicPr>
          <p:cNvPr id="27652" name="Picture 3" descr="林肯的雕像"/>
          <p:cNvPicPr>
            <a:picLocks noChangeAspect="1"/>
          </p:cNvPicPr>
          <p:nvPr/>
        </p:nvPicPr>
        <p:blipFill>
          <a:blip r:embed="rId1"/>
          <a:stretch>
            <a:fillRect/>
          </a:stretch>
        </p:blipFill>
        <p:spPr>
          <a:xfrm>
            <a:off x="0" y="0"/>
            <a:ext cx="5410200" cy="6858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9987">
                                            <p:txEl>
                                              <p:charRg st="0" end="60"/>
                                            </p:txEl>
                                          </p:spTgt>
                                        </p:tgtEl>
                                        <p:attrNameLst>
                                          <p:attrName>style.visibility</p:attrName>
                                        </p:attrNameLst>
                                      </p:cBhvr>
                                      <p:to>
                                        <p:strVal val="visible"/>
                                      </p:to>
                                    </p:set>
                                    <p:animEffect transition="in" filter="box(in)">
                                      <p:cBhvr>
                                        <p:cTn id="7" dur="500"/>
                                        <p:tgtEl>
                                          <p:spTgt spid="169987">
                                            <p:txEl>
                                              <p:charRg st="0" end="6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4" name="Picture 7" descr="a7190b1dceed73e5a78669ca"/>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8675" name="Text Box 2"/>
          <p:cNvSpPr txBox="1"/>
          <p:nvPr/>
        </p:nvSpPr>
        <p:spPr>
          <a:xfrm>
            <a:off x="2051050" y="404813"/>
            <a:ext cx="5688013" cy="914400"/>
          </a:xfrm>
          <a:prstGeom prst="rect">
            <a:avLst/>
          </a:prstGeom>
          <a:noFill/>
          <a:ln w="9525">
            <a:noFill/>
          </a:ln>
        </p:spPr>
        <p:txBody>
          <a:bodyPr>
            <a:spAutoFit/>
          </a:bodyPr>
          <a:p>
            <a:pPr>
              <a:spcBef>
                <a:spcPct val="50000"/>
              </a:spcBef>
            </a:pPr>
            <a:r>
              <a:rPr lang="zh-CN" altLang="en-US" sz="5400" b="1" dirty="0">
                <a:solidFill>
                  <a:srgbClr val="FF0000"/>
                </a:solidFill>
                <a:latin typeface="Arial" panose="020B0604020202020204" pitchFamily="34" charset="0"/>
                <a:ea typeface="华文行楷" pitchFamily="2" charset="-122"/>
              </a:rPr>
              <a:t>南北战争的启示</a:t>
            </a:r>
            <a:endParaRPr lang="zh-CN" altLang="en-US" sz="5400" b="1" dirty="0">
              <a:solidFill>
                <a:srgbClr val="FF0000"/>
              </a:solidFill>
              <a:latin typeface="Arial" panose="020B0604020202020204" pitchFamily="34" charset="0"/>
              <a:ea typeface="华文行楷" pitchFamily="2" charset="-122"/>
            </a:endParaRPr>
          </a:p>
        </p:txBody>
      </p:sp>
      <p:sp>
        <p:nvSpPr>
          <p:cNvPr id="18435" name="Text Box 3"/>
          <p:cNvSpPr txBox="1"/>
          <p:nvPr/>
        </p:nvSpPr>
        <p:spPr>
          <a:xfrm>
            <a:off x="1219200" y="1219200"/>
            <a:ext cx="4495800" cy="708025"/>
          </a:xfrm>
          <a:prstGeom prst="rect">
            <a:avLst/>
          </a:prstGeom>
          <a:noFill/>
          <a:ln w="9525">
            <a:noFill/>
          </a:ln>
        </p:spPr>
        <p:txBody>
          <a:bodyPr>
            <a:spAutoFit/>
          </a:bodyPr>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无论何种情况，</a:t>
            </a:r>
            <a:endParaRPr lang="zh-CN" altLang="en-US" sz="4000" b="1" dirty="0">
              <a:solidFill>
                <a:srgbClr val="0000FF"/>
              </a:solidFill>
              <a:latin typeface="Arial" panose="020B0604020202020204" pitchFamily="34" charset="0"/>
              <a:ea typeface="黑体" panose="02010609060101010101" pitchFamily="49" charset="-122"/>
            </a:endParaRPr>
          </a:p>
        </p:txBody>
      </p:sp>
      <p:sp>
        <p:nvSpPr>
          <p:cNvPr id="18436" name="Text Box 4"/>
          <p:cNvSpPr txBox="1"/>
          <p:nvPr/>
        </p:nvSpPr>
        <p:spPr>
          <a:xfrm>
            <a:off x="1219200" y="3200400"/>
            <a:ext cx="3962400" cy="701675"/>
          </a:xfrm>
          <a:prstGeom prst="rect">
            <a:avLst/>
          </a:prstGeom>
          <a:noFill/>
          <a:ln w="9525">
            <a:noFill/>
          </a:ln>
        </p:spPr>
        <p:txBody>
          <a:bodyPr>
            <a:spAutoFit/>
          </a:bodyPr>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无论何种方式，</a:t>
            </a:r>
            <a:endParaRPr lang="zh-CN" altLang="en-US" sz="4000" b="1" dirty="0">
              <a:solidFill>
                <a:srgbClr val="0000FF"/>
              </a:solidFill>
              <a:latin typeface="Arial" panose="020B0604020202020204" pitchFamily="34" charset="0"/>
              <a:ea typeface="黑体" panose="02010609060101010101" pitchFamily="49" charset="-122"/>
            </a:endParaRPr>
          </a:p>
        </p:txBody>
      </p:sp>
      <p:pic>
        <p:nvPicPr>
          <p:cNvPr id="28678" name="Picture 8" descr="u=348151158,178792715&amp;fm=2&amp;gp=0"/>
          <p:cNvPicPr>
            <a:picLocks noChangeAspect="1"/>
          </p:cNvPicPr>
          <p:nvPr/>
        </p:nvPicPr>
        <p:blipFill>
          <a:blip r:embed="rId2"/>
          <a:stretch>
            <a:fillRect/>
          </a:stretch>
        </p:blipFill>
        <p:spPr>
          <a:xfrm>
            <a:off x="0" y="0"/>
            <a:ext cx="1619250" cy="908050"/>
          </a:xfrm>
          <a:prstGeom prst="rect">
            <a:avLst/>
          </a:prstGeom>
          <a:noFill/>
          <a:ln w="9525">
            <a:noFill/>
          </a:ln>
        </p:spPr>
      </p:pic>
      <p:sp>
        <p:nvSpPr>
          <p:cNvPr id="28679" name="椭圆 14"/>
          <p:cNvSpPr/>
          <p:nvPr/>
        </p:nvSpPr>
        <p:spPr>
          <a:xfrm>
            <a:off x="0" y="6248400"/>
            <a:ext cx="1295400" cy="609600"/>
          </a:xfrm>
          <a:prstGeom prst="ellipse">
            <a:avLst/>
          </a:prstGeom>
          <a:solidFill>
            <a:srgbClr val="FFFFFF">
              <a:alpha val="0"/>
            </a:srgbClr>
          </a:solidFill>
          <a:ln w="76200" cap="flat" cmpd="sng">
            <a:solidFill>
              <a:srgbClr val="C00000"/>
            </a:solidFill>
            <a:prstDash val="solid"/>
            <a:headEnd type="none" w="med" len="med"/>
            <a:tailEnd type="none" w="med" len="med"/>
          </a:ln>
        </p:spPr>
        <p:txBody>
          <a:bodyPr lIns="90000" tIns="46800" rIns="90000" bIns="46800" anchor="ctr"/>
          <a:p>
            <a:r>
              <a:rPr lang="zh-CN" altLang="en-US" sz="2800" b="1" dirty="0">
                <a:latin typeface="华文行楷" pitchFamily="2" charset="-122"/>
                <a:ea typeface="华文行楷" pitchFamily="2" charset="-122"/>
              </a:rPr>
              <a:t>延伸</a:t>
            </a:r>
            <a:endParaRPr lang="zh-CN" altLang="en-US" sz="2800" b="1" dirty="0">
              <a:latin typeface="华文行楷" pitchFamily="2" charset="-122"/>
              <a:ea typeface="华文行楷" pitchFamily="2" charset="-122"/>
            </a:endParaRPr>
          </a:p>
        </p:txBody>
      </p:sp>
      <p:sp>
        <p:nvSpPr>
          <p:cNvPr id="8" name="Text Box 3"/>
          <p:cNvSpPr txBox="1"/>
          <p:nvPr/>
        </p:nvSpPr>
        <p:spPr>
          <a:xfrm>
            <a:off x="3657600" y="1905000"/>
            <a:ext cx="4419600" cy="701675"/>
          </a:xfrm>
          <a:prstGeom prst="rect">
            <a:avLst/>
          </a:prstGeom>
          <a:noFill/>
          <a:ln w="9525">
            <a:noFill/>
          </a:ln>
        </p:spPr>
        <p:txBody>
          <a:bodyPr>
            <a:spAutoFit/>
          </a:bodyPr>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都不轻言国家分裂</a:t>
            </a:r>
            <a:endParaRPr lang="zh-CN" altLang="en-US" sz="4000" b="1" dirty="0">
              <a:solidFill>
                <a:srgbClr val="0000FF"/>
              </a:solidFill>
              <a:latin typeface="Arial" panose="020B0604020202020204" pitchFamily="34" charset="0"/>
              <a:ea typeface="黑体" panose="02010609060101010101" pitchFamily="49" charset="-122"/>
            </a:endParaRPr>
          </a:p>
        </p:txBody>
      </p:sp>
      <p:sp>
        <p:nvSpPr>
          <p:cNvPr id="9" name="Text Box 4"/>
          <p:cNvSpPr txBox="1"/>
          <p:nvPr/>
        </p:nvSpPr>
        <p:spPr>
          <a:xfrm>
            <a:off x="3505200" y="3962400"/>
            <a:ext cx="4625975" cy="708025"/>
          </a:xfrm>
          <a:prstGeom prst="rect">
            <a:avLst/>
          </a:prstGeom>
          <a:noFill/>
          <a:ln w="9525">
            <a:noFill/>
          </a:ln>
        </p:spPr>
        <p:txBody>
          <a:bodyPr>
            <a:spAutoFit/>
          </a:bodyPr>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都要捍卫祖国统一</a:t>
            </a:r>
            <a:endParaRPr lang="zh-CN" altLang="en-US" sz="4000" b="1" dirty="0">
              <a:solidFill>
                <a:srgbClr val="0000FF"/>
              </a:solidFill>
              <a:latin typeface="Arial" panose="020B0604020202020204" pitchFamily="34" charset="0"/>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linds(horizontal)">
                                      <p:cBhvr>
                                        <p:cTn id="7" dur="500"/>
                                        <p:tgtEl>
                                          <p:spTgt spid="18435"/>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8436"/>
                                        </p:tgtEl>
                                        <p:attrNameLst>
                                          <p:attrName>style.visibility</p:attrName>
                                        </p:attrNameLst>
                                      </p:cBhvr>
                                      <p:to>
                                        <p:strVal val="visible"/>
                                      </p:to>
                                    </p:set>
                                    <p:animEffect transition="in" filter="blinds(horizontal)">
                                      <p:cBhvr>
                                        <p:cTn id="16" dur="500"/>
                                        <p:tgtEl>
                                          <p:spTgt spid="18436"/>
                                        </p:tgtEl>
                                      </p:cBhvr>
                                    </p:animEffect>
                                  </p:childTnLst>
                                </p:cTn>
                              </p:par>
                            </p:childTnLst>
                          </p:cTn>
                        </p:par>
                        <p:par>
                          <p:cTn id="17" fill="hold">
                            <p:stCondLst>
                              <p:cond delay="500"/>
                            </p:stCondLst>
                            <p:childTnLst>
                              <p:par>
                                <p:cTn id="18" presetID="3" presetClass="entr" presetSubtype="1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8"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978" name="Text Box 2"/>
          <p:cNvSpPr txBox="1"/>
          <p:nvPr/>
        </p:nvSpPr>
        <p:spPr>
          <a:xfrm>
            <a:off x="1403350" y="817563"/>
            <a:ext cx="6335713" cy="1938337"/>
          </a:xfrm>
          <a:prstGeom prst="rect">
            <a:avLst/>
          </a:prstGeom>
          <a:noFill/>
          <a:ln w="9525">
            <a:noFill/>
          </a:ln>
        </p:spPr>
        <p:txBody>
          <a:bodyPr>
            <a:spAutoFit/>
          </a:bodyPr>
          <a:p>
            <a:pPr>
              <a:spcBef>
                <a:spcPct val="50000"/>
              </a:spcBef>
            </a:pPr>
            <a:r>
              <a:rPr lang="en-US" altLang="zh-CN" sz="4800" b="1" dirty="0">
                <a:solidFill>
                  <a:srgbClr val="FF0066"/>
                </a:solidFill>
                <a:latin typeface="Arial Narrow" pitchFamily="34" charset="0"/>
              </a:rPr>
              <a:t>1.</a:t>
            </a:r>
            <a:r>
              <a:rPr lang="zh-CN" altLang="en-US" sz="4800" b="1" dirty="0">
                <a:solidFill>
                  <a:srgbClr val="FF0066"/>
                </a:solidFill>
                <a:latin typeface="Arial" panose="020B0604020202020204" pitchFamily="34" charset="0"/>
              </a:rPr>
              <a:t>维护国家统一</a:t>
            </a:r>
            <a:endParaRPr lang="zh-CN" altLang="en-US" sz="4800" b="1" dirty="0">
              <a:solidFill>
                <a:srgbClr val="FF0066"/>
              </a:solidFill>
              <a:latin typeface="Arial" panose="020B0604020202020204" pitchFamily="34" charset="0"/>
            </a:endParaRPr>
          </a:p>
          <a:p>
            <a:pPr>
              <a:spcBef>
                <a:spcPct val="50000"/>
              </a:spcBef>
            </a:pPr>
            <a:r>
              <a:rPr lang="en-US" altLang="zh-CN" sz="4800" b="1" dirty="0">
                <a:solidFill>
                  <a:srgbClr val="000099"/>
                </a:solidFill>
                <a:latin typeface="Arial Narrow" pitchFamily="34" charset="0"/>
              </a:rPr>
              <a:t>2.</a:t>
            </a:r>
            <a:r>
              <a:rPr lang="zh-CN" altLang="en-US" sz="4800" b="1" dirty="0">
                <a:solidFill>
                  <a:srgbClr val="000099"/>
                </a:solidFill>
                <a:latin typeface="Arial Narrow" pitchFamily="34" charset="0"/>
              </a:rPr>
              <a:t>废除黑人奴隶制</a:t>
            </a:r>
            <a:endParaRPr lang="zh-CN" altLang="en-US" sz="4800" b="1" dirty="0">
              <a:solidFill>
                <a:srgbClr val="000099"/>
              </a:solidFill>
              <a:latin typeface="Arial Narrow" pitchFamily="34" charset="0"/>
            </a:endParaRPr>
          </a:p>
        </p:txBody>
      </p:sp>
      <p:sp>
        <p:nvSpPr>
          <p:cNvPr id="126979" name="Text Box 3"/>
          <p:cNvSpPr txBox="1"/>
          <p:nvPr/>
        </p:nvSpPr>
        <p:spPr>
          <a:xfrm>
            <a:off x="384175" y="2740025"/>
            <a:ext cx="8077200" cy="641350"/>
          </a:xfrm>
          <a:prstGeom prst="rect">
            <a:avLst/>
          </a:prstGeom>
          <a:noFill/>
          <a:ln w="12700">
            <a:noFill/>
          </a:ln>
        </p:spPr>
        <p:txBody>
          <a:bodyPr>
            <a:spAutoFit/>
          </a:bodyPr>
          <a:p>
            <a:pPr>
              <a:spcBef>
                <a:spcPct val="50000"/>
              </a:spcBef>
            </a:pPr>
            <a:r>
              <a:rPr lang="zh-CN" altLang="en-US" sz="3600" b="1" dirty="0">
                <a:latin typeface="Arial Narrow" pitchFamily="34" charset="0"/>
              </a:rPr>
              <a:t>林肯在南北战争中所要解决的</a:t>
            </a:r>
            <a:r>
              <a:rPr lang="zh-CN" altLang="en-US" sz="3600" b="1" dirty="0">
                <a:solidFill>
                  <a:srgbClr val="FF0000"/>
                </a:solidFill>
                <a:latin typeface="Arial Narrow" pitchFamily="34" charset="0"/>
              </a:rPr>
              <a:t>根本问题</a:t>
            </a:r>
            <a:endParaRPr lang="zh-CN" altLang="en-US" sz="3600" b="1" dirty="0">
              <a:solidFill>
                <a:srgbClr val="FF0000"/>
              </a:solidFill>
              <a:latin typeface="Arial Narrow" pitchFamily="34" charset="0"/>
            </a:endParaRPr>
          </a:p>
        </p:txBody>
      </p:sp>
      <p:sp>
        <p:nvSpPr>
          <p:cNvPr id="126980" name="Rectangle 4"/>
          <p:cNvSpPr/>
          <p:nvPr/>
        </p:nvSpPr>
        <p:spPr>
          <a:xfrm>
            <a:off x="2613025" y="3449638"/>
            <a:ext cx="3841750" cy="823912"/>
          </a:xfrm>
          <a:prstGeom prst="rect">
            <a:avLst/>
          </a:prstGeom>
          <a:noFill/>
          <a:ln w="12700">
            <a:noFill/>
          </a:ln>
        </p:spPr>
        <p:txBody>
          <a:bodyPr wrap="none">
            <a:spAutoFit/>
          </a:bodyPr>
          <a:p>
            <a:r>
              <a:rPr lang="zh-CN" altLang="en-US" sz="4800" b="1" dirty="0">
                <a:solidFill>
                  <a:srgbClr val="0066FF"/>
                </a:solidFill>
                <a:latin typeface="Arial Narrow" pitchFamily="34" charset="0"/>
              </a:rPr>
              <a:t>维护国家统一</a:t>
            </a:r>
            <a:endParaRPr lang="zh-CN" altLang="en-US" sz="4800" b="1" dirty="0">
              <a:solidFill>
                <a:srgbClr val="0066FF"/>
              </a:solidFill>
              <a:latin typeface="Arial Narrow" pitchFamily="34" charset="0"/>
            </a:endParaRPr>
          </a:p>
        </p:txBody>
      </p:sp>
      <p:sp>
        <p:nvSpPr>
          <p:cNvPr id="29701" name="TextBox 4"/>
          <p:cNvSpPr txBox="1"/>
          <p:nvPr/>
        </p:nvSpPr>
        <p:spPr>
          <a:xfrm>
            <a:off x="285750" y="214313"/>
            <a:ext cx="2216150" cy="701675"/>
          </a:xfrm>
          <a:prstGeom prst="rect">
            <a:avLst/>
          </a:prstGeom>
          <a:noFill/>
          <a:ln w="9525">
            <a:noFill/>
          </a:ln>
        </p:spPr>
        <p:txBody>
          <a:bodyPr wrap="none">
            <a:spAutoFit/>
          </a:bodyPr>
          <a:p>
            <a:r>
              <a:rPr lang="zh-CN" altLang="en-US" sz="4000" b="1" dirty="0">
                <a:latin typeface="Times New Roman" panose="02020603050405020304" pitchFamily="18" charset="0"/>
              </a:rPr>
              <a:t>林肯功绩</a:t>
            </a:r>
            <a:endParaRPr lang="zh-CN" altLang="en-US" sz="4000" b="1" dirty="0">
              <a:latin typeface="Times New Roman" panose="02020603050405020304" pitchFamily="18" charset="0"/>
            </a:endParaRPr>
          </a:p>
        </p:txBody>
      </p:sp>
      <p:sp>
        <p:nvSpPr>
          <p:cNvPr id="29702" name="Text Box 6"/>
          <p:cNvSpPr txBox="1"/>
          <p:nvPr/>
        </p:nvSpPr>
        <p:spPr>
          <a:xfrm>
            <a:off x="285750" y="2511425"/>
            <a:ext cx="8497888" cy="366713"/>
          </a:xfrm>
          <a:prstGeom prst="rect">
            <a:avLst/>
          </a:prstGeom>
          <a:noFill/>
          <a:ln w="9525">
            <a:noFill/>
          </a:ln>
        </p:spPr>
        <p:txBody>
          <a:bodyPr>
            <a:spAutoFit/>
          </a:bodyPr>
          <a:p>
            <a:r>
              <a:rPr lang="en-US" altLang="zh-CN" dirty="0">
                <a:latin typeface="Arial" panose="020B0604020202020204" pitchFamily="34" charset="0"/>
              </a:rPr>
              <a:t>                   </a:t>
            </a:r>
            <a:endParaRPr lang="en-US" altLang="zh-CN" sz="4000" dirty="0">
              <a:solidFill>
                <a:schemeClr val="folHlink"/>
              </a:solidFill>
              <a:latin typeface="Arial" panose="020B0604020202020204" pitchFamily="34" charset="0"/>
            </a:endParaRPr>
          </a:p>
        </p:txBody>
      </p:sp>
      <p:sp>
        <p:nvSpPr>
          <p:cNvPr id="186371" name="Text Box 3"/>
          <p:cNvSpPr txBox="1"/>
          <p:nvPr/>
        </p:nvSpPr>
        <p:spPr>
          <a:xfrm>
            <a:off x="642938" y="4603750"/>
            <a:ext cx="7561262" cy="1476375"/>
          </a:xfrm>
          <a:prstGeom prst="rect">
            <a:avLst/>
          </a:prstGeom>
          <a:noFill/>
          <a:ln w="9525">
            <a:noFill/>
          </a:ln>
        </p:spPr>
        <p:txBody>
          <a:bodyPr>
            <a:spAutoFit/>
          </a:bodyPr>
          <a:p>
            <a:pPr>
              <a:spcBef>
                <a:spcPct val="50000"/>
              </a:spcBef>
            </a:pPr>
            <a:r>
              <a:rPr lang="zh-CN" altLang="en-US" sz="3600" b="1" dirty="0">
                <a:latin typeface="Arial Narrow" pitchFamily="34" charset="0"/>
              </a:rPr>
              <a:t>南北战争并没有改变美国的社会性质</a:t>
            </a:r>
            <a:endParaRPr lang="zh-CN" altLang="en-US" sz="3200" b="1" dirty="0">
              <a:latin typeface="Arial" panose="020B0604020202020204" pitchFamily="34" charset="0"/>
              <a:ea typeface="宋体" panose="02010600030101010101" pitchFamily="2" charset="-122"/>
            </a:endParaRPr>
          </a:p>
          <a:p>
            <a:pPr>
              <a:spcBef>
                <a:spcPct val="50000"/>
              </a:spcBef>
            </a:pPr>
            <a:r>
              <a:rPr lang="zh-CN" altLang="en-US" sz="3200" b="1" dirty="0">
                <a:latin typeface="Arial" panose="020B0604020202020204" pitchFamily="34" charset="0"/>
                <a:ea typeface="宋体" panose="02010600030101010101" pitchFamily="2" charset="-122"/>
              </a:rPr>
              <a:t>               </a:t>
            </a:r>
            <a:r>
              <a:rPr lang="zh-CN" altLang="en-US" sz="3600" b="1" dirty="0">
                <a:latin typeface="Arial Narrow" pitchFamily="34" charset="0"/>
              </a:rPr>
              <a:t>（或社会制度）</a:t>
            </a:r>
            <a:endParaRPr lang="zh-CN" altLang="en-US" sz="3600" b="1" dirty="0">
              <a:latin typeface="Arial Narrow" pitchFamily="34" charset="0"/>
            </a:endParaRPr>
          </a:p>
        </p:txBody>
      </p:sp>
      <p:sp>
        <p:nvSpPr>
          <p:cNvPr id="2" name="文本框 1"/>
          <p:cNvSpPr txBox="1"/>
          <p:nvPr/>
        </p:nvSpPr>
        <p:spPr>
          <a:xfrm>
            <a:off x="2927350" y="4603750"/>
            <a:ext cx="2012950" cy="644525"/>
          </a:xfrm>
          <a:prstGeom prst="rect">
            <a:avLst/>
          </a:prstGeom>
          <a:noFill/>
          <a:ln w="9525">
            <a:noFill/>
          </a:ln>
        </p:spPr>
        <p:txBody>
          <a:bodyPr wrap="none">
            <a:spAutoFit/>
          </a:bodyPr>
          <a:p>
            <a:r>
              <a:rPr lang="zh-CN" altLang="en-US" sz="3600" b="1" dirty="0">
                <a:solidFill>
                  <a:srgbClr val="FF0000"/>
                </a:solidFill>
                <a:latin typeface="Arial Narrow" pitchFamily="34" charset="0"/>
                <a:sym typeface="微软雅黑" panose="020B0503020204020204" pitchFamily="34" charset="-122"/>
              </a:rPr>
              <a:t>没有改变</a:t>
            </a:r>
            <a:endParaRPr lang="zh-CN" altLang="en-US" sz="3600" b="1" dirty="0">
              <a:solidFill>
                <a:srgbClr val="FF0000"/>
              </a:solidFill>
              <a:latin typeface="Arial Narrow" pitchFamily="34" charset="0"/>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blinds(horizontal)">
                                      <p:cBhvr>
                                        <p:cTn id="7" dur="500"/>
                                        <p:tgtEl>
                                          <p:spTgt spid="1269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6979"/>
                                        </p:tgtEl>
                                        <p:attrNameLst>
                                          <p:attrName>style.visibility</p:attrName>
                                        </p:attrNameLst>
                                      </p:cBhvr>
                                      <p:to>
                                        <p:strVal val="visible"/>
                                      </p:to>
                                    </p:set>
                                    <p:anim calcmode="lin" valueType="num">
                                      <p:cBhvr>
                                        <p:cTn id="12" dur="500" fill="hold"/>
                                        <p:tgtEl>
                                          <p:spTgt spid="126979"/>
                                        </p:tgtEl>
                                        <p:attrNameLst>
                                          <p:attrName>ppt_x</p:attrName>
                                        </p:attrNameLst>
                                      </p:cBhvr>
                                      <p:tavLst>
                                        <p:tav tm="0">
                                          <p:val>
                                            <p:strVal val="#ppt_x"/>
                                          </p:val>
                                        </p:tav>
                                        <p:tav tm="100000">
                                          <p:val>
                                            <p:strVal val="#ppt_x"/>
                                          </p:val>
                                        </p:tav>
                                      </p:tavLst>
                                    </p:anim>
                                    <p:anim calcmode="lin" valueType="num">
                                      <p:cBhvr>
                                        <p:cTn id="13" dur="500" fill="hold"/>
                                        <p:tgtEl>
                                          <p:spTgt spid="12697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1" name="chimes.wav"/>
                                        </p:tgtEl>
                                      </p:cMediaNode>
                                    </p:audio>
                                  </p:sub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26980"/>
                                        </p:tgtEl>
                                        <p:attrNameLst>
                                          <p:attrName>style.visibility</p:attrName>
                                        </p:attrNameLst>
                                      </p:cBhvr>
                                      <p:to>
                                        <p:strVal val="visible"/>
                                      </p:to>
                                    </p:set>
                                    <p:animEffect transition="in" filter="blinds(horizontal)">
                                      <p:cBhvr>
                                        <p:cTn id="18" dur="500"/>
                                        <p:tgtEl>
                                          <p:spTgt spid="12698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500" fill="hold">
                                          <p:stCondLst>
                                            <p:cond delay="0"/>
                                          </p:stCondLst>
                                        </p:cTn>
                                        <p:tgtEl>
                                          <p:spTgt spid="186371"/>
                                        </p:tgtEl>
                                        <p:attrNameLst>
                                          <p:attrName>style.visibility</p:attrName>
                                        </p:attrNameLst>
                                      </p:cBhvr>
                                      <p:to>
                                        <p:strVal val="visible"/>
                                      </p:to>
                                    </p:set>
                                    <p:animEffect transition="in" filter="blinds(horizontal)">
                                      <p:cBhvr>
                                        <p:cTn id="23" dur="500"/>
                                        <p:tgtEl>
                                          <p:spTgt spid="18637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p:bldP spid="126980" grpId="0"/>
      <p:bldP spid="186371"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0722" name="组合 166917"/>
          <p:cNvGrpSpPr/>
          <p:nvPr/>
        </p:nvGrpSpPr>
        <p:grpSpPr>
          <a:xfrm>
            <a:off x="180975" y="795338"/>
            <a:ext cx="8782050" cy="2336800"/>
            <a:chOff x="-241" y="35"/>
            <a:chExt cx="6496" cy="1221"/>
          </a:xfrm>
        </p:grpSpPr>
        <p:sp>
          <p:nvSpPr>
            <p:cNvPr id="166921" name="文本框 166920"/>
            <p:cNvSpPr txBox="1"/>
            <p:nvPr/>
          </p:nvSpPr>
          <p:spPr bwMode="auto">
            <a:xfrm>
              <a:off x="-241" y="35"/>
              <a:ext cx="6496" cy="948"/>
            </a:xfrm>
            <a:prstGeom prst="rect">
              <a:avLst/>
            </a:prstGeom>
            <a:gradFill>
              <a:gsLst>
                <a:gs pos="0">
                  <a:srgbClr val="FBFB11"/>
                </a:gs>
                <a:gs pos="100000">
                  <a:srgbClr val="838309"/>
                </a:gs>
              </a:gsLst>
              <a:lin ang="5400000" scaled="0"/>
            </a:gradFill>
            <a:ln w="9525">
              <a:noFill/>
              <a:miter/>
            </a:ln>
          </p:spPr>
          <p:txBody>
            <a:bodyPr>
              <a:spAutoFit/>
            </a:bodyPr>
            <a:lstStyle/>
            <a:p>
              <a:pPr marR="0" algn="just" defTabSz="914400" fontAlgn="auto">
                <a:spcBef>
                  <a:spcPct val="50000"/>
                </a:spcBef>
                <a:buClrTx/>
                <a:buSzTx/>
                <a:buFont typeface="Arial" panose="020B0604020202020204" pitchFamily="34" charset="0"/>
                <a:buNone/>
                <a:defRPr/>
              </a:pP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材料</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在</a:t>
              </a:r>
              <a:r>
                <a:rPr kumimoji="0" lang="zh-CN" altLang="en-US" sz="2800" b="1" u="sng"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南北战争</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以后的几十年中，美国经历了最惊人的经济发展。</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最终结果是美国经济在</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19</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世纪后半叶以当时所不能比拟的速度突飞猛进：</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1860</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年，美国在世界工业国家中排在第四位，</a:t>
              </a:r>
              <a:r>
                <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而到</a:t>
              </a:r>
              <a:r>
                <a:rPr kumimoji="0" lang="en-US" altLang="zh-CN"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1894</a:t>
              </a:r>
              <a:r>
                <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年时却跃居首位。</a:t>
              </a:r>
              <a:endPar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72714" name="文本框 166921"/>
            <p:cNvSpPr txBox="1">
              <a:spLocks noChangeArrowheads="1"/>
            </p:cNvSpPr>
            <p:nvPr/>
          </p:nvSpPr>
          <p:spPr bwMode="auto">
            <a:xfrm>
              <a:off x="3472" y="983"/>
              <a:ext cx="2174" cy="273"/>
            </a:xfrm>
            <a:prstGeom prst="rect">
              <a:avLst/>
            </a:prstGeom>
            <a:noFill/>
            <a:ln w="9525">
              <a:noFill/>
              <a:miter lim="800000"/>
            </a:ln>
          </p:spPr>
          <p:txBody>
            <a:bodyPr>
              <a:spAutoFit/>
            </a:bodyPr>
            <a:lstStyle/>
            <a:p>
              <a:pPr marR="0" defTabSz="914400" fontAlgn="auto">
                <a:spcBef>
                  <a:spcPct val="50000"/>
                </a:spcBef>
                <a:buClrTx/>
                <a:buSzTx/>
                <a:buFont typeface="Arial" panose="020B0604020202020204" pitchFamily="34" charset="0"/>
                <a:buNone/>
                <a:defRPr/>
              </a:pPr>
              <a:r>
                <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a:t>
              </a:r>
              <a:r>
                <a:rPr kumimoji="0" lang="zh-CN" altLang="en-US"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全球通史</a:t>
              </a:r>
              <a:r>
                <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a:t>
              </a:r>
              <a:endPar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grpSp>
      <p:pic>
        <p:nvPicPr>
          <p:cNvPr id="30723" name="图片 84993"/>
          <p:cNvPicPr>
            <a:picLocks noChangeAspect="1"/>
          </p:cNvPicPr>
          <p:nvPr/>
        </p:nvPicPr>
        <p:blipFill>
          <a:blip r:embed="rId1"/>
          <a:srcRect l="3174" r="4810"/>
          <a:stretch>
            <a:fillRect/>
          </a:stretch>
        </p:blipFill>
        <p:spPr>
          <a:xfrm>
            <a:off x="750888" y="3371850"/>
            <a:ext cx="3195637" cy="2228850"/>
          </a:xfrm>
          <a:prstGeom prst="rect">
            <a:avLst/>
          </a:prstGeom>
          <a:noFill/>
          <a:ln w="57150" cap="flat" cmpd="thickThin">
            <a:solidFill>
              <a:srgbClr val="FF3300"/>
            </a:solidFill>
            <a:prstDash val="solid"/>
            <a:miter/>
            <a:headEnd type="none" w="med" len="med"/>
            <a:tailEnd type="none" w="med" len="med"/>
          </a:ln>
        </p:spPr>
      </p:pic>
      <p:pic>
        <p:nvPicPr>
          <p:cNvPr id="14" name="图片 13" descr="拉斯维加斯"/>
          <p:cNvPicPr>
            <a:picLocks noChangeAspect="1"/>
          </p:cNvPicPr>
          <p:nvPr/>
        </p:nvPicPr>
        <p:blipFill>
          <a:blip r:embed="rId2"/>
          <a:stretch>
            <a:fillRect/>
          </a:stretch>
        </p:blipFill>
        <p:spPr>
          <a:xfrm>
            <a:off x="4852988" y="3371850"/>
            <a:ext cx="3430587" cy="2316163"/>
          </a:xfrm>
          <a:prstGeom prst="rect">
            <a:avLst/>
          </a:prstGeom>
          <a:noFill/>
          <a:ln w="38100" cap="flat" cmpd="sng">
            <a:solidFill>
              <a:srgbClr val="FF0000"/>
            </a:solidFill>
            <a:prstDash val="solid"/>
            <a:miter/>
            <a:headEnd type="none" w="med" len="med"/>
            <a:tailEnd type="none" w="med" len="med"/>
          </a:ln>
        </p:spPr>
      </p:pic>
      <p:sp>
        <p:nvSpPr>
          <p:cNvPr id="15" name="右箭头 14"/>
          <p:cNvSpPr/>
          <p:nvPr/>
        </p:nvSpPr>
        <p:spPr>
          <a:xfrm>
            <a:off x="4143375" y="4365625"/>
            <a:ext cx="514350" cy="114300"/>
          </a:xfrm>
          <a:prstGeom prst="rightArrow">
            <a:avLst>
              <a:gd name="adj1" fmla="val 50000"/>
              <a:gd name="adj2" fmla="val 75000"/>
            </a:avLst>
          </a:prstGeom>
          <a:solidFill>
            <a:srgbClr val="FF0000"/>
          </a:solidFill>
          <a:ln w="38100" cap="flat" cmpd="sng">
            <a:solidFill>
              <a:schemeClr val="tx1"/>
            </a:solidFill>
            <a:prstDash val="solid"/>
            <a:miter/>
            <a:headEnd type="none" w="med" len="med"/>
            <a:tailEnd type="none" w="med" len="med"/>
          </a:ln>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35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26" name="矩形 15"/>
          <p:cNvSpPr/>
          <p:nvPr/>
        </p:nvSpPr>
        <p:spPr>
          <a:xfrm>
            <a:off x="814388" y="2911475"/>
            <a:ext cx="3243262" cy="460375"/>
          </a:xfrm>
          <a:prstGeom prst="rect">
            <a:avLst/>
          </a:prstGeom>
          <a:noFill/>
          <a:ln w="9525">
            <a:noFill/>
          </a:ln>
        </p:spPr>
        <p:txBody>
          <a:bodyPr wrap="none">
            <a:spAutoFit/>
          </a:bodyPr>
          <a:p>
            <a:r>
              <a:rPr lang="zh-CN" altLang="en-US" sz="2400" b="1" dirty="0">
                <a:solidFill>
                  <a:srgbClr val="FF0000"/>
                </a:solidFill>
                <a:latin typeface="黑体" panose="02010609060101010101" pitchFamily="49" charset="-122"/>
                <a:ea typeface="黑体" panose="02010609060101010101" pitchFamily="49" charset="-122"/>
              </a:rPr>
              <a:t>西进移民到达拉腊米堡</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23560" name="矩形 16"/>
          <p:cNvSpPr/>
          <p:nvPr/>
        </p:nvSpPr>
        <p:spPr>
          <a:xfrm>
            <a:off x="5203825" y="2911475"/>
            <a:ext cx="2874963" cy="460375"/>
          </a:xfrm>
          <a:prstGeom prst="rect">
            <a:avLst/>
          </a:prstGeom>
          <a:noFill/>
          <a:ln w="9525">
            <a:noFill/>
          </a:ln>
        </p:spPr>
        <p:txBody>
          <a:bodyPr>
            <a:spAutoFit/>
          </a:bodyPr>
          <a:p>
            <a:r>
              <a:rPr lang="zh-CN" altLang="en-US" sz="2400" b="1" dirty="0">
                <a:solidFill>
                  <a:srgbClr val="FF3300"/>
                </a:solidFill>
                <a:latin typeface="Times New Roman" panose="02020603050405020304" pitchFamily="18" charset="0"/>
                <a:ea typeface="黑体" panose="02010609060101010101" pitchFamily="49" charset="-122"/>
              </a:rPr>
              <a:t>繁华的拉斯维加斯</a:t>
            </a:r>
            <a:endParaRPr lang="zh-CN" altLang="en-US" sz="2400" b="1" dirty="0">
              <a:solidFill>
                <a:srgbClr val="FF3300"/>
              </a:solidFill>
              <a:latin typeface="Times New Roman" panose="02020603050405020304" pitchFamily="18" charset="0"/>
              <a:ea typeface="黑体" panose="02010609060101010101" pitchFamily="49" charset="-122"/>
            </a:endParaRPr>
          </a:p>
        </p:txBody>
      </p:sp>
      <p:sp>
        <p:nvSpPr>
          <p:cNvPr id="23561" name="矩形 18"/>
          <p:cNvSpPr/>
          <p:nvPr/>
        </p:nvSpPr>
        <p:spPr>
          <a:xfrm>
            <a:off x="-393700" y="5775325"/>
            <a:ext cx="9194800" cy="582613"/>
          </a:xfrm>
          <a:prstGeom prst="rect">
            <a:avLst/>
          </a:prstGeom>
          <a:noFill/>
          <a:ln w="9525">
            <a:noFill/>
          </a:ln>
        </p:spPr>
        <p:txBody>
          <a:bodyPr>
            <a:spAutoFit/>
          </a:bodyPr>
          <a:p>
            <a:r>
              <a:rPr lang="en-US" altLang="zh-CN" sz="3200" dirty="0">
                <a:latin typeface="Calibri" panose="020F0502020204030204" pitchFamily="34" charset="0"/>
                <a:ea typeface="宋体" panose="02010600030101010101" pitchFamily="2" charset="-122"/>
              </a:rPr>
              <a:t>        </a:t>
            </a:r>
            <a:r>
              <a:rPr lang="zh-CN" altLang="zh-CN" sz="3200" b="1" dirty="0">
                <a:latin typeface="Calibri" panose="020F0502020204030204" pitchFamily="34" charset="0"/>
                <a:ea typeface="宋体" panose="02010600030101010101" pitchFamily="2" charset="-122"/>
              </a:rPr>
              <a:t>讨论：美国南北战争在美国历史发展中的作用</a:t>
            </a:r>
            <a:r>
              <a:rPr lang="zh-CN" altLang="en-US" sz="3200" b="1" dirty="0">
                <a:latin typeface="Calibri" panose="020F0502020204030204" pitchFamily="34" charset="0"/>
                <a:ea typeface="宋体" panose="02010600030101010101" pitchFamily="2" charset="-122"/>
              </a:rPr>
              <a:t>？</a:t>
            </a:r>
            <a:endParaRPr lang="zh-CN" altLang="en-US" sz="3200" b="1" dirty="0">
              <a:latin typeface="Calibri" panose="020F0502020204030204" pitchFamily="34" charset="0"/>
              <a:ea typeface="宋体" panose="02010600030101010101" pitchFamily="2" charset="-122"/>
            </a:endParaRPr>
          </a:p>
        </p:txBody>
      </p:sp>
      <p:sp>
        <p:nvSpPr>
          <p:cNvPr id="14352" name="Text Box 22"/>
          <p:cNvSpPr txBox="1"/>
          <p:nvPr/>
        </p:nvSpPr>
        <p:spPr>
          <a:xfrm>
            <a:off x="-1587" y="88900"/>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0-#ppt_w/2"/>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3560"/>
                                        </p:tgtEl>
                                        <p:attrNameLst>
                                          <p:attrName>style.visibility</p:attrName>
                                        </p:attrNameLst>
                                      </p:cBhvr>
                                      <p:to>
                                        <p:strVal val="visible"/>
                                      </p:to>
                                    </p:set>
                                    <p:animEffect transition="in" filter="barn(inVertical)">
                                      <p:cBhvr>
                                        <p:cTn id="12" dur="500"/>
                                        <p:tgtEl>
                                          <p:spTgt spid="23560"/>
                                        </p:tgtEl>
                                      </p:cBhvr>
                                    </p:animEffect>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ppt_x</p:attrName>
                                        </p:attrNameLst>
                                      </p:cBhvr>
                                      <p:tavLst>
                                        <p:tav tm="0">
                                          <p:val>
                                            <p:strVal val="1+#ppt_w/2"/>
                                          </p:val>
                                        </p:tav>
                                        <p:tav tm="100000">
                                          <p:val>
                                            <p:strVal val="#ppt_x"/>
                                          </p:val>
                                        </p:tav>
                                      </p:tavLst>
                                    </p:anim>
                                    <p:anim calcmode="lin" valueType="num">
                                      <p:cBhvr>
                                        <p:cTn id="1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23561"/>
                                        </p:tgtEl>
                                        <p:attrNameLst>
                                          <p:attrName>style.visibility</p:attrName>
                                        </p:attrNameLst>
                                      </p:cBhvr>
                                      <p:to>
                                        <p:strVal val="visible"/>
                                      </p:to>
                                    </p:set>
                                    <p:anim calcmode="lin" valueType="num">
                                      <p:cBhvr>
                                        <p:cTn id="21" dur="500"/>
                                        <p:tgtEl>
                                          <p:spTgt spid="23561"/>
                                        </p:tgtEl>
                                        <p:attrNameLst>
                                          <p:attrName>ppt_y</p:attrName>
                                        </p:attrNameLst>
                                      </p:cBhvr>
                                      <p:tavLst>
                                        <p:tav tm="0">
                                          <p:val>
                                            <p:strVal val="#ppt_y+#ppt_h*1.125000"/>
                                          </p:val>
                                        </p:tav>
                                        <p:tav tm="100000">
                                          <p:val>
                                            <p:strVal val="#ppt_y"/>
                                          </p:val>
                                        </p:tav>
                                      </p:tavLst>
                                    </p:anim>
                                    <p:animEffect transition="in" filter="wipe(up)">
                                      <p:cBhvr>
                                        <p:cTn id="22" dur="5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p:bldP spid="2356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117850" cy="598488"/>
          </a:xfrm>
          <a:prstGeom prst="rect">
            <a:avLst/>
          </a:prstGeom>
          <a:noFill/>
          <a:ln w="9525">
            <a:noFill/>
          </a:ln>
        </p:spPr>
        <p:txBody>
          <a:bodyPr wrap="none">
            <a:spAutoFit/>
          </a:bodyPr>
          <a:lstStyle/>
          <a:p>
            <a:pPr marR="0" defTabSz="914400" fontAlgn="auto">
              <a:buClrTx/>
              <a:buSzTx/>
              <a:buFont typeface="Arial" panose="020B0604020202020204" pitchFamily="34" charset="0"/>
              <a:buNone/>
              <a:defRPr/>
            </a:pPr>
            <a:r>
              <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rPr>
              <a:t>南北战争的评价</a:t>
            </a:r>
            <a:endParaRPr kumimoji="0" lang="zh-CN" altLang="en-US" sz="3300" b="1" kern="1200" cap="none" spc="0" normalizeH="0" baseline="0" noProof="1">
              <a:solidFill>
                <a:srgbClr val="FFFFFF"/>
              </a:solidFill>
              <a:effectLst>
                <a:outerShdw blurRad="38100" dist="38100" dir="2700000">
                  <a:srgbClr val="000000"/>
                </a:outerShdw>
              </a:effectLst>
              <a:latin typeface="隶书" pitchFamily="49" charset="-122"/>
              <a:ea typeface="隶书" pitchFamily="49" charset="-122"/>
              <a:cs typeface="+mn-cs"/>
            </a:endParaRPr>
          </a:p>
        </p:txBody>
      </p:sp>
      <p:sp>
        <p:nvSpPr>
          <p:cNvPr id="31748" name="文本框 30722"/>
          <p:cNvSpPr txBox="1"/>
          <p:nvPr/>
        </p:nvSpPr>
        <p:spPr>
          <a:xfrm>
            <a:off x="285750" y="1943100"/>
            <a:ext cx="2239963" cy="506413"/>
          </a:xfrm>
          <a:prstGeom prst="rect">
            <a:avLst/>
          </a:prstGeom>
          <a:noFill/>
          <a:ln w="9525">
            <a:noFill/>
          </a:ln>
        </p:spPr>
        <p:txBody>
          <a:bodyPr>
            <a:spAutoFit/>
          </a:bodyPr>
          <a:p>
            <a:pPr algn="ctr" eaLnBrk="0" hangingPunct="0">
              <a:spcBef>
                <a:spcPct val="50000"/>
              </a:spcBef>
            </a:pPr>
            <a:r>
              <a:rPr lang="en-US" altLang="zh-CN" sz="2700" b="1" dirty="0">
                <a:latin typeface="黑体" panose="02010609060101010101" pitchFamily="49" charset="-122"/>
                <a:ea typeface="黑体" panose="02010609060101010101" pitchFamily="49" charset="-122"/>
              </a:rPr>
              <a:t>1</a:t>
            </a:r>
            <a:r>
              <a:rPr lang="zh-CN" altLang="en-US" sz="2700" b="1" dirty="0">
                <a:latin typeface="黑体" panose="02010609060101010101" pitchFamily="49" charset="-122"/>
                <a:ea typeface="黑体" panose="02010609060101010101" pitchFamily="49" charset="-122"/>
              </a:rPr>
              <a:t>、性质：</a:t>
            </a:r>
            <a:endParaRPr lang="zh-CN" altLang="en-US" sz="2700" b="1" dirty="0">
              <a:latin typeface="黑体" panose="02010609060101010101" pitchFamily="49" charset="-122"/>
              <a:ea typeface="黑体" panose="02010609060101010101" pitchFamily="49" charset="-122"/>
            </a:endParaRPr>
          </a:p>
        </p:txBody>
      </p:sp>
      <p:sp>
        <p:nvSpPr>
          <p:cNvPr id="30724" name="文本框 30723"/>
          <p:cNvSpPr txBox="1"/>
          <p:nvPr/>
        </p:nvSpPr>
        <p:spPr>
          <a:xfrm>
            <a:off x="1974850" y="1943100"/>
            <a:ext cx="6621463" cy="506413"/>
          </a:xfrm>
          <a:prstGeom prst="rect">
            <a:avLst/>
          </a:prstGeom>
          <a:noFill/>
          <a:ln w="9525">
            <a:noFill/>
          </a:ln>
        </p:spPr>
        <p:txBody>
          <a:bodyPr>
            <a:spAutoFit/>
          </a:bodyPr>
          <a:p>
            <a:pPr algn="ctr" eaLnBrk="0" hangingPunct="0"/>
            <a:r>
              <a:rPr lang="zh-CN" altLang="en-US" sz="2700" b="1" dirty="0">
                <a:latin typeface="黑体" panose="02010609060101010101" pitchFamily="49" charset="-122"/>
                <a:ea typeface="黑体" panose="02010609060101010101" pitchFamily="49" charset="-122"/>
              </a:rPr>
              <a:t>是美国历史上的</a:t>
            </a:r>
            <a:r>
              <a:rPr lang="zh-CN" altLang="en-US" sz="2700" b="1" dirty="0">
                <a:solidFill>
                  <a:srgbClr val="FF0000"/>
                </a:solidFill>
                <a:latin typeface="黑体" panose="02010609060101010101" pitchFamily="49" charset="-122"/>
                <a:ea typeface="黑体" panose="02010609060101010101" pitchFamily="49" charset="-122"/>
              </a:rPr>
              <a:t>第二次</a:t>
            </a:r>
            <a:r>
              <a:rPr lang="zh-CN" altLang="en-US" sz="2700" b="1" dirty="0">
                <a:latin typeface="黑体" panose="02010609060101010101" pitchFamily="49" charset="-122"/>
                <a:ea typeface="黑体" panose="02010609060101010101" pitchFamily="49" charset="-122"/>
              </a:rPr>
              <a:t>资产阶级革命</a:t>
            </a:r>
            <a:endParaRPr lang="zh-CN" altLang="en-US" sz="2700" b="1" dirty="0">
              <a:latin typeface="黑体" panose="02010609060101010101" pitchFamily="49" charset="-122"/>
              <a:ea typeface="黑体" panose="02010609060101010101" pitchFamily="49" charset="-122"/>
            </a:endParaRPr>
          </a:p>
        </p:txBody>
      </p:sp>
      <p:sp>
        <p:nvSpPr>
          <p:cNvPr id="31750" name="文本框 30724"/>
          <p:cNvSpPr txBox="1"/>
          <p:nvPr/>
        </p:nvSpPr>
        <p:spPr>
          <a:xfrm>
            <a:off x="296863" y="2781300"/>
            <a:ext cx="2239962" cy="506413"/>
          </a:xfrm>
          <a:prstGeom prst="rect">
            <a:avLst/>
          </a:prstGeom>
          <a:noFill/>
          <a:ln w="9525">
            <a:noFill/>
          </a:ln>
        </p:spPr>
        <p:txBody>
          <a:bodyPr>
            <a:spAutoFit/>
          </a:bodyPr>
          <a:p>
            <a:pPr algn="ctr" eaLnBrk="0" hangingPunct="0">
              <a:spcBef>
                <a:spcPct val="50000"/>
              </a:spcBef>
            </a:pPr>
            <a:r>
              <a:rPr lang="en-US" altLang="zh-CN" sz="2700" b="1" dirty="0">
                <a:latin typeface="黑体" panose="02010609060101010101" pitchFamily="49" charset="-122"/>
                <a:ea typeface="黑体" panose="02010609060101010101" pitchFamily="49" charset="-122"/>
              </a:rPr>
              <a:t>2</a:t>
            </a:r>
            <a:r>
              <a:rPr lang="zh-CN" altLang="en-US" sz="2700" b="1" dirty="0">
                <a:latin typeface="黑体" panose="02010609060101010101" pitchFamily="49" charset="-122"/>
                <a:ea typeface="黑体" panose="02010609060101010101" pitchFamily="49" charset="-122"/>
              </a:rPr>
              <a:t>、意义：</a:t>
            </a:r>
            <a:endParaRPr lang="zh-CN" altLang="en-US" sz="2700" b="1" dirty="0">
              <a:latin typeface="黑体" panose="02010609060101010101" pitchFamily="49" charset="-122"/>
              <a:ea typeface="黑体" panose="02010609060101010101" pitchFamily="49" charset="-122"/>
            </a:endParaRPr>
          </a:p>
        </p:txBody>
      </p:sp>
      <p:sp>
        <p:nvSpPr>
          <p:cNvPr id="30726" name="文本框 30725"/>
          <p:cNvSpPr txBox="1"/>
          <p:nvPr/>
        </p:nvSpPr>
        <p:spPr>
          <a:xfrm>
            <a:off x="1808163" y="2782888"/>
            <a:ext cx="6788150" cy="1752600"/>
          </a:xfrm>
          <a:prstGeom prst="rect">
            <a:avLst/>
          </a:prstGeom>
          <a:noFill/>
          <a:ln w="9525">
            <a:noFill/>
          </a:ln>
        </p:spPr>
        <p:txBody>
          <a:bodyPr>
            <a:spAutoFit/>
          </a:bodyPr>
          <a:p>
            <a:pPr marL="457200" indent="-457200" eaLnBrk="0" hangingPunct="0">
              <a:buClr>
                <a:schemeClr val="tx1"/>
              </a:buClr>
              <a:buFont typeface="Arial" panose="020B0604020202020204" pitchFamily="34" charset="0"/>
            </a:pPr>
            <a:r>
              <a:rPr lang="zh-CN" altLang="en-US" sz="2700" b="1" dirty="0">
                <a:solidFill>
                  <a:schemeClr val="bg2"/>
                </a:solidFill>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维护了</a:t>
            </a:r>
            <a:r>
              <a:rPr lang="zh-CN" altLang="en-US" sz="2700" b="1" dirty="0">
                <a:solidFill>
                  <a:srgbClr val="009900"/>
                </a:solidFill>
                <a:latin typeface="黑体" panose="02010609060101010101" pitchFamily="49" charset="-122"/>
                <a:ea typeface="黑体" panose="02010609060101010101" pitchFamily="49" charset="-122"/>
              </a:rPr>
              <a:t> </a:t>
            </a:r>
            <a:r>
              <a:rPr lang="zh-CN" altLang="en-US" sz="2700" b="1" dirty="0">
                <a:latin typeface="黑体" panose="02010609060101010101" pitchFamily="49" charset="-122"/>
                <a:ea typeface="黑体" panose="02010609060101010101" pitchFamily="49" charset="-122"/>
              </a:rPr>
              <a:t>国家的统一，</a:t>
            </a:r>
            <a:endParaRPr lang="zh-CN" altLang="en-US" sz="2700" b="1" dirty="0">
              <a:latin typeface="黑体" panose="02010609060101010101" pitchFamily="49" charset="-122"/>
              <a:ea typeface="黑体" panose="02010609060101010101" pitchFamily="49" charset="-122"/>
            </a:endParaRPr>
          </a:p>
          <a:p>
            <a:pPr marL="457200" indent="-457200" eaLnBrk="0" hangingPunct="0">
              <a:buClr>
                <a:schemeClr val="tx1"/>
              </a:buClr>
              <a:buFont typeface="Arial" panose="020B0604020202020204" pitchFamily="34" charset="0"/>
            </a:pPr>
            <a:r>
              <a:rPr lang="zh-CN" altLang="en-US" sz="2700" b="1" dirty="0">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废除了</a:t>
            </a:r>
            <a:r>
              <a:rPr lang="zh-CN" altLang="en-US" sz="2700" b="1" dirty="0">
                <a:latin typeface="黑体" panose="02010609060101010101" pitchFamily="49" charset="-122"/>
                <a:ea typeface="黑体" panose="02010609060101010101" pitchFamily="49" charset="-122"/>
              </a:rPr>
              <a:t> 黑人奴隶制度，</a:t>
            </a:r>
            <a:endParaRPr lang="zh-CN" altLang="en-US" sz="2700" b="1" dirty="0">
              <a:latin typeface="黑体" panose="02010609060101010101" pitchFamily="49" charset="-122"/>
              <a:ea typeface="黑体" panose="02010609060101010101" pitchFamily="49" charset="-122"/>
            </a:endParaRPr>
          </a:p>
          <a:p>
            <a:pPr marL="457200" indent="-457200" eaLnBrk="0" hangingPunct="0">
              <a:buClr>
                <a:schemeClr val="tx1"/>
              </a:buClr>
              <a:buFont typeface="Arial" panose="020B0604020202020204" pitchFamily="34" charset="0"/>
            </a:pPr>
            <a:r>
              <a:rPr lang="zh-CN" altLang="en-US" sz="2700" b="1" dirty="0">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扫清了 </a:t>
            </a:r>
            <a:r>
              <a:rPr lang="zh-CN" altLang="en-US" sz="2700" b="1" dirty="0">
                <a:latin typeface="黑体" panose="02010609060101010101" pitchFamily="49" charset="-122"/>
                <a:ea typeface="黑体" panose="02010609060101010101" pitchFamily="49" charset="-122"/>
              </a:rPr>
              <a:t>资本主义发展的</a:t>
            </a:r>
            <a:r>
              <a:rPr lang="zh-CN" altLang="en-US" sz="2700" b="1" dirty="0">
                <a:solidFill>
                  <a:srgbClr val="FF0000"/>
                </a:solidFill>
                <a:latin typeface="黑体" panose="02010609060101010101" pitchFamily="49" charset="-122"/>
                <a:ea typeface="黑体" panose="02010609060101010101" pitchFamily="49" charset="-122"/>
              </a:rPr>
              <a:t>又一</a:t>
            </a:r>
            <a:r>
              <a:rPr lang="zh-CN" altLang="en-US" sz="2700" b="1" dirty="0">
                <a:latin typeface="黑体" panose="02010609060101010101" pitchFamily="49" charset="-122"/>
                <a:ea typeface="黑体" panose="02010609060101010101" pitchFamily="49" charset="-122"/>
              </a:rPr>
              <a:t>障碍</a:t>
            </a:r>
            <a:r>
              <a:rPr lang="en-US" altLang="zh-CN" sz="2700" b="1" dirty="0">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为以后经济的迅速发展创造了条件。</a:t>
            </a:r>
            <a:endParaRPr lang="zh-CN" altLang="en-US" sz="2700" b="1" dirty="0">
              <a:latin typeface="黑体" panose="02010609060101010101" pitchFamily="49" charset="-122"/>
              <a:ea typeface="黑体" panose="02010609060101010101" pitchFamily="49" charset="-122"/>
            </a:endParaRPr>
          </a:p>
        </p:txBody>
      </p:sp>
      <p:sp>
        <p:nvSpPr>
          <p:cNvPr id="30728" name="Text Box 13"/>
          <p:cNvSpPr txBox="1"/>
          <p:nvPr/>
        </p:nvSpPr>
        <p:spPr>
          <a:xfrm>
            <a:off x="2179638" y="4741863"/>
            <a:ext cx="2019300" cy="460375"/>
          </a:xfrm>
          <a:prstGeom prst="rect">
            <a:avLst/>
          </a:prstGeom>
          <a:noFill/>
          <a:ln w="9525">
            <a:noFill/>
          </a:ln>
        </p:spPr>
        <p:txBody>
          <a:bodyPr wrap="none">
            <a:spAutoFit/>
          </a:bodyPr>
          <a:p>
            <a:pPr algn="ctr"/>
            <a:r>
              <a:rPr lang="zh-CN" altLang="en-US" sz="2400" b="1" dirty="0">
                <a:solidFill>
                  <a:srgbClr val="3D10FC"/>
                </a:solidFill>
                <a:latin typeface="Calibri" panose="020F0502020204030204" pitchFamily="34" charset="0"/>
                <a:ea typeface="黑体" panose="02010609060101010101" pitchFamily="49" charset="-122"/>
              </a:rPr>
              <a:t>第一个障碍：</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29" name="Text Box 14"/>
          <p:cNvSpPr txBox="1"/>
          <p:nvPr/>
        </p:nvSpPr>
        <p:spPr>
          <a:xfrm>
            <a:off x="2451100" y="5173663"/>
            <a:ext cx="1712913" cy="460375"/>
          </a:xfrm>
          <a:prstGeom prst="rect">
            <a:avLst/>
          </a:prstGeom>
          <a:noFill/>
          <a:ln w="9525">
            <a:noFill/>
          </a:ln>
        </p:spPr>
        <p:txBody>
          <a:bodyPr wrap="none">
            <a:spAutoFit/>
          </a:bodyPr>
          <a:p>
            <a:pPr algn="ctr"/>
            <a:r>
              <a:rPr lang="zh-CN" altLang="en-US" sz="2400" b="1" dirty="0">
                <a:solidFill>
                  <a:srgbClr val="3D10FC"/>
                </a:solidFill>
                <a:latin typeface="Calibri" panose="020F0502020204030204" pitchFamily="34" charset="0"/>
                <a:ea typeface="黑体" panose="02010609060101010101" pitchFamily="49" charset="-122"/>
              </a:rPr>
              <a:t>又一障碍：</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30" name="Rectangle 15"/>
          <p:cNvSpPr/>
          <p:nvPr/>
        </p:nvSpPr>
        <p:spPr>
          <a:xfrm>
            <a:off x="4122738" y="4741863"/>
            <a:ext cx="2325687" cy="460375"/>
          </a:xfrm>
          <a:prstGeom prst="rect">
            <a:avLst/>
          </a:prstGeom>
          <a:noFill/>
          <a:ln w="9525">
            <a:noFill/>
          </a:ln>
        </p:spPr>
        <p:txBody>
          <a:bodyPr wrap="none">
            <a:spAutoFit/>
          </a:bodyPr>
          <a:p>
            <a:pPr algn="ctr"/>
            <a:r>
              <a:rPr lang="zh-CN" altLang="en-US" sz="2400" b="1" dirty="0">
                <a:solidFill>
                  <a:srgbClr val="3D10FC"/>
                </a:solidFill>
                <a:latin typeface="Calibri" panose="020F0502020204030204" pitchFamily="34" charset="0"/>
                <a:ea typeface="黑体" panose="02010609060101010101" pitchFamily="49" charset="-122"/>
              </a:rPr>
              <a:t>英国的殖民统治</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31" name="Rectangle 16"/>
          <p:cNvSpPr/>
          <p:nvPr/>
        </p:nvSpPr>
        <p:spPr>
          <a:xfrm>
            <a:off x="4122738" y="5227638"/>
            <a:ext cx="2019300" cy="460375"/>
          </a:xfrm>
          <a:prstGeom prst="rect">
            <a:avLst/>
          </a:prstGeom>
          <a:noFill/>
          <a:ln w="9525">
            <a:noFill/>
          </a:ln>
        </p:spPr>
        <p:txBody>
          <a:bodyPr wrap="none">
            <a:spAutoFit/>
          </a:bodyPr>
          <a:p>
            <a:pPr algn="ctr"/>
            <a:r>
              <a:rPr lang="zh-CN" altLang="en-US" sz="2400" b="1" dirty="0">
                <a:solidFill>
                  <a:srgbClr val="3D10FC"/>
                </a:solidFill>
                <a:latin typeface="Calibri" panose="020F0502020204030204" pitchFamily="34" charset="0"/>
                <a:ea typeface="黑体" panose="02010609060101010101" pitchFamily="49" charset="-122"/>
              </a:rPr>
              <a:t>黑人奴隶制度</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14352" name="Text Box 22"/>
          <p:cNvSpPr txBox="1"/>
          <p:nvPr/>
        </p:nvSpPr>
        <p:spPr>
          <a:xfrm>
            <a:off x="-33337" y="195263"/>
            <a:ext cx="9450388" cy="706438"/>
          </a:xfrm>
          <a:prstGeom prst="rect">
            <a:avLst/>
          </a:prstGeom>
          <a:noFill/>
          <a:ln w="9525">
            <a:noFill/>
          </a:ln>
          <a:effectLst>
            <a:prstShdw prst="shdw17" dist="17961" dir="2699999">
              <a:srgbClr val="708688"/>
            </a:prstShdw>
          </a:effectLst>
        </p:spPr>
        <p:txBody>
          <a:bodyPr>
            <a:spAutoFit/>
          </a:bodyPr>
          <a:lstStyle/>
          <a:p>
            <a:pPr marR="0" defTabSz="914400" fontAlgn="auto">
              <a:spcBef>
                <a:spcPct val="50000"/>
              </a:spcBef>
              <a:buClrTx/>
              <a:buSzTx/>
              <a:buFont typeface="Arial" panose="020B0604020202020204" pitchFamily="34" charset="0"/>
              <a:buNone/>
              <a:defRPr/>
            </a:pPr>
            <a:r>
              <a:rPr kumimoji="0" lang="zh-CN" altLang="en-US" sz="4000" b="1" kern="1200" cap="none" spc="0" normalizeH="0" baseline="0" noProof="1" smtClean="0">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北方</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的胜利</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(1865</a:t>
            </a:r>
            <a:r>
              <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年）</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sym typeface="+mn-ea"/>
              </a:rPr>
              <a:t>——</a:t>
            </a:r>
            <a:r>
              <a:rPr kumimoji="0" lang="zh-CN" altLang="en-US" sz="4000" b="1" kern="1200" cap="none" spc="0" normalizeH="0" baseline="0" noProof="1">
                <a:solidFill>
                  <a:srgbClr val="FF0000"/>
                </a:solidFill>
                <a:latin typeface="Arial" panose="020B0604020202020204" pitchFamily="34" charset="0"/>
                <a:ea typeface="宋体" panose="02010600030101010101" pitchFamily="2" charset="-122"/>
                <a:cs typeface="+mn-cs"/>
              </a:rPr>
              <a:t>维护联邦 </a:t>
            </a:r>
            <a:r>
              <a:rPr kumimoji="0" lang="en-US" altLang="zh-CN"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rPr>
              <a:t> </a:t>
            </a:r>
            <a:endParaRPr kumimoji="0" lang="zh-CN" altLang="en-US" sz="4000" b="1" kern="1200" cap="none" spc="0" normalizeH="0" baseline="0" noProof="1">
              <a:effectLst>
                <a:outerShdw blurRad="38100" dist="19050" dir="2700000" algn="tl" rotWithShape="0">
                  <a:schemeClr val="dk1">
                    <a:alpha val="40000"/>
                  </a:schemeClr>
                </a:outerShdw>
              </a:effectLst>
              <a:latin typeface="楷体" panose="02010609060101010101" pitchFamily="49" charset="-122"/>
              <a:ea typeface="楷体" panose="02010609060101010101" pitchFamily="49" charset="-122"/>
              <a:cs typeface="楷体" panose="02010609060101010101" pitchFamily="49"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iterate type="lt">
                                    <p:tmPct val="100000"/>
                                  </p:iterate>
                                  <p:childTnLst>
                                    <p:set>
                                      <p:cBhvr>
                                        <p:cTn id="6" dur="1" fill="hold">
                                          <p:stCondLst>
                                            <p:cond delay="0"/>
                                          </p:stCondLst>
                                        </p:cTn>
                                        <p:tgtEl>
                                          <p:spTgt spid="30724">
                                            <p:txEl>
                                              <p:charRg st="0" end="17"/>
                                            </p:txEl>
                                          </p:spTgt>
                                        </p:tgtEl>
                                        <p:attrNameLst>
                                          <p:attrName>style.visibility</p:attrName>
                                        </p:attrNameLst>
                                      </p:cBhvr>
                                      <p:to>
                                        <p:strVal val="visible"/>
                                      </p:to>
                                    </p:set>
                                    <p:animEffect transition="in" filter="wipe(up)">
                                      <p:cBhvr>
                                        <p:cTn id="7" dur="75"/>
                                        <p:tgtEl>
                                          <p:spTgt spid="30724">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iterate type="lt">
                                    <p:tmPct val="100000"/>
                                  </p:iterate>
                                  <p:childTnLst>
                                    <p:set>
                                      <p:cBhvr>
                                        <p:cTn id="11" dur="1" fill="hold">
                                          <p:stCondLst>
                                            <p:cond delay="0"/>
                                          </p:stCondLst>
                                        </p:cTn>
                                        <p:tgtEl>
                                          <p:spTgt spid="30726">
                                            <p:txEl>
                                              <p:charRg st="0" end="13"/>
                                            </p:txEl>
                                          </p:spTgt>
                                        </p:tgtEl>
                                        <p:attrNameLst>
                                          <p:attrName>style.visibility</p:attrName>
                                        </p:attrNameLst>
                                      </p:cBhvr>
                                      <p:to>
                                        <p:strVal val="visible"/>
                                      </p:to>
                                    </p:set>
                                    <p:animEffect transition="in" filter="wipe(up)">
                                      <p:cBhvr>
                                        <p:cTn id="12" dur="75"/>
                                        <p:tgtEl>
                                          <p:spTgt spid="30726">
                                            <p:txEl>
                                              <p:charRg st="0" end="13"/>
                                            </p:txEl>
                                          </p:spTgt>
                                        </p:tgtEl>
                                      </p:cBhvr>
                                    </p:animEffect>
                                  </p:childTnLst>
                                </p:cTn>
                              </p:par>
                            </p:childTnLst>
                          </p:cTn>
                        </p:par>
                        <p:par>
                          <p:cTn id="13" fill="hold">
                            <p:stCondLst>
                              <p:cond delay="900"/>
                            </p:stCondLst>
                            <p:childTnLst>
                              <p:par>
                                <p:cTn id="14" presetID="22" presetClass="entr" presetSubtype="1" fill="hold" grpId="0" nodeType="afterEffect">
                                  <p:stCondLst>
                                    <p:cond delay="0"/>
                                  </p:stCondLst>
                                  <p:iterate type="lt">
                                    <p:tmPct val="100000"/>
                                  </p:iterate>
                                  <p:childTnLst>
                                    <p:set>
                                      <p:cBhvr>
                                        <p:cTn id="15" dur="1" fill="hold">
                                          <p:stCondLst>
                                            <p:cond delay="0"/>
                                          </p:stCondLst>
                                        </p:cTn>
                                        <p:tgtEl>
                                          <p:spTgt spid="30726">
                                            <p:txEl>
                                              <p:charRg st="13" end="27"/>
                                            </p:txEl>
                                          </p:spTgt>
                                        </p:tgtEl>
                                        <p:attrNameLst>
                                          <p:attrName>style.visibility</p:attrName>
                                        </p:attrNameLst>
                                      </p:cBhvr>
                                      <p:to>
                                        <p:strVal val="visible"/>
                                      </p:to>
                                    </p:set>
                                    <p:animEffect transition="in" filter="wipe(up)">
                                      <p:cBhvr>
                                        <p:cTn id="16" dur="75"/>
                                        <p:tgtEl>
                                          <p:spTgt spid="30726">
                                            <p:txEl>
                                              <p:charRg st="13" end="27"/>
                                            </p:txEl>
                                          </p:spTgt>
                                        </p:tgtEl>
                                      </p:cBhvr>
                                    </p:animEffect>
                                  </p:childTnLst>
                                </p:cTn>
                              </p:par>
                            </p:childTnLst>
                          </p:cTn>
                        </p:par>
                        <p:par>
                          <p:cTn id="17" fill="hold">
                            <p:stCondLst>
                              <p:cond delay="1875"/>
                            </p:stCondLst>
                            <p:childTnLst>
                              <p:par>
                                <p:cTn id="18" presetID="22" presetClass="entr" presetSubtype="1" fill="hold" grpId="0" nodeType="afterEffect">
                                  <p:stCondLst>
                                    <p:cond delay="0"/>
                                  </p:stCondLst>
                                  <p:iterate type="lt">
                                    <p:tmPct val="100000"/>
                                  </p:iterate>
                                  <p:childTnLst>
                                    <p:set>
                                      <p:cBhvr>
                                        <p:cTn id="19" dur="1" fill="hold">
                                          <p:stCondLst>
                                            <p:cond delay="0"/>
                                          </p:stCondLst>
                                        </p:cTn>
                                        <p:tgtEl>
                                          <p:spTgt spid="30726">
                                            <p:txEl>
                                              <p:charRg st="27" end="62"/>
                                            </p:txEl>
                                          </p:spTgt>
                                        </p:tgtEl>
                                        <p:attrNameLst>
                                          <p:attrName>style.visibility</p:attrName>
                                        </p:attrNameLst>
                                      </p:cBhvr>
                                      <p:to>
                                        <p:strVal val="visible"/>
                                      </p:to>
                                    </p:set>
                                    <p:animEffect transition="in" filter="wipe(up)">
                                      <p:cBhvr>
                                        <p:cTn id="20" dur="75"/>
                                        <p:tgtEl>
                                          <p:spTgt spid="30726">
                                            <p:txEl>
                                              <p:charRg st="27" end="6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0728"/>
                                        </p:tgtEl>
                                        <p:attrNameLst>
                                          <p:attrName>style.visibility</p:attrName>
                                        </p:attrNameLst>
                                      </p:cBhvr>
                                      <p:to>
                                        <p:strVal val="visible"/>
                                      </p:to>
                                    </p:set>
                                    <p:anim calcmode="lin" valueType="num">
                                      <p:cBhvr>
                                        <p:cTn id="25" dur="500" fill="hold"/>
                                        <p:tgtEl>
                                          <p:spTgt spid="30728"/>
                                        </p:tgtEl>
                                        <p:attrNameLst>
                                          <p:attrName>ppt_x</p:attrName>
                                        </p:attrNameLst>
                                      </p:cBhvr>
                                      <p:tavLst>
                                        <p:tav tm="0">
                                          <p:val>
                                            <p:strVal val="#ppt_x"/>
                                          </p:val>
                                        </p:tav>
                                        <p:tav tm="100000">
                                          <p:val>
                                            <p:strVal val="#ppt_x"/>
                                          </p:val>
                                        </p:tav>
                                      </p:tavLst>
                                    </p:anim>
                                    <p:anim calcmode="lin" valueType="num">
                                      <p:cBhvr>
                                        <p:cTn id="26" dur="500" fill="hold"/>
                                        <p:tgtEl>
                                          <p:spTgt spid="3072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0729"/>
                                        </p:tgtEl>
                                        <p:attrNameLst>
                                          <p:attrName>style.visibility</p:attrName>
                                        </p:attrNameLst>
                                      </p:cBhvr>
                                      <p:to>
                                        <p:strVal val="visible"/>
                                      </p:to>
                                    </p:set>
                                    <p:anim calcmode="lin" valueType="num">
                                      <p:cBhvr>
                                        <p:cTn id="29" dur="500" fill="hold"/>
                                        <p:tgtEl>
                                          <p:spTgt spid="30729"/>
                                        </p:tgtEl>
                                        <p:attrNameLst>
                                          <p:attrName>ppt_x</p:attrName>
                                        </p:attrNameLst>
                                      </p:cBhvr>
                                      <p:tavLst>
                                        <p:tav tm="0">
                                          <p:val>
                                            <p:strVal val="#ppt_x"/>
                                          </p:val>
                                        </p:tav>
                                        <p:tav tm="100000">
                                          <p:val>
                                            <p:strVal val="#ppt_x"/>
                                          </p:val>
                                        </p:tav>
                                      </p:tavLst>
                                    </p:anim>
                                    <p:anim calcmode="lin" valueType="num">
                                      <p:cBhvr>
                                        <p:cTn id="30" dur="500" fill="hold"/>
                                        <p:tgtEl>
                                          <p:spTgt spid="3072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0730"/>
                                        </p:tgtEl>
                                        <p:attrNameLst>
                                          <p:attrName>style.visibility</p:attrName>
                                        </p:attrNameLst>
                                      </p:cBhvr>
                                      <p:to>
                                        <p:strVal val="visible"/>
                                      </p:to>
                                    </p:set>
                                    <p:anim calcmode="lin" valueType="num">
                                      <p:cBhvr>
                                        <p:cTn id="35" dur="500" fill="hold"/>
                                        <p:tgtEl>
                                          <p:spTgt spid="30730"/>
                                        </p:tgtEl>
                                        <p:attrNameLst>
                                          <p:attrName>ppt_x</p:attrName>
                                        </p:attrNameLst>
                                      </p:cBhvr>
                                      <p:tavLst>
                                        <p:tav tm="0">
                                          <p:val>
                                            <p:strVal val="#ppt_x"/>
                                          </p:val>
                                        </p:tav>
                                        <p:tav tm="100000">
                                          <p:val>
                                            <p:strVal val="#ppt_x"/>
                                          </p:val>
                                        </p:tav>
                                      </p:tavLst>
                                    </p:anim>
                                    <p:anim calcmode="lin" valueType="num">
                                      <p:cBhvr>
                                        <p:cTn id="36" dur="500" fill="hold"/>
                                        <p:tgtEl>
                                          <p:spTgt spid="3073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0731"/>
                                        </p:tgtEl>
                                        <p:attrNameLst>
                                          <p:attrName>style.visibility</p:attrName>
                                        </p:attrNameLst>
                                      </p:cBhvr>
                                      <p:to>
                                        <p:strVal val="visible"/>
                                      </p:to>
                                    </p:set>
                                    <p:anim calcmode="lin" valueType="num">
                                      <p:cBhvr>
                                        <p:cTn id="41" dur="500" fill="hold"/>
                                        <p:tgtEl>
                                          <p:spTgt spid="30731"/>
                                        </p:tgtEl>
                                        <p:attrNameLst>
                                          <p:attrName>ppt_x</p:attrName>
                                        </p:attrNameLst>
                                      </p:cBhvr>
                                      <p:tavLst>
                                        <p:tav tm="0">
                                          <p:val>
                                            <p:strVal val="#ppt_x"/>
                                          </p:val>
                                        </p:tav>
                                        <p:tav tm="100000">
                                          <p:val>
                                            <p:strVal val="#ppt_x"/>
                                          </p:val>
                                        </p:tav>
                                      </p:tavLst>
                                    </p:anim>
                                    <p:anim calcmode="lin" valueType="num">
                                      <p:cBhvr>
                                        <p:cTn id="42" dur="500" fill="hold"/>
                                        <p:tgtEl>
                                          <p:spTgt spid="307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P spid="30726" grpId="0" build="p"/>
      <p:bldP spid="30728" grpId="0"/>
      <p:bldP spid="30729" grpId="0"/>
      <p:bldP spid="30730" grpId="0"/>
      <p:bldP spid="307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文本占位符 167937"/>
          <p:cNvSpPr>
            <a:spLocks noGrp="1" noChangeArrowheads="1"/>
          </p:cNvSpPr>
          <p:nvPr>
            <p:ph type="body" idx="4294967295"/>
          </p:nvPr>
        </p:nvSpPr>
        <p:spPr>
          <a:xfrm>
            <a:off x="628650" y="1684338"/>
            <a:ext cx="7886700" cy="3252788"/>
          </a:xfrm>
        </p:spPr>
        <p:txBody>
          <a:bodyPr vert="horz" wrap="square" lIns="68580" tIns="34290" rIns="68580" bIns="3429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zh-CN" altLang="en-US" sz="33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mn-lt"/>
                <a:ea typeface="黑体" panose="02010609060101010101" pitchFamily="49" charset="-122"/>
                <a:cs typeface="+mn-cs"/>
              </a:rPr>
              <a:t>根据材料，并结合所学分析：美国的发展和崛起带给你怎样的启示？</a:t>
            </a:r>
            <a:endParaRPr kumimoji="0" lang="zh-CN" altLang="en-US" sz="33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mn-lt"/>
              <a:ea typeface="黑体" panose="02010609060101010101" pitchFamily="49" charset="-122"/>
              <a:cs typeface="+mn-cs"/>
            </a:endParaRPr>
          </a:p>
        </p:txBody>
      </p:sp>
      <p:sp>
        <p:nvSpPr>
          <p:cNvPr id="167939" name="文本框 167938"/>
          <p:cNvSpPr txBox="1"/>
          <p:nvPr/>
        </p:nvSpPr>
        <p:spPr>
          <a:xfrm>
            <a:off x="1468438" y="3255963"/>
            <a:ext cx="6207125" cy="1198563"/>
          </a:xfrm>
          <a:prstGeom prst="rect">
            <a:avLst/>
          </a:prstGeom>
          <a:noFill/>
          <a:ln w="9525">
            <a:noFill/>
            <a:miter/>
          </a:ln>
        </p:spPr>
        <p:txBody>
          <a:bodyPr>
            <a:spAutoFit/>
          </a:bodyPr>
          <a:lstStyle/>
          <a:p>
            <a:pPr marR="0" algn="ctr" defTabSz="914400" fontAlgn="auto">
              <a:buClrTx/>
              <a:buSzTx/>
              <a:buFont typeface="Arial" panose="020B0604020202020204" pitchFamily="34" charset="0"/>
              <a:buNone/>
              <a:defRPr/>
            </a:pPr>
            <a:r>
              <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rPr>
              <a:t>独立与统一</a:t>
            </a:r>
            <a:endPar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endParaRPr>
          </a:p>
          <a:p>
            <a:pPr marR="0" algn="just" defTabSz="914400" fontAlgn="auto">
              <a:buClrTx/>
              <a:buSzTx/>
              <a:buFont typeface="Arial" panose="020B0604020202020204" pitchFamily="34" charset="0"/>
              <a:buNone/>
              <a:defRPr/>
            </a:pPr>
            <a:r>
              <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rPr>
              <a:t>是一个国家强大的政治前提；</a:t>
            </a:r>
            <a:endPar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7939"/>
                                        </p:tgtEl>
                                        <p:attrNameLst>
                                          <p:attrName>style.visibility</p:attrName>
                                        </p:attrNameLst>
                                      </p:cBhvr>
                                      <p:to>
                                        <p:strVal val="visible"/>
                                      </p:to>
                                    </p:set>
                                    <p:animEffect transition="in" filter="wipe(down)">
                                      <p:cBhvr>
                                        <p:cTn id="7" dur="500"/>
                                        <p:tgtEl>
                                          <p:spTgt spid="167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96681" name="Group 73"/>
          <p:cNvGraphicFramePr>
            <a:graphicFrameLocks noGrp="1"/>
          </p:cNvGraphicFramePr>
          <p:nvPr/>
        </p:nvGraphicFramePr>
        <p:xfrm>
          <a:off x="228600" y="434975"/>
          <a:ext cx="8915400" cy="6343650"/>
        </p:xfrm>
        <a:graphic>
          <a:graphicData uri="http://schemas.openxmlformats.org/drawingml/2006/table">
            <a:tbl>
              <a:tblPr/>
              <a:tblGrid>
                <a:gridCol w="583565"/>
                <a:gridCol w="835025"/>
                <a:gridCol w="2441575"/>
                <a:gridCol w="5055870"/>
              </a:tblGrid>
              <a:tr h="467360">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比较项目</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独立战争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南北战争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9295">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原因</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endParaRPr kumimoji="1"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1800" b="1" i="0" u="none" strike="noStrike" cap="none" normalizeH="0" baseline="0" smtClean="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7360">
                <a:tc rowSpan="2"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性质</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0535">
                <a:tc vMerge="1" gridSpan="2">
                  <a:tcPr/>
                </a:tc>
                <a:tc vMerge="1" hMerge="1">
                  <a:tcPr/>
                </a:tc>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466725">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领导人</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8640">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文件</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rowSpan="3">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大</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事</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开始</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7360">
                <a:tc v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转折</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v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胜利</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7750">
                <a:tc rowSpan="2"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意</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4540">
                <a:tc vMerge="1" gridSpan="2">
                  <a:tcPr/>
                </a:tc>
                <a:tc vMerge="1" hMerge="1">
                  <a:tcPr/>
                </a:tc>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cPr/>
                </a:tc>
              </a:tr>
            </a:tbl>
          </a:graphicData>
        </a:graphic>
      </p:graphicFrame>
      <p:sp>
        <p:nvSpPr>
          <p:cNvPr id="196659" name="Rectangle 51"/>
          <p:cNvSpPr/>
          <p:nvPr/>
        </p:nvSpPr>
        <p:spPr>
          <a:xfrm>
            <a:off x="1611313" y="885825"/>
            <a:ext cx="2744787" cy="706438"/>
          </a:xfrm>
          <a:prstGeom prst="rect">
            <a:avLst/>
          </a:prstGeom>
          <a:noFill/>
          <a:ln w="9525">
            <a:noFill/>
          </a:ln>
        </p:spPr>
        <p:txBody>
          <a:bodyPr>
            <a:spAutoFit/>
          </a:bodyPr>
          <a:p>
            <a:pPr>
              <a:spcBef>
                <a:spcPct val="20000"/>
              </a:spcBef>
            </a:pPr>
            <a:r>
              <a:rPr lang="zh-CN" altLang="en-US" sz="2000" b="1" dirty="0">
                <a:solidFill>
                  <a:srgbClr val="FF0000"/>
                </a:solidFill>
                <a:latin typeface="Arial" panose="020B0604020202020204" pitchFamily="34" charset="0"/>
                <a:ea typeface="黑体" panose="02010609060101010101" pitchFamily="49" charset="-122"/>
              </a:rPr>
              <a:t>英国的殖民统治</a:t>
            </a:r>
            <a:r>
              <a:rPr lang="zh-CN" altLang="en-US" sz="2000" b="1" dirty="0">
                <a:latin typeface="Arial" panose="020B0604020202020204" pitchFamily="34" charset="0"/>
                <a:ea typeface="黑体" panose="02010609060101010101" pitchFamily="49" charset="-122"/>
              </a:rPr>
              <a:t>阻碍了北美资本主义的发展</a:t>
            </a:r>
            <a:endParaRPr lang="zh-CN" altLang="en-US" sz="2000" b="1" dirty="0">
              <a:latin typeface="Arial" panose="020B0604020202020204" pitchFamily="34" charset="0"/>
              <a:ea typeface="黑体" panose="02010609060101010101" pitchFamily="49" charset="-122"/>
            </a:endParaRPr>
          </a:p>
        </p:txBody>
      </p:sp>
      <p:sp>
        <p:nvSpPr>
          <p:cNvPr id="196660" name="Rectangle 52"/>
          <p:cNvSpPr/>
          <p:nvPr/>
        </p:nvSpPr>
        <p:spPr>
          <a:xfrm>
            <a:off x="1365250" y="1592263"/>
            <a:ext cx="2509838" cy="396875"/>
          </a:xfrm>
          <a:prstGeom prst="rect">
            <a:avLst/>
          </a:prstGeom>
          <a:noFill/>
          <a:ln w="9525">
            <a:noFill/>
          </a:ln>
        </p:spPr>
        <p:txBody>
          <a:bodyPr>
            <a:spAutoFit/>
          </a:bodyPr>
          <a:p>
            <a:r>
              <a:rPr lang="en-US" altLang="zh-CN" sz="2000" b="1" dirty="0">
                <a:solidFill>
                  <a:srgbClr val="FF0000"/>
                </a:solidFill>
                <a:latin typeface="Arial" panose="020B0604020202020204" pitchFamily="34" charset="0"/>
                <a:ea typeface="黑体" panose="02010609060101010101" pitchFamily="49" charset="-122"/>
              </a:rPr>
              <a:t>    </a:t>
            </a:r>
            <a:r>
              <a:rPr lang="zh-CN" altLang="en-US" sz="2000" b="1" dirty="0">
                <a:solidFill>
                  <a:srgbClr val="FF0000"/>
                </a:solidFill>
                <a:latin typeface="Arial" panose="020B0604020202020204" pitchFamily="34" charset="0"/>
                <a:ea typeface="黑体" panose="02010609060101010101" pitchFamily="49" charset="-122"/>
              </a:rPr>
              <a:t>民族解放战争</a:t>
            </a:r>
            <a:endParaRPr lang="zh-CN" altLang="en-US" sz="2000" b="1" dirty="0">
              <a:solidFill>
                <a:srgbClr val="FF0000"/>
              </a:solidFill>
              <a:latin typeface="Arial" panose="020B0604020202020204" pitchFamily="34" charset="0"/>
              <a:ea typeface="黑体" panose="02010609060101010101" pitchFamily="49" charset="-122"/>
            </a:endParaRPr>
          </a:p>
        </p:txBody>
      </p:sp>
      <p:sp>
        <p:nvSpPr>
          <p:cNvPr id="196661" name="Rectangle 53"/>
          <p:cNvSpPr/>
          <p:nvPr/>
        </p:nvSpPr>
        <p:spPr>
          <a:xfrm>
            <a:off x="5948363" y="1651000"/>
            <a:ext cx="1571625" cy="457200"/>
          </a:xfrm>
          <a:prstGeom prst="rect">
            <a:avLst/>
          </a:prstGeom>
          <a:noFill/>
          <a:ln w="9525">
            <a:noFill/>
          </a:ln>
        </p:spPr>
        <p:txBody>
          <a:bodyPr>
            <a:spAutoFit/>
          </a:bodyPr>
          <a:p>
            <a:pPr>
              <a:spcBef>
                <a:spcPct val="20000"/>
              </a:spcBef>
              <a:buClr>
                <a:schemeClr val="accent1"/>
              </a:buClr>
              <a:buFont typeface="Wingdings" panose="05000000000000000000" pitchFamily="2" charset="2"/>
            </a:pPr>
            <a:r>
              <a:rPr lang="zh-CN" altLang="en-US" sz="2400" b="1" dirty="0">
                <a:latin typeface="Arial" panose="020B0604020202020204" pitchFamily="34" charset="0"/>
                <a:ea typeface="黑体" panose="02010609060101010101" pitchFamily="49" charset="-122"/>
              </a:rPr>
              <a:t>内战</a:t>
            </a:r>
            <a:endParaRPr lang="zh-CN" altLang="en-US" sz="2400" b="1" dirty="0">
              <a:latin typeface="Arial" panose="020B0604020202020204" pitchFamily="34" charset="0"/>
              <a:ea typeface="黑体" panose="02010609060101010101" pitchFamily="49" charset="-122"/>
            </a:endParaRPr>
          </a:p>
        </p:txBody>
      </p:sp>
      <p:sp>
        <p:nvSpPr>
          <p:cNvPr id="196662" name="Rectangle 54"/>
          <p:cNvSpPr/>
          <p:nvPr/>
        </p:nvSpPr>
        <p:spPr>
          <a:xfrm>
            <a:off x="1836738" y="2636838"/>
            <a:ext cx="1862137" cy="457200"/>
          </a:xfrm>
          <a:prstGeom prst="rect">
            <a:avLst/>
          </a:prstGeom>
          <a:noFill/>
          <a:ln w="9525">
            <a:noFill/>
          </a:ln>
        </p:spPr>
        <p:txBody>
          <a:bodyPr>
            <a:spAutoFit/>
          </a:bodyPr>
          <a:p>
            <a:pPr>
              <a:spcBef>
                <a:spcPct val="20000"/>
              </a:spcBef>
              <a:buClr>
                <a:schemeClr val="accent1"/>
              </a:buClr>
              <a:buFont typeface="Wingdings" panose="05000000000000000000" pitchFamily="2" charset="2"/>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华盛顿</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3" name="Rectangle 55"/>
          <p:cNvSpPr/>
          <p:nvPr/>
        </p:nvSpPr>
        <p:spPr>
          <a:xfrm>
            <a:off x="5868988" y="2611438"/>
            <a:ext cx="1295400" cy="457200"/>
          </a:xfrm>
          <a:prstGeom prst="rect">
            <a:avLst/>
          </a:prstGeom>
          <a:noFill/>
          <a:ln w="9525">
            <a:noFill/>
          </a:ln>
        </p:spPr>
        <p:txBody>
          <a:bodyPr>
            <a:spAutoFit/>
          </a:bodyPr>
          <a:p>
            <a:r>
              <a:rPr lang="zh-CN" altLang="en-US" sz="2400" b="1" dirty="0">
                <a:latin typeface="Arial" panose="020B0604020202020204" pitchFamily="34" charset="0"/>
                <a:ea typeface="黑体" panose="02010609060101010101" pitchFamily="49" charset="-122"/>
              </a:rPr>
              <a:t>林肯</a:t>
            </a:r>
            <a:endParaRPr lang="zh-CN" altLang="en-US" sz="2400" b="1" dirty="0">
              <a:latin typeface="Arial" panose="020B0604020202020204" pitchFamily="34" charset="0"/>
              <a:ea typeface="黑体" panose="02010609060101010101" pitchFamily="49" charset="-122"/>
            </a:endParaRPr>
          </a:p>
        </p:txBody>
      </p:sp>
      <p:sp>
        <p:nvSpPr>
          <p:cNvPr id="196664" name="Rectangle 56"/>
          <p:cNvSpPr/>
          <p:nvPr/>
        </p:nvSpPr>
        <p:spPr>
          <a:xfrm>
            <a:off x="1979613" y="3068638"/>
            <a:ext cx="2022475" cy="457200"/>
          </a:xfrm>
          <a:prstGeom prst="rect">
            <a:avLst/>
          </a:prstGeom>
          <a:noFill/>
          <a:ln w="9525">
            <a:noFill/>
          </a:ln>
        </p:spPr>
        <p:txBody>
          <a:bodyPr wrap="none">
            <a:spAutoFit/>
          </a:bodyPr>
          <a:p>
            <a:pPr>
              <a:spcBef>
                <a:spcPct val="20000"/>
              </a:spcBef>
              <a:buClr>
                <a:schemeClr val="accent1"/>
              </a:buClr>
              <a:buFont typeface="Wingdings" panose="05000000000000000000" pitchFamily="2" charset="2"/>
            </a:pPr>
            <a:r>
              <a:rPr lang="en-US" altLang="zh-CN" sz="2400" b="1" dirty="0">
                <a:solidFill>
                  <a:srgbClr val="FF0000"/>
                </a:solidFill>
                <a:latin typeface="Arial" panose="020B0604020202020204" pitchFamily="34" charset="0"/>
                <a:ea typeface="黑体" panose="02010609060101010101" pitchFamily="49" charset="-122"/>
              </a:rPr>
              <a:t>《</a:t>
            </a:r>
            <a:r>
              <a:rPr lang="zh-CN" altLang="en-US" sz="2400" b="1" dirty="0">
                <a:solidFill>
                  <a:srgbClr val="FF0000"/>
                </a:solidFill>
                <a:latin typeface="Arial" panose="020B0604020202020204" pitchFamily="34" charset="0"/>
                <a:ea typeface="黑体" panose="02010609060101010101" pitchFamily="49" charset="-122"/>
              </a:rPr>
              <a:t>独立宣言</a:t>
            </a:r>
            <a:r>
              <a:rPr lang="en-US" altLang="zh-CN" sz="2400" b="1" dirty="0">
                <a:solidFill>
                  <a:srgbClr val="FF0000"/>
                </a:solidFill>
                <a:latin typeface="Arial" panose="020B0604020202020204" pitchFamily="34" charset="0"/>
                <a:ea typeface="黑体" panose="02010609060101010101" pitchFamily="49" charset="-122"/>
              </a:rPr>
              <a:t>》</a:t>
            </a:r>
            <a:endParaRPr lang="en-US" altLang="zh-CN" sz="2400" b="1" dirty="0">
              <a:solidFill>
                <a:srgbClr val="FF0000"/>
              </a:solidFill>
              <a:latin typeface="Arial" panose="020B0604020202020204" pitchFamily="34" charset="0"/>
              <a:ea typeface="黑体" panose="02010609060101010101" pitchFamily="49" charset="-122"/>
            </a:endParaRPr>
          </a:p>
        </p:txBody>
      </p:sp>
      <p:sp>
        <p:nvSpPr>
          <p:cNvPr id="196665" name="Rectangle 57"/>
          <p:cNvSpPr/>
          <p:nvPr/>
        </p:nvSpPr>
        <p:spPr>
          <a:xfrm>
            <a:off x="4346575" y="3094038"/>
            <a:ext cx="4773613" cy="460375"/>
          </a:xfrm>
          <a:prstGeom prst="rect">
            <a:avLst/>
          </a:prstGeom>
          <a:noFill/>
          <a:ln w="9525">
            <a:noFill/>
          </a:ln>
        </p:spPr>
        <p:txBody>
          <a:bodyPr wrap="none">
            <a:spAutoFit/>
          </a:bodyPr>
          <a:p>
            <a:r>
              <a:rPr lang="zh-CN" altLang="en-US" sz="2400" b="1" dirty="0">
                <a:latin typeface="Arial" panose="020B0604020202020204" pitchFamily="34" charset="0"/>
                <a:ea typeface="黑体" panose="02010609060101010101" pitchFamily="49" charset="-122"/>
              </a:rPr>
              <a:t>《宅地法》</a:t>
            </a:r>
            <a:r>
              <a:rPr lang="en-US" altLang="zh-CN" sz="2400" b="1" dirty="0">
                <a:latin typeface="Arial" panose="020B0604020202020204" pitchFamily="34" charset="0"/>
                <a:ea typeface="黑体" panose="02010609060101010101" pitchFamily="49" charset="-122"/>
              </a:rPr>
              <a:t>《</a:t>
            </a:r>
            <a:r>
              <a:rPr lang="zh-CN" altLang="en-US" sz="2400" b="1" dirty="0">
                <a:latin typeface="Arial" panose="020B0604020202020204" pitchFamily="34" charset="0"/>
                <a:ea typeface="黑体" panose="02010609060101010101" pitchFamily="49" charset="-122"/>
              </a:rPr>
              <a:t>解放黑人奴隶宣言</a:t>
            </a:r>
            <a:r>
              <a:rPr lang="en-US" altLang="zh-CN" sz="2400" b="1" dirty="0">
                <a:latin typeface="Arial" panose="020B0604020202020204" pitchFamily="34" charset="0"/>
                <a:ea typeface="黑体" panose="02010609060101010101" pitchFamily="49" charset="-122"/>
              </a:rPr>
              <a:t>》</a:t>
            </a:r>
            <a:endParaRPr lang="en-US" altLang="zh-CN" sz="2400" b="1" dirty="0">
              <a:latin typeface="Arial" panose="020B0604020202020204" pitchFamily="34" charset="0"/>
              <a:ea typeface="黑体" panose="02010609060101010101" pitchFamily="49" charset="-122"/>
            </a:endParaRPr>
          </a:p>
        </p:txBody>
      </p:sp>
      <p:sp>
        <p:nvSpPr>
          <p:cNvPr id="196666" name="Rectangle 58"/>
          <p:cNvSpPr/>
          <p:nvPr/>
        </p:nvSpPr>
        <p:spPr>
          <a:xfrm>
            <a:off x="1620838" y="3644900"/>
            <a:ext cx="2447925" cy="457200"/>
          </a:xfrm>
          <a:prstGeom prst="rect">
            <a:avLst/>
          </a:prstGeom>
          <a:noFill/>
          <a:ln w="9525">
            <a:noFill/>
          </a:ln>
        </p:spPr>
        <p:txBody>
          <a:bodyPr>
            <a:spAutoFit/>
          </a:bodyPr>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来克星顿枪声</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7" name="Rectangle 59"/>
          <p:cNvSpPr/>
          <p:nvPr/>
        </p:nvSpPr>
        <p:spPr>
          <a:xfrm>
            <a:off x="5219700" y="3644900"/>
            <a:ext cx="2508250" cy="460375"/>
          </a:xfrm>
          <a:prstGeom prst="rect">
            <a:avLst/>
          </a:prstGeom>
          <a:noFill/>
          <a:ln w="9525">
            <a:noFill/>
          </a:ln>
        </p:spPr>
        <p:txBody>
          <a:bodyPr>
            <a:spAutoFit/>
          </a:bodyPr>
          <a:p>
            <a:r>
              <a:rPr lang="zh-CN" altLang="en-US" sz="2400" b="1" dirty="0">
                <a:latin typeface="Arial" panose="020B0604020202020204" pitchFamily="34" charset="0"/>
                <a:ea typeface="黑体" panose="02010609060101010101" pitchFamily="49" charset="-122"/>
              </a:rPr>
              <a:t>南方挑起内战</a:t>
            </a:r>
            <a:endParaRPr lang="zh-CN" altLang="en-US" sz="2400" b="1" dirty="0">
              <a:latin typeface="Arial" panose="020B0604020202020204" pitchFamily="34" charset="0"/>
              <a:ea typeface="黑体" panose="02010609060101010101" pitchFamily="49" charset="-122"/>
            </a:endParaRPr>
          </a:p>
        </p:txBody>
      </p:sp>
      <p:sp>
        <p:nvSpPr>
          <p:cNvPr id="196668" name="Rectangle 60"/>
          <p:cNvSpPr/>
          <p:nvPr/>
        </p:nvSpPr>
        <p:spPr>
          <a:xfrm>
            <a:off x="1693863" y="4076700"/>
            <a:ext cx="2509837" cy="457200"/>
          </a:xfrm>
          <a:prstGeom prst="rect">
            <a:avLst/>
          </a:prstGeom>
          <a:noFill/>
          <a:ln w="9525">
            <a:noFill/>
          </a:ln>
        </p:spPr>
        <p:txBody>
          <a:bodyPr>
            <a:spAutoFit/>
          </a:bodyPr>
          <a:p>
            <a:pPr>
              <a:spcBef>
                <a:spcPct val="20000"/>
              </a:spcBef>
              <a:buClr>
                <a:schemeClr val="accent1"/>
              </a:buClr>
              <a:buFont typeface="Wingdings" panose="05000000000000000000" pitchFamily="2" charset="2"/>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萨拉托加大捷</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9" name="Rectangle 61"/>
          <p:cNvSpPr/>
          <p:nvPr/>
        </p:nvSpPr>
        <p:spPr>
          <a:xfrm>
            <a:off x="4040188" y="4049713"/>
            <a:ext cx="5386387" cy="460375"/>
          </a:xfrm>
          <a:prstGeom prst="rect">
            <a:avLst/>
          </a:prstGeom>
          <a:noFill/>
          <a:ln w="9525">
            <a:noFill/>
          </a:ln>
        </p:spPr>
        <p:txBody>
          <a:bodyPr wrap="none">
            <a:spAutoFit/>
          </a:bodyPr>
          <a:p>
            <a:r>
              <a:rPr lang="zh-CN" altLang="en-US" sz="2400" b="1" dirty="0">
                <a:latin typeface="Arial" panose="020B0604020202020204" pitchFamily="34" charset="0"/>
                <a:ea typeface="黑体" panose="02010609060101010101" pitchFamily="49" charset="-122"/>
              </a:rPr>
              <a:t>颁布</a:t>
            </a:r>
            <a:r>
              <a:rPr lang="zh-CN" altLang="en-US" sz="2400" b="1" dirty="0">
                <a:latin typeface="Arial" panose="020B0604020202020204" pitchFamily="34" charset="0"/>
                <a:ea typeface="黑体" panose="02010609060101010101" pitchFamily="49" charset="-122"/>
                <a:sym typeface="微软雅黑" panose="020B0503020204020204" pitchFamily="34" charset="-122"/>
              </a:rPr>
              <a:t>《宅地法》</a:t>
            </a:r>
            <a:r>
              <a:rPr lang="en-US" altLang="zh-CN" sz="2400" b="1" dirty="0">
                <a:latin typeface="Arial" panose="020B0604020202020204" pitchFamily="34" charset="0"/>
                <a:ea typeface="黑体" panose="02010609060101010101" pitchFamily="49" charset="-122"/>
              </a:rPr>
              <a:t>《</a:t>
            </a:r>
            <a:r>
              <a:rPr lang="zh-CN" altLang="en-US" sz="2400" b="1" dirty="0">
                <a:latin typeface="Arial" panose="020B0604020202020204" pitchFamily="34" charset="0"/>
                <a:ea typeface="黑体" panose="02010609060101010101" pitchFamily="49" charset="-122"/>
              </a:rPr>
              <a:t>解放黑人奴隶宣言</a:t>
            </a:r>
            <a:r>
              <a:rPr lang="en-US" altLang="zh-CN" sz="2400" b="1" dirty="0">
                <a:latin typeface="Arial" panose="020B0604020202020204" pitchFamily="34" charset="0"/>
                <a:ea typeface="黑体" panose="02010609060101010101" pitchFamily="49" charset="-122"/>
              </a:rPr>
              <a:t>》</a:t>
            </a:r>
            <a:endParaRPr lang="en-US" altLang="zh-CN" sz="2400" b="1" dirty="0">
              <a:latin typeface="Arial" panose="020B0604020202020204" pitchFamily="34" charset="0"/>
              <a:ea typeface="黑体" panose="02010609060101010101" pitchFamily="49" charset="-122"/>
            </a:endParaRPr>
          </a:p>
        </p:txBody>
      </p:sp>
      <p:sp>
        <p:nvSpPr>
          <p:cNvPr id="196671" name="Rectangle 63"/>
          <p:cNvSpPr/>
          <p:nvPr/>
        </p:nvSpPr>
        <p:spPr>
          <a:xfrm>
            <a:off x="4862513" y="4510088"/>
            <a:ext cx="2185987" cy="457200"/>
          </a:xfrm>
          <a:prstGeom prst="rect">
            <a:avLst/>
          </a:prstGeom>
          <a:noFill/>
          <a:ln w="9525">
            <a:noFill/>
          </a:ln>
        </p:spPr>
        <p:txBody>
          <a:bodyPr>
            <a:spAutoFit/>
          </a:bodyPr>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latin typeface="Arial" panose="020B0604020202020204" pitchFamily="34" charset="0"/>
                <a:ea typeface="黑体" panose="02010609060101010101" pitchFamily="49" charset="-122"/>
              </a:rPr>
              <a:t>北方胜利</a:t>
            </a:r>
            <a:endParaRPr lang="zh-CN" altLang="en-US" sz="2400" b="1" dirty="0">
              <a:latin typeface="Arial" panose="020B0604020202020204" pitchFamily="34" charset="0"/>
              <a:ea typeface="黑体" panose="02010609060101010101" pitchFamily="49" charset="-122"/>
            </a:endParaRPr>
          </a:p>
        </p:txBody>
      </p:sp>
      <p:sp>
        <p:nvSpPr>
          <p:cNvPr id="196672" name="Rectangle 64"/>
          <p:cNvSpPr/>
          <p:nvPr/>
        </p:nvSpPr>
        <p:spPr>
          <a:xfrm>
            <a:off x="1504950" y="4967288"/>
            <a:ext cx="2698750" cy="1087437"/>
          </a:xfrm>
          <a:prstGeom prst="rect">
            <a:avLst/>
          </a:prstGeom>
          <a:noFill/>
          <a:ln w="9525">
            <a:noFill/>
          </a:ln>
        </p:spPr>
        <p:txBody>
          <a:bodyPr>
            <a:spAutoFit/>
          </a:bodyPr>
          <a:p>
            <a:pPr>
              <a:lnSpc>
                <a:spcPct val="90000"/>
              </a:lnSpc>
              <a:buClr>
                <a:schemeClr val="accent1"/>
              </a:buClr>
              <a:buFont typeface="Wingdings" panose="05000000000000000000" pitchFamily="2" charset="2"/>
            </a:pPr>
            <a:r>
              <a:rPr lang="zh-CN" altLang="en-US" sz="2400" b="1" dirty="0">
                <a:latin typeface="Arial" panose="020B0604020202020204" pitchFamily="34" charset="0"/>
                <a:ea typeface="黑体" panose="02010609060101010101" pitchFamily="49" charset="-122"/>
              </a:rPr>
              <a:t>推翻了</a:t>
            </a:r>
            <a:r>
              <a:rPr lang="zh-CN" altLang="en-US" sz="2400" b="1" dirty="0">
                <a:solidFill>
                  <a:srgbClr val="FF0000"/>
                </a:solidFill>
                <a:latin typeface="Arial" panose="020B0604020202020204" pitchFamily="34" charset="0"/>
                <a:ea typeface="黑体" panose="02010609060101010101" pitchFamily="49" charset="-122"/>
              </a:rPr>
              <a:t>英国殖民统治，</a:t>
            </a:r>
            <a:r>
              <a:rPr lang="zh-CN" altLang="en-US" sz="2400" b="1" dirty="0">
                <a:latin typeface="Arial" panose="020B0604020202020204" pitchFamily="34" charset="0"/>
                <a:ea typeface="黑体" panose="02010609060101010101" pitchFamily="49" charset="-122"/>
              </a:rPr>
              <a:t>实现了</a:t>
            </a:r>
            <a:r>
              <a:rPr lang="zh-CN" altLang="en-US" sz="2400" b="1" dirty="0">
                <a:solidFill>
                  <a:srgbClr val="FF0000"/>
                </a:solidFill>
                <a:latin typeface="Arial" panose="020B0604020202020204" pitchFamily="34" charset="0"/>
                <a:ea typeface="黑体" panose="02010609060101010101" pitchFamily="49" charset="-122"/>
              </a:rPr>
              <a:t>国家独立。</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3" name="Rectangle 65"/>
          <p:cNvSpPr/>
          <p:nvPr/>
        </p:nvSpPr>
        <p:spPr>
          <a:xfrm>
            <a:off x="4862513" y="5095875"/>
            <a:ext cx="3030537" cy="830263"/>
          </a:xfrm>
          <a:prstGeom prst="rect">
            <a:avLst/>
          </a:prstGeom>
          <a:noFill/>
          <a:ln w="9525">
            <a:noFill/>
          </a:ln>
        </p:spPr>
        <p:txBody>
          <a:bodyPr>
            <a:spAutoFit/>
          </a:bodyPr>
          <a:p>
            <a:pPr>
              <a:spcBef>
                <a:spcPct val="20000"/>
              </a:spcBef>
              <a:buClr>
                <a:schemeClr val="accent1"/>
              </a:buClr>
              <a:buFont typeface="Wingdings" panose="05000000000000000000" pitchFamily="2" charset="2"/>
            </a:pPr>
            <a:r>
              <a:rPr lang="zh-CN" altLang="en-US" sz="2400" b="1" dirty="0">
                <a:latin typeface="Arial" panose="020B0604020202020204" pitchFamily="34" charset="0"/>
                <a:ea typeface="黑体" panose="02010609060101010101" pitchFamily="49" charset="-122"/>
              </a:rPr>
              <a:t>废除了</a:t>
            </a:r>
            <a:r>
              <a:rPr lang="zh-CN" altLang="en-US" sz="2400" b="1" dirty="0">
                <a:solidFill>
                  <a:srgbClr val="FF0000"/>
                </a:solidFill>
                <a:latin typeface="Arial" panose="020B0604020202020204" pitchFamily="34" charset="0"/>
                <a:ea typeface="黑体" panose="02010609060101010101" pitchFamily="49" charset="-122"/>
              </a:rPr>
              <a:t>黑人奴隶制，</a:t>
            </a:r>
            <a:r>
              <a:rPr lang="zh-CN" altLang="en-US" sz="2400" b="1" dirty="0">
                <a:latin typeface="Arial" panose="020B0604020202020204" pitchFamily="34" charset="0"/>
                <a:ea typeface="黑体" panose="02010609060101010101" pitchFamily="49" charset="-122"/>
              </a:rPr>
              <a:t>维护了</a:t>
            </a:r>
            <a:r>
              <a:rPr lang="zh-CN" altLang="en-US" sz="2400" b="1" dirty="0">
                <a:solidFill>
                  <a:srgbClr val="FF0000"/>
                </a:solidFill>
                <a:latin typeface="Arial" panose="020B0604020202020204" pitchFamily="34" charset="0"/>
                <a:ea typeface="黑体" panose="02010609060101010101" pitchFamily="49" charset="-122"/>
              </a:rPr>
              <a:t>国家统一。</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4" name="Rectangle 66"/>
          <p:cNvSpPr/>
          <p:nvPr/>
        </p:nvSpPr>
        <p:spPr>
          <a:xfrm>
            <a:off x="2268538" y="6237288"/>
            <a:ext cx="5035550" cy="457200"/>
          </a:xfrm>
          <a:prstGeom prst="rect">
            <a:avLst/>
          </a:prstGeom>
          <a:noFill/>
          <a:ln w="9525">
            <a:noFill/>
          </a:ln>
        </p:spPr>
        <p:txBody>
          <a:bodyPr>
            <a:spAutoFit/>
          </a:bodyPr>
          <a:p>
            <a:pPr>
              <a:spcBef>
                <a:spcPct val="20000"/>
              </a:spcBef>
              <a:buClr>
                <a:schemeClr val="accent1"/>
              </a:buClr>
              <a:buFont typeface="Wingdings" panose="05000000000000000000" pitchFamily="2" charset="2"/>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推动了美国资本主义的发展</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5" name="Rectangle 67"/>
          <p:cNvSpPr/>
          <p:nvPr/>
        </p:nvSpPr>
        <p:spPr>
          <a:xfrm>
            <a:off x="1693863" y="2066925"/>
            <a:ext cx="4752975" cy="457200"/>
          </a:xfrm>
          <a:prstGeom prst="rect">
            <a:avLst/>
          </a:prstGeom>
          <a:noFill/>
          <a:ln w="9525">
            <a:noFill/>
          </a:ln>
        </p:spPr>
        <p:txBody>
          <a:bodyPr>
            <a:spAutoFit/>
          </a:bodyPr>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　　　　　资产阶级革命</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33859" name="Text Box 68"/>
          <p:cNvSpPr txBox="1"/>
          <p:nvPr/>
        </p:nvSpPr>
        <p:spPr>
          <a:xfrm>
            <a:off x="5076825" y="1052513"/>
            <a:ext cx="2879725" cy="366712"/>
          </a:xfrm>
          <a:prstGeom prst="rect">
            <a:avLst/>
          </a:prstGeom>
          <a:noFill/>
          <a:ln w="9525">
            <a:noFill/>
          </a:ln>
        </p:spPr>
        <p:txBody>
          <a:bodyPr>
            <a:spAutoFit/>
          </a:bodyPr>
          <a:p>
            <a:endParaRPr lang="zh-CN" altLang="zh-CN" dirty="0">
              <a:latin typeface="Arial" panose="020B0604020202020204" pitchFamily="34" charset="0"/>
              <a:ea typeface="宋体" panose="02010600030101010101" pitchFamily="2" charset="-122"/>
            </a:endParaRPr>
          </a:p>
        </p:txBody>
      </p:sp>
      <p:sp>
        <p:nvSpPr>
          <p:cNvPr id="196677" name="Text Box 69"/>
          <p:cNvSpPr txBox="1"/>
          <p:nvPr/>
        </p:nvSpPr>
        <p:spPr>
          <a:xfrm>
            <a:off x="4203700" y="820738"/>
            <a:ext cx="4513263" cy="830262"/>
          </a:xfrm>
          <a:prstGeom prst="rect">
            <a:avLst/>
          </a:prstGeom>
          <a:noFill/>
          <a:ln w="9525">
            <a:noFill/>
          </a:ln>
        </p:spPr>
        <p:txBody>
          <a:bodyPr>
            <a:spAutoFit/>
          </a:bodyPr>
          <a:p>
            <a:pPr>
              <a:spcBef>
                <a:spcPct val="50000"/>
              </a:spcBef>
            </a:pPr>
            <a:r>
              <a:rPr lang="zh-CN" altLang="en-US" sz="2400" b="1" dirty="0">
                <a:solidFill>
                  <a:srgbClr val="FF0000"/>
                </a:solidFill>
                <a:latin typeface="微软雅黑" panose="020B0503020204020204" pitchFamily="34" charset="-122"/>
                <a:sym typeface="微软雅黑" panose="020B0503020204020204" pitchFamily="34" charset="-122"/>
              </a:rPr>
              <a:t>北方资本主义经济和南方奴隶制种植园经济之间的矛盾不可调和</a:t>
            </a:r>
            <a:endParaRPr lang="en-US" altLang="zh-CN" sz="2400" dirty="0">
              <a:solidFill>
                <a:srgbClr val="FF0000"/>
              </a:solidFill>
              <a:latin typeface="Arial" panose="020B0604020202020204" pitchFamily="34" charset="0"/>
              <a:ea typeface="黑体" panose="02010609060101010101" pitchFamily="49" charset="-122"/>
            </a:endParaRPr>
          </a:p>
        </p:txBody>
      </p:sp>
      <p:sp>
        <p:nvSpPr>
          <p:cNvPr id="33861" name="Text Box 70"/>
          <p:cNvSpPr txBox="1"/>
          <p:nvPr/>
        </p:nvSpPr>
        <p:spPr>
          <a:xfrm>
            <a:off x="2124075" y="-22225"/>
            <a:ext cx="5616575" cy="457200"/>
          </a:xfrm>
          <a:prstGeom prst="rect">
            <a:avLst/>
          </a:prstGeom>
          <a:noFill/>
          <a:ln w="9525">
            <a:noFill/>
          </a:ln>
        </p:spPr>
        <p:txBody>
          <a:bodyPr>
            <a:spAutoFit/>
          </a:bodyPr>
          <a:p>
            <a:r>
              <a:rPr lang="zh-CN" altLang="en-US" sz="2400" b="1" dirty="0">
                <a:latin typeface="Arial" panose="020B0604020202020204" pitchFamily="34" charset="0"/>
                <a:ea typeface="黑体" panose="02010609060101010101" pitchFamily="49" charset="-122"/>
              </a:rPr>
              <a:t>美国独立战争与美国南北战争的比较</a:t>
            </a:r>
            <a:endParaRPr lang="zh-CN" altLang="en-US" sz="2400" b="1" dirty="0">
              <a:latin typeface="Arial" panose="020B0604020202020204" pitchFamily="34" charset="0"/>
              <a:ea typeface="黑体" panose="02010609060101010101" pitchFamily="49" charset="-122"/>
            </a:endParaRPr>
          </a:p>
        </p:txBody>
      </p:sp>
      <p:sp>
        <p:nvSpPr>
          <p:cNvPr id="2" name="文本框 1"/>
          <p:cNvSpPr txBox="1"/>
          <p:nvPr/>
        </p:nvSpPr>
        <p:spPr>
          <a:xfrm>
            <a:off x="1571625" y="4533900"/>
            <a:ext cx="2632075" cy="460375"/>
          </a:xfrm>
          <a:prstGeom prst="rect">
            <a:avLst/>
          </a:prstGeom>
          <a:noFill/>
          <a:ln w="9525">
            <a:noFill/>
          </a:ln>
        </p:spPr>
        <p:txBody>
          <a:bodyPr wrap="none">
            <a:spAutoFit/>
          </a:bodyPr>
          <a:p>
            <a:pPr>
              <a:spcBef>
                <a:spcPct val="20000"/>
              </a:spcBef>
            </a:pPr>
            <a:r>
              <a:rPr lang="zh-CN" altLang="en-US" sz="2400" b="1" dirty="0">
                <a:solidFill>
                  <a:srgbClr val="FF0000"/>
                </a:solidFill>
                <a:latin typeface="Arial" panose="020B0604020202020204" pitchFamily="34" charset="0"/>
                <a:ea typeface="黑体" panose="02010609060101010101" pitchFamily="49" charset="-122"/>
                <a:sym typeface="微软雅黑" panose="020B0503020204020204" pitchFamily="34" charset="-122"/>
              </a:rPr>
              <a:t>英国承认美国独立</a:t>
            </a:r>
            <a:endParaRPr lang="zh-CN" altLang="en-US" dirty="0">
              <a:latin typeface="Arial" panose="020B0604020202020204" pitchFamily="34"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96681"/>
                                        </p:tgtEl>
                                        <p:attrNameLst>
                                          <p:attrName>style.visibility</p:attrName>
                                        </p:attrNameLst>
                                      </p:cBhvr>
                                      <p:to>
                                        <p:strVal val="visible"/>
                                      </p:to>
                                    </p:set>
                                    <p:anim calcmode="lin" valueType="num">
                                      <p:cBhvr>
                                        <p:cTn id="7" dur="500" fill="hold"/>
                                        <p:tgtEl>
                                          <p:spTgt spid="196681"/>
                                        </p:tgtEl>
                                        <p:attrNameLst>
                                          <p:attrName>ppt_x</p:attrName>
                                        </p:attrNameLst>
                                      </p:cBhvr>
                                      <p:tavLst>
                                        <p:tav tm="0">
                                          <p:val>
                                            <p:strVal val="#ppt_x"/>
                                          </p:val>
                                        </p:tav>
                                        <p:tav tm="100000">
                                          <p:val>
                                            <p:strVal val="#ppt_x"/>
                                          </p:val>
                                        </p:tav>
                                      </p:tavLst>
                                    </p:anim>
                                    <p:anim calcmode="lin" valueType="num">
                                      <p:cBhvr>
                                        <p:cTn id="8" dur="500" fill="hold"/>
                                        <p:tgtEl>
                                          <p:spTgt spid="19668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6659"/>
                                        </p:tgtEl>
                                        <p:attrNameLst>
                                          <p:attrName>style.visibility</p:attrName>
                                        </p:attrNameLst>
                                      </p:cBhvr>
                                      <p:to>
                                        <p:strVal val="visible"/>
                                      </p:to>
                                    </p:set>
                                    <p:anim calcmode="lin" valueType="num">
                                      <p:cBhvr>
                                        <p:cTn id="13" dur="500" fill="hold"/>
                                        <p:tgtEl>
                                          <p:spTgt spid="196659"/>
                                        </p:tgtEl>
                                        <p:attrNameLst>
                                          <p:attrName>ppt_x</p:attrName>
                                        </p:attrNameLst>
                                      </p:cBhvr>
                                      <p:tavLst>
                                        <p:tav tm="0">
                                          <p:val>
                                            <p:strVal val="0-#ppt_w/2"/>
                                          </p:val>
                                        </p:tav>
                                        <p:tav tm="100000">
                                          <p:val>
                                            <p:strVal val="#ppt_x"/>
                                          </p:val>
                                        </p:tav>
                                      </p:tavLst>
                                    </p:anim>
                                    <p:anim calcmode="lin" valueType="num">
                                      <p:cBhvr>
                                        <p:cTn id="14" dur="500" fill="hold"/>
                                        <p:tgtEl>
                                          <p:spTgt spid="19665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500" fill="hold">
                                          <p:stCondLst>
                                            <p:cond delay="0"/>
                                          </p:stCondLst>
                                        </p:cTn>
                                        <p:tgtEl>
                                          <p:spTgt spid="196677"/>
                                        </p:tgtEl>
                                        <p:attrNameLst>
                                          <p:attrName>style.visibility</p:attrName>
                                        </p:attrNameLst>
                                      </p:cBhvr>
                                      <p:to>
                                        <p:strVal val="visible"/>
                                      </p:to>
                                    </p:set>
                                    <p:anim calcmode="lin" valueType="num">
                                      <p:cBhvr>
                                        <p:cTn id="19" dur="500" fill="hold"/>
                                        <p:tgtEl>
                                          <p:spTgt spid="196677"/>
                                        </p:tgtEl>
                                        <p:attrNameLst>
                                          <p:attrName>ppt_x</p:attrName>
                                        </p:attrNameLst>
                                      </p:cBhvr>
                                      <p:tavLst>
                                        <p:tav tm="0">
                                          <p:val>
                                            <p:strVal val="#ppt_x"/>
                                          </p:val>
                                        </p:tav>
                                        <p:tav tm="100000">
                                          <p:val>
                                            <p:strVal val="#ppt_x"/>
                                          </p:val>
                                        </p:tav>
                                      </p:tavLst>
                                    </p:anim>
                                    <p:anim calcmode="lin" valueType="num">
                                      <p:cBhvr>
                                        <p:cTn id="20" dur="500" fill="hold"/>
                                        <p:tgtEl>
                                          <p:spTgt spid="19667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6660"/>
                                        </p:tgtEl>
                                        <p:attrNameLst>
                                          <p:attrName>style.visibility</p:attrName>
                                        </p:attrNameLst>
                                      </p:cBhvr>
                                      <p:to>
                                        <p:strVal val="visible"/>
                                      </p:to>
                                    </p:set>
                                    <p:anim calcmode="lin" valueType="num">
                                      <p:cBhvr>
                                        <p:cTn id="25" dur="500" fill="hold"/>
                                        <p:tgtEl>
                                          <p:spTgt spid="196660"/>
                                        </p:tgtEl>
                                        <p:attrNameLst>
                                          <p:attrName>ppt_x</p:attrName>
                                        </p:attrNameLst>
                                      </p:cBhvr>
                                      <p:tavLst>
                                        <p:tav tm="0">
                                          <p:val>
                                            <p:strVal val="0-#ppt_w/2"/>
                                          </p:val>
                                        </p:tav>
                                        <p:tav tm="100000">
                                          <p:val>
                                            <p:strVal val="#ppt_x"/>
                                          </p:val>
                                        </p:tav>
                                      </p:tavLst>
                                    </p:anim>
                                    <p:anim calcmode="lin" valueType="num">
                                      <p:cBhvr>
                                        <p:cTn id="26" dur="500" fill="hold"/>
                                        <p:tgtEl>
                                          <p:spTgt spid="19666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6661"/>
                                        </p:tgtEl>
                                        <p:attrNameLst>
                                          <p:attrName>style.visibility</p:attrName>
                                        </p:attrNameLst>
                                      </p:cBhvr>
                                      <p:to>
                                        <p:strVal val="visible"/>
                                      </p:to>
                                    </p:set>
                                    <p:anim calcmode="lin" valueType="num">
                                      <p:cBhvr>
                                        <p:cTn id="31" dur="500" fill="hold"/>
                                        <p:tgtEl>
                                          <p:spTgt spid="196661"/>
                                        </p:tgtEl>
                                        <p:attrNameLst>
                                          <p:attrName>ppt_x</p:attrName>
                                        </p:attrNameLst>
                                      </p:cBhvr>
                                      <p:tavLst>
                                        <p:tav tm="0">
                                          <p:val>
                                            <p:strVal val="0-#ppt_w/2"/>
                                          </p:val>
                                        </p:tav>
                                        <p:tav tm="100000">
                                          <p:val>
                                            <p:strVal val="#ppt_x"/>
                                          </p:val>
                                        </p:tav>
                                      </p:tavLst>
                                    </p:anim>
                                    <p:anim calcmode="lin" valueType="num">
                                      <p:cBhvr>
                                        <p:cTn id="32" dur="500" fill="hold"/>
                                        <p:tgtEl>
                                          <p:spTgt spid="19666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96675"/>
                                        </p:tgtEl>
                                        <p:attrNameLst>
                                          <p:attrName>style.visibility</p:attrName>
                                        </p:attrNameLst>
                                      </p:cBhvr>
                                      <p:to>
                                        <p:strVal val="visible"/>
                                      </p:to>
                                    </p:set>
                                    <p:anim calcmode="lin" valueType="num">
                                      <p:cBhvr>
                                        <p:cTn id="37" dur="500" fill="hold"/>
                                        <p:tgtEl>
                                          <p:spTgt spid="196675"/>
                                        </p:tgtEl>
                                        <p:attrNameLst>
                                          <p:attrName>ppt_x</p:attrName>
                                        </p:attrNameLst>
                                      </p:cBhvr>
                                      <p:tavLst>
                                        <p:tav tm="0">
                                          <p:val>
                                            <p:strVal val="0-#ppt_w/2"/>
                                          </p:val>
                                        </p:tav>
                                        <p:tav tm="100000">
                                          <p:val>
                                            <p:strVal val="#ppt_x"/>
                                          </p:val>
                                        </p:tav>
                                      </p:tavLst>
                                    </p:anim>
                                    <p:anim calcmode="lin" valueType="num">
                                      <p:cBhvr>
                                        <p:cTn id="38" dur="500" fill="hold"/>
                                        <p:tgtEl>
                                          <p:spTgt spid="19667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96662"/>
                                        </p:tgtEl>
                                        <p:attrNameLst>
                                          <p:attrName>style.visibility</p:attrName>
                                        </p:attrNameLst>
                                      </p:cBhvr>
                                      <p:to>
                                        <p:strVal val="visible"/>
                                      </p:to>
                                    </p:set>
                                    <p:anim calcmode="lin" valueType="num">
                                      <p:cBhvr>
                                        <p:cTn id="43" dur="500" fill="hold"/>
                                        <p:tgtEl>
                                          <p:spTgt spid="196662"/>
                                        </p:tgtEl>
                                        <p:attrNameLst>
                                          <p:attrName>ppt_x</p:attrName>
                                        </p:attrNameLst>
                                      </p:cBhvr>
                                      <p:tavLst>
                                        <p:tav tm="0">
                                          <p:val>
                                            <p:strVal val="0-#ppt_w/2"/>
                                          </p:val>
                                        </p:tav>
                                        <p:tav tm="100000">
                                          <p:val>
                                            <p:strVal val="#ppt_x"/>
                                          </p:val>
                                        </p:tav>
                                      </p:tavLst>
                                    </p:anim>
                                    <p:anim calcmode="lin" valueType="num">
                                      <p:cBhvr>
                                        <p:cTn id="44" dur="500" fill="hold"/>
                                        <p:tgtEl>
                                          <p:spTgt spid="19666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96663"/>
                                        </p:tgtEl>
                                        <p:attrNameLst>
                                          <p:attrName>style.visibility</p:attrName>
                                        </p:attrNameLst>
                                      </p:cBhvr>
                                      <p:to>
                                        <p:strVal val="visible"/>
                                      </p:to>
                                    </p:set>
                                    <p:anim calcmode="lin" valueType="num">
                                      <p:cBhvr>
                                        <p:cTn id="49" dur="500" fill="hold"/>
                                        <p:tgtEl>
                                          <p:spTgt spid="196663"/>
                                        </p:tgtEl>
                                        <p:attrNameLst>
                                          <p:attrName>ppt_x</p:attrName>
                                        </p:attrNameLst>
                                      </p:cBhvr>
                                      <p:tavLst>
                                        <p:tav tm="0">
                                          <p:val>
                                            <p:strVal val="0-#ppt_w/2"/>
                                          </p:val>
                                        </p:tav>
                                        <p:tav tm="100000">
                                          <p:val>
                                            <p:strVal val="#ppt_x"/>
                                          </p:val>
                                        </p:tav>
                                      </p:tavLst>
                                    </p:anim>
                                    <p:anim calcmode="lin" valueType="num">
                                      <p:cBhvr>
                                        <p:cTn id="50" dur="500" fill="hold"/>
                                        <p:tgtEl>
                                          <p:spTgt spid="196663"/>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96664"/>
                                        </p:tgtEl>
                                        <p:attrNameLst>
                                          <p:attrName>style.visibility</p:attrName>
                                        </p:attrNameLst>
                                      </p:cBhvr>
                                      <p:to>
                                        <p:strVal val="visible"/>
                                      </p:to>
                                    </p:set>
                                    <p:anim calcmode="lin" valueType="num">
                                      <p:cBhvr>
                                        <p:cTn id="55" dur="500" fill="hold"/>
                                        <p:tgtEl>
                                          <p:spTgt spid="196664"/>
                                        </p:tgtEl>
                                        <p:attrNameLst>
                                          <p:attrName>ppt_x</p:attrName>
                                        </p:attrNameLst>
                                      </p:cBhvr>
                                      <p:tavLst>
                                        <p:tav tm="0">
                                          <p:val>
                                            <p:strVal val="0-#ppt_w/2"/>
                                          </p:val>
                                        </p:tav>
                                        <p:tav tm="100000">
                                          <p:val>
                                            <p:strVal val="#ppt_x"/>
                                          </p:val>
                                        </p:tav>
                                      </p:tavLst>
                                    </p:anim>
                                    <p:anim calcmode="lin" valueType="num">
                                      <p:cBhvr>
                                        <p:cTn id="56" dur="500" fill="hold"/>
                                        <p:tgtEl>
                                          <p:spTgt spid="196664"/>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96665"/>
                                        </p:tgtEl>
                                        <p:attrNameLst>
                                          <p:attrName>style.visibility</p:attrName>
                                        </p:attrNameLst>
                                      </p:cBhvr>
                                      <p:to>
                                        <p:strVal val="visible"/>
                                      </p:to>
                                    </p:set>
                                    <p:anim calcmode="lin" valueType="num">
                                      <p:cBhvr>
                                        <p:cTn id="61" dur="500" fill="hold"/>
                                        <p:tgtEl>
                                          <p:spTgt spid="196665"/>
                                        </p:tgtEl>
                                        <p:attrNameLst>
                                          <p:attrName>ppt_x</p:attrName>
                                        </p:attrNameLst>
                                      </p:cBhvr>
                                      <p:tavLst>
                                        <p:tav tm="0">
                                          <p:val>
                                            <p:strVal val="0-#ppt_w/2"/>
                                          </p:val>
                                        </p:tav>
                                        <p:tav tm="100000">
                                          <p:val>
                                            <p:strVal val="#ppt_x"/>
                                          </p:val>
                                        </p:tav>
                                      </p:tavLst>
                                    </p:anim>
                                    <p:anim calcmode="lin" valueType="num">
                                      <p:cBhvr>
                                        <p:cTn id="62" dur="500" fill="hold"/>
                                        <p:tgtEl>
                                          <p:spTgt spid="196665"/>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96666"/>
                                        </p:tgtEl>
                                        <p:attrNameLst>
                                          <p:attrName>style.visibility</p:attrName>
                                        </p:attrNameLst>
                                      </p:cBhvr>
                                      <p:to>
                                        <p:strVal val="visible"/>
                                      </p:to>
                                    </p:set>
                                    <p:anim calcmode="lin" valueType="num">
                                      <p:cBhvr>
                                        <p:cTn id="67" dur="500" fill="hold"/>
                                        <p:tgtEl>
                                          <p:spTgt spid="196666"/>
                                        </p:tgtEl>
                                        <p:attrNameLst>
                                          <p:attrName>ppt_x</p:attrName>
                                        </p:attrNameLst>
                                      </p:cBhvr>
                                      <p:tavLst>
                                        <p:tav tm="0">
                                          <p:val>
                                            <p:strVal val="0-#ppt_w/2"/>
                                          </p:val>
                                        </p:tav>
                                        <p:tav tm="100000">
                                          <p:val>
                                            <p:strVal val="#ppt_x"/>
                                          </p:val>
                                        </p:tav>
                                      </p:tavLst>
                                    </p:anim>
                                    <p:anim calcmode="lin" valueType="num">
                                      <p:cBhvr>
                                        <p:cTn id="68" dur="500" fill="hold"/>
                                        <p:tgtEl>
                                          <p:spTgt spid="196666"/>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196667"/>
                                        </p:tgtEl>
                                        <p:attrNameLst>
                                          <p:attrName>style.visibility</p:attrName>
                                        </p:attrNameLst>
                                      </p:cBhvr>
                                      <p:to>
                                        <p:strVal val="visible"/>
                                      </p:to>
                                    </p:set>
                                    <p:anim calcmode="lin" valueType="num">
                                      <p:cBhvr>
                                        <p:cTn id="73" dur="500" fill="hold"/>
                                        <p:tgtEl>
                                          <p:spTgt spid="196667"/>
                                        </p:tgtEl>
                                        <p:attrNameLst>
                                          <p:attrName>ppt_x</p:attrName>
                                        </p:attrNameLst>
                                      </p:cBhvr>
                                      <p:tavLst>
                                        <p:tav tm="0">
                                          <p:val>
                                            <p:strVal val="0-#ppt_w/2"/>
                                          </p:val>
                                        </p:tav>
                                        <p:tav tm="100000">
                                          <p:val>
                                            <p:strVal val="#ppt_x"/>
                                          </p:val>
                                        </p:tav>
                                      </p:tavLst>
                                    </p:anim>
                                    <p:anim calcmode="lin" valueType="num">
                                      <p:cBhvr>
                                        <p:cTn id="74" dur="500" fill="hold"/>
                                        <p:tgtEl>
                                          <p:spTgt spid="196667"/>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96668"/>
                                        </p:tgtEl>
                                        <p:attrNameLst>
                                          <p:attrName>style.visibility</p:attrName>
                                        </p:attrNameLst>
                                      </p:cBhvr>
                                      <p:to>
                                        <p:strVal val="visible"/>
                                      </p:to>
                                    </p:set>
                                    <p:anim calcmode="lin" valueType="num">
                                      <p:cBhvr>
                                        <p:cTn id="79" dur="500" fill="hold"/>
                                        <p:tgtEl>
                                          <p:spTgt spid="196668"/>
                                        </p:tgtEl>
                                        <p:attrNameLst>
                                          <p:attrName>ppt_x</p:attrName>
                                        </p:attrNameLst>
                                      </p:cBhvr>
                                      <p:tavLst>
                                        <p:tav tm="0">
                                          <p:val>
                                            <p:strVal val="0-#ppt_w/2"/>
                                          </p:val>
                                        </p:tav>
                                        <p:tav tm="100000">
                                          <p:val>
                                            <p:strVal val="#ppt_x"/>
                                          </p:val>
                                        </p:tav>
                                      </p:tavLst>
                                    </p:anim>
                                    <p:anim calcmode="lin" valueType="num">
                                      <p:cBhvr>
                                        <p:cTn id="80" dur="500" fill="hold"/>
                                        <p:tgtEl>
                                          <p:spTgt spid="196668"/>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96669"/>
                                        </p:tgtEl>
                                        <p:attrNameLst>
                                          <p:attrName>style.visibility</p:attrName>
                                        </p:attrNameLst>
                                      </p:cBhvr>
                                      <p:to>
                                        <p:strVal val="visible"/>
                                      </p:to>
                                    </p:set>
                                    <p:anim calcmode="lin" valueType="num">
                                      <p:cBhvr>
                                        <p:cTn id="85" dur="500" fill="hold"/>
                                        <p:tgtEl>
                                          <p:spTgt spid="196669"/>
                                        </p:tgtEl>
                                        <p:attrNameLst>
                                          <p:attrName>ppt_x</p:attrName>
                                        </p:attrNameLst>
                                      </p:cBhvr>
                                      <p:tavLst>
                                        <p:tav tm="0">
                                          <p:val>
                                            <p:strVal val="0-#ppt_w/2"/>
                                          </p:val>
                                        </p:tav>
                                        <p:tav tm="100000">
                                          <p:val>
                                            <p:strVal val="#ppt_x"/>
                                          </p:val>
                                        </p:tav>
                                      </p:tavLst>
                                    </p:anim>
                                    <p:anim calcmode="lin" valueType="num">
                                      <p:cBhvr>
                                        <p:cTn id="86" dur="500" fill="hold"/>
                                        <p:tgtEl>
                                          <p:spTgt spid="196669"/>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grpId="0" nodeType="clickEffect">
                                  <p:stCondLst>
                                    <p:cond delay="0"/>
                                  </p:stCondLst>
                                  <p:childTnLst>
                                    <p:set>
                                      <p:cBhvr>
                                        <p:cTn id="90" dur="1" fill="hold">
                                          <p:stCondLst>
                                            <p:cond delay="0"/>
                                          </p:stCondLst>
                                        </p:cTn>
                                        <p:tgtEl>
                                          <p:spTgt spid="2"/>
                                        </p:tgtEl>
                                        <p:attrNameLst>
                                          <p:attrName>style.visibility</p:attrName>
                                        </p:attrNameLst>
                                      </p:cBhvr>
                                      <p:to>
                                        <p:strVal val="visible"/>
                                      </p:to>
                                    </p:set>
                                    <p:animEffect transition="in" filter="wipe(down)">
                                      <p:cBhvr>
                                        <p:cTn id="91" dur="500"/>
                                        <p:tgtEl>
                                          <p:spTgt spid="2"/>
                                        </p:tgtEl>
                                      </p:cBhvr>
                                    </p:animEffect>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196671"/>
                                        </p:tgtEl>
                                        <p:attrNameLst>
                                          <p:attrName>style.visibility</p:attrName>
                                        </p:attrNameLst>
                                      </p:cBhvr>
                                      <p:to>
                                        <p:strVal val="visible"/>
                                      </p:to>
                                    </p:set>
                                    <p:anim calcmode="lin" valueType="num">
                                      <p:cBhvr>
                                        <p:cTn id="96" dur="500" fill="hold"/>
                                        <p:tgtEl>
                                          <p:spTgt spid="196671"/>
                                        </p:tgtEl>
                                        <p:attrNameLst>
                                          <p:attrName>ppt_x</p:attrName>
                                        </p:attrNameLst>
                                      </p:cBhvr>
                                      <p:tavLst>
                                        <p:tav tm="0">
                                          <p:val>
                                            <p:strVal val="0-#ppt_w/2"/>
                                          </p:val>
                                        </p:tav>
                                        <p:tav tm="100000">
                                          <p:val>
                                            <p:strVal val="#ppt_x"/>
                                          </p:val>
                                        </p:tav>
                                      </p:tavLst>
                                    </p:anim>
                                    <p:anim calcmode="lin" valueType="num">
                                      <p:cBhvr>
                                        <p:cTn id="97" dur="500" fill="hold"/>
                                        <p:tgtEl>
                                          <p:spTgt spid="196671"/>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8" fill="hold" grpId="0" nodeType="clickEffect">
                                  <p:stCondLst>
                                    <p:cond delay="0"/>
                                  </p:stCondLst>
                                  <p:childTnLst>
                                    <p:set>
                                      <p:cBhvr>
                                        <p:cTn id="101" dur="1" fill="hold">
                                          <p:stCondLst>
                                            <p:cond delay="0"/>
                                          </p:stCondLst>
                                        </p:cTn>
                                        <p:tgtEl>
                                          <p:spTgt spid="196672"/>
                                        </p:tgtEl>
                                        <p:attrNameLst>
                                          <p:attrName>style.visibility</p:attrName>
                                        </p:attrNameLst>
                                      </p:cBhvr>
                                      <p:to>
                                        <p:strVal val="visible"/>
                                      </p:to>
                                    </p:set>
                                    <p:anim calcmode="lin" valueType="num">
                                      <p:cBhvr>
                                        <p:cTn id="102" dur="500" fill="hold"/>
                                        <p:tgtEl>
                                          <p:spTgt spid="196672"/>
                                        </p:tgtEl>
                                        <p:attrNameLst>
                                          <p:attrName>ppt_x</p:attrName>
                                        </p:attrNameLst>
                                      </p:cBhvr>
                                      <p:tavLst>
                                        <p:tav tm="0">
                                          <p:val>
                                            <p:strVal val="0-#ppt_w/2"/>
                                          </p:val>
                                        </p:tav>
                                        <p:tav tm="100000">
                                          <p:val>
                                            <p:strVal val="#ppt_x"/>
                                          </p:val>
                                        </p:tav>
                                      </p:tavLst>
                                    </p:anim>
                                    <p:anim calcmode="lin" valueType="num">
                                      <p:cBhvr>
                                        <p:cTn id="103" dur="500" fill="hold"/>
                                        <p:tgtEl>
                                          <p:spTgt spid="196672"/>
                                        </p:tgtEl>
                                        <p:attrNameLst>
                                          <p:attrName>ppt_y</p:attrName>
                                        </p:attrNameLst>
                                      </p:cBhvr>
                                      <p:tavLst>
                                        <p:tav tm="0">
                                          <p:val>
                                            <p:strVal val="#ppt_y"/>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8" fill="hold" grpId="0" nodeType="clickEffect">
                                  <p:stCondLst>
                                    <p:cond delay="0"/>
                                  </p:stCondLst>
                                  <p:childTnLst>
                                    <p:set>
                                      <p:cBhvr>
                                        <p:cTn id="107" dur="1" fill="hold">
                                          <p:stCondLst>
                                            <p:cond delay="0"/>
                                          </p:stCondLst>
                                        </p:cTn>
                                        <p:tgtEl>
                                          <p:spTgt spid="196673"/>
                                        </p:tgtEl>
                                        <p:attrNameLst>
                                          <p:attrName>style.visibility</p:attrName>
                                        </p:attrNameLst>
                                      </p:cBhvr>
                                      <p:to>
                                        <p:strVal val="visible"/>
                                      </p:to>
                                    </p:set>
                                    <p:anim calcmode="lin" valueType="num">
                                      <p:cBhvr>
                                        <p:cTn id="108" dur="500" fill="hold"/>
                                        <p:tgtEl>
                                          <p:spTgt spid="196673"/>
                                        </p:tgtEl>
                                        <p:attrNameLst>
                                          <p:attrName>ppt_x</p:attrName>
                                        </p:attrNameLst>
                                      </p:cBhvr>
                                      <p:tavLst>
                                        <p:tav tm="0">
                                          <p:val>
                                            <p:strVal val="0-#ppt_w/2"/>
                                          </p:val>
                                        </p:tav>
                                        <p:tav tm="100000">
                                          <p:val>
                                            <p:strVal val="#ppt_x"/>
                                          </p:val>
                                        </p:tav>
                                      </p:tavLst>
                                    </p:anim>
                                    <p:anim calcmode="lin" valueType="num">
                                      <p:cBhvr>
                                        <p:cTn id="109" dur="500" fill="hold"/>
                                        <p:tgtEl>
                                          <p:spTgt spid="196673"/>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8" fill="hold" grpId="0" nodeType="clickEffect">
                                  <p:stCondLst>
                                    <p:cond delay="0"/>
                                  </p:stCondLst>
                                  <p:childTnLst>
                                    <p:set>
                                      <p:cBhvr>
                                        <p:cTn id="113" dur="1" fill="hold">
                                          <p:stCondLst>
                                            <p:cond delay="0"/>
                                          </p:stCondLst>
                                        </p:cTn>
                                        <p:tgtEl>
                                          <p:spTgt spid="196674"/>
                                        </p:tgtEl>
                                        <p:attrNameLst>
                                          <p:attrName>style.visibility</p:attrName>
                                        </p:attrNameLst>
                                      </p:cBhvr>
                                      <p:to>
                                        <p:strVal val="visible"/>
                                      </p:to>
                                    </p:set>
                                    <p:anim calcmode="lin" valueType="num">
                                      <p:cBhvr>
                                        <p:cTn id="114" dur="500" fill="hold"/>
                                        <p:tgtEl>
                                          <p:spTgt spid="196674"/>
                                        </p:tgtEl>
                                        <p:attrNameLst>
                                          <p:attrName>ppt_x</p:attrName>
                                        </p:attrNameLst>
                                      </p:cBhvr>
                                      <p:tavLst>
                                        <p:tav tm="0">
                                          <p:val>
                                            <p:strVal val="0-#ppt_w/2"/>
                                          </p:val>
                                        </p:tav>
                                        <p:tav tm="100000">
                                          <p:val>
                                            <p:strVal val="#ppt_x"/>
                                          </p:val>
                                        </p:tav>
                                      </p:tavLst>
                                    </p:anim>
                                    <p:anim calcmode="lin" valueType="num">
                                      <p:cBhvr>
                                        <p:cTn id="115" dur="500" fill="hold"/>
                                        <p:tgtEl>
                                          <p:spTgt spid="1966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59" grpId="0"/>
      <p:bldP spid="196660" grpId="0"/>
      <p:bldP spid="196661" grpId="0"/>
      <p:bldP spid="196662" grpId="0"/>
      <p:bldP spid="196663" grpId="0"/>
      <p:bldP spid="196664" grpId="0"/>
      <p:bldP spid="196665" grpId="0"/>
      <p:bldP spid="196666" grpId="0"/>
      <p:bldP spid="196667" grpId="0"/>
      <p:bldP spid="196668" grpId="0"/>
      <p:bldP spid="196669" grpId="0"/>
      <p:bldP spid="196671" grpId="0"/>
      <p:bldP spid="196672" grpId="0"/>
      <p:bldP spid="196673" grpId="0"/>
      <p:bldP spid="196674" grpId="0"/>
      <p:bldP spid="196675" grpId="0"/>
      <p:bldP spid="196677" grpId="0"/>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2"/>
          <p:cNvGrpSpPr/>
          <p:nvPr/>
        </p:nvGrpSpPr>
        <p:grpSpPr>
          <a:xfrm>
            <a:off x="1093788" y="909638"/>
            <a:ext cx="2541587" cy="4325937"/>
            <a:chOff x="-88" y="-76"/>
            <a:chExt cx="1601" cy="2725"/>
          </a:xfrm>
        </p:grpSpPr>
        <p:grpSp>
          <p:nvGrpSpPr>
            <p:cNvPr id="34857" name="Group 3"/>
            <p:cNvGrpSpPr/>
            <p:nvPr/>
          </p:nvGrpSpPr>
          <p:grpSpPr>
            <a:xfrm>
              <a:off x="374" y="0"/>
              <a:ext cx="941" cy="753"/>
              <a:chOff x="0" y="0"/>
              <a:chExt cx="941" cy="753"/>
            </a:xfrm>
          </p:grpSpPr>
          <p:sp>
            <p:nvSpPr>
              <p:cNvPr id="34863" name="Text Box 4"/>
              <p:cNvSpPr txBox="1"/>
              <p:nvPr/>
            </p:nvSpPr>
            <p:spPr>
              <a:xfrm>
                <a:off x="170" y="0"/>
                <a:ext cx="680" cy="288"/>
              </a:xfrm>
              <a:prstGeom prst="rect">
                <a:avLst/>
              </a:prstGeom>
              <a:noFill/>
              <a:ln w="9525">
                <a:noFill/>
              </a:ln>
            </p:spPr>
            <p:txBody>
              <a:bodyPr>
                <a:spAutoFit/>
              </a:bodyPr>
              <a:p>
                <a:pPr>
                  <a:spcBef>
                    <a:spcPct val="50000"/>
                  </a:spcBef>
                </a:pPr>
                <a:r>
                  <a:rPr lang="zh-CN" altLang="en-US" sz="2400" b="1" dirty="0">
                    <a:latin typeface="Times New Roman" panose="02020603050405020304" pitchFamily="18" charset="0"/>
                    <a:ea typeface="黑体" panose="02010609060101010101" pitchFamily="49" charset="-122"/>
                  </a:rPr>
                  <a:t>北方</a:t>
                </a:r>
                <a:endParaRPr lang="zh-CN" altLang="en-US" sz="2400" b="1" dirty="0">
                  <a:latin typeface="Times New Roman" panose="02020603050405020304" pitchFamily="18" charset="0"/>
                  <a:ea typeface="黑体" panose="02010609060101010101" pitchFamily="49" charset="-122"/>
                </a:endParaRPr>
              </a:p>
            </p:txBody>
          </p:sp>
          <p:sp>
            <p:nvSpPr>
              <p:cNvPr id="34864" name="Text Box 5"/>
              <p:cNvSpPr txBox="1"/>
              <p:nvPr/>
            </p:nvSpPr>
            <p:spPr>
              <a:xfrm>
                <a:off x="0" y="227"/>
                <a:ext cx="941" cy="526"/>
              </a:xfrm>
              <a:prstGeom prst="rect">
                <a:avLst/>
              </a:prstGeom>
              <a:noFill/>
              <a:ln w="9525">
                <a:noFill/>
              </a:ln>
            </p:spPr>
            <p:txBody>
              <a:bodyPr>
                <a:spAutoFit/>
              </a:bodyPr>
              <a:p>
                <a:pPr algn="ctr"/>
                <a:r>
                  <a:rPr lang="zh-CN" altLang="en-US" sz="2400" b="1" dirty="0">
                    <a:latin typeface="Times New Roman" panose="02020603050405020304" pitchFamily="18" charset="0"/>
                    <a:ea typeface="黑体" panose="02010609060101010101" pitchFamily="49" charset="-122"/>
                  </a:rPr>
                  <a:t>资本主义</a:t>
                </a:r>
                <a:endParaRPr lang="zh-CN" altLang="en-US" sz="2400" b="1" dirty="0">
                  <a:latin typeface="Times New Roman" panose="02020603050405020304" pitchFamily="18" charset="0"/>
                  <a:ea typeface="黑体" panose="02010609060101010101" pitchFamily="49" charset="-122"/>
                </a:endParaRPr>
              </a:p>
              <a:p>
                <a:pPr algn="ctr"/>
                <a:r>
                  <a:rPr lang="zh-CN" altLang="en-US" sz="2400" b="1" dirty="0">
                    <a:latin typeface="Times New Roman" panose="02020603050405020304" pitchFamily="18" charset="0"/>
                    <a:ea typeface="黑体" panose="02010609060101010101" pitchFamily="49" charset="-122"/>
                  </a:rPr>
                  <a:t> 经济</a:t>
                </a:r>
                <a:endParaRPr lang="zh-CN" altLang="en-US" sz="2400" b="1" dirty="0">
                  <a:latin typeface="Times New Roman" panose="02020603050405020304" pitchFamily="18" charset="0"/>
                  <a:ea typeface="黑体" panose="02010609060101010101" pitchFamily="49" charset="-122"/>
                </a:endParaRPr>
              </a:p>
            </p:txBody>
          </p:sp>
        </p:grpSp>
        <p:sp>
          <p:nvSpPr>
            <p:cNvPr id="34858" name="Oval 6"/>
            <p:cNvSpPr/>
            <p:nvPr/>
          </p:nvSpPr>
          <p:spPr>
            <a:xfrm>
              <a:off x="-74" y="1062"/>
              <a:ext cx="1587" cy="1587"/>
            </a:xfrm>
            <a:prstGeom prst="ellipse">
              <a:avLst/>
            </a:prstGeom>
            <a:solidFill>
              <a:schemeClr val="accent2"/>
            </a:solidFill>
            <a:ln w="57150"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grpSp>
          <p:nvGrpSpPr>
            <p:cNvPr id="34859" name="Group 7"/>
            <p:cNvGrpSpPr/>
            <p:nvPr/>
          </p:nvGrpSpPr>
          <p:grpSpPr>
            <a:xfrm>
              <a:off x="135" y="1922"/>
              <a:ext cx="1255" cy="727"/>
              <a:chOff x="-304" y="350"/>
              <a:chExt cx="1255" cy="727"/>
            </a:xfrm>
          </p:grpSpPr>
          <p:sp>
            <p:nvSpPr>
              <p:cNvPr id="34861" name="Text Box 8"/>
              <p:cNvSpPr txBox="1"/>
              <p:nvPr/>
            </p:nvSpPr>
            <p:spPr>
              <a:xfrm>
                <a:off x="-47" y="350"/>
                <a:ext cx="740" cy="288"/>
              </a:xfrm>
              <a:prstGeom prst="rect">
                <a:avLst/>
              </a:prstGeom>
              <a:noFill/>
              <a:ln w="9525">
                <a:noFill/>
              </a:ln>
            </p:spPr>
            <p:txBody>
              <a:bodyPr>
                <a:spAutoFit/>
              </a:bodyPr>
              <a:p>
                <a:pPr>
                  <a:spcBef>
                    <a:spcPct val="50000"/>
                  </a:spcBef>
                </a:pPr>
                <a:r>
                  <a:rPr lang="zh-CN" altLang="en-US" sz="2400" b="1" dirty="0">
                    <a:solidFill>
                      <a:srgbClr val="FFFFCC"/>
                    </a:solidFill>
                    <a:latin typeface="Times New Roman" panose="02020603050405020304" pitchFamily="18" charset="0"/>
                    <a:ea typeface="黑体" panose="02010609060101010101" pitchFamily="49" charset="-122"/>
                  </a:rPr>
                  <a:t>  南方</a:t>
                </a:r>
                <a:endParaRPr lang="zh-CN" altLang="en-US" sz="2400" b="1" dirty="0">
                  <a:solidFill>
                    <a:srgbClr val="FFFFCC"/>
                  </a:solidFill>
                  <a:latin typeface="Times New Roman" panose="02020603050405020304" pitchFamily="18" charset="0"/>
                  <a:ea typeface="黑体" panose="02010609060101010101" pitchFamily="49" charset="-122"/>
                </a:endParaRPr>
              </a:p>
            </p:txBody>
          </p:sp>
          <p:sp>
            <p:nvSpPr>
              <p:cNvPr id="34862" name="Text Box 9"/>
              <p:cNvSpPr txBox="1"/>
              <p:nvPr/>
            </p:nvSpPr>
            <p:spPr>
              <a:xfrm>
                <a:off x="-304" y="554"/>
                <a:ext cx="1255" cy="523"/>
              </a:xfrm>
              <a:prstGeom prst="rect">
                <a:avLst/>
              </a:prstGeom>
              <a:noFill/>
              <a:ln w="9525">
                <a:noFill/>
              </a:ln>
            </p:spPr>
            <p:txBody>
              <a:bodyPr>
                <a:spAutoFit/>
              </a:bodyPr>
              <a:p>
                <a:pPr algn="ctr"/>
                <a:r>
                  <a:rPr lang="zh-CN" altLang="en-US" sz="2400" b="1" dirty="0">
                    <a:solidFill>
                      <a:srgbClr val="FFFFCC"/>
                    </a:solidFill>
                    <a:latin typeface="Times New Roman" panose="02020603050405020304" pitchFamily="18" charset="0"/>
                    <a:ea typeface="黑体" panose="02010609060101010101" pitchFamily="49" charset="-122"/>
                  </a:rPr>
                  <a:t>奴隶制种植园经济</a:t>
                </a:r>
                <a:endParaRPr lang="zh-CN" altLang="en-US" sz="2400" b="1" dirty="0">
                  <a:solidFill>
                    <a:srgbClr val="FFFFCC"/>
                  </a:solidFill>
                  <a:latin typeface="Times New Roman" panose="02020603050405020304" pitchFamily="18" charset="0"/>
                  <a:ea typeface="黑体" panose="02010609060101010101" pitchFamily="49" charset="-122"/>
                </a:endParaRPr>
              </a:p>
            </p:txBody>
          </p:sp>
        </p:grpSp>
        <p:sp>
          <p:nvSpPr>
            <p:cNvPr id="34860" name="Oval 10"/>
            <p:cNvSpPr/>
            <p:nvPr/>
          </p:nvSpPr>
          <p:spPr>
            <a:xfrm>
              <a:off x="-88" y="-76"/>
              <a:ext cx="1587" cy="1587"/>
            </a:xfrm>
            <a:prstGeom prst="ellipse">
              <a:avLst/>
            </a:prstGeom>
            <a:noFill/>
            <a:ln w="57150" cap="flat" cmpd="sng">
              <a:solidFill>
                <a:schemeClr val="tx1"/>
              </a:solidFill>
              <a:prstDash val="solid"/>
              <a:headEnd type="none" w="med" len="med"/>
              <a:tailEnd type="none" w="med" len="med"/>
            </a:ln>
          </p:spPr>
          <p:txBody>
            <a:bodyPr wrap="none" anchor="ctr"/>
            <a:p>
              <a:endParaRPr lang="zh-CN" altLang="en-US" dirty="0">
                <a:latin typeface="Arial" panose="020B0604020202020204" pitchFamily="34" charset="0"/>
              </a:endParaRPr>
            </a:p>
          </p:txBody>
        </p:sp>
      </p:grpSp>
      <p:grpSp>
        <p:nvGrpSpPr>
          <p:cNvPr id="5" name="Group 11"/>
          <p:cNvGrpSpPr/>
          <p:nvPr/>
        </p:nvGrpSpPr>
        <p:grpSpPr>
          <a:xfrm>
            <a:off x="381000" y="2667000"/>
            <a:ext cx="1173163" cy="474663"/>
            <a:chOff x="0" y="0"/>
            <a:chExt cx="739" cy="299"/>
          </a:xfrm>
        </p:grpSpPr>
        <p:sp>
          <p:nvSpPr>
            <p:cNvPr id="34855" name="Line 12"/>
            <p:cNvSpPr/>
            <p:nvPr/>
          </p:nvSpPr>
          <p:spPr>
            <a:xfrm flipV="1">
              <a:off x="0" y="299"/>
              <a:ext cx="723" cy="0"/>
            </a:xfrm>
            <a:prstGeom prst="line">
              <a:avLst/>
            </a:prstGeom>
            <a:ln w="38100" cap="flat" cmpd="sng">
              <a:solidFill>
                <a:srgbClr val="FF0066"/>
              </a:solidFill>
              <a:prstDash val="solid"/>
              <a:headEnd type="arrow" w="med" len="med"/>
              <a:tailEnd type="none" w="med" len="med"/>
            </a:ln>
          </p:spPr>
        </p:sp>
        <p:sp>
          <p:nvSpPr>
            <p:cNvPr id="34856" name="Text Box 13"/>
            <p:cNvSpPr txBox="1"/>
            <p:nvPr/>
          </p:nvSpPr>
          <p:spPr>
            <a:xfrm>
              <a:off x="96" y="0"/>
              <a:ext cx="643" cy="250"/>
            </a:xfrm>
            <a:prstGeom prst="rect">
              <a:avLst/>
            </a:prstGeom>
            <a:noFill/>
            <a:ln w="9525">
              <a:noFill/>
            </a:ln>
          </p:spPr>
          <p:txBody>
            <a:bodyPr>
              <a:spAutoFit/>
            </a:bodyPr>
            <a:p>
              <a:pPr>
                <a:spcBef>
                  <a:spcPct val="50000"/>
                </a:spcBef>
              </a:pPr>
              <a:r>
                <a:rPr lang="zh-CN" altLang="en-US" sz="2000" b="1" dirty="0">
                  <a:solidFill>
                    <a:srgbClr val="FF3300"/>
                  </a:solidFill>
                  <a:latin typeface="Arial" panose="020B0604020202020204" pitchFamily="34" charset="0"/>
                </a:rPr>
                <a:t>焦点</a:t>
              </a:r>
              <a:endParaRPr lang="zh-CN" altLang="en-US" sz="2000" b="1" dirty="0">
                <a:solidFill>
                  <a:srgbClr val="FF3300"/>
                </a:solidFill>
                <a:latin typeface="Arial" panose="020B0604020202020204" pitchFamily="34" charset="0"/>
              </a:endParaRPr>
            </a:p>
          </p:txBody>
        </p:sp>
      </p:grpSp>
      <p:sp>
        <p:nvSpPr>
          <p:cNvPr id="41998" name="Text Box 14"/>
          <p:cNvSpPr txBox="1"/>
          <p:nvPr/>
        </p:nvSpPr>
        <p:spPr>
          <a:xfrm>
            <a:off x="1258888" y="2143125"/>
            <a:ext cx="2089150" cy="1936750"/>
          </a:xfrm>
          <a:prstGeom prst="rect">
            <a:avLst/>
          </a:prstGeom>
          <a:solidFill>
            <a:srgbClr val="66FF33"/>
          </a:solidFill>
          <a:ln w="9525">
            <a:noFill/>
          </a:ln>
        </p:spPr>
        <p:txBody>
          <a:bodyPr>
            <a:spAutoFit/>
          </a:bodyPr>
          <a:p>
            <a:pPr>
              <a:spcBef>
                <a:spcPct val="50000"/>
              </a:spcBef>
            </a:pPr>
            <a:r>
              <a:rPr lang="zh-CN" altLang="en-US" sz="2400" b="1" dirty="0">
                <a:solidFill>
                  <a:srgbClr val="FF0000"/>
                </a:solidFill>
                <a:latin typeface="微软雅黑" panose="020B0503020204020204" pitchFamily="34" charset="-122"/>
                <a:sym typeface="微软雅黑" panose="020B0503020204020204" pitchFamily="34" charset="-122"/>
              </a:rPr>
              <a:t>北方资本主义经济和南方奴隶制种植园经济之间的矛盾不可调和。</a:t>
            </a:r>
            <a:endParaRPr lang="zh-CN" altLang="en-US" sz="2400" b="1" dirty="0">
              <a:solidFill>
                <a:srgbClr val="FF0000"/>
              </a:solidFill>
              <a:latin typeface="微软雅黑" panose="020B0503020204020204" pitchFamily="34" charset="-122"/>
              <a:ea typeface="黑体" panose="02010609060101010101" pitchFamily="49" charset="-122"/>
              <a:sym typeface="微软雅黑" panose="020B0503020204020204" pitchFamily="34" charset="-122"/>
            </a:endParaRPr>
          </a:p>
        </p:txBody>
      </p:sp>
      <p:sp>
        <p:nvSpPr>
          <p:cNvPr id="41999" name="Text Box 15"/>
          <p:cNvSpPr txBox="1"/>
          <p:nvPr/>
        </p:nvSpPr>
        <p:spPr>
          <a:xfrm>
            <a:off x="0" y="1760538"/>
            <a:ext cx="549275" cy="3192462"/>
          </a:xfrm>
          <a:prstGeom prst="rect">
            <a:avLst/>
          </a:prstGeom>
          <a:noFill/>
          <a:ln w="9525">
            <a:noFill/>
          </a:ln>
        </p:spPr>
        <p:txBody>
          <a:bodyPr vert="eaVert">
            <a:spAutoFit/>
          </a:bodyPr>
          <a:p>
            <a:r>
              <a:rPr lang="zh-CN" altLang="en-US" sz="2400" b="1" dirty="0">
                <a:latin typeface="Arial" panose="020B0604020202020204" pitchFamily="34" charset="0"/>
              </a:rPr>
              <a:t>黑人奴隶制废存问题</a:t>
            </a:r>
            <a:endParaRPr lang="zh-CN" altLang="en-US" sz="2400" b="1" dirty="0">
              <a:latin typeface="Arial" panose="020B0604020202020204" pitchFamily="34" charset="0"/>
            </a:endParaRPr>
          </a:p>
        </p:txBody>
      </p:sp>
      <p:grpSp>
        <p:nvGrpSpPr>
          <p:cNvPr id="6" name="Group 16"/>
          <p:cNvGrpSpPr/>
          <p:nvPr/>
        </p:nvGrpSpPr>
        <p:grpSpPr>
          <a:xfrm>
            <a:off x="3348038" y="2276475"/>
            <a:ext cx="1150937" cy="847725"/>
            <a:chOff x="0" y="0"/>
            <a:chExt cx="725" cy="534"/>
          </a:xfrm>
        </p:grpSpPr>
        <p:sp>
          <p:nvSpPr>
            <p:cNvPr id="34853" name="Line 17"/>
            <p:cNvSpPr/>
            <p:nvPr/>
          </p:nvSpPr>
          <p:spPr>
            <a:xfrm>
              <a:off x="0" y="518"/>
              <a:ext cx="675" cy="16"/>
            </a:xfrm>
            <a:prstGeom prst="line">
              <a:avLst/>
            </a:prstGeom>
            <a:ln w="57150" cap="flat" cmpd="sng">
              <a:solidFill>
                <a:srgbClr val="FF3300"/>
              </a:solidFill>
              <a:prstDash val="solid"/>
              <a:headEnd type="triangle" w="med" len="med"/>
              <a:tailEnd type="none" w="med" len="med"/>
            </a:ln>
          </p:spPr>
        </p:sp>
        <p:sp>
          <p:nvSpPr>
            <p:cNvPr id="34854" name="Text Box 18"/>
            <p:cNvSpPr txBox="1"/>
            <p:nvPr/>
          </p:nvSpPr>
          <p:spPr>
            <a:xfrm>
              <a:off x="181" y="0"/>
              <a:ext cx="544" cy="518"/>
            </a:xfrm>
            <a:prstGeom prst="rect">
              <a:avLst/>
            </a:prstGeom>
            <a:noFill/>
            <a:ln w="9525">
              <a:noFill/>
            </a:ln>
          </p:spPr>
          <p:txBody>
            <a:bodyPr>
              <a:spAutoFit/>
            </a:bodyPr>
            <a:p>
              <a:r>
                <a:rPr lang="zh-CN" altLang="en-US" sz="2400" b="1" dirty="0">
                  <a:solidFill>
                    <a:srgbClr val="FF0000"/>
                  </a:solidFill>
                  <a:latin typeface="Arial" panose="020B0604020202020204" pitchFamily="34" charset="0"/>
                </a:rPr>
                <a:t>根本</a:t>
              </a:r>
              <a:endParaRPr lang="zh-CN" altLang="en-US" sz="2400" b="1" dirty="0">
                <a:solidFill>
                  <a:srgbClr val="FF0000"/>
                </a:solidFill>
                <a:latin typeface="Arial" panose="020B0604020202020204" pitchFamily="34" charset="0"/>
              </a:endParaRPr>
            </a:p>
            <a:p>
              <a:r>
                <a:rPr lang="zh-CN" altLang="en-US" sz="2400" b="1" dirty="0">
                  <a:solidFill>
                    <a:srgbClr val="FF0000"/>
                  </a:solidFill>
                  <a:latin typeface="Arial" panose="020B0604020202020204" pitchFamily="34" charset="0"/>
                </a:rPr>
                <a:t>原因</a:t>
              </a:r>
              <a:endParaRPr lang="zh-CN" altLang="en-US" sz="2400" b="1" dirty="0">
                <a:solidFill>
                  <a:srgbClr val="FF0000"/>
                </a:solidFill>
                <a:latin typeface="Arial" panose="020B0604020202020204" pitchFamily="34" charset="0"/>
              </a:endParaRPr>
            </a:p>
          </p:txBody>
        </p:sp>
      </p:grpSp>
      <p:grpSp>
        <p:nvGrpSpPr>
          <p:cNvPr id="7" name="Group 19"/>
          <p:cNvGrpSpPr/>
          <p:nvPr/>
        </p:nvGrpSpPr>
        <p:grpSpPr>
          <a:xfrm>
            <a:off x="4768850" y="1524000"/>
            <a:ext cx="488950" cy="1308100"/>
            <a:chOff x="0" y="0"/>
            <a:chExt cx="308" cy="824"/>
          </a:xfrm>
        </p:grpSpPr>
        <p:sp>
          <p:nvSpPr>
            <p:cNvPr id="34851" name="Line 20"/>
            <p:cNvSpPr/>
            <p:nvPr/>
          </p:nvSpPr>
          <p:spPr>
            <a:xfrm rot="5400000">
              <a:off x="-90" y="374"/>
              <a:ext cx="748" cy="0"/>
            </a:xfrm>
            <a:prstGeom prst="line">
              <a:avLst/>
            </a:prstGeom>
            <a:ln w="38100" cap="flat" cmpd="sng">
              <a:solidFill>
                <a:srgbClr val="FF3300"/>
              </a:solidFill>
              <a:prstDash val="solid"/>
              <a:headEnd type="triangle" w="med" len="med"/>
              <a:tailEnd type="none" w="med" len="med"/>
            </a:ln>
          </p:spPr>
        </p:sp>
        <p:sp>
          <p:nvSpPr>
            <p:cNvPr id="34852" name="Text Box 21"/>
            <p:cNvSpPr txBox="1"/>
            <p:nvPr/>
          </p:nvSpPr>
          <p:spPr>
            <a:xfrm>
              <a:off x="0" y="144"/>
              <a:ext cx="308" cy="680"/>
            </a:xfrm>
            <a:prstGeom prst="rect">
              <a:avLst/>
            </a:prstGeom>
            <a:noFill/>
            <a:ln w="9525">
              <a:noFill/>
            </a:ln>
          </p:spPr>
          <p:txBody>
            <a:bodyPr vert="eaVert">
              <a:spAutoFit/>
            </a:bodyPr>
            <a:p>
              <a:pPr>
                <a:spcBef>
                  <a:spcPct val="50000"/>
                </a:spcBef>
              </a:pPr>
              <a:r>
                <a:rPr lang="zh-CN" altLang="en-US" sz="2000" b="1" dirty="0">
                  <a:solidFill>
                    <a:srgbClr val="FF0000"/>
                  </a:solidFill>
                  <a:latin typeface="Arial" panose="020B0604020202020204" pitchFamily="34" charset="0"/>
                </a:rPr>
                <a:t>导火线</a:t>
              </a:r>
              <a:endParaRPr lang="zh-CN" altLang="en-US" sz="2000" b="1" dirty="0">
                <a:solidFill>
                  <a:srgbClr val="FF0000"/>
                </a:solidFill>
                <a:latin typeface="Arial" panose="020B0604020202020204" pitchFamily="34" charset="0"/>
              </a:endParaRPr>
            </a:p>
          </p:txBody>
        </p:sp>
      </p:grpSp>
      <p:grpSp>
        <p:nvGrpSpPr>
          <p:cNvPr id="8" name="Group 22"/>
          <p:cNvGrpSpPr/>
          <p:nvPr/>
        </p:nvGrpSpPr>
        <p:grpSpPr>
          <a:xfrm>
            <a:off x="4211638" y="2627313"/>
            <a:ext cx="2233612" cy="1270000"/>
            <a:chOff x="0" y="0"/>
            <a:chExt cx="1407" cy="800"/>
          </a:xfrm>
        </p:grpSpPr>
        <p:sp>
          <p:nvSpPr>
            <p:cNvPr id="34849" name="Text Box 23"/>
            <p:cNvSpPr txBox="1"/>
            <p:nvPr/>
          </p:nvSpPr>
          <p:spPr>
            <a:xfrm>
              <a:off x="91" y="0"/>
              <a:ext cx="1180" cy="330"/>
            </a:xfrm>
            <a:prstGeom prst="rect">
              <a:avLst/>
            </a:prstGeom>
            <a:noFill/>
            <a:ln w="9525">
              <a:noFill/>
            </a:ln>
          </p:spPr>
          <p:txBody>
            <a:bodyPr>
              <a:spAutoFit/>
            </a:bodyPr>
            <a:p>
              <a:r>
                <a:rPr lang="zh-CN" altLang="en-US" sz="2800" b="1" dirty="0">
                  <a:latin typeface="黑体" panose="02010609060101010101" pitchFamily="49" charset="-122"/>
                  <a:ea typeface="黑体" panose="02010609060101010101" pitchFamily="49" charset="-122"/>
                </a:rPr>
                <a:t>美国内战</a:t>
              </a:r>
              <a:endParaRPr lang="zh-CN" altLang="en-US" sz="2800" b="1" dirty="0">
                <a:latin typeface="黑体" panose="02010609060101010101" pitchFamily="49" charset="-122"/>
                <a:ea typeface="黑体" panose="02010609060101010101" pitchFamily="49" charset="-122"/>
              </a:endParaRPr>
            </a:p>
          </p:txBody>
        </p:sp>
        <p:sp>
          <p:nvSpPr>
            <p:cNvPr id="34850" name="Text Box 24"/>
            <p:cNvSpPr txBox="1"/>
            <p:nvPr/>
          </p:nvSpPr>
          <p:spPr>
            <a:xfrm>
              <a:off x="0" y="550"/>
              <a:ext cx="1407" cy="250"/>
            </a:xfrm>
            <a:prstGeom prst="rect">
              <a:avLst/>
            </a:prstGeom>
            <a:noFill/>
            <a:ln w="9525">
              <a:noFill/>
            </a:ln>
          </p:spPr>
          <p:txBody>
            <a:bodyPr>
              <a:spAutoFit/>
            </a:bodyPr>
            <a:p>
              <a:pPr>
                <a:spcBef>
                  <a:spcPct val="50000"/>
                </a:spcBef>
              </a:pPr>
              <a:r>
                <a:rPr lang="en-US" altLang="zh-CN" sz="2000" b="1" dirty="0">
                  <a:latin typeface="Arial" panose="020B0604020202020204" pitchFamily="34" charset="0"/>
                </a:rPr>
                <a:t>1861—1865</a:t>
              </a:r>
              <a:r>
                <a:rPr lang="zh-CN" altLang="en-US" sz="2000" b="1" dirty="0">
                  <a:latin typeface="Arial" panose="020B0604020202020204" pitchFamily="34" charset="0"/>
                  <a:ea typeface="黑体" panose="02010609060101010101" pitchFamily="49" charset="-122"/>
                </a:rPr>
                <a:t>年</a:t>
              </a:r>
              <a:endParaRPr lang="zh-CN" altLang="en-US" sz="2000" b="1" dirty="0">
                <a:latin typeface="Arial" panose="020B0604020202020204" pitchFamily="34" charset="0"/>
                <a:ea typeface="黑体" panose="02010609060101010101" pitchFamily="49" charset="-122"/>
              </a:endParaRPr>
            </a:p>
          </p:txBody>
        </p:sp>
      </p:grpSp>
      <p:grpSp>
        <p:nvGrpSpPr>
          <p:cNvPr id="9" name="Group 25"/>
          <p:cNvGrpSpPr/>
          <p:nvPr/>
        </p:nvGrpSpPr>
        <p:grpSpPr>
          <a:xfrm>
            <a:off x="5867400" y="2347913"/>
            <a:ext cx="1225550" cy="2376487"/>
            <a:chOff x="0" y="0"/>
            <a:chExt cx="772" cy="1497"/>
          </a:xfrm>
        </p:grpSpPr>
        <p:grpSp>
          <p:nvGrpSpPr>
            <p:cNvPr id="34845" name="Group 26"/>
            <p:cNvGrpSpPr/>
            <p:nvPr/>
          </p:nvGrpSpPr>
          <p:grpSpPr>
            <a:xfrm>
              <a:off x="0" y="318"/>
              <a:ext cx="454" cy="275"/>
              <a:chOff x="0" y="0"/>
              <a:chExt cx="454" cy="275"/>
            </a:xfrm>
          </p:grpSpPr>
          <p:sp>
            <p:nvSpPr>
              <p:cNvPr id="34847" name="Line 27"/>
              <p:cNvSpPr/>
              <p:nvPr/>
            </p:nvSpPr>
            <p:spPr>
              <a:xfrm>
                <a:off x="46" y="275"/>
                <a:ext cx="408" cy="0"/>
              </a:xfrm>
              <a:prstGeom prst="line">
                <a:avLst/>
              </a:prstGeom>
              <a:ln w="38100" cap="flat" cmpd="sng">
                <a:solidFill>
                  <a:srgbClr val="FF3300"/>
                </a:solidFill>
                <a:prstDash val="solid"/>
                <a:headEnd type="none" w="med" len="med"/>
                <a:tailEnd type="triangle" w="med" len="med"/>
              </a:ln>
            </p:spPr>
          </p:sp>
          <p:sp>
            <p:nvSpPr>
              <p:cNvPr id="34848" name="Text Box 28"/>
              <p:cNvSpPr txBox="1"/>
              <p:nvPr/>
            </p:nvSpPr>
            <p:spPr>
              <a:xfrm>
                <a:off x="0" y="0"/>
                <a:ext cx="453" cy="231"/>
              </a:xfrm>
              <a:prstGeom prst="rect">
                <a:avLst/>
              </a:prstGeom>
              <a:noFill/>
              <a:ln w="9525">
                <a:noFill/>
              </a:ln>
            </p:spPr>
            <p:txBody>
              <a:bodyPr>
                <a:spAutoFit/>
              </a:bodyPr>
              <a:p>
                <a:r>
                  <a:rPr lang="zh-CN" altLang="en-US" b="1" dirty="0">
                    <a:solidFill>
                      <a:srgbClr val="FF0000"/>
                    </a:solidFill>
                    <a:latin typeface="Arial" panose="020B0604020202020204" pitchFamily="34" charset="0"/>
                  </a:rPr>
                  <a:t>初期</a:t>
                </a:r>
                <a:endParaRPr lang="zh-CN" altLang="en-US" b="1" dirty="0">
                  <a:solidFill>
                    <a:srgbClr val="FF0000"/>
                  </a:solidFill>
                  <a:latin typeface="Arial" panose="020B0604020202020204" pitchFamily="34" charset="0"/>
                </a:endParaRPr>
              </a:p>
            </p:txBody>
          </p:sp>
        </p:grpSp>
        <p:sp>
          <p:nvSpPr>
            <p:cNvPr id="34846" name="Text Box 29"/>
            <p:cNvSpPr txBox="1"/>
            <p:nvPr/>
          </p:nvSpPr>
          <p:spPr>
            <a:xfrm>
              <a:off x="426" y="0"/>
              <a:ext cx="346" cy="1497"/>
            </a:xfrm>
            <a:prstGeom prst="rect">
              <a:avLst/>
            </a:prstGeom>
            <a:noFill/>
            <a:ln w="9525">
              <a:noFill/>
            </a:ln>
          </p:spPr>
          <p:txBody>
            <a:bodyPr vert="eaVert">
              <a:spAutoFit/>
            </a:bodyPr>
            <a:p>
              <a:pPr>
                <a:spcBef>
                  <a:spcPct val="50000"/>
                </a:spcBef>
              </a:pPr>
              <a:r>
                <a:rPr lang="zh-CN" altLang="en-US" sz="2400" b="1" dirty="0">
                  <a:latin typeface="Arial" panose="020B0604020202020204" pitchFamily="34" charset="0"/>
                </a:rPr>
                <a:t>北方军队失利</a:t>
              </a:r>
              <a:endParaRPr lang="zh-CN" altLang="en-US" sz="2400" b="1" dirty="0">
                <a:latin typeface="Arial" panose="020B0604020202020204" pitchFamily="34" charset="0"/>
              </a:endParaRPr>
            </a:p>
          </p:txBody>
        </p:sp>
      </p:grpSp>
      <p:grpSp>
        <p:nvGrpSpPr>
          <p:cNvPr id="11" name="Group 30"/>
          <p:cNvGrpSpPr/>
          <p:nvPr/>
        </p:nvGrpSpPr>
        <p:grpSpPr>
          <a:xfrm>
            <a:off x="6948488" y="2852738"/>
            <a:ext cx="720725" cy="436562"/>
            <a:chOff x="0" y="0"/>
            <a:chExt cx="454" cy="275"/>
          </a:xfrm>
        </p:grpSpPr>
        <p:sp>
          <p:nvSpPr>
            <p:cNvPr id="34843" name="Line 31"/>
            <p:cNvSpPr/>
            <p:nvPr/>
          </p:nvSpPr>
          <p:spPr>
            <a:xfrm>
              <a:off x="46" y="275"/>
              <a:ext cx="408" cy="0"/>
            </a:xfrm>
            <a:prstGeom prst="line">
              <a:avLst/>
            </a:prstGeom>
            <a:ln w="38100" cap="flat" cmpd="sng">
              <a:solidFill>
                <a:srgbClr val="FF3300"/>
              </a:solidFill>
              <a:prstDash val="solid"/>
              <a:headEnd type="none" w="med" len="med"/>
              <a:tailEnd type="triangle" w="med" len="med"/>
            </a:ln>
          </p:spPr>
        </p:sp>
        <p:sp>
          <p:nvSpPr>
            <p:cNvPr id="34844" name="Text Box 32"/>
            <p:cNvSpPr txBox="1"/>
            <p:nvPr/>
          </p:nvSpPr>
          <p:spPr>
            <a:xfrm>
              <a:off x="0" y="0"/>
              <a:ext cx="453" cy="231"/>
            </a:xfrm>
            <a:prstGeom prst="rect">
              <a:avLst/>
            </a:prstGeom>
            <a:noFill/>
            <a:ln w="9525">
              <a:noFill/>
            </a:ln>
          </p:spPr>
          <p:txBody>
            <a:bodyPr>
              <a:spAutoFit/>
            </a:bodyPr>
            <a:p>
              <a:r>
                <a:rPr lang="zh-CN" altLang="en-US" b="1" dirty="0">
                  <a:solidFill>
                    <a:srgbClr val="FF0000"/>
                  </a:solidFill>
                  <a:latin typeface="Arial" panose="020B0604020202020204" pitchFamily="34" charset="0"/>
                </a:rPr>
                <a:t>转折</a:t>
              </a:r>
              <a:endParaRPr lang="zh-CN" altLang="en-US" b="1" dirty="0">
                <a:solidFill>
                  <a:srgbClr val="FF0000"/>
                </a:solidFill>
                <a:latin typeface="Arial" panose="020B0604020202020204" pitchFamily="34" charset="0"/>
              </a:endParaRPr>
            </a:p>
          </p:txBody>
        </p:sp>
      </p:grpSp>
      <p:grpSp>
        <p:nvGrpSpPr>
          <p:cNvPr id="12" name="Group 33"/>
          <p:cNvGrpSpPr/>
          <p:nvPr/>
        </p:nvGrpSpPr>
        <p:grpSpPr>
          <a:xfrm>
            <a:off x="8027988" y="2852738"/>
            <a:ext cx="720725" cy="436562"/>
            <a:chOff x="0" y="0"/>
            <a:chExt cx="454" cy="275"/>
          </a:xfrm>
        </p:grpSpPr>
        <p:sp>
          <p:nvSpPr>
            <p:cNvPr id="34841" name="Line 34"/>
            <p:cNvSpPr/>
            <p:nvPr/>
          </p:nvSpPr>
          <p:spPr>
            <a:xfrm>
              <a:off x="46" y="275"/>
              <a:ext cx="408" cy="0"/>
            </a:xfrm>
            <a:prstGeom prst="line">
              <a:avLst/>
            </a:prstGeom>
            <a:ln w="38100" cap="flat" cmpd="sng">
              <a:solidFill>
                <a:srgbClr val="FF3300"/>
              </a:solidFill>
              <a:prstDash val="solid"/>
              <a:headEnd type="none" w="med" len="med"/>
              <a:tailEnd type="triangle" w="med" len="med"/>
            </a:ln>
          </p:spPr>
        </p:sp>
        <p:sp>
          <p:nvSpPr>
            <p:cNvPr id="34842" name="Text Box 35"/>
            <p:cNvSpPr txBox="1"/>
            <p:nvPr/>
          </p:nvSpPr>
          <p:spPr>
            <a:xfrm>
              <a:off x="0" y="0"/>
              <a:ext cx="453" cy="231"/>
            </a:xfrm>
            <a:prstGeom prst="rect">
              <a:avLst/>
            </a:prstGeom>
            <a:noFill/>
            <a:ln w="9525">
              <a:noFill/>
            </a:ln>
          </p:spPr>
          <p:txBody>
            <a:bodyPr>
              <a:spAutoFit/>
            </a:bodyPr>
            <a:p>
              <a:r>
                <a:rPr lang="zh-CN" altLang="en-US" b="1" dirty="0">
                  <a:solidFill>
                    <a:srgbClr val="FF0000"/>
                  </a:solidFill>
                  <a:latin typeface="Arial" panose="020B0604020202020204" pitchFamily="34" charset="0"/>
                </a:rPr>
                <a:t>结果</a:t>
              </a:r>
              <a:endParaRPr lang="zh-CN" altLang="en-US" b="1" dirty="0">
                <a:solidFill>
                  <a:srgbClr val="FF0000"/>
                </a:solidFill>
                <a:latin typeface="Arial" panose="020B0604020202020204" pitchFamily="34" charset="0"/>
              </a:endParaRPr>
            </a:p>
          </p:txBody>
        </p:sp>
      </p:grpSp>
      <p:sp>
        <p:nvSpPr>
          <p:cNvPr id="42020" name="Text Box 36"/>
          <p:cNvSpPr txBox="1"/>
          <p:nvPr/>
        </p:nvSpPr>
        <p:spPr>
          <a:xfrm>
            <a:off x="7623175" y="909638"/>
            <a:ext cx="549275" cy="4751387"/>
          </a:xfrm>
          <a:prstGeom prst="rect">
            <a:avLst/>
          </a:prstGeom>
          <a:noFill/>
          <a:ln w="9525">
            <a:noFill/>
          </a:ln>
        </p:spPr>
        <p:txBody>
          <a:bodyPr vert="eaVert">
            <a:spAutoFit/>
          </a:bodyPr>
          <a:p>
            <a:pPr>
              <a:spcBef>
                <a:spcPct val="50000"/>
              </a:spcBef>
            </a:pPr>
            <a:r>
              <a:rPr lang="zh-CN" altLang="en-US" sz="2400" b="1" dirty="0">
                <a:latin typeface="Arial" panose="020B0604020202020204" pitchFamily="34" charset="0"/>
              </a:rPr>
              <a:t>林肯颁布</a:t>
            </a:r>
            <a:r>
              <a:rPr lang="en-US" altLang="zh-CN" sz="2400" b="1" dirty="0">
                <a:latin typeface="Arial" panose="020B0604020202020204" pitchFamily="34" charset="0"/>
              </a:rPr>
              <a:t>《</a:t>
            </a:r>
            <a:r>
              <a:rPr lang="zh-CN" altLang="en-US" sz="2400" b="1" dirty="0">
                <a:latin typeface="Arial" panose="020B0604020202020204" pitchFamily="34" charset="0"/>
              </a:rPr>
              <a:t>解放黑人奴隶宣言</a:t>
            </a:r>
            <a:r>
              <a:rPr lang="en-US" altLang="zh-CN" sz="2400" b="1" dirty="0">
                <a:latin typeface="Arial" panose="020B0604020202020204" pitchFamily="34" charset="0"/>
              </a:rPr>
              <a:t>》</a:t>
            </a:r>
            <a:endParaRPr lang="en-US" altLang="zh-CN" sz="2400" b="1" dirty="0">
              <a:latin typeface="Arial" panose="020B0604020202020204" pitchFamily="34" charset="0"/>
            </a:endParaRPr>
          </a:p>
        </p:txBody>
      </p:sp>
      <p:sp>
        <p:nvSpPr>
          <p:cNvPr id="42021" name="Text Box 37"/>
          <p:cNvSpPr txBox="1"/>
          <p:nvPr/>
        </p:nvSpPr>
        <p:spPr>
          <a:xfrm>
            <a:off x="8604250" y="2347913"/>
            <a:ext cx="549275" cy="2376487"/>
          </a:xfrm>
          <a:prstGeom prst="rect">
            <a:avLst/>
          </a:prstGeom>
          <a:noFill/>
          <a:ln w="9525">
            <a:noFill/>
          </a:ln>
        </p:spPr>
        <p:txBody>
          <a:bodyPr vert="eaVert">
            <a:spAutoFit/>
          </a:bodyPr>
          <a:p>
            <a:pPr>
              <a:spcBef>
                <a:spcPct val="50000"/>
              </a:spcBef>
            </a:pPr>
            <a:r>
              <a:rPr lang="zh-CN" altLang="en-US" sz="2400" b="1" dirty="0">
                <a:latin typeface="Arial" panose="020B0604020202020204" pitchFamily="34" charset="0"/>
              </a:rPr>
              <a:t>北方获得胜利</a:t>
            </a:r>
            <a:endParaRPr lang="zh-CN" altLang="en-US" sz="2400" b="1" dirty="0">
              <a:latin typeface="Arial" panose="020B0604020202020204" pitchFamily="34" charset="0"/>
            </a:endParaRPr>
          </a:p>
        </p:txBody>
      </p:sp>
      <p:grpSp>
        <p:nvGrpSpPr>
          <p:cNvPr id="13" name="Group 38"/>
          <p:cNvGrpSpPr/>
          <p:nvPr/>
        </p:nvGrpSpPr>
        <p:grpSpPr>
          <a:xfrm>
            <a:off x="5867400" y="3716338"/>
            <a:ext cx="549275" cy="1547812"/>
            <a:chOff x="0" y="0"/>
            <a:chExt cx="346" cy="975"/>
          </a:xfrm>
        </p:grpSpPr>
        <p:sp>
          <p:nvSpPr>
            <p:cNvPr id="34839" name="Line 39"/>
            <p:cNvSpPr/>
            <p:nvPr/>
          </p:nvSpPr>
          <p:spPr>
            <a:xfrm rot="3600000">
              <a:off x="-487" y="487"/>
              <a:ext cx="975" cy="0"/>
            </a:xfrm>
            <a:prstGeom prst="line">
              <a:avLst/>
            </a:prstGeom>
            <a:ln w="38100" cap="flat" cmpd="sng">
              <a:solidFill>
                <a:srgbClr val="FF3300"/>
              </a:solidFill>
              <a:prstDash val="solid"/>
              <a:headEnd type="none" w="med" len="med"/>
              <a:tailEnd type="triangle" w="med" len="med"/>
            </a:ln>
          </p:spPr>
        </p:sp>
        <p:sp>
          <p:nvSpPr>
            <p:cNvPr id="34840" name="Text Box 40"/>
            <p:cNvSpPr txBox="1"/>
            <p:nvPr/>
          </p:nvSpPr>
          <p:spPr>
            <a:xfrm rot="-1800000">
              <a:off x="0" y="182"/>
              <a:ext cx="346" cy="679"/>
            </a:xfrm>
            <a:prstGeom prst="rect">
              <a:avLst/>
            </a:prstGeom>
            <a:noFill/>
            <a:ln w="9525">
              <a:noFill/>
            </a:ln>
          </p:spPr>
          <p:txBody>
            <a:bodyPr vert="eaVert">
              <a:spAutoFit/>
            </a:bodyPr>
            <a:p>
              <a:pPr>
                <a:spcBef>
                  <a:spcPct val="50000"/>
                </a:spcBef>
              </a:pPr>
              <a:r>
                <a:rPr lang="zh-CN" altLang="en-US" sz="2400" b="1" dirty="0">
                  <a:solidFill>
                    <a:srgbClr val="FF0000"/>
                  </a:solidFill>
                  <a:latin typeface="Arial" panose="020B0604020202020204" pitchFamily="34" charset="0"/>
                </a:rPr>
                <a:t>意义</a:t>
              </a:r>
              <a:endParaRPr lang="zh-CN" altLang="en-US" sz="2400" b="1" dirty="0">
                <a:solidFill>
                  <a:srgbClr val="FF0000"/>
                </a:solidFill>
                <a:latin typeface="Arial" panose="020B0604020202020204" pitchFamily="34" charset="0"/>
              </a:endParaRPr>
            </a:p>
          </p:txBody>
        </p:sp>
      </p:grpSp>
      <p:grpSp>
        <p:nvGrpSpPr>
          <p:cNvPr id="14" name="Group 41"/>
          <p:cNvGrpSpPr/>
          <p:nvPr/>
        </p:nvGrpSpPr>
        <p:grpSpPr>
          <a:xfrm>
            <a:off x="3878263" y="3644900"/>
            <a:ext cx="577850" cy="1800225"/>
            <a:chOff x="0" y="0"/>
            <a:chExt cx="364" cy="1134"/>
          </a:xfrm>
        </p:grpSpPr>
        <p:sp>
          <p:nvSpPr>
            <p:cNvPr id="34837" name="Line 42"/>
            <p:cNvSpPr/>
            <p:nvPr/>
          </p:nvSpPr>
          <p:spPr>
            <a:xfrm rot="7800000">
              <a:off x="-203" y="567"/>
              <a:ext cx="1134" cy="0"/>
            </a:xfrm>
            <a:prstGeom prst="line">
              <a:avLst/>
            </a:prstGeom>
            <a:ln w="38100" cap="flat" cmpd="sng">
              <a:solidFill>
                <a:srgbClr val="FF3300"/>
              </a:solidFill>
              <a:prstDash val="solid"/>
              <a:headEnd type="none" w="med" len="med"/>
              <a:tailEnd type="triangle" w="med" len="med"/>
            </a:ln>
          </p:spPr>
        </p:sp>
        <p:sp>
          <p:nvSpPr>
            <p:cNvPr id="34838" name="Text Box 43"/>
            <p:cNvSpPr txBox="1"/>
            <p:nvPr/>
          </p:nvSpPr>
          <p:spPr>
            <a:xfrm rot="2400000">
              <a:off x="0" y="272"/>
              <a:ext cx="346" cy="648"/>
            </a:xfrm>
            <a:prstGeom prst="rect">
              <a:avLst/>
            </a:prstGeom>
            <a:noFill/>
            <a:ln w="9525">
              <a:noFill/>
            </a:ln>
          </p:spPr>
          <p:txBody>
            <a:bodyPr vert="eaVert">
              <a:spAutoFit/>
            </a:bodyPr>
            <a:p>
              <a:pPr>
                <a:spcBef>
                  <a:spcPct val="50000"/>
                </a:spcBef>
              </a:pPr>
              <a:r>
                <a:rPr lang="zh-CN" altLang="en-US" sz="2400" b="1" dirty="0">
                  <a:solidFill>
                    <a:srgbClr val="FF0000"/>
                  </a:solidFill>
                  <a:latin typeface="Arial" panose="020B0604020202020204" pitchFamily="34" charset="0"/>
                </a:rPr>
                <a:t>性质</a:t>
              </a:r>
              <a:endParaRPr lang="zh-CN" altLang="en-US" sz="2400" b="1" dirty="0">
                <a:solidFill>
                  <a:srgbClr val="FF0000"/>
                </a:solidFill>
                <a:latin typeface="Arial" panose="020B0604020202020204" pitchFamily="34" charset="0"/>
              </a:endParaRPr>
            </a:p>
          </p:txBody>
        </p:sp>
      </p:grpSp>
      <p:sp>
        <p:nvSpPr>
          <p:cNvPr id="34832" name="Text Box 44"/>
          <p:cNvSpPr txBox="1"/>
          <p:nvPr/>
        </p:nvSpPr>
        <p:spPr>
          <a:xfrm>
            <a:off x="2987675" y="5445125"/>
            <a:ext cx="2592388" cy="366713"/>
          </a:xfrm>
          <a:prstGeom prst="rect">
            <a:avLst/>
          </a:prstGeom>
          <a:noFill/>
          <a:ln w="9525">
            <a:noFill/>
          </a:ln>
        </p:spPr>
        <p:txBody>
          <a:bodyPr>
            <a:spAutoFit/>
          </a:bodyPr>
          <a:p>
            <a:pPr>
              <a:spcBef>
                <a:spcPct val="50000"/>
              </a:spcBef>
            </a:pPr>
            <a:endParaRPr lang="zh-CN" altLang="en-US" dirty="0">
              <a:latin typeface="Arial" panose="020B0604020202020204" pitchFamily="34" charset="0"/>
            </a:endParaRPr>
          </a:p>
        </p:txBody>
      </p:sp>
      <p:sp>
        <p:nvSpPr>
          <p:cNvPr id="42029" name="Text Box 45"/>
          <p:cNvSpPr txBox="1"/>
          <p:nvPr/>
        </p:nvSpPr>
        <p:spPr>
          <a:xfrm>
            <a:off x="2627313" y="5146675"/>
            <a:ext cx="2087562" cy="1235075"/>
          </a:xfrm>
          <a:prstGeom prst="rect">
            <a:avLst/>
          </a:prstGeom>
          <a:noFill/>
          <a:ln w="9525">
            <a:noFill/>
          </a:ln>
        </p:spPr>
        <p:txBody>
          <a:bodyPr>
            <a:spAutoFit/>
          </a:bodyPr>
          <a:p>
            <a:pPr>
              <a:lnSpc>
                <a:spcPts val="3000"/>
              </a:lnSpc>
            </a:pPr>
            <a:r>
              <a:rPr lang="zh-CN" altLang="en-US" sz="2400" b="1" dirty="0">
                <a:latin typeface="宋体" panose="02010600030101010101" pitchFamily="2" charset="-122"/>
              </a:rPr>
              <a:t> 美国历史上</a:t>
            </a:r>
            <a:endParaRPr lang="zh-CN" altLang="en-US" sz="2400" b="1" dirty="0">
              <a:latin typeface="宋体" panose="02010600030101010101" pitchFamily="2" charset="-122"/>
            </a:endParaRPr>
          </a:p>
          <a:p>
            <a:pPr>
              <a:lnSpc>
                <a:spcPts val="3000"/>
              </a:lnSpc>
            </a:pPr>
            <a:r>
              <a:rPr lang="zh-CN" altLang="en-US" sz="2400" b="1" dirty="0">
                <a:latin typeface="宋体" panose="02010600030101010101" pitchFamily="2" charset="-122"/>
              </a:rPr>
              <a:t>  的第二次</a:t>
            </a:r>
            <a:endParaRPr lang="zh-CN" altLang="en-US" sz="2400" b="1" dirty="0">
              <a:latin typeface="宋体" panose="02010600030101010101" pitchFamily="2" charset="-122"/>
            </a:endParaRPr>
          </a:p>
          <a:p>
            <a:pPr>
              <a:lnSpc>
                <a:spcPts val="3000"/>
              </a:lnSpc>
            </a:pPr>
            <a:r>
              <a:rPr lang="zh-CN" altLang="en-US" sz="2400" b="1" dirty="0">
                <a:latin typeface="宋体" panose="02010600030101010101" pitchFamily="2" charset="-122"/>
              </a:rPr>
              <a:t>资产阶级革命</a:t>
            </a:r>
            <a:endParaRPr lang="zh-CN" altLang="en-US" sz="2400" b="1" dirty="0">
              <a:latin typeface="宋体" panose="02010600030101010101" pitchFamily="2" charset="-122"/>
            </a:endParaRPr>
          </a:p>
        </p:txBody>
      </p:sp>
      <p:sp>
        <p:nvSpPr>
          <p:cNvPr id="42030" name="Text Box 46"/>
          <p:cNvSpPr txBox="1"/>
          <p:nvPr/>
        </p:nvSpPr>
        <p:spPr>
          <a:xfrm>
            <a:off x="5218113" y="5091113"/>
            <a:ext cx="3817937" cy="1374775"/>
          </a:xfrm>
          <a:prstGeom prst="rect">
            <a:avLst/>
          </a:prstGeom>
          <a:noFill/>
          <a:ln w="9525">
            <a:noFill/>
          </a:ln>
        </p:spPr>
        <p:txBody>
          <a:bodyPr>
            <a:spAutoFit/>
          </a:bodyPr>
          <a:p>
            <a:pPr>
              <a:lnSpc>
                <a:spcPts val="2500"/>
              </a:lnSpc>
            </a:pPr>
            <a:r>
              <a:rPr lang="zh-CN" altLang="en-US" sz="2000" b="1" dirty="0">
                <a:latin typeface="Arial" panose="020B0604020202020204" pitchFamily="34" charset="0"/>
              </a:rPr>
              <a:t>经过这场战争，美国</a:t>
            </a:r>
            <a:r>
              <a:rPr lang="zh-CN" altLang="en-US" sz="2000" b="1" dirty="0">
                <a:latin typeface="楷体_GB2312" charset="-122"/>
              </a:rPr>
              <a:t>维护了国家统一，废除了奴隶制度，清除了资本主义发展的最大障碍，为以后经济的迅速发展创造了条件。</a:t>
            </a:r>
            <a:endParaRPr lang="zh-CN" altLang="en-US" sz="2000" b="1" dirty="0">
              <a:latin typeface="楷体_GB2312" charset="-122"/>
            </a:endParaRPr>
          </a:p>
        </p:txBody>
      </p:sp>
      <p:sp>
        <p:nvSpPr>
          <p:cNvPr id="42032" name="Text Box 48"/>
          <p:cNvSpPr txBox="1"/>
          <p:nvPr/>
        </p:nvSpPr>
        <p:spPr>
          <a:xfrm>
            <a:off x="4191000" y="1114425"/>
            <a:ext cx="2376488" cy="409575"/>
          </a:xfrm>
          <a:prstGeom prst="rect">
            <a:avLst/>
          </a:prstGeom>
          <a:noFill/>
          <a:ln w="9525">
            <a:noFill/>
          </a:ln>
        </p:spPr>
        <p:txBody>
          <a:bodyPr>
            <a:spAutoFit/>
          </a:bodyPr>
          <a:p>
            <a:pPr>
              <a:lnSpc>
                <a:spcPts val="2500"/>
              </a:lnSpc>
              <a:spcBef>
                <a:spcPct val="50000"/>
              </a:spcBef>
            </a:pPr>
            <a:r>
              <a:rPr lang="zh-CN" altLang="en-US" sz="2400" b="1" dirty="0">
                <a:latin typeface="宋体" panose="02010600030101010101" pitchFamily="2" charset="-122"/>
              </a:rPr>
              <a:t>林肯就任总统</a:t>
            </a:r>
            <a:endParaRPr lang="zh-CN" altLang="en-US" sz="2400" b="1" dirty="0">
              <a:latin typeface="宋体" panose="02010600030101010101" pitchFamily="2" charset="-122"/>
            </a:endParaRPr>
          </a:p>
        </p:txBody>
      </p:sp>
      <p:sp>
        <p:nvSpPr>
          <p:cNvPr id="34836" name="椭圆 14"/>
          <p:cNvSpPr/>
          <p:nvPr/>
        </p:nvSpPr>
        <p:spPr>
          <a:xfrm>
            <a:off x="152400" y="152400"/>
            <a:ext cx="1295400" cy="609600"/>
          </a:xfrm>
          <a:prstGeom prst="ellipse">
            <a:avLst/>
          </a:prstGeom>
          <a:solidFill>
            <a:srgbClr val="FFFFFF">
              <a:alpha val="0"/>
            </a:srgbClr>
          </a:solidFill>
          <a:ln w="76200" cap="flat" cmpd="sng">
            <a:solidFill>
              <a:srgbClr val="C00000"/>
            </a:solidFill>
            <a:prstDash val="solid"/>
            <a:headEnd type="none" w="med" len="med"/>
            <a:tailEnd type="none" w="med" len="med"/>
          </a:ln>
        </p:spPr>
        <p:txBody>
          <a:bodyPr lIns="90000" tIns="46800" rIns="90000" bIns="46800" anchor="ctr"/>
          <a:p>
            <a:r>
              <a:rPr lang="zh-CN" altLang="en-US" sz="2800" b="1" dirty="0">
                <a:latin typeface="华文行楷" pitchFamily="2" charset="-122"/>
                <a:ea typeface="华文行楷" pitchFamily="2" charset="-122"/>
              </a:rPr>
              <a:t>小结</a:t>
            </a:r>
            <a:endParaRPr lang="zh-CN" altLang="en-US" sz="2800" b="1" dirty="0">
              <a:latin typeface="华文行楷" pitchFamily="2" charset="-122"/>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41998"/>
                                        </p:tgtEl>
                                        <p:attrNameLst>
                                          <p:attrName>style.visibility</p:attrName>
                                        </p:attrNameLst>
                                      </p:cBhvr>
                                      <p:to>
                                        <p:strVal val="visible"/>
                                      </p:to>
                                    </p:set>
                                    <p:anim calcmode="lin" valueType="num">
                                      <p:cBhvr>
                                        <p:cTn id="18" dur="500" fill="hold"/>
                                        <p:tgtEl>
                                          <p:spTgt spid="41998"/>
                                        </p:tgtEl>
                                        <p:attrNameLst>
                                          <p:attrName>ppt_w</p:attrName>
                                        </p:attrNameLst>
                                      </p:cBhvr>
                                      <p:tavLst>
                                        <p:tav tm="0">
                                          <p:val>
                                            <p:fltVal val="0.000000"/>
                                          </p:val>
                                        </p:tav>
                                        <p:tav tm="100000">
                                          <p:val>
                                            <p:strVal val="#ppt_w"/>
                                          </p:val>
                                        </p:tav>
                                      </p:tavLst>
                                    </p:anim>
                                    <p:anim calcmode="lin" valueType="num">
                                      <p:cBhvr>
                                        <p:cTn id="19" dur="500" fill="hold"/>
                                        <p:tgtEl>
                                          <p:spTgt spid="41998"/>
                                        </p:tgtEl>
                                        <p:attrNameLst>
                                          <p:attrName>ppt_h</p:attrName>
                                        </p:attrNameLst>
                                      </p:cBhvr>
                                      <p:tavLst>
                                        <p:tav tm="0">
                                          <p:val>
                                            <p:fltVal val="0.00000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4199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42032"/>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1"/>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42020"/>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42021"/>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14"/>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4" presetClass="entr" presetSubtype="32" fill="hold" grpId="0" nodeType="clickEffect">
                                  <p:stCondLst>
                                    <p:cond delay="0"/>
                                  </p:stCondLst>
                                  <p:childTnLst>
                                    <p:set>
                                      <p:cBhvr>
                                        <p:cTn id="63" dur="1" fill="hold">
                                          <p:stCondLst>
                                            <p:cond delay="0"/>
                                          </p:stCondLst>
                                        </p:cTn>
                                        <p:tgtEl>
                                          <p:spTgt spid="42029"/>
                                        </p:tgtEl>
                                        <p:attrNameLst>
                                          <p:attrName>style.visibility</p:attrName>
                                        </p:attrNameLst>
                                      </p:cBhvr>
                                      <p:to>
                                        <p:strVal val="visible"/>
                                      </p:to>
                                    </p:set>
                                    <p:animEffect transition="in" filter="box(out)">
                                      <p:cBhvr>
                                        <p:cTn id="64" dur="500"/>
                                        <p:tgtEl>
                                          <p:spTgt spid="42029"/>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13"/>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grpId="0" nodeType="clickEffect">
                                  <p:stCondLst>
                                    <p:cond delay="0"/>
                                  </p:stCondLst>
                                  <p:childTnLst>
                                    <p:set>
                                      <p:cBhvr>
                                        <p:cTn id="72" dur="1" fill="hold">
                                          <p:stCondLst>
                                            <p:cond delay="0"/>
                                          </p:stCondLst>
                                        </p:cTn>
                                        <p:tgtEl>
                                          <p:spTgt spid="42030"/>
                                        </p:tgtEl>
                                        <p:attrNameLst>
                                          <p:attrName>style.visibility</p:attrName>
                                        </p:attrNameLst>
                                      </p:cBhvr>
                                      <p:to>
                                        <p:strVal val="visible"/>
                                      </p:to>
                                    </p:set>
                                    <p:animEffect transition="in" filter="box(out)">
                                      <p:cBhvr>
                                        <p:cTn id="73" dur="500"/>
                                        <p:tgtEl>
                                          <p:spTgt spid="42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8" grpId="0" bldLvl="0" animBg="1"/>
      <p:bldP spid="41999" grpId="0"/>
      <p:bldP spid="42020" grpId="0"/>
      <p:bldP spid="42021" grpId="0"/>
      <p:bldP spid="42029" grpId="0"/>
      <p:bldP spid="42030" grpId="0"/>
      <p:bldP spid="4203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555" name="矩形 151554"/>
          <p:cNvSpPr>
            <a:spLocks noChangeArrowheads="1"/>
          </p:cNvSpPr>
          <p:nvPr/>
        </p:nvSpPr>
        <p:spPr bwMode="auto">
          <a:xfrm>
            <a:off x="473075" y="514350"/>
            <a:ext cx="8197850" cy="6738938"/>
          </a:xfrm>
          <a:prstGeom prst="rect">
            <a:avLst/>
          </a:prstGeom>
          <a:noFill/>
          <a:ln w="6350">
            <a:noFill/>
            <a:miter lim="800000"/>
          </a:ln>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1.19</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世纪中期，美国南北两种制度水火不容，围绕的主要问题是（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A.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奴隶制的存废问题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B.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关税问题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C.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进口工业品问题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D.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人权问题</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2.</a:t>
            </a:r>
            <a:r>
              <a:rPr kumimoji="0" lang="zh-CN"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一个由曼彻斯特</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6000</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名工人组成的组织在给林肯的信中写道：“这</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将使你的名字亚伯拉罕</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林肯流芳后世。请接收我们维护这一自由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宣言的最高敬意。”“这一自由宣言”指的是</a:t>
            </a:r>
            <a:endPar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独立宣言</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B.《</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权利法案</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C.《</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解放黑人奴隶宣言</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D.《</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人权宣言</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a:t>
            </a:r>
            <a:endPar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3.</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下列关于美国独立战争、南北战争的相同点的归纳，不正确的是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A.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引起战争的经济原因都与英国有关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B.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都是资产阶级革命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C.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都有利于美国资本主义的发展         </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en-US" altLang="zh-CN"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D. </a:t>
            </a:r>
            <a:r>
              <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rPr>
              <a:t>都改变了美国的社会制度</a:t>
            </a: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endParaRPr kumimoji="0" lang="zh-CN" altLang="en-US" sz="2400" b="0" i="0" u="none" strike="noStrike" kern="1200" cap="none" spc="0" normalizeH="0" baseline="0" noProof="0" dirty="0">
              <a:ln>
                <a:noFill/>
              </a:ln>
              <a:solidFill>
                <a:schemeClr val="tx1"/>
              </a:solidFill>
              <a:effectLst>
                <a:outerShdw blurRad="38100" dist="19050" dir="2700000" algn="tl" rotWithShape="0">
                  <a:schemeClr val="dk1">
                    <a:alpha val="40000"/>
                  </a:schemeClr>
                </a:outerShdw>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28675" name="文本框 1"/>
          <p:cNvSpPr txBox="1"/>
          <p:nvPr/>
        </p:nvSpPr>
        <p:spPr>
          <a:xfrm>
            <a:off x="1611630" y="712232"/>
            <a:ext cx="697701" cy="598800"/>
          </a:xfrm>
          <a:prstGeom prst="rect">
            <a:avLst/>
          </a:prstGeom>
          <a:noFill/>
          <a:ln w="9525">
            <a:noFill/>
          </a:ln>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rPr>
              <a:t>A</a:t>
            </a:r>
            <a:endPar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endParaRPr>
          </a:p>
        </p:txBody>
      </p:sp>
      <p:sp>
        <p:nvSpPr>
          <p:cNvPr id="28676" name="文本框 2"/>
          <p:cNvSpPr txBox="1"/>
          <p:nvPr/>
        </p:nvSpPr>
        <p:spPr>
          <a:xfrm>
            <a:off x="8101723" y="3140869"/>
            <a:ext cx="697706" cy="598805"/>
          </a:xfrm>
          <a:prstGeom prst="rect">
            <a:avLst/>
          </a:prstGeom>
          <a:noFill/>
          <a:ln w="9525">
            <a:noFill/>
          </a:ln>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rPr>
              <a:t> C</a:t>
            </a:r>
            <a:endPar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endParaRPr>
          </a:p>
        </p:txBody>
      </p:sp>
      <p:sp>
        <p:nvSpPr>
          <p:cNvPr id="28677" name="文本框 3"/>
          <p:cNvSpPr txBox="1"/>
          <p:nvPr/>
        </p:nvSpPr>
        <p:spPr>
          <a:xfrm>
            <a:off x="2497614" y="4646609"/>
            <a:ext cx="697701" cy="598810"/>
          </a:xfrm>
          <a:prstGeom prst="rect">
            <a:avLst/>
          </a:prstGeom>
          <a:noFill/>
          <a:ln w="9525">
            <a:noFill/>
          </a:ln>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en-US" altLang="zh-CN" sz="3300" kern="1200" cap="none" spc="0" normalizeH="0" baseline="0" noProof="1">
                <a:solidFill>
                  <a:srgbClr val="FF0000"/>
                </a:solidFill>
                <a:effectLst>
                  <a:outerShdw blurRad="38100" dist="19050" dir="2700000" algn="tl" rotWithShape="0">
                    <a:schemeClr val="dk1">
                      <a:alpha val="40000"/>
                    </a:schemeClr>
                  </a:outerShdw>
                </a:effectLst>
                <a:latin typeface="+mj-lt"/>
                <a:ea typeface="黑体" panose="02010609060101010101" pitchFamily="49" charset="-122"/>
                <a:cs typeface="+mj-lt"/>
              </a:rPr>
              <a:t>D</a:t>
            </a:r>
            <a:endParaRPr kumimoji="0" lang="en-US" altLang="zh-CN" sz="3300" kern="1200" cap="none" spc="0" normalizeH="0" baseline="0" noProof="1">
              <a:solidFill>
                <a:srgbClr val="FF0000"/>
              </a:solidFill>
              <a:effectLst>
                <a:outerShdw blurRad="38100" dist="19050" dir="2700000" algn="tl" rotWithShape="0">
                  <a:schemeClr val="dk1">
                    <a:alpha val="40000"/>
                  </a:schemeClr>
                </a:outerShdw>
              </a:effectLst>
              <a:latin typeface="+mj-lt"/>
              <a:ea typeface="黑体" panose="02010609060101010101" pitchFamily="49" charset="-122"/>
              <a:cs typeface="+mj-lt"/>
            </a:endParaRPr>
          </a:p>
        </p:txBody>
      </p:sp>
      <p:sp>
        <p:nvSpPr>
          <p:cNvPr id="19461" name="Text Box 5"/>
          <p:cNvSpPr txBox="1">
            <a:spLocks noChangeArrowheads="1"/>
          </p:cNvSpPr>
          <p:nvPr/>
        </p:nvSpPr>
        <p:spPr bwMode="auto">
          <a:xfrm>
            <a:off x="1042988" y="0"/>
            <a:ext cx="2520950" cy="762000"/>
          </a:xfrm>
          <a:prstGeom prst="rect">
            <a:avLst/>
          </a:prstGeom>
          <a:noFill/>
          <a:ln w="9525" algn="ctr">
            <a:noFill/>
            <a:miter lim="800000"/>
          </a:ln>
          <a:effectLst/>
        </p:spPr>
        <p:txBody>
          <a:bodyPr>
            <a:spAutoFit/>
          </a:bodyPr>
          <a:lstStyle/>
          <a:p>
            <a:pPr marR="0" defTabSz="914400" fontAlgn="auto">
              <a:buClrTx/>
              <a:buSzTx/>
              <a:buFontTx/>
              <a:buNone/>
              <a:defRPr/>
            </a:pPr>
            <a:r>
              <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rPr>
              <a:t>巩固练习</a:t>
            </a:r>
            <a:endPar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ipe(down)">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8676"/>
                                        </p:tgtEl>
                                        <p:attrNameLst>
                                          <p:attrName>style.visibility</p:attrName>
                                        </p:attrNameLst>
                                      </p:cBhvr>
                                      <p:to>
                                        <p:strVal val="visible"/>
                                      </p:to>
                                    </p:set>
                                    <p:animEffect transition="in" filter="barn(inVertical)">
                                      <p:cBhvr>
                                        <p:cTn id="12" dur="500"/>
                                        <p:tgtEl>
                                          <p:spTgt spid="2867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8677"/>
                                        </p:tgtEl>
                                        <p:attrNameLst>
                                          <p:attrName>style.visibility</p:attrName>
                                        </p:attrNameLst>
                                      </p:cBhvr>
                                      <p:to>
                                        <p:strVal val="visible"/>
                                      </p:to>
                                    </p:set>
                                    <p:animEffect transition="in" filter="barn(inVertical)">
                                      <p:cBhvr>
                                        <p:cTn id="17" dur="5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Box 2"/>
          <p:cNvSpPr txBox="1"/>
          <p:nvPr/>
        </p:nvSpPr>
        <p:spPr>
          <a:xfrm>
            <a:off x="1657350" y="1428750"/>
            <a:ext cx="6057900" cy="298450"/>
          </a:xfrm>
          <a:prstGeom prst="rect">
            <a:avLst/>
          </a:prstGeom>
          <a:noFill/>
          <a:ln w="9525">
            <a:noFill/>
          </a:ln>
        </p:spPr>
        <p:txBody>
          <a:bodyPr>
            <a:spAutoFit/>
          </a:bodyPr>
          <a:lstStyle/>
          <a:p>
            <a:pPr marR="0" defTabSz="914400" fontAlgn="auto">
              <a:buClrTx/>
              <a:buSzTx/>
              <a:buFont typeface="Arial" panose="020B0604020202020204" pitchFamily="34" charset="0"/>
              <a:buNone/>
              <a:defRPr/>
            </a:pPr>
            <a:endParaRPr kumimoji="0" lang="zh-CN" altLang="en-US" sz="1350" kern="1200" cap="none" spc="0" normalizeH="0" baseline="0" noProof="1">
              <a:latin typeface="Arial" panose="020B0604020202020204" pitchFamily="34" charset="0"/>
              <a:ea typeface="宋体" panose="02010600030101010101" pitchFamily="2" charset="-122"/>
              <a:cs typeface="+mn-cs"/>
            </a:endParaRPr>
          </a:p>
        </p:txBody>
      </p:sp>
      <p:sp>
        <p:nvSpPr>
          <p:cNvPr id="64515" name="Rectangle 3"/>
          <p:cNvSpPr>
            <a:spLocks noChangeArrowheads="1"/>
          </p:cNvSpPr>
          <p:nvPr/>
        </p:nvSpPr>
        <p:spPr bwMode="auto">
          <a:xfrm>
            <a:off x="328613" y="593725"/>
            <a:ext cx="8486775" cy="6985000"/>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en-US" sz="1800" b="0"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  </a:t>
            </a:r>
            <a:r>
              <a:rPr kumimoji="0" lang="en-US" sz="2800" b="0" i="0" u="none" strike="noStrike" kern="1200" cap="none" spc="0" normalizeH="0" baseline="0" noProof="0" dirty="0">
                <a:ln>
                  <a:noFill/>
                </a:ln>
                <a:solidFill>
                  <a:schemeClr val="tx1"/>
                </a:solidFill>
                <a:effectLst/>
                <a:uLnTx/>
                <a:uFillTx/>
                <a:latin typeface="+mn-lt"/>
                <a:ea typeface="+mn-ea"/>
                <a:cs typeface="+mn-lt"/>
              </a:rPr>
              <a:t>4.</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林肯受到尊敬和爱戴的根本原因是</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a:t>
            </a: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A. </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他当选总统，开创了美国民主政治的先河   </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a:t>
            </a: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B. </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遭到暗杀而身亡</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a:t>
            </a: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C. </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领导北方资产阶级取得了内战的胜利       </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a:t>
            </a: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D. </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解放了黑人奴隶，维护了国家统一</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5.</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美国内战的作用是： </a:t>
            </a:r>
            <a:endParaRPr kumimoji="0" lang="en-US" altLang="zh-CN"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①废除了黑人奴隶制  ②赢得了民族独立  ③加速了美国资本主义的发</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展  ④维护了国家统一</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A</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．①②③                            </a:t>
            </a:r>
            <a:endParaRPr kumimoji="0" lang="en-US" altLang="zh-CN"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B</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．①②④</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C</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．①③④                            </a:t>
            </a:r>
            <a:endParaRPr kumimoji="0" lang="en-US" altLang="zh-CN"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200025" algn="just"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en-US" altLang="zh-CN"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  D</a:t>
            </a:r>
            <a:r>
              <a:rPr kumimoji="0" lang="zh-CN" altLang="en-US" sz="2800" b="0" i="0" u="none" strike="noStrike" kern="1200" cap="none" spc="0" normalizeH="0" baseline="0" noProof="0" dirty="0">
                <a:ln>
                  <a:noFill/>
                </a:ln>
                <a:solidFill>
                  <a:schemeClr val="tx1"/>
                </a:solidFill>
                <a:effectLst/>
                <a:uLnTx/>
                <a:uFillTx/>
                <a:latin typeface="+mn-lt"/>
                <a:ea typeface="黑体" panose="02010609060101010101" pitchFamily="49" charset="-122"/>
                <a:cs typeface="+mn-lt"/>
              </a:rPr>
              <a:t>．②③④</a:t>
            </a:r>
            <a:endParaRPr kumimoji="0" lang="zh-CN" altLang="en-US"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endParaRPr kumimoji="0" lang="en-US" altLang="zh-CN" sz="2800" b="0" i="0" u="none" strike="noStrike" kern="1200" cap="none" spc="0" normalizeH="0" baseline="0" noProof="0" dirty="0">
              <a:ln>
                <a:noFill/>
              </a:ln>
              <a:solidFill>
                <a:schemeClr val="tx1"/>
              </a:solidFill>
              <a:effectLst/>
              <a:uLnTx/>
              <a:uFillTx/>
              <a:latin typeface="Arial" panose="020B0604020202020204" pitchFamily="34" charset="0"/>
              <a:ea typeface="黑体" panose="02010609060101010101" pitchFamily="49" charset="-122"/>
              <a:cs typeface="+mn-lt"/>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endParaRPr kumimoji="0" lang="en-US" altLang="zh-CN" sz="28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None/>
              <a:tabLst>
                <a:tab pos="571500" algn="l"/>
              </a:tabLst>
              <a:defRPr/>
            </a:pPr>
            <a:endParaRPr kumimoji="0" lang="en-US" altLang="zh-CN" sz="2800" b="0"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29699" name="文本框 1"/>
          <p:cNvSpPr txBox="1"/>
          <p:nvPr/>
        </p:nvSpPr>
        <p:spPr>
          <a:xfrm>
            <a:off x="7239953" y="683022"/>
            <a:ext cx="698897" cy="598805"/>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en-US" altLang="zh-CN" sz="3300" b="1" kern="1200" cap="none" spc="0" normalizeH="0" baseline="0" noProof="1">
                <a:ln w="12700">
                  <a:solidFill>
                    <a:schemeClr val="accent3">
                      <a:lumMod val="50000"/>
                    </a:schemeClr>
                  </a:solidFill>
                  <a:prstDash val="solid"/>
                </a:ln>
                <a:solidFill>
                  <a:srgbClr val="FF0000"/>
                </a:solidFill>
                <a:effectLst>
                  <a:innerShdw blurRad="177800">
                    <a:schemeClr val="accent3">
                      <a:lumMod val="50000"/>
                    </a:schemeClr>
                  </a:innerShdw>
                </a:effectLst>
                <a:latin typeface="Arial" panose="020B0604020202020204" pitchFamily="34" charset="0"/>
                <a:ea typeface="宋体" panose="02010600030101010101" pitchFamily="2" charset="-122"/>
                <a:cs typeface="+mn-cs"/>
              </a:rPr>
              <a:t>D</a:t>
            </a:r>
            <a:endParaRPr kumimoji="0" lang="en-US" altLang="zh-CN" sz="3300" b="1" kern="1200" cap="none" spc="0" normalizeH="0" baseline="0" noProof="1">
              <a:ln w="12700">
                <a:solidFill>
                  <a:schemeClr val="accent3">
                    <a:lumMod val="50000"/>
                  </a:schemeClr>
                </a:solidFill>
                <a:prstDash val="solid"/>
              </a:ln>
              <a:solidFill>
                <a:srgbClr val="FF0000"/>
              </a:solidFill>
              <a:effectLst>
                <a:innerShdw blurRad="177800">
                  <a:schemeClr val="accent3">
                    <a:lumMod val="50000"/>
                  </a:schemeClr>
                </a:innerShdw>
              </a:effectLst>
              <a:latin typeface="Arial" panose="020B0604020202020204" pitchFamily="34" charset="0"/>
              <a:ea typeface="宋体" panose="02010600030101010101" pitchFamily="2" charset="-122"/>
              <a:cs typeface="+mn-cs"/>
            </a:endParaRPr>
          </a:p>
        </p:txBody>
      </p:sp>
      <p:sp>
        <p:nvSpPr>
          <p:cNvPr id="29700" name="文本框 2"/>
          <p:cNvSpPr txBox="1"/>
          <p:nvPr/>
        </p:nvSpPr>
        <p:spPr>
          <a:xfrm>
            <a:off x="7539034" y="3938111"/>
            <a:ext cx="662945" cy="598805"/>
          </a:xfrm>
          <a:prstGeom prst="rect">
            <a:avLst/>
          </a:prstGeom>
          <a:noFill/>
          <a:ln w="9525">
            <a:noFill/>
          </a:ln>
        </p:spPr>
        <p:txBody>
          <a:bodyPr>
            <a:spAutoFit/>
            <a:scene3d>
              <a:camera prst="orthographicFront"/>
              <a:lightRig rig="threePt" dir="t"/>
            </a:scene3d>
          </a:bodyPr>
          <a:lstStyle/>
          <a:p>
            <a:pPr marR="0" defTabSz="914400" fontAlgn="auto">
              <a:buClrTx/>
              <a:buSzTx/>
              <a:buFont typeface="Arial" panose="020B0604020202020204" pitchFamily="34" charset="0"/>
              <a:buNone/>
              <a:defRPr/>
            </a:pPr>
            <a:r>
              <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rPr>
              <a:t>C</a:t>
            </a:r>
            <a:endParaRPr kumimoji="0" lang="en-US" altLang="zh-CN" sz="3300" b="1" kern="1200" cap="none" spc="0" normalizeH="0" baseline="0" noProof="1">
              <a:solidFill>
                <a:srgbClr val="FF00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endParaRPr>
          </a:p>
        </p:txBody>
      </p:sp>
      <p:sp>
        <p:nvSpPr>
          <p:cNvPr id="19461" name="Text Box 5"/>
          <p:cNvSpPr txBox="1">
            <a:spLocks noChangeArrowheads="1"/>
          </p:cNvSpPr>
          <p:nvPr/>
        </p:nvSpPr>
        <p:spPr bwMode="auto">
          <a:xfrm>
            <a:off x="1042988" y="0"/>
            <a:ext cx="2520950" cy="762000"/>
          </a:xfrm>
          <a:prstGeom prst="rect">
            <a:avLst/>
          </a:prstGeom>
          <a:noFill/>
          <a:ln w="9525" algn="ctr">
            <a:noFill/>
            <a:miter lim="800000"/>
          </a:ln>
          <a:effectLst/>
        </p:spPr>
        <p:txBody>
          <a:bodyPr>
            <a:spAutoFit/>
          </a:bodyPr>
          <a:lstStyle/>
          <a:p>
            <a:pPr marR="0" defTabSz="914400" fontAlgn="auto">
              <a:buClrTx/>
              <a:buSzTx/>
              <a:buFontTx/>
              <a:buNone/>
              <a:defRPr/>
            </a:pPr>
            <a:r>
              <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rPr>
              <a:t>巩固练习</a:t>
            </a:r>
            <a:endPar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arn(inVertical)">
                                      <p:cBhvr>
                                        <p:cTn id="7" dur="500"/>
                                        <p:tgtEl>
                                          <p:spTgt spid="2969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9700"/>
                                        </p:tgtEl>
                                        <p:attrNameLst>
                                          <p:attrName>style.visibility</p:attrName>
                                        </p:attrNameLst>
                                      </p:cBhvr>
                                      <p:to>
                                        <p:strVal val="visible"/>
                                      </p:to>
                                    </p:set>
                                    <p:animEffect transition="in" filter="barn(inVertical)">
                                      <p:cBhvr>
                                        <p:cTn id="12" dur="500"/>
                                        <p:tgtEl>
                                          <p:spTgt spid="29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Text Box 2"/>
          <p:cNvSpPr txBox="1"/>
          <p:nvPr/>
        </p:nvSpPr>
        <p:spPr>
          <a:xfrm>
            <a:off x="455613" y="647700"/>
            <a:ext cx="8891587" cy="5942013"/>
          </a:xfrm>
          <a:prstGeom prst="rect">
            <a:avLst/>
          </a:prstGeom>
          <a:noFill/>
          <a:ln w="9525">
            <a:noFill/>
          </a:ln>
        </p:spPr>
        <p:txBody>
          <a:bodyPr>
            <a:spAutoFit/>
          </a:bodyPr>
          <a:p>
            <a:pPr>
              <a:lnSpc>
                <a:spcPct val="110000"/>
              </a:lnSpc>
            </a:pPr>
            <a:r>
              <a:rPr lang="en-US" altLang="zh-CN" sz="2800" b="1" dirty="0">
                <a:latin typeface="黑体" panose="02010609060101010101" pitchFamily="49" charset="-122"/>
                <a:ea typeface="黑体" panose="02010609060101010101" pitchFamily="49" charset="-122"/>
              </a:rPr>
              <a:t>6</a:t>
            </a:r>
            <a:r>
              <a:rPr lang="zh-CN" altLang="en-US" sz="2800" b="1" dirty="0">
                <a:latin typeface="黑体" panose="02010609060101010101" pitchFamily="49" charset="-122"/>
                <a:ea typeface="黑体" panose="02010609060101010101" pitchFamily="49" charset="-122"/>
              </a:rPr>
              <a:t>、美国南北矛盾的焦点是：　　（　　）</a:t>
            </a:r>
            <a:endParaRPr lang="zh-CN" altLang="en-US" sz="2800" b="1" dirty="0">
              <a:latin typeface="黑体" panose="02010609060101010101" pitchFamily="49" charset="-122"/>
              <a:ea typeface="黑体" panose="02010609060101010101" pitchFamily="49" charset="-122"/>
            </a:endParaRPr>
          </a:p>
          <a:p>
            <a:pPr>
              <a:lnSpc>
                <a:spcPct val="110000"/>
              </a:lnSpc>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关税问题　　　　　　　</a:t>
            </a:r>
            <a:r>
              <a:rPr lang="en-US" altLang="zh-CN" sz="2800" b="1" dirty="0">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黑奴制存废问题</a:t>
            </a:r>
            <a:endParaRPr lang="zh-CN" altLang="en-US" sz="2800" b="1" dirty="0">
              <a:latin typeface="黑体" panose="02010609060101010101" pitchFamily="49" charset="-122"/>
              <a:ea typeface="黑体" panose="02010609060101010101" pitchFamily="49" charset="-122"/>
            </a:endParaRPr>
          </a:p>
          <a:p>
            <a:pPr>
              <a:lnSpc>
                <a:spcPct val="110000"/>
              </a:lnSpc>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向西部扩张领土的问题　</a:t>
            </a:r>
            <a:r>
              <a:rPr lang="en-US" altLang="zh-CN" sz="2800" b="1" dirty="0">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资本主义存废问题</a:t>
            </a:r>
            <a:endParaRPr lang="zh-CN" altLang="en-US" sz="2800" b="1" dirty="0">
              <a:latin typeface="黑体" panose="02010609060101010101" pitchFamily="49" charset="-122"/>
              <a:ea typeface="黑体" panose="02010609060101010101" pitchFamily="49" charset="-122"/>
            </a:endParaRPr>
          </a:p>
          <a:p>
            <a:pPr>
              <a:lnSpc>
                <a:spcPct val="110000"/>
              </a:lnSpc>
            </a:pPr>
            <a:endParaRPr lang="zh-CN" altLang="en-US" sz="2800" b="1" dirty="0">
              <a:latin typeface="黑体" panose="02010609060101010101" pitchFamily="49" charset="-122"/>
              <a:ea typeface="黑体" panose="02010609060101010101" pitchFamily="49" charset="-122"/>
            </a:endParaRPr>
          </a:p>
          <a:p>
            <a:pPr>
              <a:lnSpc>
                <a:spcPct val="90000"/>
              </a:lnSpc>
            </a:pPr>
            <a:r>
              <a:rPr lang="en-US" altLang="zh-CN" sz="2800" b="1" dirty="0">
                <a:latin typeface="黑体" panose="02010609060101010101" pitchFamily="49" charset="-122"/>
                <a:ea typeface="黑体" panose="02010609060101010101" pitchFamily="49" charset="-122"/>
              </a:rPr>
              <a:t>7</a:t>
            </a:r>
            <a:r>
              <a:rPr lang="zh-CN" altLang="en-US" sz="2800" b="1" dirty="0">
                <a:latin typeface="黑体" panose="02010609060101010101" pitchFamily="49" charset="-122"/>
                <a:ea typeface="黑体" panose="02010609060101010101" pitchFamily="49" charset="-122"/>
              </a:rPr>
              <a:t>、马克思说：</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在美国历史和人类历史上，林肯</a:t>
            </a:r>
            <a:endParaRPr lang="zh-CN" altLang="en-US" sz="2800" b="1" dirty="0">
              <a:latin typeface="黑体" panose="02010609060101010101" pitchFamily="49" charset="-122"/>
              <a:ea typeface="黑体" panose="02010609060101010101" pitchFamily="49" charset="-122"/>
            </a:endParaRPr>
          </a:p>
          <a:p>
            <a:pPr>
              <a:lnSpc>
                <a:spcPct val="90000"/>
              </a:lnSpc>
              <a:spcBef>
                <a:spcPct val="50000"/>
              </a:spcBef>
            </a:pPr>
            <a:r>
              <a:rPr lang="zh-CN" altLang="en-US" sz="2800" b="1" dirty="0">
                <a:latin typeface="黑体" panose="02010609060101010101" pitchFamily="49" charset="-122"/>
                <a:ea typeface="黑体" panose="02010609060101010101" pitchFamily="49" charset="-122"/>
              </a:rPr>
              <a:t>必将和华盛顿齐名。</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这是因为林肯  （ 　 ）</a:t>
            </a:r>
            <a:endParaRPr lang="zh-CN" altLang="en-US" sz="2800" b="1" dirty="0">
              <a:latin typeface="黑体" panose="02010609060101010101" pitchFamily="49" charset="-122"/>
              <a:ea typeface="黑体" panose="02010609060101010101" pitchFamily="49" charset="-122"/>
            </a:endParaRPr>
          </a:p>
          <a:p>
            <a:pPr>
              <a:lnSpc>
                <a:spcPct val="90000"/>
              </a:lnSpc>
              <a:spcBef>
                <a:spcPct val="50000"/>
              </a:spcBef>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领导北美人民推翻了英国殖民统治 </a:t>
            </a:r>
            <a:endParaRPr lang="zh-CN" altLang="en-US" sz="2800" b="1" dirty="0">
              <a:latin typeface="黑体" panose="02010609060101010101" pitchFamily="49" charset="-122"/>
              <a:ea typeface="黑体" panose="02010609060101010101" pitchFamily="49" charset="-122"/>
            </a:endParaRPr>
          </a:p>
          <a:p>
            <a:pPr>
              <a:lnSpc>
                <a:spcPct val="90000"/>
              </a:lnSpc>
              <a:spcBef>
                <a:spcPct val="50000"/>
              </a:spcBef>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维护了国家统一和废除了黑人奴隶制　　</a:t>
            </a:r>
            <a:endParaRPr lang="zh-CN" altLang="en-US" sz="2800" b="1" dirty="0">
              <a:latin typeface="黑体" panose="02010609060101010101" pitchFamily="49" charset="-122"/>
              <a:ea typeface="黑体" panose="02010609060101010101" pitchFamily="49" charset="-122"/>
            </a:endParaRPr>
          </a:p>
          <a:p>
            <a:pPr>
              <a:lnSpc>
                <a:spcPct val="90000"/>
              </a:lnSpc>
              <a:spcBef>
                <a:spcPct val="50000"/>
              </a:spcBef>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取消了对黑人的种族歧视和民族压迫　</a:t>
            </a:r>
            <a:endParaRPr lang="zh-CN" altLang="en-US" sz="2800" b="1" dirty="0">
              <a:latin typeface="黑体" panose="02010609060101010101" pitchFamily="49" charset="-122"/>
              <a:ea typeface="黑体" panose="02010609060101010101" pitchFamily="49" charset="-122"/>
            </a:endParaRPr>
          </a:p>
          <a:p>
            <a:pPr>
              <a:lnSpc>
                <a:spcPct val="90000"/>
              </a:lnSpc>
              <a:spcBef>
                <a:spcPct val="50000"/>
              </a:spcBef>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实行新政，领导二战 </a:t>
            </a:r>
            <a:endParaRPr lang="zh-CN" altLang="en-US" sz="2800" b="1" dirty="0">
              <a:latin typeface="黑体" panose="02010609060101010101" pitchFamily="49" charset="-122"/>
              <a:ea typeface="黑体" panose="02010609060101010101" pitchFamily="49" charset="-122"/>
            </a:endParaRPr>
          </a:p>
          <a:p>
            <a:pPr>
              <a:spcBef>
                <a:spcPct val="50000"/>
              </a:spcBef>
            </a:pPr>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p:txBody>
      </p:sp>
      <p:sp>
        <p:nvSpPr>
          <p:cNvPr id="19459" name="Text Box 3"/>
          <p:cNvSpPr txBox="1"/>
          <p:nvPr/>
        </p:nvSpPr>
        <p:spPr>
          <a:xfrm>
            <a:off x="6372225" y="836613"/>
            <a:ext cx="503238" cy="579437"/>
          </a:xfrm>
          <a:prstGeom prst="rect">
            <a:avLst/>
          </a:prstGeom>
          <a:noFill/>
          <a:ln w="9525">
            <a:noFill/>
          </a:ln>
        </p:spPr>
        <p:txBody>
          <a:bodyPr>
            <a:spAutoFit/>
          </a:bodyPr>
          <a:p>
            <a:pPr>
              <a:spcBef>
                <a:spcPct val="50000"/>
              </a:spcBef>
            </a:pPr>
            <a:r>
              <a:rPr lang="en-US" altLang="zh-CN" sz="3200" b="1" dirty="0">
                <a:solidFill>
                  <a:srgbClr val="FF0000"/>
                </a:solidFill>
                <a:latin typeface="Times New Roman" panose="02020603050405020304" pitchFamily="18" charset="0"/>
              </a:rPr>
              <a:t>B</a:t>
            </a:r>
            <a:endParaRPr lang="en-US" altLang="zh-CN" sz="3200" b="1" dirty="0">
              <a:solidFill>
                <a:srgbClr val="FF0000"/>
              </a:solidFill>
              <a:latin typeface="Times New Roman" panose="02020603050405020304" pitchFamily="18" charset="0"/>
            </a:endParaRPr>
          </a:p>
        </p:txBody>
      </p:sp>
      <p:sp>
        <p:nvSpPr>
          <p:cNvPr id="19460" name="Text Box 4"/>
          <p:cNvSpPr txBox="1"/>
          <p:nvPr/>
        </p:nvSpPr>
        <p:spPr>
          <a:xfrm>
            <a:off x="7164388" y="3140075"/>
            <a:ext cx="503237" cy="579438"/>
          </a:xfrm>
          <a:prstGeom prst="rect">
            <a:avLst/>
          </a:prstGeom>
          <a:noFill/>
          <a:ln w="9525">
            <a:noFill/>
          </a:ln>
        </p:spPr>
        <p:txBody>
          <a:bodyPr>
            <a:spAutoFit/>
          </a:bodyPr>
          <a:p>
            <a:pPr>
              <a:spcBef>
                <a:spcPct val="50000"/>
              </a:spcBef>
            </a:pPr>
            <a:r>
              <a:rPr lang="en-US" altLang="zh-CN" sz="3200" b="1" dirty="0">
                <a:solidFill>
                  <a:srgbClr val="FF0000"/>
                </a:solidFill>
                <a:latin typeface="Times New Roman" panose="02020603050405020304" pitchFamily="18" charset="0"/>
              </a:rPr>
              <a:t>B</a:t>
            </a:r>
            <a:endParaRPr lang="en-US" altLang="zh-CN" sz="3200" b="1" dirty="0">
              <a:solidFill>
                <a:srgbClr val="FF0000"/>
              </a:solidFill>
              <a:latin typeface="Times New Roman" panose="02020603050405020304" pitchFamily="18" charset="0"/>
            </a:endParaRPr>
          </a:p>
        </p:txBody>
      </p:sp>
      <p:sp>
        <p:nvSpPr>
          <p:cNvPr id="2" name="Text Box 5"/>
          <p:cNvSpPr txBox="1">
            <a:spLocks noChangeArrowheads="1"/>
          </p:cNvSpPr>
          <p:nvPr/>
        </p:nvSpPr>
        <p:spPr bwMode="auto">
          <a:xfrm>
            <a:off x="1042988" y="0"/>
            <a:ext cx="2520950" cy="762000"/>
          </a:xfrm>
          <a:prstGeom prst="rect">
            <a:avLst/>
          </a:prstGeom>
          <a:noFill/>
          <a:ln w="9525" algn="ctr">
            <a:noFill/>
            <a:miter lim="800000"/>
          </a:ln>
          <a:effectLst/>
        </p:spPr>
        <p:txBody>
          <a:bodyPr>
            <a:spAutoFit/>
          </a:bodyPr>
          <a:lstStyle/>
          <a:p>
            <a:pPr marR="0" defTabSz="914400" fontAlgn="auto">
              <a:buClrTx/>
              <a:buSzTx/>
              <a:buFontTx/>
              <a:buNone/>
              <a:defRPr/>
            </a:pPr>
            <a:r>
              <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rPr>
              <a:t>巩固练习</a:t>
            </a:r>
            <a:endParaRPr kumimoji="0" lang="zh-CN" altLang="en-US" sz="4400" b="1" i="1" kern="1200" cap="none" spc="0" normalizeH="0" baseline="0" noProof="0">
              <a:solidFill>
                <a:srgbClr val="000099"/>
              </a:solidFill>
              <a:effectLst>
                <a:outerShdw blurRad="38100" dist="38100" dir="2700000" algn="tl">
                  <a:srgbClr val="C0C0C0"/>
                </a:outerShdw>
              </a:effectLst>
              <a:latin typeface="Arial" panose="020B0604020202020204" pitchFamily="34" charset="0"/>
              <a:ea typeface="华文新魏" pitchFamily="2" charset="-122"/>
              <a:cs typeface="+mn-cs"/>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 calcmode="lin" valueType="num">
                                      <p:cBhvr>
                                        <p:cTn id="7" dur="500" fill="hold"/>
                                        <p:tgtEl>
                                          <p:spTgt spid="19459"/>
                                        </p:tgtEl>
                                        <p:attrNameLst>
                                          <p:attrName>ppt_w</p:attrName>
                                        </p:attrNameLst>
                                      </p:cBhvr>
                                      <p:tavLst>
                                        <p:tav tm="0">
                                          <p:val>
                                            <p:fltVal val="0.000000"/>
                                          </p:val>
                                        </p:tav>
                                        <p:tav tm="100000">
                                          <p:val>
                                            <p:strVal val="#ppt_w"/>
                                          </p:val>
                                        </p:tav>
                                      </p:tavLst>
                                    </p:anim>
                                    <p:anim calcmode="lin" valueType="num">
                                      <p:cBhvr>
                                        <p:cTn id="8" dur="500" fill="hold"/>
                                        <p:tgtEl>
                                          <p:spTgt spid="19459"/>
                                        </p:tgtEl>
                                        <p:attrNameLst>
                                          <p:attrName>ppt_h</p:attrName>
                                        </p:attrNameLst>
                                      </p:cBhvr>
                                      <p:tavLst>
                                        <p:tav tm="0">
                                          <p:val>
                                            <p:fltVal val="0.000000"/>
                                          </p:val>
                                        </p:tav>
                                        <p:tav tm="100000">
                                          <p:val>
                                            <p:strVal val="#ppt_h"/>
                                          </p:val>
                                        </p:tav>
                                      </p:tavLst>
                                    </p:anim>
                                    <p:anim calcmode="lin" valueType="num">
                                      <p:cBhvr>
                                        <p:cTn id="9" dur="500" fill="hold"/>
                                        <p:tgtEl>
                                          <p:spTgt spid="19459"/>
                                        </p:tgtEl>
                                        <p:attrNameLst>
                                          <p:attrName>ppt_x</p:attrName>
                                        </p:attrNameLst>
                                      </p:cBhvr>
                                      <p:tavLst>
                                        <p:tav tm="0" fmla="#ppt_x+(cos(-2*pi*(1-$))*-#ppt_x-sin(-2*pi*(1-$))*(1-#ppt_y))*(1-$)">
                                          <p:val>
                                            <p:fltVal val="0.000000"/>
                                          </p:val>
                                        </p:tav>
                                        <p:tav tm="100000">
                                          <p:val>
                                            <p:fltVal val="1.000000"/>
                                          </p:val>
                                        </p:tav>
                                      </p:tavLst>
                                    </p:anim>
                                    <p:anim calcmode="lin" valueType="num">
                                      <p:cBhvr>
                                        <p:cTn id="10" dur="500" fill="hold"/>
                                        <p:tgtEl>
                                          <p:spTgt spid="19459"/>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5"/>
                                            </p:cond>
                                          </p:stCondLst>
                                          <p:endCondLst>
                                            <p:cond evt="onStopAudio" delay="0">
                                              <p:tgtEl>
                                                <p:sldTgt/>
                                              </p:tgtEl>
                                            </p:cond>
                                          </p:endCondLst>
                                        </p:cTn>
                                        <p:tgtEl>
                                          <p:sndTgt r:embed="rId1" name="whoosh.wav"/>
                                        </p:tgtEl>
                                      </p:cMediaNode>
                                    </p:audio>
                                  </p:sub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p:cTn id="15" dur="500" fill="hold"/>
                                        <p:tgtEl>
                                          <p:spTgt spid="19460"/>
                                        </p:tgtEl>
                                        <p:attrNameLst>
                                          <p:attrName>ppt_w</p:attrName>
                                        </p:attrNameLst>
                                      </p:cBhvr>
                                      <p:tavLst>
                                        <p:tav tm="0">
                                          <p:val>
                                            <p:fltVal val="0.000000"/>
                                          </p:val>
                                        </p:tav>
                                        <p:tav tm="100000">
                                          <p:val>
                                            <p:strVal val="#ppt_w"/>
                                          </p:val>
                                        </p:tav>
                                      </p:tavLst>
                                    </p:anim>
                                    <p:anim calcmode="lin" valueType="num">
                                      <p:cBhvr>
                                        <p:cTn id="16" dur="500" fill="hold"/>
                                        <p:tgtEl>
                                          <p:spTgt spid="19460"/>
                                        </p:tgtEl>
                                        <p:attrNameLst>
                                          <p:attrName>ppt_h</p:attrName>
                                        </p:attrNameLst>
                                      </p:cBhvr>
                                      <p:tavLst>
                                        <p:tav tm="0">
                                          <p:val>
                                            <p:fltVal val="0.000000"/>
                                          </p:val>
                                        </p:tav>
                                        <p:tav tm="100000">
                                          <p:val>
                                            <p:strVal val="#ppt_h"/>
                                          </p:val>
                                        </p:tav>
                                      </p:tavLst>
                                    </p:anim>
                                    <p:anim calcmode="lin" valueType="num">
                                      <p:cBhvr>
                                        <p:cTn id="17" dur="500" fill="hold"/>
                                        <p:tgtEl>
                                          <p:spTgt spid="19460"/>
                                        </p:tgtEl>
                                        <p:attrNameLst>
                                          <p:attrName>ppt_x</p:attrName>
                                        </p:attrNameLst>
                                      </p:cBhvr>
                                      <p:tavLst>
                                        <p:tav tm="0" fmla="#ppt_x+(cos(-2*pi*(1-$))*-#ppt_x-sin(-2*pi*(1-$))*(1-#ppt_y))*(1-$)">
                                          <p:val>
                                            <p:fltVal val="0.000000"/>
                                          </p:val>
                                        </p:tav>
                                        <p:tav tm="100000">
                                          <p:val>
                                            <p:fltVal val="1.000000"/>
                                          </p:val>
                                        </p:tav>
                                      </p:tavLst>
                                    </p:anim>
                                    <p:anim calcmode="lin" valueType="num">
                                      <p:cBhvr>
                                        <p:cTn id="18" dur="500" fill="hold"/>
                                        <p:tgtEl>
                                          <p:spTgt spid="19460"/>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13"/>
                                            </p:cond>
                                          </p:stCondLst>
                                          <p:endCondLst>
                                            <p:cond evt="onStopAudio" delay="0">
                                              <p:tgtEl>
                                                <p:sldTgt/>
                                              </p:tgtEl>
                                            </p:cond>
                                          </p:endCondLst>
                                        </p:cTn>
                                        <p:tgtEl>
                                          <p:sndTgt r:embed="rId1"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Text Box 3"/>
          <p:cNvSpPr txBox="1"/>
          <p:nvPr/>
        </p:nvSpPr>
        <p:spPr>
          <a:xfrm>
            <a:off x="323850" y="765175"/>
            <a:ext cx="8640763" cy="457200"/>
          </a:xfrm>
          <a:prstGeom prst="rect">
            <a:avLst/>
          </a:prstGeom>
          <a:noFill/>
          <a:ln w="9525">
            <a:noFill/>
          </a:ln>
        </p:spPr>
        <p:txBody>
          <a:bodyPr>
            <a:spAutoFit/>
          </a:bodyPr>
          <a:p>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p:txBody>
      </p:sp>
      <p:sp>
        <p:nvSpPr>
          <p:cNvPr id="38915" name="Text Box 5"/>
          <p:cNvSpPr txBox="1"/>
          <p:nvPr/>
        </p:nvSpPr>
        <p:spPr>
          <a:xfrm>
            <a:off x="719138" y="576263"/>
            <a:ext cx="7704137" cy="5813425"/>
          </a:xfrm>
          <a:prstGeom prst="rect">
            <a:avLst/>
          </a:prstGeom>
          <a:noFill/>
          <a:ln w="9525">
            <a:noFill/>
          </a:ln>
        </p:spPr>
        <p:txBody>
          <a:bodyPr>
            <a:spAutoFit/>
          </a:bodyPr>
          <a:p>
            <a:pPr>
              <a:lnSpc>
                <a:spcPct val="120000"/>
              </a:lnSpc>
            </a:pPr>
            <a:r>
              <a:rPr lang="en-US" altLang="zh-CN" sz="2800" b="1" dirty="0">
                <a:latin typeface="黑体" panose="02010609060101010101" pitchFamily="49" charset="-122"/>
                <a:ea typeface="黑体" panose="02010609060101010101" pitchFamily="49" charset="-122"/>
              </a:rPr>
              <a:t>8</a:t>
            </a:r>
            <a:r>
              <a:rPr lang="zh-CN" altLang="en-US" sz="2800" b="1" dirty="0">
                <a:latin typeface="黑体" panose="02010609060101010101" pitchFamily="49" charset="-122"/>
                <a:ea typeface="黑体" panose="02010609060101010101" pitchFamily="49" charset="-122"/>
              </a:rPr>
              <a:t>、电影</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乱世佳人</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再现了美国南北战争时期的一段历史，剧中有一个</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许多黑人行进在北方军队的行列中</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的镜头，这主要是因为林肯政府颁布了              　　（　　）</a:t>
            </a:r>
            <a:endParaRPr lang="zh-CN" altLang="en-US" sz="2800" b="1" dirty="0">
              <a:latin typeface="黑体" panose="02010609060101010101" pitchFamily="49" charset="-122"/>
              <a:ea typeface="黑体" panose="02010609060101010101" pitchFamily="49" charset="-122"/>
            </a:endParaRPr>
          </a:p>
          <a:p>
            <a:pPr>
              <a:lnSpc>
                <a:spcPct val="120000"/>
              </a:lnSpc>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人权宣言</a:t>
            </a:r>
            <a:r>
              <a:rPr lang="en-US"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权利法案</a:t>
            </a:r>
            <a:r>
              <a:rPr lang="en-US" altLang="zh-CN" sz="2800" b="1" dirty="0">
                <a:latin typeface="黑体" panose="02010609060101010101" pitchFamily="49" charset="-122"/>
                <a:ea typeface="黑体" panose="02010609060101010101" pitchFamily="49" charset="-122"/>
              </a:rPr>
              <a:t>》</a:t>
            </a:r>
            <a:endParaRPr lang="en-US" altLang="zh-CN" sz="2800" b="1" dirty="0">
              <a:latin typeface="黑体" panose="02010609060101010101" pitchFamily="49" charset="-122"/>
              <a:ea typeface="黑体" panose="02010609060101010101" pitchFamily="49" charset="-122"/>
            </a:endParaRPr>
          </a:p>
          <a:p>
            <a:pPr>
              <a:lnSpc>
                <a:spcPct val="120000"/>
              </a:lnSpc>
            </a:pPr>
            <a:r>
              <a:rPr lang="zh-CN" altLang="en-US" sz="28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宅地法</a:t>
            </a:r>
            <a:r>
              <a:rPr lang="en-US" altLang="zh-CN" sz="2800" b="1" dirty="0">
                <a:latin typeface="黑体" panose="02010609060101010101" pitchFamily="49" charset="-122"/>
                <a:ea typeface="黑体" panose="02010609060101010101" pitchFamily="49" charset="-122"/>
              </a:rPr>
              <a:t>》      D.《</a:t>
            </a:r>
            <a:r>
              <a:rPr lang="zh-CN" altLang="en-US" sz="2800" b="1" dirty="0">
                <a:latin typeface="黑体" panose="02010609060101010101" pitchFamily="49" charset="-122"/>
                <a:ea typeface="黑体" panose="02010609060101010101" pitchFamily="49" charset="-122"/>
              </a:rPr>
              <a:t>解放黑人奴隶宣言</a:t>
            </a:r>
            <a:r>
              <a:rPr lang="en-US" altLang="zh-CN" sz="2800" b="1" dirty="0">
                <a:latin typeface="黑体" panose="02010609060101010101" pitchFamily="49" charset="-122"/>
                <a:ea typeface="黑体" panose="02010609060101010101" pitchFamily="49" charset="-122"/>
              </a:rPr>
              <a:t>》</a:t>
            </a:r>
            <a:endParaRPr lang="en-US" altLang="zh-CN" sz="2800" b="1" dirty="0">
              <a:latin typeface="黑体" panose="02010609060101010101" pitchFamily="49" charset="-122"/>
              <a:ea typeface="黑体" panose="02010609060101010101" pitchFamily="49" charset="-122"/>
            </a:endParaRPr>
          </a:p>
          <a:p>
            <a:pPr>
              <a:lnSpc>
                <a:spcPct val="120000"/>
              </a:lnSpc>
            </a:pPr>
            <a:r>
              <a:rPr lang="en-US" altLang="zh-CN" sz="2800" b="1" dirty="0">
                <a:latin typeface="黑体" panose="02010609060101010101" pitchFamily="49" charset="-122"/>
                <a:ea typeface="黑体" panose="02010609060101010101" pitchFamily="49" charset="-122"/>
              </a:rPr>
              <a:t>9</a:t>
            </a:r>
            <a:r>
              <a:rPr lang="zh-CN" altLang="en-US" sz="2800" b="1" dirty="0">
                <a:latin typeface="黑体" panose="02010609060101010101" pitchFamily="49" charset="-122"/>
                <a:ea typeface="黑体" panose="02010609060101010101" pitchFamily="49" charset="-122"/>
              </a:rPr>
              <a:t>、美国内战与独立战争的相同点（    ）</a:t>
            </a:r>
            <a:endParaRPr lang="zh-CN" altLang="en-US" sz="2800" b="1" dirty="0">
              <a:latin typeface="黑体" panose="02010609060101010101" pitchFamily="49" charset="-122"/>
              <a:ea typeface="黑体" panose="02010609060101010101" pitchFamily="49" charset="-122"/>
            </a:endParaRPr>
          </a:p>
          <a:p>
            <a:pPr>
              <a:lnSpc>
                <a:spcPct val="120000"/>
              </a:lnSpc>
            </a:pPr>
            <a:r>
              <a:rPr lang="en-US" altLang="zh-CN" sz="2800" b="1" dirty="0">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、赢得了民族独立      </a:t>
            </a:r>
            <a:r>
              <a:rPr lang="en-US" altLang="zh-CN" sz="2800" b="1" dirty="0">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、维护了国家的统一</a:t>
            </a:r>
            <a:endParaRPr lang="zh-CN" altLang="en-US" sz="2800" b="1" dirty="0">
              <a:latin typeface="黑体" panose="02010609060101010101" pitchFamily="49" charset="-122"/>
              <a:ea typeface="黑体" panose="02010609060101010101" pitchFamily="49" charset="-122"/>
            </a:endParaRPr>
          </a:p>
          <a:p>
            <a:pPr>
              <a:lnSpc>
                <a:spcPct val="120000"/>
              </a:lnSpc>
            </a:pPr>
            <a:r>
              <a:rPr lang="en-US" altLang="zh-CN" sz="2800" b="1" dirty="0">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、扫清了资本主义发展障碍  </a:t>
            </a:r>
            <a:endParaRPr lang="zh-CN" altLang="en-US" sz="2800" b="1" dirty="0">
              <a:latin typeface="黑体" panose="02010609060101010101" pitchFamily="49" charset="-122"/>
              <a:ea typeface="黑体" panose="02010609060101010101" pitchFamily="49" charset="-122"/>
            </a:endParaRPr>
          </a:p>
          <a:p>
            <a:pPr>
              <a:lnSpc>
                <a:spcPct val="120000"/>
              </a:lnSpc>
            </a:pPr>
            <a:r>
              <a:rPr lang="en-US" altLang="zh-CN" sz="2800" b="1" dirty="0">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、解除了种族压迫和歧视</a:t>
            </a:r>
            <a:endParaRPr lang="zh-CN" altLang="en-US" sz="2800" b="1" dirty="0">
              <a:latin typeface="黑体" panose="02010609060101010101" pitchFamily="49" charset="-122"/>
              <a:ea typeface="黑体" panose="02010609060101010101" pitchFamily="49" charset="-122"/>
            </a:endParaRPr>
          </a:p>
          <a:p>
            <a:pPr>
              <a:spcBef>
                <a:spcPct val="50000"/>
              </a:spcBef>
            </a:pPr>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p:txBody>
      </p:sp>
      <p:sp>
        <p:nvSpPr>
          <p:cNvPr id="20486" name="Text Box 6"/>
          <p:cNvSpPr txBox="1"/>
          <p:nvPr/>
        </p:nvSpPr>
        <p:spPr>
          <a:xfrm>
            <a:off x="5591175" y="2192338"/>
            <a:ext cx="503238" cy="579437"/>
          </a:xfrm>
          <a:prstGeom prst="rect">
            <a:avLst/>
          </a:prstGeom>
          <a:noFill/>
          <a:ln w="9525">
            <a:noFill/>
          </a:ln>
        </p:spPr>
        <p:txBody>
          <a:bodyPr>
            <a:spAutoFit/>
          </a:bodyPr>
          <a:p>
            <a:pPr>
              <a:spcBef>
                <a:spcPct val="50000"/>
              </a:spcBef>
            </a:pPr>
            <a:r>
              <a:rPr lang="en-US" altLang="zh-CN" sz="3200" b="1" dirty="0">
                <a:solidFill>
                  <a:srgbClr val="FF0000"/>
                </a:solidFill>
                <a:latin typeface="Times New Roman" panose="02020603050405020304" pitchFamily="18" charset="0"/>
              </a:rPr>
              <a:t>D</a:t>
            </a:r>
            <a:endParaRPr lang="en-US" altLang="zh-CN" sz="3200" b="1" dirty="0">
              <a:solidFill>
                <a:srgbClr val="FF0000"/>
              </a:solidFill>
              <a:latin typeface="Times New Roman" panose="02020603050405020304" pitchFamily="18" charset="0"/>
            </a:endParaRPr>
          </a:p>
        </p:txBody>
      </p:sp>
      <p:sp>
        <p:nvSpPr>
          <p:cNvPr id="20487" name="Text Box 7"/>
          <p:cNvSpPr txBox="1"/>
          <p:nvPr/>
        </p:nvSpPr>
        <p:spPr>
          <a:xfrm>
            <a:off x="6464300" y="3733800"/>
            <a:ext cx="503238" cy="579438"/>
          </a:xfrm>
          <a:prstGeom prst="rect">
            <a:avLst/>
          </a:prstGeom>
          <a:noFill/>
          <a:ln w="9525">
            <a:noFill/>
          </a:ln>
        </p:spPr>
        <p:txBody>
          <a:bodyPr>
            <a:spAutoFit/>
          </a:bodyPr>
          <a:p>
            <a:pPr>
              <a:spcBef>
                <a:spcPct val="50000"/>
              </a:spcBef>
            </a:pPr>
            <a:r>
              <a:rPr lang="en-US" altLang="zh-CN" sz="3200" b="1" dirty="0">
                <a:solidFill>
                  <a:srgbClr val="FF0000"/>
                </a:solidFill>
                <a:latin typeface="Times New Roman" panose="02020603050405020304" pitchFamily="18" charset="0"/>
              </a:rPr>
              <a:t>C</a:t>
            </a:r>
            <a:endParaRPr lang="en-US" altLang="zh-CN" sz="3200" b="1" dirty="0">
              <a:solidFill>
                <a:srgbClr val="FF0000"/>
              </a:solidFill>
              <a:latin typeface="Times New Roman" panose="02020603050405020304" pitchFamily="18" charset="0"/>
            </a:endParaRPr>
          </a:p>
        </p:txBody>
      </p:sp>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0486"/>
                                        </p:tgtEl>
                                        <p:attrNameLst>
                                          <p:attrName>style.visibility</p:attrName>
                                        </p:attrNameLst>
                                      </p:cBhvr>
                                      <p:to>
                                        <p:strVal val="visible"/>
                                      </p:to>
                                    </p:set>
                                    <p:anim calcmode="lin" valueType="num">
                                      <p:cBhvr>
                                        <p:cTn id="7" dur="500" fill="hold"/>
                                        <p:tgtEl>
                                          <p:spTgt spid="20486"/>
                                        </p:tgtEl>
                                        <p:attrNameLst>
                                          <p:attrName>ppt_w</p:attrName>
                                        </p:attrNameLst>
                                      </p:cBhvr>
                                      <p:tavLst>
                                        <p:tav tm="0">
                                          <p:val>
                                            <p:fltVal val="0.000000"/>
                                          </p:val>
                                        </p:tav>
                                        <p:tav tm="100000">
                                          <p:val>
                                            <p:strVal val="#ppt_w"/>
                                          </p:val>
                                        </p:tav>
                                      </p:tavLst>
                                    </p:anim>
                                    <p:anim calcmode="lin" valueType="num">
                                      <p:cBhvr>
                                        <p:cTn id="8" dur="500" fill="hold"/>
                                        <p:tgtEl>
                                          <p:spTgt spid="20486"/>
                                        </p:tgtEl>
                                        <p:attrNameLst>
                                          <p:attrName>ppt_h</p:attrName>
                                        </p:attrNameLst>
                                      </p:cBhvr>
                                      <p:tavLst>
                                        <p:tav tm="0">
                                          <p:val>
                                            <p:fltVal val="0.000000"/>
                                          </p:val>
                                        </p:tav>
                                        <p:tav tm="100000">
                                          <p:val>
                                            <p:strVal val="#ppt_h"/>
                                          </p:val>
                                        </p:tav>
                                      </p:tavLst>
                                    </p:anim>
                                    <p:anim calcmode="lin" valueType="num">
                                      <p:cBhvr>
                                        <p:cTn id="9" dur="500" fill="hold"/>
                                        <p:tgtEl>
                                          <p:spTgt spid="20486"/>
                                        </p:tgtEl>
                                        <p:attrNameLst>
                                          <p:attrName>ppt_x</p:attrName>
                                        </p:attrNameLst>
                                      </p:cBhvr>
                                      <p:tavLst>
                                        <p:tav tm="0" fmla="#ppt_x+(cos(-2*pi*(1-$))*-#ppt_x-sin(-2*pi*(1-$))*(1-#ppt_y))*(1-$)">
                                          <p:val>
                                            <p:fltVal val="0.000000"/>
                                          </p:val>
                                        </p:tav>
                                        <p:tav tm="100000">
                                          <p:val>
                                            <p:fltVal val="1.000000"/>
                                          </p:val>
                                        </p:tav>
                                      </p:tavLst>
                                    </p:anim>
                                    <p:anim calcmode="lin" valueType="num">
                                      <p:cBhvr>
                                        <p:cTn id="10" dur="500" fill="hold"/>
                                        <p:tgtEl>
                                          <p:spTgt spid="20486"/>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5"/>
                                            </p:cond>
                                          </p:stCondLst>
                                          <p:endCondLst>
                                            <p:cond evt="onStopAudio" delay="0">
                                              <p:tgtEl>
                                                <p:sldTgt/>
                                              </p:tgtEl>
                                            </p:cond>
                                          </p:endCondLst>
                                        </p:cTn>
                                        <p:tgtEl>
                                          <p:sndTgt r:embed="rId1" name="whoosh.wav"/>
                                        </p:tgtEl>
                                      </p:cMediaNode>
                                    </p:audio>
                                  </p:sub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20487"/>
                                        </p:tgtEl>
                                        <p:attrNameLst>
                                          <p:attrName>style.visibility</p:attrName>
                                        </p:attrNameLst>
                                      </p:cBhvr>
                                      <p:to>
                                        <p:strVal val="visible"/>
                                      </p:to>
                                    </p:set>
                                    <p:anim calcmode="lin" valueType="num">
                                      <p:cBhvr>
                                        <p:cTn id="15" dur="500" fill="hold"/>
                                        <p:tgtEl>
                                          <p:spTgt spid="20487"/>
                                        </p:tgtEl>
                                        <p:attrNameLst>
                                          <p:attrName>ppt_w</p:attrName>
                                        </p:attrNameLst>
                                      </p:cBhvr>
                                      <p:tavLst>
                                        <p:tav tm="0">
                                          <p:val>
                                            <p:fltVal val="0.000000"/>
                                          </p:val>
                                        </p:tav>
                                        <p:tav tm="100000">
                                          <p:val>
                                            <p:strVal val="#ppt_w"/>
                                          </p:val>
                                        </p:tav>
                                      </p:tavLst>
                                    </p:anim>
                                    <p:anim calcmode="lin" valueType="num">
                                      <p:cBhvr>
                                        <p:cTn id="16" dur="500" fill="hold"/>
                                        <p:tgtEl>
                                          <p:spTgt spid="20487"/>
                                        </p:tgtEl>
                                        <p:attrNameLst>
                                          <p:attrName>ppt_h</p:attrName>
                                        </p:attrNameLst>
                                      </p:cBhvr>
                                      <p:tavLst>
                                        <p:tav tm="0">
                                          <p:val>
                                            <p:fltVal val="0.000000"/>
                                          </p:val>
                                        </p:tav>
                                        <p:tav tm="100000">
                                          <p:val>
                                            <p:strVal val="#ppt_h"/>
                                          </p:val>
                                        </p:tav>
                                      </p:tavLst>
                                    </p:anim>
                                    <p:anim calcmode="lin" valueType="num">
                                      <p:cBhvr>
                                        <p:cTn id="17" dur="500" fill="hold"/>
                                        <p:tgtEl>
                                          <p:spTgt spid="20487"/>
                                        </p:tgtEl>
                                        <p:attrNameLst>
                                          <p:attrName>ppt_x</p:attrName>
                                        </p:attrNameLst>
                                      </p:cBhvr>
                                      <p:tavLst>
                                        <p:tav tm="0" fmla="#ppt_x+(cos(-2*pi*(1-$))*-#ppt_x-sin(-2*pi*(1-$))*(1-#ppt_y))*(1-$)">
                                          <p:val>
                                            <p:fltVal val="0.000000"/>
                                          </p:val>
                                        </p:tav>
                                        <p:tav tm="100000">
                                          <p:val>
                                            <p:fltVal val="1.000000"/>
                                          </p:val>
                                        </p:tav>
                                      </p:tavLst>
                                    </p:anim>
                                    <p:anim calcmode="lin" valueType="num">
                                      <p:cBhvr>
                                        <p:cTn id="18" dur="500" fill="hold"/>
                                        <p:tgtEl>
                                          <p:spTgt spid="20487"/>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13"/>
                                            </p:cond>
                                          </p:stCondLst>
                                          <p:endCondLst>
                                            <p:cond evt="onStopAudio" delay="0">
                                              <p:tgtEl>
                                                <p:sldTgt/>
                                              </p:tgtEl>
                                            </p:cond>
                                          </p:endCondLst>
                                        </p:cTn>
                                        <p:tgtEl>
                                          <p:sndTgt r:embed="rId1"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P spid="2048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1" name="Text Box 2"/>
          <p:cNvSpPr txBox="1"/>
          <p:nvPr/>
        </p:nvSpPr>
        <p:spPr>
          <a:xfrm>
            <a:off x="1143000" y="6019800"/>
            <a:ext cx="1447800" cy="457200"/>
          </a:xfrm>
          <a:prstGeom prst="rect">
            <a:avLst/>
          </a:prstGeom>
          <a:noFill/>
          <a:ln w="9525">
            <a:noFill/>
          </a:ln>
        </p:spPr>
        <p:txBody>
          <a:bodyPr>
            <a:spAutoFit/>
          </a:bodyPr>
          <a:p>
            <a:pPr>
              <a:spcBef>
                <a:spcPct val="50000"/>
              </a:spcBef>
            </a:pPr>
            <a:endParaRPr lang="zh-CN" altLang="zh-CN" dirty="0">
              <a:latin typeface="Arial" panose="020B0604020202020204" pitchFamily="34" charset="0"/>
              <a:ea typeface="宋体" panose="02010600030101010101" pitchFamily="2" charset="-122"/>
            </a:endParaRPr>
          </a:p>
        </p:txBody>
      </p:sp>
      <p:graphicFrame>
        <p:nvGraphicFramePr>
          <p:cNvPr id="2050" name="Object 3"/>
          <p:cNvGraphicFramePr>
            <a:graphicFrameLocks noGrp="1" noChangeAspect="1"/>
          </p:cNvGraphicFramePr>
          <p:nvPr>
            <p:ph idx="4294967295"/>
          </p:nvPr>
        </p:nvGraphicFramePr>
        <p:xfrm>
          <a:off x="6172200" y="1905000"/>
          <a:ext cx="2971800" cy="4953000"/>
        </p:xfrm>
        <a:graphic>
          <a:graphicData uri="http://schemas.openxmlformats.org/presentationml/2006/ole">
            <mc:AlternateContent xmlns:mc="http://schemas.openxmlformats.org/markup-compatibility/2006">
              <mc:Choice xmlns:v="urn:schemas-microsoft-com:vml" Requires="v">
                <p:oleObj spid="_x0000_s3076" name="" r:id="rId1" imgW="9525" imgH="9525" progId="CorelDRAW.Graphic.10">
                  <p:embed/>
                </p:oleObj>
              </mc:Choice>
              <mc:Fallback>
                <p:oleObj name="" r:id="rId1" imgW="9525" imgH="9525" progId="CorelDRAW.Graphic.10">
                  <p:embed/>
                  <p:pic>
                    <p:nvPicPr>
                      <p:cNvPr id="0" name="图片 3075"/>
                      <p:cNvPicPr/>
                      <p:nvPr/>
                    </p:nvPicPr>
                    <p:blipFill>
                      <a:blip r:embed="rId2"/>
                      <a:stretch>
                        <a:fillRect/>
                      </a:stretch>
                    </p:blipFill>
                    <p:spPr>
                      <a:xfrm>
                        <a:off x="6172200" y="1905000"/>
                        <a:ext cx="2971800" cy="4953000"/>
                      </a:xfrm>
                      <a:prstGeom prst="rect">
                        <a:avLst/>
                      </a:prstGeom>
                      <a:noFill/>
                      <a:ln w="38100">
                        <a:miter/>
                      </a:ln>
                    </p:spPr>
                  </p:pic>
                </p:oleObj>
              </mc:Fallback>
            </mc:AlternateContent>
          </a:graphicData>
        </a:graphic>
      </p:graphicFrame>
      <p:sp>
        <p:nvSpPr>
          <p:cNvPr id="33795" name="Rectangle 4"/>
          <p:cNvSpPr/>
          <p:nvPr/>
        </p:nvSpPr>
        <p:spPr>
          <a:xfrm>
            <a:off x="0" y="685800"/>
            <a:ext cx="3101975" cy="5838825"/>
          </a:xfrm>
          <a:prstGeom prst="rect">
            <a:avLst/>
          </a:prstGeom>
          <a:noFill/>
          <a:ln w="9525">
            <a:noFill/>
          </a:ln>
        </p:spPr>
        <p:txBody>
          <a:bodyPr/>
          <a:lstStyle/>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en-US" altLang="zh-CN" sz="36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1.</a:t>
            </a:r>
            <a:r>
              <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根本原因：</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2.</a:t>
            </a:r>
            <a:r>
              <a:rPr kumimoji="0" lang="zh-CN"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焦点：</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3.</a:t>
            </a:r>
            <a:r>
              <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导火线：</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4.</a:t>
            </a:r>
            <a:r>
              <a:rPr kumimoji="0" lang="zh-CN"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开始：</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5.</a:t>
            </a:r>
            <a:r>
              <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转折</a:t>
            </a: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a:t>
            </a:r>
            <a:endPar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6.</a:t>
            </a:r>
            <a:r>
              <a:rPr kumimoji="0" lang="zh-CN"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结束：</a:t>
            </a:r>
            <a:endPar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7.</a:t>
            </a: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林肯的</a:t>
            </a:r>
            <a:endPar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贡献：</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8.</a:t>
            </a:r>
            <a:r>
              <a:rPr kumimoji="0" lang="zh-CN" altLang="zh-CN" sz="2800" b="1" i="0" u="none" strike="noStrike" kern="1200" cap="none" spc="0" normalizeH="0" baseline="0" noProof="1">
                <a:ln>
                  <a:noFill/>
                </a:ln>
                <a:solidFill>
                  <a:schemeClr val="accent6"/>
                </a:solidFill>
                <a:effectLst/>
                <a:uLnTx/>
                <a:uFillTx/>
                <a:latin typeface="Arial" panose="020B0604020202020204" pitchFamily="34" charset="0"/>
                <a:ea typeface="宋体" panose="02010600030101010101" pitchFamily="2" charset="-122"/>
                <a:cs typeface="+mn-cs"/>
              </a:rPr>
              <a:t>性质：</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9.</a:t>
            </a:r>
            <a:r>
              <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意义：</a:t>
            </a:r>
            <a:endPar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endPar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r>
              <a:rPr kumimoji="0" lang="zh-CN" altLang="en-US"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2800" b="1"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87397" name="Text Box 5"/>
          <p:cNvSpPr txBox="1"/>
          <p:nvPr/>
        </p:nvSpPr>
        <p:spPr>
          <a:xfrm>
            <a:off x="3070225" y="568325"/>
            <a:ext cx="6875463" cy="1249363"/>
          </a:xfrm>
          <a:prstGeom prst="rect">
            <a:avLst/>
          </a:prstGeom>
          <a:noFill/>
          <a:ln w="9525">
            <a:noFill/>
          </a:ln>
        </p:spPr>
        <p:txBody>
          <a:bodyPr>
            <a:spAutoFit/>
          </a:bodyPr>
          <a:p>
            <a:r>
              <a:rPr lang="zh-CN" altLang="zh-CN" sz="2400" b="1" dirty="0">
                <a:solidFill>
                  <a:srgbClr val="FF0000"/>
                </a:solidFill>
                <a:latin typeface="黑体" panose="02010609060101010101" pitchFamily="49" charset="-122"/>
                <a:ea typeface="黑体" panose="02010609060101010101" pitchFamily="49" charset="-122"/>
              </a:rPr>
              <a:t>北方资本主义</a:t>
            </a:r>
            <a:r>
              <a:rPr lang="zh-CN" altLang="en-US" sz="2400" b="1" dirty="0">
                <a:solidFill>
                  <a:srgbClr val="FF0000"/>
                </a:solidFill>
                <a:latin typeface="黑体" panose="02010609060101010101" pitchFamily="49" charset="-122"/>
                <a:ea typeface="黑体" panose="02010609060101010101" pitchFamily="49" charset="-122"/>
              </a:rPr>
              <a:t>经济和</a:t>
            </a:r>
            <a:r>
              <a:rPr lang="zh-CN" altLang="zh-CN" sz="2400" b="1" dirty="0">
                <a:solidFill>
                  <a:srgbClr val="FF0000"/>
                </a:solidFill>
                <a:latin typeface="黑体" panose="02010609060101010101" pitchFamily="49" charset="-122"/>
                <a:ea typeface="黑体" panose="02010609060101010101" pitchFamily="49" charset="-122"/>
              </a:rPr>
              <a:t>南方种植园经济</a:t>
            </a:r>
            <a:endParaRPr lang="zh-CN" altLang="en-US" sz="2400" b="1" dirty="0">
              <a:solidFill>
                <a:srgbClr val="FF0000"/>
              </a:solidFill>
              <a:latin typeface="黑体" panose="02010609060101010101" pitchFamily="49" charset="-122"/>
              <a:ea typeface="黑体" panose="02010609060101010101" pitchFamily="49" charset="-122"/>
            </a:endParaRPr>
          </a:p>
          <a:p>
            <a:r>
              <a:rPr lang="zh-CN" altLang="en-US" sz="2400" b="1" dirty="0">
                <a:solidFill>
                  <a:srgbClr val="FF0000"/>
                </a:solidFill>
                <a:latin typeface="黑体" panose="02010609060101010101" pitchFamily="49" charset="-122"/>
                <a:ea typeface="黑体" panose="02010609060101010101" pitchFamily="49" charset="-122"/>
              </a:rPr>
              <a:t>      两种经济制度</a:t>
            </a:r>
            <a:r>
              <a:rPr lang="zh-CN" altLang="zh-CN" sz="2400" b="1" dirty="0">
                <a:solidFill>
                  <a:srgbClr val="FF0000"/>
                </a:solidFill>
                <a:latin typeface="黑体" panose="02010609060101010101" pitchFamily="49" charset="-122"/>
                <a:ea typeface="黑体" panose="02010609060101010101" pitchFamily="49" charset="-122"/>
              </a:rPr>
              <a:t>矛盾不可调和</a:t>
            </a:r>
            <a:endParaRPr lang="zh-CN" altLang="zh-CN" sz="2400" b="1" dirty="0">
              <a:solidFill>
                <a:srgbClr val="FF0000"/>
              </a:solidFill>
              <a:latin typeface="黑体" panose="02010609060101010101" pitchFamily="49" charset="-122"/>
              <a:ea typeface="黑体" panose="02010609060101010101" pitchFamily="49" charset="-122"/>
            </a:endParaRPr>
          </a:p>
          <a:p>
            <a:endParaRPr lang="zh-CN" altLang="zh-CN" sz="2800" b="1" dirty="0">
              <a:solidFill>
                <a:srgbClr val="FF0000"/>
              </a:solidFill>
              <a:latin typeface="黑体" panose="02010609060101010101" pitchFamily="49" charset="-122"/>
              <a:ea typeface="黑体" panose="02010609060101010101" pitchFamily="49" charset="-122"/>
            </a:endParaRPr>
          </a:p>
        </p:txBody>
      </p:sp>
      <p:sp>
        <p:nvSpPr>
          <p:cNvPr id="187398" name="Text Box 6"/>
          <p:cNvSpPr txBox="1"/>
          <p:nvPr/>
        </p:nvSpPr>
        <p:spPr>
          <a:xfrm>
            <a:off x="2484438" y="1844675"/>
            <a:ext cx="3249612" cy="460375"/>
          </a:xfrm>
          <a:prstGeom prst="rect">
            <a:avLst/>
          </a:prstGeom>
          <a:noFill/>
          <a:ln w="9525">
            <a:noFill/>
          </a:ln>
        </p:spPr>
        <p:txBody>
          <a:bodyPr>
            <a:spAutoFit/>
          </a:bodyPr>
          <a:p>
            <a:r>
              <a:rPr lang="zh-CN" altLang="zh-CN" sz="2400" b="1" dirty="0">
                <a:solidFill>
                  <a:srgbClr val="FF0000"/>
                </a:solidFill>
                <a:latin typeface="Arial" panose="020B0604020202020204" pitchFamily="34" charset="0"/>
                <a:ea typeface="黑体" panose="02010609060101010101" pitchFamily="49" charset="-122"/>
              </a:rPr>
              <a:t>林肯当选美国总统</a:t>
            </a:r>
            <a:endParaRPr lang="zh-CN" altLang="zh-CN" sz="2400" b="1" dirty="0">
              <a:solidFill>
                <a:srgbClr val="FF0000"/>
              </a:solidFill>
              <a:latin typeface="Arial" panose="020B0604020202020204" pitchFamily="34" charset="0"/>
              <a:ea typeface="黑体" panose="02010609060101010101" pitchFamily="49" charset="-122"/>
            </a:endParaRPr>
          </a:p>
        </p:txBody>
      </p:sp>
      <p:sp>
        <p:nvSpPr>
          <p:cNvPr id="187399" name="Text Box 7"/>
          <p:cNvSpPr txBox="1"/>
          <p:nvPr/>
        </p:nvSpPr>
        <p:spPr>
          <a:xfrm>
            <a:off x="2484438" y="2349500"/>
            <a:ext cx="4103688" cy="457200"/>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rPr>
              <a:t>1861年4月，南方挑起内战</a:t>
            </a:r>
            <a:endParaRPr kumimoji="0" lang="zh-CN"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endParaRPr>
          </a:p>
        </p:txBody>
      </p:sp>
      <p:sp>
        <p:nvSpPr>
          <p:cNvPr id="187400" name="Text Box 8"/>
          <p:cNvSpPr txBox="1"/>
          <p:nvPr/>
        </p:nvSpPr>
        <p:spPr>
          <a:xfrm>
            <a:off x="2411413" y="2852738"/>
            <a:ext cx="5184775" cy="952500"/>
          </a:xfrm>
          <a:prstGeom prst="rect">
            <a:avLst/>
          </a:prstGeom>
          <a:noFill/>
          <a:ln w="9525">
            <a:noFill/>
          </a:ln>
        </p:spPr>
        <p:txBody>
          <a:bodyPr>
            <a:spAutoFit/>
          </a:bodyPr>
          <a:p>
            <a:r>
              <a:rPr lang="zh-CN" altLang="en-US" sz="2400" b="1" dirty="0">
                <a:solidFill>
                  <a:srgbClr val="FF0000"/>
                </a:solidFill>
                <a:latin typeface="Arial" panose="020B0604020202020204" pitchFamily="34" charset="0"/>
                <a:ea typeface="黑体" panose="02010609060101010101" pitchFamily="49" charset="-122"/>
              </a:rPr>
              <a:t>颁布《宅地法》</a:t>
            </a:r>
            <a:r>
              <a:rPr lang="zh-CN" altLang="zh-CN" sz="2400" b="1" dirty="0">
                <a:solidFill>
                  <a:srgbClr val="FF0000"/>
                </a:solidFill>
                <a:latin typeface="Arial" panose="020B0604020202020204" pitchFamily="34" charset="0"/>
                <a:ea typeface="黑体" panose="02010609060101010101" pitchFamily="49" charset="-122"/>
              </a:rPr>
              <a:t>《解放黑人奴隶宣言》</a:t>
            </a:r>
            <a:endParaRPr lang="zh-CN" altLang="zh-CN" sz="2400" b="1" dirty="0">
              <a:solidFill>
                <a:srgbClr val="FF0000"/>
              </a:solidFill>
              <a:latin typeface="Arial" panose="020B0604020202020204" pitchFamily="34" charset="0"/>
              <a:ea typeface="黑体" panose="02010609060101010101" pitchFamily="49" charset="-122"/>
            </a:endParaRPr>
          </a:p>
          <a:p>
            <a:r>
              <a:rPr lang="zh-CN" altLang="zh-CN" sz="3200" b="1" dirty="0">
                <a:solidFill>
                  <a:srgbClr val="FF0000"/>
                </a:solidFill>
                <a:latin typeface="Arial" panose="020B0604020202020204" pitchFamily="34" charset="0"/>
                <a:ea typeface="宋体" panose="02010600030101010101" pitchFamily="2" charset="-122"/>
              </a:rPr>
              <a:t>  </a:t>
            </a:r>
            <a:endParaRPr lang="zh-CN" altLang="zh-CN" sz="3200" b="1" dirty="0">
              <a:solidFill>
                <a:srgbClr val="FF0000"/>
              </a:solidFill>
              <a:latin typeface="Arial" panose="020B0604020202020204" pitchFamily="34" charset="0"/>
              <a:ea typeface="宋体" panose="02010600030101010101" pitchFamily="2" charset="-122"/>
            </a:endParaRPr>
          </a:p>
        </p:txBody>
      </p:sp>
      <p:sp>
        <p:nvSpPr>
          <p:cNvPr id="187401" name="Text Box 9"/>
          <p:cNvSpPr txBox="1"/>
          <p:nvPr/>
        </p:nvSpPr>
        <p:spPr>
          <a:xfrm>
            <a:off x="2484438" y="3357563"/>
            <a:ext cx="3317875" cy="460375"/>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rPr>
              <a:t>1865年</a:t>
            </a:r>
            <a:r>
              <a:rPr kumimoji="0" lang="en-US"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rPr>
              <a:t>4</a:t>
            </a:r>
            <a:r>
              <a:rPr kumimoji="0" lang="zh-CN" altLang="en-US" sz="2400" b="1" kern="1200" cap="none" spc="0" normalizeH="0" baseline="0" noProof="1">
                <a:solidFill>
                  <a:schemeClr val="accent6"/>
                </a:solidFill>
                <a:latin typeface="黑体" panose="02010609060101010101" pitchFamily="49" charset="-122"/>
                <a:ea typeface="黑体" panose="02010609060101010101" pitchFamily="49" charset="-122"/>
                <a:cs typeface="+mn-cs"/>
              </a:rPr>
              <a:t>月</a:t>
            </a:r>
            <a:r>
              <a:rPr kumimoji="0" lang="zh-CN"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rPr>
              <a:t>，北方胜利</a:t>
            </a:r>
            <a:endParaRPr kumimoji="0" lang="zh-CN" altLang="zh-CN" sz="2400" b="1" kern="1200" cap="none" spc="0" normalizeH="0" baseline="0" noProof="1">
              <a:solidFill>
                <a:schemeClr val="accent6"/>
              </a:solidFill>
              <a:latin typeface="黑体" panose="02010609060101010101" pitchFamily="49" charset="-122"/>
              <a:ea typeface="黑体" panose="02010609060101010101" pitchFamily="49" charset="-122"/>
              <a:cs typeface="+mn-cs"/>
            </a:endParaRPr>
          </a:p>
        </p:txBody>
      </p:sp>
      <p:sp>
        <p:nvSpPr>
          <p:cNvPr id="187402" name="Text Box 10"/>
          <p:cNvSpPr txBox="1"/>
          <p:nvPr/>
        </p:nvSpPr>
        <p:spPr>
          <a:xfrm>
            <a:off x="2555875" y="4076700"/>
            <a:ext cx="3671888" cy="1066800"/>
          </a:xfrm>
          <a:prstGeom prst="rect">
            <a:avLst/>
          </a:prstGeom>
          <a:noFill/>
          <a:ln w="9525">
            <a:noFill/>
          </a:ln>
        </p:spPr>
        <p:txBody>
          <a:bodyPr>
            <a:spAutoFit/>
          </a:bodyPr>
          <a:p>
            <a:r>
              <a:rPr lang="en-US" altLang="zh-CN" b="1" dirty="0">
                <a:solidFill>
                  <a:srgbClr val="FF0000"/>
                </a:solidFill>
                <a:latin typeface="Arial" panose="020B0604020202020204" pitchFamily="34" charset="0"/>
                <a:ea typeface="宋体" panose="02010600030101010101" pitchFamily="2" charset="-122"/>
              </a:rPr>
              <a:t>   </a:t>
            </a:r>
            <a:r>
              <a:rPr lang="zh-CN" altLang="en-US" sz="2000" b="1" dirty="0">
                <a:solidFill>
                  <a:srgbClr val="FF0000"/>
                </a:solidFill>
                <a:latin typeface="Arial" panose="020B0604020202020204" pitchFamily="34" charset="0"/>
                <a:ea typeface="黑体" panose="02010609060101010101" pitchFamily="49" charset="-122"/>
              </a:rPr>
              <a:t>领导南北战争胜利；维护国家统一；解放黑人奴隶</a:t>
            </a:r>
            <a:endParaRPr lang="zh-CN" altLang="en-US" sz="2000" b="1" dirty="0">
              <a:solidFill>
                <a:srgbClr val="FF0000"/>
              </a:solidFill>
              <a:latin typeface="Arial" panose="020B0604020202020204" pitchFamily="34" charset="0"/>
              <a:ea typeface="黑体" panose="02010609060101010101" pitchFamily="49" charset="-122"/>
            </a:endParaRPr>
          </a:p>
          <a:p>
            <a:pPr>
              <a:spcBef>
                <a:spcPct val="20000"/>
              </a:spcBef>
            </a:pPr>
            <a:endParaRPr lang="zh-CN" altLang="zh-CN" sz="2000" b="1" dirty="0">
              <a:solidFill>
                <a:srgbClr val="FF0000"/>
              </a:solidFill>
              <a:latin typeface="Arial" panose="020B0604020202020204" pitchFamily="34" charset="0"/>
              <a:ea typeface="黑体" panose="02010609060101010101" pitchFamily="49" charset="-122"/>
            </a:endParaRPr>
          </a:p>
        </p:txBody>
      </p:sp>
      <p:sp>
        <p:nvSpPr>
          <p:cNvPr id="187404" name="Rectangle 12"/>
          <p:cNvSpPr>
            <a:spLocks noChangeArrowheads="1"/>
          </p:cNvSpPr>
          <p:nvPr/>
        </p:nvSpPr>
        <p:spPr bwMode="auto">
          <a:xfrm>
            <a:off x="171450" y="0"/>
            <a:ext cx="8972550" cy="579438"/>
          </a:xfrm>
          <a:prstGeom prst="rect">
            <a:avLst/>
          </a:prstGeom>
          <a:noFill/>
          <a:ln>
            <a:noFill/>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3200" b="1" i="0" u="none" strike="noStrike" kern="1200" cap="none" spc="0" normalizeH="0" baseline="0" noProof="0">
                <a:ln>
                  <a:noFill/>
                </a:ln>
                <a:solidFill>
                  <a:schemeClr val="accent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 </a:t>
            </a:r>
            <a:r>
              <a:rPr kumimoji="0" lang="en-US" altLang="zh-CN" sz="3200" b="1" i="0" u="none" strike="noStrike" kern="1200" cap="none" spc="0" normalizeH="0" baseline="0" noProof="0">
                <a:ln>
                  <a:noFill/>
                </a:ln>
                <a:solidFill>
                  <a:schemeClr val="accent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                    </a:t>
            </a:r>
            <a:r>
              <a:rPr kumimoji="0" lang="zh-CN" altLang="en-US"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本课的知识结构</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endParaRPr>
          </a:p>
        </p:txBody>
      </p:sp>
      <p:sp>
        <p:nvSpPr>
          <p:cNvPr id="187405" name="Text Box 13"/>
          <p:cNvSpPr txBox="1"/>
          <p:nvPr/>
        </p:nvSpPr>
        <p:spPr>
          <a:xfrm>
            <a:off x="2411413" y="1341438"/>
            <a:ext cx="2520950" cy="457200"/>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zh-CN" sz="2400" b="1" kern="1200" cap="none" spc="0" normalizeH="0" baseline="0" noProof="1">
                <a:solidFill>
                  <a:schemeClr val="accent6"/>
                </a:solidFill>
                <a:latin typeface="Arial" panose="020B0604020202020204" pitchFamily="34" charset="0"/>
                <a:ea typeface="黑体" panose="02010609060101010101" pitchFamily="49" charset="-122"/>
                <a:cs typeface="+mn-cs"/>
              </a:rPr>
              <a:t>奴隶制的存废</a:t>
            </a:r>
            <a:endParaRPr kumimoji="0" lang="zh-CN" altLang="zh-CN" sz="2400" b="1" kern="1200" cap="none" spc="0" normalizeH="0" baseline="0" noProof="1">
              <a:solidFill>
                <a:schemeClr val="accent6"/>
              </a:solidFill>
              <a:latin typeface="Arial" panose="020B0604020202020204" pitchFamily="34" charset="0"/>
              <a:ea typeface="黑体" panose="02010609060101010101" pitchFamily="49" charset="-122"/>
              <a:cs typeface="+mn-cs"/>
            </a:endParaRPr>
          </a:p>
        </p:txBody>
      </p:sp>
      <p:sp>
        <p:nvSpPr>
          <p:cNvPr id="2061" name="AutoShape 14"/>
          <p:cNvSpPr/>
          <p:nvPr/>
        </p:nvSpPr>
        <p:spPr>
          <a:xfrm>
            <a:off x="822325" y="981075"/>
            <a:ext cx="295275" cy="5111750"/>
          </a:xfrm>
          <a:prstGeom prst="leftBrace">
            <a:avLst>
              <a:gd name="adj1" fmla="val 98100"/>
              <a:gd name="adj2" fmla="val 50532"/>
            </a:avLst>
          </a:prstGeom>
          <a:noFill/>
          <a:ln w="9525" cap="flat" cmpd="sng">
            <a:solidFill>
              <a:srgbClr val="FF0000"/>
            </a:solidFill>
            <a:prstDash val="solid"/>
            <a:headEnd type="none" w="med" len="med"/>
            <a:tailEnd type="none" w="med" len="med"/>
          </a:ln>
        </p:spPr>
        <p:txBody>
          <a:bodyPr wrap="none" anchor="ctr"/>
          <a:p>
            <a:endParaRPr lang="zh-CN" altLang="en-US" dirty="0">
              <a:latin typeface="Arial" panose="020B0604020202020204" pitchFamily="34" charset="0"/>
              <a:ea typeface="宋体" panose="02010600030101010101" pitchFamily="2" charset="-122"/>
            </a:endParaRPr>
          </a:p>
        </p:txBody>
      </p:sp>
      <p:sp>
        <p:nvSpPr>
          <p:cNvPr id="2062" name="Text Box 18"/>
          <p:cNvSpPr txBox="1"/>
          <p:nvPr/>
        </p:nvSpPr>
        <p:spPr>
          <a:xfrm>
            <a:off x="2555875" y="5445125"/>
            <a:ext cx="3960813" cy="1014413"/>
          </a:xfrm>
          <a:prstGeom prst="rect">
            <a:avLst/>
          </a:prstGeom>
          <a:noFill/>
          <a:ln w="9525">
            <a:noFill/>
          </a:ln>
        </p:spPr>
        <p:txBody>
          <a:bodyPr>
            <a:spAutoFit/>
          </a:bodyPr>
          <a:p>
            <a:r>
              <a:rPr lang="en-US" altLang="zh-CN" sz="2000" b="1" dirty="0">
                <a:latin typeface="Arial" panose="020B0604020202020204" pitchFamily="34" charset="0"/>
                <a:ea typeface="黑体" panose="02010609060101010101" pitchFamily="49" charset="-122"/>
              </a:rPr>
              <a:t>   </a:t>
            </a:r>
            <a:r>
              <a:rPr lang="zh-CN" altLang="en-US" sz="2000" b="1" dirty="0">
                <a:latin typeface="Arial" panose="020B0604020202020204" pitchFamily="34" charset="0"/>
                <a:ea typeface="黑体" panose="02010609060101010101" pitchFamily="49" charset="-122"/>
              </a:rPr>
              <a:t>废除了</a:t>
            </a:r>
            <a:r>
              <a:rPr lang="zh-CN" altLang="en-US" sz="2000" b="1" dirty="0">
                <a:solidFill>
                  <a:srgbClr val="FF0000"/>
                </a:solidFill>
                <a:latin typeface="Arial" panose="020B0604020202020204" pitchFamily="34" charset="0"/>
                <a:ea typeface="黑体" panose="02010609060101010101" pitchFamily="49" charset="-122"/>
              </a:rPr>
              <a:t>奴隶制度，</a:t>
            </a:r>
            <a:r>
              <a:rPr lang="zh-CN" altLang="en-US" sz="2000" b="1" dirty="0">
                <a:latin typeface="Arial" panose="020B0604020202020204" pitchFamily="34" charset="0"/>
                <a:ea typeface="黑体" panose="02010609060101010101" pitchFamily="49" charset="-122"/>
              </a:rPr>
              <a:t>扫清了资本主义发展的最</a:t>
            </a:r>
            <a:r>
              <a:rPr lang="zh-CN" altLang="en-US" sz="2000" b="1" dirty="0">
                <a:solidFill>
                  <a:srgbClr val="FF0000"/>
                </a:solidFill>
                <a:latin typeface="Arial" panose="020B0604020202020204" pitchFamily="34" charset="0"/>
                <a:ea typeface="黑体" panose="02010609060101010101" pitchFamily="49" charset="-122"/>
              </a:rPr>
              <a:t>大障碍，</a:t>
            </a:r>
            <a:r>
              <a:rPr lang="zh-CN" altLang="en-US" sz="2000" b="1" dirty="0">
                <a:latin typeface="Arial" panose="020B0604020202020204" pitchFamily="34" charset="0"/>
                <a:ea typeface="黑体" panose="02010609060101010101" pitchFamily="49" charset="-122"/>
              </a:rPr>
              <a:t>为以后经济的迅速发展创造了条件。</a:t>
            </a:r>
            <a:endParaRPr lang="zh-CN" altLang="en-US" sz="2000" b="1" dirty="0">
              <a:latin typeface="Arial" panose="020B0604020202020204" pitchFamily="34" charset="0"/>
              <a:ea typeface="黑体" panose="02010609060101010101" pitchFamily="49" charset="-122"/>
            </a:endParaRPr>
          </a:p>
        </p:txBody>
      </p:sp>
      <p:sp>
        <p:nvSpPr>
          <p:cNvPr id="33806" name="Text Box 19"/>
          <p:cNvSpPr txBox="1"/>
          <p:nvPr/>
        </p:nvSpPr>
        <p:spPr>
          <a:xfrm>
            <a:off x="2555875" y="4946650"/>
            <a:ext cx="4032250" cy="396875"/>
          </a:xfrm>
          <a:prstGeom prst="rect">
            <a:avLst/>
          </a:prstGeom>
          <a:noFill/>
          <a:ln w="9525">
            <a:noFill/>
          </a:ln>
        </p:spPr>
        <p:txBody>
          <a:bodyPr>
            <a:spAutoFit/>
          </a:bodyPr>
          <a:lstStyle/>
          <a:p>
            <a:pPr marR="0" defTabSz="914400" fontAlgn="auto">
              <a:buClrTx/>
              <a:buSzTx/>
              <a:buFont typeface="Arial" panose="020B0604020202020204" pitchFamily="34" charset="0"/>
              <a:buNone/>
              <a:defRPr/>
            </a:pPr>
            <a:r>
              <a:rPr kumimoji="0" lang="zh-CN" altLang="en-US" sz="2000" b="1" kern="1200" cap="none" spc="0" normalizeH="0" baseline="0" noProof="1">
                <a:solidFill>
                  <a:schemeClr val="accent6"/>
                </a:solidFill>
                <a:latin typeface="Arial" panose="020B0604020202020204" pitchFamily="34" charset="0"/>
                <a:ea typeface="黑体" panose="02010609060101010101" pitchFamily="49" charset="-122"/>
                <a:cs typeface="+mn-cs"/>
              </a:rPr>
              <a:t>美国历史上第二次资产阶级革命</a:t>
            </a:r>
            <a:endParaRPr kumimoji="0" lang="zh-CN" altLang="en-US" sz="2000" b="1" kern="1200" cap="none" spc="0" normalizeH="0" baseline="0" noProof="1">
              <a:solidFill>
                <a:schemeClr val="accent6"/>
              </a:solidFill>
              <a:latin typeface="Arial" panose="020B0604020202020204" pitchFamily="34" charset="0"/>
              <a:ea typeface="黑体" panose="02010609060101010101" pitchFamily="49" charset="-122"/>
              <a:cs typeface="+mn-cs"/>
            </a:endParaRPr>
          </a:p>
        </p:txBody>
      </p:sp>
      <p:sp>
        <p:nvSpPr>
          <p:cNvPr id="2064" name="文本框 1"/>
          <p:cNvSpPr txBox="1"/>
          <p:nvPr/>
        </p:nvSpPr>
        <p:spPr>
          <a:xfrm>
            <a:off x="38100" y="2811463"/>
            <a:ext cx="736600" cy="3282950"/>
          </a:xfrm>
          <a:prstGeom prst="rect">
            <a:avLst/>
          </a:prstGeom>
          <a:noFill/>
          <a:ln w="9525">
            <a:noFill/>
          </a:ln>
        </p:spPr>
        <p:txBody>
          <a:bodyPr vert="eaVert">
            <a:spAutoFit/>
          </a:bodyPr>
          <a:p>
            <a:r>
              <a:rPr lang="zh-CN" altLang="en-US" sz="3600" b="1" dirty="0">
                <a:latin typeface="黑体" panose="02010609060101010101" pitchFamily="49" charset="-122"/>
                <a:ea typeface="黑体" panose="02010609060101010101" pitchFamily="49" charset="-122"/>
              </a:rPr>
              <a:t>美国内战</a:t>
            </a:r>
            <a:endParaRPr lang="zh-CN" altLang="en-US" sz="3600" b="1" dirty="0">
              <a:latin typeface="黑体" panose="02010609060101010101" pitchFamily="49" charset="-122"/>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7397"/>
                                        </p:tgtEl>
                                        <p:attrNameLst>
                                          <p:attrName>style.visibility</p:attrName>
                                        </p:attrNameLst>
                                      </p:cBhvr>
                                      <p:to>
                                        <p:strVal val="visible"/>
                                      </p:to>
                                    </p:set>
                                    <p:animEffect transition="in" filter="blinds(horizontal)">
                                      <p:cBhvr>
                                        <p:cTn id="7" dur="500"/>
                                        <p:tgtEl>
                                          <p:spTgt spid="18739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7405">
                                            <p:txEl>
                                              <p:charRg st="0" end="7"/>
                                            </p:txEl>
                                          </p:spTgt>
                                        </p:tgtEl>
                                        <p:attrNameLst>
                                          <p:attrName>style.visibility</p:attrName>
                                        </p:attrNameLst>
                                      </p:cBhvr>
                                      <p:to>
                                        <p:strVal val="visible"/>
                                      </p:to>
                                    </p:set>
                                    <p:animEffect transition="in" filter="wipe(down)">
                                      <p:cBhvr>
                                        <p:cTn id="12" dur="500"/>
                                        <p:tgtEl>
                                          <p:spTgt spid="187405">
                                            <p:txEl>
                                              <p:charRg st="0" end="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7398"/>
                                        </p:tgtEl>
                                        <p:attrNameLst>
                                          <p:attrName>style.visibility</p:attrName>
                                        </p:attrNameLst>
                                      </p:cBhvr>
                                      <p:to>
                                        <p:strVal val="visible"/>
                                      </p:to>
                                    </p:set>
                                    <p:animEffect transition="in" filter="blinds(horizontal)">
                                      <p:cBhvr>
                                        <p:cTn id="17" dur="500"/>
                                        <p:tgtEl>
                                          <p:spTgt spid="18739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7399"/>
                                        </p:tgtEl>
                                        <p:attrNameLst>
                                          <p:attrName>style.visibility</p:attrName>
                                        </p:attrNameLst>
                                      </p:cBhvr>
                                      <p:to>
                                        <p:strVal val="visible"/>
                                      </p:to>
                                    </p:set>
                                    <p:animEffect transition="in" filter="blinds(horizontal)">
                                      <p:cBhvr>
                                        <p:cTn id="22" dur="500"/>
                                        <p:tgtEl>
                                          <p:spTgt spid="18739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7400"/>
                                        </p:tgtEl>
                                        <p:attrNameLst>
                                          <p:attrName>style.visibility</p:attrName>
                                        </p:attrNameLst>
                                      </p:cBhvr>
                                      <p:to>
                                        <p:strVal val="visible"/>
                                      </p:to>
                                    </p:set>
                                    <p:animEffect transition="in" filter="blinds(horizontal)">
                                      <p:cBhvr>
                                        <p:cTn id="27" dur="500"/>
                                        <p:tgtEl>
                                          <p:spTgt spid="18740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7401"/>
                                        </p:tgtEl>
                                        <p:attrNameLst>
                                          <p:attrName>style.visibility</p:attrName>
                                        </p:attrNameLst>
                                      </p:cBhvr>
                                      <p:to>
                                        <p:strVal val="visible"/>
                                      </p:to>
                                    </p:set>
                                    <p:animEffect transition="in" filter="blinds(horizontal)">
                                      <p:cBhvr>
                                        <p:cTn id="32" dur="500"/>
                                        <p:tgtEl>
                                          <p:spTgt spid="18740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7402"/>
                                        </p:tgtEl>
                                        <p:attrNameLst>
                                          <p:attrName>style.visibility</p:attrName>
                                        </p:attrNameLst>
                                      </p:cBhvr>
                                      <p:to>
                                        <p:strVal val="visible"/>
                                      </p:to>
                                    </p:set>
                                    <p:animEffect transition="in" filter="blinds(horizontal)">
                                      <p:cBhvr>
                                        <p:cTn id="37" dur="500"/>
                                        <p:tgtEl>
                                          <p:spTgt spid="187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7" grpId="0" animBg="1"/>
      <p:bldP spid="187398" grpId="0" animBg="1"/>
      <p:bldP spid="187399" grpId="0" animBg="1"/>
      <p:bldP spid="187400" grpId="0" animBg="1"/>
      <p:bldP spid="187401" grpId="0" animBg="1"/>
      <p:bldP spid="187402" grpId="0" animBg="1"/>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Lst>
</file>

<file path=ppt/tags/tag5.xml><?xml version="1.0" encoding="utf-8"?>
<p:tagLst xmlns:p="http://schemas.openxmlformats.org/presentationml/2006/main">
  <p:tag name="KSO_WM_TAG_VERSION" val="1.0"/>
  <p:tag name="KSO_WM_TEMPLATE_CATEGORY" val="custom"/>
  <p:tag name="KSO_WM_TEMPLATE_INDEX" val="20184553"/>
</p:tagLst>
</file>

<file path=ppt/tags/tag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8.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9.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0.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1.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2.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3.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4.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5.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6.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 name="KSO_WM_SLIDE_MODEL_TYPE" val="timeline"/>
</p:tagLst>
</file>

<file path=ppt/tags/tag17.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5396</Words>
  <PresentationFormat>全屏显示(4:3)</PresentationFormat>
  <Paragraphs>684</Paragraphs>
  <Slides>36</Slides>
  <Notes>13</Notes>
  <HiddenSlides>0</HiddenSlides>
  <MMClips>0</MMClips>
  <ScaleCrop>false</ScaleCrop>
  <HeadingPairs>
    <vt:vector size="8" baseType="variant">
      <vt:variant>
        <vt:lpstr>已用的字体</vt:lpstr>
      </vt:variant>
      <vt:variant>
        <vt:i4>27</vt:i4>
      </vt:variant>
      <vt:variant>
        <vt:lpstr>主题</vt:lpstr>
      </vt:variant>
      <vt:variant>
        <vt:i4>2</vt:i4>
      </vt:variant>
      <vt:variant>
        <vt:lpstr>嵌入 OLE 服务器</vt:lpstr>
      </vt:variant>
      <vt:variant>
        <vt:i4>2</vt:i4>
      </vt:variant>
      <vt:variant>
        <vt:lpstr>幻灯片标题</vt:lpstr>
      </vt:variant>
      <vt:variant>
        <vt:i4>36</vt:i4>
      </vt:variant>
    </vt:vector>
  </HeadingPairs>
  <TitlesOfParts>
    <vt:vector size="67" baseType="lpstr">
      <vt:lpstr>Arial</vt:lpstr>
      <vt:lpstr>宋体</vt:lpstr>
      <vt:lpstr>Wingdings</vt:lpstr>
      <vt:lpstr>微软雅黑</vt:lpstr>
      <vt:lpstr>Calibri</vt:lpstr>
      <vt:lpstr>黑体</vt:lpstr>
      <vt:lpstr>Times New Roman</vt:lpstr>
      <vt:lpstr>楷体_GB2312</vt:lpstr>
      <vt:lpstr>隶书</vt:lpstr>
      <vt:lpstr>华文行楷</vt:lpstr>
      <vt:lpstr>楷体</vt:lpstr>
      <vt:lpstr>+mn-ea</vt:lpstr>
      <vt:lpstr>Tahoma</vt:lpstr>
      <vt:lpstr>华文中宋</vt:lpstr>
      <vt:lpstr>方正舒体</vt:lpstr>
      <vt:lpstr>Monotype Corsiva</vt:lpstr>
      <vt:lpstr>Courier New</vt:lpstr>
      <vt:lpstr>Arial Unicode MS</vt:lpstr>
      <vt:lpstr>幼圆</vt:lpstr>
      <vt:lpstr>迷你简琥珀</vt:lpstr>
      <vt:lpstr>Arial Narrow</vt:lpstr>
      <vt:lpstr>华文新魏</vt:lpstr>
      <vt:lpstr>隶书</vt:lpstr>
      <vt:lpstr>华文宋体</vt:lpstr>
      <vt:lpstr>新宋体</vt:lpstr>
      <vt:lpstr>Segoe Print</vt:lpstr>
      <vt:lpstr>Arial Unicode MS</vt:lpstr>
      <vt:lpstr>Office 主题</vt:lpstr>
      <vt:lpstr>1_Office 主题</vt:lpstr>
      <vt:lpstr>CorelDRAW.Graphic.10</vt:lpstr>
      <vt:lpstr>CorelDRAW.Graphic.10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2018-03-01T02:03:00Z</dcterms:created>
  <dcterms:modified xsi:type="dcterms:W3CDTF">2018-11-11T23:51:17Z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y fmtid="{D5CDD505-2E9C-101B-9397-08002B2CF9AE}" pid="3" name="KSORubyTemplateID">
    <vt:lpwstr>13</vt:lpwstr>
  </property>
</Properties>
</file>