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846" r:id="rId4"/>
    <p:sldId id="598" r:id="rId5"/>
    <p:sldId id="847" r:id="rId6"/>
    <p:sldId id="692" r:id="rId7"/>
    <p:sldId id="738" r:id="rId8"/>
    <p:sldId id="739" r:id="rId9"/>
    <p:sldId id="267" r:id="rId10"/>
    <p:sldId id="268" r:id="rId11"/>
    <p:sldId id="269" r:id="rId12"/>
    <p:sldId id="270" r:id="rId13"/>
    <p:sldId id="271" r:id="rId14"/>
    <p:sldId id="272" r:id="rId15"/>
    <p:sldId id="273" r:id="rId16"/>
    <p:sldId id="747" r:id="rId17"/>
    <p:sldId id="274" r:id="rId18"/>
    <p:sldId id="275" r:id="rId19"/>
    <p:sldId id="276" r:id="rId20"/>
    <p:sldId id="919" r:id="rId21"/>
    <p:sldId id="277" r:id="rId22"/>
    <p:sldId id="315" r:id="rId23"/>
    <p:sldId id="278" r:id="rId24"/>
    <p:sldId id="347" r:id="rId25"/>
    <p:sldId id="896" r:id="rId26"/>
    <p:sldId id="291" r:id="rId27"/>
    <p:sldId id="283" r:id="rId28"/>
    <p:sldId id="744" r:id="rId29"/>
    <p:sldId id="318" r:id="rId30"/>
    <p:sldId id="849" r:id="rId31"/>
    <p:sldId id="848" r:id="rId32"/>
    <p:sldId id="850" r:id="rId33"/>
    <p:sldId id="693" r:id="rId34"/>
    <p:sldId id="599" r:id="rId35"/>
    <p:sldId id="889" r:id="rId36"/>
    <p:sldId id="801" r:id="rId37"/>
    <p:sldId id="892" r:id="rId38"/>
    <p:sldId id="894" r:id="rId39"/>
  </p:sldIdLst>
  <p:sldSz cx="12192000" cy="6858000"/>
  <p:notesSz cx="6858000" cy="9144000"/>
  <p:custDataLst>
    <p:tags r:id="rId4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D1EB4F93-FCA8-4EEC-9443-8345B799BBD5}">
          <p14:sldIdLst>
            <p14:sldId id="846"/>
            <p14:sldId id="598"/>
            <p14:sldId id="847"/>
            <p14:sldId id="692"/>
            <p14:sldId id="738"/>
            <p14:sldId id="739"/>
            <p14:sldId id="267"/>
            <p14:sldId id="268"/>
            <p14:sldId id="269"/>
            <p14:sldId id="270"/>
            <p14:sldId id="271"/>
            <p14:sldId id="272"/>
            <p14:sldId id="273"/>
            <p14:sldId id="747"/>
            <p14:sldId id="274"/>
            <p14:sldId id="275"/>
            <p14:sldId id="276"/>
            <p14:sldId id="919"/>
            <p14:sldId id="277"/>
            <p14:sldId id="315"/>
            <p14:sldId id="278"/>
            <p14:sldId id="347"/>
            <p14:sldId id="896"/>
            <p14:sldId id="291"/>
            <p14:sldId id="283"/>
            <p14:sldId id="744"/>
            <p14:sldId id="318"/>
            <p14:sldId id="849"/>
            <p14:sldId id="848"/>
            <p14:sldId id="850"/>
            <p14:sldId id="693"/>
            <p14:sldId id="599"/>
            <p14:sldId id="889"/>
            <p14:sldId id="801"/>
            <p14:sldId id="892"/>
            <p14:sldId id="894"/>
          </p14:sldIdLst>
        </p14:section>
      </p14:sectionLst>
    </p:ext>
  </p:extLst>
</p:presentation>
</file>

<file path=ppt/commentAuthors.xml><?xml version="1.0" encoding="utf-8"?>
<p:cmAuthorLst xmlns:p="http://schemas.openxmlformats.org/presentationml/2006/main">
  <p:cmAuthor id="0" name="PC" initials="" lastIdx="0" clrIdx="0"/>
  <p:cmAuthor id="1" name="作者" initials="作"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06" y="-90"/>
      </p:cViewPr>
      <p:guideLst>
        <p:guide orient="horz" pos="2160"/>
        <p:guide pos="384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tags" Target="tags/tag7.xml" /><Relationship Id="rId41" Type="http://schemas.openxmlformats.org/officeDocument/2006/relationships/presProps" Target="presProps.xml" /><Relationship Id="rId42" Type="http://schemas.openxmlformats.org/officeDocument/2006/relationships/viewProps" Target="viewProps.xml" /><Relationship Id="rId43" Type="http://schemas.openxmlformats.org/officeDocument/2006/relationships/theme" Target="theme/theme1.xml" /><Relationship Id="rId44" Type="http://schemas.openxmlformats.org/officeDocument/2006/relationships/tableStyles" Target="tableStyles.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a:defRPr sz="1200"/>
            </a:lvl1pPr>
          </a:lstStyle>
          <a:p>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defPPr/>
            <a:lvl1pPr algn="r">
              <a:defRPr sz="1200"/>
            </a:lvl1pPr>
          </a:lstStyle>
          <a:p>
            <a:pPr/>
            <a:fld id="{D2A48B96-639E-45A3-A0BA-2464DFDB1FAA}" type="datetimeFigureOut">
              <a:rPr lang="zh-CN" altLang="en-US" smtClean="0"/>
              <a:pPr/>
              <a:t>2020-7-1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defPPr/>
            <a:lvl1pPr algn="l">
              <a:defRPr sz="1200"/>
            </a:lvl1pPr>
          </a:lstStyle>
          <a:p>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defPPr/>
            <a:lvl1pPr algn="r">
              <a:defRPr sz="1200"/>
            </a:lvl1pPr>
          </a:lstStyle>
          <a:p>
            <a:pPr/>
            <a:fld id="{A6837353-30EB-4A48-80EB-173D804AEFBD}" type="slidenum">
              <a:rPr lang="zh-CN" altLang="en-US" smtClean="0"/>
              <a:pPr/>
              <a:t>‹#›</a:t>
            </a:fld>
            <a:endParaRPr lang="zh-CN" altLang="en-US"/>
          </a:p>
        </p:txBody>
      </p:sp>
    </p:spTree>
    <p:extLst>
      <p:ext uri="{BB962C8B-B14F-4D97-AF65-F5344CB8AC3E}">
        <p14:creationId xmlns:p14="http://schemas.microsoft.com/office/powerpoint/2010/main" val="2667282652"/>
      </p:ext>
    </p:extLst>
  </p:cSld>
  <p:clrMap bg1="lt1" tx1="dk1" bg2="lt2" tx2="dk2" accent1="accent1" accent2="accent2" accent3="accent3" accent4="accent4" accent5="accent5" accent6="accent6" hlink="hlink" folHlink="folHlink"/>
  <p:notesStyl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169" name="幻灯片图像占位符 1"/>
          <p:cNvSpPr>
            <a:spLocks noGrp="1" noRot="1" noChangeAspect="1"/>
          </p:cNvSpPr>
          <p:nvPr>
            <p:ph type="sldImg"/>
          </p:nvPr>
        </p:nvSpPr>
        <p:spPr/>
      </p:sp>
      <p:sp>
        <p:nvSpPr>
          <p:cNvPr id="7170" name="文本占位符 2"/>
          <p:cNvSpPr>
            <a:spLocks noGrp="1"/>
          </p:cNvSpPr>
          <p:nvPr>
            <p:ph type="body" idx="1"/>
          </p:nvPr>
        </p:nvSpPr>
        <p:spPr/>
        <p:txBody>
          <a:bodyPr lIns="91440" tIns="45720" rIns="91440" bIns="45720" anchor="t"/>
          <a:lstStyle>
            <a:defPPr/>
          </a:lstStyle>
          <a:p>
            <a:pPr lvl="0"/>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defPPr/>
          </a:lstStyle>
          <a:p>
            <a:pP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defPPr/>
          </a:lstStyle>
          <a:p>
            <a:pP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5952E1B5-62DD-4486-B670-9F0B686C6C5B}" type="slidenum">
              <a:rPr lang="zh-CN" altLang="en-US" smtClean="0"/>
              <a:pPr/>
              <a:t>29</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defPPr/>
            <a:lvl1pPr algn="ctr">
              <a:defRPr sz="6000"/>
            </a:lvl1pPr>
          </a:lstStyle>
          <a:p>
            <a:pPr/>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defPPr/>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defPPr/>
          </a:lstStyle>
          <a:p>
            <a:pPr/>
            <a:fld id="{D997B5FA-0921-464F-AAE1-844C04324D75}" type="datetimeFigureOut">
              <a:rPr lang="zh-CN" altLang="en-US" smtClean="0"/>
              <a:pPr/>
              <a:t>2020-7-1</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内容占位符 2"/>
          <p:cNvSpPr>
            <a:spLocks noGrp="1"/>
          </p:cNvSpPr>
          <p:nvPr>
            <p:ph idx="1"/>
          </p:nvPr>
        </p:nvSpPr>
        <p:spPr/>
        <p:txBody>
          <a:bodyPr/>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defPPr/>
          </a:lstStyle>
          <a:p>
            <a:pPr/>
            <a:fld id="{D997B5FA-0921-464F-AAE1-844C04324D75}" type="datetimeFigureOut">
              <a:rPr lang="zh-CN" altLang="en-US" smtClean="0"/>
              <a:pPr/>
              <a:t>2020-7-1</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defPPr/>
            <a:lvl1pPr>
              <a:defRPr sz="6000"/>
            </a:lvl1pPr>
          </a:lstStyle>
          <a:p>
            <a:pPr/>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defPPr/>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defPPr/>
          </a:lstStyle>
          <a:p>
            <a:pPr/>
            <a:fld id="{D997B5FA-0921-464F-AAE1-844C04324D75}" type="datetimeFigureOut">
              <a:rPr lang="zh-CN" altLang="en-US" smtClean="0"/>
              <a:pPr/>
              <a:t>2020-7-1</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defPPr/>
          </a:lstStyle>
          <a:p>
            <a:pPr/>
            <a:fld id="{D997B5FA-0921-464F-AAE1-844C04324D75}" type="datetimeFigureOut">
              <a:rPr lang="zh-CN" altLang="en-US" smtClean="0"/>
              <a:pPr/>
              <a:t>2020-7-1</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defPPr/>
          </a:lstStyle>
          <a:p>
            <a:pPr/>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defPPr/>
          </a:lstStyle>
          <a:p>
            <a:pPr/>
            <a:fld id="{D997B5FA-0921-464F-AAE1-844C04324D75}" type="datetimeFigureOut">
              <a:rPr lang="zh-CN" altLang="en-US" smtClean="0"/>
              <a:pPr/>
              <a:t>2020-7-1</a:t>
            </a:fld>
            <a:endParaRPr lang="zh-CN" altLang="en-US"/>
          </a:p>
        </p:txBody>
      </p:sp>
      <p:sp>
        <p:nvSpPr>
          <p:cNvPr id="8" name="页脚占位符 7"/>
          <p:cNvSpPr>
            <a:spLocks noGrp="1"/>
          </p:cNvSpPr>
          <p:nvPr>
            <p:ph type="ftr" sz="quarter" idx="11"/>
          </p:nvPr>
        </p:nvSpPr>
        <p:spPr/>
        <p:txBody>
          <a:bodyPr/>
          <a:lstStyle>
            <a:defPPr/>
          </a:lstStyle>
          <a:p>
            <a:pPr/>
            <a:endParaRPr lang="zh-CN" altLang="en-US"/>
          </a:p>
        </p:txBody>
      </p:sp>
      <p:sp>
        <p:nvSpPr>
          <p:cNvPr id="9" name="灯片编号占位符 8"/>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defPPr/>
          </a:lstStyle>
          <a:p>
            <a:pPr/>
            <a:fld id="{D997B5FA-0921-464F-AAE1-844C04324D75}" type="datetimeFigureOut">
              <a:rPr lang="zh-CN" altLang="en-US" smtClean="0"/>
              <a:pPr/>
              <a:t>2020-7-1</a:t>
            </a:fld>
            <a:endParaRPr lang="zh-CN" altLang="en-US"/>
          </a:p>
        </p:txBody>
      </p:sp>
      <p:sp>
        <p:nvSpPr>
          <p:cNvPr id="4" name="页脚占位符 3"/>
          <p:cNvSpPr>
            <a:spLocks noGrp="1"/>
          </p:cNvSpPr>
          <p:nvPr>
            <p:ph type="ftr" sz="quarter" idx="11"/>
          </p:nvPr>
        </p:nvSpPr>
        <p:spPr/>
        <p:txBody>
          <a:bodyPr/>
          <a:lstStyle>
            <a:defPPr/>
          </a:lstStyle>
          <a:p>
            <a:pPr/>
            <a:endParaRPr lang="zh-CN" altLang="en-US"/>
          </a:p>
        </p:txBody>
      </p:sp>
      <p:sp>
        <p:nvSpPr>
          <p:cNvPr id="5" name="灯片编号占位符 4"/>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D997B5FA-0921-464F-AAE1-844C04324D75}" type="datetimeFigureOut">
              <a:rPr lang="zh-CN" altLang="en-US" smtClean="0"/>
              <a:pPr/>
              <a:t>2020-7-1</a:t>
            </a:fld>
            <a:endParaRPr lang="zh-CN" altLang="en-US"/>
          </a:p>
        </p:txBody>
      </p:sp>
      <p:sp>
        <p:nvSpPr>
          <p:cNvPr id="3" name="页脚占位符 2"/>
          <p:cNvSpPr>
            <a:spLocks noGrp="1"/>
          </p:cNvSpPr>
          <p:nvPr>
            <p:ph type="ftr" sz="quarter" idx="11"/>
          </p:nvPr>
        </p:nvSpPr>
        <p:spPr/>
        <p:txBody>
          <a:bodyPr/>
          <a:lstStyle>
            <a:defPPr/>
          </a:lstStyle>
          <a:p>
            <a:pPr/>
            <a:endParaRPr lang="zh-CN" altLang="en-US"/>
          </a:p>
        </p:txBody>
      </p:sp>
      <p:sp>
        <p:nvSpPr>
          <p:cNvPr id="4" name="灯片编号占位符 3"/>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defPPr/>
            <a:lvl1pPr>
              <a:defRPr sz="3200"/>
            </a:lvl1pPr>
          </a:lstStyle>
          <a:p>
            <a:pPr/>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defPPr/>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defPPr/>
          </a:lstStyle>
          <a:p>
            <a:pPr/>
            <a:fld id="{D997B5FA-0921-464F-AAE1-844C04324D75}" type="datetimeFigureOut">
              <a:rPr lang="zh-CN" altLang="en-US" smtClean="0"/>
              <a:pPr/>
              <a:t>2020-7-1</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defPPr/>
            <a:lvl1pPr>
              <a:defRPr sz="3200"/>
            </a:lvl1pPr>
          </a:lstStyle>
          <a:p>
            <a:pPr/>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endParaRPr lang="zh-CN" altLang="en-US"/>
          </a:p>
        </p:txBody>
      </p:sp>
      <p:sp>
        <p:nvSpPr>
          <p:cNvPr id="4" name="文本占位符 3"/>
          <p:cNvSpPr>
            <a:spLocks noGrp="1"/>
          </p:cNvSpPr>
          <p:nvPr>
            <p:ph type="body" sz="half" idx="2"/>
          </p:nvPr>
        </p:nvSpPr>
        <p:spPr>
          <a:xfrm>
            <a:off x="839788" y="2057400"/>
            <a:ext cx="3932237" cy="3811588"/>
          </a:xfrm>
        </p:spPr>
        <p:txBody>
          <a:bodyPr/>
          <a:lstStyle>
            <a:defPPr/>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defPPr/>
          </a:lstStyle>
          <a:p>
            <a:pPr/>
            <a:fld id="{D997B5FA-0921-464F-AAE1-844C04324D75}" type="datetimeFigureOut">
              <a:rPr lang="zh-CN" altLang="en-US" smtClean="0"/>
              <a:pPr/>
              <a:t>2020-7-1</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defPPr/>
          </a:lstStyle>
          <a:p>
            <a:pPr/>
            <a:fld id="{D997B5FA-0921-464F-AAE1-844C04324D75}" type="datetimeFigureOut">
              <a:rPr lang="zh-CN" altLang="en-US" smtClean="0"/>
              <a:pPr/>
              <a:t>2020-7-1</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defPPr/>
          </a:lstStyle>
          <a:p>
            <a:pPr/>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defPPr/>
          </a:lstStyle>
          <a:p>
            <a:pPr/>
            <a:fld id="{D997B5FA-0921-464F-AAE1-844C04324D75}" type="datetimeFigureOut">
              <a:rPr lang="zh-CN" altLang="en-US" smtClean="0"/>
              <a:pPr/>
              <a:t>2020-7-1</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def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defPPr/>
            <a:lvl1pPr algn="l">
              <a:defRPr sz="1200">
                <a:solidFill>
                  <a:schemeClr val="tx1">
                    <a:tint val="75000"/>
                  </a:schemeClr>
                </a:solidFill>
              </a:defRPr>
            </a:lvl1pPr>
          </a:lstStyle>
          <a:p>
            <a:pPr/>
            <a:fld id="{D997B5FA-0921-464F-AAE1-844C04324D75}" type="datetimeFigureOut">
              <a:rPr lang="zh-CN" altLang="en-US" smtClean="0"/>
              <a:pPr/>
              <a:t>2020-7-1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defPPr/>
            <a:lvl1pPr algn="ctr">
              <a:defRPr sz="1200">
                <a:solidFill>
                  <a:schemeClr val="tx1">
                    <a:tint val="75000"/>
                  </a:schemeClr>
                </a:solidFill>
              </a:defRPr>
            </a:lvl1pPr>
          </a:lstStyle>
          <a:p>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defPPr/>
            <a:lvl1pPr algn="r">
              <a:defRPr sz="1200">
                <a:solidFill>
                  <a:schemeClr val="tx1">
                    <a:tint val="75000"/>
                  </a:schemeClr>
                </a:solidFill>
              </a:defRPr>
            </a:lvl1pPr>
          </a:lstStyle>
          <a:p>
            <a:pPr/>
            <a:fld id="{565CE74E-AB26-4998-AD42-012C4C1AD07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8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8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8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8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2.png" /><Relationship Id="rId4" Type="http://schemas.openxmlformats.org/officeDocument/2006/relationships/image" Target="../media/image3.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4.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 Id="rId3" Type="http://schemas.openxmlformats.org/officeDocument/2006/relationships/image" Target="../media/image8.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jpeg" /><Relationship Id="rId3" Type="http://schemas.openxmlformats.org/officeDocument/2006/relationships/image" Target="../media/image10.jpeg" /><Relationship Id="rId4" Type="http://schemas.openxmlformats.org/officeDocument/2006/relationships/image" Target="../media/image11.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14.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png" /><Relationship Id="rId3" Type="http://schemas.openxmlformats.org/officeDocument/2006/relationships/image" Target="../media/image16.png" /><Relationship Id="rId4" Type="http://schemas.openxmlformats.org/officeDocument/2006/relationships/image" Target="../media/image1.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png" /><Relationship Id="rId3" Type="http://schemas.microsoft.com/office/2007/relationships/hdphoto" Target="../media/image18.wdp" /><Relationship Id="rId4" Type="http://schemas.openxmlformats.org/officeDocument/2006/relationships/image" Target="../media/image19.png" /><Relationship Id="rId5" Type="http://schemas.openxmlformats.org/officeDocument/2006/relationships/image" Target="../media/image20.png" /><Relationship Id="rId6" Type="http://schemas.openxmlformats.org/officeDocument/2006/relationships/image" Target="../media/image21.png" /><Relationship Id="rId7" Type="http://schemas.openxmlformats.org/officeDocument/2006/relationships/image" Target="../media/image22.png" /><Relationship Id="rId8" Type="http://schemas.openxmlformats.org/officeDocument/2006/relationships/image" Target="../media/image23.png" /><Relationship Id="rId9" Type="http://schemas.openxmlformats.org/officeDocument/2006/relationships/image" Target="../media/image24.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6.jpeg" /><Relationship Id="rId3" Type="http://schemas.openxmlformats.org/officeDocument/2006/relationships/image" Target="../media/image27.jpeg" /><Relationship Id="rId4" Type="http://schemas.openxmlformats.org/officeDocument/2006/relationships/hyperlink" Target="http://www.chinainfo.gov.cn/data/200603/1_20060313_130852.html" TargetMode="External" /><Relationship Id="rId5" Type="http://schemas.openxmlformats.org/officeDocument/2006/relationships/image" Target="../media/image28.jpeg" /><Relationship Id="rId6" Type="http://schemas.openxmlformats.org/officeDocument/2006/relationships/hyperlink" Target="http://lfxyw.vicp.net/yuanchen/2005qiu/xxpd/kczy/05-06shang/ks/4/13/kebiao/1/kzzl5.htm" TargetMode="External" /><Relationship Id="rId7" Type="http://schemas.openxmlformats.org/officeDocument/2006/relationships/image" Target="../media/image29.jpeg" /><Relationship Id="rId8" Type="http://schemas.openxmlformats.org/officeDocument/2006/relationships/image" Target="../media/image30.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1.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tags" Target="../tags/tag5.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6.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2.jpeg" /><Relationship Id="rId3" Type="http://schemas.openxmlformats.org/officeDocument/2006/relationships/image" Target="../media/image33.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image" Target="../media/image34.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5.jpeg" /><Relationship Id="rId3" Type="http://schemas.openxmlformats.org/officeDocument/2006/relationships/image" Target="../media/image36.jpeg" /><Relationship Id="rId4" Type="http://schemas.openxmlformats.org/officeDocument/2006/relationships/image" Target="../media/image3.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7659" name="图片 11275" descr="earth2"/>
          <p:cNvPicPr>
            <a:picLocks noChangeAspect="1"/>
          </p:cNvPicPr>
          <p:nvPr/>
        </p:nvPicPr>
        <p:blipFill>
          <a:blip r:embed="rId2"/>
          <a:stretch>
            <a:fillRect/>
          </a:stretch>
        </p:blipFill>
        <p:spPr>
          <a:xfrm>
            <a:off x="8561705" y="1117600"/>
            <a:ext cx="3630295" cy="3705225"/>
          </a:xfrm>
          <a:prstGeom prst="rect">
            <a:avLst/>
          </a:prstGeom>
          <a:noFill/>
          <a:ln w="9525">
            <a:noFill/>
          </a:ln>
        </p:spPr>
      </p:pic>
      <p:sp>
        <p:nvSpPr>
          <p:cNvPr id="13314" name="矩形 8"/>
          <p:cNvSpPr/>
          <p:nvPr/>
        </p:nvSpPr>
        <p:spPr>
          <a:xfrm>
            <a:off x="1524000" y="5327650"/>
            <a:ext cx="9139238" cy="1557338"/>
          </a:xfrm>
          <a:prstGeom prst="rect">
            <a:avLst/>
          </a:prstGeom>
          <a:noFill/>
          <a:ln w="25400">
            <a:noFill/>
          </a:ln>
        </p:spPr>
        <p:txBody>
          <a:bodyPr anchor="ctr"/>
          <a:lstStyle>
            <a:defPPr/>
          </a:lstStyle>
          <a:p>
            <a:pPr algn="ctr"/>
            <a:endParaRPr lang="zh-CN" altLang="zh-CN" sz="2800">
              <a:solidFill>
                <a:srgbClr val="FFFFFF"/>
              </a:solidFill>
              <a:latin typeface="宋体" panose="02010600030101010101" pitchFamily="2" charset="-122"/>
              <a:ea typeface="宋体" panose="02010600030101010101" pitchFamily="2" charset="-122"/>
            </a:endParaRPr>
          </a:p>
        </p:txBody>
      </p:sp>
      <p:sp>
        <p:nvSpPr>
          <p:cNvPr id="13315" name="Text Box 7"/>
          <p:cNvSpPr txBox="1"/>
          <p:nvPr/>
        </p:nvSpPr>
        <p:spPr>
          <a:xfrm>
            <a:off x="3276600" y="228600"/>
            <a:ext cx="6261100" cy="706755"/>
          </a:xfrm>
          <a:prstGeom prst="rect">
            <a:avLst/>
          </a:prstGeom>
          <a:noFill/>
          <a:ln w="9525">
            <a:noFill/>
          </a:ln>
        </p:spPr>
        <p:txBody>
          <a:bodyPr anchor="t">
            <a:spAutoFit/>
          </a:bodyPr>
          <a:lstStyle>
            <a:defPPr/>
          </a:lstStyle>
          <a:p>
            <a:pPr>
              <a:spcBef>
                <a:spcPct val="50000"/>
              </a:spcBef>
            </a:pPr>
            <a:r>
              <a:rPr lang="zh-CN" altLang="en-US" sz="4000" b="1">
                <a:latin typeface="黑体" panose="02010609060101010101" pitchFamily="49" charset="-122"/>
                <a:ea typeface="黑体" panose="02010609060101010101" pitchFamily="49" charset="-122"/>
              </a:rPr>
              <a:t>第</a:t>
            </a:r>
            <a:r>
              <a:rPr lang="en-US" altLang="zh-CN" sz="4000" b="1">
                <a:latin typeface="黑体" panose="02010609060101010101" pitchFamily="49" charset="-122"/>
                <a:ea typeface="黑体" panose="02010609060101010101" pitchFamily="49" charset="-122"/>
              </a:rPr>
              <a:t>6</a:t>
            </a:r>
            <a:r>
              <a:rPr lang="zh-CN" altLang="en-US" sz="4000" b="1">
                <a:latin typeface="黑体" panose="02010609060101010101" pitchFamily="49" charset="-122"/>
                <a:ea typeface="黑体" panose="02010609060101010101" pitchFamily="49" charset="-122"/>
              </a:rPr>
              <a:t>课 全球航路的开辟</a:t>
            </a: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812925"/>
            <a:ext cx="3564255" cy="2909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图片 6"/>
          <p:cNvPicPr>
            <a:picLocks noChangeAspect="1"/>
          </p:cNvPicPr>
          <p:nvPr/>
        </p:nvPicPr>
        <p:blipFill>
          <a:blip r:embed="rId4"/>
          <a:srcRect b="10420"/>
          <a:stretch>
            <a:fillRect/>
          </a:stretch>
        </p:blipFill>
        <p:spPr>
          <a:xfrm>
            <a:off x="3481705" y="1307465"/>
            <a:ext cx="5229225" cy="3325495"/>
          </a:xfrm>
          <a:prstGeom prst="rect">
            <a:avLst/>
          </a:prstGeom>
          <a:noFill/>
          <a:ln w="9525">
            <a:noFill/>
          </a:ln>
        </p:spPr>
      </p:pic>
      <p:sp>
        <p:nvSpPr>
          <p:cNvPr id="3" name="文本框 2"/>
          <p:cNvSpPr txBox="1"/>
          <p:nvPr/>
        </p:nvSpPr>
        <p:spPr>
          <a:xfrm>
            <a:off x="5275580" y="2595880"/>
            <a:ext cx="412750" cy="368300"/>
          </a:xfrm>
          <a:prstGeom prst="rect">
            <a:avLst/>
          </a:prstGeom>
          <a:noFill/>
        </p:spPr>
        <p:txBody>
          <a:bodyPr wrap="none" rtlCol="0" anchor="t">
            <a:spAutoFit/>
          </a:bodyPr>
          <a:lstStyle>
            <a:defPPr/>
          </a:lstStyle>
          <a:p>
            <a:r>
              <a:rPr lang="zh-CN" altLang="en-US" b="1">
                <a:solidFill>
                  <a:srgbClr val="FF0000"/>
                </a:solidFill>
                <a:latin typeface="Arial" panose="02080604020202020204" pitchFamily="34" charset="0"/>
                <a:ea typeface="宋体" panose="02010600030101010101" pitchFamily="2" charset="-122"/>
                <a:sym typeface="宋体" panose="02010600030101010101" pitchFamily="2" charset="-122"/>
              </a:rPr>
              <a:t>》</a:t>
            </a:r>
            <a:endParaRPr lang="zh-CN" altLang="en-US"/>
          </a:p>
        </p:txBody>
      </p:sp>
    </p:spTree>
  </p:cSld>
  <p:clrMapOvr>
    <a:masterClrMapping/>
  </p:clrMapOvr>
  <p:transition spd="slow">
    <p:split orient="vert"/>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713105" y="238125"/>
            <a:ext cx="6186170" cy="4000500"/>
          </a:xfrm>
        </p:spPr>
        <p:txBody>
          <a:bodyPr>
            <a:normAutofit fontScale="25000" lnSpcReduction="20000"/>
          </a:bodyPr>
          <a:lstStyle>
            <a:defPPr/>
          </a:lstStyle>
          <a:p>
            <a:pPr marL="342900" marR="0" indent="-342900" algn="l" defTabSz="914400" rtl="0" eaLnBrk="1" fontAlgn="base" latinLnBrk="0" hangingPunct="1">
              <a:lnSpc>
                <a:spcPct val="100000"/>
              </a:lnSpc>
              <a:spcBef>
                <a:spcPct val="20000"/>
              </a:spcBef>
              <a:spcAft>
                <a:spcPct val="0"/>
              </a:spcAft>
              <a:buClrTx/>
              <a:buSzTx/>
              <a:buFontTx/>
              <a:buChar char="•"/>
            </a:pPr>
            <a:r>
              <a:rPr kumimoji="0" lang="zh-CN" altLang="en-US" sz="11200" b="0" i="0" u="none" strike="noStrike" kern="1200" cap="none" spc="0" normalizeH="0" baseline="0" noProof="1">
                <a:solidFill>
                  <a:schemeClr val="tx1"/>
                </a:solidFill>
                <a:latin typeface="+mn-lt"/>
                <a:ea typeface="+mn-ea"/>
                <a:cs typeface="+mn-cs"/>
              </a:rPr>
              <a:t>　　公元</a:t>
            </a:r>
            <a:r>
              <a:rPr kumimoji="0" lang="zh-CN" altLang="en-US" sz="11200" b="1" i="0" u="none" strike="noStrike" kern="1200" cap="none" spc="0" normalizeH="0" baseline="0" noProof="1">
                <a:solidFill>
                  <a:srgbClr val="FF0000"/>
                </a:solidFill>
                <a:latin typeface="+mn-lt"/>
                <a:ea typeface="+mn-ea"/>
                <a:cs typeface="+mn-cs"/>
              </a:rPr>
              <a:t>1500年前后的地理大发现</a:t>
            </a:r>
            <a:r>
              <a:rPr kumimoji="0" lang="zh-CN" altLang="en-US" sz="11200" b="0" i="0" u="none" strike="noStrike" kern="1200" cap="none" spc="0" normalizeH="0" baseline="0" noProof="1">
                <a:solidFill>
                  <a:schemeClr val="tx1"/>
                </a:solidFill>
                <a:latin typeface="+mn-lt"/>
                <a:ea typeface="+mn-ea"/>
                <a:cs typeface="+mn-cs"/>
              </a:rPr>
              <a:t>，拉开了不同国家相互对话和相互竞争的历史大幕，由此，大国崛起的道路有了全球坐标。</a:t>
            </a:r>
          </a:p>
          <a:p>
            <a:pPr marL="342900" marR="0" indent="-342900" algn="l" defTabSz="914400" rtl="0" eaLnBrk="1" fontAlgn="base" latinLnBrk="0" hangingPunct="1">
              <a:lnSpc>
                <a:spcPct val="100000"/>
              </a:lnSpc>
              <a:spcBef>
                <a:spcPct val="20000"/>
              </a:spcBef>
              <a:spcAft>
                <a:spcPct val="0"/>
              </a:spcAft>
              <a:buClrTx/>
              <a:buSzTx/>
              <a:buFontTx/>
              <a:buChar char="•"/>
            </a:pPr>
            <a:r>
              <a:rPr kumimoji="0" lang="zh-CN" altLang="en-US" sz="11200" b="0" i="0" u="none" strike="noStrike" kern="1200" cap="none" spc="0" normalizeH="0" baseline="0" noProof="1">
                <a:solidFill>
                  <a:schemeClr val="tx1"/>
                </a:solidFill>
                <a:latin typeface="+mn-lt"/>
                <a:ea typeface="+mn-ea"/>
                <a:cs typeface="+mn-cs"/>
              </a:rPr>
              <a:t>        五百年来，在人类现代化进程的大舞台上，相继出现了九个世界性大国，它们是</a:t>
            </a:r>
            <a:r>
              <a:rPr kumimoji="0" lang="zh-CN" altLang="en-US" sz="11200" b="1" i="0" u="none" strike="noStrike" kern="1200" cap="none" spc="0" normalizeH="0" baseline="0" noProof="1">
                <a:solidFill>
                  <a:srgbClr val="FF0000"/>
                </a:solidFill>
                <a:latin typeface="+mn-lt"/>
                <a:ea typeface="+mn-ea"/>
                <a:cs typeface="+mn-cs"/>
              </a:rPr>
              <a:t>葡萄牙、西班牙、荷兰、英国、法国、德国、日本、俄罗斯和美国。</a:t>
            </a:r>
          </a:p>
          <a:p>
            <a:pPr marL="342900" marR="0" indent="-342900" algn="l" defTabSz="914400" rtl="0" eaLnBrk="1" fontAlgn="base" latinLnBrk="0" hangingPunct="1">
              <a:lnSpc>
                <a:spcPct val="100000"/>
              </a:lnSpc>
              <a:spcBef>
                <a:spcPct val="20000"/>
              </a:spcBef>
              <a:spcAft>
                <a:spcPct val="0"/>
              </a:spcAft>
              <a:buClrTx/>
              <a:buSzTx/>
              <a:buFontTx/>
              <a:buChar char="•"/>
            </a:pPr>
            <a:r>
              <a:rPr kumimoji="0" lang="zh-CN" altLang="en-US" sz="11200" b="0" i="0" u="none" strike="noStrike" kern="1200" cap="none" spc="0" normalizeH="0" baseline="0" noProof="1">
                <a:solidFill>
                  <a:schemeClr val="tx1"/>
                </a:solidFill>
                <a:latin typeface="+mn-lt"/>
                <a:ea typeface="+mn-ea"/>
                <a:cs typeface="+mn-cs"/>
              </a:rPr>
              <a:t>        大国兴衰更替的故事，留下了各具特色的发展道路和经验教训，启迪着今天，也影响着未来……</a:t>
            </a:r>
          </a:p>
          <a:p>
            <a:pPr marL="342900" marR="0" indent="-342900" algn="l" defTabSz="914400" rtl="0" eaLnBrk="1" fontAlgn="base" latinLnBrk="0" hangingPunct="1">
              <a:lnSpc>
                <a:spcPct val="100000"/>
              </a:lnSpc>
              <a:spcBef>
                <a:spcPct val="20000"/>
              </a:spcBef>
              <a:spcAft>
                <a:spcPct val="0"/>
              </a:spcAft>
              <a:buClrTx/>
              <a:buSzTx/>
              <a:buFontTx/>
              <a:buChar char="•"/>
            </a:pPr>
            <a:endParaRPr kumimoji="0" lang="zh-CN" altLang="en-US" sz="2400" b="0" i="0" u="none" strike="noStrike" kern="1200" cap="none" spc="0" normalizeH="0" baseline="0" noProof="1">
              <a:solidFill>
                <a:schemeClr val="tx1"/>
              </a:solidFill>
              <a:latin typeface="+mn-lt"/>
              <a:ea typeface="+mn-ea"/>
              <a:cs typeface="+mn-cs"/>
            </a:endParaRPr>
          </a:p>
          <a:p>
            <a:pPr marL="342900" marR="0" indent="-342900" algn="l" defTabSz="914400" rtl="0" eaLnBrk="1" fontAlgn="base" latinLnBrk="0" hangingPunct="1">
              <a:lnSpc>
                <a:spcPct val="100000"/>
              </a:lnSpc>
              <a:spcBef>
                <a:spcPct val="20000"/>
              </a:spcBef>
              <a:spcAft>
                <a:spcPct val="0"/>
              </a:spcAft>
              <a:buClrTx/>
              <a:buSzTx/>
              <a:buFontTx/>
              <a:buChar char="•"/>
            </a:pPr>
            <a:endParaRPr kumimoji="0" lang="zh-CN" altLang="en-US" sz="2400" b="0" i="0" u="none" strike="noStrike" kern="1200" cap="none" spc="0" normalizeH="0" baseline="0" noProof="1">
              <a:solidFill>
                <a:schemeClr val="tx1"/>
              </a:solidFill>
              <a:latin typeface="+mn-lt"/>
              <a:ea typeface="+mn-ea"/>
              <a:cs typeface="+mn-cs"/>
            </a:endParaRPr>
          </a:p>
        </p:txBody>
      </p:sp>
      <p:pic>
        <p:nvPicPr>
          <p:cNvPr id="6146" name="图片 3" descr="t014e9f3043e1580c23"/>
          <p:cNvPicPr>
            <a:picLocks noChangeAspect="1"/>
          </p:cNvPicPr>
          <p:nvPr/>
        </p:nvPicPr>
        <p:blipFill>
          <a:blip r:embed="rId3"/>
          <a:stretch>
            <a:fillRect/>
          </a:stretch>
        </p:blipFill>
        <p:spPr>
          <a:xfrm>
            <a:off x="7836535" y="454025"/>
            <a:ext cx="3800475" cy="5189855"/>
          </a:xfrm>
          <a:prstGeom prst="rect">
            <a:avLst/>
          </a:prstGeom>
          <a:noFill/>
          <a:ln w="9525">
            <a:noFill/>
          </a:ln>
        </p:spPr>
      </p:pic>
      <p:sp>
        <p:nvSpPr>
          <p:cNvPr id="2" name="文本框 1"/>
          <p:cNvSpPr txBox="1"/>
          <p:nvPr/>
        </p:nvSpPr>
        <p:spPr>
          <a:xfrm>
            <a:off x="1882458" y="6147753"/>
            <a:ext cx="8073390" cy="583565"/>
          </a:xfrm>
          <a:prstGeom prst="rect">
            <a:avLst/>
          </a:prstGeom>
          <a:noFill/>
          <a:ln w="9525">
            <a:noFill/>
          </a:ln>
        </p:spPr>
        <p:txBody>
          <a:bodyPr wrap="none" anchor="t">
            <a:spAutoFit/>
          </a:bodyPr>
          <a:lstStyle>
            <a:defPPr/>
          </a:lstStyle>
          <a:p>
            <a:pPr/>
            <a:r>
              <a:rPr lang="zh-CN" altLang="en-US" sz="3200" b="1">
                <a:solidFill>
                  <a:srgbClr val="FF0000"/>
                </a:solidFill>
                <a:latin typeface="Arial" panose="02080604020202020204" pitchFamily="34" charset="0"/>
                <a:ea typeface="宋体" panose="02010600030101010101" pitchFamily="2" charset="-122"/>
                <a:sym typeface="宋体" panose="02010600030101010101" pitchFamily="2" charset="-122"/>
              </a:rPr>
              <a:t>《大国崛起》第一集--</a:t>
            </a:r>
            <a:r>
              <a:rPr lang="zh-CN" altLang="en-US" sz="3200" b="1">
                <a:gradFill>
                  <a:gsLst>
                    <a:gs pos="0">
                      <a:srgbClr val="007BD3"/>
                    </a:gs>
                    <a:gs pos="100000">
                      <a:srgbClr val="034373"/>
                    </a:gs>
                  </a:gsLst>
                  <a:lin scaled="0"/>
                </a:gradFill>
                <a:latin typeface="Arial" panose="02080604020202020204" pitchFamily="34" charset="0"/>
                <a:ea typeface="宋体" panose="02010600030101010101" pitchFamily="2" charset="-122"/>
                <a:sym typeface="宋体" panose="02010600030101010101" pitchFamily="2" charset="-122"/>
              </a:rPr>
              <a:t>海洋时代</a:t>
            </a:r>
            <a:r>
              <a:rPr lang="zh-CN" altLang="en-US" sz="3200" b="1">
                <a:solidFill>
                  <a:srgbClr val="FF0000"/>
                </a:solidFill>
                <a:latin typeface="Arial" panose="02080604020202020204" pitchFamily="34" charset="0"/>
                <a:ea typeface="宋体" panose="02010600030101010101" pitchFamily="2" charset="-122"/>
                <a:sym typeface="宋体" panose="02010600030101010101" pitchFamily="2" charset="-122"/>
              </a:rPr>
              <a:t>(开篇·葡西）</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linds(horizontal)">
                                      <p:cBhvr>
                                        <p:cTn id="11" dur="500"/>
                                        <p:tgtEl>
                                          <p:spTgt spid="3">
                                            <p:txEl>
                                              <p:pRg st="0" end="0"/>
                                            </p:txEl>
                                          </p:spTgt>
                                        </p:tgtEl>
                                      </p:cBhvr>
                                    </p:animEffect>
                                  </p:childTnLst>
                                </p:cTn>
                              </p:par>
                              <p:par>
                                <p:cTn id="12" presetID="3" presetClass="entr" presetSubtype="10"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blinds(horizontal)">
                                      <p:cBhvr>
                                        <p:cTn id="14" dur="500"/>
                                        <p:tgtEl>
                                          <p:spTgt spid="3">
                                            <p:txEl>
                                              <p:pRg st="1" end="1"/>
                                            </p:txEl>
                                          </p:spTgt>
                                        </p:tgtEl>
                                      </p:cBhvr>
                                    </p:animEffect>
                                  </p:childTnLst>
                                </p:cTn>
                              </p:par>
                              <p:par>
                                <p:cTn id="15" presetID="3" presetClass="entr" presetSubtype="1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2">
                                            <p:txEl>
                                              <p:pRg st="0" end="0"/>
                                            </p:txEl>
                                          </p:spTgt>
                                        </p:tgtEl>
                                        <p:attrNameLst>
                                          <p:attrName>style.visibility</p:attrName>
                                        </p:attrNameLst>
                                      </p:cBhvr>
                                      <p:to>
                                        <p:strVal val="visible"/>
                                      </p:to>
                                    </p:set>
                                    <p:animEffect transition="in" filter="wipe(down)">
                                      <p:cBhvr>
                                        <p:cTn id="2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4" name="矩形 8"/>
          <p:cNvSpPr/>
          <p:nvPr/>
        </p:nvSpPr>
        <p:spPr>
          <a:xfrm>
            <a:off x="1524000" y="5327650"/>
            <a:ext cx="9139238" cy="1557338"/>
          </a:xfrm>
          <a:prstGeom prst="rect">
            <a:avLst/>
          </a:prstGeom>
          <a:noFill/>
          <a:ln w="25400">
            <a:noFill/>
          </a:ln>
        </p:spPr>
        <p:txBody>
          <a:bodyPr anchor="ctr"/>
          <a:lstStyle>
            <a:defPPr/>
          </a:lstStyle>
          <a:p>
            <a:pPr algn="ctr"/>
            <a:endParaRPr lang="zh-CN" altLang="zh-CN" sz="2800">
              <a:solidFill>
                <a:srgbClr val="FFFFFF"/>
              </a:solidFill>
              <a:latin typeface="宋体" panose="02010600030101010101" pitchFamily="2" charset="-122"/>
              <a:ea typeface="宋体" panose="02010600030101010101" pitchFamily="2" charset="-122"/>
            </a:endParaRPr>
          </a:p>
        </p:txBody>
      </p:sp>
      <p:sp>
        <p:nvSpPr>
          <p:cNvPr id="13315" name="Text Box 7"/>
          <p:cNvSpPr txBox="1"/>
          <p:nvPr/>
        </p:nvSpPr>
        <p:spPr>
          <a:xfrm>
            <a:off x="3362325" y="228600"/>
            <a:ext cx="6261100" cy="706755"/>
          </a:xfrm>
          <a:prstGeom prst="rect">
            <a:avLst/>
          </a:prstGeom>
          <a:noFill/>
          <a:ln w="9525">
            <a:noFill/>
          </a:ln>
        </p:spPr>
        <p:txBody>
          <a:bodyPr anchor="t">
            <a:spAutoFit/>
          </a:bodyPr>
          <a:lstStyle>
            <a:defPPr/>
          </a:lstStyle>
          <a:p>
            <a:pPr>
              <a:spcBef>
                <a:spcPct val="50000"/>
              </a:spcBef>
            </a:pPr>
            <a:r>
              <a:rPr lang="zh-CN" altLang="en-US" sz="4000" b="1">
                <a:latin typeface="黑体" panose="02010609060101010101" pitchFamily="49" charset="-122"/>
                <a:ea typeface="黑体" panose="02010609060101010101" pitchFamily="49" charset="-122"/>
              </a:rPr>
              <a:t>第</a:t>
            </a:r>
            <a:r>
              <a:rPr lang="en-US" altLang="zh-CN" sz="4000" b="1">
                <a:latin typeface="黑体" panose="02010609060101010101" pitchFamily="49" charset="-122"/>
                <a:ea typeface="黑体" panose="02010609060101010101" pitchFamily="49" charset="-122"/>
              </a:rPr>
              <a:t>6</a:t>
            </a:r>
            <a:r>
              <a:rPr lang="zh-CN" altLang="en-US" sz="4000" b="1">
                <a:latin typeface="黑体" panose="02010609060101010101" pitchFamily="49" charset="-122"/>
                <a:ea typeface="黑体" panose="02010609060101010101" pitchFamily="49" charset="-122"/>
              </a:rPr>
              <a:t>课 全球航路的开辟</a:t>
            </a:r>
          </a:p>
        </p:txBody>
      </p:sp>
      <p:sp>
        <p:nvSpPr>
          <p:cNvPr id="3" name="文本框 2"/>
          <p:cNvSpPr txBox="1"/>
          <p:nvPr/>
        </p:nvSpPr>
        <p:spPr>
          <a:xfrm>
            <a:off x="5275580" y="2595880"/>
            <a:ext cx="412750" cy="368300"/>
          </a:xfrm>
          <a:prstGeom prst="rect">
            <a:avLst/>
          </a:prstGeom>
          <a:noFill/>
        </p:spPr>
        <p:txBody>
          <a:bodyPr wrap="none" rtlCol="0" anchor="t">
            <a:spAutoFit/>
          </a:bodyPr>
          <a:lstStyle>
            <a:defPPr/>
          </a:lstStyle>
          <a:p>
            <a:pPr/>
            <a:r>
              <a:rPr lang="zh-CN" altLang="en-US" b="1">
                <a:solidFill>
                  <a:srgbClr val="FF0000"/>
                </a:solidFill>
                <a:latin typeface="Arial" panose="02080604020202020204" pitchFamily="34" charset="0"/>
                <a:ea typeface="宋体" panose="02010600030101010101" pitchFamily="2" charset="-122"/>
                <a:sym typeface="宋体" panose="02010600030101010101" pitchFamily="2" charset="-122"/>
              </a:rPr>
              <a:t>》</a:t>
            </a:r>
            <a:endParaRPr lang="zh-CN" altLang="en-US"/>
          </a:p>
        </p:txBody>
      </p:sp>
      <p:graphicFrame>
        <p:nvGraphicFramePr>
          <p:cNvPr id="4" name="表格 3"/>
          <p:cNvGraphicFramePr>
            <a:graphicFrameLocks noGrp="1"/>
          </p:cNvGraphicFramePr>
          <p:nvPr>
            <p:custDataLst>
              <p:tags r:id="rId2"/>
            </p:custDataLst>
          </p:nvPr>
        </p:nvGraphicFramePr>
        <p:xfrm>
          <a:off x="1375410" y="1671320"/>
          <a:ext cx="9288145" cy="5050155"/>
        </p:xfrm>
        <a:graphic>
          <a:graphicData uri="http://schemas.openxmlformats.org/drawingml/2006/table">
            <a:tbl>
              <a:tblPr firstRow="1" bandRow="1">
                <a:tableStyleId>{5C22544A-7EE6-4342-B048-85BDC9FD1C3A}</a:tableStyleId>
              </a:tblPr>
              <a:tblGrid>
                <a:gridCol w="9079865"/>
                <a:gridCol w="208280"/>
              </a:tblGrid>
              <a:tr h="711835">
                <a:tc>
                  <a:txBody>
                    <a:bodyPr vert="horz" wrap="square"/>
                    <a:lstStyle>
                      <a:defPPr/>
                    </a:lstStyle>
                    <a:p>
                      <a:pPr algn="ctr"/>
                      <a:r>
                        <a:rPr lang="zh-CN" altLang="en-US" sz="3200" b="1" smtClean="0">
                          <a:solidFill>
                            <a:schemeClr val="tx1"/>
                          </a:solidFill>
                        </a:rPr>
                        <a:t>课程标准</a:t>
                      </a:r>
                    </a:p>
                  </a:txBody>
                  <a:tcPr marL="68580" marR="68580" marT="34290" marB="34290"/>
                </a:tc>
                <a:tc>
                  <a:txBody>
                    <a:bodyPr vert="horz" wrap="square"/>
                    <a:lstStyle>
                      <a:defPPr/>
                    </a:lstStyle>
                    <a:p>
                      <a:pPr algn="ctr"/>
                      <a:endParaRPr lang="zh-CN" altLang="en-US" sz="3200" b="1" smtClean="0">
                        <a:solidFill>
                          <a:schemeClr val="tx1"/>
                        </a:solidFill>
                      </a:endParaRPr>
                    </a:p>
                  </a:txBody>
                  <a:tcPr marL="68580" marR="68580" marT="34290" marB="34290"/>
                </a:tc>
              </a:tr>
              <a:tr h="4338320">
                <a:tc>
                  <a:txBody>
                    <a:bodyPr vert="horz" wrap="square"/>
                    <a:lstStyle>
                      <a:defPPr/>
                    </a:lstStyle>
                    <a:p>
                      <a:pPr/>
                      <a:endParaRPr lang="en-US" altLang="zh-CN" sz="1800" b="1" smtClean="0"/>
                    </a:p>
                    <a:p>
                      <a:pPr/>
                      <a:r>
                        <a:rPr sz="2400" b="1"/>
                        <a:t>1.通过了解新航路开辟所引发全球流动性、人类认识世界的视野和能力的改变，以及对世界各区域文明的不同影响。</a:t>
                      </a:r>
                    </a:p>
                    <a:p>
                      <a:pPr/>
                      <a:r>
                        <a:rPr sz="2400" b="1"/>
                        <a:t>2.理解新航路开辟是人类历史从分散走向整体过程中的重要节点</a:t>
                      </a:r>
                    </a:p>
                    <a:p>
                      <a:pPr/>
                      <a:endParaRPr lang="zh-CN" sz="2400" b="1"/>
                    </a:p>
                    <a:p>
                      <a:pPr/>
                      <a:r>
                        <a:rPr lang="zh-CN" sz="2400" b="1"/>
                        <a:t>重点：</a:t>
                      </a:r>
                      <a:r>
                        <a:rPr sz="2400" b="1"/>
                        <a:t>新航路开辟的</a:t>
                      </a:r>
                      <a:r>
                        <a:rPr lang="zh-CN" sz="2400" b="1">
                          <a:latin typeface="宋体" panose="02010600030101010101" pitchFamily="2" charset="-122"/>
                          <a:ea typeface="宋体" panose="02010600030101010101" pitchFamily="2" charset="-122"/>
                        </a:rPr>
                        <a:t>动</a:t>
                      </a:r>
                      <a:r>
                        <a:rPr sz="2400" b="1"/>
                        <a:t>因与条件，全球航路开辟的过程</a:t>
                      </a:r>
                    </a:p>
                    <a:p>
                      <a:pPr/>
                      <a:endParaRPr lang="zh-CN" sz="2400" b="1"/>
                    </a:p>
                    <a:p>
                      <a:pPr/>
                      <a:r>
                        <a:rPr lang="zh-CN" sz="2400" b="1"/>
                        <a:t>难点：</a:t>
                      </a:r>
                      <a:r>
                        <a:rPr sz="2400" b="1"/>
                        <a:t>新航路开辟的</a:t>
                      </a:r>
                      <a:r>
                        <a:rPr lang="zh-CN" sz="2400" b="1">
                          <a:latin typeface="宋体" panose="02010600030101010101" pitchFamily="2" charset="-122"/>
                          <a:ea typeface="宋体" panose="02010600030101010101" pitchFamily="2" charset="-122"/>
                        </a:rPr>
                        <a:t>动</a:t>
                      </a:r>
                      <a:r>
                        <a:rPr sz="2400" b="1"/>
                        <a:t>因与条件</a:t>
                      </a:r>
                    </a:p>
                    <a:p>
                      <a:pPr/>
                      <a:endParaRPr sz="2400" b="1"/>
                    </a:p>
                  </a:txBody>
                  <a:tcPr marL="68580" marR="68580" marT="34290" marB="34290"/>
                </a:tc>
                <a:tc>
                  <a:txBody>
                    <a:bodyPr vert="horz" wrap="square"/>
                    <a:lstStyle>
                      <a:defPPr/>
                    </a:lstStyle>
                    <a:p>
                      <a:pPr/>
                      <a:endParaRPr lang="zh-CN" altLang="en-US" sz="2400" b="1" smtClean="0"/>
                    </a:p>
                  </a:txBody>
                  <a:tcPr marL="68580" marR="68580" marT="34290" marB="34290"/>
                </a:tc>
              </a:tr>
            </a:tbl>
          </a:graphicData>
        </a:graphic>
      </p:graphicFrame>
      <p:sp>
        <p:nvSpPr>
          <p:cNvPr id="8204" name="TextBox 4"/>
          <p:cNvSpPr txBox="1"/>
          <p:nvPr/>
        </p:nvSpPr>
        <p:spPr>
          <a:xfrm>
            <a:off x="4233228" y="935038"/>
            <a:ext cx="3175000" cy="645160"/>
          </a:xfrm>
          <a:prstGeom prst="rect">
            <a:avLst/>
          </a:prstGeom>
          <a:noFill/>
          <a:ln w="9525">
            <a:noFill/>
          </a:ln>
        </p:spPr>
        <p:txBody>
          <a:bodyPr wrap="square" anchor="t">
            <a:spAutoFit/>
          </a:bodyPr>
          <a:lstStyle>
            <a:defPPr/>
          </a:lstStyle>
          <a:p>
            <a:pPr/>
            <a:r>
              <a:rPr lang="zh-CN" altLang="en-US" sz="3600" b="1">
                <a:solidFill>
                  <a:srgbClr val="FF0000"/>
                </a:solidFill>
                <a:latin typeface="方正粗黑宋简体" panose="02000000000000000000" pitchFamily="2" charset="-122"/>
                <a:ea typeface="方正粗黑宋简体" panose="02000000000000000000" pitchFamily="2" charset="-122"/>
              </a:rPr>
              <a:t>【学 习 目 标】</a:t>
            </a:r>
          </a:p>
        </p:txBody>
      </p:sp>
    </p:spTree>
  </p:cSld>
  <p:clrMapOvr>
    <a:masterClrMapping/>
  </p:clrMapOvr>
  <p:transition spd="slow">
    <p:split orient="vert"/>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170" name="Picture 3" descr="GCLWAMTU1JJ962AH"/>
          <p:cNvPicPr>
            <a:picLocks noChangeAspect="1"/>
          </p:cNvPicPr>
          <p:nvPr/>
        </p:nvPicPr>
        <p:blipFill>
          <a:blip r:embed="rId2"/>
          <a:srcRect b="11171"/>
          <a:stretch>
            <a:fillRect/>
          </a:stretch>
        </p:blipFill>
        <p:spPr>
          <a:xfrm>
            <a:off x="1041400" y="600075"/>
            <a:ext cx="9728200" cy="4620260"/>
          </a:xfrm>
          <a:prstGeom prst="rect">
            <a:avLst/>
          </a:prstGeom>
          <a:noFill/>
          <a:ln w="9525">
            <a:noFill/>
          </a:ln>
        </p:spPr>
      </p:pic>
      <p:sp>
        <p:nvSpPr>
          <p:cNvPr id="89091" name="Freeform 3"/>
          <p:cNvSpPr/>
          <p:nvPr/>
        </p:nvSpPr>
        <p:spPr>
          <a:xfrm rot="1852893">
            <a:off x="6024563" y="3357563"/>
            <a:ext cx="457200" cy="123825"/>
          </a:xfrm>
          <a:custGeom>
            <a:gdLst>
              <a:gd name="txL" fmla="*/ 0 w 2240"/>
              <a:gd name="txT" fmla="*/ 0 h 1760"/>
              <a:gd name="txR" fmla="*/ 2240 w 2240"/>
              <a:gd name="txB" fmla="*/ 1760 h 1760"/>
            </a:gd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Lst>
            <a:rect l="txL" t="txT" r="txR" b="txB"/>
            <a:pathLst>
              <a:path w="2240" h="1760">
                <a:moveTo>
                  <a:pt x="2240" y="0"/>
                </a:moveTo>
                <a:cubicBezTo>
                  <a:pt x="2213" y="28"/>
                  <a:pt x="2198" y="53"/>
                  <a:pt x="2165" y="75"/>
                </a:cubicBezTo>
                <a:cubicBezTo>
                  <a:pt x="2127" y="132"/>
                  <a:pt x="2062" y="203"/>
                  <a:pt x="1995" y="224"/>
                </a:cubicBezTo>
                <a:cubicBezTo>
                  <a:pt x="1948" y="271"/>
                  <a:pt x="1953" y="344"/>
                  <a:pt x="1941" y="406"/>
                </a:cubicBezTo>
                <a:cubicBezTo>
                  <a:pt x="1929" y="468"/>
                  <a:pt x="1913" y="535"/>
                  <a:pt x="1877" y="587"/>
                </a:cubicBezTo>
                <a:cubicBezTo>
                  <a:pt x="1833" y="727"/>
                  <a:pt x="1956" y="917"/>
                  <a:pt x="1824" y="1003"/>
                </a:cubicBezTo>
                <a:cubicBezTo>
                  <a:pt x="1821" y="1064"/>
                  <a:pt x="1848" y="1257"/>
                  <a:pt x="1749" y="1291"/>
                </a:cubicBezTo>
                <a:cubicBezTo>
                  <a:pt x="1728" y="1312"/>
                  <a:pt x="1708" y="1328"/>
                  <a:pt x="1696" y="1355"/>
                </a:cubicBezTo>
                <a:cubicBezTo>
                  <a:pt x="1676" y="1400"/>
                  <a:pt x="1678" y="1462"/>
                  <a:pt x="1653" y="1504"/>
                </a:cubicBezTo>
                <a:cubicBezTo>
                  <a:pt x="1634" y="1535"/>
                  <a:pt x="1613" y="1553"/>
                  <a:pt x="1600" y="1590"/>
                </a:cubicBezTo>
                <a:cubicBezTo>
                  <a:pt x="1596" y="1625"/>
                  <a:pt x="1613" y="1670"/>
                  <a:pt x="1589" y="1696"/>
                </a:cubicBezTo>
                <a:cubicBezTo>
                  <a:pt x="1567" y="1720"/>
                  <a:pt x="1523" y="1696"/>
                  <a:pt x="1493" y="1707"/>
                </a:cubicBezTo>
                <a:cubicBezTo>
                  <a:pt x="1481" y="1711"/>
                  <a:pt x="1483" y="1732"/>
                  <a:pt x="1472" y="1739"/>
                </a:cubicBezTo>
                <a:cubicBezTo>
                  <a:pt x="1453" y="1751"/>
                  <a:pt x="1408" y="1760"/>
                  <a:pt x="1408" y="1760"/>
                </a:cubicBezTo>
                <a:cubicBezTo>
                  <a:pt x="1390" y="1757"/>
                  <a:pt x="1372" y="1756"/>
                  <a:pt x="1355" y="1750"/>
                </a:cubicBezTo>
                <a:cubicBezTo>
                  <a:pt x="1320" y="1737"/>
                  <a:pt x="1303" y="1697"/>
                  <a:pt x="1269" y="1675"/>
                </a:cubicBezTo>
                <a:cubicBezTo>
                  <a:pt x="1261" y="1652"/>
                  <a:pt x="1250" y="1600"/>
                  <a:pt x="1227" y="1579"/>
                </a:cubicBezTo>
                <a:cubicBezTo>
                  <a:pt x="1143" y="1505"/>
                  <a:pt x="1033" y="1518"/>
                  <a:pt x="928" y="1504"/>
                </a:cubicBezTo>
                <a:cubicBezTo>
                  <a:pt x="869" y="1415"/>
                  <a:pt x="947" y="1518"/>
                  <a:pt x="875" y="1462"/>
                </a:cubicBezTo>
                <a:cubicBezTo>
                  <a:pt x="865" y="1454"/>
                  <a:pt x="863" y="1438"/>
                  <a:pt x="853" y="1430"/>
                </a:cubicBezTo>
                <a:cubicBezTo>
                  <a:pt x="818" y="1401"/>
                  <a:pt x="790" y="1406"/>
                  <a:pt x="747" y="1398"/>
                </a:cubicBezTo>
                <a:cubicBezTo>
                  <a:pt x="732" y="1395"/>
                  <a:pt x="718" y="1392"/>
                  <a:pt x="704" y="1387"/>
                </a:cubicBezTo>
                <a:cubicBezTo>
                  <a:pt x="689" y="1381"/>
                  <a:pt x="676" y="1370"/>
                  <a:pt x="661" y="1366"/>
                </a:cubicBezTo>
                <a:cubicBezTo>
                  <a:pt x="633" y="1359"/>
                  <a:pt x="604" y="1359"/>
                  <a:pt x="576" y="1355"/>
                </a:cubicBezTo>
                <a:cubicBezTo>
                  <a:pt x="430" y="1359"/>
                  <a:pt x="284" y="1357"/>
                  <a:pt x="139" y="1366"/>
                </a:cubicBezTo>
                <a:cubicBezTo>
                  <a:pt x="102" y="1368"/>
                  <a:pt x="68" y="1388"/>
                  <a:pt x="32" y="1398"/>
                </a:cubicBezTo>
                <a:cubicBezTo>
                  <a:pt x="21" y="1401"/>
                  <a:pt x="0" y="1408"/>
                  <a:pt x="0" y="1408"/>
                </a:cubicBezTo>
              </a:path>
            </a:pathLst>
          </a:custGeom>
          <a:noFill/>
          <a:ln w="38100" cap="flat" cmpd="sng">
            <a:solidFill>
              <a:srgbClr val="FF5050"/>
            </a:solidFill>
            <a:prstDash val="solid"/>
            <a:round/>
            <a:headEnd type="none" w="med" len="med"/>
            <a:tailEnd type="stealth" w="med" len="lg"/>
          </a:ln>
        </p:spPr>
        <p:txBody>
          <a:bodyPr/>
          <a:lstStyle>
            <a:defPPr/>
          </a:lstStyle>
          <a:p>
            <a:pPr/>
            <a:endParaRPr>
              <a:latin typeface="Arial" panose="020b0604020202020204" pitchFamily="34" charset="0"/>
            </a:endParaRPr>
          </a:p>
        </p:txBody>
      </p:sp>
      <p:sp>
        <p:nvSpPr>
          <p:cNvPr id="89092" name="Freeform 4"/>
          <p:cNvSpPr/>
          <p:nvPr/>
        </p:nvSpPr>
        <p:spPr>
          <a:xfrm rot="-8144906" flipV="1">
            <a:off x="5880100" y="2709863"/>
            <a:ext cx="1855788" cy="1398587"/>
          </a:xfrm>
          <a:custGeom>
            <a:gdLst>
              <a:gd name="txL" fmla="*/ 0 w 806"/>
              <a:gd name="txT" fmla="*/ 0 h 1394"/>
              <a:gd name="txR" fmla="*/ 806 w 806"/>
              <a:gd name="txB" fmla="*/ 1394 h 1394"/>
            </a:gd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805" h="1394">
                <a:moveTo>
                  <a:pt x="262" y="0"/>
                </a:moveTo>
                <a:cubicBezTo>
                  <a:pt x="239" y="35"/>
                  <a:pt x="222" y="52"/>
                  <a:pt x="187" y="75"/>
                </a:cubicBezTo>
                <a:cubicBezTo>
                  <a:pt x="167" y="106"/>
                  <a:pt x="153" y="138"/>
                  <a:pt x="123" y="160"/>
                </a:cubicBezTo>
                <a:cubicBezTo>
                  <a:pt x="102" y="175"/>
                  <a:pt x="59" y="203"/>
                  <a:pt x="59" y="203"/>
                </a:cubicBezTo>
                <a:cubicBezTo>
                  <a:pt x="36" y="237"/>
                  <a:pt x="19" y="271"/>
                  <a:pt x="6" y="310"/>
                </a:cubicBezTo>
                <a:cubicBezTo>
                  <a:pt x="17" y="413"/>
                  <a:pt x="0" y="413"/>
                  <a:pt x="70" y="459"/>
                </a:cubicBezTo>
                <a:cubicBezTo>
                  <a:pt x="74" y="470"/>
                  <a:pt x="74" y="482"/>
                  <a:pt x="81" y="491"/>
                </a:cubicBezTo>
                <a:cubicBezTo>
                  <a:pt x="89" y="501"/>
                  <a:pt x="112" y="499"/>
                  <a:pt x="113" y="512"/>
                </a:cubicBezTo>
                <a:cubicBezTo>
                  <a:pt x="129" y="665"/>
                  <a:pt x="130" y="652"/>
                  <a:pt x="81" y="726"/>
                </a:cubicBezTo>
                <a:cubicBezTo>
                  <a:pt x="91" y="801"/>
                  <a:pt x="105" y="877"/>
                  <a:pt x="123" y="950"/>
                </a:cubicBezTo>
                <a:cubicBezTo>
                  <a:pt x="126" y="963"/>
                  <a:pt x="157" y="1049"/>
                  <a:pt x="166" y="1056"/>
                </a:cubicBezTo>
                <a:cubicBezTo>
                  <a:pt x="178" y="1065"/>
                  <a:pt x="195" y="1063"/>
                  <a:pt x="209" y="1067"/>
                </a:cubicBezTo>
                <a:cubicBezTo>
                  <a:pt x="253" y="1097"/>
                  <a:pt x="288" y="1125"/>
                  <a:pt x="337" y="1142"/>
                </a:cubicBezTo>
                <a:cubicBezTo>
                  <a:pt x="362" y="1180"/>
                  <a:pt x="394" y="1211"/>
                  <a:pt x="422" y="1248"/>
                </a:cubicBezTo>
                <a:cubicBezTo>
                  <a:pt x="426" y="1273"/>
                  <a:pt x="410" y="1312"/>
                  <a:pt x="433" y="1323"/>
                </a:cubicBezTo>
                <a:cubicBezTo>
                  <a:pt x="581" y="1394"/>
                  <a:pt x="669" y="1387"/>
                  <a:pt x="806" y="1387"/>
                </a:cubicBezTo>
              </a:path>
            </a:pathLst>
          </a:custGeom>
          <a:noFill/>
          <a:ln w="38100" cap="flat" cmpd="sng">
            <a:solidFill>
              <a:srgbClr val="006600"/>
            </a:solidFill>
            <a:prstDash val="solid"/>
            <a:round/>
            <a:headEnd type="none" w="med" len="med"/>
            <a:tailEnd type="stealth" w="med" len="med"/>
          </a:ln>
        </p:spPr>
        <p:txBody>
          <a:bodyPr/>
          <a:lstStyle>
            <a:defPPr/>
          </a:lstStyle>
          <a:p>
            <a:pPr/>
            <a:endParaRPr>
              <a:latin typeface="Arial" panose="02080604020202020204" pitchFamily="34" charset="0"/>
            </a:endParaRPr>
          </a:p>
        </p:txBody>
      </p:sp>
      <p:sp>
        <p:nvSpPr>
          <p:cNvPr id="89093" name="Freeform 5"/>
          <p:cNvSpPr/>
          <p:nvPr/>
        </p:nvSpPr>
        <p:spPr>
          <a:xfrm rot="1996049">
            <a:off x="5181600" y="3027363"/>
            <a:ext cx="685800" cy="73025"/>
          </a:xfrm>
          <a:custGeom>
            <a:gdLst>
              <a:gd name="txL" fmla="*/ 0 w 2240"/>
              <a:gd name="txT" fmla="*/ 0 h 1760"/>
              <a:gd name="txR" fmla="*/ 2240 w 2240"/>
              <a:gd name="txB" fmla="*/ 1760 h 1760"/>
            </a:gd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Lst>
            <a:rect l="txL" t="txT" r="txR" b="txB"/>
            <a:pathLst>
              <a:path w="2240" h="1760">
                <a:moveTo>
                  <a:pt x="2240" y="0"/>
                </a:moveTo>
                <a:cubicBezTo>
                  <a:pt x="2213" y="28"/>
                  <a:pt x="2198" y="53"/>
                  <a:pt x="2165" y="75"/>
                </a:cubicBezTo>
                <a:cubicBezTo>
                  <a:pt x="2127" y="132"/>
                  <a:pt x="2062" y="203"/>
                  <a:pt x="1995" y="224"/>
                </a:cubicBezTo>
                <a:cubicBezTo>
                  <a:pt x="1948" y="271"/>
                  <a:pt x="1953" y="344"/>
                  <a:pt x="1941" y="406"/>
                </a:cubicBezTo>
                <a:cubicBezTo>
                  <a:pt x="1929" y="468"/>
                  <a:pt x="1913" y="535"/>
                  <a:pt x="1877" y="587"/>
                </a:cubicBezTo>
                <a:cubicBezTo>
                  <a:pt x="1833" y="727"/>
                  <a:pt x="1956" y="917"/>
                  <a:pt x="1824" y="1003"/>
                </a:cubicBezTo>
                <a:cubicBezTo>
                  <a:pt x="1821" y="1064"/>
                  <a:pt x="1848" y="1257"/>
                  <a:pt x="1749" y="1291"/>
                </a:cubicBezTo>
                <a:cubicBezTo>
                  <a:pt x="1728" y="1312"/>
                  <a:pt x="1708" y="1328"/>
                  <a:pt x="1696" y="1355"/>
                </a:cubicBezTo>
                <a:cubicBezTo>
                  <a:pt x="1676" y="1400"/>
                  <a:pt x="1678" y="1462"/>
                  <a:pt x="1653" y="1504"/>
                </a:cubicBezTo>
                <a:cubicBezTo>
                  <a:pt x="1634" y="1535"/>
                  <a:pt x="1613" y="1553"/>
                  <a:pt x="1600" y="1590"/>
                </a:cubicBezTo>
                <a:cubicBezTo>
                  <a:pt x="1596" y="1625"/>
                  <a:pt x="1613" y="1670"/>
                  <a:pt x="1589" y="1696"/>
                </a:cubicBezTo>
                <a:cubicBezTo>
                  <a:pt x="1567" y="1720"/>
                  <a:pt x="1523" y="1696"/>
                  <a:pt x="1493" y="1707"/>
                </a:cubicBezTo>
                <a:cubicBezTo>
                  <a:pt x="1481" y="1711"/>
                  <a:pt x="1483" y="1732"/>
                  <a:pt x="1472" y="1739"/>
                </a:cubicBezTo>
                <a:cubicBezTo>
                  <a:pt x="1453" y="1751"/>
                  <a:pt x="1408" y="1760"/>
                  <a:pt x="1408" y="1760"/>
                </a:cubicBezTo>
                <a:cubicBezTo>
                  <a:pt x="1390" y="1757"/>
                  <a:pt x="1372" y="1756"/>
                  <a:pt x="1355" y="1750"/>
                </a:cubicBezTo>
                <a:cubicBezTo>
                  <a:pt x="1320" y="1737"/>
                  <a:pt x="1303" y="1697"/>
                  <a:pt x="1269" y="1675"/>
                </a:cubicBezTo>
                <a:cubicBezTo>
                  <a:pt x="1261" y="1652"/>
                  <a:pt x="1250" y="1600"/>
                  <a:pt x="1227" y="1579"/>
                </a:cubicBezTo>
                <a:cubicBezTo>
                  <a:pt x="1143" y="1505"/>
                  <a:pt x="1033" y="1518"/>
                  <a:pt x="928" y="1504"/>
                </a:cubicBezTo>
                <a:cubicBezTo>
                  <a:pt x="869" y="1415"/>
                  <a:pt x="947" y="1518"/>
                  <a:pt x="875" y="1462"/>
                </a:cubicBezTo>
                <a:cubicBezTo>
                  <a:pt x="865" y="1454"/>
                  <a:pt x="863" y="1438"/>
                  <a:pt x="853" y="1430"/>
                </a:cubicBezTo>
                <a:cubicBezTo>
                  <a:pt x="818" y="1401"/>
                  <a:pt x="790" y="1406"/>
                  <a:pt x="747" y="1398"/>
                </a:cubicBezTo>
                <a:cubicBezTo>
                  <a:pt x="732" y="1395"/>
                  <a:pt x="718" y="1392"/>
                  <a:pt x="704" y="1387"/>
                </a:cubicBezTo>
                <a:cubicBezTo>
                  <a:pt x="689" y="1381"/>
                  <a:pt x="676" y="1370"/>
                  <a:pt x="661" y="1366"/>
                </a:cubicBezTo>
                <a:cubicBezTo>
                  <a:pt x="633" y="1359"/>
                  <a:pt x="604" y="1359"/>
                  <a:pt x="576" y="1355"/>
                </a:cubicBezTo>
                <a:cubicBezTo>
                  <a:pt x="430" y="1359"/>
                  <a:pt x="284" y="1357"/>
                  <a:pt x="139" y="1366"/>
                </a:cubicBezTo>
                <a:cubicBezTo>
                  <a:pt x="102" y="1368"/>
                  <a:pt x="68" y="1388"/>
                  <a:pt x="32" y="1398"/>
                </a:cubicBezTo>
                <a:cubicBezTo>
                  <a:pt x="21" y="1401"/>
                  <a:pt x="0" y="1408"/>
                  <a:pt x="0" y="1408"/>
                </a:cubicBezTo>
              </a:path>
            </a:pathLst>
          </a:custGeom>
          <a:noFill/>
          <a:ln w="38100" cap="flat" cmpd="sng">
            <a:solidFill>
              <a:srgbClr val="FF5050"/>
            </a:solidFill>
            <a:prstDash val="solid"/>
            <a:round/>
            <a:headEnd type="none" w="med" len="med"/>
            <a:tailEnd type="stealth" w="med" len="lg"/>
          </a:ln>
        </p:spPr>
        <p:txBody>
          <a:bodyPr/>
          <a:lstStyle>
            <a:defPPr/>
          </a:lstStyle>
          <a:p>
            <a:pPr/>
            <a:endParaRPr>
              <a:latin typeface="Arial" panose="02080604020202020204" pitchFamily="34" charset="0"/>
            </a:endParaRPr>
          </a:p>
        </p:txBody>
      </p:sp>
      <p:sp>
        <p:nvSpPr>
          <p:cNvPr id="89094" name="Freeform 6"/>
          <p:cNvSpPr/>
          <p:nvPr/>
        </p:nvSpPr>
        <p:spPr>
          <a:xfrm rot="2613791">
            <a:off x="4943475" y="2997200"/>
            <a:ext cx="762000" cy="74613"/>
          </a:xfrm>
          <a:custGeom>
            <a:gdLst>
              <a:gd name="txL" fmla="*/ 0 w 2240"/>
              <a:gd name="txT" fmla="*/ 0 h 1760"/>
              <a:gd name="txR" fmla="*/ 2240 w 2240"/>
              <a:gd name="txB" fmla="*/ 1760 h 1760"/>
            </a:gd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Lst>
            <a:rect l="txL" t="txT" r="txR" b="txB"/>
            <a:pathLst>
              <a:path w="2240" h="1760">
                <a:moveTo>
                  <a:pt x="2240" y="0"/>
                </a:moveTo>
                <a:cubicBezTo>
                  <a:pt x="2213" y="28"/>
                  <a:pt x="2198" y="53"/>
                  <a:pt x="2165" y="75"/>
                </a:cubicBezTo>
                <a:cubicBezTo>
                  <a:pt x="2127" y="132"/>
                  <a:pt x="2062" y="203"/>
                  <a:pt x="1995" y="224"/>
                </a:cubicBezTo>
                <a:cubicBezTo>
                  <a:pt x="1948" y="271"/>
                  <a:pt x="1953" y="344"/>
                  <a:pt x="1941" y="406"/>
                </a:cubicBezTo>
                <a:cubicBezTo>
                  <a:pt x="1929" y="468"/>
                  <a:pt x="1913" y="535"/>
                  <a:pt x="1877" y="587"/>
                </a:cubicBezTo>
                <a:cubicBezTo>
                  <a:pt x="1833" y="727"/>
                  <a:pt x="1956" y="917"/>
                  <a:pt x="1824" y="1003"/>
                </a:cubicBezTo>
                <a:cubicBezTo>
                  <a:pt x="1821" y="1064"/>
                  <a:pt x="1848" y="1257"/>
                  <a:pt x="1749" y="1291"/>
                </a:cubicBezTo>
                <a:cubicBezTo>
                  <a:pt x="1728" y="1312"/>
                  <a:pt x="1708" y="1328"/>
                  <a:pt x="1696" y="1355"/>
                </a:cubicBezTo>
                <a:cubicBezTo>
                  <a:pt x="1676" y="1400"/>
                  <a:pt x="1678" y="1462"/>
                  <a:pt x="1653" y="1504"/>
                </a:cubicBezTo>
                <a:cubicBezTo>
                  <a:pt x="1634" y="1535"/>
                  <a:pt x="1613" y="1553"/>
                  <a:pt x="1600" y="1590"/>
                </a:cubicBezTo>
                <a:cubicBezTo>
                  <a:pt x="1596" y="1625"/>
                  <a:pt x="1613" y="1670"/>
                  <a:pt x="1589" y="1696"/>
                </a:cubicBezTo>
                <a:cubicBezTo>
                  <a:pt x="1567" y="1720"/>
                  <a:pt x="1523" y="1696"/>
                  <a:pt x="1493" y="1707"/>
                </a:cubicBezTo>
                <a:cubicBezTo>
                  <a:pt x="1481" y="1711"/>
                  <a:pt x="1483" y="1732"/>
                  <a:pt x="1472" y="1739"/>
                </a:cubicBezTo>
                <a:cubicBezTo>
                  <a:pt x="1453" y="1751"/>
                  <a:pt x="1408" y="1760"/>
                  <a:pt x="1408" y="1760"/>
                </a:cubicBezTo>
                <a:cubicBezTo>
                  <a:pt x="1390" y="1757"/>
                  <a:pt x="1372" y="1756"/>
                  <a:pt x="1355" y="1750"/>
                </a:cubicBezTo>
                <a:cubicBezTo>
                  <a:pt x="1320" y="1737"/>
                  <a:pt x="1303" y="1697"/>
                  <a:pt x="1269" y="1675"/>
                </a:cubicBezTo>
                <a:cubicBezTo>
                  <a:pt x="1261" y="1652"/>
                  <a:pt x="1250" y="1600"/>
                  <a:pt x="1227" y="1579"/>
                </a:cubicBezTo>
                <a:cubicBezTo>
                  <a:pt x="1143" y="1505"/>
                  <a:pt x="1033" y="1518"/>
                  <a:pt x="928" y="1504"/>
                </a:cubicBezTo>
                <a:cubicBezTo>
                  <a:pt x="869" y="1415"/>
                  <a:pt x="947" y="1518"/>
                  <a:pt x="875" y="1462"/>
                </a:cubicBezTo>
                <a:cubicBezTo>
                  <a:pt x="865" y="1454"/>
                  <a:pt x="863" y="1438"/>
                  <a:pt x="853" y="1430"/>
                </a:cubicBezTo>
                <a:cubicBezTo>
                  <a:pt x="818" y="1401"/>
                  <a:pt x="790" y="1406"/>
                  <a:pt x="747" y="1398"/>
                </a:cubicBezTo>
                <a:cubicBezTo>
                  <a:pt x="732" y="1395"/>
                  <a:pt x="718" y="1392"/>
                  <a:pt x="704" y="1387"/>
                </a:cubicBezTo>
                <a:cubicBezTo>
                  <a:pt x="689" y="1381"/>
                  <a:pt x="676" y="1370"/>
                  <a:pt x="661" y="1366"/>
                </a:cubicBezTo>
                <a:cubicBezTo>
                  <a:pt x="633" y="1359"/>
                  <a:pt x="604" y="1359"/>
                  <a:pt x="576" y="1355"/>
                </a:cubicBezTo>
                <a:cubicBezTo>
                  <a:pt x="430" y="1359"/>
                  <a:pt x="284" y="1357"/>
                  <a:pt x="139" y="1366"/>
                </a:cubicBezTo>
                <a:cubicBezTo>
                  <a:pt x="102" y="1368"/>
                  <a:pt x="68" y="1388"/>
                  <a:pt x="32" y="1398"/>
                </a:cubicBezTo>
                <a:cubicBezTo>
                  <a:pt x="21" y="1401"/>
                  <a:pt x="0" y="1408"/>
                  <a:pt x="0" y="1408"/>
                </a:cubicBezTo>
              </a:path>
            </a:pathLst>
          </a:custGeom>
          <a:noFill/>
          <a:ln w="38100" cap="flat" cmpd="sng">
            <a:solidFill>
              <a:srgbClr val="008000"/>
            </a:solidFill>
            <a:prstDash val="solid"/>
            <a:round/>
            <a:headEnd type="none" w="med" len="med"/>
            <a:tailEnd type="stealth" w="med" len="lg"/>
          </a:ln>
        </p:spPr>
        <p:txBody>
          <a:bodyPr/>
          <a:lstStyle>
            <a:defPPr/>
          </a:lstStyle>
          <a:p>
            <a:pPr/>
            <a:endParaRPr>
              <a:latin typeface="Arial" panose="02080604020202020204" pitchFamily="34" charset="0"/>
            </a:endParaRPr>
          </a:p>
        </p:txBody>
      </p:sp>
      <p:grpSp>
        <p:nvGrpSpPr>
          <p:cNvPr id="2" name="Group 8"/>
          <p:cNvGrpSpPr/>
          <p:nvPr/>
        </p:nvGrpSpPr>
        <p:grpSpPr>
          <a:xfrm>
            <a:off x="5159375" y="2709863"/>
            <a:ext cx="1905000" cy="619125"/>
            <a:chOff x="2400" y="1584"/>
            <a:chExt cx="1056" cy="391"/>
          </a:xfrm>
        </p:grpSpPr>
        <p:sp>
          <p:nvSpPr>
            <p:cNvPr id="36872" name="Freeform 9"/>
            <p:cNvSpPr/>
            <p:nvPr/>
          </p:nvSpPr>
          <p:spPr>
            <a:xfrm rot="588149">
              <a:off x="2400" y="1584"/>
              <a:ext cx="1056" cy="79"/>
            </a:xfrm>
            <a:custGeom>
              <a:gdLst>
                <a:gd name="txL" fmla="*/ 0 w 3133"/>
                <a:gd name="txT" fmla="*/ 0 h 1414"/>
                <a:gd name="txR" fmla="*/ 3133 w 3133"/>
                <a:gd name="txB" fmla="*/ 1414 h 1414"/>
              </a:gd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txL" t="txT" r="txR" b="txB"/>
              <a:pathLst>
                <a:path w="3133" h="1414">
                  <a:moveTo>
                    <a:pt x="3133" y="1298"/>
                  </a:moveTo>
                  <a:cubicBezTo>
                    <a:pt x="3112" y="1294"/>
                    <a:pt x="3080" y="1305"/>
                    <a:pt x="3069" y="1287"/>
                  </a:cubicBezTo>
                  <a:cubicBezTo>
                    <a:pt x="3031" y="1225"/>
                    <a:pt x="3060" y="1131"/>
                    <a:pt x="3026" y="1063"/>
                  </a:cubicBezTo>
                  <a:cubicBezTo>
                    <a:pt x="2988" y="987"/>
                    <a:pt x="2879" y="957"/>
                    <a:pt x="2813" y="914"/>
                  </a:cubicBezTo>
                  <a:cubicBezTo>
                    <a:pt x="2807" y="905"/>
                    <a:pt x="2785" y="866"/>
                    <a:pt x="2770" y="861"/>
                  </a:cubicBezTo>
                  <a:cubicBezTo>
                    <a:pt x="2699" y="837"/>
                    <a:pt x="2601" y="831"/>
                    <a:pt x="2525" y="818"/>
                  </a:cubicBezTo>
                  <a:cubicBezTo>
                    <a:pt x="2508" y="792"/>
                    <a:pt x="2497" y="741"/>
                    <a:pt x="2472" y="722"/>
                  </a:cubicBezTo>
                  <a:cubicBezTo>
                    <a:pt x="2458" y="711"/>
                    <a:pt x="2359" y="645"/>
                    <a:pt x="2333" y="637"/>
                  </a:cubicBezTo>
                  <a:cubicBezTo>
                    <a:pt x="2257" y="643"/>
                    <a:pt x="2208" y="646"/>
                    <a:pt x="2141" y="669"/>
                  </a:cubicBezTo>
                  <a:cubicBezTo>
                    <a:pt x="2060" y="793"/>
                    <a:pt x="2191" y="924"/>
                    <a:pt x="2034" y="978"/>
                  </a:cubicBezTo>
                  <a:cubicBezTo>
                    <a:pt x="1955" y="1057"/>
                    <a:pt x="1910" y="1060"/>
                    <a:pt x="1800" y="1074"/>
                  </a:cubicBezTo>
                  <a:cubicBezTo>
                    <a:pt x="1732" y="1096"/>
                    <a:pt x="1692" y="1117"/>
                    <a:pt x="1618" y="1127"/>
                  </a:cubicBezTo>
                  <a:cubicBezTo>
                    <a:pt x="1576" y="1141"/>
                    <a:pt x="1551" y="1172"/>
                    <a:pt x="1512" y="1191"/>
                  </a:cubicBezTo>
                  <a:cubicBezTo>
                    <a:pt x="1406" y="1244"/>
                    <a:pt x="1255" y="1240"/>
                    <a:pt x="1149" y="1245"/>
                  </a:cubicBezTo>
                  <a:cubicBezTo>
                    <a:pt x="1072" y="1263"/>
                    <a:pt x="992" y="1266"/>
                    <a:pt x="914" y="1277"/>
                  </a:cubicBezTo>
                  <a:cubicBezTo>
                    <a:pt x="879" y="1288"/>
                    <a:pt x="843" y="1297"/>
                    <a:pt x="808" y="1309"/>
                  </a:cubicBezTo>
                  <a:cubicBezTo>
                    <a:pt x="795" y="1321"/>
                    <a:pt x="746" y="1367"/>
                    <a:pt x="733" y="1373"/>
                  </a:cubicBezTo>
                  <a:cubicBezTo>
                    <a:pt x="713" y="1383"/>
                    <a:pt x="669" y="1394"/>
                    <a:pt x="669" y="1394"/>
                  </a:cubicBezTo>
                  <a:cubicBezTo>
                    <a:pt x="581" y="1388"/>
                    <a:pt x="498" y="1414"/>
                    <a:pt x="456" y="1330"/>
                  </a:cubicBezTo>
                  <a:cubicBezTo>
                    <a:pt x="434" y="1286"/>
                    <a:pt x="429" y="1228"/>
                    <a:pt x="413" y="1181"/>
                  </a:cubicBezTo>
                  <a:cubicBezTo>
                    <a:pt x="409" y="1170"/>
                    <a:pt x="406" y="1160"/>
                    <a:pt x="402" y="1149"/>
                  </a:cubicBezTo>
                  <a:cubicBezTo>
                    <a:pt x="399" y="1138"/>
                    <a:pt x="395" y="1128"/>
                    <a:pt x="392" y="1117"/>
                  </a:cubicBezTo>
                  <a:cubicBezTo>
                    <a:pt x="388" y="1106"/>
                    <a:pt x="381" y="1085"/>
                    <a:pt x="381" y="1085"/>
                  </a:cubicBezTo>
                  <a:cubicBezTo>
                    <a:pt x="377" y="1024"/>
                    <a:pt x="383" y="962"/>
                    <a:pt x="370" y="903"/>
                  </a:cubicBezTo>
                  <a:cubicBezTo>
                    <a:pt x="368" y="892"/>
                    <a:pt x="348" y="897"/>
                    <a:pt x="338" y="893"/>
                  </a:cubicBezTo>
                  <a:cubicBezTo>
                    <a:pt x="218" y="840"/>
                    <a:pt x="330" y="866"/>
                    <a:pt x="146" y="850"/>
                  </a:cubicBezTo>
                  <a:cubicBezTo>
                    <a:pt x="143" y="807"/>
                    <a:pt x="146" y="764"/>
                    <a:pt x="136" y="722"/>
                  </a:cubicBezTo>
                  <a:cubicBezTo>
                    <a:pt x="132" y="705"/>
                    <a:pt x="113" y="694"/>
                    <a:pt x="104" y="679"/>
                  </a:cubicBezTo>
                  <a:cubicBezTo>
                    <a:pt x="78" y="634"/>
                    <a:pt x="74" y="592"/>
                    <a:pt x="29" y="562"/>
                  </a:cubicBezTo>
                  <a:cubicBezTo>
                    <a:pt x="1" y="481"/>
                    <a:pt x="0" y="378"/>
                    <a:pt x="18" y="295"/>
                  </a:cubicBezTo>
                  <a:cubicBezTo>
                    <a:pt x="26" y="260"/>
                    <a:pt x="104" y="231"/>
                    <a:pt x="104" y="231"/>
                  </a:cubicBezTo>
                  <a:cubicBezTo>
                    <a:pt x="139" y="177"/>
                    <a:pt x="137" y="151"/>
                    <a:pt x="146" y="82"/>
                  </a:cubicBezTo>
                  <a:cubicBezTo>
                    <a:pt x="157" y="0"/>
                    <a:pt x="132" y="7"/>
                    <a:pt x="178" y="7"/>
                  </a:cubicBezTo>
                </a:path>
              </a:pathLst>
            </a:custGeom>
            <a:noFill/>
            <a:ln w="38100" cap="flat" cmpd="sng">
              <a:solidFill>
                <a:srgbClr val="FF00FF"/>
              </a:solidFill>
              <a:prstDash val="solid"/>
              <a:round/>
              <a:headEnd type="none" w="med" len="med"/>
              <a:tailEnd type="stealth" w="med" len="lg"/>
            </a:ln>
          </p:spPr>
          <p:txBody>
            <a:bodyPr/>
            <a:lstStyle>
              <a:defPPr/>
            </a:lstStyle>
            <a:p>
              <a:pPr/>
              <a:endParaRPr>
                <a:latin typeface="Arial" panose="02080604020202020204" pitchFamily="34" charset="0"/>
              </a:endParaRPr>
            </a:p>
          </p:txBody>
        </p:sp>
        <p:sp>
          <p:nvSpPr>
            <p:cNvPr id="36873" name="Freeform 10"/>
            <p:cNvSpPr/>
            <p:nvPr/>
          </p:nvSpPr>
          <p:spPr>
            <a:xfrm>
              <a:off x="3026" y="1673"/>
              <a:ext cx="195" cy="302"/>
            </a:xfrm>
            <a:custGeom>
              <a:gdLst>
                <a:gd name="txL" fmla="*/ 0 w 195"/>
                <a:gd name="txT" fmla="*/ 0 h 302"/>
                <a:gd name="txR" fmla="*/ 195 w 195"/>
                <a:gd name="txB" fmla="*/ 302 h 302"/>
              </a:gdLst>
              <a:cxnLst>
                <a:cxn ang="0">
                  <a:pos x="0" y="0"/>
                </a:cxn>
                <a:cxn ang="0">
                  <a:pos x="119" y="46"/>
                </a:cxn>
                <a:cxn ang="0">
                  <a:pos x="165" y="128"/>
                </a:cxn>
                <a:cxn ang="0">
                  <a:pos x="183" y="302"/>
                </a:cxn>
              </a:cxnLst>
              <a:rect l="txL" t="txT" r="txR" b="txB"/>
              <a:pathLst>
                <a:path w="195" h="302">
                  <a:moveTo>
                    <a:pt x="0" y="0"/>
                  </a:moveTo>
                  <a:cubicBezTo>
                    <a:pt x="38" y="24"/>
                    <a:pt x="76" y="35"/>
                    <a:pt x="119" y="46"/>
                  </a:cubicBezTo>
                  <a:cubicBezTo>
                    <a:pt x="137" y="73"/>
                    <a:pt x="147" y="101"/>
                    <a:pt x="165" y="128"/>
                  </a:cubicBezTo>
                  <a:cubicBezTo>
                    <a:pt x="195" y="221"/>
                    <a:pt x="183" y="164"/>
                    <a:pt x="183" y="302"/>
                  </a:cubicBezTo>
                </a:path>
              </a:pathLst>
            </a:custGeom>
            <a:noFill/>
            <a:ln w="34925" cap="flat" cmpd="sng">
              <a:solidFill>
                <a:srgbClr val="FF00FF"/>
              </a:solidFill>
              <a:prstDash val="solid"/>
              <a:round/>
              <a:headEnd type="none" w="med" len="med"/>
              <a:tailEnd type="none" w="med" len="med"/>
            </a:ln>
          </p:spPr>
          <p:txBody>
            <a:bodyPr/>
            <a:lstStyle>
              <a:defPPr/>
            </a:lstStyle>
            <a:p>
              <a:pPr/>
              <a:endParaRPr>
                <a:latin typeface="Arial" panose="02080604020202020204" pitchFamily="34" charset="0"/>
              </a:endParaRPr>
            </a:p>
          </p:txBody>
        </p:sp>
      </p:grpSp>
      <p:sp>
        <p:nvSpPr>
          <p:cNvPr id="36874" name="Rectangle 13"/>
          <p:cNvSpPr/>
          <p:nvPr/>
        </p:nvSpPr>
        <p:spPr>
          <a:xfrm>
            <a:off x="4512945" y="78105"/>
            <a:ext cx="2785110" cy="583565"/>
          </a:xfrm>
          <a:prstGeom prst="rect">
            <a:avLst/>
          </a:prstGeom>
          <a:noFill/>
          <a:ln w="9525">
            <a:noFill/>
          </a:ln>
        </p:spPr>
        <p:txBody>
          <a:bodyPr wrap="square">
            <a:spAutoFit/>
          </a:bodyPr>
          <a:lstStyle>
            <a:defPPr/>
          </a:lstStyle>
          <a:p>
            <a:pPr/>
            <a:r>
              <a:rPr lang="zh-CN" altLang="en-US" sz="3200" b="1">
                <a:solidFill>
                  <a:srgbClr val="3333FF"/>
                </a:solidFill>
                <a:latin typeface="黑体" panose="02010609060101010101" pitchFamily="49" charset="-122"/>
                <a:ea typeface="黑体" panose="02010609060101010101" pitchFamily="49" charset="-122"/>
              </a:rPr>
              <a:t>什么是旧航路</a:t>
            </a:r>
            <a:r>
              <a:rPr lang="en-US" altLang="zh-CN" sz="3200" b="1">
                <a:solidFill>
                  <a:srgbClr val="3333FF"/>
                </a:solidFill>
                <a:latin typeface="黑体" panose="02010609060101010101" pitchFamily="49" charset="-122"/>
                <a:ea typeface="黑体" panose="02010609060101010101" pitchFamily="49" charset="-122"/>
              </a:rPr>
              <a:t>?</a:t>
            </a:r>
            <a:r>
              <a:rPr lang="en-US" altLang="zh-CN" sz="3200" b="1">
                <a:solidFill>
                  <a:srgbClr val="FF0000"/>
                </a:solidFill>
                <a:latin typeface="黑体" panose="02010609060101010101" pitchFamily="49" charset="-122"/>
                <a:ea typeface="黑体" panose="02010609060101010101" pitchFamily="49" charset="-122"/>
              </a:rPr>
              <a:t> </a:t>
            </a:r>
            <a:endParaRPr lang="en-US" altLang="zh-CN" sz="3200" b="1">
              <a:latin typeface="黑体" pitchFamily="49" charset="-122"/>
              <a:ea typeface="黑体" pitchFamily="49" charset="-122"/>
            </a:endParaRPr>
          </a:p>
        </p:txBody>
      </p:sp>
      <p:sp>
        <p:nvSpPr>
          <p:cNvPr id="89103" name="Text Box 15"/>
          <p:cNvSpPr txBox="1"/>
          <p:nvPr/>
        </p:nvSpPr>
        <p:spPr>
          <a:xfrm>
            <a:off x="1041400" y="5149850"/>
            <a:ext cx="10731500" cy="1568450"/>
          </a:xfrm>
          <a:prstGeom prst="rect">
            <a:avLst/>
          </a:prstGeom>
          <a:noFill/>
          <a:ln w="9525">
            <a:noFill/>
          </a:ln>
        </p:spPr>
        <p:txBody>
          <a:bodyPr wrap="square">
            <a:spAutoFit/>
          </a:bodyPr>
          <a:lstStyle>
            <a:defPPr/>
          </a:lstStyle>
          <a:p>
            <a:pPr>
              <a:spcBef>
                <a:spcPct val="50000"/>
              </a:spcBef>
            </a:pPr>
            <a:r>
              <a:rPr lang="en-US" altLang="zh-CN" sz="2400" b="1">
                <a:solidFill>
                  <a:srgbClr val="000000"/>
                </a:solidFill>
                <a:latin typeface="黑体" panose="02010609060101010101" pitchFamily="49" charset="-122"/>
                <a:ea typeface="黑体" panose="02010609060101010101" pitchFamily="49" charset="-122"/>
                <a:cs typeface="黑体" panose="02010609060101010101" pitchFamily="49" charset="-122"/>
              </a:rPr>
              <a:t>(1)</a:t>
            </a:r>
            <a:r>
              <a:rPr lang="zh-CN" altLang="en-US" sz="2400" b="1">
                <a:solidFill>
                  <a:srgbClr val="000000"/>
                </a:solidFill>
                <a:latin typeface="黑体" panose="02010609060101010101" pitchFamily="49" charset="-122"/>
                <a:ea typeface="黑体" panose="02010609060101010101" pitchFamily="49" charset="-122"/>
                <a:cs typeface="黑体" panose="02010609060101010101" pitchFamily="49" charset="-122"/>
              </a:rPr>
              <a:t>从</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中国或印度</a:t>
            </a:r>
            <a:r>
              <a:rPr lang="zh-CN" altLang="en-US" sz="2400" b="1">
                <a:solidFill>
                  <a:srgbClr val="000000"/>
                </a:solidFill>
                <a:latin typeface="黑体" panose="02010609060101010101" pitchFamily="49" charset="-122"/>
                <a:ea typeface="黑体" panose="02010609060101010101" pitchFamily="49" charset="-122"/>
                <a:cs typeface="黑体" panose="02010609060101010101" pitchFamily="49" charset="-122"/>
              </a:rPr>
              <a:t>出发，到中亚沿里海和黑海沿岸到达小亚细亚转往欧洲。</a:t>
            </a:r>
          </a:p>
          <a:p>
            <a:pPr>
              <a:spcBef>
                <a:spcPct val="50000"/>
              </a:spcBef>
            </a:pPr>
            <a:r>
              <a:rPr lang="en-US" altLang="zh-CN" sz="2400" b="1">
                <a:solidFill>
                  <a:srgbClr val="000000"/>
                </a:solidFill>
                <a:latin typeface="黑体" panose="02010609060101010101" pitchFamily="49" charset="-122"/>
                <a:ea typeface="黑体" panose="02010609060101010101" pitchFamily="49" charset="-122"/>
                <a:cs typeface="黑体" panose="02010609060101010101" pitchFamily="49" charset="-122"/>
              </a:rPr>
              <a:t>(2)</a:t>
            </a:r>
            <a:r>
              <a:rPr lang="zh-CN" altLang="en-US" sz="2400" b="1">
                <a:solidFill>
                  <a:srgbClr val="000000"/>
                </a:solidFill>
                <a:latin typeface="黑体" panose="02010609060101010101" pitchFamily="49" charset="-122"/>
                <a:ea typeface="黑体" panose="02010609060101010101" pitchFamily="49" charset="-122"/>
                <a:cs typeface="黑体" panose="02010609060101010101" pitchFamily="49" charset="-122"/>
              </a:rPr>
              <a:t>从</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印度</a:t>
            </a:r>
            <a:r>
              <a:rPr lang="zh-CN" altLang="en-US" sz="2400" b="1">
                <a:solidFill>
                  <a:srgbClr val="000000"/>
                </a:solidFill>
                <a:latin typeface="黑体" panose="02010609060101010101" pitchFamily="49" charset="-122"/>
                <a:ea typeface="黑体" panose="02010609060101010101" pitchFamily="49" charset="-122"/>
                <a:cs typeface="黑体" panose="02010609060101010101" pitchFamily="49" charset="-122"/>
              </a:rPr>
              <a:t>出发，由海路到波斯湾，然后经两河流域抵达地中海东岸。 </a:t>
            </a:r>
          </a:p>
          <a:p>
            <a:pPr>
              <a:spcBef>
                <a:spcPct val="50000"/>
              </a:spcBef>
            </a:pPr>
            <a:r>
              <a:rPr lang="en-US" altLang="zh-CN" sz="2400" b="1">
                <a:solidFill>
                  <a:srgbClr val="000000"/>
                </a:solidFill>
                <a:latin typeface="黑体" panose="02010609060101010101" pitchFamily="49" charset="-122"/>
                <a:ea typeface="黑体" panose="02010609060101010101" pitchFamily="49" charset="-122"/>
                <a:cs typeface="黑体" panose="02010609060101010101" pitchFamily="49" charset="-122"/>
              </a:rPr>
              <a:t>(3)</a:t>
            </a:r>
            <a:r>
              <a:rPr lang="zh-CN" altLang="en-US" sz="2400" b="1">
                <a:solidFill>
                  <a:srgbClr val="000000"/>
                </a:solidFill>
                <a:latin typeface="黑体" panose="02010609060101010101" pitchFamily="49" charset="-122"/>
                <a:ea typeface="黑体" panose="02010609060101010101" pitchFamily="49" charset="-122"/>
                <a:cs typeface="黑体" panose="02010609060101010101" pitchFamily="49" charset="-122"/>
              </a:rPr>
              <a:t>从</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中国</a:t>
            </a:r>
            <a:r>
              <a:rPr lang="zh-CN" altLang="en-US" sz="2400" b="1">
                <a:solidFill>
                  <a:srgbClr val="000000"/>
                </a:solidFill>
                <a:latin typeface="黑体" panose="02010609060101010101" pitchFamily="49" charset="-122"/>
                <a:ea typeface="黑体" panose="02010609060101010101" pitchFamily="49" charset="-122"/>
                <a:cs typeface="黑体" panose="02010609060101010101" pitchFamily="49" charset="-122"/>
              </a:rPr>
              <a:t>出发，由海路进红海，然后陆路穿越苏伊士地带前往埃及转往欧洲</a:t>
            </a:r>
            <a:r>
              <a:rPr lang="zh-CN" altLang="en-US" sz="2400">
                <a:solidFill>
                  <a:srgbClr val="000000"/>
                </a:solidFill>
                <a:latin typeface="黑体" panose="02010609060101010101" pitchFamily="49" charset="-122"/>
                <a:ea typeface="黑体" panose="02010609060101010101" pitchFamily="49" charset="-122"/>
                <a:cs typeface="黑体" panose="02010609060101010101" pitchFamily="49" charset="-122"/>
              </a:rPr>
              <a:t>。</a:t>
            </a:r>
          </a:p>
        </p:txBody>
      </p:sp>
      <p:sp>
        <p:nvSpPr>
          <p:cNvPr id="15" name="矩形 14"/>
          <p:cNvSpPr/>
          <p:nvPr/>
        </p:nvSpPr>
        <p:spPr>
          <a:xfrm>
            <a:off x="890905" y="83185"/>
            <a:ext cx="2219325" cy="645160"/>
          </a:xfrm>
          <a:prstGeom prst="rect">
            <a:avLst/>
          </a:prstGeom>
          <a:solidFill>
            <a:srgbClr val="FFFF00"/>
          </a:solidFill>
        </p:spPr>
        <p:txBody>
          <a:bodyPr wrap="square">
            <a:spAutoFit/>
          </a:bodyPr>
          <a:lstStyle>
            <a:def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w="18000">
                  <a:solidFill>
                    <a:schemeClr val="accent2">
                      <a:satMod val="140000"/>
                    </a:schemeClr>
                  </a:solidFill>
                  <a:prstDash val="solid"/>
                  <a:miter lim="800000"/>
                </a:ln>
                <a:noFill/>
                <a:effectLst>
                  <a:outerShdw blurRad="25500" dist="23000" dir="7020000" algn="tl">
                    <a:srgbClr val="000000">
                      <a:alpha val="50000"/>
                    </a:srgbClr>
                  </a:outerShdw>
                </a:effectLst>
                <a:uLnTx/>
                <a:uFillTx/>
                <a:latin typeface="Arial" panose="02080604020202020204" pitchFamily="34" charset="0"/>
                <a:ea typeface="宋体" panose="02010600030101010101" pitchFamily="2" charset="-122"/>
                <a:cs typeface="+mn-cs"/>
              </a:rPr>
              <a:t>概念解读</a:t>
            </a: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89091"/>
                                        </p:tgtEl>
                                        <p:attrNameLst>
                                          <p:attrName>style.visibility</p:attrName>
                                        </p:attrNameLst>
                                      </p:cBhvr>
                                      <p:to>
                                        <p:strVal val="visible"/>
                                      </p:to>
                                    </p:set>
                                    <p:animEffect transition="in" filter="wipe(right)">
                                      <p:cBhvr>
                                        <p:cTn id="11" dur="500"/>
                                        <p:tgtEl>
                                          <p:spTgt spid="89091"/>
                                        </p:tgtEl>
                                      </p:cBhvr>
                                    </p:animEffect>
                                  </p:childTnLst>
                                </p:cTn>
                              </p:par>
                            </p:childTnLst>
                          </p:cTn>
                        </p:par>
                        <p:par>
                          <p:cTn id="12" fill="hold" nodeType="afterGroup">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89093"/>
                                        </p:tgtEl>
                                        <p:attrNameLst>
                                          <p:attrName>style.visibility</p:attrName>
                                        </p:attrNameLst>
                                      </p:cBhvr>
                                      <p:to>
                                        <p:strVal val="visible"/>
                                      </p:to>
                                    </p:set>
                                    <p:animEffect transition="in" filter="wipe(right)">
                                      <p:cBhvr>
                                        <p:cTn id="15" dur="500"/>
                                        <p:tgtEl>
                                          <p:spTgt spid="89093"/>
                                        </p:tgtEl>
                                      </p:cBhvr>
                                    </p:animEffect>
                                  </p:childTnLst>
                                </p:cTn>
                              </p:par>
                            </p:childTnLst>
                          </p:cTn>
                        </p:par>
                        <p:par>
                          <p:cTn id="16" fill="hold" nodeType="afterGroup">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89092"/>
                                        </p:tgtEl>
                                        <p:attrNameLst>
                                          <p:attrName>style.visibility</p:attrName>
                                        </p:attrNameLst>
                                      </p:cBhvr>
                                      <p:to>
                                        <p:strVal val="visible"/>
                                      </p:to>
                                    </p:set>
                                    <p:animEffect transition="in" filter="wipe(right)">
                                      <p:cBhvr>
                                        <p:cTn id="19" dur="500"/>
                                        <p:tgtEl>
                                          <p:spTgt spid="89092"/>
                                        </p:tgtEl>
                                      </p:cBhvr>
                                    </p:animEffect>
                                  </p:childTnLst>
                                </p:cTn>
                              </p:par>
                            </p:childTnLst>
                          </p:cTn>
                        </p:par>
                        <p:par>
                          <p:cTn id="20" fill="hold" nodeType="afterGroup">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89094"/>
                                        </p:tgtEl>
                                        <p:attrNameLst>
                                          <p:attrName>style.visibility</p:attrName>
                                        </p:attrNameLst>
                                      </p:cBhvr>
                                      <p:to>
                                        <p:strVal val="visible"/>
                                      </p:to>
                                    </p:set>
                                    <p:animEffect transition="in" filter="wipe(right)">
                                      <p:cBhvr>
                                        <p:cTn id="23" dur="500"/>
                                        <p:tgtEl>
                                          <p:spTgt spid="89094"/>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891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p:bldP spid="89092" grpId="0"/>
      <p:bldP spid="89093" grpId="0"/>
      <p:bldP spid="89094" grpId="0"/>
      <p:bldP spid="89103"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ctrTitle"/>
          </p:nvPr>
        </p:nvSpPr>
        <p:spPr/>
        <p:txBody>
          <a:bodyPr/>
          <a:lstStyle>
            <a:defPPr/>
          </a:lstStyle>
          <a:p>
            <a:pPr/>
            <a:endParaRPr lang="zh-CN" altLang="en-US"/>
          </a:p>
        </p:txBody>
      </p:sp>
      <p:sp>
        <p:nvSpPr>
          <p:cNvPr id="5" name="副标题 4"/>
          <p:cNvSpPr>
            <a:spLocks noGrp="1"/>
          </p:cNvSpPr>
          <p:nvPr>
            <p:ph type="subTitle" idx="1"/>
          </p:nvPr>
        </p:nvSpPr>
        <p:spPr/>
        <p:txBody>
          <a:bodyPr/>
          <a:lstStyle>
            <a:defPPr/>
          </a:lstStyle>
          <a:p>
            <a:pPr/>
            <a:endParaRPr lang="zh-CN" altLang="en-US"/>
          </a:p>
        </p:txBody>
      </p:sp>
      <p:sp>
        <p:nvSpPr>
          <p:cNvPr id="3" name="Text Box 5"/>
          <p:cNvSpPr txBox="1">
            <a:spLocks noChangeArrowheads="1"/>
          </p:cNvSpPr>
          <p:nvPr/>
        </p:nvSpPr>
        <p:spPr bwMode="auto">
          <a:xfrm>
            <a:off x="728345" y="1140460"/>
            <a:ext cx="10735310" cy="4831080"/>
          </a:xfrm>
          <a:prstGeom prst="rect">
            <a:avLst/>
          </a:prstGeom>
          <a:solidFill>
            <a:schemeClr val="bg1"/>
          </a:solidFill>
          <a:ln w="9525">
            <a:noFill/>
            <a:miter lim="800000"/>
          </a:ln>
          <a:effectLst/>
        </p:spPr>
        <p:txBody>
          <a:bodyPr wrap="square">
            <a:spAutoFit/>
          </a:bodyPr>
          <a:lstStyle>
            <a:defPPr/>
          </a:lstStyle>
          <a:p>
            <a:pPr marR="0" defTabSz="914400">
              <a:buClrTx/>
              <a:buSzTx/>
              <a:buFontTx/>
              <a:buNone/>
              <a:defRPr/>
            </a:pPr>
            <a:r>
              <a:rPr kumimoji="0" lang="zh-CN" altLang="en-US" sz="4000" kern="1200" cap="none" spc="0" normalizeH="0" baseline="0" noProof="0" smtClean="0">
                <a:latin typeface="+mj-ea"/>
                <a:ea typeface="+mj-ea"/>
                <a:cs typeface="+mn-cs"/>
              </a:rPr>
              <a:t>    </a:t>
            </a:r>
            <a:r>
              <a:rPr kumimoji="0" lang="zh-CN" altLang="en-US" sz="4400" b="1" kern="1200" cap="none" spc="0" normalizeH="0" baseline="0" noProof="0" smtClean="0">
                <a:solidFill>
                  <a:srgbClr val="FF0000"/>
                </a:solidFill>
                <a:effectLst>
                  <a:outerShdw blurRad="38100" dist="38100" dir="2700000" algn="tl">
                    <a:srgbClr val="C0C0C0"/>
                  </a:outerShdw>
                </a:effectLst>
                <a:latin typeface="+mj-ea"/>
                <a:ea typeface="+mj-ea"/>
                <a:cs typeface="+mn-cs"/>
              </a:rPr>
              <a:t>新</a:t>
            </a:r>
            <a:r>
              <a:rPr kumimoji="0" lang="zh-CN" altLang="en-US" sz="4400" b="1" kern="1200" cap="none" spc="0" normalizeH="0" baseline="0" noProof="0" smtClean="0">
                <a:effectLst>
                  <a:outerShdw blurRad="38100" dist="38100" dir="2700000" algn="tl">
                    <a:srgbClr val="C0C0C0"/>
                  </a:outerShdw>
                </a:effectLst>
                <a:latin typeface="+mj-ea"/>
                <a:ea typeface="+mj-ea"/>
                <a:cs typeface="+mn-cs"/>
              </a:rPr>
              <a:t>航路是指15、16世纪之交，西欧各国本想探寻通往东方的航线，经过一系列的航海探险活动，开辟的通往印度和美洲等世界各地的航路。</a:t>
            </a:r>
            <a:r>
              <a:rPr lang="zh-CN" altLang="en-US" sz="4400" b="1">
                <a:latin typeface="黑体" panose="02010609060101010101" pitchFamily="49" charset="-122"/>
                <a:ea typeface="黑体" panose="02010609060101010101" pitchFamily="49" charset="-122"/>
                <a:sym typeface="+mn-ea"/>
              </a:rPr>
              <a:t>西欧史学界在欧洲中心论的影响下，一般都将这一过程称为</a:t>
            </a:r>
            <a:r>
              <a:rPr lang="zh-CN" altLang="en-US" sz="4400" b="1">
                <a:solidFill>
                  <a:srgbClr val="FF0000"/>
                </a:solidFill>
                <a:latin typeface="Calibri"/>
                <a:ea typeface="黑体" panose="02010609060101010101" pitchFamily="49" charset="-122"/>
                <a:sym typeface="+mn-ea"/>
              </a:rPr>
              <a:t>“</a:t>
            </a:r>
            <a:r>
              <a:rPr lang="zh-CN" altLang="en-US" sz="4400" b="1">
                <a:solidFill>
                  <a:srgbClr val="FF0000"/>
                </a:solidFill>
                <a:latin typeface="黑体" panose="02010609060101010101" pitchFamily="49" charset="-122"/>
                <a:ea typeface="黑体" panose="02010609060101010101" pitchFamily="49" charset="-122"/>
                <a:sym typeface="+mn-ea"/>
              </a:rPr>
              <a:t>地理大发现</a:t>
            </a:r>
            <a:r>
              <a:rPr lang="zh-CN" altLang="en-US" sz="4400" b="1">
                <a:solidFill>
                  <a:srgbClr val="FF0000"/>
                </a:solidFill>
                <a:latin typeface="Calibri"/>
                <a:ea typeface="黑体" panose="02010609060101010101" pitchFamily="49" charset="-122"/>
                <a:sym typeface="+mn-ea"/>
              </a:rPr>
              <a:t>”</a:t>
            </a:r>
            <a:r>
              <a:rPr lang="zh-CN" altLang="en-US" sz="4400" b="1">
                <a:latin typeface="黑体" panose="02010609060101010101" pitchFamily="49" charset="-122"/>
                <a:ea typeface="黑体" panose="02010609060101010101" pitchFamily="49" charset="-122"/>
                <a:sym typeface="+mn-ea"/>
              </a:rPr>
              <a:t>。</a:t>
            </a:r>
            <a:endParaRPr lang="zh-CN" altLang="en-US" sz="4400" b="1">
              <a:latin typeface="黑体" pitchFamily="49" charset="-122"/>
              <a:ea typeface="黑体" pitchFamily="49" charset="-122"/>
            </a:endParaRPr>
          </a:p>
          <a:p>
            <a:pPr marR="0" defTabSz="914400">
              <a:buClrTx/>
              <a:buSzTx/>
              <a:buFontTx/>
              <a:buNone/>
              <a:defRPr/>
            </a:pPr>
            <a:endParaRPr kumimoji="0" lang="zh-CN" altLang="en-US" sz="4400" b="1" kern="1200" cap="none" spc="0" normalizeH="0" baseline="0" noProof="0" smtClean="0">
              <a:effectLst>
                <a:outerShdw blurRad="38100" dist="38100" dir="2700000" algn="tl">
                  <a:srgbClr val="C0C0C0"/>
                </a:outerShdw>
              </a:effectLst>
              <a:latin typeface="+mj-ea"/>
              <a:ea typeface="+mj-ea"/>
              <a:cs typeface="+mn-cs"/>
            </a:endParaRPr>
          </a:p>
        </p:txBody>
      </p:sp>
      <p:sp>
        <p:nvSpPr>
          <p:cNvPr id="89105" name="Rectangle 17"/>
          <p:cNvSpPr/>
          <p:nvPr/>
        </p:nvSpPr>
        <p:spPr>
          <a:xfrm>
            <a:off x="7929245" y="372110"/>
            <a:ext cx="3667125" cy="768350"/>
          </a:xfrm>
          <a:prstGeom prst="rect">
            <a:avLst/>
          </a:prstGeom>
          <a:noFill/>
          <a:ln w="9525">
            <a:noFill/>
          </a:ln>
        </p:spPr>
        <p:txBody>
          <a:bodyPr wrap="square">
            <a:spAutoFit/>
          </a:bodyPr>
          <a:lstStyle>
            <a:defPPr/>
          </a:lstStyle>
          <a:p>
            <a:pPr/>
            <a:r>
              <a:rPr lang="zh-CN" altLang="en-US" sz="4400" b="1">
                <a:solidFill>
                  <a:srgbClr val="FF0000"/>
                </a:solidFill>
                <a:latin typeface="黑体" panose="02010609060101010101" pitchFamily="49" charset="-122"/>
                <a:ea typeface="黑体" panose="02010609060101010101" pitchFamily="49" charset="-122"/>
              </a:rPr>
              <a:t>什么是新航路</a:t>
            </a:r>
            <a:r>
              <a:rPr lang="en-US" altLang="zh-CN" sz="4400" b="1">
                <a:solidFill>
                  <a:srgbClr val="FF0000"/>
                </a:solidFill>
                <a:latin typeface="黑体" panose="02010609060101010101" pitchFamily="49" charset="-122"/>
                <a:ea typeface="黑体" panose="02010609060101010101" pitchFamily="49" charset="-122"/>
              </a:rPr>
              <a:t>?</a:t>
            </a:r>
          </a:p>
        </p:txBody>
      </p:sp>
    </p:spTree>
    <p:custDataLst>
      <p:tags r:id="rId2"/>
    </p:custDataLst>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9105"/>
                                        </p:tgtEl>
                                        <p:attrNameLst>
                                          <p:attrName>style.visibility</p:attrName>
                                        </p:attrNameLst>
                                      </p:cBhvr>
                                      <p:to>
                                        <p:strVal val="visible"/>
                                      </p:to>
                                    </p:set>
                                    <p:anim calcmode="lin" valueType="num">
                                      <p:cBhvr additive="base">
                                        <p:cTn id="7" dur="500" fill="hold"/>
                                        <p:tgtEl>
                                          <p:spTgt spid="89105"/>
                                        </p:tgtEl>
                                        <p:attrNameLst>
                                          <p:attrName>ppt_x</p:attrName>
                                        </p:attrNameLst>
                                      </p:cBhvr>
                                      <p:tavLst>
                                        <p:tav tm="0">
                                          <p:val>
                                            <p:strVal val="#ppt_x"/>
                                          </p:val>
                                        </p:tav>
                                        <p:tav tm="100000">
                                          <p:val>
                                            <p:strVal val="#ppt_x"/>
                                          </p:val>
                                        </p:tav>
                                      </p:tavLst>
                                    </p:anim>
                                    <p:anim calcmode="lin" valueType="num">
                                      <p:cBhvr additive="base">
                                        <p:cTn id="8" dur="500" fill="hold"/>
                                        <p:tgtEl>
                                          <p:spTgt spid="89105"/>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9105"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副标题 2"/>
          <p:cNvSpPr>
            <a:spLocks noGrp="1"/>
          </p:cNvSpPr>
          <p:nvPr>
            <p:ph type="subTitle" idx="1"/>
          </p:nvPr>
        </p:nvSpPr>
        <p:spPr>
          <a:xfrm>
            <a:off x="312420" y="1765300"/>
            <a:ext cx="11795125" cy="648335"/>
          </a:xfrm>
          <a:solidFill>
            <a:schemeClr val="bg1"/>
          </a:solidFill>
        </p:spPr>
        <p:txBody>
          <a:bodyPr>
            <a:noAutofit/>
          </a:bodyPr>
          <a:lstStyle>
            <a:defPPr/>
          </a:lstStyle>
          <a:p>
            <a:pPr marL="0" marR="0" indent="0" algn="l" defTabSz="914400" rtl="0" eaLnBrk="0" fontAlgn="base" latinLnBrk="0" hangingPunct="0">
              <a:lnSpc>
                <a:spcPct val="100000"/>
              </a:lnSpc>
              <a:spcBef>
                <a:spcPct val="0"/>
              </a:spcBef>
              <a:spcAft>
                <a:spcPct val="0"/>
              </a:spcAft>
              <a:buNone/>
            </a:pPr>
            <a:r>
              <a:rPr lang="zh-CN" altLang="en-US" sz="3200" b="1">
                <a:latin typeface="黑体" panose="02010609060101010101" pitchFamily="49" charset="-122"/>
                <a:ea typeface="黑体" panose="02010609060101010101" pitchFamily="49" charset="-122"/>
              </a:rPr>
              <a:t>   </a:t>
            </a:r>
            <a:r>
              <a:rPr lang="zh-CN" altLang="en-US" sz="3600" b="1">
                <a:solidFill>
                  <a:schemeClr val="dk1"/>
                </a:solidFill>
                <a:latin typeface="黑体" panose="02010609060101010101" pitchFamily="49" charset="-122"/>
                <a:ea typeface="黑体" panose="02010609060101010101" pitchFamily="49" charset="-122"/>
                <a:sym typeface="+mn-ea"/>
              </a:rPr>
              <a:t>“（</a:t>
            </a:r>
            <a:r>
              <a:rPr lang="en-US" altLang="zh-CN" sz="3600" b="1">
                <a:solidFill>
                  <a:schemeClr val="dk1"/>
                </a:solidFill>
                <a:latin typeface="黑体" panose="02010609060101010101" pitchFamily="49" charset="-122"/>
                <a:ea typeface="黑体" panose="02010609060101010101" pitchFamily="49" charset="-122"/>
                <a:sym typeface="+mn-ea"/>
              </a:rPr>
              <a:t>1500</a:t>
            </a:r>
            <a:r>
              <a:rPr lang="zh-CN" altLang="en-US" sz="3600" b="1">
                <a:solidFill>
                  <a:schemeClr val="dk1"/>
                </a:solidFill>
                <a:latin typeface="黑体" panose="02010609060101010101" pitchFamily="49" charset="-122"/>
                <a:ea typeface="黑体" panose="02010609060101010101" pitchFamily="49" charset="-122"/>
                <a:sym typeface="+mn-ea"/>
              </a:rPr>
              <a:t>前后的世界）敢于从事性命相关的航海探险的</a:t>
            </a:r>
            <a:r>
              <a:rPr lang="zh-CN" altLang="en-US" sz="3600" b="1">
                <a:solidFill>
                  <a:srgbClr val="FF0000"/>
                </a:solidFill>
                <a:latin typeface="黑体" panose="02010609060101010101" pitchFamily="49" charset="-122"/>
                <a:ea typeface="黑体" panose="02010609060101010101" pitchFamily="49" charset="-122"/>
                <a:sym typeface="+mn-ea"/>
              </a:rPr>
              <a:t>不是中国人、印度人或阿拉伯人</a:t>
            </a:r>
            <a:r>
              <a:rPr lang="zh-CN" altLang="en-US" sz="3600" b="1">
                <a:solidFill>
                  <a:schemeClr val="dk1"/>
                </a:solidFill>
                <a:latin typeface="黑体" panose="02010609060101010101" pitchFamily="49" charset="-122"/>
                <a:ea typeface="黑体" panose="02010609060101010101" pitchFamily="49" charset="-122"/>
                <a:sym typeface="+mn-ea"/>
              </a:rPr>
              <a:t>，</a:t>
            </a:r>
            <a:r>
              <a:rPr lang="zh-CN" altLang="en-US" sz="3600" b="1">
                <a:solidFill>
                  <a:srgbClr val="3333FF"/>
                </a:solidFill>
                <a:latin typeface="微软雅黑" panose="020b0503020204020204" charset="-122"/>
                <a:ea typeface="微软雅黑" panose="020b0503020204020204" charset="-122"/>
                <a:sym typeface="+mn-ea"/>
              </a:rPr>
              <a:t>而是西欧人</a:t>
            </a:r>
            <a:r>
              <a:rPr lang="zh-CN" altLang="en-US" sz="3600" b="1">
                <a:solidFill>
                  <a:schemeClr val="dk1"/>
                </a:solidFill>
                <a:latin typeface="黑体" panose="02010609060101010101" pitchFamily="49" charset="-122"/>
                <a:ea typeface="黑体" panose="02010609060101010101" pitchFamily="49" charset="-122"/>
                <a:sym typeface="+mn-ea"/>
              </a:rPr>
              <a:t>；是他们，驾着前程远大的浪潮</a:t>
            </a:r>
            <a:r>
              <a:rPr lang="en-US" altLang="zh-CN" sz="3600" b="1">
                <a:solidFill>
                  <a:schemeClr val="dk1"/>
                </a:solidFill>
                <a:latin typeface="黑体" panose="02010609060101010101" pitchFamily="49" charset="-122"/>
                <a:ea typeface="黑体" panose="02010609060101010101" pitchFamily="49" charset="-122"/>
                <a:sym typeface="+mn-ea"/>
              </a:rPr>
              <a:t>——</a:t>
            </a:r>
            <a:r>
              <a:rPr lang="zh-CN" altLang="en-US" sz="3600" b="1">
                <a:solidFill>
                  <a:schemeClr val="dk1"/>
                </a:solidFill>
                <a:latin typeface="黑体" panose="02010609060101010101" pitchFamily="49" charset="-122"/>
                <a:ea typeface="黑体" panose="02010609060101010101" pitchFamily="49" charset="-122"/>
                <a:sym typeface="+mn-ea"/>
              </a:rPr>
              <a:t>最终将吞没整个世界的浪潮</a:t>
            </a:r>
            <a:r>
              <a:rPr lang="en-US" altLang="zh-CN" sz="3600" b="1">
                <a:solidFill>
                  <a:schemeClr val="dk1"/>
                </a:solidFill>
                <a:latin typeface="黑体" panose="02010609060101010101" pitchFamily="49" charset="-122"/>
                <a:ea typeface="黑体" panose="02010609060101010101" pitchFamily="49" charset="-122"/>
                <a:sym typeface="+mn-ea"/>
              </a:rPr>
              <a:t>——</a:t>
            </a:r>
            <a:r>
              <a:rPr lang="zh-CN" altLang="en-US" sz="3600" b="1">
                <a:solidFill>
                  <a:schemeClr val="dk1"/>
                </a:solidFill>
                <a:latin typeface="黑体" panose="02010609060101010101" pitchFamily="49" charset="-122"/>
                <a:ea typeface="黑体" panose="02010609060101010101" pitchFamily="49" charset="-122"/>
                <a:sym typeface="+mn-ea"/>
              </a:rPr>
              <a:t>前进” </a:t>
            </a:r>
            <a:endParaRPr kumimoji="0" lang="en-US" altLang="zh-CN" sz="3600" b="1" i="0" u="none" strike="noStrike" kern="1200" cap="none" spc="0" normalizeH="0" baseline="0" noProof="1">
              <a:solidFill>
                <a:schemeClr val="dk1"/>
              </a:solidFill>
              <a:latin typeface="黑体" pitchFamily="49" charset="-122"/>
              <a:ea typeface="黑体" pitchFamily="49" charset="-122"/>
              <a:cs typeface="+mn-cs"/>
              <a:sym typeface="+mn-ea"/>
            </a:endParaRPr>
          </a:p>
          <a:p>
            <a:pPr marL="0" marR="0" indent="0" algn="l" defTabSz="914400" rtl="0" eaLnBrk="0" fontAlgn="base" latinLnBrk="0" hangingPunct="0">
              <a:lnSpc>
                <a:spcPct val="100000"/>
              </a:lnSpc>
              <a:spcBef>
                <a:spcPct val="0"/>
              </a:spcBef>
              <a:spcAft>
                <a:spcPct val="0"/>
              </a:spcAft>
              <a:buNone/>
            </a:pPr>
            <a:r>
              <a:rPr lang="en-US" altLang="zh-CN" sz="3600" b="1">
                <a:solidFill>
                  <a:schemeClr val="dk1"/>
                </a:solidFill>
                <a:latin typeface="黑体" panose="02010609060101010101" pitchFamily="49" charset="-122"/>
                <a:ea typeface="黑体" panose="02010609060101010101" pitchFamily="49" charset="-122"/>
                <a:sym typeface="+mn-ea"/>
              </a:rPr>
              <a:t>                    ——</a:t>
            </a:r>
            <a:r>
              <a:rPr lang="zh-CN" altLang="en-US" sz="3600" b="1">
                <a:solidFill>
                  <a:schemeClr val="dk1"/>
                </a:solidFill>
                <a:latin typeface="黑体" panose="02010609060101010101" pitchFamily="49" charset="-122"/>
                <a:ea typeface="黑体" panose="02010609060101010101" pitchFamily="49" charset="-122"/>
                <a:sym typeface="+mn-ea"/>
              </a:rPr>
              <a:t>斯塔夫里阿诺斯</a:t>
            </a:r>
            <a:r>
              <a:rPr lang="en-US" altLang="zh-CN" sz="3600" b="1">
                <a:solidFill>
                  <a:schemeClr val="dk1"/>
                </a:solidFill>
                <a:latin typeface="黑体" panose="02010609060101010101" pitchFamily="49" charset="-122"/>
                <a:ea typeface="黑体" panose="02010609060101010101" pitchFamily="49" charset="-122"/>
                <a:sym typeface="+mn-ea"/>
              </a:rPr>
              <a:t>《</a:t>
            </a:r>
            <a:r>
              <a:rPr lang="zh-CN" altLang="en-US" sz="3600" b="1">
                <a:solidFill>
                  <a:schemeClr val="dk1"/>
                </a:solidFill>
                <a:latin typeface="黑体" panose="02010609060101010101" pitchFamily="49" charset="-122"/>
                <a:ea typeface="黑体" panose="02010609060101010101" pitchFamily="49" charset="-122"/>
                <a:sym typeface="+mn-ea"/>
              </a:rPr>
              <a:t>全球通史</a:t>
            </a:r>
            <a:r>
              <a:rPr lang="en-US" altLang="zh-CN" sz="3600" b="1">
                <a:solidFill>
                  <a:schemeClr val="dk1"/>
                </a:solidFill>
                <a:latin typeface="黑体" panose="02010609060101010101" pitchFamily="49" charset="-122"/>
                <a:ea typeface="黑体" panose="02010609060101010101" pitchFamily="49" charset="-122"/>
                <a:sym typeface="+mn-ea"/>
              </a:rPr>
              <a:t>》</a:t>
            </a:r>
            <a:endParaRPr kumimoji="0" lang="zh-CN" altLang="en-US" sz="3600" b="1" i="0" u="none" strike="noStrike" kern="1200" cap="none" spc="0" normalizeH="0" baseline="0" noProof="1">
              <a:solidFill>
                <a:schemeClr val="dk1"/>
              </a:solidFill>
              <a:latin typeface="黑体" pitchFamily="49" charset="-122"/>
              <a:ea typeface="黑体" pitchFamily="49" charset="-122"/>
              <a:cs typeface="+mn-cs"/>
              <a:sym typeface="+mn-ea"/>
            </a:endParaRPr>
          </a:p>
          <a:p>
            <a:pPr algn="l"/>
            <a:r>
              <a:rPr lang="zh-CN" altLang="en-US" sz="3600" b="1">
                <a:latin typeface="黑体" panose="02010609060101010101" pitchFamily="49" charset="-122"/>
                <a:ea typeface="黑体" panose="02010609060101010101" pitchFamily="49" charset="-122"/>
              </a:rPr>
              <a:t>             </a:t>
            </a:r>
          </a:p>
          <a:p>
            <a:pPr algn="l"/>
            <a:endParaRPr lang="zh-CN" altLang="en-US" sz="2800" b="1">
              <a:latin typeface="黑体" pitchFamily="49" charset="-122"/>
              <a:ea typeface="黑体" pitchFamily="49" charset="-122"/>
            </a:endParaRPr>
          </a:p>
          <a:p>
            <a:pPr algn="l"/>
            <a:endParaRPr lang="zh-CN" altLang="en-US" sz="2800" b="1">
              <a:latin typeface="黑体" panose="02010609060101010101" pitchFamily="49" charset="-122"/>
              <a:ea typeface="黑体" panose="02010609060101010101" pitchFamily="49" charset="-122"/>
            </a:endParaRPr>
          </a:p>
        </p:txBody>
      </p:sp>
      <p:sp>
        <p:nvSpPr>
          <p:cNvPr id="4" name="文本框 3"/>
          <p:cNvSpPr txBox="1"/>
          <p:nvPr/>
        </p:nvSpPr>
        <p:spPr>
          <a:xfrm>
            <a:off x="-36830" y="0"/>
            <a:ext cx="12265660" cy="1014730"/>
          </a:xfrm>
          <a:prstGeom prst="rect">
            <a:avLst/>
          </a:prstGeom>
          <a:solidFill>
            <a:schemeClr val="bg1"/>
          </a:solidFill>
        </p:spPr>
        <p:txBody>
          <a:bodyPr wrap="square" rtlCol="0">
            <a:spAutoFit/>
          </a:bodyPr>
          <a:lstStyle>
            <a:defPPr/>
          </a:lstStyle>
          <a:p>
            <a:pPr/>
            <a:r>
              <a:rPr lang="zh-CN" altLang="en-US" sz="6000">
                <a:solidFill>
                  <a:schemeClr val="tx1"/>
                </a:solidFill>
                <a:effectLst>
                  <a:outerShdw blurRad="38100" dist="19050" dir="2700000" algn="tl" rotWithShape="0">
                    <a:schemeClr val="dk1">
                      <a:alpha val="40000"/>
                    </a:schemeClr>
                  </a:outerShdw>
                </a:effectLst>
                <a:latin typeface="隶书" panose="02010509060101010101" pitchFamily="49" charset="-122"/>
                <a:ea typeface="隶书" panose="02010509060101010101" pitchFamily="49" charset="-122"/>
              </a:rPr>
              <a:t>一、新航路的开辟的动因和条件</a:t>
            </a:r>
          </a:p>
        </p:txBody>
      </p:sp>
      <p:sp>
        <p:nvSpPr>
          <p:cNvPr id="13315" name="TextBox 2"/>
          <p:cNvSpPr txBox="1"/>
          <p:nvPr/>
        </p:nvSpPr>
        <p:spPr>
          <a:xfrm>
            <a:off x="523240" y="4949825"/>
            <a:ext cx="11266170" cy="1260475"/>
          </a:xfrm>
          <a:prstGeom prst="rect">
            <a:avLst/>
          </a:prstGeom>
          <a:solidFill>
            <a:schemeClr val="bg1"/>
          </a:solidFill>
          <a:ln w="9525">
            <a:noFill/>
          </a:ln>
        </p:spPr>
        <p:txBody>
          <a:bodyPr wrap="square" anchor="t">
            <a:spAutoFit/>
          </a:bodyPr>
          <a:lstStyle>
            <a:defPPr/>
          </a:lstStyle>
          <a:p>
            <a:pPr eaLnBrk="0" hangingPunct="0">
              <a:spcBef>
                <a:spcPts val="600"/>
              </a:spcBef>
            </a:pPr>
            <a:r>
              <a:rPr lang="zh-CN" sz="3200" b="1">
                <a:latin typeface="华文新魏" panose="02010800040101010101" charset="-122"/>
                <a:ea typeface="华文新魏" panose="02010800040101010101" charset="-122"/>
              </a:rPr>
              <a:t>我们预习了</a:t>
            </a:r>
            <a:r>
              <a:rPr sz="3200" b="1">
                <a:latin typeface="华文新魏" panose="02010800040101010101" charset="-122"/>
                <a:ea typeface="华文新魏" panose="02010800040101010101" charset="-122"/>
              </a:rPr>
              <a:t>教材P34—P35第一子目的前三自然段</a:t>
            </a:r>
            <a:r>
              <a:rPr lang="zh-CN" sz="3200" b="1">
                <a:latin typeface="华文新魏" panose="02010800040101010101" charset="-122"/>
                <a:ea typeface="华文新魏" panose="02010800040101010101" charset="-122"/>
              </a:rPr>
              <a:t>再结合多媒体几组</a:t>
            </a:r>
            <a:r>
              <a:rPr sz="3200" b="1">
                <a:latin typeface="华文新魏" panose="02010800040101010101" charset="-122"/>
                <a:ea typeface="华文新魏" panose="02010800040101010101" charset="-122"/>
              </a:rPr>
              <a:t>材料</a:t>
            </a:r>
            <a:r>
              <a:rPr lang="en-US" sz="3200" b="1">
                <a:latin typeface="华文新魏" panose="02010800040101010101" charset="-122"/>
                <a:ea typeface="华文新魏" panose="02010800040101010101" charset="-122"/>
              </a:rPr>
              <a:t>,</a:t>
            </a:r>
            <a:r>
              <a:rPr lang="zh-CN" altLang="en-US" sz="3200" b="1">
                <a:latin typeface="华文新魏" panose="02010800040101010101" charset="-122"/>
                <a:ea typeface="华文新魏" panose="02010800040101010101" charset="-122"/>
              </a:rPr>
              <a:t>归纳欧洲人为什么</a:t>
            </a:r>
            <a:r>
              <a:rPr lang="zh-CN" altLang="en-US" sz="4400" b="1">
                <a:solidFill>
                  <a:srgbClr val="FF0000"/>
                </a:solidFill>
                <a:latin typeface="华文新魏" panose="02010800040101010101" charset="-122"/>
                <a:ea typeface="华文新魏" panose="02010800040101010101" charset="-122"/>
              </a:rPr>
              <a:t>要</a:t>
            </a:r>
            <a:r>
              <a:rPr lang="zh-CN" altLang="en-US" sz="3200" b="1">
                <a:latin typeface="华文新魏" panose="02010800040101010101" charset="-122"/>
                <a:ea typeface="华文新魏" panose="02010800040101010101" charset="-122"/>
              </a:rPr>
              <a:t>开辟新航路？</a:t>
            </a: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315"/>
                                        </p:tgtEl>
                                        <p:attrNameLst>
                                          <p:attrName>style.visibility</p:attrName>
                                        </p:attrNameLst>
                                      </p:cBhvr>
                                      <p:to>
                                        <p:strVal val="visible"/>
                                      </p:to>
                                    </p:set>
                                    <p:anim calcmode="lin" valueType="num">
                                      <p:cBhvr additive="base">
                                        <p:cTn id="25" dur="500" fill="hold"/>
                                        <p:tgtEl>
                                          <p:spTgt spid="13315"/>
                                        </p:tgtEl>
                                        <p:attrNameLst>
                                          <p:attrName>ppt_x</p:attrName>
                                        </p:attrNameLst>
                                      </p:cBhvr>
                                      <p:tavLst>
                                        <p:tav tm="0">
                                          <p:val>
                                            <p:strVal val="#ppt_x"/>
                                          </p:val>
                                        </p:tav>
                                        <p:tav tm="100000">
                                          <p:val>
                                            <p:strVal val="#ppt_x"/>
                                          </p:val>
                                        </p:tav>
                                      </p:tavLst>
                                    </p:anim>
                                    <p:anim calcmode="lin" valueType="num">
                                      <p:cBhvr additive="base">
                                        <p:cTn id="26" dur="500" fill="hold"/>
                                        <p:tgtEl>
                                          <p:spTgt spid="133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290" name="TextBox 8"/>
          <p:cNvSpPr txBox="1"/>
          <p:nvPr/>
        </p:nvSpPr>
        <p:spPr>
          <a:xfrm>
            <a:off x="1088390" y="269875"/>
            <a:ext cx="6137275" cy="953135"/>
          </a:xfrm>
          <a:prstGeom prst="rect">
            <a:avLst/>
          </a:prstGeom>
          <a:solidFill>
            <a:srgbClr val="D6ECEE"/>
          </a:solidFill>
          <a:ln w="9525">
            <a:noFill/>
          </a:ln>
        </p:spPr>
        <p:txBody>
          <a:bodyPr wrap="square" anchor="t">
            <a:spAutoFit/>
          </a:bodyPr>
          <a:lstStyle>
            <a:defPPr/>
          </a:lstStyle>
          <a:p>
            <a:pPr/>
            <a:r>
              <a:rPr lang="zh-CN" altLang="en-US" sz="2800" b="1">
                <a:solidFill>
                  <a:srgbClr val="FF0000"/>
                </a:solidFill>
                <a:latin typeface="+mj-ea"/>
                <a:ea typeface="+mj-ea"/>
                <a:cs typeface="+mj-ea"/>
              </a:rPr>
              <a:t>一、新航路开辟的动因和条件</a:t>
            </a:r>
          </a:p>
          <a:p>
            <a:pPr/>
            <a:r>
              <a:rPr lang="en-US" altLang="zh-CN" sz="2800" b="1">
                <a:solidFill>
                  <a:srgbClr val="FF0000"/>
                </a:solidFill>
                <a:latin typeface="+mj-ea"/>
                <a:ea typeface="+mj-ea"/>
                <a:cs typeface="+mj-ea"/>
              </a:rPr>
              <a:t>1</a:t>
            </a:r>
            <a:r>
              <a:rPr lang="zh-CN" altLang="en-US" sz="2800" b="1">
                <a:solidFill>
                  <a:srgbClr val="FF0000"/>
                </a:solidFill>
                <a:latin typeface="+mj-ea"/>
                <a:ea typeface="+mj-ea"/>
                <a:cs typeface="+mj-ea"/>
              </a:rPr>
              <a:t>、原因：</a:t>
            </a:r>
          </a:p>
        </p:txBody>
      </p:sp>
      <p:sp>
        <p:nvSpPr>
          <p:cNvPr id="2" name="矩形 2"/>
          <p:cNvSpPr/>
          <p:nvPr/>
        </p:nvSpPr>
        <p:spPr>
          <a:xfrm>
            <a:off x="1444625" y="1264285"/>
            <a:ext cx="9677400" cy="5492750"/>
          </a:xfrm>
          <a:prstGeom prst="rect">
            <a:avLst/>
          </a:prstGeom>
          <a:noFill/>
          <a:ln w="9525">
            <a:noFill/>
          </a:ln>
        </p:spPr>
        <p:txBody>
          <a:bodyPr wrap="square" anchor="t">
            <a:spAutoFit/>
          </a:bodyPr>
          <a:lstStyle>
            <a:defPPr/>
          </a:lstStyle>
          <a:p>
            <a:pPr/>
            <a:r>
              <a:rPr lang="zh-CN" altLang="en-US" sz="1500" b="1">
                <a:latin typeface="+mj-ea"/>
                <a:ea typeface="+mj-ea"/>
                <a:cs typeface="+mj-ea"/>
              </a:rPr>
              <a:t>       </a:t>
            </a:r>
            <a:r>
              <a:rPr lang="zh-CN" altLang="en-US" sz="2800" b="1">
                <a:latin typeface="+mj-ea"/>
                <a:ea typeface="+mj-ea"/>
                <a:cs typeface="+mj-ea"/>
              </a:rPr>
              <a:t> </a:t>
            </a:r>
          </a:p>
          <a:p>
            <a:pPr algn="l"/>
            <a:r>
              <a:rPr lang="zh-CN" altLang="en-US" sz="2800" b="1">
                <a:latin typeface="+mj-ea"/>
                <a:ea typeface="+mj-ea"/>
                <a:cs typeface="+mj-ea"/>
              </a:rPr>
              <a:t>      </a:t>
            </a:r>
            <a:r>
              <a:rPr lang="en-US" altLang="zh-CN" sz="2800" b="1">
                <a:latin typeface="+mj-ea"/>
                <a:ea typeface="+mj-ea"/>
                <a:cs typeface="+mj-ea"/>
                <a:sym typeface="+mn-ea"/>
              </a:rPr>
              <a:t>  15</a:t>
            </a:r>
            <a:r>
              <a:rPr lang="zh-CN" altLang="en-US" sz="2800" b="1">
                <a:latin typeface="+mj-ea"/>
                <a:ea typeface="+mj-ea"/>
                <a:cs typeface="+mj-ea"/>
                <a:sym typeface="+mn-ea"/>
              </a:rPr>
              <a:t>世纪以后，</a:t>
            </a:r>
            <a:r>
              <a:rPr lang="zh-CN" altLang="en-US" sz="2800" b="1">
                <a:solidFill>
                  <a:srgbClr val="FF0000"/>
                </a:solidFill>
                <a:latin typeface="+mj-ea"/>
                <a:ea typeface="+mj-ea"/>
                <a:cs typeface="+mj-ea"/>
                <a:sym typeface="+mn-ea"/>
              </a:rPr>
              <a:t>商品货币关系</a:t>
            </a:r>
            <a:r>
              <a:rPr lang="zh-CN" altLang="en-US" sz="2800" b="1">
                <a:latin typeface="+mj-ea"/>
                <a:ea typeface="+mj-ea"/>
                <a:cs typeface="+mj-ea"/>
                <a:sym typeface="+mn-ea"/>
              </a:rPr>
              <a:t>开始从内部瓦解封建制度，</a:t>
            </a:r>
            <a:r>
              <a:rPr lang="zh-CN" altLang="en-US" sz="2800" b="1">
                <a:solidFill>
                  <a:srgbClr val="FF0000"/>
                </a:solidFill>
                <a:latin typeface="+mj-ea"/>
                <a:ea typeface="+mj-ea"/>
                <a:cs typeface="+mj-ea"/>
                <a:sym typeface="+mn-ea"/>
              </a:rPr>
              <a:t>促进资本主义萌芽</a:t>
            </a:r>
            <a:r>
              <a:rPr lang="zh-CN" altLang="en-US" sz="2800" b="1">
                <a:latin typeface="+mj-ea"/>
                <a:ea typeface="+mj-ea"/>
                <a:cs typeface="+mj-ea"/>
                <a:sym typeface="+mn-ea"/>
              </a:rPr>
              <a:t>。当时，商品交换十分广泛，这就需要大量货币，因而当时人们认为占有金银就占有一切。</a:t>
            </a:r>
            <a:endParaRPr lang="en-US" altLang="zh-CN" sz="2800" b="1">
              <a:solidFill>
                <a:schemeClr val="tx1"/>
              </a:solidFill>
              <a:latin typeface="+mj-ea"/>
              <a:ea typeface="+mj-ea"/>
              <a:cs typeface="+mj-ea"/>
            </a:endParaRPr>
          </a:p>
          <a:p>
            <a:pPr>
              <a:buSzTx/>
            </a:pPr>
            <a:r>
              <a:rPr lang="en-US" altLang="zh-CN" sz="2800" b="1">
                <a:latin typeface="+mj-ea"/>
                <a:ea typeface="+mj-ea"/>
                <a:cs typeface="+mj-ea"/>
                <a:sym typeface="+mn-ea"/>
              </a:rPr>
              <a:t>                           ---- 《1500</a:t>
            </a:r>
            <a:r>
              <a:rPr lang="zh-CN" altLang="en-US" sz="2800" b="1">
                <a:latin typeface="+mj-ea"/>
                <a:ea typeface="+mj-ea"/>
                <a:cs typeface="+mj-ea"/>
                <a:sym typeface="+mn-ea"/>
              </a:rPr>
              <a:t>年世界的变化</a:t>
            </a:r>
            <a:r>
              <a:rPr lang="en-US" altLang="zh-CN" sz="2800" b="1">
                <a:latin typeface="+mj-ea"/>
                <a:ea typeface="+mj-ea"/>
                <a:cs typeface="+mj-ea"/>
                <a:sym typeface="+mn-ea"/>
              </a:rPr>
              <a:t>》</a:t>
            </a:r>
            <a:endParaRPr lang="zh-CN" altLang="en-US" sz="2800" b="1">
              <a:solidFill>
                <a:schemeClr val="tx1"/>
              </a:solidFill>
              <a:latin typeface="+mj-ea"/>
              <a:ea typeface="+mj-ea"/>
              <a:cs typeface="+mj-ea"/>
            </a:endParaRPr>
          </a:p>
          <a:p>
            <a:pPr eaLnBrk="0" hangingPunct="0"/>
            <a:endParaRPr lang="en-US" altLang="zh-CN" sz="2800" b="1">
              <a:solidFill>
                <a:schemeClr val="tx1"/>
              </a:solidFill>
              <a:latin typeface="+mj-ea"/>
              <a:ea typeface="+mj-ea"/>
              <a:cs typeface="+mj-ea"/>
            </a:endParaRPr>
          </a:p>
          <a:p>
            <a:pPr/>
            <a:endParaRPr lang="zh-CN" altLang="en-US" sz="1500" b="1">
              <a:latin typeface="+mj-ea"/>
              <a:ea typeface="+mj-ea"/>
              <a:cs typeface="+mj-ea"/>
            </a:endParaRPr>
          </a:p>
          <a:p>
            <a:pPr/>
            <a:r>
              <a:rPr lang="zh-CN" altLang="en-US" sz="1500" b="1">
                <a:latin typeface="+mj-ea"/>
                <a:ea typeface="+mj-ea"/>
                <a:cs typeface="+mj-ea"/>
              </a:rPr>
              <a:t> 　　　　</a:t>
            </a:r>
            <a:r>
              <a:rPr lang="zh-CN" altLang="en-US" sz="2800" b="1">
                <a:latin typeface="+mj-ea"/>
                <a:ea typeface="+mj-ea"/>
                <a:cs typeface="+mj-ea"/>
              </a:rPr>
              <a:t>葡萄牙人在非洲海岸、印度和整个远东寻找的是</a:t>
            </a:r>
            <a:r>
              <a:rPr lang="zh-CN" altLang="en-US" sz="2800" b="1">
                <a:solidFill>
                  <a:srgbClr val="FF0000"/>
                </a:solidFill>
                <a:latin typeface="+mj-ea"/>
                <a:ea typeface="+mj-ea"/>
                <a:cs typeface="+mj-ea"/>
              </a:rPr>
              <a:t>黄金</a:t>
            </a:r>
            <a:r>
              <a:rPr lang="zh-CN" altLang="en-US" sz="2800" b="1">
                <a:latin typeface="+mj-ea"/>
                <a:ea typeface="+mj-ea"/>
                <a:cs typeface="+mj-ea"/>
              </a:rPr>
              <a:t>，黄金一词是驱使西班牙人横渡大西洋到美洲去的咒语，黄金是白人刚踏上一个新发现的海岸时所要的第一件东西。</a:t>
            </a:r>
          </a:p>
          <a:p>
            <a:pPr eaLnBrk="0" hangingPunct="0"/>
            <a:r>
              <a:rPr lang="en-US" altLang="zh-CN" sz="2800" b="1">
                <a:latin typeface="+mj-ea"/>
                <a:ea typeface="+mj-ea"/>
                <a:cs typeface="+mj-ea"/>
              </a:rPr>
              <a:t>      ——</a:t>
            </a:r>
            <a:r>
              <a:rPr lang="zh-CN" altLang="en-US" sz="2800" b="1">
                <a:latin typeface="+mj-ea"/>
                <a:ea typeface="+mj-ea"/>
                <a:cs typeface="+mj-ea"/>
              </a:rPr>
              <a:t>恩格斯</a:t>
            </a:r>
            <a:r>
              <a:rPr lang="en-US" altLang="zh-CN" sz="2800" b="1">
                <a:latin typeface="+mj-ea"/>
                <a:ea typeface="+mj-ea"/>
                <a:cs typeface="+mj-ea"/>
              </a:rPr>
              <a:t>《</a:t>
            </a:r>
            <a:r>
              <a:rPr lang="zh-CN" altLang="en-US" sz="2800" b="1">
                <a:latin typeface="+mj-ea"/>
                <a:ea typeface="+mj-ea"/>
                <a:cs typeface="+mj-ea"/>
              </a:rPr>
              <a:t>论封建制度的瓦解和民族国家的产生</a:t>
            </a:r>
            <a:r>
              <a:rPr lang="en-US" altLang="zh-CN" sz="2800" b="1">
                <a:latin typeface="+mj-ea"/>
                <a:ea typeface="+mj-ea"/>
                <a:cs typeface="+mj-ea"/>
              </a:rPr>
              <a:t>》</a:t>
            </a:r>
          </a:p>
          <a:p>
            <a:pPr eaLnBrk="0" hangingPunct="0"/>
            <a:endParaRPr lang="en-US" altLang="zh-CN" sz="2800" b="1">
              <a:latin typeface="+mj-ea"/>
              <a:ea typeface="+mj-ea"/>
              <a:cs typeface="+mj-ea"/>
            </a:endParaRPr>
          </a:p>
          <a:p>
            <a:pPr algn="l"/>
            <a:r>
              <a:rPr lang="en-US" altLang="zh-CN" sz="2800" b="1">
                <a:solidFill>
                  <a:schemeClr val="tx1"/>
                </a:solidFill>
                <a:latin typeface="+mj-ea"/>
                <a:ea typeface="+mj-ea"/>
                <a:cs typeface="+mj-ea"/>
                <a:sym typeface="+mn-ea"/>
              </a:rPr>
              <a:t>  </a:t>
            </a:r>
            <a:endParaRPr lang="en-US" altLang="zh-CN" sz="2800" b="1">
              <a:solidFill>
                <a:schemeClr val="tx1"/>
              </a:solidFill>
              <a:latin typeface="+mj-ea"/>
              <a:ea typeface="+mj-ea"/>
              <a:cs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ox(in)">
                                      <p:cBhvr>
                                        <p:cTn id="7" dur="2000"/>
                                        <p:tgtEl>
                                          <p:spTgt spid="2">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ox(in)">
                                      <p:cBhvr>
                                        <p:cTn id="12" dur="2000"/>
                                        <p:tgtEl>
                                          <p:spTgt spid="2">
                                            <p:txEl>
                                              <p:pRg st="2" end="2"/>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animEffect transition="in" filter="box(in)">
                                      <p:cBhvr>
                                        <p:cTn id="17" dur="2000"/>
                                        <p:tgtEl>
                                          <p:spTgt spid="2">
                                            <p:txEl>
                                              <p:pRg st="5" end="5"/>
                                            </p:txEl>
                                          </p:spTgt>
                                        </p:tgtEl>
                                      </p:cBhvr>
                                    </p:animEffect>
                                  </p:childTnLst>
                                </p:cTn>
                              </p:par>
                              <p:par>
                                <p:cTn id="18" presetID="4" presetClass="entr" presetSubtype="16" fill="hold" nodeType="withEffect">
                                  <p:stCondLst>
                                    <p:cond delay="0"/>
                                  </p:stCondLst>
                                  <p:childTnLst>
                                    <p:set>
                                      <p:cBhvr>
                                        <p:cTn id="19" dur="1" fill="hold">
                                          <p:stCondLst>
                                            <p:cond delay="0"/>
                                          </p:stCondLst>
                                        </p:cTn>
                                        <p:tgtEl>
                                          <p:spTgt spid="2">
                                            <p:txEl>
                                              <p:pRg st="6" end="6"/>
                                            </p:txEl>
                                          </p:spTgt>
                                        </p:tgtEl>
                                        <p:attrNameLst>
                                          <p:attrName>style.visibility</p:attrName>
                                        </p:attrNameLst>
                                      </p:cBhvr>
                                      <p:to>
                                        <p:strVal val="visible"/>
                                      </p:to>
                                    </p:set>
                                    <p:animEffect transition="in" filter="box(in)">
                                      <p:cBhvr>
                                        <p:cTn id="20" dur="2000"/>
                                        <p:tgtEl>
                                          <p:spTgt spid="2">
                                            <p:txEl>
                                              <p:pRg st="6" end="6"/>
                                            </p:txEl>
                                          </p:spTgt>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4" fill="hold" nodeType="clickEffect">
                                  <p:stCondLst>
                                    <p:cond delay="0"/>
                                  </p:stCondLst>
                                  <p:childTnLst>
                                    <p:set>
                                      <p:cBhvr>
                                        <p:cTn id="24" dur="1" fill="hold">
                                          <p:stCondLst>
                                            <p:cond delay="0"/>
                                          </p:stCondLst>
                                        </p:cTn>
                                        <p:tgtEl>
                                          <p:spTgt spid="2">
                                            <p:txEl>
                                              <p:pRg st="8" end="8"/>
                                            </p:txEl>
                                          </p:spTgt>
                                        </p:tgtEl>
                                        <p:attrNameLst>
                                          <p:attrName>style.visibility</p:attrName>
                                        </p:attrNameLst>
                                      </p:cBhvr>
                                      <p:to>
                                        <p:strVal val="visible"/>
                                      </p:to>
                                    </p:set>
                                    <p:animEffect transition="in" filter="wipe(down)">
                                      <p:cBhvr>
                                        <p:cTn id="25"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 name="图片 9"/>
          <p:cNvPicPr>
            <a:picLocks noChangeAspect="1"/>
          </p:cNvPicPr>
          <p:nvPr/>
        </p:nvPicPr>
        <p:blipFill>
          <a:blip r:embed="rId2"/>
          <a:stretch>
            <a:fillRect/>
          </a:stretch>
        </p:blipFill>
        <p:spPr>
          <a:xfrm>
            <a:off x="395605" y="188595"/>
            <a:ext cx="5022850" cy="4667250"/>
          </a:xfrm>
          <a:prstGeom prst="rect">
            <a:avLst/>
          </a:prstGeom>
          <a:noFill/>
          <a:ln w="9525">
            <a:noFill/>
          </a:ln>
        </p:spPr>
      </p:pic>
      <p:sp>
        <p:nvSpPr>
          <p:cNvPr id="7" name="TextBox 6"/>
          <p:cNvSpPr txBox="1"/>
          <p:nvPr/>
        </p:nvSpPr>
        <p:spPr>
          <a:xfrm>
            <a:off x="1939925" y="5659120"/>
            <a:ext cx="7953375" cy="953135"/>
          </a:xfrm>
          <a:prstGeom prst="rect">
            <a:avLst/>
          </a:prstGeom>
          <a:noFill/>
          <a:ln w="9525">
            <a:noFill/>
          </a:ln>
        </p:spPr>
        <p:txBody>
          <a:bodyPr wrap="square" anchor="t">
            <a:spAutoFit/>
          </a:bodyPr>
          <a:lstStyle>
            <a:defPPr/>
          </a:lstStyle>
          <a:p>
            <a:pPr/>
            <a:r>
              <a:rPr lang="zh-CN" altLang="en-US" sz="2800" b="1">
                <a:solidFill>
                  <a:srgbClr val="FF0000"/>
                </a:solidFill>
                <a:latin typeface="方正粗黑宋简体" panose="02000000000000000000" pitchFamily="2" charset="-122"/>
                <a:ea typeface="方正粗黑宋简体" panose="02000000000000000000" pitchFamily="2" charset="-122"/>
              </a:rPr>
              <a:t>（</a:t>
            </a:r>
            <a:r>
              <a:rPr lang="en-US" altLang="zh-CN" sz="2800" b="1">
                <a:solidFill>
                  <a:srgbClr val="FF0000"/>
                </a:solidFill>
                <a:latin typeface="方正粗黑宋简体" panose="02000000000000000000" pitchFamily="2" charset="-122"/>
                <a:ea typeface="方正粗黑宋简体" panose="02000000000000000000" pitchFamily="2" charset="-122"/>
              </a:rPr>
              <a:t>1</a:t>
            </a:r>
            <a:r>
              <a:rPr lang="zh-CN" altLang="en-US" sz="2800" b="1">
                <a:solidFill>
                  <a:srgbClr val="FF0000"/>
                </a:solidFill>
                <a:latin typeface="方正粗黑宋简体" panose="02000000000000000000" pitchFamily="2" charset="-122"/>
                <a:ea typeface="方正粗黑宋简体" panose="02000000000000000000" pitchFamily="2" charset="-122"/>
              </a:rPr>
              <a:t>）经济根源：商品经济的发展，资本主义萌芽的产生迫切需要金银，扩大市场。（</a:t>
            </a:r>
            <a:r>
              <a:rPr lang="zh-CN" altLang="en-US" sz="2800" b="1">
                <a:solidFill>
                  <a:schemeClr val="accent1">
                    <a:lumMod val="50000"/>
                  </a:schemeClr>
                </a:solidFill>
                <a:latin typeface="方正粗黑宋简体" panose="02000000000000000000" pitchFamily="2" charset="-122"/>
                <a:ea typeface="方正粗黑宋简体" panose="02000000000000000000" pitchFamily="2" charset="-122"/>
              </a:rPr>
              <a:t>根本原因</a:t>
            </a:r>
            <a:r>
              <a:rPr lang="zh-CN" altLang="en-US" sz="2800" b="1">
                <a:solidFill>
                  <a:srgbClr val="FF0000"/>
                </a:solidFill>
                <a:latin typeface="方正粗黑宋简体" panose="02000000000000000000" pitchFamily="2" charset="-122"/>
                <a:ea typeface="方正粗黑宋简体" panose="02000000000000000000" pitchFamily="2" charset="-122"/>
              </a:rPr>
              <a:t>）</a:t>
            </a:r>
          </a:p>
        </p:txBody>
      </p:sp>
      <p:sp>
        <p:nvSpPr>
          <p:cNvPr id="4" name="文本框 3"/>
          <p:cNvSpPr txBox="1"/>
          <p:nvPr/>
        </p:nvSpPr>
        <p:spPr>
          <a:xfrm>
            <a:off x="6316980" y="1784985"/>
            <a:ext cx="5401945" cy="224536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defPPr/>
          </a:lstStyle>
          <a:p>
            <a:pPr lvl="0" algn="l">
              <a:buNone/>
            </a:pPr>
            <a:r>
              <a:rPr lang="en-US" altLang="zh-CN" sz="2400" b="1">
                <a:latin typeface="楷体_GB2312" panose="02010609030101010101" charset="-122"/>
                <a:ea typeface="楷体_GB2312" panose="02010609030101010101" charset="-122"/>
                <a:sym typeface="+mn-ea"/>
              </a:rPr>
              <a:t>   </a:t>
            </a:r>
            <a:r>
              <a:rPr lang="zh-CN" altLang="en-US" sz="2800" b="1">
                <a:latin typeface="楷体_GB2312" panose="02010609030101010101" charset="-122"/>
                <a:ea typeface="楷体_GB2312" panose="02010609030101010101" charset="-122"/>
                <a:sym typeface="+mn-ea"/>
              </a:rPr>
              <a:t>保罗．斯威齐在</a:t>
            </a:r>
            <a:r>
              <a:rPr lang="en-US" altLang="zh-CN" sz="2800" b="1">
                <a:latin typeface="楷体_GB2312" panose="02010609030101010101" charset="-122"/>
                <a:ea typeface="楷体_GB2312" panose="02010609030101010101" charset="-122"/>
                <a:sym typeface="+mn-ea"/>
              </a:rPr>
              <a:t>《</a:t>
            </a:r>
            <a:r>
              <a:rPr lang="zh-CN" altLang="en-US" sz="2800" b="1">
                <a:latin typeface="楷体_GB2312" panose="02010609030101010101" charset="-122"/>
                <a:ea typeface="楷体_GB2312" panose="02010609030101010101" charset="-122"/>
                <a:sym typeface="+mn-ea"/>
              </a:rPr>
              <a:t>再谈全球化</a:t>
            </a:r>
            <a:r>
              <a:rPr lang="en-US" altLang="zh-CN" sz="2800" b="1">
                <a:latin typeface="楷体_GB2312" panose="02010609030101010101" charset="-122"/>
                <a:ea typeface="楷体_GB2312" panose="02010609030101010101" charset="-122"/>
                <a:sym typeface="+mn-ea"/>
              </a:rPr>
              <a:t>》</a:t>
            </a:r>
            <a:r>
              <a:rPr lang="zh-CN" altLang="en-US" sz="2800" b="1">
                <a:latin typeface="楷体_GB2312" panose="02010609030101010101" charset="-122"/>
                <a:ea typeface="楷体_GB2312" panose="02010609030101010101" charset="-122"/>
                <a:sym typeface="+mn-ea"/>
              </a:rPr>
              <a:t>中说，“人们要明白，</a:t>
            </a:r>
            <a:r>
              <a:rPr lang="zh-CN" altLang="en-US" sz="2800" b="1">
                <a:solidFill>
                  <a:srgbClr val="FF0000"/>
                </a:solidFill>
                <a:latin typeface="楷体_GB2312" panose="02010609030101010101" charset="-122"/>
                <a:ea typeface="楷体_GB2312" panose="02010609030101010101" charset="-122"/>
                <a:sym typeface="+mn-ea"/>
              </a:rPr>
              <a:t>资本主义</a:t>
            </a:r>
            <a:r>
              <a:rPr lang="zh-CN" altLang="en-US" sz="2800" b="1">
                <a:latin typeface="楷体_GB2312" panose="02010609030101010101" charset="-122"/>
                <a:ea typeface="楷体_GB2312" panose="02010609030101010101" charset="-122"/>
                <a:sym typeface="+mn-ea"/>
              </a:rPr>
              <a:t>从最核心的本质上讲，是一种对内对外都不断</a:t>
            </a:r>
            <a:r>
              <a:rPr lang="zh-CN" altLang="en-US" sz="2800" b="1">
                <a:solidFill>
                  <a:srgbClr val="FF0000"/>
                </a:solidFill>
                <a:latin typeface="楷体_GB2312" panose="02010609030101010101" charset="-122"/>
                <a:ea typeface="楷体_GB2312" panose="02010609030101010101" charset="-122"/>
                <a:sym typeface="+mn-ea"/>
              </a:rPr>
              <a:t>扩张</a:t>
            </a:r>
            <a:r>
              <a:rPr lang="zh-CN" altLang="en-US" sz="2800" b="1">
                <a:latin typeface="楷体_GB2312" panose="02010609030101010101" charset="-122"/>
                <a:ea typeface="楷体_GB2312" panose="02010609030101010101" charset="-122"/>
                <a:sym typeface="+mn-ea"/>
              </a:rPr>
              <a:t>的体系。一旦生根，就必然要成长和扩大。” </a:t>
            </a:r>
            <a:endParaRPr lang="zh-CN" altLang="en-US" sz="2800"/>
          </a:p>
        </p:txBody>
      </p:sp>
      <p:sp>
        <p:nvSpPr>
          <p:cNvPr id="100" name="文本框 99"/>
          <p:cNvSpPr txBox="1"/>
          <p:nvPr/>
        </p:nvSpPr>
        <p:spPr>
          <a:xfrm>
            <a:off x="751840" y="4979670"/>
            <a:ext cx="5080000" cy="460375"/>
          </a:xfrm>
          <a:prstGeom prst="rect">
            <a:avLst/>
          </a:prstGeom>
          <a:noFill/>
          <a:ln w="9525">
            <a:noFill/>
          </a:ln>
        </p:spPr>
        <p:txBody>
          <a:bodyPr>
            <a:spAutoFit/>
          </a:bodyPr>
          <a:lstStyle>
            <a:defPPr/>
          </a:lstStyle>
          <a:p>
            <a:pPr marL="0" indent="0"/>
            <a:r>
              <a:rPr lang="zh-CN" sz="2400" b="1">
                <a:ea typeface="宋体" panose="02010600030101010101" pitchFamily="2" charset="-122"/>
              </a:rPr>
              <a:t>十五世纪欧洲手工工场</a:t>
            </a:r>
            <a:endParaRPr lang="zh-CN" altLang="en-US" sz="2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2292" name="图片 12291" descr="图片1"/>
          <p:cNvPicPr>
            <a:picLocks noChangeAspect="1"/>
          </p:cNvPicPr>
          <p:nvPr/>
        </p:nvPicPr>
        <p:blipFill>
          <a:blip r:embed="rId2"/>
          <a:stretch>
            <a:fillRect/>
          </a:stretch>
        </p:blipFill>
        <p:spPr>
          <a:xfrm>
            <a:off x="867410" y="188595"/>
            <a:ext cx="10058400" cy="6480810"/>
          </a:xfrm>
          <a:prstGeom prst="rect">
            <a:avLst/>
          </a:prstGeom>
          <a:noFill/>
          <a:ln w="9525">
            <a:noFill/>
          </a:ln>
        </p:spPr>
      </p:pic>
      <p:sp>
        <p:nvSpPr>
          <p:cNvPr id="12293" name="文本框 12292"/>
          <p:cNvSpPr txBox="1"/>
          <p:nvPr/>
        </p:nvSpPr>
        <p:spPr>
          <a:xfrm>
            <a:off x="5531485" y="3568700"/>
            <a:ext cx="1983105" cy="2061210"/>
          </a:xfrm>
          <a:prstGeom prst="rect">
            <a:avLst/>
          </a:prstGeom>
          <a:noFill/>
          <a:ln w="9525">
            <a:noFill/>
          </a:ln>
        </p:spPr>
        <p:txBody>
          <a:bodyPr wrap="square">
            <a:spAutoFit/>
          </a:bodyPr>
          <a:lstStyle>
            <a:defPPr/>
          </a:lstStyle>
          <a:p>
            <a:pPr eaLnBrk="0" hangingPunct="0">
              <a:buClr>
                <a:schemeClr val="bg1"/>
              </a:buClr>
            </a:pPr>
            <a:r>
              <a:rPr lang="en-US" altLang="zh-CN" sz="2800" b="1">
                <a:solidFill>
                  <a:srgbClr val="FF0000"/>
                </a:solidFill>
                <a:latin typeface="楷体_GB2312" panose="02010609030101010101" charset="-122"/>
                <a:ea typeface="楷体_GB2312" panose="02010609030101010101" charset="-122"/>
              </a:rPr>
              <a:t> </a:t>
            </a:r>
            <a:r>
              <a:rPr lang="en-US" altLang="zh-CN" sz="2000" b="1">
                <a:solidFill>
                  <a:srgbClr val="FF0000"/>
                </a:solidFill>
                <a:latin typeface="楷体_GB2312" panose="02010609030101010101" charset="-122"/>
                <a:ea typeface="楷体_GB2312" panose="02010609030101010101" charset="-122"/>
              </a:rPr>
              <a:t> </a:t>
            </a:r>
            <a:r>
              <a:rPr lang="zh-CN" altLang="en-US" sz="2000" b="1">
                <a:solidFill>
                  <a:schemeClr val="tx1"/>
                </a:solidFill>
                <a:latin typeface="楷体_GB2312" panose="02010609030101010101" charset="-122"/>
                <a:ea typeface="楷体_GB2312" panose="02010609030101010101" charset="-122"/>
              </a:rPr>
              <a:t>马可</a:t>
            </a:r>
            <a:r>
              <a:rPr lang="en-US" altLang="zh-CN" sz="2000" b="1">
                <a:solidFill>
                  <a:schemeClr val="tx1"/>
                </a:solidFill>
                <a:latin typeface="Times New Roman" panose="02020603050405020304" pitchFamily="18" charset="0"/>
                <a:ea typeface="楷体_GB2312" panose="02010609030101010101" charset="-122"/>
              </a:rPr>
              <a:t>·</a:t>
            </a:r>
            <a:r>
              <a:rPr lang="zh-CN" altLang="en-US" sz="2000" b="1">
                <a:solidFill>
                  <a:schemeClr val="tx1"/>
                </a:solidFill>
                <a:latin typeface="楷体_GB2312" panose="02010609030101010101" charset="-122"/>
                <a:ea typeface="楷体_GB2312" panose="02010609030101010101" charset="-122"/>
              </a:rPr>
              <a:t>波罗（</a:t>
            </a:r>
            <a:r>
              <a:rPr lang="en-US" altLang="zh-CN" sz="2000" b="1">
                <a:solidFill>
                  <a:schemeClr val="tx1"/>
                </a:solidFill>
                <a:latin typeface="楷体_GB2312" panose="02010609030101010101" charset="-122"/>
                <a:ea typeface="楷体_GB2312" panose="02010609030101010101" charset="-122"/>
              </a:rPr>
              <a:t>1254</a:t>
            </a:r>
            <a:r>
              <a:rPr lang="en-US" altLang="zh-CN" sz="2000" b="1">
                <a:solidFill>
                  <a:schemeClr val="tx1"/>
                </a:solidFill>
                <a:latin typeface="Times New Roman" panose="02020603050405020304" pitchFamily="18" charset="0"/>
                <a:ea typeface="楷体_GB2312" panose="02010609030101010101" charset="-122"/>
              </a:rPr>
              <a:t>—</a:t>
            </a:r>
            <a:r>
              <a:rPr lang="en-US" altLang="zh-CN" sz="2000" b="1">
                <a:solidFill>
                  <a:schemeClr val="tx1"/>
                </a:solidFill>
                <a:latin typeface="楷体_GB2312" panose="02010609030101010101" charset="-122"/>
                <a:ea typeface="楷体_GB2312" panose="02010609030101010101" charset="-122"/>
              </a:rPr>
              <a:t>1342</a:t>
            </a:r>
            <a:r>
              <a:rPr lang="zh-CN" altLang="en-US" sz="2000" b="1">
                <a:solidFill>
                  <a:schemeClr val="tx1"/>
                </a:solidFill>
                <a:latin typeface="楷体_GB2312" panose="02010609030101010101" charset="-122"/>
                <a:ea typeface="楷体_GB2312" panose="02010609030101010101" charset="-122"/>
              </a:rPr>
              <a:t>），</a:t>
            </a:r>
            <a:r>
              <a:rPr lang="en-US" altLang="zh-CN" sz="2000" b="1">
                <a:solidFill>
                  <a:schemeClr val="tx1"/>
                </a:solidFill>
                <a:latin typeface="楷体_GB2312" panose="02010609030101010101" charset="-122"/>
                <a:ea typeface="楷体_GB2312" panose="02010609030101010101" charset="-122"/>
              </a:rPr>
              <a:t>17</a:t>
            </a:r>
            <a:r>
              <a:rPr lang="zh-CN" altLang="en-US" sz="2000" b="1">
                <a:solidFill>
                  <a:schemeClr val="tx1"/>
                </a:solidFill>
                <a:latin typeface="楷体_GB2312" panose="02010609030101010101" charset="-122"/>
                <a:ea typeface="楷体_GB2312" panose="02010609030101010101" charset="-122"/>
              </a:rPr>
              <a:t>岁时从意大利来到中国，回国后发表</a:t>
            </a:r>
            <a:r>
              <a:rPr lang="en-US" altLang="zh-CN" sz="2000" b="1">
                <a:solidFill>
                  <a:schemeClr val="tx1"/>
                </a:solidFill>
                <a:latin typeface="楷体_GB2312" panose="02010609030101010101" charset="-122"/>
                <a:ea typeface="楷体_GB2312" panose="02010609030101010101" charset="-122"/>
              </a:rPr>
              <a:t>《</a:t>
            </a:r>
            <a:r>
              <a:rPr lang="zh-CN" altLang="en-US" sz="2000" b="1">
                <a:solidFill>
                  <a:schemeClr val="tx1"/>
                </a:solidFill>
                <a:latin typeface="楷体_GB2312" panose="02010609030101010101" charset="-122"/>
                <a:ea typeface="楷体_GB2312" panose="02010609030101010101" charset="-122"/>
              </a:rPr>
              <a:t>马可</a:t>
            </a:r>
            <a:r>
              <a:rPr lang="en-US" altLang="zh-CN" sz="2000" b="1">
                <a:solidFill>
                  <a:schemeClr val="tx1"/>
                </a:solidFill>
                <a:latin typeface="Times New Roman" panose="02020603050405020304" pitchFamily="18" charset="0"/>
                <a:ea typeface="楷体_GB2312" panose="02010609030101010101" charset="-122"/>
              </a:rPr>
              <a:t>·</a:t>
            </a:r>
            <a:r>
              <a:rPr lang="zh-CN" altLang="en-US" sz="2000" b="1">
                <a:solidFill>
                  <a:schemeClr val="tx1"/>
                </a:solidFill>
                <a:latin typeface="楷体_GB2312" panose="02010609030101010101" charset="-122"/>
                <a:ea typeface="楷体_GB2312" panose="02010609030101010101" charset="-122"/>
              </a:rPr>
              <a:t>波罗行记</a:t>
            </a:r>
            <a:r>
              <a:rPr lang="en-US" altLang="zh-CN" sz="2000" b="1">
                <a:solidFill>
                  <a:schemeClr val="tx1"/>
                </a:solidFill>
                <a:latin typeface="楷体_GB2312" panose="02010609030101010101" charset="-122"/>
                <a:ea typeface="楷体_GB2312" panose="02010609030101010101" charset="-122"/>
              </a:rPr>
              <a:t>》</a:t>
            </a:r>
            <a:r>
              <a:rPr lang="zh-CN" altLang="en-US" sz="2000" b="1">
                <a:solidFill>
                  <a:schemeClr val="tx1"/>
                </a:solidFill>
                <a:latin typeface="楷体_GB2312" panose="02010609030101010101" charset="-122"/>
                <a:ea typeface="楷体_GB2312" panose="02010609030101010101" charset="-122"/>
              </a:rPr>
              <a:t>。</a:t>
            </a:r>
          </a:p>
        </p:txBody>
      </p:sp>
      <p:sp>
        <p:nvSpPr>
          <p:cNvPr id="12294" name="文本框 12293"/>
          <p:cNvSpPr txBox="1"/>
          <p:nvPr/>
        </p:nvSpPr>
        <p:spPr>
          <a:xfrm>
            <a:off x="3651250" y="480060"/>
            <a:ext cx="6906895" cy="1938020"/>
          </a:xfrm>
          <a:prstGeom prst="rect">
            <a:avLst/>
          </a:prstGeom>
          <a:solidFill>
            <a:srgbClr val="CCFFFF"/>
          </a:solidFill>
          <a:ln w="28575" cap="flat" cmpd="sng">
            <a:solidFill>
              <a:srgbClr val="800000"/>
            </a:solidFill>
            <a:prstDash val="solid"/>
            <a:miter/>
            <a:headEnd type="none" w="med" len="med"/>
            <a:tailEnd type="none" w="med" len="med"/>
          </a:ln>
        </p:spPr>
        <p:txBody>
          <a:bodyPr wrap="square">
            <a:spAutoFit/>
          </a:bodyPr>
          <a:lstStyle>
            <a:defPPr/>
          </a:lstStyle>
          <a:p>
            <a:pPr>
              <a:spcBef>
                <a:spcPct val="50000"/>
              </a:spcBef>
            </a:pPr>
            <a:r>
              <a:rPr lang="zh-CN" altLang="en-US" sz="3600">
                <a:latin typeface="Tahoma" panose="020b0604030504040204" pitchFamily="34" charset="0"/>
                <a:ea typeface="黑体" panose="02010609060101010101" pitchFamily="49" charset="-122"/>
              </a:rPr>
              <a:t>　　</a:t>
            </a:r>
            <a:r>
              <a:rPr lang="zh-CN" altLang="en-US" sz="2800" b="1">
                <a:solidFill>
                  <a:schemeClr val="tx1"/>
                </a:solidFill>
                <a:latin typeface="Tahoma" panose="020b0604030504040204" pitchFamily="34" charset="0"/>
                <a:ea typeface="黑体" panose="02010609060101010101" pitchFamily="49" charset="-122"/>
              </a:rPr>
              <a:t>东方是金瓦盖顶，金砖铺地，门窗都是黄金装饰，连河道里都有滚动的矿石，东方简直是一个灿烂辉煌的</a:t>
            </a:r>
            <a:r>
              <a:rPr lang="zh-CN" altLang="en-US" sz="2800" b="1">
                <a:solidFill>
                  <a:srgbClr val="FF0000"/>
                </a:solidFill>
                <a:latin typeface="Tahoma" panose="020b0604030504040204" pitchFamily="34" charset="0"/>
                <a:ea typeface="黑体" panose="02010609060101010101" pitchFamily="49" charset="-122"/>
              </a:rPr>
              <a:t>黄金世界</a:t>
            </a:r>
            <a:r>
              <a:rPr lang="zh-CN" altLang="en-US" sz="2800" b="1">
                <a:solidFill>
                  <a:schemeClr val="tx1"/>
                </a:solidFill>
                <a:latin typeface="Tahoma" panose="020b0604030504040204" pitchFamily="34" charset="0"/>
                <a:ea typeface="黑体" panose="02010609060101010101" pitchFamily="49" charset="-122"/>
              </a:rPr>
              <a:t>，冒险家的乐园。</a:t>
            </a:r>
            <a:r>
              <a:rPr lang="en-US" altLang="zh-CN" sz="2800" b="1">
                <a:solidFill>
                  <a:schemeClr val="tx1"/>
                </a:solidFill>
                <a:latin typeface="Tahoma" panose="020b0604030504040204" pitchFamily="34" charset="0"/>
                <a:ea typeface="黑体" panose="02010609060101010101" pitchFamily="49" charset="-122"/>
              </a:rPr>
              <a:t>——</a:t>
            </a:r>
            <a:r>
              <a:rPr lang="zh-CN" altLang="zh-CN" sz="2800" b="1">
                <a:solidFill>
                  <a:schemeClr val="tx1"/>
                </a:solidFill>
                <a:latin typeface="Tahoma" panose="020b0604030504040204" pitchFamily="34" charset="0"/>
                <a:ea typeface="黑体" panose="02010609060101010101" pitchFamily="49" charset="-122"/>
              </a:rPr>
              <a:t>《马可</a:t>
            </a:r>
            <a:r>
              <a:rPr lang="en-US" altLang="zh-CN" sz="2800" b="1">
                <a:latin typeface="Times New Roman" panose="02020603050405020304" pitchFamily="18" charset="0"/>
                <a:ea typeface="楷体_GB2312" panose="02010609030101010101" charset="-122"/>
                <a:sym typeface="+mn-ea"/>
              </a:rPr>
              <a:t>·</a:t>
            </a:r>
            <a:r>
              <a:rPr lang="zh-CN" altLang="zh-CN" sz="2800" b="1">
                <a:solidFill>
                  <a:schemeClr val="tx1"/>
                </a:solidFill>
                <a:latin typeface="Tahoma" panose="020b0604030504040204" pitchFamily="34" charset="0"/>
                <a:ea typeface="黑体" panose="02010609060101010101" pitchFamily="49" charset="-122"/>
              </a:rPr>
              <a:t>波罗行纪》</a:t>
            </a:r>
          </a:p>
        </p:txBody>
      </p:sp>
      <p:sp>
        <p:nvSpPr>
          <p:cNvPr id="2" name="文本框 1"/>
          <p:cNvSpPr txBox="1"/>
          <p:nvPr/>
        </p:nvSpPr>
        <p:spPr>
          <a:xfrm>
            <a:off x="1266190" y="5953760"/>
            <a:ext cx="9659620" cy="521970"/>
          </a:xfrm>
          <a:prstGeom prst="rect">
            <a:avLst/>
          </a:prstGeom>
          <a:noFill/>
        </p:spPr>
        <p:txBody>
          <a:bodyPr wrap="none" rtlCol="0">
            <a:spAutoFit/>
          </a:bodyPr>
          <a:lstStyle>
            <a:defPPr/>
          </a:lstStyle>
          <a:p>
            <a:pPr algn="l">
              <a:spcBef>
                <a:spcPct val="50000"/>
              </a:spcBef>
            </a:pPr>
            <a:r>
              <a:rPr lang="zh-CN" altLang="en-US" sz="2800" b="1">
                <a:solidFill>
                  <a:srgbClr val="FF0000"/>
                </a:solidFill>
                <a:latin typeface="黑体" panose="02010609060101010101" pitchFamily="49" charset="-122"/>
                <a:ea typeface="黑体" panose="02010609060101010101" pitchFamily="49" charset="-122"/>
                <a:sym typeface="+mn-ea"/>
              </a:rPr>
              <a:t>（</a:t>
            </a:r>
            <a:r>
              <a:rPr lang="en-US" altLang="zh-CN" sz="2800" b="1">
                <a:solidFill>
                  <a:srgbClr val="FF0000"/>
                </a:solidFill>
                <a:latin typeface="黑体" panose="02010609060101010101" pitchFamily="49" charset="-122"/>
                <a:ea typeface="黑体" panose="02010609060101010101" pitchFamily="49" charset="-122"/>
                <a:sym typeface="+mn-ea"/>
              </a:rPr>
              <a:t>2)</a:t>
            </a:r>
            <a:r>
              <a:rPr lang="zh-CN" altLang="en-US" sz="2800" b="1">
                <a:solidFill>
                  <a:srgbClr val="FF0000"/>
                </a:solidFill>
                <a:latin typeface="黑体" panose="02010609060101010101" pitchFamily="49" charset="-122"/>
                <a:ea typeface="黑体" panose="02010609060101010101" pitchFamily="49" charset="-122"/>
                <a:sym typeface="+mn-ea"/>
              </a:rPr>
              <a:t>社会根源：</a:t>
            </a:r>
            <a:r>
              <a:rPr lang="en-US" altLang="zh-CN" sz="2800" b="1">
                <a:solidFill>
                  <a:srgbClr val="FF0000"/>
                </a:solidFill>
                <a:latin typeface="黑体" panose="02010609060101010101" pitchFamily="49" charset="-122"/>
                <a:ea typeface="黑体" panose="02010609060101010101" pitchFamily="49" charset="-122"/>
                <a:sym typeface="+mn-ea"/>
              </a:rPr>
              <a:t>《</a:t>
            </a:r>
            <a:r>
              <a:rPr lang="zh-CN" altLang="en-US" sz="2800" b="1">
                <a:solidFill>
                  <a:srgbClr val="FF0000"/>
                </a:solidFill>
                <a:latin typeface="黑体" panose="02010609060101010101" pitchFamily="49" charset="-122"/>
                <a:ea typeface="黑体" panose="02010609060101010101" pitchFamily="49" charset="-122"/>
                <a:sym typeface="+mn-ea"/>
              </a:rPr>
              <a:t>马可</a:t>
            </a:r>
            <a:r>
              <a:rPr lang="en-US" altLang="zh-CN" sz="2800" b="1">
                <a:solidFill>
                  <a:srgbClr val="FF0000"/>
                </a:solidFill>
                <a:latin typeface="黑体" panose="02010609060101010101" pitchFamily="49" charset="-122"/>
                <a:ea typeface="黑体" panose="02010609060101010101" pitchFamily="49" charset="-122"/>
                <a:sym typeface="+mn-ea"/>
              </a:rPr>
              <a:t>.</a:t>
            </a:r>
            <a:r>
              <a:rPr lang="zh-CN" altLang="en-US" sz="2800" b="1">
                <a:solidFill>
                  <a:srgbClr val="FF0000"/>
                </a:solidFill>
                <a:latin typeface="黑体" panose="02010609060101010101" pitchFamily="49" charset="-122"/>
                <a:ea typeface="黑体" panose="02010609060101010101" pitchFamily="49" charset="-122"/>
                <a:sym typeface="+mn-ea"/>
              </a:rPr>
              <a:t>波罗行纪</a:t>
            </a:r>
            <a:r>
              <a:rPr lang="en-US" altLang="zh-CN" sz="2800" b="1">
                <a:solidFill>
                  <a:srgbClr val="FF0000"/>
                </a:solidFill>
                <a:latin typeface="黑体" panose="02010609060101010101" pitchFamily="49" charset="-122"/>
                <a:ea typeface="黑体" panose="02010609060101010101" pitchFamily="49" charset="-122"/>
                <a:sym typeface="+mn-ea"/>
              </a:rPr>
              <a:t>》</a:t>
            </a:r>
            <a:r>
              <a:rPr lang="zh-CN" altLang="en-US" sz="2800" b="1">
                <a:solidFill>
                  <a:srgbClr val="FF0000"/>
                </a:solidFill>
                <a:latin typeface="黑体" panose="02010609060101010101" pitchFamily="49" charset="-122"/>
                <a:ea typeface="黑体" panose="02010609060101010101" pitchFamily="49" charset="-122"/>
                <a:sym typeface="+mn-ea"/>
              </a:rPr>
              <a:t>引起欧洲人的“寻金热”</a:t>
            </a:r>
          </a:p>
        </p:txBody>
      </p:sp>
      <p:pic>
        <p:nvPicPr>
          <p:cNvPr id="8" name="图片 7"/>
          <p:cNvPicPr>
            <a:picLocks noChangeAspect="1"/>
          </p:cNvPicPr>
          <p:nvPr/>
        </p:nvPicPr>
        <p:blipFill>
          <a:blip r:embed="rId3"/>
          <a:srcRect l="14065" t="311" r="13546" b="-311"/>
          <a:stretch>
            <a:fillRect/>
          </a:stretch>
        </p:blipFill>
        <p:spPr>
          <a:xfrm>
            <a:off x="8453755" y="2524125"/>
            <a:ext cx="2338705" cy="3429635"/>
          </a:xfrm>
          <a:prstGeom prst="rect">
            <a:avLst/>
          </a:prstGeom>
        </p:spPr>
      </p:pic>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wipe(down)">
                                      <p:cBhvr>
                                        <p:cTn id="7" dur="500"/>
                                        <p:tgtEl>
                                          <p:spTgt spid="1229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12294"/>
                                        </p:tgtEl>
                                        <p:attrNameLst>
                                          <p:attrName>style.visibility</p:attrName>
                                        </p:attrNameLst>
                                      </p:cBhvr>
                                      <p:to>
                                        <p:strVal val="visible"/>
                                      </p:to>
                                    </p:set>
                                    <p:animEffect transition="in" filter="wedge">
                                      <p:cBhvr>
                                        <p:cTn id="12" dur="1000"/>
                                        <p:tgtEl>
                                          <p:spTgt spid="1229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p:bldP spid="2"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820420" y="492760"/>
            <a:ext cx="10852150" cy="4807585"/>
          </a:xfrm>
        </p:spPr>
        <p:txBody>
          <a:bodyPr/>
          <a:lstStyle>
            <a:defPPr/>
          </a:lstStyle>
          <a:p>
            <a:pPr marL="0" indent="0" algn="l" defTabSz="914400">
              <a:spcBef>
                <a:spcPct val="50000"/>
              </a:spcBef>
              <a:buNone/>
            </a:pPr>
            <a:r>
              <a:rPr lang="en-US" altLang="zh-CN">
                <a:latin typeface="楷体_GB2312" panose="02010609030101010101" charset="-122"/>
                <a:ea typeface="楷体_GB2312" panose="02010609030101010101" charset="-122"/>
                <a:sym typeface="+mn-ea"/>
              </a:rPr>
              <a:t>    </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几个世纪以来，亚洲一直是欧洲许多贵重商</a:t>
            </a:r>
            <a:r>
              <a:rPr sz="2800" b="1">
                <a:solidFill>
                  <a:schemeClr val="tx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品的主要来源地</a:t>
            </a:r>
            <a:r>
              <a:rPr lang="en-US" altLang="zh-CN" sz="2800" b="1">
                <a:solidFill>
                  <a:schemeClr val="tx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a:t>
            </a:r>
            <a:r>
              <a:rPr sz="2800" b="1">
                <a:solidFill>
                  <a:schemeClr val="tx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例如丝、棉织品、地毯、珠宝、瓷器和优质钢</a:t>
            </a:r>
            <a:r>
              <a:rPr lang="en-US" altLang="zh-CN" sz="2800" b="1">
                <a:solidFill>
                  <a:schemeClr val="tx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a:t>
            </a:r>
            <a:r>
              <a:rPr sz="2800" b="1">
                <a:solidFill>
                  <a:schemeClr val="tx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尤其是</a:t>
            </a:r>
            <a:r>
              <a:rPr sz="2800" b="1">
                <a:solidFill>
                  <a:srgbClr val="FF0000"/>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香料</a:t>
            </a:r>
            <a:r>
              <a:rPr lang="en-US" altLang="zh-CN" sz="2800" b="1">
                <a:solidFill>
                  <a:schemeClr val="tx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a:t>
            </a:r>
            <a:r>
              <a:rPr sz="2800" b="1">
                <a:solidFill>
                  <a:schemeClr val="tx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当时比今天显得更为重要。配药，保存肉类，例如制造香肠，都需要使</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用这些香料。</a:t>
            </a:r>
          </a:p>
          <a:p>
            <a:pPr marL="0" indent="0" algn="l" defTabSz="914400">
              <a:spcBef>
                <a:spcPct val="50000"/>
              </a:spcBef>
              <a:buNone/>
            </a:pPr>
            <a:r>
              <a:rPr sz="2800" b="1">
                <a:solidFill>
                  <a:schemeClr val="tx1"/>
                </a:solidFill>
                <a:latin typeface="楷体_GB2312" panose="02010609030101010101" charset="-122"/>
                <a:ea typeface="楷体_GB2312" panose="02010609030101010101" charset="-122"/>
                <a:sym typeface="+mn-ea"/>
              </a:rPr>
              <a:t>                   </a:t>
            </a:r>
            <a:r>
              <a:rPr lang="en-US" altLang="zh-CN" sz="2800" b="1">
                <a:solidFill>
                  <a:schemeClr val="tx1"/>
                </a:solidFill>
                <a:ea typeface="楷体_GB2312" panose="02010609030101010101" charset="-122"/>
                <a:sym typeface="+mn-ea"/>
              </a:rPr>
              <a:t>——</a:t>
            </a:r>
            <a:r>
              <a:rPr lang="en-US" altLang="zh-CN" sz="2800" b="1">
                <a:solidFill>
                  <a:schemeClr val="tx1"/>
                </a:solidFill>
                <a:latin typeface="楷体_GB2312" panose="02010609030101010101" charset="-122"/>
                <a:ea typeface="楷体_GB2312" panose="02010609030101010101" charset="-122"/>
                <a:sym typeface="+mn-ea"/>
              </a:rPr>
              <a:t>A</a:t>
            </a:r>
            <a:r>
              <a:rPr lang="en-US" altLang="zh-CN" sz="2800" b="1">
                <a:solidFill>
                  <a:schemeClr val="tx1"/>
                </a:solidFill>
                <a:ea typeface="楷体_GB2312" panose="02010609030101010101" charset="-122"/>
                <a:sym typeface="+mn-ea"/>
              </a:rPr>
              <a:t>·</a:t>
            </a:r>
            <a:r>
              <a:rPr sz="2800" b="1">
                <a:solidFill>
                  <a:schemeClr val="tx1"/>
                </a:solidFill>
                <a:latin typeface="楷体_GB2312" panose="02010609030101010101" charset="-122"/>
                <a:ea typeface="楷体_GB2312" panose="02010609030101010101" charset="-122"/>
                <a:sym typeface="+mn-ea"/>
              </a:rPr>
              <a:t>帕尔默等著</a:t>
            </a:r>
            <a:r>
              <a:rPr lang="en-US" altLang="zh-CN" sz="2800" b="1">
                <a:solidFill>
                  <a:schemeClr val="tx1"/>
                </a:solidFill>
                <a:latin typeface="楷体_GB2312" panose="02010609030101010101" charset="-122"/>
                <a:ea typeface="楷体_GB2312" panose="02010609030101010101" charset="-122"/>
                <a:sym typeface="+mn-ea"/>
              </a:rPr>
              <a:t>《</a:t>
            </a:r>
            <a:r>
              <a:rPr sz="2800" b="1">
                <a:solidFill>
                  <a:schemeClr val="tx1"/>
                </a:solidFill>
                <a:latin typeface="楷体_GB2312" panose="02010609030101010101" charset="-122"/>
                <a:ea typeface="楷体_GB2312" panose="02010609030101010101" charset="-122"/>
                <a:sym typeface="+mn-ea"/>
              </a:rPr>
              <a:t>近现代世界史</a:t>
            </a:r>
            <a:r>
              <a:rPr lang="en-US" altLang="zh-CN" sz="2800" b="1">
                <a:solidFill>
                  <a:schemeClr val="tx1"/>
                </a:solidFill>
                <a:latin typeface="楷体_GB2312" panose="02010609030101010101" charset="-122"/>
                <a:ea typeface="楷体_GB2312" panose="02010609030101010101" charset="-122"/>
                <a:sym typeface="+mn-ea"/>
              </a:rPr>
              <a:t>》</a:t>
            </a:r>
            <a:r>
              <a:rPr sz="2800" b="1">
                <a:solidFill>
                  <a:schemeClr val="tx1"/>
                </a:solidFill>
                <a:latin typeface="楷体_GB2312" panose="02010609030101010101" charset="-122"/>
                <a:ea typeface="楷体_GB2312" panose="02010609030101010101" charset="-122"/>
                <a:sym typeface="+mn-ea"/>
              </a:rPr>
              <a:t>上册</a:t>
            </a:r>
            <a:endParaRPr lang="zh-CN" altLang="en-US" sz="2800" b="1">
              <a:solidFill>
                <a:schemeClr val="tx1"/>
              </a:solidFill>
              <a:latin typeface="楷体_GB2312"/>
              <a:ea typeface="楷体_GB2312"/>
              <a:sym typeface="+mn-ea"/>
            </a:endParaRPr>
          </a:p>
        </p:txBody>
      </p:sp>
      <p:pic>
        <p:nvPicPr>
          <p:cNvPr id="11267" name="Picture 6" descr="丁香"/>
          <p:cNvPicPr>
            <a:picLocks noChangeAspect="1"/>
          </p:cNvPicPr>
          <p:nvPr/>
        </p:nvPicPr>
        <p:blipFill>
          <a:blip r:embed="rId2">
            <a:lum bright="-4001" contrast="16000"/>
          </a:blip>
          <a:stretch>
            <a:fillRect/>
          </a:stretch>
        </p:blipFill>
        <p:spPr>
          <a:xfrm>
            <a:off x="1037590" y="3625215"/>
            <a:ext cx="2776220" cy="2117725"/>
          </a:xfrm>
          <a:prstGeom prst="rect">
            <a:avLst/>
          </a:prstGeom>
          <a:noFill/>
          <a:ln w="9525" cap="flat" cmpd="sng">
            <a:solidFill>
              <a:srgbClr val="0000FF"/>
            </a:solidFill>
            <a:prstDash val="solid"/>
            <a:miter/>
            <a:headEnd type="none" w="med" len="med"/>
            <a:tailEnd type="none" w="med" len="med"/>
          </a:ln>
        </p:spPr>
      </p:pic>
      <p:pic>
        <p:nvPicPr>
          <p:cNvPr id="11270" name="Picture 9" descr="肉桂"/>
          <p:cNvPicPr>
            <a:picLocks noChangeAspect="1"/>
          </p:cNvPicPr>
          <p:nvPr/>
        </p:nvPicPr>
        <p:blipFill>
          <a:blip r:embed="rId3">
            <a:lum bright="-4001" contrast="16000"/>
          </a:blip>
          <a:stretch>
            <a:fillRect/>
          </a:stretch>
        </p:blipFill>
        <p:spPr>
          <a:xfrm>
            <a:off x="8197850" y="3625215"/>
            <a:ext cx="2922905" cy="2016125"/>
          </a:xfrm>
          <a:prstGeom prst="rect">
            <a:avLst/>
          </a:prstGeom>
          <a:noFill/>
          <a:ln w="9525" cap="flat" cmpd="sng">
            <a:solidFill>
              <a:srgbClr val="0000FF"/>
            </a:solidFill>
            <a:prstDash val="solid"/>
            <a:miter/>
            <a:headEnd type="none" w="med" len="med"/>
            <a:tailEnd type="none" w="med" len="med"/>
          </a:ln>
        </p:spPr>
      </p:pic>
      <p:pic>
        <p:nvPicPr>
          <p:cNvPr id="11269" name="Picture 8" descr="黑胡椒"/>
          <p:cNvPicPr>
            <a:picLocks noChangeAspect="1"/>
          </p:cNvPicPr>
          <p:nvPr/>
        </p:nvPicPr>
        <p:blipFill>
          <a:blip r:embed="rId4">
            <a:lum bright="-4001" contrast="16000"/>
          </a:blip>
          <a:stretch>
            <a:fillRect/>
          </a:stretch>
        </p:blipFill>
        <p:spPr>
          <a:xfrm>
            <a:off x="4659630" y="3661410"/>
            <a:ext cx="2674620" cy="2081530"/>
          </a:xfrm>
          <a:prstGeom prst="rect">
            <a:avLst/>
          </a:prstGeom>
          <a:noFill/>
          <a:ln w="9525" cap="flat" cmpd="sng">
            <a:solidFill>
              <a:srgbClr val="0000FF"/>
            </a:solidFill>
            <a:prstDash val="solid"/>
            <a:miter/>
            <a:headEnd type="none" w="med" len="med"/>
            <a:tailEnd type="none" w="med" len="med"/>
          </a:ln>
        </p:spPr>
      </p:pic>
      <p:sp>
        <p:nvSpPr>
          <p:cNvPr id="4" name="文本框 3"/>
          <p:cNvSpPr txBox="1"/>
          <p:nvPr/>
        </p:nvSpPr>
        <p:spPr>
          <a:xfrm>
            <a:off x="1621790" y="5970905"/>
            <a:ext cx="894080" cy="521970"/>
          </a:xfrm>
          <a:prstGeom prst="rect">
            <a:avLst/>
          </a:prstGeom>
          <a:noFill/>
        </p:spPr>
        <p:txBody>
          <a:bodyPr wrap="none" rtlCol="0" anchor="t">
            <a:spAutoFit/>
          </a:bodyPr>
          <a:lstStyle>
            <a:defPPr/>
          </a:lstStyle>
          <a:p>
            <a:pPr/>
            <a:r>
              <a:rPr lang="zh-CN" altLang="en-US" sz="2800" b="1">
                <a:latin typeface="宋体" panose="02010600030101010101" pitchFamily="2" charset="-122"/>
                <a:sym typeface="+mn-ea"/>
              </a:rPr>
              <a:t>丁香</a:t>
            </a:r>
            <a:endParaRPr lang="zh-CN" altLang="en-US" sz="2800"/>
          </a:p>
        </p:txBody>
      </p:sp>
      <p:sp>
        <p:nvSpPr>
          <p:cNvPr id="5" name="文本框 4"/>
          <p:cNvSpPr txBox="1"/>
          <p:nvPr/>
        </p:nvSpPr>
        <p:spPr>
          <a:xfrm>
            <a:off x="5386070" y="5970905"/>
            <a:ext cx="1249680" cy="521970"/>
          </a:xfrm>
          <a:prstGeom prst="rect">
            <a:avLst/>
          </a:prstGeom>
          <a:noFill/>
        </p:spPr>
        <p:txBody>
          <a:bodyPr wrap="none" rtlCol="0" anchor="t">
            <a:spAutoFit/>
          </a:bodyPr>
          <a:lstStyle>
            <a:defPPr/>
          </a:lstStyle>
          <a:p>
            <a:pPr/>
            <a:r>
              <a:rPr lang="zh-CN" altLang="en-US" sz="2800" b="1">
                <a:latin typeface="宋体" panose="02010600030101010101" pitchFamily="2" charset="-122"/>
                <a:sym typeface="+mn-ea"/>
              </a:rPr>
              <a:t>黑胡椒</a:t>
            </a:r>
            <a:endParaRPr lang="zh-CN" altLang="en-US" sz="2800"/>
          </a:p>
        </p:txBody>
      </p:sp>
      <p:sp>
        <p:nvSpPr>
          <p:cNvPr id="6" name="文本框 5"/>
          <p:cNvSpPr txBox="1"/>
          <p:nvPr/>
        </p:nvSpPr>
        <p:spPr>
          <a:xfrm>
            <a:off x="9338945" y="5970905"/>
            <a:ext cx="894080" cy="521970"/>
          </a:xfrm>
          <a:prstGeom prst="rect">
            <a:avLst/>
          </a:prstGeom>
          <a:noFill/>
        </p:spPr>
        <p:txBody>
          <a:bodyPr wrap="none" rtlCol="0" anchor="t">
            <a:spAutoFit/>
          </a:bodyPr>
          <a:lstStyle>
            <a:defPPr/>
          </a:lstStyle>
          <a:p>
            <a:pPr/>
            <a:r>
              <a:rPr lang="zh-CN" altLang="en-US" sz="2800" b="1">
                <a:latin typeface="宋体" panose="02010600030101010101" pitchFamily="2" charset="-122"/>
                <a:sym typeface="+mn-ea"/>
              </a:rPr>
              <a:t>肉桂</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7346" name="图片 25601" descr="SC20030916141630125"/>
          <p:cNvPicPr>
            <a:picLocks noChangeAspect="1"/>
          </p:cNvPicPr>
          <p:nvPr/>
        </p:nvPicPr>
        <p:blipFill>
          <a:blip r:embed="rId2"/>
          <a:stretch>
            <a:fillRect/>
          </a:stretch>
        </p:blipFill>
        <p:spPr>
          <a:xfrm>
            <a:off x="1649730" y="1916113"/>
            <a:ext cx="8893175" cy="4818062"/>
          </a:xfrm>
          <a:prstGeom prst="rect">
            <a:avLst/>
          </a:prstGeom>
          <a:noFill/>
          <a:ln w="31750" cap="flat" cmpd="sng">
            <a:solidFill>
              <a:schemeClr val="bg2"/>
            </a:solidFill>
            <a:prstDash val="solid"/>
            <a:miter/>
            <a:headEnd type="none" w="med" len="med"/>
            <a:tailEnd type="none" w="med" len="med"/>
          </a:ln>
          <a:effectLst>
            <a:outerShdw dist="85194" dir="6993903" algn="ctr" rotWithShape="0">
              <a:schemeClr val="bg2"/>
            </a:outerShdw>
          </a:effectLst>
        </p:spPr>
      </p:pic>
      <p:grpSp>
        <p:nvGrpSpPr>
          <p:cNvPr id="25603" name="组合 25602"/>
          <p:cNvGrpSpPr/>
          <p:nvPr/>
        </p:nvGrpSpPr>
        <p:grpSpPr>
          <a:xfrm>
            <a:off x="4224338" y="3068638"/>
            <a:ext cx="4572000" cy="838200"/>
            <a:chOff x="1680" y="1762"/>
            <a:chExt cx="2832" cy="590"/>
          </a:xfrm>
        </p:grpSpPr>
        <p:sp>
          <p:nvSpPr>
            <p:cNvPr id="57348" name="任意多边形 25603"/>
            <p:cNvSpPr/>
            <p:nvPr/>
          </p:nvSpPr>
          <p:spPr>
            <a:xfrm>
              <a:off x="1680" y="1762"/>
              <a:ext cx="2832" cy="590"/>
            </a:xfrm>
            <a:custGeom>
              <a:rect l="0" t="0" r="0" b="0"/>
              <a:pathLst>
                <a:path w="2832" h="590">
                  <a:moveTo>
                    <a:pt x="2832" y="384"/>
                  </a:moveTo>
                  <a:cubicBezTo>
                    <a:pt x="2804" y="467"/>
                    <a:pt x="2748" y="540"/>
                    <a:pt x="2676" y="588"/>
                  </a:cubicBezTo>
                  <a:cubicBezTo>
                    <a:pt x="2616" y="584"/>
                    <a:pt x="2554" y="590"/>
                    <a:pt x="2496" y="576"/>
                  </a:cubicBezTo>
                  <a:cubicBezTo>
                    <a:pt x="2468" y="569"/>
                    <a:pt x="2448" y="544"/>
                    <a:pt x="2424" y="528"/>
                  </a:cubicBezTo>
                  <a:cubicBezTo>
                    <a:pt x="2379" y="498"/>
                    <a:pt x="2315" y="504"/>
                    <a:pt x="2268" y="480"/>
                  </a:cubicBezTo>
                  <a:cubicBezTo>
                    <a:pt x="2224" y="458"/>
                    <a:pt x="2195" y="424"/>
                    <a:pt x="2148" y="408"/>
                  </a:cubicBezTo>
                  <a:cubicBezTo>
                    <a:pt x="2077" y="411"/>
                    <a:pt x="1619" y="401"/>
                    <a:pt x="1536" y="456"/>
                  </a:cubicBezTo>
                  <a:cubicBezTo>
                    <a:pt x="1405" y="412"/>
                    <a:pt x="1600" y="486"/>
                    <a:pt x="1476" y="408"/>
                  </a:cubicBezTo>
                  <a:cubicBezTo>
                    <a:pt x="1412" y="368"/>
                    <a:pt x="1304" y="366"/>
                    <a:pt x="1236" y="360"/>
                  </a:cubicBezTo>
                  <a:cubicBezTo>
                    <a:pt x="1176" y="340"/>
                    <a:pt x="1200" y="320"/>
                    <a:pt x="1140" y="300"/>
                  </a:cubicBezTo>
                  <a:cubicBezTo>
                    <a:pt x="1076" y="204"/>
                    <a:pt x="1160" y="320"/>
                    <a:pt x="1080" y="240"/>
                  </a:cubicBezTo>
                  <a:cubicBezTo>
                    <a:pt x="1070" y="230"/>
                    <a:pt x="1067" y="213"/>
                    <a:pt x="1056" y="204"/>
                  </a:cubicBezTo>
                  <a:cubicBezTo>
                    <a:pt x="1034" y="185"/>
                    <a:pt x="984" y="156"/>
                    <a:pt x="984" y="156"/>
                  </a:cubicBezTo>
                  <a:cubicBezTo>
                    <a:pt x="929" y="74"/>
                    <a:pt x="826" y="24"/>
                    <a:pt x="732" y="0"/>
                  </a:cubicBezTo>
                  <a:cubicBezTo>
                    <a:pt x="652" y="4"/>
                    <a:pt x="572" y="3"/>
                    <a:pt x="492" y="12"/>
                  </a:cubicBezTo>
                  <a:cubicBezTo>
                    <a:pt x="427" y="20"/>
                    <a:pt x="368" y="68"/>
                    <a:pt x="312" y="96"/>
                  </a:cubicBezTo>
                  <a:cubicBezTo>
                    <a:pt x="243" y="131"/>
                    <a:pt x="139" y="127"/>
                    <a:pt x="72" y="132"/>
                  </a:cubicBezTo>
                  <a:cubicBezTo>
                    <a:pt x="60" y="136"/>
                    <a:pt x="47" y="138"/>
                    <a:pt x="36" y="144"/>
                  </a:cubicBezTo>
                  <a:cubicBezTo>
                    <a:pt x="23" y="150"/>
                    <a:pt x="0" y="168"/>
                    <a:pt x="0" y="168"/>
                  </a:cubicBezTo>
                </a:path>
              </a:pathLst>
            </a:custGeom>
            <a:noFill/>
            <a:ln w="47625" cap="flat" cmpd="sng">
              <a:solidFill>
                <a:srgbClr val="FF0000"/>
              </a:solidFill>
              <a:prstDash val="solid"/>
              <a:round/>
              <a:headEnd type="none" w="med" len="med"/>
              <a:tailEnd type="none" w="med" len="med"/>
            </a:ln>
          </p:spPr>
          <p:txBody>
            <a:bodyPr/>
            <a:lstStyle>
              <a:defPPr/>
            </a:lstStyle>
            <a:p>
              <a:pPr/>
              <a:endParaRPr lang="zh-CN" altLang="en-US"/>
            </a:p>
          </p:txBody>
        </p:sp>
        <p:sp>
          <p:nvSpPr>
            <p:cNvPr id="57349" name="任意多边形 25604"/>
            <p:cNvSpPr/>
            <p:nvPr/>
          </p:nvSpPr>
          <p:spPr>
            <a:xfrm>
              <a:off x="1920" y="1973"/>
              <a:ext cx="960" cy="300"/>
            </a:xfrm>
            <a:custGeom>
              <a:rect l="0" t="0" r="0" b="0"/>
              <a:pathLst>
                <a:path w="960" h="300">
                  <a:moveTo>
                    <a:pt x="960" y="156"/>
                  </a:moveTo>
                  <a:cubicBezTo>
                    <a:pt x="902" y="168"/>
                    <a:pt x="878" y="179"/>
                    <a:pt x="828" y="204"/>
                  </a:cubicBezTo>
                  <a:cubicBezTo>
                    <a:pt x="774" y="231"/>
                    <a:pt x="808" y="197"/>
                    <a:pt x="756" y="240"/>
                  </a:cubicBezTo>
                  <a:cubicBezTo>
                    <a:pt x="743" y="251"/>
                    <a:pt x="735" y="268"/>
                    <a:pt x="720" y="276"/>
                  </a:cubicBezTo>
                  <a:cubicBezTo>
                    <a:pt x="698" y="288"/>
                    <a:pt x="648" y="300"/>
                    <a:pt x="648" y="300"/>
                  </a:cubicBezTo>
                  <a:cubicBezTo>
                    <a:pt x="584" y="296"/>
                    <a:pt x="519" y="298"/>
                    <a:pt x="456" y="288"/>
                  </a:cubicBezTo>
                  <a:cubicBezTo>
                    <a:pt x="414" y="281"/>
                    <a:pt x="422" y="251"/>
                    <a:pt x="396" y="228"/>
                  </a:cubicBezTo>
                  <a:cubicBezTo>
                    <a:pt x="357" y="194"/>
                    <a:pt x="289" y="144"/>
                    <a:pt x="240" y="132"/>
                  </a:cubicBezTo>
                  <a:cubicBezTo>
                    <a:pt x="172" y="64"/>
                    <a:pt x="237" y="119"/>
                    <a:pt x="168" y="84"/>
                  </a:cubicBezTo>
                  <a:cubicBezTo>
                    <a:pt x="109" y="55"/>
                    <a:pt x="73" y="0"/>
                    <a:pt x="0" y="0"/>
                  </a:cubicBezTo>
                </a:path>
              </a:pathLst>
            </a:custGeom>
            <a:solidFill>
              <a:srgbClr val="FF0000">
                <a:alpha val="0"/>
              </a:srgbClr>
            </a:solidFill>
            <a:ln w="41275" cap="flat" cmpd="sng">
              <a:solidFill>
                <a:srgbClr val="FF0000"/>
              </a:solidFill>
              <a:prstDash val="solid"/>
              <a:round/>
              <a:headEnd type="none" w="med" len="med"/>
              <a:tailEnd type="none" w="med" len="med"/>
            </a:ln>
          </p:spPr>
          <p:txBody>
            <a:bodyPr/>
            <a:lstStyle>
              <a:defPPr/>
            </a:lstStyle>
            <a:p>
              <a:pPr/>
              <a:endParaRPr lang="zh-CN" altLang="en-US"/>
            </a:p>
          </p:txBody>
        </p:sp>
      </p:grpSp>
      <p:grpSp>
        <p:nvGrpSpPr>
          <p:cNvPr id="25606" name="组合 25605"/>
          <p:cNvGrpSpPr/>
          <p:nvPr/>
        </p:nvGrpSpPr>
        <p:grpSpPr>
          <a:xfrm>
            <a:off x="4440238" y="3716338"/>
            <a:ext cx="4572000" cy="1993900"/>
            <a:chOff x="1824" y="2160"/>
            <a:chExt cx="2892" cy="1208"/>
          </a:xfrm>
        </p:grpSpPr>
        <p:sp>
          <p:nvSpPr>
            <p:cNvPr id="57351" name="任意多边形 25606"/>
            <p:cNvSpPr/>
            <p:nvPr/>
          </p:nvSpPr>
          <p:spPr>
            <a:xfrm>
              <a:off x="1824" y="2160"/>
              <a:ext cx="2892" cy="1208"/>
            </a:xfrm>
            <a:custGeom>
              <a:rect l="0" t="0" r="0" b="0"/>
              <a:pathLst>
                <a:path w="2892" h="1208">
                  <a:moveTo>
                    <a:pt x="2880" y="260"/>
                  </a:moveTo>
                  <a:cubicBezTo>
                    <a:pt x="2884" y="272"/>
                    <a:pt x="2892" y="283"/>
                    <a:pt x="2892" y="296"/>
                  </a:cubicBezTo>
                  <a:cubicBezTo>
                    <a:pt x="2892" y="332"/>
                    <a:pt x="2891" y="370"/>
                    <a:pt x="2880" y="404"/>
                  </a:cubicBezTo>
                  <a:cubicBezTo>
                    <a:pt x="2875" y="420"/>
                    <a:pt x="2823" y="456"/>
                    <a:pt x="2808" y="464"/>
                  </a:cubicBezTo>
                  <a:cubicBezTo>
                    <a:pt x="2738" y="499"/>
                    <a:pt x="2641" y="505"/>
                    <a:pt x="2568" y="512"/>
                  </a:cubicBezTo>
                  <a:cubicBezTo>
                    <a:pt x="2544" y="520"/>
                    <a:pt x="2520" y="528"/>
                    <a:pt x="2496" y="536"/>
                  </a:cubicBezTo>
                  <a:cubicBezTo>
                    <a:pt x="2476" y="543"/>
                    <a:pt x="2465" y="668"/>
                    <a:pt x="2460" y="680"/>
                  </a:cubicBezTo>
                  <a:cubicBezTo>
                    <a:pt x="2449" y="707"/>
                    <a:pt x="2421" y="725"/>
                    <a:pt x="2412" y="752"/>
                  </a:cubicBezTo>
                  <a:cubicBezTo>
                    <a:pt x="2408" y="764"/>
                    <a:pt x="2404" y="776"/>
                    <a:pt x="2400" y="788"/>
                  </a:cubicBezTo>
                  <a:cubicBezTo>
                    <a:pt x="2396" y="832"/>
                    <a:pt x="2400" y="878"/>
                    <a:pt x="2388" y="920"/>
                  </a:cubicBezTo>
                  <a:cubicBezTo>
                    <a:pt x="2383" y="936"/>
                    <a:pt x="2363" y="943"/>
                    <a:pt x="2352" y="956"/>
                  </a:cubicBezTo>
                  <a:cubicBezTo>
                    <a:pt x="2326" y="987"/>
                    <a:pt x="2328" y="992"/>
                    <a:pt x="2316" y="1028"/>
                  </a:cubicBezTo>
                  <a:cubicBezTo>
                    <a:pt x="2323" y="1084"/>
                    <a:pt x="2353" y="1169"/>
                    <a:pt x="2280" y="1196"/>
                  </a:cubicBezTo>
                  <a:cubicBezTo>
                    <a:pt x="2261" y="1203"/>
                    <a:pt x="2240" y="1204"/>
                    <a:pt x="2220" y="1208"/>
                  </a:cubicBezTo>
                  <a:cubicBezTo>
                    <a:pt x="2188" y="1204"/>
                    <a:pt x="2154" y="1208"/>
                    <a:pt x="2124" y="1196"/>
                  </a:cubicBezTo>
                  <a:cubicBezTo>
                    <a:pt x="2111" y="1191"/>
                    <a:pt x="2109" y="1171"/>
                    <a:pt x="2100" y="1160"/>
                  </a:cubicBezTo>
                  <a:cubicBezTo>
                    <a:pt x="2089" y="1147"/>
                    <a:pt x="2077" y="1135"/>
                    <a:pt x="2064" y="1124"/>
                  </a:cubicBezTo>
                  <a:cubicBezTo>
                    <a:pt x="2003" y="1073"/>
                    <a:pt x="1946" y="1017"/>
                    <a:pt x="1884" y="968"/>
                  </a:cubicBezTo>
                  <a:cubicBezTo>
                    <a:pt x="1804" y="906"/>
                    <a:pt x="1741" y="908"/>
                    <a:pt x="1644" y="884"/>
                  </a:cubicBezTo>
                  <a:cubicBezTo>
                    <a:pt x="1503" y="892"/>
                    <a:pt x="1451" y="868"/>
                    <a:pt x="1356" y="932"/>
                  </a:cubicBezTo>
                  <a:cubicBezTo>
                    <a:pt x="1324" y="1027"/>
                    <a:pt x="1357" y="1008"/>
                    <a:pt x="1260" y="992"/>
                  </a:cubicBezTo>
                  <a:cubicBezTo>
                    <a:pt x="1217" y="949"/>
                    <a:pt x="1183" y="906"/>
                    <a:pt x="1164" y="848"/>
                  </a:cubicBezTo>
                  <a:cubicBezTo>
                    <a:pt x="1160" y="776"/>
                    <a:pt x="1159" y="704"/>
                    <a:pt x="1152" y="632"/>
                  </a:cubicBezTo>
                  <a:cubicBezTo>
                    <a:pt x="1151" y="619"/>
                    <a:pt x="1149" y="605"/>
                    <a:pt x="1140" y="596"/>
                  </a:cubicBezTo>
                  <a:cubicBezTo>
                    <a:pt x="1131" y="587"/>
                    <a:pt x="1115" y="590"/>
                    <a:pt x="1104" y="584"/>
                  </a:cubicBezTo>
                  <a:cubicBezTo>
                    <a:pt x="1071" y="567"/>
                    <a:pt x="1059" y="551"/>
                    <a:pt x="1032" y="524"/>
                  </a:cubicBezTo>
                  <a:cubicBezTo>
                    <a:pt x="1010" y="457"/>
                    <a:pt x="1032" y="491"/>
                    <a:pt x="924" y="464"/>
                  </a:cubicBezTo>
                  <a:cubicBezTo>
                    <a:pt x="908" y="460"/>
                    <a:pt x="876" y="452"/>
                    <a:pt x="876" y="452"/>
                  </a:cubicBezTo>
                  <a:cubicBezTo>
                    <a:pt x="858" y="425"/>
                    <a:pt x="850" y="403"/>
                    <a:pt x="816" y="392"/>
                  </a:cubicBezTo>
                  <a:cubicBezTo>
                    <a:pt x="761" y="374"/>
                    <a:pt x="752" y="390"/>
                    <a:pt x="708" y="368"/>
                  </a:cubicBezTo>
                  <a:cubicBezTo>
                    <a:pt x="615" y="321"/>
                    <a:pt x="726" y="362"/>
                    <a:pt x="636" y="332"/>
                  </a:cubicBezTo>
                  <a:cubicBezTo>
                    <a:pt x="572" y="236"/>
                    <a:pt x="656" y="352"/>
                    <a:pt x="576" y="272"/>
                  </a:cubicBezTo>
                  <a:cubicBezTo>
                    <a:pt x="496" y="192"/>
                    <a:pt x="612" y="276"/>
                    <a:pt x="516" y="212"/>
                  </a:cubicBezTo>
                  <a:cubicBezTo>
                    <a:pt x="454" y="118"/>
                    <a:pt x="376" y="137"/>
                    <a:pt x="264" y="128"/>
                  </a:cubicBezTo>
                  <a:cubicBezTo>
                    <a:pt x="220" y="124"/>
                    <a:pt x="176" y="120"/>
                    <a:pt x="132" y="116"/>
                  </a:cubicBezTo>
                  <a:cubicBezTo>
                    <a:pt x="82" y="99"/>
                    <a:pt x="81" y="74"/>
                    <a:pt x="36" y="44"/>
                  </a:cubicBezTo>
                  <a:cubicBezTo>
                    <a:pt x="21" y="0"/>
                    <a:pt x="37" y="8"/>
                    <a:pt x="0" y="8"/>
                  </a:cubicBezTo>
                </a:path>
              </a:pathLst>
            </a:custGeom>
            <a:noFill/>
            <a:ln w="47625" cap="flat" cmpd="sng">
              <a:solidFill>
                <a:srgbClr val="0000FF"/>
              </a:solidFill>
              <a:prstDash val="solid"/>
              <a:round/>
              <a:headEnd type="none" w="med" len="med"/>
              <a:tailEnd type="none" w="med" len="med"/>
            </a:ln>
          </p:spPr>
          <p:txBody>
            <a:bodyPr/>
            <a:lstStyle>
              <a:defPPr/>
            </a:lstStyle>
            <a:p>
              <a:pPr/>
              <a:endParaRPr lang="zh-CN" altLang="en-US"/>
            </a:p>
          </p:txBody>
        </p:sp>
        <p:sp>
          <p:nvSpPr>
            <p:cNvPr id="57352" name="任意多边形 25607"/>
            <p:cNvSpPr/>
            <p:nvPr/>
          </p:nvSpPr>
          <p:spPr>
            <a:xfrm>
              <a:off x="1881" y="2234"/>
              <a:ext cx="1095" cy="838"/>
            </a:xfrm>
            <a:custGeom>
              <a:rect l="0" t="0" r="0" b="0"/>
              <a:pathLst>
                <a:path w="1095" h="838">
                  <a:moveTo>
                    <a:pt x="1095" y="828"/>
                  </a:moveTo>
                  <a:cubicBezTo>
                    <a:pt x="1071" y="812"/>
                    <a:pt x="1050" y="789"/>
                    <a:pt x="1023" y="780"/>
                  </a:cubicBezTo>
                  <a:cubicBezTo>
                    <a:pt x="999" y="772"/>
                    <a:pt x="951" y="756"/>
                    <a:pt x="951" y="756"/>
                  </a:cubicBezTo>
                  <a:cubicBezTo>
                    <a:pt x="915" y="720"/>
                    <a:pt x="891" y="700"/>
                    <a:pt x="843" y="684"/>
                  </a:cubicBezTo>
                  <a:cubicBezTo>
                    <a:pt x="771" y="688"/>
                    <a:pt x="695" y="672"/>
                    <a:pt x="627" y="696"/>
                  </a:cubicBezTo>
                  <a:cubicBezTo>
                    <a:pt x="603" y="704"/>
                    <a:pt x="628" y="765"/>
                    <a:pt x="603" y="768"/>
                  </a:cubicBezTo>
                  <a:cubicBezTo>
                    <a:pt x="563" y="772"/>
                    <a:pt x="523" y="776"/>
                    <a:pt x="483" y="780"/>
                  </a:cubicBezTo>
                  <a:cubicBezTo>
                    <a:pt x="426" y="818"/>
                    <a:pt x="413" y="838"/>
                    <a:pt x="315" y="792"/>
                  </a:cubicBezTo>
                  <a:cubicBezTo>
                    <a:pt x="259" y="766"/>
                    <a:pt x="276" y="723"/>
                    <a:pt x="255" y="684"/>
                  </a:cubicBezTo>
                  <a:cubicBezTo>
                    <a:pt x="186" y="560"/>
                    <a:pt x="222" y="657"/>
                    <a:pt x="195" y="576"/>
                  </a:cubicBezTo>
                  <a:cubicBezTo>
                    <a:pt x="187" y="478"/>
                    <a:pt x="216" y="403"/>
                    <a:pt x="123" y="372"/>
                  </a:cubicBezTo>
                  <a:cubicBezTo>
                    <a:pt x="106" y="322"/>
                    <a:pt x="80" y="271"/>
                    <a:pt x="51" y="228"/>
                  </a:cubicBezTo>
                  <a:cubicBezTo>
                    <a:pt x="47" y="164"/>
                    <a:pt x="53" y="99"/>
                    <a:pt x="39" y="36"/>
                  </a:cubicBezTo>
                  <a:cubicBezTo>
                    <a:pt x="36" y="22"/>
                    <a:pt x="13" y="22"/>
                    <a:pt x="3" y="12"/>
                  </a:cubicBezTo>
                  <a:cubicBezTo>
                    <a:pt x="0" y="9"/>
                    <a:pt x="3" y="4"/>
                    <a:pt x="3" y="0"/>
                  </a:cubicBezTo>
                </a:path>
              </a:pathLst>
            </a:custGeom>
            <a:noFill/>
            <a:ln w="41275" cap="flat" cmpd="sng">
              <a:solidFill>
                <a:srgbClr val="0000FF"/>
              </a:solidFill>
              <a:prstDash val="solid"/>
              <a:round/>
              <a:headEnd type="none" w="med" len="med"/>
              <a:tailEnd type="none" w="med" len="med"/>
            </a:ln>
          </p:spPr>
          <p:txBody>
            <a:bodyPr/>
            <a:lstStyle>
              <a:defPPr/>
            </a:lstStyle>
            <a:p>
              <a:pPr/>
              <a:endParaRPr lang="zh-CN" altLang="en-US"/>
            </a:p>
          </p:txBody>
        </p:sp>
      </p:grpSp>
      <p:sp>
        <p:nvSpPr>
          <p:cNvPr id="25609" name="椭圆 25608"/>
          <p:cNvSpPr/>
          <p:nvPr/>
        </p:nvSpPr>
        <p:spPr>
          <a:xfrm>
            <a:off x="3575050" y="2995613"/>
            <a:ext cx="719138" cy="647700"/>
          </a:xfrm>
          <a:prstGeom prst="ellipse">
            <a:avLst/>
          </a:prstGeom>
          <a:solidFill>
            <a:srgbClr val="FFFF99">
              <a:alpha val="0"/>
            </a:srgbClr>
          </a:solidFill>
          <a:ln w="50800" cap="flat" cmpd="sng">
            <a:solidFill>
              <a:srgbClr val="FF00FF"/>
            </a:solidFill>
            <a:prstDash val="solid"/>
            <a:headEnd type="none" w="med" len="med"/>
            <a:tailEnd type="none" w="med" len="med"/>
          </a:ln>
        </p:spPr>
        <p:txBody>
          <a:bodyPr/>
          <a:lstStyle>
            <a:defPPr/>
          </a:lstStyle>
          <a:p>
            <a:pPr>
              <a:buFont typeface="Arial" panose="02080604020202020204" pitchFamily="34" charset="0"/>
            </a:pPr>
            <a:endParaRPr>
              <a:latin typeface="Arial" panose="02080604020202020204" pitchFamily="34" charset="0"/>
            </a:endParaRPr>
          </a:p>
        </p:txBody>
      </p:sp>
      <p:sp>
        <p:nvSpPr>
          <p:cNvPr id="25610" name="左箭头 25609"/>
          <p:cNvSpPr/>
          <p:nvPr/>
        </p:nvSpPr>
        <p:spPr>
          <a:xfrm>
            <a:off x="2855913" y="3213100"/>
            <a:ext cx="504825" cy="152400"/>
          </a:xfrm>
          <a:prstGeom prst="leftArrow">
            <a:avLst>
              <a:gd name="adj1" fmla="val 50000"/>
              <a:gd name="adj2" fmla="val 82536"/>
            </a:avLst>
          </a:prstGeom>
          <a:solidFill>
            <a:srgbClr val="FF0000"/>
          </a:solidFill>
          <a:ln w="9525" cap="flat" cmpd="sng">
            <a:solidFill>
              <a:srgbClr val="FF00FF"/>
            </a:solidFill>
            <a:prstDash val="solid"/>
            <a:miter/>
            <a:headEnd type="none" w="med" len="med"/>
            <a:tailEnd type="none" w="med" len="med"/>
          </a:ln>
        </p:spPr>
        <p:txBody>
          <a:bodyPr/>
          <a:lstStyle>
            <a:defPPr/>
          </a:lstStyle>
          <a:p>
            <a:pPr>
              <a:buFont typeface="Arial" panose="02080604020202020204" pitchFamily="34" charset="0"/>
            </a:pPr>
            <a:endParaRPr>
              <a:latin typeface="Arial" panose="02080604020202020204" pitchFamily="34" charset="0"/>
            </a:endParaRPr>
          </a:p>
        </p:txBody>
      </p:sp>
      <p:sp>
        <p:nvSpPr>
          <p:cNvPr id="25611" name="椭圆 25610"/>
          <p:cNvSpPr/>
          <p:nvPr/>
        </p:nvSpPr>
        <p:spPr>
          <a:xfrm>
            <a:off x="3503613" y="2924175"/>
            <a:ext cx="914400" cy="914400"/>
          </a:xfrm>
          <a:prstGeom prst="ellipse">
            <a:avLst/>
          </a:prstGeom>
          <a:solidFill>
            <a:schemeClr val="bg1"/>
          </a:solidFill>
          <a:ln w="9525" cap="flat" cmpd="sng">
            <a:solidFill>
              <a:schemeClr val="tx1"/>
            </a:solidFill>
            <a:prstDash val="solid"/>
            <a:headEnd type="none" w="med" len="med"/>
            <a:tailEnd type="none" w="med" len="med"/>
          </a:ln>
        </p:spPr>
        <p:txBody>
          <a:bodyPr wrap="none" anchor="ctr"/>
          <a:lstStyle>
            <a:defPPr/>
          </a:lstStyle>
          <a:p>
            <a:pPr algn="ctr">
              <a:buFont typeface="Arial" panose="02080604020202020204" pitchFamily="34" charset="0"/>
            </a:pPr>
            <a:r>
              <a:rPr lang="zh-CN" altLang="en-US" sz="2000" b="1">
                <a:latin typeface="Times New Roman" panose="02020603050405020304" pitchFamily="18" charset="0"/>
                <a:ea typeface="华文新魏" panose="02010800040101010101" charset="-122"/>
              </a:rPr>
              <a:t>奥斯曼</a:t>
            </a:r>
          </a:p>
          <a:p>
            <a:pPr algn="ctr">
              <a:buFont typeface="Arial" panose="02080604020202020204" pitchFamily="34" charset="0"/>
            </a:pPr>
            <a:r>
              <a:rPr lang="zh-CN" altLang="en-US" sz="2000" b="1">
                <a:latin typeface="Times New Roman" panose="02020603050405020304" pitchFamily="18" charset="0"/>
                <a:ea typeface="华文新魏" panose="02010800040101010101" charset="-122"/>
              </a:rPr>
              <a:t>土耳其</a:t>
            </a:r>
            <a:endParaRPr lang="zh-CN" altLang="en-US" sz="2000" b="1">
              <a:latin typeface="Times New Roman" pitchFamily="18" charset="0"/>
              <a:ea typeface="华文新魏" panose="02010800040101010101" charset="-122"/>
            </a:endParaRPr>
          </a:p>
        </p:txBody>
      </p:sp>
      <p:sp>
        <p:nvSpPr>
          <p:cNvPr id="58374" name="Text Box 6"/>
          <p:cNvSpPr txBox="1"/>
          <p:nvPr/>
        </p:nvSpPr>
        <p:spPr>
          <a:xfrm>
            <a:off x="3962400" y="2133600"/>
            <a:ext cx="2952750" cy="521970"/>
          </a:xfrm>
          <a:prstGeom prst="rect">
            <a:avLst/>
          </a:prstGeom>
          <a:noFill/>
          <a:ln w="9525">
            <a:noFill/>
          </a:ln>
        </p:spPr>
        <p:txBody>
          <a:bodyPr>
            <a:spAutoFit/>
          </a:bodyPr>
          <a:lstStyle>
            <a:defPPr/>
          </a:lstStyle>
          <a:p>
            <a:pPr>
              <a:spcBef>
                <a:spcPct val="50000"/>
              </a:spcBef>
            </a:pPr>
            <a:r>
              <a:rPr lang="en-US" altLang="zh-CN" sz="2800" b="1">
                <a:latin typeface="宋体" panose="02010600030101010101" pitchFamily="2" charset="-122"/>
              </a:rPr>
              <a:t>  </a:t>
            </a:r>
            <a:r>
              <a:rPr lang="en-US" altLang="zh-CN" sz="2800" b="1">
                <a:solidFill>
                  <a:srgbClr val="FF0000"/>
                </a:solidFill>
                <a:latin typeface="宋体" panose="02010600030101010101" pitchFamily="2" charset="-122"/>
              </a:rPr>
              <a:t>(3)</a:t>
            </a:r>
            <a:r>
              <a:rPr lang="zh-CN" altLang="en-US" sz="2800" b="1">
                <a:solidFill>
                  <a:srgbClr val="FF0000"/>
                </a:solidFill>
                <a:latin typeface="宋体" panose="02010600030101010101" pitchFamily="2" charset="-122"/>
              </a:rPr>
              <a:t>商业危机：</a:t>
            </a:r>
          </a:p>
        </p:txBody>
      </p:sp>
      <p:sp>
        <p:nvSpPr>
          <p:cNvPr id="57359" name="Text Box 11"/>
          <p:cNvSpPr txBox="1"/>
          <p:nvPr/>
        </p:nvSpPr>
        <p:spPr>
          <a:xfrm>
            <a:off x="6705600" y="2133600"/>
            <a:ext cx="3124200" cy="521970"/>
          </a:xfrm>
          <a:prstGeom prst="rect">
            <a:avLst/>
          </a:prstGeom>
          <a:noFill/>
          <a:ln w="9525">
            <a:noFill/>
          </a:ln>
        </p:spPr>
        <p:txBody>
          <a:bodyPr>
            <a:spAutoFit/>
          </a:bodyPr>
          <a:lstStyle>
            <a:defPPr/>
          </a:lstStyle>
          <a:p>
            <a:pPr>
              <a:spcBef>
                <a:spcPct val="50000"/>
              </a:spcBef>
            </a:pPr>
            <a:r>
              <a:rPr lang="en-US" altLang="zh-CN" sz="2800" b="1">
                <a:solidFill>
                  <a:srgbClr val="FF0000"/>
                </a:solidFill>
                <a:latin typeface="宋体" panose="02010600030101010101" pitchFamily="2" charset="-122"/>
              </a:rPr>
              <a:t>  </a:t>
            </a:r>
            <a:r>
              <a:rPr lang="zh-CN" altLang="en-US" sz="2800" b="1">
                <a:solidFill>
                  <a:srgbClr val="FF0000"/>
                </a:solidFill>
                <a:latin typeface="宋体" panose="02010600030101010101" pitchFamily="2" charset="-122"/>
              </a:rPr>
              <a:t>传统商路受阻</a:t>
            </a:r>
          </a:p>
        </p:txBody>
      </p:sp>
      <p:sp>
        <p:nvSpPr>
          <p:cNvPr id="3" name="文本框 2"/>
          <p:cNvSpPr txBox="1"/>
          <p:nvPr/>
        </p:nvSpPr>
        <p:spPr>
          <a:xfrm>
            <a:off x="1134110" y="101600"/>
            <a:ext cx="9923145" cy="1814830"/>
          </a:xfrm>
          <a:prstGeom prst="rect">
            <a:avLst/>
          </a:prstGeom>
          <a:noFill/>
        </p:spPr>
        <p:txBody>
          <a:bodyPr wrap="square" rtlCol="0">
            <a:spAutoFit/>
          </a:bodyPr>
          <a:lstStyle>
            <a:defPPr/>
          </a:lstStyle>
          <a:p>
            <a:pPr/>
            <a:r>
              <a:rPr lang="en-US" altLang="zh-CN" sz="2800" b="1">
                <a:latin typeface="楷体" panose="02010609060101010101" pitchFamily="49" charset="-122"/>
                <a:ea typeface="楷体" panose="02010609060101010101" pitchFamily="49" charset="-122"/>
                <a:cs typeface="楷体_GB2312"/>
                <a:sym typeface="+mn-ea"/>
              </a:rPr>
              <a:t>    l5</a:t>
            </a:r>
            <a:r>
              <a:rPr lang="zh-CN" altLang="zh-CN" sz="2800" b="1">
                <a:latin typeface="楷体" panose="02010609060101010101" pitchFamily="49" charset="-122"/>
                <a:ea typeface="楷体" panose="02010609060101010101" pitchFamily="49" charset="-122"/>
                <a:cs typeface="楷体_GB2312"/>
                <a:sym typeface="+mn-ea"/>
              </a:rPr>
              <a:t>世纪中叶，奥斯曼帝国控制传统商路，对过往商品征收重税，使运抵西欧的货物不仅量少，而且比原价高</a:t>
            </a:r>
            <a:r>
              <a:rPr lang="en-US" altLang="zh-CN" sz="2800" b="1">
                <a:latin typeface="楷体" panose="02010609060101010101" pitchFamily="49" charset="-122"/>
                <a:ea typeface="楷体" panose="02010609060101010101" pitchFamily="49" charset="-122"/>
                <a:cs typeface="楷体_GB2312"/>
                <a:sym typeface="+mn-ea"/>
              </a:rPr>
              <a:t>8—10</a:t>
            </a:r>
            <a:r>
              <a:rPr lang="zh-CN" altLang="zh-CN" sz="2800" b="1">
                <a:latin typeface="楷体" panose="02010609060101010101" pitchFamily="49" charset="-122"/>
                <a:ea typeface="楷体" panose="02010609060101010101" pitchFamily="49" charset="-122"/>
                <a:cs typeface="楷体_GB2312"/>
                <a:sym typeface="+mn-ea"/>
              </a:rPr>
              <a:t>倍。</a:t>
            </a:r>
          </a:p>
          <a:p>
            <a:pPr/>
            <a:r>
              <a:rPr lang="en-US" altLang="zh-CN" sz="2800" b="1" smtClean="0">
                <a:latin typeface="楷体" panose="02010609060101010101" pitchFamily="49" charset="-122"/>
                <a:ea typeface="楷体" panose="02010609060101010101" pitchFamily="49" charset="-122"/>
                <a:cs typeface="楷体_GB2312"/>
                <a:sym typeface="+mn-ea"/>
              </a:rPr>
              <a:t>                        ——</a:t>
            </a:r>
            <a:r>
              <a:rPr lang="zh-CN" altLang="zh-CN" sz="2800" b="1">
                <a:latin typeface="楷体" panose="02010609060101010101" pitchFamily="49" charset="-122"/>
                <a:ea typeface="楷体" panose="02010609060101010101" pitchFamily="49" charset="-122"/>
                <a:cs typeface="楷体_GB2312"/>
                <a:sym typeface="+mn-ea"/>
              </a:rPr>
              <a:t>摘编自齐世荣《世界通史》</a:t>
            </a:r>
            <a:endParaRPr lang="zh-CN" altLang="zh-CN" sz="2800" b="1">
              <a:latin typeface="楷体" panose="02010609060101010101" pitchFamily="49" charset="-122"/>
              <a:ea typeface="楷体" panose="02010609060101010101" pitchFamily="49" charset="-122"/>
              <a:cs typeface="楷体_GB2312"/>
            </a:endParaRPr>
          </a:p>
          <a:p>
            <a:pP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2" fill="hold"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wipe(right)">
                                      <p:cBhvr>
                                        <p:cTn id="7" dur="500"/>
                                        <p:tgtEl>
                                          <p:spTgt spid="2560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25606"/>
                                        </p:tgtEl>
                                        <p:attrNameLst>
                                          <p:attrName>style.visibility</p:attrName>
                                        </p:attrNameLst>
                                      </p:cBhvr>
                                      <p:to>
                                        <p:strVal val="visible"/>
                                      </p:to>
                                    </p:set>
                                    <p:animEffect transition="in" filter="wipe(right)">
                                      <p:cBhvr>
                                        <p:cTn id="12" dur="500"/>
                                        <p:tgtEl>
                                          <p:spTgt spid="2560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3" presetClass="entr" presetSubtype="16" fill="hold" nodeType="clickEffect">
                                  <p:stCondLst>
                                    <p:cond delay="0"/>
                                  </p:stCondLst>
                                  <p:childTnLst>
                                    <p:set>
                                      <p:cBhvr>
                                        <p:cTn id="16" dur="1" fill="hold">
                                          <p:stCondLst>
                                            <p:cond delay="0"/>
                                          </p:stCondLst>
                                        </p:cTn>
                                        <p:tgtEl>
                                          <p:spTgt spid="25609"/>
                                        </p:tgtEl>
                                        <p:attrNameLst>
                                          <p:attrName>style.visibility</p:attrName>
                                        </p:attrNameLst>
                                      </p:cBhvr>
                                      <p:to>
                                        <p:strVal val="visible"/>
                                      </p:to>
                                    </p:set>
                                    <p:anim calcmode="lin" valueType="num">
                                      <p:cBhvr>
                                        <p:cTn id="17" dur="500" fill="hold"/>
                                        <p:tgtEl>
                                          <p:spTgt spid="25609"/>
                                        </p:tgtEl>
                                        <p:attrNameLst>
                                          <p:attrName>ppt_w</p:attrName>
                                        </p:attrNameLst>
                                      </p:cBhvr>
                                      <p:tavLst>
                                        <p:tav tm="0">
                                          <p:val>
                                            <p:fltVal val="0"/>
                                          </p:val>
                                        </p:tav>
                                        <p:tav tm="100000">
                                          <p:val>
                                            <p:strVal val="#ppt_w"/>
                                          </p:val>
                                        </p:tav>
                                      </p:tavLst>
                                    </p:anim>
                                    <p:anim calcmode="lin" valueType="num">
                                      <p:cBhvr>
                                        <p:cTn id="18" dur="500" fill="hold"/>
                                        <p:tgtEl>
                                          <p:spTgt spid="25609"/>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14" presetClass="entr" presetSubtype="10" fill="hold" nodeType="clickEffect">
                                  <p:stCondLst>
                                    <p:cond delay="0"/>
                                  </p:stCondLst>
                                  <p:childTnLst>
                                    <p:set>
                                      <p:cBhvr>
                                        <p:cTn id="22" dur="1" fill="hold">
                                          <p:stCondLst>
                                            <p:cond delay="0"/>
                                          </p:stCondLst>
                                        </p:cTn>
                                        <p:tgtEl>
                                          <p:spTgt spid="25610"/>
                                        </p:tgtEl>
                                        <p:attrNameLst>
                                          <p:attrName>style.visibility</p:attrName>
                                        </p:attrNameLst>
                                      </p:cBhvr>
                                      <p:to>
                                        <p:strVal val="visible"/>
                                      </p:to>
                                    </p:set>
                                    <p:animEffect transition="in" filter="randombar(horizontal)">
                                      <p:cBhvr>
                                        <p:cTn id="23" dur="500"/>
                                        <p:tgtEl>
                                          <p:spTgt spid="25610"/>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25611"/>
                                        </p:tgtEl>
                                        <p:attrNameLst>
                                          <p:attrName>style.visibility</p:attrName>
                                        </p:attrNameLst>
                                      </p:cBhvr>
                                      <p:to>
                                        <p:strVal val="visible"/>
                                      </p:to>
                                    </p:set>
                                    <p:animEffect transition="in" filter="dissolve">
                                      <p:cBhvr>
                                        <p:cTn id="28" dur="500"/>
                                        <p:tgtEl>
                                          <p:spTgt spid="25611"/>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box(in)">
                                      <p:cBhvr>
                                        <p:cTn id="33" dur="2000"/>
                                        <p:tgtEl>
                                          <p:spTgt spid="3"/>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58374"/>
                                        </p:tgtEl>
                                        <p:attrNameLst>
                                          <p:attrName>style.visibility</p:attrName>
                                        </p:attrNameLst>
                                      </p:cBhvr>
                                      <p:to>
                                        <p:strVal val="visible"/>
                                      </p:to>
                                    </p:set>
                                    <p:animEffect transition="in" filter="blinds(horizontal)">
                                      <p:cBhvr>
                                        <p:cTn id="38" dur="500"/>
                                        <p:tgtEl>
                                          <p:spTgt spid="58374"/>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57359"/>
                                        </p:tgtEl>
                                        <p:attrNameLst>
                                          <p:attrName>style.visibility</p:attrName>
                                        </p:attrNameLst>
                                      </p:cBhvr>
                                      <p:to>
                                        <p:strVal val="visible"/>
                                      </p:to>
                                    </p:set>
                                    <p:animEffect transition="in" filter="wipe(down)">
                                      <p:cBhvr>
                                        <p:cTn id="43" dur="500"/>
                                        <p:tgtEl>
                                          <p:spTgt spid="573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P spid="58374" grpId="0"/>
      <p:bldP spid="57359" grpId="0"/>
      <p:bldP spid="3"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484" name="文本框 21508"/>
          <p:cNvSpPr txBox="1"/>
          <p:nvPr/>
        </p:nvSpPr>
        <p:spPr>
          <a:xfrm>
            <a:off x="1191260" y="608330"/>
            <a:ext cx="6012180" cy="3538220"/>
          </a:xfrm>
          <a:prstGeom prst="rect">
            <a:avLst/>
          </a:prstGeom>
          <a:noFill/>
          <a:ln w="9525" cap="flat" cmpd="sng">
            <a:solidFill>
              <a:schemeClr val="accent2"/>
            </a:solidFill>
            <a:prstDash val="solid"/>
            <a:miter/>
            <a:headEnd type="none" w="med" len="med"/>
            <a:tailEnd type="none" w="med" len="med"/>
          </a:ln>
        </p:spPr>
        <p:txBody>
          <a:bodyPr wrap="square" anchor="t">
            <a:spAutoFit/>
          </a:bodyPr>
          <a:lstStyle>
            <a:defPPr/>
          </a:lstStyle>
          <a:p>
            <a:pPr/>
            <a:r>
              <a:rPr lang="en-US" altLang="zh-CN" sz="3200" b="1">
                <a:solidFill>
                  <a:srgbClr val="0000CC"/>
                </a:solidFill>
                <a:latin typeface="楷体_GB2312" panose="02010609030101010101" charset="-122"/>
                <a:ea typeface="楷体_GB2312" panose="02010609030101010101" charset="-122"/>
              </a:rPr>
              <a:t> </a:t>
            </a:r>
            <a:r>
              <a:rPr lang="en-US" altLang="zh-CN" sz="3200" b="1">
                <a:solidFill>
                  <a:schemeClr val="tx1"/>
                </a:solidFill>
                <a:latin typeface="楷体_GB2312" panose="02010609030101010101" charset="-122"/>
                <a:ea typeface="楷体_GB2312" panose="02010609030101010101" charset="-122"/>
              </a:rPr>
              <a:t>  15</a:t>
            </a:r>
            <a:r>
              <a:rPr lang="zh-CN" altLang="en-US" sz="3200" b="1">
                <a:solidFill>
                  <a:schemeClr val="tx1"/>
                </a:solidFill>
                <a:latin typeface="楷体_GB2312" panose="02010609030101010101" charset="-122"/>
                <a:ea typeface="楷体_GB2312" panose="02010609030101010101" charset="-122"/>
              </a:rPr>
              <a:t>世纪晚期，葡萄牙、西班牙均已是</a:t>
            </a:r>
            <a:r>
              <a:rPr lang="zh-CN" altLang="en-US" sz="3200" b="1">
                <a:solidFill>
                  <a:srgbClr val="FF0000"/>
                </a:solidFill>
                <a:latin typeface="楷体_GB2312" panose="02010609030101010101" charset="-122"/>
                <a:ea typeface="楷体_GB2312" panose="02010609030101010101" charset="-122"/>
              </a:rPr>
              <a:t>政治统一</a:t>
            </a:r>
            <a:r>
              <a:rPr lang="zh-CN" altLang="en-US" sz="3200" b="1">
                <a:solidFill>
                  <a:schemeClr val="tx1"/>
                </a:solidFill>
                <a:latin typeface="楷体_GB2312" panose="02010609030101010101" charset="-122"/>
                <a:ea typeface="楷体_GB2312" panose="02010609030101010101" charset="-122"/>
              </a:rPr>
              <a:t>和</a:t>
            </a:r>
            <a:r>
              <a:rPr lang="zh-CN" altLang="en-US" sz="3200" b="1">
                <a:solidFill>
                  <a:srgbClr val="FF0000"/>
                </a:solidFill>
                <a:latin typeface="楷体_GB2312" panose="02010609030101010101" charset="-122"/>
                <a:ea typeface="楷体_GB2312" panose="02010609030101010101" charset="-122"/>
              </a:rPr>
              <a:t>中央集权</a:t>
            </a:r>
            <a:r>
              <a:rPr lang="zh-CN" altLang="en-US" sz="3200" b="1">
                <a:solidFill>
                  <a:schemeClr val="tx1"/>
                </a:solidFill>
                <a:latin typeface="楷体_GB2312" panose="02010609030101010101" charset="-122"/>
                <a:ea typeface="楷体_GB2312" panose="02010609030101010101" charset="-122"/>
              </a:rPr>
              <a:t>的国家，国家有力量支持海外探险活动，也希望借此获得财富，以提高在欧洲的地位。例如葡萄牙国王若奥二世曾一年内先后派三支探险队驶向茫茫大海。</a:t>
            </a:r>
          </a:p>
        </p:txBody>
      </p:sp>
      <p:sp>
        <p:nvSpPr>
          <p:cNvPr id="20485" name="文本框 21509"/>
          <p:cNvSpPr txBox="1"/>
          <p:nvPr/>
        </p:nvSpPr>
        <p:spPr>
          <a:xfrm>
            <a:off x="2279650" y="5589588"/>
            <a:ext cx="309880" cy="368300"/>
          </a:xfrm>
          <a:prstGeom prst="rect">
            <a:avLst/>
          </a:prstGeom>
          <a:noFill/>
          <a:ln w="9525">
            <a:noFill/>
          </a:ln>
        </p:spPr>
        <p:txBody>
          <a:bodyPr wrap="none" anchor="t">
            <a:spAutoFit/>
          </a:bodyPr>
          <a:lstStyle>
            <a:defPPr/>
          </a:lstStyle>
          <a:p>
            <a:pPr/>
            <a:endParaRPr>
              <a:solidFill>
                <a:srgbClr val="0000CC"/>
              </a:solidFill>
              <a:latin typeface="Arial" panose="020b0604020202020204" pitchFamily="34" charset="0"/>
              <a:ea typeface="宋体" panose="02010600030101010101" pitchFamily="2" charset="-122"/>
            </a:endParaRPr>
          </a:p>
        </p:txBody>
      </p:sp>
      <p:sp>
        <p:nvSpPr>
          <p:cNvPr id="20486" name="文本框 21510"/>
          <p:cNvSpPr txBox="1"/>
          <p:nvPr/>
        </p:nvSpPr>
        <p:spPr>
          <a:xfrm>
            <a:off x="2855913" y="5518150"/>
            <a:ext cx="309880" cy="368300"/>
          </a:xfrm>
          <a:prstGeom prst="rect">
            <a:avLst/>
          </a:prstGeom>
          <a:noFill/>
          <a:ln w="9525">
            <a:noFill/>
          </a:ln>
        </p:spPr>
        <p:txBody>
          <a:bodyPr wrap="none" anchor="t">
            <a:spAutoFit/>
          </a:bodyPr>
          <a:lstStyle>
            <a:defPPr/>
          </a:lstStyle>
          <a:p>
            <a:pPr/>
            <a:endParaRPr>
              <a:solidFill>
                <a:srgbClr val="0000CC"/>
              </a:solidFill>
              <a:latin typeface="Arial" panose="02080604020202020204" pitchFamily="34" charset="0"/>
              <a:ea typeface="宋体" panose="02010600030101010101" pitchFamily="2" charset="-122"/>
            </a:endParaRPr>
          </a:p>
        </p:txBody>
      </p:sp>
      <p:sp>
        <p:nvSpPr>
          <p:cNvPr id="8" name="TextBox 7"/>
          <p:cNvSpPr txBox="1"/>
          <p:nvPr/>
        </p:nvSpPr>
        <p:spPr>
          <a:xfrm>
            <a:off x="1027430" y="4759325"/>
            <a:ext cx="6744970" cy="1198880"/>
          </a:xfrm>
          <a:prstGeom prst="rect">
            <a:avLst/>
          </a:prstGeom>
          <a:noFill/>
          <a:ln w="9525">
            <a:noFill/>
          </a:ln>
        </p:spPr>
        <p:txBody>
          <a:bodyPr wrap="square" anchor="t">
            <a:spAutoFit/>
          </a:bodyPr>
          <a:lstStyle>
            <a:defPPr/>
          </a:lstStyle>
          <a:p>
            <a:pPr>
              <a:spcBef>
                <a:spcPct val="50000"/>
              </a:spcBef>
            </a:pPr>
            <a:r>
              <a:rPr lang="zh-CN" altLang="en-US" sz="3600" b="1">
                <a:solidFill>
                  <a:srgbClr val="FF0000"/>
                </a:solidFill>
                <a:latin typeface="黑体" panose="02010609060101010101" pitchFamily="49" charset="-122"/>
                <a:ea typeface="黑体" panose="02010609060101010101" pitchFamily="49" charset="-122"/>
                <a:sym typeface="+mn-ea"/>
              </a:rPr>
              <a:t>（</a:t>
            </a:r>
            <a:r>
              <a:rPr lang="en-US" altLang="zh-CN" sz="3600" b="1">
                <a:solidFill>
                  <a:srgbClr val="FF0000"/>
                </a:solidFill>
                <a:latin typeface="黑体" panose="02010609060101010101" pitchFamily="49" charset="-122"/>
                <a:ea typeface="黑体" panose="02010609060101010101" pitchFamily="49" charset="-122"/>
                <a:sym typeface="+mn-ea"/>
              </a:rPr>
              <a:t>4</a:t>
            </a:r>
            <a:r>
              <a:rPr lang="zh-CN" altLang="en-US" sz="3600" b="1">
                <a:solidFill>
                  <a:srgbClr val="FF0000"/>
                </a:solidFill>
                <a:latin typeface="黑体" panose="02010609060101010101" pitchFamily="49" charset="-122"/>
                <a:ea typeface="黑体" panose="02010609060101010101" pitchFamily="49" charset="-122"/>
                <a:sym typeface="+mn-ea"/>
              </a:rPr>
              <a:t>）政治根源：各国君主强化王权，积极扩张</a:t>
            </a:r>
          </a:p>
        </p:txBody>
      </p:sp>
      <p:pic>
        <p:nvPicPr>
          <p:cNvPr id="56323" name="Picture 8" descr="西班牙女王"/>
          <p:cNvPicPr>
            <a:picLocks noChangeAspect="1"/>
          </p:cNvPicPr>
          <p:nvPr/>
        </p:nvPicPr>
        <p:blipFill>
          <a:blip r:embed="rId2"/>
          <a:stretch>
            <a:fillRect/>
          </a:stretch>
        </p:blipFill>
        <p:spPr>
          <a:xfrm>
            <a:off x="8123555" y="608330"/>
            <a:ext cx="3810000" cy="4981575"/>
          </a:xfrm>
          <a:prstGeom prst="rect">
            <a:avLst/>
          </a:prstGeom>
          <a:noFill/>
          <a:ln w="9525">
            <a:noFill/>
          </a:ln>
        </p:spPr>
      </p:pic>
      <p:sp>
        <p:nvSpPr>
          <p:cNvPr id="2" name="文本框 1"/>
          <p:cNvSpPr txBox="1"/>
          <p:nvPr/>
        </p:nvSpPr>
        <p:spPr>
          <a:xfrm>
            <a:off x="8504555" y="5958205"/>
            <a:ext cx="3383280" cy="521970"/>
          </a:xfrm>
          <a:prstGeom prst="rect">
            <a:avLst/>
          </a:prstGeom>
          <a:noFill/>
        </p:spPr>
        <p:txBody>
          <a:bodyPr wrap="none" rtlCol="0" anchor="t">
            <a:spAutoFit/>
          </a:bodyPr>
          <a:lstStyle>
            <a:defPPr/>
          </a:lstStyle>
          <a:p>
            <a:pPr/>
            <a:r>
              <a:rPr lang="zh-CN" altLang="en-US" sz="2800" b="1">
                <a:solidFill>
                  <a:schemeClr val="tx1"/>
                </a:solidFill>
                <a:latin typeface="宋体" panose="02010600030101010101" pitchFamily="2" charset="-122"/>
                <a:sym typeface="+mn-ea"/>
              </a:rPr>
              <a:t>西班牙女王伊莎贝拉</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6629" name="图片 26628" descr="宗教因素"/>
          <p:cNvPicPr>
            <a:picLocks noChangeAspect="1"/>
          </p:cNvPicPr>
          <p:nvPr/>
        </p:nvPicPr>
        <p:blipFill>
          <a:blip r:embed="rId3"/>
          <a:stretch>
            <a:fillRect/>
          </a:stretch>
        </p:blipFill>
        <p:spPr>
          <a:xfrm>
            <a:off x="6802120" y="901700"/>
            <a:ext cx="4801870" cy="5652770"/>
          </a:xfrm>
          <a:prstGeom prst="rect">
            <a:avLst/>
          </a:prstGeom>
          <a:noFill/>
          <a:ln w="19050" cap="flat" cmpd="sng">
            <a:solidFill>
              <a:srgbClr val="800000"/>
            </a:solidFill>
            <a:prstDash val="solid"/>
            <a:miter/>
            <a:headEnd type="none" w="med" len="med"/>
            <a:tailEnd type="none" w="med" len="med"/>
          </a:ln>
        </p:spPr>
      </p:pic>
      <p:sp>
        <p:nvSpPr>
          <p:cNvPr id="26633" name="矩形 26632"/>
          <p:cNvSpPr/>
          <p:nvPr/>
        </p:nvSpPr>
        <p:spPr>
          <a:xfrm>
            <a:off x="651510" y="379730"/>
            <a:ext cx="6324600" cy="521970"/>
          </a:xfrm>
          <a:prstGeom prst="rect">
            <a:avLst/>
          </a:prstGeom>
          <a:noFill/>
          <a:ln w="9525">
            <a:noFill/>
          </a:ln>
        </p:spPr>
        <p:txBody>
          <a:bodyPr>
            <a:spAutoFit/>
          </a:bodyPr>
          <a:lstStyle>
            <a:defPPr/>
          </a:lstStyle>
          <a:p>
            <a:pPr/>
            <a:r>
              <a:rPr lang="zh-CN" altLang="en-US" sz="2800">
                <a:solidFill>
                  <a:srgbClr val="FF0000"/>
                </a:solidFill>
                <a:latin typeface="黑体" panose="02010609060101010101" pitchFamily="49" charset="-122"/>
                <a:ea typeface="黑体" panose="02010609060101010101" pitchFamily="49" charset="-122"/>
              </a:rPr>
              <a:t>（</a:t>
            </a:r>
            <a:r>
              <a:rPr lang="en-US" altLang="zh-CN" sz="2800">
                <a:solidFill>
                  <a:srgbClr val="FF0000"/>
                </a:solidFill>
                <a:latin typeface="黑体" panose="02010609060101010101" pitchFamily="49" charset="-122"/>
                <a:ea typeface="黑体" panose="02010609060101010101" pitchFamily="49" charset="-122"/>
              </a:rPr>
              <a:t>5</a:t>
            </a:r>
            <a:r>
              <a:rPr lang="zh-CN" altLang="en-US" sz="2800">
                <a:solidFill>
                  <a:srgbClr val="FF0000"/>
                </a:solidFill>
                <a:latin typeface="黑体" panose="02010609060101010101" pitchFamily="49" charset="-122"/>
                <a:ea typeface="黑体" panose="02010609060101010101" pitchFamily="49" charset="-122"/>
              </a:rPr>
              <a:t>）宗教根源：传播基督教的热情</a:t>
            </a:r>
          </a:p>
        </p:txBody>
      </p:sp>
      <p:sp>
        <p:nvSpPr>
          <p:cNvPr id="2" name="文本框 1"/>
          <p:cNvSpPr txBox="1"/>
          <p:nvPr/>
        </p:nvSpPr>
        <p:spPr>
          <a:xfrm>
            <a:off x="489585" y="1964055"/>
            <a:ext cx="5787390" cy="156845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defPPr/>
          </a:lstStyle>
          <a:p>
            <a:pPr/>
            <a:r>
              <a:rPr lang="en-US" altLang="zh-CN"/>
              <a:t>  </a:t>
            </a:r>
            <a:r>
              <a:rPr lang="en-US" altLang="zh-CN" sz="2400"/>
              <a:t> </a:t>
            </a:r>
            <a:r>
              <a:rPr lang="en-US" altLang="zh-CN" sz="2400" b="1"/>
              <a:t>  </a:t>
            </a:r>
            <a:r>
              <a:rPr lang="zh-CN" altLang="en-US" sz="2400" b="1">
                <a:latin typeface="宋体" panose="02010600030101010101" pitchFamily="2" charset="-122"/>
                <a:ea typeface="宋体" panose="02010600030101010101" pitchFamily="2" charset="-122"/>
                <a:cs typeface="宋体" panose="02010600030101010101" pitchFamily="2" charset="-122"/>
              </a:rPr>
              <a:t>基督教与欧亚其他地区的宗教相比，更多的渗透着</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rPr>
              <a:t>普救</a:t>
            </a:r>
            <a:r>
              <a:rPr lang="zh-CN" altLang="en-US" sz="2400" b="1">
                <a:latin typeface="宋体" panose="02010600030101010101" pitchFamily="2" charset="-122"/>
                <a:ea typeface="宋体" panose="02010600030101010101" pitchFamily="2" charset="-122"/>
                <a:cs typeface="宋体" panose="02010600030101010101" pitchFamily="2" charset="-122"/>
              </a:rPr>
              <a:t>主义。它从一开始就以</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rPr>
              <a:t>博爱</a:t>
            </a:r>
            <a:r>
              <a:rPr lang="zh-CN" altLang="en-US" sz="2400" b="1">
                <a:latin typeface="宋体" panose="02010600030101010101" pitchFamily="2" charset="-122"/>
                <a:ea typeface="宋体" panose="02010600030101010101" pitchFamily="2" charset="-122"/>
                <a:cs typeface="宋体" panose="02010600030101010101" pitchFamily="2" charset="-122"/>
              </a:rPr>
              <a:t>人类为教旨，并以全人类的宗教自命。</a:t>
            </a:r>
          </a:p>
          <a:p>
            <a:pPr/>
            <a:r>
              <a:rPr lang="en-US" altLang="zh-CN" sz="2400" b="1">
                <a:latin typeface="宋体" panose="02010600030101010101" pitchFamily="2" charset="-122"/>
                <a:ea typeface="宋体" panose="02010600030101010101" pitchFamily="2" charset="-122"/>
                <a:cs typeface="宋体" panose="02010600030101010101" pitchFamily="2" charset="-122"/>
              </a:rPr>
              <a:t>        ——</a:t>
            </a:r>
            <a:r>
              <a:rPr lang="zh-CN" altLang="en-US" sz="2400" b="1">
                <a:latin typeface="宋体" panose="02010600030101010101" pitchFamily="2" charset="-122"/>
                <a:ea typeface="宋体" panose="02010600030101010101" pitchFamily="2" charset="-122"/>
                <a:cs typeface="宋体" panose="02010600030101010101" pitchFamily="2" charset="-122"/>
              </a:rPr>
              <a:t>吴于廑，齐世荣 《世界史》</a:t>
            </a:r>
          </a:p>
        </p:txBody>
      </p:sp>
    </p:spTree>
  </p:cSld>
  <p:clrMapOvr>
    <a:masterClrMapping/>
  </p:clrMapOvr>
  <p:transition>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6633"/>
                                        </p:tgtEl>
                                        <p:attrNameLst>
                                          <p:attrName>style.visibility</p:attrName>
                                        </p:attrNameLst>
                                      </p:cBhvr>
                                      <p:to>
                                        <p:strVal val="visible"/>
                                      </p:to>
                                    </p:set>
                                    <p:anim calcmode="lin" valueType="num">
                                      <p:cBhvr additive="base">
                                        <p:cTn id="7" dur="500" fill="hold"/>
                                        <p:tgtEl>
                                          <p:spTgt spid="26633"/>
                                        </p:tgtEl>
                                        <p:attrNameLst>
                                          <p:attrName>ppt_x</p:attrName>
                                        </p:attrNameLst>
                                      </p:cBhvr>
                                      <p:tavLst>
                                        <p:tav tm="0">
                                          <p:val>
                                            <p:strVal val="1+#ppt_w/2"/>
                                          </p:val>
                                        </p:tav>
                                        <p:tav tm="100000">
                                          <p:val>
                                            <p:strVal val="#ppt_x"/>
                                          </p:val>
                                        </p:tav>
                                      </p:tavLst>
                                    </p:anim>
                                    <p:anim calcmode="lin" valueType="num">
                                      <p:cBhvr additive="base">
                                        <p:cTn id="8" dur="500" fill="hold"/>
                                        <p:tgtEl>
                                          <p:spTgt spid="266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3"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6626" name="矩形 26625"/>
          <p:cNvSpPr/>
          <p:nvPr/>
        </p:nvSpPr>
        <p:spPr>
          <a:xfrm>
            <a:off x="1428115" y="613410"/>
            <a:ext cx="9014460" cy="5631180"/>
          </a:xfrm>
          <a:prstGeom prst="rect">
            <a:avLst/>
          </a:prstGeom>
          <a:solidFill>
            <a:schemeClr val="bg1"/>
          </a:solidFill>
          <a:ln w="28575" cap="flat" cmpd="sng">
            <a:solidFill>
              <a:srgbClr val="800000"/>
            </a:solidFill>
            <a:prstDash val="solid"/>
            <a:miter/>
            <a:headEnd type="none" w="med" len="med"/>
            <a:tailEnd type="none" w="med" len="med"/>
          </a:ln>
        </p:spPr>
        <p:txBody>
          <a:bodyPr wrap="square">
            <a:spAutoFit/>
          </a:bodyPr>
          <a:lstStyle>
            <a:defPPr/>
          </a:lstStyle>
          <a:p>
            <a:pPr>
              <a:lnSpc>
                <a:spcPct val="125000"/>
              </a:lnSpc>
              <a:buClr>
                <a:schemeClr val="bg1"/>
              </a:buClr>
            </a:pPr>
            <a:r>
              <a:rPr lang="en-US" altLang="zh-CN" sz="2400" b="1">
                <a:solidFill>
                  <a:srgbClr val="FF0000"/>
                </a:solidFill>
                <a:latin typeface="楷体_GB2312" panose="02010609030101010101" charset="-122"/>
                <a:ea typeface="楷体_GB2312" panose="02010609030101010101" charset="-122"/>
              </a:rPr>
              <a:t>史料阅读</a:t>
            </a:r>
          </a:p>
          <a:p>
            <a:pPr>
              <a:lnSpc>
                <a:spcPct val="125000"/>
              </a:lnSpc>
              <a:buClr>
                <a:schemeClr val="bg1"/>
              </a:buClr>
            </a:pPr>
            <a:r>
              <a:rPr lang="zh-CN" altLang="en-US" sz="2400" b="1">
                <a:latin typeface="楷体_GB2312" panose="02010609030101010101" charset="-122"/>
                <a:ea typeface="楷体_GB2312" panose="02010609030101010101" charset="-122"/>
              </a:rPr>
              <a:t>　　</a:t>
            </a:r>
            <a:r>
              <a:rPr lang="en-US" altLang="zh-CN" sz="2400" b="1">
                <a:latin typeface="楷体_GB2312" panose="02010609030101010101" charset="-122"/>
                <a:ea typeface="楷体_GB2312" panose="02010609030101010101" charset="-122"/>
              </a:rPr>
              <a:t>彼等(美洲人)非常顺从，不知邪恶，不杀人、捕人，不谙武器。彼等胆子甚小…鉴于此</a:t>
            </a:r>
          </a:p>
          <a:p>
            <a:pPr>
              <a:lnSpc>
                <a:spcPct val="125000"/>
              </a:lnSpc>
              <a:buClr>
                <a:schemeClr val="bg1"/>
              </a:buClr>
            </a:pPr>
            <a:r>
              <a:rPr lang="zh-CN" altLang="en-US" sz="2400" b="1">
                <a:latin typeface="楷体_GB2312" panose="02010609030101010101" charset="-122"/>
                <a:ea typeface="楷体_GB2312" panose="02010609030101010101" charset="-122"/>
              </a:rPr>
              <a:t>　　</a:t>
            </a:r>
            <a:r>
              <a:rPr lang="en-US" altLang="zh-CN" sz="2400" b="1">
                <a:solidFill>
                  <a:srgbClr val="FF0000"/>
                </a:solidFill>
                <a:latin typeface="楷体_GB2312" panose="02010609030101010101" charset="-122"/>
                <a:ea typeface="楷体_GB2312" panose="02010609030101010101" charset="-122"/>
              </a:rPr>
              <a:t>仰祈二位陛下尽早圣断，将彼等变成基督徒</a:t>
            </a:r>
            <a:r>
              <a:rPr lang="en-US" altLang="zh-CN" sz="2400" b="1">
                <a:latin typeface="楷体_GB2312" panose="02010609030101010101" charset="-122"/>
                <a:ea typeface="楷体_GB2312" panose="02010609030101010101" charset="-122"/>
              </a:rPr>
              <a:t>。臣认为，一旦发朝，毋须多久，大批居民即会信奉吾人之天主教，二位陛下即能取得大片领土和财产，这里所有人皆会成为西班牙臣民。</a:t>
            </a:r>
          </a:p>
          <a:p>
            <a:pPr>
              <a:lnSpc>
                <a:spcPct val="125000"/>
              </a:lnSpc>
              <a:buClr>
                <a:schemeClr val="bg1"/>
              </a:buClr>
            </a:pPr>
            <a:r>
              <a:rPr lang="zh-CN" altLang="en-US" sz="2400" b="1">
                <a:latin typeface="楷体_GB2312" panose="02010609030101010101" charset="-122"/>
                <a:ea typeface="楷体_GB2312" panose="02010609030101010101" charset="-122"/>
              </a:rPr>
              <a:t>　　</a:t>
            </a:r>
            <a:r>
              <a:rPr lang="en-US" altLang="zh-CN" sz="2400" b="1">
                <a:latin typeface="楷体_GB2312" panose="02010609030101010101" charset="-122"/>
                <a:ea typeface="楷体_GB2312" panose="02010609030101010101" charset="-122"/>
              </a:rPr>
              <a:t>此外，这里还盛产宝石、珍珠以及无数香料……</a:t>
            </a:r>
          </a:p>
          <a:p>
            <a:pPr>
              <a:lnSpc>
                <a:spcPct val="125000"/>
              </a:lnSpc>
              <a:buClr>
                <a:schemeClr val="bg1"/>
              </a:buClr>
            </a:pPr>
            <a:r>
              <a:rPr lang="en-US" altLang="zh-CN" sz="2400" b="1">
                <a:latin typeface="楷体_GB2312" panose="02010609030101010101" charset="-122"/>
                <a:ea typeface="楷体_GB2312" panose="02010609030101010101" charset="-122"/>
              </a:rPr>
              <a:t>毫无疑问，当地黄金甚丰……此外这里还盛产宝石、珍珠以及无数香料……</a:t>
            </a:r>
          </a:p>
          <a:p>
            <a:pPr>
              <a:lnSpc>
                <a:spcPct val="125000"/>
              </a:lnSpc>
              <a:buClr>
                <a:schemeClr val="bg1"/>
              </a:buClr>
            </a:pPr>
            <a:r>
              <a:rPr lang="zh-CN" altLang="en-US" sz="2400" b="1">
                <a:latin typeface="楷体_GB2312" panose="02010609030101010101" charset="-122"/>
                <a:ea typeface="楷体_GB2312" panose="02010609030101010101" charset="-122"/>
              </a:rPr>
              <a:t>　　</a:t>
            </a:r>
            <a:r>
              <a:rPr lang="en-US" altLang="zh-CN" sz="2400" b="1">
                <a:latin typeface="楷体_GB2312" panose="02010609030101010101" charset="-122"/>
                <a:ea typeface="楷体_GB2312" panose="02010609030101010101" charset="-122"/>
              </a:rPr>
              <a:t>这里还产大量的棉花，臣以为，无须送回西班牙，在当地即可卖好价钱……</a:t>
            </a:r>
          </a:p>
          <a:p>
            <a:pPr>
              <a:lnSpc>
                <a:spcPct val="125000"/>
              </a:lnSpc>
              <a:buClr>
                <a:schemeClr val="bg1"/>
              </a:buClr>
            </a:pPr>
            <a:r>
              <a:rPr lang="zh-CN" altLang="en-US" sz="2400" b="1">
                <a:latin typeface="楷体_GB2312" panose="02010609030101010101" charset="-122"/>
                <a:ea typeface="楷体_GB2312" panose="02010609030101010101" charset="-122"/>
              </a:rPr>
              <a:t>　　　　</a:t>
            </a:r>
            <a:r>
              <a:rPr lang="en-US" altLang="zh-CN" sz="2400" b="1">
                <a:latin typeface="楷体_GB2312" panose="02010609030101010101" charset="-122"/>
                <a:ea typeface="楷体_GB2312" panose="02010609030101010101" charset="-122"/>
              </a:rPr>
              <a:t>[意]哥伦布著，孙家堃译《航海日记》</a:t>
            </a:r>
            <a:endParaRPr lang="zh-CN" sz="2400" b="1">
              <a:ea typeface="楷体_GB231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3565" name="文本框 23564"/>
          <p:cNvSpPr txBox="1"/>
          <p:nvPr/>
        </p:nvSpPr>
        <p:spPr>
          <a:xfrm>
            <a:off x="1183640" y="438785"/>
            <a:ext cx="9570720" cy="1322070"/>
          </a:xfrm>
          <a:prstGeom prst="rect">
            <a:avLst/>
          </a:prstGeom>
          <a:noFill/>
          <a:ln w="9525">
            <a:noFill/>
          </a:ln>
        </p:spPr>
        <p:txBody>
          <a:bodyPr wrap="square">
            <a:spAutoFit/>
          </a:bodyPr>
          <a:lstStyle>
            <a:defPPr/>
          </a:lstStyle>
          <a:p>
            <a:pPr algn="r">
              <a:spcBef>
                <a:spcPct val="50000"/>
              </a:spcBef>
            </a:pPr>
            <a:r>
              <a:rPr lang="en-US" altLang="zh-CN" sz="2800">
                <a:solidFill>
                  <a:srgbClr val="FF0000"/>
                </a:solidFill>
                <a:latin typeface="黑体" panose="02010609060101010101" pitchFamily="49" charset="-122"/>
                <a:ea typeface="黑体" panose="02010609060101010101" pitchFamily="49" charset="-122"/>
              </a:rPr>
              <a:t>  </a:t>
            </a:r>
            <a:r>
              <a:rPr lang="zh-CN" altLang="en-US" sz="3200">
                <a:solidFill>
                  <a:srgbClr val="FF0000"/>
                </a:solidFill>
                <a:latin typeface="黑体" panose="02010609060101010101" pitchFamily="49" charset="-122"/>
                <a:ea typeface="黑体" panose="02010609060101010101" pitchFamily="49" charset="-122"/>
              </a:rPr>
              <a:t>（</a:t>
            </a:r>
            <a:r>
              <a:rPr lang="en-US" altLang="zh-CN" sz="3200">
                <a:solidFill>
                  <a:srgbClr val="FF0000"/>
                </a:solidFill>
                <a:latin typeface="黑体" panose="02010609060101010101" pitchFamily="49" charset="-122"/>
                <a:ea typeface="黑体" panose="02010609060101010101" pitchFamily="49" charset="-122"/>
              </a:rPr>
              <a:t>6</a:t>
            </a:r>
            <a:r>
              <a:rPr lang="zh-CN" altLang="en-US" sz="3200">
                <a:solidFill>
                  <a:srgbClr val="FF0000"/>
                </a:solidFill>
                <a:latin typeface="黑体" panose="02010609060101010101" pitchFamily="49" charset="-122"/>
                <a:ea typeface="黑体" panose="02010609060101010101" pitchFamily="49" charset="-122"/>
              </a:rPr>
              <a:t>）思想根源：文艺复兴的人文主义精神的影响。</a:t>
            </a:r>
          </a:p>
          <a:p>
            <a:pPr algn="r">
              <a:spcBef>
                <a:spcPct val="50000"/>
              </a:spcBef>
            </a:pPr>
            <a:r>
              <a:rPr lang="zh-CN" altLang="en-US" sz="3200" b="1">
                <a:solidFill>
                  <a:schemeClr val="accent1">
                    <a:lumMod val="50000"/>
                  </a:schemeClr>
                </a:solidFill>
                <a:latin typeface="黑体" panose="02010609060101010101" pitchFamily="49" charset="-122"/>
                <a:ea typeface="黑体" panose="02010609060101010101" pitchFamily="49" charset="-122"/>
              </a:rPr>
              <a:t>（冒险进取精神）</a:t>
            </a:r>
          </a:p>
        </p:txBody>
      </p:sp>
      <p:sp>
        <p:nvSpPr>
          <p:cNvPr id="205831" name="Text Box 7"/>
          <p:cNvSpPr txBox="1"/>
          <p:nvPr/>
        </p:nvSpPr>
        <p:spPr>
          <a:xfrm>
            <a:off x="1468120" y="2152650"/>
            <a:ext cx="9002395" cy="2553335"/>
          </a:xfrm>
          <a:prstGeom prst="rect">
            <a:avLst/>
          </a:prstGeom>
          <a:solidFill>
            <a:schemeClr val="bg1"/>
          </a:solidFill>
          <a:ln w="9525">
            <a:noFill/>
          </a:ln>
        </p:spPr>
        <p:txBody>
          <a:bodyPr wrap="square">
            <a:spAutoFit/>
          </a:bodyPr>
          <a:lstStyle>
            <a:defPPr/>
          </a:lstStyle>
          <a:p>
            <a:pPr fontAlgn="t"/>
            <a:r>
              <a:rPr lang="zh-CN" altLang="en-US" sz="3200" b="1">
                <a:solidFill>
                  <a:schemeClr val="tx1"/>
                </a:solidFill>
                <a:latin typeface="隶书" panose="02010509060101010101" pitchFamily="49" charset="-122"/>
                <a:ea typeface="隶书" panose="02010509060101010101" pitchFamily="49" charset="-122"/>
              </a:rPr>
              <a:t>   </a:t>
            </a: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rPr>
              <a:t>14</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rPr>
              <a:t>17</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世纪文艺复兴运动的核心</a:t>
            </a: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人文主义</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提倡人们对现实生活的追求，追求人的个性解放和自由平等，推崇人的经验和理性，提倡人类认识自然、征服自然，以造福人生。</a:t>
            </a:r>
          </a:p>
          <a:p>
            <a:pPr eaLnBrk="0" fontAlgn="t" hangingPunct="0"/>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人教版</a:t>
            </a: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世界近代现代史</a:t>
            </a: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上册</a:t>
            </a:r>
          </a:p>
        </p:txBody>
      </p:sp>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3565"/>
                                        </p:tgtEl>
                                        <p:attrNameLst>
                                          <p:attrName>style.visibility</p:attrName>
                                        </p:attrNameLst>
                                      </p:cBhvr>
                                      <p:to>
                                        <p:strVal val="visible"/>
                                      </p:to>
                                    </p:set>
                                    <p:anim calcmode="lin" valueType="num">
                                      <p:cBhvr additive="base">
                                        <p:cTn id="7" dur="500" fill="hold"/>
                                        <p:tgtEl>
                                          <p:spTgt spid="23565"/>
                                        </p:tgtEl>
                                        <p:attrNameLst>
                                          <p:attrName>ppt_x</p:attrName>
                                        </p:attrNameLst>
                                      </p:cBhvr>
                                      <p:tavLst>
                                        <p:tav tm="0">
                                          <p:val>
                                            <p:strVal val="1+#ppt_w/2"/>
                                          </p:val>
                                        </p:tav>
                                        <p:tav tm="100000">
                                          <p:val>
                                            <p:strVal val="#ppt_x"/>
                                          </p:val>
                                        </p:tav>
                                      </p:tavLst>
                                    </p:anim>
                                    <p:anim calcmode="lin" valueType="num">
                                      <p:cBhvr additive="base">
                                        <p:cTn id="8" dur="500" fill="hold"/>
                                        <p:tgtEl>
                                          <p:spTgt spid="235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5"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601" name="文本框 9217"/>
          <p:cNvSpPr txBox="1"/>
          <p:nvPr/>
        </p:nvSpPr>
        <p:spPr>
          <a:xfrm>
            <a:off x="1271905" y="290830"/>
            <a:ext cx="8134985" cy="706755"/>
          </a:xfrm>
          <a:prstGeom prst="rect">
            <a:avLst/>
          </a:prstGeom>
          <a:noFill/>
          <a:ln w="9525">
            <a:noFill/>
          </a:ln>
        </p:spPr>
        <p:txBody>
          <a:bodyPr wrap="square" anchor="t">
            <a:spAutoFit/>
          </a:bodyPr>
          <a:lstStyle>
            <a:defPPr/>
          </a:lstStyle>
          <a:p>
            <a:pPr>
              <a:spcBef>
                <a:spcPct val="50000"/>
              </a:spcBef>
            </a:pPr>
            <a:r>
              <a:rPr lang="en-US" altLang="zh-CN" sz="4000" b="1">
                <a:solidFill>
                  <a:srgbClr val="0000FF"/>
                </a:solidFill>
                <a:latin typeface="Arial" panose="02080604020202020204" pitchFamily="34" charset="0"/>
                <a:ea typeface="黑体" panose="02010609060101010101" pitchFamily="49" charset="-122"/>
              </a:rPr>
              <a:t>1</a:t>
            </a:r>
            <a:r>
              <a:rPr lang="zh-CN" altLang="en-US" sz="4000" b="1">
                <a:solidFill>
                  <a:srgbClr val="0000FF"/>
                </a:solidFill>
                <a:latin typeface="Arial" panose="02080604020202020204" pitchFamily="34" charset="0"/>
                <a:ea typeface="黑体" panose="02010609060101010101" pitchFamily="49" charset="-122"/>
              </a:rPr>
              <a:t>、新航路开辟的动因：</a:t>
            </a:r>
            <a:r>
              <a:rPr lang="zh-CN" altLang="en-US" sz="4000" b="1">
                <a:solidFill>
                  <a:srgbClr val="FF0000"/>
                </a:solidFill>
                <a:latin typeface="Arial" panose="02080604020202020204" pitchFamily="34" charset="0"/>
                <a:ea typeface="黑体" panose="02010609060101010101" pitchFamily="49" charset="-122"/>
              </a:rPr>
              <a:t>（必要性）</a:t>
            </a:r>
          </a:p>
        </p:txBody>
      </p:sp>
      <p:sp>
        <p:nvSpPr>
          <p:cNvPr id="25602" name="文本框 9218"/>
          <p:cNvSpPr txBox="1"/>
          <p:nvPr/>
        </p:nvSpPr>
        <p:spPr>
          <a:xfrm>
            <a:off x="1272540" y="1371600"/>
            <a:ext cx="3223260" cy="583565"/>
          </a:xfrm>
          <a:prstGeom prst="rect">
            <a:avLst/>
          </a:prstGeom>
          <a:noFill/>
          <a:ln w="9525">
            <a:noFill/>
          </a:ln>
        </p:spPr>
        <p:txBody>
          <a:bodyPr wrap="square" anchor="t">
            <a:spAutoFit/>
          </a:bodyPr>
          <a:lstStyle>
            <a:defPPr/>
          </a:lstStyle>
          <a:p>
            <a:pPr>
              <a:spcBef>
                <a:spcPct val="50000"/>
              </a:spcBef>
            </a:pPr>
            <a:r>
              <a:rPr lang="en-US" altLang="zh-CN" sz="3200" b="1">
                <a:solidFill>
                  <a:srgbClr val="FF0000"/>
                </a:solidFill>
                <a:latin typeface="黑体" panose="02010609060101010101" pitchFamily="49" charset="-122"/>
                <a:ea typeface="黑体" panose="02010609060101010101" pitchFamily="49" charset="-122"/>
              </a:rPr>
              <a:t> </a:t>
            </a:r>
            <a:r>
              <a:rPr lang="zh-CN" altLang="en-US" sz="3200" b="1">
                <a:solidFill>
                  <a:srgbClr val="FF0000"/>
                </a:solidFill>
                <a:latin typeface="黑体" panose="02010609060101010101" pitchFamily="49" charset="-122"/>
                <a:ea typeface="黑体" panose="02010609060101010101" pitchFamily="49" charset="-122"/>
              </a:rPr>
              <a:t>（</a:t>
            </a:r>
            <a:r>
              <a:rPr lang="en-US" altLang="zh-CN" sz="3200" b="1">
                <a:solidFill>
                  <a:srgbClr val="FF0000"/>
                </a:solidFill>
                <a:latin typeface="黑体" panose="02010609060101010101" pitchFamily="49" charset="-122"/>
                <a:ea typeface="黑体" panose="02010609060101010101" pitchFamily="49" charset="-122"/>
              </a:rPr>
              <a:t>1</a:t>
            </a:r>
            <a:r>
              <a:rPr lang="zh-CN" altLang="en-US" sz="3200" b="1">
                <a:solidFill>
                  <a:srgbClr val="FF0000"/>
                </a:solidFill>
                <a:latin typeface="黑体" panose="02010609060101010101" pitchFamily="49" charset="-122"/>
                <a:ea typeface="黑体" panose="02010609060101010101" pitchFamily="49" charset="-122"/>
              </a:rPr>
              <a:t>）经济根源</a:t>
            </a:r>
            <a:r>
              <a:rPr lang="en-US" altLang="zh-CN" sz="3200" b="1">
                <a:solidFill>
                  <a:srgbClr val="FF0000"/>
                </a:solidFill>
                <a:latin typeface="黑体" panose="02010609060101010101" pitchFamily="49" charset="-122"/>
                <a:ea typeface="黑体" panose="02010609060101010101" pitchFamily="49" charset="-122"/>
              </a:rPr>
              <a:t>:</a:t>
            </a:r>
          </a:p>
        </p:txBody>
      </p:sp>
      <p:sp>
        <p:nvSpPr>
          <p:cNvPr id="25603" name="文本框 9219"/>
          <p:cNvSpPr txBox="1"/>
          <p:nvPr/>
        </p:nvSpPr>
        <p:spPr>
          <a:xfrm>
            <a:off x="1421765" y="2488565"/>
            <a:ext cx="3040380" cy="583565"/>
          </a:xfrm>
          <a:prstGeom prst="rect">
            <a:avLst/>
          </a:prstGeom>
          <a:noFill/>
          <a:ln w="9525">
            <a:noFill/>
          </a:ln>
        </p:spPr>
        <p:txBody>
          <a:bodyPr wrap="square" anchor="t">
            <a:spAutoFit/>
          </a:bodyPr>
          <a:lstStyle>
            <a:defPPr/>
          </a:lstStyle>
          <a:p>
            <a:pPr>
              <a:spcBef>
                <a:spcPct val="50000"/>
              </a:spcBef>
            </a:pPr>
            <a:r>
              <a:rPr lang="zh-CN" altLang="en-US" sz="3200" b="1">
                <a:solidFill>
                  <a:srgbClr val="FF0000"/>
                </a:solidFill>
                <a:latin typeface="黑体" panose="02010609060101010101" pitchFamily="49" charset="-122"/>
                <a:ea typeface="黑体" panose="02010609060101010101" pitchFamily="49" charset="-122"/>
              </a:rPr>
              <a:t>（</a:t>
            </a:r>
            <a:r>
              <a:rPr lang="en-US" altLang="zh-CN" sz="3200" b="1">
                <a:solidFill>
                  <a:srgbClr val="FF0000"/>
                </a:solidFill>
                <a:latin typeface="黑体" panose="02010609060101010101" pitchFamily="49" charset="-122"/>
                <a:ea typeface="黑体" panose="02010609060101010101" pitchFamily="49" charset="-122"/>
              </a:rPr>
              <a:t>2</a:t>
            </a:r>
            <a:r>
              <a:rPr lang="zh-CN" altLang="en-US" sz="3200" b="1">
                <a:solidFill>
                  <a:srgbClr val="FF0000"/>
                </a:solidFill>
                <a:latin typeface="黑体" panose="02010609060101010101" pitchFamily="49" charset="-122"/>
                <a:ea typeface="黑体" panose="02010609060101010101" pitchFamily="49" charset="-122"/>
              </a:rPr>
              <a:t>）社会根源</a:t>
            </a:r>
            <a:r>
              <a:rPr lang="en-US" altLang="zh-CN" sz="3200" b="1">
                <a:solidFill>
                  <a:srgbClr val="FF0000"/>
                </a:solidFill>
                <a:latin typeface="黑体" panose="02010609060101010101" pitchFamily="49" charset="-122"/>
                <a:ea typeface="黑体" panose="02010609060101010101" pitchFamily="49" charset="-122"/>
              </a:rPr>
              <a:t>:</a:t>
            </a:r>
          </a:p>
        </p:txBody>
      </p:sp>
      <p:sp>
        <p:nvSpPr>
          <p:cNvPr id="25604" name="文本框 9220"/>
          <p:cNvSpPr txBox="1"/>
          <p:nvPr/>
        </p:nvSpPr>
        <p:spPr>
          <a:xfrm>
            <a:off x="1505585" y="4347210"/>
            <a:ext cx="2872105" cy="583565"/>
          </a:xfrm>
          <a:prstGeom prst="rect">
            <a:avLst/>
          </a:prstGeom>
          <a:noFill/>
          <a:ln w="9525">
            <a:noFill/>
          </a:ln>
        </p:spPr>
        <p:txBody>
          <a:bodyPr wrap="square" anchor="t">
            <a:spAutoFit/>
          </a:bodyPr>
          <a:lstStyle>
            <a:defPPr/>
          </a:lstStyle>
          <a:p>
            <a:pPr>
              <a:spcBef>
                <a:spcPct val="50000"/>
              </a:spcBef>
            </a:pPr>
            <a:r>
              <a:rPr lang="zh-CN" altLang="en-US" sz="3200" b="1">
                <a:solidFill>
                  <a:srgbClr val="FF0000"/>
                </a:solidFill>
                <a:latin typeface="黑体" panose="02010609060101010101" pitchFamily="49" charset="-122"/>
                <a:ea typeface="黑体" panose="02010609060101010101" pitchFamily="49" charset="-122"/>
              </a:rPr>
              <a:t>（</a:t>
            </a:r>
            <a:r>
              <a:rPr lang="en-US" altLang="zh-CN" sz="3200" b="1">
                <a:solidFill>
                  <a:srgbClr val="FF0000"/>
                </a:solidFill>
                <a:latin typeface="黑体" panose="02010609060101010101" pitchFamily="49" charset="-122"/>
                <a:ea typeface="黑体" panose="02010609060101010101" pitchFamily="49" charset="-122"/>
              </a:rPr>
              <a:t>4</a:t>
            </a:r>
            <a:r>
              <a:rPr lang="zh-CN" altLang="en-US" sz="3200" b="1">
                <a:solidFill>
                  <a:srgbClr val="FF0000"/>
                </a:solidFill>
                <a:latin typeface="黑体" panose="02010609060101010101" pitchFamily="49" charset="-122"/>
                <a:ea typeface="黑体" panose="02010609060101010101" pitchFamily="49" charset="-122"/>
              </a:rPr>
              <a:t>）宗教根源：</a:t>
            </a:r>
          </a:p>
        </p:txBody>
      </p:sp>
      <p:sp>
        <p:nvSpPr>
          <p:cNvPr id="25605" name="文本框 9221"/>
          <p:cNvSpPr txBox="1"/>
          <p:nvPr/>
        </p:nvSpPr>
        <p:spPr>
          <a:xfrm>
            <a:off x="1421765" y="3450590"/>
            <a:ext cx="3108960" cy="583565"/>
          </a:xfrm>
          <a:prstGeom prst="rect">
            <a:avLst/>
          </a:prstGeom>
          <a:noFill/>
          <a:ln w="9525">
            <a:noFill/>
          </a:ln>
        </p:spPr>
        <p:txBody>
          <a:bodyPr wrap="square" anchor="t">
            <a:spAutoFit/>
          </a:bodyPr>
          <a:lstStyle>
            <a:defPPr/>
          </a:lstStyle>
          <a:p>
            <a:pPr>
              <a:spcBef>
                <a:spcPct val="50000"/>
              </a:spcBef>
            </a:pPr>
            <a:r>
              <a:rPr lang="zh-CN" altLang="en-US" sz="3200" b="1">
                <a:solidFill>
                  <a:srgbClr val="FF0000"/>
                </a:solidFill>
                <a:latin typeface="黑体" panose="02010609060101010101" pitchFamily="49" charset="-122"/>
                <a:ea typeface="黑体" panose="02010609060101010101" pitchFamily="49" charset="-122"/>
              </a:rPr>
              <a:t>（</a:t>
            </a:r>
            <a:r>
              <a:rPr lang="en-US" altLang="zh-CN" sz="3200" b="1">
                <a:solidFill>
                  <a:srgbClr val="FF0000"/>
                </a:solidFill>
                <a:latin typeface="黑体" panose="02010609060101010101" pitchFamily="49" charset="-122"/>
                <a:ea typeface="黑体" panose="02010609060101010101" pitchFamily="49" charset="-122"/>
              </a:rPr>
              <a:t>3</a:t>
            </a:r>
            <a:r>
              <a:rPr lang="zh-CN" altLang="en-US" sz="3200" b="1">
                <a:solidFill>
                  <a:srgbClr val="FF0000"/>
                </a:solidFill>
                <a:latin typeface="黑体" panose="02010609060101010101" pitchFamily="49" charset="-122"/>
                <a:ea typeface="黑体" panose="02010609060101010101" pitchFamily="49" charset="-122"/>
              </a:rPr>
              <a:t>）商业危机</a:t>
            </a:r>
            <a:r>
              <a:rPr lang="en-US" altLang="zh-CN" sz="3200" b="1">
                <a:solidFill>
                  <a:srgbClr val="FF0000"/>
                </a:solidFill>
                <a:latin typeface="黑体" panose="02010609060101010101" pitchFamily="49" charset="-122"/>
                <a:ea typeface="黑体" panose="02010609060101010101" pitchFamily="49" charset="-122"/>
              </a:rPr>
              <a:t>:</a:t>
            </a:r>
          </a:p>
        </p:txBody>
      </p:sp>
      <p:sp>
        <p:nvSpPr>
          <p:cNvPr id="9223" name="文本框 9222"/>
          <p:cNvSpPr txBox="1"/>
          <p:nvPr/>
        </p:nvSpPr>
        <p:spPr>
          <a:xfrm>
            <a:off x="4806950" y="1219200"/>
            <a:ext cx="4737100" cy="953135"/>
          </a:xfrm>
          <a:prstGeom prst="rect">
            <a:avLst/>
          </a:prstGeom>
          <a:noFill/>
          <a:ln w="9525" cap="flat" cmpd="sng">
            <a:solidFill>
              <a:schemeClr val="tx2"/>
            </a:solidFill>
            <a:prstDash val="solid"/>
            <a:miter/>
            <a:headEnd type="none" w="med" len="med"/>
            <a:tailEnd type="none" w="med" len="med"/>
          </a:ln>
        </p:spPr>
        <p:txBody>
          <a:bodyPr wrap="square" anchor="t">
            <a:spAutoFit/>
          </a:bodyPr>
          <a:lstStyle>
            <a:defPPr/>
          </a:lstStyle>
          <a:p>
            <a:pPr>
              <a:spcBef>
                <a:spcPct val="50000"/>
              </a:spcBef>
            </a:pPr>
            <a:r>
              <a:rPr lang="zh-CN" altLang="en-US" sz="2800" b="1">
                <a:latin typeface="黑体" panose="02010609060101010101" pitchFamily="49" charset="-122"/>
                <a:ea typeface="黑体" panose="02010609060101010101" pitchFamily="49" charset="-122"/>
              </a:rPr>
              <a:t>西欧商品经济的发展和资本主义的萌芽</a:t>
            </a:r>
          </a:p>
        </p:txBody>
      </p:sp>
      <p:sp>
        <p:nvSpPr>
          <p:cNvPr id="9224" name="文本框 9223"/>
          <p:cNvSpPr txBox="1"/>
          <p:nvPr/>
        </p:nvSpPr>
        <p:spPr>
          <a:xfrm>
            <a:off x="4806950" y="2303780"/>
            <a:ext cx="6218238" cy="953135"/>
          </a:xfrm>
          <a:prstGeom prst="rect">
            <a:avLst/>
          </a:prstGeom>
          <a:noFill/>
          <a:ln w="9525" cap="flat" cmpd="sng">
            <a:solidFill>
              <a:schemeClr val="tx2"/>
            </a:solidFill>
            <a:prstDash val="solid"/>
            <a:miter/>
            <a:headEnd type="none" w="med" len="med"/>
            <a:tailEnd type="none" w="med" len="med"/>
          </a:ln>
        </p:spPr>
        <p:txBody>
          <a:bodyPr wrap="square" anchor="t">
            <a:spAutoFit/>
          </a:bodyPr>
          <a:lstStyle>
            <a:defPPr/>
          </a:lstStyle>
          <a:p>
            <a:pPr>
              <a:spcBef>
                <a:spcPct val="50000"/>
              </a:spcBef>
            </a:pP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马可</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波罗行记</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引起欧洲人的“寻金热”</a:t>
            </a:r>
          </a:p>
        </p:txBody>
      </p:sp>
      <p:sp>
        <p:nvSpPr>
          <p:cNvPr id="9225" name="文本框 9224"/>
          <p:cNvSpPr txBox="1"/>
          <p:nvPr/>
        </p:nvSpPr>
        <p:spPr>
          <a:xfrm>
            <a:off x="4925695" y="3481705"/>
            <a:ext cx="4643120" cy="521970"/>
          </a:xfrm>
          <a:prstGeom prst="rect">
            <a:avLst/>
          </a:prstGeom>
          <a:noFill/>
          <a:ln w="9525" cap="flat" cmpd="sng">
            <a:solidFill>
              <a:schemeClr val="tx2"/>
            </a:solidFill>
            <a:prstDash val="solid"/>
            <a:miter/>
            <a:headEnd type="none" w="med" len="med"/>
            <a:tailEnd type="none" w="med" len="med"/>
          </a:ln>
        </p:spPr>
        <p:txBody>
          <a:bodyPr wrap="square" anchor="t">
            <a:spAutoFit/>
          </a:bodyPr>
          <a:lstStyle>
            <a:defPPr/>
          </a:lstStyle>
          <a:p>
            <a:pPr>
              <a:spcBef>
                <a:spcPct val="50000"/>
              </a:spcBef>
            </a:pPr>
            <a:r>
              <a:rPr lang="zh-CN" altLang="en-US" sz="2800" b="1">
                <a:latin typeface="黑体" panose="02010609060101010101" pitchFamily="49" charset="-122"/>
                <a:ea typeface="黑体" panose="02010609060101010101" pitchFamily="49" charset="-122"/>
              </a:rPr>
              <a:t>奥斯曼土耳其占领传统商路</a:t>
            </a:r>
          </a:p>
        </p:txBody>
      </p:sp>
      <p:sp>
        <p:nvSpPr>
          <p:cNvPr id="9226" name="文本框 9225"/>
          <p:cNvSpPr txBox="1"/>
          <p:nvPr/>
        </p:nvSpPr>
        <p:spPr>
          <a:xfrm>
            <a:off x="4806950" y="5905500"/>
            <a:ext cx="5734685" cy="521970"/>
          </a:xfrm>
          <a:prstGeom prst="rect">
            <a:avLst/>
          </a:prstGeom>
          <a:noFill/>
          <a:ln w="9525" cap="flat" cmpd="sng">
            <a:solidFill>
              <a:schemeClr val="tx2"/>
            </a:solidFill>
            <a:prstDash val="solid"/>
            <a:miter/>
            <a:headEnd type="none" w="med" len="med"/>
            <a:tailEnd type="none" w="med" len="med"/>
          </a:ln>
        </p:spPr>
        <p:txBody>
          <a:bodyPr wrap="square" anchor="t">
            <a:spAutoFit/>
          </a:bodyPr>
          <a:lstStyle>
            <a:defPPr/>
          </a:lstStyle>
          <a:p>
            <a:pPr>
              <a:spcBef>
                <a:spcPct val="50000"/>
              </a:spcBef>
            </a:pPr>
            <a:r>
              <a:rPr lang="en-US" altLang="zh-CN" sz="2800" b="1">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人文主义思想的影响</a:t>
            </a:r>
          </a:p>
        </p:txBody>
      </p:sp>
      <p:sp>
        <p:nvSpPr>
          <p:cNvPr id="9228" name="矩形 9227"/>
          <p:cNvSpPr/>
          <p:nvPr/>
        </p:nvSpPr>
        <p:spPr>
          <a:xfrm>
            <a:off x="9158288" y="1371283"/>
            <a:ext cx="1943100" cy="583565"/>
          </a:xfrm>
          <a:prstGeom prst="rect">
            <a:avLst/>
          </a:prstGeom>
          <a:solidFill>
            <a:srgbClr val="080808"/>
          </a:solidFill>
          <a:ln w="19050" cap="flat" cmpd="sng">
            <a:solidFill>
              <a:srgbClr val="FF6600"/>
            </a:solidFill>
            <a:prstDash val="solid"/>
            <a:miter/>
            <a:headEnd type="none" w="med" len="med"/>
            <a:tailEnd type="none" w="med" len="med"/>
          </a:ln>
        </p:spPr>
        <p:txBody>
          <a:bodyPr anchor="t">
            <a:spAutoFit/>
          </a:bodyPr>
          <a:lstStyle>
            <a:defPPr/>
          </a:lstStyle>
          <a:p>
            <a:pPr/>
            <a:r>
              <a:rPr lang="zh-CN" altLang="en-US" sz="3200" b="1">
                <a:solidFill>
                  <a:srgbClr val="FFFF00"/>
                </a:solidFill>
                <a:latin typeface="黑体" panose="02010609060101010101" pitchFamily="49" charset="-122"/>
                <a:ea typeface="黑体" panose="02010609060101010101" pitchFamily="49" charset="-122"/>
              </a:rPr>
              <a:t>根本原因</a:t>
            </a:r>
          </a:p>
        </p:txBody>
      </p:sp>
      <p:sp>
        <p:nvSpPr>
          <p:cNvPr id="25612" name="文本框 9229"/>
          <p:cNvSpPr txBox="1"/>
          <p:nvPr/>
        </p:nvSpPr>
        <p:spPr>
          <a:xfrm>
            <a:off x="1421130" y="5080000"/>
            <a:ext cx="3504565" cy="583565"/>
          </a:xfrm>
          <a:prstGeom prst="rect">
            <a:avLst/>
          </a:prstGeom>
          <a:noFill/>
          <a:ln w="9525">
            <a:noFill/>
          </a:ln>
        </p:spPr>
        <p:txBody>
          <a:bodyPr wrap="square" anchor="t">
            <a:spAutoFit/>
          </a:bodyPr>
          <a:lstStyle>
            <a:defPPr/>
          </a:lstStyle>
          <a:p>
            <a:pPr>
              <a:spcBef>
                <a:spcPct val="50000"/>
              </a:spcBef>
            </a:pPr>
            <a:r>
              <a:rPr lang="zh-CN" altLang="en-US" sz="3200" b="1">
                <a:solidFill>
                  <a:srgbClr val="FF0000"/>
                </a:solidFill>
                <a:latin typeface="黑体" panose="02010609060101010101" pitchFamily="49" charset="-122"/>
                <a:ea typeface="黑体" panose="02010609060101010101" pitchFamily="49" charset="-122"/>
              </a:rPr>
              <a:t>（</a:t>
            </a:r>
            <a:r>
              <a:rPr lang="en-US" altLang="zh-CN" sz="3200" b="1">
                <a:solidFill>
                  <a:srgbClr val="FF0000"/>
                </a:solidFill>
                <a:latin typeface="黑体" panose="02010609060101010101" pitchFamily="49" charset="-122"/>
                <a:ea typeface="黑体" panose="02010609060101010101" pitchFamily="49" charset="-122"/>
              </a:rPr>
              <a:t>5</a:t>
            </a:r>
            <a:r>
              <a:rPr lang="zh-CN" altLang="en-US" sz="3200" b="1">
                <a:solidFill>
                  <a:srgbClr val="FF0000"/>
                </a:solidFill>
                <a:latin typeface="黑体" panose="02010609060101010101" pitchFamily="49" charset="-122"/>
                <a:ea typeface="黑体" panose="02010609060101010101" pitchFamily="49" charset="-122"/>
              </a:rPr>
              <a:t>）政治根源：</a:t>
            </a:r>
          </a:p>
        </p:txBody>
      </p:sp>
      <p:sp>
        <p:nvSpPr>
          <p:cNvPr id="9231" name="文本框 9230"/>
          <p:cNvSpPr txBox="1"/>
          <p:nvPr/>
        </p:nvSpPr>
        <p:spPr>
          <a:xfrm>
            <a:off x="4806950" y="5141595"/>
            <a:ext cx="5627370" cy="521970"/>
          </a:xfrm>
          <a:prstGeom prst="rect">
            <a:avLst/>
          </a:prstGeom>
          <a:noFill/>
          <a:ln w="9525" cap="flat" cmpd="sng">
            <a:solidFill>
              <a:schemeClr val="tx2"/>
            </a:solidFill>
            <a:prstDash val="solid"/>
            <a:miter/>
            <a:headEnd type="none" w="med" len="med"/>
            <a:tailEnd type="none" w="med" len="med"/>
          </a:ln>
        </p:spPr>
        <p:txBody>
          <a:bodyPr wrap="square" anchor="t">
            <a:spAutoFit/>
          </a:bodyPr>
          <a:lstStyle>
            <a:defPPr/>
          </a:lstStyle>
          <a:p>
            <a:pPr>
              <a:spcBef>
                <a:spcPct val="50000"/>
              </a:spcBef>
            </a:pPr>
            <a:r>
              <a:rPr lang="zh-CN" altLang="en-US" sz="2800" b="1">
                <a:latin typeface="黑体" panose="02010609060101010101" pitchFamily="49" charset="-122"/>
                <a:ea typeface="黑体" panose="02010609060101010101" pitchFamily="49" charset="-122"/>
              </a:rPr>
              <a:t>各国君主强化王权，积极扩张</a:t>
            </a:r>
          </a:p>
        </p:txBody>
      </p:sp>
      <p:sp>
        <p:nvSpPr>
          <p:cNvPr id="3" name="文本框 2"/>
          <p:cNvSpPr txBox="1"/>
          <p:nvPr/>
        </p:nvSpPr>
        <p:spPr>
          <a:xfrm>
            <a:off x="1378585" y="5843905"/>
            <a:ext cx="3195320" cy="583565"/>
          </a:xfrm>
          <a:prstGeom prst="rect">
            <a:avLst/>
          </a:prstGeom>
          <a:noFill/>
        </p:spPr>
        <p:txBody>
          <a:bodyPr wrap="none" rtlCol="0">
            <a:spAutoFit/>
          </a:bodyPr>
          <a:lstStyle>
            <a:defPPr/>
          </a:lstStyle>
          <a:p>
            <a:pPr algn="l"/>
            <a:r>
              <a:rPr lang="zh-CN" altLang="en-US" sz="3200" b="1">
                <a:solidFill>
                  <a:srgbClr val="FF0000"/>
                </a:solidFill>
                <a:latin typeface="黑体" panose="02010609060101010101" pitchFamily="49" charset="-122"/>
                <a:ea typeface="黑体" panose="02010609060101010101" pitchFamily="49" charset="-122"/>
                <a:sym typeface="+mn-ea"/>
              </a:rPr>
              <a:t>（</a:t>
            </a:r>
            <a:r>
              <a:rPr lang="en-US" altLang="zh-CN" sz="3200" b="1">
                <a:solidFill>
                  <a:srgbClr val="FF0000"/>
                </a:solidFill>
                <a:latin typeface="黑体" panose="02010609060101010101" pitchFamily="49" charset="-122"/>
                <a:ea typeface="黑体" panose="02010609060101010101" pitchFamily="49" charset="-122"/>
                <a:sym typeface="+mn-ea"/>
              </a:rPr>
              <a:t>6</a:t>
            </a:r>
            <a:r>
              <a:rPr lang="zh-CN" altLang="en-US" sz="3200" b="1">
                <a:solidFill>
                  <a:srgbClr val="FF0000"/>
                </a:solidFill>
                <a:latin typeface="黑体" panose="02010609060101010101" pitchFamily="49" charset="-122"/>
                <a:ea typeface="黑体" panose="02010609060101010101" pitchFamily="49" charset="-122"/>
                <a:sym typeface="+mn-ea"/>
              </a:rPr>
              <a:t>）思想根源</a:t>
            </a:r>
            <a:r>
              <a:rPr lang="zh-CN" altLang="en-US" sz="2800" b="1">
                <a:solidFill>
                  <a:srgbClr val="FF0000"/>
                </a:solidFill>
                <a:latin typeface="黑体" panose="02010609060101010101" pitchFamily="49" charset="-122"/>
                <a:ea typeface="黑体" panose="02010609060101010101" pitchFamily="49" charset="-122"/>
                <a:sym typeface="+mn-ea"/>
              </a:rPr>
              <a:t>：</a:t>
            </a:r>
            <a:endParaRPr lang="zh-CN" altLang="en-US" sz="2800"/>
          </a:p>
        </p:txBody>
      </p:sp>
      <p:sp>
        <p:nvSpPr>
          <p:cNvPr id="4" name="文本框 3"/>
          <p:cNvSpPr txBox="1"/>
          <p:nvPr/>
        </p:nvSpPr>
        <p:spPr>
          <a:xfrm>
            <a:off x="4925378" y="4378325"/>
            <a:ext cx="4383087" cy="521970"/>
          </a:xfrm>
          <a:prstGeom prst="rect">
            <a:avLst/>
          </a:prstGeom>
          <a:noFill/>
          <a:ln w="9525" cap="flat" cmpd="sng">
            <a:solidFill>
              <a:schemeClr val="tx2"/>
            </a:solidFill>
            <a:prstDash val="solid"/>
            <a:miter/>
            <a:headEnd type="none" w="med" len="med"/>
            <a:tailEnd type="none" w="med" len="med"/>
          </a:ln>
        </p:spPr>
        <p:txBody>
          <a:bodyPr wrap="square" anchor="t">
            <a:spAutoFit/>
          </a:bodyPr>
          <a:lstStyle>
            <a:defPPr/>
          </a:lstStyle>
          <a:p>
            <a:pPr>
              <a:spcBef>
                <a:spcPct val="50000"/>
              </a:spcBef>
            </a:pPr>
            <a:r>
              <a:rPr lang="zh-CN" altLang="en-US" sz="2800" b="1">
                <a:latin typeface="黑体" panose="02010609060101010101" pitchFamily="49" charset="-122"/>
                <a:ea typeface="黑体" panose="02010609060101010101" pitchFamily="49" charset="-122"/>
              </a:rPr>
              <a:t>西欧人传播</a:t>
            </a:r>
            <a:r>
              <a:rPr lang="zh-CN" altLang="en-US" sz="2800" b="1">
                <a:solidFill>
                  <a:schemeClr val="tx1"/>
                </a:solidFill>
                <a:latin typeface="黑体" panose="02010609060101010101" pitchFamily="49" charset="-122"/>
                <a:ea typeface="黑体" panose="02010609060101010101" pitchFamily="49" charset="-122"/>
              </a:rPr>
              <a:t>基督教</a:t>
            </a:r>
            <a:r>
              <a:rPr lang="zh-CN" altLang="en-US" sz="2800" b="1">
                <a:latin typeface="黑体" panose="02010609060101010101" pitchFamily="49" charset="-122"/>
                <a:ea typeface="黑体" panose="02010609060101010101" pitchFamily="49" charset="-122"/>
              </a:rPr>
              <a:t>热情</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223"/>
                                        </p:tgtEl>
                                        <p:attrNameLst>
                                          <p:attrName>style.visibility</p:attrName>
                                        </p:attrNameLst>
                                      </p:cBhvr>
                                      <p:to>
                                        <p:strVal val="visible"/>
                                      </p:to>
                                    </p:set>
                                    <p:animEffect transition="in" filter="box(in)">
                                      <p:cBhvr>
                                        <p:cTn id="7" dur="2000"/>
                                        <p:tgtEl>
                                          <p:spTgt spid="922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224"/>
                                        </p:tgtEl>
                                        <p:attrNameLst>
                                          <p:attrName>style.visibility</p:attrName>
                                        </p:attrNameLst>
                                      </p:cBhvr>
                                      <p:to>
                                        <p:strVal val="visible"/>
                                      </p:to>
                                    </p:set>
                                    <p:animEffect transition="in" filter="wipe(down)">
                                      <p:cBhvr>
                                        <p:cTn id="12" dur="500"/>
                                        <p:tgtEl>
                                          <p:spTgt spid="922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225"/>
                                        </p:tgtEl>
                                        <p:attrNameLst>
                                          <p:attrName>style.visibility</p:attrName>
                                        </p:attrNameLst>
                                      </p:cBhvr>
                                      <p:to>
                                        <p:strVal val="visible"/>
                                      </p:to>
                                    </p:set>
                                    <p:animEffect transition="in" filter="box(in)">
                                      <p:cBhvr>
                                        <p:cTn id="17" dur="2000"/>
                                        <p:tgtEl>
                                          <p:spTgt spid="922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
                                        <p:tgtEl>
                                          <p:spTgt spid="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231"/>
                                        </p:tgtEl>
                                        <p:attrNameLst>
                                          <p:attrName>style.visibility</p:attrName>
                                        </p:attrNameLst>
                                      </p:cBhvr>
                                      <p:to>
                                        <p:strVal val="visible"/>
                                      </p:to>
                                    </p:set>
                                    <p:anim calcmode="lin" valueType="num">
                                      <p:cBhvr additive="base">
                                        <p:cTn id="27" dur="500" fill="hold"/>
                                        <p:tgtEl>
                                          <p:spTgt spid="9231"/>
                                        </p:tgtEl>
                                        <p:attrNameLst>
                                          <p:attrName>ppt_x</p:attrName>
                                        </p:attrNameLst>
                                      </p:cBhvr>
                                      <p:tavLst>
                                        <p:tav tm="0">
                                          <p:val>
                                            <p:strVal val="#ppt_x"/>
                                          </p:val>
                                        </p:tav>
                                        <p:tav tm="100000">
                                          <p:val>
                                            <p:strVal val="#ppt_x"/>
                                          </p:val>
                                        </p:tav>
                                      </p:tavLst>
                                    </p:anim>
                                    <p:anim calcmode="lin" valueType="num">
                                      <p:cBhvr additive="base">
                                        <p:cTn id="28" dur="500" fill="hold"/>
                                        <p:tgtEl>
                                          <p:spTgt spid="9231"/>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226"/>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9228"/>
                                        </p:tgtEl>
                                        <p:attrNameLst>
                                          <p:attrName>style.visibility</p:attrName>
                                        </p:attrNameLst>
                                      </p:cBhvr>
                                      <p:to>
                                        <p:strVal val="visible"/>
                                      </p:to>
                                    </p:set>
                                    <p:animEffect transition="in" filter="wipe(down)">
                                      <p:cBhvr>
                                        <p:cTn id="37" dur="500"/>
                                        <p:tgtEl>
                                          <p:spTgt spid="9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3" grpId="0"/>
      <p:bldP spid="9224" grpId="0"/>
      <p:bldP spid="9225" grpId="0"/>
      <p:bldP spid="9226" grpId="0"/>
      <p:bldP spid="9228" grpId="0"/>
      <p:bldP spid="9231" grpId="0"/>
      <p:bldP spid="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49" name="文本占位符 11265"/>
          <p:cNvSpPr>
            <a:spLocks noGrp="1"/>
          </p:cNvSpPr>
          <p:nvPr>
            <p:ph idx="1"/>
          </p:nvPr>
        </p:nvSpPr>
        <p:spPr>
          <a:xfrm>
            <a:off x="981075" y="426720"/>
            <a:ext cx="5184775" cy="792163"/>
          </a:xfrm>
        </p:spPr>
        <p:txBody>
          <a:bodyPr anchor="t"/>
          <a:lstStyle>
            <a:defPPr/>
          </a:lstStyle>
          <a:p>
            <a:pPr marL="609600" indent="-609600">
              <a:buNone/>
            </a:pPr>
            <a:r>
              <a:rPr lang="en-US" altLang="zh-CN" sz="3600" b="1">
                <a:solidFill>
                  <a:schemeClr val="hlink"/>
                </a:solidFill>
                <a:latin typeface="黑体" panose="02010609060101010101" pitchFamily="49" charset="-122"/>
                <a:ea typeface="黑体" panose="02010609060101010101" pitchFamily="49" charset="-122"/>
              </a:rPr>
              <a:t> 2</a:t>
            </a:r>
            <a:r>
              <a:rPr sz="3600" b="1">
                <a:solidFill>
                  <a:schemeClr val="hlink"/>
                </a:solidFill>
                <a:latin typeface="黑体" panose="02010609060101010101" pitchFamily="49" charset="-122"/>
                <a:ea typeface="黑体" panose="02010609060101010101" pitchFamily="49" charset="-122"/>
              </a:rPr>
              <a:t>、</a:t>
            </a:r>
            <a:r>
              <a:rPr lang="zh-CN" altLang="en-US" sz="3600" b="1">
                <a:solidFill>
                  <a:schemeClr val="hlink"/>
                </a:solidFill>
                <a:latin typeface="黑体" panose="02010609060101010101" pitchFamily="49" charset="-122"/>
                <a:ea typeface="黑体" panose="02010609060101010101" pitchFamily="49" charset="-122"/>
              </a:rPr>
              <a:t>新航路开辟的条件：</a:t>
            </a:r>
          </a:p>
        </p:txBody>
      </p:sp>
      <p:sp>
        <p:nvSpPr>
          <p:cNvPr id="11267" name="文本框 11266"/>
          <p:cNvSpPr txBox="1"/>
          <p:nvPr/>
        </p:nvSpPr>
        <p:spPr>
          <a:xfrm>
            <a:off x="1631950" y="1532573"/>
            <a:ext cx="3455988" cy="1198880"/>
          </a:xfrm>
          <a:prstGeom prst="rect">
            <a:avLst/>
          </a:prstGeom>
          <a:noFill/>
          <a:ln w="9525" cap="flat" cmpd="sng">
            <a:solidFill>
              <a:schemeClr val="tx1"/>
            </a:solidFill>
            <a:prstDash val="solid"/>
            <a:miter/>
            <a:headEnd type="none" w="med" len="med"/>
            <a:tailEnd type="none" w="med" len="med"/>
          </a:ln>
        </p:spPr>
        <p:txBody>
          <a:bodyPr anchor="t">
            <a:spAutoFit/>
          </a:bodyPr>
          <a:lstStyle>
            <a:defPPr/>
          </a:lstStyle>
          <a:p>
            <a:pPr>
              <a:spcBef>
                <a:spcPct val="50000"/>
              </a:spcBef>
            </a:pPr>
            <a:r>
              <a:rPr lang="zh-CN" altLang="en-US" sz="3600" b="1">
                <a:solidFill>
                  <a:srgbClr val="FF0000"/>
                </a:solidFill>
                <a:latin typeface="Arial" panose="02080604020202020204" pitchFamily="34" charset="0"/>
                <a:ea typeface="黑体" panose="02010609060101010101" pitchFamily="49" charset="-122"/>
              </a:rPr>
              <a:t>（</a:t>
            </a:r>
            <a:r>
              <a:rPr lang="en-US" altLang="zh-CN" sz="3600" b="1">
                <a:solidFill>
                  <a:srgbClr val="FF0000"/>
                </a:solidFill>
                <a:latin typeface="Arial" panose="02080604020202020204" pitchFamily="34" charset="0"/>
                <a:ea typeface="黑体" panose="02010609060101010101" pitchFamily="49" charset="-122"/>
              </a:rPr>
              <a:t>1</a:t>
            </a:r>
            <a:r>
              <a:rPr lang="zh-CN" altLang="en-US" sz="3600" b="1">
                <a:solidFill>
                  <a:srgbClr val="FF0000"/>
                </a:solidFill>
                <a:latin typeface="Arial" panose="02080604020202020204" pitchFamily="34" charset="0"/>
                <a:ea typeface="黑体" panose="02010609060101010101" pitchFamily="49" charset="-122"/>
              </a:rPr>
              <a:t>）航海技术的进步</a:t>
            </a:r>
          </a:p>
        </p:txBody>
      </p:sp>
      <p:sp>
        <p:nvSpPr>
          <p:cNvPr id="11268" name="文本框 11267"/>
          <p:cNvSpPr txBox="1"/>
          <p:nvPr/>
        </p:nvSpPr>
        <p:spPr>
          <a:xfrm>
            <a:off x="1631950" y="2924175"/>
            <a:ext cx="3457575" cy="1198880"/>
          </a:xfrm>
          <a:prstGeom prst="rect">
            <a:avLst/>
          </a:prstGeom>
          <a:noFill/>
          <a:ln w="9525" cap="flat" cmpd="sng">
            <a:solidFill>
              <a:schemeClr val="tx1"/>
            </a:solidFill>
            <a:prstDash val="solid"/>
            <a:miter/>
            <a:headEnd type="none" w="med" len="med"/>
            <a:tailEnd type="none" w="med" len="med"/>
          </a:ln>
        </p:spPr>
        <p:txBody>
          <a:bodyPr anchor="t">
            <a:spAutoFit/>
          </a:bodyPr>
          <a:lstStyle>
            <a:defPPr/>
          </a:lstStyle>
          <a:p>
            <a:pPr>
              <a:spcBef>
                <a:spcPct val="50000"/>
              </a:spcBef>
            </a:pPr>
            <a:r>
              <a:rPr lang="zh-CN" altLang="en-US" sz="3600" b="1">
                <a:solidFill>
                  <a:srgbClr val="FF0000"/>
                </a:solidFill>
                <a:latin typeface="Arial" panose="02080604020202020204" pitchFamily="34" charset="0"/>
                <a:ea typeface="黑体" panose="02010609060101010101" pitchFamily="49" charset="-122"/>
              </a:rPr>
              <a:t>（</a:t>
            </a:r>
            <a:r>
              <a:rPr lang="en-US" altLang="zh-CN" sz="3600" b="1">
                <a:solidFill>
                  <a:srgbClr val="FF0000"/>
                </a:solidFill>
                <a:latin typeface="Arial" panose="02080604020202020204" pitchFamily="34" charset="0"/>
                <a:ea typeface="黑体" panose="02010609060101010101" pitchFamily="49" charset="-122"/>
              </a:rPr>
              <a:t>2</a:t>
            </a:r>
            <a:r>
              <a:rPr lang="zh-CN" altLang="en-US" sz="3600" b="1">
                <a:solidFill>
                  <a:srgbClr val="FF0000"/>
                </a:solidFill>
                <a:latin typeface="Arial" panose="02080604020202020204" pitchFamily="34" charset="0"/>
                <a:ea typeface="黑体" panose="02010609060101010101" pitchFamily="49" charset="-122"/>
              </a:rPr>
              <a:t>）造船技术的进步</a:t>
            </a:r>
          </a:p>
        </p:txBody>
      </p:sp>
      <p:sp>
        <p:nvSpPr>
          <p:cNvPr id="11269" name="矩形 11268"/>
          <p:cNvSpPr/>
          <p:nvPr/>
        </p:nvSpPr>
        <p:spPr>
          <a:xfrm rot="-10783171" flipV="1">
            <a:off x="6167438" y="5443538"/>
            <a:ext cx="2592387" cy="645160"/>
          </a:xfrm>
          <a:prstGeom prst="rect">
            <a:avLst/>
          </a:prstGeom>
          <a:noFill/>
          <a:ln w="9525">
            <a:noFill/>
          </a:ln>
        </p:spPr>
        <p:txBody>
          <a:bodyPr anchor="t">
            <a:spAutoFit/>
          </a:bodyPr>
          <a:lstStyle>
            <a:defPPr/>
          </a:lstStyle>
          <a:p>
            <a:pPr algn="ctr"/>
            <a:r>
              <a:rPr lang="zh-CN" altLang="en-US" sz="3600">
                <a:solidFill>
                  <a:srgbClr val="FF0066"/>
                </a:solidFill>
                <a:latin typeface="Arial" panose="02080604020202020204" pitchFamily="34" charset="0"/>
                <a:ea typeface="楷体_GB2312" panose="02010609030101010101" charset="-122"/>
              </a:rPr>
              <a:t>罗盘针</a:t>
            </a:r>
          </a:p>
        </p:txBody>
      </p:sp>
      <p:sp>
        <p:nvSpPr>
          <p:cNvPr id="11270" name="矩形 11269"/>
          <p:cNvSpPr/>
          <p:nvPr/>
        </p:nvSpPr>
        <p:spPr>
          <a:xfrm>
            <a:off x="1631950" y="4149725"/>
            <a:ext cx="3455988" cy="1198880"/>
          </a:xfrm>
          <a:prstGeom prst="rect">
            <a:avLst/>
          </a:prstGeom>
          <a:noFill/>
          <a:ln w="9525" cap="flat" cmpd="sng">
            <a:solidFill>
              <a:schemeClr val="tx1"/>
            </a:solidFill>
            <a:prstDash val="solid"/>
            <a:miter/>
            <a:headEnd type="none" w="med" len="med"/>
            <a:tailEnd type="none" w="med" len="med"/>
          </a:ln>
        </p:spPr>
        <p:txBody>
          <a:bodyPr anchor="t">
            <a:spAutoFit/>
          </a:bodyPr>
          <a:lstStyle>
            <a:defPPr/>
          </a:lstStyle>
          <a:p>
            <a:pPr>
              <a:spcBef>
                <a:spcPct val="50000"/>
              </a:spcBef>
            </a:pPr>
            <a:r>
              <a:rPr lang="zh-CN" altLang="en-US" sz="3600" b="1">
                <a:solidFill>
                  <a:srgbClr val="FF0000"/>
                </a:solidFill>
                <a:latin typeface="Arial" panose="02080604020202020204" pitchFamily="34" charset="0"/>
                <a:ea typeface="黑体" panose="02010609060101010101" pitchFamily="49" charset="-122"/>
              </a:rPr>
              <a:t>（</a:t>
            </a:r>
            <a:r>
              <a:rPr lang="en-US" altLang="zh-CN" sz="3600" b="1">
                <a:solidFill>
                  <a:srgbClr val="FF0000"/>
                </a:solidFill>
                <a:latin typeface="Arial" panose="02080604020202020204" pitchFamily="34" charset="0"/>
                <a:ea typeface="黑体" panose="02010609060101010101" pitchFamily="49" charset="-122"/>
              </a:rPr>
              <a:t>3</a:t>
            </a:r>
            <a:r>
              <a:rPr lang="zh-CN" altLang="en-US" sz="3600" b="1">
                <a:solidFill>
                  <a:srgbClr val="FF0000"/>
                </a:solidFill>
                <a:latin typeface="Arial" panose="02080604020202020204" pitchFamily="34" charset="0"/>
                <a:ea typeface="黑体" panose="02010609060101010101" pitchFamily="49" charset="-122"/>
              </a:rPr>
              <a:t>）地理知识的增加</a:t>
            </a:r>
          </a:p>
        </p:txBody>
      </p:sp>
      <p:sp>
        <p:nvSpPr>
          <p:cNvPr id="11271" name="文本框 11270"/>
          <p:cNvSpPr txBox="1"/>
          <p:nvPr/>
        </p:nvSpPr>
        <p:spPr>
          <a:xfrm>
            <a:off x="1631950" y="5373688"/>
            <a:ext cx="3455988" cy="1198880"/>
          </a:xfrm>
          <a:prstGeom prst="rect">
            <a:avLst/>
          </a:prstGeom>
          <a:noFill/>
          <a:ln w="9525" cap="flat" cmpd="sng">
            <a:solidFill>
              <a:schemeClr val="tx1"/>
            </a:solidFill>
            <a:prstDash val="solid"/>
            <a:miter/>
            <a:headEnd type="none" w="med" len="med"/>
            <a:tailEnd type="none" w="med" len="med"/>
          </a:ln>
        </p:spPr>
        <p:txBody>
          <a:bodyPr anchor="t">
            <a:spAutoFit/>
          </a:bodyPr>
          <a:lstStyle>
            <a:defPPr/>
          </a:lstStyle>
          <a:p>
            <a:pPr>
              <a:spcBef>
                <a:spcPct val="50000"/>
              </a:spcBef>
            </a:pPr>
            <a:r>
              <a:rPr lang="zh-CN" altLang="en-US" sz="3600" b="1">
                <a:solidFill>
                  <a:srgbClr val="FF0000"/>
                </a:solidFill>
                <a:latin typeface="Arial" panose="02080604020202020204" pitchFamily="34" charset="0"/>
                <a:ea typeface="黑体" panose="02010609060101010101" pitchFamily="49" charset="-122"/>
              </a:rPr>
              <a:t>（</a:t>
            </a:r>
            <a:r>
              <a:rPr lang="en-US" altLang="zh-CN" sz="3600" b="1">
                <a:solidFill>
                  <a:srgbClr val="FF0000"/>
                </a:solidFill>
                <a:latin typeface="Arial" panose="02080604020202020204" pitchFamily="34" charset="0"/>
                <a:ea typeface="黑体" panose="02010609060101010101" pitchFamily="49" charset="-122"/>
              </a:rPr>
              <a:t>4</a:t>
            </a:r>
            <a:r>
              <a:rPr lang="zh-CN" altLang="en-US" sz="3600" b="1">
                <a:solidFill>
                  <a:srgbClr val="FF0000"/>
                </a:solidFill>
                <a:latin typeface="Arial" panose="02080604020202020204" pitchFamily="34" charset="0"/>
                <a:ea typeface="黑体" panose="02010609060101010101" pitchFamily="49" charset="-122"/>
              </a:rPr>
              <a:t>）中央集权的支持</a:t>
            </a:r>
          </a:p>
        </p:txBody>
      </p:sp>
      <p:pic>
        <p:nvPicPr>
          <p:cNvPr id="11272" name="图片 11271" descr="GDF5021B"/>
          <p:cNvPicPr>
            <a:picLocks noChangeAspect="1"/>
          </p:cNvPicPr>
          <p:nvPr/>
        </p:nvPicPr>
        <p:blipFill>
          <a:blip r:embed="rId2"/>
          <a:srcRect l="45961" b="10168"/>
          <a:stretch>
            <a:fillRect/>
          </a:stretch>
        </p:blipFill>
        <p:spPr>
          <a:xfrm>
            <a:off x="5375275" y="1268413"/>
            <a:ext cx="4319588" cy="4176712"/>
          </a:xfrm>
          <a:prstGeom prst="rect">
            <a:avLst/>
          </a:prstGeom>
          <a:noFill/>
          <a:ln w="9525">
            <a:noFill/>
          </a:ln>
        </p:spPr>
      </p:pic>
      <p:pic>
        <p:nvPicPr>
          <p:cNvPr id="11273" name="图片 11272"/>
          <p:cNvPicPr>
            <a:picLocks noChangeAspect="1"/>
          </p:cNvPicPr>
          <p:nvPr/>
        </p:nvPicPr>
        <p:blipFill>
          <a:blip r:embed="rId3"/>
          <a:stretch>
            <a:fillRect/>
          </a:stretch>
        </p:blipFill>
        <p:spPr>
          <a:xfrm>
            <a:off x="5486400" y="1219200"/>
            <a:ext cx="4319588" cy="5184775"/>
          </a:xfrm>
          <a:prstGeom prst="rect">
            <a:avLst/>
          </a:prstGeom>
          <a:noFill/>
          <a:ln w="9525">
            <a:noFill/>
          </a:ln>
        </p:spPr>
      </p:pic>
      <p:sp>
        <p:nvSpPr>
          <p:cNvPr id="11274" name="文本框 11273"/>
          <p:cNvSpPr txBox="1"/>
          <p:nvPr/>
        </p:nvSpPr>
        <p:spPr>
          <a:xfrm>
            <a:off x="9118918" y="1484313"/>
            <a:ext cx="490220" cy="1295400"/>
          </a:xfrm>
          <a:prstGeom prst="rect">
            <a:avLst/>
          </a:prstGeom>
          <a:noFill/>
          <a:ln w="9525">
            <a:noFill/>
          </a:ln>
        </p:spPr>
        <p:txBody>
          <a:bodyPr vert="eaVert" anchor="t">
            <a:spAutoFit/>
          </a:bodyPr>
          <a:lstStyle>
            <a:defPPr/>
          </a:lstStyle>
          <a:p>
            <a:pPr>
              <a:spcBef>
                <a:spcPct val="50000"/>
              </a:spcBef>
            </a:pPr>
            <a:r>
              <a:rPr lang="zh-CN" altLang="en-US" sz="2000" b="1">
                <a:solidFill>
                  <a:schemeClr val="hlink"/>
                </a:solidFill>
                <a:latin typeface="Arial" panose="02080604020202020204" pitchFamily="34" charset="0"/>
                <a:ea typeface="宋体" panose="02010600030101010101" pitchFamily="2" charset="-122"/>
              </a:rPr>
              <a:t>多桅帆船</a:t>
            </a:r>
          </a:p>
        </p:txBody>
      </p:sp>
      <p:grpSp>
        <p:nvGrpSpPr>
          <p:cNvPr id="11275" name="组合 11274"/>
          <p:cNvGrpSpPr/>
          <p:nvPr/>
        </p:nvGrpSpPr>
        <p:grpSpPr>
          <a:xfrm>
            <a:off x="5088255" y="1096010"/>
            <a:ext cx="5257800" cy="5217666"/>
            <a:chOff x="4032" y="2453"/>
            <a:chExt cx="1585" cy="1209"/>
          </a:xfrm>
        </p:grpSpPr>
        <p:pic>
          <p:nvPicPr>
            <p:cNvPr id="27659" name="图片 11275" descr="earth2"/>
            <p:cNvPicPr>
              <a:picLocks noChangeAspect="1"/>
            </p:cNvPicPr>
            <p:nvPr/>
          </p:nvPicPr>
          <p:blipFill>
            <a:blip r:embed="rId4"/>
            <a:stretch>
              <a:fillRect/>
            </a:stretch>
          </p:blipFill>
          <p:spPr>
            <a:xfrm>
              <a:off x="4032" y="2453"/>
              <a:ext cx="1583" cy="1081"/>
            </a:xfrm>
            <a:prstGeom prst="rect">
              <a:avLst/>
            </a:prstGeom>
            <a:noFill/>
            <a:ln w="9525">
              <a:noFill/>
            </a:ln>
          </p:spPr>
        </p:pic>
        <p:sp>
          <p:nvSpPr>
            <p:cNvPr id="27660" name="文本框 11276"/>
            <p:cNvSpPr txBox="1"/>
            <p:nvPr/>
          </p:nvSpPr>
          <p:spPr>
            <a:xfrm>
              <a:off x="4044" y="3527"/>
              <a:ext cx="1573" cy="135"/>
            </a:xfrm>
            <a:prstGeom prst="rect">
              <a:avLst/>
            </a:prstGeom>
            <a:solidFill>
              <a:schemeClr val="bg1"/>
            </a:solidFill>
            <a:ln w="9525">
              <a:noFill/>
            </a:ln>
          </p:spPr>
          <p:txBody>
            <a:bodyPr anchor="t">
              <a:spAutoFit/>
            </a:bodyPr>
            <a:lstStyle>
              <a:defPPr/>
            </a:lstStyle>
            <a:p>
              <a:pPr algn="ctr">
                <a:spcBef>
                  <a:spcPct val="50000"/>
                </a:spcBef>
              </a:pPr>
              <a:r>
                <a:rPr lang="en-US" altLang="zh-CN" sz="3200" b="1">
                  <a:latin typeface="Times New Roman" panose="02020603050405020304" pitchFamily="18" charset="0"/>
                  <a:ea typeface="隶书" panose="02010509060101010101" pitchFamily="49" charset="-122"/>
                </a:rPr>
                <a:t>“</a:t>
              </a:r>
              <a:r>
                <a:rPr lang="zh-CN" altLang="en-US" sz="3200" b="1">
                  <a:latin typeface="Times New Roman" panose="02020603050405020304" pitchFamily="18" charset="0"/>
                  <a:ea typeface="隶书" panose="02010509060101010101" pitchFamily="49" charset="-122"/>
                </a:rPr>
                <a:t>地圆说”</a:t>
              </a:r>
            </a:p>
          </p:txBody>
        </p:sp>
      </p:grpSp>
      <p:sp>
        <p:nvSpPr>
          <p:cNvPr id="11278" name="矩形 11277"/>
          <p:cNvSpPr/>
          <p:nvPr/>
        </p:nvSpPr>
        <p:spPr>
          <a:xfrm>
            <a:off x="5521008" y="1285717"/>
            <a:ext cx="5256212" cy="5015865"/>
          </a:xfrm>
          <a:prstGeom prst="rect">
            <a:avLst/>
          </a:prstGeom>
          <a:solidFill>
            <a:srgbClr val="000066"/>
          </a:solidFill>
          <a:ln w="38100" cap="flat" cmpd="sng">
            <a:solidFill>
              <a:schemeClr val="hlink"/>
            </a:solidFill>
            <a:prstDash val="solid"/>
            <a:miter/>
            <a:headEnd type="none" w="med" len="med"/>
            <a:tailEnd type="none" w="med" len="med"/>
          </a:ln>
        </p:spPr>
        <p:txBody>
          <a:bodyPr anchor="ctr">
            <a:spAutoFit/>
          </a:bodyPr>
          <a:lstStyle>
            <a:defPPr/>
          </a:lstStyle>
          <a:p>
            <a:pPr/>
            <a:r>
              <a:rPr lang="zh-CN" altLang="en-US" sz="3600" b="1">
                <a:solidFill>
                  <a:srgbClr val="FFFFFF"/>
                </a:solidFill>
                <a:latin typeface="黑体" panose="02010609060101010101" pitchFamily="49" charset="-122"/>
                <a:ea typeface="黑体" panose="02010609060101010101" pitchFamily="49" charset="-122"/>
              </a:rPr>
              <a:t>　　</a:t>
            </a:r>
            <a:r>
              <a:rPr lang="zh-CN" altLang="en-US" sz="3200" b="1">
                <a:solidFill>
                  <a:srgbClr val="FFFFFF"/>
                </a:solidFill>
                <a:latin typeface="黑体" panose="02010609060101010101" pitchFamily="49" charset="-122"/>
                <a:ea typeface="黑体" panose="02010609060101010101" pitchFamily="49" charset="-122"/>
              </a:rPr>
              <a:t>航海发现是首先在葡萄牙作为国家计划的，是一个全国计划，是一个由一个王子主持的计划。这使得葡萄牙的航海大发现不像那些商人为贸易所进行的孤立探险，而是一个两百年来有规划、有系统组织的任务和策略</a:t>
            </a:r>
            <a:r>
              <a:rPr lang="en-US" altLang="zh-CN" sz="3200" b="1">
                <a:solidFill>
                  <a:srgbClr val="FFFFFF"/>
                </a:solidFill>
                <a:latin typeface="Arial" panose="02080604020202020204" pitchFamily="34" charset="0"/>
                <a:ea typeface="黑体" panose="02010609060101010101" pitchFamily="49" charset="-122"/>
              </a:rPr>
              <a:t>……</a:t>
            </a:r>
            <a:endParaRPr lang="en-US" altLang="zh-CN" sz="3200">
              <a:solidFill>
                <a:srgbClr val="FFFFFF"/>
              </a:solidFill>
              <a:latin typeface="黑体" pitchFamily="49" charset="-122"/>
              <a:ea typeface="黑体" pitchFamily="49" charset="-122"/>
            </a:endParaRPr>
          </a:p>
          <a:p>
            <a:pPr algn="ctr"/>
            <a:r>
              <a:rPr lang="en-US" altLang="zh-CN" sz="2000" b="1">
                <a:solidFill>
                  <a:srgbClr val="FFFFFF"/>
                </a:solidFill>
                <a:latin typeface="黑体" panose="02010609060101010101" pitchFamily="49" charset="-122"/>
                <a:ea typeface="黑体" panose="02010609060101010101" pitchFamily="49" charset="-122"/>
              </a:rPr>
              <a:t>        </a:t>
            </a:r>
            <a:r>
              <a:rPr lang="en-US" altLang="zh-CN" sz="2800" b="1">
                <a:solidFill>
                  <a:srgbClr val="FFFFFF"/>
                </a:solidFill>
                <a:latin typeface="Arial" panose="02080604020202020204" pitchFamily="34" charset="0"/>
                <a:ea typeface="黑体" panose="02010609060101010101" pitchFamily="49" charset="-122"/>
              </a:rPr>
              <a:t>——</a:t>
            </a:r>
            <a:r>
              <a:rPr lang="en-US" altLang="zh-CN" sz="2800" b="1">
                <a:solidFill>
                  <a:srgbClr val="FFFFFF"/>
                </a:solidFill>
                <a:latin typeface="黑体" panose="02010609060101010101" pitchFamily="49" charset="-122"/>
                <a:ea typeface="黑体" panose="02010609060101010101" pitchFamily="49" charset="-122"/>
              </a:rPr>
              <a:t>《</a:t>
            </a:r>
            <a:r>
              <a:rPr lang="zh-CN" altLang="en-US" sz="2800" b="1">
                <a:solidFill>
                  <a:srgbClr val="FFFFFF"/>
                </a:solidFill>
                <a:latin typeface="黑体" panose="02010609060101010101" pitchFamily="49" charset="-122"/>
                <a:ea typeface="黑体" panose="02010609060101010101" pitchFamily="49" charset="-122"/>
              </a:rPr>
              <a:t>大国崛起</a:t>
            </a:r>
            <a:r>
              <a:rPr lang="en-US" altLang="zh-CN" sz="2800" b="1">
                <a:solidFill>
                  <a:srgbClr val="FFFFFF"/>
                </a:solidFill>
                <a:latin typeface="黑体" panose="02010609060101010101" pitchFamily="49" charset="-122"/>
                <a:ea typeface="黑体" panose="02010609060101010101" pitchFamily="49" charset="-122"/>
              </a:rPr>
              <a:t>》</a:t>
            </a:r>
            <a:r>
              <a:rPr lang="zh-CN" altLang="en-US" sz="2800" b="1">
                <a:solidFill>
                  <a:srgbClr val="FFFFFF"/>
                </a:solidFill>
                <a:latin typeface="黑体" panose="02010609060101010101" pitchFamily="49" charset="-122"/>
                <a:ea typeface="黑体" panose="02010609060101010101" pitchFamily="49" charset="-122"/>
              </a:rPr>
              <a:t>解说词</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11272"/>
                                        </p:tgtEl>
                                        <p:attrNameLst>
                                          <p:attrName>style.visibility</p:attrName>
                                        </p:attrNameLst>
                                      </p:cBhvr>
                                      <p:to>
                                        <p:strVal val="visible"/>
                                      </p:to>
                                    </p:set>
                                    <p:animEffect transition="in" filter="box(in)">
                                      <p:cBhvr>
                                        <p:cTn id="7" dur="500"/>
                                        <p:tgtEl>
                                          <p:spTgt spid="11272"/>
                                        </p:tgtEl>
                                      </p:cBhvr>
                                    </p:animEffect>
                                  </p:childTnLst>
                                </p:cTn>
                              </p:par>
                              <p:par>
                                <p:cTn id="8" presetID="9" presetClass="entr" presetSubtype="0" fill="hold" nodeType="withEffect">
                                  <p:stCondLst>
                                    <p:cond delay="0"/>
                                  </p:stCondLst>
                                  <p:childTnLst>
                                    <p:set>
                                      <p:cBhvr>
                                        <p:cTn id="9" dur="1" fill="hold">
                                          <p:stCondLst>
                                            <p:cond delay="0"/>
                                          </p:stCondLst>
                                        </p:cTn>
                                        <p:tgtEl>
                                          <p:spTgt spid="11269">
                                            <p:txEl>
                                              <p:pRg st="0" end="0"/>
                                            </p:txEl>
                                          </p:spTgt>
                                        </p:tgtEl>
                                        <p:attrNameLst>
                                          <p:attrName>style.visibility</p:attrName>
                                        </p:attrNameLst>
                                      </p:cBhvr>
                                      <p:to>
                                        <p:strVal val="visible"/>
                                      </p:to>
                                    </p:set>
                                    <p:animEffect transition="in" filter="dissolve">
                                      <p:cBhvr>
                                        <p:cTn id="10" dur="500"/>
                                        <p:tgtEl>
                                          <p:spTgt spid="11269">
                                            <p:txEl>
                                              <p:pRg st="0" end="0"/>
                                            </p:txEl>
                                          </p:spTgt>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1267"/>
                                        </p:tgtEl>
                                        <p:attrNameLst>
                                          <p:attrName>style.visibility</p:attrName>
                                        </p:attrNameLst>
                                      </p:cBhvr>
                                      <p:to>
                                        <p:strVal val="visible"/>
                                      </p:to>
                                    </p:set>
                                    <p:anim calcmode="lin" valueType="num">
                                      <p:cBhvr additive="base">
                                        <p:cTn id="15" dur="500" fill="hold"/>
                                        <p:tgtEl>
                                          <p:spTgt spid="11267"/>
                                        </p:tgtEl>
                                        <p:attrNameLst>
                                          <p:attrName>ppt_x</p:attrName>
                                        </p:attrNameLst>
                                      </p:cBhvr>
                                      <p:tavLst>
                                        <p:tav tm="0">
                                          <p:val>
                                            <p:strVal val="0-#ppt_w/2"/>
                                          </p:val>
                                        </p:tav>
                                        <p:tav tm="100000">
                                          <p:val>
                                            <p:strVal val="#ppt_x"/>
                                          </p:val>
                                        </p:tav>
                                      </p:tavLst>
                                    </p:anim>
                                    <p:anim calcmode="lin" valueType="num">
                                      <p:cBhvr additive="base">
                                        <p:cTn id="16" dur="500" fill="hold"/>
                                        <p:tgtEl>
                                          <p:spTgt spid="11267"/>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8" presetClass="entr" presetSubtype="16" fill="hold" nodeType="clickEffect">
                                  <p:stCondLst>
                                    <p:cond delay="0"/>
                                  </p:stCondLst>
                                  <p:childTnLst>
                                    <p:set>
                                      <p:cBhvr>
                                        <p:cTn id="20" dur="1" fill="hold">
                                          <p:stCondLst>
                                            <p:cond delay="0"/>
                                          </p:stCondLst>
                                        </p:cTn>
                                        <p:tgtEl>
                                          <p:spTgt spid="11273"/>
                                        </p:tgtEl>
                                        <p:attrNameLst>
                                          <p:attrName>style.visibility</p:attrName>
                                        </p:attrNameLst>
                                      </p:cBhvr>
                                      <p:to>
                                        <p:strVal val="visible"/>
                                      </p:to>
                                    </p:set>
                                    <p:animEffect transition="in" filter="diamond(in)">
                                      <p:cBhvr>
                                        <p:cTn id="21" dur="2000"/>
                                        <p:tgtEl>
                                          <p:spTgt spid="11273"/>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274"/>
                                        </p:tgtEl>
                                        <p:attrNameLst>
                                          <p:attrName>style.visibility</p:attrName>
                                        </p:attrNameLst>
                                      </p:cBhvr>
                                      <p:to>
                                        <p:strVal val="visible"/>
                                      </p:to>
                                    </p:set>
                                    <p:anim calcmode="lin" valueType="num">
                                      <p:cBhvr additive="base">
                                        <p:cTn id="26" dur="500" fill="hold"/>
                                        <p:tgtEl>
                                          <p:spTgt spid="11274"/>
                                        </p:tgtEl>
                                        <p:attrNameLst>
                                          <p:attrName>ppt_x</p:attrName>
                                        </p:attrNameLst>
                                      </p:cBhvr>
                                      <p:tavLst>
                                        <p:tav tm="0">
                                          <p:val>
                                            <p:strVal val="#ppt_x"/>
                                          </p:val>
                                        </p:tav>
                                        <p:tav tm="100000">
                                          <p:val>
                                            <p:strVal val="#ppt_x"/>
                                          </p:val>
                                        </p:tav>
                                      </p:tavLst>
                                    </p:anim>
                                    <p:anim calcmode="lin" valueType="num">
                                      <p:cBhvr additive="base">
                                        <p:cTn id="27" dur="500" fill="hold"/>
                                        <p:tgtEl>
                                          <p:spTgt spid="11274"/>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8" fill="hold" grpId="0" nodeType="clickEffect">
                                  <p:stCondLst>
                                    <p:cond delay="0"/>
                                  </p:stCondLst>
                                  <p:childTnLst>
                                    <p:set>
                                      <p:cBhvr>
                                        <p:cTn id="31" dur="1" fill="hold">
                                          <p:stCondLst>
                                            <p:cond delay="0"/>
                                          </p:stCondLst>
                                        </p:cTn>
                                        <p:tgtEl>
                                          <p:spTgt spid="11268"/>
                                        </p:tgtEl>
                                        <p:attrNameLst>
                                          <p:attrName>style.visibility</p:attrName>
                                        </p:attrNameLst>
                                      </p:cBhvr>
                                      <p:to>
                                        <p:strVal val="visible"/>
                                      </p:to>
                                    </p:set>
                                    <p:anim calcmode="lin" valueType="num">
                                      <p:cBhvr additive="base">
                                        <p:cTn id="32" dur="500" fill="hold"/>
                                        <p:tgtEl>
                                          <p:spTgt spid="11268"/>
                                        </p:tgtEl>
                                        <p:attrNameLst>
                                          <p:attrName>ppt_x</p:attrName>
                                        </p:attrNameLst>
                                      </p:cBhvr>
                                      <p:tavLst>
                                        <p:tav tm="0">
                                          <p:val>
                                            <p:strVal val="0-#ppt_w/2"/>
                                          </p:val>
                                        </p:tav>
                                        <p:tav tm="100000">
                                          <p:val>
                                            <p:strVal val="#ppt_x"/>
                                          </p:val>
                                        </p:tav>
                                      </p:tavLst>
                                    </p:anim>
                                    <p:anim calcmode="lin" valueType="num">
                                      <p:cBhvr additive="base">
                                        <p:cTn id="33" dur="500" fill="hold"/>
                                        <p:tgtEl>
                                          <p:spTgt spid="11268"/>
                                        </p:tgtEl>
                                        <p:attrNameLst>
                                          <p:attrName>ppt_y</p:attrName>
                                        </p:attrNameLst>
                                      </p:cBhvr>
                                      <p:tavLst>
                                        <p:tav tm="0">
                                          <p:val>
                                            <p:strVal val="#ppt_y"/>
                                          </p:val>
                                        </p:tav>
                                        <p:tav tm="100000">
                                          <p:val>
                                            <p:strVal val="#ppt_y"/>
                                          </p:val>
                                        </p:tav>
                                      </p:tavLst>
                                    </p:anim>
                                  </p:childTnLst>
                                </p:cTn>
                              </p:par>
                            </p:childTnLst>
                          </p:cTn>
                        </p:par>
                      </p:childTnLst>
                    </p:cTn>
                  </p:par>
                  <p:par>
                    <p:cTn id="34" fill="hold" nodeType="clickPar">
                      <p:stCondLst>
                        <p:cond delay="indefinite"/>
                      </p:stCondLst>
                      <p:childTnLst>
                        <p:par>
                          <p:cTn id="35" fill="hold" nodeType="afterGroup">
                            <p:stCondLst>
                              <p:cond delay="0"/>
                            </p:stCondLst>
                            <p:childTnLst>
                              <p:par>
                                <p:cTn id="36" presetID="8" presetClass="entr" presetSubtype="16" fill="hold" nodeType="clickEffect">
                                  <p:stCondLst>
                                    <p:cond delay="0"/>
                                  </p:stCondLst>
                                  <p:childTnLst>
                                    <p:set>
                                      <p:cBhvr>
                                        <p:cTn id="37" dur="1" fill="hold">
                                          <p:stCondLst>
                                            <p:cond delay="0"/>
                                          </p:stCondLst>
                                        </p:cTn>
                                        <p:tgtEl>
                                          <p:spTgt spid="11275"/>
                                        </p:tgtEl>
                                        <p:attrNameLst>
                                          <p:attrName>style.visibility</p:attrName>
                                        </p:attrNameLst>
                                      </p:cBhvr>
                                      <p:to>
                                        <p:strVal val="visible"/>
                                      </p:to>
                                    </p:set>
                                    <p:animEffect transition="in" filter="diamond(in)">
                                      <p:cBhvr>
                                        <p:cTn id="38" dur="2000"/>
                                        <p:tgtEl>
                                          <p:spTgt spid="11275"/>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1270"/>
                                        </p:tgtEl>
                                        <p:attrNameLst>
                                          <p:attrName>style.visibility</p:attrName>
                                        </p:attrNameLst>
                                      </p:cBhvr>
                                      <p:to>
                                        <p:strVal val="visible"/>
                                      </p:to>
                                    </p:set>
                                    <p:anim calcmode="lin" valueType="num">
                                      <p:cBhvr additive="base">
                                        <p:cTn id="43" dur="500" fill="hold"/>
                                        <p:tgtEl>
                                          <p:spTgt spid="11270"/>
                                        </p:tgtEl>
                                        <p:attrNameLst>
                                          <p:attrName>ppt_x</p:attrName>
                                        </p:attrNameLst>
                                      </p:cBhvr>
                                      <p:tavLst>
                                        <p:tav tm="0">
                                          <p:val>
                                            <p:strVal val="0-#ppt_w/2"/>
                                          </p:val>
                                        </p:tav>
                                        <p:tav tm="100000">
                                          <p:val>
                                            <p:strVal val="#ppt_x"/>
                                          </p:val>
                                        </p:tav>
                                      </p:tavLst>
                                    </p:anim>
                                    <p:anim calcmode="lin" valueType="num">
                                      <p:cBhvr additive="base">
                                        <p:cTn id="44" dur="500" fill="hold"/>
                                        <p:tgtEl>
                                          <p:spTgt spid="11270"/>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8" presetClass="entr" presetSubtype="16" fill="hold" grpId="0" nodeType="clickEffect">
                                  <p:stCondLst>
                                    <p:cond delay="0"/>
                                  </p:stCondLst>
                                  <p:childTnLst>
                                    <p:set>
                                      <p:cBhvr>
                                        <p:cTn id="48" dur="1" fill="hold">
                                          <p:stCondLst>
                                            <p:cond delay="0"/>
                                          </p:stCondLst>
                                        </p:cTn>
                                        <p:tgtEl>
                                          <p:spTgt spid="11278"/>
                                        </p:tgtEl>
                                        <p:attrNameLst>
                                          <p:attrName>style.visibility</p:attrName>
                                        </p:attrNameLst>
                                      </p:cBhvr>
                                      <p:to>
                                        <p:strVal val="visible"/>
                                      </p:to>
                                    </p:set>
                                    <p:animEffect transition="in" filter="diamond(in)">
                                      <p:cBhvr>
                                        <p:cTn id="49" dur="2000"/>
                                        <p:tgtEl>
                                          <p:spTgt spid="11278"/>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11271"/>
                                        </p:tgtEl>
                                        <p:attrNameLst>
                                          <p:attrName>style.visibility</p:attrName>
                                        </p:attrNameLst>
                                      </p:cBhvr>
                                      <p:to>
                                        <p:strVal val="visible"/>
                                      </p:to>
                                    </p:set>
                                    <p:anim calcmode="lin" valueType="num">
                                      <p:cBhvr additive="base">
                                        <p:cTn id="54" dur="500" fill="hold"/>
                                        <p:tgtEl>
                                          <p:spTgt spid="11271"/>
                                        </p:tgtEl>
                                        <p:attrNameLst>
                                          <p:attrName>ppt_x</p:attrName>
                                        </p:attrNameLst>
                                      </p:cBhvr>
                                      <p:tavLst>
                                        <p:tav tm="0">
                                          <p:val>
                                            <p:strVal val="0-#ppt_w/2"/>
                                          </p:val>
                                        </p:tav>
                                        <p:tav tm="100000">
                                          <p:val>
                                            <p:strVal val="#ppt_x"/>
                                          </p:val>
                                        </p:tav>
                                      </p:tavLst>
                                    </p:anim>
                                    <p:anim calcmode="lin" valueType="num">
                                      <p:cBhvr additive="base">
                                        <p:cTn id="55" dur="500" fill="hold"/>
                                        <p:tgtEl>
                                          <p:spTgt spid="112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11268" grpId="0"/>
      <p:bldP spid="11270" grpId="0"/>
      <p:bldP spid="11271" grpId="0"/>
      <p:bldP spid="11274" grpId="0"/>
      <p:bldP spid="11278"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6626" name="矩形 26625"/>
          <p:cNvSpPr/>
          <p:nvPr/>
        </p:nvSpPr>
        <p:spPr>
          <a:xfrm>
            <a:off x="804545" y="259080"/>
            <a:ext cx="10582910" cy="6554470"/>
          </a:xfrm>
          <a:prstGeom prst="rect">
            <a:avLst/>
          </a:prstGeom>
          <a:solidFill>
            <a:schemeClr val="bg1"/>
          </a:solidFill>
          <a:ln w="28575" cap="flat" cmpd="sng">
            <a:solidFill>
              <a:srgbClr val="800000"/>
            </a:solidFill>
            <a:prstDash val="solid"/>
            <a:miter/>
            <a:headEnd type="none" w="med" len="med"/>
            <a:tailEnd type="none" w="med" len="med"/>
          </a:ln>
        </p:spPr>
        <p:txBody>
          <a:bodyPr wrap="square">
            <a:spAutoFit/>
          </a:bodyPr>
          <a:lstStyle>
            <a:defPPr/>
          </a:lstStyle>
          <a:p>
            <a:pPr>
              <a:lnSpc>
                <a:spcPct val="125000"/>
              </a:lnSpc>
              <a:buClr>
                <a:schemeClr val="bg1"/>
              </a:buClr>
            </a:pPr>
            <a:r>
              <a:rPr lang="zh-CN" altLang="en-US" sz="2400" b="1">
                <a:solidFill>
                  <a:srgbClr val="FF0000"/>
                </a:solidFill>
                <a:latin typeface="楷体_GB2312" panose="02010609030101010101" charset="-122"/>
                <a:ea typeface="楷体_GB2312" panose="02010609030101010101" charset="-122"/>
              </a:rPr>
              <a:t>　　</a:t>
            </a:r>
            <a:r>
              <a:rPr lang="zh-CN" altLang="en-US" sz="2400" b="1">
                <a:solidFill>
                  <a:srgbClr val="FF0000"/>
                </a:solidFill>
                <a:sym typeface="+mn-ea"/>
              </a:rPr>
              <a:t>学思之窗</a:t>
            </a:r>
          </a:p>
          <a:p>
            <a:pPr>
              <a:lnSpc>
                <a:spcPct val="125000"/>
              </a:lnSpc>
              <a:buClr>
                <a:schemeClr val="bg1"/>
              </a:buClr>
            </a:pPr>
            <a:r>
              <a:rPr lang="zh-CN" altLang="en-US" sz="2400">
                <a:sym typeface="+mn-ea"/>
              </a:rPr>
              <a:t>　　</a:t>
            </a:r>
            <a:r>
              <a:rPr lang="en-US" altLang="zh-CN" sz="2400" b="1">
                <a:sym typeface="+mn-ea"/>
              </a:rPr>
              <a:t>1518</a:t>
            </a:r>
            <a:r>
              <a:rPr lang="zh-CN" altLang="zh-CN" sz="2400" b="1">
                <a:sym typeface="+mn-ea"/>
              </a:rPr>
              <a:t>年</a:t>
            </a:r>
            <a:r>
              <a:rPr lang="en-US" altLang="zh-CN" sz="2400" b="1">
                <a:sym typeface="+mn-ea"/>
              </a:rPr>
              <a:t>3</a:t>
            </a:r>
            <a:r>
              <a:rPr lang="zh-CN" altLang="zh-CN" sz="2400" b="1">
                <a:sym typeface="+mn-ea"/>
              </a:rPr>
              <a:t>月</a:t>
            </a:r>
            <a:r>
              <a:rPr lang="en-US" altLang="zh-CN" sz="2400" b="1">
                <a:sym typeface="+mn-ea"/>
              </a:rPr>
              <a:t>21</a:t>
            </a:r>
            <a:r>
              <a:rPr lang="zh-CN" altLang="zh-CN" sz="2400" b="1">
                <a:sym typeface="+mn-ea"/>
              </a:rPr>
              <a:t>日，西班牙国王和麦哲伦等人订立了关于发现群岛的协定，其中规定：</a:t>
            </a:r>
          </a:p>
          <a:p>
            <a:pPr>
              <a:lnSpc>
                <a:spcPct val="125000"/>
              </a:lnSpc>
              <a:buClr>
                <a:schemeClr val="bg1"/>
              </a:buClr>
            </a:pPr>
            <a:r>
              <a:rPr lang="zh-CN" altLang="en-US" sz="2400" b="1">
                <a:sym typeface="+mn-ea"/>
              </a:rPr>
              <a:t>　　朕愿下令赐给，从你们发现的岛屿和大陆获得的一切利润和收入，以及捐税和替朕征收的其他</a:t>
            </a:r>
            <a:endParaRPr lang="zh-CN" altLang="en-US" sz="2400" b="1"/>
          </a:p>
          <a:p>
            <a:pPr>
              <a:lnSpc>
                <a:spcPct val="125000"/>
              </a:lnSpc>
              <a:buClr>
                <a:schemeClr val="bg1"/>
              </a:buClr>
            </a:pPr>
            <a:r>
              <a:rPr lang="zh-CN" altLang="en-US" sz="2400" b="1">
                <a:sym typeface="+mn-ea"/>
              </a:rPr>
              <a:t>进款中，除去你们负担的开支后，给你们留下ニ十分之ー。朕也把朕在上述地方和岛屿的钦差和总督官衔赐给你们</a:t>
            </a:r>
            <a:endParaRPr lang="zh-CN" altLang="en-US" sz="2400" b="1"/>
          </a:p>
          <a:p>
            <a:pPr>
              <a:lnSpc>
                <a:spcPct val="125000"/>
              </a:lnSpc>
              <a:buClr>
                <a:schemeClr val="bg1"/>
              </a:buClr>
            </a:pPr>
            <a:r>
              <a:rPr lang="zh-CN" altLang="en-US" sz="2400" b="1">
                <a:sym typeface="+mn-ea"/>
              </a:rPr>
              <a:t>　为了给你们以最大恩惠，朕愿意，如果在你们发现的岛屿已超过六个的情形下，你们六中取二，而且此后获得当地应交给朕的全部收入、租税的十五分之一。</a:t>
            </a:r>
            <a:endParaRPr lang="zh-CN" altLang="en-US" sz="2400" b="1"/>
          </a:p>
          <a:p>
            <a:pPr>
              <a:lnSpc>
                <a:spcPct val="125000"/>
              </a:lnSpc>
              <a:buClr>
                <a:schemeClr val="bg1"/>
              </a:buClr>
            </a:pPr>
            <a:r>
              <a:rPr lang="zh-CN" altLang="en-US" sz="2400" b="1">
                <a:sym typeface="+mn-ea"/>
              </a:rPr>
              <a:t>　　　　　——周一良、吴于廑总主编，郭守田主编《世界通史资料选辑・中古部分》</a:t>
            </a:r>
            <a:endParaRPr lang="zh-CN" altLang="en-US" sz="2400" b="1"/>
          </a:p>
          <a:p>
            <a:pPr>
              <a:lnSpc>
                <a:spcPct val="125000"/>
              </a:lnSpc>
              <a:buClr>
                <a:schemeClr val="bg1"/>
              </a:buClr>
            </a:pPr>
            <a:r>
              <a:rPr lang="zh-CN" altLang="en-US" sz="2400" b="1">
                <a:sym typeface="+mn-ea"/>
              </a:rPr>
              <a:t>　　　从上述材料中你能获取什么信息?</a:t>
            </a:r>
          </a:p>
          <a:p>
            <a:pPr>
              <a:lnSpc>
                <a:spcPct val="125000"/>
              </a:lnSpc>
              <a:buClr>
                <a:schemeClr val="bg1"/>
              </a:buClr>
            </a:pPr>
            <a:endParaRPr lang="zh-CN" sz="2400" b="1">
              <a:ea typeface="楷体_GB2312" panose="02010609030101010101"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4" name="文本框 22533"/>
          <p:cNvSpPr txBox="1"/>
          <p:nvPr/>
        </p:nvSpPr>
        <p:spPr>
          <a:xfrm>
            <a:off x="1290003" y="232728"/>
            <a:ext cx="2632710" cy="583565"/>
          </a:xfrm>
          <a:prstGeom prst="rect">
            <a:avLst/>
          </a:prstGeom>
          <a:noFill/>
          <a:ln w="9525">
            <a:noFill/>
            <a:miter/>
          </a:ln>
        </p:spPr>
        <p:txBody>
          <a:bodyPr wrap="none" anchor="t">
            <a:spAutoFit/>
          </a:bodyPr>
          <a:lstStyle>
            <a:defPPr/>
          </a:lstStyle>
          <a:p>
            <a:pPr/>
            <a:r>
              <a:rPr lang="zh-CN" altLang="en-US" sz="3200" b="1" noProof="1">
                <a:solidFill>
                  <a:srgbClr val="0000CC"/>
                </a:solidFill>
                <a:effectLst>
                  <a:outerShdw blurRad="38100" dist="38100" dir="2700000">
                    <a:srgbClr val="000000"/>
                  </a:outerShdw>
                </a:effectLst>
                <a:latin typeface="黑体" panose="02010609060101010101" pitchFamily="49" charset="-122"/>
                <a:ea typeface="黑体" panose="02010609060101010101" pitchFamily="49" charset="-122"/>
                <a:cs typeface="+mn-ea"/>
              </a:rPr>
              <a:t>（二）条件：</a:t>
            </a:r>
            <a:endParaRPr lang="zh-CN" altLang="en-US" sz="3200" b="1" noProof="1">
              <a:solidFill>
                <a:srgbClr val="0000CC"/>
              </a:solidFill>
              <a:effectLst>
                <a:outerShdw blurRad="38100" dist="38100" dir="2700000">
                  <a:srgbClr val="000000"/>
                </a:outerShdw>
              </a:effectLst>
              <a:latin typeface="黑体" pitchFamily="49" charset="-122"/>
              <a:ea typeface="黑体" pitchFamily="49" charset="-122"/>
            </a:endParaRPr>
          </a:p>
        </p:txBody>
      </p:sp>
      <p:sp>
        <p:nvSpPr>
          <p:cNvPr id="22535" name="文本框 22534"/>
          <p:cNvSpPr txBox="1"/>
          <p:nvPr/>
        </p:nvSpPr>
        <p:spPr>
          <a:xfrm>
            <a:off x="4200208" y="264160"/>
            <a:ext cx="2087563" cy="521970"/>
          </a:xfrm>
          <a:prstGeom prst="rect">
            <a:avLst/>
          </a:prstGeom>
          <a:noFill/>
          <a:ln w="9525">
            <a:noFill/>
            <a:miter/>
          </a:ln>
        </p:spPr>
        <p:txBody>
          <a:bodyPr>
            <a:spAutoFit/>
          </a:bodyPr>
          <a:lstStyle>
            <a:defPPr/>
          </a:lstStyle>
          <a:p>
            <a:pPr>
              <a:spcBef>
                <a:spcPct val="50000"/>
              </a:spcBef>
            </a:pPr>
            <a:r>
              <a:rPr lang="zh-CN" altLang="en-US" sz="2800" b="1">
                <a:solidFill>
                  <a:srgbClr val="FF0000"/>
                </a:solidFill>
                <a:effectLst>
                  <a:outerShdw blurRad="38100" dist="38100" dir="2700000">
                    <a:srgbClr val="000000"/>
                  </a:outerShdw>
                </a:effectLst>
                <a:latin typeface="Arial" panose="02080604020202020204" pitchFamily="34" charset="0"/>
                <a:ea typeface="楷体_GB2312" panose="02010609030101010101" charset="-122"/>
              </a:rPr>
              <a:t>（可能性）</a:t>
            </a:r>
          </a:p>
        </p:txBody>
      </p:sp>
      <p:sp>
        <p:nvSpPr>
          <p:cNvPr id="22536" name="文本框 22535"/>
          <p:cNvSpPr txBox="1"/>
          <p:nvPr/>
        </p:nvSpPr>
        <p:spPr>
          <a:xfrm>
            <a:off x="1938973" y="5715635"/>
            <a:ext cx="7507287" cy="521970"/>
          </a:xfrm>
          <a:prstGeom prst="rect">
            <a:avLst/>
          </a:prstGeom>
          <a:noFill/>
          <a:ln w="9525">
            <a:noFill/>
          </a:ln>
        </p:spPr>
        <p:txBody>
          <a:bodyPr anchor="t">
            <a:spAutoFit/>
          </a:bodyPr>
          <a:lstStyle>
            <a:defPPr/>
          </a:lstStyle>
          <a:p>
            <a:pPr/>
            <a:r>
              <a:rPr lang="en-US" altLang="zh-CN" sz="2800" b="1">
                <a:solidFill>
                  <a:srgbClr val="CC0000"/>
                </a:solidFill>
                <a:latin typeface="楷体_GB2312" panose="02010609030101010101" charset="-122"/>
                <a:ea typeface="楷体_GB2312" panose="02010609030101010101" charset="-122"/>
              </a:rPr>
              <a:t>15</a:t>
            </a:r>
            <a:r>
              <a:rPr lang="zh-CN" altLang="en-US" sz="2800" b="1">
                <a:solidFill>
                  <a:srgbClr val="CC0000"/>
                </a:solidFill>
                <a:latin typeface="楷体_GB2312" panose="02010609030101010101" charset="-122"/>
                <a:ea typeface="楷体_GB2312" panose="02010609030101010101" charset="-122"/>
              </a:rPr>
              <a:t>、</a:t>
            </a:r>
            <a:r>
              <a:rPr lang="en-US" altLang="zh-CN" sz="2800" b="1">
                <a:solidFill>
                  <a:srgbClr val="CC0000"/>
                </a:solidFill>
                <a:latin typeface="楷体_GB2312" panose="02010609030101010101" charset="-122"/>
                <a:ea typeface="楷体_GB2312" panose="02010609030101010101" charset="-122"/>
              </a:rPr>
              <a:t>16</a:t>
            </a:r>
            <a:r>
              <a:rPr lang="zh-CN" altLang="en-US" sz="2800" b="1">
                <a:solidFill>
                  <a:srgbClr val="CC0000"/>
                </a:solidFill>
                <a:latin typeface="楷体_GB2312" panose="02010609030101010101" charset="-122"/>
                <a:ea typeface="楷体_GB2312" panose="02010609030101010101" charset="-122"/>
              </a:rPr>
              <a:t>世纪</a:t>
            </a:r>
            <a:r>
              <a:rPr lang="zh-CN" altLang="en-US" sz="2800" b="1">
                <a:solidFill>
                  <a:srgbClr val="0000CC"/>
                </a:solidFill>
                <a:latin typeface="楷体_GB2312" panose="02010609030101010101" charset="-122"/>
                <a:ea typeface="楷体_GB2312" panose="02010609030101010101" charset="-122"/>
              </a:rPr>
              <a:t>“西欧人的发财梦做得很是时候”。</a:t>
            </a:r>
          </a:p>
        </p:txBody>
      </p:sp>
      <p:sp>
        <p:nvSpPr>
          <p:cNvPr id="22537" name="文本框 22536"/>
          <p:cNvSpPr txBox="1"/>
          <p:nvPr/>
        </p:nvSpPr>
        <p:spPr>
          <a:xfrm>
            <a:off x="1043305" y="1657668"/>
            <a:ext cx="3352800" cy="521970"/>
          </a:xfrm>
          <a:prstGeom prst="rect">
            <a:avLst/>
          </a:prstGeom>
          <a:noFill/>
          <a:ln w="9525">
            <a:noFill/>
            <a:miter/>
          </a:ln>
        </p:spPr>
        <p:txBody>
          <a:bodyPr vert="horz" wrap="square" anchor="b" anchorCtr="1">
            <a:spAutoFit/>
          </a:bodyPr>
          <a:lstStyle>
            <a:defPPr/>
          </a:lstStyle>
          <a:p>
            <a:pPr marL="1028700" indent="-1028700" algn="ctr"/>
            <a:r>
              <a:rPr lang="en-US" altLang="zh-CN" sz="2800" b="1">
                <a:effectLst>
                  <a:outerShdw blurRad="38100" dist="38100" dir="2700000">
                    <a:srgbClr val="FFFFFF"/>
                  </a:outerShdw>
                </a:effectLst>
                <a:latin typeface="楷体_GB2312" panose="02010609030101010101" charset="-122"/>
                <a:ea typeface="楷体_GB2312" panose="02010609030101010101" charset="-122"/>
              </a:rPr>
              <a:t>1</a:t>
            </a:r>
            <a:r>
              <a:rPr lang="zh-CN" altLang="en-US" sz="2800" b="1">
                <a:effectLst>
                  <a:outerShdw blurRad="38100" dist="38100" dir="2700000">
                    <a:srgbClr val="FFFFFF"/>
                  </a:outerShdw>
                </a:effectLst>
                <a:latin typeface="楷体_GB2312" panose="02010609030101010101" charset="-122"/>
                <a:ea typeface="楷体_GB2312" panose="02010609030101010101" charset="-122"/>
              </a:rPr>
              <a:t>、客观条件：</a:t>
            </a:r>
          </a:p>
        </p:txBody>
      </p:sp>
      <p:sp>
        <p:nvSpPr>
          <p:cNvPr id="22538" name="左大括号 22537"/>
          <p:cNvSpPr/>
          <p:nvPr/>
        </p:nvSpPr>
        <p:spPr>
          <a:xfrm>
            <a:off x="3923030" y="1236663"/>
            <a:ext cx="285750" cy="1900237"/>
          </a:xfrm>
          <a:prstGeom prst="leftBrace">
            <a:avLst>
              <a:gd name="adj1" fmla="val 55385"/>
              <a:gd name="adj2" fmla="val 50000"/>
            </a:avLst>
          </a:prstGeom>
          <a:noFill/>
          <a:ln w="9525" cap="flat" cmpd="sng">
            <a:solidFill>
              <a:schemeClr val="tx1"/>
            </a:solidFill>
            <a:prstDash val="solid"/>
            <a:round/>
            <a:headEnd type="none" w="med" len="med"/>
            <a:tailEnd type="none" w="med" len="med"/>
          </a:ln>
        </p:spPr>
        <p:txBody>
          <a:bodyPr anchor="t"/>
          <a:lstStyle>
            <a:defPPr/>
          </a:lstStyle>
          <a:p>
            <a:pPr/>
            <a:endParaRPr lang="zh-CN" altLang="en-US">
              <a:latin typeface="Arial" panose="020b0604020202020204" pitchFamily="34" charset="0"/>
              <a:ea typeface="宋体" panose="02010600030101010101" pitchFamily="2" charset="-122"/>
            </a:endParaRPr>
          </a:p>
        </p:txBody>
      </p:sp>
      <p:sp>
        <p:nvSpPr>
          <p:cNvPr id="22539" name="文本框 22538"/>
          <p:cNvSpPr txBox="1"/>
          <p:nvPr/>
        </p:nvSpPr>
        <p:spPr>
          <a:xfrm>
            <a:off x="4591050" y="1135698"/>
            <a:ext cx="4752975" cy="521970"/>
          </a:xfrm>
          <a:prstGeom prst="rect">
            <a:avLst/>
          </a:prstGeom>
          <a:noFill/>
          <a:ln w="9525">
            <a:noFill/>
            <a:miter/>
          </a:ln>
        </p:spPr>
        <p:txBody>
          <a:bodyPr vert="horz" wrap="square" anchor="t">
            <a:spAutoFit/>
          </a:bodyPr>
          <a:lstStyle>
            <a:defPPr/>
          </a:lstStyle>
          <a:p>
            <a:pPr>
              <a:spcBef>
                <a:spcPct val="50000"/>
              </a:spcBef>
            </a:pPr>
            <a:r>
              <a:rPr lang="zh-CN" altLang="en-US" sz="2800" b="1">
                <a:effectLst>
                  <a:outerShdw blurRad="38100" dist="38100" dir="2700000">
                    <a:srgbClr val="FFFFFF"/>
                  </a:outerShdw>
                </a:effectLst>
                <a:latin typeface="Arial" panose="02080604020202020204" pitchFamily="34" charset="0"/>
                <a:ea typeface="楷体_GB2312" panose="02010609030101010101" charset="-122"/>
              </a:rPr>
              <a:t>航海技术：罗盘</a:t>
            </a:r>
          </a:p>
        </p:txBody>
      </p:sp>
      <p:sp>
        <p:nvSpPr>
          <p:cNvPr id="22540" name="文本框 22539"/>
          <p:cNvSpPr txBox="1"/>
          <p:nvPr/>
        </p:nvSpPr>
        <p:spPr>
          <a:xfrm>
            <a:off x="4403725" y="1791653"/>
            <a:ext cx="5264150" cy="521970"/>
          </a:xfrm>
          <a:prstGeom prst="rect">
            <a:avLst/>
          </a:prstGeom>
          <a:noFill/>
          <a:ln w="9525">
            <a:noFill/>
            <a:miter/>
          </a:ln>
        </p:spPr>
        <p:txBody>
          <a:bodyPr vert="horz" wrap="square" anchor="t">
            <a:spAutoFit/>
          </a:bodyPr>
          <a:lstStyle>
            <a:defPPr/>
          </a:lstStyle>
          <a:p>
            <a:pPr>
              <a:spcBef>
                <a:spcPct val="50000"/>
              </a:spcBef>
            </a:pPr>
            <a:r>
              <a:rPr lang="zh-CN" altLang="en-US" sz="2800" b="1">
                <a:effectLst>
                  <a:outerShdw blurRad="38100" dist="38100" dir="2700000">
                    <a:srgbClr val="FFFFFF"/>
                  </a:outerShdw>
                </a:effectLst>
                <a:latin typeface="Arial" panose="02080604020202020204" pitchFamily="34" charset="0"/>
                <a:ea typeface="楷体_GB2312" panose="02010609030101010101" charset="-122"/>
              </a:rPr>
              <a:t>造船技术：多桅帆船</a:t>
            </a:r>
          </a:p>
        </p:txBody>
      </p:sp>
      <p:sp>
        <p:nvSpPr>
          <p:cNvPr id="22541" name="文本框 22540"/>
          <p:cNvSpPr txBox="1"/>
          <p:nvPr/>
        </p:nvSpPr>
        <p:spPr>
          <a:xfrm>
            <a:off x="4403725" y="2472690"/>
            <a:ext cx="6407785" cy="521970"/>
          </a:xfrm>
          <a:prstGeom prst="rect">
            <a:avLst/>
          </a:prstGeom>
          <a:noFill/>
          <a:ln w="9525">
            <a:noFill/>
            <a:miter/>
          </a:ln>
        </p:spPr>
        <p:txBody>
          <a:bodyPr vert="horz" wrap="square" anchor="t">
            <a:spAutoFit/>
          </a:bodyPr>
          <a:lstStyle>
            <a:defPPr/>
          </a:lstStyle>
          <a:p>
            <a:pPr>
              <a:spcBef>
                <a:spcPct val="50000"/>
              </a:spcBef>
            </a:pPr>
            <a:r>
              <a:rPr lang="zh-CN" altLang="en-US" sz="2800" b="1">
                <a:effectLst>
                  <a:outerShdw blurRad="38100" dist="38100" dir="2700000">
                    <a:srgbClr val="FFFFFF"/>
                  </a:outerShdw>
                </a:effectLst>
                <a:latin typeface="Arial" panose="02080604020202020204" pitchFamily="34" charset="0"/>
                <a:ea typeface="楷体_GB2312" panose="02010609030101010101" charset="-122"/>
              </a:rPr>
              <a:t>地理知识：地圆学说、季风、洋流等</a:t>
            </a:r>
          </a:p>
        </p:txBody>
      </p:sp>
      <p:sp>
        <p:nvSpPr>
          <p:cNvPr id="22542" name="文本框 22541"/>
          <p:cNvSpPr txBox="1"/>
          <p:nvPr/>
        </p:nvSpPr>
        <p:spPr>
          <a:xfrm>
            <a:off x="1631950" y="4138613"/>
            <a:ext cx="3095625" cy="521970"/>
          </a:xfrm>
          <a:prstGeom prst="rect">
            <a:avLst/>
          </a:prstGeom>
          <a:noFill/>
          <a:ln w="9525">
            <a:noFill/>
            <a:miter/>
          </a:ln>
        </p:spPr>
        <p:txBody>
          <a:bodyPr vert="horz" wrap="square" anchor="t">
            <a:spAutoFit/>
          </a:bodyPr>
          <a:lstStyle>
            <a:defPPr/>
          </a:lstStyle>
          <a:p>
            <a:pPr>
              <a:spcBef>
                <a:spcPct val="50000"/>
              </a:spcBef>
            </a:pPr>
            <a:r>
              <a:rPr lang="en-US" altLang="zh-CN" sz="2800" b="1">
                <a:effectLst>
                  <a:outerShdw blurRad="38100" dist="38100" dir="2700000">
                    <a:srgbClr val="FFFFFF"/>
                  </a:outerShdw>
                </a:effectLst>
                <a:latin typeface="楷体_GB2312" panose="02010609030101010101" charset="-122"/>
                <a:ea typeface="楷体_GB2312" panose="02010609030101010101" charset="-122"/>
              </a:rPr>
              <a:t>2</a:t>
            </a:r>
            <a:r>
              <a:rPr lang="zh-CN" altLang="en-US" sz="2800" b="1">
                <a:effectLst>
                  <a:outerShdw blurRad="38100" dist="38100" dir="2700000">
                    <a:srgbClr val="FFFFFF"/>
                  </a:outerShdw>
                </a:effectLst>
                <a:latin typeface="楷体_GB2312" panose="02010609030101010101" charset="-122"/>
                <a:ea typeface="楷体_GB2312" panose="02010609030101010101" charset="-122"/>
              </a:rPr>
              <a:t>、主观条件：</a:t>
            </a:r>
          </a:p>
        </p:txBody>
      </p:sp>
      <p:sp>
        <p:nvSpPr>
          <p:cNvPr id="22543" name="文本框 22542"/>
          <p:cNvSpPr txBox="1"/>
          <p:nvPr/>
        </p:nvSpPr>
        <p:spPr>
          <a:xfrm>
            <a:off x="4396105" y="4049713"/>
            <a:ext cx="4616450" cy="1168400"/>
          </a:xfrm>
          <a:prstGeom prst="rect">
            <a:avLst/>
          </a:prstGeom>
          <a:noFill/>
          <a:ln w="9525">
            <a:noFill/>
            <a:miter/>
          </a:ln>
        </p:spPr>
        <p:txBody>
          <a:bodyPr vert="horz" wrap="square" anchor="t">
            <a:spAutoFit/>
          </a:bodyPr>
          <a:lstStyle>
            <a:defPPr/>
          </a:lstStyle>
          <a:p>
            <a:pPr>
              <a:spcBef>
                <a:spcPct val="50000"/>
              </a:spcBef>
            </a:pPr>
            <a:r>
              <a:rPr lang="zh-CN" altLang="en-US" sz="2800" b="1">
                <a:effectLst>
                  <a:outerShdw blurRad="38100" dist="38100" dir="2700000">
                    <a:srgbClr val="FFFFFF"/>
                  </a:outerShdw>
                </a:effectLst>
                <a:latin typeface="Arial" panose="02080604020202020204" pitchFamily="34" charset="0"/>
                <a:ea typeface="楷体_GB2312" panose="02010609030101010101" charset="-122"/>
              </a:rPr>
              <a:t>西、葡王室的支持</a:t>
            </a:r>
          </a:p>
          <a:p>
            <a:pPr>
              <a:spcBef>
                <a:spcPct val="50000"/>
              </a:spcBef>
            </a:pPr>
            <a:r>
              <a:rPr lang="zh-CN" altLang="en-US" sz="2800" b="1">
                <a:effectLst>
                  <a:outerShdw blurRad="38100" dist="38100" dir="2700000">
                    <a:srgbClr val="FFFFFF"/>
                  </a:outerShdw>
                </a:effectLst>
                <a:latin typeface="Arial" panose="02080604020202020204" pitchFamily="34" charset="0"/>
                <a:ea typeface="楷体_GB2312" panose="02010609030101010101" charset="-122"/>
              </a:rPr>
              <a:t>航海家的冒险精神</a:t>
            </a:r>
          </a:p>
        </p:txBody>
      </p:sp>
      <p:sp>
        <p:nvSpPr>
          <p:cNvPr id="21520" name="日期占位符 1"/>
          <p:cNvSpPr>
            <a:spLocks noGrp="1"/>
          </p:cNvSpPr>
          <p:nvPr>
            <p:ph type="dt" sz="half" idx="10"/>
          </p:nvPr>
        </p:nvSpPr>
        <p:spPr/>
        <p:txBody>
          <a:bodyPr anchor="t"/>
          <a:lstStyle>
            <a:defPPr/>
            <a:lvl1pPr marL="0" lvl="0" indent="0" algn="l" defTabSz="914400" eaLnBrk="1" fontAlgn="base" latinLnBrk="0" hangingPunct="1">
              <a:lnSpc>
                <a:spcPct val="100000"/>
              </a:lnSpc>
              <a:spcBef>
                <a:spcPct val="0"/>
              </a:spcBef>
              <a:spcAft>
                <a:spcPct val="0"/>
              </a:spcAft>
              <a:buFontTx/>
              <a:buNone/>
              <a:defRPr sz="1800" b="0" i="0" u="none" kern="1200" baseline="0">
                <a:solidFill>
                  <a:schemeClr val="tx1"/>
                </a:solidFill>
                <a:latin typeface="Arial" panose="0208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8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8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8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Tx/>
              <a:buNone/>
              <a:defRPr b="0" i="0" u="none" kern="1200" baseline="0">
                <a:solidFill>
                  <a:schemeClr val="tx1"/>
                </a:solidFill>
                <a:latin typeface="Arial" panose="02080604020202020204" pitchFamily="34" charset="0"/>
                <a:ea typeface="宋体" panose="02010600030101010101" pitchFamily="2" charset="-122"/>
                <a:cs typeface="+mn-cs"/>
              </a:defRPr>
            </a:lvl5pPr>
          </a:lstStyle>
          <a:p>
            <a:pPr lvl="0"/>
            <a:endParaRPr lang="zh-CN" altLang="en-US" sz="1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4"/>
                                        </p:tgtEl>
                                        <p:attrNameLst>
                                          <p:attrName>style.visibility</p:attrName>
                                        </p:attrNameLst>
                                      </p:cBhvr>
                                      <p:to>
                                        <p:strVal val="visible"/>
                                      </p:to>
                                    </p:set>
                                    <p:animEffect transition="in" filter="blinds(horizontal)">
                                      <p:cBhvr>
                                        <p:cTn id="7" dur="500"/>
                                        <p:tgtEl>
                                          <p:spTgt spid="22534"/>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22535"/>
                                        </p:tgtEl>
                                        <p:attrNameLst>
                                          <p:attrName>style.visibility</p:attrName>
                                        </p:attrNameLst>
                                      </p:cBhvr>
                                      <p:to>
                                        <p:strVal val="visible"/>
                                      </p:to>
                                    </p:set>
                                    <p:animEffect transition="in" filter="blinds(horizontal)">
                                      <p:cBhvr>
                                        <p:cTn id="11" dur="500"/>
                                        <p:tgtEl>
                                          <p:spTgt spid="22535"/>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22537"/>
                                        </p:tgtEl>
                                        <p:attrNameLst>
                                          <p:attrName>style.visibility</p:attrName>
                                        </p:attrNameLst>
                                      </p:cBhvr>
                                      <p:to>
                                        <p:strVal val="visible"/>
                                      </p:to>
                                    </p:set>
                                    <p:anim calcmode="lin" valueType="num">
                                      <p:cBhvr additive="base">
                                        <p:cTn id="16" dur="500" fill="hold"/>
                                        <p:tgtEl>
                                          <p:spTgt spid="22537"/>
                                        </p:tgtEl>
                                        <p:attrNameLst>
                                          <p:attrName>ppt_x</p:attrName>
                                        </p:attrNameLst>
                                      </p:cBhvr>
                                      <p:tavLst>
                                        <p:tav tm="0">
                                          <p:val>
                                            <p:strVal val="#ppt_x"/>
                                          </p:val>
                                        </p:tav>
                                        <p:tav tm="100000">
                                          <p:val>
                                            <p:strVal val="#ppt_x"/>
                                          </p:val>
                                        </p:tav>
                                      </p:tavLst>
                                    </p:anim>
                                    <p:anim calcmode="lin" valueType="num">
                                      <p:cBhvr additive="base">
                                        <p:cTn id="17" dur="500" fill="hold"/>
                                        <p:tgtEl>
                                          <p:spTgt spid="22537"/>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2542"/>
                                        </p:tgtEl>
                                        <p:attrNameLst>
                                          <p:attrName>style.visibility</p:attrName>
                                        </p:attrNameLst>
                                      </p:cBhvr>
                                      <p:to>
                                        <p:strVal val="visible"/>
                                      </p:to>
                                    </p:set>
                                    <p:animEffect transition="in" filter="blinds(horizontal)">
                                      <p:cBhvr>
                                        <p:cTn id="22" dur="500"/>
                                        <p:tgtEl>
                                          <p:spTgt spid="2254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2538"/>
                                        </p:tgtEl>
                                        <p:attrNameLst>
                                          <p:attrName>style.visibility</p:attrName>
                                        </p:attrNameLst>
                                      </p:cBhvr>
                                      <p:to>
                                        <p:strVal val="visible"/>
                                      </p:to>
                                    </p:set>
                                    <p:animEffect transition="in" filter="blinds(horizontal)">
                                      <p:cBhvr>
                                        <p:cTn id="27" dur="500"/>
                                        <p:tgtEl>
                                          <p:spTgt spid="22538"/>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7" presetClass="entr" presetSubtype="0" fill="hold" grpId="0" nodeType="clickEffect">
                                  <p:stCondLst>
                                    <p:cond delay="0"/>
                                  </p:stCondLst>
                                  <p:iterate type="lt">
                                    <p:tmPct val="50000"/>
                                  </p:iterate>
                                  <p:childTnLst>
                                    <p:set>
                                      <p:cBhvr>
                                        <p:cTn id="31" dur="1" fill="hold">
                                          <p:stCondLst>
                                            <p:cond delay="0"/>
                                          </p:stCondLst>
                                        </p:cTn>
                                        <p:tgtEl>
                                          <p:spTgt spid="22539"/>
                                        </p:tgtEl>
                                        <p:attrNameLst>
                                          <p:attrName>style.visibility</p:attrName>
                                        </p:attrNameLst>
                                      </p:cBhvr>
                                      <p:to>
                                        <p:strVal val="visible"/>
                                      </p:to>
                                    </p:set>
                                    <p:anim calcmode="discrete" valueType="clr">
                                      <p:cBhvr override="childStyle">
                                        <p:cTn id="32" dur="80"/>
                                        <p:tgtEl>
                                          <p:spTgt spid="22539"/>
                                        </p:tgtEl>
                                        <p:attrNameLst>
                                          <p:attrName>style.color</p:attrName>
                                        </p:attrNameLst>
                                      </p:cBhvr>
                                      <p:tavLst>
                                        <p:tav tm="0">
                                          <p:val>
                                            <p:clrVal>
                                              <a:schemeClr val="accent2"/>
                                            </p:clrVal>
                                          </p:val>
                                        </p:tav>
                                        <p:tav tm="50000">
                                          <p:val>
                                            <p:clrVal>
                                              <a:schemeClr val="hlink"/>
                                            </p:clrVal>
                                          </p:val>
                                        </p:tav>
                                      </p:tavLst>
                                    </p:anim>
                                    <p:anim calcmode="discrete" valueType="clr">
                                      <p:cBhvr>
                                        <p:cTn id="33" dur="80"/>
                                        <p:tgtEl>
                                          <p:spTgt spid="22539"/>
                                        </p:tgtEl>
                                        <p:attrNameLst>
                                          <p:attrName>fillcolor</p:attrName>
                                        </p:attrNameLst>
                                      </p:cBhvr>
                                      <p:tavLst>
                                        <p:tav tm="0">
                                          <p:val>
                                            <p:clrVal>
                                              <a:schemeClr val="accent2"/>
                                            </p:clrVal>
                                          </p:val>
                                        </p:tav>
                                        <p:tav tm="50000">
                                          <p:val>
                                            <p:clrVal>
                                              <a:schemeClr val="hlink"/>
                                            </p:clrVal>
                                          </p:val>
                                        </p:tav>
                                      </p:tavLst>
                                    </p:anim>
                                    <p:set>
                                      <p:cBhvr>
                                        <p:cTn id="34" dur="80"/>
                                        <p:tgtEl>
                                          <p:spTgt spid="22539"/>
                                        </p:tgtEl>
                                        <p:attrNameLst>
                                          <p:attrName>fill.type</p:attrName>
                                        </p:attrNameLst>
                                      </p:cBhvr>
                                      <p:to>
                                        <p:strVal val="solid"/>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27" presetClass="entr" presetSubtype="0" fill="hold" grpId="0" nodeType="clickEffect">
                                  <p:stCondLst>
                                    <p:cond delay="0"/>
                                  </p:stCondLst>
                                  <p:iterate type="lt">
                                    <p:tmPct val="50000"/>
                                  </p:iterate>
                                  <p:childTnLst>
                                    <p:set>
                                      <p:cBhvr>
                                        <p:cTn id="38" dur="1" fill="hold">
                                          <p:stCondLst>
                                            <p:cond delay="0"/>
                                          </p:stCondLst>
                                        </p:cTn>
                                        <p:tgtEl>
                                          <p:spTgt spid="22540"/>
                                        </p:tgtEl>
                                        <p:attrNameLst>
                                          <p:attrName>style.visibility</p:attrName>
                                        </p:attrNameLst>
                                      </p:cBhvr>
                                      <p:to>
                                        <p:strVal val="visible"/>
                                      </p:to>
                                    </p:set>
                                    <p:anim calcmode="discrete" valueType="clr">
                                      <p:cBhvr override="childStyle">
                                        <p:cTn id="39" dur="80"/>
                                        <p:tgtEl>
                                          <p:spTgt spid="22540"/>
                                        </p:tgtEl>
                                        <p:attrNameLst>
                                          <p:attrName>style.color</p:attrName>
                                        </p:attrNameLst>
                                      </p:cBhvr>
                                      <p:tavLst>
                                        <p:tav tm="0">
                                          <p:val>
                                            <p:clrVal>
                                              <a:schemeClr val="accent2"/>
                                            </p:clrVal>
                                          </p:val>
                                        </p:tav>
                                        <p:tav tm="50000">
                                          <p:val>
                                            <p:clrVal>
                                              <a:schemeClr val="hlink"/>
                                            </p:clrVal>
                                          </p:val>
                                        </p:tav>
                                      </p:tavLst>
                                    </p:anim>
                                    <p:anim calcmode="discrete" valueType="clr">
                                      <p:cBhvr>
                                        <p:cTn id="40" dur="80"/>
                                        <p:tgtEl>
                                          <p:spTgt spid="22540"/>
                                        </p:tgtEl>
                                        <p:attrNameLst>
                                          <p:attrName>fillcolor</p:attrName>
                                        </p:attrNameLst>
                                      </p:cBhvr>
                                      <p:tavLst>
                                        <p:tav tm="0">
                                          <p:val>
                                            <p:clrVal>
                                              <a:schemeClr val="accent2"/>
                                            </p:clrVal>
                                          </p:val>
                                        </p:tav>
                                        <p:tav tm="50000">
                                          <p:val>
                                            <p:clrVal>
                                              <a:schemeClr val="hlink"/>
                                            </p:clrVal>
                                          </p:val>
                                        </p:tav>
                                      </p:tavLst>
                                    </p:anim>
                                    <p:set>
                                      <p:cBhvr>
                                        <p:cTn id="41" dur="80"/>
                                        <p:tgtEl>
                                          <p:spTgt spid="22540"/>
                                        </p:tgtEl>
                                        <p:attrNameLst>
                                          <p:attrName>fill.type</p:attrName>
                                        </p:attrNameLst>
                                      </p:cBhvr>
                                      <p:to>
                                        <p:strVal val="solid"/>
                                      </p:to>
                                    </p:set>
                                  </p:childTnLst>
                                </p:cTn>
                              </p:par>
                            </p:childTnLst>
                          </p:cTn>
                        </p:par>
                      </p:childTnLst>
                    </p:cTn>
                  </p:par>
                  <p:par>
                    <p:cTn id="42" fill="hold" nodeType="clickPar">
                      <p:stCondLst>
                        <p:cond delay="indefinite"/>
                      </p:stCondLst>
                      <p:childTnLst>
                        <p:par>
                          <p:cTn id="43" fill="hold" nodeType="afterGroup">
                            <p:stCondLst>
                              <p:cond delay="0"/>
                            </p:stCondLst>
                            <p:childTnLst>
                              <p:par>
                                <p:cTn id="44" presetID="27" presetClass="entr" presetSubtype="0" fill="hold" grpId="0" nodeType="clickEffect">
                                  <p:stCondLst>
                                    <p:cond delay="0"/>
                                  </p:stCondLst>
                                  <p:iterate type="lt">
                                    <p:tmPct val="50000"/>
                                  </p:iterate>
                                  <p:childTnLst>
                                    <p:set>
                                      <p:cBhvr>
                                        <p:cTn id="45" dur="1" fill="hold">
                                          <p:stCondLst>
                                            <p:cond delay="0"/>
                                          </p:stCondLst>
                                        </p:cTn>
                                        <p:tgtEl>
                                          <p:spTgt spid="22541"/>
                                        </p:tgtEl>
                                        <p:attrNameLst>
                                          <p:attrName>style.visibility</p:attrName>
                                        </p:attrNameLst>
                                      </p:cBhvr>
                                      <p:to>
                                        <p:strVal val="visible"/>
                                      </p:to>
                                    </p:set>
                                    <p:anim calcmode="discrete" valueType="clr">
                                      <p:cBhvr override="childStyle">
                                        <p:cTn id="46" dur="80"/>
                                        <p:tgtEl>
                                          <p:spTgt spid="22541"/>
                                        </p:tgtEl>
                                        <p:attrNameLst>
                                          <p:attrName>style.color</p:attrName>
                                        </p:attrNameLst>
                                      </p:cBhvr>
                                      <p:tavLst>
                                        <p:tav tm="0">
                                          <p:val>
                                            <p:clrVal>
                                              <a:schemeClr val="accent2"/>
                                            </p:clrVal>
                                          </p:val>
                                        </p:tav>
                                        <p:tav tm="50000">
                                          <p:val>
                                            <p:clrVal>
                                              <a:schemeClr val="hlink"/>
                                            </p:clrVal>
                                          </p:val>
                                        </p:tav>
                                      </p:tavLst>
                                    </p:anim>
                                    <p:anim calcmode="discrete" valueType="clr">
                                      <p:cBhvr>
                                        <p:cTn id="47" dur="80"/>
                                        <p:tgtEl>
                                          <p:spTgt spid="22541"/>
                                        </p:tgtEl>
                                        <p:attrNameLst>
                                          <p:attrName>fillcolor</p:attrName>
                                        </p:attrNameLst>
                                      </p:cBhvr>
                                      <p:tavLst>
                                        <p:tav tm="0">
                                          <p:val>
                                            <p:clrVal>
                                              <a:schemeClr val="accent2"/>
                                            </p:clrVal>
                                          </p:val>
                                        </p:tav>
                                        <p:tav tm="50000">
                                          <p:val>
                                            <p:clrVal>
                                              <a:schemeClr val="hlink"/>
                                            </p:clrVal>
                                          </p:val>
                                        </p:tav>
                                      </p:tavLst>
                                    </p:anim>
                                    <p:set>
                                      <p:cBhvr>
                                        <p:cTn id="48" dur="80"/>
                                        <p:tgtEl>
                                          <p:spTgt spid="22541"/>
                                        </p:tgtEl>
                                        <p:attrNameLst>
                                          <p:attrName>fill.type</p:attrName>
                                        </p:attrNameLst>
                                      </p:cBhvr>
                                      <p:to>
                                        <p:strVal val="solid"/>
                                      </p:to>
                                    </p:set>
                                  </p:childTnLst>
                                </p:cTn>
                              </p:par>
                            </p:childTnLst>
                          </p:cTn>
                        </p:par>
                      </p:childTnLst>
                    </p:cTn>
                  </p:par>
                  <p:par>
                    <p:cTn id="49" fill="hold" nodeType="clickPar">
                      <p:stCondLst>
                        <p:cond delay="indefinite"/>
                      </p:stCondLst>
                      <p:childTnLst>
                        <p:par>
                          <p:cTn id="50" fill="hold" nodeType="afterGroup">
                            <p:stCondLst>
                              <p:cond delay="0"/>
                            </p:stCondLst>
                            <p:childTnLst>
                              <p:par>
                                <p:cTn id="51" presetID="27" presetClass="entr" presetSubtype="0" fill="hold" grpId="0" nodeType="clickEffect">
                                  <p:stCondLst>
                                    <p:cond delay="0"/>
                                  </p:stCondLst>
                                  <p:iterate type="lt">
                                    <p:tmPct val="50000"/>
                                  </p:iterate>
                                  <p:childTnLst>
                                    <p:set>
                                      <p:cBhvr>
                                        <p:cTn id="52" dur="1" fill="hold">
                                          <p:stCondLst>
                                            <p:cond delay="0"/>
                                          </p:stCondLst>
                                        </p:cTn>
                                        <p:tgtEl>
                                          <p:spTgt spid="22543"/>
                                        </p:tgtEl>
                                        <p:attrNameLst>
                                          <p:attrName>style.visibility</p:attrName>
                                        </p:attrNameLst>
                                      </p:cBhvr>
                                      <p:to>
                                        <p:strVal val="visible"/>
                                      </p:to>
                                    </p:set>
                                    <p:anim calcmode="discrete" valueType="clr">
                                      <p:cBhvr override="childStyle">
                                        <p:cTn id="53" dur="80"/>
                                        <p:tgtEl>
                                          <p:spTgt spid="22543"/>
                                        </p:tgtEl>
                                        <p:attrNameLst>
                                          <p:attrName>style.color</p:attrName>
                                        </p:attrNameLst>
                                      </p:cBhvr>
                                      <p:tavLst>
                                        <p:tav tm="0">
                                          <p:val>
                                            <p:clrVal>
                                              <a:schemeClr val="accent2"/>
                                            </p:clrVal>
                                          </p:val>
                                        </p:tav>
                                        <p:tav tm="50000">
                                          <p:val>
                                            <p:clrVal>
                                              <a:schemeClr val="hlink"/>
                                            </p:clrVal>
                                          </p:val>
                                        </p:tav>
                                      </p:tavLst>
                                    </p:anim>
                                    <p:anim calcmode="discrete" valueType="clr">
                                      <p:cBhvr>
                                        <p:cTn id="54" dur="80"/>
                                        <p:tgtEl>
                                          <p:spTgt spid="22543"/>
                                        </p:tgtEl>
                                        <p:attrNameLst>
                                          <p:attrName>fillcolor</p:attrName>
                                        </p:attrNameLst>
                                      </p:cBhvr>
                                      <p:tavLst>
                                        <p:tav tm="0">
                                          <p:val>
                                            <p:clrVal>
                                              <a:schemeClr val="accent2"/>
                                            </p:clrVal>
                                          </p:val>
                                        </p:tav>
                                        <p:tav tm="50000">
                                          <p:val>
                                            <p:clrVal>
                                              <a:schemeClr val="hlink"/>
                                            </p:clrVal>
                                          </p:val>
                                        </p:tav>
                                      </p:tavLst>
                                    </p:anim>
                                    <p:set>
                                      <p:cBhvr>
                                        <p:cTn id="55" dur="80"/>
                                        <p:tgtEl>
                                          <p:spTgt spid="22543"/>
                                        </p:tgtEl>
                                        <p:attrNameLst>
                                          <p:attrName>fill.type</p:attrName>
                                        </p:attrNameLst>
                                      </p:cBhvr>
                                      <p:to>
                                        <p:strVal val="solid"/>
                                      </p:to>
                                    </p:set>
                                  </p:childTnLst>
                                </p:cTn>
                              </p:par>
                            </p:childTnLst>
                          </p:cTn>
                        </p:par>
                      </p:childTnLst>
                    </p:cTn>
                  </p:par>
                  <p:par>
                    <p:cTn id="56" fill="hold" nodeType="clickPar">
                      <p:stCondLst>
                        <p:cond delay="indefinite"/>
                      </p:stCondLst>
                      <p:childTnLst>
                        <p:par>
                          <p:cTn id="57" fill="hold" nodeType="afterGroup">
                            <p:stCondLst>
                              <p:cond delay="0"/>
                            </p:stCondLst>
                            <p:childTnLst>
                              <p:par>
                                <p:cTn id="58" presetID="3" presetClass="entr" presetSubtype="10" fill="hold" grpId="0" nodeType="clickEffect">
                                  <p:stCondLst>
                                    <p:cond delay="0"/>
                                  </p:stCondLst>
                                  <p:childTnLst>
                                    <p:set>
                                      <p:cBhvr>
                                        <p:cTn id="59" dur="1" fill="hold">
                                          <p:stCondLst>
                                            <p:cond delay="0"/>
                                          </p:stCondLst>
                                        </p:cTn>
                                        <p:tgtEl>
                                          <p:spTgt spid="22536"/>
                                        </p:tgtEl>
                                        <p:attrNameLst>
                                          <p:attrName>style.visibility</p:attrName>
                                        </p:attrNameLst>
                                      </p:cBhvr>
                                      <p:to>
                                        <p:strVal val="visible"/>
                                      </p:to>
                                    </p:set>
                                    <p:animEffect transition="in" filter="blinds(horizontal)">
                                      <p:cBhvr>
                                        <p:cTn id="60" dur="500"/>
                                        <p:tgtEl>
                                          <p:spTgt spid="225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p:bldP spid="22535" grpId="0"/>
      <p:bldP spid="22536" grpId="0"/>
      <p:bldP spid="22537" grpId="0"/>
      <p:bldP spid="22539" grpId="0"/>
      <p:bldP spid="22540" grpId="0"/>
      <p:bldP spid="22541" grpId="0"/>
      <p:bldP spid="22542" grpId="0"/>
      <p:bldP spid="22543"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 name="组合 2"/>
          <p:cNvGrpSpPr/>
          <p:nvPr/>
        </p:nvGrpSpPr>
        <p:grpSpPr>
          <a:xfrm>
            <a:off x="2298303" y="220777"/>
            <a:ext cx="7596759" cy="5417713"/>
            <a:chOff x="2612855" y="-73627"/>
            <a:chExt cx="9416536" cy="6671773"/>
          </a:xfrm>
        </p:grpSpPr>
        <p:pic>
          <p:nvPicPr>
            <p:cNvPr id="1026" name="Picture 2"/>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t="7050" r="-1552" b="6681"/>
            <a:stretch>
              <a:fillRect/>
            </a:stretch>
          </p:blipFill>
          <p:spPr bwMode="auto">
            <a:xfrm>
              <a:off x="2911964" y="189434"/>
              <a:ext cx="9040689"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028391" y="3933850"/>
              <a:ext cx="2016224"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612855" y="4146814"/>
              <a:ext cx="1567664"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834437" y="1427326"/>
              <a:ext cx="1714234" cy="2191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4049952" y="3138703"/>
              <a:ext cx="1852863"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5332647" y="3008782"/>
              <a:ext cx="402235" cy="421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6988831" y="-73627"/>
              <a:ext cx="5040560" cy="49795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460416" y="2418622"/>
              <a:ext cx="584199" cy="1022056"/>
            </a:xfrm>
            <a:prstGeom prst="rect">
              <a:avLst/>
            </a:prstGeom>
            <a:noFill/>
            <a:ln w="19050">
              <a:solidFill>
                <a:schemeClr val="tx1"/>
              </a:solidFill>
              <a:prstDash val="dash"/>
            </a:ln>
          </p:spPr>
          <p:txBody>
            <a:bodyPr wrap="square" rtlCol="0">
              <a:spAutoFit/>
            </a:bodyPr>
            <a:lstStyle>
              <a:defPPr/>
            </a:lstStyle>
            <a:p>
              <a:pPr/>
              <a:r>
                <a:rPr lang="zh-CN" altLang="en-US" sz="2400" b="1" smtClean="0">
                  <a:latin typeface="华文隶书" panose="02010800040101010101" pitchFamily="2" charset="-122"/>
                  <a:ea typeface="华文隶书" panose="02010800040101010101" pitchFamily="2" charset="-122"/>
                </a:rPr>
                <a:t>英国</a:t>
              </a:r>
              <a:endParaRPr lang="zh-CN" altLang="en-US" sz="2400" b="1">
                <a:latin typeface="华文隶书" pitchFamily="2" charset="-122"/>
                <a:ea typeface="华文隶书" pitchFamily="2" charset="-122"/>
              </a:endParaRPr>
            </a:p>
          </p:txBody>
        </p:sp>
        <p:sp>
          <p:nvSpPr>
            <p:cNvPr id="5" name="TextBox 4"/>
            <p:cNvSpPr txBox="1"/>
            <p:nvPr/>
          </p:nvSpPr>
          <p:spPr>
            <a:xfrm rot="975874">
              <a:off x="2970873" y="4499685"/>
              <a:ext cx="548475" cy="1476390"/>
            </a:xfrm>
            <a:prstGeom prst="rect">
              <a:avLst/>
            </a:prstGeom>
            <a:noFill/>
            <a:ln w="19050">
              <a:solidFill>
                <a:schemeClr val="tx1"/>
              </a:solidFill>
              <a:prstDash val="dash"/>
            </a:ln>
          </p:spPr>
          <p:txBody>
            <a:bodyPr wrap="square" rtlCol="0">
              <a:spAutoFit/>
            </a:bodyPr>
            <a:lstStyle>
              <a:defPPr/>
            </a:lstStyle>
            <a:p>
              <a:pPr/>
              <a:r>
                <a:rPr lang="zh-CN" altLang="en-US" sz="2400" b="1" smtClean="0">
                  <a:latin typeface="华文隶书" panose="02010800040101010101" pitchFamily="2" charset="-122"/>
                  <a:ea typeface="华文隶书" panose="02010800040101010101" pitchFamily="2" charset="-122"/>
                </a:rPr>
                <a:t>葡萄牙</a:t>
              </a:r>
              <a:endParaRPr lang="zh-CN" altLang="en-US" sz="2400" b="1">
                <a:latin typeface="华文隶书" panose="02010800040101010101" pitchFamily="2" charset="-122"/>
                <a:ea typeface="华文隶书" panose="02010800040101010101" pitchFamily="2" charset="-122"/>
              </a:endParaRPr>
            </a:p>
          </p:txBody>
        </p:sp>
        <p:sp>
          <p:nvSpPr>
            <p:cNvPr id="15" name="TextBox 14"/>
            <p:cNvSpPr txBox="1"/>
            <p:nvPr/>
          </p:nvSpPr>
          <p:spPr>
            <a:xfrm>
              <a:off x="3775714" y="4446272"/>
              <a:ext cx="548475" cy="1476390"/>
            </a:xfrm>
            <a:prstGeom prst="rect">
              <a:avLst/>
            </a:prstGeom>
            <a:noFill/>
            <a:ln w="19050">
              <a:solidFill>
                <a:schemeClr val="tx1"/>
              </a:solidFill>
              <a:prstDash val="dash"/>
            </a:ln>
          </p:spPr>
          <p:txBody>
            <a:bodyPr wrap="square" rtlCol="0">
              <a:spAutoFit/>
            </a:bodyPr>
            <a:lstStyle>
              <a:defPPr/>
            </a:lstStyle>
            <a:p>
              <a:pPr/>
              <a:r>
                <a:rPr lang="zh-CN" altLang="en-US" sz="2400" b="1" smtClean="0">
                  <a:latin typeface="华文隶书" panose="02010800040101010101" pitchFamily="2" charset="-122"/>
                  <a:ea typeface="华文隶书" panose="02010800040101010101" pitchFamily="2" charset="-122"/>
                </a:rPr>
                <a:t>西班牙</a:t>
              </a:r>
              <a:endParaRPr lang="zh-CN" altLang="en-US" sz="2400" b="1">
                <a:latin typeface="华文隶书" panose="02010800040101010101" pitchFamily="2" charset="-122"/>
                <a:ea typeface="华文隶书" panose="02010800040101010101" pitchFamily="2" charset="-122"/>
              </a:endParaRPr>
            </a:p>
          </p:txBody>
        </p:sp>
        <p:sp>
          <p:nvSpPr>
            <p:cNvPr id="16" name="TextBox 15"/>
            <p:cNvSpPr txBox="1"/>
            <p:nvPr/>
          </p:nvSpPr>
          <p:spPr>
            <a:xfrm>
              <a:off x="4704029" y="3618960"/>
              <a:ext cx="548475" cy="1022056"/>
            </a:xfrm>
            <a:prstGeom prst="rect">
              <a:avLst/>
            </a:prstGeom>
            <a:noFill/>
            <a:ln w="19050">
              <a:solidFill>
                <a:schemeClr val="tx1"/>
              </a:solidFill>
              <a:prstDash val="dash"/>
            </a:ln>
          </p:spPr>
          <p:txBody>
            <a:bodyPr wrap="square" rtlCol="0">
              <a:spAutoFit/>
            </a:bodyPr>
            <a:lstStyle>
              <a:defPPr/>
            </a:lstStyle>
            <a:p>
              <a:pPr/>
              <a:r>
                <a:rPr lang="zh-CN" altLang="en-US" sz="2400" b="1">
                  <a:latin typeface="华文隶书" panose="02010800040101010101" pitchFamily="2" charset="-122"/>
                  <a:ea typeface="华文隶书" panose="02010800040101010101" pitchFamily="2" charset="-122"/>
                </a:rPr>
                <a:t>法国</a:t>
              </a:r>
            </a:p>
          </p:txBody>
        </p:sp>
        <p:sp>
          <p:nvSpPr>
            <p:cNvPr id="17" name="TextBox 16"/>
            <p:cNvSpPr txBox="1"/>
            <p:nvPr/>
          </p:nvSpPr>
          <p:spPr>
            <a:xfrm>
              <a:off x="5460644" y="2348436"/>
              <a:ext cx="548475" cy="1022056"/>
            </a:xfrm>
            <a:prstGeom prst="rect">
              <a:avLst/>
            </a:prstGeom>
            <a:noFill/>
            <a:ln w="19050">
              <a:solidFill>
                <a:schemeClr val="tx1"/>
              </a:solidFill>
              <a:prstDash val="dash"/>
            </a:ln>
          </p:spPr>
          <p:txBody>
            <a:bodyPr wrap="square" rtlCol="0">
              <a:spAutoFit/>
            </a:bodyPr>
            <a:lstStyle>
              <a:defPPr/>
            </a:lstStyle>
            <a:p>
              <a:pPr/>
              <a:r>
                <a:rPr lang="zh-CN" altLang="en-US" sz="2400" b="1" smtClean="0">
                  <a:latin typeface="华文隶书" panose="02010800040101010101" pitchFamily="2" charset="-122"/>
                  <a:ea typeface="华文隶书" panose="02010800040101010101" pitchFamily="2" charset="-122"/>
                </a:rPr>
                <a:t>荷兰</a:t>
              </a:r>
              <a:endParaRPr lang="zh-CN" altLang="en-US" sz="2400" b="1">
                <a:latin typeface="华文隶书" panose="02010800040101010101" pitchFamily="2" charset="-122"/>
                <a:ea typeface="华文隶书" panose="02010800040101010101" pitchFamily="2" charset="-122"/>
              </a:endParaRPr>
            </a:p>
          </p:txBody>
        </p:sp>
        <p:sp>
          <p:nvSpPr>
            <p:cNvPr id="18" name="TextBox 17"/>
            <p:cNvSpPr txBox="1"/>
            <p:nvPr/>
          </p:nvSpPr>
          <p:spPr>
            <a:xfrm>
              <a:off x="8500999" y="2111353"/>
              <a:ext cx="1728192" cy="1022056"/>
            </a:xfrm>
            <a:prstGeom prst="rect">
              <a:avLst/>
            </a:prstGeom>
            <a:noFill/>
            <a:ln w="19050">
              <a:solidFill>
                <a:schemeClr val="tx1"/>
              </a:solidFill>
              <a:prstDash val="dash"/>
            </a:ln>
          </p:spPr>
          <p:txBody>
            <a:bodyPr wrap="square" rtlCol="0">
              <a:spAutoFit/>
            </a:bodyPr>
            <a:lstStyle>
              <a:defPPr/>
            </a:lstStyle>
            <a:p>
              <a:pPr/>
              <a:r>
                <a:rPr lang="zh-CN" altLang="en-US" sz="2400" b="1" smtClean="0">
                  <a:latin typeface="华文隶书" panose="02010800040101010101" pitchFamily="2" charset="-122"/>
                  <a:ea typeface="华文隶书" panose="02010800040101010101" pitchFamily="2" charset="-122"/>
                </a:rPr>
                <a:t>俄       国</a:t>
              </a:r>
              <a:endParaRPr lang="zh-CN" altLang="en-US" sz="2400" b="1">
                <a:latin typeface="华文隶书" panose="02010800040101010101" pitchFamily="2" charset="-122"/>
                <a:ea typeface="华文隶书" panose="02010800040101010101" pitchFamily="2" charset="-122"/>
              </a:endParaRPr>
            </a:p>
          </p:txBody>
        </p:sp>
      </p:grpSp>
      <p:sp>
        <p:nvSpPr>
          <p:cNvPr id="19" name="矩形 18"/>
          <p:cNvSpPr/>
          <p:nvPr/>
        </p:nvSpPr>
        <p:spPr>
          <a:xfrm>
            <a:off x="3693330" y="1433882"/>
            <a:ext cx="1583418" cy="64790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2" name="文本框 1"/>
          <p:cNvSpPr txBox="1"/>
          <p:nvPr/>
        </p:nvSpPr>
        <p:spPr>
          <a:xfrm>
            <a:off x="1668145" y="5389245"/>
            <a:ext cx="9738360" cy="1198880"/>
          </a:xfrm>
          <a:prstGeom prst="rect">
            <a:avLst/>
          </a:prstGeom>
          <a:noFill/>
        </p:spPr>
        <p:txBody>
          <a:bodyPr wrap="square" rtlCol="0">
            <a:spAutoFit/>
          </a:bodyPr>
          <a:lstStyle>
            <a:defPPr/>
          </a:lstStyle>
          <a:p>
            <a:pPr/>
            <a:r>
              <a:rPr lang="zh-CN" altLang="en-US" sz="3600"/>
              <a:t>为什么葡萄牙与西班牙能够率先进行的航海探险</a:t>
            </a:r>
            <a:r>
              <a:rPr lang="en-US" altLang="zh-CN" sz="3600"/>
              <a:t>?</a:t>
            </a: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556250" y="216535"/>
            <a:ext cx="5812790" cy="521970"/>
          </a:xfrm>
          <a:prstGeom prst="rect">
            <a:avLst/>
          </a:prstGeom>
          <a:noFill/>
          <a:ln w="57150">
            <a:solidFill>
              <a:schemeClr val="tx1"/>
            </a:solidFill>
          </a:ln>
        </p:spPr>
        <p:txBody>
          <a:bodyPr wrap="square" rtlCol="0">
            <a:spAutoFit/>
          </a:bodyPr>
          <a:lstStyle>
            <a:defPPr/>
          </a:lstStyle>
          <a:p>
            <a:pPr/>
            <a:r>
              <a:rPr lang="zh-CN" altLang="zh-CN" sz="2800" b="1" smtClean="0">
                <a:solidFill>
                  <a:srgbClr val="FF0000"/>
                </a:solidFill>
                <a:latin typeface="微软雅黑" panose="020b0503020204020204" charset="-122"/>
                <a:ea typeface="微软雅黑" panose="020b0503020204020204" charset="-122"/>
              </a:rPr>
              <a:t>伊比利亚半岛：</a:t>
            </a:r>
            <a:r>
              <a:rPr lang="zh-CN" altLang="en-US" sz="2800" b="1" smtClean="0">
                <a:solidFill>
                  <a:srgbClr val="000099"/>
                </a:solidFill>
                <a:latin typeface="微软雅黑" panose="020b0503020204020204" charset="-122"/>
                <a:ea typeface="微软雅黑" panose="020b0503020204020204" charset="-122"/>
              </a:rPr>
              <a:t>  </a:t>
            </a:r>
            <a:r>
              <a:rPr lang="en-US" altLang="zh-CN" sz="2800" b="1" smtClean="0">
                <a:solidFill>
                  <a:srgbClr val="000099"/>
                </a:solidFill>
                <a:latin typeface="微软雅黑" panose="020b0503020204020204" charset="-122"/>
                <a:ea typeface="微软雅黑" panose="020b0503020204020204" charset="-122"/>
              </a:rPr>
              <a:t> </a:t>
            </a:r>
            <a:r>
              <a:rPr lang="zh-CN" altLang="en-US" sz="2800" b="1" smtClean="0">
                <a:solidFill>
                  <a:srgbClr val="000099"/>
                </a:solidFill>
                <a:latin typeface="微软雅黑" panose="020b0503020204020204" charset="-122"/>
                <a:ea typeface="微软雅黑" panose="020b0503020204020204" charset="-122"/>
              </a:rPr>
              <a:t>葡萄牙、西班牙</a:t>
            </a:r>
            <a:endParaRPr lang="zh-CN" altLang="en-US" sz="2800" b="1">
              <a:solidFill>
                <a:srgbClr val="000099"/>
              </a:solidFill>
              <a:latin typeface="微软雅黑" panose="020b0503020204020204" charset="-122"/>
              <a:ea typeface="微软雅黑"/>
            </a:endParaRPr>
          </a:p>
        </p:txBody>
      </p:sp>
      <p:pic>
        <p:nvPicPr>
          <p:cNvPr id="7" name="图片 6"/>
          <p:cNvPicPr>
            <a:picLocks noChangeAspect="1"/>
          </p:cNvPicPr>
          <p:nvPr/>
        </p:nvPicPr>
        <p:blipFill>
          <a:blip r:embed="rId2"/>
          <a:srcRect l="39500" t="17144" r="12715" b="4127"/>
          <a:stretch>
            <a:fillRect/>
          </a:stretch>
        </p:blipFill>
        <p:spPr>
          <a:xfrm>
            <a:off x="167055" y="943478"/>
            <a:ext cx="4818184" cy="5044608"/>
          </a:xfrm>
          <a:prstGeom prst="rect">
            <a:avLst/>
          </a:prstGeom>
        </p:spPr>
      </p:pic>
      <p:sp>
        <p:nvSpPr>
          <p:cNvPr id="8" name="椭圆 7"/>
          <p:cNvSpPr/>
          <p:nvPr/>
        </p:nvSpPr>
        <p:spPr>
          <a:xfrm rot="21427704">
            <a:off x="392424" y="3719273"/>
            <a:ext cx="2417660" cy="1504149"/>
          </a:xfrm>
          <a:prstGeom prst="ellipse">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9" name="矩形 8"/>
          <p:cNvSpPr/>
          <p:nvPr/>
        </p:nvSpPr>
        <p:spPr>
          <a:xfrm>
            <a:off x="5266592" y="920905"/>
            <a:ext cx="6392007" cy="3046095"/>
          </a:xfrm>
          <a:prstGeom prst="rect">
            <a:avLst/>
          </a:prstGeom>
        </p:spPr>
        <p:txBody>
          <a:bodyPr wrap="square">
            <a:spAutoFit/>
          </a:bodyPr>
          <a:lstStyle>
            <a:defPPr/>
          </a:lstStyle>
          <a:p>
            <a:pPr/>
            <a:r>
              <a:rPr lang="zh-CN" altLang="en-US" sz="2400" b="1" smtClean="0">
                <a:latin typeface="黑体" panose="02010609060101010101" pitchFamily="49" charset="-122"/>
                <a:ea typeface="黑体" panose="02010609060101010101" pitchFamily="49" charset="-122"/>
              </a:rPr>
              <a:t>  </a:t>
            </a:r>
            <a:r>
              <a:rPr lang="zh-CN" altLang="en-US" sz="2400" b="1" smtClean="0">
                <a:solidFill>
                  <a:schemeClr val="tx1"/>
                </a:solidFill>
                <a:latin typeface="黑体" panose="02010609060101010101" pitchFamily="49" charset="-122"/>
                <a:ea typeface="黑体" panose="02010609060101010101" pitchFamily="49" charset="-122"/>
              </a:rPr>
              <a:t>当时欧洲各国君主依仗武力，强化王权，积极扩张。西班牙和葡萄牙首先把扩张的目光投向欧洲大陆之外的地区。</a:t>
            </a:r>
            <a:endParaRPr lang="en-US" altLang="zh-CN" sz="2400" b="1" smtClean="0">
              <a:solidFill>
                <a:schemeClr val="tx1"/>
              </a:solidFill>
              <a:latin typeface="黑体" pitchFamily="49" charset="-122"/>
              <a:ea typeface="黑体" pitchFamily="49" charset="-122"/>
            </a:endParaRPr>
          </a:p>
          <a:p>
            <a:pPr/>
            <a:r>
              <a:rPr lang="zh-CN" altLang="en-US" sz="2400" b="1" smtClean="0">
                <a:solidFill>
                  <a:schemeClr val="tx1"/>
                </a:solidFill>
                <a:latin typeface="黑体" panose="02010609060101010101" pitchFamily="49" charset="-122"/>
                <a:ea typeface="黑体" panose="02010609060101010101" pitchFamily="49" charset="-122"/>
              </a:rPr>
              <a:t>  信奉天主教的葡萄牙人和西班牙人，在反抗穆斯林</a:t>
            </a:r>
            <a:r>
              <a:rPr lang="en-US" altLang="zh-CN" sz="2400" b="1" smtClean="0">
                <a:solidFill>
                  <a:schemeClr val="tx1"/>
                </a:solidFill>
                <a:latin typeface="黑体" panose="02010609060101010101" pitchFamily="49" charset="-122"/>
                <a:ea typeface="黑体" panose="02010609060101010101" pitchFamily="49" charset="-122"/>
              </a:rPr>
              <a:t>(</a:t>
            </a:r>
            <a:r>
              <a:rPr lang="zh-CN" altLang="en-US" sz="2400" b="1" smtClean="0">
                <a:solidFill>
                  <a:schemeClr val="tx1"/>
                </a:solidFill>
                <a:latin typeface="黑体" panose="02010609060101010101" pitchFamily="49" charset="-122"/>
                <a:ea typeface="黑体" panose="02010609060101010101" pitchFamily="49" charset="-122"/>
              </a:rPr>
              <a:t>摩尔人）统治和压迫的斗争（“收复失地运动”</a:t>
            </a:r>
            <a:r>
              <a:rPr lang="en-US" altLang="zh-CN" sz="2400" b="1" smtClean="0">
                <a:solidFill>
                  <a:schemeClr val="tx1"/>
                </a:solidFill>
                <a:latin typeface="黑体" panose="02010609060101010101" pitchFamily="49" charset="-122"/>
                <a:ea typeface="黑体" panose="02010609060101010101" pitchFamily="49" charset="-122"/>
              </a:rPr>
              <a:t>718-1492</a:t>
            </a:r>
            <a:r>
              <a:rPr lang="zh-CN" altLang="en-US" sz="2400" b="1" smtClean="0">
                <a:solidFill>
                  <a:schemeClr val="tx1"/>
                </a:solidFill>
                <a:latin typeface="黑体" panose="02010609060101010101" pitchFamily="49" charset="-122"/>
                <a:ea typeface="黑体" panose="02010609060101010101" pitchFamily="49" charset="-122"/>
              </a:rPr>
              <a:t>），产生了强烈的民族情绪和宗教情绪，当他们在向海外扩张时也把传播基督教作为自己的精神动力。</a:t>
            </a:r>
          </a:p>
        </p:txBody>
      </p:sp>
      <p:sp>
        <p:nvSpPr>
          <p:cNvPr id="10" name="椭圆 9"/>
          <p:cNvSpPr/>
          <p:nvPr/>
        </p:nvSpPr>
        <p:spPr>
          <a:xfrm>
            <a:off x="126966" y="5527795"/>
            <a:ext cx="2396427" cy="62085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2" name="矩形 11"/>
          <p:cNvSpPr/>
          <p:nvPr/>
        </p:nvSpPr>
        <p:spPr>
          <a:xfrm>
            <a:off x="126911" y="943682"/>
            <a:ext cx="1866900" cy="2676525"/>
          </a:xfrm>
          <a:prstGeom prst="rect">
            <a:avLst/>
          </a:prstGeom>
          <a:solidFill>
            <a:srgbClr val="FFFF00"/>
          </a:solidFill>
        </p:spPr>
        <p:txBody>
          <a:bodyPr wrap="none">
            <a:spAutoFit/>
          </a:bodyPr>
          <a:lstStyle>
            <a:defPPr/>
          </a:lstStyle>
          <a:p>
            <a:pPr/>
            <a:r>
              <a:rPr lang="zh-CN" altLang="en-US" sz="2400" b="1" smtClean="0">
                <a:latin typeface="黑体" panose="02010609060101010101" pitchFamily="49" charset="-122"/>
                <a:ea typeface="黑体" panose="02010609060101010101" pitchFamily="49" charset="-122"/>
              </a:rPr>
              <a:t> 民族君主国</a:t>
            </a:r>
            <a:endParaRPr lang="en-US" altLang="zh-CN" sz="2400" b="1" smtClean="0">
              <a:latin typeface="黑体" pitchFamily="49" charset="-122"/>
              <a:ea typeface="黑体" pitchFamily="49" charset="-122"/>
            </a:endParaRPr>
          </a:p>
          <a:p>
            <a:pPr/>
            <a:r>
              <a:rPr lang="zh-CN" altLang="en-US" sz="2400" b="1" smtClean="0">
                <a:latin typeface="黑体" panose="02010609060101010101" pitchFamily="49" charset="-122"/>
                <a:ea typeface="黑体" panose="02010609060101010101" pitchFamily="49" charset="-122"/>
              </a:rPr>
              <a:t>  王权强化</a:t>
            </a:r>
            <a:endParaRPr lang="en-US" altLang="zh-CN" sz="2400" b="1" smtClean="0">
              <a:latin typeface="黑体" panose="02010609060101010101" pitchFamily="49" charset="-122"/>
              <a:ea typeface="黑体" panose="02010609060101010101" pitchFamily="49" charset="-122"/>
            </a:endParaRPr>
          </a:p>
          <a:p>
            <a:pPr/>
            <a:r>
              <a:rPr lang="zh-CN" altLang="en-US" sz="2400" b="1" smtClean="0">
                <a:latin typeface="黑体" panose="02010609060101010101" pitchFamily="49" charset="-122"/>
                <a:ea typeface="黑体" panose="02010609060101010101" pitchFamily="49" charset="-122"/>
              </a:rPr>
              <a:t>  积极扩张</a:t>
            </a:r>
            <a:endParaRPr lang="en-US" altLang="zh-CN" sz="2400" b="1" smtClean="0">
              <a:latin typeface="黑体" panose="02010609060101010101" pitchFamily="49" charset="-122"/>
              <a:ea typeface="黑体" panose="02010609060101010101" pitchFamily="49" charset="-122"/>
            </a:endParaRPr>
          </a:p>
          <a:p>
            <a:pPr/>
            <a:r>
              <a:rPr lang="zh-CN" altLang="en-US" sz="2400" b="1" smtClean="0">
                <a:latin typeface="黑体" panose="02010609060101010101" pitchFamily="49" charset="-122"/>
                <a:ea typeface="黑体" panose="02010609060101010101" pitchFamily="49" charset="-122"/>
              </a:rPr>
              <a:t>  经济利益 </a:t>
            </a:r>
            <a:endParaRPr lang="en-US" altLang="zh-CN" sz="2400" b="1" smtClean="0">
              <a:latin typeface="黑体" panose="02010609060101010101" pitchFamily="49" charset="-122"/>
              <a:ea typeface="黑体" panose="02010609060101010101" pitchFamily="49" charset="-122"/>
            </a:endParaRPr>
          </a:p>
          <a:p>
            <a:pPr/>
            <a:r>
              <a:rPr lang="zh-CN" altLang="en-US" sz="2400" b="1" smtClean="0">
                <a:latin typeface="黑体" panose="02010609060101010101" pitchFamily="49" charset="-122"/>
                <a:ea typeface="黑体" panose="02010609060101010101" pitchFamily="49" charset="-122"/>
              </a:rPr>
              <a:t>  民族情绪</a:t>
            </a:r>
            <a:endParaRPr lang="en-US" altLang="zh-CN" sz="2400" b="1" smtClean="0">
              <a:latin typeface="黑体" panose="02010609060101010101" pitchFamily="49" charset="-122"/>
              <a:ea typeface="黑体" panose="02010609060101010101" pitchFamily="49" charset="-122"/>
            </a:endParaRPr>
          </a:p>
          <a:p>
            <a:pPr/>
            <a:r>
              <a:rPr lang="zh-CN" altLang="en-US" sz="2400" b="1" smtClean="0">
                <a:latin typeface="黑体" panose="02010609060101010101" pitchFamily="49" charset="-122"/>
                <a:ea typeface="黑体" panose="02010609060101010101" pitchFamily="49" charset="-122"/>
              </a:rPr>
              <a:t>  宗教情绪</a:t>
            </a:r>
          </a:p>
          <a:p>
            <a:pPr/>
            <a:r>
              <a:rPr lang="zh-CN" altLang="en-US" sz="2400" b="1">
                <a:latin typeface="黑体" panose="02010609060101010101" pitchFamily="49" charset="-122"/>
                <a:ea typeface="黑体" panose="02010609060101010101" pitchFamily="49" charset="-122"/>
              </a:rPr>
              <a:t>  地理位置</a:t>
            </a:r>
          </a:p>
        </p:txBody>
      </p:sp>
      <p:sp>
        <p:nvSpPr>
          <p:cNvPr id="13" name="矩形 12"/>
          <p:cNvSpPr/>
          <p:nvPr/>
        </p:nvSpPr>
        <p:spPr>
          <a:xfrm>
            <a:off x="5100906" y="3966646"/>
            <a:ext cx="6723185" cy="2306955"/>
          </a:xfrm>
          <a:prstGeom prst="rect">
            <a:avLst/>
          </a:prstGeom>
          <a:solidFill>
            <a:schemeClr val="bg1">
              <a:lumMod val="95000"/>
            </a:schemeClr>
          </a:solidFill>
        </p:spPr>
        <p:txBody>
          <a:bodyPr wrap="square">
            <a:spAutoFit/>
          </a:bodyPr>
          <a:lstStyle>
            <a:defPPr/>
          </a:lstStyle>
          <a:p>
            <a:pPr/>
            <a:r>
              <a:rPr lang="zh-CN" altLang="en-US" sz="2400" b="1" smtClean="0">
                <a:latin typeface="黑体" panose="02010609060101010101" pitchFamily="49" charset="-122"/>
                <a:ea typeface="黑体" panose="02010609060101010101" pitchFamily="49" charset="-122"/>
              </a:rPr>
              <a:t>    </a:t>
            </a:r>
            <a:r>
              <a:rPr lang="zh-CN" altLang="en-US" sz="2400" b="1" smtClean="0">
                <a:solidFill>
                  <a:schemeClr val="tx1"/>
                </a:solidFill>
                <a:latin typeface="黑体" panose="02010609060101010101" pitchFamily="49" charset="-122"/>
                <a:ea typeface="黑体" panose="02010609060101010101" pitchFamily="49" charset="-122"/>
              </a:rPr>
              <a:t>当时</a:t>
            </a:r>
            <a:r>
              <a:rPr lang="zh-CN" altLang="en-US" sz="2400" b="1">
                <a:solidFill>
                  <a:schemeClr val="tx1"/>
                </a:solidFill>
                <a:latin typeface="黑体" panose="02010609060101010101" pitchFamily="49" charset="-122"/>
                <a:ea typeface="黑体" panose="02010609060101010101" pitchFamily="49" charset="-122"/>
              </a:rPr>
              <a:t>，葡萄牙国内的政治条件和社会条件也都有利于它采取扩张主义</a:t>
            </a:r>
            <a:r>
              <a:rPr lang="zh-CN" altLang="en-US" sz="2400" b="1" smtClean="0">
                <a:solidFill>
                  <a:schemeClr val="tx1"/>
                </a:solidFill>
                <a:latin typeface="黑体" panose="02010609060101010101" pitchFamily="49" charset="-122"/>
                <a:ea typeface="黑体" panose="02010609060101010101" pitchFamily="49" charset="-122"/>
              </a:rPr>
              <a:t>。该王朝（阿维什王朝）对</a:t>
            </a:r>
            <a:r>
              <a:rPr lang="zh-CN" altLang="en-US" sz="2400" b="1">
                <a:solidFill>
                  <a:schemeClr val="tx1"/>
                </a:solidFill>
                <a:latin typeface="黑体" panose="02010609060101010101" pitchFamily="49" charset="-122"/>
                <a:ea typeface="黑体" panose="02010609060101010101" pitchFamily="49" charset="-122"/>
              </a:rPr>
              <a:t>其国内那批人数虽少但处于发展中的商业中产阶级的抱负基本上表示认同，并认识到从葡萄牙对海外扩张的势力中所获得的经济上的利益。</a:t>
            </a:r>
          </a:p>
          <a:p>
            <a:pPr/>
            <a:r>
              <a:rPr lang="zh-CN" altLang="en-US" sz="2400" b="1">
                <a:solidFill>
                  <a:schemeClr val="tx1"/>
                </a:solidFill>
                <a:latin typeface="黑体" panose="02010609060101010101" pitchFamily="49" charset="-122"/>
                <a:ea typeface="黑体" panose="02010609060101010101" pitchFamily="49" charset="-122"/>
              </a:rPr>
              <a:t>          </a:t>
            </a:r>
            <a:r>
              <a:rPr lang="zh-CN" altLang="en-US" sz="2400" b="1" smtClean="0">
                <a:solidFill>
                  <a:schemeClr val="tx1"/>
                </a:solidFill>
                <a:latin typeface="黑体" panose="02010609060101010101" pitchFamily="49" charset="-122"/>
                <a:ea typeface="黑体" panose="02010609060101010101" pitchFamily="49" charset="-122"/>
              </a:rPr>
              <a:t>──</a:t>
            </a:r>
            <a:r>
              <a:rPr lang="zh-CN" altLang="en-US" sz="2400" b="1">
                <a:solidFill>
                  <a:schemeClr val="tx1"/>
                </a:solidFill>
                <a:latin typeface="黑体" panose="02010609060101010101" pitchFamily="49" charset="-122"/>
                <a:ea typeface="黑体" panose="02010609060101010101" pitchFamily="49" charset="-122"/>
              </a:rPr>
              <a:t>戴维</a:t>
            </a:r>
            <a:r>
              <a:rPr lang="en-US" altLang="zh-CN" sz="2400" b="1">
                <a:solidFill>
                  <a:schemeClr val="tx1"/>
                </a:solidFill>
                <a:latin typeface="黑体" panose="02010609060101010101" pitchFamily="49" charset="-122"/>
                <a:ea typeface="黑体" panose="02010609060101010101" pitchFamily="49" charset="-122"/>
              </a:rPr>
              <a:t>·</a:t>
            </a:r>
            <a:r>
              <a:rPr lang="zh-CN" altLang="en-US" sz="2400" b="1">
                <a:solidFill>
                  <a:schemeClr val="tx1"/>
                </a:solidFill>
                <a:latin typeface="黑体" panose="02010609060101010101" pitchFamily="49" charset="-122"/>
                <a:ea typeface="黑体" panose="02010609060101010101" pitchFamily="49" charset="-122"/>
              </a:rPr>
              <a:t>阿诺德著</a:t>
            </a:r>
            <a:r>
              <a:rPr lang="en-US" altLang="zh-CN" sz="2400" b="1">
                <a:solidFill>
                  <a:schemeClr val="tx1"/>
                </a:solidFill>
                <a:latin typeface="黑体" panose="02010609060101010101" pitchFamily="49" charset="-122"/>
                <a:ea typeface="黑体" panose="02010609060101010101" pitchFamily="49" charset="-122"/>
              </a:rPr>
              <a:t>《</a:t>
            </a:r>
            <a:r>
              <a:rPr lang="zh-CN" altLang="en-US" sz="2400" b="1">
                <a:solidFill>
                  <a:schemeClr val="tx1"/>
                </a:solidFill>
                <a:latin typeface="黑体" panose="02010609060101010101" pitchFamily="49" charset="-122"/>
                <a:ea typeface="黑体" panose="02010609060101010101" pitchFamily="49" charset="-122"/>
              </a:rPr>
              <a:t>地理大发现</a:t>
            </a:r>
            <a:r>
              <a:rPr lang="en-US" altLang="zh-CN" sz="2400" b="1">
                <a:solidFill>
                  <a:schemeClr val="tx1"/>
                </a:solidFill>
                <a:latin typeface="黑体" panose="02010609060101010101" pitchFamily="49" charset="-122"/>
                <a:ea typeface="黑体" panose="02010609060101010101" pitchFamily="49"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5601" name="图片 12289" descr="新航路"/>
          <p:cNvPicPr>
            <a:picLocks noChangeAspect="1"/>
          </p:cNvPicPr>
          <p:nvPr/>
        </p:nvPicPr>
        <p:blipFill>
          <a:blip r:embed="rId2"/>
          <a:stretch>
            <a:fillRect/>
          </a:stretch>
        </p:blipFill>
        <p:spPr>
          <a:xfrm>
            <a:off x="2909888" y="1052513"/>
            <a:ext cx="6457950" cy="4699000"/>
          </a:xfrm>
          <a:prstGeom prst="rect">
            <a:avLst/>
          </a:prstGeom>
          <a:noFill/>
          <a:ln w="9525">
            <a:noFill/>
          </a:ln>
        </p:spPr>
      </p:pic>
      <p:sp>
        <p:nvSpPr>
          <p:cNvPr id="25602" name="矩形 12290"/>
          <p:cNvSpPr/>
          <p:nvPr/>
        </p:nvSpPr>
        <p:spPr>
          <a:xfrm>
            <a:off x="2909888" y="1106488"/>
            <a:ext cx="6457950" cy="4645025"/>
          </a:xfrm>
          <a:prstGeom prst="rect">
            <a:avLst/>
          </a:prstGeom>
          <a:noFill/>
          <a:ln w="44450" cap="flat" cmpd="sng">
            <a:solidFill>
              <a:schemeClr val="tx1"/>
            </a:solidFill>
            <a:prstDash val="solid"/>
            <a:miter/>
            <a:headEnd type="none" w="med" len="med"/>
            <a:tailEnd type="none" w="med" len="med"/>
          </a:ln>
        </p:spPr>
        <p:txBody>
          <a:bodyPr anchor="t"/>
          <a:lstStyle>
            <a:defPPr/>
          </a:lstStyle>
          <a:p>
            <a:pPr/>
            <a:endParaRPr lang="zh-CN" altLang="en-US" sz="100">
              <a:latin typeface="Arial" panose="020b0604020202020204" pitchFamily="34" charset="0"/>
              <a:ea typeface="宋体" panose="02010600030101010101" pitchFamily="2" charset="-122"/>
            </a:endParaRPr>
          </a:p>
        </p:txBody>
      </p:sp>
      <p:sp>
        <p:nvSpPr>
          <p:cNvPr id="25603" name="文本框 12291"/>
          <p:cNvSpPr txBox="1"/>
          <p:nvPr/>
        </p:nvSpPr>
        <p:spPr>
          <a:xfrm>
            <a:off x="7067550" y="1106488"/>
            <a:ext cx="2119313" cy="460375"/>
          </a:xfrm>
          <a:prstGeom prst="rect">
            <a:avLst/>
          </a:prstGeom>
          <a:solidFill>
            <a:schemeClr val="bg1"/>
          </a:solidFill>
          <a:ln w="9525">
            <a:noFill/>
          </a:ln>
        </p:spPr>
        <p:txBody>
          <a:bodyPr anchor="t">
            <a:spAutoFit/>
          </a:bodyPr>
          <a:lstStyle>
            <a:defPPr/>
          </a:lstStyle>
          <a:p>
            <a:pPr algn="ctr">
              <a:spcBef>
                <a:spcPct val="50000"/>
              </a:spcBef>
            </a:pPr>
            <a:r>
              <a:rPr lang="zh-CN" altLang="en-US" sz="2400" b="1">
                <a:latin typeface="Times New Roman" panose="02020603050405020304" pitchFamily="18" charset="0"/>
                <a:ea typeface="黑体" panose="02010609060101010101" pitchFamily="49" charset="-122"/>
              </a:rPr>
              <a:t>新航路的开辟</a:t>
            </a:r>
            <a:endParaRPr lang="zh-CN" altLang="en-US" sz="2400" b="1">
              <a:latin typeface="Times New Roman" pitchFamily="18" charset="0"/>
              <a:ea typeface="黑体" pitchFamily="49" charset="-122"/>
            </a:endParaRPr>
          </a:p>
        </p:txBody>
      </p:sp>
      <p:sp>
        <p:nvSpPr>
          <p:cNvPr id="25604" name="八边形 12292"/>
          <p:cNvSpPr/>
          <p:nvPr/>
        </p:nvSpPr>
        <p:spPr>
          <a:xfrm>
            <a:off x="5610225" y="5049838"/>
            <a:ext cx="57150" cy="57150"/>
          </a:xfrm>
          <a:prstGeom prst="octagon">
            <a:avLst>
              <a:gd name="adj" fmla="val 29287"/>
            </a:avLst>
          </a:prstGeom>
          <a:solidFill>
            <a:srgbClr val="FF0000"/>
          </a:solidFill>
          <a:ln w="9525" cap="flat" cmpd="sng">
            <a:solidFill>
              <a:srgbClr val="FF0000"/>
            </a:solidFill>
            <a:prstDash val="solid"/>
            <a:miter/>
            <a:headEnd type="none" w="med" len="med"/>
            <a:tailEnd type="none" w="med" len="med"/>
          </a:ln>
        </p:spPr>
        <p:txBody>
          <a:bodyPr anchor="t"/>
          <a:lstStyle>
            <a:defPPr/>
          </a:lstStyle>
          <a:p>
            <a:pPr/>
            <a:endParaRPr lang="zh-CN" altLang="en-US" sz="100">
              <a:latin typeface="Arial" panose="02080604020202020204" pitchFamily="34" charset="0"/>
              <a:ea typeface="宋体" panose="02010600030101010101" pitchFamily="2" charset="-122"/>
            </a:endParaRPr>
          </a:p>
        </p:txBody>
      </p:sp>
      <p:sp>
        <p:nvSpPr>
          <p:cNvPr id="25605" name="矩形 12293"/>
          <p:cNvSpPr/>
          <p:nvPr/>
        </p:nvSpPr>
        <p:spPr>
          <a:xfrm>
            <a:off x="7716838" y="3486150"/>
            <a:ext cx="207962" cy="66675"/>
          </a:xfrm>
          <a:prstGeom prst="rect">
            <a:avLst/>
          </a:prstGeom>
          <a:noFill/>
          <a:ln w="9525">
            <a:noFill/>
          </a:ln>
        </p:spPr>
        <p:txBody>
          <a:bodyPr anchor="t"/>
          <a:lstStyle>
            <a:defPPr/>
          </a:lstStyle>
          <a:p>
            <a:pPr/>
            <a:endParaRPr lang="zh-CN" altLang="en-US" sz="100">
              <a:latin typeface="Arial" panose="02080604020202020204" pitchFamily="34" charset="0"/>
              <a:ea typeface="宋体" panose="02010600030101010101" pitchFamily="2" charset="-122"/>
            </a:endParaRPr>
          </a:p>
        </p:txBody>
      </p:sp>
      <p:grpSp>
        <p:nvGrpSpPr>
          <p:cNvPr id="12295" name="组合 12294"/>
          <p:cNvGrpSpPr/>
          <p:nvPr/>
        </p:nvGrpSpPr>
        <p:grpSpPr>
          <a:xfrm>
            <a:off x="4745038" y="3159125"/>
            <a:ext cx="1012825" cy="1870075"/>
            <a:chOff x="1718" y="2005"/>
            <a:chExt cx="850" cy="1571"/>
          </a:xfrm>
        </p:grpSpPr>
        <p:sp>
          <p:nvSpPr>
            <p:cNvPr id="25607" name="任意多边形 12295"/>
            <p:cNvSpPr/>
            <p:nvPr/>
          </p:nvSpPr>
          <p:spPr>
            <a:xfrm>
              <a:off x="1718" y="2005"/>
              <a:ext cx="746" cy="1508"/>
            </a:xfrm>
            <a:custGeom>
              <a:rect l="0" t="0" r="0" b="0"/>
              <a:pathLst>
                <a:path w="746" h="1508">
                  <a:moveTo>
                    <a:pt x="223" y="0"/>
                  </a:moveTo>
                  <a:cubicBezTo>
                    <a:pt x="205" y="18"/>
                    <a:pt x="178" y="30"/>
                    <a:pt x="170" y="54"/>
                  </a:cubicBezTo>
                  <a:cubicBezTo>
                    <a:pt x="154" y="100"/>
                    <a:pt x="130" y="138"/>
                    <a:pt x="95" y="171"/>
                  </a:cubicBezTo>
                  <a:cubicBezTo>
                    <a:pt x="92" y="182"/>
                    <a:pt x="91" y="193"/>
                    <a:pt x="85" y="203"/>
                  </a:cubicBezTo>
                  <a:cubicBezTo>
                    <a:pt x="80" y="212"/>
                    <a:pt x="68" y="215"/>
                    <a:pt x="63" y="224"/>
                  </a:cubicBezTo>
                  <a:cubicBezTo>
                    <a:pt x="56" y="237"/>
                    <a:pt x="57" y="253"/>
                    <a:pt x="53" y="267"/>
                  </a:cubicBezTo>
                  <a:cubicBezTo>
                    <a:pt x="47" y="289"/>
                    <a:pt x="38" y="310"/>
                    <a:pt x="31" y="331"/>
                  </a:cubicBezTo>
                  <a:cubicBezTo>
                    <a:pt x="27" y="342"/>
                    <a:pt x="21" y="363"/>
                    <a:pt x="21" y="363"/>
                  </a:cubicBezTo>
                  <a:cubicBezTo>
                    <a:pt x="26" y="434"/>
                    <a:pt x="0" y="521"/>
                    <a:pt x="74" y="544"/>
                  </a:cubicBezTo>
                  <a:cubicBezTo>
                    <a:pt x="127" y="597"/>
                    <a:pt x="97" y="582"/>
                    <a:pt x="159" y="598"/>
                  </a:cubicBezTo>
                  <a:cubicBezTo>
                    <a:pt x="166" y="605"/>
                    <a:pt x="172" y="614"/>
                    <a:pt x="181" y="619"/>
                  </a:cubicBezTo>
                  <a:cubicBezTo>
                    <a:pt x="191" y="625"/>
                    <a:pt x="205" y="622"/>
                    <a:pt x="213" y="630"/>
                  </a:cubicBezTo>
                  <a:cubicBezTo>
                    <a:pt x="267" y="685"/>
                    <a:pt x="172" y="646"/>
                    <a:pt x="255" y="672"/>
                  </a:cubicBezTo>
                  <a:cubicBezTo>
                    <a:pt x="301" y="718"/>
                    <a:pt x="347" y="708"/>
                    <a:pt x="415" y="715"/>
                  </a:cubicBezTo>
                  <a:cubicBezTo>
                    <a:pt x="432" y="765"/>
                    <a:pt x="454" y="804"/>
                    <a:pt x="469" y="854"/>
                  </a:cubicBezTo>
                  <a:cubicBezTo>
                    <a:pt x="475" y="876"/>
                    <a:pt x="490" y="918"/>
                    <a:pt x="490" y="918"/>
                  </a:cubicBezTo>
                  <a:cubicBezTo>
                    <a:pt x="506" y="1027"/>
                    <a:pt x="506" y="1141"/>
                    <a:pt x="533" y="1248"/>
                  </a:cubicBezTo>
                  <a:cubicBezTo>
                    <a:pt x="547" y="1306"/>
                    <a:pt x="552" y="1376"/>
                    <a:pt x="597" y="1419"/>
                  </a:cubicBezTo>
                  <a:cubicBezTo>
                    <a:pt x="625" y="1508"/>
                    <a:pt x="666" y="1504"/>
                    <a:pt x="746" y="1504"/>
                  </a:cubicBezTo>
                </a:path>
              </a:pathLst>
            </a:custGeom>
            <a:noFill/>
            <a:ln w="57150" cap="flat" cmpd="sng">
              <a:solidFill>
                <a:srgbClr val="FFFF00"/>
              </a:solidFill>
              <a:prstDash val="solid"/>
              <a:round/>
              <a:headEnd type="none" w="med" len="med"/>
              <a:tailEnd type="none" w="med" len="med"/>
            </a:ln>
          </p:spPr>
          <p:txBody>
            <a:bodyPr/>
            <a:lstStyle>
              <a:defPPr/>
            </a:lstStyle>
            <a:p>
              <a:pPr/>
              <a:endParaRPr lang="zh-CN" altLang="en-US"/>
            </a:p>
          </p:txBody>
        </p:sp>
        <p:sp>
          <p:nvSpPr>
            <p:cNvPr id="25608" name="等腰三角形 12296"/>
            <p:cNvSpPr/>
            <p:nvPr/>
          </p:nvSpPr>
          <p:spPr>
            <a:xfrm rot="2778117">
              <a:off x="2448" y="3456"/>
              <a:ext cx="144" cy="96"/>
            </a:xfrm>
            <a:prstGeom prst="triangle">
              <a:avLst>
                <a:gd name="adj" fmla="val 50000"/>
              </a:avLst>
            </a:prstGeom>
            <a:solidFill>
              <a:srgbClr val="FFCC00"/>
            </a:solidFill>
            <a:ln w="9525" cap="flat" cmpd="sng">
              <a:solidFill>
                <a:srgbClr val="CC9900"/>
              </a:solidFill>
              <a:prstDash val="solid"/>
              <a:miter/>
              <a:headEnd type="none" w="med" len="med"/>
              <a:tailEnd type="none" w="med" len="med"/>
            </a:ln>
          </p:spPr>
          <p:txBody>
            <a:bodyPr anchor="t"/>
            <a:lstStyle>
              <a:defPPr/>
            </a:lstStyle>
            <a:p>
              <a:pPr/>
              <a:endParaRPr lang="zh-CN" altLang="en-US" sz="100">
                <a:latin typeface="Arial" panose="02080604020202020204" pitchFamily="34" charset="0"/>
                <a:ea typeface="宋体" panose="02010600030101010101" pitchFamily="2" charset="-122"/>
              </a:endParaRPr>
            </a:p>
          </p:txBody>
        </p:sp>
      </p:grpSp>
      <p:grpSp>
        <p:nvGrpSpPr>
          <p:cNvPr id="12298" name="组合 12297"/>
          <p:cNvGrpSpPr/>
          <p:nvPr/>
        </p:nvGrpSpPr>
        <p:grpSpPr>
          <a:xfrm>
            <a:off x="3665538" y="2835275"/>
            <a:ext cx="1371600" cy="593725"/>
            <a:chOff x="768" y="1709"/>
            <a:chExt cx="1163" cy="427"/>
          </a:xfrm>
        </p:grpSpPr>
        <p:sp>
          <p:nvSpPr>
            <p:cNvPr id="25610" name="任意多边形 12298"/>
            <p:cNvSpPr/>
            <p:nvPr/>
          </p:nvSpPr>
          <p:spPr>
            <a:xfrm>
              <a:off x="768" y="1760"/>
              <a:ext cx="1163" cy="376"/>
            </a:xfrm>
            <a:custGeom>
              <a:rect l="0" t="0" r="0" b="0"/>
              <a:pathLst>
                <a:path w="1163" h="376">
                  <a:moveTo>
                    <a:pt x="0" y="341"/>
                  </a:moveTo>
                  <a:cubicBezTo>
                    <a:pt x="21" y="345"/>
                    <a:pt x="43" y="345"/>
                    <a:pt x="64" y="352"/>
                  </a:cubicBezTo>
                  <a:cubicBezTo>
                    <a:pt x="76" y="356"/>
                    <a:pt x="83" y="372"/>
                    <a:pt x="96" y="373"/>
                  </a:cubicBezTo>
                  <a:cubicBezTo>
                    <a:pt x="128" y="376"/>
                    <a:pt x="160" y="366"/>
                    <a:pt x="192" y="363"/>
                  </a:cubicBezTo>
                  <a:cubicBezTo>
                    <a:pt x="231" y="322"/>
                    <a:pt x="216" y="286"/>
                    <a:pt x="277" y="267"/>
                  </a:cubicBezTo>
                  <a:cubicBezTo>
                    <a:pt x="281" y="256"/>
                    <a:pt x="281" y="244"/>
                    <a:pt x="288" y="235"/>
                  </a:cubicBezTo>
                  <a:cubicBezTo>
                    <a:pt x="300" y="219"/>
                    <a:pt x="331" y="192"/>
                    <a:pt x="331" y="192"/>
                  </a:cubicBezTo>
                  <a:cubicBezTo>
                    <a:pt x="357" y="113"/>
                    <a:pt x="335" y="103"/>
                    <a:pt x="405" y="85"/>
                  </a:cubicBezTo>
                  <a:cubicBezTo>
                    <a:pt x="409" y="74"/>
                    <a:pt x="407" y="60"/>
                    <a:pt x="416" y="53"/>
                  </a:cubicBezTo>
                  <a:cubicBezTo>
                    <a:pt x="456" y="25"/>
                    <a:pt x="584" y="7"/>
                    <a:pt x="629" y="0"/>
                  </a:cubicBezTo>
                  <a:cubicBezTo>
                    <a:pt x="807" y="4"/>
                    <a:pt x="1163" y="11"/>
                    <a:pt x="1163" y="11"/>
                  </a:cubicBezTo>
                </a:path>
              </a:pathLst>
            </a:custGeom>
            <a:noFill/>
            <a:ln w="38100" cap="flat" cmpd="sng">
              <a:solidFill>
                <a:srgbClr val="000000"/>
              </a:solidFill>
              <a:prstDash val="solid"/>
              <a:round/>
              <a:headEnd type="none" w="med" len="med"/>
              <a:tailEnd type="none" w="med" len="med"/>
            </a:ln>
          </p:spPr>
          <p:txBody>
            <a:bodyPr/>
            <a:lstStyle>
              <a:defPPr/>
            </a:lstStyle>
            <a:p>
              <a:pPr/>
              <a:endParaRPr lang="zh-CN" altLang="en-US"/>
            </a:p>
          </p:txBody>
        </p:sp>
        <p:sp>
          <p:nvSpPr>
            <p:cNvPr id="25611" name="等腰三角形 12299"/>
            <p:cNvSpPr/>
            <p:nvPr/>
          </p:nvSpPr>
          <p:spPr>
            <a:xfrm rot="6102030">
              <a:off x="1765" y="1706"/>
              <a:ext cx="141" cy="143"/>
            </a:xfrm>
            <a:prstGeom prst="triangle">
              <a:avLst>
                <a:gd name="adj" fmla="val 50000"/>
              </a:avLst>
            </a:prstGeom>
            <a:solidFill>
              <a:schemeClr val="accent1"/>
            </a:solidFill>
            <a:ln w="38100" cap="flat" cmpd="sng">
              <a:solidFill>
                <a:schemeClr val="tx2"/>
              </a:solidFill>
              <a:prstDash val="solid"/>
              <a:miter/>
              <a:headEnd type="none" w="med" len="med"/>
              <a:tailEnd type="none" w="med" len="med"/>
            </a:ln>
          </p:spPr>
          <p:txBody>
            <a:bodyPr anchor="t"/>
            <a:lstStyle>
              <a:defPPr/>
            </a:lstStyle>
            <a:p>
              <a:pPr/>
              <a:endParaRPr lang="zh-CN" altLang="en-US" sz="100">
                <a:latin typeface="Arial" panose="02080604020202020204" pitchFamily="34" charset="0"/>
                <a:ea typeface="宋体" panose="02010600030101010101" pitchFamily="2" charset="-122"/>
              </a:endParaRPr>
            </a:p>
          </p:txBody>
        </p:sp>
      </p:grpSp>
      <p:sp>
        <p:nvSpPr>
          <p:cNvPr id="12301" name="任意多边形 12300"/>
          <p:cNvSpPr/>
          <p:nvPr/>
        </p:nvSpPr>
        <p:spPr>
          <a:xfrm>
            <a:off x="3665538" y="2997200"/>
            <a:ext cx="1295400" cy="379413"/>
          </a:xfrm>
          <a:custGeom>
            <a:rect l="0" t="0" r="0" b="0"/>
            <a:pathLst>
              <a:path w="1114" h="183">
                <a:moveTo>
                  <a:pt x="1114" y="23"/>
                </a:moveTo>
                <a:cubicBezTo>
                  <a:pt x="1095" y="26"/>
                  <a:pt x="1026" y="29"/>
                  <a:pt x="997" y="44"/>
                </a:cubicBezTo>
                <a:cubicBezTo>
                  <a:pt x="985" y="50"/>
                  <a:pt x="977" y="61"/>
                  <a:pt x="965" y="66"/>
                </a:cubicBezTo>
                <a:cubicBezTo>
                  <a:pt x="951" y="71"/>
                  <a:pt x="840" y="87"/>
                  <a:pt x="837" y="87"/>
                </a:cubicBezTo>
                <a:cubicBezTo>
                  <a:pt x="649" y="80"/>
                  <a:pt x="459" y="89"/>
                  <a:pt x="272" y="66"/>
                </a:cubicBezTo>
                <a:cubicBezTo>
                  <a:pt x="237" y="62"/>
                  <a:pt x="220" y="13"/>
                  <a:pt x="186" y="2"/>
                </a:cubicBezTo>
                <a:cubicBezTo>
                  <a:pt x="158" y="5"/>
                  <a:pt x="127" y="0"/>
                  <a:pt x="101" y="12"/>
                </a:cubicBezTo>
                <a:cubicBezTo>
                  <a:pt x="78" y="23"/>
                  <a:pt x="72" y="58"/>
                  <a:pt x="48" y="66"/>
                </a:cubicBezTo>
                <a:cubicBezTo>
                  <a:pt x="37" y="69"/>
                  <a:pt x="27" y="73"/>
                  <a:pt x="16" y="76"/>
                </a:cubicBezTo>
                <a:cubicBezTo>
                  <a:pt x="0" y="140"/>
                  <a:pt x="5" y="104"/>
                  <a:pt x="5" y="183"/>
                </a:cubicBezTo>
              </a:path>
            </a:pathLst>
          </a:custGeom>
          <a:noFill/>
          <a:ln w="38100" cap="flat" cmpd="sng">
            <a:solidFill>
              <a:srgbClr val="000000"/>
            </a:solidFill>
            <a:prstDash val="solid"/>
            <a:round/>
            <a:headEnd type="none" w="med" len="med"/>
            <a:tailEnd type="none" w="med" len="med"/>
          </a:ln>
        </p:spPr>
        <p:txBody>
          <a:bodyPr/>
          <a:lstStyle>
            <a:defPPr/>
          </a:lstStyle>
          <a:p>
            <a:pPr/>
            <a:endParaRPr lang="zh-CN" altLang="en-US"/>
          </a:p>
        </p:txBody>
      </p:sp>
      <p:grpSp>
        <p:nvGrpSpPr>
          <p:cNvPr id="12302" name="组合 12301"/>
          <p:cNvGrpSpPr/>
          <p:nvPr/>
        </p:nvGrpSpPr>
        <p:grpSpPr>
          <a:xfrm>
            <a:off x="2909888" y="4400550"/>
            <a:ext cx="812800" cy="1116013"/>
            <a:chOff x="160" y="2891"/>
            <a:chExt cx="683" cy="938"/>
          </a:xfrm>
        </p:grpSpPr>
        <p:sp>
          <p:nvSpPr>
            <p:cNvPr id="25614" name="任意多边形 12302"/>
            <p:cNvSpPr/>
            <p:nvPr/>
          </p:nvSpPr>
          <p:spPr>
            <a:xfrm>
              <a:off x="224" y="2891"/>
              <a:ext cx="619" cy="938"/>
            </a:xfrm>
            <a:custGeom>
              <a:rect l="0" t="0" r="0" b="0"/>
              <a:pathLst>
                <a:path w="619" h="938">
                  <a:moveTo>
                    <a:pt x="0" y="0"/>
                  </a:moveTo>
                  <a:cubicBezTo>
                    <a:pt x="58" y="11"/>
                    <a:pt x="89" y="33"/>
                    <a:pt x="149" y="42"/>
                  </a:cubicBezTo>
                  <a:cubicBezTo>
                    <a:pt x="205" y="98"/>
                    <a:pt x="234" y="169"/>
                    <a:pt x="277" y="234"/>
                  </a:cubicBezTo>
                  <a:cubicBezTo>
                    <a:pt x="288" y="278"/>
                    <a:pt x="298" y="309"/>
                    <a:pt x="331" y="341"/>
                  </a:cubicBezTo>
                  <a:cubicBezTo>
                    <a:pt x="347" y="410"/>
                    <a:pt x="333" y="371"/>
                    <a:pt x="384" y="448"/>
                  </a:cubicBezTo>
                  <a:cubicBezTo>
                    <a:pt x="391" y="459"/>
                    <a:pt x="405" y="480"/>
                    <a:pt x="405" y="480"/>
                  </a:cubicBezTo>
                  <a:cubicBezTo>
                    <a:pt x="423" y="547"/>
                    <a:pt x="441" y="614"/>
                    <a:pt x="459" y="682"/>
                  </a:cubicBezTo>
                  <a:cubicBezTo>
                    <a:pt x="469" y="721"/>
                    <a:pt x="471" y="764"/>
                    <a:pt x="491" y="800"/>
                  </a:cubicBezTo>
                  <a:cubicBezTo>
                    <a:pt x="526" y="863"/>
                    <a:pt x="567" y="891"/>
                    <a:pt x="619" y="938"/>
                  </a:cubicBezTo>
                </a:path>
              </a:pathLst>
            </a:custGeom>
            <a:noFill/>
            <a:ln w="41275" cap="flat" cmpd="sng">
              <a:solidFill>
                <a:srgbClr val="3366FF"/>
              </a:solidFill>
              <a:prstDash val="solid"/>
              <a:round/>
              <a:headEnd type="none" w="med" len="med"/>
              <a:tailEnd type="none" w="med" len="med"/>
            </a:ln>
          </p:spPr>
          <p:txBody>
            <a:bodyPr/>
            <a:lstStyle>
              <a:defPPr/>
            </a:lstStyle>
            <a:p>
              <a:pPr/>
              <a:endParaRPr lang="zh-CN" altLang="en-US"/>
            </a:p>
          </p:txBody>
        </p:sp>
        <p:sp>
          <p:nvSpPr>
            <p:cNvPr id="25615" name="任意多边形 12303"/>
            <p:cNvSpPr/>
            <p:nvPr/>
          </p:nvSpPr>
          <p:spPr>
            <a:xfrm>
              <a:off x="160" y="2901"/>
              <a:ext cx="85" cy="1"/>
            </a:xfrm>
            <a:custGeom>
              <a:rect l="0" t="0" r="0" b="0"/>
              <a:pathLst>
                <a:path w="85" h="1">
                  <a:moveTo>
                    <a:pt x="85" y="0"/>
                  </a:moveTo>
                  <a:cubicBezTo>
                    <a:pt x="57" y="0"/>
                    <a:pt x="28" y="0"/>
                    <a:pt x="0" y="0"/>
                  </a:cubicBezTo>
                </a:path>
              </a:pathLst>
            </a:custGeom>
            <a:noFill/>
            <a:ln w="41275" cap="flat" cmpd="sng">
              <a:solidFill>
                <a:srgbClr val="3366FF"/>
              </a:solidFill>
              <a:prstDash val="solid"/>
              <a:round/>
              <a:headEnd type="none" w="med" len="med"/>
              <a:tailEnd type="none" w="med" len="med"/>
            </a:ln>
          </p:spPr>
          <p:txBody>
            <a:bodyPr/>
            <a:lstStyle>
              <a:defPPr/>
            </a:lstStyle>
            <a:p>
              <a:pPr/>
              <a:endParaRPr lang="zh-CN" altLang="en-US"/>
            </a:p>
          </p:txBody>
        </p:sp>
      </p:grpSp>
      <p:sp>
        <p:nvSpPr>
          <p:cNvPr id="12305" name="任意多边形 12304"/>
          <p:cNvSpPr/>
          <p:nvPr/>
        </p:nvSpPr>
        <p:spPr>
          <a:xfrm>
            <a:off x="7716838" y="3419475"/>
            <a:ext cx="1582737" cy="338138"/>
          </a:xfrm>
          <a:custGeom>
            <a:rect l="0" t="0" r="0" b="0"/>
            <a:pathLst>
              <a:path w="1226" h="284">
                <a:moveTo>
                  <a:pt x="0" y="103"/>
                </a:moveTo>
                <a:cubicBezTo>
                  <a:pt x="50" y="86"/>
                  <a:pt x="49" y="108"/>
                  <a:pt x="96" y="124"/>
                </a:cubicBezTo>
                <a:cubicBezTo>
                  <a:pt x="131" y="120"/>
                  <a:pt x="167" y="120"/>
                  <a:pt x="202" y="113"/>
                </a:cubicBezTo>
                <a:cubicBezTo>
                  <a:pt x="224" y="109"/>
                  <a:pt x="266" y="92"/>
                  <a:pt x="266" y="92"/>
                </a:cubicBezTo>
                <a:cubicBezTo>
                  <a:pt x="362" y="0"/>
                  <a:pt x="662" y="70"/>
                  <a:pt x="693" y="71"/>
                </a:cubicBezTo>
                <a:cubicBezTo>
                  <a:pt x="720" y="84"/>
                  <a:pt x="751" y="89"/>
                  <a:pt x="778" y="103"/>
                </a:cubicBezTo>
                <a:cubicBezTo>
                  <a:pt x="787" y="108"/>
                  <a:pt x="791" y="119"/>
                  <a:pt x="800" y="124"/>
                </a:cubicBezTo>
                <a:cubicBezTo>
                  <a:pt x="810" y="130"/>
                  <a:pt x="821" y="131"/>
                  <a:pt x="832" y="135"/>
                </a:cubicBezTo>
                <a:cubicBezTo>
                  <a:pt x="856" y="172"/>
                  <a:pt x="926" y="249"/>
                  <a:pt x="970" y="263"/>
                </a:cubicBezTo>
                <a:cubicBezTo>
                  <a:pt x="1015" y="278"/>
                  <a:pt x="1063" y="274"/>
                  <a:pt x="1109" y="284"/>
                </a:cubicBezTo>
                <a:cubicBezTo>
                  <a:pt x="1148" y="280"/>
                  <a:pt x="1226" y="273"/>
                  <a:pt x="1226" y="273"/>
                </a:cubicBezTo>
              </a:path>
            </a:pathLst>
          </a:custGeom>
          <a:noFill/>
          <a:ln w="41275" cap="flat" cmpd="sng">
            <a:solidFill>
              <a:srgbClr val="3366FF"/>
            </a:solidFill>
            <a:prstDash val="solid"/>
            <a:round/>
            <a:headEnd type="none" w="med" len="med"/>
            <a:tailEnd type="none" w="med" len="med"/>
          </a:ln>
        </p:spPr>
        <p:txBody>
          <a:bodyPr/>
          <a:lstStyle>
            <a:defPPr/>
          </a:lstStyle>
          <a:p>
            <a:pPr/>
            <a:endParaRPr lang="zh-CN" altLang="en-US"/>
          </a:p>
        </p:txBody>
      </p:sp>
      <p:sp>
        <p:nvSpPr>
          <p:cNvPr id="12306" name="任意多边形 12305"/>
          <p:cNvSpPr/>
          <p:nvPr/>
        </p:nvSpPr>
        <p:spPr>
          <a:xfrm>
            <a:off x="5664200" y="3644900"/>
            <a:ext cx="2120900" cy="1349375"/>
          </a:xfrm>
          <a:custGeom>
            <a:rect l="0" t="0" r="0" b="0"/>
            <a:pathLst>
              <a:path w="1735" h="1024">
                <a:moveTo>
                  <a:pt x="0" y="992"/>
                </a:moveTo>
                <a:cubicBezTo>
                  <a:pt x="97" y="1016"/>
                  <a:pt x="58" y="1003"/>
                  <a:pt x="118" y="1024"/>
                </a:cubicBezTo>
                <a:cubicBezTo>
                  <a:pt x="164" y="1020"/>
                  <a:pt x="210" y="1019"/>
                  <a:pt x="256" y="1013"/>
                </a:cubicBezTo>
                <a:cubicBezTo>
                  <a:pt x="312" y="1006"/>
                  <a:pt x="267" y="1001"/>
                  <a:pt x="320" y="971"/>
                </a:cubicBezTo>
                <a:cubicBezTo>
                  <a:pt x="329" y="966"/>
                  <a:pt x="395" y="946"/>
                  <a:pt x="416" y="939"/>
                </a:cubicBezTo>
                <a:cubicBezTo>
                  <a:pt x="474" y="921"/>
                  <a:pt x="537" y="932"/>
                  <a:pt x="598" y="928"/>
                </a:cubicBezTo>
                <a:cubicBezTo>
                  <a:pt x="616" y="924"/>
                  <a:pt x="634" y="923"/>
                  <a:pt x="651" y="917"/>
                </a:cubicBezTo>
                <a:cubicBezTo>
                  <a:pt x="666" y="912"/>
                  <a:pt x="679" y="900"/>
                  <a:pt x="694" y="896"/>
                </a:cubicBezTo>
                <a:cubicBezTo>
                  <a:pt x="802" y="869"/>
                  <a:pt x="916" y="860"/>
                  <a:pt x="1024" y="832"/>
                </a:cubicBezTo>
                <a:cubicBezTo>
                  <a:pt x="1041" y="816"/>
                  <a:pt x="1066" y="809"/>
                  <a:pt x="1078" y="789"/>
                </a:cubicBezTo>
                <a:cubicBezTo>
                  <a:pt x="1118" y="724"/>
                  <a:pt x="1084" y="717"/>
                  <a:pt x="1152" y="672"/>
                </a:cubicBezTo>
                <a:cubicBezTo>
                  <a:pt x="1210" y="585"/>
                  <a:pt x="1188" y="607"/>
                  <a:pt x="1291" y="587"/>
                </a:cubicBezTo>
                <a:cubicBezTo>
                  <a:pt x="1417" y="493"/>
                  <a:pt x="1259" y="603"/>
                  <a:pt x="1376" y="544"/>
                </a:cubicBezTo>
                <a:cubicBezTo>
                  <a:pt x="1385" y="539"/>
                  <a:pt x="1389" y="528"/>
                  <a:pt x="1398" y="523"/>
                </a:cubicBezTo>
                <a:cubicBezTo>
                  <a:pt x="1408" y="517"/>
                  <a:pt x="1419" y="516"/>
                  <a:pt x="1430" y="512"/>
                </a:cubicBezTo>
                <a:cubicBezTo>
                  <a:pt x="1447" y="458"/>
                  <a:pt x="1471" y="469"/>
                  <a:pt x="1526" y="459"/>
                </a:cubicBezTo>
                <a:cubicBezTo>
                  <a:pt x="1550" y="447"/>
                  <a:pt x="1577" y="441"/>
                  <a:pt x="1600" y="427"/>
                </a:cubicBezTo>
                <a:cubicBezTo>
                  <a:pt x="1620" y="415"/>
                  <a:pt x="1635" y="397"/>
                  <a:pt x="1654" y="384"/>
                </a:cubicBezTo>
                <a:cubicBezTo>
                  <a:pt x="1682" y="294"/>
                  <a:pt x="1642" y="403"/>
                  <a:pt x="1686" y="331"/>
                </a:cubicBezTo>
                <a:cubicBezTo>
                  <a:pt x="1691" y="323"/>
                  <a:pt x="1706" y="259"/>
                  <a:pt x="1707" y="256"/>
                </a:cubicBezTo>
                <a:cubicBezTo>
                  <a:pt x="1713" y="234"/>
                  <a:pt x="1728" y="192"/>
                  <a:pt x="1728" y="192"/>
                </a:cubicBezTo>
                <a:cubicBezTo>
                  <a:pt x="1725" y="171"/>
                  <a:pt x="1735" y="141"/>
                  <a:pt x="1718" y="128"/>
                </a:cubicBezTo>
                <a:cubicBezTo>
                  <a:pt x="1695" y="110"/>
                  <a:pt x="1648" y="141"/>
                  <a:pt x="1632" y="117"/>
                </a:cubicBezTo>
                <a:cubicBezTo>
                  <a:pt x="1610" y="85"/>
                  <a:pt x="1632" y="39"/>
                  <a:pt x="1632" y="0"/>
                </a:cubicBezTo>
              </a:path>
            </a:pathLst>
          </a:custGeom>
          <a:noFill/>
          <a:ln w="41275" cap="flat" cmpd="sng">
            <a:solidFill>
              <a:srgbClr val="3366FF"/>
            </a:solidFill>
            <a:prstDash val="solid"/>
            <a:round/>
            <a:headEnd type="none" w="med" len="med"/>
            <a:tailEnd type="none" w="med" len="med"/>
          </a:ln>
        </p:spPr>
        <p:txBody>
          <a:bodyPr/>
          <a:lstStyle>
            <a:defPPr/>
          </a:lstStyle>
          <a:p>
            <a:pPr/>
            <a:endParaRPr lang="zh-CN" altLang="en-US"/>
          </a:p>
        </p:txBody>
      </p:sp>
      <p:sp>
        <p:nvSpPr>
          <p:cNvPr id="12307" name="任意多边形 12306"/>
          <p:cNvSpPr/>
          <p:nvPr/>
        </p:nvSpPr>
        <p:spPr>
          <a:xfrm>
            <a:off x="4637088" y="3049588"/>
            <a:ext cx="946150" cy="1938337"/>
          </a:xfrm>
          <a:custGeom>
            <a:rect l="0" t="0" r="0" b="0"/>
            <a:pathLst>
              <a:path w="794" h="1490">
                <a:moveTo>
                  <a:pt x="235" y="0"/>
                </a:moveTo>
                <a:cubicBezTo>
                  <a:pt x="194" y="52"/>
                  <a:pt x="191" y="63"/>
                  <a:pt x="163" y="114"/>
                </a:cubicBezTo>
                <a:cubicBezTo>
                  <a:pt x="136" y="163"/>
                  <a:pt x="109" y="195"/>
                  <a:pt x="90" y="248"/>
                </a:cubicBezTo>
                <a:cubicBezTo>
                  <a:pt x="87" y="393"/>
                  <a:pt x="86" y="538"/>
                  <a:pt x="80" y="683"/>
                </a:cubicBezTo>
                <a:cubicBezTo>
                  <a:pt x="75" y="793"/>
                  <a:pt x="0" y="553"/>
                  <a:pt x="80" y="838"/>
                </a:cubicBezTo>
                <a:cubicBezTo>
                  <a:pt x="84" y="851"/>
                  <a:pt x="140" y="924"/>
                  <a:pt x="153" y="941"/>
                </a:cubicBezTo>
                <a:cubicBezTo>
                  <a:pt x="170" y="994"/>
                  <a:pt x="184" y="1030"/>
                  <a:pt x="215" y="1076"/>
                </a:cubicBezTo>
                <a:cubicBezTo>
                  <a:pt x="228" y="1117"/>
                  <a:pt x="246" y="1138"/>
                  <a:pt x="277" y="1169"/>
                </a:cubicBezTo>
                <a:cubicBezTo>
                  <a:pt x="290" y="1208"/>
                  <a:pt x="291" y="1302"/>
                  <a:pt x="328" y="1324"/>
                </a:cubicBezTo>
                <a:cubicBezTo>
                  <a:pt x="421" y="1380"/>
                  <a:pt x="527" y="1384"/>
                  <a:pt x="628" y="1417"/>
                </a:cubicBezTo>
                <a:cubicBezTo>
                  <a:pt x="672" y="1447"/>
                  <a:pt x="767" y="1460"/>
                  <a:pt x="794" y="1490"/>
                </a:cubicBezTo>
              </a:path>
            </a:pathLst>
          </a:custGeom>
          <a:noFill/>
          <a:ln w="63500" cap="flat" cmpd="sng">
            <a:solidFill>
              <a:srgbClr val="FF66FF"/>
            </a:solidFill>
            <a:prstDash val="solid"/>
            <a:round/>
            <a:headEnd type="none" w="med" len="med"/>
            <a:tailEnd type="none" w="med" len="med"/>
          </a:ln>
        </p:spPr>
        <p:txBody>
          <a:bodyPr/>
          <a:lstStyle>
            <a:defPPr/>
          </a:lstStyle>
          <a:p>
            <a:pPr/>
            <a:endParaRPr lang="zh-CN" altLang="en-US"/>
          </a:p>
        </p:txBody>
      </p:sp>
      <p:sp>
        <p:nvSpPr>
          <p:cNvPr id="12308" name="任意多边形 12307"/>
          <p:cNvSpPr/>
          <p:nvPr/>
        </p:nvSpPr>
        <p:spPr>
          <a:xfrm>
            <a:off x="5610225" y="3644900"/>
            <a:ext cx="1106488" cy="1344613"/>
          </a:xfrm>
          <a:custGeom>
            <a:rect l="0" t="0" r="0" b="0"/>
            <a:pathLst>
              <a:path w="930" h="1129">
                <a:moveTo>
                  <a:pt x="51" y="1106"/>
                </a:moveTo>
                <a:cubicBezTo>
                  <a:pt x="160" y="1071"/>
                  <a:pt x="0" y="1129"/>
                  <a:pt x="103" y="1065"/>
                </a:cubicBezTo>
                <a:cubicBezTo>
                  <a:pt x="122" y="1053"/>
                  <a:pt x="180" y="1040"/>
                  <a:pt x="206" y="1034"/>
                </a:cubicBezTo>
                <a:cubicBezTo>
                  <a:pt x="213" y="1024"/>
                  <a:pt x="218" y="1012"/>
                  <a:pt x="227" y="1003"/>
                </a:cubicBezTo>
                <a:cubicBezTo>
                  <a:pt x="236" y="994"/>
                  <a:pt x="250" y="992"/>
                  <a:pt x="258" y="982"/>
                </a:cubicBezTo>
                <a:cubicBezTo>
                  <a:pt x="265" y="973"/>
                  <a:pt x="263" y="961"/>
                  <a:pt x="268" y="951"/>
                </a:cubicBezTo>
                <a:cubicBezTo>
                  <a:pt x="274" y="940"/>
                  <a:pt x="282" y="930"/>
                  <a:pt x="289" y="920"/>
                </a:cubicBezTo>
                <a:cubicBezTo>
                  <a:pt x="301" y="844"/>
                  <a:pt x="328" y="775"/>
                  <a:pt x="351" y="703"/>
                </a:cubicBezTo>
                <a:cubicBezTo>
                  <a:pt x="361" y="672"/>
                  <a:pt x="372" y="641"/>
                  <a:pt x="382" y="610"/>
                </a:cubicBezTo>
                <a:cubicBezTo>
                  <a:pt x="385" y="600"/>
                  <a:pt x="392" y="579"/>
                  <a:pt x="392" y="579"/>
                </a:cubicBezTo>
                <a:cubicBezTo>
                  <a:pt x="396" y="500"/>
                  <a:pt x="374" y="415"/>
                  <a:pt x="403" y="341"/>
                </a:cubicBezTo>
                <a:cubicBezTo>
                  <a:pt x="415" y="311"/>
                  <a:pt x="496" y="310"/>
                  <a:pt x="496" y="310"/>
                </a:cubicBezTo>
                <a:cubicBezTo>
                  <a:pt x="525" y="281"/>
                  <a:pt x="550" y="246"/>
                  <a:pt x="579" y="217"/>
                </a:cubicBezTo>
                <a:cubicBezTo>
                  <a:pt x="620" y="176"/>
                  <a:pt x="679" y="151"/>
                  <a:pt x="723" y="113"/>
                </a:cubicBezTo>
                <a:cubicBezTo>
                  <a:pt x="738" y="100"/>
                  <a:pt x="748" y="81"/>
                  <a:pt x="765" y="72"/>
                </a:cubicBezTo>
                <a:cubicBezTo>
                  <a:pt x="816" y="47"/>
                  <a:pt x="901" y="59"/>
                  <a:pt x="930" y="0"/>
                </a:cubicBezTo>
              </a:path>
            </a:pathLst>
          </a:custGeom>
          <a:noFill/>
          <a:ln w="63500" cap="flat" cmpd="sng">
            <a:solidFill>
              <a:srgbClr val="FF66FF"/>
            </a:solidFill>
            <a:prstDash val="solid"/>
            <a:round/>
            <a:headEnd type="none" w="med" len="med"/>
            <a:tailEnd type="none" w="med" len="med"/>
          </a:ln>
        </p:spPr>
        <p:txBody>
          <a:bodyPr/>
          <a:lstStyle>
            <a:defPPr/>
          </a:lstStyle>
          <a:p>
            <a:pPr/>
            <a:endParaRPr lang="zh-CN" altLang="en-US"/>
          </a:p>
        </p:txBody>
      </p:sp>
      <p:sp>
        <p:nvSpPr>
          <p:cNvPr id="12309" name="任意多边形 12308"/>
          <p:cNvSpPr/>
          <p:nvPr/>
        </p:nvSpPr>
        <p:spPr>
          <a:xfrm>
            <a:off x="3665538" y="3049588"/>
            <a:ext cx="1404937" cy="2444750"/>
          </a:xfrm>
          <a:custGeom>
            <a:rect l="0" t="0" r="0" b="0"/>
            <a:pathLst>
              <a:path w="1134" h="1916">
                <a:moveTo>
                  <a:pt x="1134" y="0"/>
                </a:moveTo>
                <a:cubicBezTo>
                  <a:pt x="1124" y="39"/>
                  <a:pt x="1108" y="65"/>
                  <a:pt x="1081" y="96"/>
                </a:cubicBezTo>
                <a:cubicBezTo>
                  <a:pt x="1064" y="115"/>
                  <a:pt x="1027" y="149"/>
                  <a:pt x="1027" y="149"/>
                </a:cubicBezTo>
                <a:cubicBezTo>
                  <a:pt x="988" y="274"/>
                  <a:pt x="994" y="410"/>
                  <a:pt x="921" y="522"/>
                </a:cubicBezTo>
                <a:cubicBezTo>
                  <a:pt x="910" y="567"/>
                  <a:pt x="890" y="605"/>
                  <a:pt x="878" y="650"/>
                </a:cubicBezTo>
                <a:cubicBezTo>
                  <a:pt x="869" y="719"/>
                  <a:pt x="863" y="799"/>
                  <a:pt x="835" y="864"/>
                </a:cubicBezTo>
                <a:cubicBezTo>
                  <a:pt x="830" y="876"/>
                  <a:pt x="819" y="884"/>
                  <a:pt x="814" y="896"/>
                </a:cubicBezTo>
                <a:cubicBezTo>
                  <a:pt x="784" y="965"/>
                  <a:pt x="773" y="1001"/>
                  <a:pt x="718" y="1056"/>
                </a:cubicBezTo>
                <a:cubicBezTo>
                  <a:pt x="694" y="1130"/>
                  <a:pt x="713" y="1104"/>
                  <a:pt x="675" y="1141"/>
                </a:cubicBezTo>
                <a:cubicBezTo>
                  <a:pt x="672" y="1152"/>
                  <a:pt x="671" y="1164"/>
                  <a:pt x="665" y="1173"/>
                </a:cubicBezTo>
                <a:cubicBezTo>
                  <a:pt x="653" y="1190"/>
                  <a:pt x="622" y="1216"/>
                  <a:pt x="622" y="1216"/>
                </a:cubicBezTo>
                <a:cubicBezTo>
                  <a:pt x="603" y="1272"/>
                  <a:pt x="617" y="1239"/>
                  <a:pt x="569" y="1312"/>
                </a:cubicBezTo>
                <a:cubicBezTo>
                  <a:pt x="563" y="1321"/>
                  <a:pt x="563" y="1334"/>
                  <a:pt x="558" y="1344"/>
                </a:cubicBezTo>
                <a:cubicBezTo>
                  <a:pt x="533" y="1393"/>
                  <a:pt x="475" y="1452"/>
                  <a:pt x="430" y="1482"/>
                </a:cubicBezTo>
                <a:cubicBezTo>
                  <a:pt x="417" y="1519"/>
                  <a:pt x="393" y="1533"/>
                  <a:pt x="377" y="1568"/>
                </a:cubicBezTo>
                <a:cubicBezTo>
                  <a:pt x="368" y="1589"/>
                  <a:pt x="367" y="1613"/>
                  <a:pt x="355" y="1632"/>
                </a:cubicBezTo>
                <a:cubicBezTo>
                  <a:pt x="348" y="1643"/>
                  <a:pt x="340" y="1653"/>
                  <a:pt x="334" y="1664"/>
                </a:cubicBezTo>
                <a:cubicBezTo>
                  <a:pt x="322" y="1688"/>
                  <a:pt x="326" y="1709"/>
                  <a:pt x="302" y="1728"/>
                </a:cubicBezTo>
                <a:cubicBezTo>
                  <a:pt x="293" y="1735"/>
                  <a:pt x="281" y="1735"/>
                  <a:pt x="270" y="1738"/>
                </a:cubicBezTo>
                <a:cubicBezTo>
                  <a:pt x="256" y="1779"/>
                  <a:pt x="242" y="1789"/>
                  <a:pt x="206" y="1813"/>
                </a:cubicBezTo>
                <a:cubicBezTo>
                  <a:pt x="177" y="1857"/>
                  <a:pt x="161" y="1844"/>
                  <a:pt x="131" y="1888"/>
                </a:cubicBezTo>
                <a:cubicBezTo>
                  <a:pt x="0" y="1876"/>
                  <a:pt x="14" y="1916"/>
                  <a:pt x="14" y="1834"/>
                </a:cubicBezTo>
              </a:path>
            </a:pathLst>
          </a:custGeom>
          <a:noFill/>
          <a:ln w="41275" cap="flat" cmpd="sng">
            <a:solidFill>
              <a:srgbClr val="3366FF"/>
            </a:solidFill>
            <a:prstDash val="solid"/>
            <a:round/>
            <a:headEnd type="none" w="med" len="med"/>
            <a:tailEnd type="none" w="med" len="med"/>
          </a:ln>
        </p:spPr>
        <p:txBody>
          <a:bodyPr/>
          <a:lstStyle>
            <a:defPPr/>
          </a:lstStyle>
          <a:p>
            <a:pPr/>
            <a:endParaRPr lang="zh-CN" altLang="en-US"/>
          </a:p>
        </p:txBody>
      </p:sp>
      <p:grpSp>
        <p:nvGrpSpPr>
          <p:cNvPr id="12310" name="组合 12309"/>
          <p:cNvGrpSpPr/>
          <p:nvPr/>
        </p:nvGrpSpPr>
        <p:grpSpPr>
          <a:xfrm>
            <a:off x="4692650" y="3267075"/>
            <a:ext cx="944563" cy="1801813"/>
            <a:chOff x="1702" y="1954"/>
            <a:chExt cx="794" cy="1513"/>
          </a:xfrm>
        </p:grpSpPr>
        <p:sp>
          <p:nvSpPr>
            <p:cNvPr id="25622" name="任意多边形 12310"/>
            <p:cNvSpPr/>
            <p:nvPr/>
          </p:nvSpPr>
          <p:spPr>
            <a:xfrm>
              <a:off x="1771" y="2443"/>
              <a:ext cx="650" cy="1024"/>
            </a:xfrm>
            <a:custGeom>
              <a:rect l="0" t="0" r="0" b="0"/>
              <a:pathLst>
                <a:path w="650" h="1024">
                  <a:moveTo>
                    <a:pt x="0" y="0"/>
                  </a:moveTo>
                  <a:cubicBezTo>
                    <a:pt x="67" y="44"/>
                    <a:pt x="71" y="127"/>
                    <a:pt x="128" y="181"/>
                  </a:cubicBezTo>
                  <a:cubicBezTo>
                    <a:pt x="146" y="237"/>
                    <a:pt x="159" y="204"/>
                    <a:pt x="192" y="245"/>
                  </a:cubicBezTo>
                  <a:cubicBezTo>
                    <a:pt x="218" y="277"/>
                    <a:pt x="226" y="313"/>
                    <a:pt x="256" y="341"/>
                  </a:cubicBezTo>
                  <a:cubicBezTo>
                    <a:pt x="280" y="445"/>
                    <a:pt x="296" y="552"/>
                    <a:pt x="341" y="650"/>
                  </a:cubicBezTo>
                  <a:cubicBezTo>
                    <a:pt x="363" y="699"/>
                    <a:pt x="411" y="731"/>
                    <a:pt x="448" y="768"/>
                  </a:cubicBezTo>
                  <a:cubicBezTo>
                    <a:pt x="488" y="808"/>
                    <a:pt x="545" y="838"/>
                    <a:pt x="576" y="885"/>
                  </a:cubicBezTo>
                  <a:cubicBezTo>
                    <a:pt x="590" y="906"/>
                    <a:pt x="618" y="949"/>
                    <a:pt x="618" y="949"/>
                  </a:cubicBezTo>
                  <a:cubicBezTo>
                    <a:pt x="630" y="1021"/>
                    <a:pt x="610" y="1003"/>
                    <a:pt x="650" y="1024"/>
                  </a:cubicBezTo>
                </a:path>
              </a:pathLst>
            </a:custGeom>
            <a:noFill/>
            <a:ln w="41275" cap="flat" cmpd="sng">
              <a:solidFill>
                <a:srgbClr val="3366FF"/>
              </a:solidFill>
              <a:prstDash val="solid"/>
              <a:round/>
              <a:headEnd type="none" w="med" len="med"/>
              <a:tailEnd type="none" w="med" len="med"/>
            </a:ln>
          </p:spPr>
          <p:txBody>
            <a:bodyPr/>
            <a:lstStyle>
              <a:defPPr/>
            </a:lstStyle>
            <a:p>
              <a:pPr/>
              <a:endParaRPr lang="zh-CN" altLang="en-US"/>
            </a:p>
          </p:txBody>
        </p:sp>
        <p:sp>
          <p:nvSpPr>
            <p:cNvPr id="25623" name="八边形 12311"/>
            <p:cNvSpPr/>
            <p:nvPr/>
          </p:nvSpPr>
          <p:spPr>
            <a:xfrm>
              <a:off x="2448" y="3408"/>
              <a:ext cx="48" cy="48"/>
            </a:xfrm>
            <a:prstGeom prst="octagon">
              <a:avLst>
                <a:gd name="adj" fmla="val 29287"/>
              </a:avLst>
            </a:prstGeom>
            <a:solidFill>
              <a:srgbClr val="FF0000"/>
            </a:solidFill>
            <a:ln w="41275" cap="flat" cmpd="sng">
              <a:solidFill>
                <a:srgbClr val="3366FF"/>
              </a:solidFill>
              <a:prstDash val="solid"/>
              <a:miter/>
              <a:headEnd type="none" w="med" len="med"/>
              <a:tailEnd type="none" w="med" len="med"/>
            </a:ln>
          </p:spPr>
          <p:txBody>
            <a:bodyPr anchor="t"/>
            <a:lstStyle>
              <a:defPPr/>
            </a:lstStyle>
            <a:p>
              <a:pPr/>
              <a:endParaRPr lang="zh-CN" altLang="en-US" sz="100">
                <a:latin typeface="Arial" panose="02080604020202020204" pitchFamily="34" charset="0"/>
                <a:ea typeface="宋体" panose="02010600030101010101" pitchFamily="2" charset="-122"/>
              </a:endParaRPr>
            </a:p>
          </p:txBody>
        </p:sp>
        <p:sp>
          <p:nvSpPr>
            <p:cNvPr id="25624" name="任意多边形 12312"/>
            <p:cNvSpPr/>
            <p:nvPr/>
          </p:nvSpPr>
          <p:spPr>
            <a:xfrm>
              <a:off x="1702" y="1954"/>
              <a:ext cx="251" cy="489"/>
            </a:xfrm>
            <a:custGeom>
              <a:rect l="0" t="0" r="0" b="0"/>
              <a:pathLst>
                <a:path w="251" h="489">
                  <a:moveTo>
                    <a:pt x="229" y="19"/>
                  </a:moveTo>
                  <a:cubicBezTo>
                    <a:pt x="164" y="114"/>
                    <a:pt x="251" y="0"/>
                    <a:pt x="175" y="62"/>
                  </a:cubicBezTo>
                  <a:cubicBezTo>
                    <a:pt x="165" y="70"/>
                    <a:pt x="164" y="86"/>
                    <a:pt x="154" y="94"/>
                  </a:cubicBezTo>
                  <a:cubicBezTo>
                    <a:pt x="145" y="101"/>
                    <a:pt x="132" y="100"/>
                    <a:pt x="122" y="105"/>
                  </a:cubicBezTo>
                  <a:cubicBezTo>
                    <a:pt x="100" y="117"/>
                    <a:pt x="58" y="147"/>
                    <a:pt x="58" y="147"/>
                  </a:cubicBezTo>
                  <a:cubicBezTo>
                    <a:pt x="34" y="242"/>
                    <a:pt x="0" y="442"/>
                    <a:pt x="90" y="489"/>
                  </a:cubicBezTo>
                </a:path>
              </a:pathLst>
            </a:custGeom>
            <a:noFill/>
            <a:ln w="41275" cap="flat" cmpd="sng">
              <a:solidFill>
                <a:srgbClr val="3366FF"/>
              </a:solidFill>
              <a:prstDash val="solid"/>
              <a:round/>
              <a:headEnd type="none" w="med" len="med"/>
              <a:tailEnd type="none" w="med" len="med"/>
            </a:ln>
          </p:spPr>
          <p:txBody>
            <a:bodyPr/>
            <a:lstStyle>
              <a:defPPr/>
            </a:lstStyle>
            <a:p>
              <a:pPr/>
              <a:endParaRPr lang="zh-CN" altLang="en-US"/>
            </a:p>
          </p:txBody>
        </p:sp>
      </p:grpSp>
      <p:sp>
        <p:nvSpPr>
          <p:cNvPr id="25625" name="文本框 12313"/>
          <p:cNvSpPr txBox="1"/>
          <p:nvPr/>
        </p:nvSpPr>
        <p:spPr>
          <a:xfrm>
            <a:off x="5638800" y="5086350"/>
            <a:ext cx="917575" cy="368300"/>
          </a:xfrm>
          <a:prstGeom prst="rect">
            <a:avLst/>
          </a:prstGeom>
          <a:noFill/>
          <a:ln w="9525">
            <a:noFill/>
          </a:ln>
        </p:spPr>
        <p:txBody>
          <a:bodyPr anchor="t">
            <a:spAutoFit/>
          </a:bodyPr>
          <a:lstStyle>
            <a:defPPr/>
          </a:lstStyle>
          <a:p>
            <a:pPr>
              <a:spcBef>
                <a:spcPct val="50000"/>
              </a:spcBef>
            </a:pPr>
            <a:r>
              <a:rPr lang="zh-CN" altLang="en-US" b="1">
                <a:solidFill>
                  <a:srgbClr val="CC3300"/>
                </a:solidFill>
                <a:latin typeface="Tahoma" panose="020b0604030504040204" pitchFamily="34" charset="0"/>
                <a:ea typeface="宋体" panose="02010600030101010101" pitchFamily="2" charset="-122"/>
              </a:rPr>
              <a:t>好望角</a:t>
            </a:r>
          </a:p>
        </p:txBody>
      </p:sp>
      <p:pic>
        <p:nvPicPr>
          <p:cNvPr id="12315" name="图片 12314" descr="ie060311001">
            <a:hlinkClick r:id="rId4"/>
          </p:cNvPr>
          <p:cNvPicPr>
            <a:picLocks noChangeAspect="1"/>
          </p:cNvPicPr>
          <p:nvPr/>
        </p:nvPicPr>
        <p:blipFill>
          <a:blip r:embed="rId3"/>
          <a:stretch>
            <a:fillRect/>
          </a:stretch>
        </p:blipFill>
        <p:spPr>
          <a:xfrm>
            <a:off x="2984500" y="1160463"/>
            <a:ext cx="1171575" cy="1458912"/>
          </a:xfrm>
          <a:prstGeom prst="rect">
            <a:avLst/>
          </a:prstGeom>
          <a:noFill/>
          <a:ln w="9525">
            <a:noFill/>
          </a:ln>
        </p:spPr>
      </p:pic>
      <p:pic>
        <p:nvPicPr>
          <p:cNvPr id="12316" name="图片 12315" descr="image002">
            <a:hlinkClick r:id="rId6"/>
          </p:cNvPr>
          <p:cNvPicPr>
            <a:picLocks noChangeAspect="1"/>
          </p:cNvPicPr>
          <p:nvPr/>
        </p:nvPicPr>
        <p:blipFill>
          <a:blip r:embed="rId5"/>
          <a:stretch>
            <a:fillRect/>
          </a:stretch>
        </p:blipFill>
        <p:spPr>
          <a:xfrm>
            <a:off x="6419850" y="1754188"/>
            <a:ext cx="1270000" cy="1674812"/>
          </a:xfrm>
          <a:prstGeom prst="rect">
            <a:avLst/>
          </a:prstGeom>
          <a:noFill/>
          <a:ln w="9525">
            <a:noFill/>
          </a:ln>
        </p:spPr>
      </p:pic>
      <p:pic>
        <p:nvPicPr>
          <p:cNvPr id="12317" name="图片 12316" descr="911019"/>
          <p:cNvPicPr>
            <a:picLocks noChangeAspect="1"/>
          </p:cNvPicPr>
          <p:nvPr/>
        </p:nvPicPr>
        <p:blipFill>
          <a:blip r:embed="rId7"/>
          <a:stretch>
            <a:fillRect/>
          </a:stretch>
        </p:blipFill>
        <p:spPr>
          <a:xfrm>
            <a:off x="7878763" y="4022725"/>
            <a:ext cx="1257300" cy="1647825"/>
          </a:xfrm>
          <a:prstGeom prst="rect">
            <a:avLst/>
          </a:prstGeom>
          <a:noFill/>
          <a:ln w="9525">
            <a:noFill/>
          </a:ln>
        </p:spPr>
      </p:pic>
      <p:pic>
        <p:nvPicPr>
          <p:cNvPr id="12318" name="图片 12317"/>
          <p:cNvPicPr>
            <a:picLocks noChangeAspect="1"/>
          </p:cNvPicPr>
          <p:nvPr/>
        </p:nvPicPr>
        <p:blipFill>
          <a:blip r:embed="rId8"/>
          <a:stretch>
            <a:fillRect/>
          </a:stretch>
        </p:blipFill>
        <p:spPr>
          <a:xfrm>
            <a:off x="4043363" y="4400550"/>
            <a:ext cx="1289050" cy="1336675"/>
          </a:xfrm>
          <a:prstGeom prst="rect">
            <a:avLst/>
          </a:prstGeom>
          <a:noFill/>
          <a:ln w="9525">
            <a:noFill/>
          </a:ln>
        </p:spPr>
      </p:pic>
      <p:sp>
        <p:nvSpPr>
          <p:cNvPr id="25630" name="矩形 12318"/>
          <p:cNvSpPr/>
          <p:nvPr/>
        </p:nvSpPr>
        <p:spPr>
          <a:xfrm>
            <a:off x="4151313" y="2132013"/>
            <a:ext cx="309880" cy="106680"/>
          </a:xfrm>
          <a:prstGeom prst="rect">
            <a:avLst/>
          </a:prstGeom>
          <a:noFill/>
          <a:ln w="9525">
            <a:noFill/>
          </a:ln>
        </p:spPr>
        <p:txBody>
          <a:bodyPr wrap="none" anchor="t">
            <a:spAutoFit/>
          </a:bodyPr>
          <a:lstStyle>
            <a:defPPr/>
          </a:lstStyle>
          <a:p>
            <a:pPr/>
            <a:endParaRPr lang="zh-CN" altLang="zh-CN" sz="100" b="1">
              <a:latin typeface="Arial" panose="020b0604020202020204" pitchFamily="34" charset="0"/>
              <a:ea typeface="宋体" panose="02010600030101010101" pitchFamily="2" charset="-122"/>
            </a:endParaRPr>
          </a:p>
        </p:txBody>
      </p:sp>
      <p:sp>
        <p:nvSpPr>
          <p:cNvPr id="12320" name="矩形标注 12319"/>
          <p:cNvSpPr/>
          <p:nvPr/>
        </p:nvSpPr>
        <p:spPr>
          <a:xfrm>
            <a:off x="3071813" y="3860800"/>
            <a:ext cx="1458912" cy="400050"/>
          </a:xfrm>
          <a:prstGeom prst="wedgeRectCallout">
            <a:avLst>
              <a:gd name="adj1" fmla="val 94653"/>
              <a:gd name="adj2" fmla="val -3569"/>
            </a:avLst>
          </a:prstGeom>
          <a:solidFill>
            <a:srgbClr val="000099"/>
          </a:solidFill>
          <a:ln w="9525">
            <a:noFill/>
          </a:ln>
        </p:spPr>
        <p:txBody>
          <a:bodyPr anchor="t"/>
          <a:lstStyle>
            <a:defPPr/>
          </a:lstStyle>
          <a:p>
            <a:pPr algn="ctr"/>
            <a:r>
              <a:rPr lang="zh-CN" altLang="en-US" b="1">
                <a:solidFill>
                  <a:srgbClr val="FFFF00"/>
                </a:solidFill>
                <a:latin typeface="Times New Roman" panose="02020603050405020304" pitchFamily="18" charset="0"/>
                <a:ea typeface="黑体" panose="02010609060101010101" pitchFamily="49" charset="-122"/>
              </a:rPr>
              <a:t>迪亚士航线</a:t>
            </a:r>
            <a:endParaRPr lang="zh-CN" altLang="en-US" b="1">
              <a:solidFill>
                <a:srgbClr val="FFFF00"/>
              </a:solidFill>
              <a:latin typeface="Times New Roman" pitchFamily="18" charset="0"/>
              <a:ea typeface="黑体" pitchFamily="49" charset="-122"/>
            </a:endParaRPr>
          </a:p>
        </p:txBody>
      </p:sp>
      <p:sp>
        <p:nvSpPr>
          <p:cNvPr id="12321" name="矩形标注 12320"/>
          <p:cNvSpPr/>
          <p:nvPr/>
        </p:nvSpPr>
        <p:spPr>
          <a:xfrm>
            <a:off x="4205288" y="1808163"/>
            <a:ext cx="1890712" cy="400050"/>
          </a:xfrm>
          <a:prstGeom prst="wedgeRectCallout">
            <a:avLst>
              <a:gd name="adj1" fmla="val -42569"/>
              <a:gd name="adj2" fmla="val 209227"/>
            </a:avLst>
          </a:prstGeom>
          <a:solidFill>
            <a:srgbClr val="000099"/>
          </a:solidFill>
          <a:ln w="9525">
            <a:noFill/>
          </a:ln>
        </p:spPr>
        <p:txBody>
          <a:bodyPr anchor="t"/>
          <a:lstStyle>
            <a:defPPr/>
          </a:lstStyle>
          <a:p>
            <a:pPr algn="ctr"/>
            <a:r>
              <a:rPr lang="zh-CN" altLang="en-US" sz="2100" b="1">
                <a:solidFill>
                  <a:srgbClr val="FFFF00"/>
                </a:solidFill>
                <a:latin typeface="Times New Roman" panose="02020603050405020304" pitchFamily="18" charset="0"/>
                <a:ea typeface="黑体" panose="02010609060101010101" pitchFamily="49" charset="-122"/>
              </a:rPr>
              <a:t>哥伦布航线</a:t>
            </a:r>
            <a:endParaRPr lang="zh-CN" altLang="en-US" sz="2100" b="1">
              <a:solidFill>
                <a:srgbClr val="FFFF00"/>
              </a:solidFill>
              <a:latin typeface="Times New Roman" pitchFamily="18" charset="0"/>
              <a:ea typeface="黑体" pitchFamily="49" charset="-122"/>
            </a:endParaRPr>
          </a:p>
        </p:txBody>
      </p:sp>
      <p:sp>
        <p:nvSpPr>
          <p:cNvPr id="12322" name="矩形标注 12321"/>
          <p:cNvSpPr/>
          <p:nvPr/>
        </p:nvSpPr>
        <p:spPr>
          <a:xfrm>
            <a:off x="5016500" y="2349500"/>
            <a:ext cx="1695450" cy="396875"/>
          </a:xfrm>
          <a:prstGeom prst="wedgeRectCallout">
            <a:avLst>
              <a:gd name="adj1" fmla="val 25491"/>
              <a:gd name="adj2" fmla="val 324852"/>
            </a:avLst>
          </a:prstGeom>
          <a:solidFill>
            <a:srgbClr val="000099"/>
          </a:solidFill>
          <a:ln w="9525">
            <a:noFill/>
          </a:ln>
        </p:spPr>
        <p:txBody>
          <a:bodyPr anchor="t"/>
          <a:lstStyle>
            <a:defPPr/>
          </a:lstStyle>
          <a:p>
            <a:pPr algn="ctr"/>
            <a:r>
              <a:rPr lang="zh-CN" altLang="en-US" sz="2100" b="1">
                <a:solidFill>
                  <a:srgbClr val="FFFF00"/>
                </a:solidFill>
                <a:latin typeface="Times New Roman" panose="02020603050405020304" pitchFamily="18" charset="0"/>
                <a:ea typeface="黑体" panose="02010609060101010101" pitchFamily="49" charset="-122"/>
              </a:rPr>
              <a:t>达</a:t>
            </a:r>
            <a:r>
              <a:rPr lang="en-US" altLang="zh-CN" sz="2100" b="1">
                <a:solidFill>
                  <a:srgbClr val="FFFF00"/>
                </a:solidFill>
                <a:latin typeface="Times New Roman" panose="02020603050405020304" pitchFamily="18" charset="0"/>
                <a:ea typeface="黑体" panose="02010609060101010101" pitchFamily="49" charset="-122"/>
              </a:rPr>
              <a:t>•</a:t>
            </a:r>
            <a:r>
              <a:rPr lang="zh-CN" altLang="en-US" sz="2100" b="1">
                <a:solidFill>
                  <a:srgbClr val="FFFF00"/>
                </a:solidFill>
                <a:latin typeface="Times New Roman" panose="02020603050405020304" pitchFamily="18" charset="0"/>
                <a:ea typeface="黑体" panose="02010609060101010101" pitchFamily="49" charset="-122"/>
              </a:rPr>
              <a:t>伽马航线</a:t>
            </a:r>
            <a:endParaRPr lang="zh-CN" altLang="en-US" sz="2100" b="1">
              <a:solidFill>
                <a:srgbClr val="FFFF00"/>
              </a:solidFill>
              <a:latin typeface="Times New Roman" panose="02020603050405020304" pitchFamily="18" charset="0"/>
              <a:ea typeface="黑体" panose="02010609060101010101" pitchFamily="49" charset="-122"/>
            </a:endParaRPr>
          </a:p>
        </p:txBody>
      </p:sp>
      <p:sp>
        <p:nvSpPr>
          <p:cNvPr id="12323" name="矩形标注 12322"/>
          <p:cNvSpPr/>
          <p:nvPr/>
        </p:nvSpPr>
        <p:spPr>
          <a:xfrm>
            <a:off x="7392988" y="2619375"/>
            <a:ext cx="1860550" cy="342900"/>
          </a:xfrm>
          <a:prstGeom prst="wedgeRectCallout">
            <a:avLst>
              <a:gd name="adj1" fmla="val 26329"/>
              <a:gd name="adj2" fmla="val 234722"/>
            </a:avLst>
          </a:prstGeom>
          <a:solidFill>
            <a:srgbClr val="000099"/>
          </a:solidFill>
          <a:ln w="9525">
            <a:noFill/>
          </a:ln>
        </p:spPr>
        <p:txBody>
          <a:bodyPr anchor="t"/>
          <a:lstStyle>
            <a:defPPr/>
          </a:lstStyle>
          <a:p>
            <a:pPr algn="ctr"/>
            <a:r>
              <a:rPr lang="zh-CN" altLang="en-US" sz="2100" b="1">
                <a:solidFill>
                  <a:srgbClr val="FFFF00"/>
                </a:solidFill>
                <a:latin typeface="Times New Roman" panose="02020603050405020304" pitchFamily="18" charset="0"/>
                <a:ea typeface="黑体" panose="02010609060101010101" pitchFamily="49" charset="-122"/>
              </a:rPr>
              <a:t>麦哲伦航线</a:t>
            </a:r>
            <a:endParaRPr lang="zh-CN" altLang="en-US" sz="2100" b="1">
              <a:solidFill>
                <a:srgbClr val="FFFF00"/>
              </a:solidFill>
              <a:latin typeface="Times New Roman" panose="02020603050405020304" pitchFamily="18" charset="0"/>
              <a:ea typeface="黑体" panose="02010609060101010101" pitchFamily="49" charset="-122"/>
            </a:endParaRPr>
          </a:p>
        </p:txBody>
      </p:sp>
      <p:sp>
        <p:nvSpPr>
          <p:cNvPr id="12324" name="矩形 12323"/>
          <p:cNvSpPr/>
          <p:nvPr/>
        </p:nvSpPr>
        <p:spPr>
          <a:xfrm>
            <a:off x="3557588" y="2887663"/>
            <a:ext cx="755650" cy="368300"/>
          </a:xfrm>
          <a:prstGeom prst="rect">
            <a:avLst/>
          </a:prstGeom>
          <a:noFill/>
          <a:ln w="19050" cap="flat" cmpd="sng">
            <a:solidFill>
              <a:srgbClr val="FF6600"/>
            </a:solidFill>
            <a:prstDash val="solid"/>
            <a:miter/>
            <a:headEnd type="none" w="med" len="med"/>
            <a:tailEnd type="none" w="med" len="med"/>
          </a:ln>
        </p:spPr>
        <p:txBody>
          <a:bodyPr anchor="t">
            <a:spAutoFit/>
          </a:bodyPr>
          <a:lstStyle>
            <a:defPPr/>
          </a:lstStyle>
          <a:p>
            <a:pPr/>
            <a:r>
              <a:rPr lang="en-US" altLang="zh-CN" b="1">
                <a:solidFill>
                  <a:srgbClr val="CC0000"/>
                </a:solidFill>
                <a:latin typeface="黑体" panose="02010609060101010101" pitchFamily="49" charset="-122"/>
                <a:ea typeface="黑体" panose="02010609060101010101" pitchFamily="49" charset="-122"/>
              </a:rPr>
              <a:t>1492</a:t>
            </a:r>
          </a:p>
        </p:txBody>
      </p:sp>
      <p:sp>
        <p:nvSpPr>
          <p:cNvPr id="12325" name="矩形 12324"/>
          <p:cNvSpPr/>
          <p:nvPr/>
        </p:nvSpPr>
        <p:spPr>
          <a:xfrm>
            <a:off x="4854575" y="3536950"/>
            <a:ext cx="1457325" cy="368300"/>
          </a:xfrm>
          <a:prstGeom prst="rect">
            <a:avLst/>
          </a:prstGeom>
          <a:noFill/>
          <a:ln w="19050" cap="flat" cmpd="sng">
            <a:solidFill>
              <a:srgbClr val="FF6600"/>
            </a:solidFill>
            <a:prstDash val="solid"/>
            <a:miter/>
            <a:headEnd type="none" w="med" len="med"/>
            <a:tailEnd type="none" w="med" len="med"/>
          </a:ln>
        </p:spPr>
        <p:txBody>
          <a:bodyPr anchor="t">
            <a:spAutoFit/>
          </a:bodyPr>
          <a:lstStyle>
            <a:defPPr/>
          </a:lstStyle>
          <a:p>
            <a:pPr/>
            <a:r>
              <a:rPr lang="en-US" altLang="en-US" b="1">
                <a:solidFill>
                  <a:srgbClr val="CC0000"/>
                </a:solidFill>
                <a:latin typeface="黑体" panose="02010609060101010101" pitchFamily="49" charset="-122"/>
                <a:ea typeface="黑体" panose="02010609060101010101" pitchFamily="49" charset="-122"/>
              </a:rPr>
              <a:t>1487--1488</a:t>
            </a:r>
            <a:endParaRPr lang="en-US" altLang="zh-CN" b="1">
              <a:solidFill>
                <a:srgbClr val="CC0000"/>
              </a:solidFill>
              <a:latin typeface="黑体" pitchFamily="49" charset="-122"/>
              <a:ea typeface="黑体" pitchFamily="49" charset="-122"/>
            </a:endParaRPr>
          </a:p>
        </p:txBody>
      </p:sp>
      <p:sp>
        <p:nvSpPr>
          <p:cNvPr id="12326" name="矩形 12325"/>
          <p:cNvSpPr/>
          <p:nvPr/>
        </p:nvSpPr>
        <p:spPr>
          <a:xfrm>
            <a:off x="5502275" y="4076700"/>
            <a:ext cx="1511300" cy="368300"/>
          </a:xfrm>
          <a:prstGeom prst="rect">
            <a:avLst/>
          </a:prstGeom>
          <a:noFill/>
          <a:ln w="19050" cap="flat" cmpd="sng">
            <a:solidFill>
              <a:srgbClr val="FF6600"/>
            </a:solidFill>
            <a:prstDash val="solid"/>
            <a:miter/>
            <a:headEnd type="none" w="med" len="med"/>
            <a:tailEnd type="none" w="med" len="med"/>
          </a:ln>
        </p:spPr>
        <p:txBody>
          <a:bodyPr anchor="t">
            <a:spAutoFit/>
          </a:bodyPr>
          <a:lstStyle>
            <a:defPPr/>
          </a:lstStyle>
          <a:p>
            <a:pPr/>
            <a:r>
              <a:rPr lang="en-US" altLang="en-US" b="1">
                <a:solidFill>
                  <a:srgbClr val="CC0000"/>
                </a:solidFill>
                <a:latin typeface="黑体" panose="02010609060101010101" pitchFamily="49" charset="-122"/>
                <a:ea typeface="黑体" panose="02010609060101010101" pitchFamily="49" charset="-122"/>
              </a:rPr>
              <a:t>1497--1498</a:t>
            </a:r>
            <a:endParaRPr lang="en-US" altLang="zh-CN" b="1">
              <a:solidFill>
                <a:srgbClr val="CC0000"/>
              </a:solidFill>
              <a:latin typeface="黑体" panose="02010609060101010101" pitchFamily="49" charset="-122"/>
              <a:ea typeface="黑体" panose="02010609060101010101" pitchFamily="49" charset="-122"/>
            </a:endParaRPr>
          </a:p>
        </p:txBody>
      </p:sp>
      <p:sp>
        <p:nvSpPr>
          <p:cNvPr id="12327" name="矩形 12326"/>
          <p:cNvSpPr/>
          <p:nvPr/>
        </p:nvSpPr>
        <p:spPr>
          <a:xfrm>
            <a:off x="7013575" y="3644900"/>
            <a:ext cx="1512888" cy="368300"/>
          </a:xfrm>
          <a:prstGeom prst="rect">
            <a:avLst/>
          </a:prstGeom>
          <a:noFill/>
          <a:ln w="19050" cap="flat" cmpd="sng">
            <a:solidFill>
              <a:srgbClr val="FF6600"/>
            </a:solidFill>
            <a:prstDash val="solid"/>
            <a:miter/>
            <a:headEnd type="none" w="med" len="med"/>
            <a:tailEnd type="none" w="med" len="med"/>
          </a:ln>
        </p:spPr>
        <p:txBody>
          <a:bodyPr anchor="t">
            <a:spAutoFit/>
          </a:bodyPr>
          <a:lstStyle>
            <a:defPPr/>
          </a:lstStyle>
          <a:p>
            <a:pPr/>
            <a:r>
              <a:rPr lang="en-US" altLang="en-US" b="1">
                <a:solidFill>
                  <a:srgbClr val="CC0000"/>
                </a:solidFill>
                <a:latin typeface="黑体" panose="02010609060101010101" pitchFamily="49" charset="-122"/>
                <a:ea typeface="黑体" panose="02010609060101010101" pitchFamily="49" charset="-122"/>
              </a:rPr>
              <a:t>1519--1522</a:t>
            </a:r>
            <a:endParaRPr lang="en-US" altLang="zh-CN" b="1">
              <a:solidFill>
                <a:srgbClr val="CC0000"/>
              </a:solidFill>
              <a:latin typeface="黑体" panose="02010609060101010101" pitchFamily="49" charset="-122"/>
              <a:ea typeface="黑体" panose="02010609060101010101" pitchFamily="49" charset="-122"/>
            </a:endParaRPr>
          </a:p>
        </p:txBody>
      </p:sp>
      <p:sp>
        <p:nvSpPr>
          <p:cNvPr id="2" name="文本框 1"/>
          <p:cNvSpPr txBox="1"/>
          <p:nvPr/>
        </p:nvSpPr>
        <p:spPr>
          <a:xfrm>
            <a:off x="928370" y="372110"/>
            <a:ext cx="3816985" cy="521970"/>
          </a:xfrm>
          <a:prstGeom prst="rect">
            <a:avLst/>
          </a:prstGeom>
          <a:noFill/>
        </p:spPr>
        <p:txBody>
          <a:bodyPr wrap="square" rtlCol="0">
            <a:spAutoFit/>
          </a:bodyPr>
          <a:lstStyle>
            <a:defPPr/>
          </a:lstStyle>
          <a:p>
            <a:pPr/>
            <a:r>
              <a:rPr lang="zh-CN" altLang="en-US" sz="2800">
                <a:solidFill>
                  <a:srgbClr val="FF0000"/>
                </a:solidFill>
              </a:rPr>
              <a:t>二、新航路开辟的过程：</a:t>
            </a:r>
          </a:p>
        </p:txBody>
      </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12295"/>
                                        </p:tgtEl>
                                        <p:attrNameLst>
                                          <p:attrName>style.visibility</p:attrName>
                                        </p:attrNameLst>
                                      </p:cBhvr>
                                      <p:to>
                                        <p:strVal val="visible"/>
                                      </p:to>
                                    </p:set>
                                    <p:animEffect transition="in" filter="wipe(up)">
                                      <p:cBhvr>
                                        <p:cTn id="7" dur="500"/>
                                        <p:tgtEl>
                                          <p:spTgt spid="12295"/>
                                        </p:tgtEl>
                                      </p:cBhvr>
                                    </p:animEffect>
                                  </p:childTnLst>
                                </p:cTn>
                              </p:par>
                              <p:par>
                                <p:cTn id="8" presetID="22" presetClass="entr" presetSubtype="4" fill="hold" nodeType="withEffect">
                                  <p:stCondLst>
                                    <p:cond delay="0"/>
                                  </p:stCondLst>
                                  <p:childTnLst>
                                    <p:set>
                                      <p:cBhvr>
                                        <p:cTn id="9" dur="1" fill="hold">
                                          <p:stCondLst>
                                            <p:cond delay="0"/>
                                          </p:stCondLst>
                                        </p:cTn>
                                        <p:tgtEl>
                                          <p:spTgt spid="12325"/>
                                        </p:tgtEl>
                                        <p:attrNameLst>
                                          <p:attrName>style.visibility</p:attrName>
                                        </p:attrNameLst>
                                      </p:cBhvr>
                                      <p:to>
                                        <p:strVal val="visible"/>
                                      </p:to>
                                    </p:set>
                                    <p:animEffect transition="in" filter="wipe(down)">
                                      <p:cBhvr>
                                        <p:cTn id="10" dur="500"/>
                                        <p:tgtEl>
                                          <p:spTgt spid="12325"/>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320"/>
                                        </p:tgtEl>
                                        <p:attrNameLst>
                                          <p:attrName>style.visibility</p:attrName>
                                        </p:attrNameLst>
                                      </p:cBhvr>
                                      <p:to>
                                        <p:strVal val="visible"/>
                                      </p:to>
                                    </p:set>
                                    <p:anim calcmode="lin" valueType="num">
                                      <p:cBhvr>
                                        <p:cTn id="15" dur="500" fill="hold"/>
                                        <p:tgtEl>
                                          <p:spTgt spid="12320"/>
                                        </p:tgtEl>
                                        <p:attrNameLst>
                                          <p:attrName>ppt_x</p:attrName>
                                        </p:attrNameLst>
                                      </p:cBhvr>
                                      <p:tavLst>
                                        <p:tav tm="0">
                                          <p:val>
                                            <p:strVal val="#ppt_x"/>
                                          </p:val>
                                        </p:tav>
                                        <p:tav tm="100000">
                                          <p:val>
                                            <p:strVal val="#ppt_x"/>
                                          </p:val>
                                        </p:tav>
                                      </p:tavLst>
                                    </p:anim>
                                    <p:anim calcmode="lin" valueType="num">
                                      <p:cBhvr>
                                        <p:cTn id="16" dur="500" fill="hold"/>
                                        <p:tgtEl>
                                          <p:spTgt spid="123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318"/>
                                        </p:tgtEl>
                                        <p:attrNameLst>
                                          <p:attrName>style.visibility</p:attrName>
                                        </p:attrNameLst>
                                      </p:cBhvr>
                                      <p:to>
                                        <p:strVal val="visible"/>
                                      </p:to>
                                    </p:set>
                                    <p:anim calcmode="lin" valueType="num">
                                      <p:cBhvr>
                                        <p:cTn id="19" dur="500" fill="hold"/>
                                        <p:tgtEl>
                                          <p:spTgt spid="12318"/>
                                        </p:tgtEl>
                                        <p:attrNameLst>
                                          <p:attrName>ppt_x</p:attrName>
                                        </p:attrNameLst>
                                      </p:cBhvr>
                                      <p:tavLst>
                                        <p:tav tm="0">
                                          <p:val>
                                            <p:strVal val="#ppt_x"/>
                                          </p:val>
                                        </p:tav>
                                        <p:tav tm="100000">
                                          <p:val>
                                            <p:strVal val="#ppt_x"/>
                                          </p:val>
                                        </p:tav>
                                      </p:tavLst>
                                    </p:anim>
                                    <p:anim calcmode="lin" valueType="num">
                                      <p:cBhvr>
                                        <p:cTn id="20" dur="500" fill="hold"/>
                                        <p:tgtEl>
                                          <p:spTgt spid="1231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2" fill="hold" nodeType="clickEffect">
                                  <p:stCondLst>
                                    <p:cond delay="0"/>
                                  </p:stCondLst>
                                  <p:childTnLst>
                                    <p:set>
                                      <p:cBhvr>
                                        <p:cTn id="24" dur="1" fill="hold">
                                          <p:stCondLst>
                                            <p:cond delay="0"/>
                                          </p:stCondLst>
                                        </p:cTn>
                                        <p:tgtEl>
                                          <p:spTgt spid="12301"/>
                                        </p:tgtEl>
                                        <p:attrNameLst>
                                          <p:attrName>style.visibility</p:attrName>
                                        </p:attrNameLst>
                                      </p:cBhvr>
                                      <p:to>
                                        <p:strVal val="visible"/>
                                      </p:to>
                                    </p:set>
                                    <p:animEffect transition="in" filter="wipe(right)">
                                      <p:cBhvr>
                                        <p:cTn id="25" dur="500"/>
                                        <p:tgtEl>
                                          <p:spTgt spid="12301"/>
                                        </p:tgtEl>
                                      </p:cBhvr>
                                    </p:animEffect>
                                  </p:childTnLst>
                                </p:cTn>
                              </p:par>
                            </p:childTnLst>
                          </p:cTn>
                        </p:par>
                        <p:par>
                          <p:cTn id="26" fill="hold" nodeType="afterGroup">
                            <p:stCondLst>
                              <p:cond delay="500"/>
                            </p:stCondLst>
                            <p:childTnLst>
                              <p:par>
                                <p:cTn id="27" presetID="22" presetClass="entr" presetSubtype="8" fill="hold" nodeType="afterEffect">
                                  <p:stCondLst>
                                    <p:cond delay="0"/>
                                  </p:stCondLst>
                                  <p:childTnLst>
                                    <p:set>
                                      <p:cBhvr>
                                        <p:cTn id="28" dur="1" fill="hold">
                                          <p:stCondLst>
                                            <p:cond delay="0"/>
                                          </p:stCondLst>
                                        </p:cTn>
                                        <p:tgtEl>
                                          <p:spTgt spid="12298"/>
                                        </p:tgtEl>
                                        <p:attrNameLst>
                                          <p:attrName>style.visibility</p:attrName>
                                        </p:attrNameLst>
                                      </p:cBhvr>
                                      <p:to>
                                        <p:strVal val="visible"/>
                                      </p:to>
                                    </p:set>
                                    <p:animEffect transition="in" filter="wipe(left)">
                                      <p:cBhvr>
                                        <p:cTn id="29" dur="500"/>
                                        <p:tgtEl>
                                          <p:spTgt spid="12298"/>
                                        </p:tgtEl>
                                      </p:cBhvr>
                                    </p:animEffect>
                                  </p:childTnLst>
                                </p:cTn>
                              </p:par>
                              <p:par>
                                <p:cTn id="30" presetID="22" presetClass="entr" presetSubtype="4" fill="hold" nodeType="withEffect">
                                  <p:stCondLst>
                                    <p:cond delay="0"/>
                                  </p:stCondLst>
                                  <p:childTnLst>
                                    <p:set>
                                      <p:cBhvr>
                                        <p:cTn id="31" dur="1" fill="hold">
                                          <p:stCondLst>
                                            <p:cond delay="0"/>
                                          </p:stCondLst>
                                        </p:cTn>
                                        <p:tgtEl>
                                          <p:spTgt spid="12324"/>
                                        </p:tgtEl>
                                        <p:attrNameLst>
                                          <p:attrName>style.visibility</p:attrName>
                                        </p:attrNameLst>
                                      </p:cBhvr>
                                      <p:to>
                                        <p:strVal val="visible"/>
                                      </p:to>
                                    </p:set>
                                    <p:animEffect transition="in" filter="wipe(down)">
                                      <p:cBhvr>
                                        <p:cTn id="32" dur="500"/>
                                        <p:tgtEl>
                                          <p:spTgt spid="1232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4" fill="hold" nodeType="clickEffect">
                                  <p:stCondLst>
                                    <p:cond delay="0"/>
                                  </p:stCondLst>
                                  <p:childTnLst>
                                    <p:set>
                                      <p:cBhvr>
                                        <p:cTn id="36" dur="1" fill="hold">
                                          <p:stCondLst>
                                            <p:cond delay="0"/>
                                          </p:stCondLst>
                                        </p:cTn>
                                        <p:tgtEl>
                                          <p:spTgt spid="12315"/>
                                        </p:tgtEl>
                                        <p:attrNameLst>
                                          <p:attrName>style.visibility</p:attrName>
                                        </p:attrNameLst>
                                      </p:cBhvr>
                                      <p:to>
                                        <p:strVal val="visible"/>
                                      </p:to>
                                    </p:set>
                                    <p:animEffect transition="in" filter="wipe(down)">
                                      <p:cBhvr>
                                        <p:cTn id="37" dur="500"/>
                                        <p:tgtEl>
                                          <p:spTgt spid="12315"/>
                                        </p:tgtEl>
                                      </p:cBhvr>
                                    </p:animEffect>
                                  </p:childTnLst>
                                </p:cTn>
                              </p:par>
                              <p:par>
                                <p:cTn id="38" presetID="1" presetClass="entr" presetSubtype="0" fill="hold" grpId="0" nodeType="withEffect">
                                  <p:stCondLst>
                                    <p:cond delay="0"/>
                                  </p:stCondLst>
                                  <p:childTnLst>
                                    <p:set>
                                      <p:cBhvr>
                                        <p:cTn id="39" dur="1" fill="hold">
                                          <p:stCondLst>
                                            <p:cond delay="499"/>
                                          </p:stCondLst>
                                        </p:cTn>
                                        <p:tgtEl>
                                          <p:spTgt spid="12321"/>
                                        </p:tgtEl>
                                        <p:attrNameLst>
                                          <p:attrName>style.visibility</p:attrName>
                                        </p:attrNameLst>
                                      </p:cBhvr>
                                      <p:to>
                                        <p:strVal val="visible"/>
                                      </p:to>
                                    </p:set>
                                  </p:childTnLst>
                                </p:cTn>
                              </p:par>
                            </p:childTnLst>
                          </p:cTn>
                        </p:par>
                      </p:childTnLst>
                    </p:cTn>
                  </p:par>
                  <p:par>
                    <p:cTn id="40" fill="hold" nodeType="clickPar">
                      <p:stCondLst>
                        <p:cond delay="indefinite"/>
                      </p:stCondLst>
                      <p:childTnLst>
                        <p:par>
                          <p:cTn id="41" fill="hold" nodeType="afterGroup">
                            <p:stCondLst>
                              <p:cond delay="0"/>
                            </p:stCondLst>
                            <p:childTnLst>
                              <p:par>
                                <p:cTn id="42" presetID="22" presetClass="entr" presetSubtype="8" fill="hold" nodeType="clickEffect">
                                  <p:stCondLst>
                                    <p:cond delay="0"/>
                                  </p:stCondLst>
                                  <p:childTnLst>
                                    <p:set>
                                      <p:cBhvr>
                                        <p:cTn id="43" dur="1" fill="hold">
                                          <p:stCondLst>
                                            <p:cond delay="0"/>
                                          </p:stCondLst>
                                        </p:cTn>
                                        <p:tgtEl>
                                          <p:spTgt spid="12307"/>
                                        </p:tgtEl>
                                        <p:attrNameLst>
                                          <p:attrName>style.visibility</p:attrName>
                                        </p:attrNameLst>
                                      </p:cBhvr>
                                      <p:to>
                                        <p:strVal val="visible"/>
                                      </p:to>
                                    </p:set>
                                    <p:animEffect transition="in" filter="wipe(left)">
                                      <p:cBhvr>
                                        <p:cTn id="44" dur="500"/>
                                        <p:tgtEl>
                                          <p:spTgt spid="12307"/>
                                        </p:tgtEl>
                                      </p:cBhvr>
                                    </p:animEffect>
                                  </p:childTnLst>
                                </p:cTn>
                              </p:par>
                            </p:childTnLst>
                          </p:cTn>
                        </p:par>
                        <p:par>
                          <p:cTn id="45" fill="hold" nodeType="afterGroup">
                            <p:stCondLst>
                              <p:cond delay="500"/>
                            </p:stCondLst>
                            <p:childTnLst>
                              <p:par>
                                <p:cTn id="46" presetID="22" presetClass="entr" presetSubtype="4" fill="hold" nodeType="afterEffect">
                                  <p:stCondLst>
                                    <p:cond delay="0"/>
                                  </p:stCondLst>
                                  <p:childTnLst>
                                    <p:set>
                                      <p:cBhvr>
                                        <p:cTn id="47" dur="1" fill="hold">
                                          <p:stCondLst>
                                            <p:cond delay="0"/>
                                          </p:stCondLst>
                                        </p:cTn>
                                        <p:tgtEl>
                                          <p:spTgt spid="12308"/>
                                        </p:tgtEl>
                                        <p:attrNameLst>
                                          <p:attrName>style.visibility</p:attrName>
                                        </p:attrNameLst>
                                      </p:cBhvr>
                                      <p:to>
                                        <p:strVal val="visible"/>
                                      </p:to>
                                    </p:set>
                                    <p:animEffect transition="in" filter="wipe(down)">
                                      <p:cBhvr>
                                        <p:cTn id="48" dur="500"/>
                                        <p:tgtEl>
                                          <p:spTgt spid="12308"/>
                                        </p:tgtEl>
                                      </p:cBhvr>
                                    </p:animEffect>
                                  </p:childTnLst>
                                </p:cTn>
                              </p:par>
                              <p:par>
                                <p:cTn id="49" presetID="22" presetClass="entr" presetSubtype="4" fill="hold" nodeType="withEffect">
                                  <p:stCondLst>
                                    <p:cond delay="0"/>
                                  </p:stCondLst>
                                  <p:childTnLst>
                                    <p:set>
                                      <p:cBhvr>
                                        <p:cTn id="50" dur="1" fill="hold">
                                          <p:stCondLst>
                                            <p:cond delay="0"/>
                                          </p:stCondLst>
                                        </p:cTn>
                                        <p:tgtEl>
                                          <p:spTgt spid="12326"/>
                                        </p:tgtEl>
                                        <p:attrNameLst>
                                          <p:attrName>style.visibility</p:attrName>
                                        </p:attrNameLst>
                                      </p:cBhvr>
                                      <p:to>
                                        <p:strVal val="visible"/>
                                      </p:to>
                                    </p:set>
                                    <p:animEffect transition="in" filter="wipe(down)">
                                      <p:cBhvr>
                                        <p:cTn id="51" dur="500"/>
                                        <p:tgtEl>
                                          <p:spTgt spid="12326"/>
                                        </p:tgtEl>
                                      </p:cBhvr>
                                    </p:animEffect>
                                  </p:childTnLst>
                                </p:cTn>
                              </p:par>
                            </p:childTnLst>
                          </p:cTn>
                        </p:par>
                      </p:childTnLst>
                    </p:cTn>
                  </p:par>
                  <p:par>
                    <p:cTn id="52" fill="hold" nodeType="clickPar">
                      <p:stCondLst>
                        <p:cond delay="indefinite"/>
                      </p:stCondLst>
                      <p:childTnLst>
                        <p:par>
                          <p:cTn id="53" fill="hold" nodeType="afterGroup">
                            <p:stCondLst>
                              <p:cond delay="0"/>
                            </p:stCondLst>
                            <p:childTnLst>
                              <p:par>
                                <p:cTn id="54" presetID="22" presetClass="entr" presetSubtype="4" fill="hold" nodeType="clickEffect">
                                  <p:stCondLst>
                                    <p:cond delay="0"/>
                                  </p:stCondLst>
                                  <p:childTnLst>
                                    <p:set>
                                      <p:cBhvr>
                                        <p:cTn id="55" dur="1" fill="hold">
                                          <p:stCondLst>
                                            <p:cond delay="0"/>
                                          </p:stCondLst>
                                        </p:cTn>
                                        <p:tgtEl>
                                          <p:spTgt spid="12316"/>
                                        </p:tgtEl>
                                        <p:attrNameLst>
                                          <p:attrName>style.visibility</p:attrName>
                                        </p:attrNameLst>
                                      </p:cBhvr>
                                      <p:to>
                                        <p:strVal val="visible"/>
                                      </p:to>
                                    </p:set>
                                    <p:animEffect transition="in" filter="wipe(down)">
                                      <p:cBhvr>
                                        <p:cTn id="56" dur="500"/>
                                        <p:tgtEl>
                                          <p:spTgt spid="12316"/>
                                        </p:tgtEl>
                                      </p:cBhvr>
                                    </p:animEffect>
                                  </p:childTnLst>
                                </p:cTn>
                              </p:par>
                              <p:par>
                                <p:cTn id="57" presetID="1" presetClass="entr" presetSubtype="0" fill="hold" grpId="0" nodeType="withEffect">
                                  <p:stCondLst>
                                    <p:cond delay="0"/>
                                  </p:stCondLst>
                                  <p:childTnLst>
                                    <p:set>
                                      <p:cBhvr>
                                        <p:cTn id="58" dur="1" fill="hold">
                                          <p:stCondLst>
                                            <p:cond delay="499"/>
                                          </p:stCondLst>
                                        </p:cTn>
                                        <p:tgtEl>
                                          <p:spTgt spid="12322"/>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afterGroup">
                            <p:stCondLst>
                              <p:cond delay="0"/>
                            </p:stCondLst>
                            <p:childTnLst>
                              <p:par>
                                <p:cTn id="61" presetID="22" presetClass="entr" presetSubtype="1" fill="hold" nodeType="clickEffect">
                                  <p:stCondLst>
                                    <p:cond delay="0"/>
                                  </p:stCondLst>
                                  <p:childTnLst>
                                    <p:set>
                                      <p:cBhvr>
                                        <p:cTn id="62" dur="1" fill="hold">
                                          <p:stCondLst>
                                            <p:cond delay="0"/>
                                          </p:stCondLst>
                                        </p:cTn>
                                        <p:tgtEl>
                                          <p:spTgt spid="12309"/>
                                        </p:tgtEl>
                                        <p:attrNameLst>
                                          <p:attrName>style.visibility</p:attrName>
                                        </p:attrNameLst>
                                      </p:cBhvr>
                                      <p:to>
                                        <p:strVal val="visible"/>
                                      </p:to>
                                    </p:set>
                                    <p:animEffect transition="in" filter="wipe(up)">
                                      <p:cBhvr>
                                        <p:cTn id="63" dur="500"/>
                                        <p:tgtEl>
                                          <p:spTgt spid="12309"/>
                                        </p:tgtEl>
                                      </p:cBhvr>
                                    </p:animEffect>
                                  </p:childTnLst>
                                </p:cTn>
                              </p:par>
                            </p:childTnLst>
                          </p:cTn>
                        </p:par>
                        <p:par>
                          <p:cTn id="64" fill="hold" nodeType="afterGroup">
                            <p:stCondLst>
                              <p:cond delay="500"/>
                            </p:stCondLst>
                            <p:childTnLst>
                              <p:par>
                                <p:cTn id="65" presetID="22" presetClass="entr" presetSubtype="2" fill="hold" nodeType="afterEffect">
                                  <p:stCondLst>
                                    <p:cond delay="0"/>
                                  </p:stCondLst>
                                  <p:childTnLst>
                                    <p:set>
                                      <p:cBhvr>
                                        <p:cTn id="66" dur="1" fill="hold">
                                          <p:stCondLst>
                                            <p:cond delay="0"/>
                                          </p:stCondLst>
                                        </p:cTn>
                                        <p:tgtEl>
                                          <p:spTgt spid="12302"/>
                                        </p:tgtEl>
                                        <p:attrNameLst>
                                          <p:attrName>style.visibility</p:attrName>
                                        </p:attrNameLst>
                                      </p:cBhvr>
                                      <p:to>
                                        <p:strVal val="visible"/>
                                      </p:to>
                                    </p:set>
                                    <p:animEffect transition="in" filter="wipe(right)">
                                      <p:cBhvr>
                                        <p:cTn id="67" dur="500"/>
                                        <p:tgtEl>
                                          <p:spTgt spid="12302"/>
                                        </p:tgtEl>
                                      </p:cBhvr>
                                    </p:animEffect>
                                  </p:childTnLst>
                                </p:cTn>
                              </p:par>
                            </p:childTnLst>
                          </p:cTn>
                        </p:par>
                        <p:par>
                          <p:cTn id="68" fill="hold" nodeType="afterGroup">
                            <p:stCondLst>
                              <p:cond delay="1000"/>
                            </p:stCondLst>
                            <p:childTnLst>
                              <p:par>
                                <p:cTn id="69" presetID="22" presetClass="entr" presetSubtype="2" fill="hold" nodeType="afterEffect">
                                  <p:stCondLst>
                                    <p:cond delay="0"/>
                                  </p:stCondLst>
                                  <p:childTnLst>
                                    <p:set>
                                      <p:cBhvr>
                                        <p:cTn id="70" dur="1" fill="hold">
                                          <p:stCondLst>
                                            <p:cond delay="0"/>
                                          </p:stCondLst>
                                        </p:cTn>
                                        <p:tgtEl>
                                          <p:spTgt spid="12305"/>
                                        </p:tgtEl>
                                        <p:attrNameLst>
                                          <p:attrName>style.visibility</p:attrName>
                                        </p:attrNameLst>
                                      </p:cBhvr>
                                      <p:to>
                                        <p:strVal val="visible"/>
                                      </p:to>
                                    </p:set>
                                    <p:animEffect transition="in" filter="wipe(right)">
                                      <p:cBhvr>
                                        <p:cTn id="71" dur="500"/>
                                        <p:tgtEl>
                                          <p:spTgt spid="12305"/>
                                        </p:tgtEl>
                                      </p:cBhvr>
                                    </p:animEffect>
                                  </p:childTnLst>
                                </p:cTn>
                              </p:par>
                            </p:childTnLst>
                          </p:cTn>
                        </p:par>
                        <p:par>
                          <p:cTn id="72" fill="hold" nodeType="afterGroup">
                            <p:stCondLst>
                              <p:cond delay="1500"/>
                            </p:stCondLst>
                            <p:childTnLst>
                              <p:par>
                                <p:cTn id="73" presetID="22" presetClass="entr" presetSubtype="2" fill="hold" nodeType="afterEffect">
                                  <p:stCondLst>
                                    <p:cond delay="0"/>
                                  </p:stCondLst>
                                  <p:childTnLst>
                                    <p:set>
                                      <p:cBhvr>
                                        <p:cTn id="74" dur="1" fill="hold">
                                          <p:stCondLst>
                                            <p:cond delay="0"/>
                                          </p:stCondLst>
                                        </p:cTn>
                                        <p:tgtEl>
                                          <p:spTgt spid="12306"/>
                                        </p:tgtEl>
                                        <p:attrNameLst>
                                          <p:attrName>style.visibility</p:attrName>
                                        </p:attrNameLst>
                                      </p:cBhvr>
                                      <p:to>
                                        <p:strVal val="visible"/>
                                      </p:to>
                                    </p:set>
                                    <p:animEffect transition="in" filter="wipe(right)">
                                      <p:cBhvr>
                                        <p:cTn id="75" dur="500"/>
                                        <p:tgtEl>
                                          <p:spTgt spid="12306"/>
                                        </p:tgtEl>
                                      </p:cBhvr>
                                    </p:animEffect>
                                  </p:childTnLst>
                                </p:cTn>
                              </p:par>
                              <p:par>
                                <p:cTn id="76" presetID="22" presetClass="entr" presetSubtype="4" fill="hold" nodeType="withEffect">
                                  <p:stCondLst>
                                    <p:cond delay="0"/>
                                  </p:stCondLst>
                                  <p:childTnLst>
                                    <p:set>
                                      <p:cBhvr>
                                        <p:cTn id="77" dur="1" fill="hold">
                                          <p:stCondLst>
                                            <p:cond delay="0"/>
                                          </p:stCondLst>
                                        </p:cTn>
                                        <p:tgtEl>
                                          <p:spTgt spid="12327"/>
                                        </p:tgtEl>
                                        <p:attrNameLst>
                                          <p:attrName>style.visibility</p:attrName>
                                        </p:attrNameLst>
                                      </p:cBhvr>
                                      <p:to>
                                        <p:strVal val="visible"/>
                                      </p:to>
                                    </p:set>
                                    <p:animEffect transition="in" filter="wipe(down)">
                                      <p:cBhvr>
                                        <p:cTn id="78" dur="500"/>
                                        <p:tgtEl>
                                          <p:spTgt spid="12327"/>
                                        </p:tgtEl>
                                      </p:cBhvr>
                                    </p:animEffect>
                                  </p:childTnLst>
                                </p:cTn>
                              </p:par>
                            </p:childTnLst>
                          </p:cTn>
                        </p:par>
                        <p:par>
                          <p:cTn id="79" fill="hold" nodeType="afterGroup">
                            <p:stCondLst>
                              <p:cond delay="2000"/>
                            </p:stCondLst>
                            <p:childTnLst>
                              <p:par>
                                <p:cTn id="80" presetID="22" presetClass="entr" presetSubtype="4" fill="hold" nodeType="afterEffect">
                                  <p:stCondLst>
                                    <p:cond delay="0"/>
                                  </p:stCondLst>
                                  <p:childTnLst>
                                    <p:set>
                                      <p:cBhvr>
                                        <p:cTn id="81" dur="1" fill="hold">
                                          <p:stCondLst>
                                            <p:cond delay="0"/>
                                          </p:stCondLst>
                                        </p:cTn>
                                        <p:tgtEl>
                                          <p:spTgt spid="12310"/>
                                        </p:tgtEl>
                                        <p:attrNameLst>
                                          <p:attrName>style.visibility</p:attrName>
                                        </p:attrNameLst>
                                      </p:cBhvr>
                                      <p:to>
                                        <p:strVal val="visible"/>
                                      </p:to>
                                    </p:set>
                                    <p:animEffect transition="in" filter="wipe(down)">
                                      <p:cBhvr>
                                        <p:cTn id="82" dur="500"/>
                                        <p:tgtEl>
                                          <p:spTgt spid="12310"/>
                                        </p:tgtEl>
                                      </p:cBhvr>
                                    </p:animEffect>
                                  </p:childTnLst>
                                </p:cTn>
                              </p:par>
                            </p:childTnLst>
                          </p:cTn>
                        </p:par>
                      </p:childTnLst>
                    </p:cTn>
                  </p:par>
                  <p:par>
                    <p:cTn id="83" fill="hold" nodeType="clickPar">
                      <p:stCondLst>
                        <p:cond delay="indefinite"/>
                      </p:stCondLst>
                      <p:childTnLst>
                        <p:par>
                          <p:cTn id="84" fill="hold" nodeType="afterGroup">
                            <p:stCondLst>
                              <p:cond delay="0"/>
                            </p:stCondLst>
                            <p:childTnLst>
                              <p:par>
                                <p:cTn id="85" presetID="22" presetClass="entr" presetSubtype="4" fill="hold" nodeType="clickEffect">
                                  <p:stCondLst>
                                    <p:cond delay="0"/>
                                  </p:stCondLst>
                                  <p:childTnLst>
                                    <p:set>
                                      <p:cBhvr>
                                        <p:cTn id="86" dur="1" fill="hold">
                                          <p:stCondLst>
                                            <p:cond delay="0"/>
                                          </p:stCondLst>
                                        </p:cTn>
                                        <p:tgtEl>
                                          <p:spTgt spid="12317"/>
                                        </p:tgtEl>
                                        <p:attrNameLst>
                                          <p:attrName>style.visibility</p:attrName>
                                        </p:attrNameLst>
                                      </p:cBhvr>
                                      <p:to>
                                        <p:strVal val="visible"/>
                                      </p:to>
                                    </p:set>
                                    <p:animEffect transition="in" filter="wipe(down)">
                                      <p:cBhvr>
                                        <p:cTn id="87" dur="500"/>
                                        <p:tgtEl>
                                          <p:spTgt spid="12317"/>
                                        </p:tgtEl>
                                      </p:cBhvr>
                                    </p:animEffect>
                                  </p:childTnLst>
                                </p:cTn>
                              </p:par>
                              <p:par>
                                <p:cTn id="88" presetID="1" presetClass="entr" presetSubtype="0" fill="hold" grpId="0" nodeType="withEffect">
                                  <p:stCondLst>
                                    <p:cond delay="0"/>
                                  </p:stCondLst>
                                  <p:childTnLst>
                                    <p:set>
                                      <p:cBhvr>
                                        <p:cTn id="89" dur="1" fill="hold">
                                          <p:stCondLst>
                                            <p:cond delay="499"/>
                                          </p:stCondLst>
                                        </p:cTn>
                                        <p:tgtEl>
                                          <p:spTgt spid="123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20" grpId="0"/>
      <p:bldP spid="12321" grpId="0"/>
      <p:bldP spid="12322" grpId="0"/>
      <p:bldP spid="12323"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674" name="直接连接符 29698"/>
          <p:cNvSpPr/>
          <p:nvPr/>
        </p:nvSpPr>
        <p:spPr>
          <a:xfrm>
            <a:off x="1524000" y="981075"/>
            <a:ext cx="9144000" cy="0"/>
          </a:xfrm>
          <a:prstGeom prst="line">
            <a:avLst/>
          </a:prstGeom>
          <a:ln w="28575" cap="flat" cmpd="sng">
            <a:solidFill>
              <a:srgbClr val="FF9900"/>
            </a:solidFill>
            <a:prstDash val="solid"/>
            <a:round/>
            <a:headEnd type="none" w="med" len="med"/>
            <a:tailEnd type="none" w="med" len="med"/>
          </a:ln>
        </p:spPr>
        <p:txBody>
          <a:bodyPr anchor="t"/>
          <a:lstStyle>
            <a:defPPr/>
          </a:lstStyle>
          <a:p>
            <a:pPr/>
            <a:endParaRPr lang="zh-CN" altLang="en-US">
              <a:latin typeface="Arial" panose="02080604020202020204" pitchFamily="34" charset="0"/>
              <a:ea typeface="宋体" panose="02010600030101010101" pitchFamily="2" charset="-122"/>
            </a:endParaRPr>
          </a:p>
        </p:txBody>
      </p:sp>
      <p:sp>
        <p:nvSpPr>
          <p:cNvPr id="29700" name="文本框 29699"/>
          <p:cNvSpPr txBox="1"/>
          <p:nvPr/>
        </p:nvSpPr>
        <p:spPr>
          <a:xfrm>
            <a:off x="1302385" y="335915"/>
            <a:ext cx="3527425" cy="645160"/>
          </a:xfrm>
          <a:prstGeom prst="rect">
            <a:avLst/>
          </a:prstGeom>
          <a:solidFill>
            <a:srgbClr val="0000CC">
              <a:alpha val="100000"/>
            </a:srgbClr>
          </a:solidFill>
          <a:ln w="9525">
            <a:noFill/>
            <a:miter/>
          </a:ln>
        </p:spPr>
        <p:txBody>
          <a:bodyPr vert="horz" wrap="square" anchor="t">
            <a:spAutoFit/>
          </a:bodyPr>
          <a:lstStyle>
            <a:defPPr/>
          </a:lstStyle>
          <a:p>
            <a:pPr algn="ctr">
              <a:spcBef>
                <a:spcPct val="50000"/>
              </a:spcBef>
            </a:pPr>
            <a:r>
              <a:rPr sz="3600" b="1">
                <a:solidFill>
                  <a:schemeClr val="bg1"/>
                </a:solidFill>
                <a:effectLst>
                  <a:outerShdw blurRad="38100" dist="38100" dir="2700000">
                    <a:srgbClr val="FFFFFF"/>
                  </a:outerShdw>
                </a:effectLst>
                <a:latin typeface="黑体" panose="02010609060101010101" pitchFamily="49" charset="-122"/>
                <a:ea typeface="黑体" panose="02010609060101010101" pitchFamily="49" charset="-122"/>
                <a:cs typeface="+mn-ea"/>
                <a:sym typeface="+mn-ea"/>
              </a:rPr>
              <a:t>历史纵横</a:t>
            </a:r>
            <a:endParaRPr lang="zh-CN" altLang="en-US" sz="3600" b="1">
              <a:solidFill>
                <a:schemeClr val="bg1"/>
              </a:solidFill>
              <a:effectLst>
                <a:outerShdw blurRad="38100" dist="38100" dir="2700000">
                  <a:srgbClr val="FFFFFF"/>
                </a:outerShdw>
              </a:effectLst>
              <a:latin typeface="黑体" pitchFamily="49" charset="-122"/>
              <a:ea typeface="黑体" pitchFamily="49" charset="-122"/>
              <a:cs typeface="+mn-ea"/>
              <a:sym typeface="+mn-ea"/>
            </a:endParaRPr>
          </a:p>
        </p:txBody>
      </p:sp>
      <p:sp>
        <p:nvSpPr>
          <p:cNvPr id="29701" name="文本框 29700"/>
          <p:cNvSpPr txBox="1"/>
          <p:nvPr/>
        </p:nvSpPr>
        <p:spPr>
          <a:xfrm>
            <a:off x="1302385" y="981075"/>
            <a:ext cx="9587230" cy="3969385"/>
          </a:xfrm>
          <a:prstGeom prst="rect">
            <a:avLst/>
          </a:prstGeom>
          <a:noFill/>
          <a:ln w="9525">
            <a:noFill/>
            <a:miter/>
          </a:ln>
        </p:spPr>
        <p:txBody>
          <a:bodyPr vert="horz" wrap="square" anchor="t">
            <a:spAutoFit/>
          </a:bodyPr>
          <a:lstStyle>
            <a:defPPr/>
          </a:lstStyle>
          <a:p>
            <a:pPr/>
            <a:r>
              <a:rPr lang="en-US" altLang="zh-CN" sz="2400" b="1" noProof="1">
                <a:effectLst>
                  <a:outerShdw blurRad="38100" dist="38100" dir="2700000">
                    <a:srgbClr val="FFFFFF"/>
                  </a:outerShdw>
                </a:effectLst>
                <a:latin typeface="黑体" panose="02010609060101010101" pitchFamily="49" charset="-122"/>
                <a:ea typeface="黑体" panose="02010609060101010101" pitchFamily="49" charset="-122"/>
                <a:cs typeface="+mn-ea"/>
              </a:rPr>
              <a:t>       </a:t>
            </a:r>
            <a:r>
              <a:rPr sz="2800" b="1" noProof="1">
                <a:effectLst>
                  <a:outerShdw blurRad="38100" dist="38100" dir="2700000">
                    <a:srgbClr val="FFFFFF"/>
                  </a:outerShdw>
                </a:effectLst>
                <a:latin typeface="黑体" panose="02010609060101010101" pitchFamily="49" charset="-122"/>
                <a:ea typeface="黑体" panose="02010609060101010101" pitchFamily="49" charset="-122"/>
                <a:cs typeface="+mn-ea"/>
              </a:rPr>
              <a:t>麦哲伦船队在太平洋上的</a:t>
            </a:r>
            <a:r>
              <a:rPr sz="2800" b="1" noProof="1">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cs typeface="+mn-ea"/>
              </a:rPr>
              <a:t>艰苦生活艰辛</a:t>
            </a:r>
            <a:r>
              <a:rPr sz="2800" b="1" noProof="1">
                <a:effectLst>
                  <a:outerShdw blurRad="38100" dist="38100" dir="2700000">
                    <a:srgbClr val="FFFFFF"/>
                  </a:outerShdw>
                </a:effectLst>
                <a:latin typeface="黑体" panose="02010609060101010101" pitchFamily="49" charset="-122"/>
                <a:ea typeface="黑体" panose="02010609060101010101" pitchFamily="49" charset="-122"/>
                <a:cs typeface="+mn-ea"/>
              </a:rPr>
              <a:t>。一位船员记述了他们在横渡太平洋期间的苦难:“我们所吃的饼干不再能称为食物，它们只不过是些粉末和吞噬了饼干的蛆虫，而且，粉末浸透了耗子撒的尿，散发着叫人无法忍受的臭气。我们不得不喝的水是同样恶臭、令人作呕…实际上，我们常不得不靠吃木屑过活，就连耗子这种极叫人憎恶的食物，大家都在贪婪地寻找，一个耗子能卖得半个</a:t>
            </a:r>
            <a:r>
              <a:rPr sz="2800" b="1" noProof="1">
                <a:solidFill>
                  <a:srgbClr val="FF0000"/>
                </a:solidFill>
                <a:effectLst>
                  <a:outerShdw blurRad="38100" dist="38100" dir="2700000">
                    <a:srgbClr val="FFFFFF"/>
                  </a:outerShdw>
                </a:effectLst>
                <a:latin typeface="黑体" panose="02010609060101010101" pitchFamily="49" charset="-122"/>
                <a:ea typeface="黑体" panose="02010609060101010101" pitchFamily="49" charset="-122"/>
                <a:cs typeface="+mn-ea"/>
              </a:rPr>
              <a:t>达卡金币。”但是，这些早期航海家也是欧洲第一批殖民者。开新航路的过程，也是掠奇和奴役当地人民的过程。</a:t>
            </a:r>
          </a:p>
        </p:txBody>
      </p:sp>
      <p:sp>
        <p:nvSpPr>
          <p:cNvPr id="2" name="文本框 1"/>
          <p:cNvSpPr txBox="1"/>
          <p:nvPr/>
        </p:nvSpPr>
        <p:spPr>
          <a:xfrm>
            <a:off x="3150235" y="5281295"/>
            <a:ext cx="309880" cy="368300"/>
          </a:xfrm>
          <a:prstGeom prst="rect">
            <a:avLst/>
          </a:prstGeom>
          <a:noFill/>
        </p:spPr>
        <p:txBody>
          <a:bodyPr wrap="none" rtlCol="0">
            <a:spAutoFit/>
          </a:bodyPr>
          <a:lstStyle>
            <a:defPPr/>
          </a:lstStyle>
          <a:p>
            <a:pPr/>
            <a:endParaRPr lang="zh-CN" altLang="en-US"/>
          </a:p>
        </p:txBody>
      </p:sp>
      <p:sp>
        <p:nvSpPr>
          <p:cNvPr id="3" name="文本框 2"/>
          <p:cNvSpPr txBox="1"/>
          <p:nvPr/>
        </p:nvSpPr>
        <p:spPr>
          <a:xfrm>
            <a:off x="3348990" y="5882640"/>
            <a:ext cx="7318375" cy="521970"/>
          </a:xfrm>
          <a:prstGeom prst="rect">
            <a:avLst/>
          </a:prstGeom>
          <a:noFill/>
        </p:spPr>
        <p:txBody>
          <a:bodyPr wrap="square" rtlCol="0">
            <a:spAutoFit/>
          </a:bodyPr>
          <a:lstStyle>
            <a:defPPr/>
          </a:lstStyle>
          <a:p>
            <a:pPr/>
            <a:r>
              <a:rPr lang="zh-CN" altLang="en-US" sz="2800" b="1">
                <a:solidFill>
                  <a:srgbClr val="FF0000"/>
                </a:solidFill>
              </a:rPr>
              <a:t>不畏艰险，积极进取的精神；</a:t>
            </a:r>
            <a:r>
              <a:rPr lang="zh-CN" altLang="en-US" sz="2800" b="1">
                <a:solidFill>
                  <a:srgbClr val="5E0000"/>
                </a:solidFill>
              </a:rPr>
              <a:t>殖民掠夺</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674" name="Rectangle 2"/>
          <p:cNvSpPr>
            <a:spLocks noGrp="1"/>
          </p:cNvSpPr>
          <p:nvPr>
            <p:ph type="title" idx="4294967295"/>
          </p:nvPr>
        </p:nvSpPr>
        <p:spPr>
          <a:xfrm>
            <a:off x="1407160" y="583565"/>
            <a:ext cx="5489575" cy="576263"/>
          </a:xfrm>
        </p:spPr>
        <p:txBody>
          <a:bodyPr anchor="ctr">
            <a:normAutofit/>
          </a:bodyPr>
          <a:lstStyle>
            <a:defPPr/>
          </a:lstStyle>
          <a:p>
            <a:r>
              <a:rPr lang="zh-CN" altLang="en-US" sz="2800" b="1">
                <a:solidFill>
                  <a:srgbClr val="FF0000"/>
                </a:solidFill>
                <a:latin typeface="宋体" panose="02010600030101010101" pitchFamily="2" charset="-122"/>
              </a:rPr>
              <a:t>二、新航路的开辟过程</a:t>
            </a:r>
            <a:r>
              <a:rPr lang="en-US" altLang="zh-CN" sz="2800" b="1">
                <a:solidFill>
                  <a:srgbClr val="FF0000"/>
                </a:solidFill>
                <a:latin typeface="宋体" panose="02010600030101010101" pitchFamily="2" charset="-122"/>
              </a:rPr>
              <a:t>:</a:t>
            </a:r>
          </a:p>
        </p:txBody>
      </p:sp>
      <p:graphicFrame>
        <p:nvGraphicFramePr>
          <p:cNvPr id="28747" name="内容占位符 28746"/>
          <p:cNvGraphicFramePr>
            <a:graphicFrameLocks noGrp="1"/>
          </p:cNvGraphicFramePr>
          <p:nvPr>
            <p:ph idx="4294967295"/>
            <p:custDataLst>
              <p:tags r:id="rId2"/>
            </p:custDataLst>
          </p:nvPr>
        </p:nvGraphicFramePr>
        <p:xfrm>
          <a:off x="1485900" y="1277620"/>
          <a:ext cx="9957435" cy="5158740"/>
        </p:xfrm>
        <a:graphic>
          <a:graphicData uri="http://schemas.openxmlformats.org/drawingml/2006/table">
            <a:tbl>
              <a:tblPr/>
              <a:tblGrid>
                <a:gridCol w="1671320"/>
                <a:gridCol w="1172210"/>
                <a:gridCol w="1101090"/>
                <a:gridCol w="3065145"/>
                <a:gridCol w="2947670"/>
              </a:tblGrid>
              <a:tr h="692785">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lgn="just">
                        <a:buNone/>
                      </a:pPr>
                      <a:r>
                        <a:rPr lang="en-US" altLang="zh-CN" sz="2000">
                          <a:solidFill>
                            <a:schemeClr val="tx1"/>
                          </a:solidFill>
                          <a:latin typeface="黑体" panose="02010609060101010101" pitchFamily="49" charset="-122"/>
                          <a:ea typeface="黑体" panose="02010609060101010101" pitchFamily="49" charset="-122"/>
                        </a:rPr>
                        <a:t> </a:t>
                      </a: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r>
                        <a:rPr lang="en-US" altLang="zh-CN" sz="2000">
                          <a:solidFill>
                            <a:schemeClr val="tx1"/>
                          </a:solidFill>
                          <a:latin typeface="黑体" panose="02010609060101010101" pitchFamily="49" charset="-122"/>
                          <a:ea typeface="黑体" panose="02010609060101010101" pitchFamily="49" charset="-122"/>
                        </a:rPr>
                        <a:t>     </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53135">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rowSpan="2">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r>
                        <a:rPr lang="en-US" altLang="zh-CN" sz="2000">
                          <a:solidFill>
                            <a:schemeClr val="tx1"/>
                          </a:solidFill>
                          <a:latin typeface="黑体" panose="02010609060101010101" pitchFamily="49" charset="-122"/>
                          <a:ea typeface="黑体" panose="02010609060101010101" pitchFamily="49" charset="-122"/>
                        </a:rPr>
                        <a:t> </a:t>
                      </a:r>
                    </a:p>
                    <a:p>
                      <a:pPr marL="0" lvl="0" indent="0">
                        <a:buNone/>
                      </a:pPr>
                      <a:endParaRPr lang="en-US" altLang="zh-CN" sz="2000">
                        <a:solidFill>
                          <a:schemeClr val="tx1"/>
                        </a:solidFill>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400" b="1">
                        <a:solidFill>
                          <a:schemeClr val="tx1"/>
                        </a:solidFill>
                        <a:latin typeface="宋体" panose="02010600030101010101" pitchFamily="2"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24915">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r>
                        <a:rPr lang="en-US" altLang="zh-CN" sz="2000">
                          <a:solidFill>
                            <a:schemeClr val="tx1"/>
                          </a:solidFill>
                          <a:latin typeface="黑体" panose="02010609060101010101" pitchFamily="49" charset="-122"/>
                          <a:ea typeface="黑体" panose="02010609060101010101" pitchFamily="49" charset="-122"/>
                        </a:rPr>
                        <a:t> </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vMerge="1">
                  <a:txBody>
                    <a:bodyPr vert="horz" wrap="square"/>
                    <a:lstStyle>
                      <a:defPPr/>
                    </a:lstStyle>
                    <a:p>
                      <a:pPr/>
                      <a:endParaRPr lang="zh-CN"/>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62330">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r>
                        <a:rPr lang="en-US" altLang="zh-CN" sz="2000">
                          <a:solidFill>
                            <a:schemeClr val="tx1"/>
                          </a:solidFill>
                          <a:latin typeface="黑体" panose="02010609060101010101" pitchFamily="49" charset="-122"/>
                          <a:ea typeface="黑体" panose="02010609060101010101" pitchFamily="49" charset="-122"/>
                        </a:rPr>
                        <a:t> </a:t>
                      </a: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r>
                        <a:rPr lang="en-US" altLang="zh-CN" sz="2000">
                          <a:solidFill>
                            <a:schemeClr val="tx1"/>
                          </a:solidFill>
                          <a:latin typeface="黑体" panose="02010609060101010101" pitchFamily="49" charset="-122"/>
                          <a:ea typeface="黑体" panose="02010609060101010101" pitchFamily="49" charset="-122"/>
                        </a:rPr>
                        <a:t> </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rowSpan="2">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r>
                        <a:rPr lang="en-US" altLang="zh-CN" sz="2000">
                          <a:solidFill>
                            <a:schemeClr val="tx1"/>
                          </a:solidFill>
                          <a:latin typeface="黑体" panose="02010609060101010101" pitchFamily="49" charset="-122"/>
                          <a:ea typeface="黑体" panose="02010609060101010101" pitchFamily="49" charset="-122"/>
                        </a:rPr>
                        <a:t> </a:t>
                      </a:r>
                    </a:p>
                    <a:p>
                      <a:pPr marL="0" lvl="0" indent="0">
                        <a:buNone/>
                      </a:pPr>
                      <a:r>
                        <a:rPr lang="en-US" altLang="zh-CN" sz="2000">
                          <a:solidFill>
                            <a:schemeClr val="tx1"/>
                          </a:solidFill>
                          <a:latin typeface="黑体" panose="02010609060101010101" pitchFamily="49" charset="-122"/>
                          <a:ea typeface="黑体" panose="02010609060101010101" pitchFamily="49" charset="-122"/>
                        </a:rPr>
                        <a:t> </a:t>
                      </a:r>
                    </a:p>
                    <a:p>
                      <a:pPr marL="0" lvl="0" indent="0">
                        <a:buNone/>
                      </a:pPr>
                      <a:endParaRPr lang="en-US" altLang="zh-CN" sz="2000">
                        <a:solidFill>
                          <a:schemeClr val="tx1"/>
                        </a:solidFill>
                        <a:latin typeface="黑体" pitchFamily="49" charset="-122"/>
                        <a:ea typeface="黑体" pitchFamily="49" charset="-122"/>
                      </a:endParaRPr>
                    </a:p>
                    <a:p>
                      <a:pPr marL="0" lvl="0" indent="0">
                        <a:buNone/>
                      </a:pPr>
                      <a:endParaRPr lang="en-US" altLang="zh-CN" sz="2000">
                        <a:solidFill>
                          <a:schemeClr val="tx1"/>
                        </a:solidFill>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425575">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r>
                        <a:rPr lang="en-US" altLang="zh-CN" sz="2000">
                          <a:solidFill>
                            <a:schemeClr val="tx1"/>
                          </a:solidFill>
                          <a:latin typeface="黑体" panose="02010609060101010101" pitchFamily="49" charset="-122"/>
                          <a:ea typeface="黑体" panose="02010609060101010101" pitchFamily="49" charset="-122"/>
                        </a:rPr>
                        <a:t> </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vMerge="1">
                  <a:txBody>
                    <a:bodyPr vert="horz" wrap="square"/>
                    <a:lstStyle>
                      <a:defPPr/>
                    </a:lstStyle>
                    <a:p>
                      <a:pPr/>
                      <a:endParaRPr lang="zh-CN"/>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8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8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8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80604020202020204" pitchFamily="34" charset="0"/>
                          <a:ea typeface="宋体" panose="02010600030101010101" pitchFamily="2" charset="-122"/>
                        </a:defRPr>
                      </a:lvl5pPr>
                    </a:lstStyle>
                    <a:p>
                      <a:pPr marL="0" lvl="0" indent="0">
                        <a:buNone/>
                      </a:pPr>
                      <a:endParaRPr lang="zh-CN" altLang="en-US" sz="2000">
                        <a:solidFill>
                          <a:schemeClr val="tx1"/>
                        </a:solidFill>
                        <a:latin typeface="黑体" pitchFamily="49" charset="-122"/>
                        <a:ea typeface="黑体" pitchFamily="49" charset="-122"/>
                      </a:endParaRP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80941" name="Rectangle 45"/>
          <p:cNvSpPr/>
          <p:nvPr/>
        </p:nvSpPr>
        <p:spPr>
          <a:xfrm>
            <a:off x="3124200" y="2209800"/>
            <a:ext cx="1008063" cy="431800"/>
          </a:xfrm>
          <a:prstGeom prst="rect">
            <a:avLst/>
          </a:prstGeom>
          <a:noFill/>
          <a:ln w="9525">
            <a:noFill/>
          </a:ln>
        </p:spPr>
        <p:txBody>
          <a:bodyPr anchor="ctr"/>
          <a:lstStyle>
            <a:defPPr/>
          </a:lstStyle>
          <a:p>
            <a:pPr algn="ctr"/>
            <a:r>
              <a:rPr lang="en-US" altLang="zh-CN" sz="2400" b="1">
                <a:solidFill>
                  <a:srgbClr val="A50021"/>
                </a:solidFill>
                <a:latin typeface="宋体" panose="02010600030101010101" pitchFamily="2" charset="-122"/>
              </a:rPr>
              <a:t>1487</a:t>
            </a:r>
          </a:p>
        </p:txBody>
      </p:sp>
      <p:sp>
        <p:nvSpPr>
          <p:cNvPr id="80942" name="Rectangle 46"/>
          <p:cNvSpPr/>
          <p:nvPr/>
        </p:nvSpPr>
        <p:spPr>
          <a:xfrm>
            <a:off x="3095625" y="5158740"/>
            <a:ext cx="1143000" cy="1079500"/>
          </a:xfrm>
          <a:prstGeom prst="rect">
            <a:avLst/>
          </a:prstGeom>
          <a:noFill/>
          <a:ln w="9525">
            <a:noFill/>
          </a:ln>
        </p:spPr>
        <p:txBody>
          <a:bodyPr anchor="ctr"/>
          <a:lstStyle>
            <a:defPPr/>
          </a:lstStyle>
          <a:p>
            <a:pPr algn="ctr"/>
            <a:r>
              <a:rPr lang="en-US" altLang="zh-CN" sz="2400" b="1">
                <a:solidFill>
                  <a:srgbClr val="0000CC"/>
                </a:solidFill>
                <a:latin typeface="宋体" panose="02010600030101010101" pitchFamily="2" charset="-122"/>
              </a:rPr>
              <a:t>1519—1522</a:t>
            </a:r>
            <a:br>
              <a:rPr lang="en-US" altLang="zh-CN" sz="2400" b="1">
                <a:solidFill>
                  <a:srgbClr val="0000CC"/>
                </a:solidFill>
                <a:latin typeface="宋体" panose="02010600030101010101" pitchFamily="2" charset="-122"/>
              </a:rPr>
            </a:br>
            <a:endParaRPr lang="en-US" altLang="zh-CN" sz="2400" b="1">
              <a:solidFill>
                <a:srgbClr val="0000CC"/>
              </a:solidFill>
              <a:latin typeface="宋体" panose="02010600030101010101" pitchFamily="2" charset="-122"/>
            </a:endParaRPr>
          </a:p>
        </p:txBody>
      </p:sp>
      <p:sp>
        <p:nvSpPr>
          <p:cNvPr id="80943" name="Rectangle 47"/>
          <p:cNvSpPr/>
          <p:nvPr/>
        </p:nvSpPr>
        <p:spPr>
          <a:xfrm>
            <a:off x="3124200" y="4191000"/>
            <a:ext cx="1066800" cy="508000"/>
          </a:xfrm>
          <a:prstGeom prst="rect">
            <a:avLst/>
          </a:prstGeom>
          <a:noFill/>
          <a:ln w="9525">
            <a:noFill/>
          </a:ln>
        </p:spPr>
        <p:txBody>
          <a:bodyPr anchor="ctr"/>
          <a:lstStyle>
            <a:defPPr/>
          </a:lstStyle>
          <a:p>
            <a:pPr algn="ctr"/>
            <a:r>
              <a:rPr lang="en-US" altLang="zh-CN" sz="2400" b="1">
                <a:solidFill>
                  <a:srgbClr val="0000CC"/>
                </a:solidFill>
                <a:latin typeface="宋体" panose="02010600030101010101" pitchFamily="2" charset="-122"/>
              </a:rPr>
              <a:t>1492</a:t>
            </a:r>
          </a:p>
        </p:txBody>
      </p:sp>
      <p:sp>
        <p:nvSpPr>
          <p:cNvPr id="80944" name="Rectangle 48"/>
          <p:cNvSpPr/>
          <p:nvPr/>
        </p:nvSpPr>
        <p:spPr>
          <a:xfrm>
            <a:off x="3235960" y="3217545"/>
            <a:ext cx="1008063" cy="719138"/>
          </a:xfrm>
          <a:prstGeom prst="rect">
            <a:avLst/>
          </a:prstGeom>
          <a:noFill/>
          <a:ln w="9525">
            <a:noFill/>
          </a:ln>
        </p:spPr>
        <p:txBody>
          <a:bodyPr anchor="ctr"/>
          <a:lstStyle>
            <a:defPPr/>
          </a:lstStyle>
          <a:p>
            <a:pPr algn="ctr"/>
            <a:r>
              <a:rPr lang="en-US" altLang="zh-CN" sz="2400" b="1">
                <a:solidFill>
                  <a:srgbClr val="A50021"/>
                </a:solidFill>
                <a:latin typeface="宋体" panose="02010600030101010101" pitchFamily="2" charset="-122"/>
              </a:rPr>
              <a:t>1497-1498</a:t>
            </a:r>
          </a:p>
        </p:txBody>
      </p:sp>
      <p:sp>
        <p:nvSpPr>
          <p:cNvPr id="28717" name="Rectangle 49"/>
          <p:cNvSpPr/>
          <p:nvPr/>
        </p:nvSpPr>
        <p:spPr>
          <a:xfrm>
            <a:off x="3276600" y="1447800"/>
            <a:ext cx="1143000" cy="431800"/>
          </a:xfrm>
          <a:prstGeom prst="rect">
            <a:avLst/>
          </a:prstGeom>
          <a:noFill/>
          <a:ln w="9525">
            <a:noFill/>
          </a:ln>
        </p:spPr>
        <p:txBody>
          <a:bodyPr anchor="ctr"/>
          <a:lstStyle>
            <a:defPPr/>
          </a:lstStyle>
          <a:p>
            <a:pPr algn="ctr"/>
            <a:r>
              <a:rPr lang="zh-CN" altLang="en-US" sz="2400" b="1">
                <a:solidFill>
                  <a:srgbClr val="003300"/>
                </a:solidFill>
                <a:latin typeface="宋体" panose="02010600030101010101" pitchFamily="2" charset="-122"/>
              </a:rPr>
              <a:t>时间</a:t>
            </a:r>
          </a:p>
        </p:txBody>
      </p:sp>
      <p:sp>
        <p:nvSpPr>
          <p:cNvPr id="28718" name="Rectangle 50"/>
          <p:cNvSpPr/>
          <p:nvPr/>
        </p:nvSpPr>
        <p:spPr>
          <a:xfrm>
            <a:off x="1752600" y="1277620"/>
            <a:ext cx="1639570" cy="601980"/>
          </a:xfrm>
          <a:prstGeom prst="rect">
            <a:avLst/>
          </a:prstGeom>
          <a:noFill/>
          <a:ln w="9525">
            <a:noFill/>
          </a:ln>
        </p:spPr>
        <p:txBody>
          <a:bodyPr anchor="ctr"/>
          <a:lstStyle>
            <a:defPPr/>
          </a:lstStyle>
          <a:p>
            <a:pPr algn="ctr"/>
            <a:r>
              <a:rPr lang="zh-CN" altLang="en-US" sz="2400" b="1">
                <a:solidFill>
                  <a:srgbClr val="003300"/>
                </a:solidFill>
                <a:latin typeface="宋体" panose="02010600030101010101" pitchFamily="2" charset="-122"/>
              </a:rPr>
              <a:t>人物</a:t>
            </a:r>
          </a:p>
        </p:txBody>
      </p:sp>
      <p:sp>
        <p:nvSpPr>
          <p:cNvPr id="28719" name="Rectangle 51"/>
          <p:cNvSpPr/>
          <p:nvPr/>
        </p:nvSpPr>
        <p:spPr>
          <a:xfrm>
            <a:off x="4038600" y="1447800"/>
            <a:ext cx="1524000" cy="431800"/>
          </a:xfrm>
          <a:prstGeom prst="rect">
            <a:avLst/>
          </a:prstGeom>
          <a:noFill/>
          <a:ln w="9525">
            <a:noFill/>
          </a:ln>
        </p:spPr>
        <p:txBody>
          <a:bodyPr anchor="ctr"/>
          <a:lstStyle>
            <a:defPPr/>
          </a:lstStyle>
          <a:p>
            <a:pPr algn="ctr"/>
            <a:r>
              <a:rPr lang="en-US" altLang="zh-CN" sz="2400">
                <a:solidFill>
                  <a:srgbClr val="003300"/>
                </a:solidFill>
                <a:latin typeface="宋体" panose="02010600030101010101" pitchFamily="2" charset="-122"/>
              </a:rPr>
              <a:t> </a:t>
            </a:r>
            <a:r>
              <a:rPr lang="zh-CN" altLang="en-US" sz="2400" b="1">
                <a:solidFill>
                  <a:srgbClr val="003300"/>
                </a:solidFill>
                <a:latin typeface="宋体" panose="02010600030101010101" pitchFamily="2" charset="-122"/>
              </a:rPr>
              <a:t>支持国</a:t>
            </a:r>
          </a:p>
        </p:txBody>
      </p:sp>
      <p:sp>
        <p:nvSpPr>
          <p:cNvPr id="80948" name="Rectangle 52"/>
          <p:cNvSpPr/>
          <p:nvPr/>
        </p:nvSpPr>
        <p:spPr>
          <a:xfrm>
            <a:off x="1752600" y="2133600"/>
            <a:ext cx="1312863" cy="431800"/>
          </a:xfrm>
          <a:prstGeom prst="rect">
            <a:avLst/>
          </a:prstGeom>
          <a:noFill/>
          <a:ln w="9525">
            <a:noFill/>
          </a:ln>
        </p:spPr>
        <p:txBody>
          <a:bodyPr anchor="ctr"/>
          <a:lstStyle>
            <a:defPPr/>
          </a:lstStyle>
          <a:p>
            <a:pPr algn="ctr"/>
            <a:r>
              <a:rPr lang="zh-CN" altLang="en-US" sz="2400" b="1">
                <a:solidFill>
                  <a:srgbClr val="A50021"/>
                </a:solidFill>
                <a:latin typeface="宋体" panose="02010600030101010101" pitchFamily="2" charset="-122"/>
              </a:rPr>
              <a:t>迪亚士</a:t>
            </a:r>
          </a:p>
        </p:txBody>
      </p:sp>
      <p:sp>
        <p:nvSpPr>
          <p:cNvPr id="80949" name="Rectangle 53"/>
          <p:cNvSpPr/>
          <p:nvPr/>
        </p:nvSpPr>
        <p:spPr>
          <a:xfrm>
            <a:off x="1563370" y="3182620"/>
            <a:ext cx="1828800" cy="812800"/>
          </a:xfrm>
          <a:prstGeom prst="rect">
            <a:avLst/>
          </a:prstGeom>
          <a:noFill/>
          <a:ln w="9525">
            <a:noFill/>
          </a:ln>
        </p:spPr>
        <p:txBody>
          <a:bodyPr anchor="ctr"/>
          <a:lstStyle>
            <a:defPPr/>
          </a:lstStyle>
          <a:p>
            <a:pPr algn="ctr"/>
            <a:r>
              <a:rPr lang="zh-CN" altLang="en-US" sz="2400" b="1">
                <a:solidFill>
                  <a:srgbClr val="A50021"/>
                </a:solidFill>
                <a:latin typeface="宋体" panose="02010600030101010101" pitchFamily="2" charset="-122"/>
              </a:rPr>
              <a:t>达</a:t>
            </a:r>
            <a:r>
              <a:rPr lang="en-US" altLang="zh-CN" sz="2400" b="1">
                <a:solidFill>
                  <a:srgbClr val="A50021"/>
                </a:solidFill>
                <a:latin typeface="宋体" panose="02010600030101010101" pitchFamily="2" charset="-122"/>
              </a:rPr>
              <a:t>·</a:t>
            </a:r>
            <a:r>
              <a:rPr lang="zh-CN" altLang="en-US" sz="2400" b="1">
                <a:solidFill>
                  <a:srgbClr val="A50021"/>
                </a:solidFill>
                <a:latin typeface="宋体" panose="02010600030101010101" pitchFamily="2" charset="-122"/>
              </a:rPr>
              <a:t>伽马</a:t>
            </a:r>
            <a:br>
              <a:rPr lang="zh-CN" altLang="en-US" sz="2400" b="1">
                <a:solidFill>
                  <a:srgbClr val="A50021"/>
                </a:solidFill>
                <a:latin typeface="宋体" panose="02010600030101010101" pitchFamily="2" charset="-122"/>
              </a:rPr>
            </a:br>
            <a:endParaRPr lang="zh-CN" altLang="en-US" sz="2400" b="1">
              <a:solidFill>
                <a:srgbClr val="A50021"/>
              </a:solidFill>
              <a:latin typeface="宋体" panose="02010600030101010101" pitchFamily="2" charset="-122"/>
            </a:endParaRPr>
          </a:p>
        </p:txBody>
      </p:sp>
      <p:sp>
        <p:nvSpPr>
          <p:cNvPr id="80950" name="Rectangle 54"/>
          <p:cNvSpPr/>
          <p:nvPr/>
        </p:nvSpPr>
        <p:spPr>
          <a:xfrm>
            <a:off x="1676400" y="4191000"/>
            <a:ext cx="1465263" cy="431800"/>
          </a:xfrm>
          <a:prstGeom prst="rect">
            <a:avLst/>
          </a:prstGeom>
          <a:noFill/>
          <a:ln w="9525">
            <a:noFill/>
          </a:ln>
        </p:spPr>
        <p:txBody>
          <a:bodyPr anchor="ctr"/>
          <a:lstStyle>
            <a:defPPr/>
          </a:lstStyle>
          <a:p>
            <a:pPr algn="ctr"/>
            <a:r>
              <a:rPr lang="zh-CN" altLang="en-US" sz="2400" b="1">
                <a:solidFill>
                  <a:srgbClr val="0000CC"/>
                </a:solidFill>
                <a:latin typeface="宋体" panose="02010600030101010101" pitchFamily="2" charset="-122"/>
              </a:rPr>
              <a:t>哥伦布</a:t>
            </a:r>
          </a:p>
        </p:txBody>
      </p:sp>
      <p:sp>
        <p:nvSpPr>
          <p:cNvPr id="80951" name="Rectangle 55"/>
          <p:cNvSpPr/>
          <p:nvPr/>
        </p:nvSpPr>
        <p:spPr>
          <a:xfrm>
            <a:off x="1752600" y="5410200"/>
            <a:ext cx="1343025" cy="431800"/>
          </a:xfrm>
          <a:prstGeom prst="rect">
            <a:avLst/>
          </a:prstGeom>
          <a:noFill/>
          <a:ln w="9525">
            <a:noFill/>
          </a:ln>
        </p:spPr>
        <p:txBody>
          <a:bodyPr anchor="ctr"/>
          <a:lstStyle>
            <a:defPPr/>
          </a:lstStyle>
          <a:p>
            <a:pPr algn="ctr"/>
            <a:r>
              <a:rPr lang="zh-CN" altLang="en-US" sz="2400" b="1">
                <a:solidFill>
                  <a:srgbClr val="0000CC"/>
                </a:solidFill>
                <a:latin typeface="宋体" panose="02010600030101010101" pitchFamily="2" charset="-122"/>
              </a:rPr>
              <a:t>麦哲伦</a:t>
            </a:r>
          </a:p>
        </p:txBody>
      </p:sp>
      <p:sp>
        <p:nvSpPr>
          <p:cNvPr id="80952" name="Rectangle 56"/>
          <p:cNvSpPr/>
          <p:nvPr/>
        </p:nvSpPr>
        <p:spPr>
          <a:xfrm>
            <a:off x="4419600" y="2494280"/>
            <a:ext cx="476250" cy="762000"/>
          </a:xfrm>
          <a:prstGeom prst="rect">
            <a:avLst/>
          </a:prstGeom>
          <a:noFill/>
          <a:ln w="9525">
            <a:noFill/>
          </a:ln>
        </p:spPr>
        <p:txBody>
          <a:bodyPr anchor="ctr"/>
          <a:lstStyle>
            <a:defPPr/>
          </a:lstStyle>
          <a:p>
            <a:pPr algn="ctr"/>
            <a:r>
              <a:rPr lang="en-US" altLang="zh-CN" sz="2400">
                <a:solidFill>
                  <a:srgbClr val="003300"/>
                </a:solidFill>
                <a:latin typeface="宋体" panose="02010600030101010101" pitchFamily="2" charset="-122"/>
              </a:rPr>
              <a:t> </a:t>
            </a:r>
            <a:r>
              <a:rPr lang="en-US" altLang="zh-CN" sz="2400">
                <a:solidFill>
                  <a:srgbClr val="FF0000"/>
                </a:solidFill>
                <a:latin typeface="宋体" panose="02010600030101010101" pitchFamily="2" charset="-122"/>
              </a:rPr>
              <a:t> </a:t>
            </a:r>
            <a:r>
              <a:rPr lang="zh-CN" altLang="en-US" sz="2400" b="1">
                <a:solidFill>
                  <a:srgbClr val="FF0000"/>
                </a:solidFill>
                <a:latin typeface="宋体" panose="02010600030101010101" pitchFamily="2" charset="-122"/>
              </a:rPr>
              <a:t>葡萄牙</a:t>
            </a:r>
          </a:p>
          <a:p>
            <a:pPr algn="ctr"/>
            <a:r>
              <a:rPr lang="zh-CN" altLang="en-US" sz="2400" b="1">
                <a:solidFill>
                  <a:srgbClr val="FF0000"/>
                </a:solidFill>
                <a:latin typeface="宋体" panose="02010600030101010101" pitchFamily="2" charset="-122"/>
              </a:rPr>
              <a:t>向东</a:t>
            </a:r>
          </a:p>
        </p:txBody>
      </p:sp>
      <p:sp>
        <p:nvSpPr>
          <p:cNvPr id="80953" name="Rectangle 57"/>
          <p:cNvSpPr/>
          <p:nvPr/>
        </p:nvSpPr>
        <p:spPr>
          <a:xfrm>
            <a:off x="4543425" y="4622800"/>
            <a:ext cx="471805" cy="1066800"/>
          </a:xfrm>
          <a:prstGeom prst="rect">
            <a:avLst/>
          </a:prstGeom>
          <a:noFill/>
          <a:ln w="9525">
            <a:noFill/>
          </a:ln>
        </p:spPr>
        <p:txBody>
          <a:bodyPr anchor="ctr"/>
          <a:lstStyle>
            <a:defPPr/>
          </a:lstStyle>
          <a:p>
            <a:pPr algn="ctr"/>
            <a:r>
              <a:rPr lang="en-US" altLang="zh-CN" sz="2400">
                <a:solidFill>
                  <a:srgbClr val="003300"/>
                </a:solidFill>
                <a:latin typeface="宋体" panose="02010600030101010101" pitchFamily="2" charset="-122"/>
              </a:rPr>
              <a:t>  </a:t>
            </a:r>
            <a:r>
              <a:rPr lang="zh-CN" altLang="en-US" sz="2400" b="1">
                <a:solidFill>
                  <a:srgbClr val="FF0000"/>
                </a:solidFill>
                <a:latin typeface="宋体" panose="02010600030101010101" pitchFamily="2" charset="-122"/>
              </a:rPr>
              <a:t>西班牙</a:t>
            </a:r>
            <a:br>
              <a:rPr lang="zh-CN" altLang="en-US" sz="2400" b="1">
                <a:solidFill>
                  <a:srgbClr val="FF0000"/>
                </a:solidFill>
                <a:latin typeface="宋体" panose="02010600030101010101" pitchFamily="2" charset="-122"/>
              </a:rPr>
            </a:br>
            <a:r>
              <a:rPr lang="zh-CN" altLang="en-US" sz="2400" b="1">
                <a:solidFill>
                  <a:srgbClr val="FF0000"/>
                </a:solidFill>
                <a:latin typeface="宋体" panose="02010600030101010101" pitchFamily="2" charset="-122"/>
              </a:rPr>
              <a:t>向西</a:t>
            </a:r>
          </a:p>
        </p:txBody>
      </p:sp>
      <p:sp>
        <p:nvSpPr>
          <p:cNvPr id="80954" name="Rectangle 58"/>
          <p:cNvSpPr/>
          <p:nvPr/>
        </p:nvSpPr>
        <p:spPr>
          <a:xfrm>
            <a:off x="5181600" y="2209800"/>
            <a:ext cx="3097213" cy="431800"/>
          </a:xfrm>
          <a:prstGeom prst="rect">
            <a:avLst/>
          </a:prstGeom>
          <a:noFill/>
          <a:ln w="9525">
            <a:noFill/>
          </a:ln>
        </p:spPr>
        <p:txBody>
          <a:bodyPr anchor="ctr"/>
          <a:lstStyle>
            <a:defPPr/>
          </a:lstStyle>
          <a:p>
            <a:pPr algn="ctr"/>
            <a:r>
              <a:rPr lang="zh-CN" altLang="en-US" sz="2400" b="1">
                <a:solidFill>
                  <a:srgbClr val="A50021"/>
                </a:solidFill>
                <a:latin typeface="宋体" panose="02010600030101010101" pitchFamily="2" charset="-122"/>
              </a:rPr>
              <a:t>欧洲-非洲南端</a:t>
            </a:r>
          </a:p>
        </p:txBody>
      </p:sp>
      <p:sp>
        <p:nvSpPr>
          <p:cNvPr id="80955" name="Rectangle 59"/>
          <p:cNvSpPr/>
          <p:nvPr/>
        </p:nvSpPr>
        <p:spPr>
          <a:xfrm>
            <a:off x="5435600" y="3055620"/>
            <a:ext cx="3126105" cy="863600"/>
          </a:xfrm>
          <a:prstGeom prst="rect">
            <a:avLst/>
          </a:prstGeom>
          <a:noFill/>
          <a:ln w="9525">
            <a:noFill/>
          </a:ln>
        </p:spPr>
        <p:txBody>
          <a:bodyPr anchor="ctr"/>
          <a:lstStyle>
            <a:defPPr/>
          </a:lstStyle>
          <a:p>
            <a:pPr algn="ctr"/>
            <a:r>
              <a:rPr lang="zh-CN" altLang="en-US" sz="2400" b="1">
                <a:solidFill>
                  <a:srgbClr val="A50021"/>
                </a:solidFill>
                <a:latin typeface="宋体" panose="02010600030101010101" pitchFamily="2" charset="-122"/>
              </a:rPr>
              <a:t>欧洲-非洲南端-印度</a:t>
            </a:r>
          </a:p>
        </p:txBody>
      </p:sp>
      <p:sp>
        <p:nvSpPr>
          <p:cNvPr id="80956" name="Rectangle 60"/>
          <p:cNvSpPr/>
          <p:nvPr/>
        </p:nvSpPr>
        <p:spPr>
          <a:xfrm>
            <a:off x="5504180" y="4119880"/>
            <a:ext cx="2735263" cy="792163"/>
          </a:xfrm>
          <a:prstGeom prst="rect">
            <a:avLst/>
          </a:prstGeom>
          <a:noFill/>
          <a:ln w="9525">
            <a:noFill/>
          </a:ln>
        </p:spPr>
        <p:txBody>
          <a:bodyPr anchor="ctr"/>
          <a:lstStyle>
            <a:defPPr/>
          </a:lstStyle>
          <a:p>
            <a:pPr algn="ctr"/>
            <a:r>
              <a:rPr lang="zh-CN" altLang="en-US" sz="2400" b="1">
                <a:solidFill>
                  <a:srgbClr val="0000CC"/>
                </a:solidFill>
                <a:latin typeface="宋体" panose="02010600030101010101" pitchFamily="2" charset="-122"/>
              </a:rPr>
              <a:t>发现欧洲-美洲“新大陆”</a:t>
            </a:r>
          </a:p>
        </p:txBody>
      </p:sp>
      <p:sp>
        <p:nvSpPr>
          <p:cNvPr id="80957" name="Rectangle 61"/>
          <p:cNvSpPr/>
          <p:nvPr/>
        </p:nvSpPr>
        <p:spPr>
          <a:xfrm>
            <a:off x="5014913" y="4942523"/>
            <a:ext cx="3595687" cy="1366837"/>
          </a:xfrm>
          <a:prstGeom prst="rect">
            <a:avLst/>
          </a:prstGeom>
          <a:noFill/>
          <a:ln w="9525">
            <a:noFill/>
          </a:ln>
        </p:spPr>
        <p:txBody>
          <a:bodyPr anchor="ctr"/>
          <a:lstStyle>
            <a:defPPr/>
          </a:lstStyle>
          <a:p>
            <a:pPr algn="ctr"/>
            <a:r>
              <a:rPr lang="en-US" altLang="zh-CN" sz="2400" b="1">
                <a:solidFill>
                  <a:srgbClr val="0000CC"/>
                </a:solidFill>
                <a:latin typeface="宋体" panose="02010600030101010101" pitchFamily="2" charset="-122"/>
              </a:rPr>
              <a:t>    </a:t>
            </a:r>
            <a:r>
              <a:rPr lang="zh-CN" altLang="en-US" sz="2400" b="1">
                <a:solidFill>
                  <a:srgbClr val="0000CC"/>
                </a:solidFill>
                <a:latin typeface="宋体" panose="02010600030101010101" pitchFamily="2" charset="-122"/>
              </a:rPr>
              <a:t>欧洲-美洲南端-亚洲-非洲南端-欧洲</a:t>
            </a:r>
          </a:p>
          <a:p>
            <a:pPr algn="ctr"/>
            <a:r>
              <a:rPr lang="zh-CN" altLang="en-US" sz="2400" b="1">
                <a:solidFill>
                  <a:srgbClr val="0000CC"/>
                </a:solidFill>
                <a:latin typeface="宋体" panose="02010600030101010101" pitchFamily="2" charset="-122"/>
              </a:rPr>
              <a:t>环球航行</a:t>
            </a:r>
          </a:p>
        </p:txBody>
      </p:sp>
      <p:sp>
        <p:nvSpPr>
          <p:cNvPr id="28730" name="Rectangle 62"/>
          <p:cNvSpPr/>
          <p:nvPr/>
        </p:nvSpPr>
        <p:spPr>
          <a:xfrm>
            <a:off x="8610600" y="1447800"/>
            <a:ext cx="1096963" cy="431800"/>
          </a:xfrm>
          <a:prstGeom prst="rect">
            <a:avLst/>
          </a:prstGeom>
          <a:noFill/>
          <a:ln w="9525">
            <a:noFill/>
          </a:ln>
        </p:spPr>
        <p:txBody>
          <a:bodyPr anchor="ctr"/>
          <a:lstStyle>
            <a:defPPr/>
          </a:lstStyle>
          <a:p>
            <a:pPr algn="ctr"/>
            <a:r>
              <a:rPr lang="zh-CN" altLang="en-US" sz="2400" b="1">
                <a:solidFill>
                  <a:srgbClr val="003300"/>
                </a:solidFill>
                <a:latin typeface="宋体" panose="02010600030101010101" pitchFamily="2" charset="-122"/>
              </a:rPr>
              <a:t>成果</a:t>
            </a:r>
          </a:p>
        </p:txBody>
      </p:sp>
      <p:sp>
        <p:nvSpPr>
          <p:cNvPr id="80959" name="Rectangle 63"/>
          <p:cNvSpPr/>
          <p:nvPr/>
        </p:nvSpPr>
        <p:spPr>
          <a:xfrm>
            <a:off x="8511540" y="3149600"/>
            <a:ext cx="2357120" cy="722630"/>
          </a:xfrm>
          <a:prstGeom prst="rect">
            <a:avLst/>
          </a:prstGeom>
          <a:noFill/>
          <a:ln w="9525">
            <a:noFill/>
          </a:ln>
        </p:spPr>
        <p:txBody>
          <a:bodyPr anchor="ctr"/>
          <a:lstStyle>
            <a:defPPr/>
          </a:lstStyle>
          <a:p>
            <a:pPr algn="ctr"/>
            <a:r>
              <a:rPr lang="zh-CN" altLang="en-US" sz="2400" b="1">
                <a:solidFill>
                  <a:srgbClr val="A50021"/>
                </a:solidFill>
                <a:latin typeface="宋体" panose="02010600030101010101" pitchFamily="2" charset="-122"/>
              </a:rPr>
              <a:t>开通东西方之间的最短航路</a:t>
            </a:r>
          </a:p>
        </p:txBody>
      </p:sp>
      <p:sp>
        <p:nvSpPr>
          <p:cNvPr id="80960" name="Rectangle 64"/>
          <p:cNvSpPr/>
          <p:nvPr/>
        </p:nvSpPr>
        <p:spPr>
          <a:xfrm>
            <a:off x="8382000" y="4191000"/>
            <a:ext cx="1752600" cy="431800"/>
          </a:xfrm>
          <a:prstGeom prst="rect">
            <a:avLst/>
          </a:prstGeom>
          <a:noFill/>
          <a:ln w="9525">
            <a:noFill/>
          </a:ln>
        </p:spPr>
        <p:txBody>
          <a:bodyPr anchor="ctr"/>
          <a:lstStyle>
            <a:defPPr/>
          </a:lstStyle>
          <a:p>
            <a:pPr algn="ctr"/>
            <a:r>
              <a:rPr lang="zh-CN" altLang="en-US" sz="2400" b="1">
                <a:solidFill>
                  <a:srgbClr val="FF0000"/>
                </a:solidFill>
                <a:latin typeface="宋体" panose="02010600030101010101" pitchFamily="2" charset="-122"/>
              </a:rPr>
              <a:t>发现美洲</a:t>
            </a:r>
          </a:p>
        </p:txBody>
      </p:sp>
      <p:sp>
        <p:nvSpPr>
          <p:cNvPr id="80961" name="Rectangle 65"/>
          <p:cNvSpPr/>
          <p:nvPr/>
        </p:nvSpPr>
        <p:spPr>
          <a:xfrm>
            <a:off x="8717280" y="5248275"/>
            <a:ext cx="1466850" cy="738505"/>
          </a:xfrm>
          <a:prstGeom prst="rect">
            <a:avLst/>
          </a:prstGeom>
          <a:noFill/>
          <a:ln w="9525">
            <a:noFill/>
          </a:ln>
        </p:spPr>
        <p:txBody>
          <a:bodyPr anchor="ctr"/>
          <a:lstStyle>
            <a:defPPr/>
          </a:lstStyle>
          <a:p>
            <a:pPr algn="ctr"/>
            <a:r>
              <a:rPr lang="zh-CN" altLang="en-US" sz="2400" b="1">
                <a:solidFill>
                  <a:srgbClr val="FF0000"/>
                </a:solidFill>
                <a:latin typeface="宋体" panose="02010600030101010101" pitchFamily="2" charset="-122"/>
              </a:rPr>
              <a:t>船队首次完成环球航行</a:t>
            </a:r>
          </a:p>
        </p:txBody>
      </p:sp>
      <p:sp>
        <p:nvSpPr>
          <p:cNvPr id="28734" name="Rectangle 66"/>
          <p:cNvSpPr/>
          <p:nvPr/>
        </p:nvSpPr>
        <p:spPr>
          <a:xfrm>
            <a:off x="6248400" y="1447800"/>
            <a:ext cx="1079500" cy="431800"/>
          </a:xfrm>
          <a:prstGeom prst="rect">
            <a:avLst/>
          </a:prstGeom>
          <a:noFill/>
          <a:ln w="9525">
            <a:noFill/>
          </a:ln>
        </p:spPr>
        <p:txBody>
          <a:bodyPr anchor="ctr"/>
          <a:lstStyle>
            <a:defPPr/>
          </a:lstStyle>
          <a:p>
            <a:pPr algn="ctr"/>
            <a:r>
              <a:rPr lang="zh-CN" altLang="en-US" sz="2400" b="1">
                <a:solidFill>
                  <a:srgbClr val="003300"/>
                </a:solidFill>
                <a:latin typeface="宋体" panose="02010600030101010101" pitchFamily="2" charset="-122"/>
              </a:rPr>
              <a:t>路线</a:t>
            </a:r>
          </a:p>
        </p:txBody>
      </p:sp>
      <p:sp>
        <p:nvSpPr>
          <p:cNvPr id="80964" name="Rectangle 68"/>
          <p:cNvSpPr/>
          <p:nvPr/>
        </p:nvSpPr>
        <p:spPr>
          <a:xfrm>
            <a:off x="8742680" y="2209800"/>
            <a:ext cx="2220595" cy="431800"/>
          </a:xfrm>
          <a:prstGeom prst="rect">
            <a:avLst/>
          </a:prstGeom>
          <a:noFill/>
          <a:ln w="9525">
            <a:noFill/>
          </a:ln>
        </p:spPr>
        <p:txBody>
          <a:bodyPr anchor="ctr"/>
          <a:lstStyle>
            <a:defPPr/>
          </a:lstStyle>
          <a:p>
            <a:pPr algn="ctr"/>
            <a:r>
              <a:rPr lang="zh-CN" altLang="en-US" sz="2400" b="1">
                <a:solidFill>
                  <a:srgbClr val="C00000"/>
                </a:solidFill>
                <a:latin typeface="宋体" panose="02010600030101010101" pitchFamily="2" charset="-122"/>
              </a:rPr>
              <a:t>发现好望角</a:t>
            </a:r>
            <a:r>
              <a:rPr lang="en-US" altLang="zh-CN" sz="2400" b="1">
                <a:solidFill>
                  <a:srgbClr val="C00000"/>
                </a:solidFill>
                <a:latin typeface="宋体" panose="02010600030101010101" pitchFamily="2" charset="-122"/>
              </a:rPr>
              <a:t>,</a:t>
            </a:r>
            <a:r>
              <a:rPr lang="zh-CN" altLang="en-US" sz="2400" b="1">
                <a:solidFill>
                  <a:srgbClr val="C00000"/>
                </a:solidFill>
                <a:latin typeface="宋体" panose="02010600030101010101" pitchFamily="2" charset="-122"/>
              </a:rPr>
              <a:t>到达非洲东海岸。</a:t>
            </a:r>
          </a:p>
        </p:txBody>
      </p:sp>
      <p:sp>
        <p:nvSpPr>
          <p:cNvPr id="28737" name="AutoShape 69">
            <a:hlinkClick action="ppaction://noaction"/>
          </p:cNvPr>
          <p:cNvSpPr/>
          <p:nvPr/>
        </p:nvSpPr>
        <p:spPr>
          <a:xfrm>
            <a:off x="8509000" y="6572250"/>
            <a:ext cx="612775" cy="285750"/>
          </a:xfrm>
          <a:prstGeom prst="actionButtonBlank">
            <a:avLst/>
          </a:prstGeom>
          <a:noFill/>
          <a:ln w="9525">
            <a:noFill/>
          </a:ln>
        </p:spPr>
        <p:txBody>
          <a:bodyPr wrap="none" anchor="ctr"/>
          <a:lstStyle>
            <a:defPPr/>
          </a:lstStyle>
          <a:p>
            <a:pPr/>
            <a:endParaRPr sz="2400">
              <a:latin typeface="宋体" panose="02010600030101010101" pitchFamily="2" charset="-122"/>
            </a:endParaRPr>
          </a:p>
        </p:txBody>
      </p:sp>
      <p:sp>
        <p:nvSpPr>
          <p:cNvPr id="28738" name="Text Box 70"/>
          <p:cNvSpPr txBox="1"/>
          <p:nvPr/>
        </p:nvSpPr>
        <p:spPr>
          <a:xfrm>
            <a:off x="5280025" y="2493963"/>
            <a:ext cx="309880" cy="460375"/>
          </a:xfrm>
          <a:prstGeom prst="rect">
            <a:avLst/>
          </a:prstGeom>
          <a:noFill/>
          <a:ln w="9525">
            <a:noFill/>
          </a:ln>
        </p:spPr>
        <p:txBody>
          <a:bodyPr wrap="none">
            <a:spAutoFit/>
          </a:bodyPr>
          <a:lstStyle>
            <a:defPPr/>
          </a:lstStyle>
          <a:p>
            <a:pPr/>
            <a:endParaRPr sz="2400">
              <a:latin typeface="宋体" panose="02010600030101010101" pitchFamily="2" charset="-122"/>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 y="-7704"/>
            <a:ext cx="11783150" cy="6865649"/>
          </a:xfrm>
          <a:prstGeom prst="rect">
            <a:avLst/>
          </a:prstGeom>
        </p:spPr>
      </p:pic>
      <p:sp>
        <p:nvSpPr>
          <p:cNvPr id="12" name="任意多边形 11"/>
          <p:cNvSpPr/>
          <p:nvPr/>
        </p:nvSpPr>
        <p:spPr>
          <a:xfrm>
            <a:off x="3390017" y="2151181"/>
            <a:ext cx="2113999" cy="131308"/>
          </a:xfrm>
          <a:custGeom>
            <a:gdLst>
              <a:gd name="connsiteX0" fmla="*/ 2114550 w 2114550"/>
              <a:gd name="connsiteY0" fmla="*/ 131342 h 131342"/>
              <a:gd name="connsiteX1" fmla="*/ 1193800 w 2114550"/>
              <a:gd name="connsiteY1" fmla="*/ 61492 h 131342"/>
              <a:gd name="connsiteX2" fmla="*/ 869950 w 2114550"/>
              <a:gd name="connsiteY2" fmla="*/ 23392 h 131342"/>
              <a:gd name="connsiteX3" fmla="*/ 688975 w 2114550"/>
              <a:gd name="connsiteY3" fmla="*/ 45617 h 131342"/>
              <a:gd name="connsiteX4" fmla="*/ 488950 w 2114550"/>
              <a:gd name="connsiteY4" fmla="*/ 20217 h 131342"/>
              <a:gd name="connsiteX5" fmla="*/ 374650 w 2114550"/>
              <a:gd name="connsiteY5" fmla="*/ 1167 h 131342"/>
              <a:gd name="connsiteX6" fmla="*/ 273050 w 2114550"/>
              <a:gd name="connsiteY6" fmla="*/ 55142 h 131342"/>
              <a:gd name="connsiteX7" fmla="*/ 231775 w 2114550"/>
              <a:gd name="connsiteY7" fmla="*/ 71017 h 131342"/>
              <a:gd name="connsiteX8" fmla="*/ 85725 w 2114550"/>
              <a:gd name="connsiteY8" fmla="*/ 77367 h 131342"/>
              <a:gd name="connsiteX9" fmla="*/ 19050 w 2114550"/>
              <a:gd name="connsiteY9" fmla="*/ 71017 h 131342"/>
              <a:gd name="connsiteX10" fmla="*/ 6350 w 2114550"/>
              <a:gd name="connsiteY10" fmla="*/ 86892 h 131342"/>
              <a:gd name="connsiteX11" fmla="*/ 0 w 2114550"/>
              <a:gd name="connsiteY11" fmla="*/ 86892 h 131342"/>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14550" h="131342">
                <a:moveTo>
                  <a:pt x="2114550" y="131342"/>
                </a:moveTo>
                <a:lnTo>
                  <a:pt x="1193800" y="61492"/>
                </a:lnTo>
                <a:cubicBezTo>
                  <a:pt x="986367" y="43500"/>
                  <a:pt x="954087" y="26038"/>
                  <a:pt x="869950" y="23392"/>
                </a:cubicBezTo>
                <a:cubicBezTo>
                  <a:pt x="785813" y="20746"/>
                  <a:pt x="752475" y="46146"/>
                  <a:pt x="688975" y="45617"/>
                </a:cubicBezTo>
                <a:cubicBezTo>
                  <a:pt x="625475" y="45088"/>
                  <a:pt x="541337" y="27625"/>
                  <a:pt x="488950" y="20217"/>
                </a:cubicBezTo>
                <a:cubicBezTo>
                  <a:pt x="436562" y="12809"/>
                  <a:pt x="410633" y="-4654"/>
                  <a:pt x="374650" y="1167"/>
                </a:cubicBezTo>
                <a:cubicBezTo>
                  <a:pt x="338667" y="6988"/>
                  <a:pt x="296863" y="43500"/>
                  <a:pt x="273050" y="55142"/>
                </a:cubicBezTo>
                <a:cubicBezTo>
                  <a:pt x="249237" y="66784"/>
                  <a:pt x="262996" y="67313"/>
                  <a:pt x="231775" y="71017"/>
                </a:cubicBezTo>
                <a:cubicBezTo>
                  <a:pt x="200554" y="74721"/>
                  <a:pt x="121179" y="77367"/>
                  <a:pt x="85725" y="77367"/>
                </a:cubicBezTo>
                <a:cubicBezTo>
                  <a:pt x="50271" y="77367"/>
                  <a:pt x="32279" y="69430"/>
                  <a:pt x="19050" y="71017"/>
                </a:cubicBezTo>
                <a:cubicBezTo>
                  <a:pt x="5821" y="72604"/>
                  <a:pt x="9525" y="84246"/>
                  <a:pt x="6350" y="86892"/>
                </a:cubicBezTo>
                <a:cubicBezTo>
                  <a:pt x="3175" y="89538"/>
                  <a:pt x="1587" y="88215"/>
                  <a:pt x="0" y="86892"/>
                </a:cubicBez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grpSp>
        <p:nvGrpSpPr>
          <p:cNvPr id="17" name="组合 16"/>
          <p:cNvGrpSpPr/>
          <p:nvPr/>
        </p:nvGrpSpPr>
        <p:grpSpPr>
          <a:xfrm>
            <a:off x="3390017" y="2247573"/>
            <a:ext cx="834262" cy="273654"/>
            <a:chOff x="3390900" y="2247900"/>
            <a:chExt cx="834479" cy="273725"/>
          </a:xfrm>
        </p:grpSpPr>
        <p:sp>
          <p:nvSpPr>
            <p:cNvPr id="13" name="任意多边形 12"/>
            <p:cNvSpPr/>
            <p:nvPr/>
          </p:nvSpPr>
          <p:spPr>
            <a:xfrm>
              <a:off x="3390900" y="2247900"/>
              <a:ext cx="742950" cy="273725"/>
            </a:xfrm>
            <a:custGeom>
              <a:gdLst>
                <a:gd name="connsiteX0" fmla="*/ 0 w 742950"/>
                <a:gd name="connsiteY0" fmla="*/ 0 h 273725"/>
                <a:gd name="connsiteX1" fmla="*/ 136525 w 742950"/>
                <a:gd name="connsiteY1" fmla="*/ 47625 h 273725"/>
                <a:gd name="connsiteX2" fmla="*/ 273050 w 742950"/>
                <a:gd name="connsiteY2" fmla="*/ 142875 h 273725"/>
                <a:gd name="connsiteX3" fmla="*/ 314325 w 742950"/>
                <a:gd name="connsiteY3" fmla="*/ 219075 h 273725"/>
                <a:gd name="connsiteX4" fmla="*/ 514350 w 742950"/>
                <a:gd name="connsiteY4" fmla="*/ 273050 h 273725"/>
                <a:gd name="connsiteX5" fmla="*/ 742950 w 742950"/>
                <a:gd name="connsiteY5" fmla="*/ 244475 h 27372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2950" h="273725">
                  <a:moveTo>
                    <a:pt x="0" y="0"/>
                  </a:moveTo>
                  <a:cubicBezTo>
                    <a:pt x="45508" y="11906"/>
                    <a:pt x="91017" y="23813"/>
                    <a:pt x="136525" y="47625"/>
                  </a:cubicBezTo>
                  <a:cubicBezTo>
                    <a:pt x="182033" y="71437"/>
                    <a:pt x="243417" y="114300"/>
                    <a:pt x="273050" y="142875"/>
                  </a:cubicBezTo>
                  <a:cubicBezTo>
                    <a:pt x="302683" y="171450"/>
                    <a:pt x="274109" y="197379"/>
                    <a:pt x="314325" y="219075"/>
                  </a:cubicBezTo>
                  <a:cubicBezTo>
                    <a:pt x="354541" y="240771"/>
                    <a:pt x="442913" y="268817"/>
                    <a:pt x="514350" y="273050"/>
                  </a:cubicBezTo>
                  <a:cubicBezTo>
                    <a:pt x="585787" y="277283"/>
                    <a:pt x="664368" y="260879"/>
                    <a:pt x="742950" y="244475"/>
                  </a:cubicBez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cxnSp>
          <p:nvCxnSpPr>
            <p:cNvPr id="15" name="直接箭头连接符 14"/>
            <p:cNvCxnSpPr>
              <a:stCxn id="13" idx="5"/>
            </p:cNvCxnSpPr>
            <p:nvPr/>
          </p:nvCxnSpPr>
          <p:spPr>
            <a:xfrm>
              <a:off x="4133850" y="2492375"/>
              <a:ext cx="91529" cy="1315"/>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grpSp>
      <p:sp>
        <p:nvSpPr>
          <p:cNvPr id="20" name="任意多边形 19"/>
          <p:cNvSpPr/>
          <p:nvPr/>
        </p:nvSpPr>
        <p:spPr>
          <a:xfrm>
            <a:off x="3574031" y="1742878"/>
            <a:ext cx="1882373" cy="486107"/>
          </a:xfrm>
          <a:custGeom>
            <a:gdLst>
              <a:gd name="connsiteX0" fmla="*/ 1882863 w 1882863"/>
              <a:gd name="connsiteY0" fmla="*/ 438151 h 486234"/>
              <a:gd name="connsiteX1" fmla="*/ 1771738 w 1882863"/>
              <a:gd name="connsiteY1" fmla="*/ 485776 h 486234"/>
              <a:gd name="connsiteX2" fmla="*/ 1505038 w 1882863"/>
              <a:gd name="connsiteY2" fmla="*/ 463551 h 486234"/>
              <a:gd name="connsiteX3" fmla="*/ 1152613 w 1882863"/>
              <a:gd name="connsiteY3" fmla="*/ 431801 h 486234"/>
              <a:gd name="connsiteX4" fmla="*/ 936713 w 1882863"/>
              <a:gd name="connsiteY4" fmla="*/ 396876 h 486234"/>
              <a:gd name="connsiteX5" fmla="*/ 701763 w 1882863"/>
              <a:gd name="connsiteY5" fmla="*/ 387351 h 486234"/>
              <a:gd name="connsiteX6" fmla="*/ 428713 w 1882863"/>
              <a:gd name="connsiteY6" fmla="*/ 406401 h 486234"/>
              <a:gd name="connsiteX7" fmla="*/ 139788 w 1882863"/>
              <a:gd name="connsiteY7" fmla="*/ 292101 h 486234"/>
              <a:gd name="connsiteX8" fmla="*/ 108038 w 1882863"/>
              <a:gd name="connsiteY8" fmla="*/ 250826 h 486234"/>
              <a:gd name="connsiteX9" fmla="*/ 25488 w 1882863"/>
              <a:gd name="connsiteY9" fmla="*/ 117476 h 486234"/>
              <a:gd name="connsiteX10" fmla="*/ 88 w 1882863"/>
              <a:gd name="connsiteY10" fmla="*/ 19051 h 486234"/>
              <a:gd name="connsiteX11" fmla="*/ 31838 w 1882863"/>
              <a:gd name="connsiteY11" fmla="*/ 1 h 486234"/>
              <a:gd name="connsiteX12" fmla="*/ 31838 w 1882863"/>
              <a:gd name="connsiteY12" fmla="*/ 1 h 486234"/>
              <a:gd name="connsiteX13" fmla="*/ 31838 w 1882863"/>
              <a:gd name="connsiteY13" fmla="*/ 1 h 48623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82863" h="486233">
                <a:moveTo>
                  <a:pt x="1882863" y="438151"/>
                </a:moveTo>
                <a:cubicBezTo>
                  <a:pt x="1858786" y="459847"/>
                  <a:pt x="1834709" y="481543"/>
                  <a:pt x="1771738" y="485776"/>
                </a:cubicBezTo>
                <a:cubicBezTo>
                  <a:pt x="1708767" y="490009"/>
                  <a:pt x="1505038" y="463551"/>
                  <a:pt x="1505038" y="463551"/>
                </a:cubicBezTo>
                <a:cubicBezTo>
                  <a:pt x="1401850" y="454555"/>
                  <a:pt x="1247334" y="442914"/>
                  <a:pt x="1152613" y="431801"/>
                </a:cubicBezTo>
                <a:cubicBezTo>
                  <a:pt x="1057892" y="420688"/>
                  <a:pt x="1011855" y="404284"/>
                  <a:pt x="936713" y="396876"/>
                </a:cubicBezTo>
                <a:cubicBezTo>
                  <a:pt x="861571" y="389468"/>
                  <a:pt x="786430" y="385764"/>
                  <a:pt x="701763" y="387351"/>
                </a:cubicBezTo>
                <a:cubicBezTo>
                  <a:pt x="617096" y="388938"/>
                  <a:pt x="522375" y="422276"/>
                  <a:pt x="428713" y="406401"/>
                </a:cubicBezTo>
                <a:cubicBezTo>
                  <a:pt x="335051" y="390526"/>
                  <a:pt x="193234" y="318030"/>
                  <a:pt x="139788" y="292101"/>
                </a:cubicBezTo>
                <a:cubicBezTo>
                  <a:pt x="86342" y="266172"/>
                  <a:pt x="127088" y="279930"/>
                  <a:pt x="108038" y="250826"/>
                </a:cubicBezTo>
                <a:cubicBezTo>
                  <a:pt x="88988" y="221722"/>
                  <a:pt x="43480" y="156105"/>
                  <a:pt x="25488" y="117476"/>
                </a:cubicBezTo>
                <a:cubicBezTo>
                  <a:pt x="7496" y="78847"/>
                  <a:pt x="-970" y="38630"/>
                  <a:pt x="88" y="19051"/>
                </a:cubicBezTo>
                <a:cubicBezTo>
                  <a:pt x="1146" y="-528"/>
                  <a:pt x="31838" y="1"/>
                  <a:pt x="31838" y="1"/>
                </a:cubicBezTo>
                <a:lnTo>
                  <a:pt x="31838" y="1"/>
                </a:lnTo>
                <a:lnTo>
                  <a:pt x="31838" y="1"/>
                </a:lnTo>
              </a:path>
            </a:pathLst>
          </a:custGeom>
          <a:ln w="19050">
            <a:solidFill>
              <a:srgbClr val="ED13C9"/>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grpSp>
        <p:nvGrpSpPr>
          <p:cNvPr id="24" name="组合 23"/>
          <p:cNvGrpSpPr/>
          <p:nvPr/>
        </p:nvGrpSpPr>
        <p:grpSpPr>
          <a:xfrm>
            <a:off x="3577293" y="1718947"/>
            <a:ext cx="503007" cy="676235"/>
            <a:chOff x="3578225" y="1719137"/>
            <a:chExt cx="503138" cy="676411"/>
          </a:xfrm>
        </p:grpSpPr>
        <p:sp>
          <p:nvSpPr>
            <p:cNvPr id="21" name="任意多边形 20"/>
            <p:cNvSpPr/>
            <p:nvPr/>
          </p:nvSpPr>
          <p:spPr>
            <a:xfrm>
              <a:off x="3578225" y="1719137"/>
              <a:ext cx="441325" cy="676411"/>
            </a:xfrm>
            <a:custGeom>
              <a:gdLst>
                <a:gd name="connsiteX0" fmla="*/ 0 w 441325"/>
                <a:gd name="connsiteY0" fmla="*/ 30288 h 676411"/>
                <a:gd name="connsiteX1" fmla="*/ 47625 w 441325"/>
                <a:gd name="connsiteY1" fmla="*/ 14413 h 676411"/>
                <a:gd name="connsiteX2" fmla="*/ 206375 w 441325"/>
                <a:gd name="connsiteY2" fmla="*/ 211263 h 676411"/>
                <a:gd name="connsiteX3" fmla="*/ 222250 w 441325"/>
                <a:gd name="connsiteY3" fmla="*/ 347788 h 676411"/>
                <a:gd name="connsiteX4" fmla="*/ 269875 w 441325"/>
                <a:gd name="connsiteY4" fmla="*/ 544638 h 676411"/>
                <a:gd name="connsiteX5" fmla="*/ 339725 w 441325"/>
                <a:gd name="connsiteY5" fmla="*/ 649413 h 676411"/>
                <a:gd name="connsiteX6" fmla="*/ 415925 w 441325"/>
                <a:gd name="connsiteY6" fmla="*/ 674813 h 676411"/>
                <a:gd name="connsiteX7" fmla="*/ 441325 w 441325"/>
                <a:gd name="connsiteY7" fmla="*/ 671638 h 67641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1325" h="676411">
                  <a:moveTo>
                    <a:pt x="0" y="30288"/>
                  </a:moveTo>
                  <a:cubicBezTo>
                    <a:pt x="6614" y="7269"/>
                    <a:pt x="13229" y="-15750"/>
                    <a:pt x="47625" y="14413"/>
                  </a:cubicBezTo>
                  <a:cubicBezTo>
                    <a:pt x="82021" y="44576"/>
                    <a:pt x="177271" y="155701"/>
                    <a:pt x="206375" y="211263"/>
                  </a:cubicBezTo>
                  <a:cubicBezTo>
                    <a:pt x="235479" y="266826"/>
                    <a:pt x="211667" y="292226"/>
                    <a:pt x="222250" y="347788"/>
                  </a:cubicBezTo>
                  <a:cubicBezTo>
                    <a:pt x="232833" y="403351"/>
                    <a:pt x="250296" y="494367"/>
                    <a:pt x="269875" y="544638"/>
                  </a:cubicBezTo>
                  <a:cubicBezTo>
                    <a:pt x="289454" y="594909"/>
                    <a:pt x="315384" y="627717"/>
                    <a:pt x="339725" y="649413"/>
                  </a:cubicBezTo>
                  <a:cubicBezTo>
                    <a:pt x="364066" y="671109"/>
                    <a:pt x="398992" y="671109"/>
                    <a:pt x="415925" y="674813"/>
                  </a:cubicBezTo>
                  <a:cubicBezTo>
                    <a:pt x="432858" y="678517"/>
                    <a:pt x="437091" y="675077"/>
                    <a:pt x="441325" y="671638"/>
                  </a:cubicBezTo>
                </a:path>
              </a:pathLst>
            </a:custGeom>
            <a:ln w="19050">
              <a:solidFill>
                <a:srgbClr val="ED13C9"/>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cxnSp>
          <p:nvCxnSpPr>
            <p:cNvPr id="23" name="直接箭头连接符 22"/>
            <p:cNvCxnSpPr>
              <a:stCxn id="21" idx="7"/>
            </p:cNvCxnSpPr>
            <p:nvPr/>
          </p:nvCxnSpPr>
          <p:spPr>
            <a:xfrm flipV="1">
              <a:off x="4019550" y="2384762"/>
              <a:ext cx="61813" cy="6013"/>
            </a:xfrm>
            <a:prstGeom prst="straightConnector1">
              <a:avLst/>
            </a:prstGeom>
            <a:ln w="19050">
              <a:solidFill>
                <a:srgbClr val="ED13C9"/>
              </a:solidFill>
              <a:tailEnd type="arrow"/>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3936322" y="1845395"/>
            <a:ext cx="1511774" cy="337185"/>
          </a:xfrm>
          <a:prstGeom prst="rect">
            <a:avLst/>
          </a:prstGeom>
          <a:noFill/>
        </p:spPr>
        <p:txBody>
          <a:bodyPr wrap="square" rtlCol="0">
            <a:spAutoFit/>
          </a:bodyPr>
          <a:lstStyle>
            <a:defPPr/>
          </a:lstStyle>
          <a:p>
            <a:pPr/>
            <a:r>
              <a:rPr lang="zh-CN" altLang="en-US" sz="1600" b="1" smtClean="0"/>
              <a:t>卡伯特 </a:t>
            </a:r>
            <a:r>
              <a:rPr lang="en-US" altLang="zh-CN" sz="1600" b="1" smtClean="0"/>
              <a:t>1497</a:t>
            </a:r>
            <a:endParaRPr lang="zh-CN" altLang="en-US" sz="1600" b="1"/>
          </a:p>
        </p:txBody>
      </p:sp>
      <p:sp>
        <p:nvSpPr>
          <p:cNvPr id="26" name="TextBox 25"/>
          <p:cNvSpPr txBox="1"/>
          <p:nvPr/>
        </p:nvSpPr>
        <p:spPr>
          <a:xfrm>
            <a:off x="4076853" y="2210238"/>
            <a:ext cx="1371243" cy="337185"/>
          </a:xfrm>
          <a:prstGeom prst="rect">
            <a:avLst/>
          </a:prstGeom>
          <a:noFill/>
        </p:spPr>
        <p:txBody>
          <a:bodyPr wrap="square" rtlCol="0">
            <a:spAutoFit/>
          </a:bodyPr>
          <a:lstStyle>
            <a:defPPr/>
          </a:lstStyle>
          <a:p>
            <a:pPr/>
            <a:r>
              <a:rPr lang="zh-CN" altLang="en-US" sz="1600" b="1" smtClean="0"/>
              <a:t>卡蒂埃 </a:t>
            </a:r>
            <a:r>
              <a:rPr lang="en-US" altLang="zh-CN" sz="1600" b="1" smtClean="0"/>
              <a:t>1534</a:t>
            </a:r>
            <a:endParaRPr lang="zh-CN" altLang="en-US" sz="1600" b="1"/>
          </a:p>
        </p:txBody>
      </p:sp>
      <p:grpSp>
        <p:nvGrpSpPr>
          <p:cNvPr id="30" name="组合 29"/>
          <p:cNvGrpSpPr/>
          <p:nvPr/>
        </p:nvGrpSpPr>
        <p:grpSpPr>
          <a:xfrm>
            <a:off x="2895391" y="1473707"/>
            <a:ext cx="2773782" cy="634202"/>
            <a:chOff x="2896145" y="1473833"/>
            <a:chExt cx="2774504" cy="634367"/>
          </a:xfrm>
        </p:grpSpPr>
        <p:sp>
          <p:nvSpPr>
            <p:cNvPr id="27" name="任意多边形 26"/>
            <p:cNvSpPr/>
            <p:nvPr/>
          </p:nvSpPr>
          <p:spPr>
            <a:xfrm>
              <a:off x="2896145" y="1473833"/>
              <a:ext cx="2774504" cy="634367"/>
            </a:xfrm>
            <a:custGeom>
              <a:gdLst>
                <a:gd name="connsiteX0" fmla="*/ 2745830 w 2774504"/>
                <a:gd name="connsiteY0" fmla="*/ 634367 h 634367"/>
                <a:gd name="connsiteX1" fmla="*/ 2768055 w 2774504"/>
                <a:gd name="connsiteY1" fmla="*/ 491492 h 634367"/>
                <a:gd name="connsiteX2" fmla="*/ 2644230 w 2774504"/>
                <a:gd name="connsiteY2" fmla="*/ 339092 h 634367"/>
                <a:gd name="connsiteX3" fmla="*/ 2288630 w 2774504"/>
                <a:gd name="connsiteY3" fmla="*/ 272417 h 634367"/>
                <a:gd name="connsiteX4" fmla="*/ 1923505 w 2774504"/>
                <a:gd name="connsiteY4" fmla="*/ 129542 h 634367"/>
                <a:gd name="connsiteX5" fmla="*/ 1707605 w 2774504"/>
                <a:gd name="connsiteY5" fmla="*/ 5717 h 634367"/>
                <a:gd name="connsiteX6" fmla="*/ 1434555 w 2774504"/>
                <a:gd name="connsiteY6" fmla="*/ 46992 h 634367"/>
                <a:gd name="connsiteX7" fmla="*/ 1304380 w 2774504"/>
                <a:gd name="connsiteY7" fmla="*/ 275592 h 634367"/>
                <a:gd name="connsiteX8" fmla="*/ 1209130 w 2774504"/>
                <a:gd name="connsiteY8" fmla="*/ 323217 h 634367"/>
                <a:gd name="connsiteX9" fmla="*/ 1142455 w 2774504"/>
                <a:gd name="connsiteY9" fmla="*/ 323217 h 634367"/>
                <a:gd name="connsiteX10" fmla="*/ 1078955 w 2774504"/>
                <a:gd name="connsiteY10" fmla="*/ 272417 h 634367"/>
                <a:gd name="connsiteX11" fmla="*/ 967830 w 2774504"/>
                <a:gd name="connsiteY11" fmla="*/ 151767 h 634367"/>
                <a:gd name="connsiteX12" fmla="*/ 869405 w 2774504"/>
                <a:gd name="connsiteY12" fmla="*/ 107317 h 634367"/>
                <a:gd name="connsiteX13" fmla="*/ 697955 w 2774504"/>
                <a:gd name="connsiteY13" fmla="*/ 139067 h 634367"/>
                <a:gd name="connsiteX14" fmla="*/ 555080 w 2774504"/>
                <a:gd name="connsiteY14" fmla="*/ 256542 h 634367"/>
                <a:gd name="connsiteX15" fmla="*/ 491580 w 2774504"/>
                <a:gd name="connsiteY15" fmla="*/ 269242 h 634367"/>
                <a:gd name="connsiteX16" fmla="*/ 409030 w 2774504"/>
                <a:gd name="connsiteY16" fmla="*/ 215267 h 634367"/>
                <a:gd name="connsiteX17" fmla="*/ 294730 w 2774504"/>
                <a:gd name="connsiteY17" fmla="*/ 151767 h 634367"/>
                <a:gd name="connsiteX18" fmla="*/ 205830 w 2774504"/>
                <a:gd name="connsiteY18" fmla="*/ 113667 h 634367"/>
                <a:gd name="connsiteX19" fmla="*/ 161380 w 2774504"/>
                <a:gd name="connsiteY19" fmla="*/ 110492 h 634367"/>
                <a:gd name="connsiteX20" fmla="*/ 97880 w 2774504"/>
                <a:gd name="connsiteY20" fmla="*/ 151767 h 634367"/>
                <a:gd name="connsiteX21" fmla="*/ 47080 w 2774504"/>
                <a:gd name="connsiteY21" fmla="*/ 288292 h 634367"/>
                <a:gd name="connsiteX22" fmla="*/ 2630 w 2774504"/>
                <a:gd name="connsiteY22" fmla="*/ 501017 h 634367"/>
                <a:gd name="connsiteX23" fmla="*/ 8980 w 2774504"/>
                <a:gd name="connsiteY23" fmla="*/ 526417 h 6343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774504" h="634367">
                  <a:moveTo>
                    <a:pt x="2745830" y="634367"/>
                  </a:moveTo>
                  <a:cubicBezTo>
                    <a:pt x="2765409" y="587535"/>
                    <a:pt x="2784988" y="540704"/>
                    <a:pt x="2768055" y="491492"/>
                  </a:cubicBezTo>
                  <a:cubicBezTo>
                    <a:pt x="2751122" y="442280"/>
                    <a:pt x="2724134" y="375604"/>
                    <a:pt x="2644230" y="339092"/>
                  </a:cubicBezTo>
                  <a:cubicBezTo>
                    <a:pt x="2564326" y="302579"/>
                    <a:pt x="2408751" y="307342"/>
                    <a:pt x="2288630" y="272417"/>
                  </a:cubicBezTo>
                  <a:cubicBezTo>
                    <a:pt x="2168509" y="237492"/>
                    <a:pt x="2020343" y="173992"/>
                    <a:pt x="1923505" y="129542"/>
                  </a:cubicBezTo>
                  <a:cubicBezTo>
                    <a:pt x="1826667" y="85092"/>
                    <a:pt x="1789097" y="19475"/>
                    <a:pt x="1707605" y="5717"/>
                  </a:cubicBezTo>
                  <a:cubicBezTo>
                    <a:pt x="1626113" y="-8041"/>
                    <a:pt x="1501759" y="2013"/>
                    <a:pt x="1434555" y="46992"/>
                  </a:cubicBezTo>
                  <a:cubicBezTo>
                    <a:pt x="1367351" y="91971"/>
                    <a:pt x="1341951" y="229554"/>
                    <a:pt x="1304380" y="275592"/>
                  </a:cubicBezTo>
                  <a:cubicBezTo>
                    <a:pt x="1266809" y="321629"/>
                    <a:pt x="1236117" y="315280"/>
                    <a:pt x="1209130" y="323217"/>
                  </a:cubicBezTo>
                  <a:cubicBezTo>
                    <a:pt x="1182143" y="331154"/>
                    <a:pt x="1164151" y="331684"/>
                    <a:pt x="1142455" y="323217"/>
                  </a:cubicBezTo>
                  <a:cubicBezTo>
                    <a:pt x="1120759" y="314750"/>
                    <a:pt x="1108059" y="300992"/>
                    <a:pt x="1078955" y="272417"/>
                  </a:cubicBezTo>
                  <a:cubicBezTo>
                    <a:pt x="1049851" y="243842"/>
                    <a:pt x="1002755" y="179284"/>
                    <a:pt x="967830" y="151767"/>
                  </a:cubicBezTo>
                  <a:cubicBezTo>
                    <a:pt x="932905" y="124250"/>
                    <a:pt x="914384" y="109434"/>
                    <a:pt x="869405" y="107317"/>
                  </a:cubicBezTo>
                  <a:cubicBezTo>
                    <a:pt x="824426" y="105200"/>
                    <a:pt x="750342" y="114196"/>
                    <a:pt x="697955" y="139067"/>
                  </a:cubicBezTo>
                  <a:cubicBezTo>
                    <a:pt x="645568" y="163938"/>
                    <a:pt x="589476" y="234846"/>
                    <a:pt x="555080" y="256542"/>
                  </a:cubicBezTo>
                  <a:cubicBezTo>
                    <a:pt x="520684" y="278238"/>
                    <a:pt x="515922" y="276121"/>
                    <a:pt x="491580" y="269242"/>
                  </a:cubicBezTo>
                  <a:cubicBezTo>
                    <a:pt x="467238" y="262363"/>
                    <a:pt x="441838" y="234846"/>
                    <a:pt x="409030" y="215267"/>
                  </a:cubicBezTo>
                  <a:cubicBezTo>
                    <a:pt x="376222" y="195688"/>
                    <a:pt x="328597" y="168700"/>
                    <a:pt x="294730" y="151767"/>
                  </a:cubicBezTo>
                  <a:cubicBezTo>
                    <a:pt x="260863" y="134834"/>
                    <a:pt x="228055" y="120546"/>
                    <a:pt x="205830" y="113667"/>
                  </a:cubicBezTo>
                  <a:cubicBezTo>
                    <a:pt x="183605" y="106788"/>
                    <a:pt x="179372" y="104142"/>
                    <a:pt x="161380" y="110492"/>
                  </a:cubicBezTo>
                  <a:cubicBezTo>
                    <a:pt x="143388" y="116842"/>
                    <a:pt x="116930" y="122134"/>
                    <a:pt x="97880" y="151767"/>
                  </a:cubicBezTo>
                  <a:cubicBezTo>
                    <a:pt x="78830" y="181400"/>
                    <a:pt x="62955" y="230084"/>
                    <a:pt x="47080" y="288292"/>
                  </a:cubicBezTo>
                  <a:cubicBezTo>
                    <a:pt x="31205" y="346500"/>
                    <a:pt x="8980" y="461330"/>
                    <a:pt x="2630" y="501017"/>
                  </a:cubicBezTo>
                  <a:cubicBezTo>
                    <a:pt x="-3720" y="540704"/>
                    <a:pt x="2630" y="533560"/>
                    <a:pt x="8980" y="526417"/>
                  </a:cubicBezTo>
                </a:path>
              </a:pathLst>
            </a:custGeom>
            <a:ln w="19050">
              <a:solidFill>
                <a:srgbClr val="003300"/>
              </a:solidFill>
              <a:prstDash val="lgDashDot"/>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cxnSp>
          <p:nvCxnSpPr>
            <p:cNvPr id="29" name="直接箭头连接符 28"/>
            <p:cNvCxnSpPr>
              <a:stCxn id="27" idx="23"/>
            </p:cNvCxnSpPr>
            <p:nvPr/>
          </p:nvCxnSpPr>
          <p:spPr>
            <a:xfrm>
              <a:off x="2905125" y="2000250"/>
              <a:ext cx="24110" cy="107950"/>
            </a:xfrm>
            <a:prstGeom prst="straightConnector1">
              <a:avLst/>
            </a:prstGeom>
            <a:ln w="19050">
              <a:solidFill>
                <a:srgbClr val="003300"/>
              </a:solidFill>
              <a:prstDash val="lgDashDot"/>
              <a:tailEnd type="arrow"/>
            </a:ln>
          </p:spPr>
          <p:style>
            <a:lnRef idx="1">
              <a:schemeClr val="accent1"/>
            </a:lnRef>
            <a:fillRef idx="0">
              <a:schemeClr val="accent1"/>
            </a:fillRef>
            <a:effectRef idx="0">
              <a:schemeClr val="accent1"/>
            </a:effectRef>
            <a:fontRef idx="minor">
              <a:schemeClr val="tx1"/>
            </a:fontRef>
          </p:style>
        </p:cxnSp>
      </p:grpSp>
      <p:sp>
        <p:nvSpPr>
          <p:cNvPr id="31" name="TextBox 30"/>
          <p:cNvSpPr txBox="1"/>
          <p:nvPr/>
        </p:nvSpPr>
        <p:spPr>
          <a:xfrm>
            <a:off x="3216429" y="1269481"/>
            <a:ext cx="1439785" cy="337185"/>
          </a:xfrm>
          <a:prstGeom prst="rect">
            <a:avLst/>
          </a:prstGeom>
          <a:noFill/>
        </p:spPr>
        <p:txBody>
          <a:bodyPr wrap="square" rtlCol="0">
            <a:spAutoFit/>
          </a:bodyPr>
          <a:lstStyle>
            <a:defPPr/>
          </a:lstStyle>
          <a:p>
            <a:pPr/>
            <a:r>
              <a:rPr lang="zh-CN" altLang="en-US" sz="1600" b="1"/>
              <a:t>哈得逊</a:t>
            </a:r>
            <a:r>
              <a:rPr lang="en-US" altLang="zh-CN" sz="1600" b="1"/>
              <a:t>1610</a:t>
            </a:r>
            <a:endParaRPr lang="zh-CN" altLang="en-US" sz="1600" b="1"/>
          </a:p>
        </p:txBody>
      </p:sp>
      <p:grpSp>
        <p:nvGrpSpPr>
          <p:cNvPr id="39" name="组合 38"/>
          <p:cNvGrpSpPr/>
          <p:nvPr/>
        </p:nvGrpSpPr>
        <p:grpSpPr>
          <a:xfrm>
            <a:off x="3273290" y="2238050"/>
            <a:ext cx="2132328" cy="3710733"/>
            <a:chOff x="3274142" y="2238375"/>
            <a:chExt cx="2132883" cy="3711699"/>
          </a:xfrm>
        </p:grpSpPr>
        <p:sp>
          <p:nvSpPr>
            <p:cNvPr id="11265" name="任意多边形 11264"/>
            <p:cNvSpPr/>
            <p:nvPr/>
          </p:nvSpPr>
          <p:spPr>
            <a:xfrm>
              <a:off x="4886325" y="2238375"/>
              <a:ext cx="520700" cy="1362075"/>
            </a:xfrm>
            <a:custGeom>
              <a:gdLst>
                <a:gd name="connsiteX0" fmla="*/ 520700 w 520700"/>
                <a:gd name="connsiteY0" fmla="*/ 0 h 1362075"/>
                <a:gd name="connsiteX1" fmla="*/ 479425 w 520700"/>
                <a:gd name="connsiteY1" fmla="*/ 136525 h 1362075"/>
                <a:gd name="connsiteX2" fmla="*/ 409575 w 520700"/>
                <a:gd name="connsiteY2" fmla="*/ 241300 h 1362075"/>
                <a:gd name="connsiteX3" fmla="*/ 371475 w 520700"/>
                <a:gd name="connsiteY3" fmla="*/ 320675 h 1362075"/>
                <a:gd name="connsiteX4" fmla="*/ 339725 w 520700"/>
                <a:gd name="connsiteY4" fmla="*/ 536575 h 1362075"/>
                <a:gd name="connsiteX5" fmla="*/ 323850 w 520700"/>
                <a:gd name="connsiteY5" fmla="*/ 711200 h 1362075"/>
                <a:gd name="connsiteX6" fmla="*/ 279400 w 520700"/>
                <a:gd name="connsiteY6" fmla="*/ 800100 h 1362075"/>
                <a:gd name="connsiteX7" fmla="*/ 98425 w 520700"/>
                <a:gd name="connsiteY7" fmla="*/ 1035050 h 1362075"/>
                <a:gd name="connsiteX8" fmla="*/ 0 w 520700"/>
                <a:gd name="connsiteY8" fmla="*/ 1362075 h 136207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0700" h="1362075">
                  <a:moveTo>
                    <a:pt x="520700" y="0"/>
                  </a:moveTo>
                  <a:cubicBezTo>
                    <a:pt x="509323" y="48154"/>
                    <a:pt x="497946" y="96308"/>
                    <a:pt x="479425" y="136525"/>
                  </a:cubicBezTo>
                  <a:cubicBezTo>
                    <a:pt x="460904" y="176742"/>
                    <a:pt x="427567" y="210608"/>
                    <a:pt x="409575" y="241300"/>
                  </a:cubicBezTo>
                  <a:cubicBezTo>
                    <a:pt x="391583" y="271992"/>
                    <a:pt x="383117" y="271463"/>
                    <a:pt x="371475" y="320675"/>
                  </a:cubicBezTo>
                  <a:cubicBezTo>
                    <a:pt x="359833" y="369888"/>
                    <a:pt x="347662" y="471488"/>
                    <a:pt x="339725" y="536575"/>
                  </a:cubicBezTo>
                  <a:cubicBezTo>
                    <a:pt x="331788" y="601662"/>
                    <a:pt x="333904" y="667279"/>
                    <a:pt x="323850" y="711200"/>
                  </a:cubicBezTo>
                  <a:cubicBezTo>
                    <a:pt x="313796" y="755121"/>
                    <a:pt x="316971" y="746125"/>
                    <a:pt x="279400" y="800100"/>
                  </a:cubicBezTo>
                  <a:cubicBezTo>
                    <a:pt x="241829" y="854075"/>
                    <a:pt x="144992" y="941388"/>
                    <a:pt x="98425" y="1035050"/>
                  </a:cubicBezTo>
                  <a:cubicBezTo>
                    <a:pt x="51858" y="1128712"/>
                    <a:pt x="38629" y="1240367"/>
                    <a:pt x="0" y="1362075"/>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grpSp>
          <p:nvGrpSpPr>
            <p:cNvPr id="36" name="组合 35"/>
            <p:cNvGrpSpPr/>
            <p:nvPr/>
          </p:nvGrpSpPr>
          <p:grpSpPr>
            <a:xfrm>
              <a:off x="3274142" y="3632200"/>
              <a:ext cx="1605833" cy="2317874"/>
              <a:chOff x="3274142" y="3632200"/>
              <a:chExt cx="1605833" cy="2317874"/>
            </a:xfrm>
          </p:grpSpPr>
          <p:sp>
            <p:nvSpPr>
              <p:cNvPr id="11267" name="任意多边形 11266"/>
              <p:cNvSpPr/>
              <p:nvPr/>
            </p:nvSpPr>
            <p:spPr>
              <a:xfrm>
                <a:off x="3368675" y="3632200"/>
                <a:ext cx="1511300" cy="2073275"/>
              </a:xfrm>
              <a:custGeom>
                <a:gdLst>
                  <a:gd name="connsiteX0" fmla="*/ 1511300 w 1511300"/>
                  <a:gd name="connsiteY0" fmla="*/ 0 h 2073275"/>
                  <a:gd name="connsiteX1" fmla="*/ 1444625 w 1511300"/>
                  <a:gd name="connsiteY1" fmla="*/ 234950 h 2073275"/>
                  <a:gd name="connsiteX2" fmla="*/ 1238250 w 1511300"/>
                  <a:gd name="connsiteY2" fmla="*/ 530225 h 2073275"/>
                  <a:gd name="connsiteX3" fmla="*/ 1133475 w 1511300"/>
                  <a:gd name="connsiteY3" fmla="*/ 609600 h 2073275"/>
                  <a:gd name="connsiteX4" fmla="*/ 996950 w 1511300"/>
                  <a:gd name="connsiteY4" fmla="*/ 927100 h 2073275"/>
                  <a:gd name="connsiteX5" fmla="*/ 962025 w 1511300"/>
                  <a:gd name="connsiteY5" fmla="*/ 1127125 h 2073275"/>
                  <a:gd name="connsiteX6" fmla="*/ 800100 w 1511300"/>
                  <a:gd name="connsiteY6" fmla="*/ 1279525 h 2073275"/>
                  <a:gd name="connsiteX7" fmla="*/ 688975 w 1511300"/>
                  <a:gd name="connsiteY7" fmla="*/ 1343025 h 2073275"/>
                  <a:gd name="connsiteX8" fmla="*/ 622300 w 1511300"/>
                  <a:gd name="connsiteY8" fmla="*/ 1514475 h 2073275"/>
                  <a:gd name="connsiteX9" fmla="*/ 387350 w 1511300"/>
                  <a:gd name="connsiteY9" fmla="*/ 1739900 h 2073275"/>
                  <a:gd name="connsiteX10" fmla="*/ 161925 w 1511300"/>
                  <a:gd name="connsiteY10" fmla="*/ 1892300 h 2073275"/>
                  <a:gd name="connsiteX11" fmla="*/ 66675 w 1511300"/>
                  <a:gd name="connsiteY11" fmla="*/ 2038350 h 2073275"/>
                  <a:gd name="connsiteX12" fmla="*/ 0 w 1511300"/>
                  <a:gd name="connsiteY12" fmla="*/ 2073275 h 207327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11300" h="2073275">
                    <a:moveTo>
                      <a:pt x="1511300" y="0"/>
                    </a:moveTo>
                    <a:cubicBezTo>
                      <a:pt x="1500716" y="73289"/>
                      <a:pt x="1490133" y="146579"/>
                      <a:pt x="1444625" y="234950"/>
                    </a:cubicBezTo>
                    <a:cubicBezTo>
                      <a:pt x="1399117" y="323321"/>
                      <a:pt x="1290108" y="467783"/>
                      <a:pt x="1238250" y="530225"/>
                    </a:cubicBezTo>
                    <a:cubicBezTo>
                      <a:pt x="1186392" y="592667"/>
                      <a:pt x="1173692" y="543454"/>
                      <a:pt x="1133475" y="609600"/>
                    </a:cubicBezTo>
                    <a:cubicBezTo>
                      <a:pt x="1093258" y="675746"/>
                      <a:pt x="1025525" y="840846"/>
                      <a:pt x="996950" y="927100"/>
                    </a:cubicBezTo>
                    <a:cubicBezTo>
                      <a:pt x="968375" y="1013354"/>
                      <a:pt x="994833" y="1068388"/>
                      <a:pt x="962025" y="1127125"/>
                    </a:cubicBezTo>
                    <a:cubicBezTo>
                      <a:pt x="929217" y="1185862"/>
                      <a:pt x="845608" y="1243542"/>
                      <a:pt x="800100" y="1279525"/>
                    </a:cubicBezTo>
                    <a:cubicBezTo>
                      <a:pt x="754592" y="1315508"/>
                      <a:pt x="718608" y="1303867"/>
                      <a:pt x="688975" y="1343025"/>
                    </a:cubicBezTo>
                    <a:cubicBezTo>
                      <a:pt x="659342" y="1382183"/>
                      <a:pt x="672571" y="1448329"/>
                      <a:pt x="622300" y="1514475"/>
                    </a:cubicBezTo>
                    <a:cubicBezTo>
                      <a:pt x="572029" y="1580621"/>
                      <a:pt x="464079" y="1676929"/>
                      <a:pt x="387350" y="1739900"/>
                    </a:cubicBezTo>
                    <a:cubicBezTo>
                      <a:pt x="310621" y="1802871"/>
                      <a:pt x="215371" y="1842558"/>
                      <a:pt x="161925" y="1892300"/>
                    </a:cubicBezTo>
                    <a:cubicBezTo>
                      <a:pt x="108479" y="1942042"/>
                      <a:pt x="93662" y="2008188"/>
                      <a:pt x="66675" y="2038350"/>
                    </a:cubicBezTo>
                    <a:cubicBezTo>
                      <a:pt x="39687" y="2068513"/>
                      <a:pt x="28575" y="2052108"/>
                      <a:pt x="0" y="2073275"/>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sp>
            <p:nvSpPr>
              <p:cNvPr id="11268" name="任意多边形 11267"/>
              <p:cNvSpPr/>
              <p:nvPr/>
            </p:nvSpPr>
            <p:spPr>
              <a:xfrm>
                <a:off x="3378200" y="5734050"/>
                <a:ext cx="74193" cy="184150"/>
              </a:xfrm>
              <a:custGeom>
                <a:gdLst>
                  <a:gd name="connsiteX0" fmla="*/ 38100 w 74193"/>
                  <a:gd name="connsiteY0" fmla="*/ 0 h 184150"/>
                  <a:gd name="connsiteX1" fmla="*/ 73025 w 74193"/>
                  <a:gd name="connsiteY1" fmla="*/ 82550 h 184150"/>
                  <a:gd name="connsiteX2" fmla="*/ 0 w 74193"/>
                  <a:gd name="connsiteY2" fmla="*/ 184150 h 184150"/>
                </a:gdLst>
                <a:cxnLst>
                  <a:cxn ang="0">
                    <a:pos x="connsiteX0" y="connsiteY0"/>
                  </a:cxn>
                  <a:cxn ang="0">
                    <a:pos x="connsiteX1" y="connsiteY1"/>
                  </a:cxn>
                  <a:cxn ang="0">
                    <a:pos x="connsiteX2" y="connsiteY2"/>
                  </a:cxn>
                </a:cxnLst>
                <a:rect l="l" t="t" r="r" b="b"/>
                <a:pathLst>
                  <a:path w="74193" h="184150">
                    <a:moveTo>
                      <a:pt x="38100" y="0"/>
                    </a:moveTo>
                    <a:cubicBezTo>
                      <a:pt x="58737" y="25929"/>
                      <a:pt x="79375" y="51858"/>
                      <a:pt x="73025" y="82550"/>
                    </a:cubicBezTo>
                    <a:cubicBezTo>
                      <a:pt x="66675" y="113242"/>
                      <a:pt x="33337" y="148696"/>
                      <a:pt x="0" y="184150"/>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cxnSp>
            <p:nvCxnSpPr>
              <p:cNvPr id="11270" name="直接箭头连接符 11269"/>
              <p:cNvCxnSpPr>
                <a:stCxn id="11268" idx="2"/>
              </p:cNvCxnSpPr>
              <p:nvPr/>
            </p:nvCxnSpPr>
            <p:spPr>
              <a:xfrm flipH="1">
                <a:off x="3274142" y="5918200"/>
                <a:ext cx="104058" cy="31874"/>
              </a:xfrm>
              <a:prstGeom prst="straightConnector1">
                <a:avLst/>
              </a:prstGeom>
              <a:ln w="2857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grpSp>
      </p:grpSp>
      <p:sp>
        <p:nvSpPr>
          <p:cNvPr id="11272" name="任意多边形 11271"/>
          <p:cNvSpPr/>
          <p:nvPr/>
        </p:nvSpPr>
        <p:spPr>
          <a:xfrm>
            <a:off x="1376656" y="2642948"/>
            <a:ext cx="1896633" cy="3513159"/>
          </a:xfrm>
          <a:custGeom>
            <a:gdLst>
              <a:gd name="connsiteX0" fmla="*/ 1897127 w 1897127"/>
              <a:gd name="connsiteY0" fmla="*/ 3514074 h 3514074"/>
              <a:gd name="connsiteX1" fmla="*/ 1705398 w 1897127"/>
              <a:gd name="connsiteY1" fmla="*/ 3351841 h 3514074"/>
              <a:gd name="connsiteX2" fmla="*/ 1771766 w 1897127"/>
              <a:gd name="connsiteY2" fmla="*/ 2747157 h 3514074"/>
              <a:gd name="connsiteX3" fmla="*/ 1830759 w 1897127"/>
              <a:gd name="connsiteY3" fmla="*/ 2216216 h 3514074"/>
              <a:gd name="connsiteX4" fmla="*/ 1808637 w 1897127"/>
              <a:gd name="connsiteY4" fmla="*/ 2076106 h 3514074"/>
              <a:gd name="connsiteX5" fmla="*/ 1616908 w 1897127"/>
              <a:gd name="connsiteY5" fmla="*/ 1877003 h 3514074"/>
              <a:gd name="connsiteX6" fmla="*/ 1432553 w 1897127"/>
              <a:gd name="connsiteY6" fmla="*/ 1242822 h 3514074"/>
              <a:gd name="connsiteX7" fmla="*/ 1144959 w 1897127"/>
              <a:gd name="connsiteY7" fmla="*/ 947854 h 3514074"/>
              <a:gd name="connsiteX8" fmla="*/ 414914 w 1897127"/>
              <a:gd name="connsiteY8" fmla="*/ 711880 h 3514074"/>
              <a:gd name="connsiteX9" fmla="*/ 97824 w 1897127"/>
              <a:gd name="connsiteY9" fmla="*/ 394790 h 3514074"/>
              <a:gd name="connsiteX10" fmla="*/ 1959 w 1897127"/>
              <a:gd name="connsiteY10" fmla="*/ 77699 h 3514074"/>
              <a:gd name="connsiteX11" fmla="*/ 38830 w 1897127"/>
              <a:gd name="connsiteY11" fmla="*/ 3957 h 3514074"/>
              <a:gd name="connsiteX12" fmla="*/ 105198 w 1897127"/>
              <a:gd name="connsiteY12" fmla="*/ 18706 h 3514074"/>
              <a:gd name="connsiteX13" fmla="*/ 171566 w 1897127"/>
              <a:gd name="connsiteY13" fmla="*/ 92448 h 3514074"/>
              <a:gd name="connsiteX14" fmla="*/ 171566 w 1897127"/>
              <a:gd name="connsiteY14" fmla="*/ 92448 h 351407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97127" h="3514074">
                <a:moveTo>
                  <a:pt x="1897127" y="3514074"/>
                </a:moveTo>
                <a:cubicBezTo>
                  <a:pt x="1811709" y="3496867"/>
                  <a:pt x="1726291" y="3479660"/>
                  <a:pt x="1705398" y="3351841"/>
                </a:cubicBezTo>
                <a:cubicBezTo>
                  <a:pt x="1684505" y="3224022"/>
                  <a:pt x="1750873" y="2936428"/>
                  <a:pt x="1771766" y="2747157"/>
                </a:cubicBezTo>
                <a:cubicBezTo>
                  <a:pt x="1792659" y="2557886"/>
                  <a:pt x="1824614" y="2328058"/>
                  <a:pt x="1830759" y="2216216"/>
                </a:cubicBezTo>
                <a:cubicBezTo>
                  <a:pt x="1836904" y="2104374"/>
                  <a:pt x="1844279" y="2132641"/>
                  <a:pt x="1808637" y="2076106"/>
                </a:cubicBezTo>
                <a:cubicBezTo>
                  <a:pt x="1772995" y="2019571"/>
                  <a:pt x="1679589" y="2015884"/>
                  <a:pt x="1616908" y="1877003"/>
                </a:cubicBezTo>
                <a:cubicBezTo>
                  <a:pt x="1554227" y="1738122"/>
                  <a:pt x="1511211" y="1397680"/>
                  <a:pt x="1432553" y="1242822"/>
                </a:cubicBezTo>
                <a:cubicBezTo>
                  <a:pt x="1353895" y="1087964"/>
                  <a:pt x="1314565" y="1036344"/>
                  <a:pt x="1144959" y="947854"/>
                </a:cubicBezTo>
                <a:cubicBezTo>
                  <a:pt x="975353" y="859364"/>
                  <a:pt x="589436" y="804057"/>
                  <a:pt x="414914" y="711880"/>
                </a:cubicBezTo>
                <a:cubicBezTo>
                  <a:pt x="240392" y="619703"/>
                  <a:pt x="166650" y="500487"/>
                  <a:pt x="97824" y="394790"/>
                </a:cubicBezTo>
                <a:cubicBezTo>
                  <a:pt x="28998" y="289093"/>
                  <a:pt x="11791" y="142838"/>
                  <a:pt x="1959" y="77699"/>
                </a:cubicBezTo>
                <a:cubicBezTo>
                  <a:pt x="-7873" y="12560"/>
                  <a:pt x="21624" y="13789"/>
                  <a:pt x="38830" y="3957"/>
                </a:cubicBezTo>
                <a:cubicBezTo>
                  <a:pt x="56036" y="-5875"/>
                  <a:pt x="83075" y="3958"/>
                  <a:pt x="105198" y="18706"/>
                </a:cubicBezTo>
                <a:cubicBezTo>
                  <a:pt x="127321" y="33454"/>
                  <a:pt x="171566" y="92448"/>
                  <a:pt x="171566" y="92448"/>
                </a:cubicBezTo>
                <a:lnTo>
                  <a:pt x="171566" y="92448"/>
                </a:ln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grpSp>
        <p:nvGrpSpPr>
          <p:cNvPr id="3" name="组合 2"/>
          <p:cNvGrpSpPr/>
          <p:nvPr/>
        </p:nvGrpSpPr>
        <p:grpSpPr>
          <a:xfrm>
            <a:off x="192881" y="2705882"/>
            <a:ext cx="1348558" cy="1011234"/>
            <a:chOff x="192931" y="2706329"/>
            <a:chExt cx="1348909" cy="1011497"/>
          </a:xfrm>
        </p:grpSpPr>
        <p:sp>
          <p:nvSpPr>
            <p:cNvPr id="11273" name="任意多边形 11272"/>
            <p:cNvSpPr/>
            <p:nvPr/>
          </p:nvSpPr>
          <p:spPr>
            <a:xfrm>
              <a:off x="317090" y="2706329"/>
              <a:ext cx="1224750" cy="925955"/>
            </a:xfrm>
            <a:custGeom>
              <a:gdLst>
                <a:gd name="connsiteX0" fmla="*/ 1224116 w 1224750"/>
                <a:gd name="connsiteY0" fmla="*/ 0 h 925955"/>
                <a:gd name="connsiteX1" fmla="*/ 1209368 w 1224750"/>
                <a:gd name="connsiteY1" fmla="*/ 95865 h 925955"/>
                <a:gd name="connsiteX2" fmla="*/ 1120878 w 1224750"/>
                <a:gd name="connsiteY2" fmla="*/ 169606 h 925955"/>
                <a:gd name="connsiteX3" fmla="*/ 317091 w 1224750"/>
                <a:gd name="connsiteY3" fmla="*/ 722671 h 925955"/>
                <a:gd name="connsiteX4" fmla="*/ 58994 w 1224750"/>
                <a:gd name="connsiteY4" fmla="*/ 899652 h 925955"/>
                <a:gd name="connsiteX5" fmla="*/ 0 w 1224750"/>
                <a:gd name="connsiteY5" fmla="*/ 921774 h 92595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24750" h="925955">
                  <a:moveTo>
                    <a:pt x="1224116" y="0"/>
                  </a:moveTo>
                  <a:cubicBezTo>
                    <a:pt x="1225345" y="33798"/>
                    <a:pt x="1226574" y="67597"/>
                    <a:pt x="1209368" y="95865"/>
                  </a:cubicBezTo>
                  <a:cubicBezTo>
                    <a:pt x="1192162" y="124133"/>
                    <a:pt x="1269591" y="65138"/>
                    <a:pt x="1120878" y="169606"/>
                  </a:cubicBezTo>
                  <a:cubicBezTo>
                    <a:pt x="972165" y="274074"/>
                    <a:pt x="317091" y="722671"/>
                    <a:pt x="317091" y="722671"/>
                  </a:cubicBezTo>
                  <a:cubicBezTo>
                    <a:pt x="140110" y="844345"/>
                    <a:pt x="111842" y="866468"/>
                    <a:pt x="58994" y="899652"/>
                  </a:cubicBezTo>
                  <a:cubicBezTo>
                    <a:pt x="6146" y="932836"/>
                    <a:pt x="3073" y="927305"/>
                    <a:pt x="0" y="921774"/>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cxnSp>
          <p:nvCxnSpPr>
            <p:cNvPr id="11275" name="直接箭头连接符 11274"/>
            <p:cNvCxnSpPr>
              <a:stCxn id="11273" idx="5"/>
            </p:cNvCxnSpPr>
            <p:nvPr/>
          </p:nvCxnSpPr>
          <p:spPr>
            <a:xfrm flipH="1">
              <a:off x="192931" y="3628103"/>
              <a:ext cx="124159" cy="89723"/>
            </a:xfrm>
            <a:prstGeom prst="straightConnector1">
              <a:avLst/>
            </a:prstGeom>
            <a:ln w="381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1280" name="任意多边形 11279"/>
          <p:cNvSpPr/>
          <p:nvPr/>
        </p:nvSpPr>
        <p:spPr>
          <a:xfrm>
            <a:off x="5665091" y="921739"/>
            <a:ext cx="1552365" cy="1194362"/>
          </a:xfrm>
          <a:custGeom>
            <a:gdLst>
              <a:gd name="connsiteX0" fmla="*/ 114802 w 1552769"/>
              <a:gd name="connsiteY0" fmla="*/ 1194673 h 1194673"/>
              <a:gd name="connsiteX1" fmla="*/ 11563 w 1552769"/>
              <a:gd name="connsiteY1" fmla="*/ 884956 h 1194673"/>
              <a:gd name="connsiteX2" fmla="*/ 11563 w 1552769"/>
              <a:gd name="connsiteY2" fmla="*/ 752221 h 1194673"/>
              <a:gd name="connsiteX3" fmla="*/ 92679 w 1552769"/>
              <a:gd name="connsiteY3" fmla="*/ 663731 h 1194673"/>
              <a:gd name="connsiteX4" fmla="*/ 277034 w 1552769"/>
              <a:gd name="connsiteY4" fmla="*/ 538369 h 1194673"/>
              <a:gd name="connsiteX5" fmla="*/ 417144 w 1552769"/>
              <a:gd name="connsiteY5" fmla="*/ 331892 h 1194673"/>
              <a:gd name="connsiteX6" fmla="*/ 498260 w 1552769"/>
              <a:gd name="connsiteY6" fmla="*/ 236027 h 1194673"/>
              <a:gd name="connsiteX7" fmla="*/ 623621 w 1552769"/>
              <a:gd name="connsiteY7" fmla="*/ 199156 h 1194673"/>
              <a:gd name="connsiteX8" fmla="*/ 734234 w 1552769"/>
              <a:gd name="connsiteY8" fmla="*/ 110666 h 1194673"/>
              <a:gd name="connsiteX9" fmla="*/ 859595 w 1552769"/>
              <a:gd name="connsiteY9" fmla="*/ 53 h 1194673"/>
              <a:gd name="connsiteX10" fmla="*/ 1220931 w 1552769"/>
              <a:gd name="connsiteY10" fmla="*/ 95918 h 1194673"/>
              <a:gd name="connsiteX11" fmla="*/ 1412660 w 1552769"/>
              <a:gd name="connsiteY11" fmla="*/ 95918 h 1194673"/>
              <a:gd name="connsiteX12" fmla="*/ 1552769 w 1552769"/>
              <a:gd name="connsiteY12" fmla="*/ 95918 h 119467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52769" h="1194673">
                <a:moveTo>
                  <a:pt x="114802" y="1194673"/>
                </a:moveTo>
                <a:cubicBezTo>
                  <a:pt x="71785" y="1076685"/>
                  <a:pt x="28769" y="958698"/>
                  <a:pt x="11563" y="884956"/>
                </a:cubicBezTo>
                <a:cubicBezTo>
                  <a:pt x="-5643" y="811214"/>
                  <a:pt x="-1956" y="789092"/>
                  <a:pt x="11563" y="752221"/>
                </a:cubicBezTo>
                <a:cubicBezTo>
                  <a:pt x="25082" y="715350"/>
                  <a:pt x="48434" y="699373"/>
                  <a:pt x="92679" y="663731"/>
                </a:cubicBezTo>
                <a:cubicBezTo>
                  <a:pt x="136924" y="628089"/>
                  <a:pt x="222957" y="593675"/>
                  <a:pt x="277034" y="538369"/>
                </a:cubicBezTo>
                <a:cubicBezTo>
                  <a:pt x="331111" y="483063"/>
                  <a:pt x="380273" y="382282"/>
                  <a:pt x="417144" y="331892"/>
                </a:cubicBezTo>
                <a:cubicBezTo>
                  <a:pt x="454015" y="281502"/>
                  <a:pt x="463847" y="258150"/>
                  <a:pt x="498260" y="236027"/>
                </a:cubicBezTo>
                <a:cubicBezTo>
                  <a:pt x="532673" y="213904"/>
                  <a:pt x="584292" y="220049"/>
                  <a:pt x="623621" y="199156"/>
                </a:cubicBezTo>
                <a:cubicBezTo>
                  <a:pt x="662950" y="178263"/>
                  <a:pt x="694905" y="143850"/>
                  <a:pt x="734234" y="110666"/>
                </a:cubicBezTo>
                <a:cubicBezTo>
                  <a:pt x="773563" y="77482"/>
                  <a:pt x="778479" y="2511"/>
                  <a:pt x="859595" y="53"/>
                </a:cubicBezTo>
                <a:cubicBezTo>
                  <a:pt x="940711" y="-2405"/>
                  <a:pt x="1128754" y="79941"/>
                  <a:pt x="1220931" y="95918"/>
                </a:cubicBezTo>
                <a:cubicBezTo>
                  <a:pt x="1313108" y="111895"/>
                  <a:pt x="1412660" y="95918"/>
                  <a:pt x="1412660" y="95918"/>
                </a:cubicBezTo>
                <a:lnTo>
                  <a:pt x="1552769" y="95918"/>
                </a:lnTo>
              </a:path>
            </a:pathLst>
          </a:custGeom>
          <a:ln w="28575">
            <a:solidFill>
              <a:srgbClr val="800000"/>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grpSp>
        <p:nvGrpSpPr>
          <p:cNvPr id="40" name="组合 39"/>
          <p:cNvGrpSpPr/>
          <p:nvPr/>
        </p:nvGrpSpPr>
        <p:grpSpPr>
          <a:xfrm>
            <a:off x="4885053" y="3472599"/>
            <a:ext cx="6733650" cy="1893243"/>
            <a:chOff x="4886325" y="3473245"/>
            <a:chExt cx="6735404" cy="1893736"/>
          </a:xfrm>
        </p:grpSpPr>
        <p:sp>
          <p:nvSpPr>
            <p:cNvPr id="11276" name="任意多边形 11275"/>
            <p:cNvSpPr/>
            <p:nvPr/>
          </p:nvSpPr>
          <p:spPr>
            <a:xfrm>
              <a:off x="6068961" y="4346517"/>
              <a:ext cx="3480620" cy="1020464"/>
            </a:xfrm>
            <a:custGeom>
              <a:gdLst>
                <a:gd name="connsiteX0" fmla="*/ 3480620 w 3480620"/>
                <a:gd name="connsiteY0" fmla="*/ 4257 h 1020464"/>
                <a:gd name="connsiteX1" fmla="*/ 3392129 w 3480620"/>
                <a:gd name="connsiteY1" fmla="*/ 4257 h 1020464"/>
                <a:gd name="connsiteX2" fmla="*/ 3252020 w 3480620"/>
                <a:gd name="connsiteY2" fmla="*/ 48502 h 1020464"/>
                <a:gd name="connsiteX3" fmla="*/ 3089787 w 3480620"/>
                <a:gd name="connsiteY3" fmla="*/ 41128 h 1020464"/>
                <a:gd name="connsiteX4" fmla="*/ 3023420 w 3480620"/>
                <a:gd name="connsiteY4" fmla="*/ 122244 h 1020464"/>
                <a:gd name="connsiteX5" fmla="*/ 2964426 w 3480620"/>
                <a:gd name="connsiteY5" fmla="*/ 225483 h 1020464"/>
                <a:gd name="connsiteX6" fmla="*/ 2529349 w 3480620"/>
                <a:gd name="connsiteY6" fmla="*/ 424586 h 1020464"/>
                <a:gd name="connsiteX7" fmla="*/ 1740310 w 3480620"/>
                <a:gd name="connsiteY7" fmla="*/ 623689 h 1020464"/>
                <a:gd name="connsiteX8" fmla="*/ 1740310 w 3480620"/>
                <a:gd name="connsiteY8" fmla="*/ 623689 h 1020464"/>
                <a:gd name="connsiteX9" fmla="*/ 1467465 w 3480620"/>
                <a:gd name="connsiteY9" fmla="*/ 712180 h 1020464"/>
                <a:gd name="connsiteX10" fmla="*/ 943897 w 3480620"/>
                <a:gd name="connsiteY10" fmla="*/ 896535 h 1020464"/>
                <a:gd name="connsiteX11" fmla="*/ 383458 w 3480620"/>
                <a:gd name="connsiteY11" fmla="*/ 999773 h 1020464"/>
                <a:gd name="connsiteX12" fmla="*/ 103239 w 3480620"/>
                <a:gd name="connsiteY12" fmla="*/ 992399 h 1020464"/>
                <a:gd name="connsiteX13" fmla="*/ 0 w 3480620"/>
                <a:gd name="connsiteY13" fmla="*/ 712180 h 102046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80619" h="1020464">
                  <a:moveTo>
                    <a:pt x="3480620" y="4257"/>
                  </a:moveTo>
                  <a:cubicBezTo>
                    <a:pt x="3455424" y="570"/>
                    <a:pt x="3430229" y="-3117"/>
                    <a:pt x="3392129" y="4257"/>
                  </a:cubicBezTo>
                  <a:cubicBezTo>
                    <a:pt x="3354029" y="11631"/>
                    <a:pt x="3302410" y="42357"/>
                    <a:pt x="3252020" y="48502"/>
                  </a:cubicBezTo>
                  <a:cubicBezTo>
                    <a:pt x="3201630" y="54647"/>
                    <a:pt x="3127887" y="28838"/>
                    <a:pt x="3089787" y="41128"/>
                  </a:cubicBezTo>
                  <a:cubicBezTo>
                    <a:pt x="3051687" y="53418"/>
                    <a:pt x="3044313" y="91518"/>
                    <a:pt x="3023420" y="122244"/>
                  </a:cubicBezTo>
                  <a:cubicBezTo>
                    <a:pt x="3002526" y="152970"/>
                    <a:pt x="3046771" y="175093"/>
                    <a:pt x="2964426" y="225483"/>
                  </a:cubicBezTo>
                  <a:cubicBezTo>
                    <a:pt x="2882081" y="275873"/>
                    <a:pt x="2733368" y="358218"/>
                    <a:pt x="2529349" y="424586"/>
                  </a:cubicBezTo>
                  <a:cubicBezTo>
                    <a:pt x="2325330" y="490954"/>
                    <a:pt x="1740310" y="623689"/>
                    <a:pt x="1740310" y="623689"/>
                  </a:cubicBezTo>
                  <a:lnTo>
                    <a:pt x="1740310" y="623689"/>
                  </a:lnTo>
                  <a:lnTo>
                    <a:pt x="1467465" y="712180"/>
                  </a:lnTo>
                  <a:cubicBezTo>
                    <a:pt x="1334729" y="757654"/>
                    <a:pt x="1124565" y="848603"/>
                    <a:pt x="943897" y="896535"/>
                  </a:cubicBezTo>
                  <a:cubicBezTo>
                    <a:pt x="763229" y="944467"/>
                    <a:pt x="523568" y="983796"/>
                    <a:pt x="383458" y="999773"/>
                  </a:cubicBezTo>
                  <a:cubicBezTo>
                    <a:pt x="243348" y="1015750"/>
                    <a:pt x="167149" y="1040331"/>
                    <a:pt x="103239" y="992399"/>
                  </a:cubicBezTo>
                  <a:cubicBezTo>
                    <a:pt x="39329" y="944467"/>
                    <a:pt x="19664" y="828323"/>
                    <a:pt x="0" y="712180"/>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sp>
          <p:nvSpPr>
            <p:cNvPr id="11277" name="任意多边形 11276"/>
            <p:cNvSpPr/>
            <p:nvPr/>
          </p:nvSpPr>
          <p:spPr>
            <a:xfrm>
              <a:off x="4954512" y="3731342"/>
              <a:ext cx="1121823" cy="1386348"/>
            </a:xfrm>
            <a:custGeom>
              <a:gdLst>
                <a:gd name="connsiteX0" fmla="*/ 1121823 w 1121823"/>
                <a:gd name="connsiteY0" fmla="*/ 1386348 h 1386348"/>
                <a:gd name="connsiteX1" fmla="*/ 959591 w 1121823"/>
                <a:gd name="connsiteY1" fmla="*/ 1113503 h 1386348"/>
                <a:gd name="connsiteX2" fmla="*/ 701494 w 1121823"/>
                <a:gd name="connsiteY2" fmla="*/ 737419 h 1386348"/>
                <a:gd name="connsiteX3" fmla="*/ 384404 w 1121823"/>
                <a:gd name="connsiteY3" fmla="*/ 457200 h 1386348"/>
                <a:gd name="connsiteX4" fmla="*/ 59940 w 1121823"/>
                <a:gd name="connsiteY4" fmla="*/ 169606 h 1386348"/>
                <a:gd name="connsiteX5" fmla="*/ 946 w 1121823"/>
                <a:gd name="connsiteY5" fmla="*/ 0 h 1386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1823" h="1386348">
                  <a:moveTo>
                    <a:pt x="1121823" y="1386348"/>
                  </a:moveTo>
                  <a:cubicBezTo>
                    <a:pt x="1075734" y="1304003"/>
                    <a:pt x="1029646" y="1221658"/>
                    <a:pt x="959591" y="1113503"/>
                  </a:cubicBezTo>
                  <a:cubicBezTo>
                    <a:pt x="889536" y="1005348"/>
                    <a:pt x="797358" y="846803"/>
                    <a:pt x="701494" y="737419"/>
                  </a:cubicBezTo>
                  <a:cubicBezTo>
                    <a:pt x="605630" y="628035"/>
                    <a:pt x="384404" y="457200"/>
                    <a:pt x="384404" y="457200"/>
                  </a:cubicBezTo>
                  <a:cubicBezTo>
                    <a:pt x="277478" y="362564"/>
                    <a:pt x="123850" y="245806"/>
                    <a:pt x="59940" y="169606"/>
                  </a:cubicBezTo>
                  <a:cubicBezTo>
                    <a:pt x="-3970" y="93406"/>
                    <a:pt x="-1512" y="46703"/>
                    <a:pt x="946" y="0"/>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cxnSp>
          <p:nvCxnSpPr>
            <p:cNvPr id="11279" name="直接箭头连接符 11278"/>
            <p:cNvCxnSpPr>
              <a:stCxn id="11277" idx="4"/>
              <a:endCxn id="11265" idx="8"/>
            </p:cNvCxnSpPr>
            <p:nvPr/>
          </p:nvCxnSpPr>
          <p:spPr>
            <a:xfrm flipH="1" flipV="1">
              <a:off x="4886325" y="3600450"/>
              <a:ext cx="128127" cy="300498"/>
            </a:xfrm>
            <a:prstGeom prst="straightConnector1">
              <a:avLst/>
            </a:prstGeom>
            <a:ln w="2857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1287" name="任意多边形 11286"/>
            <p:cNvSpPr/>
            <p:nvPr/>
          </p:nvSpPr>
          <p:spPr>
            <a:xfrm>
              <a:off x="9379974" y="3473245"/>
              <a:ext cx="2241755" cy="899652"/>
            </a:xfrm>
            <a:custGeom>
              <a:gdLst>
                <a:gd name="connsiteX0" fmla="*/ 2241755 w 2241755"/>
                <a:gd name="connsiteY0" fmla="*/ 0 h 899652"/>
                <a:gd name="connsiteX1" fmla="*/ 1954161 w 2241755"/>
                <a:gd name="connsiteY1" fmla="*/ 280220 h 899652"/>
                <a:gd name="connsiteX2" fmla="*/ 1489587 w 2241755"/>
                <a:gd name="connsiteY2" fmla="*/ 331839 h 899652"/>
                <a:gd name="connsiteX3" fmla="*/ 1091381 w 2241755"/>
                <a:gd name="connsiteY3" fmla="*/ 280220 h 899652"/>
                <a:gd name="connsiteX4" fmla="*/ 789039 w 2241755"/>
                <a:gd name="connsiteY4" fmla="*/ 324465 h 899652"/>
                <a:gd name="connsiteX5" fmla="*/ 449826 w 2241755"/>
                <a:gd name="connsiteY5" fmla="*/ 516194 h 899652"/>
                <a:gd name="connsiteX6" fmla="*/ 309716 w 2241755"/>
                <a:gd name="connsiteY6" fmla="*/ 781665 h 899652"/>
                <a:gd name="connsiteX7" fmla="*/ 162232 w 2241755"/>
                <a:gd name="connsiteY7" fmla="*/ 877529 h 899652"/>
                <a:gd name="connsiteX8" fmla="*/ 0 w 2241755"/>
                <a:gd name="connsiteY8" fmla="*/ 899652 h 899652"/>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41755" h="899652">
                  <a:moveTo>
                    <a:pt x="2241755" y="0"/>
                  </a:moveTo>
                  <a:cubicBezTo>
                    <a:pt x="2160638" y="112456"/>
                    <a:pt x="2079522" y="224913"/>
                    <a:pt x="1954161" y="280220"/>
                  </a:cubicBezTo>
                  <a:cubicBezTo>
                    <a:pt x="1828800" y="335527"/>
                    <a:pt x="1633384" y="331839"/>
                    <a:pt x="1489587" y="331839"/>
                  </a:cubicBezTo>
                  <a:cubicBezTo>
                    <a:pt x="1345790" y="331839"/>
                    <a:pt x="1208139" y="281449"/>
                    <a:pt x="1091381" y="280220"/>
                  </a:cubicBezTo>
                  <a:cubicBezTo>
                    <a:pt x="974623" y="278991"/>
                    <a:pt x="895965" y="285136"/>
                    <a:pt x="789039" y="324465"/>
                  </a:cubicBezTo>
                  <a:cubicBezTo>
                    <a:pt x="682113" y="363794"/>
                    <a:pt x="529713" y="439994"/>
                    <a:pt x="449826" y="516194"/>
                  </a:cubicBezTo>
                  <a:cubicBezTo>
                    <a:pt x="369939" y="592394"/>
                    <a:pt x="357648" y="721443"/>
                    <a:pt x="309716" y="781665"/>
                  </a:cubicBezTo>
                  <a:cubicBezTo>
                    <a:pt x="261784" y="841888"/>
                    <a:pt x="213851" y="857865"/>
                    <a:pt x="162232" y="877529"/>
                  </a:cubicBezTo>
                  <a:cubicBezTo>
                    <a:pt x="110613" y="897193"/>
                    <a:pt x="55306" y="898422"/>
                    <a:pt x="0" y="899652"/>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grpSp>
      <p:sp>
        <p:nvSpPr>
          <p:cNvPr id="11288" name="任意多边形 11287"/>
          <p:cNvSpPr/>
          <p:nvPr/>
        </p:nvSpPr>
        <p:spPr>
          <a:xfrm>
            <a:off x="7670203" y="4065093"/>
            <a:ext cx="3815800" cy="1007289"/>
          </a:xfrm>
          <a:custGeom>
            <a:gdLst>
              <a:gd name="connsiteX0" fmla="*/ 3691432 w 3816794"/>
              <a:gd name="connsiteY0" fmla="*/ 1007551 h 1007551"/>
              <a:gd name="connsiteX1" fmla="*/ 3816794 w 3816794"/>
              <a:gd name="connsiteY1" fmla="*/ 771577 h 1007551"/>
              <a:gd name="connsiteX2" fmla="*/ 3691432 w 3816794"/>
              <a:gd name="connsiteY2" fmla="*/ 528229 h 1007551"/>
              <a:gd name="connsiteX3" fmla="*/ 3359594 w 3816794"/>
              <a:gd name="connsiteY3" fmla="*/ 248009 h 1007551"/>
              <a:gd name="connsiteX4" fmla="*/ 2976135 w 3816794"/>
              <a:gd name="connsiteY4" fmla="*/ 78403 h 1007551"/>
              <a:gd name="connsiteX5" fmla="*/ 2872897 w 3816794"/>
              <a:gd name="connsiteY5" fmla="*/ 85777 h 1007551"/>
              <a:gd name="connsiteX6" fmla="*/ 2740161 w 3816794"/>
              <a:gd name="connsiteY6" fmla="*/ 152145 h 1007551"/>
              <a:gd name="connsiteX7" fmla="*/ 2622174 w 3816794"/>
              <a:gd name="connsiteY7" fmla="*/ 41532 h 1007551"/>
              <a:gd name="connsiteX8" fmla="*/ 2356703 w 3816794"/>
              <a:gd name="connsiteY8" fmla="*/ 4661 h 1007551"/>
              <a:gd name="connsiteX9" fmla="*/ 2061735 w 3816794"/>
              <a:gd name="connsiteY9" fmla="*/ 137396 h 1007551"/>
              <a:gd name="connsiteX10" fmla="*/ 1943748 w 3816794"/>
              <a:gd name="connsiteY10" fmla="*/ 277506 h 1007551"/>
              <a:gd name="connsiteX11" fmla="*/ 1700400 w 3816794"/>
              <a:gd name="connsiteY11" fmla="*/ 196390 h 1007551"/>
              <a:gd name="connsiteX12" fmla="*/ 1545542 w 3816794"/>
              <a:gd name="connsiteY12" fmla="*/ 203764 h 1007551"/>
              <a:gd name="connsiteX13" fmla="*/ 1398058 w 3816794"/>
              <a:gd name="connsiteY13" fmla="*/ 233261 h 1007551"/>
              <a:gd name="connsiteX14" fmla="*/ 1361187 w 3816794"/>
              <a:gd name="connsiteY14" fmla="*/ 321751 h 1007551"/>
              <a:gd name="connsiteX15" fmla="*/ 1228452 w 3816794"/>
              <a:gd name="connsiteY15" fmla="*/ 483983 h 1007551"/>
              <a:gd name="connsiteX16" fmla="*/ 822871 w 3816794"/>
              <a:gd name="connsiteY16" fmla="*/ 565100 h 1007551"/>
              <a:gd name="connsiteX17" fmla="*/ 306677 w 3816794"/>
              <a:gd name="connsiteY17" fmla="*/ 624093 h 1007551"/>
              <a:gd name="connsiteX18" fmla="*/ 26458 w 3816794"/>
              <a:gd name="connsiteY18" fmla="*/ 705209 h 1007551"/>
              <a:gd name="connsiteX19" fmla="*/ 11710 w 3816794"/>
              <a:gd name="connsiteY19" fmla="*/ 778951 h 10075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16794" h="1007551">
                <a:moveTo>
                  <a:pt x="3691432" y="1007551"/>
                </a:moveTo>
                <a:cubicBezTo>
                  <a:pt x="3754113" y="929507"/>
                  <a:pt x="3816794" y="851464"/>
                  <a:pt x="3816794" y="771577"/>
                </a:cubicBezTo>
                <a:cubicBezTo>
                  <a:pt x="3816794" y="691690"/>
                  <a:pt x="3767632" y="615490"/>
                  <a:pt x="3691432" y="528229"/>
                </a:cubicBezTo>
                <a:cubicBezTo>
                  <a:pt x="3615232" y="440968"/>
                  <a:pt x="3478810" y="322980"/>
                  <a:pt x="3359594" y="248009"/>
                </a:cubicBezTo>
                <a:cubicBezTo>
                  <a:pt x="3240378" y="173038"/>
                  <a:pt x="3057251" y="105442"/>
                  <a:pt x="2976135" y="78403"/>
                </a:cubicBezTo>
                <a:cubicBezTo>
                  <a:pt x="2895019" y="51364"/>
                  <a:pt x="2912226" y="73487"/>
                  <a:pt x="2872897" y="85777"/>
                </a:cubicBezTo>
                <a:cubicBezTo>
                  <a:pt x="2833568" y="98067"/>
                  <a:pt x="2781948" y="159519"/>
                  <a:pt x="2740161" y="152145"/>
                </a:cubicBezTo>
                <a:cubicBezTo>
                  <a:pt x="2698374" y="144771"/>
                  <a:pt x="2686084" y="66113"/>
                  <a:pt x="2622174" y="41532"/>
                </a:cubicBezTo>
                <a:cubicBezTo>
                  <a:pt x="2558264" y="16951"/>
                  <a:pt x="2450109" y="-11316"/>
                  <a:pt x="2356703" y="4661"/>
                </a:cubicBezTo>
                <a:cubicBezTo>
                  <a:pt x="2263297" y="20638"/>
                  <a:pt x="2130561" y="91922"/>
                  <a:pt x="2061735" y="137396"/>
                </a:cubicBezTo>
                <a:cubicBezTo>
                  <a:pt x="1992909" y="182870"/>
                  <a:pt x="2003970" y="267674"/>
                  <a:pt x="1943748" y="277506"/>
                </a:cubicBezTo>
                <a:cubicBezTo>
                  <a:pt x="1883526" y="287338"/>
                  <a:pt x="1766768" y="208680"/>
                  <a:pt x="1700400" y="196390"/>
                </a:cubicBezTo>
                <a:cubicBezTo>
                  <a:pt x="1634032" y="184100"/>
                  <a:pt x="1595932" y="197619"/>
                  <a:pt x="1545542" y="203764"/>
                </a:cubicBezTo>
                <a:cubicBezTo>
                  <a:pt x="1495152" y="209909"/>
                  <a:pt x="1428784" y="213596"/>
                  <a:pt x="1398058" y="233261"/>
                </a:cubicBezTo>
                <a:cubicBezTo>
                  <a:pt x="1367332" y="252926"/>
                  <a:pt x="1389455" y="279964"/>
                  <a:pt x="1361187" y="321751"/>
                </a:cubicBezTo>
                <a:cubicBezTo>
                  <a:pt x="1332919" y="363538"/>
                  <a:pt x="1318171" y="443425"/>
                  <a:pt x="1228452" y="483983"/>
                </a:cubicBezTo>
                <a:cubicBezTo>
                  <a:pt x="1138733" y="524541"/>
                  <a:pt x="976500" y="541748"/>
                  <a:pt x="822871" y="565100"/>
                </a:cubicBezTo>
                <a:cubicBezTo>
                  <a:pt x="669242" y="588452"/>
                  <a:pt x="439412" y="600742"/>
                  <a:pt x="306677" y="624093"/>
                </a:cubicBezTo>
                <a:cubicBezTo>
                  <a:pt x="173942" y="647444"/>
                  <a:pt x="75619" y="679399"/>
                  <a:pt x="26458" y="705209"/>
                </a:cubicBezTo>
                <a:cubicBezTo>
                  <a:pt x="-22703" y="731019"/>
                  <a:pt x="11710" y="778951"/>
                  <a:pt x="11710" y="778951"/>
                </a:cubicBezTo>
              </a:path>
            </a:pathLst>
          </a:custGeom>
          <a:ln w="28575">
            <a:solidFill>
              <a:schemeClr val="accent4">
                <a:lumMod val="75000"/>
              </a:schemeClr>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grpSp>
        <p:nvGrpSpPr>
          <p:cNvPr id="41" name="组合 40"/>
          <p:cNvGrpSpPr/>
          <p:nvPr/>
        </p:nvGrpSpPr>
        <p:grpSpPr>
          <a:xfrm>
            <a:off x="7607774" y="4825564"/>
            <a:ext cx="3713347" cy="998942"/>
            <a:chOff x="7649318" y="4830097"/>
            <a:chExt cx="3714314" cy="999202"/>
          </a:xfrm>
        </p:grpSpPr>
        <p:sp>
          <p:nvSpPr>
            <p:cNvPr id="11289" name="任意多边形 11288"/>
            <p:cNvSpPr/>
            <p:nvPr/>
          </p:nvSpPr>
          <p:spPr>
            <a:xfrm>
              <a:off x="7649318" y="4830097"/>
              <a:ext cx="3692192" cy="999202"/>
            </a:xfrm>
            <a:custGeom>
              <a:gdLst>
                <a:gd name="connsiteX0" fmla="*/ 34592 w 3692192"/>
                <a:gd name="connsiteY0" fmla="*/ 0 h 999202"/>
                <a:gd name="connsiteX1" fmla="*/ 12469 w 3692192"/>
                <a:gd name="connsiteY1" fmla="*/ 235974 h 999202"/>
                <a:gd name="connsiteX2" fmla="*/ 204198 w 3692192"/>
                <a:gd name="connsiteY2" fmla="*/ 648929 h 999202"/>
                <a:gd name="connsiteX3" fmla="*/ 838379 w 3692192"/>
                <a:gd name="connsiteY3" fmla="*/ 774290 h 999202"/>
                <a:gd name="connsiteX4" fmla="*/ 1347198 w 3692192"/>
                <a:gd name="connsiteY4" fmla="*/ 973393 h 999202"/>
                <a:gd name="connsiteX5" fmla="*/ 1531553 w 3692192"/>
                <a:gd name="connsiteY5" fmla="*/ 966019 h 999202"/>
                <a:gd name="connsiteX6" fmla="*/ 1804398 w 3692192"/>
                <a:gd name="connsiteY6" fmla="*/ 693174 h 999202"/>
                <a:gd name="connsiteX7" fmla="*/ 2173108 w 3692192"/>
                <a:gd name="connsiteY7" fmla="*/ 707922 h 999202"/>
                <a:gd name="connsiteX8" fmla="*/ 2571314 w 3692192"/>
                <a:gd name="connsiteY8" fmla="*/ 707922 h 999202"/>
                <a:gd name="connsiteX9" fmla="*/ 2763043 w 3692192"/>
                <a:gd name="connsiteY9" fmla="*/ 870155 h 999202"/>
                <a:gd name="connsiteX10" fmla="*/ 2969521 w 3692192"/>
                <a:gd name="connsiteY10" fmla="*/ 803787 h 999202"/>
                <a:gd name="connsiteX11" fmla="*/ 3308734 w 3692192"/>
                <a:gd name="connsiteY11" fmla="*/ 840658 h 999202"/>
                <a:gd name="connsiteX12" fmla="*/ 3529959 w 3692192"/>
                <a:gd name="connsiteY12" fmla="*/ 744793 h 999202"/>
                <a:gd name="connsiteX13" fmla="*/ 3611076 w 3692192"/>
                <a:gd name="connsiteY13" fmla="*/ 427703 h 999202"/>
                <a:gd name="connsiteX14" fmla="*/ 3692192 w 3692192"/>
                <a:gd name="connsiteY14" fmla="*/ 287593 h 999202"/>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692191" h="999202">
                  <a:moveTo>
                    <a:pt x="34592" y="0"/>
                  </a:moveTo>
                  <a:cubicBezTo>
                    <a:pt x="9396" y="63909"/>
                    <a:pt x="-15799" y="127819"/>
                    <a:pt x="12469" y="235974"/>
                  </a:cubicBezTo>
                  <a:cubicBezTo>
                    <a:pt x="40737" y="344129"/>
                    <a:pt x="66546" y="559210"/>
                    <a:pt x="204198" y="648929"/>
                  </a:cubicBezTo>
                  <a:cubicBezTo>
                    <a:pt x="341850" y="738648"/>
                    <a:pt x="647879" y="720213"/>
                    <a:pt x="838379" y="774290"/>
                  </a:cubicBezTo>
                  <a:cubicBezTo>
                    <a:pt x="1028879" y="828367"/>
                    <a:pt x="1231669" y="941438"/>
                    <a:pt x="1347198" y="973393"/>
                  </a:cubicBezTo>
                  <a:cubicBezTo>
                    <a:pt x="1462727" y="1005348"/>
                    <a:pt x="1455353" y="1012722"/>
                    <a:pt x="1531553" y="966019"/>
                  </a:cubicBezTo>
                  <a:cubicBezTo>
                    <a:pt x="1607753" y="919316"/>
                    <a:pt x="1697472" y="736190"/>
                    <a:pt x="1804398" y="693174"/>
                  </a:cubicBezTo>
                  <a:cubicBezTo>
                    <a:pt x="1911324" y="650158"/>
                    <a:pt x="2045289" y="705464"/>
                    <a:pt x="2173108" y="707922"/>
                  </a:cubicBezTo>
                  <a:cubicBezTo>
                    <a:pt x="2300927" y="710380"/>
                    <a:pt x="2472992" y="680883"/>
                    <a:pt x="2571314" y="707922"/>
                  </a:cubicBezTo>
                  <a:cubicBezTo>
                    <a:pt x="2669636" y="734961"/>
                    <a:pt x="2696675" y="854178"/>
                    <a:pt x="2763043" y="870155"/>
                  </a:cubicBezTo>
                  <a:cubicBezTo>
                    <a:pt x="2829411" y="886132"/>
                    <a:pt x="2878573" y="808703"/>
                    <a:pt x="2969521" y="803787"/>
                  </a:cubicBezTo>
                  <a:cubicBezTo>
                    <a:pt x="3060469" y="798871"/>
                    <a:pt x="3215328" y="850490"/>
                    <a:pt x="3308734" y="840658"/>
                  </a:cubicBezTo>
                  <a:cubicBezTo>
                    <a:pt x="3402140" y="830826"/>
                    <a:pt x="3479569" y="813619"/>
                    <a:pt x="3529959" y="744793"/>
                  </a:cubicBezTo>
                  <a:cubicBezTo>
                    <a:pt x="3580349" y="675967"/>
                    <a:pt x="3584037" y="503903"/>
                    <a:pt x="3611076" y="427703"/>
                  </a:cubicBezTo>
                  <a:cubicBezTo>
                    <a:pt x="3638115" y="351503"/>
                    <a:pt x="3665153" y="319548"/>
                    <a:pt x="3692192" y="287593"/>
                  </a:cubicBezTo>
                </a:path>
              </a:pathLst>
            </a:custGeom>
            <a:ln w="28575">
              <a:solidFill>
                <a:schemeClr val="accent4">
                  <a:lumMod val="75000"/>
                </a:schemeClr>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cxnSp>
          <p:nvCxnSpPr>
            <p:cNvPr id="11291" name="直接箭头连接符 11290"/>
            <p:cNvCxnSpPr>
              <a:stCxn id="11289" idx="14"/>
              <a:endCxn id="11288" idx="0"/>
            </p:cNvCxnSpPr>
            <p:nvPr/>
          </p:nvCxnSpPr>
          <p:spPr>
            <a:xfrm flipV="1">
              <a:off x="11341510" y="5073445"/>
              <a:ext cx="22122" cy="44245"/>
            </a:xfrm>
            <a:prstGeom prst="straightConnector1">
              <a:avLst/>
            </a:prstGeom>
            <a:ln w="28575">
              <a:solidFill>
                <a:schemeClr val="accent4">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sp>
        <p:nvSpPr>
          <p:cNvPr id="11292" name="TextBox 11291"/>
          <p:cNvSpPr txBox="1"/>
          <p:nvPr/>
        </p:nvSpPr>
        <p:spPr>
          <a:xfrm rot="1227151">
            <a:off x="4479492" y="2683243"/>
            <a:ext cx="382860" cy="1814830"/>
          </a:xfrm>
          <a:prstGeom prst="rect">
            <a:avLst/>
          </a:prstGeom>
          <a:noFill/>
          <a:ln w="28575">
            <a:noFill/>
            <a:prstDash val="lgDash"/>
          </a:ln>
        </p:spPr>
        <p:txBody>
          <a:bodyPr wrap="square" rtlCol="0">
            <a:spAutoFit/>
          </a:bodyPr>
          <a:lstStyle>
            <a:defPPr/>
          </a:lstStyle>
          <a:p>
            <a:pPr/>
            <a:r>
              <a:rPr lang="zh-CN" altLang="en-US" sz="1600" b="1" smtClean="0"/>
              <a:t>德雷克</a:t>
            </a:r>
            <a:r>
              <a:rPr lang="en-US" altLang="zh-CN" sz="1600" b="1" smtClean="0"/>
              <a:t>1577</a:t>
            </a:r>
            <a:endParaRPr lang="zh-CN" altLang="en-US" sz="1600" b="1"/>
          </a:p>
        </p:txBody>
      </p:sp>
      <p:sp>
        <p:nvSpPr>
          <p:cNvPr id="61" name="TextBox 60"/>
          <p:cNvSpPr txBox="1"/>
          <p:nvPr/>
        </p:nvSpPr>
        <p:spPr>
          <a:xfrm rot="20879190">
            <a:off x="5978000" y="5176068"/>
            <a:ext cx="2697523" cy="337185"/>
          </a:xfrm>
          <a:prstGeom prst="rect">
            <a:avLst/>
          </a:prstGeom>
          <a:noFill/>
        </p:spPr>
        <p:txBody>
          <a:bodyPr wrap="square" rtlCol="0">
            <a:spAutoFit/>
          </a:bodyPr>
          <a:lstStyle>
            <a:defPPr/>
          </a:lstStyle>
          <a:p>
            <a:pPr/>
            <a:r>
              <a:rPr lang="zh-CN" altLang="en-US" sz="1600" b="1" smtClean="0"/>
              <a:t>德雷克</a:t>
            </a:r>
            <a:r>
              <a:rPr lang="en-US" altLang="zh-CN" sz="1600" b="1" smtClean="0"/>
              <a:t>1580</a:t>
            </a:r>
            <a:endParaRPr lang="zh-CN" altLang="en-US" sz="1600" b="1"/>
          </a:p>
        </p:txBody>
      </p:sp>
      <p:sp>
        <p:nvSpPr>
          <p:cNvPr id="11293" name="TextBox 11292"/>
          <p:cNvSpPr txBox="1"/>
          <p:nvPr/>
        </p:nvSpPr>
        <p:spPr>
          <a:xfrm>
            <a:off x="7699737" y="5791562"/>
            <a:ext cx="3127974" cy="337185"/>
          </a:xfrm>
          <a:prstGeom prst="rect">
            <a:avLst/>
          </a:prstGeom>
          <a:noFill/>
        </p:spPr>
        <p:txBody>
          <a:bodyPr wrap="square" rtlCol="0">
            <a:spAutoFit/>
          </a:bodyPr>
          <a:lstStyle>
            <a:defPPr/>
          </a:lstStyle>
          <a:p>
            <a:pPr/>
            <a:r>
              <a:rPr lang="zh-CN" altLang="en-US" sz="1600" b="1" smtClean="0"/>
              <a:t>塔斯曼</a:t>
            </a:r>
            <a:r>
              <a:rPr lang="en-US" altLang="zh-CN" sz="1600" b="1" smtClean="0"/>
              <a:t>1642——1643</a:t>
            </a:r>
            <a:endParaRPr lang="zh-CN" altLang="en-US" sz="1600" b="1"/>
          </a:p>
        </p:txBody>
      </p:sp>
      <p:sp>
        <p:nvSpPr>
          <p:cNvPr id="11294" name="TextBox 11293"/>
          <p:cNvSpPr txBox="1"/>
          <p:nvPr/>
        </p:nvSpPr>
        <p:spPr>
          <a:xfrm>
            <a:off x="6311967" y="693567"/>
            <a:ext cx="1572222" cy="583565"/>
          </a:xfrm>
          <a:prstGeom prst="rect">
            <a:avLst/>
          </a:prstGeom>
          <a:noFill/>
          <a:ln w="28575">
            <a:noFill/>
          </a:ln>
        </p:spPr>
        <p:txBody>
          <a:bodyPr wrap="square" rtlCol="0">
            <a:spAutoFit/>
          </a:bodyPr>
          <a:lstStyle>
            <a:defPPr/>
          </a:lstStyle>
          <a:p>
            <a:pPr/>
            <a:r>
              <a:rPr lang="zh-CN" altLang="en-US" sz="1600" b="1" smtClean="0"/>
              <a:t>巴伦支 </a:t>
            </a:r>
            <a:endParaRPr lang="en-US" altLang="zh-CN" sz="1600" b="1" smtClean="0"/>
          </a:p>
          <a:p>
            <a:pPr/>
            <a:r>
              <a:rPr lang="en-US" altLang="zh-CN" sz="1600" b="1" smtClean="0"/>
              <a:t>1594-1597</a:t>
            </a:r>
            <a:endParaRPr lang="zh-CN" altLang="en-US" sz="1600" b="1"/>
          </a:p>
        </p:txBody>
      </p:sp>
      <p:cxnSp>
        <p:nvCxnSpPr>
          <p:cNvPr id="32" name="直接箭头连接符 31"/>
          <p:cNvCxnSpPr/>
          <p:nvPr/>
        </p:nvCxnSpPr>
        <p:spPr>
          <a:xfrm flipV="1">
            <a:off x="7103849" y="1001381"/>
            <a:ext cx="181295" cy="20493"/>
          </a:xfrm>
          <a:prstGeom prst="straightConnector1">
            <a:avLst/>
          </a:prstGeom>
          <a:ln w="28575">
            <a:solidFill>
              <a:srgbClr val="800000"/>
            </a:solidFill>
            <a:tailEnd type="arrow"/>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2895391" y="1845395"/>
            <a:ext cx="681902" cy="106680"/>
          </a:xfrm>
          <a:prstGeom prst="rect">
            <a:avLst/>
          </a:prstGeom>
          <a:noFill/>
        </p:spPr>
        <p:txBody>
          <a:bodyPr wrap="square" rtlCol="0">
            <a:spAutoFit/>
          </a:bodyPr>
          <a:lstStyle>
            <a:defPPr/>
          </a:lstStyle>
          <a:p>
            <a:pPr/>
            <a:endParaRPr lang="zh-CN" altLang="en-US" sz="100"/>
          </a:p>
        </p:txBody>
      </p:sp>
      <p:sp>
        <p:nvSpPr>
          <p:cNvPr id="43" name="圆角矩形标注 42"/>
          <p:cNvSpPr/>
          <p:nvPr/>
        </p:nvSpPr>
        <p:spPr>
          <a:xfrm>
            <a:off x="480838" y="1225281"/>
            <a:ext cx="2611465" cy="882628"/>
          </a:xfrm>
          <a:prstGeom prst="wedgeRoundRectCallout">
            <a:avLst>
              <a:gd name="adj1" fmla="val 71386"/>
              <a:gd name="adj2" fmla="val 59800"/>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en-US" altLang="zh-CN" sz="2400" smtClean="0">
                <a:solidFill>
                  <a:srgbClr val="FF0000"/>
                </a:solidFill>
                <a:latin typeface="Segoe UI Black" pitchFamily="34" charset="0"/>
                <a:ea typeface="Segoe UI Black" pitchFamily="34" charset="0"/>
              </a:rPr>
              <a:t>Newfoundland</a:t>
            </a:r>
          </a:p>
          <a:p>
            <a:pPr algn="ctr"/>
            <a:r>
              <a:rPr lang="en-US" altLang="zh-CN" sz="2400" smtClean="0">
                <a:solidFill>
                  <a:srgbClr val="FF0000"/>
                </a:solidFill>
                <a:latin typeface="Segoe UI Black" pitchFamily="34" charset="0"/>
                <a:ea typeface="Segoe UI Black" pitchFamily="34" charset="0"/>
              </a:rPr>
              <a:t>(</a:t>
            </a:r>
            <a:r>
              <a:rPr lang="zh-CN" altLang="en-US" sz="2400" b="1" smtClean="0">
                <a:solidFill>
                  <a:srgbClr val="FF0000"/>
                </a:solidFill>
                <a:latin typeface="Segoe UI Black" pitchFamily="34" charset="0"/>
                <a:ea typeface="Segoe UI Black" pitchFamily="34" charset="0"/>
              </a:rPr>
              <a:t>纽芬兰</a:t>
            </a:r>
            <a:r>
              <a:rPr lang="en-US" altLang="zh-CN" sz="2400" smtClean="0">
                <a:solidFill>
                  <a:srgbClr val="FF0000"/>
                </a:solidFill>
                <a:latin typeface="Segoe UI Black" pitchFamily="34" charset="0"/>
                <a:ea typeface="Segoe UI Black" pitchFamily="34" charset="0"/>
              </a:rPr>
              <a:t>)</a:t>
            </a:r>
            <a:endParaRPr lang="zh-CN" altLang="en-US" sz="2400">
              <a:solidFill>
                <a:srgbClr val="FF0000"/>
              </a:solidFill>
              <a:latin typeface="Segoe UI Black" pitchFamily="34" charset="0"/>
            </a:endParaRPr>
          </a:p>
        </p:txBody>
      </p:sp>
      <p:sp>
        <p:nvSpPr>
          <p:cNvPr id="4" name="TextBox 3"/>
          <p:cNvSpPr txBox="1"/>
          <p:nvPr/>
        </p:nvSpPr>
        <p:spPr>
          <a:xfrm>
            <a:off x="640914" y="191529"/>
            <a:ext cx="3654425" cy="583565"/>
          </a:xfrm>
          <a:prstGeom prst="rect">
            <a:avLst/>
          </a:prstGeom>
          <a:noFill/>
        </p:spPr>
        <p:txBody>
          <a:bodyPr wrap="none" rtlCol="0">
            <a:spAutoFit/>
          </a:bodyPr>
          <a:lstStyle>
            <a:defPPr/>
          </a:lstStyle>
          <a:p>
            <a:pPr/>
            <a:r>
              <a:rPr lang="zh-CN" altLang="en-US" sz="32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三</a:t>
            </a:r>
            <a:r>
              <a:rPr lang="en-US" altLang="zh-CN" sz="32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32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其他航路的开辟</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2" presetClass="entr" presetSubtype="2"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right)">
                                      <p:cBhvr>
                                        <p:cTn id="11" dur="5000"/>
                                        <p:tgtEl>
                                          <p:spTgt spid="20"/>
                                        </p:tgtEl>
                                      </p:cBhvr>
                                    </p:animEffect>
                                  </p:childTnLst>
                                </p:cTn>
                              </p:par>
                            </p:childTnLst>
                          </p:cTn>
                        </p:par>
                        <p:par>
                          <p:cTn id="12" fill="hold" nodeType="afterGroup">
                            <p:stCondLst>
                              <p:cond delay="5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xit" presetSubtype="4" fill="hold" grpId="1" nodeType="clickEffect">
                                  <p:stCondLst>
                                    <p:cond delay="0"/>
                                  </p:stCondLst>
                                  <p:childTnLst>
                                    <p:animEffect transition="out" filter="wipe(down)">
                                      <p:cBhvr>
                                        <p:cTn id="24" dur="500"/>
                                        <p:tgtEl>
                                          <p:spTgt spid="43"/>
                                        </p:tgtEl>
                                      </p:cBhvr>
                                    </p:animEffect>
                                    <p:set>
                                      <p:cBhvr>
                                        <p:cTn id="25" dur="1" fill="hold">
                                          <p:stCondLst>
                                            <p:cond delay="499"/>
                                          </p:stCondLst>
                                        </p:cTn>
                                        <p:tgtEl>
                                          <p:spTgt spid="43"/>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26"/>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2"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right)">
                                      <p:cBhvr>
                                        <p:cTn id="34" dur="5000"/>
                                        <p:tgtEl>
                                          <p:spTgt spid="12"/>
                                        </p:tgtEl>
                                      </p:cBhvr>
                                    </p:animEffect>
                                  </p:childTnLst>
                                </p:cTn>
                              </p:par>
                            </p:childTnLst>
                          </p:cTn>
                        </p:par>
                        <p:par>
                          <p:cTn id="35" fill="hold" nodeType="afterGroup">
                            <p:stCondLst>
                              <p:cond delay="5000"/>
                            </p:stCondLst>
                            <p:childTnLst>
                              <p:par>
                                <p:cTn id="36" presetID="22" presetClass="entr" presetSubtype="8" fill="hold"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1280"/>
                                        </p:tgtEl>
                                        <p:attrNameLst>
                                          <p:attrName>style.visibility</p:attrName>
                                        </p:attrNameLst>
                                      </p:cBhvr>
                                      <p:to>
                                        <p:strVal val="visible"/>
                                      </p:to>
                                    </p:set>
                                    <p:animEffect transition="in" filter="wipe(left)">
                                      <p:cBhvr>
                                        <p:cTn id="43" dur="5000"/>
                                        <p:tgtEl>
                                          <p:spTgt spid="11280"/>
                                        </p:tgtEl>
                                      </p:cBhvr>
                                    </p:animEffect>
                                  </p:childTnLst>
                                </p:cTn>
                              </p:par>
                            </p:childTnLst>
                          </p:cTn>
                        </p:par>
                        <p:par>
                          <p:cTn id="44" fill="hold" nodeType="afterGroup">
                            <p:stCondLst>
                              <p:cond delay="5000"/>
                            </p:stCondLst>
                            <p:childTnLst>
                              <p:par>
                                <p:cTn id="45" presetID="22" presetClass="entr" presetSubtype="8"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3000"/>
                                        <p:tgtEl>
                                          <p:spTgt spid="32"/>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11294"/>
                                        </p:tgtEl>
                                        <p:attrNameLst>
                                          <p:attrName>style.visibility</p:attrName>
                                        </p:attrNameLst>
                                      </p:cBhvr>
                                      <p:to>
                                        <p:strVal val="visible"/>
                                      </p:to>
                                    </p:set>
                                  </p:childTnLst>
                                </p:cTn>
                              </p:par>
                            </p:childTnLst>
                          </p:cTn>
                        </p:par>
                      </p:childTnLst>
                    </p:cTn>
                  </p:par>
                  <p:par>
                    <p:cTn id="52" fill="hold" nodeType="clickPar">
                      <p:stCondLst>
                        <p:cond delay="indefinite"/>
                      </p:stCondLst>
                      <p:childTnLst>
                        <p:par>
                          <p:cTn id="53" fill="hold" nodeType="afterGroup">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1292"/>
                                        </p:tgtEl>
                                        <p:attrNameLst>
                                          <p:attrName>style.visibility</p:attrName>
                                        </p:attrNameLst>
                                      </p:cBhvr>
                                      <p:to>
                                        <p:strVal val="visible"/>
                                      </p:to>
                                    </p:set>
                                  </p:childTnLst>
                                </p:cTn>
                              </p:par>
                            </p:childTnLst>
                          </p:cTn>
                        </p:par>
                      </p:childTnLst>
                    </p:cTn>
                  </p:par>
                  <p:par>
                    <p:cTn id="56" fill="hold" nodeType="clickPar">
                      <p:stCondLst>
                        <p:cond delay="indefinite"/>
                      </p:stCondLst>
                      <p:childTnLst>
                        <p:par>
                          <p:cTn id="57" fill="hold" nodeType="afterGroup">
                            <p:stCondLst>
                              <p:cond delay="0"/>
                            </p:stCondLst>
                            <p:childTnLst>
                              <p:par>
                                <p:cTn id="58" presetID="22" presetClass="entr" presetSubtype="1" fill="hold" nodeType="clickEffect">
                                  <p:stCondLst>
                                    <p:cond delay="0"/>
                                  </p:stCondLst>
                                  <p:childTnLst>
                                    <p:set>
                                      <p:cBhvr>
                                        <p:cTn id="59" dur="1" fill="hold">
                                          <p:stCondLst>
                                            <p:cond delay="0"/>
                                          </p:stCondLst>
                                        </p:cTn>
                                        <p:tgtEl>
                                          <p:spTgt spid="39"/>
                                        </p:tgtEl>
                                        <p:attrNameLst>
                                          <p:attrName>style.visibility</p:attrName>
                                        </p:attrNameLst>
                                      </p:cBhvr>
                                      <p:to>
                                        <p:strVal val="visible"/>
                                      </p:to>
                                    </p:set>
                                    <p:animEffect transition="in" filter="wipe(up)">
                                      <p:cBhvr>
                                        <p:cTn id="60" dur="5000"/>
                                        <p:tgtEl>
                                          <p:spTgt spid="39"/>
                                        </p:tgtEl>
                                      </p:cBhvr>
                                    </p:animEffect>
                                  </p:childTnLst>
                                </p:cTn>
                              </p:par>
                            </p:childTnLst>
                          </p:cTn>
                        </p:par>
                        <p:par>
                          <p:cTn id="61" fill="hold" nodeType="afterGroup">
                            <p:stCondLst>
                              <p:cond delay="5000"/>
                            </p:stCondLst>
                            <p:childTnLst>
                              <p:par>
                                <p:cTn id="62" presetID="22" presetClass="entr" presetSubtype="4" fill="hold" grpId="0" nodeType="afterEffect">
                                  <p:stCondLst>
                                    <p:cond delay="0"/>
                                  </p:stCondLst>
                                  <p:childTnLst>
                                    <p:set>
                                      <p:cBhvr>
                                        <p:cTn id="63" dur="1" fill="hold">
                                          <p:stCondLst>
                                            <p:cond delay="0"/>
                                          </p:stCondLst>
                                        </p:cTn>
                                        <p:tgtEl>
                                          <p:spTgt spid="11272"/>
                                        </p:tgtEl>
                                        <p:attrNameLst>
                                          <p:attrName>style.visibility</p:attrName>
                                        </p:attrNameLst>
                                      </p:cBhvr>
                                      <p:to>
                                        <p:strVal val="visible"/>
                                      </p:to>
                                    </p:set>
                                    <p:animEffect transition="in" filter="wipe(down)">
                                      <p:cBhvr>
                                        <p:cTn id="64" dur="5000"/>
                                        <p:tgtEl>
                                          <p:spTgt spid="11272"/>
                                        </p:tgtEl>
                                      </p:cBhvr>
                                    </p:animEffect>
                                  </p:childTnLst>
                                </p:cTn>
                              </p:par>
                            </p:childTnLst>
                          </p:cTn>
                        </p:par>
                        <p:par>
                          <p:cTn id="65" fill="hold" nodeType="afterGroup">
                            <p:stCondLst>
                              <p:cond delay="10000"/>
                            </p:stCondLst>
                            <p:childTnLst>
                              <p:par>
                                <p:cTn id="66" presetID="22" presetClass="entr" presetSubtype="2" fill="hold" nodeType="after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wipe(right)">
                                      <p:cBhvr>
                                        <p:cTn id="68" dur="500"/>
                                        <p:tgtEl>
                                          <p:spTgt spid="3"/>
                                        </p:tgtEl>
                                      </p:cBhvr>
                                    </p:animEffect>
                                  </p:childTnLst>
                                </p:cTn>
                              </p:par>
                            </p:childTnLst>
                          </p:cTn>
                        </p:par>
                        <p:par>
                          <p:cTn id="69" fill="hold" nodeType="afterGroup">
                            <p:stCondLst>
                              <p:cond delay="10500"/>
                            </p:stCondLst>
                            <p:childTnLst>
                              <p:par>
                                <p:cTn id="70" presetID="22" presetClass="entr" presetSubtype="2" fill="hold" nodeType="after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wipe(right)">
                                      <p:cBhvr>
                                        <p:cTn id="72" dur="5000"/>
                                        <p:tgtEl>
                                          <p:spTgt spid="40"/>
                                        </p:tgtEl>
                                      </p:cBhvr>
                                    </p:animEffect>
                                  </p:childTnLst>
                                </p:cTn>
                              </p:par>
                            </p:childTnLst>
                          </p:cTn>
                        </p:par>
                        <p:par>
                          <p:cTn id="73" fill="hold" nodeType="afterGroup">
                            <p:stCondLst>
                              <p:cond delay="15500"/>
                            </p:stCondLst>
                            <p:childTnLst>
                              <p:par>
                                <p:cTn id="74" presetID="1" presetClass="entr" presetSubtype="0" fill="hold" grpId="0" nodeType="afterEffect">
                                  <p:stCondLst>
                                    <p:cond delay="0"/>
                                  </p:stCondLst>
                                  <p:childTnLst>
                                    <p:set>
                                      <p:cBhvr>
                                        <p:cTn id="75" dur="1" fill="hold">
                                          <p:stCondLst>
                                            <p:cond delay="0"/>
                                          </p:stCondLst>
                                        </p:cTn>
                                        <p:tgtEl>
                                          <p:spTgt spid="61"/>
                                        </p:tgtEl>
                                        <p:attrNameLst>
                                          <p:attrName>style.visibility</p:attrName>
                                        </p:attrNameLst>
                                      </p:cBhvr>
                                      <p:to>
                                        <p:strVal val="visible"/>
                                      </p:to>
                                    </p:set>
                                  </p:childTnLst>
                                </p:cTn>
                              </p:par>
                            </p:childTnLst>
                          </p:cTn>
                        </p:par>
                      </p:childTnLst>
                    </p:cTn>
                  </p:par>
                  <p:par>
                    <p:cTn id="76" fill="hold" nodeType="clickPar">
                      <p:stCondLst>
                        <p:cond delay="indefinite"/>
                      </p:stCondLst>
                      <p:childTnLst>
                        <p:par>
                          <p:cTn id="77" fill="hold" nodeType="afterGroup">
                            <p:stCondLst>
                              <p:cond delay="0"/>
                            </p:stCondLst>
                            <p:childTnLst>
                              <p:par>
                                <p:cTn id="78" presetID="22" presetClass="entr" presetSubtype="2" fill="hold" nodeType="click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right)">
                                      <p:cBhvr>
                                        <p:cTn id="80" dur="5000"/>
                                        <p:tgtEl>
                                          <p:spTgt spid="30"/>
                                        </p:tgtEl>
                                      </p:cBhvr>
                                    </p:animEffect>
                                  </p:childTnLst>
                                </p:cTn>
                              </p:par>
                            </p:childTnLst>
                          </p:cTn>
                        </p:par>
                      </p:childTnLst>
                    </p:cTn>
                  </p:par>
                  <p:par>
                    <p:cTn id="81" fill="hold" nodeType="clickPar">
                      <p:stCondLst>
                        <p:cond delay="indefinite"/>
                      </p:stCondLst>
                      <p:childTnLst>
                        <p:par>
                          <p:cTn id="82" fill="hold" nodeType="afterGroup">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31"/>
                                        </p:tgtEl>
                                        <p:attrNameLst>
                                          <p:attrName>style.visibility</p:attrName>
                                        </p:attrNameLst>
                                      </p:cBhvr>
                                      <p:to>
                                        <p:strVal val="visible"/>
                                      </p:to>
                                    </p:set>
                                  </p:childTnLst>
                                </p:cTn>
                              </p:par>
                            </p:childTnLst>
                          </p:cTn>
                        </p:par>
                      </p:childTnLst>
                    </p:cTn>
                  </p:par>
                  <p:par>
                    <p:cTn id="85" fill="hold" nodeType="clickPar">
                      <p:stCondLst>
                        <p:cond delay="indefinite"/>
                      </p:stCondLst>
                      <p:childTnLst>
                        <p:par>
                          <p:cTn id="86" fill="hold" nodeType="afterGroup">
                            <p:stCondLst>
                              <p:cond delay="0"/>
                            </p:stCondLst>
                            <p:childTnLst>
                              <p:par>
                                <p:cTn id="87" presetID="22" presetClass="entr" presetSubtype="2" fill="hold" grpId="0" nodeType="clickEffect">
                                  <p:stCondLst>
                                    <p:cond delay="0"/>
                                  </p:stCondLst>
                                  <p:childTnLst>
                                    <p:set>
                                      <p:cBhvr>
                                        <p:cTn id="88" dur="1" fill="hold">
                                          <p:stCondLst>
                                            <p:cond delay="0"/>
                                          </p:stCondLst>
                                        </p:cTn>
                                        <p:tgtEl>
                                          <p:spTgt spid="11288"/>
                                        </p:tgtEl>
                                        <p:attrNameLst>
                                          <p:attrName>style.visibility</p:attrName>
                                        </p:attrNameLst>
                                      </p:cBhvr>
                                      <p:to>
                                        <p:strVal val="visible"/>
                                      </p:to>
                                    </p:set>
                                    <p:animEffect transition="in" filter="wipe(right)">
                                      <p:cBhvr>
                                        <p:cTn id="89" dur="5000"/>
                                        <p:tgtEl>
                                          <p:spTgt spid="11288"/>
                                        </p:tgtEl>
                                      </p:cBhvr>
                                    </p:animEffect>
                                  </p:childTnLst>
                                </p:cTn>
                              </p:par>
                            </p:childTnLst>
                          </p:cTn>
                        </p:par>
                        <p:par>
                          <p:cTn id="90" fill="hold" nodeType="afterGroup">
                            <p:stCondLst>
                              <p:cond delay="5000"/>
                            </p:stCondLst>
                            <p:childTnLst>
                              <p:par>
                                <p:cTn id="91" presetID="22" presetClass="entr" presetSubtype="8" fill="hold"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wipe(left)">
                                      <p:cBhvr>
                                        <p:cTn id="93" dur="5000"/>
                                        <p:tgtEl>
                                          <p:spTgt spid="41"/>
                                        </p:tgtEl>
                                      </p:cBhvr>
                                    </p:animEffect>
                                  </p:childTnLst>
                                </p:cTn>
                              </p:par>
                            </p:childTnLst>
                          </p:cTn>
                        </p:par>
                      </p:childTnLst>
                    </p:cTn>
                  </p:par>
                  <p:par>
                    <p:cTn id="94" fill="hold" nodeType="clickPar">
                      <p:stCondLst>
                        <p:cond delay="indefinite"/>
                      </p:stCondLst>
                      <p:childTnLst>
                        <p:par>
                          <p:cTn id="95" fill="hold" nodeType="afterGroup">
                            <p:stCondLst>
                              <p:cond delay="0"/>
                            </p:stCondLst>
                            <p:childTnLst>
                              <p:par>
                                <p:cTn id="96" presetID="1" presetClass="entr" presetSubtype="0" fill="hold" grpId="0" nodeType="clickEffect">
                                  <p:stCondLst>
                                    <p:cond delay="0"/>
                                  </p:stCondLst>
                                  <p:childTnLst>
                                    <p:set>
                                      <p:cBhvr>
                                        <p:cTn id="97" dur="1" fill="hold">
                                          <p:stCondLst>
                                            <p:cond delay="0"/>
                                          </p:stCondLst>
                                        </p:cTn>
                                        <p:tgtEl>
                                          <p:spTgt spid="112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 grpId="0"/>
      <p:bldP spid="25" grpId="0"/>
      <p:bldP spid="26" grpId="0"/>
      <p:bldP spid="31" grpId="0"/>
      <p:bldP spid="11272" grpId="0"/>
      <p:bldP spid="11280" grpId="0"/>
      <p:bldP spid="11288" grpId="0"/>
      <p:bldP spid="11292" grpId="0"/>
      <p:bldP spid="61" grpId="0"/>
      <p:bldP spid="11293" grpId="0"/>
      <p:bldP spid="11294" grpId="0"/>
      <p:bldP spid="43" grpId="0"/>
      <p:bldP spid="43" grpId="1"/>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1784" name="Group 40"/>
          <p:cNvGraphicFramePr>
            <a:graphicFrameLocks noGrp="1"/>
          </p:cNvGraphicFramePr>
          <p:nvPr>
            <p:custDataLst>
              <p:tags r:id="rId3"/>
            </p:custDataLst>
          </p:nvPr>
        </p:nvGraphicFramePr>
        <p:xfrm>
          <a:off x="947420" y="1064895"/>
          <a:ext cx="11091545" cy="5497195"/>
        </p:xfrm>
        <a:graphic>
          <a:graphicData uri="http://schemas.openxmlformats.org/drawingml/2006/table">
            <a:tbl>
              <a:tblPr/>
              <a:tblGrid>
                <a:gridCol w="2185670"/>
                <a:gridCol w="2473960"/>
                <a:gridCol w="1894205"/>
                <a:gridCol w="4537710"/>
              </a:tblGrid>
              <a:tr h="688340">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800" b="1" i="0" u="none" strike="noStrike" cap="none" normalizeH="0" baseline="0" smtClean="0">
                          <a:ln>
                            <a:noFill/>
                          </a:ln>
                          <a:solidFill>
                            <a:schemeClr val="tx1"/>
                          </a:solidFill>
                          <a:effectLst/>
                          <a:latin typeface="华文隶书" panose="02010800040101010101" pitchFamily="2" charset="-122"/>
                          <a:ea typeface="华文隶书" panose="02010800040101010101" pitchFamily="2" charset="-122"/>
                        </a:rPr>
                        <a:t>出发国家</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800" b="1" i="0" u="none" strike="noStrike" cap="none" normalizeH="0" baseline="0" smtClean="0">
                          <a:ln>
                            <a:noFill/>
                          </a:ln>
                          <a:solidFill>
                            <a:schemeClr val="tx1"/>
                          </a:solidFill>
                          <a:effectLst/>
                          <a:latin typeface="华文隶书" panose="02010800040101010101" pitchFamily="2" charset="-122"/>
                          <a:ea typeface="华文隶书" panose="02010800040101010101" pitchFamily="2" charset="-122"/>
                        </a:rPr>
                        <a:t>航海家</a:t>
                      </a:r>
                      <a:endParaRPr kumimoji="0" lang="zh-CN" altLang="en-US" sz="3800" b="1" i="0" u="none" strike="noStrike" cap="none" normalizeH="0" baseline="0" smtClean="0">
                        <a:ln>
                          <a:noFill/>
                        </a:ln>
                        <a:solidFill>
                          <a:schemeClr val="tx1"/>
                        </a:solidFill>
                        <a:effectLst/>
                        <a:latin typeface="华文隶书" pitchFamily="2" charset="-122"/>
                        <a:ea typeface="华文隶书"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800" b="1" i="0" u="none" strike="noStrike" cap="none" normalizeH="0" baseline="0" smtClean="0">
                          <a:ln>
                            <a:noFill/>
                          </a:ln>
                          <a:solidFill>
                            <a:schemeClr val="tx1"/>
                          </a:solidFill>
                          <a:effectLst/>
                          <a:latin typeface="华文隶书" panose="02010800040101010101" pitchFamily="2" charset="-122"/>
                          <a:ea typeface="华文隶书" panose="02010800040101010101" pitchFamily="2" charset="-122"/>
                        </a:rPr>
                        <a:t>时间</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800" b="1" i="0" u="none" strike="noStrike" cap="none" normalizeH="0" baseline="0" smtClean="0">
                          <a:ln>
                            <a:noFill/>
                          </a:ln>
                          <a:solidFill>
                            <a:schemeClr val="tx1"/>
                          </a:solidFill>
                          <a:effectLst/>
                          <a:latin typeface="华文隶书" panose="02010800040101010101" pitchFamily="2" charset="-122"/>
                          <a:ea typeface="华文隶书" panose="02010800040101010101" pitchFamily="2" charset="-122"/>
                        </a:rPr>
                        <a:t>航海活动</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84580">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smtClean="0">
                          <a:ln>
                            <a:noFill/>
                          </a:ln>
                          <a:solidFill>
                            <a:schemeClr val="tx1"/>
                          </a:solidFill>
                          <a:effectLst/>
                          <a:latin typeface="Calibri"/>
                          <a:ea typeface="宋体" panose="02010600030101010101" pitchFamily="2" charset="-122"/>
                        </a:rPr>
                        <a:t>卡伯特父子</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6900">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smtClean="0">
                          <a:ln>
                            <a:noFill/>
                          </a:ln>
                          <a:solidFill>
                            <a:schemeClr val="tx1"/>
                          </a:solidFill>
                          <a:effectLst/>
                          <a:latin typeface="Calibri"/>
                          <a:ea typeface="宋体" panose="02010600030101010101" pitchFamily="2" charset="-122"/>
                        </a:rPr>
                        <a:t>　法国</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en-US" altLang="zh-CN" sz="3200" b="1" i="0" u="none" strike="noStrike" cap="none" normalizeH="0" baseline="0" smtClean="0">
                          <a:ln>
                            <a:noFill/>
                          </a:ln>
                          <a:solidFill>
                            <a:schemeClr val="tx1"/>
                          </a:solidFill>
                          <a:effectLst/>
                          <a:latin typeface="Calibri"/>
                          <a:ea typeface="宋体" panose="02010600030101010101" pitchFamily="2" charset="-122"/>
                        </a:rPr>
                        <a:t>  </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smtClean="0">
                          <a:ln>
                            <a:noFill/>
                          </a:ln>
                          <a:solidFill>
                            <a:schemeClr val="tx1"/>
                          </a:solidFill>
                          <a:effectLst/>
                          <a:latin typeface="Calibri"/>
                          <a:ea typeface="宋体" panose="02010600030101010101" pitchFamily="2" charset="-122"/>
                        </a:rPr>
                        <a:t>到达拉布拉多半岛</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3435">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smtClean="0">
                          <a:ln>
                            <a:noFill/>
                          </a:ln>
                          <a:solidFill>
                            <a:schemeClr val="tx1"/>
                          </a:solidFill>
                          <a:effectLst/>
                          <a:latin typeface="Calibri"/>
                          <a:ea typeface="宋体" panose="02010600030101010101" pitchFamily="2" charset="-122"/>
                        </a:rPr>
                        <a:t>　荷兰</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en-US" altLang="zh-CN" sz="3200" b="1" i="0" u="none" strike="noStrike" cap="none" normalizeH="0" baseline="0" smtClean="0">
                          <a:ln>
                            <a:noFill/>
                          </a:ln>
                          <a:solidFill>
                            <a:schemeClr val="tx1"/>
                          </a:solidFill>
                          <a:effectLst/>
                          <a:latin typeface="Calibri"/>
                          <a:ea typeface="宋体" panose="02010600030101010101" pitchFamily="2" charset="-122"/>
                        </a:rPr>
                        <a:t>16</a:t>
                      </a:r>
                      <a:r>
                        <a:rPr kumimoji="0" lang="zh-CN" altLang="en-US" sz="3200" b="1" i="0" u="none" strike="noStrike" cap="none" normalizeH="0" baseline="0" smtClean="0">
                          <a:ln>
                            <a:noFill/>
                          </a:ln>
                          <a:solidFill>
                            <a:schemeClr val="tx1"/>
                          </a:solidFill>
                          <a:effectLst/>
                          <a:latin typeface="Calibri"/>
                          <a:ea typeface="宋体" panose="02010600030101010101" pitchFamily="2" charset="-122"/>
                        </a:rPr>
                        <a:t>世纪</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84580">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en-US" altLang="zh-CN" sz="3200" b="1" i="0" u="none" strike="noStrike" cap="none" normalizeH="0" baseline="0" smtClean="0">
                          <a:ln>
                            <a:noFill/>
                          </a:ln>
                          <a:solidFill>
                            <a:schemeClr val="tx1"/>
                          </a:solidFill>
                          <a:effectLst/>
                          <a:latin typeface="Calibri"/>
                          <a:ea typeface="宋体" panose="02010600030101010101" pitchFamily="2" charset="-122"/>
                        </a:rPr>
                        <a:t> </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29360">
                <a:tc gridSpan="4">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defPPr/>
                    </a:lstStyle>
                    <a:p>
                      <a:pPr/>
                      <a:endParaRPr lang="zh-CN"/>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defPPr/>
                    </a:lstStyle>
                    <a:p>
                      <a:pPr/>
                      <a:endParaRPr lang="zh-CN"/>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defPPr/>
                    </a:lstStyle>
                    <a:p>
                      <a:pPr/>
                      <a:endParaRPr lang="zh-CN"/>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文本框 3"/>
          <p:cNvSpPr txBox="1"/>
          <p:nvPr/>
        </p:nvSpPr>
        <p:spPr>
          <a:xfrm>
            <a:off x="676910" y="226060"/>
            <a:ext cx="5199380" cy="645160"/>
          </a:xfrm>
          <a:prstGeom prst="rect">
            <a:avLst/>
          </a:prstGeom>
          <a:noFill/>
        </p:spPr>
        <p:txBody>
          <a:bodyPr wrap="square" rtlCol="0">
            <a:spAutoFit/>
          </a:bodyPr>
          <a:lstStyle>
            <a:defPPr/>
          </a:lstStyle>
          <a:p>
            <a:pPr/>
            <a:r>
              <a:rPr lang="en-US" altLang="zh-CN" sz="2800" b="1">
                <a:gradFill>
                  <a:gsLst>
                    <a:gs pos="0">
                      <a:srgbClr val="007BD3"/>
                    </a:gs>
                    <a:gs pos="100000">
                      <a:srgbClr val="034373"/>
                    </a:gs>
                  </a:gsLst>
                  <a:lin scaled="0"/>
                </a:gradFill>
              </a:rPr>
              <a:t>2</a:t>
            </a:r>
            <a:r>
              <a:rPr lang="zh-CN" altLang="en-US" sz="2800" b="1">
                <a:gradFill>
                  <a:gsLst>
                    <a:gs pos="0">
                      <a:srgbClr val="007BD3"/>
                    </a:gs>
                    <a:gs pos="100000">
                      <a:srgbClr val="034373"/>
                    </a:gs>
                  </a:gsLst>
                  <a:lin scaled="0"/>
                </a:gradFill>
              </a:rPr>
              <a:t>、</a:t>
            </a:r>
            <a:r>
              <a:rPr lang="zh-CN" altLang="en-US" sz="3600" b="1">
                <a:gradFill>
                  <a:gsLst>
                    <a:gs pos="0">
                      <a:srgbClr val="007BD3"/>
                    </a:gs>
                    <a:gs pos="100000">
                      <a:srgbClr val="034373"/>
                    </a:gs>
                  </a:gsLst>
                  <a:lin scaled="0"/>
                </a:gradFill>
              </a:rPr>
              <a:t>其他航路的开辟</a:t>
            </a:r>
            <a:r>
              <a:rPr lang="en-US" altLang="zh-CN" sz="3600" b="1">
                <a:gradFill>
                  <a:gsLst>
                    <a:gs pos="0">
                      <a:srgbClr val="007BD3"/>
                    </a:gs>
                    <a:gs pos="100000">
                      <a:srgbClr val="034373"/>
                    </a:gs>
                  </a:gsLst>
                  <a:lin scaled="0"/>
                </a:gradFill>
              </a:rPr>
              <a:t>——</a:t>
            </a:r>
          </a:p>
        </p:txBody>
      </p:sp>
      <p:sp>
        <p:nvSpPr>
          <p:cNvPr id="2" name="文本框 1"/>
          <p:cNvSpPr txBox="1"/>
          <p:nvPr/>
        </p:nvSpPr>
        <p:spPr>
          <a:xfrm>
            <a:off x="967105" y="2052320"/>
            <a:ext cx="1356995" cy="583565"/>
          </a:xfrm>
          <a:prstGeom prst="rect">
            <a:avLst/>
          </a:prstGeom>
          <a:noFill/>
        </p:spPr>
        <p:txBody>
          <a:bodyPr wrap="none" rtlCol="0">
            <a:spAutoFit/>
          </a:bodyPr>
          <a:lstStyle>
            <a:defPPr/>
          </a:lstStyle>
          <a:p>
            <a:pPr algn="l"/>
            <a:r>
              <a:rPr lang="zh-CN" altLang="en-US" sz="2800" b="1">
                <a:solidFill>
                  <a:srgbClr val="FF0000"/>
                </a:solidFill>
                <a:latin typeface="黑体" panose="02010609060101010101" pitchFamily="49" charset="-122"/>
                <a:ea typeface="黑体" panose="02010609060101010101" pitchFamily="49" charset="-122"/>
                <a:sym typeface="+mn-ea"/>
              </a:rPr>
              <a:t>　</a:t>
            </a:r>
            <a:r>
              <a:rPr lang="zh-CN" altLang="en-US" sz="3200" b="1">
                <a:solidFill>
                  <a:schemeClr val="tx1"/>
                </a:solidFill>
                <a:latin typeface="黑体" panose="02010609060101010101" pitchFamily="49" charset="-122"/>
                <a:ea typeface="黑体" panose="02010609060101010101" pitchFamily="49" charset="-122"/>
                <a:sym typeface="+mn-ea"/>
              </a:rPr>
              <a:t>英国</a:t>
            </a:r>
          </a:p>
        </p:txBody>
      </p:sp>
      <p:sp>
        <p:nvSpPr>
          <p:cNvPr id="3" name="文本框 2"/>
          <p:cNvSpPr txBox="1"/>
          <p:nvPr/>
        </p:nvSpPr>
        <p:spPr>
          <a:xfrm>
            <a:off x="5984240" y="2129790"/>
            <a:ext cx="1259205" cy="521970"/>
          </a:xfrm>
          <a:prstGeom prst="rect">
            <a:avLst/>
          </a:prstGeom>
          <a:noFill/>
        </p:spPr>
        <p:txBody>
          <a:bodyPr wrap="none" rtlCol="0">
            <a:spAutoFit/>
          </a:bodyPr>
          <a:lstStyle>
            <a:defPPr/>
          </a:lstStyle>
          <a:p>
            <a:pPr algn="l"/>
            <a:r>
              <a:rPr lang="en-US" altLang="zh-CN" sz="2800" b="1">
                <a:latin typeface="华文楷体" panose="02010600040101010101" pitchFamily="2" charset="-122"/>
                <a:ea typeface="华文楷体" panose="02010600040101010101" pitchFamily="2" charset="-122"/>
                <a:sym typeface="+mn-ea"/>
              </a:rPr>
              <a:t>1497</a:t>
            </a:r>
            <a:r>
              <a:rPr lang="zh-CN" altLang="en-US" sz="2800" b="1">
                <a:latin typeface="华文楷体" panose="02010600040101010101" pitchFamily="2" charset="-122"/>
                <a:ea typeface="华文楷体" panose="02010600040101010101" pitchFamily="2" charset="-122"/>
                <a:sym typeface="+mn-ea"/>
              </a:rPr>
              <a:t>年</a:t>
            </a:r>
            <a:endParaRPr lang="zh-CN" altLang="en-US" sz="2800" b="1"/>
          </a:p>
        </p:txBody>
      </p:sp>
      <p:sp>
        <p:nvSpPr>
          <p:cNvPr id="5" name="文本框 4"/>
          <p:cNvSpPr txBox="1"/>
          <p:nvPr/>
        </p:nvSpPr>
        <p:spPr>
          <a:xfrm>
            <a:off x="8071485" y="2147570"/>
            <a:ext cx="2676525" cy="953135"/>
          </a:xfrm>
          <a:prstGeom prst="rect">
            <a:avLst/>
          </a:prstGeom>
          <a:noFill/>
        </p:spPr>
        <p:txBody>
          <a:bodyPr wrap="none" rtlCol="0">
            <a:spAutoFit/>
          </a:bodyPr>
          <a:lstStyle>
            <a:defPPr/>
          </a:lstStyle>
          <a:p>
            <a:pPr algn="l"/>
            <a:r>
              <a:rPr lang="zh-CN" altLang="en-US" sz="28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发现了纽芬兰岛</a:t>
            </a:r>
            <a:br>
              <a:rPr lang="zh-CN" altLang="en-US" sz="28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br>
            <a:endParaRPr lang="zh-CN" altLang="en-US" sz="2800" b="1">
              <a:solidFill>
                <a:srgbClr val="FF0000"/>
              </a:solidFill>
              <a:latin typeface="黑体" pitchFamily="49" charset="-122"/>
              <a:ea typeface="黑体" pitchFamily="49" charset="-122"/>
              <a:cs typeface="黑体" panose="02010609060101010101" pitchFamily="49" charset="-122"/>
              <a:sym typeface="+mn-ea"/>
            </a:endParaRPr>
          </a:p>
        </p:txBody>
      </p:sp>
      <p:sp>
        <p:nvSpPr>
          <p:cNvPr id="6" name="文本框 5"/>
          <p:cNvSpPr txBox="1"/>
          <p:nvPr/>
        </p:nvSpPr>
        <p:spPr>
          <a:xfrm>
            <a:off x="3598545" y="2823845"/>
            <a:ext cx="2035175" cy="583565"/>
          </a:xfrm>
          <a:prstGeom prst="rect">
            <a:avLst/>
          </a:prstGeom>
          <a:noFill/>
        </p:spPr>
        <p:txBody>
          <a:bodyPr wrap="square" rtlCol="0">
            <a:spAutoFit/>
          </a:bodyPr>
          <a:lstStyle>
            <a:defPPr/>
          </a:lstStyle>
          <a:p>
            <a:pPr algn="l"/>
            <a:r>
              <a:rPr lang="en-US" altLang="zh-CN" sz="32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32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卡蒂埃</a:t>
            </a:r>
          </a:p>
        </p:txBody>
      </p:sp>
      <p:sp>
        <p:nvSpPr>
          <p:cNvPr id="8" name="文本框 7"/>
          <p:cNvSpPr txBox="1"/>
          <p:nvPr/>
        </p:nvSpPr>
        <p:spPr>
          <a:xfrm>
            <a:off x="5679440" y="2878455"/>
            <a:ext cx="1535430" cy="521970"/>
          </a:xfrm>
          <a:prstGeom prst="rect">
            <a:avLst/>
          </a:prstGeom>
          <a:noFill/>
        </p:spPr>
        <p:txBody>
          <a:bodyPr wrap="square" rtlCol="0">
            <a:spAutoFit/>
          </a:bodyPr>
          <a:lstStyle>
            <a:defPPr/>
          </a:lstStyle>
          <a:p>
            <a:pPr/>
            <a:r>
              <a:rPr lang="en-US" altLang="zh-CN" sz="2800" b="1">
                <a:solidFill>
                  <a:srgbClr val="FF0000"/>
                </a:solidFill>
                <a:latin typeface="黑体" panose="02010609060101010101" pitchFamily="49" charset="-122"/>
                <a:ea typeface="黑体" panose="02010609060101010101" pitchFamily="49" charset="-122"/>
                <a:cs typeface="黑体" panose="02010609060101010101" pitchFamily="49" charset="-122"/>
              </a:rPr>
              <a:t>16</a:t>
            </a:r>
            <a:r>
              <a:rPr lang="zh-CN" altLang="en-US" sz="2800" b="1">
                <a:solidFill>
                  <a:srgbClr val="FF0000"/>
                </a:solidFill>
                <a:latin typeface="黑体" panose="02010609060101010101" pitchFamily="49" charset="-122"/>
                <a:ea typeface="黑体" panose="02010609060101010101" pitchFamily="49" charset="-122"/>
                <a:cs typeface="黑体" panose="02010609060101010101" pitchFamily="49" charset="-122"/>
              </a:rPr>
              <a:t>世纪</a:t>
            </a:r>
          </a:p>
        </p:txBody>
      </p:sp>
      <p:sp>
        <p:nvSpPr>
          <p:cNvPr id="9" name="文本框 8"/>
          <p:cNvSpPr txBox="1"/>
          <p:nvPr/>
        </p:nvSpPr>
        <p:spPr>
          <a:xfrm>
            <a:off x="3732530" y="3359150"/>
            <a:ext cx="1802765" cy="583565"/>
          </a:xfrm>
          <a:prstGeom prst="rect">
            <a:avLst/>
          </a:prstGeom>
          <a:noFill/>
        </p:spPr>
        <p:txBody>
          <a:bodyPr wrap="square" rtlCol="0">
            <a:spAutoFit/>
          </a:bodyPr>
          <a:lstStyle>
            <a:defPPr/>
          </a:lstStyle>
          <a:p>
            <a:pPr algn="l"/>
            <a:r>
              <a:rPr lang="zh-CN" altLang="en-US" sz="3200" b="1">
                <a:solidFill>
                  <a:srgbClr val="FF0000"/>
                </a:solidFill>
                <a:latin typeface="黑体" panose="02010609060101010101" pitchFamily="49" charset="-122"/>
                <a:ea typeface="黑体" panose="02010609060101010101" pitchFamily="49" charset="-122"/>
                <a:sym typeface="+mn-ea"/>
              </a:rPr>
              <a:t>巴伦支</a:t>
            </a:r>
          </a:p>
        </p:txBody>
      </p:sp>
      <p:sp>
        <p:nvSpPr>
          <p:cNvPr id="10" name="文本框 9"/>
          <p:cNvSpPr txBox="1"/>
          <p:nvPr/>
        </p:nvSpPr>
        <p:spPr>
          <a:xfrm>
            <a:off x="8109585" y="3526790"/>
            <a:ext cx="3042920" cy="521970"/>
          </a:xfrm>
          <a:prstGeom prst="rect">
            <a:avLst/>
          </a:prstGeom>
          <a:noFill/>
        </p:spPr>
        <p:txBody>
          <a:bodyPr wrap="none" rtlCol="0">
            <a:spAutoFit/>
          </a:bodyPr>
          <a:lstStyle>
            <a:defPPr/>
          </a:lstStyle>
          <a:p>
            <a:pPr/>
            <a:r>
              <a:rPr lang="zh-CN" altLang="en-US" sz="2800" b="1">
                <a:solidFill>
                  <a:srgbClr val="FF0000"/>
                </a:solidFill>
                <a:latin typeface="黑体" panose="02010609060101010101" pitchFamily="49" charset="-122"/>
                <a:ea typeface="黑体" panose="02010609060101010101" pitchFamily="49" charset="-122"/>
              </a:rPr>
              <a:t>航行到北冰洋地区</a:t>
            </a:r>
          </a:p>
        </p:txBody>
      </p:sp>
      <p:sp>
        <p:nvSpPr>
          <p:cNvPr id="11" name="文本框 10"/>
          <p:cNvSpPr txBox="1"/>
          <p:nvPr/>
        </p:nvSpPr>
        <p:spPr>
          <a:xfrm>
            <a:off x="1435100" y="4421505"/>
            <a:ext cx="1099185" cy="521970"/>
          </a:xfrm>
          <a:prstGeom prst="rect">
            <a:avLst/>
          </a:prstGeom>
          <a:noFill/>
        </p:spPr>
        <p:txBody>
          <a:bodyPr wrap="square" rtlCol="0">
            <a:spAutoFit/>
          </a:bodyPr>
          <a:lstStyle>
            <a:defPPr/>
          </a:lstStyle>
          <a:p>
            <a:pPr/>
            <a:r>
              <a:rPr lang="zh-CN" altLang="en-US" sz="2800">
                <a:solidFill>
                  <a:schemeClr val="tx1"/>
                </a:solidFill>
              </a:rPr>
              <a:t>英国</a:t>
            </a:r>
          </a:p>
        </p:txBody>
      </p:sp>
      <p:sp>
        <p:nvSpPr>
          <p:cNvPr id="12" name="文本框 11"/>
          <p:cNvSpPr txBox="1"/>
          <p:nvPr/>
        </p:nvSpPr>
        <p:spPr>
          <a:xfrm>
            <a:off x="3632835" y="4457700"/>
            <a:ext cx="1911985" cy="521970"/>
          </a:xfrm>
          <a:prstGeom prst="rect">
            <a:avLst/>
          </a:prstGeom>
          <a:noFill/>
        </p:spPr>
        <p:txBody>
          <a:bodyPr wrap="square" rtlCol="0">
            <a:spAutoFit/>
          </a:bodyPr>
          <a:lstStyle>
            <a:defPPr/>
          </a:lstStyle>
          <a:p>
            <a:pPr/>
            <a:r>
              <a:rPr lang="en-US" altLang="zh-CN" sz="2800" b="1">
                <a:solidFill>
                  <a:srgbClr val="FF0000"/>
                </a:solidFill>
                <a:latin typeface="黑体" panose="02010609060101010101" pitchFamily="49" charset="-122"/>
                <a:ea typeface="黑体" panose="02010609060101010101" pitchFamily="49" charset="-122"/>
                <a:cs typeface="黑体" panose="02010609060101010101" pitchFamily="49" charset="-122"/>
              </a:rPr>
              <a:t>  </a:t>
            </a:r>
            <a:r>
              <a:rPr lang="zh-CN" altLang="en-US" sz="2800" b="1">
                <a:solidFill>
                  <a:srgbClr val="FF0000"/>
                </a:solidFill>
                <a:latin typeface="黑体" panose="02010609060101010101" pitchFamily="49" charset="-122"/>
                <a:ea typeface="黑体" panose="02010609060101010101" pitchFamily="49" charset="-122"/>
                <a:cs typeface="黑体" panose="02010609060101010101" pitchFamily="49" charset="-122"/>
              </a:rPr>
              <a:t>哈得逊</a:t>
            </a:r>
          </a:p>
        </p:txBody>
      </p:sp>
      <p:sp>
        <p:nvSpPr>
          <p:cNvPr id="13" name="文本框 12"/>
          <p:cNvSpPr txBox="1"/>
          <p:nvPr/>
        </p:nvSpPr>
        <p:spPr>
          <a:xfrm>
            <a:off x="5824855" y="4421505"/>
            <a:ext cx="2070100" cy="521970"/>
          </a:xfrm>
          <a:prstGeom prst="rect">
            <a:avLst/>
          </a:prstGeom>
          <a:noFill/>
        </p:spPr>
        <p:txBody>
          <a:bodyPr wrap="square" rtlCol="0">
            <a:spAutoFit/>
          </a:bodyPr>
          <a:lstStyle>
            <a:defPPr/>
          </a:lstStyle>
          <a:p>
            <a:pPr/>
            <a:r>
              <a:rPr lang="en-US" altLang="zh-CN" sz="2800" b="1">
                <a:solidFill>
                  <a:srgbClr val="FF0000"/>
                </a:solidFill>
                <a:latin typeface="黑体" panose="02010609060101010101" pitchFamily="49" charset="-122"/>
                <a:ea typeface="黑体" panose="02010609060101010101" pitchFamily="49" charset="-122"/>
                <a:cs typeface="黑体" panose="02010609060101010101" pitchFamily="49" charset="-122"/>
              </a:rPr>
              <a:t>17</a:t>
            </a:r>
            <a:r>
              <a:rPr lang="zh-CN" sz="2800" b="1">
                <a:solidFill>
                  <a:srgbClr val="FF0000"/>
                </a:solidFill>
                <a:latin typeface="黑体" panose="02010609060101010101" pitchFamily="49" charset="-122"/>
                <a:ea typeface="黑体" panose="02010609060101010101" pitchFamily="49" charset="-122"/>
                <a:cs typeface="黑体" panose="02010609060101010101" pitchFamily="49" charset="-122"/>
              </a:rPr>
              <a:t>世纪　</a:t>
            </a:r>
          </a:p>
        </p:txBody>
      </p:sp>
      <p:sp>
        <p:nvSpPr>
          <p:cNvPr id="7" name="文本框 6"/>
          <p:cNvSpPr txBox="1"/>
          <p:nvPr/>
        </p:nvSpPr>
        <p:spPr>
          <a:xfrm>
            <a:off x="1213485" y="5524500"/>
            <a:ext cx="9349740" cy="521970"/>
          </a:xfrm>
          <a:prstGeom prst="rect">
            <a:avLst/>
          </a:prstGeom>
          <a:noFill/>
        </p:spPr>
        <p:txBody>
          <a:bodyPr wrap="square" rtlCol="0">
            <a:spAutoFit/>
          </a:bodyPr>
          <a:lstStyle>
            <a:defPPr/>
          </a:lstStyle>
          <a:p>
            <a:pPr/>
            <a:r>
              <a:rPr lang="zh-CN" altLang="en-US" sz="2800" b="1">
                <a:solidFill>
                  <a:schemeClr val="tx1"/>
                </a:solidFill>
                <a:latin typeface="黑体" panose="02010609060101010101" pitchFamily="49" charset="-122"/>
                <a:ea typeface="黑体" panose="02010609060101010101" pitchFamily="49" charset="-122"/>
              </a:rPr>
              <a:t>俄罗斯：</a:t>
            </a:r>
            <a:r>
              <a:rPr lang="en-US" altLang="zh-CN" sz="2800" b="1">
                <a:solidFill>
                  <a:schemeClr val="tx1"/>
                </a:solidFill>
                <a:latin typeface="黑体" panose="02010609060101010101" pitchFamily="49" charset="-122"/>
                <a:ea typeface="黑体" panose="02010609060101010101" pitchFamily="49" charset="-122"/>
              </a:rPr>
              <a:t>17</a:t>
            </a:r>
            <a:r>
              <a:rPr lang="zh-CN" altLang="en-US" sz="2800" b="1">
                <a:solidFill>
                  <a:schemeClr val="tx1"/>
                </a:solidFill>
                <a:latin typeface="黑体" panose="02010609060101010101" pitchFamily="49" charset="-122"/>
                <a:ea typeface="黑体" panose="02010609060101010101" pitchFamily="49" charset="-122"/>
              </a:rPr>
              <a:t>世纪初</a:t>
            </a:r>
            <a:r>
              <a:rPr lang="zh-CN" altLang="en-US" sz="2800" b="1">
                <a:solidFill>
                  <a:schemeClr val="tx1"/>
                </a:solidFill>
                <a:latin typeface="宋体" panose="02010600030101010101" pitchFamily="2" charset="-122"/>
                <a:ea typeface="宋体" panose="02010600030101010101" pitchFamily="2" charset="-122"/>
              </a:rPr>
              <a:t>开辟了北太平洋到北冰洋的航线。</a:t>
            </a:r>
          </a:p>
        </p:txBody>
      </p:sp>
      <p:sp>
        <p:nvSpPr>
          <p:cNvPr id="19" name="文本框 18"/>
          <p:cNvSpPr txBox="1"/>
          <p:nvPr/>
        </p:nvSpPr>
        <p:spPr>
          <a:xfrm>
            <a:off x="5754370" y="226060"/>
            <a:ext cx="3733165" cy="706755"/>
          </a:xfrm>
          <a:prstGeom prst="rect">
            <a:avLst/>
          </a:prstGeom>
          <a:noFill/>
        </p:spPr>
        <p:txBody>
          <a:bodyPr wrap="square" rtlCol="0">
            <a:spAutoFit/>
          </a:bodyPr>
          <a:lstStyle>
            <a:defPPr/>
          </a:lstStyle>
          <a:p>
            <a:pPr/>
            <a:r>
              <a:rPr lang="zh-CN" altLang="en-US" sz="4000"/>
              <a:t>北半球航线：</a:t>
            </a:r>
          </a:p>
        </p:txBody>
      </p:sp>
      <p:sp>
        <p:nvSpPr>
          <p:cNvPr id="20" name="文本框 19"/>
          <p:cNvSpPr txBox="1"/>
          <p:nvPr/>
        </p:nvSpPr>
        <p:spPr>
          <a:xfrm>
            <a:off x="7623175" y="4441190"/>
            <a:ext cx="4450080" cy="521970"/>
          </a:xfrm>
          <a:prstGeom prst="rect">
            <a:avLst/>
          </a:prstGeom>
          <a:noFill/>
        </p:spPr>
        <p:txBody>
          <a:bodyPr wrap="none" rtlCol="0">
            <a:spAutoFit/>
          </a:bodyPr>
          <a:lstStyle>
            <a:defPPr/>
          </a:lstStyle>
          <a:p>
            <a:pPr/>
            <a:r>
              <a:rPr lang="zh-CN" altLang="en-US" sz="2800" b="1">
                <a:solidFill>
                  <a:srgbClr val="FF0000"/>
                </a:solidFill>
                <a:latin typeface="黑体" panose="02010609060101010101" pitchFamily="49" charset="-122"/>
                <a:ea typeface="黑体" panose="02010609060101010101" pitchFamily="49" charset="-122"/>
              </a:rPr>
              <a:t>探索北冰洋通向亚洲的航路</a:t>
            </a: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1784" name="Group 40"/>
          <p:cNvGraphicFramePr>
            <a:graphicFrameLocks noGrp="1"/>
          </p:cNvGraphicFramePr>
          <p:nvPr>
            <p:custDataLst>
              <p:tags r:id="rId2"/>
            </p:custDataLst>
          </p:nvPr>
        </p:nvGraphicFramePr>
        <p:xfrm>
          <a:off x="648008" y="1430452"/>
          <a:ext cx="11326381" cy="2787308"/>
        </p:xfrm>
        <a:graphic>
          <a:graphicData uri="http://schemas.openxmlformats.org/drawingml/2006/table">
            <a:tbl>
              <a:tblPr/>
              <a:tblGrid>
                <a:gridCol w="2167890"/>
                <a:gridCol w="2058670"/>
                <a:gridCol w="2399665"/>
                <a:gridCol w="4700156"/>
              </a:tblGrid>
              <a:tr h="688340">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800" b="1" i="0" u="none" strike="noStrike" cap="none" normalizeH="0" baseline="0" smtClean="0">
                          <a:ln>
                            <a:noFill/>
                          </a:ln>
                          <a:solidFill>
                            <a:schemeClr val="tx1"/>
                          </a:solidFill>
                          <a:effectLst/>
                          <a:latin typeface="华文隶书" panose="02010800040101010101" pitchFamily="2" charset="-122"/>
                          <a:ea typeface="华文隶书" panose="02010800040101010101" pitchFamily="2" charset="-122"/>
                        </a:rPr>
                        <a:t>出发国家</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800" b="1" i="0" u="none" strike="noStrike" cap="none" normalizeH="0" baseline="0" smtClean="0">
                          <a:ln>
                            <a:noFill/>
                          </a:ln>
                          <a:solidFill>
                            <a:schemeClr val="tx1"/>
                          </a:solidFill>
                          <a:effectLst/>
                          <a:latin typeface="华文隶书" panose="02010800040101010101" pitchFamily="2" charset="-122"/>
                          <a:ea typeface="华文隶书" panose="02010800040101010101" pitchFamily="2" charset="-122"/>
                        </a:rPr>
                        <a:t>航海家</a:t>
                      </a:r>
                      <a:endParaRPr kumimoji="0" lang="zh-CN" altLang="en-US" sz="3800" b="1" i="0" u="none" strike="noStrike" cap="none" normalizeH="0" baseline="0" smtClean="0">
                        <a:ln>
                          <a:noFill/>
                        </a:ln>
                        <a:solidFill>
                          <a:schemeClr val="tx1"/>
                        </a:solidFill>
                        <a:effectLst/>
                        <a:latin typeface="华文隶书" panose="02010800040101010101" pitchFamily="2" charset="-122"/>
                        <a:ea typeface="华文隶书" panose="0201080004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800" b="1" i="0" u="none" strike="noStrike" cap="none" normalizeH="0" baseline="0" smtClean="0">
                          <a:ln>
                            <a:noFill/>
                          </a:ln>
                          <a:solidFill>
                            <a:schemeClr val="tx1"/>
                          </a:solidFill>
                          <a:effectLst/>
                          <a:latin typeface="华文隶书" panose="02010800040101010101" pitchFamily="2" charset="-122"/>
                          <a:ea typeface="华文隶书" panose="02010800040101010101" pitchFamily="2" charset="-122"/>
                        </a:rPr>
                        <a:t>时间</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800" b="1" i="0" u="none" strike="noStrike" cap="none" normalizeH="0" baseline="0" smtClean="0">
                          <a:ln>
                            <a:noFill/>
                          </a:ln>
                          <a:solidFill>
                            <a:schemeClr val="tx1"/>
                          </a:solidFill>
                          <a:effectLst/>
                          <a:latin typeface="华文隶书" panose="02010800040101010101" pitchFamily="2" charset="-122"/>
                          <a:ea typeface="华文隶书" panose="02010800040101010101" pitchFamily="2" charset="-122"/>
                        </a:rPr>
                        <a:t>成果</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6900">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en-US" altLang="zh-CN" sz="3200" b="1" i="0" u="none" strike="noStrike" cap="none" normalizeH="0" baseline="0" smtClean="0">
                          <a:ln>
                            <a:noFill/>
                          </a:ln>
                          <a:solidFill>
                            <a:schemeClr val="tx1"/>
                          </a:solidFill>
                          <a:effectLst/>
                          <a:latin typeface="Calibri"/>
                          <a:ea typeface="宋体" panose="02010600030101010101" pitchFamily="2" charset="-122"/>
                        </a:rPr>
                        <a:t>     </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lang="zh-CN" altLang="en-US" sz="3200" b="1" smtClean="0">
                          <a:ln>
                            <a:noFill/>
                          </a:ln>
                          <a:effectLst/>
                          <a:latin typeface="Calibri"/>
                          <a:ea typeface="宋体" panose="02010600030101010101" pitchFamily="2" charset="-122"/>
                          <a:sym typeface="+mn-ea"/>
                        </a:rPr>
                        <a:t>　到达美洲南端合恩角</a:t>
                      </a: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sym typeface="+mn-ea"/>
                      </a:endParaRPr>
                    </a:p>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sym typeface="+mn-ea"/>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4730">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r>
                        <a:rPr kumimoji="0" lang="en-US" altLang="zh-CN" sz="3200" b="1" i="0" u="none" strike="noStrike" cap="none" normalizeH="0" baseline="0" smtClean="0">
                          <a:ln>
                            <a:noFill/>
                          </a:ln>
                          <a:solidFill>
                            <a:schemeClr val="tx1"/>
                          </a:solidFill>
                          <a:effectLst/>
                          <a:latin typeface="Calibri"/>
                          <a:ea typeface="宋体" panose="02010600030101010101" pitchFamily="2" charset="-122"/>
                        </a:rPr>
                        <a:t>    </a:t>
                      </a:r>
                      <a:r>
                        <a:rPr kumimoji="0" lang="zh-CN" altLang="en-US" sz="3200" b="1" i="0" u="none" strike="noStrike" cap="none" normalizeH="0" baseline="0" smtClean="0">
                          <a:ln>
                            <a:noFill/>
                          </a:ln>
                          <a:solidFill>
                            <a:schemeClr val="tx1"/>
                          </a:solidFill>
                          <a:effectLst/>
                          <a:latin typeface="Calibri"/>
                          <a:ea typeface="宋体" panose="02010600030101010101" pitchFamily="2" charset="-122"/>
                        </a:rPr>
                        <a:t>塔斯曼</a:t>
                      </a: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stStyle>
                    <a:p>
                      <a:pPr marL="0" marR="0" lvl="0" indent="0" algn="l" defTabSz="1089025" rtl="0" eaLnBrk="1" fontAlgn="base" latinLnBrk="0" hangingPunct="1">
                        <a:lnSpc>
                          <a:spcPct val="100000"/>
                        </a:lnSpc>
                        <a:spcBef>
                          <a:spcPct val="0"/>
                        </a:spcBef>
                        <a:spcAft>
                          <a:spcPct val="0"/>
                        </a:spcAft>
                        <a:buClrTx/>
                        <a:buSzTx/>
                        <a:buFontTx/>
                        <a:buNone/>
                      </a:pPr>
                      <a:endParaRPr kumimoji="0" lang="zh-CN" altLang="en-US" sz="3200" b="1" i="0" u="none" strike="noStrike" cap="none" normalizeH="0" baseline="0" smtClean="0">
                        <a:ln>
                          <a:noFill/>
                        </a:ln>
                        <a:solidFill>
                          <a:schemeClr val="tx1"/>
                        </a:solidFill>
                        <a:effectLst/>
                        <a:latin typeface="Calibri"/>
                        <a:ea typeface="宋体" panose="02010600030101010101" pitchFamily="2" charset="-122"/>
                      </a:endParaRPr>
                    </a:p>
                  </a:txBody>
                  <a:tcPr marL="108878" marR="108878" marT="54439" marB="54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文本框 3"/>
          <p:cNvSpPr txBox="1"/>
          <p:nvPr/>
        </p:nvSpPr>
        <p:spPr>
          <a:xfrm>
            <a:off x="864870" y="269240"/>
            <a:ext cx="5637530" cy="583565"/>
          </a:xfrm>
          <a:prstGeom prst="rect">
            <a:avLst/>
          </a:prstGeom>
          <a:noFill/>
        </p:spPr>
        <p:txBody>
          <a:bodyPr wrap="square" rtlCol="0">
            <a:spAutoFit/>
          </a:bodyPr>
          <a:lstStyle>
            <a:defPPr/>
          </a:lstStyle>
          <a:p>
            <a:pPr/>
            <a:r>
              <a:rPr lang="en-US" altLang="zh-CN" sz="2800" b="1">
                <a:gradFill>
                  <a:gsLst>
                    <a:gs pos="0">
                      <a:srgbClr val="007BD3"/>
                    </a:gs>
                    <a:gs pos="100000">
                      <a:srgbClr val="034373"/>
                    </a:gs>
                  </a:gsLst>
                  <a:lin scaled="0"/>
                </a:gradFill>
              </a:rPr>
              <a:t>2</a:t>
            </a:r>
            <a:r>
              <a:rPr lang="zh-CN" altLang="en-US" sz="2800" b="1">
                <a:gradFill>
                  <a:gsLst>
                    <a:gs pos="0">
                      <a:srgbClr val="007BD3"/>
                    </a:gs>
                    <a:gs pos="100000">
                      <a:srgbClr val="034373"/>
                    </a:gs>
                  </a:gsLst>
                  <a:lin scaled="0"/>
                </a:gradFill>
              </a:rPr>
              <a:t>、</a:t>
            </a:r>
            <a:r>
              <a:rPr lang="zh-CN" altLang="en-US" sz="3200" b="1">
                <a:gradFill>
                  <a:gsLst>
                    <a:gs pos="0">
                      <a:srgbClr val="007BD3"/>
                    </a:gs>
                    <a:gs pos="100000">
                      <a:srgbClr val="034373"/>
                    </a:gs>
                  </a:gsLst>
                  <a:lin scaled="0"/>
                </a:gradFill>
              </a:rPr>
              <a:t>其他航路的开辟</a:t>
            </a:r>
            <a:r>
              <a:rPr lang="en-US" altLang="zh-CN" sz="3200" b="1">
                <a:gradFill>
                  <a:gsLst>
                    <a:gs pos="0">
                      <a:srgbClr val="007BD3"/>
                    </a:gs>
                    <a:gs pos="100000">
                      <a:srgbClr val="034373"/>
                    </a:gs>
                  </a:gsLst>
                  <a:lin scaled="0"/>
                </a:gradFill>
              </a:rPr>
              <a:t>——</a:t>
            </a:r>
          </a:p>
        </p:txBody>
      </p:sp>
      <p:sp>
        <p:nvSpPr>
          <p:cNvPr id="2" name="文本框 1"/>
          <p:cNvSpPr txBox="1"/>
          <p:nvPr/>
        </p:nvSpPr>
        <p:spPr>
          <a:xfrm>
            <a:off x="930910" y="2034540"/>
            <a:ext cx="309880" cy="521970"/>
          </a:xfrm>
          <a:prstGeom prst="rect">
            <a:avLst/>
          </a:prstGeom>
          <a:noFill/>
        </p:spPr>
        <p:txBody>
          <a:bodyPr wrap="none" rtlCol="0">
            <a:spAutoFit/>
          </a:bodyPr>
          <a:lstStyle>
            <a:defPPr/>
          </a:lstStyle>
          <a:p>
            <a:pPr algn="l"/>
            <a:endParaRPr lang="zh-CN" altLang="en-US" sz="2800" b="1">
              <a:solidFill>
                <a:srgbClr val="FF0000"/>
              </a:solidFill>
              <a:latin typeface="华文楷体" pitchFamily="2" charset="-122"/>
              <a:ea typeface="华文楷体" pitchFamily="2" charset="-122"/>
              <a:sym typeface="+mn-ea"/>
            </a:endParaRPr>
          </a:p>
        </p:txBody>
      </p:sp>
      <p:sp>
        <p:nvSpPr>
          <p:cNvPr id="11" name="文本框 10"/>
          <p:cNvSpPr txBox="1"/>
          <p:nvPr/>
        </p:nvSpPr>
        <p:spPr>
          <a:xfrm>
            <a:off x="1273810" y="2413000"/>
            <a:ext cx="894080" cy="521970"/>
          </a:xfrm>
          <a:prstGeom prst="rect">
            <a:avLst/>
          </a:prstGeom>
          <a:noFill/>
        </p:spPr>
        <p:txBody>
          <a:bodyPr wrap="none" rtlCol="0">
            <a:spAutoFit/>
          </a:bodyPr>
          <a:lstStyle>
            <a:defPPr/>
          </a:lstStyle>
          <a:p>
            <a:pPr/>
            <a:r>
              <a:rPr lang="zh-CN" altLang="en-US" sz="2800" b="1">
                <a:solidFill>
                  <a:schemeClr val="tx1"/>
                </a:solidFill>
              </a:rPr>
              <a:t>英国</a:t>
            </a:r>
          </a:p>
        </p:txBody>
      </p:sp>
      <p:sp>
        <p:nvSpPr>
          <p:cNvPr id="12" name="文本框 11"/>
          <p:cNvSpPr txBox="1"/>
          <p:nvPr/>
        </p:nvSpPr>
        <p:spPr>
          <a:xfrm>
            <a:off x="3489960" y="2275205"/>
            <a:ext cx="1911985" cy="521970"/>
          </a:xfrm>
          <a:prstGeom prst="rect">
            <a:avLst/>
          </a:prstGeom>
          <a:noFill/>
        </p:spPr>
        <p:txBody>
          <a:bodyPr wrap="square" rtlCol="0">
            <a:spAutoFit/>
          </a:bodyPr>
          <a:lstStyle>
            <a:defPPr/>
          </a:lstStyle>
          <a:p>
            <a:pPr/>
            <a:r>
              <a:rPr lang="zh-CN" altLang="en-US" sz="2800" b="1">
                <a:solidFill>
                  <a:srgbClr val="FF0000"/>
                </a:solidFill>
              </a:rPr>
              <a:t>德雷克 </a:t>
            </a:r>
          </a:p>
        </p:txBody>
      </p:sp>
      <p:sp>
        <p:nvSpPr>
          <p:cNvPr id="14" name="文本框 13"/>
          <p:cNvSpPr txBox="1"/>
          <p:nvPr/>
        </p:nvSpPr>
        <p:spPr>
          <a:xfrm>
            <a:off x="1399540" y="3415030"/>
            <a:ext cx="894080" cy="521970"/>
          </a:xfrm>
          <a:prstGeom prst="rect">
            <a:avLst/>
          </a:prstGeom>
          <a:noFill/>
        </p:spPr>
        <p:txBody>
          <a:bodyPr wrap="none" rtlCol="0">
            <a:spAutoFit/>
          </a:bodyPr>
          <a:lstStyle>
            <a:defPPr/>
          </a:lstStyle>
          <a:p>
            <a:pPr/>
            <a:r>
              <a:rPr lang="zh-CN" altLang="en-US" sz="2800" b="1">
                <a:solidFill>
                  <a:schemeClr val="tx1"/>
                </a:solidFill>
              </a:rPr>
              <a:t>荷兰</a:t>
            </a:r>
          </a:p>
        </p:txBody>
      </p:sp>
      <p:sp>
        <p:nvSpPr>
          <p:cNvPr id="17" name="文本框 16"/>
          <p:cNvSpPr txBox="1"/>
          <p:nvPr/>
        </p:nvSpPr>
        <p:spPr>
          <a:xfrm>
            <a:off x="5219065" y="3415030"/>
            <a:ext cx="2089785" cy="521970"/>
          </a:xfrm>
          <a:prstGeom prst="rect">
            <a:avLst/>
          </a:prstGeom>
          <a:noFill/>
        </p:spPr>
        <p:txBody>
          <a:bodyPr wrap="none" rtlCol="0">
            <a:spAutoFit/>
          </a:bodyPr>
          <a:lstStyle>
            <a:defPPr/>
          </a:lstStyle>
          <a:p>
            <a:pPr/>
            <a:r>
              <a:rPr lang="en-US" altLang="zh-CN" sz="2800" b="1">
                <a:solidFill>
                  <a:srgbClr val="FF0000"/>
                </a:solidFill>
              </a:rPr>
              <a:t>1642-1643</a:t>
            </a:r>
            <a:r>
              <a:rPr lang="zh-CN" altLang="en-US" sz="2800" b="1">
                <a:solidFill>
                  <a:srgbClr val="FF0000"/>
                </a:solidFill>
              </a:rPr>
              <a:t>年</a:t>
            </a:r>
          </a:p>
        </p:txBody>
      </p:sp>
      <p:sp>
        <p:nvSpPr>
          <p:cNvPr id="18" name="文本框 17"/>
          <p:cNvSpPr txBox="1"/>
          <p:nvPr/>
        </p:nvSpPr>
        <p:spPr>
          <a:xfrm>
            <a:off x="7364095" y="3415030"/>
            <a:ext cx="4450715" cy="521970"/>
          </a:xfrm>
          <a:prstGeom prst="rect">
            <a:avLst/>
          </a:prstGeom>
          <a:noFill/>
        </p:spPr>
        <p:txBody>
          <a:bodyPr wrap="square" rtlCol="0">
            <a:spAutoFit/>
          </a:bodyPr>
          <a:lstStyle>
            <a:defPPr/>
          </a:lstStyle>
          <a:p>
            <a:pPr/>
            <a:r>
              <a:rPr lang="zh-CN" altLang="en-US" sz="2800" b="1">
                <a:solidFill>
                  <a:srgbClr val="FF0000"/>
                </a:solidFill>
              </a:rPr>
              <a:t>到达新西兰和塔斯马尼亚岛</a:t>
            </a:r>
          </a:p>
        </p:txBody>
      </p:sp>
      <p:sp>
        <p:nvSpPr>
          <p:cNvPr id="19" name="文本框 18"/>
          <p:cNvSpPr txBox="1"/>
          <p:nvPr/>
        </p:nvSpPr>
        <p:spPr>
          <a:xfrm>
            <a:off x="5384165" y="269240"/>
            <a:ext cx="2621280" cy="583565"/>
          </a:xfrm>
          <a:prstGeom prst="rect">
            <a:avLst/>
          </a:prstGeom>
          <a:noFill/>
        </p:spPr>
        <p:txBody>
          <a:bodyPr wrap="none" rtlCol="0" anchor="t">
            <a:spAutoFit/>
          </a:bodyPr>
          <a:lstStyle>
            <a:defPPr/>
          </a:lstStyle>
          <a:p>
            <a:pPr/>
            <a:r>
              <a:rPr lang="zh-CN" altLang="en-US" sz="3200">
                <a:sym typeface="+mn-ea"/>
              </a:rPr>
              <a:t>南半球航线：</a:t>
            </a:r>
            <a:endParaRPr lang="zh-CN" altLang="en-US" sz="3200"/>
          </a:p>
        </p:txBody>
      </p:sp>
      <p:sp>
        <p:nvSpPr>
          <p:cNvPr id="20" name="文本框 19"/>
          <p:cNvSpPr txBox="1"/>
          <p:nvPr/>
        </p:nvSpPr>
        <p:spPr>
          <a:xfrm>
            <a:off x="5941695" y="2256790"/>
            <a:ext cx="1384935" cy="521970"/>
          </a:xfrm>
          <a:prstGeom prst="rect">
            <a:avLst/>
          </a:prstGeom>
          <a:noFill/>
        </p:spPr>
        <p:txBody>
          <a:bodyPr wrap="square" rtlCol="0">
            <a:spAutoFit/>
          </a:bodyPr>
          <a:lstStyle>
            <a:defPPr/>
          </a:lstStyle>
          <a:p>
            <a:pPr/>
            <a:r>
              <a:rPr lang="en-US" altLang="zh-CN" sz="2800" b="1">
                <a:solidFill>
                  <a:srgbClr val="FF0000"/>
                </a:solidFill>
              </a:rPr>
              <a:t>1578</a:t>
            </a:r>
            <a:r>
              <a:rPr lang="zh-CN" altLang="en-US" sz="2800" b="1">
                <a:solidFill>
                  <a:srgbClr val="FF0000"/>
                </a:solidFill>
              </a:rPr>
              <a:t>年</a:t>
            </a: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0162" name="Rectangle 2"/>
          <p:cNvSpPr/>
          <p:nvPr/>
        </p:nvSpPr>
        <p:spPr>
          <a:xfrm>
            <a:off x="4876800" y="3934460"/>
            <a:ext cx="5562600" cy="2861310"/>
          </a:xfrm>
          <a:prstGeom prst="rect">
            <a:avLst/>
          </a:prstGeom>
          <a:noFill/>
          <a:ln w="9525">
            <a:noFill/>
          </a:ln>
        </p:spPr>
        <p:txBody>
          <a:bodyPr>
            <a:spAutoFit/>
          </a:bodyPr>
          <a:lstStyle>
            <a:defPPr/>
          </a:lstStyle>
          <a:p>
            <a:pPr/>
            <a:r>
              <a:rPr lang="en-US" altLang="zh-CN" sz="3600">
                <a:solidFill>
                  <a:srgbClr val="0000FF"/>
                </a:solidFill>
                <a:latin typeface="宋体" panose="02010600030101010101" pitchFamily="2" charset="-122"/>
                <a:ea typeface="隶书" panose="02010509060101010101" pitchFamily="49" charset="-122"/>
              </a:rPr>
              <a:t> </a:t>
            </a:r>
            <a:r>
              <a:rPr lang="zh-CN" altLang="en-US" sz="3600">
                <a:solidFill>
                  <a:schemeClr val="tx1"/>
                </a:solidFill>
                <a:latin typeface="+mn-ea"/>
              </a:rPr>
              <a:t>中国明朝时的</a:t>
            </a:r>
            <a:r>
              <a:rPr lang="zh-CN" altLang="en-US" sz="3600" b="1" i="1">
                <a:solidFill>
                  <a:schemeClr val="tx1"/>
                </a:solidFill>
                <a:latin typeface="+mn-ea"/>
              </a:rPr>
              <a:t>郑和下西洋</a:t>
            </a:r>
            <a:r>
              <a:rPr lang="zh-CN" altLang="en-US" sz="3600">
                <a:solidFill>
                  <a:schemeClr val="tx1"/>
                </a:solidFill>
                <a:latin typeface="+mn-ea"/>
              </a:rPr>
              <a:t>比欧洲航海家开辟新航路要早半个多世纪，为什么没有产生如此巨大的影响，谈谈你的看法？</a:t>
            </a:r>
          </a:p>
        </p:txBody>
      </p:sp>
      <p:pic>
        <p:nvPicPr>
          <p:cNvPr id="220163" name="Picture 3" descr="xinsrc_2007011215056712052921"/>
          <p:cNvPicPr>
            <a:picLocks noChangeAspect="1"/>
          </p:cNvPicPr>
          <p:nvPr/>
        </p:nvPicPr>
        <p:blipFill>
          <a:blip r:embed="rId2"/>
          <a:stretch>
            <a:fillRect/>
          </a:stretch>
        </p:blipFill>
        <p:spPr>
          <a:xfrm>
            <a:off x="737870" y="76200"/>
            <a:ext cx="3750310" cy="6705600"/>
          </a:xfrm>
          <a:prstGeom prst="rect">
            <a:avLst/>
          </a:prstGeom>
          <a:noFill/>
          <a:ln w="9525">
            <a:noFill/>
          </a:ln>
        </p:spPr>
      </p:pic>
      <p:pic>
        <p:nvPicPr>
          <p:cNvPr id="220164" name="Picture 4" descr="teiwa32"/>
          <p:cNvPicPr>
            <a:picLocks noChangeAspect="1"/>
          </p:cNvPicPr>
          <p:nvPr/>
        </p:nvPicPr>
        <p:blipFill>
          <a:blip r:embed="rId3"/>
          <a:stretch>
            <a:fillRect/>
          </a:stretch>
        </p:blipFill>
        <p:spPr>
          <a:xfrm>
            <a:off x="5010150" y="404495"/>
            <a:ext cx="5867400" cy="3382963"/>
          </a:xfrm>
          <a:prstGeom prst="rect">
            <a:avLst/>
          </a:prstGeom>
          <a:noFill/>
          <a:ln w="9525">
            <a:noFill/>
          </a:ln>
        </p:spPr>
      </p:pic>
      <p:sp>
        <p:nvSpPr>
          <p:cNvPr id="220165" name="Text Box 5"/>
          <p:cNvSpPr txBox="1"/>
          <p:nvPr/>
        </p:nvSpPr>
        <p:spPr>
          <a:xfrm>
            <a:off x="4706620" y="-60960"/>
            <a:ext cx="5715000" cy="706755"/>
          </a:xfrm>
          <a:prstGeom prst="rect">
            <a:avLst/>
          </a:prstGeom>
          <a:solidFill>
            <a:schemeClr val="bg1"/>
          </a:solidFill>
          <a:ln w="9525">
            <a:noFill/>
          </a:ln>
        </p:spPr>
        <p:txBody>
          <a:bodyPr>
            <a:spAutoFit/>
          </a:bodyPr>
          <a:lstStyle>
            <a:defPPr/>
          </a:lstStyle>
          <a:p>
            <a:pPr>
              <a:spcBef>
                <a:spcPct val="50000"/>
              </a:spcBef>
            </a:pPr>
            <a:r>
              <a:rPr lang="en-US" altLang="zh-CN" sz="2400">
                <a:latin typeface="Times New Roman" panose="02020603050405020304" pitchFamily="18" charset="0"/>
              </a:rPr>
              <a:t>         </a:t>
            </a:r>
            <a:r>
              <a:rPr lang="zh-CN" altLang="en-US" sz="3200" b="1" i="1">
                <a:solidFill>
                  <a:srgbClr val="FF0000"/>
                </a:solidFill>
                <a:latin typeface="Times New Roman" panose="02020603050405020304" pitchFamily="18" charset="0"/>
                <a:ea typeface="隶书" panose="02010509060101010101" pitchFamily="49" charset="-122"/>
              </a:rPr>
              <a:t>   </a:t>
            </a:r>
            <a:r>
              <a:rPr lang="zh-CN" altLang="en-US" sz="4000" b="1" i="1">
                <a:solidFill>
                  <a:srgbClr val="FF0000"/>
                </a:solidFill>
                <a:latin typeface="Times New Roman" panose="02020603050405020304" pitchFamily="18" charset="0"/>
                <a:ea typeface="隶书" panose="02010509060101010101" pitchFamily="49" charset="-122"/>
              </a:rPr>
              <a:t>思  考 探 究  ：</a:t>
            </a: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9" name="组合 8"/>
          <p:cNvGrpSpPr/>
          <p:nvPr/>
        </p:nvGrpSpPr>
        <p:grpSpPr>
          <a:xfrm>
            <a:off x="245216" y="1582685"/>
            <a:ext cx="4831882" cy="4487696"/>
            <a:chOff x="262631" y="842937"/>
            <a:chExt cx="6082875" cy="4930717"/>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rcRect r="19878"/>
            <a:stretch>
              <a:fillRect/>
            </a:stretch>
          </p:blipFill>
          <p:spPr>
            <a:xfrm>
              <a:off x="262632" y="842937"/>
              <a:ext cx="6082874" cy="4930717"/>
            </a:xfrm>
            <a:prstGeom prst="rect">
              <a:avLst/>
            </a:prstGeom>
          </p:spPr>
        </p:pic>
        <p:sp>
          <p:nvSpPr>
            <p:cNvPr id="8" name="矩形 7"/>
            <p:cNvSpPr/>
            <p:nvPr/>
          </p:nvSpPr>
          <p:spPr>
            <a:xfrm>
              <a:off x="262631" y="842937"/>
              <a:ext cx="6082875" cy="439608"/>
            </a:xfrm>
            <a:prstGeom prst="rect">
              <a:avLst/>
            </a:prstGeom>
            <a:solidFill>
              <a:schemeClr val="tx1"/>
            </a:solidFill>
          </p:spPr>
          <p:txBody>
            <a:bodyPr wrap="square">
              <a:spAutoFit/>
            </a:bodyPr>
            <a:lstStyle>
              <a:defPPr/>
            </a:lstStyle>
            <a:p>
              <a:pPr/>
              <a:r>
                <a:rPr lang="zh-CN" altLang="en-US" sz="2000" b="1" smtClean="0">
                  <a:solidFill>
                    <a:schemeClr val="bg1"/>
                  </a:solidFill>
                  <a:latin typeface="黑体" panose="02010609060101010101" pitchFamily="49" charset="-122"/>
                  <a:ea typeface="黑体" panose="02010609060101010101" pitchFamily="49" charset="-122"/>
                </a:rPr>
                <a:t>  郑和    哥伦布   达</a:t>
              </a:r>
              <a:r>
                <a:rPr lang="en-US" altLang="zh-CN" sz="2000" b="1" smtClean="0">
                  <a:solidFill>
                    <a:schemeClr val="bg1"/>
                  </a:solidFill>
                  <a:latin typeface="黑体" panose="02010609060101010101" pitchFamily="49" charset="-122"/>
                  <a:ea typeface="黑体" panose="02010609060101010101" pitchFamily="49" charset="-122"/>
                </a:rPr>
                <a:t>.</a:t>
              </a:r>
              <a:r>
                <a:rPr lang="zh-CN" altLang="en-US" sz="2000" b="1" smtClean="0">
                  <a:solidFill>
                    <a:schemeClr val="bg1"/>
                  </a:solidFill>
                  <a:latin typeface="黑体" panose="02010609060101010101" pitchFamily="49" charset="-122"/>
                  <a:ea typeface="黑体" panose="02010609060101010101" pitchFamily="49" charset="-122"/>
                </a:rPr>
                <a:t>伽马  麦哲伦</a:t>
              </a:r>
              <a:endParaRPr lang="zh-CN" altLang="en-US" sz="2000" b="1">
                <a:solidFill>
                  <a:schemeClr val="bg1"/>
                </a:solidFill>
                <a:latin typeface="黑体" pitchFamily="49" charset="-122"/>
                <a:ea typeface="黑体" pitchFamily="49" charset="-122"/>
              </a:endParaRPr>
            </a:p>
          </p:txBody>
        </p:sp>
      </p:grpSp>
      <p:sp>
        <p:nvSpPr>
          <p:cNvPr id="4" name="文本框 3"/>
          <p:cNvSpPr txBox="1"/>
          <p:nvPr/>
        </p:nvSpPr>
        <p:spPr>
          <a:xfrm>
            <a:off x="5342400" y="1214390"/>
            <a:ext cx="6360161" cy="4769485"/>
          </a:xfrm>
          <a:prstGeom prst="rect">
            <a:avLst/>
          </a:prstGeom>
          <a:noFill/>
        </p:spPr>
        <p:txBody>
          <a:bodyPr wrap="square" rtlCol="0">
            <a:spAutoFit/>
          </a:bodyPr>
          <a:lstStyle>
            <a:defPPr/>
          </a:lstStyle>
          <a:p>
            <a:pPr/>
            <a:r>
              <a:rPr lang="zh-CN" altLang="en-US" sz="2800" b="1" smtClean="0">
                <a:latin typeface="微软雅黑" panose="020b0503020204020204" charset="-122"/>
                <a:ea typeface="微软雅黑" panose="020b0503020204020204" charset="-122"/>
              </a:rPr>
              <a:t>        </a:t>
            </a:r>
            <a:endParaRPr lang="en-US" altLang="zh-CN" sz="2800" b="1" smtClean="0">
              <a:latin typeface="微软雅黑" panose="020b0503020204020204" charset="-122"/>
              <a:ea typeface="微软雅黑"/>
            </a:endParaRPr>
          </a:p>
          <a:p>
            <a:pPr/>
            <a:r>
              <a:rPr lang="zh-CN" altLang="en-US" sz="2800" b="1" smtClean="0">
                <a:latin typeface="黑体" panose="02010609060101010101" pitchFamily="49" charset="-122"/>
                <a:ea typeface="黑体" panose="02010609060101010101" pitchFamily="49" charset="-122"/>
              </a:rPr>
              <a:t>  </a:t>
            </a:r>
            <a:r>
              <a:rPr lang="zh-CN" altLang="en-US" sz="3200" b="1" smtClean="0">
                <a:latin typeface="黑体" panose="02010609060101010101" pitchFamily="49" charset="-122"/>
                <a:ea typeface="黑体" panose="02010609060101010101" pitchFamily="49" charset="-122"/>
              </a:rPr>
              <a:t>“及观</a:t>
            </a:r>
            <a:r>
              <a:rPr lang="zh-CN" altLang="en-US" sz="3200" b="1" smtClean="0">
                <a:solidFill>
                  <a:srgbClr val="3333FF"/>
                </a:solidFill>
                <a:latin typeface="黑体" panose="02010609060101010101" pitchFamily="49" charset="-122"/>
                <a:ea typeface="黑体" panose="02010609060101010101" pitchFamily="49" charset="-122"/>
              </a:rPr>
              <a:t>郑君</a:t>
            </a:r>
            <a:r>
              <a:rPr lang="zh-CN" altLang="en-US" sz="3200" b="1" smtClean="0">
                <a:latin typeface="黑体" panose="02010609060101010101" pitchFamily="49" charset="-122"/>
                <a:ea typeface="黑体" panose="02010609060101010101" pitchFamily="49" charset="-122"/>
              </a:rPr>
              <a:t>，则</a:t>
            </a:r>
            <a:r>
              <a:rPr lang="zh-CN" altLang="en-US" sz="3200" b="1" smtClean="0">
                <a:solidFill>
                  <a:srgbClr val="3333FF"/>
                </a:solidFill>
                <a:latin typeface="黑体" panose="02010609060101010101" pitchFamily="49" charset="-122"/>
                <a:ea typeface="黑体" panose="02010609060101010101" pitchFamily="49" charset="-122"/>
              </a:rPr>
              <a:t>全世界历史上所号称航海伟人</a:t>
            </a:r>
            <a:r>
              <a:rPr lang="zh-CN" altLang="en-US" sz="3200" b="1" smtClean="0">
                <a:latin typeface="黑体" panose="02010609060101010101" pitchFamily="49" charset="-122"/>
                <a:ea typeface="黑体" panose="02010609060101010101" pitchFamily="49" charset="-122"/>
              </a:rPr>
              <a:t>，能与并肩者何其寡</a:t>
            </a:r>
            <a:r>
              <a:rPr lang="en-US" altLang="zh-CN" sz="3200" b="1" smtClean="0">
                <a:latin typeface="黑体" panose="02010609060101010101" pitchFamily="49" charset="-122"/>
                <a:ea typeface="黑体" panose="02010609060101010101" pitchFamily="49" charset="-122"/>
              </a:rPr>
              <a:t>……</a:t>
            </a:r>
            <a:r>
              <a:rPr lang="zh-CN" altLang="en-US" sz="3200" b="1" smtClean="0">
                <a:latin typeface="黑体" panose="02010609060101010101" pitchFamily="49" charset="-122"/>
                <a:ea typeface="黑体" panose="02010609060101010101" pitchFamily="49" charset="-122"/>
              </a:rPr>
              <a:t>。</a:t>
            </a:r>
            <a:r>
              <a:rPr lang="en-US" altLang="zh-CN" sz="3200" b="1" smtClean="0">
                <a:latin typeface="黑体" panose="02010609060101010101" pitchFamily="49" charset="-122"/>
                <a:ea typeface="黑体" panose="02010609060101010101" pitchFamily="49" charset="-122"/>
              </a:rPr>
              <a:t> </a:t>
            </a:r>
          </a:p>
          <a:p>
            <a:pPr/>
            <a:r>
              <a:rPr lang="zh-CN" altLang="en-US" sz="3200" b="1" smtClean="0">
                <a:latin typeface="黑体" panose="02010609060101010101" pitchFamily="49" charset="-122"/>
                <a:ea typeface="黑体" panose="02010609060101010101" pitchFamily="49" charset="-122"/>
              </a:rPr>
              <a:t>则哥伦布</a:t>
            </a:r>
            <a:r>
              <a:rPr lang="zh-CN" altLang="en-US" sz="3200" b="1">
                <a:latin typeface="黑体" panose="02010609060101010101" pitchFamily="49" charset="-122"/>
                <a:ea typeface="黑体" panose="02010609060101010101" pitchFamily="49" charset="-122"/>
              </a:rPr>
              <a:t>以后，有无量数之</a:t>
            </a:r>
            <a:r>
              <a:rPr lang="zh-CN" altLang="en-US" sz="3200" b="1" smtClean="0">
                <a:latin typeface="黑体" panose="02010609060101010101" pitchFamily="49" charset="-122"/>
                <a:ea typeface="黑体" panose="02010609060101010101" pitchFamily="49" charset="-122"/>
              </a:rPr>
              <a:t>哥伦布</a:t>
            </a:r>
            <a:r>
              <a:rPr lang="en-US" altLang="zh-CN" sz="3200" b="1" smtClean="0">
                <a:latin typeface="黑体" panose="02010609060101010101" pitchFamily="49" charset="-122"/>
                <a:ea typeface="黑体" panose="02010609060101010101" pitchFamily="49" charset="-122"/>
              </a:rPr>
              <a:t>……</a:t>
            </a:r>
            <a:r>
              <a:rPr lang="zh-CN" altLang="en-US" sz="3200" b="1" smtClean="0">
                <a:solidFill>
                  <a:srgbClr val="FF0000"/>
                </a:solidFill>
                <a:latin typeface="黑体" panose="02010609060101010101" pitchFamily="49" charset="-122"/>
                <a:ea typeface="黑体" panose="02010609060101010101" pitchFamily="49" charset="-122"/>
              </a:rPr>
              <a:t>而</a:t>
            </a:r>
            <a:r>
              <a:rPr lang="zh-CN" altLang="en-US" sz="3200" b="1">
                <a:solidFill>
                  <a:srgbClr val="FF0000"/>
                </a:solidFill>
                <a:latin typeface="黑体" panose="02010609060101010101" pitchFamily="49" charset="-122"/>
                <a:ea typeface="黑体" panose="02010609060101010101" pitchFamily="49" charset="-122"/>
              </a:rPr>
              <a:t>我则郑和以后，竟无第二之郑和</a:t>
            </a:r>
            <a:r>
              <a:rPr lang="zh-CN" altLang="en-US" sz="3200" b="1">
                <a:latin typeface="黑体" panose="02010609060101010101" pitchFamily="49" charset="-122"/>
                <a:ea typeface="黑体" panose="02010609060101010101" pitchFamily="49" charset="-122"/>
              </a:rPr>
              <a:t>，</a:t>
            </a:r>
            <a:r>
              <a:rPr lang="zh-CN" altLang="en-US" sz="3200" b="1">
                <a:solidFill>
                  <a:srgbClr val="FF0000"/>
                </a:solidFill>
                <a:latin typeface="黑体" panose="02010609060101010101" pitchFamily="49" charset="-122"/>
                <a:ea typeface="黑体" panose="02010609060101010101" pitchFamily="49" charset="-122"/>
              </a:rPr>
              <a:t>噫嘻，是岂郑君之罪也</a:t>
            </a:r>
            <a:r>
              <a:rPr lang="zh-CN" altLang="en-US" sz="3200" b="1" smtClean="0">
                <a:solidFill>
                  <a:srgbClr val="FF0000"/>
                </a:solidFill>
                <a:latin typeface="黑体" panose="02010609060101010101" pitchFamily="49" charset="-122"/>
                <a:ea typeface="黑体" panose="02010609060101010101" pitchFamily="49" charset="-122"/>
              </a:rPr>
              <a:t>。</a:t>
            </a:r>
            <a:r>
              <a:rPr lang="zh-CN" altLang="en-US" sz="3200" b="1" smtClean="0">
                <a:latin typeface="黑体" panose="02010609060101010101" pitchFamily="49" charset="-122"/>
                <a:ea typeface="黑体" panose="02010609060101010101" pitchFamily="49" charset="-122"/>
              </a:rPr>
              <a:t>”</a:t>
            </a:r>
            <a:endParaRPr lang="en-US" altLang="zh-CN" sz="3200" b="1" smtClean="0">
              <a:latin typeface="黑体" pitchFamily="49" charset="-122"/>
              <a:ea typeface="黑体" pitchFamily="49" charset="-122"/>
            </a:endParaRPr>
          </a:p>
          <a:p>
            <a:pPr/>
            <a:r>
              <a:rPr lang="zh-CN" altLang="en-US" sz="2800" b="1" smtClean="0">
                <a:latin typeface="黑体" panose="02010609060101010101" pitchFamily="49" charset="-122"/>
                <a:ea typeface="黑体" panose="02010609060101010101" pitchFamily="49" charset="-122"/>
              </a:rPr>
              <a:t> </a:t>
            </a:r>
          </a:p>
          <a:p>
            <a:pPr/>
            <a:r>
              <a:rPr lang="zh-CN" altLang="en-US" sz="2800" b="1" smtClean="0">
                <a:latin typeface="黑体" panose="02010609060101010101" pitchFamily="49" charset="-122"/>
                <a:ea typeface="黑体" panose="02010609060101010101" pitchFamily="49" charset="-122"/>
              </a:rPr>
              <a:t> </a:t>
            </a:r>
            <a:r>
              <a:rPr lang="en-US" altLang="zh-CN" sz="2800" b="1" smtClean="0">
                <a:latin typeface="黑体" panose="02010609060101010101" pitchFamily="49" charset="-122"/>
                <a:ea typeface="黑体" panose="02010609060101010101" pitchFamily="49" charset="-122"/>
              </a:rPr>
              <a:t>——</a:t>
            </a:r>
            <a:r>
              <a:rPr lang="zh-CN" altLang="en-US" sz="2800" b="1" smtClean="0">
                <a:latin typeface="黑体" panose="02010609060101010101" pitchFamily="49" charset="-122"/>
                <a:ea typeface="黑体" panose="02010609060101010101" pitchFamily="49" charset="-122"/>
              </a:rPr>
              <a:t> </a:t>
            </a:r>
            <a:r>
              <a:rPr lang="zh-CN" altLang="en-US" sz="2800" b="1" smtClean="0">
                <a:solidFill>
                  <a:srgbClr val="3333FF"/>
                </a:solidFill>
                <a:latin typeface="黑体" panose="02010609060101010101" pitchFamily="49" charset="-122"/>
                <a:ea typeface="黑体" panose="02010609060101010101" pitchFamily="49" charset="-122"/>
              </a:rPr>
              <a:t> </a:t>
            </a:r>
            <a:r>
              <a:rPr lang="zh-CN" altLang="en-US" sz="2800" b="1" smtClean="0">
                <a:latin typeface="黑体" panose="02010609060101010101" pitchFamily="49" charset="-122"/>
                <a:ea typeface="黑体" panose="02010609060101010101" pitchFamily="49" charset="-122"/>
              </a:rPr>
              <a:t>梁启超</a:t>
            </a:r>
            <a:r>
              <a:rPr lang="en-US" altLang="zh-CN" sz="2800" b="1" smtClean="0">
                <a:latin typeface="黑体" panose="02010609060101010101" pitchFamily="49" charset="-122"/>
                <a:ea typeface="黑体" panose="02010609060101010101" pitchFamily="49" charset="-122"/>
              </a:rPr>
              <a:t>《</a:t>
            </a:r>
            <a:r>
              <a:rPr lang="zh-CN" altLang="en-US" sz="2800" b="1" smtClean="0">
                <a:latin typeface="黑体" panose="02010609060101010101" pitchFamily="49" charset="-122"/>
                <a:ea typeface="黑体" panose="02010609060101010101" pitchFamily="49" charset="-122"/>
              </a:rPr>
              <a:t>祖国大航海家郑和传</a:t>
            </a:r>
            <a:r>
              <a:rPr lang="en-US" altLang="zh-CN" sz="2800" b="1" smtClean="0">
                <a:latin typeface="黑体" panose="02010609060101010101" pitchFamily="49" charset="-122"/>
                <a:ea typeface="黑体" panose="02010609060101010101" pitchFamily="49" charset="-122"/>
              </a:rPr>
              <a:t>》</a:t>
            </a:r>
          </a:p>
          <a:p>
            <a:pPr/>
            <a:r>
              <a:rPr lang="zh-CN" altLang="en-US" sz="2800" b="1" smtClean="0">
                <a:latin typeface="微软雅黑" panose="020b0503020204020204" charset="-122"/>
                <a:ea typeface="微软雅黑" panose="020b0503020204020204" charset="-122"/>
                <a:sym typeface="+mn-ea"/>
              </a:rPr>
              <a:t>                （教材</a:t>
            </a:r>
            <a:r>
              <a:rPr lang="en-US" altLang="zh-CN" sz="2800" b="1" smtClean="0">
                <a:latin typeface="微软雅黑" panose="020b0503020204020204" charset="-122"/>
                <a:ea typeface="微软雅黑" panose="020b0503020204020204" charset="-122"/>
                <a:sym typeface="+mn-ea"/>
              </a:rPr>
              <a:t>39</a:t>
            </a:r>
            <a:r>
              <a:rPr lang="zh-CN" altLang="en-US" sz="2800" b="1" smtClean="0">
                <a:latin typeface="微软雅黑" panose="020b0503020204020204" charset="-122"/>
                <a:ea typeface="微软雅黑" panose="020b0503020204020204" charset="-122"/>
                <a:sym typeface="+mn-ea"/>
              </a:rPr>
              <a:t>页“问题探究”）</a:t>
            </a:r>
            <a:endParaRPr lang="en-US" altLang="zh-CN" sz="2800" b="1">
              <a:latin typeface="黑体" pitchFamily="49" charset="-122"/>
              <a:ea typeface="黑体" pitchFamily="49" charset="-122"/>
            </a:endParaRPr>
          </a:p>
        </p:txBody>
      </p:sp>
      <p:sp>
        <p:nvSpPr>
          <p:cNvPr id="5" name="矩形 4"/>
          <p:cNvSpPr/>
          <p:nvPr/>
        </p:nvSpPr>
        <p:spPr>
          <a:xfrm>
            <a:off x="476250" y="295910"/>
            <a:ext cx="7987030" cy="583565"/>
          </a:xfrm>
          <a:prstGeom prst="rect">
            <a:avLst/>
          </a:prstGeom>
        </p:spPr>
        <p:txBody>
          <a:bodyPr wrap="square">
            <a:spAutoFit/>
          </a:bodyPr>
          <a:lstStyle>
            <a:defPPr/>
          </a:lstStyle>
          <a:p>
            <a:pPr/>
            <a:r>
              <a:rPr lang="zh-CN" altLang="en-US" sz="3200" b="1" smtClean="0">
                <a:solidFill>
                  <a:srgbClr val="3333FF"/>
                </a:solidFill>
                <a:latin typeface="微软雅黑" panose="020b0503020204020204" charset="-122"/>
                <a:ea typeface="微软雅黑" panose="020b0503020204020204" charset="-122"/>
              </a:rPr>
              <a:t>探究：来自于百年前</a:t>
            </a:r>
            <a:r>
              <a:rPr lang="zh-CN" altLang="en-US" sz="3200" b="1">
                <a:solidFill>
                  <a:srgbClr val="3333FF"/>
                </a:solidFill>
                <a:latin typeface="微软雅黑" panose="020b0503020204020204" charset="-122"/>
                <a:ea typeface="微软雅黑" panose="020b0503020204020204" charset="-122"/>
              </a:rPr>
              <a:t>的</a:t>
            </a:r>
            <a:r>
              <a:rPr lang="zh-CN" altLang="en-US" sz="3200" b="1" smtClean="0">
                <a:solidFill>
                  <a:srgbClr val="3333FF"/>
                </a:solidFill>
                <a:latin typeface="微软雅黑" panose="020b0503020204020204" charset="-122"/>
                <a:ea typeface="微软雅黑" panose="020b0503020204020204" charset="-122"/>
              </a:rPr>
              <a:t>质疑和感</a:t>
            </a:r>
            <a:r>
              <a:rPr lang="zh-CN" altLang="en-US" sz="3200" b="1">
                <a:solidFill>
                  <a:srgbClr val="3333FF"/>
                </a:solidFill>
                <a:latin typeface="微软雅黑" panose="020b0503020204020204" charset="-122"/>
                <a:ea typeface="微软雅黑" panose="020b0503020204020204" charset="-122"/>
              </a:rPr>
              <a:t>叹</a:t>
            </a:r>
          </a:p>
        </p:txBody>
      </p:sp>
      <p:sp>
        <p:nvSpPr>
          <p:cNvPr id="6" name="文本框 5"/>
          <p:cNvSpPr txBox="1"/>
          <p:nvPr/>
        </p:nvSpPr>
        <p:spPr>
          <a:xfrm>
            <a:off x="5342255" y="5697220"/>
            <a:ext cx="6624320" cy="583565"/>
          </a:xfrm>
          <a:prstGeom prst="rect">
            <a:avLst/>
          </a:prstGeom>
          <a:noFill/>
        </p:spPr>
        <p:txBody>
          <a:bodyPr wrap="square" rtlCol="0">
            <a:spAutoFit/>
          </a:bodyPr>
          <a:lstStyle>
            <a:defPPr/>
          </a:lstStyle>
          <a:p>
            <a:pPr/>
            <a:endParaRPr lang="zh-CN" altLang="en-US" sz="3200" b="1">
              <a:solidFill>
                <a:srgbClr val="0D14A1"/>
              </a:solidFill>
            </a:endParaRP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5059" name="Rectangle 3"/>
          <p:cNvSpPr/>
          <p:nvPr/>
        </p:nvSpPr>
        <p:spPr>
          <a:xfrm>
            <a:off x="2167255" y="1028700"/>
            <a:ext cx="8077200" cy="4799965"/>
          </a:xfrm>
          <a:prstGeom prst="rect">
            <a:avLst/>
          </a:prstGeom>
          <a:noFill/>
          <a:ln w="57150" cap="flat" cmpd="sng">
            <a:solidFill>
              <a:srgbClr val="FF0000"/>
            </a:solidFill>
            <a:prstDash val="solid"/>
            <a:miter/>
            <a:headEnd type="none" w="med" len="med"/>
            <a:tailEnd type="none" w="med" len="med"/>
          </a:ln>
        </p:spPr>
        <p:txBody>
          <a:bodyPr>
            <a:spAutoFit/>
          </a:bodyPr>
          <a:lstStyle>
            <a:defPPr/>
          </a:lstStyle>
          <a:p>
            <a:pPr>
              <a:spcBef>
                <a:spcPct val="50000"/>
              </a:spcBef>
            </a:pPr>
            <a:r>
              <a:rPr lang="en-US" altLang="zh-CN" sz="3600" b="1">
                <a:latin typeface="隶书" panose="02010509060101010101" pitchFamily="49" charset="-122"/>
                <a:ea typeface="隶书" panose="02010509060101010101" pitchFamily="49" charset="-122"/>
              </a:rPr>
              <a:t>    </a:t>
            </a:r>
            <a:r>
              <a:rPr lang="zh-CN" altLang="en-US" sz="3600" b="1">
                <a:solidFill>
                  <a:srgbClr val="FF0000"/>
                </a:solidFill>
                <a:latin typeface="+mn-ea"/>
                <a:cs typeface="+mn-ea"/>
              </a:rPr>
              <a:t>郑和下西洋</a:t>
            </a:r>
            <a:r>
              <a:rPr lang="zh-CN" altLang="en-US" sz="3600" b="1">
                <a:solidFill>
                  <a:schemeClr val="tx1"/>
                </a:solidFill>
                <a:latin typeface="+mn-ea"/>
                <a:cs typeface="+mn-ea"/>
              </a:rPr>
              <a:t>宣扬了国威</a:t>
            </a:r>
            <a:r>
              <a:rPr lang="en-US" altLang="zh-CN" sz="3600" b="1">
                <a:solidFill>
                  <a:schemeClr val="tx1"/>
                </a:solidFill>
                <a:latin typeface="+mn-ea"/>
                <a:cs typeface="+mn-ea"/>
              </a:rPr>
              <a:t>,</a:t>
            </a:r>
            <a:r>
              <a:rPr lang="zh-CN" altLang="en-US" sz="3600" b="1">
                <a:solidFill>
                  <a:schemeClr val="tx1"/>
                </a:solidFill>
                <a:latin typeface="+mn-ea"/>
                <a:cs typeface="+mn-ea"/>
              </a:rPr>
              <a:t>促进了与亚非国家的友好往来，但这是封建制度下的政治行为和不计经济效益的贡赐贸易，损耗重大，不利于国家的发展，对国家造成重大损耗。</a:t>
            </a:r>
          </a:p>
          <a:p>
            <a:pPr>
              <a:spcBef>
                <a:spcPct val="50000"/>
              </a:spcBef>
            </a:pPr>
            <a:r>
              <a:rPr lang="zh-CN" altLang="en-US" sz="3600" b="1">
                <a:solidFill>
                  <a:srgbClr val="0000FF"/>
                </a:solidFill>
                <a:latin typeface="+mn-ea"/>
                <a:cs typeface="+mn-ea"/>
              </a:rPr>
              <a:t>    </a:t>
            </a:r>
            <a:r>
              <a:rPr lang="zh-CN" altLang="en-US" sz="3600" b="1">
                <a:solidFill>
                  <a:srgbClr val="FF0000"/>
                </a:solidFill>
                <a:latin typeface="+mn-ea"/>
                <a:cs typeface="+mn-ea"/>
              </a:rPr>
              <a:t>而西方新航路的开辟</a:t>
            </a:r>
            <a:r>
              <a:rPr lang="zh-CN" altLang="en-US" sz="3600" b="1">
                <a:solidFill>
                  <a:schemeClr val="tx1"/>
                </a:solidFill>
                <a:latin typeface="+mn-ea"/>
                <a:cs typeface="+mn-ea"/>
              </a:rPr>
              <a:t>为新兴资产阶级开辟了新的活动场所，促进了资本主义的迅猛发展，加强了世界各地的联系。 </a:t>
            </a: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374775" y="1407795"/>
            <a:ext cx="9671685" cy="2861310"/>
          </a:xfrm>
          <a:prstGeom prst="rect">
            <a:avLst/>
          </a:prstGeom>
          <a:noFill/>
        </p:spPr>
        <p:txBody>
          <a:bodyPr wrap="square" rtlCol="0" anchor="t">
            <a:spAutoFit/>
          </a:bodyPr>
          <a:lstStyle>
            <a:defPPr/>
          </a:lstStyle>
          <a:p>
            <a:pPr>
              <a:spcBef>
                <a:spcPct val="50000"/>
              </a:spcBef>
            </a:pPr>
            <a:r>
              <a:rPr lang="en-US" altLang="zh-CN" b="1">
                <a:effectLst>
                  <a:outerShdw blurRad="38100" dist="38100" dir="2700000">
                    <a:srgbClr val="FFFFFF"/>
                  </a:outerShdw>
                </a:effectLst>
                <a:ea typeface="宋体" panose="02010600030101010101" pitchFamily="2" charset="-122"/>
                <a:sym typeface="+mn-ea"/>
              </a:rPr>
              <a:t>   </a:t>
            </a:r>
            <a:r>
              <a:rPr lang="en-US" altLang="zh-CN" sz="2800" b="1">
                <a:effectLst>
                  <a:outerShdw blurRad="38100" dist="38100" dir="2700000">
                    <a:srgbClr val="FFFFFF"/>
                  </a:outerShdw>
                </a:effectLst>
                <a:ea typeface="宋体" panose="02010600030101010101" pitchFamily="2" charset="-122"/>
                <a:sym typeface="+mn-ea"/>
              </a:rPr>
              <a:t> </a:t>
            </a:r>
            <a:r>
              <a:rPr lang="en-US" altLang="zh-CN" sz="3600" b="1">
                <a:effectLst>
                  <a:outerShdw blurRad="38100" dist="38100" dir="2700000">
                    <a:srgbClr val="FFFFFF"/>
                  </a:outerShdw>
                </a:effectLst>
                <a:ea typeface="宋体" panose="02010600030101010101" pitchFamily="2" charset="-122"/>
                <a:sym typeface="+mn-ea"/>
              </a:rPr>
              <a:t>  </a:t>
            </a:r>
            <a:r>
              <a:rPr lang="zh-CN" sz="3600" b="1">
                <a:solidFill>
                  <a:srgbClr val="FF0000"/>
                </a:solidFill>
                <a:uFillTx/>
                <a:ea typeface="宋体" panose="02010600030101010101" pitchFamily="2" charset="-122"/>
                <a:sym typeface="+mn-ea"/>
              </a:rPr>
              <a:t>探究问题：新航路开辟的影响</a:t>
            </a:r>
            <a:r>
              <a:rPr lang="zh-CN" sz="3600" b="1">
                <a:solidFill>
                  <a:srgbClr val="FF0000"/>
                </a:solidFill>
                <a:uFillTx/>
                <a:ea typeface="宋体" panose="02010600030101010101" pitchFamily="2" charset="-122"/>
              </a:rPr>
              <a:t>？</a:t>
            </a:r>
            <a:endParaRPr lang="en-US" altLang="zh-CN" sz="3600" b="1">
              <a:effectLst>
                <a:outerShdw blurRad="38100" dist="38100" dir="2700000">
                  <a:srgbClr val="FFFFFF"/>
                </a:outerShdw>
              </a:effectLst>
              <a:ea typeface="宋体" panose="02010600030101010101" pitchFamily="2" charset="-122"/>
              <a:sym typeface="+mn-ea"/>
            </a:endParaRPr>
          </a:p>
          <a:p>
            <a:pPr>
              <a:spcBef>
                <a:spcPct val="50000"/>
              </a:spcBef>
            </a:pPr>
            <a:r>
              <a:rPr lang="zh-CN" altLang="en-US" sz="3600" b="1">
                <a:solidFill>
                  <a:schemeClr val="tx1"/>
                </a:solidFill>
                <a:effectLst>
                  <a:outerShdw blurRad="38100" dist="38100" dir="2700000">
                    <a:srgbClr val="000000"/>
                  </a:outerShdw>
                </a:effectLst>
                <a:latin typeface="楷体_GB2312" panose="02010609030101010101" charset="-122"/>
                <a:ea typeface="楷体_GB2312" panose="02010609030101010101" charset="-122"/>
                <a:sym typeface="+mn-ea"/>
              </a:rPr>
              <a:t>尽管人类及其祖先已在地球上生存了二百多万年。 但是</a:t>
            </a:r>
            <a:r>
              <a:rPr lang="zh-CN" altLang="en-US" sz="3600" b="1">
                <a:solidFill>
                  <a:srgbClr val="FF0000"/>
                </a:solidFill>
                <a:effectLst>
                  <a:outerShdw blurRad="38100" dist="38100" dir="2700000">
                    <a:srgbClr val="000000"/>
                  </a:outerShdw>
                </a:effectLst>
                <a:latin typeface="楷体_GB2312" panose="02010609030101010101" charset="-122"/>
                <a:ea typeface="楷体_GB2312" panose="02010609030101010101" charset="-122"/>
                <a:sym typeface="+mn-ea"/>
              </a:rPr>
              <a:t>真正的世界历史应从</a:t>
            </a:r>
            <a:r>
              <a:rPr lang="en-US" altLang="zh-CN" sz="3600" b="1">
                <a:solidFill>
                  <a:srgbClr val="FF0000"/>
                </a:solidFill>
                <a:effectLst>
                  <a:outerShdw blurRad="38100" dist="38100" dir="2700000">
                    <a:srgbClr val="000000"/>
                  </a:outerShdw>
                </a:effectLst>
                <a:latin typeface="楷体_GB2312" panose="02010609030101010101" charset="-122"/>
                <a:ea typeface="楷体_GB2312" panose="02010609030101010101" charset="-122"/>
                <a:sym typeface="+mn-ea"/>
              </a:rPr>
              <a:t>1500</a:t>
            </a:r>
            <a:r>
              <a:rPr lang="zh-CN" altLang="en-US" sz="3600" b="1">
                <a:solidFill>
                  <a:srgbClr val="FF0000"/>
                </a:solidFill>
                <a:effectLst>
                  <a:outerShdw blurRad="38100" dist="38100" dir="2700000">
                    <a:srgbClr val="000000"/>
                  </a:outerShdw>
                </a:effectLst>
                <a:latin typeface="楷体_GB2312" panose="02010609030101010101" charset="-122"/>
                <a:ea typeface="楷体_GB2312" panose="02010609030101010101" charset="-122"/>
                <a:sym typeface="+mn-ea"/>
              </a:rPr>
              <a:t>年开始</a:t>
            </a:r>
            <a:r>
              <a:rPr lang="zh-CN" altLang="en-US" sz="3600" b="1">
                <a:solidFill>
                  <a:srgbClr val="FF0000"/>
                </a:solidFill>
                <a:effectLst>
                  <a:outerShdw blurRad="38100" dist="38100" dir="2700000">
                    <a:srgbClr val="FFFFFF"/>
                  </a:outerShdw>
                </a:effectLst>
                <a:latin typeface="楷体_GB2312" panose="02010609030101010101" charset="-122"/>
                <a:ea typeface="楷体_GB2312" panose="02010609030101010101" charset="-122"/>
                <a:sym typeface="+mn-ea"/>
              </a:rPr>
              <a:t> </a:t>
            </a:r>
            <a:r>
              <a:rPr lang="zh-CN" altLang="en-US" sz="3600" b="1">
                <a:solidFill>
                  <a:schemeClr val="tx1"/>
                </a:solidFill>
                <a:effectLst>
                  <a:outerShdw blurRad="38100" dist="38100" dir="2700000">
                    <a:srgbClr val="000000"/>
                  </a:outerShdw>
                </a:effectLst>
                <a:latin typeface="楷体_GB2312" panose="02010609030101010101" charset="-122"/>
                <a:ea typeface="楷体_GB2312" panose="02010609030101010101" charset="-122"/>
                <a:sym typeface="+mn-ea"/>
              </a:rPr>
              <a:t>。</a:t>
            </a:r>
            <a:endParaRPr lang="zh-CN" altLang="en-US" sz="3600" b="1">
              <a:solidFill>
                <a:schemeClr val="tx1"/>
              </a:solidFill>
              <a:effectLst>
                <a:outerShdw blurRad="38100" dist="38100" dir="2700000">
                  <a:srgbClr val="000000"/>
                </a:outerShdw>
              </a:effectLst>
              <a:latin typeface="楷体_GB2312"/>
              <a:ea typeface="楷体_GB2312"/>
            </a:endParaRPr>
          </a:p>
          <a:p>
            <a:pPr algn="r">
              <a:spcBef>
                <a:spcPct val="50000"/>
              </a:spcBef>
            </a:pPr>
            <a:r>
              <a:rPr lang="en-US" altLang="zh-CN" sz="3600" b="1">
                <a:solidFill>
                  <a:schemeClr val="tx1"/>
                </a:solidFill>
                <a:effectLst>
                  <a:outerShdw blurRad="38100" dist="38100" dir="2700000">
                    <a:srgbClr val="000000"/>
                  </a:outerShdw>
                </a:effectLst>
                <a:ea typeface="宋体" panose="02010600030101010101" pitchFamily="2" charset="-122"/>
                <a:sym typeface="+mn-ea"/>
              </a:rPr>
              <a:t>——</a:t>
            </a:r>
            <a:r>
              <a:rPr lang="zh-CN" altLang="en-US" sz="3600" b="1">
                <a:solidFill>
                  <a:schemeClr val="tx1"/>
                </a:solidFill>
                <a:effectLst>
                  <a:outerShdw blurRad="38100" dist="38100" dir="2700000">
                    <a:srgbClr val="000000"/>
                  </a:outerShdw>
                </a:effectLst>
                <a:ea typeface="宋体" panose="02010600030101010101" pitchFamily="2" charset="-122"/>
                <a:sym typeface="+mn-ea"/>
              </a:rPr>
              <a:t>斯塔夫里阿诺斯</a:t>
            </a:r>
            <a:r>
              <a:rPr lang="en-US" altLang="zh-CN" sz="3600" b="1">
                <a:solidFill>
                  <a:schemeClr val="tx1"/>
                </a:solidFill>
                <a:effectLst>
                  <a:outerShdw blurRad="38100" dist="38100" dir="2700000">
                    <a:srgbClr val="000000"/>
                  </a:outerShdw>
                </a:effectLst>
                <a:ea typeface="宋体" panose="02010600030101010101" pitchFamily="2" charset="-122"/>
                <a:sym typeface="+mn-ea"/>
              </a:rPr>
              <a:t>《</a:t>
            </a:r>
            <a:r>
              <a:rPr lang="zh-CN" altLang="en-US" sz="3600" b="1">
                <a:solidFill>
                  <a:schemeClr val="tx1"/>
                </a:solidFill>
                <a:effectLst>
                  <a:outerShdw blurRad="38100" dist="38100" dir="2700000">
                    <a:srgbClr val="000000"/>
                  </a:outerShdw>
                </a:effectLst>
                <a:ea typeface="宋体" panose="02010600030101010101" pitchFamily="2" charset="-122"/>
                <a:sym typeface="+mn-ea"/>
              </a:rPr>
              <a:t>全球通史》</a:t>
            </a: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1077595" y="153035"/>
            <a:ext cx="10036810" cy="2522855"/>
          </a:xfrm>
          <a:prstGeom prst="rect">
            <a:avLst/>
          </a:prstGeom>
          <a:noFill/>
          <a:ln w="9525">
            <a:noFill/>
          </a:ln>
        </p:spPr>
        <p:txBody>
          <a:bodyPr wrap="square" anchor="t">
            <a:spAutoFit/>
          </a:bodyPr>
          <a:lstStyle>
            <a:defPPr/>
          </a:lstStyle>
          <a:p>
            <a:pPr algn="r"/>
            <a:r>
              <a:rPr lang="en-US" altLang="zh-CN" sz="2400" b="1">
                <a:solidFill>
                  <a:srgbClr val="3333FF"/>
                </a:solidFill>
                <a:latin typeface="黑体" panose="02010609060101010101" pitchFamily="49" charset="-122"/>
                <a:ea typeface="黑体" panose="02010609060101010101" pitchFamily="49" charset="-122"/>
              </a:rPr>
              <a:t> </a:t>
            </a:r>
            <a:r>
              <a:rPr lang="en-US" altLang="zh-CN" sz="2800" b="1">
                <a:solidFill>
                  <a:srgbClr val="3333FF"/>
                </a:solidFill>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1500</a:t>
            </a:r>
            <a:r>
              <a:rPr lang="zh-CN" altLang="en-US" sz="2800" b="1">
                <a:latin typeface="黑体" panose="02010609060101010101" pitchFamily="49" charset="-122"/>
                <a:ea typeface="黑体" panose="02010609060101010101" pitchFamily="49" charset="-122"/>
              </a:rPr>
              <a:t>年以前，世界文明基本上是以</a:t>
            </a:r>
            <a:r>
              <a:rPr lang="zh-CN" altLang="en-US" sz="2800" b="1">
                <a:solidFill>
                  <a:srgbClr val="FF0000"/>
                </a:solidFill>
                <a:latin typeface="黑体" panose="02010609060101010101" pitchFamily="49" charset="-122"/>
                <a:ea typeface="黑体" panose="02010609060101010101" pitchFamily="49" charset="-122"/>
              </a:rPr>
              <a:t>大陆</a:t>
            </a:r>
            <a:r>
              <a:rPr lang="zh-CN" altLang="en-US" sz="2800" b="1">
                <a:latin typeface="黑体" panose="02010609060101010101" pitchFamily="49" charset="-122"/>
                <a:ea typeface="黑体" panose="02010609060101010101" pitchFamily="49" charset="-122"/>
              </a:rPr>
              <a:t>为中心，海上联系相对来说并不重要。如果把</a:t>
            </a:r>
            <a:r>
              <a:rPr lang="en-US" altLang="zh-CN" sz="2800" b="1">
                <a:latin typeface="黑体" panose="02010609060101010101" pitchFamily="49" charset="-122"/>
                <a:ea typeface="黑体" panose="02010609060101010101" pitchFamily="49" charset="-122"/>
              </a:rPr>
              <a:t>1500</a:t>
            </a:r>
            <a:r>
              <a:rPr lang="zh-CN" altLang="en-US" sz="2800" b="1">
                <a:latin typeface="黑体" panose="02010609060101010101" pitchFamily="49" charset="-122"/>
                <a:ea typeface="黑体" panose="02010609060101010101" pitchFamily="49" charset="-122"/>
              </a:rPr>
              <a:t>年作为划分世界历史新时期的标志，就是因为从那时起各大陆之间建立了</a:t>
            </a:r>
            <a:r>
              <a:rPr lang="zh-CN" altLang="en-US" sz="2800" b="1" u="sng">
                <a:solidFill>
                  <a:srgbClr val="FF0000"/>
                </a:solidFill>
                <a:latin typeface="黑体" panose="02010609060101010101" pitchFamily="49" charset="-122"/>
                <a:ea typeface="黑体" panose="02010609060101010101" pitchFamily="49" charset="-122"/>
              </a:rPr>
              <a:t>直接的海上联系</a:t>
            </a:r>
            <a:r>
              <a:rPr lang="zh-CN" altLang="en-US" sz="2800" b="1">
                <a:latin typeface="黑体" panose="02010609060101010101" pitchFamily="49" charset="-122"/>
                <a:ea typeface="黑体" panose="02010609060101010101" pitchFamily="49" charset="-122"/>
              </a:rPr>
              <a:t>，从此各地区都被整合到</a:t>
            </a:r>
            <a:r>
              <a:rPr lang="zh-CN" altLang="en-US" sz="2800" b="1" u="sng">
                <a:latin typeface="黑体" panose="02010609060101010101" pitchFamily="49" charset="-122"/>
                <a:ea typeface="黑体" panose="02010609060101010101" pitchFamily="49" charset="-122"/>
              </a:rPr>
              <a:t>全球体系</a:t>
            </a:r>
            <a:r>
              <a:rPr lang="zh-CN" altLang="en-US" sz="2800" b="1">
                <a:latin typeface="黑体" panose="02010609060101010101" pitchFamily="49" charset="-122"/>
                <a:ea typeface="黑体" panose="02010609060101010101" pitchFamily="49" charset="-122"/>
              </a:rPr>
              <a:t>中来。</a:t>
            </a:r>
          </a:p>
          <a:p>
            <a:pPr algn="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泰晤士世界历史</a:t>
            </a:r>
            <a:r>
              <a:rPr lang="en-US" altLang="zh-CN" sz="2800" b="1">
                <a:latin typeface="黑体" panose="02010609060101010101" pitchFamily="49" charset="-122"/>
                <a:ea typeface="黑体" panose="02010609060101010101" pitchFamily="49" charset="-122"/>
              </a:rPr>
              <a:t>》</a:t>
            </a:r>
            <a:endParaRPr lang="en-US" altLang="zh-CN" sz="2400" b="1">
              <a:latin typeface="黑体" pitchFamily="49" charset="-122"/>
              <a:ea typeface="黑体" pitchFamily="49" charset="-122"/>
            </a:endParaRPr>
          </a:p>
          <a:p>
            <a:pPr/>
            <a:r>
              <a:rPr lang="en-US" altLang="zh-CN" b="1">
                <a:latin typeface="黑体" panose="02010609060101010101" pitchFamily="49" charset="-122"/>
                <a:ea typeface="黑体" panose="02010609060101010101" pitchFamily="49" charset="-122"/>
              </a:rPr>
              <a:t>                      </a:t>
            </a:r>
            <a:endParaRPr lang="en-US" altLang="zh-CN" sz="1500" b="1">
              <a:latin typeface="黑体" pitchFamily="49" charset="-122"/>
              <a:ea typeface="黑体" pitchFamily="49" charset="-122"/>
            </a:endParaRPr>
          </a:p>
        </p:txBody>
      </p:sp>
      <p:pic>
        <p:nvPicPr>
          <p:cNvPr id="5" name="图片 4"/>
          <p:cNvPicPr>
            <a:picLocks noChangeAspect="1"/>
          </p:cNvPicPr>
          <p:nvPr/>
        </p:nvPicPr>
        <p:blipFill>
          <a:blip r:embed="rId2"/>
          <a:stretch>
            <a:fillRect/>
          </a:stretch>
        </p:blipFill>
        <p:spPr>
          <a:xfrm>
            <a:off x="846455" y="2376805"/>
            <a:ext cx="3073400" cy="2859405"/>
          </a:xfrm>
          <a:prstGeom prst="rect">
            <a:avLst/>
          </a:prstGeom>
          <a:noFill/>
          <a:ln w="9525">
            <a:noFill/>
          </a:ln>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4282440" y="2404110"/>
            <a:ext cx="2835275" cy="2804795"/>
          </a:xfrm>
          <a:prstGeom prst="ellipse">
            <a:avLst/>
          </a:prstGeom>
          <a:ln>
            <a:noFill/>
          </a:ln>
          <a:effectLst>
            <a:softEdge rad="112500"/>
          </a:effectLst>
        </p:spPr>
      </p:pic>
      <p:pic>
        <p:nvPicPr>
          <p:cNvPr id="7" name="图片 6"/>
          <p:cNvPicPr>
            <a:picLocks noChangeAspect="1"/>
          </p:cNvPicPr>
          <p:nvPr/>
        </p:nvPicPr>
        <p:blipFill>
          <a:blip r:embed="rId4"/>
          <a:srcRect b="10420"/>
          <a:stretch>
            <a:fillRect/>
          </a:stretch>
        </p:blipFill>
        <p:spPr>
          <a:xfrm>
            <a:off x="7479665" y="2376805"/>
            <a:ext cx="4104005" cy="2609850"/>
          </a:xfrm>
          <a:prstGeom prst="rect">
            <a:avLst/>
          </a:prstGeom>
          <a:noFill/>
          <a:ln w="9525">
            <a:noFill/>
          </a:ln>
        </p:spPr>
      </p:pic>
      <p:sp>
        <p:nvSpPr>
          <p:cNvPr id="4101" name="矩形 7"/>
          <p:cNvSpPr/>
          <p:nvPr/>
        </p:nvSpPr>
        <p:spPr>
          <a:xfrm>
            <a:off x="8521383" y="5236210"/>
            <a:ext cx="3061970" cy="321945"/>
          </a:xfrm>
          <a:prstGeom prst="rect">
            <a:avLst/>
          </a:prstGeom>
          <a:noFill/>
          <a:ln w="9525">
            <a:noFill/>
          </a:ln>
        </p:spPr>
        <p:txBody>
          <a:bodyPr wrap="none" anchor="t">
            <a:spAutoFit/>
          </a:bodyPr>
          <a:lstStyle>
            <a:defPPr/>
          </a:lstStyle>
          <a:p>
            <a:pPr/>
            <a:r>
              <a:rPr lang="en-US" altLang="zh-CN" sz="1500" b="1">
                <a:solidFill>
                  <a:srgbClr val="FF0000"/>
                </a:solidFill>
                <a:latin typeface="黑体" panose="02010609060101010101" pitchFamily="49" charset="-122"/>
                <a:ea typeface="黑体" panose="02010609060101010101" pitchFamily="49" charset="-122"/>
              </a:rPr>
              <a:t>1630</a:t>
            </a:r>
            <a:r>
              <a:rPr lang="zh-CN" altLang="en-US" sz="1500" b="1">
                <a:solidFill>
                  <a:srgbClr val="FF0000"/>
                </a:solidFill>
                <a:latin typeface="黑体" panose="02010609060101010101" pitchFamily="49" charset="-122"/>
                <a:ea typeface="黑体" panose="02010609060101010101" pitchFamily="49" charset="-122"/>
              </a:rPr>
              <a:t>年</a:t>
            </a:r>
            <a:r>
              <a:rPr lang="en-US" altLang="zh-CN" sz="1500" b="1">
                <a:solidFill>
                  <a:srgbClr val="FF0000"/>
                </a:solidFill>
                <a:latin typeface="黑体" panose="02010609060101010101" pitchFamily="49" charset="-122"/>
                <a:ea typeface="黑体" panose="02010609060101010101" pitchFamily="49" charset="-122"/>
              </a:rPr>
              <a:t>《</a:t>
            </a:r>
            <a:r>
              <a:rPr lang="zh-CN" altLang="en-US" sz="1500" b="1">
                <a:solidFill>
                  <a:srgbClr val="FF0000"/>
                </a:solidFill>
                <a:latin typeface="黑体" panose="02010609060101010101" pitchFamily="49" charset="-122"/>
                <a:ea typeface="黑体" panose="02010609060101010101" pitchFamily="49" charset="-122"/>
              </a:rPr>
              <a:t>新世界地理和水文地图</a:t>
            </a:r>
            <a:r>
              <a:rPr lang="en-US" altLang="zh-CN" sz="1500" b="1">
                <a:solidFill>
                  <a:srgbClr val="FF0000"/>
                </a:solidFill>
                <a:latin typeface="黑体" panose="02010609060101010101" pitchFamily="49" charset="-122"/>
                <a:ea typeface="黑体" panose="02010609060101010101" pitchFamily="49" charset="-122"/>
              </a:rPr>
              <a:t>》</a:t>
            </a:r>
          </a:p>
        </p:txBody>
      </p:sp>
      <p:sp>
        <p:nvSpPr>
          <p:cNvPr id="2" name="文本框 1"/>
          <p:cNvSpPr txBox="1"/>
          <p:nvPr/>
        </p:nvSpPr>
        <p:spPr>
          <a:xfrm>
            <a:off x="2858770" y="5558155"/>
            <a:ext cx="6866890" cy="1198880"/>
          </a:xfrm>
          <a:prstGeom prst="rect">
            <a:avLst/>
          </a:prstGeom>
          <a:noFill/>
        </p:spPr>
        <p:txBody>
          <a:bodyPr wrap="square" rtlCol="0">
            <a:spAutoFit/>
          </a:bodyPr>
          <a:lstStyle>
            <a:defPPr/>
          </a:lstStyle>
          <a:p>
            <a:pPr/>
            <a:r>
              <a:rPr lang="zh-CN" altLang="en-US" sz="3600"/>
              <a:t>世界由孤立分散到联系的整体，世界市场开始形成。</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b="1">
                <a:solidFill>
                  <a:srgbClr val="FF0000"/>
                </a:solidFill>
                <a:effectLst>
                  <a:outerShdw blurRad="38100" dist="19050" dir="2700000" algn="tl" rotWithShape="0">
                    <a:schemeClr val="dk1">
                      <a:alpha val="40000"/>
                    </a:schemeClr>
                  </a:outerShdw>
                </a:effectLst>
                <a:latin typeface="汉仪劲楷简" panose="00020600040101010101" charset="-122"/>
                <a:ea typeface="汉仪劲楷简" panose="00020600040101010101" charset="-122"/>
                <a:sym typeface="+mn-ea"/>
              </a:rPr>
              <a:t>思考</a:t>
            </a:r>
            <a:r>
              <a:rPr lang="zh-CN" b="1">
                <a:solidFill>
                  <a:srgbClr val="FF0000"/>
                </a:solidFill>
                <a:uFillTx/>
                <a:ea typeface="宋体" panose="02010600030101010101" pitchFamily="2" charset="-122"/>
                <a:sym typeface="+mn-ea"/>
              </a:rPr>
              <a:t>：新航路开辟的影响还有哪些？</a:t>
            </a:r>
            <a:br>
              <a:rPr lang="en-US" altLang="zh-CN" b="1">
                <a:effectLst>
                  <a:outerShdw blurRad="38100" dist="38100" dir="2700000">
                    <a:srgbClr val="FFFFFF"/>
                  </a:outerShdw>
                </a:effectLst>
                <a:ea typeface="宋体" panose="02010600030101010101" pitchFamily="2" charset="-122"/>
                <a:sym typeface="+mn-ea"/>
              </a:rPr>
            </a:br>
            <a:endParaRPr lang="zh-CN" altLang="en-US"/>
          </a:p>
        </p:txBody>
      </p:sp>
      <p:sp>
        <p:nvSpPr>
          <p:cNvPr id="3" name="内容占位符 2"/>
          <p:cNvSpPr>
            <a:spLocks noGrp="1"/>
          </p:cNvSpPr>
          <p:nvPr>
            <p:ph idx="1"/>
          </p:nvPr>
        </p:nvSpPr>
        <p:spPr/>
        <p:txBody>
          <a:bodyPr/>
          <a:lstStyle>
            <a:defPPr/>
          </a:lstStyle>
          <a:p>
            <a:pPr marL="0" indent="0">
              <a:lnSpc>
                <a:spcPct val="130000"/>
              </a:lnSpc>
              <a:spcBef>
                <a:spcPct val="0"/>
              </a:spcBef>
              <a:spcAft>
                <a:spcPct val="0"/>
              </a:spcAft>
              <a:buNone/>
            </a:pPr>
            <a:r>
              <a:rPr lang="en-US" sz="3600" b="1">
                <a:effectLst>
                  <a:outerShdw blurRad="38100" dist="19050" dir="2700000" algn="tl" rotWithShape="0">
                    <a:schemeClr val="dk1">
                      <a:alpha val="40000"/>
                    </a:schemeClr>
                  </a:outerShdw>
                </a:effectLst>
                <a:latin typeface="汉仪劲楷简" panose="00020600040101010101" charset="-122"/>
                <a:ea typeface="汉仪劲楷简" panose="00020600040101010101" charset="-122"/>
                <a:sym typeface="+mn-ea"/>
              </a:rPr>
              <a:t>    </a:t>
            </a:r>
            <a:r>
              <a:rPr sz="3600" b="1">
                <a:effectLst>
                  <a:outerShdw blurRad="38100" dist="19050" dir="2700000" algn="tl" rotWithShape="0">
                    <a:schemeClr val="dk1">
                      <a:alpha val="40000"/>
                    </a:schemeClr>
                  </a:outerShdw>
                </a:effectLst>
                <a:latin typeface="汉仪劲楷简" panose="00020600040101010101" charset="-122"/>
                <a:ea typeface="汉仪劲楷简" panose="00020600040101010101" charset="-122"/>
                <a:sym typeface="+mn-ea"/>
              </a:rPr>
              <a:t>请预习在第7课《全球联系的初步建立与世界格局的演变》</a:t>
            </a:r>
            <a:r>
              <a:rPr lang="en-US" sz="3600" b="1">
                <a:effectLst>
                  <a:outerShdw blurRad="38100" dist="19050" dir="2700000" algn="tl" rotWithShape="0">
                    <a:schemeClr val="dk1">
                      <a:alpha val="40000"/>
                    </a:schemeClr>
                  </a:outerShdw>
                </a:effectLst>
                <a:latin typeface="汉仪劲楷简" panose="00020600040101010101" charset="-122"/>
                <a:ea typeface="汉仪劲楷简" panose="00020600040101010101" charset="-122"/>
                <a:sym typeface="+mn-ea"/>
              </a:rPr>
              <a:t>,</a:t>
            </a:r>
            <a:r>
              <a:rPr sz="3600" b="1">
                <a:effectLst>
                  <a:outerShdw blurRad="38100" dist="19050" dir="2700000" algn="tl" rotWithShape="0">
                    <a:schemeClr val="dk1">
                      <a:alpha val="40000"/>
                    </a:schemeClr>
                  </a:outerShdw>
                </a:effectLst>
                <a:latin typeface="汉仪劲楷简" panose="00020600040101010101" charset="-122"/>
                <a:ea typeface="汉仪劲楷简" panose="00020600040101010101" charset="-122"/>
                <a:sym typeface="+mn-ea"/>
              </a:rPr>
              <a:t>答案即将揭晓.</a:t>
            </a:r>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2"/>
          <p:cNvSpPr txBox="1">
            <a:spLocks noChangeArrowheads="1"/>
          </p:cNvSpPr>
          <p:nvPr/>
        </p:nvSpPr>
        <p:spPr bwMode="auto">
          <a:xfrm>
            <a:off x="812588" y="1403584"/>
            <a:ext cx="761802" cy="3969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eaLnBrk="0" hangingPunct="0">
              <a:defRPr>
                <a:solidFill>
                  <a:schemeClr val="tx1"/>
                </a:solidFill>
                <a:latin typeface="Arial" panose="02080604020202020204" pitchFamily="34" charset="0"/>
                <a:ea typeface="宋体" panose="02010600030101010101" pitchFamily="2" charset="-122"/>
              </a:defRPr>
            </a:lvl1pPr>
            <a:lvl2pPr marL="742950" indent="-285750" eaLnBrk="0" hangingPunct="0">
              <a:defRPr>
                <a:solidFill>
                  <a:schemeClr val="tx1"/>
                </a:solidFill>
                <a:latin typeface="Arial" panose="02080604020202020204" pitchFamily="34" charset="0"/>
                <a:ea typeface="宋体" panose="02010600030101010101" pitchFamily="2" charset="-122"/>
              </a:defRPr>
            </a:lvl2pPr>
            <a:lvl3pPr marL="1143000" indent="-228600" eaLnBrk="0" hangingPunct="0">
              <a:defRPr>
                <a:solidFill>
                  <a:schemeClr val="tx1"/>
                </a:solidFill>
                <a:latin typeface="Arial" panose="02080604020202020204" pitchFamily="34" charset="0"/>
                <a:ea typeface="宋体" panose="02010600030101010101" pitchFamily="2" charset="-122"/>
              </a:defRPr>
            </a:lvl3pPr>
            <a:lvl4pPr marL="1600200" indent="-228600" eaLnBrk="0" hangingPunct="0">
              <a:defRPr>
                <a:solidFill>
                  <a:schemeClr val="tx1"/>
                </a:solidFill>
                <a:latin typeface="Arial" panose="02080604020202020204" pitchFamily="34" charset="0"/>
                <a:ea typeface="宋体" panose="02010600030101010101" pitchFamily="2" charset="-122"/>
              </a:defRPr>
            </a:lvl4pPr>
            <a:lvl5pPr marL="2057400" indent="-228600" eaLnBrk="0" hangingPunct="0">
              <a:defRPr>
                <a:solidFill>
                  <a:schemeClr val="tx1"/>
                </a:solidFill>
                <a:latin typeface="Arial" panose="0208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9pPr>
          </a:lstStyle>
          <a:p>
            <a:pPr eaLnBrk="1" hangingPunct="1"/>
            <a:r>
              <a:rPr lang="zh-CN" altLang="en-US" sz="3600" b="1" smtClean="0">
                <a:latin typeface="微软雅黑" panose="020b0503020204020204" charset="-122"/>
                <a:ea typeface="微软雅黑" panose="020b0503020204020204" charset="-122"/>
              </a:rPr>
              <a:t>全球航路的开辟</a:t>
            </a:r>
            <a:endParaRPr lang="zh-CN" altLang="en-US" sz="3600" b="1">
              <a:latin typeface="微软雅黑" panose="020b0503020204020204" charset="-122"/>
              <a:ea typeface="微软雅黑"/>
            </a:endParaRPr>
          </a:p>
        </p:txBody>
      </p:sp>
      <p:grpSp>
        <p:nvGrpSpPr>
          <p:cNvPr id="3" name="组合 22"/>
          <p:cNvGrpSpPr/>
          <p:nvPr/>
        </p:nvGrpSpPr>
        <p:grpSpPr>
          <a:xfrm rot="-5400000">
            <a:off x="7864386" y="3104335"/>
            <a:ext cx="3763533" cy="558655"/>
            <a:chOff x="3657600" y="3994330"/>
            <a:chExt cx="2514600" cy="558620"/>
          </a:xfrm>
        </p:grpSpPr>
        <p:cxnSp>
          <p:nvCxnSpPr>
            <p:cNvPr id="4" name="直接连接符 3"/>
            <p:cNvCxnSpPr/>
            <p:nvPr/>
          </p:nvCxnSpPr>
          <p:spPr>
            <a:xfrm flipH="1">
              <a:off x="3657600" y="3997504"/>
              <a:ext cx="0" cy="330094"/>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6172200" y="3994330"/>
              <a:ext cx="0" cy="330094"/>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3657601" y="4324424"/>
              <a:ext cx="2514600" cy="3174"/>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4914901" y="4327598"/>
              <a:ext cx="0" cy="225352"/>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grpSp>
      <p:sp>
        <p:nvSpPr>
          <p:cNvPr id="8" name="TextBox 21"/>
          <p:cNvSpPr txBox="1">
            <a:spLocks noChangeArrowheads="1"/>
          </p:cNvSpPr>
          <p:nvPr/>
        </p:nvSpPr>
        <p:spPr bwMode="auto">
          <a:xfrm>
            <a:off x="10096899" y="1475574"/>
            <a:ext cx="733366" cy="3969385"/>
          </a:xfrm>
          <a:prstGeom prst="rect">
            <a:avLst/>
          </a:prstGeom>
          <a:solidFill>
            <a:schemeClr val="bg1"/>
          </a:solidFill>
          <a:ln w="9525">
            <a:solidFill>
              <a:srgbClr val="0000FF"/>
            </a:solidFill>
            <a:miter lim="800000"/>
          </a:ln>
        </p:spPr>
        <p:txBody>
          <a:bodyPr wrap="square">
            <a:spAutoFit/>
          </a:bodyPr>
          <a:lstStyle>
            <a:defPPr/>
            <a:lvl1pPr eaLnBrk="0" hangingPunct="0">
              <a:defRPr>
                <a:solidFill>
                  <a:schemeClr val="tx1"/>
                </a:solidFill>
                <a:latin typeface="Arial" panose="02080604020202020204" pitchFamily="34" charset="0"/>
                <a:ea typeface="宋体" panose="02010600030101010101" pitchFamily="2" charset="-122"/>
              </a:defRPr>
            </a:lvl1pPr>
            <a:lvl2pPr marL="742950" indent="-285750" eaLnBrk="0" hangingPunct="0">
              <a:defRPr>
                <a:solidFill>
                  <a:schemeClr val="tx1"/>
                </a:solidFill>
                <a:latin typeface="Arial" panose="02080604020202020204" pitchFamily="34" charset="0"/>
                <a:ea typeface="宋体" panose="02010600030101010101" pitchFamily="2" charset="-122"/>
              </a:defRPr>
            </a:lvl2pPr>
            <a:lvl3pPr marL="1143000" indent="-228600" eaLnBrk="0" hangingPunct="0">
              <a:defRPr>
                <a:solidFill>
                  <a:schemeClr val="tx1"/>
                </a:solidFill>
                <a:latin typeface="Arial" panose="02080604020202020204" pitchFamily="34" charset="0"/>
                <a:ea typeface="宋体" panose="02010600030101010101" pitchFamily="2" charset="-122"/>
              </a:defRPr>
            </a:lvl3pPr>
            <a:lvl4pPr marL="1600200" indent="-228600" eaLnBrk="0" hangingPunct="0">
              <a:defRPr>
                <a:solidFill>
                  <a:schemeClr val="tx1"/>
                </a:solidFill>
                <a:latin typeface="Arial" panose="02080604020202020204" pitchFamily="34" charset="0"/>
                <a:ea typeface="宋体" panose="02010600030101010101" pitchFamily="2" charset="-122"/>
              </a:defRPr>
            </a:lvl4pPr>
            <a:lvl5pPr marL="2057400" indent="-228600" eaLnBrk="0" hangingPunct="0">
              <a:defRPr>
                <a:solidFill>
                  <a:schemeClr val="tx1"/>
                </a:solidFill>
                <a:latin typeface="Arial" panose="0208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80604020202020204" pitchFamily="34" charset="0"/>
                <a:ea typeface="宋体" panose="02010600030101010101" pitchFamily="2" charset="-122"/>
              </a:defRPr>
            </a:lvl9pPr>
          </a:lstStyle>
          <a:p>
            <a:pPr eaLnBrk="1" hangingPunct="1"/>
            <a:r>
              <a:rPr lang="zh-CN" altLang="en-US" sz="3600" b="1" smtClean="0">
                <a:solidFill>
                  <a:srgbClr val="FF0000"/>
                </a:solidFill>
                <a:latin typeface="黑体" panose="02010609060101010101" pitchFamily="49" charset="-122"/>
                <a:ea typeface="黑体" panose="02010609060101010101" pitchFamily="49" charset="-122"/>
              </a:rPr>
              <a:t>全球联系的开始</a:t>
            </a:r>
            <a:endParaRPr lang="zh-CN" altLang="en-US" sz="3600" b="1">
              <a:solidFill>
                <a:srgbClr val="FF0000"/>
              </a:solidFill>
              <a:latin typeface="黑体" pitchFamily="49" charset="-122"/>
              <a:ea typeface="黑体" pitchFamily="49" charset="-122"/>
            </a:endParaRPr>
          </a:p>
        </p:txBody>
      </p:sp>
      <p:grpSp>
        <p:nvGrpSpPr>
          <p:cNvPr id="9" name="组合 35"/>
          <p:cNvGrpSpPr/>
          <p:nvPr/>
        </p:nvGrpSpPr>
        <p:grpSpPr>
          <a:xfrm rot="5400000">
            <a:off x="-100576" y="3091160"/>
            <a:ext cx="3737181" cy="558655"/>
            <a:chOff x="3657600" y="3994330"/>
            <a:chExt cx="2514600" cy="558620"/>
          </a:xfrm>
        </p:grpSpPr>
        <p:cxnSp>
          <p:nvCxnSpPr>
            <p:cNvPr id="10" name="直接连接符 9"/>
            <p:cNvCxnSpPr/>
            <p:nvPr/>
          </p:nvCxnSpPr>
          <p:spPr>
            <a:xfrm flipH="1">
              <a:off x="3663855" y="4005438"/>
              <a:ext cx="0" cy="330094"/>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6172200" y="3994330"/>
              <a:ext cx="0" cy="330094"/>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3657600" y="4324423"/>
              <a:ext cx="2514600" cy="3174"/>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4914900" y="4327597"/>
              <a:ext cx="0" cy="225352"/>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grpSp>
      <p:sp>
        <p:nvSpPr>
          <p:cNvPr id="14" name="TextBox 13"/>
          <p:cNvSpPr txBox="1"/>
          <p:nvPr/>
        </p:nvSpPr>
        <p:spPr>
          <a:xfrm>
            <a:off x="2214669" y="807285"/>
            <a:ext cx="3455484" cy="953135"/>
          </a:xfrm>
          <a:prstGeom prst="rect">
            <a:avLst/>
          </a:prstGeom>
          <a:noFill/>
          <a:ln w="28575">
            <a:solidFill>
              <a:schemeClr val="tx1"/>
            </a:solidFill>
          </a:ln>
        </p:spPr>
        <p:txBody>
          <a:bodyPr wrap="square" rtlCol="0">
            <a:spAutoFit/>
          </a:bodyPr>
          <a:lstStyle>
            <a:defPPr/>
          </a:lstStyle>
          <a:p>
            <a:pPr/>
            <a:r>
              <a:rPr lang="zh-CN" altLang="en-US" sz="2800" b="1" smtClean="0">
                <a:solidFill>
                  <a:srgbClr val="FF0000"/>
                </a:solidFill>
                <a:latin typeface="微软雅黑" panose="020b0503020204020204" charset="-122"/>
                <a:ea typeface="微软雅黑" panose="020b0503020204020204" charset="-122"/>
              </a:rPr>
              <a:t>经济、政治、思想、宗教等</a:t>
            </a:r>
            <a:endParaRPr lang="zh-CN" altLang="en-US" sz="2800" b="1">
              <a:solidFill>
                <a:srgbClr val="FF0000"/>
              </a:solidFill>
              <a:latin typeface="微软雅黑" panose="020b0503020204020204" charset="-122"/>
              <a:ea typeface="微软雅黑"/>
            </a:endParaRPr>
          </a:p>
        </p:txBody>
      </p:sp>
      <p:sp>
        <p:nvSpPr>
          <p:cNvPr id="15" name="TextBox 14"/>
          <p:cNvSpPr txBox="1"/>
          <p:nvPr/>
        </p:nvSpPr>
        <p:spPr>
          <a:xfrm>
            <a:off x="5749362" y="1240355"/>
            <a:ext cx="3442176" cy="521970"/>
          </a:xfrm>
          <a:prstGeom prst="rect">
            <a:avLst/>
          </a:prstGeom>
          <a:noFill/>
          <a:ln w="28575">
            <a:solidFill>
              <a:schemeClr val="tx1"/>
            </a:solidFill>
          </a:ln>
        </p:spPr>
        <p:txBody>
          <a:bodyPr wrap="square" rtlCol="0">
            <a:spAutoFit/>
          </a:bodyPr>
          <a:lstStyle>
            <a:defPPr/>
          </a:lstStyle>
          <a:p>
            <a:pPr/>
            <a:r>
              <a:rPr lang="zh-CN" altLang="en-US" sz="2800" b="1">
                <a:solidFill>
                  <a:srgbClr val="0000FF"/>
                </a:solidFill>
                <a:latin typeface="微软雅黑" panose="020b0503020204020204" charset="-122"/>
                <a:ea typeface="微软雅黑" panose="020b0503020204020204" charset="-122"/>
              </a:rPr>
              <a:t>造船、航海、地理等</a:t>
            </a:r>
          </a:p>
        </p:txBody>
      </p:sp>
      <p:grpSp>
        <p:nvGrpSpPr>
          <p:cNvPr id="26" name="组合 25"/>
          <p:cNvGrpSpPr/>
          <p:nvPr/>
        </p:nvGrpSpPr>
        <p:grpSpPr>
          <a:xfrm>
            <a:off x="3252424" y="1800451"/>
            <a:ext cx="4139382" cy="1110768"/>
            <a:chOff x="3253271" y="1387048"/>
            <a:chExt cx="2772308" cy="749836"/>
          </a:xfrm>
        </p:grpSpPr>
        <p:cxnSp>
          <p:nvCxnSpPr>
            <p:cNvPr id="17" name="直接连接符 16"/>
            <p:cNvCxnSpPr/>
            <p:nvPr/>
          </p:nvCxnSpPr>
          <p:spPr>
            <a:xfrm flipH="1">
              <a:off x="3253271" y="1387048"/>
              <a:ext cx="0" cy="386562"/>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6025579" y="1387048"/>
              <a:ext cx="0" cy="386562"/>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253271" y="1773610"/>
              <a:ext cx="277230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639425" y="1773610"/>
              <a:ext cx="0" cy="363274"/>
            </a:xfrm>
            <a:prstGeom prst="line">
              <a:avLst/>
            </a:prstGeom>
            <a:ln w="38100"/>
          </p:spPr>
          <p:style>
            <a:lnRef idx="1">
              <a:schemeClr val="accent1"/>
            </a:lnRef>
            <a:fillRef idx="0">
              <a:schemeClr val="accent1"/>
            </a:fillRef>
            <a:effectRef idx="0">
              <a:schemeClr val="accent1"/>
            </a:effectRef>
            <a:fontRef idx="minor">
              <a:schemeClr val="tx1"/>
            </a:fontRef>
          </p:style>
        </p:cxnSp>
      </p:grpSp>
      <p:sp>
        <p:nvSpPr>
          <p:cNvPr id="23" name="TextBox 22"/>
          <p:cNvSpPr txBox="1"/>
          <p:nvPr/>
        </p:nvSpPr>
        <p:spPr>
          <a:xfrm>
            <a:off x="2712505" y="2911220"/>
            <a:ext cx="5615162" cy="583565"/>
          </a:xfrm>
          <a:prstGeom prst="rect">
            <a:avLst/>
          </a:prstGeom>
          <a:noFill/>
          <a:ln w="28575">
            <a:solidFill>
              <a:schemeClr val="tx1"/>
            </a:solidFill>
          </a:ln>
        </p:spPr>
        <p:txBody>
          <a:bodyPr wrap="square" rtlCol="0">
            <a:spAutoFit/>
          </a:bodyPr>
          <a:lstStyle>
            <a:defPPr/>
          </a:lstStyle>
          <a:p>
            <a:pPr/>
            <a:r>
              <a:rPr lang="zh-CN" altLang="en-US" sz="3200" b="1">
                <a:solidFill>
                  <a:srgbClr val="003300"/>
                </a:solidFill>
                <a:latin typeface="微软雅黑" panose="020b0503020204020204" charset="-122"/>
                <a:ea typeface="微软雅黑" panose="020b0503020204020204" charset="-122"/>
              </a:rPr>
              <a:t>西、葡等开辟到东方的新航路</a:t>
            </a:r>
          </a:p>
        </p:txBody>
      </p:sp>
      <p:cxnSp>
        <p:nvCxnSpPr>
          <p:cNvPr id="24" name="直接连接符 23"/>
          <p:cNvCxnSpPr/>
          <p:nvPr/>
        </p:nvCxnSpPr>
        <p:spPr>
          <a:xfrm flipH="1">
            <a:off x="5302288" y="3557942"/>
            <a:ext cx="0" cy="610249"/>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3646399" y="4168192"/>
            <a:ext cx="3917967" cy="583565"/>
          </a:xfrm>
          <a:prstGeom prst="rect">
            <a:avLst/>
          </a:prstGeom>
          <a:noFill/>
          <a:ln w="28575">
            <a:solidFill>
              <a:schemeClr val="tx1"/>
            </a:solidFill>
          </a:ln>
        </p:spPr>
        <p:txBody>
          <a:bodyPr wrap="square" rtlCol="0">
            <a:spAutoFit/>
          </a:bodyPr>
          <a:lstStyle>
            <a:defPPr/>
          </a:lstStyle>
          <a:p>
            <a:pPr/>
            <a:r>
              <a:rPr lang="zh-CN" altLang="en-US" sz="3200" b="1">
                <a:solidFill>
                  <a:srgbClr val="003300"/>
                </a:solidFill>
                <a:latin typeface="微软雅黑" panose="020b0503020204020204" charset="-122"/>
                <a:ea typeface="微软雅黑" panose="020b0503020204020204" charset="-122"/>
              </a:rPr>
              <a:t>其他航路的开辟</a:t>
            </a:r>
          </a:p>
        </p:txBody>
      </p:sp>
      <p:sp>
        <p:nvSpPr>
          <p:cNvPr id="27" name="TextBox 26"/>
          <p:cNvSpPr txBox="1"/>
          <p:nvPr/>
        </p:nvSpPr>
        <p:spPr>
          <a:xfrm>
            <a:off x="2712506" y="1610378"/>
            <a:ext cx="539919" cy="953135"/>
          </a:xfrm>
          <a:prstGeom prst="rect">
            <a:avLst/>
          </a:prstGeom>
          <a:noFill/>
        </p:spPr>
        <p:txBody>
          <a:bodyPr wrap="square" rtlCol="0">
            <a:spAutoFit/>
          </a:bodyPr>
          <a:lstStyle>
            <a:defPPr/>
          </a:lstStyle>
          <a:p>
            <a:pPr/>
            <a:r>
              <a:rPr lang="zh-CN" altLang="en-US" sz="2800" b="1" smtClean="0">
                <a:latin typeface="楷体" panose="02010609060101010101" pitchFamily="49" charset="-122"/>
                <a:ea typeface="楷体" panose="02010609060101010101" pitchFamily="49" charset="-122"/>
              </a:rPr>
              <a:t>动因</a:t>
            </a:r>
            <a:endParaRPr lang="zh-CN" altLang="en-US" sz="2800" b="1">
              <a:latin typeface="楷体" panose="02010609060101010101" pitchFamily="49" charset="-122"/>
              <a:ea typeface="楷体" panose="02010609060101010101" pitchFamily="49" charset="-122"/>
            </a:endParaRPr>
          </a:p>
        </p:txBody>
      </p:sp>
      <p:sp>
        <p:nvSpPr>
          <p:cNvPr id="29" name="TextBox 28"/>
          <p:cNvSpPr txBox="1"/>
          <p:nvPr/>
        </p:nvSpPr>
        <p:spPr>
          <a:xfrm>
            <a:off x="7516863" y="1688292"/>
            <a:ext cx="539919" cy="953135"/>
          </a:xfrm>
          <a:prstGeom prst="rect">
            <a:avLst/>
          </a:prstGeom>
          <a:noFill/>
        </p:spPr>
        <p:txBody>
          <a:bodyPr wrap="square" rtlCol="0">
            <a:spAutoFit/>
          </a:bodyPr>
          <a:lstStyle>
            <a:defPPr/>
          </a:lstStyle>
          <a:p>
            <a:pPr/>
            <a:r>
              <a:rPr lang="zh-CN" altLang="en-US" sz="2800" b="1">
                <a:latin typeface="楷体" panose="02010609060101010101" pitchFamily="49" charset="-122"/>
                <a:ea typeface="楷体" panose="02010609060101010101" pitchFamily="49" charset="-122"/>
              </a:rPr>
              <a:t>条件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14" grpId="0"/>
      <p:bldP spid="15" grpId="0"/>
      <p:bldP spid="23" grpId="0"/>
      <p:bldP spid="25" grpId="0"/>
      <p:bldP spid="27" grpId="0"/>
      <p:bldP spid="29"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0" name="文本框 99"/>
          <p:cNvSpPr txBox="1"/>
          <p:nvPr/>
        </p:nvSpPr>
        <p:spPr>
          <a:xfrm>
            <a:off x="1130300" y="613410"/>
            <a:ext cx="9599930" cy="5631180"/>
          </a:xfrm>
          <a:prstGeom prst="rect">
            <a:avLst/>
          </a:prstGeom>
          <a:noFill/>
          <a:ln w="9525">
            <a:noFill/>
          </a:ln>
        </p:spPr>
        <p:txBody>
          <a:bodyPr wrap="square">
            <a:spAutoFit/>
          </a:bodyPr>
          <a:lstStyle>
            <a:defPPr/>
          </a:lstStyle>
          <a:p>
            <a:pPr indent="266700"/>
            <a:r>
              <a:rPr lang="zh-CN" sz="4000" b="1">
                <a:solidFill>
                  <a:srgbClr val="FF0000"/>
                </a:solidFill>
                <a:ea typeface="宋体" panose="02010600030101010101" pitchFamily="2" charset="-122"/>
              </a:rPr>
              <a:t>小结</a:t>
            </a:r>
            <a:r>
              <a:rPr lang="en-US" altLang="zh-CN" sz="4000" b="1">
                <a:solidFill>
                  <a:srgbClr val="FF0000"/>
                </a:solidFill>
                <a:ea typeface="宋体" panose="02010600030101010101" pitchFamily="2" charset="-122"/>
              </a:rPr>
              <a:t>:</a:t>
            </a:r>
            <a:endParaRPr lang="zh-CN" sz="4000" b="1">
              <a:solidFill>
                <a:srgbClr val="FF0000"/>
              </a:solidFill>
              <a:ea typeface="宋体" panose="02010600030101010101" pitchFamily="2" charset="-122"/>
            </a:endParaRPr>
          </a:p>
          <a:p>
            <a:pPr indent="266700"/>
            <a:r>
              <a:rPr lang="zh-CN" sz="4000" b="1">
                <a:solidFill>
                  <a:srgbClr val="000000"/>
                </a:solidFill>
                <a:ea typeface="宋体" panose="02010600030101010101" pitchFamily="2" charset="-122"/>
              </a:rPr>
              <a:t>    公元1500年前后是人类历史的一个重要分水岭，从那个时候开始，人类的历史才称得上是真正意义上的世界史。......正是从那个时候起，割裂的世界开始连接在一起，经由地理大发现而引发的国家竞争，拉开了不同的文明间相互联系、相互注视，同时也相互对抗和争斗的历史大幕</a:t>
            </a:r>
            <a:r>
              <a:rPr lang="en-US" altLang="zh-CN" sz="4000" b="1">
                <a:solidFill>
                  <a:srgbClr val="000000"/>
                </a:solidFill>
                <a:ea typeface="宋体" panose="02010600030101010101" pitchFamily="2" charset="-122"/>
              </a:rPr>
              <a:t>......</a:t>
            </a:r>
            <a:endParaRPr lang="zh-CN" sz="4000" b="1">
              <a:solidFill>
                <a:srgbClr val="000000"/>
              </a:solidFill>
              <a:ea typeface="宋体" panose="02010600030101010101" pitchFamily="2" charset="-122"/>
            </a:endParaRPr>
          </a:p>
          <a:p>
            <a:pPr indent="266700"/>
            <a:endParaRPr lang="en-US" altLang="zh-CN" sz="4000" b="1">
              <a:solidFill>
                <a:srgbClr val="000000"/>
              </a:solidFill>
              <a:ea typeface="宋体" panose="02010600030101010101" pitchFamily="2" charset="-122"/>
            </a:endParaRP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1401516" y="2311400"/>
            <a:ext cx="5185551" cy="2150533"/>
          </a:xfrm>
          <a:prstGeom prst="rect">
            <a:avLst/>
          </a:prstGeom>
          <a:solidFill>
            <a:srgbClr val="7BCBC8"/>
          </a:solidFill>
          <a:ln w="171450" cap="rnd" cmpd="sng">
            <a:solidFill>
              <a:srgbClr val="7BCBC8">
                <a:alpha val="3098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3200"/>
          </a:p>
        </p:txBody>
      </p:sp>
      <p:sp>
        <p:nvSpPr>
          <p:cNvPr id="3" name="TextBox 2"/>
          <p:cNvSpPr txBox="1"/>
          <p:nvPr/>
        </p:nvSpPr>
        <p:spPr>
          <a:xfrm>
            <a:off x="1578031" y="3172812"/>
            <a:ext cx="4911090" cy="450215"/>
          </a:xfrm>
          <a:prstGeom prst="rect">
            <a:avLst/>
          </a:prstGeom>
          <a:noFill/>
        </p:spPr>
        <p:txBody>
          <a:bodyPr wrap="none" rtlCol="0">
            <a:spAutoFit/>
          </a:bodyPr>
          <a:lstStyle>
            <a:defPPr/>
          </a:lstStyle>
          <a:p>
            <a:pPr>
              <a:lnSpc>
                <a:spcPts val="2800"/>
              </a:lnSpc>
            </a:pPr>
            <a:r>
              <a:rPr lang="zh-CN" altLang="en-US" sz="4265" b="1" spc="200" smtClean="0">
                <a:solidFill>
                  <a:schemeClr val="bg1"/>
                </a:solidFill>
                <a:uFillTx/>
                <a:latin typeface="微软雅黑" panose="020b0503020204020204" charset="-122"/>
                <a:ea typeface="微软雅黑" panose="020b0503020204020204" charset="-122"/>
              </a:rPr>
              <a:t>下节课再见 谢谢！</a:t>
            </a:r>
          </a:p>
        </p:txBody>
      </p:sp>
      <p:pic>
        <p:nvPicPr>
          <p:cNvPr id="9" name="New picture" hidden="1"/>
          <p:cNvPicPr/>
          <p:nvPr/>
        </p:nvPicPr>
        <p:blipFill>
          <a:blip r:embed="rId2"/>
          <a:stretch>
            <a:fillRect/>
          </a:stretch>
        </p:blipFill>
        <p:spPr>
          <a:xfrm>
            <a:off x="10782300" y="12344400"/>
            <a:ext cx="457200" cy="419100"/>
          </a:xfrm>
          <a:prstGeom prst="cube">
            <a:avLst/>
          </a:prstGeom>
        </p:spPr>
      </p:pic>
    </p:spTree>
  </p:cSld>
  <p:clrMapOvr>
    <a:masterClrMapping/>
  </p:clrMapOvr>
  <p:transition/>
  <p:timing/>
</p:sld>
</file>

<file path=ppt/tags/tag1.xml><?xml version="1.0" encoding="utf-8"?>
<p:tagLst xmlns:p="http://schemas.openxmlformats.org/presentationml/2006/main">
  <p:tag name="KSO_WM_UNIT_TABLE_BEAUTIFY" val="smartTable{a8e86fd1-a811-4373-8b96-c441cecb9a0d}"/>
</p:tagLst>
</file>

<file path=ppt/tags/tag2.xml><?xml version="1.0" encoding="utf-8"?>
<p:tagLst xmlns:p="http://schemas.openxmlformats.org/presentationml/2006/main">
  <p:tag name="KSO_WM_TEMPLATE_CATEGORY" val="custom"/>
  <p:tag name="KSO_WM_TEMPLATE_INDEX" val="20185038"/>
</p:tagLst>
</file>

<file path=ppt/tags/tag3.xml><?xml version="1.0" encoding="utf-8"?>
<p:tagLst xmlns:p="http://schemas.openxmlformats.org/presentationml/2006/main">
  <p:tag name="KSO_WM_TEMPLATE_CATEGORY" val="custom"/>
  <p:tag name="KSO_WM_TEMPLATE_INDEX" val="20185038"/>
</p:tagLst>
</file>

<file path=ppt/tags/tag4.xml><?xml version="1.0" encoding="utf-8"?>
<p:tagLst xmlns:p="http://schemas.openxmlformats.org/presentationml/2006/main">
  <p:tag name="KSO_WM_UNIT_TABLE_BEAUTIFY" val="smartTable{18d2947d-07b0-41a8-a03a-0566233ef380}"/>
</p:tagLst>
</file>

<file path=ppt/tags/tag5.xml><?xml version="1.0" encoding="utf-8"?>
<p:tagLst xmlns:p="http://schemas.openxmlformats.org/presentationml/2006/main">
  <p:tag name="KSO_WM_UNIT_TABLE_BEAUTIFY" val="smartTable{269562be-ee9d-4239-84fe-3fd80e520c6b}"/>
</p:tagLst>
</file>

<file path=ppt/tags/tag6.xml><?xml version="1.0" encoding="utf-8"?>
<p:tagLst xmlns:p="http://schemas.openxmlformats.org/presentationml/2006/main">
  <p:tag name="KSO_WM_UNIT_TABLE_BEAUTIFY" val="smartTable{269562be-ee9d-4239-84fe-3fd80e520c6b}"/>
</p:tagLst>
</file>

<file path=ppt/tags/tag7.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229</Paragraphs>
  <Slides>36</Slides>
  <Notes>4</Notes>
  <TotalTime>0</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36</vt:i4>
      </vt:variant>
    </vt:vector>
  </HeadingPairs>
  <TitlesOfParts>
    <vt:vector baseType="lpstr" size="54">
      <vt:lpstr>Arial</vt:lpstr>
      <vt:lpstr>Calibri</vt:lpstr>
      <vt:lpstr>Calibri Light</vt:lpstr>
      <vt:lpstr>宋体</vt:lpstr>
      <vt:lpstr>黑体</vt:lpstr>
      <vt:lpstr>方正粗黑宋简体</vt:lpstr>
      <vt:lpstr>微软雅黑</vt:lpstr>
      <vt:lpstr>隶书</vt:lpstr>
      <vt:lpstr>华文新魏</vt:lpstr>
      <vt:lpstr>楷体_GB2312</vt:lpstr>
      <vt:lpstr>Times New Roman</vt:lpstr>
      <vt:lpstr>Tahoma</vt:lpstr>
      <vt:lpstr>楷体</vt:lpstr>
      <vt:lpstr>华文隶书</vt:lpstr>
      <vt:lpstr>Segoe UI Black</vt:lpstr>
      <vt:lpstr>华文楷体</vt:lpstr>
      <vt:lpstr>汉仪劲楷简</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二、新航路的开辟过程:</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思考：新航路开辟的影响还有哪些？</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cp:lastModifiedBy>User</cp:lastModifiedBy>
  <cp:revision>141</cp:revision>
  <dcterms:created xsi:type="dcterms:W3CDTF">2020-02-16T06:59:00Z</dcterms:created>
  <dcterms:modified xsi:type="dcterms:W3CDTF">2020-07-01T01:59:50Z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2052-11.1.0.9513</vt:lpwstr>
  </property>
</Properties>
</file>