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4" r:id="rId4"/>
    <p:sldId id="257" r:id="rId5"/>
    <p:sldId id="259" r:id="rId6"/>
    <p:sldId id="265" r:id="rId7"/>
    <p:sldId id="260" r:id="rId8"/>
    <p:sldId id="261" r:id="rId9"/>
    <p:sldId id="266" r:id="rId10"/>
    <p:sldId id="267" r:id="rId11"/>
    <p:sldId id="262" r:id="rId12"/>
    <p:sldId id="263"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05" autoAdjust="0"/>
    <p:restoredTop sz="94660"/>
  </p:normalViewPr>
  <p:slideViewPr>
    <p:cSldViewPr snapToGrid="0">
      <p:cViewPr varScale="1">
        <p:scale>
          <a:sx n="63" d="100"/>
          <a:sy n="63" d="100"/>
        </p:scale>
        <p:origin x="20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FF671B-956B-EE53-2BD1-97AB70CC8672}"/>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154894D2-D098-4299-C0CD-F7267DA49B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0BC832A1-4D39-7B9E-A122-D9372771E18F}"/>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D6B4BCE3-66A7-CAD9-5B67-F12FC00213D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8FB2B61-8329-4708-6F74-784CC8EAA1E9}"/>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2662589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F45425E-117A-A04C-9B11-15B25734FF9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5DFE461-0EE5-4FB7-87C7-71872C3F493D}"/>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620E2BCA-C4EB-FB54-640F-A19F21B3C176}"/>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1891FCD1-A155-6262-CA8C-30617367A28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8B85E18-C2B1-FAC2-7C9A-085C89A66830}"/>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721072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C1399A7-00BC-DF41-CA67-72F36C762C9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A0BDC266-E35F-844E-CA91-CB7A1D44D0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9680FC39-D5FD-13AE-66F4-AA4D00671E50}"/>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66EE7BCD-B34C-D837-0D5C-A259A3D3D83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89E4F9C-B4FE-003C-11A3-E16A93150E91}"/>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10836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FBB1A6-E004-3128-A9DE-E5868EAE166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0848609-F41F-52D2-87B1-8D6DE2B4D53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29E93A58-A0B9-2DD3-685E-44C697CD01CD}"/>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DC4E7535-8AA8-F355-E1FD-8EBA92B225C4}"/>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6" name="页脚占位符 5">
            <a:extLst>
              <a:ext uri="{FF2B5EF4-FFF2-40B4-BE49-F238E27FC236}">
                <a16:creationId xmlns:a16="http://schemas.microsoft.com/office/drawing/2014/main" id="{66C8631A-6D0A-61C1-3C7E-085672ADD20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1B21855-DD79-A557-653D-AC0761BEFFC9}"/>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3735669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0E3F16-674A-C380-3BA1-82208A735BF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25DC5715-C46D-0E64-1FC9-0AB999E83D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FA3874D7-2389-4B99-2ED3-02A90D86F100}"/>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B9C64C99-4DEC-BC98-247F-3B65803B44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0AA9689C-A0A2-DFF7-62B1-6424BD17070C}"/>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0C948C84-65B2-DE70-A8B5-18B1E69C77AC}"/>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8" name="页脚占位符 7">
            <a:extLst>
              <a:ext uri="{FF2B5EF4-FFF2-40B4-BE49-F238E27FC236}">
                <a16:creationId xmlns:a16="http://schemas.microsoft.com/office/drawing/2014/main" id="{4E1EE710-C6B4-4EA2-6B53-53F3D5E8516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B6CBC066-054C-3F17-F869-9659435D0FAA}"/>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2230767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D0AFF2F-6155-86C6-71FD-63E7EAAAAF1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A84DF9DC-2D9E-8E09-32A2-DACAD1EE5766}"/>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4" name="页脚占位符 3">
            <a:extLst>
              <a:ext uri="{FF2B5EF4-FFF2-40B4-BE49-F238E27FC236}">
                <a16:creationId xmlns:a16="http://schemas.microsoft.com/office/drawing/2014/main" id="{5043CF07-AD03-CA83-CFBF-6B2FB5B2EEF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77A74656-95DB-422F-3A1B-AC39CFF8D0E3}"/>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42071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E377F043-AF34-9A4E-6580-1A8028E1147F}"/>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3" name="页脚占位符 2">
            <a:extLst>
              <a:ext uri="{FF2B5EF4-FFF2-40B4-BE49-F238E27FC236}">
                <a16:creationId xmlns:a16="http://schemas.microsoft.com/office/drawing/2014/main" id="{FBF8FD38-B959-ADFE-1945-276936478DA5}"/>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FBADC7AE-41E7-B5E7-5DC6-BF8B1A4E00BC}"/>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4196039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5C33FE-D8DA-30C8-AE03-611FE9A201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5E9C6032-8505-3FC6-2EE0-64ABF1768E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3525DF31-14D7-2EFA-0398-8FC71350BD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136C2442-581C-F42F-E6DF-8FF1AEBC1DAE}"/>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6" name="页脚占位符 5">
            <a:extLst>
              <a:ext uri="{FF2B5EF4-FFF2-40B4-BE49-F238E27FC236}">
                <a16:creationId xmlns:a16="http://schemas.microsoft.com/office/drawing/2014/main" id="{3BB21A42-7098-02A2-A4AA-15016314945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A30FAEA-B437-D518-3EB4-A8CD6CA27B91}"/>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2550725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F16EDF6-591D-061E-9D10-FFB605967BA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4180851-39E2-B512-6197-E3B00ECB4F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733C50AE-36AD-ABAE-6B86-EE4ABE014C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669E084-485E-1699-FAE0-EDD9B3FD7F51}"/>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6" name="页脚占位符 5">
            <a:extLst>
              <a:ext uri="{FF2B5EF4-FFF2-40B4-BE49-F238E27FC236}">
                <a16:creationId xmlns:a16="http://schemas.microsoft.com/office/drawing/2014/main" id="{4FC95FBA-F732-95A1-93A1-84CE7EEE8E0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3422F48-7390-D324-C5EE-7BBF2246D711}"/>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662037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6DB060A-336C-943A-A35A-A29671AB6B3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00413737-486C-D77C-93A3-0425149DBE4A}"/>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E31BE08-86E1-E330-0AC2-6E3204B821F1}"/>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AD5A2E20-D4DF-7A3C-6B10-B2B43C26896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886F465-A5DA-2E7A-FDB1-A059C96CBBD5}"/>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448501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6FB7C7D3-79C5-5523-C7A3-0D50004EC6B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2C1BDF90-325D-385E-DAA8-25B1B5A969F8}"/>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FD66339-16D4-5EFF-8F2F-B05548E710DA}"/>
              </a:ext>
            </a:extLst>
          </p:cNvPr>
          <p:cNvSpPr>
            <a:spLocks noGrp="1"/>
          </p:cNvSpPr>
          <p:nvPr>
            <p:ph type="dt" sz="half" idx="10"/>
          </p:nvPr>
        </p:nvSpPr>
        <p:spPr/>
        <p:txBody>
          <a:bodyPr/>
          <a:lstStyle/>
          <a:p>
            <a:fld id="{837FE7AC-68F1-4633-A0E7-479789C55EBE}"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5A090D48-B16B-801F-59F1-637B1CF1303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28B9988-6A64-44AF-8084-2E08DBE83043}"/>
              </a:ext>
            </a:extLst>
          </p:cNvPr>
          <p:cNvSpPr>
            <a:spLocks noGrp="1"/>
          </p:cNvSpPr>
          <p:nvPr>
            <p:ph type="sldNum" sz="quarter" idx="12"/>
          </p:nvPr>
        </p:nvSpPr>
        <p:spPr/>
        <p:txBody>
          <a:body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2631763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1551591A-238E-537B-00FD-573E5A09C6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F9C3A83A-8E1E-93E5-CE17-E16A530336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137B0FE-DE02-551F-543E-7C45B3FF80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7FE7AC-68F1-4633-A0E7-479789C55EBE}"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9F78BD81-5802-E065-1929-FF089F87C2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48020666-D1D3-CA9B-6947-A970FFE75C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B3D749-4373-4227-B3A4-F21539395C33}" type="slidenum">
              <a:rPr lang="zh-CN" altLang="en-US" smtClean="0"/>
              <a:t>‹#›</a:t>
            </a:fld>
            <a:endParaRPr lang="zh-CN" altLang="en-US"/>
          </a:p>
        </p:txBody>
      </p:sp>
    </p:spTree>
    <p:extLst>
      <p:ext uri="{BB962C8B-B14F-4D97-AF65-F5344CB8AC3E}">
        <p14:creationId xmlns:p14="http://schemas.microsoft.com/office/powerpoint/2010/main" val="4182132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baike.baidu.com/item/%E7%99%BD%E9%A9%B9/7872369?fromModule=lemma_inlink" TargetMode="External"/><Relationship Id="rId2" Type="http://schemas.openxmlformats.org/officeDocument/2006/relationships/hyperlink" Target="https://baike.baidu.com/item/%E6%AD%8C%E4%B9%90%E5%B1%B1/1455819?fromModule=lemma_inlink" TargetMode="External"/><Relationship Id="rId1" Type="http://schemas.openxmlformats.org/officeDocument/2006/relationships/slideLayout" Target="../slideLayouts/slideLayout8.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hyperlink" Target="https://baike.baidu.com/item/%E5%98%89%E9%99%B5%E6%B1%9F?fromModule=lemma_inlink" TargetMode="External"/><Relationship Id="rId2" Type="http://schemas.openxmlformats.org/officeDocument/2006/relationships/hyperlink" Target="https://baike.baidu.com/item/%E9%87%8D%E5%BA%86%E5%B8%82/436625?fromModule=lemma_inlink" TargetMode="External"/><Relationship Id="rId1" Type="http://schemas.openxmlformats.org/officeDocument/2006/relationships/slideLayout" Target="../slideLayouts/slideLayout11.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hyperlink" Target="https://baike.baidu.com/item/%E4%B8%AD%E5%9B%BD%E6%B0%91%E4%B8%BB%E5%85%9A%E6%B4%BE%E5%8E%86%E5%8F%B2%E9%99%88%E5%88%97%E9%A6%86/10576230?fromModule=lemma_inlink" TargetMode="External"/><Relationship Id="rId3" Type="http://schemas.openxmlformats.org/officeDocument/2006/relationships/hyperlink" Target="https://baike.baidu.com/item/%E9%87%8D%E5%BA%86%E5%B8%82/436625?fromModule=lemma_inlink" TargetMode="External"/><Relationship Id="rId7" Type="http://schemas.openxmlformats.org/officeDocument/2006/relationships/hyperlink" Target="https://baike.baidu.com/item/%E9%87%8D%E5%BA%86%E6%AD%8C%E4%B9%90%E5%B1%B1%E7%83%88%E5%A3%AB%E9%99%B5%E5%9B%AD%E7%AE%A1%E7%90%86%E5%A4%84/694810?fromModule=lemma_inlink" TargetMode="External"/><Relationship Id="rId2" Type="http://schemas.openxmlformats.org/officeDocument/2006/relationships/hyperlink" Target="https://baike.baidu.com/item/%E9%87%8D%E5%BA%86%E7%BA%A2%E5%B2%A9%E8%81%94%E7%BA%BF%E6%96%87%E5%8C%96%E5%8F%91%E5%B1%95%E7%AE%A1%E7%90%86%E4%B8%AD%E5%BF%83/12013869?fromModule=lemma_inlink" TargetMode="External"/><Relationship Id="rId1" Type="http://schemas.openxmlformats.org/officeDocument/2006/relationships/slideLayout" Target="../slideLayouts/slideLayout4.xml"/><Relationship Id="rId6" Type="http://schemas.openxmlformats.org/officeDocument/2006/relationships/hyperlink" Target="https://baike.baidu.com/item/%E9%87%8D%E5%BA%86%E6%AD%8C%E4%B9%90%E5%B1%B1%E9%9D%A9%E5%91%BD%E7%BA%AA%E5%BF%B5%E9%A6%86/20117650?fromModule=lemma_inlink" TargetMode="External"/><Relationship Id="rId5" Type="http://schemas.openxmlformats.org/officeDocument/2006/relationships/hyperlink" Target="https://baike.baidu.com/item/%E7%BA%A2%E5%B2%A9%E9%9D%A9%E5%91%BD%E7%BA%AA%E5%BF%B5%E9%A6%86/1217643?fromModule=lemma_inlink" TargetMode="External"/><Relationship Id="rId10" Type="http://schemas.openxmlformats.org/officeDocument/2006/relationships/hyperlink" Target="https://baike.baidu.com/item/%E6%95%85%E5%AE%AB%E5%8D%9A%E7%89%A9%E9%99%A2/5317?fromModule=lemma_inlink" TargetMode="External"/><Relationship Id="rId4" Type="http://schemas.openxmlformats.org/officeDocument/2006/relationships/hyperlink" Target="https://baike.baidu.com/item/%E6%B8%9D%E4%B8%AD%E5%8C%BA/2531227?fromModule=lemma_inlink" TargetMode="External"/><Relationship Id="rId9" Type="http://schemas.openxmlformats.org/officeDocument/2006/relationships/hyperlink" Target="https://baike.baidu.com/item/%E5%9B%BD%E5%AE%B6%E4%B8%80%E7%BA%A7%E5%8D%9A%E7%89%A9%E9%A6%86/1372604?fromModule=lemma_inlink"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baike.baidu.com/item/%E7%9B%91%E7%8B%B1?fromModule=lemma_inlink" TargetMode="External"/><Relationship Id="rId7" Type="http://schemas.openxmlformats.org/officeDocument/2006/relationships/image" Target="../media/image9.jpeg"/><Relationship Id="rId2" Type="http://schemas.openxmlformats.org/officeDocument/2006/relationships/hyperlink" Target="https://baike.baidu.com/item/%E7%99%BD%E5%85%AC%E9%A6%86?fromModule=lemma_inlink" TargetMode="External"/><Relationship Id="rId1" Type="http://schemas.openxmlformats.org/officeDocument/2006/relationships/slideLayout" Target="../slideLayouts/slideLayout9.xml"/><Relationship Id="rId6" Type="http://schemas.openxmlformats.org/officeDocument/2006/relationships/hyperlink" Target="https://baike.baidu.com/item/%E6%9D%BE%E6%9E%97/8309?fromModule=lemma_inlink" TargetMode="External"/><Relationship Id="rId5" Type="http://schemas.openxmlformats.org/officeDocument/2006/relationships/hyperlink" Target="https://baike.baidu.com/item/%E4%B8%AD%E7%BE%8E%E5%90%88%E4%BD%9C%E6%89%80?fromModule=lemma_inlink" TargetMode="External"/><Relationship Id="rId4" Type="http://schemas.openxmlformats.org/officeDocument/2006/relationships/hyperlink" Target="https://baike.baidu.com/item/%E6%B8%A3%E6%BB%93%E6%B4%9E?fromModule=lemma_inlink"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baike.baidu.com/item/%E7%99%BD%E9%A9%B9/7872369?fromModule=lemma_inlink" TargetMode="External"/><Relationship Id="rId13" Type="http://schemas.openxmlformats.org/officeDocument/2006/relationships/hyperlink" Target="https://baike.baidu.com/item/%E8%BD%A6%E8%80%80%E5%85%88/953526?fromModule=lemma_inlink" TargetMode="External"/><Relationship Id="rId3" Type="http://schemas.openxmlformats.org/officeDocument/2006/relationships/hyperlink" Target="https://baike.baidu.com/item/%E5%9B%BD%E6%B0%91%E5%85%9A/226551?fromModule=lemma_inlink" TargetMode="External"/><Relationship Id="rId7" Type="http://schemas.openxmlformats.org/officeDocument/2006/relationships/hyperlink" Target="https://baike.baidu.com/item/%E4%B8%AD%E7%BE%8E%E5%90%88%E4%BD%9C%E6%89%80/779921?fromModule=lemma_inlink" TargetMode="External"/><Relationship Id="rId12" Type="http://schemas.openxmlformats.org/officeDocument/2006/relationships/hyperlink" Target="https://baike.baidu.com/item/%E7%BD%97%E4%B8%96%E6%96%87/16055?fromModule=lemma_inlink" TargetMode="External"/><Relationship Id="rId2" Type="http://schemas.openxmlformats.org/officeDocument/2006/relationships/hyperlink" Target="https://baike.baidu.com/item/%E9%87%8D%E5%BA%86%E5%B8%82/436625?fromModule=lemma_inlink" TargetMode="External"/><Relationship Id="rId1" Type="http://schemas.openxmlformats.org/officeDocument/2006/relationships/slideLayout" Target="../slideLayouts/slideLayout10.xml"/><Relationship Id="rId6" Type="http://schemas.openxmlformats.org/officeDocument/2006/relationships/hyperlink" Target="https://baike.baidu.com/item/%E5%A4%A7%E5%B1%A0%E6%9D%80/2800177?fromModule=lemma_inlink" TargetMode="External"/><Relationship Id="rId11" Type="http://schemas.openxmlformats.org/officeDocument/2006/relationships/hyperlink" Target="https://baike.baidu.com/item/%E5%8F%B6%E6%8C%BA/299649?fromModule=lemma_inlink" TargetMode="External"/><Relationship Id="rId5" Type="http://schemas.openxmlformats.org/officeDocument/2006/relationships/hyperlink" Target="https://baike.baidu.com/item/%E4%B8%AD%E7%BE%8E%E7%89%B9%E7%A7%8D%E6%8A%80%E6%9C%AF%E5%90%88%E4%BD%9C%E6%89%80/10926226?fromModule=lemma_inlink" TargetMode="External"/><Relationship Id="rId15" Type="http://schemas.openxmlformats.org/officeDocument/2006/relationships/hyperlink" Target="https://baike.baidu.com/item/%E6%B1%9F%E7%AB%B9%E7%AD%A0/1973654?fromModule=lemma_inlink" TargetMode="External"/><Relationship Id="rId10" Type="http://schemas.openxmlformats.org/officeDocument/2006/relationships/hyperlink" Target="https://baike.baidu.com/item/%E6%9D%A8%E8%99%8E%E5%9F%8E/441506?fromModule=lemma_inlink" TargetMode="External"/><Relationship Id="rId4" Type="http://schemas.openxmlformats.org/officeDocument/2006/relationships/hyperlink" Target="https://baike.baidu.com/item/%E5%86%9B%E7%BB%9F/1276229?fromModule=lemma_inlink" TargetMode="External"/><Relationship Id="rId9" Type="http://schemas.openxmlformats.org/officeDocument/2006/relationships/hyperlink" Target="https://baike.baidu.com/item/%E7%99%BD%E5%85%AC%E9%A6%86/2505284?fromModule=lemma_inlink" TargetMode="External"/><Relationship Id="rId14" Type="http://schemas.openxmlformats.org/officeDocument/2006/relationships/hyperlink" Target="https://baike.baidu.com/item/%E9%99%88%E7%84%B6/28597?fromModule=lemma_inlin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F492F4-5F99-22F6-4B74-B677D947887A}"/>
              </a:ext>
            </a:extLst>
          </p:cNvPr>
          <p:cNvSpPr>
            <a:spLocks noGrp="1"/>
          </p:cNvSpPr>
          <p:nvPr>
            <p:ph type="ctrTitle"/>
          </p:nvPr>
        </p:nvSpPr>
        <p:spPr>
          <a:xfrm>
            <a:off x="532264" y="361666"/>
            <a:ext cx="11143398" cy="1241946"/>
          </a:xfrm>
          <a:ln>
            <a:noFill/>
          </a:ln>
          <a:effectLst>
            <a:outerShdw blurRad="50800" dist="38100" dir="5400000" algn="t" rotWithShape="0">
              <a:prstClr val="black">
                <a:alpha val="40000"/>
              </a:prstClr>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3">
              <a:shade val="50000"/>
            </a:schemeClr>
          </a:lnRef>
          <a:fillRef idx="1">
            <a:schemeClr val="accent3"/>
          </a:fillRef>
          <a:effectRef idx="0">
            <a:schemeClr val="accent3"/>
          </a:effectRef>
          <a:fontRef idx="minor">
            <a:schemeClr val="lt1"/>
          </a:fontRef>
        </p:style>
        <p:txBody>
          <a:bodyPr>
            <a:normAutofit/>
          </a:bodyPr>
          <a:lstStyle/>
          <a:p>
            <a:r>
              <a:rPr lang="zh-CN" altLang="en-US" dirty="0">
                <a:solidFill>
                  <a:schemeClr val="bg2">
                    <a:lumMod val="10000"/>
                  </a:schemeClr>
                </a:solidFill>
                <a:latin typeface="隶书" panose="02010509060101010101" pitchFamily="49" charset="-122"/>
                <a:ea typeface="隶书" panose="02010509060101010101" pitchFamily="49" charset="-122"/>
              </a:rPr>
              <a:t>重庆红色文化遗迹</a:t>
            </a:r>
          </a:p>
        </p:txBody>
      </p:sp>
      <p:sp>
        <p:nvSpPr>
          <p:cNvPr id="3" name="副标题 2">
            <a:extLst>
              <a:ext uri="{FF2B5EF4-FFF2-40B4-BE49-F238E27FC236}">
                <a16:creationId xmlns:a16="http://schemas.microsoft.com/office/drawing/2014/main" id="{E7823313-E2AB-70E6-DB4F-012437982DE8}"/>
              </a:ext>
            </a:extLst>
          </p:cNvPr>
          <p:cNvSpPr>
            <a:spLocks noGrp="1"/>
          </p:cNvSpPr>
          <p:nvPr>
            <p:ph type="subTitle" idx="1"/>
          </p:nvPr>
        </p:nvSpPr>
        <p:spPr>
          <a:xfrm flipV="1">
            <a:off x="1478281" y="5271447"/>
            <a:ext cx="45719" cy="71651"/>
          </a:xfrm>
        </p:spPr>
        <p:txBody>
          <a:bodyPr>
            <a:normAutofit fontScale="25000" lnSpcReduction="20000"/>
          </a:bodyPr>
          <a:lstStyle/>
          <a:p>
            <a:r>
              <a:rPr lang="en-US" altLang="zh-CN" dirty="0"/>
              <a:t> </a:t>
            </a:r>
            <a:endParaRPr lang="zh-CN" altLang="en-US" dirty="0"/>
          </a:p>
        </p:txBody>
      </p:sp>
      <p:pic>
        <p:nvPicPr>
          <p:cNvPr id="1026" name="Picture 2">
            <a:extLst>
              <a:ext uri="{FF2B5EF4-FFF2-40B4-BE49-F238E27FC236}">
                <a16:creationId xmlns:a16="http://schemas.microsoft.com/office/drawing/2014/main" id="{C0EEECCA-1226-00AB-9A4A-9A9FFC5421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082" y="2183643"/>
            <a:ext cx="11143398" cy="4674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36587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D7E66FE-3421-6610-35F7-DFC6CAC83C2D}"/>
              </a:ext>
            </a:extLst>
          </p:cNvPr>
          <p:cNvSpPr>
            <a:spLocks noGrp="1"/>
          </p:cNvSpPr>
          <p:nvPr>
            <p:ph type="title"/>
          </p:nvPr>
        </p:nvSpPr>
        <p:spPr>
          <a:xfrm>
            <a:off x="838200" y="255943"/>
            <a:ext cx="10515600" cy="1325563"/>
          </a:xfrm>
          <a:solidFill>
            <a:schemeClr val="accent1">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txBody>
          <a:bodyPr/>
          <a:lstStyle/>
          <a:p>
            <a:r>
              <a:rPr lang="en-US" altLang="zh-CN" dirty="0">
                <a:solidFill>
                  <a:schemeClr val="accent1">
                    <a:lumMod val="60000"/>
                    <a:lumOff val="40000"/>
                  </a:schemeClr>
                </a:solidFill>
              </a:rPr>
              <a:t>                              </a:t>
            </a:r>
            <a:r>
              <a:rPr lang="zh-CN" altLang="en-US" dirty="0">
                <a:solidFill>
                  <a:schemeClr val="bg2">
                    <a:lumMod val="50000"/>
                  </a:schemeClr>
                </a:solidFill>
                <a:latin typeface="方正粗黑宋简体" panose="02000000000000000000" pitchFamily="2" charset="-122"/>
                <a:ea typeface="方正粗黑宋简体" panose="02000000000000000000" pitchFamily="2" charset="-122"/>
              </a:rPr>
              <a:t>目录</a:t>
            </a:r>
          </a:p>
        </p:txBody>
      </p:sp>
      <p:sp>
        <p:nvSpPr>
          <p:cNvPr id="3" name="内容占位符 2">
            <a:extLst>
              <a:ext uri="{FF2B5EF4-FFF2-40B4-BE49-F238E27FC236}">
                <a16:creationId xmlns:a16="http://schemas.microsoft.com/office/drawing/2014/main" id="{18549273-15E0-C419-CDCC-27B30FEF1BCB}"/>
              </a:ext>
            </a:extLst>
          </p:cNvPr>
          <p:cNvSpPr>
            <a:spLocks noGrp="1"/>
          </p:cNvSpPr>
          <p:nvPr>
            <p:ph sz="half" idx="1"/>
          </p:nvPr>
        </p:nvSpPr>
        <p:spPr>
          <a:xfrm>
            <a:off x="838199" y="1825625"/>
            <a:ext cx="10515599" cy="4351338"/>
          </a:xfrm>
          <a:solidFill>
            <a:schemeClr val="accent1">
              <a:lumMod val="40000"/>
              <a:lumOff val="60000"/>
            </a:schemeClr>
          </a:solidFill>
        </p:spPr>
        <p:txBody>
          <a:bodyPr/>
          <a:lstStyle/>
          <a:p>
            <a:pPr marL="0" indent="0">
              <a:buNone/>
            </a:pPr>
            <a:r>
              <a:rPr lang="en-US" altLang="zh-CN" dirty="0">
                <a:latin typeface="方正粗黑宋简体" panose="02000000000000000000" pitchFamily="2" charset="-122"/>
                <a:ea typeface="方正粗黑宋简体" panose="02000000000000000000" pitchFamily="2" charset="-122"/>
              </a:rPr>
              <a:t>1.</a:t>
            </a:r>
            <a:r>
              <a:rPr lang="zh-CN" altLang="en-US" dirty="0">
                <a:latin typeface="方正粗黑宋简体" panose="02000000000000000000" pitchFamily="2" charset="-122"/>
                <a:ea typeface="方正粗黑宋简体" panose="02000000000000000000" pitchFamily="2" charset="-122"/>
              </a:rPr>
              <a:t>白公馆</a:t>
            </a:r>
            <a:endParaRPr lang="en-US" altLang="zh-CN" dirty="0">
              <a:latin typeface="方正粗黑宋简体" panose="02000000000000000000" pitchFamily="2" charset="-122"/>
              <a:ea typeface="方正粗黑宋简体" panose="02000000000000000000" pitchFamily="2" charset="-122"/>
            </a:endParaRPr>
          </a:p>
          <a:p>
            <a:pPr marL="0" indent="0">
              <a:buNone/>
            </a:pPr>
            <a:r>
              <a:rPr lang="en-US" altLang="zh-CN" dirty="0">
                <a:latin typeface="方正粗黑宋简体" panose="02000000000000000000" pitchFamily="2" charset="-122"/>
                <a:ea typeface="方正粗黑宋简体" panose="02000000000000000000" pitchFamily="2" charset="-122"/>
              </a:rPr>
              <a:t>2.</a:t>
            </a:r>
            <a:r>
              <a:rPr lang="zh-CN" altLang="en-US" b="1" i="0" dirty="0">
                <a:solidFill>
                  <a:srgbClr val="404040"/>
                </a:solidFill>
                <a:effectLst/>
                <a:latin typeface="方正粗黑宋简体" panose="02000000000000000000" pitchFamily="2" charset="-122"/>
                <a:ea typeface="方正粗黑宋简体" panose="02000000000000000000" pitchFamily="2" charset="-122"/>
              </a:rPr>
              <a:t>红岩革命纪念馆</a:t>
            </a:r>
            <a:endParaRPr lang="en-US" altLang="zh-CN" b="1" i="0" dirty="0">
              <a:solidFill>
                <a:srgbClr val="404040"/>
              </a:solidFill>
              <a:effectLst/>
              <a:latin typeface="方正粗黑宋简体" panose="02000000000000000000" pitchFamily="2" charset="-122"/>
              <a:ea typeface="方正粗黑宋简体" panose="02000000000000000000" pitchFamily="2" charset="-122"/>
            </a:endParaRPr>
          </a:p>
          <a:p>
            <a:pPr marL="0" indent="0">
              <a:buNone/>
            </a:pPr>
            <a:r>
              <a:rPr lang="en-US" altLang="zh-CN" b="0" i="0" dirty="0">
                <a:solidFill>
                  <a:srgbClr val="000000"/>
                </a:solidFill>
                <a:effectLst/>
                <a:latin typeface="方正粗黑宋简体" panose="02000000000000000000" pitchFamily="2" charset="-122"/>
                <a:ea typeface="方正粗黑宋简体" panose="02000000000000000000" pitchFamily="2" charset="-122"/>
              </a:rPr>
              <a:t>3.</a:t>
            </a:r>
            <a:r>
              <a:rPr lang="zh-CN" altLang="en-US" b="0" i="0" dirty="0">
                <a:solidFill>
                  <a:srgbClr val="000000"/>
                </a:solidFill>
                <a:effectLst/>
                <a:latin typeface="方正粗黑宋简体" panose="02000000000000000000" pitchFamily="2" charset="-122"/>
                <a:ea typeface="方正粗黑宋简体" panose="02000000000000000000" pitchFamily="2" charset="-122"/>
              </a:rPr>
              <a:t>歌乐山革命烈士陵园</a:t>
            </a:r>
            <a:endParaRPr lang="en-US" altLang="zh-CN" b="0" i="0" dirty="0">
              <a:solidFill>
                <a:srgbClr val="000000"/>
              </a:solidFill>
              <a:effectLst/>
              <a:latin typeface="方正粗黑宋简体" panose="02000000000000000000" pitchFamily="2" charset="-122"/>
              <a:ea typeface="方正粗黑宋简体" panose="02000000000000000000" pitchFamily="2" charset="-122"/>
            </a:endParaRPr>
          </a:p>
          <a:p>
            <a:pPr marL="0" indent="0">
              <a:buNone/>
            </a:pPr>
            <a:r>
              <a:rPr lang="en-US" altLang="zh-CN" dirty="0">
                <a:solidFill>
                  <a:srgbClr val="000000"/>
                </a:solidFill>
                <a:latin typeface="方正粗黑宋简体" panose="02000000000000000000" pitchFamily="2" charset="-122"/>
                <a:ea typeface="方正粗黑宋简体" panose="02000000000000000000" pitchFamily="2" charset="-122"/>
              </a:rPr>
              <a:t>4.</a:t>
            </a:r>
            <a:r>
              <a:rPr lang="zh-CN" altLang="en-US" dirty="0">
                <a:solidFill>
                  <a:srgbClr val="000000"/>
                </a:solidFill>
                <a:latin typeface="方正粗黑宋简体" panose="02000000000000000000" pitchFamily="2" charset="-122"/>
                <a:ea typeface="方正粗黑宋简体" panose="02000000000000000000" pitchFamily="2" charset="-122"/>
              </a:rPr>
              <a:t>刘伯承纪念馆</a:t>
            </a:r>
            <a:endParaRPr lang="zh-CN" altLang="en-US" dirty="0">
              <a:latin typeface="方正粗黑宋简体" panose="02000000000000000000" pitchFamily="2" charset="-122"/>
              <a:ea typeface="方正粗黑宋简体" panose="02000000000000000000" pitchFamily="2" charset="-122"/>
            </a:endParaRPr>
          </a:p>
        </p:txBody>
      </p:sp>
      <p:sp>
        <p:nvSpPr>
          <p:cNvPr id="4" name="内容占位符 3">
            <a:extLst>
              <a:ext uri="{FF2B5EF4-FFF2-40B4-BE49-F238E27FC236}">
                <a16:creationId xmlns:a16="http://schemas.microsoft.com/office/drawing/2014/main" id="{DA661454-0AC9-86FD-B4C3-CBB771AC2A39}"/>
              </a:ext>
            </a:extLst>
          </p:cNvPr>
          <p:cNvSpPr>
            <a:spLocks noGrp="1"/>
          </p:cNvSpPr>
          <p:nvPr>
            <p:ph sz="half" idx="2"/>
          </p:nvPr>
        </p:nvSpPr>
        <p:spPr/>
        <p:txBody>
          <a:bodyPr/>
          <a:lstStyle/>
          <a:p>
            <a:r>
              <a:rPr lang="zh-CN" altLang="en-US" dirty="0">
                <a:latin typeface="方正粗黑宋简体" panose="02000000000000000000" pitchFamily="2" charset="-122"/>
                <a:ea typeface="方正粗黑宋简体" panose="02000000000000000000" pitchFamily="2" charset="-122"/>
              </a:rPr>
              <a:t>排行榜</a:t>
            </a:r>
            <a:endParaRPr lang="en-US" altLang="zh-CN" dirty="0">
              <a:latin typeface="方正粗黑宋简体" panose="02000000000000000000" pitchFamily="2" charset="-122"/>
              <a:ea typeface="方正粗黑宋简体" panose="02000000000000000000" pitchFamily="2" charset="-122"/>
            </a:endParaRPr>
          </a:p>
          <a:p>
            <a:r>
              <a:rPr lang="en-US" altLang="zh-CN" dirty="0">
                <a:latin typeface="华文琥珀" panose="02010800040101010101" pitchFamily="2" charset="-122"/>
                <a:ea typeface="华文琥珀" panose="02010800040101010101" pitchFamily="2" charset="-122"/>
              </a:rPr>
              <a:t>1.</a:t>
            </a:r>
            <a:r>
              <a:rPr lang="zh-CN" altLang="en-US" b="0" i="0" dirty="0">
                <a:solidFill>
                  <a:srgbClr val="000000"/>
                </a:solidFill>
                <a:effectLst/>
                <a:latin typeface="方正粗黑宋简体" panose="02000000000000000000" pitchFamily="2" charset="-122"/>
                <a:ea typeface="方正粗黑宋简体" panose="02000000000000000000" pitchFamily="2" charset="-122"/>
              </a:rPr>
              <a:t>歌乐山革命烈士陵园</a:t>
            </a:r>
            <a:endParaRPr lang="en-US" altLang="zh-CN" b="0" i="0" dirty="0">
              <a:solidFill>
                <a:srgbClr val="000000"/>
              </a:solidFill>
              <a:effectLst/>
              <a:latin typeface="方正粗黑宋简体" panose="02000000000000000000" pitchFamily="2" charset="-122"/>
              <a:ea typeface="方正粗黑宋简体" panose="02000000000000000000" pitchFamily="2" charset="-122"/>
            </a:endParaRPr>
          </a:p>
          <a:p>
            <a:r>
              <a:rPr lang="en-US" altLang="zh-CN" dirty="0">
                <a:latin typeface="华文琥珀" panose="02010800040101010101" pitchFamily="2" charset="-122"/>
                <a:ea typeface="华文琥珀" panose="02010800040101010101" pitchFamily="2" charset="-122"/>
              </a:rPr>
              <a:t>2.</a:t>
            </a:r>
            <a:r>
              <a:rPr lang="zh-CN" altLang="en-US" b="1" i="0" dirty="0">
                <a:solidFill>
                  <a:srgbClr val="404040"/>
                </a:solidFill>
                <a:effectLst/>
                <a:latin typeface="方正粗黑宋简体" panose="02000000000000000000" pitchFamily="2" charset="-122"/>
                <a:ea typeface="方正粗黑宋简体" panose="02000000000000000000" pitchFamily="2" charset="-122"/>
              </a:rPr>
              <a:t>红岩革命纪念馆</a:t>
            </a:r>
            <a:endParaRPr lang="en-US" altLang="zh-CN" b="1" i="0" dirty="0">
              <a:solidFill>
                <a:srgbClr val="404040"/>
              </a:solidFill>
              <a:effectLst/>
              <a:latin typeface="方正粗黑宋简体" panose="02000000000000000000" pitchFamily="2" charset="-122"/>
              <a:ea typeface="方正粗黑宋简体" panose="02000000000000000000" pitchFamily="2" charset="-122"/>
            </a:endParaRPr>
          </a:p>
          <a:p>
            <a:r>
              <a:rPr lang="en-US" altLang="zh-CN" dirty="0">
                <a:solidFill>
                  <a:srgbClr val="000000"/>
                </a:solidFill>
                <a:latin typeface="华文琥珀" panose="02010800040101010101" pitchFamily="2" charset="-122"/>
                <a:ea typeface="华文琥珀" panose="02010800040101010101" pitchFamily="2" charset="-122"/>
              </a:rPr>
              <a:t>3.</a:t>
            </a:r>
            <a:r>
              <a:rPr lang="zh-CN" altLang="en-US" dirty="0">
                <a:solidFill>
                  <a:srgbClr val="000000"/>
                </a:solidFill>
                <a:latin typeface="方正粗黑宋简体" panose="02000000000000000000" pitchFamily="2" charset="-122"/>
                <a:ea typeface="方正粗黑宋简体" panose="02000000000000000000" pitchFamily="2" charset="-122"/>
              </a:rPr>
              <a:t>刘伯承纪念馆</a:t>
            </a:r>
            <a:endParaRPr lang="zh-CN" altLang="en-US" dirty="0">
              <a:latin typeface="方正粗黑宋简体" panose="02000000000000000000" pitchFamily="2" charset="-122"/>
              <a:ea typeface="方正粗黑宋简体" panose="02000000000000000000" pitchFamily="2" charset="-122"/>
            </a:endParaRPr>
          </a:p>
        </p:txBody>
      </p:sp>
    </p:spTree>
    <p:extLst>
      <p:ext uri="{BB962C8B-B14F-4D97-AF65-F5344CB8AC3E}">
        <p14:creationId xmlns:p14="http://schemas.microsoft.com/office/powerpoint/2010/main" val="39345099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0" end="0"/>
                                            </p:txEl>
                                          </p:spTgt>
                                        </p:tgtEl>
                                        <p:attrNameLst>
                                          <p:attrName>style.visibility</p:attrName>
                                        </p:attrNameLst>
                                      </p:cBhvr>
                                      <p:to>
                                        <p:strVal val="visible"/>
                                      </p:to>
                                    </p:set>
                                    <p:animEffect transition="in" filter="fade">
                                      <p:cBhvr>
                                        <p:cTn id="42" dur="1000"/>
                                        <p:tgtEl>
                                          <p:spTgt spid="4">
                                            <p:txEl>
                                              <p:pRg st="0" end="0"/>
                                            </p:txEl>
                                          </p:spTgt>
                                        </p:tgtEl>
                                      </p:cBhvr>
                                    </p:animEffect>
                                    <p:anim calcmode="lin" valueType="num">
                                      <p:cBhvr>
                                        <p:cTn id="4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1" end="1"/>
                                            </p:txEl>
                                          </p:spTgt>
                                        </p:tgtEl>
                                        <p:attrNameLst>
                                          <p:attrName>style.visibility</p:attrName>
                                        </p:attrNameLst>
                                      </p:cBhvr>
                                      <p:to>
                                        <p:strVal val="visible"/>
                                      </p:to>
                                    </p:set>
                                    <p:animEffect transition="in" filter="fade">
                                      <p:cBhvr>
                                        <p:cTn id="49" dur="1000"/>
                                        <p:tgtEl>
                                          <p:spTgt spid="4">
                                            <p:txEl>
                                              <p:pRg st="1" end="1"/>
                                            </p:txEl>
                                          </p:spTgt>
                                        </p:tgtEl>
                                      </p:cBhvr>
                                    </p:animEffect>
                                    <p:anim calcmode="lin" valueType="num">
                                      <p:cBhvr>
                                        <p:cTn id="5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2" end="2"/>
                                            </p:txEl>
                                          </p:spTgt>
                                        </p:tgtEl>
                                        <p:attrNameLst>
                                          <p:attrName>style.visibility</p:attrName>
                                        </p:attrNameLst>
                                      </p:cBhvr>
                                      <p:to>
                                        <p:strVal val="visible"/>
                                      </p:to>
                                    </p:set>
                                    <p:animEffect transition="in" filter="fade">
                                      <p:cBhvr>
                                        <p:cTn id="56" dur="1000"/>
                                        <p:tgtEl>
                                          <p:spTgt spid="4">
                                            <p:txEl>
                                              <p:pRg st="2" end="2"/>
                                            </p:txEl>
                                          </p:spTgt>
                                        </p:tgtEl>
                                      </p:cBhvr>
                                    </p:animEffect>
                                    <p:anim calcmode="lin" valueType="num">
                                      <p:cBhvr>
                                        <p:cTn id="5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4">
                                            <p:txEl>
                                              <p:pRg st="3" end="3"/>
                                            </p:txEl>
                                          </p:spTgt>
                                        </p:tgtEl>
                                        <p:attrNameLst>
                                          <p:attrName>style.visibility</p:attrName>
                                        </p:attrNameLst>
                                      </p:cBhvr>
                                      <p:to>
                                        <p:strVal val="visible"/>
                                      </p:to>
                                    </p:set>
                                    <p:animEffect transition="in" filter="fade">
                                      <p:cBhvr>
                                        <p:cTn id="63" dur="1000"/>
                                        <p:tgtEl>
                                          <p:spTgt spid="4">
                                            <p:txEl>
                                              <p:pRg st="3" end="3"/>
                                            </p:txEl>
                                          </p:spTgt>
                                        </p:tgtEl>
                                      </p:cBhvr>
                                    </p:animEffect>
                                    <p:anim calcmode="lin" valueType="num">
                                      <p:cBhvr>
                                        <p:cTn id="6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105CA92-B398-4A3F-232F-3BC0DC08CC12}"/>
              </a:ext>
            </a:extLst>
          </p:cNvPr>
          <p:cNvSpPr>
            <a:spLocks noGrp="1"/>
          </p:cNvSpPr>
          <p:nvPr>
            <p:ph type="title"/>
          </p:nvPr>
        </p:nvSpPr>
        <p:spPr>
          <a:xfrm>
            <a:off x="838200" y="344342"/>
            <a:ext cx="10515600" cy="5876348"/>
          </a:xfrm>
          <a:solidFill>
            <a:schemeClr val="accent1">
              <a:lumMod val="40000"/>
              <a:lumOff val="60000"/>
            </a:schemeClr>
          </a:solidFill>
          <a:ln>
            <a:noFill/>
          </a:ln>
          <a:effectLst>
            <a:outerShdw blurRad="107950" dist="12700" dir="5400000" algn="ctr">
              <a:srgbClr val="000000"/>
            </a:outerShdw>
            <a:reflection blurRad="6350" stA="52000" endA="300" endPos="35000" dir="5400000" sy="-100000" algn="bl" rotWithShape="0"/>
          </a:effectLst>
          <a:scene3d>
            <a:camera prst="orthographicFront">
              <a:rot lat="0" lon="0" rev="0"/>
            </a:camera>
            <a:lightRig rig="soft" dir="t">
              <a:rot lat="0" lon="0" rev="0"/>
            </a:lightRig>
          </a:scene3d>
          <a:sp3d contourW="44450" prstMaterial="matte">
            <a:bevelT w="63500" h="63500"/>
            <a:contourClr>
              <a:srgbClr val="FFFFFF"/>
            </a:contourClr>
          </a:sp3d>
        </p:spPr>
        <p:txBody>
          <a:bodyPr/>
          <a:lstStyle/>
          <a:p>
            <a:r>
              <a:rPr lang="zh-CN" altLang="en-US" dirty="0"/>
              <a:t>                          </a:t>
            </a:r>
            <a:r>
              <a:rPr lang="zh-CN" altLang="en-US" sz="9600" dirty="0">
                <a:effectLst>
                  <a:outerShdw blurRad="38100" dist="38100" dir="2700000" algn="tl">
                    <a:srgbClr val="000000">
                      <a:alpha val="43137"/>
                    </a:srgbClr>
                  </a:outerShdw>
                </a:effectLst>
                <a:latin typeface="方正粗黑宋简体" panose="02000000000000000000" pitchFamily="2" charset="-122"/>
                <a:ea typeface="方正粗黑宋简体" panose="02000000000000000000" pitchFamily="2" charset="-122"/>
              </a:rPr>
              <a:t>介绍</a:t>
            </a:r>
          </a:p>
        </p:txBody>
      </p:sp>
    </p:spTree>
    <p:extLst>
      <p:ext uri="{BB962C8B-B14F-4D97-AF65-F5344CB8AC3E}">
        <p14:creationId xmlns:p14="http://schemas.microsoft.com/office/powerpoint/2010/main" val="70624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1CBDC9B-5F5B-860D-16BB-3CE02C04D3AF}"/>
              </a:ext>
            </a:extLst>
          </p:cNvPr>
          <p:cNvSpPr>
            <a:spLocks noGrp="1"/>
          </p:cNvSpPr>
          <p:nvPr>
            <p:ph type="title"/>
          </p:nvPr>
        </p:nvSpPr>
        <p:spPr>
          <a:xfrm>
            <a:off x="206849" y="514753"/>
            <a:ext cx="4867157" cy="948519"/>
          </a:xfrm>
          <a:solidFill>
            <a:schemeClr val="bg2">
              <a:lumMod val="50000"/>
            </a:schemeClr>
          </a:solidFill>
          <a:ln>
            <a:noFill/>
          </a:ln>
          <a:effectLst>
            <a:outerShdw blurRad="107950" dist="12700" dir="5400000" algn="ctr">
              <a:srgbClr val="000000"/>
            </a:outerShdw>
            <a:reflection blurRad="6350" stA="50000" endA="300" endPos="5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r>
              <a:rPr lang="zh-CN" altLang="en-US" b="0" i="0" dirty="0">
                <a:solidFill>
                  <a:srgbClr val="333333"/>
                </a:solidFill>
                <a:effectLst/>
                <a:latin typeface="Helvetica Neue"/>
              </a:rPr>
              <a:t>            </a:t>
            </a:r>
            <a:r>
              <a:rPr lang="en-US" altLang="zh-CN" b="0" i="0" dirty="0">
                <a:solidFill>
                  <a:srgbClr val="333333"/>
                </a:solidFill>
                <a:effectLst/>
                <a:latin typeface="隶书" panose="02010509060101010101" pitchFamily="49" charset="-122"/>
                <a:ea typeface="隶书" panose="02010509060101010101" pitchFamily="49" charset="-122"/>
              </a:rPr>
              <a:t>1.</a:t>
            </a:r>
            <a:r>
              <a:rPr lang="zh-CN" altLang="en-US" b="0" i="0" dirty="0">
                <a:solidFill>
                  <a:srgbClr val="333333"/>
                </a:solidFill>
                <a:effectLst/>
                <a:latin typeface="隶书" panose="02010509060101010101" pitchFamily="49" charset="-122"/>
                <a:ea typeface="隶书" panose="02010509060101010101" pitchFamily="49" charset="-122"/>
              </a:rPr>
              <a:t> </a:t>
            </a:r>
            <a:r>
              <a:rPr lang="zh-CN" altLang="en-US" sz="4800" b="0" i="0" dirty="0">
                <a:solidFill>
                  <a:srgbClr val="333333"/>
                </a:solidFill>
                <a:effectLst/>
                <a:latin typeface="隶书" panose="02010509060101010101" pitchFamily="49" charset="-122"/>
                <a:ea typeface="隶书" panose="02010509060101010101" pitchFamily="49" charset="-122"/>
              </a:rPr>
              <a:t>白公馆</a:t>
            </a:r>
            <a:endParaRPr lang="zh-CN" altLang="en-US" sz="4800" dirty="0">
              <a:latin typeface="隶书" panose="02010509060101010101" pitchFamily="49" charset="-122"/>
              <a:ea typeface="隶书" panose="02010509060101010101" pitchFamily="49" charset="-122"/>
            </a:endParaRPr>
          </a:p>
        </p:txBody>
      </p:sp>
      <p:sp>
        <p:nvSpPr>
          <p:cNvPr id="3" name="内容占位符 2">
            <a:extLst>
              <a:ext uri="{FF2B5EF4-FFF2-40B4-BE49-F238E27FC236}">
                <a16:creationId xmlns:a16="http://schemas.microsoft.com/office/drawing/2014/main" id="{B2F37C8E-D1DE-D4D4-F825-04588F4A23A8}"/>
              </a:ext>
            </a:extLst>
          </p:cNvPr>
          <p:cNvSpPr>
            <a:spLocks noGrp="1"/>
          </p:cNvSpPr>
          <p:nvPr>
            <p:ph idx="1"/>
          </p:nvPr>
        </p:nvSpPr>
        <p:spPr>
          <a:xfrm>
            <a:off x="5602406" y="514753"/>
            <a:ext cx="5752982" cy="5397026"/>
          </a:xfrm>
          <a:solidFill>
            <a:schemeClr val="accent1">
              <a:lumMod val="60000"/>
              <a:lumOff val="40000"/>
            </a:schemeClr>
          </a:solidFill>
        </p:spPr>
        <p:txBody>
          <a:bodyPr>
            <a:normAutofit/>
          </a:bodyPr>
          <a:lstStyle/>
          <a:p>
            <a:pPr algn="l"/>
            <a:r>
              <a:rPr lang="zh-CN" altLang="en-US" sz="2100" b="0" i="0" dirty="0">
                <a:solidFill>
                  <a:srgbClr val="333333"/>
                </a:solidFill>
                <a:effectLst/>
                <a:latin typeface="隶书" panose="02010509060101010101" pitchFamily="49" charset="-122"/>
                <a:ea typeface="隶书" panose="02010509060101010101" pitchFamily="49" charset="-122"/>
              </a:rPr>
              <a:t>白公馆位于重庆市沙坪坝区</a:t>
            </a:r>
            <a:r>
              <a:rPr lang="zh-CN" altLang="en-US" sz="2100" b="0" i="0" u="none" strike="noStrike" dirty="0">
                <a:solidFill>
                  <a:srgbClr val="136EC2"/>
                </a:solidFill>
                <a:effectLst/>
                <a:latin typeface="隶书" panose="02010509060101010101" pitchFamily="49" charset="-122"/>
                <a:ea typeface="隶书" panose="02010509060101010101" pitchFamily="49" charset="-122"/>
                <a:hlinkClick r:id="rId2"/>
              </a:rPr>
              <a:t>歌乐山</a:t>
            </a:r>
            <a:r>
              <a:rPr lang="zh-CN" altLang="en-US" sz="2100" b="0" i="0" dirty="0">
                <a:solidFill>
                  <a:srgbClr val="333333"/>
                </a:solidFill>
                <a:effectLst/>
                <a:latin typeface="隶书" panose="02010509060101010101" pitchFamily="49" charset="-122"/>
                <a:ea typeface="隶书" panose="02010509060101010101" pitchFamily="49" charset="-122"/>
              </a:rPr>
              <a:t>，是一处缅怀英烈并让人为之扼腕叹息的革命遗迹。</a:t>
            </a:r>
          </a:p>
          <a:p>
            <a:pPr algn="l"/>
            <a:r>
              <a:rPr lang="zh-CN" altLang="en-US" sz="2100" b="0" i="0" dirty="0">
                <a:solidFill>
                  <a:srgbClr val="333333"/>
                </a:solidFill>
                <a:effectLst/>
                <a:latin typeface="隶书" panose="02010509060101010101" pitchFamily="49" charset="-122"/>
                <a:ea typeface="隶书" panose="02010509060101010101" pitchFamily="49" charset="-122"/>
              </a:rPr>
              <a:t>白公馆，原本是四川军阀</a:t>
            </a:r>
            <a:r>
              <a:rPr lang="zh-CN" altLang="en-US" sz="2100" b="0" i="0" u="none" strike="noStrike" dirty="0">
                <a:solidFill>
                  <a:srgbClr val="136EC2"/>
                </a:solidFill>
                <a:effectLst/>
                <a:latin typeface="隶书" panose="02010509060101010101" pitchFamily="49" charset="-122"/>
                <a:ea typeface="隶书" panose="02010509060101010101" pitchFamily="49" charset="-122"/>
                <a:hlinkClick r:id="rId3"/>
              </a:rPr>
              <a:t>白驹</a:t>
            </a:r>
            <a:r>
              <a:rPr lang="zh-CN" altLang="en-US" sz="2100" b="0" i="0" dirty="0">
                <a:solidFill>
                  <a:srgbClr val="333333"/>
                </a:solidFill>
                <a:effectLst/>
                <a:latin typeface="隶书" panose="02010509060101010101" pitchFamily="49" charset="-122"/>
                <a:ea typeface="隶书" panose="02010509060101010101" pitchFamily="49" charset="-122"/>
              </a:rPr>
              <a:t>的郊外别墅，因白驹自诩为唐代大诗人白居易的后代，便附庸风雅用诗人的字号“香山居士”前面二字，为自己的别墅取名为“香山别墅”。而附近老百姓还是习惯性的按照当地的习俗称为“白公馆”。</a:t>
            </a:r>
            <a:r>
              <a:rPr lang="en-US" altLang="zh-CN" sz="2100" b="0" i="0" dirty="0">
                <a:solidFill>
                  <a:srgbClr val="333333"/>
                </a:solidFill>
                <a:effectLst/>
                <a:latin typeface="隶书" panose="02010509060101010101" pitchFamily="49" charset="-122"/>
                <a:ea typeface="隶书" panose="02010509060101010101" pitchFamily="49" charset="-122"/>
              </a:rPr>
              <a:t>1939</a:t>
            </a:r>
            <a:r>
              <a:rPr lang="zh-CN" altLang="en-US" sz="2100" b="0" i="0" dirty="0">
                <a:solidFill>
                  <a:srgbClr val="333333"/>
                </a:solidFill>
                <a:effectLst/>
                <a:latin typeface="隶书" panose="02010509060101010101" pitchFamily="49" charset="-122"/>
                <a:ea typeface="隶书" panose="02010509060101010101" pitchFamily="49" charset="-122"/>
              </a:rPr>
              <a:t>年军统局用</a:t>
            </a:r>
            <a:r>
              <a:rPr lang="en-US" altLang="zh-CN" sz="2100" b="0" i="0" dirty="0">
                <a:solidFill>
                  <a:srgbClr val="333333"/>
                </a:solidFill>
                <a:effectLst/>
                <a:latin typeface="隶书" panose="02010509060101010101" pitchFamily="49" charset="-122"/>
                <a:ea typeface="隶书" panose="02010509060101010101" pitchFamily="49" charset="-122"/>
              </a:rPr>
              <a:t>30</a:t>
            </a:r>
            <a:r>
              <a:rPr lang="zh-CN" altLang="en-US" sz="2100" b="0" i="0" dirty="0">
                <a:solidFill>
                  <a:srgbClr val="333333"/>
                </a:solidFill>
                <a:effectLst/>
                <a:latin typeface="隶书" panose="02010509060101010101" pitchFamily="49" charset="-122"/>
                <a:ea typeface="隶书" panose="02010509060101010101" pitchFamily="49" charset="-122"/>
              </a:rPr>
              <a:t>两黄金将其强行购买，改成秘密监狱。白公馆关押人员最多时达</a:t>
            </a:r>
            <a:r>
              <a:rPr lang="en-US" altLang="zh-CN" sz="2100" b="0" i="0" dirty="0">
                <a:solidFill>
                  <a:srgbClr val="333333"/>
                </a:solidFill>
                <a:effectLst/>
                <a:latin typeface="隶书" panose="02010509060101010101" pitchFamily="49" charset="-122"/>
                <a:ea typeface="隶书" panose="02010509060101010101" pitchFamily="49" charset="-122"/>
              </a:rPr>
              <a:t>100</a:t>
            </a:r>
            <a:r>
              <a:rPr lang="zh-CN" altLang="en-US" sz="2100" b="0" i="0" dirty="0">
                <a:solidFill>
                  <a:srgbClr val="333333"/>
                </a:solidFill>
                <a:effectLst/>
                <a:latin typeface="隶书" panose="02010509060101010101" pitchFamily="49" charset="-122"/>
                <a:ea typeface="隶书" panose="02010509060101010101" pitchFamily="49" charset="-122"/>
              </a:rPr>
              <a:t>多人，并且关押的都是军统局认为案情比较严重或是级别比较高的人。</a:t>
            </a:r>
          </a:p>
          <a:p>
            <a:endParaRPr lang="zh-CN" altLang="en-US" dirty="0"/>
          </a:p>
        </p:txBody>
      </p:sp>
      <p:sp>
        <p:nvSpPr>
          <p:cNvPr id="4" name="文本占位符 3">
            <a:extLst>
              <a:ext uri="{FF2B5EF4-FFF2-40B4-BE49-F238E27FC236}">
                <a16:creationId xmlns:a16="http://schemas.microsoft.com/office/drawing/2014/main" id="{D59F778D-3389-13B3-86F2-E34D5BEA0221}"/>
              </a:ext>
            </a:extLst>
          </p:cNvPr>
          <p:cNvSpPr>
            <a:spLocks noGrp="1"/>
          </p:cNvSpPr>
          <p:nvPr>
            <p:ph type="body" sz="half" idx="2"/>
          </p:nvPr>
        </p:nvSpPr>
        <p:spPr>
          <a:xfrm>
            <a:off x="128594" y="2679872"/>
            <a:ext cx="2043981" cy="3189115"/>
          </a:xfrm>
        </p:spPr>
        <p:txBody>
          <a:bodyPr/>
          <a:lstStyle/>
          <a:p>
            <a:endParaRPr lang="zh-CN" altLang="en-US" dirty="0"/>
          </a:p>
        </p:txBody>
      </p:sp>
      <p:pic>
        <p:nvPicPr>
          <p:cNvPr id="2050" name="Picture 2">
            <a:extLst>
              <a:ext uri="{FF2B5EF4-FFF2-40B4-BE49-F238E27FC236}">
                <a16:creationId xmlns:a16="http://schemas.microsoft.com/office/drawing/2014/main" id="{E06C9436-4F26-4EFE-B236-60F7617FF8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308" y="1651380"/>
            <a:ext cx="4923880" cy="4209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2240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EC084DF-F2F1-9F6F-1D7E-4845E9B56C05}"/>
              </a:ext>
            </a:extLst>
          </p:cNvPr>
          <p:cNvSpPr>
            <a:spLocks noGrp="1"/>
          </p:cNvSpPr>
          <p:nvPr>
            <p:ph type="title"/>
          </p:nvPr>
        </p:nvSpPr>
        <p:spPr>
          <a:solidFill>
            <a:schemeClr val="accent1">
              <a:lumMod val="60000"/>
              <a:lumOff val="40000"/>
            </a:schemeClr>
          </a:solidFill>
          <a:ln>
            <a:noFill/>
          </a:ln>
          <a:effectLst>
            <a:outerShdw blurRad="50800" dist="38100" dir="18900000" algn="bl" rotWithShape="0">
              <a:prstClr val="black">
                <a:alpha val="40000"/>
              </a:prstClr>
            </a:outerShdw>
          </a:effectLst>
          <a:scene3d>
            <a:camera prst="orthographicFront">
              <a:rot lat="0" lon="0" rev="0"/>
            </a:camera>
            <a:lightRig rig="soft" dir="t">
              <a:rot lat="0" lon="0" rev="0"/>
            </a:lightRig>
          </a:scene3d>
          <a:sp3d contourW="44450" prstMaterial="matte">
            <a:bevelT w="63500" h="63500" prst="hardEdge"/>
            <a:contourClr>
              <a:srgbClr val="FFFFFF"/>
            </a:contourClr>
          </a:sp3d>
        </p:spPr>
        <p:txBody>
          <a:bodyPr/>
          <a:lstStyle/>
          <a:p>
            <a:r>
              <a:rPr lang="zh-CN" altLang="en-US" sz="6600" b="0" i="0" dirty="0">
                <a:solidFill>
                  <a:srgbClr val="333333"/>
                </a:solidFill>
                <a:effectLst/>
                <a:latin typeface="隶书" panose="02010509060101010101" pitchFamily="49" charset="-122"/>
                <a:ea typeface="隶书" panose="02010509060101010101" pitchFamily="49" charset="-122"/>
              </a:rPr>
              <a:t>白公馆</a:t>
            </a:r>
            <a:endParaRPr lang="zh-CN" altLang="en-US" dirty="0"/>
          </a:p>
        </p:txBody>
      </p:sp>
      <p:sp>
        <p:nvSpPr>
          <p:cNvPr id="3" name="内容占位符 2">
            <a:extLst>
              <a:ext uri="{FF2B5EF4-FFF2-40B4-BE49-F238E27FC236}">
                <a16:creationId xmlns:a16="http://schemas.microsoft.com/office/drawing/2014/main" id="{34330C47-62DE-2716-F8A4-306D17E96B53}"/>
              </a:ext>
            </a:extLst>
          </p:cNvPr>
          <p:cNvSpPr>
            <a:spLocks noGrp="1"/>
          </p:cNvSpPr>
          <p:nvPr>
            <p:ph sz="half" idx="1"/>
          </p:nvPr>
        </p:nvSpPr>
        <p:spPr>
          <a:xfrm>
            <a:off x="838200" y="1825625"/>
            <a:ext cx="5181600" cy="4351338"/>
          </a:xfrm>
          <a:solidFill>
            <a:schemeClr val="bg1">
              <a:lumMod val="75000"/>
            </a:schemeClr>
          </a:solidFill>
        </p:spPr>
        <p:txBody>
          <a:bodyPr>
            <a:normAutofit fontScale="62500" lnSpcReduction="20000"/>
          </a:bodyPr>
          <a:lstStyle/>
          <a:p>
            <a:pPr algn="l"/>
            <a:r>
              <a:rPr lang="zh-CN" altLang="en-US" sz="3300" b="0" i="0" dirty="0">
                <a:solidFill>
                  <a:srgbClr val="000000"/>
                </a:solidFill>
                <a:effectLst/>
                <a:latin typeface="隶书" panose="02010509060101010101" pitchFamily="49" charset="-122"/>
                <a:ea typeface="隶书" panose="02010509060101010101" pitchFamily="49" charset="-122"/>
              </a:rPr>
              <a:t>白公馆监狱旧址位于歌乐山松林坡南山下，地处歌乐山腰，地势险峻。白公馆建于</a:t>
            </a:r>
            <a:r>
              <a:rPr lang="en-US" altLang="zh-CN" sz="3300" b="0" i="0" dirty="0">
                <a:solidFill>
                  <a:srgbClr val="000000"/>
                </a:solidFill>
                <a:effectLst/>
                <a:latin typeface="隶书" panose="02010509060101010101" pitchFamily="49" charset="-122"/>
                <a:ea typeface="隶书" panose="02010509060101010101" pitchFamily="49" charset="-122"/>
              </a:rPr>
              <a:t>20</a:t>
            </a:r>
            <a:r>
              <a:rPr lang="zh-CN" altLang="en-US" sz="3300" b="0" i="0" dirty="0">
                <a:solidFill>
                  <a:srgbClr val="000000"/>
                </a:solidFill>
                <a:effectLst/>
                <a:latin typeface="隶书" panose="02010509060101010101" pitchFamily="49" charset="-122"/>
                <a:ea typeface="隶书" panose="02010509060101010101" pitchFamily="49" charset="-122"/>
              </a:rPr>
              <a:t>世纪</a:t>
            </a:r>
            <a:r>
              <a:rPr lang="en-US" altLang="zh-CN" sz="3300" b="0" i="0" dirty="0">
                <a:solidFill>
                  <a:srgbClr val="000000"/>
                </a:solidFill>
                <a:effectLst/>
                <a:latin typeface="隶书" panose="02010509060101010101" pitchFamily="49" charset="-122"/>
                <a:ea typeface="隶书" panose="02010509060101010101" pitchFamily="49" charset="-122"/>
              </a:rPr>
              <a:t>30</a:t>
            </a:r>
            <a:r>
              <a:rPr lang="zh-CN" altLang="en-US" sz="3300" b="0" i="0" dirty="0">
                <a:solidFill>
                  <a:srgbClr val="000000"/>
                </a:solidFill>
                <a:effectLst/>
                <a:latin typeface="隶书" panose="02010509060101010101" pitchFamily="49" charset="-122"/>
                <a:ea typeface="隶书" panose="02010509060101010101" pitchFamily="49" charset="-122"/>
              </a:rPr>
              <a:t>年代，系土砖木结构，总建筑面积</a:t>
            </a:r>
            <a:r>
              <a:rPr lang="en-US" altLang="zh-CN" sz="3300" b="0" i="0" dirty="0">
                <a:solidFill>
                  <a:srgbClr val="000000"/>
                </a:solidFill>
                <a:effectLst/>
                <a:latin typeface="隶书" panose="02010509060101010101" pitchFamily="49" charset="-122"/>
                <a:ea typeface="隶书" panose="02010509060101010101" pitchFamily="49" charset="-122"/>
              </a:rPr>
              <a:t>1131</a:t>
            </a:r>
            <a:r>
              <a:rPr lang="zh-CN" altLang="en-US" sz="3300" b="0" i="0" dirty="0">
                <a:solidFill>
                  <a:srgbClr val="000000"/>
                </a:solidFill>
                <a:effectLst/>
                <a:latin typeface="隶书" panose="02010509060101010101" pitchFamily="49" charset="-122"/>
                <a:ea typeface="隶书" panose="02010509060101010101" pitchFamily="49" charset="-122"/>
              </a:rPr>
              <a:t>平方米，原为四川军阀白驹的郊外别墅。</a:t>
            </a:r>
            <a:r>
              <a:rPr lang="en-US" altLang="zh-CN" sz="3300" b="0" i="0" dirty="0">
                <a:solidFill>
                  <a:srgbClr val="000000"/>
                </a:solidFill>
                <a:effectLst/>
                <a:latin typeface="隶书" panose="02010509060101010101" pitchFamily="49" charset="-122"/>
                <a:ea typeface="隶书" panose="02010509060101010101" pitchFamily="49" charset="-122"/>
              </a:rPr>
              <a:t>1939</a:t>
            </a:r>
            <a:r>
              <a:rPr lang="zh-CN" altLang="en-US" sz="3300" b="0" i="0" dirty="0">
                <a:solidFill>
                  <a:srgbClr val="000000"/>
                </a:solidFill>
                <a:effectLst/>
                <a:latin typeface="隶书" panose="02010509060101010101" pitchFamily="49" charset="-122"/>
                <a:ea typeface="隶书" panose="02010509060101010101" pitchFamily="49" charset="-122"/>
              </a:rPr>
              <a:t>年，军统特务头子戴笠亲临歌乐山下选址，看重此地后用重金强行将其买下作为看守所。从此大门终年关闭，改从侧门进出，原住房改为牢房，一间终年不见阳光的地下储藏室改为地牢，原防空洞改为刑讯洞。</a:t>
            </a:r>
            <a:r>
              <a:rPr lang="en-US" altLang="zh-CN" sz="3300" b="0" i="0" dirty="0">
                <a:solidFill>
                  <a:srgbClr val="000000"/>
                </a:solidFill>
                <a:effectLst/>
                <a:latin typeface="隶书" panose="02010509060101010101" pitchFamily="49" charset="-122"/>
                <a:ea typeface="隶书" panose="02010509060101010101" pitchFamily="49" charset="-122"/>
              </a:rPr>
              <a:t>1943</a:t>
            </a:r>
            <a:r>
              <a:rPr lang="zh-CN" altLang="en-US" sz="3300" b="0" i="0" dirty="0">
                <a:solidFill>
                  <a:srgbClr val="000000"/>
                </a:solidFill>
                <a:effectLst/>
                <a:latin typeface="隶书" panose="02010509060101010101" pitchFamily="49" charset="-122"/>
                <a:ea typeface="隶书" panose="02010509060101010101" pitchFamily="49" charset="-122"/>
              </a:rPr>
              <a:t>年中美合作所成立，白公馆改为美军来华人员第三招待所，关押人员全部转囚渣滓洞，直到</a:t>
            </a:r>
            <a:r>
              <a:rPr lang="en-US" altLang="zh-CN" sz="3300" b="0" i="0" dirty="0">
                <a:solidFill>
                  <a:srgbClr val="000000"/>
                </a:solidFill>
                <a:effectLst/>
                <a:latin typeface="隶书" panose="02010509060101010101" pitchFamily="49" charset="-122"/>
                <a:ea typeface="隶书" panose="02010509060101010101" pitchFamily="49" charset="-122"/>
              </a:rPr>
              <a:t>1945</a:t>
            </a:r>
            <a:r>
              <a:rPr lang="zh-CN" altLang="en-US" sz="3300" b="0" i="0" dirty="0">
                <a:solidFill>
                  <a:srgbClr val="000000"/>
                </a:solidFill>
                <a:effectLst/>
                <a:latin typeface="隶书" panose="02010509060101010101" pitchFamily="49" charset="-122"/>
                <a:ea typeface="隶书" panose="02010509060101010101" pitchFamily="49" charset="-122"/>
              </a:rPr>
              <a:t>年中美合作所撤离后，白公馆才又重新作为看守所。中美合作所撤离后，白公馆还曾作为汉奸拘留所关押过大汉奸周佛海等人。抗战胜利后，白公馆</a:t>
            </a:r>
            <a:endParaRPr lang="zh-CN" altLang="en-US" dirty="0"/>
          </a:p>
        </p:txBody>
      </p:sp>
      <p:sp>
        <p:nvSpPr>
          <p:cNvPr id="4" name="内容占位符 3">
            <a:extLst>
              <a:ext uri="{FF2B5EF4-FFF2-40B4-BE49-F238E27FC236}">
                <a16:creationId xmlns:a16="http://schemas.microsoft.com/office/drawing/2014/main" id="{3C454FBC-70CE-AB6D-D572-9DB60B2E1AAE}"/>
              </a:ext>
            </a:extLst>
          </p:cNvPr>
          <p:cNvSpPr>
            <a:spLocks noGrp="1"/>
          </p:cNvSpPr>
          <p:nvPr>
            <p:ph sz="half" idx="2"/>
          </p:nvPr>
        </p:nvSpPr>
        <p:spPr>
          <a:xfrm>
            <a:off x="6096000" y="1825625"/>
            <a:ext cx="5257800" cy="4351338"/>
          </a:xfrm>
          <a:solidFill>
            <a:schemeClr val="bg1">
              <a:lumMod val="75000"/>
            </a:schemeClr>
          </a:solidFill>
        </p:spPr>
        <p:txBody>
          <a:bodyPr>
            <a:normAutofit fontScale="62500" lnSpcReduction="20000"/>
          </a:bodyPr>
          <a:lstStyle/>
          <a:p>
            <a:r>
              <a:rPr lang="zh-CN" altLang="en-US" dirty="0">
                <a:solidFill>
                  <a:srgbClr val="000000"/>
                </a:solidFill>
                <a:latin typeface="隶书" panose="02010509060101010101" pitchFamily="49" charset="-122"/>
                <a:ea typeface="隶书" panose="02010509060101010101" pitchFamily="49" charset="-122"/>
              </a:rPr>
              <a:t>被作为特别看守所。</a:t>
            </a:r>
            <a:r>
              <a:rPr lang="en-US" altLang="zh-CN" dirty="0">
                <a:solidFill>
                  <a:srgbClr val="000000"/>
                </a:solidFill>
                <a:latin typeface="隶书" panose="02010509060101010101" pitchFamily="49" charset="-122"/>
                <a:ea typeface="隶书" panose="02010509060101010101" pitchFamily="49" charset="-122"/>
              </a:rPr>
              <a:t>1947</a:t>
            </a:r>
            <a:r>
              <a:rPr lang="zh-CN" altLang="en-US" dirty="0">
                <a:solidFill>
                  <a:srgbClr val="000000"/>
                </a:solidFill>
                <a:latin typeface="隶书" panose="02010509060101010101" pitchFamily="49" charset="-122"/>
                <a:ea typeface="隶书" panose="02010509060101010101" pitchFamily="49" charset="-122"/>
              </a:rPr>
              <a:t>年春，渣滓洞的“人犯”被迁回白公馆关押。在这里关押的均属所谓“案情重要”的政治犯，如抗日爱国将领黄显声将军、共产党员宋绮云夫妇及幼子“小萝卜头”、同济大学校长周均时、</a:t>
            </a:r>
            <a:r>
              <a:rPr lang="en-US" altLang="zh-CN" dirty="0">
                <a:solidFill>
                  <a:srgbClr val="000000"/>
                </a:solidFill>
                <a:latin typeface="隶书" panose="02010509060101010101" pitchFamily="49" charset="-122"/>
                <a:ea typeface="隶书" panose="02010509060101010101" pitchFamily="49" charset="-122"/>
              </a:rPr>
              <a:t>《</a:t>
            </a:r>
            <a:r>
              <a:rPr lang="zh-CN" altLang="en-US" dirty="0">
                <a:solidFill>
                  <a:srgbClr val="000000"/>
                </a:solidFill>
                <a:latin typeface="隶书" panose="02010509060101010101" pitchFamily="49" charset="-122"/>
                <a:ea typeface="隶书" panose="02010509060101010101" pitchFamily="49" charset="-122"/>
              </a:rPr>
              <a:t>红岩</a:t>
            </a:r>
            <a:r>
              <a:rPr lang="en-US" altLang="zh-CN" dirty="0">
                <a:solidFill>
                  <a:srgbClr val="000000"/>
                </a:solidFill>
                <a:latin typeface="隶书" panose="02010509060101010101" pitchFamily="49" charset="-122"/>
                <a:ea typeface="隶书" panose="02010509060101010101" pitchFamily="49" charset="-122"/>
              </a:rPr>
              <a:t>》</a:t>
            </a:r>
            <a:r>
              <a:rPr lang="zh-CN" altLang="en-US" dirty="0">
                <a:solidFill>
                  <a:srgbClr val="000000"/>
                </a:solidFill>
                <a:latin typeface="隶书" panose="02010509060101010101" pitchFamily="49" charset="-122"/>
                <a:ea typeface="隶书" panose="02010509060101010101" pitchFamily="49" charset="-122"/>
              </a:rPr>
              <a:t>小说中“成岗”的生活原型陈然、“刘思扬”的生活原型刘国鋕等，关押人员最多时达</a:t>
            </a:r>
            <a:r>
              <a:rPr lang="en-US" altLang="zh-CN" dirty="0">
                <a:solidFill>
                  <a:srgbClr val="000000"/>
                </a:solidFill>
                <a:latin typeface="隶书" panose="02010509060101010101" pitchFamily="49" charset="-122"/>
                <a:ea typeface="隶书" panose="02010509060101010101" pitchFamily="49" charset="-122"/>
              </a:rPr>
              <a:t>100</a:t>
            </a:r>
            <a:r>
              <a:rPr lang="zh-CN" altLang="en-US" dirty="0">
                <a:solidFill>
                  <a:srgbClr val="000000"/>
                </a:solidFill>
                <a:latin typeface="隶书" panose="02010509060101010101" pitchFamily="49" charset="-122"/>
                <a:ea typeface="隶书" panose="02010509060101010101" pitchFamily="49" charset="-122"/>
              </a:rPr>
              <a:t>余人。</a:t>
            </a:r>
            <a:r>
              <a:rPr lang="en-US" altLang="zh-CN" dirty="0">
                <a:solidFill>
                  <a:srgbClr val="000000"/>
                </a:solidFill>
                <a:latin typeface="隶书" panose="02010509060101010101" pitchFamily="49" charset="-122"/>
                <a:ea typeface="隶书" panose="02010509060101010101" pitchFamily="49" charset="-122"/>
              </a:rPr>
              <a:t>1949</a:t>
            </a:r>
            <a:r>
              <a:rPr lang="zh-CN" altLang="en-US" dirty="0">
                <a:solidFill>
                  <a:srgbClr val="000000"/>
                </a:solidFill>
                <a:latin typeface="隶书" panose="02010509060101010101" pitchFamily="49" charset="-122"/>
                <a:ea typeface="隶书" panose="02010509060101010101" pitchFamily="49" charset="-122"/>
              </a:rPr>
              <a:t>年</a:t>
            </a:r>
            <a:r>
              <a:rPr lang="en-US" altLang="zh-CN" dirty="0">
                <a:solidFill>
                  <a:srgbClr val="000000"/>
                </a:solidFill>
                <a:latin typeface="隶书" panose="02010509060101010101" pitchFamily="49" charset="-122"/>
                <a:ea typeface="隶书" panose="02010509060101010101" pitchFamily="49" charset="-122"/>
              </a:rPr>
              <a:t>11</a:t>
            </a:r>
            <a:r>
              <a:rPr lang="zh-CN" altLang="en-US" dirty="0">
                <a:solidFill>
                  <a:srgbClr val="000000"/>
                </a:solidFill>
                <a:latin typeface="隶书" panose="02010509060101010101" pitchFamily="49" charset="-122"/>
                <a:ea typeface="隶书" panose="02010509060101010101" pitchFamily="49" charset="-122"/>
              </a:rPr>
              <a:t>月</a:t>
            </a:r>
            <a:r>
              <a:rPr lang="en-US" altLang="zh-CN" dirty="0">
                <a:solidFill>
                  <a:srgbClr val="000000"/>
                </a:solidFill>
                <a:latin typeface="隶书" panose="02010509060101010101" pitchFamily="49" charset="-122"/>
                <a:ea typeface="隶书" panose="02010509060101010101" pitchFamily="49" charset="-122"/>
              </a:rPr>
              <a:t>27</a:t>
            </a:r>
            <a:r>
              <a:rPr lang="zh-CN" altLang="en-US" dirty="0">
                <a:solidFill>
                  <a:srgbClr val="000000"/>
                </a:solidFill>
                <a:latin typeface="隶书" panose="02010509060101010101" pitchFamily="49" charset="-122"/>
                <a:ea typeface="隶书" panose="02010509060101010101" pitchFamily="49" charset="-122"/>
              </a:rPr>
              <a:t>日，军统特务将关押在白公馆的革命志士分批秘密押往松林坡，进行疯狂大屠杀，仅</a:t>
            </a:r>
            <a:r>
              <a:rPr lang="en-US" altLang="zh-CN" dirty="0">
                <a:solidFill>
                  <a:srgbClr val="000000"/>
                </a:solidFill>
                <a:latin typeface="隶书" panose="02010509060101010101" pitchFamily="49" charset="-122"/>
                <a:ea typeface="隶书" panose="02010509060101010101" pitchFamily="49" charset="-122"/>
              </a:rPr>
              <a:t>19</a:t>
            </a:r>
            <a:r>
              <a:rPr lang="zh-CN" altLang="en-US" dirty="0">
                <a:solidFill>
                  <a:srgbClr val="000000"/>
                </a:solidFill>
                <a:latin typeface="隶书" panose="02010509060101010101" pitchFamily="49" charset="-122"/>
                <a:ea typeface="隶书" panose="02010509060101010101" pitchFamily="49" charset="-122"/>
              </a:rPr>
              <a:t>人脱险。新中国成立后，白公馆成为改造国民党战犯管理所，而大屠杀主要策划者国民党军统特务徐远举也曾戏剧性地被关押于此。</a:t>
            </a:r>
          </a:p>
          <a:p>
            <a:r>
              <a:rPr lang="zh-CN" altLang="en-US" dirty="0">
                <a:solidFill>
                  <a:srgbClr val="000000"/>
                </a:solidFill>
                <a:latin typeface="隶书" panose="02010509060101010101" pitchFamily="49" charset="-122"/>
                <a:ea typeface="隶书" panose="02010509060101010101" pitchFamily="49" charset="-122"/>
              </a:rPr>
              <a:t>白公馆监狱旧址为全国重点文物保护单位。</a:t>
            </a:r>
          </a:p>
          <a:p>
            <a:endParaRPr lang="zh-CN" altLang="en-US" dirty="0"/>
          </a:p>
        </p:txBody>
      </p:sp>
    </p:spTree>
    <p:extLst>
      <p:ext uri="{BB962C8B-B14F-4D97-AF65-F5344CB8AC3E}">
        <p14:creationId xmlns:p14="http://schemas.microsoft.com/office/powerpoint/2010/main" val="6730392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ipe(down)">
                                      <p:cBhvr>
                                        <p:cTn id="1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3" name="标题 5232">
            <a:extLst>
              <a:ext uri="{FF2B5EF4-FFF2-40B4-BE49-F238E27FC236}">
                <a16:creationId xmlns:a16="http://schemas.microsoft.com/office/drawing/2014/main" id="{323773AB-B98D-0919-B5E2-5728E0DCC516}"/>
              </a:ext>
            </a:extLst>
          </p:cNvPr>
          <p:cNvSpPr>
            <a:spLocks noGrp="1"/>
          </p:cNvSpPr>
          <p:nvPr>
            <p:ph type="title"/>
          </p:nvPr>
        </p:nvSpPr>
        <p:spPr>
          <a:solidFill>
            <a:schemeClr val="accent1">
              <a:lumMod val="60000"/>
              <a:lumOff val="40000"/>
            </a:schemeClr>
          </a:solidFill>
          <a:ln>
            <a:noFill/>
          </a:ln>
          <a:effectLst>
            <a:outerShdw blurRad="50800" dist="38100" algn="l" rotWithShape="0">
              <a:prstClr val="black">
                <a:alpha val="40000"/>
              </a:prstClr>
            </a:outerShdw>
          </a:effectLst>
          <a:scene3d>
            <a:camera prst="orthographicFront">
              <a:rot lat="0" lon="0" rev="0"/>
            </a:camera>
            <a:lightRig rig="soft" dir="t">
              <a:rot lat="0" lon="0" rev="0"/>
            </a:lightRig>
          </a:scene3d>
          <a:sp3d contourW="44450" prstMaterial="matte">
            <a:bevelT w="63500" h="63500" prst="relaxedInset"/>
            <a:contourClr>
              <a:srgbClr val="FFFFFF"/>
            </a:contourClr>
          </a:sp3d>
        </p:spPr>
        <p:txBody>
          <a:bodyPr/>
          <a:lstStyle/>
          <a:p>
            <a:r>
              <a:rPr lang="zh-CN" altLang="en-US" sz="4400" b="0" i="0" dirty="0">
                <a:solidFill>
                  <a:srgbClr val="333333"/>
                </a:solidFill>
                <a:effectLst/>
                <a:latin typeface="隶书" panose="02010509060101010101" pitchFamily="49" charset="-122"/>
                <a:ea typeface="隶书" panose="02010509060101010101" pitchFamily="49" charset="-122"/>
              </a:rPr>
              <a:t>             白公馆 图片</a:t>
            </a:r>
            <a:endParaRPr lang="zh-CN" altLang="en-US" dirty="0"/>
          </a:p>
        </p:txBody>
      </p:sp>
      <p:pic>
        <p:nvPicPr>
          <p:cNvPr id="5237" name="Picture 6">
            <a:extLst>
              <a:ext uri="{FF2B5EF4-FFF2-40B4-BE49-F238E27FC236}">
                <a16:creationId xmlns:a16="http://schemas.microsoft.com/office/drawing/2014/main" id="{C402DEAC-B493-57E9-C220-F29576713D2A}"/>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201" y="2005734"/>
            <a:ext cx="4762500" cy="4351338"/>
          </a:xfrm>
          <a:prstGeom prst="rect">
            <a:avLst/>
          </a:prstGeom>
          <a:noFill/>
          <a:extLst>
            <a:ext uri="{909E8E84-426E-40DD-AFC4-6F175D3DCCD1}">
              <a14:hiddenFill xmlns:a14="http://schemas.microsoft.com/office/drawing/2010/main">
                <a:solidFill>
                  <a:srgbClr val="FFFFFF"/>
                </a:solidFill>
              </a14:hiddenFill>
            </a:ext>
          </a:extLst>
        </p:spPr>
      </p:pic>
      <p:pic>
        <p:nvPicPr>
          <p:cNvPr id="5238" name="Picture 8">
            <a:extLst>
              <a:ext uri="{FF2B5EF4-FFF2-40B4-BE49-F238E27FC236}">
                <a16:creationId xmlns:a16="http://schemas.microsoft.com/office/drawing/2014/main" id="{76A88A75-B202-AF34-62F6-6E442EC08C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054225"/>
            <a:ext cx="2840181" cy="2095211"/>
          </a:xfrm>
          <a:prstGeom prst="rect">
            <a:avLst/>
          </a:prstGeom>
          <a:noFill/>
          <a:extLst>
            <a:ext uri="{909E8E84-426E-40DD-AFC4-6F175D3DCCD1}">
              <a14:hiddenFill xmlns:a14="http://schemas.microsoft.com/office/drawing/2010/main">
                <a:solidFill>
                  <a:srgbClr val="FFFFFF"/>
                </a:solidFill>
              </a14:hiddenFill>
            </a:ext>
          </a:extLst>
        </p:spPr>
      </p:pic>
      <p:pic>
        <p:nvPicPr>
          <p:cNvPr id="5239" name="Picture 10">
            <a:extLst>
              <a:ext uri="{FF2B5EF4-FFF2-40B4-BE49-F238E27FC236}">
                <a16:creationId xmlns:a16="http://schemas.microsoft.com/office/drawing/2014/main" id="{421590E0-F045-A838-830C-7EC2399DBC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4324350"/>
            <a:ext cx="4191000" cy="2032722"/>
          </a:xfrm>
          <a:prstGeom prst="rect">
            <a:avLst/>
          </a:prstGeom>
          <a:noFill/>
          <a:extLst>
            <a:ext uri="{909E8E84-426E-40DD-AFC4-6F175D3DCCD1}">
              <a14:hiddenFill xmlns:a14="http://schemas.microsoft.com/office/drawing/2010/main">
                <a:solidFill>
                  <a:srgbClr val="FFFFFF"/>
                </a:solidFill>
              </a14:hiddenFill>
            </a:ext>
          </a:extLst>
        </p:spPr>
      </p:pic>
      <p:pic>
        <p:nvPicPr>
          <p:cNvPr id="5240" name="Picture 12">
            <a:extLst>
              <a:ext uri="{FF2B5EF4-FFF2-40B4-BE49-F238E27FC236}">
                <a16:creationId xmlns:a16="http://schemas.microsoft.com/office/drawing/2014/main" id="{DF01D05C-7F6C-B9E1-7012-E09830C21A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9870" y="2005734"/>
            <a:ext cx="2114259" cy="2143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770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33"/>
                                        </p:tgtEl>
                                        <p:attrNameLst>
                                          <p:attrName>style.visibility</p:attrName>
                                        </p:attrNameLst>
                                      </p:cBhvr>
                                      <p:to>
                                        <p:strVal val="visible"/>
                                      </p:to>
                                    </p:set>
                                    <p:anim calcmode="lin" valueType="num">
                                      <p:cBhvr additive="base">
                                        <p:cTn id="7" dur="500" fill="hold"/>
                                        <p:tgtEl>
                                          <p:spTgt spid="5233"/>
                                        </p:tgtEl>
                                        <p:attrNameLst>
                                          <p:attrName>ppt_x</p:attrName>
                                        </p:attrNameLst>
                                      </p:cBhvr>
                                      <p:tavLst>
                                        <p:tav tm="0">
                                          <p:val>
                                            <p:strVal val="#ppt_x"/>
                                          </p:val>
                                        </p:tav>
                                        <p:tav tm="100000">
                                          <p:val>
                                            <p:strVal val="#ppt_x"/>
                                          </p:val>
                                        </p:tav>
                                      </p:tavLst>
                                    </p:anim>
                                    <p:anim calcmode="lin" valueType="num">
                                      <p:cBhvr additive="base">
                                        <p:cTn id="8" dur="500" fill="hold"/>
                                        <p:tgtEl>
                                          <p:spTgt spid="52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237"/>
                                        </p:tgtEl>
                                        <p:attrNameLst>
                                          <p:attrName>style.visibility</p:attrName>
                                        </p:attrNameLst>
                                      </p:cBhvr>
                                      <p:to>
                                        <p:strVal val="visible"/>
                                      </p:to>
                                    </p:set>
                                    <p:anim calcmode="lin" valueType="num">
                                      <p:cBhvr additive="base">
                                        <p:cTn id="13" dur="500" fill="hold"/>
                                        <p:tgtEl>
                                          <p:spTgt spid="5237"/>
                                        </p:tgtEl>
                                        <p:attrNameLst>
                                          <p:attrName>ppt_x</p:attrName>
                                        </p:attrNameLst>
                                      </p:cBhvr>
                                      <p:tavLst>
                                        <p:tav tm="0">
                                          <p:val>
                                            <p:strVal val="#ppt_x"/>
                                          </p:val>
                                        </p:tav>
                                        <p:tav tm="100000">
                                          <p:val>
                                            <p:strVal val="#ppt_x"/>
                                          </p:val>
                                        </p:tav>
                                      </p:tavLst>
                                    </p:anim>
                                    <p:anim calcmode="lin" valueType="num">
                                      <p:cBhvr additive="base">
                                        <p:cTn id="14" dur="500" fill="hold"/>
                                        <p:tgtEl>
                                          <p:spTgt spid="523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238"/>
                                        </p:tgtEl>
                                        <p:attrNameLst>
                                          <p:attrName>style.visibility</p:attrName>
                                        </p:attrNameLst>
                                      </p:cBhvr>
                                      <p:to>
                                        <p:strVal val="visible"/>
                                      </p:to>
                                    </p:set>
                                    <p:animEffect transition="in" filter="fade">
                                      <p:cBhvr>
                                        <p:cTn id="19" dur="1000"/>
                                        <p:tgtEl>
                                          <p:spTgt spid="5238"/>
                                        </p:tgtEl>
                                      </p:cBhvr>
                                    </p:animEffect>
                                    <p:anim calcmode="lin" valueType="num">
                                      <p:cBhvr>
                                        <p:cTn id="20" dur="1000" fill="hold"/>
                                        <p:tgtEl>
                                          <p:spTgt spid="5238"/>
                                        </p:tgtEl>
                                        <p:attrNameLst>
                                          <p:attrName>ppt_x</p:attrName>
                                        </p:attrNameLst>
                                      </p:cBhvr>
                                      <p:tavLst>
                                        <p:tav tm="0">
                                          <p:val>
                                            <p:strVal val="#ppt_x"/>
                                          </p:val>
                                        </p:tav>
                                        <p:tav tm="100000">
                                          <p:val>
                                            <p:strVal val="#ppt_x"/>
                                          </p:val>
                                        </p:tav>
                                      </p:tavLst>
                                    </p:anim>
                                    <p:anim calcmode="lin" valueType="num">
                                      <p:cBhvr>
                                        <p:cTn id="21" dur="1000" fill="hold"/>
                                        <p:tgtEl>
                                          <p:spTgt spid="523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240"/>
                                        </p:tgtEl>
                                        <p:attrNameLst>
                                          <p:attrName>style.visibility</p:attrName>
                                        </p:attrNameLst>
                                      </p:cBhvr>
                                      <p:to>
                                        <p:strVal val="visible"/>
                                      </p:to>
                                    </p:set>
                                    <p:anim calcmode="lin" valueType="num">
                                      <p:cBhvr additive="base">
                                        <p:cTn id="26" dur="500" fill="hold"/>
                                        <p:tgtEl>
                                          <p:spTgt spid="5240"/>
                                        </p:tgtEl>
                                        <p:attrNameLst>
                                          <p:attrName>ppt_x</p:attrName>
                                        </p:attrNameLst>
                                      </p:cBhvr>
                                      <p:tavLst>
                                        <p:tav tm="0">
                                          <p:val>
                                            <p:strVal val="#ppt_x"/>
                                          </p:val>
                                        </p:tav>
                                        <p:tav tm="100000">
                                          <p:val>
                                            <p:strVal val="#ppt_x"/>
                                          </p:val>
                                        </p:tav>
                                      </p:tavLst>
                                    </p:anim>
                                    <p:anim calcmode="lin" valueType="num">
                                      <p:cBhvr additive="base">
                                        <p:cTn id="27" dur="500" fill="hold"/>
                                        <p:tgtEl>
                                          <p:spTgt spid="524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5239"/>
                                        </p:tgtEl>
                                        <p:attrNameLst>
                                          <p:attrName>style.visibility</p:attrName>
                                        </p:attrNameLst>
                                      </p:cBhvr>
                                      <p:to>
                                        <p:strVal val="visible"/>
                                      </p:to>
                                    </p:set>
                                    <p:animEffect transition="in" filter="fade">
                                      <p:cBhvr>
                                        <p:cTn id="32" dur="1000"/>
                                        <p:tgtEl>
                                          <p:spTgt spid="5239"/>
                                        </p:tgtEl>
                                      </p:cBhvr>
                                    </p:animEffect>
                                    <p:anim calcmode="lin" valueType="num">
                                      <p:cBhvr>
                                        <p:cTn id="33" dur="1000" fill="hold"/>
                                        <p:tgtEl>
                                          <p:spTgt spid="5239"/>
                                        </p:tgtEl>
                                        <p:attrNameLst>
                                          <p:attrName>ppt_x</p:attrName>
                                        </p:attrNameLst>
                                      </p:cBhvr>
                                      <p:tavLst>
                                        <p:tav tm="0">
                                          <p:val>
                                            <p:strVal val="#ppt_x"/>
                                          </p:val>
                                        </p:tav>
                                        <p:tav tm="100000">
                                          <p:val>
                                            <p:strVal val="#ppt_x"/>
                                          </p:val>
                                        </p:tav>
                                      </p:tavLst>
                                    </p:anim>
                                    <p:anim calcmode="lin" valueType="num">
                                      <p:cBhvr>
                                        <p:cTn id="34" dur="1000" fill="hold"/>
                                        <p:tgtEl>
                                          <p:spTgt spid="52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F01106E-5B56-C0FF-8A79-3563DB1C66A2}"/>
              </a:ext>
            </a:extLst>
          </p:cNvPr>
          <p:cNvSpPr>
            <a:spLocks noGrp="1"/>
          </p:cNvSpPr>
          <p:nvPr>
            <p:ph type="title" orient="vert"/>
          </p:nvPr>
        </p:nvSpPr>
        <p:spPr>
          <a:xfrm rot="16200000">
            <a:off x="6824797" y="-3694702"/>
            <a:ext cx="941162" cy="9060814"/>
          </a:xfrm>
          <a:solidFill>
            <a:schemeClr val="tx1">
              <a:lumMod val="50000"/>
              <a:lumOff val="50000"/>
            </a:schemeClr>
          </a:solidFill>
          <a:ln>
            <a:solidFill>
              <a:schemeClr val="bg2">
                <a:lumMod val="50000"/>
              </a:schemeClr>
            </a:solidFill>
          </a:ln>
          <a:effectLst>
            <a:outerShdw blurRad="50800" dist="38100" dir="2700000" algn="tl" rotWithShape="0">
              <a:prstClr val="black">
                <a:alpha val="40000"/>
              </a:prstClr>
            </a:outerShdw>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r>
              <a:rPr lang="zh-CN" altLang="en-US" b="0" i="0" dirty="0">
                <a:solidFill>
                  <a:srgbClr val="333333"/>
                </a:solidFill>
                <a:effectLst/>
                <a:latin typeface="Helvetica Neue"/>
              </a:rPr>
              <a:t>红岩革命纪念馆，位于</a:t>
            </a:r>
            <a:r>
              <a:rPr lang="zh-CN" altLang="en-US" b="0" i="0" u="none" strike="noStrike" dirty="0">
                <a:solidFill>
                  <a:srgbClr val="136EC2"/>
                </a:solidFill>
                <a:effectLst/>
                <a:latin typeface="Helvetica Neue"/>
                <a:hlinkClick r:id="rId2"/>
              </a:rPr>
              <a:t>重庆市</a:t>
            </a:r>
            <a:r>
              <a:rPr lang="zh-CN" altLang="en-US" b="0" i="0" u="none" strike="noStrike" dirty="0">
                <a:solidFill>
                  <a:srgbClr val="136EC2"/>
                </a:solidFill>
                <a:effectLst/>
                <a:latin typeface="Helvetica Neue"/>
                <a:hlinkClick r:id="rId3"/>
              </a:rPr>
              <a:t>嘉陵江</a:t>
            </a:r>
            <a:r>
              <a:rPr lang="zh-CN" altLang="en-US" b="0" i="0" dirty="0">
                <a:solidFill>
                  <a:srgbClr val="333333"/>
                </a:solidFill>
                <a:effectLst/>
                <a:latin typeface="Helvetica Neue"/>
              </a:rPr>
              <a:t>畔</a:t>
            </a:r>
            <a:endParaRPr lang="zh-CN" altLang="en-US" dirty="0"/>
          </a:p>
        </p:txBody>
      </p:sp>
      <p:sp>
        <p:nvSpPr>
          <p:cNvPr id="3" name="竖排文字占位符 2">
            <a:extLst>
              <a:ext uri="{FF2B5EF4-FFF2-40B4-BE49-F238E27FC236}">
                <a16:creationId xmlns:a16="http://schemas.microsoft.com/office/drawing/2014/main" id="{B668316F-989F-31B9-E48E-A46F3B4C7BC3}"/>
              </a:ext>
            </a:extLst>
          </p:cNvPr>
          <p:cNvSpPr>
            <a:spLocks noGrp="1"/>
          </p:cNvSpPr>
          <p:nvPr>
            <p:ph type="body" orient="vert" idx="1"/>
          </p:nvPr>
        </p:nvSpPr>
        <p:spPr>
          <a:xfrm>
            <a:off x="727364" y="365123"/>
            <a:ext cx="1481919" cy="5811838"/>
          </a:xfrm>
          <a:solidFill>
            <a:schemeClr val="accent1">
              <a:lumMod val="60000"/>
              <a:lumOff val="40000"/>
            </a:schemeClr>
          </a:solidFill>
        </p:spPr>
        <p:txBody>
          <a:bodyPr/>
          <a:lstStyle/>
          <a:p>
            <a:endParaRPr lang="en-US" altLang="zh-CN" b="1" dirty="0">
              <a:solidFill>
                <a:srgbClr val="404040"/>
              </a:solidFill>
              <a:latin typeface="方正粗黑宋简体" panose="02000000000000000000" pitchFamily="2" charset="-122"/>
              <a:ea typeface="方正粗黑宋简体" panose="02000000000000000000" pitchFamily="2" charset="-122"/>
            </a:endParaRPr>
          </a:p>
          <a:p>
            <a:r>
              <a:rPr lang="zh-CN" altLang="en-US" b="1" i="0" dirty="0">
                <a:solidFill>
                  <a:srgbClr val="404040"/>
                </a:solidFill>
                <a:effectLst/>
                <a:latin typeface="方正粗黑宋简体" panose="02000000000000000000" pitchFamily="2" charset="-122"/>
                <a:ea typeface="方正粗黑宋简体" panose="02000000000000000000" pitchFamily="2" charset="-122"/>
              </a:rPr>
              <a:t>红岩革命纪念馆   </a:t>
            </a:r>
            <a:endParaRPr lang="en-US" altLang="zh-CN" b="1" i="0" dirty="0">
              <a:solidFill>
                <a:srgbClr val="404040"/>
              </a:solidFill>
              <a:effectLst/>
              <a:latin typeface="方正粗黑宋简体" panose="02000000000000000000" pitchFamily="2" charset="-122"/>
              <a:ea typeface="方正粗黑宋简体" panose="02000000000000000000" pitchFamily="2" charset="-122"/>
            </a:endParaRPr>
          </a:p>
          <a:p>
            <a:endParaRPr lang="en-US" altLang="zh-CN" b="1" i="0" dirty="0">
              <a:solidFill>
                <a:srgbClr val="404040"/>
              </a:solidFill>
              <a:effectLst/>
              <a:latin typeface="方正粗黑宋简体" panose="02000000000000000000" pitchFamily="2" charset="-122"/>
              <a:ea typeface="方正粗黑宋简体" panose="02000000000000000000" pitchFamily="2" charset="-122"/>
            </a:endParaRPr>
          </a:p>
        </p:txBody>
      </p:sp>
      <p:pic>
        <p:nvPicPr>
          <p:cNvPr id="3074" name="Picture 2">
            <a:extLst>
              <a:ext uri="{FF2B5EF4-FFF2-40B4-BE49-F238E27FC236}">
                <a16:creationId xmlns:a16="http://schemas.microsoft.com/office/drawing/2014/main" id="{F7F5962F-DA0D-08E8-28CC-33E767B27A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6722" y="1686474"/>
            <a:ext cx="9219063" cy="4484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613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1000"/>
                                        <p:tgtEl>
                                          <p:spTgt spid="3074"/>
                                        </p:tgtEl>
                                      </p:cBhvr>
                                    </p:animEffect>
                                    <p:anim calcmode="lin" valueType="num">
                                      <p:cBhvr>
                                        <p:cTn id="20" dur="1000" fill="hold"/>
                                        <p:tgtEl>
                                          <p:spTgt spid="3074"/>
                                        </p:tgtEl>
                                        <p:attrNameLst>
                                          <p:attrName>ppt_x</p:attrName>
                                        </p:attrNameLst>
                                      </p:cBhvr>
                                      <p:tavLst>
                                        <p:tav tm="0">
                                          <p:val>
                                            <p:strVal val="#ppt_x"/>
                                          </p:val>
                                        </p:tav>
                                        <p:tav tm="100000">
                                          <p:val>
                                            <p:strVal val="#ppt_x"/>
                                          </p:val>
                                        </p:tav>
                                      </p:tavLst>
                                    </p:anim>
                                    <p:anim calcmode="lin" valueType="num">
                                      <p:cBhvr>
                                        <p:cTn id="21"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5001F2-951F-21AC-68BB-20110951F7BC}"/>
              </a:ext>
            </a:extLst>
          </p:cNvPr>
          <p:cNvSpPr>
            <a:spLocks noGrp="1"/>
          </p:cNvSpPr>
          <p:nvPr>
            <p:ph type="title"/>
          </p:nvPr>
        </p:nvSpPr>
        <p:spPr>
          <a:solidFill>
            <a:schemeClr val="accent1">
              <a:lumMod val="40000"/>
              <a:lumOff val="60000"/>
            </a:schemeClr>
          </a:solidFill>
          <a:ln>
            <a:noFill/>
          </a:ln>
          <a:effectLst>
            <a:outerShdw blurRad="50800" dist="38100" dir="2700000" algn="tl" rotWithShape="0">
              <a:prstClr val="black">
                <a:alpha val="40000"/>
              </a:prstClr>
            </a:outerShdw>
          </a:effectLst>
          <a:scene3d>
            <a:camera prst="orthographicFront">
              <a:rot lat="0" lon="0" rev="0"/>
            </a:camera>
            <a:lightRig rig="soft" dir="t">
              <a:rot lat="0" lon="0" rev="0"/>
            </a:lightRig>
          </a:scene3d>
          <a:sp3d contourW="44450" prstMaterial="matte">
            <a:bevelT w="63500" h="63500"/>
            <a:contourClr>
              <a:srgbClr val="FFFFFF"/>
            </a:contourClr>
          </a:sp3d>
        </p:spPr>
        <p:txBody>
          <a:bodyPr/>
          <a:lstStyle/>
          <a:p>
            <a:r>
              <a:rPr lang="zh-CN" altLang="en-US" b="1" i="0" dirty="0">
                <a:solidFill>
                  <a:srgbClr val="404040"/>
                </a:solidFill>
                <a:effectLst/>
                <a:latin typeface="方正粗黑宋简体" panose="02000000000000000000" pitchFamily="2" charset="-122"/>
                <a:ea typeface="方正粗黑宋简体" panose="02000000000000000000" pitchFamily="2" charset="-122"/>
              </a:rPr>
              <a:t>                    红岩革命纪念馆   </a:t>
            </a:r>
            <a:br>
              <a:rPr lang="en-US" altLang="zh-CN" b="1" i="0" dirty="0">
                <a:solidFill>
                  <a:srgbClr val="404040"/>
                </a:solidFill>
                <a:effectLst/>
                <a:latin typeface="方正粗黑宋简体" panose="02000000000000000000" pitchFamily="2" charset="-122"/>
                <a:ea typeface="方正粗黑宋简体" panose="02000000000000000000" pitchFamily="2" charset="-122"/>
              </a:rPr>
            </a:br>
            <a:endParaRPr lang="zh-CN" altLang="en-US" dirty="0"/>
          </a:p>
        </p:txBody>
      </p:sp>
      <p:sp>
        <p:nvSpPr>
          <p:cNvPr id="3" name="内容占位符 2">
            <a:extLst>
              <a:ext uri="{FF2B5EF4-FFF2-40B4-BE49-F238E27FC236}">
                <a16:creationId xmlns:a16="http://schemas.microsoft.com/office/drawing/2014/main" id="{A3A25160-779E-38BF-E836-15D354EA64BB}"/>
              </a:ext>
            </a:extLst>
          </p:cNvPr>
          <p:cNvSpPr>
            <a:spLocks noGrp="1"/>
          </p:cNvSpPr>
          <p:nvPr>
            <p:ph sz="half" idx="1"/>
          </p:nvPr>
        </p:nvSpPr>
        <p:spPr>
          <a:xfrm>
            <a:off x="838201" y="1881043"/>
            <a:ext cx="5181600" cy="4351338"/>
          </a:xfrm>
          <a:solidFill>
            <a:schemeClr val="bg2">
              <a:lumMod val="75000"/>
            </a:schemeClr>
          </a:solidFill>
        </p:spPr>
        <p:txBody>
          <a:bodyPr>
            <a:normAutofit/>
          </a:bodyPr>
          <a:lstStyle/>
          <a:p>
            <a:pPr algn="l"/>
            <a:r>
              <a:rPr lang="en-US" altLang="zh-CN" b="0" i="0" dirty="0">
                <a:solidFill>
                  <a:srgbClr val="333333"/>
                </a:solidFill>
                <a:effectLst/>
                <a:latin typeface="华文琥珀" panose="02010800040101010101" pitchFamily="2" charset="-122"/>
                <a:ea typeface="华文琥珀" panose="02010800040101010101" pitchFamily="2" charset="-122"/>
              </a:rPr>
              <a:t>2020</a:t>
            </a:r>
            <a:r>
              <a:rPr lang="zh-CN" altLang="en-US" b="0" i="0" dirty="0">
                <a:solidFill>
                  <a:srgbClr val="333333"/>
                </a:solidFill>
                <a:effectLst/>
                <a:latin typeface="华文琥珀" panose="02010800040101010101" pitchFamily="2" charset="-122"/>
                <a:ea typeface="华文琥珀" panose="02010800040101010101" pitchFamily="2" charset="-122"/>
              </a:rPr>
              <a:t>年</a:t>
            </a:r>
            <a:r>
              <a:rPr lang="en-US" altLang="zh-CN" b="0" i="0" dirty="0">
                <a:solidFill>
                  <a:srgbClr val="333333"/>
                </a:solidFill>
                <a:effectLst/>
                <a:latin typeface="华文琥珀" panose="02010800040101010101" pitchFamily="2" charset="-122"/>
                <a:ea typeface="华文琥珀" panose="02010800040101010101" pitchFamily="2" charset="-122"/>
              </a:rPr>
              <a:t>2</a:t>
            </a:r>
            <a:r>
              <a:rPr lang="zh-CN" altLang="en-US" b="0" i="0" dirty="0">
                <a:solidFill>
                  <a:srgbClr val="333333"/>
                </a:solidFill>
                <a:effectLst/>
                <a:latin typeface="华文琥珀" panose="02010800040101010101" pitchFamily="2" charset="-122"/>
                <a:ea typeface="华文琥珀" panose="02010800040101010101" pitchFamily="2" charset="-122"/>
              </a:rPr>
              <a:t>月，为致敬奋斗在抗“疫”一线的医务工作者，红岩革命纪念馆自恢复运营之日起至</a:t>
            </a:r>
            <a:r>
              <a:rPr lang="en-US" altLang="zh-CN" b="0" i="0" dirty="0">
                <a:solidFill>
                  <a:srgbClr val="333333"/>
                </a:solidFill>
                <a:effectLst/>
                <a:latin typeface="华文琥珀" panose="02010800040101010101" pitchFamily="2" charset="-122"/>
                <a:ea typeface="华文琥珀" panose="02010800040101010101" pitchFamily="2" charset="-122"/>
              </a:rPr>
              <a:t>2020</a:t>
            </a:r>
            <a:r>
              <a:rPr lang="zh-CN" altLang="en-US" b="0" i="0" dirty="0">
                <a:solidFill>
                  <a:srgbClr val="333333"/>
                </a:solidFill>
                <a:effectLst/>
                <a:latin typeface="华文琥珀" panose="02010800040101010101" pitchFamily="2" charset="-122"/>
                <a:ea typeface="华文琥珀" panose="02010800040101010101" pitchFamily="2" charset="-122"/>
              </a:rPr>
              <a:t>年</a:t>
            </a:r>
            <a:r>
              <a:rPr lang="en-US" altLang="zh-CN" b="0" i="0" dirty="0">
                <a:solidFill>
                  <a:srgbClr val="333333"/>
                </a:solidFill>
                <a:effectLst/>
                <a:latin typeface="华文琥珀" panose="02010800040101010101" pitchFamily="2" charset="-122"/>
                <a:ea typeface="华文琥珀" panose="02010800040101010101" pitchFamily="2" charset="-122"/>
              </a:rPr>
              <a:t>12</a:t>
            </a:r>
            <a:r>
              <a:rPr lang="zh-CN" altLang="en-US" b="0" i="0" dirty="0">
                <a:solidFill>
                  <a:srgbClr val="333333"/>
                </a:solidFill>
                <a:effectLst/>
                <a:latin typeface="华文琥珀" panose="02010800040101010101" pitchFamily="2" charset="-122"/>
                <a:ea typeface="华文琥珀" panose="02010800040101010101" pitchFamily="2" charset="-122"/>
              </a:rPr>
              <a:t>月</a:t>
            </a:r>
            <a:r>
              <a:rPr lang="en-US" altLang="zh-CN" b="0" i="0" dirty="0">
                <a:solidFill>
                  <a:srgbClr val="333333"/>
                </a:solidFill>
                <a:effectLst/>
                <a:latin typeface="华文琥珀" panose="02010800040101010101" pitchFamily="2" charset="-122"/>
                <a:ea typeface="华文琥珀" panose="02010800040101010101" pitchFamily="2" charset="-122"/>
              </a:rPr>
              <a:t>31</a:t>
            </a:r>
            <a:r>
              <a:rPr lang="zh-CN" altLang="en-US" b="0" i="0" dirty="0">
                <a:solidFill>
                  <a:srgbClr val="333333"/>
                </a:solidFill>
                <a:effectLst/>
                <a:latin typeface="华文琥珀" panose="02010800040101010101" pitchFamily="2" charset="-122"/>
                <a:ea typeface="华文琥珀" panose="02010800040101010101" pitchFamily="2" charset="-122"/>
              </a:rPr>
              <a:t>日，对全国所有医务工作者实行免费参观政策。</a:t>
            </a:r>
            <a:r>
              <a:rPr lang="zh-CN" altLang="en-US" b="0" i="0" baseline="30000" dirty="0">
                <a:solidFill>
                  <a:srgbClr val="3366CC"/>
                </a:solidFill>
                <a:effectLst/>
                <a:latin typeface="华文琥珀" panose="02010800040101010101" pitchFamily="2" charset="-122"/>
                <a:ea typeface="华文琥珀" panose="02010800040101010101" pitchFamily="2" charset="-122"/>
              </a:rPr>
              <a:t> </a:t>
            </a:r>
            <a:r>
              <a:rPr lang="en-US" altLang="zh-CN" b="0" i="0" baseline="30000" dirty="0">
                <a:solidFill>
                  <a:srgbClr val="3366CC"/>
                </a:solidFill>
                <a:effectLst/>
                <a:latin typeface="华文琥珀" panose="02010800040101010101" pitchFamily="2" charset="-122"/>
                <a:ea typeface="华文琥珀" panose="02010800040101010101" pitchFamily="2" charset="-122"/>
              </a:rPr>
              <a:t>[1]</a:t>
            </a:r>
            <a:r>
              <a:rPr lang="zh-CN" altLang="en-US" b="0" i="0" u="none" strike="noStrike" dirty="0">
                <a:solidFill>
                  <a:srgbClr val="136EC2"/>
                </a:solidFill>
                <a:effectLst/>
                <a:latin typeface="华文琥珀" panose="02010800040101010101" pitchFamily="2" charset="-122"/>
                <a:ea typeface="华文琥珀" panose="02010800040101010101" pitchFamily="2" charset="-122"/>
              </a:rPr>
              <a:t> </a:t>
            </a:r>
            <a:endParaRPr lang="zh-CN" altLang="en-US" b="0" i="0" dirty="0">
              <a:solidFill>
                <a:srgbClr val="333333"/>
              </a:solidFill>
              <a:effectLst/>
              <a:latin typeface="华文琥珀" panose="02010800040101010101" pitchFamily="2" charset="-122"/>
              <a:ea typeface="华文琥珀" panose="02010800040101010101" pitchFamily="2" charset="-122"/>
            </a:endParaRPr>
          </a:p>
          <a:p>
            <a:pPr algn="l"/>
            <a:r>
              <a:rPr lang="en-US" altLang="zh-CN" b="0" i="0" dirty="0">
                <a:solidFill>
                  <a:srgbClr val="333333"/>
                </a:solidFill>
                <a:effectLst/>
                <a:latin typeface="华文琥珀" panose="02010800040101010101" pitchFamily="2" charset="-122"/>
                <a:ea typeface="华文琥珀" panose="02010800040101010101" pitchFamily="2" charset="-122"/>
              </a:rPr>
              <a:t>2020</a:t>
            </a:r>
            <a:r>
              <a:rPr lang="zh-CN" altLang="en-US" b="0" i="0" dirty="0">
                <a:solidFill>
                  <a:srgbClr val="333333"/>
                </a:solidFill>
                <a:effectLst/>
                <a:latin typeface="华文琥珀" panose="02010800040101010101" pitchFamily="2" charset="-122"/>
                <a:ea typeface="华文琥珀" panose="02010800040101010101" pitchFamily="2" charset="-122"/>
              </a:rPr>
              <a:t>年</a:t>
            </a:r>
            <a:r>
              <a:rPr lang="en-US" altLang="zh-CN" b="0" i="0" dirty="0">
                <a:solidFill>
                  <a:srgbClr val="333333"/>
                </a:solidFill>
                <a:effectLst/>
                <a:latin typeface="华文琥珀" panose="02010800040101010101" pitchFamily="2" charset="-122"/>
                <a:ea typeface="华文琥珀" panose="02010800040101010101" pitchFamily="2" charset="-122"/>
              </a:rPr>
              <a:t>8</a:t>
            </a:r>
            <a:r>
              <a:rPr lang="zh-CN" altLang="en-US" b="0" i="0" dirty="0">
                <a:solidFill>
                  <a:srgbClr val="333333"/>
                </a:solidFill>
                <a:effectLst/>
                <a:latin typeface="华文琥珀" panose="02010800040101010101" pitchFamily="2" charset="-122"/>
                <a:ea typeface="华文琥珀" panose="02010800040101010101" pitchFamily="2" charset="-122"/>
              </a:rPr>
              <a:t>月，重庆市文化和旅游发展委员会印发</a:t>
            </a:r>
            <a:r>
              <a:rPr lang="en-US" altLang="zh-CN" b="0" i="0" dirty="0">
                <a:solidFill>
                  <a:srgbClr val="333333"/>
                </a:solidFill>
                <a:effectLst/>
                <a:latin typeface="华文琥珀" panose="02010800040101010101" pitchFamily="2" charset="-122"/>
                <a:ea typeface="华文琥珀" panose="02010800040101010101" pitchFamily="2" charset="-122"/>
              </a:rPr>
              <a:t>《</a:t>
            </a:r>
            <a:r>
              <a:rPr lang="zh-CN" altLang="en-US" b="0" i="0" dirty="0">
                <a:solidFill>
                  <a:srgbClr val="333333"/>
                </a:solidFill>
                <a:effectLst/>
                <a:latin typeface="华文琥珀" panose="02010800040101010101" pitchFamily="2" charset="-122"/>
                <a:ea typeface="华文琥珀" panose="02010800040101010101" pitchFamily="2" charset="-122"/>
              </a:rPr>
              <a:t>红岩革命文物保护传承工程实施方案</a:t>
            </a:r>
            <a:r>
              <a:rPr lang="en-US" altLang="zh-CN" b="0" i="0" dirty="0">
                <a:solidFill>
                  <a:srgbClr val="333333"/>
                </a:solidFill>
                <a:effectLst/>
                <a:latin typeface="华文琥珀" panose="02010800040101010101" pitchFamily="2" charset="-122"/>
                <a:ea typeface="华文琥珀" panose="02010800040101010101" pitchFamily="2" charset="-122"/>
              </a:rPr>
              <a:t>》</a:t>
            </a:r>
            <a:r>
              <a:rPr lang="zh-CN" altLang="en-US" b="0" i="0" dirty="0">
                <a:solidFill>
                  <a:srgbClr val="333333"/>
                </a:solidFill>
                <a:effectLst/>
                <a:latin typeface="华文琥珀" panose="02010800040101010101" pitchFamily="2" charset="-122"/>
                <a:ea typeface="华文琥珀" panose="02010800040101010101" pitchFamily="2" charset="-122"/>
              </a:rPr>
              <a:t>，在明确的</a:t>
            </a:r>
            <a:endParaRPr lang="zh-CN" altLang="en-US" dirty="0">
              <a:latin typeface="华文琥珀" panose="02010800040101010101" pitchFamily="2" charset="-122"/>
              <a:ea typeface="华文琥珀" panose="02010800040101010101" pitchFamily="2" charset="-122"/>
            </a:endParaRPr>
          </a:p>
        </p:txBody>
      </p:sp>
      <p:sp>
        <p:nvSpPr>
          <p:cNvPr id="4" name="内容占位符 3">
            <a:extLst>
              <a:ext uri="{FF2B5EF4-FFF2-40B4-BE49-F238E27FC236}">
                <a16:creationId xmlns:a16="http://schemas.microsoft.com/office/drawing/2014/main" id="{46F562C0-45D6-75BE-FE17-81B369A68A71}"/>
              </a:ext>
            </a:extLst>
          </p:cNvPr>
          <p:cNvSpPr>
            <a:spLocks noGrp="1"/>
          </p:cNvSpPr>
          <p:nvPr>
            <p:ph sz="half" idx="2"/>
          </p:nvPr>
        </p:nvSpPr>
        <p:spPr>
          <a:solidFill>
            <a:schemeClr val="bg2">
              <a:lumMod val="75000"/>
            </a:schemeClr>
          </a:solidFill>
        </p:spPr>
        <p:txBody>
          <a:bodyPr>
            <a:normAutofit/>
          </a:bodyPr>
          <a:lstStyle/>
          <a:p>
            <a:r>
              <a:rPr lang="zh-CN" altLang="en-US" b="0" i="0" dirty="0">
                <a:solidFill>
                  <a:srgbClr val="333333"/>
                </a:solidFill>
                <a:effectLst/>
                <a:latin typeface="华文琥珀" panose="02010800040101010101" pitchFamily="2" charset="-122"/>
                <a:ea typeface="华文琥珀" panose="02010800040101010101" pitchFamily="2" charset="-122"/>
              </a:rPr>
              <a:t>实施红岩革命文物保护修缮、扩大开放、充实展陈、完善设施、提升服务、整治环境、加强管理等七项重点任务中，红岩革命纪念馆列入实施配套设施改扩建项目。</a:t>
            </a:r>
            <a:r>
              <a:rPr lang="zh-CN" altLang="en-US" b="0" i="0" baseline="30000" dirty="0">
                <a:solidFill>
                  <a:srgbClr val="3366CC"/>
                </a:solidFill>
                <a:effectLst/>
                <a:latin typeface="华文琥珀" panose="02010800040101010101" pitchFamily="2" charset="-122"/>
                <a:ea typeface="华文琥珀" panose="02010800040101010101" pitchFamily="2" charset="-122"/>
              </a:rPr>
              <a:t> </a:t>
            </a:r>
            <a:r>
              <a:rPr lang="en-US" altLang="zh-CN" b="0" i="0" baseline="30000" dirty="0">
                <a:solidFill>
                  <a:srgbClr val="3366CC"/>
                </a:solidFill>
                <a:effectLst/>
                <a:latin typeface="华文琥珀" panose="02010800040101010101" pitchFamily="2" charset="-122"/>
                <a:ea typeface="华文琥珀" panose="02010800040101010101" pitchFamily="2" charset="-122"/>
              </a:rPr>
              <a:t>[2]</a:t>
            </a:r>
            <a:r>
              <a:rPr lang="zh-CN" altLang="en-US" b="0" i="0" u="none" strike="noStrike" dirty="0">
                <a:solidFill>
                  <a:srgbClr val="136EC2"/>
                </a:solidFill>
                <a:effectLst/>
                <a:latin typeface="华文琥珀" panose="02010800040101010101" pitchFamily="2" charset="-122"/>
                <a:ea typeface="华文琥珀" panose="02010800040101010101" pitchFamily="2" charset="-122"/>
              </a:rPr>
              <a:t> </a:t>
            </a:r>
            <a:endParaRPr lang="zh-CN" altLang="en-US" b="0" i="0" dirty="0">
              <a:solidFill>
                <a:srgbClr val="333333"/>
              </a:solidFill>
              <a:effectLst/>
              <a:latin typeface="华文琥珀" panose="02010800040101010101" pitchFamily="2" charset="-122"/>
              <a:ea typeface="华文琥珀" panose="02010800040101010101" pitchFamily="2" charset="-122"/>
            </a:endParaRPr>
          </a:p>
          <a:p>
            <a:r>
              <a:rPr lang="en-US" altLang="zh-CN" b="0" i="0" dirty="0">
                <a:solidFill>
                  <a:srgbClr val="333333"/>
                </a:solidFill>
                <a:effectLst/>
                <a:latin typeface="华文琥珀" panose="02010800040101010101" pitchFamily="2" charset="-122"/>
                <a:ea typeface="华文琥珀" panose="02010800040101010101" pitchFamily="2" charset="-122"/>
              </a:rPr>
              <a:t>2021</a:t>
            </a:r>
            <a:r>
              <a:rPr lang="zh-CN" altLang="en-US" b="0" i="0" dirty="0">
                <a:solidFill>
                  <a:srgbClr val="333333"/>
                </a:solidFill>
                <a:effectLst/>
                <a:latin typeface="华文琥珀" panose="02010800040101010101" pitchFamily="2" charset="-122"/>
                <a:ea typeface="华文琥珀" panose="02010800040101010101" pitchFamily="2" charset="-122"/>
              </a:rPr>
              <a:t>年</a:t>
            </a:r>
            <a:r>
              <a:rPr lang="en-US" altLang="zh-CN" b="0" i="0" dirty="0">
                <a:solidFill>
                  <a:srgbClr val="333333"/>
                </a:solidFill>
                <a:effectLst/>
                <a:latin typeface="华文琥珀" panose="02010800040101010101" pitchFamily="2" charset="-122"/>
                <a:ea typeface="华文琥珀" panose="02010800040101010101" pitchFamily="2" charset="-122"/>
              </a:rPr>
              <a:t>8</a:t>
            </a:r>
            <a:r>
              <a:rPr lang="zh-CN" altLang="en-US" b="0" i="0" dirty="0">
                <a:solidFill>
                  <a:srgbClr val="333333"/>
                </a:solidFill>
                <a:effectLst/>
                <a:latin typeface="华文琥珀" panose="02010800040101010101" pitchFamily="2" charset="-122"/>
                <a:ea typeface="华文琥珀" panose="02010800040101010101" pitchFamily="2" charset="-122"/>
              </a:rPr>
              <a:t>月</a:t>
            </a:r>
            <a:r>
              <a:rPr lang="en-US" altLang="zh-CN" b="0" i="0" dirty="0">
                <a:solidFill>
                  <a:srgbClr val="333333"/>
                </a:solidFill>
                <a:effectLst/>
                <a:latin typeface="华文琥珀" panose="02010800040101010101" pitchFamily="2" charset="-122"/>
                <a:ea typeface="华文琥珀" panose="02010800040101010101" pitchFamily="2" charset="-122"/>
              </a:rPr>
              <a:t>25</a:t>
            </a:r>
            <a:r>
              <a:rPr lang="zh-CN" altLang="en-US" b="0" i="0" dirty="0">
                <a:solidFill>
                  <a:srgbClr val="333333"/>
                </a:solidFill>
                <a:effectLst/>
                <a:latin typeface="华文琥珀" panose="02010800040101010101" pitchFamily="2" charset="-122"/>
                <a:ea typeface="华文琥珀" panose="02010800040101010101" pitchFamily="2" charset="-122"/>
              </a:rPr>
              <a:t>日起，红岩革命纪念馆恢复对外开放。</a:t>
            </a:r>
          </a:p>
          <a:p>
            <a:endParaRPr lang="zh-CN" altLang="en-US" dirty="0"/>
          </a:p>
        </p:txBody>
      </p:sp>
    </p:spTree>
    <p:extLst>
      <p:ext uri="{BB962C8B-B14F-4D97-AF65-F5344CB8AC3E}">
        <p14:creationId xmlns:p14="http://schemas.microsoft.com/office/powerpoint/2010/main" val="1272166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1000"/>
                                        <p:tgtEl>
                                          <p:spTgt spid="4">
                                            <p:txEl>
                                              <p:pRg st="0" end="0"/>
                                            </p:txEl>
                                          </p:spTgt>
                                        </p:tgtEl>
                                      </p:cBhvr>
                                    </p:animEffect>
                                    <p:anim calcmode="lin" valueType="num">
                                      <p:cBhvr>
                                        <p:cTn id="2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
                                            <p:txEl>
                                              <p:pRg st="1" end="1"/>
                                            </p:txEl>
                                          </p:spTgt>
                                        </p:tgtEl>
                                        <p:attrNameLst>
                                          <p:attrName>style.visibility</p:attrName>
                                        </p:attrNameLst>
                                      </p:cBhvr>
                                      <p:to>
                                        <p:strVal val="visible"/>
                                      </p:to>
                                    </p:set>
                                    <p:animEffect transition="in" filter="fade">
                                      <p:cBhvr>
                                        <p:cTn id="29" dur="1000"/>
                                        <p:tgtEl>
                                          <p:spTgt spid="4">
                                            <p:txEl>
                                              <p:pRg st="1" end="1"/>
                                            </p:txEl>
                                          </p:spTgt>
                                        </p:tgtEl>
                                      </p:cBhvr>
                                    </p:animEffect>
                                    <p:anim calcmode="lin" valueType="num">
                                      <p:cBhvr>
                                        <p:cTn id="3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D1F9C02-0CFA-6513-E77B-D7EEF8FF0529}"/>
              </a:ext>
            </a:extLst>
          </p:cNvPr>
          <p:cNvSpPr>
            <a:spLocks noGrp="1"/>
          </p:cNvSpPr>
          <p:nvPr>
            <p:ph type="title"/>
          </p:nvPr>
        </p:nvSpPr>
        <p:spPr>
          <a:xfrm>
            <a:off x="394855" y="380999"/>
            <a:ext cx="3932237" cy="1600200"/>
          </a:xfrm>
          <a:solidFill>
            <a:schemeClr val="accent1">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r>
              <a:rPr lang="zh-CN" altLang="en-US" b="1" i="0" dirty="0">
                <a:solidFill>
                  <a:srgbClr val="404040"/>
                </a:solidFill>
                <a:effectLst/>
                <a:latin typeface="方正粗黑宋简体" panose="02000000000000000000" pitchFamily="2" charset="-122"/>
                <a:ea typeface="方正粗黑宋简体" panose="02000000000000000000" pitchFamily="2" charset="-122"/>
              </a:rPr>
              <a:t>   红岩革命纪念馆   </a:t>
            </a:r>
            <a:br>
              <a:rPr lang="en-US" altLang="zh-CN" b="1" i="0" dirty="0">
                <a:solidFill>
                  <a:srgbClr val="404040"/>
                </a:solidFill>
                <a:effectLst/>
                <a:latin typeface="方正粗黑宋简体" panose="02000000000000000000" pitchFamily="2" charset="-122"/>
                <a:ea typeface="方正粗黑宋简体" panose="02000000000000000000" pitchFamily="2" charset="-122"/>
              </a:rPr>
            </a:br>
            <a:endParaRPr lang="zh-CN" altLang="en-US" dirty="0"/>
          </a:p>
        </p:txBody>
      </p:sp>
      <p:sp>
        <p:nvSpPr>
          <p:cNvPr id="4" name="文本占位符 3">
            <a:extLst>
              <a:ext uri="{FF2B5EF4-FFF2-40B4-BE49-F238E27FC236}">
                <a16:creationId xmlns:a16="http://schemas.microsoft.com/office/drawing/2014/main" id="{96A1B60A-4247-5869-D6DF-C9F0A417233E}"/>
              </a:ext>
            </a:extLst>
          </p:cNvPr>
          <p:cNvSpPr>
            <a:spLocks noGrp="1"/>
          </p:cNvSpPr>
          <p:nvPr>
            <p:ph type="body" sz="half" idx="2"/>
          </p:nvPr>
        </p:nvSpPr>
        <p:spPr>
          <a:xfrm>
            <a:off x="394855" y="2292926"/>
            <a:ext cx="3932237" cy="3576061"/>
          </a:xfrm>
          <a:solidFill>
            <a:schemeClr val="bg2">
              <a:lumMod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r>
              <a:rPr lang="zh-CN" altLang="en-US" sz="2400" b="0" i="0" dirty="0">
                <a:solidFill>
                  <a:srgbClr val="333333"/>
                </a:solidFill>
                <a:effectLst/>
                <a:latin typeface="华文琥珀" panose="02010800040101010101" pitchFamily="2" charset="-122"/>
                <a:ea typeface="华文琥珀" panose="02010800040101010101" pitchFamily="2" charset="-122"/>
              </a:rPr>
              <a:t>截至</a:t>
            </a:r>
            <a:r>
              <a:rPr lang="en-US" altLang="zh-CN" sz="2400" b="0" i="0" dirty="0">
                <a:solidFill>
                  <a:srgbClr val="333333"/>
                </a:solidFill>
                <a:effectLst/>
                <a:latin typeface="华文琥珀" panose="02010800040101010101" pitchFamily="2" charset="-122"/>
                <a:ea typeface="华文琥珀" panose="02010800040101010101" pitchFamily="2" charset="-122"/>
              </a:rPr>
              <a:t>2017</a:t>
            </a:r>
            <a:r>
              <a:rPr lang="zh-CN" altLang="en-US" sz="2400" b="0" i="0" dirty="0">
                <a:solidFill>
                  <a:srgbClr val="333333"/>
                </a:solidFill>
                <a:effectLst/>
                <a:latin typeface="华文琥珀" panose="02010800040101010101" pitchFamily="2" charset="-122"/>
                <a:ea typeface="华文琥珀" panose="02010800040101010101" pitchFamily="2" charset="-122"/>
              </a:rPr>
              <a:t>年，重庆红岩革命历史博物馆的藏品超过</a:t>
            </a:r>
            <a:r>
              <a:rPr lang="en-US" altLang="zh-CN" sz="2400" b="0" i="0" dirty="0">
                <a:solidFill>
                  <a:srgbClr val="333333"/>
                </a:solidFill>
                <a:effectLst/>
                <a:latin typeface="华文琥珀" panose="02010800040101010101" pitchFamily="2" charset="-122"/>
                <a:ea typeface="华文琥珀" panose="02010800040101010101" pitchFamily="2" charset="-122"/>
              </a:rPr>
              <a:t>10</a:t>
            </a:r>
            <a:r>
              <a:rPr lang="zh-CN" altLang="en-US" sz="2400" b="0" i="0" dirty="0">
                <a:solidFill>
                  <a:srgbClr val="333333"/>
                </a:solidFill>
                <a:effectLst/>
                <a:latin typeface="华文琥珀" panose="02010800040101010101" pitchFamily="2" charset="-122"/>
                <a:ea typeface="华文琥珀" panose="02010800040101010101" pitchFamily="2" charset="-122"/>
              </a:rPr>
              <a:t>万件，其中一级文物</a:t>
            </a:r>
            <a:r>
              <a:rPr lang="en-US" altLang="zh-CN" sz="2400" b="0" i="0" dirty="0">
                <a:solidFill>
                  <a:srgbClr val="333333"/>
                </a:solidFill>
                <a:effectLst/>
                <a:latin typeface="华文琥珀" panose="02010800040101010101" pitchFamily="2" charset="-122"/>
                <a:ea typeface="华文琥珀" panose="02010800040101010101" pitchFamily="2" charset="-122"/>
              </a:rPr>
              <a:t>227</a:t>
            </a:r>
            <a:r>
              <a:rPr lang="zh-CN" altLang="en-US" sz="2400" b="0" i="0" dirty="0">
                <a:solidFill>
                  <a:srgbClr val="333333"/>
                </a:solidFill>
                <a:effectLst/>
                <a:latin typeface="华文琥珀" panose="02010800040101010101" pitchFamily="2" charset="-122"/>
                <a:ea typeface="华文琥珀" panose="02010800040101010101" pitchFamily="2" charset="-122"/>
              </a:rPr>
              <a:t>件、二级文物</a:t>
            </a:r>
            <a:r>
              <a:rPr lang="en-US" altLang="zh-CN" sz="2400" b="0" i="0" dirty="0">
                <a:solidFill>
                  <a:srgbClr val="333333"/>
                </a:solidFill>
                <a:effectLst/>
                <a:latin typeface="华文琥珀" panose="02010800040101010101" pitchFamily="2" charset="-122"/>
                <a:ea typeface="华文琥珀" panose="02010800040101010101" pitchFamily="2" charset="-122"/>
              </a:rPr>
              <a:t>284</a:t>
            </a:r>
            <a:r>
              <a:rPr lang="zh-CN" altLang="en-US" sz="2400" b="0" i="0" dirty="0">
                <a:solidFill>
                  <a:srgbClr val="333333"/>
                </a:solidFill>
                <a:effectLst/>
                <a:latin typeface="华文琥珀" panose="02010800040101010101" pitchFamily="2" charset="-122"/>
                <a:ea typeface="华文琥珀" panose="02010800040101010101" pitchFamily="2" charset="-122"/>
              </a:rPr>
              <a:t>件、三级文物</a:t>
            </a:r>
            <a:r>
              <a:rPr lang="en-US" altLang="zh-CN" sz="2400" b="0" i="0" dirty="0">
                <a:solidFill>
                  <a:srgbClr val="333333"/>
                </a:solidFill>
                <a:effectLst/>
                <a:latin typeface="华文琥珀" panose="02010800040101010101" pitchFamily="2" charset="-122"/>
                <a:ea typeface="华文琥珀" panose="02010800040101010101" pitchFamily="2" charset="-122"/>
              </a:rPr>
              <a:t>2749</a:t>
            </a:r>
            <a:r>
              <a:rPr lang="zh-CN" altLang="en-US" sz="2400" b="0" i="0" dirty="0">
                <a:solidFill>
                  <a:srgbClr val="333333"/>
                </a:solidFill>
                <a:effectLst/>
                <a:latin typeface="华文琥珀" panose="02010800040101010101" pitchFamily="2" charset="-122"/>
                <a:ea typeface="华文琥珀" panose="02010800040101010101" pitchFamily="2" charset="-122"/>
              </a:rPr>
              <a:t>件。</a:t>
            </a:r>
            <a:r>
              <a:rPr lang="zh-CN" altLang="en-US" sz="2400" b="0" i="0" baseline="30000" dirty="0">
                <a:solidFill>
                  <a:srgbClr val="3366CC"/>
                </a:solidFill>
                <a:effectLst/>
                <a:latin typeface="华文琥珀" panose="02010800040101010101" pitchFamily="2" charset="-122"/>
                <a:ea typeface="华文琥珀" panose="02010800040101010101" pitchFamily="2" charset="-122"/>
              </a:rPr>
              <a:t> </a:t>
            </a:r>
            <a:r>
              <a:rPr lang="en-US" altLang="zh-CN" sz="2400" b="0" i="0" baseline="30000" dirty="0">
                <a:solidFill>
                  <a:srgbClr val="3366CC"/>
                </a:solidFill>
                <a:effectLst/>
                <a:latin typeface="华文琥珀" panose="02010800040101010101" pitchFamily="2" charset="-122"/>
                <a:ea typeface="华文琥珀" panose="02010800040101010101" pitchFamily="2" charset="-122"/>
              </a:rPr>
              <a:t>[3]</a:t>
            </a:r>
            <a:r>
              <a:rPr lang="zh-CN" altLang="en-US" sz="2400" b="0" i="0" u="none" strike="noStrike" dirty="0">
                <a:solidFill>
                  <a:srgbClr val="136EC2"/>
                </a:solidFill>
                <a:effectLst/>
                <a:latin typeface="华文琥珀" panose="02010800040101010101" pitchFamily="2" charset="-122"/>
                <a:ea typeface="华文琥珀" panose="02010800040101010101" pitchFamily="2" charset="-122"/>
              </a:rPr>
              <a:t> </a:t>
            </a:r>
            <a:r>
              <a:rPr lang="zh-CN" altLang="en-US" sz="2400" b="0" i="0" dirty="0">
                <a:solidFill>
                  <a:srgbClr val="333333"/>
                </a:solidFill>
                <a:effectLst/>
                <a:latin typeface="华文琥珀" panose="02010800040101010101" pitchFamily="2" charset="-122"/>
                <a:ea typeface="华文琥珀" panose="02010800040101010101" pitchFamily="2" charset="-122"/>
              </a:rPr>
              <a:t> 该馆的主要职责为保护红岩革命历史文化遗址，研究发掘革命历史文化资源，宣传弘扬红岩精神，传播革命历史和科学文化知识。</a:t>
            </a:r>
            <a:endParaRPr lang="zh-CN" altLang="en-US" sz="2400" dirty="0">
              <a:latin typeface="华文琥珀" panose="02010800040101010101" pitchFamily="2" charset="-122"/>
              <a:ea typeface="华文琥珀" panose="02010800040101010101" pitchFamily="2" charset="-122"/>
            </a:endParaRPr>
          </a:p>
        </p:txBody>
      </p:sp>
      <p:pic>
        <p:nvPicPr>
          <p:cNvPr id="6146" name="Picture 2">
            <a:extLst>
              <a:ext uri="{FF2B5EF4-FFF2-40B4-BE49-F238E27FC236}">
                <a16:creationId xmlns:a16="http://schemas.microsoft.com/office/drawing/2014/main" id="{8A187030-62BE-DC98-A5D0-7B5E4BFAC07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8928" y="380999"/>
            <a:ext cx="7218218" cy="5487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4479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bg/>
                                          </p:spTgt>
                                        </p:tgtEl>
                                        <p:attrNameLst>
                                          <p:attrName>style.visibility</p:attrName>
                                        </p:attrNameLst>
                                      </p:cBhvr>
                                      <p:to>
                                        <p:strVal val="visible"/>
                                      </p:to>
                                    </p:set>
                                    <p:animEffect transition="in" filter="fade">
                                      <p:cBhvr>
                                        <p:cTn id="13" dur="1000"/>
                                        <p:tgtEl>
                                          <p:spTgt spid="4">
                                            <p:bg/>
                                          </p:spTgt>
                                        </p:tgtEl>
                                      </p:cBhvr>
                                    </p:animEffect>
                                    <p:anim calcmode="lin" valueType="num">
                                      <p:cBhvr>
                                        <p:cTn id="14" dur="1000" fill="hold"/>
                                        <p:tgtEl>
                                          <p:spTgt spid="4">
                                            <p:bg/>
                                          </p:spTgt>
                                        </p:tgtEl>
                                        <p:attrNameLst>
                                          <p:attrName>ppt_x</p:attrName>
                                        </p:attrNameLst>
                                      </p:cBhvr>
                                      <p:tavLst>
                                        <p:tav tm="0">
                                          <p:val>
                                            <p:strVal val="#ppt_x"/>
                                          </p:val>
                                        </p:tav>
                                        <p:tav tm="100000">
                                          <p:val>
                                            <p:strVal val="#ppt_x"/>
                                          </p:val>
                                        </p:tav>
                                      </p:tavLst>
                                    </p:anim>
                                    <p:anim calcmode="lin" valueType="num">
                                      <p:cBhvr>
                                        <p:cTn id="15" dur="1000" fill="hold"/>
                                        <p:tgtEl>
                                          <p:spTgt spid="4">
                                            <p:bg/>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Effect transition="in" filter="fade">
                                      <p:cBhvr>
                                        <p:cTn id="20" dur="1000"/>
                                        <p:tgtEl>
                                          <p:spTgt spid="4">
                                            <p:txEl>
                                              <p:pRg st="0" end="0"/>
                                            </p:txEl>
                                          </p:spTgt>
                                        </p:tgtEl>
                                      </p:cBhvr>
                                    </p:animEffect>
                                    <p:anim calcmode="lin" valueType="num">
                                      <p:cBhvr>
                                        <p:cTn id="21"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734EA4C-4C57-D9A1-2C66-0C02E1981F68}"/>
              </a:ext>
            </a:extLst>
          </p:cNvPr>
          <p:cNvSpPr>
            <a:spLocks noGrp="1"/>
          </p:cNvSpPr>
          <p:nvPr>
            <p:ph sz="half" idx="1"/>
          </p:nvPr>
        </p:nvSpPr>
        <p:spPr>
          <a:solidFill>
            <a:schemeClr val="bg2">
              <a:lumMod val="75000"/>
            </a:schemeClr>
          </a:solidFill>
        </p:spPr>
        <p:txBody>
          <a:bodyPr>
            <a:noAutofit/>
          </a:bodyPr>
          <a:lstStyle/>
          <a:p>
            <a:r>
              <a:rPr lang="zh-CN" altLang="en-US" b="0" i="0" dirty="0">
                <a:solidFill>
                  <a:srgbClr val="333333"/>
                </a:solidFill>
                <a:effectLst/>
                <a:latin typeface="Helvetica Neue"/>
              </a:rPr>
              <a:t>重庆红岩革命历史博物馆，又称红岩博物馆，</a:t>
            </a:r>
            <a:r>
              <a:rPr lang="zh-CN" altLang="en-US" b="0" i="0" u="none" strike="noStrike" dirty="0">
                <a:solidFill>
                  <a:srgbClr val="136EC2"/>
                </a:solidFill>
                <a:effectLst/>
                <a:latin typeface="Helvetica Neue"/>
                <a:hlinkClick r:id="rId2"/>
              </a:rPr>
              <a:t>重庆红岩联线文化发展管理中心</a:t>
            </a:r>
            <a:r>
              <a:rPr lang="zh-CN" altLang="en-US" b="0" i="0" dirty="0">
                <a:solidFill>
                  <a:srgbClr val="333333"/>
                </a:solidFill>
                <a:effectLst/>
                <a:latin typeface="Helvetica Neue"/>
              </a:rPr>
              <a:t>（红岩联线管理中心），位于</a:t>
            </a:r>
            <a:r>
              <a:rPr lang="zh-CN" altLang="en-US" b="0" i="0" u="none" strike="noStrike" dirty="0">
                <a:solidFill>
                  <a:srgbClr val="136EC2"/>
                </a:solidFill>
                <a:effectLst/>
                <a:latin typeface="Helvetica Neue"/>
                <a:hlinkClick r:id="rId3"/>
              </a:rPr>
              <a:t>重庆市</a:t>
            </a:r>
            <a:r>
              <a:rPr lang="zh-CN" altLang="en-US" b="0" i="0" u="none" strike="noStrike" dirty="0">
                <a:solidFill>
                  <a:srgbClr val="136EC2"/>
                </a:solidFill>
                <a:effectLst/>
                <a:latin typeface="Helvetica Neue"/>
                <a:hlinkClick r:id="rId4"/>
              </a:rPr>
              <a:t>渝中区</a:t>
            </a:r>
            <a:r>
              <a:rPr lang="zh-CN" altLang="en-US" b="0" i="0" dirty="0">
                <a:solidFill>
                  <a:srgbClr val="333333"/>
                </a:solidFill>
                <a:effectLst/>
                <a:latin typeface="Helvetica Neue"/>
              </a:rPr>
              <a:t>红岩村</a:t>
            </a:r>
            <a:r>
              <a:rPr lang="en-US" altLang="zh-CN" b="0" i="0" dirty="0">
                <a:solidFill>
                  <a:srgbClr val="333333"/>
                </a:solidFill>
                <a:effectLst/>
                <a:latin typeface="Helvetica Neue"/>
              </a:rPr>
              <a:t>52</a:t>
            </a:r>
            <a:r>
              <a:rPr lang="zh-CN" altLang="en-US" b="0" i="0" dirty="0">
                <a:solidFill>
                  <a:srgbClr val="333333"/>
                </a:solidFill>
                <a:effectLst/>
                <a:latin typeface="Helvetica Neue"/>
              </a:rPr>
              <a:t>号。该馆是重庆市文化和旅游发展委员会直属的全额拨款正局级事业单位，下</a:t>
            </a:r>
            <a:endParaRPr lang="zh-CN" altLang="en-US" dirty="0"/>
          </a:p>
        </p:txBody>
      </p:sp>
      <p:sp>
        <p:nvSpPr>
          <p:cNvPr id="4" name="内容占位符 3">
            <a:extLst>
              <a:ext uri="{FF2B5EF4-FFF2-40B4-BE49-F238E27FC236}">
                <a16:creationId xmlns:a16="http://schemas.microsoft.com/office/drawing/2014/main" id="{EB0399DD-404E-65FD-211F-06B1C15BF395}"/>
              </a:ext>
            </a:extLst>
          </p:cNvPr>
          <p:cNvSpPr>
            <a:spLocks noGrp="1"/>
          </p:cNvSpPr>
          <p:nvPr>
            <p:ph sz="half" idx="2"/>
          </p:nvPr>
        </p:nvSpPr>
        <p:spPr>
          <a:xfrm>
            <a:off x="6172202" y="1825625"/>
            <a:ext cx="5181600" cy="4351338"/>
          </a:xfrm>
          <a:solidFill>
            <a:schemeClr val="bg2">
              <a:lumMod val="75000"/>
            </a:schemeClr>
          </a:solidFill>
        </p:spPr>
        <p:txBody>
          <a:bodyPr>
            <a:normAutofit/>
          </a:bodyPr>
          <a:lstStyle/>
          <a:p>
            <a:r>
              <a:rPr lang="zh-CN" altLang="en-US" b="0" i="0" dirty="0">
                <a:solidFill>
                  <a:srgbClr val="333333"/>
                </a:solidFill>
                <a:effectLst/>
                <a:latin typeface="Helvetica Neue"/>
              </a:rPr>
              <a:t>辖</a:t>
            </a:r>
            <a:r>
              <a:rPr lang="zh-CN" altLang="en-US" b="0" i="0" u="none" strike="noStrike" dirty="0">
                <a:solidFill>
                  <a:srgbClr val="136EC2"/>
                </a:solidFill>
                <a:effectLst/>
                <a:latin typeface="Helvetica Neue"/>
                <a:hlinkClick r:id="rId5"/>
              </a:rPr>
              <a:t>红岩革命纪念馆</a:t>
            </a:r>
            <a:r>
              <a:rPr lang="zh-CN" altLang="en-US" b="0" i="0" dirty="0">
                <a:solidFill>
                  <a:srgbClr val="333333"/>
                </a:solidFill>
                <a:effectLst/>
                <a:latin typeface="Helvetica Neue"/>
              </a:rPr>
              <a:t>、</a:t>
            </a:r>
            <a:r>
              <a:rPr lang="zh-CN" altLang="en-US" b="0" i="0" u="none" strike="noStrike" dirty="0">
                <a:solidFill>
                  <a:srgbClr val="136EC2"/>
                </a:solidFill>
                <a:effectLst/>
                <a:latin typeface="Helvetica Neue"/>
                <a:hlinkClick r:id="rId6"/>
              </a:rPr>
              <a:t>重庆歌乐山革命纪念馆</a:t>
            </a:r>
            <a:r>
              <a:rPr lang="zh-CN" altLang="en-US" b="0" i="0" dirty="0">
                <a:solidFill>
                  <a:srgbClr val="333333"/>
                </a:solidFill>
                <a:effectLst/>
                <a:latin typeface="Helvetica Neue"/>
              </a:rPr>
              <a:t>（</a:t>
            </a:r>
            <a:r>
              <a:rPr lang="zh-CN" altLang="en-US" b="0" i="0" u="none" strike="noStrike" dirty="0">
                <a:solidFill>
                  <a:srgbClr val="136EC2"/>
                </a:solidFill>
                <a:effectLst/>
                <a:latin typeface="Helvetica Neue"/>
                <a:hlinkClick r:id="rId7"/>
              </a:rPr>
              <a:t>重庆歌乐山烈士陵园管理处</a:t>
            </a:r>
            <a:r>
              <a:rPr lang="zh-CN" altLang="en-US" b="0" i="0" dirty="0">
                <a:solidFill>
                  <a:srgbClr val="333333"/>
                </a:solidFill>
                <a:effectLst/>
                <a:latin typeface="Helvetica Neue"/>
              </a:rPr>
              <a:t>）、</a:t>
            </a:r>
            <a:r>
              <a:rPr lang="zh-CN" altLang="en-US" b="0" i="0" u="none" strike="noStrike" dirty="0">
                <a:solidFill>
                  <a:srgbClr val="136EC2"/>
                </a:solidFill>
                <a:effectLst/>
                <a:latin typeface="Helvetica Neue"/>
                <a:hlinkClick r:id="rId8"/>
              </a:rPr>
              <a:t>中国民主党派历史陈列馆</a:t>
            </a:r>
            <a:r>
              <a:rPr lang="zh-CN" altLang="en-US" b="0" i="0" dirty="0">
                <a:solidFill>
                  <a:srgbClr val="333333"/>
                </a:solidFill>
                <a:effectLst/>
                <a:latin typeface="Helvetica Neue"/>
              </a:rPr>
              <a:t>及其所属革命遗址群，</a:t>
            </a:r>
            <a:r>
              <a:rPr lang="zh-CN" altLang="en-US" b="0" i="0" u="none" strike="noStrike" dirty="0">
                <a:solidFill>
                  <a:srgbClr val="136EC2"/>
                </a:solidFill>
                <a:effectLst/>
                <a:latin typeface="Helvetica Neue"/>
                <a:hlinkClick r:id="rId9"/>
              </a:rPr>
              <a:t>国家一级博物馆</a:t>
            </a:r>
            <a:r>
              <a:rPr lang="zh-CN" altLang="en-US" b="0" i="0" dirty="0">
                <a:solidFill>
                  <a:srgbClr val="333333"/>
                </a:solidFill>
                <a:effectLst/>
                <a:latin typeface="Helvetica Neue"/>
              </a:rPr>
              <a:t>。</a:t>
            </a:r>
            <a:r>
              <a:rPr lang="en-US" altLang="zh-CN" b="0" i="0" dirty="0">
                <a:solidFill>
                  <a:srgbClr val="333333"/>
                </a:solidFill>
                <a:effectLst/>
                <a:latin typeface="Helvetica Neue"/>
              </a:rPr>
              <a:t>2020</a:t>
            </a:r>
            <a:r>
              <a:rPr lang="zh-CN" altLang="en-US" b="0" i="0" dirty="0">
                <a:solidFill>
                  <a:srgbClr val="333333"/>
                </a:solidFill>
                <a:effectLst/>
                <a:latin typeface="Helvetica Neue"/>
              </a:rPr>
              <a:t>年</a:t>
            </a:r>
            <a:r>
              <a:rPr lang="en-US" altLang="zh-CN" b="0" i="0" dirty="0">
                <a:solidFill>
                  <a:srgbClr val="333333"/>
                </a:solidFill>
                <a:effectLst/>
                <a:latin typeface="Helvetica Neue"/>
              </a:rPr>
              <a:t>5</a:t>
            </a:r>
            <a:r>
              <a:rPr lang="zh-CN" altLang="en-US" b="0" i="0" dirty="0">
                <a:solidFill>
                  <a:srgbClr val="333333"/>
                </a:solidFill>
                <a:effectLst/>
                <a:latin typeface="Helvetica Neue"/>
              </a:rPr>
              <a:t>月，“</a:t>
            </a:r>
            <a:r>
              <a:rPr lang="en-US" altLang="zh-CN" b="0" i="0" dirty="0">
                <a:solidFill>
                  <a:srgbClr val="333333"/>
                </a:solidFill>
                <a:effectLst/>
                <a:latin typeface="Helvetica Neue"/>
              </a:rPr>
              <a:t>2019</a:t>
            </a:r>
            <a:r>
              <a:rPr lang="zh-CN" altLang="en-US" b="0" i="0" dirty="0">
                <a:solidFill>
                  <a:srgbClr val="333333"/>
                </a:solidFill>
                <a:effectLst/>
                <a:latin typeface="Helvetica Neue"/>
              </a:rPr>
              <a:t>年度中国博物馆参观量</a:t>
            </a:r>
            <a:r>
              <a:rPr lang="en-US" altLang="zh-CN" b="0" i="0" dirty="0">
                <a:solidFill>
                  <a:srgbClr val="333333"/>
                </a:solidFill>
                <a:effectLst/>
                <a:latin typeface="Helvetica Neue"/>
              </a:rPr>
              <a:t>100</a:t>
            </a:r>
            <a:r>
              <a:rPr lang="zh-CN" altLang="en-US" b="0" i="0" dirty="0">
                <a:solidFill>
                  <a:srgbClr val="333333"/>
                </a:solidFill>
                <a:effectLst/>
                <a:latin typeface="Helvetica Neue"/>
              </a:rPr>
              <a:t>强”榜单公布显示，重庆红岩革命历史博物馆以</a:t>
            </a:r>
            <a:r>
              <a:rPr lang="en-US" altLang="zh-CN" b="0" i="0" dirty="0">
                <a:solidFill>
                  <a:srgbClr val="333333"/>
                </a:solidFill>
                <a:effectLst/>
                <a:latin typeface="Helvetica Neue"/>
              </a:rPr>
              <a:t>1150</a:t>
            </a:r>
            <a:r>
              <a:rPr lang="zh-CN" altLang="en-US" b="0" i="0" dirty="0">
                <a:solidFill>
                  <a:srgbClr val="333333"/>
                </a:solidFill>
                <a:effectLst/>
                <a:latin typeface="Helvetica Neue"/>
              </a:rPr>
              <a:t>万人次位居全国博物馆</a:t>
            </a:r>
            <a:r>
              <a:rPr lang="en-US" altLang="zh-CN" b="0" i="0" dirty="0">
                <a:solidFill>
                  <a:srgbClr val="333333"/>
                </a:solidFill>
                <a:effectLst/>
                <a:latin typeface="Helvetica Neue"/>
              </a:rPr>
              <a:t>2019</a:t>
            </a:r>
            <a:r>
              <a:rPr lang="zh-CN" altLang="en-US" b="0" i="0" dirty="0">
                <a:solidFill>
                  <a:srgbClr val="333333"/>
                </a:solidFill>
                <a:effectLst/>
                <a:latin typeface="Helvetica Neue"/>
              </a:rPr>
              <a:t>年游客接待量第二位，仅次于</a:t>
            </a:r>
            <a:r>
              <a:rPr lang="zh-CN" altLang="en-US" b="0" i="0" u="none" strike="noStrike" dirty="0">
                <a:solidFill>
                  <a:srgbClr val="136EC2"/>
                </a:solidFill>
                <a:effectLst/>
                <a:latin typeface="Helvetica Neue"/>
                <a:hlinkClick r:id="rId10"/>
              </a:rPr>
              <a:t>故宫博物院</a:t>
            </a:r>
            <a:r>
              <a:rPr lang="zh-CN" altLang="en-US" b="0" i="0" dirty="0">
                <a:solidFill>
                  <a:srgbClr val="333333"/>
                </a:solidFill>
                <a:effectLst/>
                <a:latin typeface="Helvetica Neue"/>
              </a:rPr>
              <a:t>。</a:t>
            </a:r>
            <a:r>
              <a:rPr lang="zh-CN" altLang="en-US" b="0" i="0" baseline="30000" dirty="0">
                <a:solidFill>
                  <a:srgbClr val="3366CC"/>
                </a:solidFill>
                <a:effectLst/>
                <a:latin typeface="Helvetica Neue"/>
              </a:rPr>
              <a:t> </a:t>
            </a:r>
            <a:r>
              <a:rPr lang="en-US" altLang="zh-CN" b="0" i="0" baseline="30000" dirty="0">
                <a:solidFill>
                  <a:srgbClr val="3366CC"/>
                </a:solidFill>
                <a:effectLst/>
                <a:latin typeface="Helvetica Neue"/>
              </a:rPr>
              <a:t>[1-2]</a:t>
            </a:r>
            <a:r>
              <a:rPr lang="zh-CN" altLang="en-US" b="0" i="0" u="none" strike="noStrike" dirty="0">
                <a:solidFill>
                  <a:srgbClr val="136EC2"/>
                </a:solidFill>
                <a:effectLst/>
                <a:latin typeface="Helvetica Neue"/>
              </a:rPr>
              <a:t> </a:t>
            </a:r>
            <a:endParaRPr lang="zh-CN" altLang="en-US" dirty="0"/>
          </a:p>
        </p:txBody>
      </p:sp>
      <p:sp>
        <p:nvSpPr>
          <p:cNvPr id="5" name="标题 1">
            <a:extLst>
              <a:ext uri="{FF2B5EF4-FFF2-40B4-BE49-F238E27FC236}">
                <a16:creationId xmlns:a16="http://schemas.microsoft.com/office/drawing/2014/main" id="{8AD12096-311E-FBDC-67D8-AB4000CDE3EE}"/>
              </a:ext>
            </a:extLst>
          </p:cNvPr>
          <p:cNvSpPr>
            <a:spLocks noGrp="1"/>
          </p:cNvSpPr>
          <p:nvPr>
            <p:ph type="title"/>
          </p:nvPr>
        </p:nvSpPr>
        <p:spPr>
          <a:xfrm>
            <a:off x="838200" y="76201"/>
            <a:ext cx="10515600" cy="1614488"/>
          </a:xfrm>
          <a:solidFill>
            <a:schemeClr val="accent1">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r>
              <a:rPr lang="zh-CN" altLang="en-US" b="1" i="0" dirty="0">
                <a:solidFill>
                  <a:srgbClr val="404040"/>
                </a:solidFill>
                <a:effectLst/>
                <a:latin typeface="方正粗黑宋简体" panose="02000000000000000000" pitchFamily="2" charset="-122"/>
                <a:ea typeface="方正粗黑宋简体" panose="02000000000000000000" pitchFamily="2" charset="-122"/>
              </a:rPr>
              <a:t>                  红岩革命纪念馆   </a:t>
            </a:r>
            <a:br>
              <a:rPr lang="en-US" altLang="zh-CN" b="1" i="0" dirty="0">
                <a:solidFill>
                  <a:srgbClr val="404040"/>
                </a:solidFill>
                <a:effectLst/>
                <a:latin typeface="方正粗黑宋简体" panose="02000000000000000000" pitchFamily="2" charset="-122"/>
                <a:ea typeface="方正粗黑宋简体" panose="02000000000000000000" pitchFamily="2" charset="-122"/>
              </a:rPr>
            </a:br>
            <a:endParaRPr lang="zh-CN" altLang="en-US" dirty="0"/>
          </a:p>
        </p:txBody>
      </p:sp>
    </p:spTree>
    <p:extLst>
      <p:ext uri="{BB962C8B-B14F-4D97-AF65-F5344CB8AC3E}">
        <p14:creationId xmlns:p14="http://schemas.microsoft.com/office/powerpoint/2010/main" val="150250518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fade">
                                      <p:cBhvr>
                                        <p:cTn id="13" dur="1000"/>
                                        <p:tgtEl>
                                          <p:spTgt spid="3">
                                            <p:bg/>
                                          </p:spTgt>
                                        </p:tgtEl>
                                      </p:cBhvr>
                                    </p:animEffect>
                                    <p:anim calcmode="lin" valueType="num">
                                      <p:cBhvr>
                                        <p:cTn id="14" dur="1000" fill="hold"/>
                                        <p:tgtEl>
                                          <p:spTgt spid="3">
                                            <p:bg/>
                                          </p:spTgt>
                                        </p:tgtEl>
                                        <p:attrNameLst>
                                          <p:attrName>ppt_x</p:attrName>
                                        </p:attrNameLst>
                                      </p:cBhvr>
                                      <p:tavLst>
                                        <p:tav tm="0">
                                          <p:val>
                                            <p:strVal val="#ppt_x"/>
                                          </p:val>
                                        </p:tav>
                                        <p:tav tm="100000">
                                          <p:val>
                                            <p:strVal val="#ppt_x"/>
                                          </p:val>
                                        </p:tav>
                                      </p:tavLst>
                                    </p:anim>
                                    <p:anim calcmode="lin" valueType="num">
                                      <p:cBhvr>
                                        <p:cTn id="15"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anim calcmode="lin" valueType="num">
                                      <p:cBhvr>
                                        <p:cTn id="2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bg/>
                                          </p:spTgt>
                                        </p:tgtEl>
                                        <p:attrNameLst>
                                          <p:attrName>style.visibility</p:attrName>
                                        </p:attrNameLst>
                                      </p:cBhvr>
                                      <p:to>
                                        <p:strVal val="visible"/>
                                      </p:to>
                                    </p:set>
                                    <p:animEffect transition="in" filter="wipe(down)">
                                      <p:cBhvr>
                                        <p:cTn id="27" dur="500"/>
                                        <p:tgtEl>
                                          <p:spTgt spid="4">
                                            <p:bg/>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wipe(down)">
                                      <p:cBhvr>
                                        <p:cTn id="3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5A5FE54-AE12-2537-1624-DD4312D39637}"/>
              </a:ext>
            </a:extLst>
          </p:cNvPr>
          <p:cNvSpPr>
            <a:spLocks noGrp="1"/>
          </p:cNvSpPr>
          <p:nvPr>
            <p:ph type="title"/>
          </p:nvPr>
        </p:nvSpPr>
        <p:spPr>
          <a:xfrm>
            <a:off x="839788" y="457200"/>
            <a:ext cx="3932237" cy="1039091"/>
          </a:xfrm>
          <a:solidFill>
            <a:schemeClr val="accent1">
              <a:lumMod val="60000"/>
              <a:lumOff val="40000"/>
            </a:schemeClr>
          </a:solidFill>
          <a:ln>
            <a:noFill/>
          </a:ln>
          <a:effectLst>
            <a:outerShdw blurRad="50800" dist="38100" dir="2700000" algn="tl" rotWithShape="0">
              <a:prstClr val="black">
                <a:alpha val="40000"/>
              </a:prstClr>
            </a:outerShdw>
          </a:effectLst>
          <a:scene3d>
            <a:camera prst="orthographicFront">
              <a:rot lat="0" lon="0" rev="0"/>
            </a:camera>
            <a:lightRig rig="soft" dir="t">
              <a:rot lat="0" lon="0" rev="0"/>
            </a:lightRig>
          </a:scene3d>
          <a:sp3d contourW="44450" prstMaterial="matte">
            <a:bevelT w="63500" h="63500"/>
            <a:contourClr>
              <a:srgbClr val="FFFFFF"/>
            </a:contourClr>
          </a:sp3d>
        </p:spPr>
        <p:txBody>
          <a:bodyPr/>
          <a:lstStyle/>
          <a:p>
            <a:r>
              <a:rPr lang="zh-CN" altLang="en-US" b="0" i="0" dirty="0">
                <a:solidFill>
                  <a:srgbClr val="000000"/>
                </a:solidFill>
                <a:effectLst/>
                <a:latin typeface="方正粗黑宋简体" panose="02000000000000000000" pitchFamily="2" charset="-122"/>
                <a:ea typeface="方正粗黑宋简体" panose="02000000000000000000" pitchFamily="2" charset="-122"/>
              </a:rPr>
              <a:t>歌乐山革命烈士陵园</a:t>
            </a:r>
            <a:endParaRPr lang="zh-CN" altLang="en-US" dirty="0"/>
          </a:p>
        </p:txBody>
      </p:sp>
      <p:sp>
        <p:nvSpPr>
          <p:cNvPr id="5" name="Rectangle 1">
            <a:extLst>
              <a:ext uri="{FF2B5EF4-FFF2-40B4-BE49-F238E27FC236}">
                <a16:creationId xmlns:a16="http://schemas.microsoft.com/office/drawing/2014/main" id="{61834043-DA2E-CBA2-4318-D3AEFDA1203E}"/>
              </a:ext>
            </a:extLst>
          </p:cNvPr>
          <p:cNvSpPr>
            <a:spLocks noGrp="1" noChangeArrowheads="1"/>
          </p:cNvSpPr>
          <p:nvPr>
            <p:ph type="body" sz="half" idx="2"/>
          </p:nvPr>
        </p:nvSpPr>
        <p:spPr bwMode="auto">
          <a:xfrm>
            <a:off x="839787" y="1619855"/>
            <a:ext cx="3877685" cy="3913240"/>
          </a:xfrm>
          <a:prstGeom prst="rect">
            <a:avLst/>
          </a:prstGeom>
          <a:solidFill>
            <a:schemeClr val="bg2">
              <a:lumMod val="75000"/>
            </a:schemeClr>
          </a:solidFill>
          <a:ln>
            <a:noFill/>
          </a:ln>
          <a:effectLst/>
        </p:spPr>
        <p:txBody>
          <a:bodyPr vert="horz" wrap="square" lIns="0" tIns="0" rIns="0" bIns="34914" numCol="1" anchor="ctr" anchorCtr="0" compatLnSpc="1">
            <a:prstTxWarp prst="textNoShape">
              <a:avLst/>
            </a:prstTxWarp>
            <a:spAutoFit/>
          </a:bodyPr>
          <a:lstStyle>
            <a:lvl1pPr indent="3175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17500" algn="l" defTabSz="914400" rtl="0" eaLnBrk="0" fontAlgn="base" latinLnBrk="0" hangingPunct="0">
              <a:lnSpc>
                <a:spcPct val="100000"/>
              </a:lnSpc>
              <a:spcBef>
                <a:spcPct val="0"/>
              </a:spcBef>
              <a:spcAft>
                <a:spcPct val="0"/>
              </a:spcAft>
              <a:buClrTx/>
              <a:buSzTx/>
              <a:buFontTx/>
              <a:buNone/>
              <a:tabLst/>
            </a:pPr>
            <a:r>
              <a:rPr kumimoji="0" lang="zh-CN" altLang="zh-CN" sz="2800" b="0" i="0" u="none" strike="noStrike" cap="none" normalizeH="0" baseline="0" dirty="0">
                <a:ln>
                  <a:noFill/>
                </a:ln>
                <a:solidFill>
                  <a:srgbClr val="626675"/>
                </a:solidFill>
                <a:effectLst/>
                <a:latin typeface="华文琥珀" panose="02010800040101010101" pitchFamily="2" charset="-122"/>
                <a:ea typeface="华文琥珀" panose="02010800040101010101" pitchFamily="2" charset="-122"/>
                <a:cs typeface="Arial" panose="020B0604020202020204" pitchFamily="34" charset="0"/>
              </a:rPr>
              <a:t>全国重点文物保护单位</a:t>
            </a:r>
            <a:r>
              <a:rPr kumimoji="0" lang="zh-CN" altLang="zh-CN" sz="2800" b="0" i="0" u="none" strike="noStrike" cap="none" normalizeH="0" baseline="0" dirty="0">
                <a:ln>
                  <a:noFill/>
                </a:ln>
                <a:solidFill>
                  <a:srgbClr val="333333"/>
                </a:solidFill>
                <a:effectLst/>
                <a:latin typeface="华文琥珀" panose="02010800040101010101" pitchFamily="2" charset="-122"/>
                <a:ea typeface="华文琥珀" panose="02010800040101010101" pitchFamily="2" charset="-122"/>
              </a:rPr>
              <a:t>歌乐山革命烈士陵园由</a:t>
            </a:r>
            <a:r>
              <a:rPr kumimoji="0" lang="zh-CN" altLang="zh-CN" sz="2800" b="0" i="0" u="none" strike="noStrike" cap="none" normalizeH="0" baseline="0" dirty="0">
                <a:ln>
                  <a:noFill/>
                </a:ln>
                <a:solidFill>
                  <a:srgbClr val="136EC2"/>
                </a:solidFill>
                <a:effectLst/>
                <a:latin typeface="华文琥珀" panose="02010800040101010101" pitchFamily="2" charset="-122"/>
                <a:ea typeface="华文琥珀" panose="02010800040101010101" pitchFamily="2" charset="-122"/>
                <a:hlinkClick r:id="rId2"/>
              </a:rPr>
              <a:t>白公馆</a:t>
            </a:r>
            <a:r>
              <a:rPr kumimoji="0" lang="zh-CN" altLang="zh-CN" sz="2800" b="0" i="0" u="none" strike="noStrike" cap="none" normalizeH="0" baseline="0" dirty="0">
                <a:ln>
                  <a:noFill/>
                </a:ln>
                <a:solidFill>
                  <a:srgbClr val="136EC2"/>
                </a:solidFill>
                <a:effectLst/>
                <a:latin typeface="华文琥珀" panose="02010800040101010101" pitchFamily="2" charset="-122"/>
                <a:ea typeface="华文琥珀" panose="02010800040101010101" pitchFamily="2" charset="-122"/>
                <a:hlinkClick r:id="rId3"/>
              </a:rPr>
              <a:t>监狱</a:t>
            </a:r>
            <a:r>
              <a:rPr kumimoji="0" lang="zh-CN" altLang="zh-CN" sz="2800" b="0" i="0" u="none" strike="noStrike" cap="none" normalizeH="0" baseline="0" dirty="0">
                <a:ln>
                  <a:noFill/>
                </a:ln>
                <a:solidFill>
                  <a:srgbClr val="333333"/>
                </a:solidFill>
                <a:effectLst/>
                <a:latin typeface="华文琥珀" panose="02010800040101010101" pitchFamily="2" charset="-122"/>
                <a:ea typeface="华文琥珀" panose="02010800040101010101" pitchFamily="2" charset="-122"/>
              </a:rPr>
              <a:t>旧址、</a:t>
            </a:r>
            <a:r>
              <a:rPr kumimoji="0" lang="zh-CN" altLang="zh-CN" sz="2800" b="0" i="0" u="none" strike="noStrike" cap="none" normalizeH="0" baseline="0" dirty="0">
                <a:ln>
                  <a:noFill/>
                </a:ln>
                <a:solidFill>
                  <a:srgbClr val="136EC2"/>
                </a:solidFill>
                <a:effectLst/>
                <a:latin typeface="华文琥珀" panose="02010800040101010101" pitchFamily="2" charset="-122"/>
                <a:ea typeface="华文琥珀" panose="02010800040101010101" pitchFamily="2" charset="-122"/>
                <a:hlinkClick r:id="rId4"/>
              </a:rPr>
              <a:t>渣滓洞</a:t>
            </a:r>
            <a:r>
              <a:rPr kumimoji="0" lang="zh-CN" altLang="zh-CN" sz="2800" b="0" i="0" u="none" strike="noStrike" cap="none" normalizeH="0" baseline="0" dirty="0">
                <a:ln>
                  <a:noFill/>
                </a:ln>
                <a:solidFill>
                  <a:srgbClr val="333333"/>
                </a:solidFill>
                <a:effectLst/>
                <a:latin typeface="华文琥珀" panose="02010800040101010101" pitchFamily="2" charset="-122"/>
                <a:ea typeface="华文琥珀" panose="02010800040101010101" pitchFamily="2" charset="-122"/>
              </a:rPr>
              <a:t>监狱旧址、</a:t>
            </a:r>
            <a:r>
              <a:rPr kumimoji="0" lang="zh-CN" altLang="zh-CN" sz="2800" b="0" i="0" u="none" strike="noStrike" cap="none" normalizeH="0" baseline="0" dirty="0">
                <a:ln>
                  <a:noFill/>
                </a:ln>
                <a:solidFill>
                  <a:srgbClr val="136EC2"/>
                </a:solidFill>
                <a:effectLst/>
                <a:latin typeface="华文琥珀" panose="02010800040101010101" pitchFamily="2" charset="-122"/>
                <a:ea typeface="华文琥珀" panose="02010800040101010101" pitchFamily="2" charset="-122"/>
                <a:hlinkClick r:id="rId5"/>
              </a:rPr>
              <a:t>中美合作所</a:t>
            </a:r>
            <a:r>
              <a:rPr kumimoji="0" lang="zh-CN" altLang="zh-CN" sz="2800" b="0" i="0" u="none" strike="noStrike" cap="none" normalizeH="0" baseline="0" dirty="0">
                <a:ln>
                  <a:noFill/>
                </a:ln>
                <a:solidFill>
                  <a:srgbClr val="333333"/>
                </a:solidFill>
                <a:effectLst/>
                <a:latin typeface="华文琥珀" panose="02010800040101010101" pitchFamily="2" charset="-122"/>
                <a:ea typeface="华文琥珀" panose="02010800040101010101" pitchFamily="2" charset="-122"/>
              </a:rPr>
              <a:t>总办公室旧址、</a:t>
            </a:r>
            <a:r>
              <a:rPr kumimoji="0" lang="zh-CN" altLang="zh-CN" sz="2800" b="0" i="0" u="none" strike="noStrike" cap="none" normalizeH="0" baseline="0" dirty="0">
                <a:ln>
                  <a:noFill/>
                </a:ln>
                <a:solidFill>
                  <a:srgbClr val="136EC2"/>
                </a:solidFill>
                <a:effectLst/>
                <a:latin typeface="华文琥珀" panose="02010800040101010101" pitchFamily="2" charset="-122"/>
                <a:ea typeface="华文琥珀" panose="02010800040101010101" pitchFamily="2" charset="-122"/>
                <a:hlinkClick r:id="rId6"/>
              </a:rPr>
              <a:t>松林</a:t>
            </a:r>
            <a:r>
              <a:rPr kumimoji="0" lang="zh-CN" altLang="zh-CN" sz="2800" b="0" i="0" u="none" strike="noStrike" cap="none" normalizeH="0" baseline="0" dirty="0">
                <a:ln>
                  <a:noFill/>
                </a:ln>
                <a:solidFill>
                  <a:srgbClr val="333333"/>
                </a:solidFill>
                <a:effectLst/>
                <a:latin typeface="华文琥珀" panose="02010800040101010101" pitchFamily="2" charset="-122"/>
                <a:ea typeface="华文琥珀" panose="02010800040101010101" pitchFamily="2" charset="-122"/>
              </a:rPr>
              <a:t>坡大屠杀尸坑遗址、“11.27”烈士公墓等组成，1999年建红岩魂广场。</a:t>
            </a:r>
            <a:endParaRPr kumimoji="0" lang="zh-CN" altLang="zh-CN" sz="2800" b="0" i="0" u="none" strike="noStrike" cap="none" normalizeH="0" baseline="0" dirty="0">
              <a:ln>
                <a:noFill/>
              </a:ln>
              <a:solidFill>
                <a:schemeClr val="tx1"/>
              </a:solidFill>
              <a:effectLst/>
              <a:latin typeface="华文琥珀" panose="02010800040101010101" pitchFamily="2" charset="-122"/>
              <a:ea typeface="华文琥珀" panose="02010800040101010101" pitchFamily="2" charset="-122"/>
            </a:endParaRPr>
          </a:p>
        </p:txBody>
      </p:sp>
      <p:pic>
        <p:nvPicPr>
          <p:cNvPr id="4099" name="Picture 3">
            <a:extLst>
              <a:ext uri="{FF2B5EF4-FFF2-40B4-BE49-F238E27FC236}">
                <a16:creationId xmlns:a16="http://schemas.microsoft.com/office/drawing/2014/main" id="{EDFEEEA5-A264-B892-1CBB-BF855CBF43C8}"/>
              </a:ext>
            </a:extLst>
          </p:cNvPr>
          <p:cNvPicPr>
            <a:picLocks noGrp="1" noChangeAspect="1" noChangeArrowheads="1"/>
          </p:cNvPicPr>
          <p:nvPr>
            <p:ph type="pic" idx="1"/>
          </p:nvPr>
        </p:nvPicPr>
        <p:blipFill>
          <a:blip r:embed="rId7">
            <a:extLst>
              <a:ext uri="{28A0092B-C50C-407E-A947-70E740481C1C}">
                <a14:useLocalDpi xmlns:a14="http://schemas.microsoft.com/office/drawing/2010/main" val="0"/>
              </a:ext>
            </a:extLst>
          </a:blip>
          <a:srcRect l="2519" r="2519"/>
          <a:stretch>
            <a:fillRect/>
          </a:stretch>
        </p:blipFill>
        <p:spPr bwMode="auto">
          <a:xfrm>
            <a:off x="5301760" y="457200"/>
            <a:ext cx="6282228" cy="5075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03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1000"/>
                                        <p:tgtEl>
                                          <p:spTgt spid="5">
                                            <p:bg/>
                                          </p:spTgt>
                                        </p:tgtEl>
                                      </p:cBhvr>
                                    </p:animEffect>
                                    <p:anim calcmode="lin" valueType="num">
                                      <p:cBhvr>
                                        <p:cTn id="8" dur="1000" fill="hold"/>
                                        <p:tgtEl>
                                          <p:spTgt spid="5">
                                            <p:bg/>
                                          </p:spTgt>
                                        </p:tgtEl>
                                        <p:attrNameLst>
                                          <p:attrName>ppt_x</p:attrName>
                                        </p:attrNameLst>
                                      </p:cBhvr>
                                      <p:tavLst>
                                        <p:tav tm="0">
                                          <p:val>
                                            <p:strVal val="#ppt_x"/>
                                          </p:val>
                                        </p:tav>
                                        <p:tav tm="100000">
                                          <p:val>
                                            <p:strVal val="#ppt_x"/>
                                          </p:val>
                                        </p:tav>
                                      </p:tavLst>
                                    </p:anim>
                                    <p:anim calcmode="lin" valueType="num">
                                      <p:cBhvr>
                                        <p:cTn id="9" dur="1000" fill="hold"/>
                                        <p:tgtEl>
                                          <p:spTgt spid="5">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099"/>
                                        </p:tgtEl>
                                        <p:attrNameLst>
                                          <p:attrName>style.visibility</p:attrName>
                                        </p:attrNameLst>
                                      </p:cBhvr>
                                      <p:to>
                                        <p:strVal val="visible"/>
                                      </p:to>
                                    </p:set>
                                    <p:animEffect transition="in" filter="fade">
                                      <p:cBhvr>
                                        <p:cTn id="27" dur="1000"/>
                                        <p:tgtEl>
                                          <p:spTgt spid="4099"/>
                                        </p:tgtEl>
                                      </p:cBhvr>
                                    </p:animEffect>
                                    <p:anim calcmode="lin" valueType="num">
                                      <p:cBhvr>
                                        <p:cTn id="28" dur="1000" fill="hold"/>
                                        <p:tgtEl>
                                          <p:spTgt spid="4099"/>
                                        </p:tgtEl>
                                        <p:attrNameLst>
                                          <p:attrName>ppt_x</p:attrName>
                                        </p:attrNameLst>
                                      </p:cBhvr>
                                      <p:tavLst>
                                        <p:tav tm="0">
                                          <p:val>
                                            <p:strVal val="#ppt_x"/>
                                          </p:val>
                                        </p:tav>
                                        <p:tav tm="100000">
                                          <p:val>
                                            <p:strVal val="#ppt_x"/>
                                          </p:val>
                                        </p:tav>
                                      </p:tavLst>
                                    </p:anim>
                                    <p:anim calcmode="lin" valueType="num">
                                      <p:cBhvr>
                                        <p:cTn id="29" dur="1000" fill="hold"/>
                                        <p:tgtEl>
                                          <p:spTgt spid="40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9C76AAA-54FF-5F5C-17B6-52E52BC5F9DC}"/>
              </a:ext>
            </a:extLst>
          </p:cNvPr>
          <p:cNvSpPr>
            <a:spLocks noGrp="1"/>
          </p:cNvSpPr>
          <p:nvPr>
            <p:ph type="title"/>
          </p:nvPr>
        </p:nvSpPr>
        <p:spPr>
          <a:xfrm>
            <a:off x="3290455" y="477982"/>
            <a:ext cx="8368145" cy="5477309"/>
          </a:xfrm>
          <a:solidFill>
            <a:schemeClr val="bg1">
              <a:lumMod val="75000"/>
            </a:schemeClr>
          </a:solidFill>
        </p:spPr>
        <p:txBody>
          <a:bodyPr>
            <a:normAutofit fontScale="90000"/>
          </a:bodyPr>
          <a:lstStyle/>
          <a:p>
            <a:r>
              <a:rPr lang="zh-CN" altLang="en-US" sz="2700" b="0" i="0" dirty="0">
                <a:solidFill>
                  <a:srgbClr val="333333"/>
                </a:solidFill>
                <a:effectLst/>
                <a:latin typeface="华文琥珀" panose="02010800040101010101" pitchFamily="2" charset="-122"/>
                <a:ea typeface="华文琥珀" panose="02010800040101010101" pitchFamily="2" charset="-122"/>
              </a:rPr>
              <a:t>重庆歌乐山烈士陵园位于</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2"/>
              </a:rPr>
              <a:t>重庆市</a:t>
            </a:r>
            <a:r>
              <a:rPr lang="zh-CN" altLang="en-US" sz="2700" b="0" i="0" dirty="0">
                <a:solidFill>
                  <a:srgbClr val="333333"/>
                </a:solidFill>
                <a:effectLst/>
                <a:latin typeface="华文琥珀" panose="02010800040101010101" pitchFamily="2" charset="-122"/>
                <a:ea typeface="华文琥珀" panose="02010800040101010101" pitchFamily="2" charset="-122"/>
              </a:rPr>
              <a:t>沙坪坝区。设在</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3"/>
              </a:rPr>
              <a:t>国民党</a:t>
            </a:r>
            <a:r>
              <a:rPr lang="zh-CN" altLang="en-US" sz="2700" b="0" i="0" dirty="0">
                <a:solidFill>
                  <a:srgbClr val="333333"/>
                </a:solidFill>
                <a:effectLst/>
                <a:latin typeface="华文琥珀" panose="02010800040101010101" pitchFamily="2" charset="-122"/>
                <a:ea typeface="华文琥珀" panose="02010800040101010101" pitchFamily="2" charset="-122"/>
              </a:rPr>
              <a:t>“</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4"/>
              </a:rPr>
              <a:t>军统</a:t>
            </a:r>
            <a:r>
              <a:rPr lang="zh-CN" altLang="en-US" sz="2700" b="0" i="0" dirty="0">
                <a:solidFill>
                  <a:srgbClr val="333333"/>
                </a:solidFill>
                <a:effectLst/>
                <a:latin typeface="华文琥珀" panose="02010800040101010101" pitchFamily="2" charset="-122"/>
                <a:ea typeface="华文琥珀" panose="02010800040101010101" pitchFamily="2" charset="-122"/>
              </a:rPr>
              <a:t>”特务重庆集中营</a:t>
            </a:r>
            <a:r>
              <a:rPr lang="en-US" altLang="zh-CN" sz="2700" b="0" i="0" dirty="0">
                <a:solidFill>
                  <a:srgbClr val="333333"/>
                </a:solidFill>
                <a:effectLst/>
                <a:latin typeface="华文琥珀" panose="02010800040101010101" pitchFamily="2" charset="-122"/>
                <a:ea typeface="华文琥珀" panose="02010800040101010101" pitchFamily="2" charset="-122"/>
              </a:rPr>
              <a:t>(1939</a:t>
            </a:r>
            <a:r>
              <a:rPr lang="zh-CN" altLang="en-US" sz="2700" b="0" i="0" dirty="0">
                <a:solidFill>
                  <a:srgbClr val="333333"/>
                </a:solidFill>
                <a:effectLst/>
                <a:latin typeface="华文琥珀" panose="02010800040101010101" pitchFamily="2" charset="-122"/>
                <a:ea typeface="华文琥珀" panose="02010800040101010101" pitchFamily="2" charset="-122"/>
              </a:rPr>
              <a:t>～</a:t>
            </a:r>
            <a:r>
              <a:rPr lang="en-US" altLang="zh-CN" sz="2700" b="0" i="0" dirty="0">
                <a:solidFill>
                  <a:srgbClr val="333333"/>
                </a:solidFill>
                <a:effectLst/>
                <a:latin typeface="华文琥珀" panose="02010800040101010101" pitchFamily="2" charset="-122"/>
                <a:ea typeface="华文琥珀" panose="02010800040101010101" pitchFamily="2" charset="-122"/>
              </a:rPr>
              <a:t>1949)</a:t>
            </a:r>
            <a:r>
              <a:rPr lang="zh-CN" altLang="en-US" sz="2700" b="0" i="0" dirty="0">
                <a:solidFill>
                  <a:srgbClr val="333333"/>
                </a:solidFill>
                <a:effectLst/>
                <a:latin typeface="华文琥珀" panose="02010800040101010101" pitchFamily="2" charset="-122"/>
                <a:ea typeface="华文琥珀" panose="02010800040101010101" pitchFamily="2" charset="-122"/>
              </a:rPr>
              <a:t>和“</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5"/>
              </a:rPr>
              <a:t>中美特种技术合作所</a:t>
            </a:r>
            <a:r>
              <a:rPr lang="zh-CN" altLang="en-US" sz="2700" b="0" i="0" dirty="0">
                <a:solidFill>
                  <a:srgbClr val="333333"/>
                </a:solidFill>
                <a:effectLst/>
                <a:latin typeface="华文琥珀" panose="02010800040101010101" pitchFamily="2" charset="-122"/>
                <a:ea typeface="华文琥珀" panose="02010800040101010101" pitchFamily="2" charset="-122"/>
              </a:rPr>
              <a:t>”</a:t>
            </a:r>
            <a:r>
              <a:rPr lang="en-US" altLang="zh-CN" sz="2700" b="0" i="0" dirty="0">
                <a:solidFill>
                  <a:srgbClr val="333333"/>
                </a:solidFill>
                <a:effectLst/>
                <a:latin typeface="华文琥珀" panose="02010800040101010101" pitchFamily="2" charset="-122"/>
                <a:ea typeface="华文琥珀" panose="02010800040101010101" pitchFamily="2" charset="-122"/>
              </a:rPr>
              <a:t>(1943</a:t>
            </a:r>
            <a:r>
              <a:rPr lang="zh-CN" altLang="en-US" sz="2700" b="0" i="0" dirty="0">
                <a:solidFill>
                  <a:srgbClr val="333333"/>
                </a:solidFill>
                <a:effectLst/>
                <a:latin typeface="华文琥珀" panose="02010800040101010101" pitchFamily="2" charset="-122"/>
                <a:ea typeface="华文琥珀" panose="02010800040101010101" pitchFamily="2" charset="-122"/>
              </a:rPr>
              <a:t>～</a:t>
            </a:r>
            <a:r>
              <a:rPr lang="en-US" altLang="zh-CN" sz="2700" b="0" i="0" dirty="0">
                <a:solidFill>
                  <a:srgbClr val="333333"/>
                </a:solidFill>
                <a:effectLst/>
                <a:latin typeface="华文琥珀" panose="02010800040101010101" pitchFamily="2" charset="-122"/>
                <a:ea typeface="华文琥珀" panose="02010800040101010101" pitchFamily="2" charset="-122"/>
              </a:rPr>
              <a:t>1946)</a:t>
            </a:r>
            <a:r>
              <a:rPr lang="zh-CN" altLang="en-US" sz="2700" b="0" i="0" dirty="0">
                <a:solidFill>
                  <a:srgbClr val="333333"/>
                </a:solidFill>
                <a:effectLst/>
                <a:latin typeface="华文琥珀" panose="02010800040101010101" pitchFamily="2" charset="-122"/>
                <a:ea typeface="华文琥珀" panose="02010800040101010101" pitchFamily="2" charset="-122"/>
              </a:rPr>
              <a:t>的旧址、</a:t>
            </a:r>
            <a:r>
              <a:rPr lang="en-US" altLang="zh-CN" sz="2700" b="0" i="0" dirty="0">
                <a:solidFill>
                  <a:srgbClr val="333333"/>
                </a:solidFill>
                <a:effectLst/>
                <a:latin typeface="华文琥珀" panose="02010800040101010101" pitchFamily="2" charset="-122"/>
                <a:ea typeface="华文琥珀" panose="02010800040101010101" pitchFamily="2" charset="-122"/>
              </a:rPr>
              <a:t>1949</a:t>
            </a:r>
            <a:r>
              <a:rPr lang="zh-CN" altLang="en-US" sz="2700" b="0" i="0" dirty="0">
                <a:solidFill>
                  <a:srgbClr val="333333"/>
                </a:solidFill>
                <a:effectLst/>
                <a:latin typeface="华文琥珀" panose="02010800040101010101" pitchFamily="2" charset="-122"/>
                <a:ea typeface="华文琥珀" panose="02010800040101010101" pitchFamily="2" charset="-122"/>
              </a:rPr>
              <a:t>年“一一</a:t>
            </a:r>
            <a:r>
              <a:rPr lang="en-US" altLang="zh-CN" sz="2700" b="0" i="0" dirty="0">
                <a:solidFill>
                  <a:srgbClr val="333333"/>
                </a:solidFill>
                <a:effectLst/>
                <a:latin typeface="华文琥珀" panose="02010800040101010101" pitchFamily="2" charset="-122"/>
                <a:ea typeface="华文琥珀" panose="02010800040101010101" pitchFamily="2" charset="-122"/>
              </a:rPr>
              <a:t>·</a:t>
            </a:r>
            <a:r>
              <a:rPr lang="zh-CN" altLang="en-US" sz="2700" b="0" i="0" dirty="0">
                <a:solidFill>
                  <a:srgbClr val="333333"/>
                </a:solidFill>
                <a:effectLst/>
                <a:latin typeface="华文琥珀" panose="02010800040101010101" pitchFamily="2" charset="-122"/>
                <a:ea typeface="华文琥珀" panose="02010800040101010101" pitchFamily="2" charset="-122"/>
              </a:rPr>
              <a:t>二七” 政治</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6"/>
              </a:rPr>
              <a:t>大屠杀</a:t>
            </a:r>
            <a:r>
              <a:rPr lang="zh-CN" altLang="en-US" sz="2700" b="0" i="0" dirty="0">
                <a:solidFill>
                  <a:srgbClr val="333333"/>
                </a:solidFill>
                <a:effectLst/>
                <a:latin typeface="华文琥珀" panose="02010800040101010101" pitchFamily="2" charset="-122"/>
                <a:ea typeface="华文琥珀" panose="02010800040101010101" pitchFamily="2" charset="-122"/>
              </a:rPr>
              <a:t>的发生地。</a:t>
            </a:r>
            <a:r>
              <a:rPr lang="en-US" altLang="zh-CN" sz="2700" b="0" i="0" dirty="0">
                <a:solidFill>
                  <a:srgbClr val="333333"/>
                </a:solidFill>
                <a:effectLst/>
                <a:latin typeface="华文琥珀" panose="02010800040101010101" pitchFamily="2" charset="-122"/>
                <a:ea typeface="华文琥珀" panose="02010800040101010101" pitchFamily="2" charset="-122"/>
              </a:rPr>
              <a:t>1954</a:t>
            </a:r>
            <a:r>
              <a:rPr lang="zh-CN" altLang="en-US" sz="2700" b="0" i="0" dirty="0">
                <a:solidFill>
                  <a:srgbClr val="333333"/>
                </a:solidFill>
                <a:effectLst/>
                <a:latin typeface="华文琥珀" panose="02010800040101010101" pitchFamily="2" charset="-122"/>
                <a:ea typeface="华文琥珀" panose="02010800040101010101" pitchFamily="2" charset="-122"/>
              </a:rPr>
              <a:t>年修建了烈士公墓和烈士纪念塔。</a:t>
            </a:r>
            <a:r>
              <a:rPr lang="en-US" altLang="zh-CN" sz="2700" b="0" i="0" dirty="0">
                <a:solidFill>
                  <a:srgbClr val="333333"/>
                </a:solidFill>
                <a:effectLst/>
                <a:latin typeface="华文琥珀" panose="02010800040101010101" pitchFamily="2" charset="-122"/>
                <a:ea typeface="华文琥珀" panose="02010800040101010101" pitchFamily="2" charset="-122"/>
              </a:rPr>
              <a:t>1956</a:t>
            </a:r>
            <a:r>
              <a:rPr lang="zh-CN" altLang="en-US" sz="2700" b="0" i="0" dirty="0">
                <a:solidFill>
                  <a:srgbClr val="333333"/>
                </a:solidFill>
                <a:effectLst/>
                <a:latin typeface="华文琥珀" panose="02010800040101010101" pitchFamily="2" charset="-122"/>
                <a:ea typeface="华文琥珀" panose="02010800040101010101" pitchFamily="2" charset="-122"/>
              </a:rPr>
              <a:t>年定为省级文物保护单位。</a:t>
            </a:r>
            <a:r>
              <a:rPr lang="en-US" altLang="zh-CN" sz="2700" b="0" i="0" dirty="0">
                <a:solidFill>
                  <a:srgbClr val="333333"/>
                </a:solidFill>
                <a:effectLst/>
                <a:latin typeface="华文琥珀" panose="02010800040101010101" pitchFamily="2" charset="-122"/>
                <a:ea typeface="华文琥珀" panose="02010800040101010101" pitchFamily="2" charset="-122"/>
              </a:rPr>
              <a:t>1963</a:t>
            </a:r>
            <a:r>
              <a:rPr lang="zh-CN" altLang="en-US" sz="2700" b="0" i="0" dirty="0">
                <a:solidFill>
                  <a:srgbClr val="333333"/>
                </a:solidFill>
                <a:effectLst/>
                <a:latin typeface="华文琥珀" panose="02010800040101010101" pitchFamily="2" charset="-122"/>
                <a:ea typeface="华文琥珀" panose="02010800040101010101" pitchFamily="2" charset="-122"/>
              </a:rPr>
              <a:t>年修建陈列大厅，对公众开放，定名</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7"/>
              </a:rPr>
              <a:t>中美合作所</a:t>
            </a:r>
            <a:r>
              <a:rPr lang="zh-CN" altLang="en-US" sz="2700" b="0" i="0" dirty="0">
                <a:solidFill>
                  <a:srgbClr val="333333"/>
                </a:solidFill>
                <a:effectLst/>
                <a:latin typeface="华文琥珀" panose="02010800040101010101" pitchFamily="2" charset="-122"/>
                <a:ea typeface="华文琥珀" panose="02010800040101010101" pitchFamily="2" charset="-122"/>
              </a:rPr>
              <a:t>重庆集中营美蒋罪行展览馆。</a:t>
            </a:r>
            <a:r>
              <a:rPr lang="en-US" altLang="zh-CN" sz="2700" b="0" i="0" dirty="0">
                <a:solidFill>
                  <a:srgbClr val="333333"/>
                </a:solidFill>
                <a:effectLst/>
                <a:latin typeface="华文琥珀" panose="02010800040101010101" pitchFamily="2" charset="-122"/>
                <a:ea typeface="华文琥珀" panose="02010800040101010101" pitchFamily="2" charset="-122"/>
              </a:rPr>
              <a:t>1984</a:t>
            </a:r>
            <a:r>
              <a:rPr lang="zh-CN" altLang="en-US" sz="2700" b="0" i="0" dirty="0">
                <a:solidFill>
                  <a:srgbClr val="333333"/>
                </a:solidFill>
                <a:effectLst/>
                <a:latin typeface="华文琥珀" panose="02010800040101010101" pitchFamily="2" charset="-122"/>
                <a:ea typeface="华文琥珀" panose="02010800040101010101" pitchFamily="2" charset="-122"/>
              </a:rPr>
              <a:t>年改现名。</a:t>
            </a:r>
            <a:br>
              <a:rPr lang="zh-CN" altLang="en-US" sz="2700" b="0" i="0" dirty="0">
                <a:solidFill>
                  <a:srgbClr val="333333"/>
                </a:solidFill>
                <a:effectLst/>
                <a:latin typeface="华文琥珀" panose="02010800040101010101" pitchFamily="2" charset="-122"/>
                <a:ea typeface="华文琥珀" panose="02010800040101010101" pitchFamily="2" charset="-122"/>
              </a:rPr>
            </a:br>
            <a:r>
              <a:rPr lang="zh-CN" altLang="en-US" sz="2700" b="0" i="0" dirty="0">
                <a:solidFill>
                  <a:srgbClr val="333333"/>
                </a:solidFill>
                <a:effectLst/>
                <a:latin typeface="华文琥珀" panose="02010800040101010101" pitchFamily="2" charset="-122"/>
                <a:ea typeface="华文琥珀" panose="02010800040101010101" pitchFamily="2" charset="-122"/>
              </a:rPr>
              <a:t>在抗战时期，这里是特务机关“中美特种技术合作所”和国民党军统集中营所在地。</a:t>
            </a:r>
            <a:r>
              <a:rPr lang="en-US" altLang="zh-CN" sz="2700" b="0" i="0" dirty="0">
                <a:solidFill>
                  <a:srgbClr val="333333"/>
                </a:solidFill>
                <a:effectLst/>
                <a:latin typeface="华文琥珀" panose="02010800040101010101" pitchFamily="2" charset="-122"/>
                <a:ea typeface="华文琥珀" panose="02010800040101010101" pitchFamily="2" charset="-122"/>
              </a:rPr>
              <a:t>1939</a:t>
            </a:r>
            <a:r>
              <a:rPr lang="zh-CN" altLang="en-US" sz="2700" b="0" i="0" dirty="0">
                <a:solidFill>
                  <a:srgbClr val="333333"/>
                </a:solidFill>
                <a:effectLst/>
                <a:latin typeface="华文琥珀" panose="02010800040101010101" pitchFamily="2" charset="-122"/>
                <a:ea typeface="华文琥珀" panose="02010800040101010101" pitchFamily="2" charset="-122"/>
              </a:rPr>
              <a:t>年，国民党军统局用重金购买原四川军阀</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8"/>
              </a:rPr>
              <a:t>白驹</a:t>
            </a:r>
            <a:r>
              <a:rPr lang="zh-CN" altLang="en-US" sz="2700" b="0" i="0" dirty="0">
                <a:solidFill>
                  <a:srgbClr val="333333"/>
                </a:solidFill>
                <a:effectLst/>
                <a:latin typeface="华文琥珀" panose="02010800040101010101" pitchFamily="2" charset="-122"/>
                <a:ea typeface="华文琥珀" panose="02010800040101010101" pitchFamily="2" charset="-122"/>
              </a:rPr>
              <a:t>在歌乐山的郊外别墅</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9"/>
              </a:rPr>
              <a:t>白公馆</a:t>
            </a:r>
            <a:r>
              <a:rPr lang="zh-CN" altLang="en-US" sz="2700" b="0" i="0" dirty="0">
                <a:solidFill>
                  <a:srgbClr val="333333"/>
                </a:solidFill>
                <a:effectLst/>
                <a:latin typeface="华文琥珀" panose="02010800040101010101" pitchFamily="2" charset="-122"/>
                <a:ea typeface="华文琥珀" panose="02010800040101010101" pitchFamily="2" charset="-122"/>
              </a:rPr>
              <a:t>，霸占渣滓洞煤窑，将其改为监狱，同时还在这里设置多处秘密囚室，形成一个规模庞大的秘密集中营。这里曾囚禁过爱国将领</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10"/>
              </a:rPr>
              <a:t>杨虎城</a:t>
            </a:r>
            <a:r>
              <a:rPr lang="zh-CN" altLang="en-US" sz="2700" b="0" i="0" dirty="0">
                <a:solidFill>
                  <a:srgbClr val="333333"/>
                </a:solidFill>
                <a:effectLst/>
                <a:latin typeface="华文琥珀" panose="02010800040101010101" pitchFamily="2" charset="-122"/>
                <a:ea typeface="华文琥珀" panose="02010800040101010101" pitchFamily="2" charset="-122"/>
              </a:rPr>
              <a:t>、新四军军长</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11"/>
              </a:rPr>
              <a:t>叶挺</a:t>
            </a:r>
            <a:r>
              <a:rPr lang="zh-CN" altLang="en-US" sz="2700" b="0" i="0" dirty="0">
                <a:solidFill>
                  <a:srgbClr val="333333"/>
                </a:solidFill>
                <a:effectLst/>
                <a:latin typeface="华文琥珀" panose="02010800040101010101" pitchFamily="2" charset="-122"/>
                <a:ea typeface="华文琥珀" panose="02010800040101010101" pitchFamily="2" charset="-122"/>
              </a:rPr>
              <a:t>、著名的共产党人</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12"/>
              </a:rPr>
              <a:t>罗世文</a:t>
            </a:r>
            <a:r>
              <a:rPr lang="zh-CN" altLang="en-US" sz="2700" b="0" i="0" dirty="0">
                <a:solidFill>
                  <a:srgbClr val="333333"/>
                </a:solidFill>
                <a:effectLst/>
                <a:latin typeface="华文琥珀" panose="02010800040101010101" pitchFamily="2" charset="-122"/>
                <a:ea typeface="华文琥珀" panose="02010800040101010101" pitchFamily="2" charset="-122"/>
              </a:rPr>
              <a:t>、</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13"/>
              </a:rPr>
              <a:t>车耀先</a:t>
            </a:r>
            <a:r>
              <a:rPr lang="zh-CN" altLang="en-US" sz="2700" b="0" i="0" dirty="0">
                <a:solidFill>
                  <a:srgbClr val="333333"/>
                </a:solidFill>
                <a:effectLst/>
                <a:latin typeface="华文琥珀" panose="02010800040101010101" pitchFamily="2" charset="-122"/>
                <a:ea typeface="华文琥珀" panose="02010800040101010101" pitchFamily="2" charset="-122"/>
              </a:rPr>
              <a:t>、</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14"/>
              </a:rPr>
              <a:t>陈然</a:t>
            </a:r>
            <a:r>
              <a:rPr lang="zh-CN" altLang="en-US" sz="2700" b="0" i="0" dirty="0">
                <a:solidFill>
                  <a:srgbClr val="333333"/>
                </a:solidFill>
                <a:effectLst/>
                <a:latin typeface="华文琥珀" panose="02010800040101010101" pitchFamily="2" charset="-122"/>
                <a:ea typeface="华文琥珀" panose="02010800040101010101" pitchFamily="2" charset="-122"/>
              </a:rPr>
              <a:t>、</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hlinkClick r:id="rId15"/>
              </a:rPr>
              <a:t>江竹筠</a:t>
            </a:r>
            <a:r>
              <a:rPr lang="zh-CN" altLang="en-US" sz="2700" b="0" i="0" dirty="0">
                <a:solidFill>
                  <a:srgbClr val="333333"/>
                </a:solidFill>
                <a:effectLst/>
                <a:latin typeface="华文琥珀" panose="02010800040101010101" pitchFamily="2" charset="-122"/>
                <a:ea typeface="华文琥珀" panose="02010800040101010101" pitchFamily="2" charset="-122"/>
              </a:rPr>
              <a:t>等。重庆解放前夕的</a:t>
            </a:r>
            <a:r>
              <a:rPr lang="en-US" altLang="zh-CN" sz="2700" b="0" i="0" dirty="0">
                <a:solidFill>
                  <a:srgbClr val="333333"/>
                </a:solidFill>
                <a:effectLst/>
                <a:latin typeface="华文琥珀" panose="02010800040101010101" pitchFamily="2" charset="-122"/>
                <a:ea typeface="华文琥珀" panose="02010800040101010101" pitchFamily="2" charset="-122"/>
              </a:rPr>
              <a:t>1949</a:t>
            </a:r>
            <a:r>
              <a:rPr lang="zh-CN" altLang="en-US" sz="2700" b="0" i="0" dirty="0">
                <a:solidFill>
                  <a:srgbClr val="333333"/>
                </a:solidFill>
                <a:effectLst/>
                <a:latin typeface="华文琥珀" panose="02010800040101010101" pitchFamily="2" charset="-122"/>
                <a:ea typeface="华文琥珀" panose="02010800040101010101" pitchFamily="2" charset="-122"/>
              </a:rPr>
              <a:t>年</a:t>
            </a:r>
            <a:r>
              <a:rPr lang="en-US" altLang="zh-CN" sz="2700" b="0" i="0" dirty="0">
                <a:solidFill>
                  <a:srgbClr val="333333"/>
                </a:solidFill>
                <a:effectLst/>
                <a:latin typeface="华文琥珀" panose="02010800040101010101" pitchFamily="2" charset="-122"/>
                <a:ea typeface="华文琥珀" panose="02010800040101010101" pitchFamily="2" charset="-122"/>
              </a:rPr>
              <a:t>11</a:t>
            </a:r>
            <a:r>
              <a:rPr lang="zh-CN" altLang="en-US" sz="2700" b="0" i="0" dirty="0">
                <a:solidFill>
                  <a:srgbClr val="333333"/>
                </a:solidFill>
                <a:effectLst/>
                <a:latin typeface="华文琥珀" panose="02010800040101010101" pitchFamily="2" charset="-122"/>
                <a:ea typeface="华文琥珀" panose="02010800040101010101" pitchFamily="2" charset="-122"/>
              </a:rPr>
              <a:t>月</a:t>
            </a:r>
            <a:r>
              <a:rPr lang="en-US" altLang="zh-CN" sz="2700" b="0" i="0" dirty="0">
                <a:solidFill>
                  <a:srgbClr val="333333"/>
                </a:solidFill>
                <a:effectLst/>
                <a:latin typeface="华文琥珀" panose="02010800040101010101" pitchFamily="2" charset="-122"/>
                <a:ea typeface="华文琥珀" panose="02010800040101010101" pitchFamily="2" charset="-122"/>
              </a:rPr>
              <a:t>27</a:t>
            </a:r>
            <a:r>
              <a:rPr lang="zh-CN" altLang="en-US" sz="2700" b="0" i="0" dirty="0">
                <a:solidFill>
                  <a:srgbClr val="333333"/>
                </a:solidFill>
                <a:effectLst/>
                <a:latin typeface="华文琥珀" panose="02010800040101010101" pitchFamily="2" charset="-122"/>
                <a:ea typeface="华文琥珀" panose="02010800040101010101" pitchFamily="2" charset="-122"/>
              </a:rPr>
              <a:t>日，国民党军统局在这里制造了惨绝人寰的大屠杀，</a:t>
            </a:r>
            <a:r>
              <a:rPr lang="en-US" altLang="zh-CN" sz="2700" b="0" i="0" dirty="0">
                <a:solidFill>
                  <a:srgbClr val="333333"/>
                </a:solidFill>
                <a:effectLst/>
                <a:latin typeface="华文琥珀" panose="02010800040101010101" pitchFamily="2" charset="-122"/>
                <a:ea typeface="华文琥珀" panose="02010800040101010101" pitchFamily="2" charset="-122"/>
              </a:rPr>
              <a:t>300</a:t>
            </a:r>
            <a:r>
              <a:rPr lang="zh-CN" altLang="en-US" sz="2700" b="0" i="0" dirty="0">
                <a:solidFill>
                  <a:srgbClr val="333333"/>
                </a:solidFill>
                <a:effectLst/>
                <a:latin typeface="华文琥珀" panose="02010800040101010101" pitchFamily="2" charset="-122"/>
                <a:ea typeface="华文琥珀" panose="02010800040101010101" pitchFamily="2" charset="-122"/>
              </a:rPr>
              <a:t>多名革命者恨饮枪弹，壮烈捐躯。</a:t>
            </a:r>
            <a:r>
              <a:rPr lang="zh-CN" altLang="en-US" sz="2700" b="0" i="0" baseline="30000" dirty="0">
                <a:solidFill>
                  <a:srgbClr val="3366CC"/>
                </a:solidFill>
                <a:effectLst/>
                <a:latin typeface="华文琥珀" panose="02010800040101010101" pitchFamily="2" charset="-122"/>
                <a:ea typeface="华文琥珀" panose="02010800040101010101" pitchFamily="2" charset="-122"/>
              </a:rPr>
              <a:t> </a:t>
            </a:r>
            <a:r>
              <a:rPr lang="en-US" altLang="zh-CN" sz="2700" b="0" i="0" baseline="30000" dirty="0">
                <a:solidFill>
                  <a:srgbClr val="3366CC"/>
                </a:solidFill>
                <a:effectLst/>
                <a:latin typeface="华文琥珀" panose="02010800040101010101" pitchFamily="2" charset="-122"/>
                <a:ea typeface="华文琥珀" panose="02010800040101010101" pitchFamily="2" charset="-122"/>
              </a:rPr>
              <a:t>[3]</a:t>
            </a:r>
            <a:r>
              <a:rPr lang="zh-CN" altLang="en-US" sz="2700" b="0" i="0" u="none" strike="noStrike" dirty="0">
                <a:solidFill>
                  <a:srgbClr val="136EC2"/>
                </a:solidFill>
                <a:effectLst/>
                <a:latin typeface="华文琥珀" panose="02010800040101010101" pitchFamily="2" charset="-122"/>
                <a:ea typeface="华文琥珀" panose="02010800040101010101" pitchFamily="2" charset="-122"/>
              </a:rPr>
              <a:t> </a:t>
            </a:r>
            <a:br>
              <a:rPr lang="zh-CN" altLang="en-US" b="0" i="0" dirty="0">
                <a:solidFill>
                  <a:srgbClr val="333333"/>
                </a:solidFill>
                <a:effectLst/>
                <a:latin typeface="Helvetica Neue"/>
              </a:rPr>
            </a:br>
            <a:endParaRPr lang="zh-CN" altLang="en-US" dirty="0"/>
          </a:p>
        </p:txBody>
      </p:sp>
      <p:sp>
        <p:nvSpPr>
          <p:cNvPr id="3" name="竖排文字占位符 2">
            <a:extLst>
              <a:ext uri="{FF2B5EF4-FFF2-40B4-BE49-F238E27FC236}">
                <a16:creationId xmlns:a16="http://schemas.microsoft.com/office/drawing/2014/main" id="{9861237A-BC6A-D6A4-7999-B02DECF4FED9}"/>
              </a:ext>
            </a:extLst>
          </p:cNvPr>
          <p:cNvSpPr>
            <a:spLocks noGrp="1"/>
          </p:cNvSpPr>
          <p:nvPr>
            <p:ph type="body" orient="vert" idx="1"/>
          </p:nvPr>
        </p:nvSpPr>
        <p:spPr>
          <a:xfrm>
            <a:off x="983674" y="477982"/>
            <a:ext cx="1766454" cy="5477309"/>
          </a:xfrm>
          <a:solidFill>
            <a:schemeClr val="accent1">
              <a:lumMod val="40000"/>
              <a:lumOff val="60000"/>
            </a:schemeClr>
          </a:solidFill>
          <a:ln>
            <a:noFill/>
          </a:ln>
          <a:effectLst>
            <a:outerShdw blurRad="50800" dist="38100" algn="l" rotWithShape="0">
              <a:prstClr val="black">
                <a:alpha val="40000"/>
              </a:prstClr>
            </a:outerShdw>
          </a:effectLst>
          <a:scene3d>
            <a:camera prst="orthographicFront">
              <a:rot lat="0" lon="0" rev="0"/>
            </a:camera>
            <a:lightRig rig="soft" dir="t">
              <a:rot lat="0" lon="0" rev="0"/>
            </a:lightRig>
          </a:scene3d>
          <a:sp3d contourW="44450" prstMaterial="matte">
            <a:bevelT w="63500" h="63500"/>
            <a:contourClr>
              <a:srgbClr val="FFFFFF"/>
            </a:contourClr>
          </a:sp3d>
        </p:spPr>
        <p:txBody>
          <a:bodyPr>
            <a:normAutofit/>
          </a:bodyPr>
          <a:lstStyle/>
          <a:p>
            <a:endParaRPr lang="en-US" altLang="zh-CN" dirty="0">
              <a:solidFill>
                <a:srgbClr val="333333"/>
              </a:solidFill>
              <a:latin typeface="华文琥珀" panose="02010800040101010101" pitchFamily="2" charset="-122"/>
              <a:ea typeface="华文琥珀" panose="02010800040101010101" pitchFamily="2" charset="-122"/>
            </a:endParaRPr>
          </a:p>
          <a:p>
            <a:r>
              <a:rPr lang="zh-CN" altLang="en-US" dirty="0">
                <a:solidFill>
                  <a:srgbClr val="333333"/>
                </a:solidFill>
                <a:latin typeface="华文琥珀" panose="02010800040101010101" pitchFamily="2" charset="-122"/>
                <a:ea typeface="华文琥珀" panose="02010800040101010101" pitchFamily="2" charset="-122"/>
              </a:rPr>
              <a:t>歌乐山烈士陵园</a:t>
            </a:r>
            <a:endParaRPr lang="en-US" altLang="zh-CN" dirty="0">
              <a:solidFill>
                <a:srgbClr val="333333"/>
              </a:solidFill>
              <a:latin typeface="华文琥珀" panose="02010800040101010101" pitchFamily="2" charset="-122"/>
              <a:ea typeface="华文琥珀" panose="02010800040101010101" pitchFamily="2" charset="-122"/>
            </a:endParaRPr>
          </a:p>
          <a:p>
            <a:endParaRPr lang="en-US" altLang="zh-CN" dirty="0">
              <a:solidFill>
                <a:srgbClr val="333333"/>
              </a:solidFill>
              <a:latin typeface="华文琥珀" panose="02010800040101010101" pitchFamily="2" charset="-122"/>
              <a:ea typeface="华文琥珀" panose="02010800040101010101" pitchFamily="2" charset="-122"/>
            </a:endParaRPr>
          </a:p>
          <a:p>
            <a:endParaRPr lang="zh-CN" altLang="en-US" dirty="0"/>
          </a:p>
        </p:txBody>
      </p:sp>
    </p:spTree>
    <p:extLst>
      <p:ext uri="{BB962C8B-B14F-4D97-AF65-F5344CB8AC3E}">
        <p14:creationId xmlns:p14="http://schemas.microsoft.com/office/powerpoint/2010/main" val="22748692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1099</Words>
  <Application>Microsoft Office PowerPoint</Application>
  <PresentationFormat>宽屏</PresentationFormat>
  <Paragraphs>38</Paragraphs>
  <Slides>12</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12</vt:i4>
      </vt:variant>
    </vt:vector>
  </HeadingPairs>
  <TitlesOfParts>
    <vt:vector size="20" baseType="lpstr">
      <vt:lpstr>Helvetica Neue</vt:lpstr>
      <vt:lpstr>等线</vt:lpstr>
      <vt:lpstr>等线 Light</vt:lpstr>
      <vt:lpstr>方正粗黑宋简体</vt:lpstr>
      <vt:lpstr>华文琥珀</vt:lpstr>
      <vt:lpstr>隶书</vt:lpstr>
      <vt:lpstr>Arial</vt:lpstr>
      <vt:lpstr>Office 主题​​</vt:lpstr>
      <vt:lpstr>重庆红色文化遗迹</vt:lpstr>
      <vt:lpstr>                              目录</vt:lpstr>
      <vt:lpstr>                          介绍</vt:lpstr>
      <vt:lpstr>            1. 白公馆</vt:lpstr>
      <vt:lpstr>白公馆</vt:lpstr>
      <vt:lpstr>             白公馆 图片</vt:lpstr>
      <vt:lpstr>红岩革命纪念馆，位于重庆市嘉陵江畔</vt:lpstr>
      <vt:lpstr>                    红岩革命纪念馆    </vt:lpstr>
      <vt:lpstr>   红岩革命纪念馆    </vt:lpstr>
      <vt:lpstr>                  红岩革命纪念馆    </vt:lpstr>
      <vt:lpstr>歌乐山革命烈士陵园</vt:lpstr>
      <vt:lpstr>重庆歌乐山烈士陵园位于重庆市沙坪坝区。设在国民党“军统”特务重庆集中营(1939～1949)和“中美特种技术合作所”(1943～1946)的旧址、1949年“一一·二七” 政治大屠杀的发生地。1954年修建了烈士公墓和烈士纪念塔。1956年定为省级文物保护单位。1963年修建陈列大厅，对公众开放，定名中美合作所重庆集中营美蒋罪行展览馆。1984年改现名。 在抗战时期，这里是特务机关“中美特种技术合作所”和国民党军统集中营所在地。1939年，国民党军统局用重金购买原四川军阀白驹在歌乐山的郊外别墅白公馆，霸占渣滓洞煤窑，将其改为监狱，同时还在这里设置多处秘密囚室，形成一个规模庞大的秘密集中营。这里曾囚禁过爱国将领杨虎城、新四军军长叶挺、著名的共产党人罗世文、车耀先、陈然、江竹筠等。重庆解放前夕的1949年11月27日，国民党军统局在这里制造了惨绝人寰的大屠杀，300多名革命者恨饮枪弹，壮烈捐躯。 [3]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重庆红色文化遗迹</dc:title>
  <dc:creator>彭 燕</dc:creator>
  <cp:lastModifiedBy>彭 燕</cp:lastModifiedBy>
  <cp:revision>2</cp:revision>
  <dcterms:created xsi:type="dcterms:W3CDTF">2022-10-07T03:16:55Z</dcterms:created>
  <dcterms:modified xsi:type="dcterms:W3CDTF">2022-10-07T12:45:14Z</dcterms:modified>
</cp:coreProperties>
</file>