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wav" ContentType="audio/x-wav"/>
  <Default Extension="emf" ContentType="image/x-emf"/>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7" r:id="rId3"/>
    <p:sldId id="258" r:id="rId4"/>
    <p:sldId id="256" r:id="rId5"/>
    <p:sldId id="259" r:id="rId6"/>
    <p:sldId id="261" r:id="rId7"/>
    <p:sldId id="262" r:id="rId8"/>
    <p:sldId id="290" r:id="rId9"/>
    <p:sldId id="267" r:id="rId10"/>
    <p:sldId id="269" r:id="rId11"/>
    <p:sldId id="272" r:id="rId12"/>
    <p:sldId id="273" r:id="rId13"/>
    <p:sldId id="274" r:id="rId14"/>
    <p:sldId id="275" r:id="rId15"/>
    <p:sldId id="277" r:id="rId16"/>
    <p:sldId id="279" r:id="rId17"/>
    <p:sldId id="280" r:id="rId18"/>
    <p:sldId id="281" r:id="rId19"/>
    <p:sldId id="282" r:id="rId20"/>
    <p:sldId id="284" r:id="rId21"/>
    <p:sldId id="285" r:id="rId22"/>
    <p:sldId id="286" r:id="rId23"/>
    <p:sldId id="289" r:id="rId24"/>
    <p:sldId id="287" r:id="rId25"/>
    <p:sldId id="291" r:id="rId26"/>
    <p:sldId id="292" r:id="rId27"/>
    <p:sldId id="294" r:id="rId28"/>
    <p:sldId id="295" r:id="rId29"/>
    <p:sldId id="296" r:id="rId30"/>
    <p:sldId id="297" r:id="rId31"/>
    <p:sldId id="304" r:id="rId32"/>
    <p:sldId id="306" r:id="rId33"/>
    <p:sldId id="311" r:id="rId34"/>
    <p:sldId id="307" r:id="rId35"/>
    <p:sldId id="309" r:id="rId36"/>
    <p:sldId id="310" r:id="rId37"/>
  </p:sldIdLst>
  <p:sldSz cx="9144000" cy="6858000" type="screen4x3"/>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tags" Target="tags/tag1.xml" /><Relationship Id="rId39" Type="http://schemas.openxmlformats.org/officeDocument/2006/relationships/presProps" Target="presProps.xml" /><Relationship Id="rId4" Type="http://schemas.openxmlformats.org/officeDocument/2006/relationships/slide" Target="slides/slide2.xml" /><Relationship Id="rId40" Type="http://schemas.openxmlformats.org/officeDocument/2006/relationships/viewProps" Target="viewProps.xml" /><Relationship Id="rId41" Type="http://schemas.openxmlformats.org/officeDocument/2006/relationships/theme" Target="theme/theme1.xml" /><Relationship Id="rId42"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2267DB-C0B6-4263-8911-0C83821F95C1}"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C0E75E-49EE-467F-97EA-5D53E6BC6C01}"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 Id="rId3" Type="http://schemas.openxmlformats.org/officeDocument/2006/relationships/hyperlink" Target="http://baike.baidu.com/item/%E5%9C%9F%E8%91%97" TargetMode="Externa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5361" name="幻灯片图像占位符 52225"/>
          <p:cNvSpPr>
            <a:spLocks noGrp="1" noRot="1" noChangeAspect="1" noChangeArrowheads="1" noTextEdit="1"/>
          </p:cNvSpPr>
          <p:nvPr>
            <p:ph type="sldImg" idx="4294967295"/>
          </p:nvPr>
        </p:nvSpPr>
        <p:spPr/>
      </p:sp>
      <p:sp>
        <p:nvSpPr>
          <p:cNvPr id="15362" name="文本占位符 52226"/>
          <p:cNvSpPr>
            <a:spLocks noGrp="1" noChangeArrowheads="1"/>
          </p:cNvSpPr>
          <p:nvPr>
            <p:ph type="body" idx="1"/>
          </p:nvPr>
        </p:nvSpPr>
        <p:spPr bwMode="auto"/>
        <p:txBody>
          <a:bodyPr vert="horz" wrap="square" lIns="91440" tIns="45720" rIns="91440" bIns="45720" numCol="1" anchor="t" anchorCtr="0" compatLnSpc="1"/>
          <a:lstStyle/>
          <a:p>
            <a:r>
              <a:rPr lang="zh-CN" altLang="en-US" smtClean="0"/>
              <a:t>西班牙殖民者强行征集当地土著居民作劳工，并给每个劳工分配了定额，驱使他们从事严酷的银矿开采作业。波托西整座城市变成了一台巨大的银币制造机。王室造币局制造了大量当时在西班牙国内流通的银币。无数</a:t>
            </a:r>
            <a:r>
              <a:rPr lang="zh-CN" altLang="en-US" smtClean="0">
                <a:hlinkClick r:id="rId3"/>
              </a:rPr>
              <a:t>土著</a:t>
            </a:r>
            <a:r>
              <a:rPr lang="zh-CN" altLang="en-US" smtClean="0"/>
              <a:t>民的牺牲换来了波托西的白银。然而，这些白银并没有给当地带来任何财富。 </a:t>
            </a:r>
            <a:endParaRPr lang="zh-CN" altLang="en-US" smtClean="0"/>
          </a:p>
          <a:p>
            <a:r>
              <a:rPr lang="zh-CN" altLang="en-US" smtClean="0"/>
              <a:t>1544年，波多西山被发现盛产白银，这也直接使得波多西城于1545年4月10日在波多西山脚下建立起来。胡安·德·维拉若便是城市建设之一。大规模的白银开采立刻在此地开展起来，很快，第一批白银便被装船送往了西班牙。1672年，一家造币厂建立起来，专门制造钱币以满足这里的人口增长。也正是在这段时间，86间教堂拔地而起，城镇人口也迅速增长至近20万，这也使得波多西迅速成为了当时拉丁美洲乃至世界最大、最富有的城市之一。</a:t>
            </a:r>
            <a:endParaRPr lang="zh-CN" altLang="en-US" smtClean="0"/>
          </a:p>
          <a:p>
            <a:r>
              <a:rPr lang="zh-CN" altLang="en-US" smtClean="0"/>
              <a:t>西班牙殖民者强行征集当地土著居民作劳工，并给每个劳工分配了定额，驱使他们从事严酷的银矿开采作业。波托西整座城市变成了一台巨大的银币制造机。王室造币局制造了大量当时在西班牙国内流通的银币。无数土著民的牺牲换来了波托西的白银。然而，这些白银并没有给当地带来任何财富。位于安第斯山脉腹地的波托西城海拔4020米，其严酷的自然环境，不适宜人们居住。在殖民统治时期，属秘鲁总督区查尔卡斯检审庭辖区管辖。西班牙殖民者利用“米塔制”所提供的廉价劳动力，恣意掠夺波托西丰富的银矿资源。由于滥采粗炼，致使表层富矿迅速枯竭，白银产量急剧下跌。西班牙国王菲利浦二世急令总督佛朗西斯科·托勒多采取措施重</a:t>
            </a:r>
            <a:endParaRPr lang="zh-CN" altLang="en-US" smtClean="0"/>
          </a:p>
          <a:p>
            <a:r>
              <a:rPr lang="zh-CN" altLang="en-US" smtClean="0"/>
              <a:t>波托西银都造币厂</a:t>
            </a:r>
            <a:endParaRPr lang="zh-CN" altLang="en-US" smtClean="0"/>
          </a:p>
          <a:p>
            <a:r>
              <a:rPr lang="zh-CN" altLang="en-US" smtClean="0"/>
              <a:t>波托西银都造币厂</a:t>
            </a:r>
            <a:endParaRPr lang="zh-CN" altLang="en-US" smtClean="0"/>
          </a:p>
          <a:p>
            <a:r>
              <a:rPr lang="zh-CN" altLang="en-US" smtClean="0"/>
              <a:t>振波托西。托勒多采用了当时已在墨西哥使用的银矿石加工工艺技术。为满足水力粉碎机的需要，托勒多派遣众多工人在高处挖了22个人工湖蓄水。当时安装的130台水力粉碎机至今仍有20余台保存完好。新方法和新工艺需求大量的劳动力，总督托勒多采取了印加帝国传统的“米塔”劳役制，即奴隶轮流服劳役，经过一段时间可获得自由人的权利的制度。波托西银矿生产迅速得到恢复，城市也重新日渐繁荣。据估计，从1545～1824年近300年间，殖民者从这里共攫取了2.5万吨白银，据地质学家测量，原4900米高的圆椎形的里科山，经过数百年的开采，高度竟下降了16米。从外表看来，里科山至今仍巍然屹立，其实山里早已被开凿得千疮百孔，共有8000多条坑道。在殖民统治的300多年中，先后共有800万印第安人死于繁重的矿山劳役之中。连一位名叫多明戈的西班牙传教士也把里科山称作“地狱的入口”。</a:t>
            </a:r>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0721" name="幻灯片图像占位符 1"/>
          <p:cNvSpPr>
            <a:spLocks noGrp="1" noRot="1" noChangeAspect="1" noChangeArrowheads="1" noTextEdit="1"/>
          </p:cNvSpPr>
          <p:nvPr>
            <p:ph type="sldImg" idx="4294967295"/>
          </p:nvPr>
        </p:nvSpPr>
        <p:spPr/>
      </p:sp>
      <p:sp>
        <p:nvSpPr>
          <p:cNvPr id="30722" name="备注占位符 2"/>
          <p:cNvSpPr>
            <a:spLocks noGrp="1" noChangeArrowheads="1"/>
          </p:cNvSpPr>
          <p:nvPr>
            <p:ph type="body" idx="1"/>
          </p:nvPr>
        </p:nvSpPr>
        <p:spPr/>
        <p:txBody>
          <a:bodyPr/>
          <a:lstStyle/>
          <a:p>
            <a:endParaRPr lang="en-US" altLang="en-US" smtClean="0"/>
          </a:p>
        </p:txBody>
      </p:sp>
      <p:sp>
        <p:nvSpPr>
          <p:cNvPr id="30723" name="灯片编号占位符 3"/>
          <p:cNvSpPr txBox="1">
            <a:spLocks noGrp="1" noChangeArrowheads="1"/>
          </p:cNvSpPr>
          <p:nvPr/>
        </p:nvSpPr>
        <p:spPr bwMode="auto">
          <a:xfrm>
            <a:off x="3884613" y="8685213"/>
            <a:ext cx="2971800" cy="457200"/>
          </a:xfrm>
          <a:prstGeom prst="rect">
            <a:avLst/>
          </a:prstGeom>
          <a:noFill/>
          <a:ln w="9525">
            <a:noFill/>
            <a:miter lim="800000"/>
          </a:ln>
        </p:spPr>
        <p:txBody>
          <a:bodyPr anchor="b"/>
          <a:lstStyle/>
          <a:p>
            <a:pPr algn="r"/>
            <a:fld id="{C7CA57B3-B84F-47FF-82D1-EB4B4A54ABEF}" type="slidenum">
              <a:rPr lang="zh-CN" altLang="en-US" sz="1200">
                <a:latin typeface="Calibri" panose="020f0502020204030204" pitchFamily="34" charset="0"/>
              </a:rPr>
              <a:t>23</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bl">
  <p:cSld name="标题和表格">
    <p:spTree>
      <p:nvGrpSpPr>
        <p:cNvPr id="1" name=""/>
        <p:cNvGrpSpPr/>
        <p:nvPr/>
      </p:nvGrpSpPr>
      <p:grpSpPr>
        <a:xfrm>
          <a:off x="0" y="0"/>
          <a:ext cx="0" cy="0"/>
        </a:xfrm>
      </p:grpSpPr>
      <p:sp>
        <p:nvSpPr>
          <p:cNvPr id="2" name="标题 1"/>
          <p:cNvSpPr>
            <a:spLocks noGrp="1"/>
          </p:cNvSpPr>
          <p:nvPr>
            <p:ph type="title"/>
          </p:nvPr>
        </p:nvSpPr>
        <p:spPr>
          <a:xfrm>
            <a:off x="457200" y="274638"/>
            <a:ext cx="8229600" cy="1143000"/>
          </a:xfrm>
        </p:spPr>
        <p:txBody>
          <a:bodyPr/>
          <a:lstStyle/>
          <a:p>
            <a:r>
              <a:rPr lang="zh-CN" altLang="en-US" noProof="1" smtClean="0"/>
              <a:t>单击此处编辑母版标题样式</a:t>
            </a:r>
            <a:endParaRPr lang="zh-CN" altLang="en-US" noProof="1"/>
          </a:p>
        </p:txBody>
      </p:sp>
      <p:sp>
        <p:nvSpPr>
          <p:cNvPr id="3" name="表格占位符 2"/>
          <p:cNvSpPr>
            <a:spLocks noGrp="1"/>
          </p:cNvSpPr>
          <p:nvPr>
            <p:ph type="tbl" idx="1"/>
          </p:nvPr>
        </p:nvSpPr>
        <p:spPr>
          <a:xfrm>
            <a:off x="457200" y="1600200"/>
            <a:ext cx="8229600" cy="4525963"/>
          </a:xfrm>
        </p:spPr>
        <p:txBody>
          <a:bodyPr rtlCol="0">
            <a:normAutofit/>
          </a:bodyPr>
          <a:lstStyle/>
          <a:p>
            <a:pPr lvl="0"/>
            <a:endParaRPr lang="zh-CN" altLang="en-US" noProof="0" smtClean="0"/>
          </a:p>
        </p:txBody>
      </p:sp>
      <p:sp>
        <p:nvSpPr>
          <p:cNvPr id="4" name="Rectangle 4"/>
          <p:cNvSpPr>
            <a:spLocks noGrp="1" noChangeArrowheads="1"/>
          </p:cNvSpPr>
          <p:nvPr>
            <p:ph type="dt" sz="half" idx="10"/>
          </p:nvPr>
        </p:nvSpPr>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p:txBody>
          <a:bodyPr/>
          <a:lstStyle>
            <a:lvl1pPr>
              <a:defRPr/>
            </a:lvl1pPr>
          </a:lstStyle>
          <a:p>
            <a:pPr>
              <a:defRPr/>
            </a:pPr>
            <a:fld id="{5FF3C78F-BF03-4031-B371-2D41B4105401}" type="slidenum">
              <a:rPr lang="zh-CN" altLang="zh-CN"/>
              <a:t/>
            </a:fld>
            <a:endParaRPr lang="zh-CN" altLang="zh-CN"/>
          </a:p>
        </p:txBody>
      </p:sp>
    </p:spTree>
  </p:cSld>
  <p:clrMapOvr>
    <a:masterClrMapping/>
  </p:clrMapOvr>
  <p:transition>
    <p:blinds dir="vert"/>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 Id="rId3" Type="http://schemas.openxmlformats.org/officeDocument/2006/relationships/image" Target="../media/image6.png" /><Relationship Id="rId4" Type="http://schemas.openxmlformats.org/officeDocument/2006/relationships/image" Target="../media/image7.jpeg" /><Relationship Id="rId5" Type="http://schemas.openxmlformats.org/officeDocument/2006/relationships/image" Target="../media/image8.jpeg" /><Relationship Id="rId6" Type="http://schemas.openxmlformats.org/officeDocument/2006/relationships/slide" Target="slide4.xml" TargetMode="Internal" /><Relationship Id="rId7" Type="http://schemas.openxmlformats.org/officeDocument/2006/relationships/image" Target="../media/image9.jpeg" /><Relationship Id="rId8" Type="http://schemas.openxmlformats.org/officeDocument/2006/relationships/image" Target="../media/image10.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emf"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12.png" /><Relationship Id="rId4" Type="http://schemas.openxmlformats.org/officeDocument/2006/relationships/image" Target="../media/image13.png" /><Relationship Id="rId5" Type="http://schemas.openxmlformats.org/officeDocument/2006/relationships/image" Target="../media/image14.jpeg" /><Relationship Id="rId6" Type="http://schemas.openxmlformats.org/officeDocument/2006/relationships/image" Target="../media/image15.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png" /><Relationship Id="rId3" Type="http://schemas.openxmlformats.org/officeDocument/2006/relationships/audio" Target="../media/audio11.wav" /><Relationship Id="rId4" Type="http://schemas.openxmlformats.org/officeDocument/2006/relationships/audio" Target="../media/audio22.wav" /><Relationship Id="rId5" Type="http://schemas.openxmlformats.org/officeDocument/2006/relationships/audio" Target="../media/audio33.wav"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png" /><Relationship Id="rId3" Type="http://schemas.openxmlformats.org/officeDocument/2006/relationships/image" Target="../media/image18.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9.jpeg" /><Relationship Id="rId3" Type="http://schemas.openxmlformats.org/officeDocument/2006/relationships/image" Target="../media/image20.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2.jpeg" /><Relationship Id="rId3" Type="http://schemas.openxmlformats.org/officeDocument/2006/relationships/image" Target="../media/image23.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slide" Target="slide15.xml" TargetMode="Internal" /><Relationship Id="rId3" Type="http://schemas.openxmlformats.org/officeDocument/2006/relationships/slide" Target="slide16.xml" TargetMode="Internal" /><Relationship Id="rId4" Type="http://schemas.openxmlformats.org/officeDocument/2006/relationships/slide" Target="slide17.xml" TargetMode="Internal" /><Relationship Id="rId5" Type="http://schemas.openxmlformats.org/officeDocument/2006/relationships/slide" Target="slide22.xml" TargetMode="Internal" /><Relationship Id="rId6" Type="http://schemas.openxmlformats.org/officeDocument/2006/relationships/slide" Target="slide8.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25.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6.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jpeg" /><Relationship Id="rId3" Type="http://schemas.openxmlformats.org/officeDocument/2006/relationships/image" Target="../media/image28.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jpeg" /><Relationship Id="rId3" Type="http://schemas.openxmlformats.org/officeDocument/2006/relationships/image" Target="../media/image30.jpeg" /><Relationship Id="rId4" Type="http://schemas.openxmlformats.org/officeDocument/2006/relationships/image" Target="../media/image31.jpeg" /><Relationship Id="rId5" Type="http://schemas.openxmlformats.org/officeDocument/2006/relationships/image" Target="../media/image32.jpeg" /><Relationship Id="rId6" Type="http://schemas.openxmlformats.org/officeDocument/2006/relationships/image" Target="../media/image33.jpeg" /><Relationship Id="rId7" Type="http://schemas.openxmlformats.org/officeDocument/2006/relationships/image" Target="../media/image34.jpeg" /><Relationship Id="rId8" Type="http://schemas.openxmlformats.org/officeDocument/2006/relationships/image" Target="../media/image35.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6.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7.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8.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9.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0.jpeg" /><Relationship Id="rId3" Type="http://schemas.openxmlformats.org/officeDocument/2006/relationships/image" Target="../media/image41.jpeg" /><Relationship Id="rId4" Type="http://schemas.openxmlformats.org/officeDocument/2006/relationships/image" Target="../media/image42.jpeg" /><Relationship Id="rId5" Type="http://schemas.openxmlformats.org/officeDocument/2006/relationships/image" Target="../media/image43.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4.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097" name="Picture 3"/>
          <p:cNvPicPr>
            <a:picLocks noChangeAspect="1" noChangeArrowheads="1"/>
          </p:cNvPicPr>
          <p:nvPr/>
        </p:nvPicPr>
        <p:blipFill>
          <a:blip r:embed="rId2"/>
          <a:stretch>
            <a:fillRect/>
          </a:stretch>
        </p:blipFill>
        <p:spPr bwMode="auto">
          <a:xfrm>
            <a:off x="0" y="0"/>
            <a:ext cx="9144000" cy="6858000"/>
          </a:xfrm>
          <a:prstGeom prst="rect">
            <a:avLst/>
          </a:prstGeom>
          <a:noFill/>
          <a:ln w="9525">
            <a:noFill/>
            <a:miter lim="800000"/>
          </a:ln>
        </p:spPr>
      </p:pic>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121" name="Picture 3"/>
          <p:cNvPicPr>
            <a:picLocks noChangeAspect="1" noChangeArrowheads="1"/>
          </p:cNvPicPr>
          <p:nvPr/>
        </p:nvPicPr>
        <p:blipFill>
          <a:blip r:embed="rId2"/>
          <a:stretch>
            <a:fillRect/>
          </a:stretch>
        </p:blipFill>
        <p:spPr bwMode="auto">
          <a:xfrm>
            <a:off x="0" y="0"/>
            <a:ext cx="9144000" cy="6858000"/>
          </a:xfrm>
          <a:prstGeom prst="rect">
            <a:avLst/>
          </a:prstGeom>
          <a:noFill/>
          <a:ln w="9525">
            <a:noFill/>
            <a:miter lim="800000"/>
          </a:ln>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8434" name="Picture 2" descr="http://i02.c.aliimg.com/club/upload/user/1/c/b/d/1cbd6b878e6d338d73d52a9b8dfddb9a.jpg"/>
          <p:cNvPicPr>
            <a:picLocks noChangeAspect="1" noChangeArrowheads="1"/>
          </p:cNvPicPr>
          <p:nvPr/>
        </p:nvPicPr>
        <p:blipFill>
          <a:blip r:embed="rId2"/>
          <a:stretch>
            <a:fillRect/>
          </a:stretch>
        </p:blipFill>
        <p:spPr bwMode="auto">
          <a:xfrm>
            <a:off x="-1" y="0"/>
            <a:ext cx="9144001" cy="6858000"/>
          </a:xfrm>
          <a:prstGeom prst="rect">
            <a:avLst/>
          </a:prstGeom>
          <a:noFill/>
        </p:spPr>
      </p:pic>
      <p:sp>
        <p:nvSpPr>
          <p:cNvPr id="5" name="副标题 2"/>
          <p:cNvSpPr txBox="1"/>
          <p:nvPr/>
        </p:nvSpPr>
        <p:spPr>
          <a:xfrm>
            <a:off x="0" y="1357298"/>
            <a:ext cx="9023350" cy="792162"/>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zh-CN" altLang="en-US" sz="44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第</a:t>
            </a:r>
            <a:r>
              <a:rPr lang="en-US" altLang="zh-CN" sz="4400" b="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8</a:t>
            </a:r>
            <a:r>
              <a:rPr kumimoji="0" lang="zh-CN" altLang="en-US" sz="44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节 世界市场与商业贸易</a:t>
            </a:r>
            <a:endParaRPr kumimoji="0" lang="zh-CN" altLang="en-US" sz="4400" b="0"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endParaRPr>
          </a:p>
        </p:txBody>
      </p:sp>
      <p:sp>
        <p:nvSpPr>
          <p:cNvPr id="6" name="Text Box 4"/>
          <p:cNvSpPr txBox="1">
            <a:spLocks noChangeArrowheads="1"/>
          </p:cNvSpPr>
          <p:nvPr/>
        </p:nvSpPr>
        <p:spPr bwMode="auto">
          <a:xfrm>
            <a:off x="250825" y="3068960"/>
            <a:ext cx="8893175" cy="3108543"/>
          </a:xfrm>
          <a:prstGeom prst="rect">
            <a:avLst/>
          </a:prstGeom>
          <a:noFill/>
          <a:ln w="9525">
            <a:noFill/>
            <a:miter lim="800000"/>
          </a:ln>
        </p:spPr>
        <p:txBody>
          <a:bodyPr>
            <a:spAutoFit/>
          </a:bodyPr>
          <a:lstStyle/>
          <a:p>
            <a:pPr>
              <a:spcBef>
                <a:spcPct val="0"/>
              </a:spcBef>
            </a:pPr>
            <a:r>
              <a:rPr lang="zh-CN" altLang="en-US" sz="2800" b="1" smtClean="0">
                <a:solidFill>
                  <a:srgbClr val="FFFF00"/>
                </a:solidFill>
                <a:effectLst>
                  <a:outerShdw blurRad="38100" dist="38100" dir="2700000" algn="tl">
                    <a:srgbClr val="000000">
                      <a:alpha val="43137"/>
                    </a:srgbClr>
                  </a:outerShdw>
                </a:effectLst>
                <a:latin typeface="+mn-ea"/>
              </a:rPr>
              <a:t>课程标准</a:t>
            </a:r>
            <a:r>
              <a:rPr lang="en-US" altLang="zh-CN" sz="2800" b="1" smtClean="0">
                <a:solidFill>
                  <a:srgbClr val="FFFF00"/>
                </a:solidFill>
                <a:effectLst>
                  <a:outerShdw blurRad="38100" dist="38100" dir="2700000" algn="tl">
                    <a:srgbClr val="000000">
                      <a:alpha val="43137"/>
                    </a:srgbClr>
                  </a:outerShdw>
                </a:effectLst>
                <a:latin typeface="+mn-ea"/>
              </a:rPr>
              <a:t>:</a:t>
            </a:r>
            <a:r>
              <a:rPr lang="zh-CN" altLang="en-US" sz="2800" b="1" smtClean="0">
                <a:solidFill>
                  <a:srgbClr val="FFFF00"/>
                </a:solidFill>
                <a:effectLst>
                  <a:outerShdw blurRad="38100" dist="38100" dir="2700000" algn="tl">
                    <a:srgbClr val="000000">
                      <a:alpha val="43137"/>
                    </a:srgbClr>
                  </a:outerShdw>
                </a:effectLst>
                <a:latin typeface="+mn-ea"/>
              </a:rPr>
              <a:t>认识世界市场的形成对商业贸易的意义。</a:t>
            </a:r>
            <a:endParaRPr lang="en-US" altLang="zh-CN" sz="2800" b="1" smtClean="0">
              <a:solidFill>
                <a:srgbClr val="FFFF00"/>
              </a:solidFill>
              <a:effectLst>
                <a:outerShdw blurRad="38100" dist="38100" dir="2700000" algn="tl">
                  <a:srgbClr val="000000">
                    <a:alpha val="43137"/>
                  </a:srgbClr>
                </a:outerShdw>
              </a:effectLst>
              <a:latin typeface="+mn-ea"/>
            </a:endParaRPr>
          </a:p>
          <a:p>
            <a:pPr>
              <a:spcBef>
                <a:spcPct val="0"/>
              </a:spcBef>
            </a:pPr>
            <a:r>
              <a:rPr lang="zh-CN" altLang="en-US" sz="2800" b="1" smtClean="0">
                <a:solidFill>
                  <a:srgbClr val="FFFF00"/>
                </a:solidFill>
                <a:effectLst>
                  <a:outerShdw blurRad="38100" dist="38100" dir="2700000" algn="tl">
                    <a:srgbClr val="000000">
                      <a:alpha val="43137"/>
                    </a:srgbClr>
                  </a:outerShdw>
                </a:effectLst>
                <a:latin typeface="+mn-ea"/>
              </a:rPr>
              <a:t>核心素养：</a:t>
            </a:r>
            <a:endParaRPr lang="en-US" altLang="zh-CN" sz="2800" b="1" smtClean="0">
              <a:solidFill>
                <a:srgbClr val="FFFF00"/>
              </a:solidFill>
              <a:effectLst>
                <a:outerShdw blurRad="38100" dist="38100" dir="2700000" algn="tl">
                  <a:srgbClr val="000000">
                    <a:alpha val="43137"/>
                  </a:srgbClr>
                </a:outerShdw>
              </a:effectLst>
              <a:latin typeface="+mn-ea"/>
            </a:endParaRPr>
          </a:p>
          <a:p>
            <a:pPr>
              <a:spcBef>
                <a:spcPct val="0"/>
              </a:spcBef>
            </a:pPr>
            <a:r>
              <a:rPr lang="zh-CN" altLang="en-US" sz="2800" b="1" smtClean="0">
                <a:solidFill>
                  <a:srgbClr val="FFFF00"/>
                </a:solidFill>
                <a:effectLst>
                  <a:outerShdw blurRad="38100" dist="38100" dir="2700000" algn="tl">
                    <a:srgbClr val="000000">
                      <a:alpha val="43137"/>
                    </a:srgbClr>
                  </a:outerShdw>
                </a:effectLst>
                <a:latin typeface="+mn-ea"/>
              </a:rPr>
              <a:t>唯物史观：了解资本主义工商业的发展是世界市场形成的根本动因；时空观念：知道世界市场发展阶段及其特征；历史解释：知道近代商业贸易变化的基本表现；</a:t>
            </a:r>
            <a:endParaRPr lang="en-US" altLang="zh-CN" sz="2800" b="1" smtClean="0">
              <a:solidFill>
                <a:srgbClr val="FFFF00"/>
              </a:solidFill>
              <a:effectLst>
                <a:outerShdw blurRad="38100" dist="38100" dir="2700000" algn="tl">
                  <a:srgbClr val="000000">
                    <a:alpha val="43137"/>
                  </a:srgbClr>
                </a:outerShdw>
              </a:effectLst>
              <a:latin typeface="+mn-ea"/>
            </a:endParaRPr>
          </a:p>
          <a:p>
            <a:pPr>
              <a:spcBef>
                <a:spcPct val="0"/>
              </a:spcBef>
            </a:pPr>
            <a:r>
              <a:rPr lang="zh-CN" altLang="en-US" sz="2800" b="1" smtClean="0">
                <a:solidFill>
                  <a:srgbClr val="FFFF00"/>
                </a:solidFill>
                <a:effectLst>
                  <a:outerShdw blurRad="38100" dist="38100" dir="2700000" algn="tl">
                    <a:srgbClr val="000000">
                      <a:alpha val="43137"/>
                    </a:srgbClr>
                  </a:outerShdw>
                </a:effectLst>
                <a:latin typeface="+mn-ea"/>
              </a:rPr>
              <a:t>史料实证：掌握世界市场与商业贸易之间的关系；家国情怀：历史发展机遇决定国运</a:t>
            </a:r>
            <a:endParaRPr lang="en-US" altLang="zh-CN" sz="2800" b="1">
              <a:solidFill>
                <a:srgbClr val="FFFF00"/>
              </a:solidFill>
              <a:effectLst>
                <a:outerShdw blurRad="38100" dist="38100" dir="2700000" algn="tl">
                  <a:srgbClr val="000000">
                    <a:alpha val="43137"/>
                  </a:srgbClr>
                </a:outerShdw>
              </a:effectLst>
              <a:latin typeface="+mn-ea"/>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2"/>
          <p:cNvSpPr>
            <a:spLocks noChangeArrowheads="1"/>
          </p:cNvSpPr>
          <p:nvPr/>
        </p:nvSpPr>
        <p:spPr bwMode="auto">
          <a:xfrm>
            <a:off x="0" y="0"/>
            <a:ext cx="9144000" cy="523220"/>
          </a:xfrm>
          <a:prstGeom prst="rect">
            <a:avLst/>
          </a:prstGeom>
          <a:solidFill>
            <a:srgbClr val="0070C0"/>
          </a:solidFill>
          <a:ln w="9525">
            <a:noFill/>
            <a:miter lim="800000"/>
          </a:ln>
        </p:spPr>
        <p:txBody>
          <a:bodyPr>
            <a:spAutoFit/>
          </a:bodyPr>
          <a:lstStyle/>
          <a:p>
            <a:pPr fontAlgn="auto">
              <a:spcBef>
                <a:spcPct val="0"/>
              </a:spcBef>
              <a:spcAft>
                <a:spcPct val="0"/>
              </a:spcAft>
              <a:defRPr/>
            </a:pPr>
            <a:r>
              <a:rPr kumimoji="1" lang="zh-CN" altLang="en-US" sz="2800" b="1" smtClean="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世界市场的形成</a:t>
            </a:r>
            <a:r>
              <a:rPr kumimoji="1" lang="zh-CN" altLang="en-US" sz="2800" b="1" smtClean="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Wingdings" panose="05000000000000000000" pitchFamily="2" charset="2"/>
              </a:rPr>
              <a:t>：一、</a:t>
            </a:r>
            <a:r>
              <a:rPr kumimoji="1" lang="zh-CN" altLang="en-US" sz="2800" b="1" smtClean="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新航路的开辟</a:t>
            </a:r>
            <a:endParaRPr kumimoji="1" lang="zh-CN" altLang="en-US" sz="2800" b="1">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5" name="Picture 2" descr="Untitled-2"/>
          <p:cNvPicPr>
            <a:picLocks noChangeAspect="1" noChangeArrowheads="1"/>
          </p:cNvPicPr>
          <p:nvPr/>
        </p:nvPicPr>
        <p:blipFill>
          <a:blip r:embed="rId2">
            <a:lum contrast="12000"/>
          </a:blip>
          <a:srcRect l="2744" t="4604" r="3542" b="3732"/>
          <a:stretch>
            <a:fillRect/>
          </a:stretch>
        </p:blipFill>
        <p:spPr bwMode="auto">
          <a:xfrm>
            <a:off x="0" y="785794"/>
            <a:ext cx="9144000" cy="4214842"/>
          </a:xfrm>
          <a:prstGeom prst="rect">
            <a:avLst/>
          </a:prstGeom>
          <a:noFill/>
          <a:ln w="76200">
            <a:noFill/>
            <a:miter lim="800000"/>
          </a:ln>
        </p:spPr>
      </p:pic>
      <p:sp>
        <p:nvSpPr>
          <p:cNvPr id="6" name="Rectangle 16"/>
          <p:cNvSpPr>
            <a:spLocks noChangeArrowheads="1"/>
          </p:cNvSpPr>
          <p:nvPr/>
        </p:nvSpPr>
        <p:spPr bwMode="auto">
          <a:xfrm>
            <a:off x="0" y="5643578"/>
            <a:ext cx="9144000" cy="1187450"/>
          </a:xfrm>
          <a:prstGeom prst="rect">
            <a:avLst/>
          </a:prstGeom>
          <a:solidFill>
            <a:schemeClr val="bg1"/>
          </a:solidFill>
          <a:ln w="9525">
            <a:noFill/>
            <a:miter lim="800000"/>
          </a:ln>
        </p:spPr>
        <p:txBody>
          <a:bodyPr>
            <a:spAutoFit/>
          </a:bodyPr>
          <a:lstStyle/>
          <a:p>
            <a:pPr>
              <a:lnSpc>
                <a:spcPct val="120000"/>
              </a:lnSpc>
              <a:spcBef>
                <a:spcPct val="50000"/>
              </a:spcBef>
            </a:pPr>
            <a:r>
              <a:rPr lang="en-US" altLang="zh-CN" sz="2000" b="1">
                <a:latin typeface="黑体" panose="02010609060101010101" pitchFamily="49" charset="-122"/>
                <a:ea typeface="黑体" panose="02010609060101010101" pitchFamily="49" charset="-122"/>
              </a:rPr>
              <a:t>15</a:t>
            </a:r>
            <a:r>
              <a:rPr lang="zh-CN" altLang="en-US" sz="2000" b="1">
                <a:latin typeface="黑体" panose="02010609060101010101" pitchFamily="49" charset="-122"/>
                <a:ea typeface="黑体" panose="02010609060101010101" pitchFamily="49" charset="-122"/>
              </a:rPr>
              <a:t>、</a:t>
            </a:r>
            <a:r>
              <a:rPr lang="en-US" altLang="zh-CN" sz="2000" b="1">
                <a:latin typeface="黑体" panose="02010609060101010101" pitchFamily="49" charset="-122"/>
                <a:ea typeface="黑体" panose="02010609060101010101" pitchFamily="49" charset="-122"/>
              </a:rPr>
              <a:t>16</a:t>
            </a:r>
            <a:r>
              <a:rPr lang="zh-CN" altLang="en-US" sz="2000" b="1">
                <a:latin typeface="黑体" panose="02010609060101010101" pitchFamily="49" charset="-122"/>
                <a:ea typeface="黑体" panose="02010609060101010101" pitchFamily="49" charset="-122"/>
              </a:rPr>
              <a:t>世纪之交，西欧各国探寻通往东方的航线，经过一系列的航海探险活动，</a:t>
            </a:r>
            <a:r>
              <a:rPr lang="zh-CN" altLang="en-US" sz="2000" b="1">
                <a:solidFill>
                  <a:srgbClr val="FF0000"/>
                </a:solidFill>
                <a:latin typeface="黑体" panose="02010609060101010101" pitchFamily="49" charset="-122"/>
                <a:ea typeface="黑体" panose="02010609060101010101" pitchFamily="49" charset="-122"/>
              </a:rPr>
              <a:t>开辟了通往印度和美洲等世界各地的航路，</a:t>
            </a:r>
            <a:r>
              <a:rPr lang="zh-CN" altLang="en-US" sz="2000" b="1">
                <a:latin typeface="黑体" panose="02010609060101010101" pitchFamily="49" charset="-122"/>
                <a:ea typeface="黑体" panose="02010609060101010101" pitchFamily="49" charset="-122"/>
              </a:rPr>
              <a:t>这些航路通常被叫做新航路。西欧史学界在欧洲中心论的影响下，一般都将这一过程称为</a:t>
            </a:r>
            <a:r>
              <a:rPr lang="zh-CN" altLang="en-US" sz="2000" b="1">
                <a:solidFill>
                  <a:srgbClr val="FF0000"/>
                </a:solidFill>
                <a:latin typeface="Calibri" panose="020f0502020204030204" pitchFamily="34" charset="0"/>
                <a:ea typeface="黑体" panose="02010609060101010101" pitchFamily="49" charset="-122"/>
              </a:rPr>
              <a:t>“</a:t>
            </a:r>
            <a:r>
              <a:rPr lang="zh-CN" altLang="en-US" sz="2000" b="1">
                <a:solidFill>
                  <a:srgbClr val="FF0000"/>
                </a:solidFill>
                <a:latin typeface="黑体" panose="02010609060101010101" pitchFamily="49" charset="-122"/>
                <a:ea typeface="黑体" panose="02010609060101010101" pitchFamily="49" charset="-122"/>
              </a:rPr>
              <a:t>地理大发现</a:t>
            </a:r>
            <a:r>
              <a:rPr lang="zh-CN" altLang="en-US" sz="2000" b="1">
                <a:solidFill>
                  <a:srgbClr val="FF0000"/>
                </a:solidFill>
                <a:latin typeface="Calibri" panose="020f0502020204030204" pitchFamily="34" charset="0"/>
                <a:ea typeface="黑体" panose="02010609060101010101" pitchFamily="49" charset="-122"/>
              </a:rPr>
              <a:t>”</a:t>
            </a:r>
            <a:r>
              <a:rPr lang="zh-CN" altLang="en-US" sz="2000" b="1">
                <a:latin typeface="黑体" panose="02010609060101010101" pitchFamily="49" charset="-122"/>
                <a:ea typeface="黑体" panose="02010609060101010101" pitchFamily="49" charset="-122"/>
              </a:rPr>
              <a:t>。</a:t>
            </a:r>
            <a:endParaRPr lang="zh-CN" altLang="en-US" sz="2000" b="1">
              <a:latin typeface="黑体" panose="02010609060101010101" pitchFamily="49" charset="-122"/>
              <a:ea typeface="黑体" panose="02010609060101010101" pitchFamily="49" charset="-122"/>
            </a:endParaRPr>
          </a:p>
        </p:txBody>
      </p:sp>
      <p:sp>
        <p:nvSpPr>
          <p:cNvPr id="7" name="矩形 6"/>
          <p:cNvSpPr/>
          <p:nvPr/>
        </p:nvSpPr>
        <p:spPr>
          <a:xfrm>
            <a:off x="214282" y="5072074"/>
            <a:ext cx="1420582" cy="584775"/>
          </a:xfrm>
          <a:prstGeom prst="rect">
            <a:avLst/>
          </a:prstGeom>
        </p:spPr>
        <p:txBody>
          <a:bodyPr wrap="none">
            <a:spAutoFit/>
          </a:bodyPr>
          <a:lstStyle/>
          <a:p>
            <a:r>
              <a:rPr lang="zh-CN" altLang="en-US" sz="3200" b="1" smtClean="0">
                <a:solidFill>
                  <a:srgbClr val="FF0000"/>
                </a:solidFill>
                <a:latin typeface="黑体" panose="02010609060101010101" pitchFamily="49" charset="-122"/>
                <a:ea typeface="黑体" panose="02010609060101010101" pitchFamily="49" charset="-122"/>
              </a:rPr>
              <a:t>新航路</a:t>
            </a:r>
            <a:endParaRPr lang="zh-CN" altLang="en-US" sz="3200"/>
          </a:p>
        </p:txBody>
      </p:sp>
      <p:sp>
        <p:nvSpPr>
          <p:cNvPr id="8" name="文本框 38916"/>
          <p:cNvSpPr txBox="1">
            <a:spLocks noChangeArrowheads="1"/>
          </p:cNvSpPr>
          <p:nvPr/>
        </p:nvSpPr>
        <p:spPr bwMode="auto">
          <a:xfrm>
            <a:off x="1714533" y="5000636"/>
            <a:ext cx="7572375" cy="646331"/>
          </a:xfrm>
          <a:prstGeom prst="rect">
            <a:avLst/>
          </a:prstGeom>
          <a:noFill/>
          <a:ln w="9525">
            <a:noFill/>
            <a:miter lim="800000"/>
          </a:ln>
        </p:spPr>
        <p:txBody>
          <a:bodyPr>
            <a:spAutoFit/>
          </a:bodyPr>
          <a:lstStyle/>
          <a:p>
            <a:pPr>
              <a:spcBef>
                <a:spcPct val="50000"/>
              </a:spcBef>
            </a:pPr>
            <a:r>
              <a:rPr lang="en-US" altLang="zh-CN" sz="3600" b="1">
                <a:solidFill>
                  <a:srgbClr val="FF0000"/>
                </a:solidFill>
                <a:latin typeface="微软雅黑" panose="020b0503020204020204" pitchFamily="34" charset="-122"/>
                <a:ea typeface="微软雅黑" panose="020b0503020204020204" pitchFamily="34" charset="-122"/>
              </a:rPr>
              <a:t>The  Age  of  Discovery</a:t>
            </a:r>
            <a:r>
              <a:rPr lang="en-US" altLang="zh-CN" sz="3600" b="1">
                <a:solidFill>
                  <a:srgbClr val="FF0000"/>
                </a:solidFill>
                <a:latin typeface="Times New Roman" panose="02020603050405020304" pitchFamily="18" charset="0"/>
              </a:rPr>
              <a:t>  </a:t>
            </a:r>
            <a:endParaRPr lang="en-US" altLang="zh-CN" sz="3600" b="1">
              <a:solidFill>
                <a:srgbClr val="FF0000"/>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3" name="Text Box 6"/>
          <p:cNvSpPr txBox="1">
            <a:spLocks noChangeArrowheads="1"/>
          </p:cNvSpPr>
          <p:nvPr/>
        </p:nvSpPr>
        <p:spPr bwMode="auto">
          <a:xfrm>
            <a:off x="0" y="0"/>
            <a:ext cx="9109075" cy="457200"/>
          </a:xfrm>
          <a:prstGeom prst="rect">
            <a:avLst/>
          </a:prstGeom>
          <a:noFill/>
          <a:ln w="9525">
            <a:noFill/>
            <a:miter lim="800000"/>
          </a:ln>
        </p:spPr>
        <p:txBody>
          <a:bodyPr>
            <a:spAutoFit/>
          </a:bodyPr>
          <a:lstStyle/>
          <a:p>
            <a:pPr>
              <a:spcBef>
                <a:spcPct val="0"/>
              </a:spcBef>
            </a:pPr>
            <a:r>
              <a:rPr lang="zh-CN" altLang="en-US" sz="2400" smtClean="0">
                <a:solidFill>
                  <a:srgbClr val="FF0000"/>
                </a:solidFill>
                <a:latin typeface="宋体" panose="02010600030101010101" pitchFamily="2" charset="-122"/>
                <a:ea typeface="宋体" panose="02010600030101010101" pitchFamily="2" charset="-122"/>
              </a:rPr>
              <a:t>新</a:t>
            </a:r>
            <a:r>
              <a:rPr lang="zh-CN" altLang="en-US" sz="2400">
                <a:solidFill>
                  <a:srgbClr val="FF0000"/>
                </a:solidFill>
                <a:latin typeface="宋体" panose="02010600030101010101" pitchFamily="2" charset="-122"/>
                <a:ea typeface="宋体" panose="02010600030101010101" pitchFamily="2" charset="-122"/>
              </a:rPr>
              <a:t>航路开辟的过程</a:t>
            </a:r>
            <a:endParaRPr lang="zh-CN" altLang="en-US" sz="2400">
              <a:solidFill>
                <a:srgbClr val="FF0000"/>
              </a:solidFill>
              <a:latin typeface="宋体" panose="02010600030101010101" pitchFamily="2" charset="-122"/>
              <a:ea typeface="宋体" panose="02010600030101010101" pitchFamily="2" charset="-122"/>
            </a:endParaRPr>
          </a:p>
        </p:txBody>
      </p:sp>
      <p:grpSp>
        <p:nvGrpSpPr>
          <p:cNvPr id="2" name="Group 8"/>
          <p:cNvGrpSpPr/>
          <p:nvPr/>
        </p:nvGrpSpPr>
        <p:grpSpPr>
          <a:xfrm>
            <a:off x="0" y="260350"/>
            <a:ext cx="9144000" cy="6165850"/>
            <a:chExt cx="14400" cy="9710"/>
          </a:xfrm>
        </p:grpSpPr>
        <p:grpSp>
          <p:nvGrpSpPr>
            <p:cNvPr id="3" name="Group 9"/>
            <p:cNvGrpSpPr/>
            <p:nvPr/>
          </p:nvGrpSpPr>
          <p:grpSpPr>
            <a:xfrm>
              <a:off x="0" y="0"/>
              <a:ext cx="14400" cy="9710"/>
              <a:chExt cx="14400" cy="9710"/>
            </a:xfrm>
          </p:grpSpPr>
          <p:sp>
            <p:nvSpPr>
              <p:cNvPr id="13316" name="Oval 10"/>
              <p:cNvSpPr>
                <a:spLocks noChangeArrowheads="1"/>
              </p:cNvSpPr>
              <p:nvPr/>
            </p:nvSpPr>
            <p:spPr bwMode="auto">
              <a:xfrm>
                <a:off x="0" y="0"/>
                <a:ext cx="14400" cy="9710"/>
              </a:xfrm>
              <a:prstGeom prst="ellipse">
                <a:avLst/>
              </a:prstGeom>
              <a:gradFill rotWithShape="0">
                <a:gsLst>
                  <a:gs pos="0">
                    <a:srgbClr val="2F5E76"/>
                  </a:gs>
                  <a:gs pos="50000">
                    <a:srgbClr val="66CCFF"/>
                  </a:gs>
                  <a:gs pos="100000">
                    <a:srgbClr val="2F5E76"/>
                  </a:gs>
                </a:gsLst>
                <a:lin ang="0" scaled="1"/>
              </a:gradFill>
              <a:ln w="57150">
                <a:solidFill>
                  <a:schemeClr val="bg1"/>
                </a:solidFill>
                <a:round/>
              </a:ln>
            </p:spPr>
            <p:txBody>
              <a:bodyPr wrap="none" anchor="ctr"/>
              <a:lstStyle/>
              <a:p>
                <a:pPr algn="ctr">
                  <a:spcBef>
                    <a:spcPct val="0"/>
                  </a:spcBef>
                </a:pPr>
                <a:endParaRPr lang="zh-CN" altLang="en-US" sz="1800" b="0">
                  <a:latin typeface="Garamond" panose="02020404030301010803" pitchFamily="18" charset="0"/>
                  <a:ea typeface="宋体" panose="02010600030101010101" pitchFamily="2" charset="-122"/>
                </a:endParaRPr>
              </a:p>
            </p:txBody>
          </p:sp>
          <p:sp>
            <p:nvSpPr>
              <p:cNvPr id="45067" name="未知"/>
              <p:cNvSpPr/>
              <p:nvPr/>
            </p:nvSpPr>
            <p:spPr bwMode="auto">
              <a:xfrm>
                <a:off x="5030" y="773"/>
                <a:ext cx="1655" cy="877"/>
              </a:xfrm>
              <a:custGeom>
                <a:cxnLst>
                  <a:cxn ang="0">
                    <a:pos x="63" y="49"/>
                  </a:cxn>
                  <a:cxn ang="0">
                    <a:pos x="132" y="95"/>
                  </a:cxn>
                  <a:cxn ang="0">
                    <a:pos x="143" y="130"/>
                  </a:cxn>
                  <a:cxn ang="0">
                    <a:pos x="201" y="141"/>
                  </a:cxn>
                  <a:cxn ang="0">
                    <a:pos x="224" y="256"/>
                  </a:cxn>
                  <a:cxn ang="0">
                    <a:pos x="201" y="325"/>
                  </a:cxn>
                  <a:cxn ang="0">
                    <a:pos x="235" y="348"/>
                  </a:cxn>
                  <a:cxn ang="0">
                    <a:pos x="305" y="302"/>
                  </a:cxn>
                  <a:cxn ang="0">
                    <a:pos x="397" y="268"/>
                  </a:cxn>
                  <a:cxn ang="0">
                    <a:pos x="489" y="187"/>
                  </a:cxn>
                  <a:cxn ang="0">
                    <a:pos x="535" y="164"/>
                  </a:cxn>
                  <a:cxn ang="0">
                    <a:pos x="569" y="130"/>
                  </a:cxn>
                  <a:cxn ang="0">
                    <a:pos x="662" y="49"/>
                  </a:cxn>
                  <a:cxn ang="0">
                    <a:pos x="431" y="14"/>
                  </a:cxn>
                  <a:cxn ang="0">
                    <a:pos x="201" y="26"/>
                  </a:cxn>
                  <a:cxn ang="0">
                    <a:pos x="63" y="37"/>
                  </a:cxn>
                  <a:cxn ang="0">
                    <a:pos x="63" y="49"/>
                  </a:cxn>
                </a:cxnLst>
                <a:rect l="0" t="0" r="r" b="b"/>
                <a:pathLst>
                  <a:path w="662" h="351">
                    <a:moveTo>
                      <a:pt x="63" y="49"/>
                    </a:moveTo>
                    <a:cubicBezTo>
                      <a:pt x="99" y="61"/>
                      <a:pt x="107" y="58"/>
                      <a:pt x="132" y="95"/>
                    </a:cubicBezTo>
                    <a:cubicBezTo>
                      <a:pt x="139" y="105"/>
                      <a:pt x="133" y="123"/>
                      <a:pt x="143" y="130"/>
                    </a:cubicBezTo>
                    <a:cubicBezTo>
                      <a:pt x="159" y="141"/>
                      <a:pt x="182" y="137"/>
                      <a:pt x="201" y="141"/>
                    </a:cubicBezTo>
                    <a:cubicBezTo>
                      <a:pt x="231" y="186"/>
                      <a:pt x="240" y="202"/>
                      <a:pt x="224" y="256"/>
                    </a:cubicBezTo>
                    <a:cubicBezTo>
                      <a:pt x="217" y="279"/>
                      <a:pt x="201" y="325"/>
                      <a:pt x="201" y="325"/>
                    </a:cubicBezTo>
                    <a:cubicBezTo>
                      <a:pt x="212" y="333"/>
                      <a:pt x="222" y="351"/>
                      <a:pt x="235" y="348"/>
                    </a:cubicBezTo>
                    <a:cubicBezTo>
                      <a:pt x="262" y="342"/>
                      <a:pt x="305" y="302"/>
                      <a:pt x="305" y="302"/>
                    </a:cubicBezTo>
                    <a:cubicBezTo>
                      <a:pt x="335" y="258"/>
                      <a:pt x="347" y="251"/>
                      <a:pt x="397" y="268"/>
                    </a:cubicBezTo>
                    <a:cubicBezTo>
                      <a:pt x="470" y="249"/>
                      <a:pt x="434" y="269"/>
                      <a:pt x="489" y="187"/>
                    </a:cubicBezTo>
                    <a:cubicBezTo>
                      <a:pt x="499" y="173"/>
                      <a:pt x="521" y="174"/>
                      <a:pt x="535" y="164"/>
                    </a:cubicBezTo>
                    <a:cubicBezTo>
                      <a:pt x="548" y="155"/>
                      <a:pt x="558" y="141"/>
                      <a:pt x="569" y="130"/>
                    </a:cubicBezTo>
                    <a:cubicBezTo>
                      <a:pt x="587" y="76"/>
                      <a:pt x="607" y="62"/>
                      <a:pt x="662" y="49"/>
                    </a:cubicBezTo>
                    <a:cubicBezTo>
                      <a:pt x="565" y="13"/>
                      <a:pt x="532" y="0"/>
                      <a:pt x="431" y="14"/>
                    </a:cubicBezTo>
                    <a:cubicBezTo>
                      <a:pt x="323" y="68"/>
                      <a:pt x="426" y="26"/>
                      <a:pt x="201" y="26"/>
                    </a:cubicBezTo>
                    <a:cubicBezTo>
                      <a:pt x="155" y="26"/>
                      <a:pt x="109" y="33"/>
                      <a:pt x="63" y="37"/>
                    </a:cubicBezTo>
                    <a:cubicBezTo>
                      <a:pt x="3" y="67"/>
                      <a:pt x="0" y="64"/>
                      <a:pt x="63" y="49"/>
                    </a:cubicBezTo>
                    <a:close/>
                  </a:path>
                </a:pathLst>
              </a:custGeom>
              <a:solidFill>
                <a:srgbClr val="FFCC00"/>
              </a:solidFill>
              <a:ln w="57150" cap="flat" cmpd="sng">
                <a:solidFill>
                  <a:srgbClr val="FFCC00"/>
                </a:solidFill>
                <a:round/>
              </a:ln>
              <a:effectLst>
                <a:outerShdw dist="35921" dir="2700000" algn="ctr" rotWithShape="0">
                  <a:srgbClr val="C0C0C0"/>
                </a:outerShdw>
              </a:effectLst>
            </p:spPr>
            <p:txBody>
              <a:bodyPr/>
              <a:lstStyle/>
              <a:p>
                <a:pPr>
                  <a:defRPr/>
                </a:pPr>
                <a:endParaRPr lang="zh-CN" altLang="en-US"/>
              </a:p>
            </p:txBody>
          </p:sp>
          <p:sp>
            <p:nvSpPr>
              <p:cNvPr id="45068" name="未知"/>
              <p:cNvSpPr/>
              <p:nvPr/>
            </p:nvSpPr>
            <p:spPr bwMode="auto">
              <a:xfrm>
                <a:off x="10855" y="4990"/>
                <a:ext cx="1355" cy="1303"/>
              </a:xfrm>
              <a:custGeom>
                <a:cxnLst>
                  <a:cxn ang="0">
                    <a:pos x="278" y="21"/>
                  </a:cxn>
                  <a:cxn ang="0">
                    <a:pos x="197" y="90"/>
                  </a:cxn>
                  <a:cxn ang="0">
                    <a:pos x="116" y="90"/>
                  </a:cxn>
                  <a:cxn ang="0">
                    <a:pos x="105" y="147"/>
                  </a:cxn>
                  <a:cxn ang="0">
                    <a:pos x="47" y="182"/>
                  </a:cxn>
                  <a:cxn ang="0">
                    <a:pos x="13" y="205"/>
                  </a:cxn>
                  <a:cxn ang="0">
                    <a:pos x="47" y="320"/>
                  </a:cxn>
                  <a:cxn ang="0">
                    <a:pos x="36" y="401"/>
                  </a:cxn>
                  <a:cxn ang="0">
                    <a:pos x="254" y="412"/>
                  </a:cxn>
                  <a:cxn ang="0">
                    <a:pos x="278" y="389"/>
                  </a:cxn>
                  <a:cxn ang="0">
                    <a:pos x="301" y="424"/>
                  </a:cxn>
                  <a:cxn ang="0">
                    <a:pos x="335" y="459"/>
                  </a:cxn>
                  <a:cxn ang="0">
                    <a:pos x="427" y="505"/>
                  </a:cxn>
                  <a:cxn ang="0">
                    <a:pos x="542" y="297"/>
                  </a:cxn>
                  <a:cxn ang="0">
                    <a:pos x="531" y="228"/>
                  </a:cxn>
                  <a:cxn ang="0">
                    <a:pos x="496" y="205"/>
                  </a:cxn>
                  <a:cxn ang="0">
                    <a:pos x="473" y="136"/>
                  </a:cxn>
                  <a:cxn ang="0">
                    <a:pos x="473" y="21"/>
                  </a:cxn>
                  <a:cxn ang="0">
                    <a:pos x="439" y="55"/>
                  </a:cxn>
                  <a:cxn ang="0">
                    <a:pos x="404" y="124"/>
                  </a:cxn>
                  <a:cxn ang="0">
                    <a:pos x="358" y="90"/>
                  </a:cxn>
                  <a:cxn ang="0">
                    <a:pos x="347" y="55"/>
                  </a:cxn>
                  <a:cxn ang="0">
                    <a:pos x="335" y="9"/>
                  </a:cxn>
                  <a:cxn ang="0">
                    <a:pos x="278" y="21"/>
                  </a:cxn>
                  <a:cxn ang="0">
                    <a:pos x="197" y="90"/>
                  </a:cxn>
                  <a:cxn ang="0">
                    <a:pos x="151" y="124"/>
                  </a:cxn>
                </a:cxnLst>
                <a:rect l="0" t="0" r="r" b="b"/>
                <a:pathLst>
                  <a:path w="542" h="521">
                    <a:moveTo>
                      <a:pt x="278" y="21"/>
                    </a:moveTo>
                    <a:cubicBezTo>
                      <a:pt x="262" y="67"/>
                      <a:pt x="241" y="74"/>
                      <a:pt x="197" y="90"/>
                    </a:cubicBezTo>
                    <a:cubicBezTo>
                      <a:pt x="181" y="86"/>
                      <a:pt x="133" y="64"/>
                      <a:pt x="116" y="90"/>
                    </a:cubicBezTo>
                    <a:cubicBezTo>
                      <a:pt x="105" y="106"/>
                      <a:pt x="112" y="129"/>
                      <a:pt x="105" y="147"/>
                    </a:cubicBezTo>
                    <a:cubicBezTo>
                      <a:pt x="94" y="173"/>
                      <a:pt x="70" y="175"/>
                      <a:pt x="47" y="182"/>
                    </a:cubicBezTo>
                    <a:cubicBezTo>
                      <a:pt x="36" y="190"/>
                      <a:pt x="16" y="192"/>
                      <a:pt x="13" y="205"/>
                    </a:cubicBezTo>
                    <a:cubicBezTo>
                      <a:pt x="0" y="262"/>
                      <a:pt x="22" y="282"/>
                      <a:pt x="47" y="320"/>
                    </a:cubicBezTo>
                    <a:cubicBezTo>
                      <a:pt x="43" y="347"/>
                      <a:pt x="18" y="381"/>
                      <a:pt x="36" y="401"/>
                    </a:cubicBezTo>
                    <a:cubicBezTo>
                      <a:pt x="73" y="443"/>
                      <a:pt x="217" y="416"/>
                      <a:pt x="254" y="412"/>
                    </a:cubicBezTo>
                    <a:cubicBezTo>
                      <a:pt x="262" y="404"/>
                      <a:pt x="267" y="386"/>
                      <a:pt x="278" y="389"/>
                    </a:cubicBezTo>
                    <a:cubicBezTo>
                      <a:pt x="292" y="392"/>
                      <a:pt x="292" y="413"/>
                      <a:pt x="301" y="424"/>
                    </a:cubicBezTo>
                    <a:cubicBezTo>
                      <a:pt x="311" y="437"/>
                      <a:pt x="324" y="447"/>
                      <a:pt x="335" y="459"/>
                    </a:cubicBezTo>
                    <a:cubicBezTo>
                      <a:pt x="357" y="521"/>
                      <a:pt x="365" y="520"/>
                      <a:pt x="427" y="505"/>
                    </a:cubicBezTo>
                    <a:cubicBezTo>
                      <a:pt x="474" y="434"/>
                      <a:pt x="517" y="377"/>
                      <a:pt x="542" y="297"/>
                    </a:cubicBezTo>
                    <a:cubicBezTo>
                      <a:pt x="538" y="274"/>
                      <a:pt x="541" y="249"/>
                      <a:pt x="531" y="228"/>
                    </a:cubicBezTo>
                    <a:cubicBezTo>
                      <a:pt x="525" y="216"/>
                      <a:pt x="503" y="217"/>
                      <a:pt x="496" y="205"/>
                    </a:cubicBezTo>
                    <a:cubicBezTo>
                      <a:pt x="483" y="184"/>
                      <a:pt x="473" y="136"/>
                      <a:pt x="473" y="136"/>
                    </a:cubicBezTo>
                    <a:cubicBezTo>
                      <a:pt x="480" y="109"/>
                      <a:pt x="504" y="44"/>
                      <a:pt x="473" y="21"/>
                    </a:cubicBezTo>
                    <a:cubicBezTo>
                      <a:pt x="460" y="11"/>
                      <a:pt x="450" y="44"/>
                      <a:pt x="439" y="55"/>
                    </a:cubicBezTo>
                    <a:cubicBezTo>
                      <a:pt x="436" y="63"/>
                      <a:pt x="419" y="124"/>
                      <a:pt x="404" y="124"/>
                    </a:cubicBezTo>
                    <a:cubicBezTo>
                      <a:pt x="385" y="124"/>
                      <a:pt x="373" y="101"/>
                      <a:pt x="358" y="90"/>
                    </a:cubicBezTo>
                    <a:cubicBezTo>
                      <a:pt x="354" y="78"/>
                      <a:pt x="350" y="67"/>
                      <a:pt x="347" y="55"/>
                    </a:cubicBezTo>
                    <a:cubicBezTo>
                      <a:pt x="343" y="40"/>
                      <a:pt x="349" y="16"/>
                      <a:pt x="335" y="9"/>
                    </a:cubicBezTo>
                    <a:cubicBezTo>
                      <a:pt x="318" y="0"/>
                      <a:pt x="297" y="17"/>
                      <a:pt x="278" y="21"/>
                    </a:cubicBezTo>
                    <a:cubicBezTo>
                      <a:pt x="262" y="67"/>
                      <a:pt x="241" y="74"/>
                      <a:pt x="197" y="90"/>
                    </a:cubicBezTo>
                    <a:cubicBezTo>
                      <a:pt x="159" y="127"/>
                      <a:pt x="178" y="124"/>
                      <a:pt x="151" y="124"/>
                    </a:cubicBezTo>
                  </a:path>
                </a:pathLst>
              </a:custGeom>
              <a:solidFill>
                <a:srgbClr val="FFCC00"/>
              </a:solidFill>
              <a:ln w="57150" cap="flat" cmpd="sng">
                <a:solidFill>
                  <a:srgbClr val="FFCC00"/>
                </a:solidFill>
                <a:round/>
              </a:ln>
              <a:effectLst>
                <a:outerShdw dist="35921" dir="2700000" algn="ctr" rotWithShape="0">
                  <a:srgbClr val="C0C0C0"/>
                </a:outerShdw>
              </a:effectLst>
            </p:spPr>
            <p:txBody>
              <a:bodyPr/>
              <a:lstStyle/>
              <a:p>
                <a:pPr>
                  <a:defRPr/>
                </a:pPr>
                <a:endParaRPr lang="zh-CN" altLang="en-US"/>
              </a:p>
            </p:txBody>
          </p:sp>
          <p:sp>
            <p:nvSpPr>
              <p:cNvPr id="13319" name="未知"/>
              <p:cNvSpPr>
                <a:spLocks noChangeArrowheads="1"/>
              </p:cNvSpPr>
              <p:nvPr/>
            </p:nvSpPr>
            <p:spPr bwMode="auto">
              <a:xfrm>
                <a:off x="6219" y="1067"/>
                <a:ext cx="5687" cy="4975"/>
              </a:xfrm>
              <a:custGeom>
                <a:cxnLst>
                  <a:cxn ang="0">
                    <a:pos x="484" y="332"/>
                  </a:cxn>
                  <a:cxn ang="0">
                    <a:pos x="368" y="412"/>
                  </a:cxn>
                  <a:cxn ang="0">
                    <a:pos x="242" y="504"/>
                  </a:cxn>
                  <a:cxn ang="0">
                    <a:pos x="138" y="631"/>
                  </a:cxn>
                  <a:cxn ang="0">
                    <a:pos x="276" y="620"/>
                  </a:cxn>
                  <a:cxn ang="0">
                    <a:pos x="426" y="550"/>
                  </a:cxn>
                  <a:cxn ang="0">
                    <a:pos x="518" y="620"/>
                  </a:cxn>
                  <a:cxn ang="0">
                    <a:pos x="645" y="493"/>
                  </a:cxn>
                  <a:cxn ang="0">
                    <a:pos x="749" y="631"/>
                  </a:cxn>
                  <a:cxn ang="0">
                    <a:pos x="726" y="723"/>
                  </a:cxn>
                  <a:cxn ang="0">
                    <a:pos x="587" y="769"/>
                  </a:cxn>
                  <a:cxn ang="0">
                    <a:pos x="196" y="723"/>
                  </a:cxn>
                  <a:cxn ang="0">
                    <a:pos x="104" y="838"/>
                  </a:cxn>
                  <a:cxn ang="0">
                    <a:pos x="104" y="1242"/>
                  </a:cxn>
                  <a:cxn ang="0">
                    <a:pos x="392" y="1368"/>
                  </a:cxn>
                  <a:cxn ang="0">
                    <a:pos x="449" y="1668"/>
                  </a:cxn>
                  <a:cxn ang="0">
                    <a:pos x="530" y="1864"/>
                  </a:cxn>
                  <a:cxn ang="0">
                    <a:pos x="668" y="1956"/>
                  </a:cxn>
                  <a:cxn ang="0">
                    <a:pos x="829" y="1541"/>
                  </a:cxn>
                  <a:cxn ang="0">
                    <a:pos x="887" y="1391"/>
                  </a:cxn>
                  <a:cxn ang="0">
                    <a:pos x="852" y="1276"/>
                  </a:cxn>
                  <a:cxn ang="0">
                    <a:pos x="737" y="954"/>
                  </a:cxn>
                  <a:cxn ang="0">
                    <a:pos x="841" y="1046"/>
                  </a:cxn>
                  <a:cxn ang="0">
                    <a:pos x="1106" y="1034"/>
                  </a:cxn>
                  <a:cxn ang="0">
                    <a:pos x="944" y="815"/>
                  </a:cxn>
                  <a:cxn ang="0">
                    <a:pos x="1221" y="931"/>
                  </a:cxn>
                  <a:cxn ang="0">
                    <a:pos x="1394" y="1253"/>
                  </a:cxn>
                  <a:cxn ang="0">
                    <a:pos x="1394" y="1196"/>
                  </a:cxn>
                  <a:cxn ang="0">
                    <a:pos x="1544" y="988"/>
                  </a:cxn>
                  <a:cxn ang="0">
                    <a:pos x="1693" y="1345"/>
                  </a:cxn>
                  <a:cxn ang="0">
                    <a:pos x="1866" y="1541"/>
                  </a:cxn>
                  <a:cxn ang="0">
                    <a:pos x="1739" y="1276"/>
                  </a:cxn>
                  <a:cxn ang="0">
                    <a:pos x="1705" y="1172"/>
                  </a:cxn>
                  <a:cxn ang="0">
                    <a:pos x="1751" y="1080"/>
                  </a:cxn>
                  <a:cxn ang="0">
                    <a:pos x="1924" y="931"/>
                  </a:cxn>
                  <a:cxn ang="0">
                    <a:pos x="1832" y="689"/>
                  </a:cxn>
                  <a:cxn ang="0">
                    <a:pos x="1970" y="712"/>
                  </a:cxn>
                  <a:cxn ang="0">
                    <a:pos x="2050" y="447"/>
                  </a:cxn>
                  <a:cxn ang="0">
                    <a:pos x="1947" y="297"/>
                  </a:cxn>
                  <a:cxn ang="0">
                    <a:pos x="2108" y="285"/>
                  </a:cxn>
                  <a:cxn ang="0">
                    <a:pos x="2223" y="401"/>
                  </a:cxn>
                  <a:cxn ang="0">
                    <a:pos x="2269" y="205"/>
                  </a:cxn>
                  <a:cxn ang="0">
                    <a:pos x="2073" y="136"/>
                  </a:cxn>
                  <a:cxn ang="0">
                    <a:pos x="1440" y="55"/>
                  </a:cxn>
                  <a:cxn ang="0">
                    <a:pos x="1048" y="44"/>
                  </a:cxn>
                  <a:cxn ang="0">
                    <a:pos x="991" y="113"/>
                  </a:cxn>
                  <a:cxn ang="0">
                    <a:pos x="691" y="205"/>
                  </a:cxn>
                  <a:cxn ang="0">
                    <a:pos x="472" y="124"/>
                  </a:cxn>
                  <a:cxn ang="0">
                    <a:pos x="357" y="285"/>
                  </a:cxn>
                  <a:cxn ang="0">
                    <a:pos x="345" y="366"/>
                  </a:cxn>
                  <a:cxn ang="0">
                    <a:pos x="253" y="366"/>
                  </a:cxn>
                  <a:cxn ang="0">
                    <a:pos x="253" y="573"/>
                  </a:cxn>
                  <a:cxn ang="0">
                    <a:pos x="242" y="700"/>
                  </a:cxn>
                  <a:cxn ang="0">
                    <a:pos x="334" y="573"/>
                  </a:cxn>
                </a:cxnLst>
                <a:rect l="0" t="0" r="r" b="b"/>
                <a:pathLst>
                  <a:path w="2275" h="1990">
                    <a:moveTo>
                      <a:pt x="357" y="262"/>
                    </a:moveTo>
                    <a:cubicBezTo>
                      <a:pt x="353" y="274"/>
                      <a:pt x="340" y="286"/>
                      <a:pt x="345" y="297"/>
                    </a:cubicBezTo>
                    <a:cubicBezTo>
                      <a:pt x="358" y="330"/>
                      <a:pt x="449" y="328"/>
                      <a:pt x="484" y="332"/>
                    </a:cubicBezTo>
                    <a:cubicBezTo>
                      <a:pt x="492" y="320"/>
                      <a:pt x="494" y="302"/>
                      <a:pt x="507" y="297"/>
                    </a:cubicBezTo>
                    <a:cubicBezTo>
                      <a:pt x="543" y="282"/>
                      <a:pt x="548" y="328"/>
                      <a:pt x="553" y="343"/>
                    </a:cubicBezTo>
                    <a:cubicBezTo>
                      <a:pt x="487" y="429"/>
                      <a:pt x="537" y="386"/>
                      <a:pt x="368" y="412"/>
                    </a:cubicBezTo>
                    <a:cubicBezTo>
                      <a:pt x="341" y="416"/>
                      <a:pt x="288" y="424"/>
                      <a:pt x="288" y="424"/>
                    </a:cubicBezTo>
                    <a:cubicBezTo>
                      <a:pt x="284" y="447"/>
                      <a:pt x="288" y="473"/>
                      <a:pt x="276" y="493"/>
                    </a:cubicBezTo>
                    <a:cubicBezTo>
                      <a:pt x="270" y="503"/>
                      <a:pt x="247" y="493"/>
                      <a:pt x="242" y="504"/>
                    </a:cubicBezTo>
                    <a:cubicBezTo>
                      <a:pt x="189" y="609"/>
                      <a:pt x="273" y="571"/>
                      <a:pt x="196" y="596"/>
                    </a:cubicBezTo>
                    <a:cubicBezTo>
                      <a:pt x="188" y="604"/>
                      <a:pt x="182" y="614"/>
                      <a:pt x="173" y="620"/>
                    </a:cubicBezTo>
                    <a:cubicBezTo>
                      <a:pt x="163" y="626"/>
                      <a:pt x="141" y="619"/>
                      <a:pt x="138" y="631"/>
                    </a:cubicBezTo>
                    <a:cubicBezTo>
                      <a:pt x="129" y="664"/>
                      <a:pt x="181" y="672"/>
                      <a:pt x="196" y="677"/>
                    </a:cubicBezTo>
                    <a:cubicBezTo>
                      <a:pt x="285" y="648"/>
                      <a:pt x="181" y="692"/>
                      <a:pt x="242" y="631"/>
                    </a:cubicBezTo>
                    <a:cubicBezTo>
                      <a:pt x="250" y="623"/>
                      <a:pt x="265" y="624"/>
                      <a:pt x="276" y="620"/>
                    </a:cubicBezTo>
                    <a:cubicBezTo>
                      <a:pt x="358" y="564"/>
                      <a:pt x="318" y="579"/>
                      <a:pt x="392" y="562"/>
                    </a:cubicBezTo>
                    <a:cubicBezTo>
                      <a:pt x="414" y="594"/>
                      <a:pt x="439" y="622"/>
                      <a:pt x="461" y="654"/>
                    </a:cubicBezTo>
                    <a:cubicBezTo>
                      <a:pt x="480" y="596"/>
                      <a:pt x="477" y="584"/>
                      <a:pt x="426" y="550"/>
                    </a:cubicBezTo>
                    <a:cubicBezTo>
                      <a:pt x="438" y="542"/>
                      <a:pt x="447" y="524"/>
                      <a:pt x="461" y="527"/>
                    </a:cubicBezTo>
                    <a:cubicBezTo>
                      <a:pt x="481" y="531"/>
                      <a:pt x="488" y="584"/>
                      <a:pt x="495" y="596"/>
                    </a:cubicBezTo>
                    <a:cubicBezTo>
                      <a:pt x="501" y="606"/>
                      <a:pt x="512" y="611"/>
                      <a:pt x="518" y="620"/>
                    </a:cubicBezTo>
                    <a:cubicBezTo>
                      <a:pt x="563" y="689"/>
                      <a:pt x="514" y="648"/>
                      <a:pt x="576" y="689"/>
                    </a:cubicBezTo>
                    <a:cubicBezTo>
                      <a:pt x="591" y="643"/>
                      <a:pt x="594" y="603"/>
                      <a:pt x="622" y="562"/>
                    </a:cubicBezTo>
                    <a:cubicBezTo>
                      <a:pt x="622" y="561"/>
                      <a:pt x="643" y="494"/>
                      <a:pt x="645" y="493"/>
                    </a:cubicBezTo>
                    <a:cubicBezTo>
                      <a:pt x="656" y="488"/>
                      <a:pt x="668" y="500"/>
                      <a:pt x="680" y="504"/>
                    </a:cubicBezTo>
                    <a:cubicBezTo>
                      <a:pt x="763" y="587"/>
                      <a:pt x="730" y="547"/>
                      <a:pt x="783" y="620"/>
                    </a:cubicBezTo>
                    <a:cubicBezTo>
                      <a:pt x="772" y="624"/>
                      <a:pt x="761" y="631"/>
                      <a:pt x="749" y="631"/>
                    </a:cubicBezTo>
                    <a:cubicBezTo>
                      <a:pt x="718" y="631"/>
                      <a:pt x="687" y="614"/>
                      <a:pt x="656" y="620"/>
                    </a:cubicBezTo>
                    <a:cubicBezTo>
                      <a:pt x="643" y="623"/>
                      <a:pt x="641" y="643"/>
                      <a:pt x="633" y="654"/>
                    </a:cubicBezTo>
                    <a:cubicBezTo>
                      <a:pt x="660" y="695"/>
                      <a:pt x="679" y="708"/>
                      <a:pt x="726" y="723"/>
                    </a:cubicBezTo>
                    <a:cubicBezTo>
                      <a:pt x="770" y="790"/>
                      <a:pt x="750" y="789"/>
                      <a:pt x="680" y="804"/>
                    </a:cubicBezTo>
                    <a:cubicBezTo>
                      <a:pt x="661" y="800"/>
                      <a:pt x="640" y="799"/>
                      <a:pt x="622" y="792"/>
                    </a:cubicBezTo>
                    <a:cubicBezTo>
                      <a:pt x="609" y="787"/>
                      <a:pt x="601" y="766"/>
                      <a:pt x="587" y="769"/>
                    </a:cubicBezTo>
                    <a:cubicBezTo>
                      <a:pt x="549" y="778"/>
                      <a:pt x="521" y="814"/>
                      <a:pt x="484" y="827"/>
                    </a:cubicBezTo>
                    <a:cubicBezTo>
                      <a:pt x="453" y="737"/>
                      <a:pt x="389" y="703"/>
                      <a:pt x="299" y="689"/>
                    </a:cubicBezTo>
                    <a:cubicBezTo>
                      <a:pt x="220" y="742"/>
                      <a:pt x="256" y="744"/>
                      <a:pt x="196" y="723"/>
                    </a:cubicBezTo>
                    <a:cubicBezTo>
                      <a:pt x="181" y="746"/>
                      <a:pt x="159" y="766"/>
                      <a:pt x="150" y="792"/>
                    </a:cubicBezTo>
                    <a:cubicBezTo>
                      <a:pt x="146" y="804"/>
                      <a:pt x="147" y="818"/>
                      <a:pt x="138" y="827"/>
                    </a:cubicBezTo>
                    <a:cubicBezTo>
                      <a:pt x="130" y="835"/>
                      <a:pt x="115" y="834"/>
                      <a:pt x="104" y="838"/>
                    </a:cubicBezTo>
                    <a:cubicBezTo>
                      <a:pt x="71" y="887"/>
                      <a:pt x="54" y="930"/>
                      <a:pt x="23" y="977"/>
                    </a:cubicBezTo>
                    <a:cubicBezTo>
                      <a:pt x="16" y="1004"/>
                      <a:pt x="0" y="1029"/>
                      <a:pt x="0" y="1057"/>
                    </a:cubicBezTo>
                    <a:cubicBezTo>
                      <a:pt x="0" y="1139"/>
                      <a:pt x="50" y="1188"/>
                      <a:pt x="104" y="1242"/>
                    </a:cubicBezTo>
                    <a:cubicBezTo>
                      <a:pt x="156" y="1294"/>
                      <a:pt x="95" y="1265"/>
                      <a:pt x="161" y="1288"/>
                    </a:cubicBezTo>
                    <a:cubicBezTo>
                      <a:pt x="231" y="1270"/>
                      <a:pt x="244" y="1265"/>
                      <a:pt x="322" y="1276"/>
                    </a:cubicBezTo>
                    <a:cubicBezTo>
                      <a:pt x="363" y="1303"/>
                      <a:pt x="376" y="1323"/>
                      <a:pt x="392" y="1368"/>
                    </a:cubicBezTo>
                    <a:cubicBezTo>
                      <a:pt x="395" y="1393"/>
                      <a:pt x="397" y="1462"/>
                      <a:pt x="415" y="1495"/>
                    </a:cubicBezTo>
                    <a:cubicBezTo>
                      <a:pt x="428" y="1519"/>
                      <a:pt x="461" y="1564"/>
                      <a:pt x="461" y="1564"/>
                    </a:cubicBezTo>
                    <a:cubicBezTo>
                      <a:pt x="479" y="1622"/>
                      <a:pt x="476" y="1587"/>
                      <a:pt x="449" y="1668"/>
                    </a:cubicBezTo>
                    <a:cubicBezTo>
                      <a:pt x="445" y="1679"/>
                      <a:pt x="442" y="1691"/>
                      <a:pt x="438" y="1702"/>
                    </a:cubicBezTo>
                    <a:cubicBezTo>
                      <a:pt x="434" y="1714"/>
                      <a:pt x="426" y="1737"/>
                      <a:pt x="426" y="1737"/>
                    </a:cubicBezTo>
                    <a:cubicBezTo>
                      <a:pt x="443" y="1837"/>
                      <a:pt x="432" y="1831"/>
                      <a:pt x="530" y="1864"/>
                    </a:cubicBezTo>
                    <a:cubicBezTo>
                      <a:pt x="557" y="1944"/>
                      <a:pt x="546" y="1910"/>
                      <a:pt x="564" y="1967"/>
                    </a:cubicBezTo>
                    <a:cubicBezTo>
                      <a:pt x="571" y="1990"/>
                      <a:pt x="633" y="1990"/>
                      <a:pt x="633" y="1990"/>
                    </a:cubicBezTo>
                    <a:cubicBezTo>
                      <a:pt x="645" y="1979"/>
                      <a:pt x="660" y="1970"/>
                      <a:pt x="668" y="1956"/>
                    </a:cubicBezTo>
                    <a:cubicBezTo>
                      <a:pt x="710" y="1881"/>
                      <a:pt x="671" y="1874"/>
                      <a:pt x="737" y="1829"/>
                    </a:cubicBezTo>
                    <a:cubicBezTo>
                      <a:pt x="761" y="1760"/>
                      <a:pt x="765" y="1699"/>
                      <a:pt x="829" y="1656"/>
                    </a:cubicBezTo>
                    <a:cubicBezTo>
                      <a:pt x="848" y="1602"/>
                      <a:pt x="848" y="1620"/>
                      <a:pt x="829" y="1541"/>
                    </a:cubicBezTo>
                    <a:cubicBezTo>
                      <a:pt x="823" y="1517"/>
                      <a:pt x="806" y="1472"/>
                      <a:pt x="806" y="1472"/>
                    </a:cubicBezTo>
                    <a:cubicBezTo>
                      <a:pt x="829" y="1457"/>
                      <a:pt x="852" y="1441"/>
                      <a:pt x="875" y="1426"/>
                    </a:cubicBezTo>
                    <a:cubicBezTo>
                      <a:pt x="885" y="1419"/>
                      <a:pt x="881" y="1402"/>
                      <a:pt x="887" y="1391"/>
                    </a:cubicBezTo>
                    <a:cubicBezTo>
                      <a:pt x="908" y="1350"/>
                      <a:pt x="905" y="1359"/>
                      <a:pt x="944" y="1345"/>
                    </a:cubicBezTo>
                    <a:cubicBezTo>
                      <a:pt x="966" y="1283"/>
                      <a:pt x="1043" y="1196"/>
                      <a:pt x="933" y="1161"/>
                    </a:cubicBezTo>
                    <a:cubicBezTo>
                      <a:pt x="866" y="1182"/>
                      <a:pt x="873" y="1203"/>
                      <a:pt x="852" y="1276"/>
                    </a:cubicBezTo>
                    <a:cubicBezTo>
                      <a:pt x="840" y="1227"/>
                      <a:pt x="841" y="1175"/>
                      <a:pt x="829" y="1126"/>
                    </a:cubicBezTo>
                    <a:cubicBezTo>
                      <a:pt x="824" y="1106"/>
                      <a:pt x="783" y="1069"/>
                      <a:pt x="772" y="1057"/>
                    </a:cubicBezTo>
                    <a:cubicBezTo>
                      <a:pt x="760" y="1023"/>
                      <a:pt x="749" y="988"/>
                      <a:pt x="737" y="954"/>
                    </a:cubicBezTo>
                    <a:cubicBezTo>
                      <a:pt x="741" y="939"/>
                      <a:pt x="734" y="902"/>
                      <a:pt x="749" y="908"/>
                    </a:cubicBezTo>
                    <a:cubicBezTo>
                      <a:pt x="787" y="923"/>
                      <a:pt x="795" y="977"/>
                      <a:pt x="818" y="1011"/>
                    </a:cubicBezTo>
                    <a:cubicBezTo>
                      <a:pt x="826" y="1023"/>
                      <a:pt x="833" y="1034"/>
                      <a:pt x="841" y="1046"/>
                    </a:cubicBezTo>
                    <a:cubicBezTo>
                      <a:pt x="849" y="1057"/>
                      <a:pt x="864" y="1080"/>
                      <a:pt x="864" y="1080"/>
                    </a:cubicBezTo>
                    <a:cubicBezTo>
                      <a:pt x="881" y="1134"/>
                      <a:pt x="888" y="1146"/>
                      <a:pt x="944" y="1126"/>
                    </a:cubicBezTo>
                    <a:cubicBezTo>
                      <a:pt x="991" y="1060"/>
                      <a:pt x="1032" y="1047"/>
                      <a:pt x="1106" y="1034"/>
                    </a:cubicBezTo>
                    <a:cubicBezTo>
                      <a:pt x="1121" y="1026"/>
                      <a:pt x="1145" y="1027"/>
                      <a:pt x="1152" y="1011"/>
                    </a:cubicBezTo>
                    <a:cubicBezTo>
                      <a:pt x="1190" y="921"/>
                      <a:pt x="993" y="922"/>
                      <a:pt x="968" y="919"/>
                    </a:cubicBezTo>
                    <a:cubicBezTo>
                      <a:pt x="930" y="882"/>
                      <a:pt x="932" y="866"/>
                      <a:pt x="944" y="815"/>
                    </a:cubicBezTo>
                    <a:cubicBezTo>
                      <a:pt x="956" y="823"/>
                      <a:pt x="966" y="832"/>
                      <a:pt x="979" y="838"/>
                    </a:cubicBezTo>
                    <a:cubicBezTo>
                      <a:pt x="1001" y="848"/>
                      <a:pt x="1048" y="861"/>
                      <a:pt x="1048" y="861"/>
                    </a:cubicBezTo>
                    <a:cubicBezTo>
                      <a:pt x="1096" y="935"/>
                      <a:pt x="1123" y="921"/>
                      <a:pt x="1221" y="931"/>
                    </a:cubicBezTo>
                    <a:cubicBezTo>
                      <a:pt x="1241" y="971"/>
                      <a:pt x="1274" y="1063"/>
                      <a:pt x="1302" y="1103"/>
                    </a:cubicBezTo>
                    <a:cubicBezTo>
                      <a:pt x="1324" y="1134"/>
                      <a:pt x="1355" y="1168"/>
                      <a:pt x="1382" y="1196"/>
                    </a:cubicBezTo>
                    <a:cubicBezTo>
                      <a:pt x="1386" y="1215"/>
                      <a:pt x="1389" y="1234"/>
                      <a:pt x="1394" y="1253"/>
                    </a:cubicBezTo>
                    <a:cubicBezTo>
                      <a:pt x="1397" y="1265"/>
                      <a:pt x="1393" y="1285"/>
                      <a:pt x="1405" y="1288"/>
                    </a:cubicBezTo>
                    <a:cubicBezTo>
                      <a:pt x="1419" y="1292"/>
                      <a:pt x="1428" y="1273"/>
                      <a:pt x="1440" y="1265"/>
                    </a:cubicBezTo>
                    <a:cubicBezTo>
                      <a:pt x="1425" y="1242"/>
                      <a:pt x="1409" y="1219"/>
                      <a:pt x="1394" y="1196"/>
                    </a:cubicBezTo>
                    <a:cubicBezTo>
                      <a:pt x="1353" y="1134"/>
                      <a:pt x="1433" y="1061"/>
                      <a:pt x="1474" y="1034"/>
                    </a:cubicBezTo>
                    <a:cubicBezTo>
                      <a:pt x="1478" y="1023"/>
                      <a:pt x="1494" y="968"/>
                      <a:pt x="1509" y="965"/>
                    </a:cubicBezTo>
                    <a:cubicBezTo>
                      <a:pt x="1523" y="962"/>
                      <a:pt x="1532" y="980"/>
                      <a:pt x="1544" y="988"/>
                    </a:cubicBezTo>
                    <a:cubicBezTo>
                      <a:pt x="1597" y="1067"/>
                      <a:pt x="1564" y="1048"/>
                      <a:pt x="1624" y="1069"/>
                    </a:cubicBezTo>
                    <a:cubicBezTo>
                      <a:pt x="1645" y="1130"/>
                      <a:pt x="1670" y="1188"/>
                      <a:pt x="1705" y="1242"/>
                    </a:cubicBezTo>
                    <a:cubicBezTo>
                      <a:pt x="1701" y="1276"/>
                      <a:pt x="1721" y="1325"/>
                      <a:pt x="1693" y="1345"/>
                    </a:cubicBezTo>
                    <a:cubicBezTo>
                      <a:pt x="1670" y="1361"/>
                      <a:pt x="1624" y="1299"/>
                      <a:pt x="1624" y="1299"/>
                    </a:cubicBezTo>
                    <a:cubicBezTo>
                      <a:pt x="1667" y="1363"/>
                      <a:pt x="1687" y="1384"/>
                      <a:pt x="1751" y="1426"/>
                    </a:cubicBezTo>
                    <a:cubicBezTo>
                      <a:pt x="1770" y="1485"/>
                      <a:pt x="1809" y="1523"/>
                      <a:pt x="1866" y="1541"/>
                    </a:cubicBezTo>
                    <a:cubicBezTo>
                      <a:pt x="1882" y="1546"/>
                      <a:pt x="1834" y="1529"/>
                      <a:pt x="1820" y="1518"/>
                    </a:cubicBezTo>
                    <a:cubicBezTo>
                      <a:pt x="1798" y="1501"/>
                      <a:pt x="1762" y="1460"/>
                      <a:pt x="1762" y="1460"/>
                    </a:cubicBezTo>
                    <a:cubicBezTo>
                      <a:pt x="1761" y="1446"/>
                      <a:pt x="1764" y="1322"/>
                      <a:pt x="1739" y="1276"/>
                    </a:cubicBezTo>
                    <a:cubicBezTo>
                      <a:pt x="1726" y="1252"/>
                      <a:pt x="1693" y="1207"/>
                      <a:pt x="1693" y="1207"/>
                    </a:cubicBezTo>
                    <a:cubicBezTo>
                      <a:pt x="1689" y="1184"/>
                      <a:pt x="1674" y="1160"/>
                      <a:pt x="1682" y="1138"/>
                    </a:cubicBezTo>
                    <a:cubicBezTo>
                      <a:pt x="1686" y="1125"/>
                      <a:pt x="1696" y="1161"/>
                      <a:pt x="1705" y="1172"/>
                    </a:cubicBezTo>
                    <a:cubicBezTo>
                      <a:pt x="1725" y="1198"/>
                      <a:pt x="1734" y="1200"/>
                      <a:pt x="1762" y="1219"/>
                    </a:cubicBezTo>
                    <a:cubicBezTo>
                      <a:pt x="1774" y="1207"/>
                      <a:pt x="1788" y="1198"/>
                      <a:pt x="1797" y="1184"/>
                    </a:cubicBezTo>
                    <a:cubicBezTo>
                      <a:pt x="1826" y="1140"/>
                      <a:pt x="1774" y="1114"/>
                      <a:pt x="1751" y="1080"/>
                    </a:cubicBezTo>
                    <a:cubicBezTo>
                      <a:pt x="1771" y="935"/>
                      <a:pt x="1730" y="1042"/>
                      <a:pt x="1878" y="988"/>
                    </a:cubicBezTo>
                    <a:cubicBezTo>
                      <a:pt x="1889" y="984"/>
                      <a:pt x="1882" y="963"/>
                      <a:pt x="1889" y="954"/>
                    </a:cubicBezTo>
                    <a:cubicBezTo>
                      <a:pt x="1898" y="943"/>
                      <a:pt x="1912" y="939"/>
                      <a:pt x="1924" y="931"/>
                    </a:cubicBezTo>
                    <a:cubicBezTo>
                      <a:pt x="1939" y="885"/>
                      <a:pt x="1941" y="759"/>
                      <a:pt x="1912" y="723"/>
                    </a:cubicBezTo>
                    <a:cubicBezTo>
                      <a:pt x="1905" y="714"/>
                      <a:pt x="1889" y="717"/>
                      <a:pt x="1878" y="712"/>
                    </a:cubicBezTo>
                    <a:cubicBezTo>
                      <a:pt x="1862" y="705"/>
                      <a:pt x="1847" y="697"/>
                      <a:pt x="1832" y="689"/>
                    </a:cubicBezTo>
                    <a:cubicBezTo>
                      <a:pt x="1811" y="627"/>
                      <a:pt x="1813" y="666"/>
                      <a:pt x="1866" y="666"/>
                    </a:cubicBezTo>
                    <a:cubicBezTo>
                      <a:pt x="1878" y="666"/>
                      <a:pt x="1889" y="658"/>
                      <a:pt x="1901" y="654"/>
                    </a:cubicBezTo>
                    <a:cubicBezTo>
                      <a:pt x="1909" y="666"/>
                      <a:pt x="1942" y="729"/>
                      <a:pt x="1970" y="712"/>
                    </a:cubicBezTo>
                    <a:cubicBezTo>
                      <a:pt x="1987" y="702"/>
                      <a:pt x="1976" y="673"/>
                      <a:pt x="1981" y="654"/>
                    </a:cubicBezTo>
                    <a:cubicBezTo>
                      <a:pt x="1992" y="611"/>
                      <a:pt x="1990" y="622"/>
                      <a:pt x="2027" y="596"/>
                    </a:cubicBezTo>
                    <a:cubicBezTo>
                      <a:pt x="2057" y="512"/>
                      <a:pt x="2068" y="555"/>
                      <a:pt x="2050" y="447"/>
                    </a:cubicBezTo>
                    <a:cubicBezTo>
                      <a:pt x="2047" y="428"/>
                      <a:pt x="2052" y="404"/>
                      <a:pt x="2039" y="389"/>
                    </a:cubicBezTo>
                    <a:cubicBezTo>
                      <a:pt x="2037" y="387"/>
                      <a:pt x="1946" y="368"/>
                      <a:pt x="1935" y="366"/>
                    </a:cubicBezTo>
                    <a:cubicBezTo>
                      <a:pt x="1939" y="343"/>
                      <a:pt x="1940" y="319"/>
                      <a:pt x="1947" y="297"/>
                    </a:cubicBezTo>
                    <a:cubicBezTo>
                      <a:pt x="1951" y="284"/>
                      <a:pt x="1956" y="264"/>
                      <a:pt x="1970" y="262"/>
                    </a:cubicBezTo>
                    <a:cubicBezTo>
                      <a:pt x="2002" y="257"/>
                      <a:pt x="2031" y="286"/>
                      <a:pt x="2062" y="297"/>
                    </a:cubicBezTo>
                    <a:cubicBezTo>
                      <a:pt x="2077" y="293"/>
                      <a:pt x="2093" y="289"/>
                      <a:pt x="2108" y="285"/>
                    </a:cubicBezTo>
                    <a:cubicBezTo>
                      <a:pt x="2120" y="282"/>
                      <a:pt x="2134" y="265"/>
                      <a:pt x="2143" y="274"/>
                    </a:cubicBezTo>
                    <a:cubicBezTo>
                      <a:pt x="2160" y="291"/>
                      <a:pt x="2153" y="323"/>
                      <a:pt x="2166" y="343"/>
                    </a:cubicBezTo>
                    <a:cubicBezTo>
                      <a:pt x="2197" y="389"/>
                      <a:pt x="2177" y="370"/>
                      <a:pt x="2223" y="401"/>
                    </a:cubicBezTo>
                    <a:cubicBezTo>
                      <a:pt x="2214" y="382"/>
                      <a:pt x="2151" y="307"/>
                      <a:pt x="2189" y="285"/>
                    </a:cubicBezTo>
                    <a:cubicBezTo>
                      <a:pt x="2209" y="273"/>
                      <a:pt x="2235" y="278"/>
                      <a:pt x="2258" y="274"/>
                    </a:cubicBezTo>
                    <a:cubicBezTo>
                      <a:pt x="2262" y="251"/>
                      <a:pt x="2275" y="227"/>
                      <a:pt x="2269" y="205"/>
                    </a:cubicBezTo>
                    <a:cubicBezTo>
                      <a:pt x="2266" y="193"/>
                      <a:pt x="2247" y="195"/>
                      <a:pt x="2235" y="193"/>
                    </a:cubicBezTo>
                    <a:cubicBezTo>
                      <a:pt x="2189" y="184"/>
                      <a:pt x="2142" y="178"/>
                      <a:pt x="2096" y="170"/>
                    </a:cubicBezTo>
                    <a:cubicBezTo>
                      <a:pt x="2088" y="159"/>
                      <a:pt x="2084" y="145"/>
                      <a:pt x="2073" y="136"/>
                    </a:cubicBezTo>
                    <a:cubicBezTo>
                      <a:pt x="2038" y="108"/>
                      <a:pt x="1911" y="94"/>
                      <a:pt x="1878" y="90"/>
                    </a:cubicBezTo>
                    <a:cubicBezTo>
                      <a:pt x="1764" y="51"/>
                      <a:pt x="1635" y="112"/>
                      <a:pt x="1532" y="44"/>
                    </a:cubicBezTo>
                    <a:cubicBezTo>
                      <a:pt x="1501" y="48"/>
                      <a:pt x="1470" y="64"/>
                      <a:pt x="1440" y="55"/>
                    </a:cubicBezTo>
                    <a:cubicBezTo>
                      <a:pt x="1424" y="50"/>
                      <a:pt x="1433" y="14"/>
                      <a:pt x="1417" y="9"/>
                    </a:cubicBezTo>
                    <a:cubicBezTo>
                      <a:pt x="1387" y="0"/>
                      <a:pt x="1356" y="16"/>
                      <a:pt x="1325" y="20"/>
                    </a:cubicBezTo>
                    <a:cubicBezTo>
                      <a:pt x="1148" y="43"/>
                      <a:pt x="1345" y="26"/>
                      <a:pt x="1048" y="44"/>
                    </a:cubicBezTo>
                    <a:cubicBezTo>
                      <a:pt x="1044" y="55"/>
                      <a:pt x="1040" y="67"/>
                      <a:pt x="1037" y="78"/>
                    </a:cubicBezTo>
                    <a:cubicBezTo>
                      <a:pt x="1033" y="93"/>
                      <a:pt x="1038" y="114"/>
                      <a:pt x="1025" y="124"/>
                    </a:cubicBezTo>
                    <a:cubicBezTo>
                      <a:pt x="1016" y="131"/>
                      <a:pt x="1002" y="117"/>
                      <a:pt x="991" y="113"/>
                    </a:cubicBezTo>
                    <a:cubicBezTo>
                      <a:pt x="919" y="127"/>
                      <a:pt x="867" y="159"/>
                      <a:pt x="795" y="170"/>
                    </a:cubicBezTo>
                    <a:cubicBezTo>
                      <a:pt x="772" y="178"/>
                      <a:pt x="749" y="185"/>
                      <a:pt x="726" y="193"/>
                    </a:cubicBezTo>
                    <a:cubicBezTo>
                      <a:pt x="714" y="197"/>
                      <a:pt x="691" y="205"/>
                      <a:pt x="691" y="205"/>
                    </a:cubicBezTo>
                    <a:cubicBezTo>
                      <a:pt x="679" y="201"/>
                      <a:pt x="662" y="204"/>
                      <a:pt x="656" y="193"/>
                    </a:cubicBezTo>
                    <a:cubicBezTo>
                      <a:pt x="639" y="159"/>
                      <a:pt x="691" y="151"/>
                      <a:pt x="703" y="147"/>
                    </a:cubicBezTo>
                    <a:cubicBezTo>
                      <a:pt x="613" y="111"/>
                      <a:pt x="574" y="114"/>
                      <a:pt x="472" y="124"/>
                    </a:cubicBezTo>
                    <a:cubicBezTo>
                      <a:pt x="471" y="127"/>
                      <a:pt x="452" y="190"/>
                      <a:pt x="449" y="193"/>
                    </a:cubicBezTo>
                    <a:cubicBezTo>
                      <a:pt x="446" y="196"/>
                      <a:pt x="383" y="215"/>
                      <a:pt x="380" y="216"/>
                    </a:cubicBezTo>
                    <a:cubicBezTo>
                      <a:pt x="372" y="239"/>
                      <a:pt x="349" y="262"/>
                      <a:pt x="357" y="285"/>
                    </a:cubicBezTo>
                    <a:cubicBezTo>
                      <a:pt x="365" y="308"/>
                      <a:pt x="380" y="355"/>
                      <a:pt x="380" y="355"/>
                    </a:cubicBezTo>
                    <a:cubicBezTo>
                      <a:pt x="376" y="370"/>
                      <a:pt x="383" y="396"/>
                      <a:pt x="368" y="401"/>
                    </a:cubicBezTo>
                    <a:cubicBezTo>
                      <a:pt x="355" y="405"/>
                      <a:pt x="359" y="366"/>
                      <a:pt x="345" y="366"/>
                    </a:cubicBezTo>
                    <a:cubicBezTo>
                      <a:pt x="331" y="366"/>
                      <a:pt x="330" y="389"/>
                      <a:pt x="322" y="401"/>
                    </a:cubicBezTo>
                    <a:cubicBezTo>
                      <a:pt x="311" y="397"/>
                      <a:pt x="299" y="394"/>
                      <a:pt x="288" y="389"/>
                    </a:cubicBezTo>
                    <a:cubicBezTo>
                      <a:pt x="276" y="383"/>
                      <a:pt x="267" y="366"/>
                      <a:pt x="253" y="366"/>
                    </a:cubicBezTo>
                    <a:cubicBezTo>
                      <a:pt x="239" y="366"/>
                      <a:pt x="230" y="381"/>
                      <a:pt x="219" y="389"/>
                    </a:cubicBezTo>
                    <a:cubicBezTo>
                      <a:pt x="232" y="485"/>
                      <a:pt x="239" y="464"/>
                      <a:pt x="265" y="539"/>
                    </a:cubicBezTo>
                    <a:cubicBezTo>
                      <a:pt x="261" y="550"/>
                      <a:pt x="261" y="565"/>
                      <a:pt x="253" y="573"/>
                    </a:cubicBezTo>
                    <a:cubicBezTo>
                      <a:pt x="245" y="581"/>
                      <a:pt x="230" y="580"/>
                      <a:pt x="219" y="585"/>
                    </a:cubicBezTo>
                    <a:cubicBezTo>
                      <a:pt x="130" y="630"/>
                      <a:pt x="235" y="590"/>
                      <a:pt x="150" y="620"/>
                    </a:cubicBezTo>
                    <a:cubicBezTo>
                      <a:pt x="119" y="709"/>
                      <a:pt x="155" y="690"/>
                      <a:pt x="242" y="700"/>
                    </a:cubicBezTo>
                    <a:cubicBezTo>
                      <a:pt x="273" y="696"/>
                      <a:pt x="314" y="712"/>
                      <a:pt x="334" y="689"/>
                    </a:cubicBezTo>
                    <a:cubicBezTo>
                      <a:pt x="352" y="668"/>
                      <a:pt x="322" y="635"/>
                      <a:pt x="322" y="608"/>
                    </a:cubicBezTo>
                    <a:cubicBezTo>
                      <a:pt x="322" y="596"/>
                      <a:pt x="334" y="573"/>
                      <a:pt x="334" y="573"/>
                    </a:cubicBezTo>
                  </a:path>
                </a:pathLst>
              </a:custGeom>
              <a:solidFill>
                <a:srgbClr val="FFCC00"/>
              </a:solidFill>
              <a:ln w="57150">
                <a:solidFill>
                  <a:srgbClr val="FFCC00"/>
                </a:solidFill>
                <a:round/>
                <a:tailEnd type="stealth" w="med" len="lg"/>
              </a:ln>
            </p:spPr>
            <p:txBody>
              <a:bodyPr/>
              <a:lstStyle/>
              <a:p>
                <a:endParaRPr lang="zh-CN" altLang="en-US"/>
              </a:p>
            </p:txBody>
          </p:sp>
          <p:sp>
            <p:nvSpPr>
              <p:cNvPr id="45070" name="未知"/>
              <p:cNvSpPr/>
              <p:nvPr/>
            </p:nvSpPr>
            <p:spPr bwMode="auto">
              <a:xfrm>
                <a:off x="11565" y="4415"/>
                <a:ext cx="885" cy="678"/>
              </a:xfrm>
              <a:custGeom>
                <a:cxnLst>
                  <a:cxn ang="0">
                    <a:pos x="29" y="9"/>
                  </a:cxn>
                  <a:cxn ang="0">
                    <a:pos x="133" y="113"/>
                  </a:cxn>
                  <a:cxn ang="0">
                    <a:pos x="156" y="147"/>
                  </a:cxn>
                  <a:cxn ang="0">
                    <a:pos x="167" y="205"/>
                  </a:cxn>
                  <a:cxn ang="0">
                    <a:pos x="236" y="182"/>
                  </a:cxn>
                  <a:cxn ang="0">
                    <a:pos x="271" y="216"/>
                  </a:cxn>
                  <a:cxn ang="0">
                    <a:pos x="259" y="113"/>
                  </a:cxn>
                  <a:cxn ang="0">
                    <a:pos x="213" y="101"/>
                  </a:cxn>
                  <a:cxn ang="0">
                    <a:pos x="167" y="89"/>
                  </a:cxn>
                  <a:cxn ang="0">
                    <a:pos x="64" y="43"/>
                  </a:cxn>
                  <a:cxn ang="0">
                    <a:pos x="52" y="9"/>
                  </a:cxn>
                  <a:cxn ang="0">
                    <a:pos x="29" y="9"/>
                  </a:cxn>
                </a:cxnLst>
                <a:rect l="0" t="0" r="r" b="b"/>
                <a:pathLst>
                  <a:path w="355" h="271">
                    <a:moveTo>
                      <a:pt x="29" y="9"/>
                    </a:moveTo>
                    <a:cubicBezTo>
                      <a:pt x="53" y="102"/>
                      <a:pt x="27" y="82"/>
                      <a:pt x="133" y="113"/>
                    </a:cubicBezTo>
                    <a:cubicBezTo>
                      <a:pt x="141" y="124"/>
                      <a:pt x="151" y="134"/>
                      <a:pt x="156" y="147"/>
                    </a:cubicBezTo>
                    <a:cubicBezTo>
                      <a:pt x="163" y="165"/>
                      <a:pt x="149" y="197"/>
                      <a:pt x="167" y="205"/>
                    </a:cubicBezTo>
                    <a:cubicBezTo>
                      <a:pt x="189" y="215"/>
                      <a:pt x="236" y="182"/>
                      <a:pt x="236" y="182"/>
                    </a:cubicBezTo>
                    <a:cubicBezTo>
                      <a:pt x="248" y="193"/>
                      <a:pt x="257" y="207"/>
                      <a:pt x="271" y="216"/>
                    </a:cubicBezTo>
                    <a:cubicBezTo>
                      <a:pt x="355" y="271"/>
                      <a:pt x="266" y="133"/>
                      <a:pt x="259" y="113"/>
                    </a:cubicBezTo>
                    <a:cubicBezTo>
                      <a:pt x="189" y="160"/>
                      <a:pt x="253" y="133"/>
                      <a:pt x="213" y="101"/>
                    </a:cubicBezTo>
                    <a:cubicBezTo>
                      <a:pt x="201" y="91"/>
                      <a:pt x="182" y="93"/>
                      <a:pt x="167" y="89"/>
                    </a:cubicBezTo>
                    <a:cubicBezTo>
                      <a:pt x="133" y="66"/>
                      <a:pt x="103" y="57"/>
                      <a:pt x="64" y="43"/>
                    </a:cubicBezTo>
                    <a:cubicBezTo>
                      <a:pt x="60" y="32"/>
                      <a:pt x="63" y="14"/>
                      <a:pt x="52" y="9"/>
                    </a:cubicBezTo>
                    <a:cubicBezTo>
                      <a:pt x="34" y="0"/>
                      <a:pt x="0" y="38"/>
                      <a:pt x="29" y="9"/>
                    </a:cubicBezTo>
                    <a:close/>
                  </a:path>
                </a:pathLst>
              </a:custGeom>
              <a:solidFill>
                <a:srgbClr val="FFCC00"/>
              </a:solidFill>
              <a:ln w="57150" cap="flat" cmpd="sng">
                <a:solidFill>
                  <a:srgbClr val="FFCC00"/>
                </a:solidFill>
                <a:round/>
              </a:ln>
              <a:effectLst>
                <a:outerShdw dist="35921" dir="2700000" algn="ctr" rotWithShape="0">
                  <a:srgbClr val="C0C0C0"/>
                </a:outerShdw>
              </a:effectLst>
            </p:spPr>
            <p:txBody>
              <a:bodyPr/>
              <a:lstStyle/>
              <a:p>
                <a:pPr>
                  <a:defRPr/>
                </a:pPr>
                <a:endParaRPr lang="zh-CN" altLang="en-US"/>
              </a:p>
            </p:txBody>
          </p:sp>
          <p:sp>
            <p:nvSpPr>
              <p:cNvPr id="45071" name="未知"/>
              <p:cNvSpPr/>
              <p:nvPr/>
            </p:nvSpPr>
            <p:spPr bwMode="auto">
              <a:xfrm>
                <a:off x="10770" y="4178"/>
                <a:ext cx="430" cy="482"/>
              </a:xfrm>
              <a:custGeom>
                <a:cxnLst>
                  <a:cxn ang="0">
                    <a:pos x="93" y="0"/>
                  </a:cxn>
                  <a:cxn ang="0">
                    <a:pos x="24" y="69"/>
                  </a:cxn>
                  <a:cxn ang="0">
                    <a:pos x="0" y="92"/>
                  </a:cxn>
                  <a:cxn ang="0">
                    <a:pos x="70" y="184"/>
                  </a:cxn>
                  <a:cxn ang="0">
                    <a:pos x="116" y="138"/>
                  </a:cxn>
                  <a:cxn ang="0">
                    <a:pos x="150" y="115"/>
                  </a:cxn>
                  <a:cxn ang="0">
                    <a:pos x="93" y="0"/>
                  </a:cxn>
                </a:cxnLst>
                <a:rect l="0" t="0" r="r" b="b"/>
                <a:pathLst>
                  <a:path w="171" h="193">
                    <a:moveTo>
                      <a:pt x="93" y="0"/>
                    </a:moveTo>
                    <a:cubicBezTo>
                      <a:pt x="70" y="23"/>
                      <a:pt x="47" y="46"/>
                      <a:pt x="24" y="69"/>
                    </a:cubicBezTo>
                    <a:cubicBezTo>
                      <a:pt x="16" y="77"/>
                      <a:pt x="0" y="92"/>
                      <a:pt x="0" y="92"/>
                    </a:cubicBezTo>
                    <a:cubicBezTo>
                      <a:pt x="66" y="158"/>
                      <a:pt x="49" y="124"/>
                      <a:pt x="70" y="184"/>
                    </a:cubicBezTo>
                    <a:cubicBezTo>
                      <a:pt x="143" y="160"/>
                      <a:pt x="72" y="193"/>
                      <a:pt x="116" y="138"/>
                    </a:cubicBezTo>
                    <a:cubicBezTo>
                      <a:pt x="125" y="127"/>
                      <a:pt x="139" y="123"/>
                      <a:pt x="150" y="115"/>
                    </a:cubicBezTo>
                    <a:cubicBezTo>
                      <a:pt x="171" y="56"/>
                      <a:pt x="163" y="0"/>
                      <a:pt x="93" y="0"/>
                    </a:cubicBezTo>
                    <a:close/>
                  </a:path>
                </a:pathLst>
              </a:custGeom>
              <a:solidFill>
                <a:srgbClr val="FFCC00"/>
              </a:solidFill>
              <a:ln w="57150" cap="flat" cmpd="sng">
                <a:solidFill>
                  <a:srgbClr val="FFCC00"/>
                </a:solidFill>
                <a:round/>
              </a:ln>
              <a:effectLst>
                <a:outerShdw dist="35921" dir="2700000" algn="ctr" rotWithShape="0">
                  <a:srgbClr val="C0C0C0"/>
                </a:outerShdw>
              </a:effectLst>
            </p:spPr>
            <p:txBody>
              <a:bodyPr/>
              <a:lstStyle/>
              <a:p>
                <a:pPr>
                  <a:defRPr/>
                </a:pPr>
                <a:endParaRPr lang="zh-CN" altLang="en-US"/>
              </a:p>
            </p:txBody>
          </p:sp>
          <p:sp>
            <p:nvSpPr>
              <p:cNvPr id="45072" name="未知"/>
              <p:cNvSpPr/>
              <p:nvPr/>
            </p:nvSpPr>
            <p:spPr bwMode="auto">
              <a:xfrm>
                <a:off x="11375" y="2213"/>
                <a:ext cx="355" cy="697"/>
              </a:xfrm>
              <a:custGeom>
                <a:cxnLst>
                  <a:cxn ang="0">
                    <a:pos x="46" y="72"/>
                  </a:cxn>
                  <a:cxn ang="0">
                    <a:pos x="104" y="83"/>
                  </a:cxn>
                  <a:cxn ang="0">
                    <a:pos x="93" y="256"/>
                  </a:cxn>
                  <a:cxn ang="0">
                    <a:pos x="46" y="245"/>
                  </a:cxn>
                  <a:cxn ang="0">
                    <a:pos x="12" y="279"/>
                  </a:cxn>
                  <a:cxn ang="0">
                    <a:pos x="23" y="245"/>
                  </a:cxn>
                  <a:cxn ang="0">
                    <a:pos x="58" y="233"/>
                  </a:cxn>
                  <a:cxn ang="0">
                    <a:pos x="70" y="199"/>
                  </a:cxn>
                  <a:cxn ang="0">
                    <a:pos x="93" y="164"/>
                  </a:cxn>
                  <a:cxn ang="0">
                    <a:pos x="58" y="83"/>
                  </a:cxn>
                  <a:cxn ang="0">
                    <a:pos x="104" y="72"/>
                  </a:cxn>
                  <a:cxn ang="0">
                    <a:pos x="104" y="118"/>
                  </a:cxn>
                </a:cxnLst>
                <a:rect l="0" t="0" r="r" b="b"/>
                <a:pathLst>
                  <a:path w="142" h="279">
                    <a:moveTo>
                      <a:pt x="46" y="72"/>
                    </a:moveTo>
                    <a:cubicBezTo>
                      <a:pt x="58" y="60"/>
                      <a:pt x="96" y="9"/>
                      <a:pt x="104" y="83"/>
                    </a:cubicBezTo>
                    <a:cubicBezTo>
                      <a:pt x="110" y="140"/>
                      <a:pt x="97" y="198"/>
                      <a:pt x="93" y="256"/>
                    </a:cubicBezTo>
                    <a:cubicBezTo>
                      <a:pt x="77" y="252"/>
                      <a:pt x="61" y="241"/>
                      <a:pt x="46" y="245"/>
                    </a:cubicBezTo>
                    <a:cubicBezTo>
                      <a:pt x="31" y="249"/>
                      <a:pt x="28" y="279"/>
                      <a:pt x="12" y="279"/>
                    </a:cubicBezTo>
                    <a:cubicBezTo>
                      <a:pt x="0" y="279"/>
                      <a:pt x="15" y="253"/>
                      <a:pt x="23" y="245"/>
                    </a:cubicBezTo>
                    <a:cubicBezTo>
                      <a:pt x="32" y="236"/>
                      <a:pt x="46" y="237"/>
                      <a:pt x="58" y="233"/>
                    </a:cubicBezTo>
                    <a:cubicBezTo>
                      <a:pt x="62" y="222"/>
                      <a:pt x="65" y="210"/>
                      <a:pt x="70" y="199"/>
                    </a:cubicBezTo>
                    <a:cubicBezTo>
                      <a:pt x="76" y="187"/>
                      <a:pt x="91" y="178"/>
                      <a:pt x="93" y="164"/>
                    </a:cubicBezTo>
                    <a:cubicBezTo>
                      <a:pt x="97" y="134"/>
                      <a:pt x="72" y="105"/>
                      <a:pt x="58" y="83"/>
                    </a:cubicBezTo>
                    <a:cubicBezTo>
                      <a:pt x="61" y="73"/>
                      <a:pt x="75" y="0"/>
                      <a:pt x="104" y="72"/>
                    </a:cubicBezTo>
                    <a:cubicBezTo>
                      <a:pt x="142" y="167"/>
                      <a:pt x="62" y="72"/>
                      <a:pt x="104" y="118"/>
                    </a:cubicBezTo>
                  </a:path>
                </a:pathLst>
              </a:custGeom>
              <a:solidFill>
                <a:srgbClr val="FFCC00"/>
              </a:solidFill>
              <a:ln w="57150" cap="flat" cmpd="sng">
                <a:solidFill>
                  <a:srgbClr val="FFCC00"/>
                </a:solidFill>
                <a:round/>
              </a:ln>
              <a:effectLst>
                <a:outerShdw dist="35921" dir="2700000" algn="ctr" rotWithShape="0">
                  <a:srgbClr val="C0C0C0"/>
                </a:outerShdw>
              </a:effectLst>
            </p:spPr>
            <p:txBody>
              <a:bodyPr/>
              <a:lstStyle/>
              <a:p>
                <a:pPr>
                  <a:defRPr/>
                </a:pPr>
                <a:endParaRPr lang="zh-CN" altLang="en-US"/>
              </a:p>
            </p:txBody>
          </p:sp>
          <p:sp>
            <p:nvSpPr>
              <p:cNvPr id="45073" name="未知"/>
              <p:cNvSpPr/>
              <p:nvPr/>
            </p:nvSpPr>
            <p:spPr bwMode="auto">
              <a:xfrm>
                <a:off x="1845" y="1188"/>
                <a:ext cx="3540" cy="5785"/>
              </a:xfrm>
              <a:custGeom>
                <a:cxnLst>
                  <a:cxn ang="0">
                    <a:pos x="1024" y="1134"/>
                  </a:cxn>
                  <a:cxn ang="0">
                    <a:pos x="1093" y="1180"/>
                  </a:cxn>
                  <a:cxn ang="0">
                    <a:pos x="1255" y="1352"/>
                  </a:cxn>
                  <a:cxn ang="0">
                    <a:pos x="1416" y="1479"/>
                  </a:cxn>
                  <a:cxn ang="0">
                    <a:pos x="1358" y="1640"/>
                  </a:cxn>
                  <a:cxn ang="0">
                    <a:pos x="1301" y="1710"/>
                  </a:cxn>
                  <a:cxn ang="0">
                    <a:pos x="1209" y="1894"/>
                  </a:cxn>
                  <a:cxn ang="0">
                    <a:pos x="1093" y="2193"/>
                  </a:cxn>
                  <a:cxn ang="0">
                    <a:pos x="1082" y="2251"/>
                  </a:cxn>
                  <a:cxn ang="0">
                    <a:pos x="978" y="2032"/>
                  </a:cxn>
                  <a:cxn ang="0">
                    <a:pos x="840" y="1583"/>
                  </a:cxn>
                  <a:cxn ang="0">
                    <a:pos x="782" y="1168"/>
                  </a:cxn>
                  <a:cxn ang="0">
                    <a:pos x="713" y="1180"/>
                  </a:cxn>
                  <a:cxn ang="0">
                    <a:pos x="506" y="1018"/>
                  </a:cxn>
                  <a:cxn ang="0">
                    <a:pos x="356" y="788"/>
                  </a:cxn>
                  <a:cxn ang="0">
                    <a:pos x="333" y="558"/>
                  </a:cxn>
                  <a:cxn ang="0">
                    <a:pos x="368" y="396"/>
                  </a:cxn>
                  <a:cxn ang="0">
                    <a:pos x="183" y="212"/>
                  </a:cxn>
                  <a:cxn ang="0">
                    <a:pos x="241" y="154"/>
                  </a:cxn>
                  <a:cxn ang="0">
                    <a:pos x="368" y="62"/>
                  </a:cxn>
                  <a:cxn ang="0">
                    <a:pos x="633" y="51"/>
                  </a:cxn>
                  <a:cxn ang="0">
                    <a:pos x="736" y="85"/>
                  </a:cxn>
                  <a:cxn ang="0">
                    <a:pos x="874" y="28"/>
                  </a:cxn>
                  <a:cxn ang="0">
                    <a:pos x="921" y="97"/>
                  </a:cxn>
                  <a:cxn ang="0">
                    <a:pos x="978" y="154"/>
                  </a:cxn>
                  <a:cxn ang="0">
                    <a:pos x="897" y="281"/>
                  </a:cxn>
                  <a:cxn ang="0">
                    <a:pos x="978" y="362"/>
                  </a:cxn>
                  <a:cxn ang="0">
                    <a:pos x="1024" y="235"/>
                  </a:cxn>
                  <a:cxn ang="0">
                    <a:pos x="1220" y="281"/>
                  </a:cxn>
                  <a:cxn ang="0">
                    <a:pos x="1197" y="431"/>
                  </a:cxn>
                  <a:cxn ang="0">
                    <a:pos x="1151" y="477"/>
                  </a:cxn>
                  <a:cxn ang="0">
                    <a:pos x="978" y="569"/>
                  </a:cxn>
                  <a:cxn ang="0">
                    <a:pos x="886" y="742"/>
                  </a:cxn>
                  <a:cxn ang="0">
                    <a:pos x="805" y="799"/>
                  </a:cxn>
                  <a:cxn ang="0">
                    <a:pos x="633" y="799"/>
                  </a:cxn>
                  <a:cxn ang="0">
                    <a:pos x="552" y="892"/>
                  </a:cxn>
                  <a:cxn ang="0">
                    <a:pos x="725" y="938"/>
                  </a:cxn>
                  <a:cxn ang="0">
                    <a:pos x="667" y="1007"/>
                  </a:cxn>
                  <a:cxn ang="0">
                    <a:pos x="782" y="1157"/>
                  </a:cxn>
                  <a:cxn ang="0">
                    <a:pos x="886" y="1122"/>
                  </a:cxn>
                </a:cxnLst>
                <a:rect l="0" t="0" r="r" b="b"/>
                <a:pathLst>
                  <a:path w="1416" h="2314">
                    <a:moveTo>
                      <a:pt x="944" y="1122"/>
                    </a:moveTo>
                    <a:cubicBezTo>
                      <a:pt x="971" y="1126"/>
                      <a:pt x="999" y="1124"/>
                      <a:pt x="1024" y="1134"/>
                    </a:cubicBezTo>
                    <a:cubicBezTo>
                      <a:pt x="1039" y="1140"/>
                      <a:pt x="1045" y="1159"/>
                      <a:pt x="1059" y="1168"/>
                    </a:cubicBezTo>
                    <a:cubicBezTo>
                      <a:pt x="1069" y="1175"/>
                      <a:pt x="1082" y="1176"/>
                      <a:pt x="1093" y="1180"/>
                    </a:cubicBezTo>
                    <a:cubicBezTo>
                      <a:pt x="1102" y="1194"/>
                      <a:pt x="1155" y="1276"/>
                      <a:pt x="1174" y="1295"/>
                    </a:cubicBezTo>
                    <a:cubicBezTo>
                      <a:pt x="1221" y="1342"/>
                      <a:pt x="1211" y="1315"/>
                      <a:pt x="1255" y="1352"/>
                    </a:cubicBezTo>
                    <a:cubicBezTo>
                      <a:pt x="1313" y="1401"/>
                      <a:pt x="1262" y="1379"/>
                      <a:pt x="1324" y="1398"/>
                    </a:cubicBezTo>
                    <a:cubicBezTo>
                      <a:pt x="1353" y="1428"/>
                      <a:pt x="1386" y="1450"/>
                      <a:pt x="1416" y="1479"/>
                    </a:cubicBezTo>
                    <a:cubicBezTo>
                      <a:pt x="1404" y="1535"/>
                      <a:pt x="1394" y="1558"/>
                      <a:pt x="1370" y="1606"/>
                    </a:cubicBezTo>
                    <a:cubicBezTo>
                      <a:pt x="1365" y="1617"/>
                      <a:pt x="1365" y="1630"/>
                      <a:pt x="1358" y="1640"/>
                    </a:cubicBezTo>
                    <a:cubicBezTo>
                      <a:pt x="1349" y="1654"/>
                      <a:pt x="1334" y="1662"/>
                      <a:pt x="1324" y="1675"/>
                    </a:cubicBezTo>
                    <a:cubicBezTo>
                      <a:pt x="1315" y="1686"/>
                      <a:pt x="1309" y="1698"/>
                      <a:pt x="1301" y="1710"/>
                    </a:cubicBezTo>
                    <a:cubicBezTo>
                      <a:pt x="1299" y="1716"/>
                      <a:pt x="1284" y="1779"/>
                      <a:pt x="1278" y="1790"/>
                    </a:cubicBezTo>
                    <a:cubicBezTo>
                      <a:pt x="1258" y="1826"/>
                      <a:pt x="1223" y="1855"/>
                      <a:pt x="1209" y="1894"/>
                    </a:cubicBezTo>
                    <a:cubicBezTo>
                      <a:pt x="1187" y="1956"/>
                      <a:pt x="1183" y="2032"/>
                      <a:pt x="1151" y="2090"/>
                    </a:cubicBezTo>
                    <a:cubicBezTo>
                      <a:pt x="1081" y="2217"/>
                      <a:pt x="1122" y="2112"/>
                      <a:pt x="1093" y="2193"/>
                    </a:cubicBezTo>
                    <a:cubicBezTo>
                      <a:pt x="1097" y="2228"/>
                      <a:pt x="1112" y="2263"/>
                      <a:pt x="1105" y="2297"/>
                    </a:cubicBezTo>
                    <a:cubicBezTo>
                      <a:pt x="1102" y="2314"/>
                      <a:pt x="1088" y="2267"/>
                      <a:pt x="1082" y="2251"/>
                    </a:cubicBezTo>
                    <a:cubicBezTo>
                      <a:pt x="1062" y="2202"/>
                      <a:pt x="1050" y="2147"/>
                      <a:pt x="1024" y="2101"/>
                    </a:cubicBezTo>
                    <a:cubicBezTo>
                      <a:pt x="1011" y="2077"/>
                      <a:pt x="978" y="2032"/>
                      <a:pt x="978" y="2032"/>
                    </a:cubicBezTo>
                    <a:cubicBezTo>
                      <a:pt x="954" y="1930"/>
                      <a:pt x="992" y="1846"/>
                      <a:pt x="967" y="1733"/>
                    </a:cubicBezTo>
                    <a:cubicBezTo>
                      <a:pt x="957" y="1687"/>
                      <a:pt x="877" y="1608"/>
                      <a:pt x="840" y="1583"/>
                    </a:cubicBezTo>
                    <a:cubicBezTo>
                      <a:pt x="799" y="1521"/>
                      <a:pt x="793" y="1460"/>
                      <a:pt x="782" y="1387"/>
                    </a:cubicBezTo>
                    <a:cubicBezTo>
                      <a:pt x="787" y="1337"/>
                      <a:pt x="807" y="1224"/>
                      <a:pt x="782" y="1168"/>
                    </a:cubicBezTo>
                    <a:cubicBezTo>
                      <a:pt x="777" y="1157"/>
                      <a:pt x="759" y="1161"/>
                      <a:pt x="748" y="1157"/>
                    </a:cubicBezTo>
                    <a:cubicBezTo>
                      <a:pt x="736" y="1165"/>
                      <a:pt x="727" y="1180"/>
                      <a:pt x="713" y="1180"/>
                    </a:cubicBezTo>
                    <a:cubicBezTo>
                      <a:pt x="697" y="1180"/>
                      <a:pt x="618" y="1085"/>
                      <a:pt x="609" y="1076"/>
                    </a:cubicBezTo>
                    <a:cubicBezTo>
                      <a:pt x="591" y="1018"/>
                      <a:pt x="566" y="1031"/>
                      <a:pt x="506" y="1018"/>
                    </a:cubicBezTo>
                    <a:cubicBezTo>
                      <a:pt x="445" y="978"/>
                      <a:pt x="436" y="913"/>
                      <a:pt x="414" y="846"/>
                    </a:cubicBezTo>
                    <a:cubicBezTo>
                      <a:pt x="406" y="820"/>
                      <a:pt x="356" y="788"/>
                      <a:pt x="356" y="788"/>
                    </a:cubicBezTo>
                    <a:cubicBezTo>
                      <a:pt x="324" y="920"/>
                      <a:pt x="360" y="726"/>
                      <a:pt x="368" y="696"/>
                    </a:cubicBezTo>
                    <a:cubicBezTo>
                      <a:pt x="359" y="646"/>
                      <a:pt x="350" y="605"/>
                      <a:pt x="333" y="558"/>
                    </a:cubicBezTo>
                    <a:cubicBezTo>
                      <a:pt x="337" y="516"/>
                      <a:pt x="336" y="473"/>
                      <a:pt x="345" y="431"/>
                    </a:cubicBezTo>
                    <a:cubicBezTo>
                      <a:pt x="348" y="417"/>
                      <a:pt x="362" y="409"/>
                      <a:pt x="368" y="396"/>
                    </a:cubicBezTo>
                    <a:cubicBezTo>
                      <a:pt x="378" y="374"/>
                      <a:pt x="391" y="327"/>
                      <a:pt x="391" y="327"/>
                    </a:cubicBezTo>
                    <a:cubicBezTo>
                      <a:pt x="369" y="159"/>
                      <a:pt x="398" y="198"/>
                      <a:pt x="183" y="212"/>
                    </a:cubicBezTo>
                    <a:cubicBezTo>
                      <a:pt x="112" y="194"/>
                      <a:pt x="0" y="199"/>
                      <a:pt x="172" y="177"/>
                    </a:cubicBezTo>
                    <a:cubicBezTo>
                      <a:pt x="195" y="169"/>
                      <a:pt x="218" y="162"/>
                      <a:pt x="241" y="154"/>
                    </a:cubicBezTo>
                    <a:cubicBezTo>
                      <a:pt x="254" y="150"/>
                      <a:pt x="254" y="129"/>
                      <a:pt x="264" y="120"/>
                    </a:cubicBezTo>
                    <a:cubicBezTo>
                      <a:pt x="313" y="78"/>
                      <a:pt x="320" y="78"/>
                      <a:pt x="368" y="62"/>
                    </a:cubicBezTo>
                    <a:cubicBezTo>
                      <a:pt x="420" y="80"/>
                      <a:pt x="461" y="89"/>
                      <a:pt x="517" y="97"/>
                    </a:cubicBezTo>
                    <a:cubicBezTo>
                      <a:pt x="560" y="82"/>
                      <a:pt x="588" y="62"/>
                      <a:pt x="633" y="51"/>
                    </a:cubicBezTo>
                    <a:cubicBezTo>
                      <a:pt x="656" y="59"/>
                      <a:pt x="679" y="66"/>
                      <a:pt x="702" y="74"/>
                    </a:cubicBezTo>
                    <a:cubicBezTo>
                      <a:pt x="713" y="78"/>
                      <a:pt x="736" y="85"/>
                      <a:pt x="736" y="85"/>
                    </a:cubicBezTo>
                    <a:cubicBezTo>
                      <a:pt x="732" y="66"/>
                      <a:pt x="711" y="42"/>
                      <a:pt x="725" y="28"/>
                    </a:cubicBezTo>
                    <a:cubicBezTo>
                      <a:pt x="753" y="0"/>
                      <a:pt x="843" y="23"/>
                      <a:pt x="874" y="28"/>
                    </a:cubicBezTo>
                    <a:cubicBezTo>
                      <a:pt x="973" y="93"/>
                      <a:pt x="865" y="6"/>
                      <a:pt x="886" y="85"/>
                    </a:cubicBezTo>
                    <a:cubicBezTo>
                      <a:pt x="889" y="97"/>
                      <a:pt x="909" y="95"/>
                      <a:pt x="921" y="97"/>
                    </a:cubicBezTo>
                    <a:cubicBezTo>
                      <a:pt x="947" y="102"/>
                      <a:pt x="974" y="104"/>
                      <a:pt x="1001" y="108"/>
                    </a:cubicBezTo>
                    <a:cubicBezTo>
                      <a:pt x="1115" y="146"/>
                      <a:pt x="1074" y="119"/>
                      <a:pt x="978" y="154"/>
                    </a:cubicBezTo>
                    <a:cubicBezTo>
                      <a:pt x="965" y="159"/>
                      <a:pt x="955" y="169"/>
                      <a:pt x="944" y="177"/>
                    </a:cubicBezTo>
                    <a:cubicBezTo>
                      <a:pt x="931" y="215"/>
                      <a:pt x="910" y="243"/>
                      <a:pt x="897" y="281"/>
                    </a:cubicBezTo>
                    <a:cubicBezTo>
                      <a:pt x="905" y="293"/>
                      <a:pt x="909" y="308"/>
                      <a:pt x="921" y="316"/>
                    </a:cubicBezTo>
                    <a:cubicBezTo>
                      <a:pt x="988" y="360"/>
                      <a:pt x="955" y="288"/>
                      <a:pt x="978" y="362"/>
                    </a:cubicBezTo>
                    <a:cubicBezTo>
                      <a:pt x="993" y="358"/>
                      <a:pt x="1018" y="365"/>
                      <a:pt x="1024" y="350"/>
                    </a:cubicBezTo>
                    <a:cubicBezTo>
                      <a:pt x="1033" y="327"/>
                      <a:pt x="995" y="264"/>
                      <a:pt x="1024" y="235"/>
                    </a:cubicBezTo>
                    <a:cubicBezTo>
                      <a:pt x="1062" y="196"/>
                      <a:pt x="1085" y="192"/>
                      <a:pt x="1128" y="177"/>
                    </a:cubicBezTo>
                    <a:cubicBezTo>
                      <a:pt x="1159" y="219"/>
                      <a:pt x="1177" y="253"/>
                      <a:pt x="1220" y="281"/>
                    </a:cubicBezTo>
                    <a:cubicBezTo>
                      <a:pt x="1252" y="330"/>
                      <a:pt x="1285" y="368"/>
                      <a:pt x="1255" y="442"/>
                    </a:cubicBezTo>
                    <a:cubicBezTo>
                      <a:pt x="1248" y="460"/>
                      <a:pt x="1216" y="435"/>
                      <a:pt x="1197" y="431"/>
                    </a:cubicBezTo>
                    <a:cubicBezTo>
                      <a:pt x="1185" y="423"/>
                      <a:pt x="1176" y="405"/>
                      <a:pt x="1162" y="408"/>
                    </a:cubicBezTo>
                    <a:cubicBezTo>
                      <a:pt x="1120" y="416"/>
                      <a:pt x="1146" y="462"/>
                      <a:pt x="1151" y="477"/>
                    </a:cubicBezTo>
                    <a:cubicBezTo>
                      <a:pt x="1122" y="498"/>
                      <a:pt x="1102" y="530"/>
                      <a:pt x="1070" y="546"/>
                    </a:cubicBezTo>
                    <a:cubicBezTo>
                      <a:pt x="1042" y="560"/>
                      <a:pt x="1008" y="560"/>
                      <a:pt x="978" y="569"/>
                    </a:cubicBezTo>
                    <a:cubicBezTo>
                      <a:pt x="967" y="577"/>
                      <a:pt x="953" y="581"/>
                      <a:pt x="944" y="592"/>
                    </a:cubicBezTo>
                    <a:cubicBezTo>
                      <a:pt x="911" y="633"/>
                      <a:pt x="932" y="705"/>
                      <a:pt x="886" y="742"/>
                    </a:cubicBezTo>
                    <a:cubicBezTo>
                      <a:pt x="861" y="762"/>
                      <a:pt x="825" y="758"/>
                      <a:pt x="794" y="765"/>
                    </a:cubicBezTo>
                    <a:cubicBezTo>
                      <a:pt x="798" y="776"/>
                      <a:pt x="805" y="787"/>
                      <a:pt x="805" y="799"/>
                    </a:cubicBezTo>
                    <a:cubicBezTo>
                      <a:pt x="805" y="874"/>
                      <a:pt x="739" y="805"/>
                      <a:pt x="713" y="788"/>
                    </a:cubicBezTo>
                    <a:cubicBezTo>
                      <a:pt x="686" y="792"/>
                      <a:pt x="656" y="785"/>
                      <a:pt x="633" y="799"/>
                    </a:cubicBezTo>
                    <a:cubicBezTo>
                      <a:pt x="609" y="814"/>
                      <a:pt x="609" y="853"/>
                      <a:pt x="586" y="869"/>
                    </a:cubicBezTo>
                    <a:cubicBezTo>
                      <a:pt x="575" y="877"/>
                      <a:pt x="563" y="884"/>
                      <a:pt x="552" y="892"/>
                    </a:cubicBezTo>
                    <a:cubicBezTo>
                      <a:pt x="556" y="911"/>
                      <a:pt x="546" y="940"/>
                      <a:pt x="563" y="949"/>
                    </a:cubicBezTo>
                    <a:cubicBezTo>
                      <a:pt x="655" y="995"/>
                      <a:pt x="671" y="974"/>
                      <a:pt x="725" y="938"/>
                    </a:cubicBezTo>
                    <a:cubicBezTo>
                      <a:pt x="717" y="953"/>
                      <a:pt x="713" y="971"/>
                      <a:pt x="702" y="984"/>
                    </a:cubicBezTo>
                    <a:cubicBezTo>
                      <a:pt x="693" y="995"/>
                      <a:pt x="670" y="993"/>
                      <a:pt x="667" y="1007"/>
                    </a:cubicBezTo>
                    <a:cubicBezTo>
                      <a:pt x="660" y="1039"/>
                      <a:pt x="710" y="1048"/>
                      <a:pt x="725" y="1053"/>
                    </a:cubicBezTo>
                    <a:cubicBezTo>
                      <a:pt x="748" y="1088"/>
                      <a:pt x="759" y="1122"/>
                      <a:pt x="782" y="1157"/>
                    </a:cubicBezTo>
                    <a:cubicBezTo>
                      <a:pt x="805" y="1149"/>
                      <a:pt x="828" y="1142"/>
                      <a:pt x="851" y="1134"/>
                    </a:cubicBezTo>
                    <a:cubicBezTo>
                      <a:pt x="863" y="1130"/>
                      <a:pt x="886" y="1122"/>
                      <a:pt x="886" y="1122"/>
                    </a:cubicBezTo>
                    <a:cubicBezTo>
                      <a:pt x="948" y="1135"/>
                      <a:pt x="944" y="1154"/>
                      <a:pt x="944" y="1122"/>
                    </a:cubicBezTo>
                    <a:close/>
                  </a:path>
                </a:pathLst>
              </a:custGeom>
              <a:solidFill>
                <a:srgbClr val="FFCC00"/>
              </a:solidFill>
              <a:ln w="57150" cap="flat" cmpd="sng">
                <a:solidFill>
                  <a:srgbClr val="FFCC00"/>
                </a:solidFill>
                <a:round/>
              </a:ln>
              <a:effectLst>
                <a:outerShdw dist="35921" dir="2700000" algn="ctr" rotWithShape="0">
                  <a:srgbClr val="C0C0C0"/>
                </a:outerShdw>
              </a:effectLst>
            </p:spPr>
            <p:txBody>
              <a:bodyPr/>
              <a:lstStyle/>
              <a:p>
                <a:pPr>
                  <a:defRPr/>
                </a:pPr>
                <a:endParaRPr lang="zh-CN" altLang="en-US"/>
              </a:p>
            </p:txBody>
          </p:sp>
          <p:sp>
            <p:nvSpPr>
              <p:cNvPr id="13324" name="Text Box 18"/>
              <p:cNvSpPr txBox="1">
                <a:spLocks noChangeArrowheads="1"/>
              </p:cNvSpPr>
              <p:nvPr/>
            </p:nvSpPr>
            <p:spPr bwMode="auto">
              <a:xfrm>
                <a:off x="1781" y="3227"/>
                <a:ext cx="860" cy="3120"/>
              </a:xfrm>
              <a:prstGeom prst="rect">
                <a:avLst/>
              </a:prstGeom>
              <a:noFill/>
              <a:ln w="9525">
                <a:noFill/>
                <a:miter lim="800000"/>
              </a:ln>
            </p:spPr>
            <p:txBody>
              <a:bodyPr vert="eaVert" lIns="90000" tIns="46800" rIns="90000" bIns="46800">
                <a:spAutoFit/>
              </a:bodyPr>
              <a:lstStyle/>
              <a:p>
                <a:r>
                  <a:rPr lang="zh-CN" altLang="en-US" sz="2400">
                    <a:solidFill>
                      <a:schemeClr val="bg1"/>
                    </a:solidFill>
                    <a:latin typeface="Times New Roman" panose="02020603050405020304" pitchFamily="18" charset="0"/>
                    <a:ea typeface="宋体" panose="02010600030101010101" pitchFamily="2" charset="-122"/>
                  </a:rPr>
                  <a:t>太     平     洋</a:t>
                </a:r>
                <a:endParaRPr lang="zh-CN" altLang="en-US" sz="2400">
                  <a:solidFill>
                    <a:schemeClr val="bg1"/>
                  </a:solidFill>
                  <a:latin typeface="Times New Roman" pitchFamily="18" charset="0"/>
                  <a:ea typeface="宋体" panose="02010600030101010101" pitchFamily="2" charset="-122"/>
                </a:endParaRPr>
              </a:p>
            </p:txBody>
          </p:sp>
          <p:sp>
            <p:nvSpPr>
              <p:cNvPr id="13325" name="Text Box 19"/>
              <p:cNvSpPr txBox="1">
                <a:spLocks noChangeArrowheads="1"/>
              </p:cNvSpPr>
              <p:nvPr/>
            </p:nvSpPr>
            <p:spPr bwMode="auto">
              <a:xfrm>
                <a:off x="8561" y="4875"/>
                <a:ext cx="2040" cy="720"/>
              </a:xfrm>
              <a:prstGeom prst="rect">
                <a:avLst/>
              </a:prstGeom>
              <a:noFill/>
              <a:ln w="9525">
                <a:noFill/>
                <a:miter lim="800000"/>
              </a:ln>
            </p:spPr>
            <p:txBody>
              <a:bodyPr lIns="90000" tIns="46800" rIns="90000" bIns="46800">
                <a:spAutoFit/>
              </a:bodyPr>
              <a:lstStyle/>
              <a:p>
                <a:pPr algn="ctr"/>
                <a:r>
                  <a:rPr lang="zh-CN" altLang="en-US" sz="2400">
                    <a:solidFill>
                      <a:schemeClr val="bg1"/>
                    </a:solidFill>
                    <a:latin typeface="Times New Roman" panose="02020603050405020304" pitchFamily="18" charset="0"/>
                    <a:ea typeface="宋体" panose="02010600030101010101" pitchFamily="2" charset="-122"/>
                  </a:rPr>
                  <a:t>印度洋</a:t>
                </a:r>
                <a:endParaRPr lang="zh-CN" altLang="en-US" sz="2400">
                  <a:solidFill>
                    <a:schemeClr val="bg1"/>
                  </a:solidFill>
                  <a:latin typeface="Times New Roman" panose="02020603050405020304" pitchFamily="18" charset="0"/>
                  <a:ea typeface="宋体" panose="02010600030101010101" pitchFamily="2" charset="-122"/>
                </a:endParaRPr>
              </a:p>
            </p:txBody>
          </p:sp>
          <p:sp>
            <p:nvSpPr>
              <p:cNvPr id="13326" name="Text Box 20"/>
              <p:cNvSpPr txBox="1">
                <a:spLocks noChangeArrowheads="1"/>
              </p:cNvSpPr>
              <p:nvPr/>
            </p:nvSpPr>
            <p:spPr bwMode="auto">
              <a:xfrm>
                <a:off x="9361" y="2507"/>
                <a:ext cx="1680" cy="625"/>
              </a:xfrm>
              <a:prstGeom prst="rect">
                <a:avLst/>
              </a:prstGeom>
              <a:noFill/>
              <a:ln w="9525">
                <a:noFill/>
                <a:miter lim="800000"/>
              </a:ln>
            </p:spPr>
            <p:txBody>
              <a:bodyPr lIns="90000" tIns="46800" rIns="90000" bIns="46800">
                <a:spAutoFit/>
              </a:bodyPr>
              <a:lstStyle/>
              <a:p>
                <a:pPr algn="ctr"/>
                <a:r>
                  <a:rPr lang="zh-CN" altLang="en-US" sz="2000">
                    <a:solidFill>
                      <a:srgbClr val="FF6600"/>
                    </a:solidFill>
                    <a:latin typeface="Times New Roman" panose="02020603050405020304" pitchFamily="18" charset="0"/>
                    <a:ea typeface="宋体" panose="02010600030101010101" pitchFamily="2" charset="-122"/>
                  </a:rPr>
                  <a:t>亚  洲</a:t>
                </a:r>
                <a:endParaRPr lang="zh-CN" altLang="en-US" sz="2000">
                  <a:solidFill>
                    <a:srgbClr val="FF6600"/>
                  </a:solidFill>
                  <a:latin typeface="Times New Roman" pitchFamily="18" charset="0"/>
                  <a:ea typeface="宋体" panose="02010600030101010101" pitchFamily="2" charset="-122"/>
                </a:endParaRPr>
              </a:p>
            </p:txBody>
          </p:sp>
          <p:sp>
            <p:nvSpPr>
              <p:cNvPr id="13327" name="Text Box 21"/>
              <p:cNvSpPr txBox="1">
                <a:spLocks noChangeArrowheads="1"/>
              </p:cNvSpPr>
              <p:nvPr/>
            </p:nvSpPr>
            <p:spPr bwMode="auto">
              <a:xfrm>
                <a:off x="7801" y="1907"/>
                <a:ext cx="1320" cy="625"/>
              </a:xfrm>
              <a:prstGeom prst="rect">
                <a:avLst/>
              </a:prstGeom>
              <a:noFill/>
              <a:ln w="9525">
                <a:noFill/>
                <a:miter lim="800000"/>
              </a:ln>
            </p:spPr>
            <p:txBody>
              <a:bodyPr lIns="90000" tIns="46800" rIns="90000" bIns="46800">
                <a:spAutoFit/>
              </a:bodyPr>
              <a:lstStyle/>
              <a:p>
                <a:pPr algn="ctr"/>
                <a:r>
                  <a:rPr lang="zh-CN" altLang="en-US" sz="2000">
                    <a:solidFill>
                      <a:srgbClr val="FF6600"/>
                    </a:solidFill>
                    <a:latin typeface="Times New Roman" panose="02020603050405020304" pitchFamily="18" charset="0"/>
                    <a:ea typeface="宋体" panose="02010600030101010101" pitchFamily="2" charset="-122"/>
                  </a:rPr>
                  <a:t>欧  洲</a:t>
                </a:r>
                <a:endParaRPr lang="zh-CN" altLang="en-US" sz="2000">
                  <a:solidFill>
                    <a:srgbClr val="FF6600"/>
                  </a:solidFill>
                  <a:latin typeface="Times New Roman" panose="02020603050405020304" pitchFamily="18" charset="0"/>
                  <a:ea typeface="宋体" panose="02010600030101010101" pitchFamily="2" charset="-122"/>
                </a:endParaRPr>
              </a:p>
            </p:txBody>
          </p:sp>
          <p:sp>
            <p:nvSpPr>
              <p:cNvPr id="13328" name="Text Box 22"/>
              <p:cNvSpPr txBox="1">
                <a:spLocks noChangeArrowheads="1"/>
              </p:cNvSpPr>
              <p:nvPr/>
            </p:nvSpPr>
            <p:spPr bwMode="auto">
              <a:xfrm>
                <a:off x="6721" y="3467"/>
                <a:ext cx="1200" cy="625"/>
              </a:xfrm>
              <a:prstGeom prst="rect">
                <a:avLst/>
              </a:prstGeom>
              <a:noFill/>
              <a:ln w="9525">
                <a:noFill/>
                <a:miter lim="800000"/>
              </a:ln>
            </p:spPr>
            <p:txBody>
              <a:bodyPr lIns="90000" tIns="46800" rIns="90000" bIns="46800">
                <a:spAutoFit/>
              </a:bodyPr>
              <a:lstStyle/>
              <a:p>
                <a:pPr algn="ctr"/>
                <a:r>
                  <a:rPr lang="zh-CN" altLang="en-US" sz="2000">
                    <a:solidFill>
                      <a:srgbClr val="FF6600"/>
                    </a:solidFill>
                    <a:latin typeface="Times New Roman" panose="02020603050405020304" pitchFamily="18" charset="0"/>
                    <a:ea typeface="宋体" panose="02010600030101010101" pitchFamily="2" charset="-122"/>
                  </a:rPr>
                  <a:t>非洲</a:t>
                </a:r>
                <a:endParaRPr lang="zh-CN" altLang="en-US" sz="2000">
                  <a:solidFill>
                    <a:srgbClr val="FF6600"/>
                  </a:solidFill>
                  <a:latin typeface="Times New Roman" panose="02020603050405020304" pitchFamily="18" charset="0"/>
                  <a:ea typeface="宋体" panose="02010600030101010101" pitchFamily="2" charset="-122"/>
                </a:endParaRPr>
              </a:p>
            </p:txBody>
          </p:sp>
          <p:sp>
            <p:nvSpPr>
              <p:cNvPr id="13329" name="Text Box 23"/>
              <p:cNvSpPr txBox="1">
                <a:spLocks noChangeArrowheads="1"/>
              </p:cNvSpPr>
              <p:nvPr/>
            </p:nvSpPr>
            <p:spPr bwMode="auto">
              <a:xfrm>
                <a:off x="10716" y="5267"/>
                <a:ext cx="1800" cy="625"/>
              </a:xfrm>
              <a:prstGeom prst="rect">
                <a:avLst/>
              </a:prstGeom>
              <a:noFill/>
              <a:ln w="9525">
                <a:noFill/>
                <a:miter lim="800000"/>
              </a:ln>
            </p:spPr>
            <p:txBody>
              <a:bodyPr lIns="90000" tIns="46800" rIns="90000" bIns="46800">
                <a:spAutoFit/>
              </a:bodyPr>
              <a:lstStyle/>
              <a:p>
                <a:pPr algn="ctr"/>
                <a:r>
                  <a:rPr lang="zh-CN" altLang="en-US" sz="2000">
                    <a:solidFill>
                      <a:srgbClr val="FF6600"/>
                    </a:solidFill>
                    <a:latin typeface="Times New Roman" panose="02020603050405020304" pitchFamily="18" charset="0"/>
                    <a:ea typeface="宋体" panose="02010600030101010101" pitchFamily="2" charset="-122"/>
                  </a:rPr>
                  <a:t>大洋洲</a:t>
                </a:r>
                <a:endParaRPr lang="zh-CN" altLang="en-US" sz="2000">
                  <a:solidFill>
                    <a:srgbClr val="FF6600"/>
                  </a:solidFill>
                  <a:latin typeface="Times New Roman" panose="02020603050405020304" pitchFamily="18" charset="0"/>
                  <a:ea typeface="宋体" panose="02010600030101010101" pitchFamily="2" charset="-122"/>
                </a:endParaRPr>
              </a:p>
            </p:txBody>
          </p:sp>
          <p:sp>
            <p:nvSpPr>
              <p:cNvPr id="13330" name="Text Box 24"/>
              <p:cNvSpPr txBox="1">
                <a:spLocks noChangeArrowheads="1"/>
              </p:cNvSpPr>
              <p:nvPr/>
            </p:nvSpPr>
            <p:spPr bwMode="auto">
              <a:xfrm>
                <a:off x="2881" y="1787"/>
                <a:ext cx="1680" cy="625"/>
              </a:xfrm>
              <a:prstGeom prst="rect">
                <a:avLst/>
              </a:prstGeom>
              <a:noFill/>
              <a:ln w="9525">
                <a:noFill/>
                <a:miter lim="800000"/>
              </a:ln>
            </p:spPr>
            <p:txBody>
              <a:bodyPr lIns="90000" tIns="46800" rIns="90000" bIns="46800">
                <a:spAutoFit/>
              </a:bodyPr>
              <a:lstStyle/>
              <a:p>
                <a:r>
                  <a:rPr lang="zh-CN" altLang="en-US" sz="2000">
                    <a:solidFill>
                      <a:srgbClr val="FF6600"/>
                    </a:solidFill>
                    <a:latin typeface="Times New Roman" panose="02020603050405020304" pitchFamily="18" charset="0"/>
                    <a:ea typeface="宋体" panose="02010600030101010101" pitchFamily="2" charset="-122"/>
                  </a:rPr>
                  <a:t>北美洲</a:t>
                </a:r>
                <a:endParaRPr lang="zh-CN" altLang="en-US" sz="2000">
                  <a:solidFill>
                    <a:srgbClr val="FF6600"/>
                  </a:solidFill>
                  <a:latin typeface="Times New Roman" panose="02020603050405020304" pitchFamily="18" charset="0"/>
                  <a:ea typeface="宋体" panose="02010600030101010101" pitchFamily="2" charset="-122"/>
                </a:endParaRPr>
              </a:p>
            </p:txBody>
          </p:sp>
        </p:grpSp>
        <p:sp>
          <p:nvSpPr>
            <p:cNvPr id="45081" name="未知"/>
            <p:cNvSpPr/>
            <p:nvPr/>
          </p:nvSpPr>
          <p:spPr bwMode="auto">
            <a:xfrm>
              <a:off x="4313" y="925"/>
              <a:ext cx="1040" cy="800"/>
            </a:xfrm>
            <a:custGeom>
              <a:cxnLst>
                <a:cxn ang="0">
                  <a:pos x="300" y="104"/>
                </a:cxn>
                <a:cxn ang="0">
                  <a:pos x="335" y="116"/>
                </a:cxn>
                <a:cxn ang="0">
                  <a:pos x="404" y="162"/>
                </a:cxn>
                <a:cxn ang="0">
                  <a:pos x="416" y="196"/>
                </a:cxn>
                <a:cxn ang="0">
                  <a:pos x="381" y="219"/>
                </a:cxn>
                <a:cxn ang="0">
                  <a:pos x="358" y="150"/>
                </a:cxn>
                <a:cxn ang="0">
                  <a:pos x="323" y="127"/>
                </a:cxn>
                <a:cxn ang="0">
                  <a:pos x="254" y="139"/>
                </a:cxn>
                <a:cxn ang="0">
                  <a:pos x="220" y="127"/>
                </a:cxn>
                <a:cxn ang="0">
                  <a:pos x="254" y="104"/>
                </a:cxn>
                <a:cxn ang="0">
                  <a:pos x="323" y="196"/>
                </a:cxn>
                <a:cxn ang="0">
                  <a:pos x="312" y="242"/>
                </a:cxn>
                <a:cxn ang="0">
                  <a:pos x="370" y="231"/>
                </a:cxn>
                <a:cxn ang="0">
                  <a:pos x="323" y="173"/>
                </a:cxn>
                <a:cxn ang="0">
                  <a:pos x="266" y="116"/>
                </a:cxn>
                <a:cxn ang="0">
                  <a:pos x="197" y="150"/>
                </a:cxn>
                <a:cxn ang="0">
                  <a:pos x="174" y="70"/>
                </a:cxn>
                <a:cxn ang="0">
                  <a:pos x="105" y="81"/>
                </a:cxn>
                <a:cxn ang="0">
                  <a:pos x="116" y="127"/>
                </a:cxn>
                <a:cxn ang="0">
                  <a:pos x="128" y="93"/>
                </a:cxn>
                <a:cxn ang="0">
                  <a:pos x="12" y="46"/>
                </a:cxn>
                <a:cxn ang="0">
                  <a:pos x="47" y="58"/>
                </a:cxn>
                <a:cxn ang="0">
                  <a:pos x="128" y="70"/>
                </a:cxn>
                <a:cxn ang="0">
                  <a:pos x="231" y="58"/>
                </a:cxn>
                <a:cxn ang="0">
                  <a:pos x="266" y="70"/>
                </a:cxn>
                <a:cxn ang="0">
                  <a:pos x="289" y="0"/>
                </a:cxn>
                <a:cxn ang="0">
                  <a:pos x="335" y="12"/>
                </a:cxn>
                <a:cxn ang="0">
                  <a:pos x="347" y="46"/>
                </a:cxn>
                <a:cxn ang="0">
                  <a:pos x="277" y="58"/>
                </a:cxn>
                <a:cxn ang="0">
                  <a:pos x="300" y="104"/>
                </a:cxn>
              </a:cxnLst>
              <a:rect l="0" t="0" r="r" b="b"/>
              <a:pathLst>
                <a:path w="420" h="320">
                  <a:moveTo>
                    <a:pt x="300" y="104"/>
                  </a:moveTo>
                  <a:cubicBezTo>
                    <a:pt x="312" y="108"/>
                    <a:pt x="324" y="110"/>
                    <a:pt x="335" y="116"/>
                  </a:cubicBezTo>
                  <a:cubicBezTo>
                    <a:pt x="359" y="129"/>
                    <a:pt x="404" y="162"/>
                    <a:pt x="404" y="162"/>
                  </a:cubicBezTo>
                  <a:cubicBezTo>
                    <a:pt x="408" y="173"/>
                    <a:pt x="420" y="185"/>
                    <a:pt x="416" y="196"/>
                  </a:cubicBezTo>
                  <a:cubicBezTo>
                    <a:pt x="411" y="209"/>
                    <a:pt x="392" y="228"/>
                    <a:pt x="381" y="219"/>
                  </a:cubicBezTo>
                  <a:cubicBezTo>
                    <a:pt x="362" y="204"/>
                    <a:pt x="366" y="173"/>
                    <a:pt x="358" y="150"/>
                  </a:cubicBezTo>
                  <a:cubicBezTo>
                    <a:pt x="354" y="137"/>
                    <a:pt x="335" y="135"/>
                    <a:pt x="323" y="127"/>
                  </a:cubicBezTo>
                  <a:cubicBezTo>
                    <a:pt x="300" y="131"/>
                    <a:pt x="277" y="139"/>
                    <a:pt x="254" y="139"/>
                  </a:cubicBezTo>
                  <a:cubicBezTo>
                    <a:pt x="242" y="139"/>
                    <a:pt x="220" y="139"/>
                    <a:pt x="220" y="127"/>
                  </a:cubicBezTo>
                  <a:cubicBezTo>
                    <a:pt x="220" y="113"/>
                    <a:pt x="243" y="112"/>
                    <a:pt x="254" y="104"/>
                  </a:cubicBezTo>
                  <a:cubicBezTo>
                    <a:pt x="306" y="122"/>
                    <a:pt x="310" y="144"/>
                    <a:pt x="323" y="196"/>
                  </a:cubicBezTo>
                  <a:cubicBezTo>
                    <a:pt x="319" y="211"/>
                    <a:pt x="305" y="228"/>
                    <a:pt x="312" y="242"/>
                  </a:cubicBezTo>
                  <a:cubicBezTo>
                    <a:pt x="351" y="320"/>
                    <a:pt x="364" y="247"/>
                    <a:pt x="370" y="231"/>
                  </a:cubicBezTo>
                  <a:cubicBezTo>
                    <a:pt x="347" y="163"/>
                    <a:pt x="376" y="225"/>
                    <a:pt x="323" y="173"/>
                  </a:cubicBezTo>
                  <a:cubicBezTo>
                    <a:pt x="243" y="94"/>
                    <a:pt x="361" y="180"/>
                    <a:pt x="266" y="116"/>
                  </a:cubicBezTo>
                  <a:cubicBezTo>
                    <a:pt x="260" y="120"/>
                    <a:pt x="211" y="157"/>
                    <a:pt x="197" y="150"/>
                  </a:cubicBezTo>
                  <a:cubicBezTo>
                    <a:pt x="191" y="147"/>
                    <a:pt x="178" y="86"/>
                    <a:pt x="174" y="70"/>
                  </a:cubicBezTo>
                  <a:cubicBezTo>
                    <a:pt x="151" y="74"/>
                    <a:pt x="122" y="65"/>
                    <a:pt x="105" y="81"/>
                  </a:cubicBezTo>
                  <a:cubicBezTo>
                    <a:pt x="94" y="92"/>
                    <a:pt x="102" y="120"/>
                    <a:pt x="116" y="127"/>
                  </a:cubicBezTo>
                  <a:cubicBezTo>
                    <a:pt x="127" y="133"/>
                    <a:pt x="124" y="104"/>
                    <a:pt x="128" y="93"/>
                  </a:cubicBezTo>
                  <a:cubicBezTo>
                    <a:pt x="96" y="72"/>
                    <a:pt x="52" y="46"/>
                    <a:pt x="12" y="46"/>
                  </a:cubicBezTo>
                  <a:cubicBezTo>
                    <a:pt x="0" y="46"/>
                    <a:pt x="35" y="56"/>
                    <a:pt x="47" y="58"/>
                  </a:cubicBezTo>
                  <a:cubicBezTo>
                    <a:pt x="74" y="64"/>
                    <a:pt x="101" y="66"/>
                    <a:pt x="128" y="70"/>
                  </a:cubicBezTo>
                  <a:cubicBezTo>
                    <a:pt x="162" y="66"/>
                    <a:pt x="196" y="58"/>
                    <a:pt x="231" y="58"/>
                  </a:cubicBezTo>
                  <a:cubicBezTo>
                    <a:pt x="243" y="58"/>
                    <a:pt x="257" y="79"/>
                    <a:pt x="266" y="70"/>
                  </a:cubicBezTo>
                  <a:cubicBezTo>
                    <a:pt x="283" y="53"/>
                    <a:pt x="289" y="0"/>
                    <a:pt x="289" y="0"/>
                  </a:cubicBezTo>
                  <a:cubicBezTo>
                    <a:pt x="304" y="4"/>
                    <a:pt x="323" y="2"/>
                    <a:pt x="335" y="12"/>
                  </a:cubicBezTo>
                  <a:cubicBezTo>
                    <a:pt x="344" y="19"/>
                    <a:pt x="356" y="39"/>
                    <a:pt x="347" y="46"/>
                  </a:cubicBezTo>
                  <a:cubicBezTo>
                    <a:pt x="328" y="61"/>
                    <a:pt x="292" y="40"/>
                    <a:pt x="277" y="58"/>
                  </a:cubicBezTo>
                  <a:cubicBezTo>
                    <a:pt x="266" y="71"/>
                    <a:pt x="292" y="89"/>
                    <a:pt x="300" y="104"/>
                  </a:cubicBezTo>
                  <a:close/>
                </a:path>
              </a:pathLst>
            </a:custGeom>
            <a:solidFill>
              <a:srgbClr val="FFCC00"/>
            </a:solidFill>
            <a:ln w="57150" cap="flat" cmpd="sng">
              <a:solidFill>
                <a:srgbClr val="FFCC00"/>
              </a:solidFill>
              <a:round/>
            </a:ln>
            <a:effectLst>
              <a:outerShdw dist="35921" dir="2700000" algn="ctr" rotWithShape="0">
                <a:srgbClr val="C0C0C0"/>
              </a:outerShdw>
            </a:effectLst>
          </p:spPr>
          <p:txBody>
            <a:bodyPr/>
            <a:lstStyle/>
            <a:p>
              <a:pPr>
                <a:defRPr/>
              </a:pPr>
              <a:endParaRPr lang="zh-CN" altLang="en-US"/>
            </a:p>
          </p:txBody>
        </p:sp>
        <p:sp>
          <p:nvSpPr>
            <p:cNvPr id="45082" name="未知"/>
            <p:cNvSpPr/>
            <p:nvPr/>
          </p:nvSpPr>
          <p:spPr bwMode="auto">
            <a:xfrm>
              <a:off x="4145" y="3345"/>
              <a:ext cx="725" cy="403"/>
            </a:xfrm>
            <a:custGeom>
              <a:cxnLst>
                <a:cxn ang="0">
                  <a:pos x="23" y="23"/>
                </a:cxn>
                <a:cxn ang="0">
                  <a:pos x="58" y="35"/>
                </a:cxn>
                <a:cxn ang="0">
                  <a:pos x="81" y="69"/>
                </a:cxn>
                <a:cxn ang="0">
                  <a:pos x="35" y="0"/>
                </a:cxn>
                <a:cxn ang="0">
                  <a:pos x="0" y="12"/>
                </a:cxn>
                <a:cxn ang="0">
                  <a:pos x="81" y="81"/>
                </a:cxn>
                <a:cxn ang="0">
                  <a:pos x="173" y="92"/>
                </a:cxn>
                <a:cxn ang="0">
                  <a:pos x="127" y="104"/>
                </a:cxn>
                <a:cxn ang="0">
                  <a:pos x="162" y="81"/>
                </a:cxn>
                <a:cxn ang="0">
                  <a:pos x="208" y="92"/>
                </a:cxn>
                <a:cxn ang="0">
                  <a:pos x="242" y="127"/>
                </a:cxn>
                <a:cxn ang="0">
                  <a:pos x="265" y="161"/>
                </a:cxn>
                <a:cxn ang="0">
                  <a:pos x="242" y="115"/>
                </a:cxn>
              </a:cxnLst>
              <a:rect l="0" t="0" r="r" b="b"/>
              <a:pathLst>
                <a:path w="292" h="161">
                  <a:moveTo>
                    <a:pt x="23" y="23"/>
                  </a:moveTo>
                  <a:cubicBezTo>
                    <a:pt x="35" y="27"/>
                    <a:pt x="48" y="27"/>
                    <a:pt x="58" y="35"/>
                  </a:cubicBezTo>
                  <a:cubicBezTo>
                    <a:pt x="69" y="44"/>
                    <a:pt x="75" y="81"/>
                    <a:pt x="81" y="69"/>
                  </a:cubicBezTo>
                  <a:cubicBezTo>
                    <a:pt x="107" y="15"/>
                    <a:pt x="62" y="10"/>
                    <a:pt x="35" y="0"/>
                  </a:cubicBezTo>
                  <a:cubicBezTo>
                    <a:pt x="23" y="4"/>
                    <a:pt x="0" y="0"/>
                    <a:pt x="0" y="12"/>
                  </a:cubicBezTo>
                  <a:cubicBezTo>
                    <a:pt x="0" y="22"/>
                    <a:pt x="80" y="81"/>
                    <a:pt x="81" y="81"/>
                  </a:cubicBezTo>
                  <a:cubicBezTo>
                    <a:pt x="110" y="91"/>
                    <a:pt x="142" y="88"/>
                    <a:pt x="173" y="92"/>
                  </a:cubicBezTo>
                  <a:cubicBezTo>
                    <a:pt x="158" y="96"/>
                    <a:pt x="138" y="115"/>
                    <a:pt x="127" y="104"/>
                  </a:cubicBezTo>
                  <a:cubicBezTo>
                    <a:pt x="117" y="94"/>
                    <a:pt x="148" y="83"/>
                    <a:pt x="162" y="81"/>
                  </a:cubicBezTo>
                  <a:cubicBezTo>
                    <a:pt x="178" y="79"/>
                    <a:pt x="193" y="88"/>
                    <a:pt x="208" y="92"/>
                  </a:cubicBezTo>
                  <a:cubicBezTo>
                    <a:pt x="219" y="104"/>
                    <a:pt x="232" y="114"/>
                    <a:pt x="242" y="127"/>
                  </a:cubicBezTo>
                  <a:cubicBezTo>
                    <a:pt x="251" y="138"/>
                    <a:pt x="251" y="161"/>
                    <a:pt x="265" y="161"/>
                  </a:cubicBezTo>
                  <a:cubicBezTo>
                    <a:pt x="292" y="161"/>
                    <a:pt x="244" y="117"/>
                    <a:pt x="242" y="115"/>
                  </a:cubicBezTo>
                </a:path>
              </a:pathLst>
            </a:custGeom>
            <a:solidFill>
              <a:srgbClr val="FFCC00"/>
            </a:solidFill>
            <a:ln w="57150" cap="flat" cmpd="sng">
              <a:solidFill>
                <a:srgbClr val="FFCC00"/>
              </a:solidFill>
              <a:round/>
            </a:ln>
            <a:effectLst>
              <a:outerShdw dist="35921" dir="2700000" algn="ctr" rotWithShape="0">
                <a:srgbClr val="C0C0C0"/>
              </a:outerShdw>
            </a:effectLst>
          </p:spPr>
          <p:txBody>
            <a:bodyPr/>
            <a:lstStyle/>
            <a:p>
              <a:pPr>
                <a:defRPr/>
              </a:pPr>
              <a:endParaRPr lang="zh-CN" altLang="en-US"/>
            </a:p>
          </p:txBody>
        </p:sp>
      </p:grpSp>
      <p:sp>
        <p:nvSpPr>
          <p:cNvPr id="45083" name="未知"/>
          <p:cNvSpPr>
            <a:spLocks noChangeArrowheads="1"/>
          </p:cNvSpPr>
          <p:nvPr/>
        </p:nvSpPr>
        <p:spPr bwMode="auto">
          <a:xfrm>
            <a:off x="2827338" y="2046288"/>
            <a:ext cx="1338262" cy="473075"/>
          </a:xfrm>
          <a:custGeom>
            <a:cxnLst>
              <a:cxn ang="0">
                <a:pos x="843" y="0"/>
              </a:cxn>
              <a:cxn ang="0">
                <a:pos x="640" y="128"/>
              </a:cxn>
              <a:cxn ang="0">
                <a:pos x="107" y="192"/>
              </a:cxn>
              <a:cxn ang="0">
                <a:pos x="75" y="202"/>
              </a:cxn>
              <a:cxn ang="0">
                <a:pos x="64" y="234"/>
              </a:cxn>
              <a:cxn ang="0">
                <a:pos x="0" y="298"/>
              </a:cxn>
            </a:cxnLst>
            <a:rect l="0" t="0" r="r" b="b"/>
            <a:pathLst>
              <a:path w="843" h="298">
                <a:moveTo>
                  <a:pt x="843" y="0"/>
                </a:moveTo>
                <a:cubicBezTo>
                  <a:pt x="813" y="114"/>
                  <a:pt x="738" y="114"/>
                  <a:pt x="640" y="128"/>
                </a:cubicBezTo>
                <a:cubicBezTo>
                  <a:pt x="460" y="187"/>
                  <a:pt x="306" y="185"/>
                  <a:pt x="107" y="192"/>
                </a:cubicBezTo>
                <a:cubicBezTo>
                  <a:pt x="96" y="195"/>
                  <a:pt x="83" y="194"/>
                  <a:pt x="75" y="202"/>
                </a:cubicBezTo>
                <a:cubicBezTo>
                  <a:pt x="67" y="210"/>
                  <a:pt x="70" y="224"/>
                  <a:pt x="64" y="234"/>
                </a:cubicBezTo>
                <a:cubicBezTo>
                  <a:pt x="47" y="263"/>
                  <a:pt x="16" y="268"/>
                  <a:pt x="0" y="298"/>
                </a:cubicBezTo>
              </a:path>
            </a:pathLst>
          </a:custGeom>
          <a:noFill/>
          <a:ln w="28575">
            <a:solidFill>
              <a:srgbClr val="CC0099"/>
            </a:solidFill>
            <a:round/>
            <a:tailEnd type="triangle" w="med" len="med"/>
          </a:ln>
        </p:spPr>
        <p:txBody>
          <a:bodyPr/>
          <a:lstStyle/>
          <a:p>
            <a:endParaRPr lang="zh-CN" altLang="en-US"/>
          </a:p>
        </p:txBody>
      </p:sp>
      <p:sp>
        <p:nvSpPr>
          <p:cNvPr id="45084" name="未知"/>
          <p:cNvSpPr>
            <a:spLocks noChangeArrowheads="1"/>
          </p:cNvSpPr>
          <p:nvPr/>
        </p:nvSpPr>
        <p:spPr bwMode="auto">
          <a:xfrm>
            <a:off x="3827463" y="2011363"/>
            <a:ext cx="1354137" cy="2266950"/>
          </a:xfrm>
          <a:custGeom>
            <a:cxnLst>
              <a:cxn ang="0">
                <a:pos x="192" y="0"/>
              </a:cxn>
              <a:cxn ang="0">
                <a:pos x="117" y="86"/>
              </a:cxn>
              <a:cxn ang="0">
                <a:pos x="53" y="171"/>
              </a:cxn>
              <a:cxn ang="0">
                <a:pos x="21" y="331"/>
              </a:cxn>
              <a:cxn ang="0">
                <a:pos x="0" y="395"/>
              </a:cxn>
              <a:cxn ang="0">
                <a:pos x="10" y="598"/>
              </a:cxn>
              <a:cxn ang="0">
                <a:pos x="288" y="726"/>
              </a:cxn>
              <a:cxn ang="0">
                <a:pos x="320" y="790"/>
              </a:cxn>
              <a:cxn ang="0">
                <a:pos x="330" y="843"/>
              </a:cxn>
              <a:cxn ang="0">
                <a:pos x="394" y="875"/>
              </a:cxn>
              <a:cxn ang="0">
                <a:pos x="416" y="950"/>
              </a:cxn>
              <a:cxn ang="0">
                <a:pos x="458" y="971"/>
              </a:cxn>
              <a:cxn ang="0">
                <a:pos x="469" y="1131"/>
              </a:cxn>
              <a:cxn ang="0">
                <a:pos x="565" y="1302"/>
              </a:cxn>
              <a:cxn ang="0">
                <a:pos x="586" y="1387"/>
              </a:cxn>
              <a:cxn ang="0">
                <a:pos x="725" y="1419"/>
              </a:cxn>
              <a:cxn ang="0">
                <a:pos x="810" y="1376"/>
              </a:cxn>
              <a:cxn ang="0">
                <a:pos x="832" y="1355"/>
              </a:cxn>
              <a:cxn ang="0">
                <a:pos x="853" y="1323"/>
              </a:cxn>
            </a:cxnLst>
            <a:rect l="0" t="0" r="r" b="b"/>
            <a:pathLst>
              <a:path w="853" h="1428">
                <a:moveTo>
                  <a:pt x="192" y="0"/>
                </a:moveTo>
                <a:cubicBezTo>
                  <a:pt x="179" y="51"/>
                  <a:pt x="167" y="69"/>
                  <a:pt x="117" y="86"/>
                </a:cubicBezTo>
                <a:cubicBezTo>
                  <a:pt x="97" y="117"/>
                  <a:pt x="73" y="140"/>
                  <a:pt x="53" y="171"/>
                </a:cubicBezTo>
                <a:cubicBezTo>
                  <a:pt x="44" y="224"/>
                  <a:pt x="37" y="279"/>
                  <a:pt x="21" y="331"/>
                </a:cubicBezTo>
                <a:cubicBezTo>
                  <a:pt x="15" y="353"/>
                  <a:pt x="0" y="395"/>
                  <a:pt x="0" y="395"/>
                </a:cubicBezTo>
                <a:cubicBezTo>
                  <a:pt x="3" y="463"/>
                  <a:pt x="4" y="531"/>
                  <a:pt x="10" y="598"/>
                </a:cubicBezTo>
                <a:cubicBezTo>
                  <a:pt x="21" y="723"/>
                  <a:pt x="199" y="696"/>
                  <a:pt x="288" y="726"/>
                </a:cubicBezTo>
                <a:cubicBezTo>
                  <a:pt x="307" y="756"/>
                  <a:pt x="312" y="756"/>
                  <a:pt x="320" y="790"/>
                </a:cubicBezTo>
                <a:cubicBezTo>
                  <a:pt x="324" y="807"/>
                  <a:pt x="318" y="829"/>
                  <a:pt x="330" y="843"/>
                </a:cubicBezTo>
                <a:cubicBezTo>
                  <a:pt x="346" y="861"/>
                  <a:pt x="373" y="864"/>
                  <a:pt x="394" y="875"/>
                </a:cubicBezTo>
                <a:cubicBezTo>
                  <a:pt x="401" y="900"/>
                  <a:pt x="402" y="928"/>
                  <a:pt x="416" y="950"/>
                </a:cubicBezTo>
                <a:cubicBezTo>
                  <a:pt x="425" y="963"/>
                  <a:pt x="454" y="956"/>
                  <a:pt x="458" y="971"/>
                </a:cubicBezTo>
                <a:cubicBezTo>
                  <a:pt x="473" y="1022"/>
                  <a:pt x="461" y="1078"/>
                  <a:pt x="469" y="1131"/>
                </a:cubicBezTo>
                <a:cubicBezTo>
                  <a:pt x="475" y="1174"/>
                  <a:pt x="536" y="1272"/>
                  <a:pt x="565" y="1302"/>
                </a:cubicBezTo>
                <a:cubicBezTo>
                  <a:pt x="568" y="1314"/>
                  <a:pt x="581" y="1384"/>
                  <a:pt x="586" y="1387"/>
                </a:cubicBezTo>
                <a:cubicBezTo>
                  <a:pt x="597" y="1393"/>
                  <a:pt x="700" y="1414"/>
                  <a:pt x="725" y="1419"/>
                </a:cubicBezTo>
                <a:cubicBezTo>
                  <a:pt x="817" y="1403"/>
                  <a:pt x="768" y="1428"/>
                  <a:pt x="810" y="1376"/>
                </a:cubicBezTo>
                <a:cubicBezTo>
                  <a:pt x="816" y="1368"/>
                  <a:pt x="826" y="1363"/>
                  <a:pt x="832" y="1355"/>
                </a:cubicBezTo>
                <a:cubicBezTo>
                  <a:pt x="840" y="1345"/>
                  <a:pt x="853" y="1323"/>
                  <a:pt x="853" y="1323"/>
                </a:cubicBezTo>
              </a:path>
            </a:pathLst>
          </a:custGeom>
          <a:noFill/>
          <a:ln w="28575">
            <a:solidFill>
              <a:srgbClr val="0000FF"/>
            </a:solidFill>
            <a:prstDash val="lgDash"/>
            <a:round/>
            <a:tailEnd type="triangle" w="med" len="med"/>
          </a:ln>
        </p:spPr>
        <p:txBody>
          <a:bodyPr/>
          <a:lstStyle/>
          <a:p>
            <a:endParaRPr lang="zh-CN" altLang="en-US"/>
          </a:p>
        </p:txBody>
      </p:sp>
      <p:sp>
        <p:nvSpPr>
          <p:cNvPr id="45085" name="未知"/>
          <p:cNvSpPr>
            <a:spLocks noChangeArrowheads="1"/>
          </p:cNvSpPr>
          <p:nvPr/>
        </p:nvSpPr>
        <p:spPr bwMode="auto">
          <a:xfrm>
            <a:off x="3657600" y="2079625"/>
            <a:ext cx="1279525" cy="2212975"/>
          </a:xfrm>
          <a:custGeom>
            <a:cxnLst>
              <a:cxn ang="0">
                <a:pos x="262" y="0"/>
              </a:cxn>
              <a:cxn ang="0">
                <a:pos x="187" y="75"/>
              </a:cxn>
              <a:cxn ang="0">
                <a:pos x="123" y="160"/>
              </a:cxn>
              <a:cxn ang="0">
                <a:pos x="59" y="203"/>
              </a:cxn>
              <a:cxn ang="0">
                <a:pos x="6" y="310"/>
              </a:cxn>
              <a:cxn ang="0">
                <a:pos x="70" y="459"/>
              </a:cxn>
              <a:cxn ang="0">
                <a:pos x="81" y="491"/>
              </a:cxn>
              <a:cxn ang="0">
                <a:pos x="113" y="512"/>
              </a:cxn>
              <a:cxn ang="0">
                <a:pos x="81" y="726"/>
              </a:cxn>
              <a:cxn ang="0">
                <a:pos x="123" y="950"/>
              </a:cxn>
              <a:cxn ang="0">
                <a:pos x="166" y="1056"/>
              </a:cxn>
              <a:cxn ang="0">
                <a:pos x="209" y="1067"/>
              </a:cxn>
              <a:cxn ang="0">
                <a:pos x="337" y="1142"/>
              </a:cxn>
              <a:cxn ang="0">
                <a:pos x="422" y="1248"/>
              </a:cxn>
              <a:cxn ang="0">
                <a:pos x="433" y="1323"/>
              </a:cxn>
              <a:cxn ang="0">
                <a:pos x="806" y="1387"/>
              </a:cxn>
            </a:cxnLst>
            <a:rect l="0" t="0" r="r" b="b"/>
            <a:pathLst>
              <a:path w="805" h="1394">
                <a:moveTo>
                  <a:pt x="262" y="0"/>
                </a:moveTo>
                <a:cubicBezTo>
                  <a:pt x="239" y="35"/>
                  <a:pt x="222" y="52"/>
                  <a:pt x="187" y="75"/>
                </a:cubicBezTo>
                <a:cubicBezTo>
                  <a:pt x="167" y="106"/>
                  <a:pt x="153" y="138"/>
                  <a:pt x="123" y="160"/>
                </a:cubicBezTo>
                <a:cubicBezTo>
                  <a:pt x="102" y="175"/>
                  <a:pt x="59" y="203"/>
                  <a:pt x="59" y="203"/>
                </a:cubicBezTo>
                <a:cubicBezTo>
                  <a:pt x="36" y="237"/>
                  <a:pt x="19" y="271"/>
                  <a:pt x="6" y="310"/>
                </a:cubicBezTo>
                <a:cubicBezTo>
                  <a:pt x="17" y="413"/>
                  <a:pt x="0" y="413"/>
                  <a:pt x="70" y="459"/>
                </a:cubicBezTo>
                <a:cubicBezTo>
                  <a:pt x="74" y="470"/>
                  <a:pt x="74" y="482"/>
                  <a:pt x="81" y="491"/>
                </a:cubicBezTo>
                <a:cubicBezTo>
                  <a:pt x="89" y="501"/>
                  <a:pt x="112" y="499"/>
                  <a:pt x="113" y="512"/>
                </a:cubicBezTo>
                <a:cubicBezTo>
                  <a:pt x="129" y="665"/>
                  <a:pt x="130" y="652"/>
                  <a:pt x="81" y="726"/>
                </a:cubicBezTo>
                <a:cubicBezTo>
                  <a:pt x="91" y="801"/>
                  <a:pt x="105" y="877"/>
                  <a:pt x="123" y="950"/>
                </a:cubicBezTo>
                <a:cubicBezTo>
                  <a:pt x="126" y="963"/>
                  <a:pt x="157" y="1049"/>
                  <a:pt x="166" y="1056"/>
                </a:cubicBezTo>
                <a:cubicBezTo>
                  <a:pt x="178" y="1065"/>
                  <a:pt x="195" y="1063"/>
                  <a:pt x="209" y="1067"/>
                </a:cubicBezTo>
                <a:cubicBezTo>
                  <a:pt x="253" y="1097"/>
                  <a:pt x="288" y="1125"/>
                  <a:pt x="337" y="1142"/>
                </a:cubicBezTo>
                <a:cubicBezTo>
                  <a:pt x="362" y="1180"/>
                  <a:pt x="394" y="1211"/>
                  <a:pt x="422" y="1248"/>
                </a:cubicBezTo>
                <a:cubicBezTo>
                  <a:pt x="426" y="1273"/>
                  <a:pt x="410" y="1312"/>
                  <a:pt x="433" y="1323"/>
                </a:cubicBezTo>
                <a:cubicBezTo>
                  <a:pt x="581" y="1394"/>
                  <a:pt x="669" y="1387"/>
                  <a:pt x="806" y="1387"/>
                </a:cubicBezTo>
              </a:path>
            </a:pathLst>
          </a:custGeom>
          <a:noFill/>
          <a:ln w="38100">
            <a:solidFill>
              <a:srgbClr val="006600"/>
            </a:solidFill>
            <a:round/>
            <a:tailEnd type="stealth" w="med" len="med"/>
          </a:ln>
        </p:spPr>
        <p:txBody>
          <a:bodyPr/>
          <a:lstStyle/>
          <a:p>
            <a:endParaRPr lang="zh-CN" altLang="en-US"/>
          </a:p>
        </p:txBody>
      </p:sp>
      <p:sp>
        <p:nvSpPr>
          <p:cNvPr id="45086" name="未知"/>
          <p:cNvSpPr>
            <a:spLocks noChangeArrowheads="1"/>
          </p:cNvSpPr>
          <p:nvPr/>
        </p:nvSpPr>
        <p:spPr bwMode="auto">
          <a:xfrm>
            <a:off x="5164138" y="2824163"/>
            <a:ext cx="881062" cy="1270000"/>
          </a:xfrm>
          <a:custGeom>
            <a:cxnLst>
              <a:cxn ang="0">
                <a:pos x="0" y="800"/>
              </a:cxn>
              <a:cxn ang="0">
                <a:pos x="64" y="640"/>
              </a:cxn>
              <a:cxn ang="0">
                <a:pos x="139" y="598"/>
              </a:cxn>
              <a:cxn ang="0">
                <a:pos x="160" y="406"/>
              </a:cxn>
              <a:cxn ang="0">
                <a:pos x="224" y="267"/>
              </a:cxn>
              <a:cxn ang="0">
                <a:pos x="278" y="150"/>
              </a:cxn>
              <a:cxn ang="0">
                <a:pos x="299" y="86"/>
              </a:cxn>
              <a:cxn ang="0">
                <a:pos x="331" y="64"/>
              </a:cxn>
              <a:cxn ang="0">
                <a:pos x="502" y="32"/>
              </a:cxn>
              <a:cxn ang="0">
                <a:pos x="534" y="22"/>
              </a:cxn>
              <a:cxn ang="0">
                <a:pos x="555" y="0"/>
              </a:cxn>
            </a:cxnLst>
            <a:rect l="0" t="0" r="r" b="b"/>
            <a:pathLst>
              <a:path w="555" h="800">
                <a:moveTo>
                  <a:pt x="0" y="800"/>
                </a:moveTo>
                <a:cubicBezTo>
                  <a:pt x="14" y="761"/>
                  <a:pt x="27" y="671"/>
                  <a:pt x="64" y="640"/>
                </a:cubicBezTo>
                <a:cubicBezTo>
                  <a:pt x="86" y="622"/>
                  <a:pt x="115" y="614"/>
                  <a:pt x="139" y="598"/>
                </a:cubicBezTo>
                <a:cubicBezTo>
                  <a:pt x="169" y="509"/>
                  <a:pt x="139" y="606"/>
                  <a:pt x="160" y="406"/>
                </a:cubicBezTo>
                <a:cubicBezTo>
                  <a:pt x="165" y="354"/>
                  <a:pt x="203" y="313"/>
                  <a:pt x="224" y="267"/>
                </a:cubicBezTo>
                <a:cubicBezTo>
                  <a:pt x="246" y="218"/>
                  <a:pt x="241" y="185"/>
                  <a:pt x="278" y="150"/>
                </a:cubicBezTo>
                <a:cubicBezTo>
                  <a:pt x="285" y="129"/>
                  <a:pt x="292" y="107"/>
                  <a:pt x="299" y="86"/>
                </a:cubicBezTo>
                <a:cubicBezTo>
                  <a:pt x="303" y="74"/>
                  <a:pt x="319" y="69"/>
                  <a:pt x="331" y="64"/>
                </a:cubicBezTo>
                <a:cubicBezTo>
                  <a:pt x="395" y="35"/>
                  <a:pt x="427" y="40"/>
                  <a:pt x="502" y="32"/>
                </a:cubicBezTo>
                <a:cubicBezTo>
                  <a:pt x="513" y="29"/>
                  <a:pt x="524" y="28"/>
                  <a:pt x="534" y="22"/>
                </a:cubicBezTo>
                <a:cubicBezTo>
                  <a:pt x="543" y="17"/>
                  <a:pt x="555" y="0"/>
                  <a:pt x="555" y="0"/>
                </a:cubicBezTo>
              </a:path>
            </a:pathLst>
          </a:custGeom>
          <a:noFill/>
          <a:ln w="38100">
            <a:solidFill>
              <a:srgbClr val="006600"/>
            </a:solidFill>
            <a:round/>
            <a:tailEnd type="stealth" w="med" len="lg"/>
          </a:ln>
        </p:spPr>
        <p:txBody>
          <a:bodyPr/>
          <a:lstStyle/>
          <a:p>
            <a:endParaRPr lang="zh-CN" altLang="en-US"/>
          </a:p>
        </p:txBody>
      </p:sp>
      <p:sp>
        <p:nvSpPr>
          <p:cNvPr id="45087" name="未知"/>
          <p:cNvSpPr>
            <a:spLocks noChangeArrowheads="1"/>
          </p:cNvSpPr>
          <p:nvPr/>
        </p:nvSpPr>
        <p:spPr bwMode="auto">
          <a:xfrm>
            <a:off x="5757863" y="2744788"/>
            <a:ext cx="287337" cy="536575"/>
          </a:xfrm>
          <a:custGeom>
            <a:cxnLst>
              <a:cxn ang="0">
                <a:pos x="181" y="29"/>
              </a:cxn>
              <a:cxn ang="0">
                <a:pos x="42" y="29"/>
              </a:cxn>
              <a:cxn ang="0">
                <a:pos x="32" y="82"/>
              </a:cxn>
              <a:cxn ang="0">
                <a:pos x="21" y="114"/>
              </a:cxn>
              <a:cxn ang="0">
                <a:pos x="0" y="338"/>
              </a:cxn>
            </a:cxnLst>
            <a:rect l="0" t="0" r="r" b="b"/>
            <a:pathLst>
              <a:path w="181" h="338">
                <a:moveTo>
                  <a:pt x="181" y="29"/>
                </a:moveTo>
                <a:cubicBezTo>
                  <a:pt x="136" y="17"/>
                  <a:pt x="90" y="0"/>
                  <a:pt x="42" y="29"/>
                </a:cubicBezTo>
                <a:cubicBezTo>
                  <a:pt x="27" y="38"/>
                  <a:pt x="36" y="65"/>
                  <a:pt x="32" y="82"/>
                </a:cubicBezTo>
                <a:cubicBezTo>
                  <a:pt x="29" y="93"/>
                  <a:pt x="25" y="103"/>
                  <a:pt x="21" y="114"/>
                </a:cubicBezTo>
                <a:cubicBezTo>
                  <a:pt x="10" y="333"/>
                  <a:pt x="61" y="277"/>
                  <a:pt x="0" y="338"/>
                </a:cubicBezTo>
              </a:path>
            </a:pathLst>
          </a:custGeom>
          <a:noFill/>
          <a:ln w="38100">
            <a:solidFill>
              <a:srgbClr val="006600"/>
            </a:solidFill>
            <a:round/>
            <a:tailEnd type="stealth" w="med" len="lg"/>
          </a:ln>
        </p:spPr>
        <p:txBody>
          <a:bodyPr/>
          <a:lstStyle/>
          <a:p>
            <a:endParaRPr lang="zh-CN" altLang="en-US"/>
          </a:p>
        </p:txBody>
      </p:sp>
      <p:sp>
        <p:nvSpPr>
          <p:cNvPr id="45088" name="未知"/>
          <p:cNvSpPr>
            <a:spLocks noChangeArrowheads="1"/>
          </p:cNvSpPr>
          <p:nvPr/>
        </p:nvSpPr>
        <p:spPr bwMode="auto">
          <a:xfrm>
            <a:off x="538163" y="2192338"/>
            <a:ext cx="3556000" cy="2794000"/>
          </a:xfrm>
          <a:custGeom>
            <a:cxnLst>
              <a:cxn ang="0">
                <a:pos x="2240" y="0"/>
              </a:cxn>
              <a:cxn ang="0">
                <a:pos x="2165" y="75"/>
              </a:cxn>
              <a:cxn ang="0">
                <a:pos x="1995" y="224"/>
              </a:cxn>
              <a:cxn ang="0">
                <a:pos x="1941" y="406"/>
              </a:cxn>
              <a:cxn ang="0">
                <a:pos x="1877" y="587"/>
              </a:cxn>
              <a:cxn ang="0">
                <a:pos x="1824" y="1003"/>
              </a:cxn>
              <a:cxn ang="0">
                <a:pos x="1749" y="1291"/>
              </a:cxn>
              <a:cxn ang="0">
                <a:pos x="1696" y="1355"/>
              </a:cxn>
              <a:cxn ang="0">
                <a:pos x="1653" y="1504"/>
              </a:cxn>
              <a:cxn ang="0">
                <a:pos x="1600" y="1590"/>
              </a:cxn>
              <a:cxn ang="0">
                <a:pos x="1589" y="1696"/>
              </a:cxn>
              <a:cxn ang="0">
                <a:pos x="1493" y="1707"/>
              </a:cxn>
              <a:cxn ang="0">
                <a:pos x="1472" y="1739"/>
              </a:cxn>
              <a:cxn ang="0">
                <a:pos x="1408" y="1760"/>
              </a:cxn>
              <a:cxn ang="0">
                <a:pos x="1355" y="1750"/>
              </a:cxn>
              <a:cxn ang="0">
                <a:pos x="1269" y="1675"/>
              </a:cxn>
              <a:cxn ang="0">
                <a:pos x="1227" y="1579"/>
              </a:cxn>
              <a:cxn ang="0">
                <a:pos x="928" y="1504"/>
              </a:cxn>
              <a:cxn ang="0">
                <a:pos x="875" y="1462"/>
              </a:cxn>
              <a:cxn ang="0">
                <a:pos x="853" y="1430"/>
              </a:cxn>
              <a:cxn ang="0">
                <a:pos x="747" y="1398"/>
              </a:cxn>
              <a:cxn ang="0">
                <a:pos x="704" y="1387"/>
              </a:cxn>
              <a:cxn ang="0">
                <a:pos x="661" y="1366"/>
              </a:cxn>
              <a:cxn ang="0">
                <a:pos x="576" y="1355"/>
              </a:cxn>
              <a:cxn ang="0">
                <a:pos x="139" y="1366"/>
              </a:cxn>
              <a:cxn ang="0">
                <a:pos x="32" y="1398"/>
              </a:cxn>
              <a:cxn ang="0">
                <a:pos x="0" y="1408"/>
              </a:cxn>
            </a:cxnLst>
            <a:rect l="0" t="0" r="r" b="b"/>
            <a:pathLst>
              <a:path w="2240" h="1760">
                <a:moveTo>
                  <a:pt x="2240" y="0"/>
                </a:moveTo>
                <a:cubicBezTo>
                  <a:pt x="2213" y="28"/>
                  <a:pt x="2198" y="53"/>
                  <a:pt x="2165" y="75"/>
                </a:cubicBezTo>
                <a:cubicBezTo>
                  <a:pt x="2127" y="132"/>
                  <a:pt x="2062" y="203"/>
                  <a:pt x="1995" y="224"/>
                </a:cubicBezTo>
                <a:cubicBezTo>
                  <a:pt x="1948" y="271"/>
                  <a:pt x="1953" y="344"/>
                  <a:pt x="1941" y="406"/>
                </a:cubicBezTo>
                <a:cubicBezTo>
                  <a:pt x="1929" y="468"/>
                  <a:pt x="1913" y="535"/>
                  <a:pt x="1877" y="587"/>
                </a:cubicBezTo>
                <a:cubicBezTo>
                  <a:pt x="1833" y="727"/>
                  <a:pt x="1956" y="917"/>
                  <a:pt x="1824" y="1003"/>
                </a:cubicBezTo>
                <a:cubicBezTo>
                  <a:pt x="1821" y="1064"/>
                  <a:pt x="1848" y="1257"/>
                  <a:pt x="1749" y="1291"/>
                </a:cubicBezTo>
                <a:cubicBezTo>
                  <a:pt x="1728" y="1312"/>
                  <a:pt x="1708" y="1328"/>
                  <a:pt x="1696" y="1355"/>
                </a:cubicBezTo>
                <a:cubicBezTo>
                  <a:pt x="1676" y="1400"/>
                  <a:pt x="1678" y="1462"/>
                  <a:pt x="1653" y="1504"/>
                </a:cubicBezTo>
                <a:cubicBezTo>
                  <a:pt x="1634" y="1535"/>
                  <a:pt x="1613" y="1553"/>
                  <a:pt x="1600" y="1590"/>
                </a:cubicBezTo>
                <a:cubicBezTo>
                  <a:pt x="1596" y="1625"/>
                  <a:pt x="1613" y="1670"/>
                  <a:pt x="1589" y="1696"/>
                </a:cubicBezTo>
                <a:cubicBezTo>
                  <a:pt x="1567" y="1720"/>
                  <a:pt x="1523" y="1696"/>
                  <a:pt x="1493" y="1707"/>
                </a:cubicBezTo>
                <a:cubicBezTo>
                  <a:pt x="1481" y="1711"/>
                  <a:pt x="1483" y="1732"/>
                  <a:pt x="1472" y="1739"/>
                </a:cubicBezTo>
                <a:cubicBezTo>
                  <a:pt x="1453" y="1751"/>
                  <a:pt x="1408" y="1760"/>
                  <a:pt x="1408" y="1760"/>
                </a:cubicBezTo>
                <a:cubicBezTo>
                  <a:pt x="1390" y="1757"/>
                  <a:pt x="1372" y="1756"/>
                  <a:pt x="1355" y="1750"/>
                </a:cubicBezTo>
                <a:cubicBezTo>
                  <a:pt x="1320" y="1737"/>
                  <a:pt x="1303" y="1697"/>
                  <a:pt x="1269" y="1675"/>
                </a:cubicBezTo>
                <a:cubicBezTo>
                  <a:pt x="1261" y="1652"/>
                  <a:pt x="1250" y="1600"/>
                  <a:pt x="1227" y="1579"/>
                </a:cubicBezTo>
                <a:cubicBezTo>
                  <a:pt x="1143" y="1505"/>
                  <a:pt x="1033" y="1518"/>
                  <a:pt x="928" y="1504"/>
                </a:cubicBezTo>
                <a:cubicBezTo>
                  <a:pt x="869" y="1415"/>
                  <a:pt x="947" y="1518"/>
                  <a:pt x="875" y="1462"/>
                </a:cubicBezTo>
                <a:cubicBezTo>
                  <a:pt x="865" y="1454"/>
                  <a:pt x="863" y="1438"/>
                  <a:pt x="853" y="1430"/>
                </a:cubicBezTo>
                <a:cubicBezTo>
                  <a:pt x="818" y="1401"/>
                  <a:pt x="790" y="1406"/>
                  <a:pt x="747" y="1398"/>
                </a:cubicBezTo>
                <a:cubicBezTo>
                  <a:pt x="732" y="1395"/>
                  <a:pt x="718" y="1392"/>
                  <a:pt x="704" y="1387"/>
                </a:cubicBezTo>
                <a:cubicBezTo>
                  <a:pt x="689" y="1381"/>
                  <a:pt x="676" y="1370"/>
                  <a:pt x="661" y="1366"/>
                </a:cubicBezTo>
                <a:cubicBezTo>
                  <a:pt x="633" y="1359"/>
                  <a:pt x="604" y="1359"/>
                  <a:pt x="576" y="1355"/>
                </a:cubicBezTo>
                <a:cubicBezTo>
                  <a:pt x="430" y="1359"/>
                  <a:pt x="284" y="1357"/>
                  <a:pt x="139" y="1366"/>
                </a:cubicBezTo>
                <a:cubicBezTo>
                  <a:pt x="102" y="1368"/>
                  <a:pt x="68" y="1388"/>
                  <a:pt x="32" y="1398"/>
                </a:cubicBezTo>
                <a:cubicBezTo>
                  <a:pt x="21" y="1401"/>
                  <a:pt x="0" y="1408"/>
                  <a:pt x="0" y="1408"/>
                </a:cubicBezTo>
              </a:path>
            </a:pathLst>
          </a:custGeom>
          <a:noFill/>
          <a:ln w="38100">
            <a:solidFill>
              <a:srgbClr val="FF5050"/>
            </a:solidFill>
            <a:round/>
            <a:tailEnd type="stealth" w="med" len="lg"/>
          </a:ln>
        </p:spPr>
        <p:txBody>
          <a:bodyPr/>
          <a:lstStyle/>
          <a:p>
            <a:endParaRPr lang="zh-CN" altLang="en-US"/>
          </a:p>
        </p:txBody>
      </p:sp>
      <p:sp>
        <p:nvSpPr>
          <p:cNvPr id="45089" name="未知"/>
          <p:cNvSpPr>
            <a:spLocks noChangeArrowheads="1"/>
          </p:cNvSpPr>
          <p:nvPr/>
        </p:nvSpPr>
        <p:spPr bwMode="auto">
          <a:xfrm>
            <a:off x="3851275" y="1916113"/>
            <a:ext cx="5041900" cy="2376487"/>
          </a:xfrm>
          <a:custGeom>
            <a:cxnLst>
              <a:cxn ang="0">
                <a:pos x="3133" y="1298"/>
              </a:cxn>
              <a:cxn ang="0">
                <a:pos x="3069" y="1287"/>
              </a:cxn>
              <a:cxn ang="0">
                <a:pos x="3026" y="1063"/>
              </a:cxn>
              <a:cxn ang="0">
                <a:pos x="2813" y="914"/>
              </a:cxn>
              <a:cxn ang="0">
                <a:pos x="2770" y="861"/>
              </a:cxn>
              <a:cxn ang="0">
                <a:pos x="2525" y="818"/>
              </a:cxn>
              <a:cxn ang="0">
                <a:pos x="2472" y="722"/>
              </a:cxn>
              <a:cxn ang="0">
                <a:pos x="2333" y="637"/>
              </a:cxn>
              <a:cxn ang="0">
                <a:pos x="2141" y="669"/>
              </a:cxn>
              <a:cxn ang="0">
                <a:pos x="2034" y="978"/>
              </a:cxn>
              <a:cxn ang="0">
                <a:pos x="1800" y="1074"/>
              </a:cxn>
              <a:cxn ang="0">
                <a:pos x="1618" y="1127"/>
              </a:cxn>
              <a:cxn ang="0">
                <a:pos x="1512" y="1191"/>
              </a:cxn>
              <a:cxn ang="0">
                <a:pos x="1149" y="1245"/>
              </a:cxn>
              <a:cxn ang="0">
                <a:pos x="914" y="1277"/>
              </a:cxn>
              <a:cxn ang="0">
                <a:pos x="808" y="1309"/>
              </a:cxn>
              <a:cxn ang="0">
                <a:pos x="733" y="1373"/>
              </a:cxn>
              <a:cxn ang="0">
                <a:pos x="669" y="1394"/>
              </a:cxn>
              <a:cxn ang="0">
                <a:pos x="456" y="1330"/>
              </a:cxn>
              <a:cxn ang="0">
                <a:pos x="413" y="1181"/>
              </a:cxn>
              <a:cxn ang="0">
                <a:pos x="402" y="1149"/>
              </a:cxn>
              <a:cxn ang="0">
                <a:pos x="392" y="1117"/>
              </a:cxn>
              <a:cxn ang="0">
                <a:pos x="381" y="1085"/>
              </a:cxn>
              <a:cxn ang="0">
                <a:pos x="370" y="903"/>
              </a:cxn>
              <a:cxn ang="0">
                <a:pos x="338" y="893"/>
              </a:cxn>
              <a:cxn ang="0">
                <a:pos x="146" y="850"/>
              </a:cxn>
              <a:cxn ang="0">
                <a:pos x="136" y="722"/>
              </a:cxn>
              <a:cxn ang="0">
                <a:pos x="104" y="679"/>
              </a:cxn>
              <a:cxn ang="0">
                <a:pos x="29" y="562"/>
              </a:cxn>
              <a:cxn ang="0">
                <a:pos x="18" y="295"/>
              </a:cxn>
              <a:cxn ang="0">
                <a:pos x="104" y="231"/>
              </a:cxn>
              <a:cxn ang="0">
                <a:pos x="146" y="82"/>
              </a:cxn>
              <a:cxn ang="0">
                <a:pos x="178" y="7"/>
              </a:cxn>
            </a:cxnLst>
            <a:rect l="0" t="0" r="r" b="b"/>
            <a:pathLst>
              <a:path w="3133" h="1414">
                <a:moveTo>
                  <a:pt x="3133" y="1298"/>
                </a:moveTo>
                <a:cubicBezTo>
                  <a:pt x="3112" y="1294"/>
                  <a:pt x="3080" y="1305"/>
                  <a:pt x="3069" y="1287"/>
                </a:cubicBezTo>
                <a:cubicBezTo>
                  <a:pt x="3031" y="1225"/>
                  <a:pt x="3060" y="1131"/>
                  <a:pt x="3026" y="1063"/>
                </a:cubicBezTo>
                <a:cubicBezTo>
                  <a:pt x="2988" y="987"/>
                  <a:pt x="2879" y="957"/>
                  <a:pt x="2813" y="914"/>
                </a:cubicBezTo>
                <a:cubicBezTo>
                  <a:pt x="2807" y="905"/>
                  <a:pt x="2785" y="866"/>
                  <a:pt x="2770" y="861"/>
                </a:cubicBezTo>
                <a:cubicBezTo>
                  <a:pt x="2699" y="837"/>
                  <a:pt x="2601" y="831"/>
                  <a:pt x="2525" y="818"/>
                </a:cubicBezTo>
                <a:cubicBezTo>
                  <a:pt x="2508" y="792"/>
                  <a:pt x="2497" y="741"/>
                  <a:pt x="2472" y="722"/>
                </a:cubicBezTo>
                <a:cubicBezTo>
                  <a:pt x="2458" y="711"/>
                  <a:pt x="2359" y="645"/>
                  <a:pt x="2333" y="637"/>
                </a:cubicBezTo>
                <a:cubicBezTo>
                  <a:pt x="2257" y="643"/>
                  <a:pt x="2208" y="646"/>
                  <a:pt x="2141" y="669"/>
                </a:cubicBezTo>
                <a:cubicBezTo>
                  <a:pt x="2060" y="793"/>
                  <a:pt x="2191" y="924"/>
                  <a:pt x="2034" y="978"/>
                </a:cubicBezTo>
                <a:cubicBezTo>
                  <a:pt x="1955" y="1057"/>
                  <a:pt x="1910" y="1060"/>
                  <a:pt x="1800" y="1074"/>
                </a:cubicBezTo>
                <a:cubicBezTo>
                  <a:pt x="1732" y="1096"/>
                  <a:pt x="1692" y="1117"/>
                  <a:pt x="1618" y="1127"/>
                </a:cubicBezTo>
                <a:cubicBezTo>
                  <a:pt x="1576" y="1141"/>
                  <a:pt x="1551" y="1172"/>
                  <a:pt x="1512" y="1191"/>
                </a:cubicBezTo>
                <a:cubicBezTo>
                  <a:pt x="1406" y="1244"/>
                  <a:pt x="1255" y="1240"/>
                  <a:pt x="1149" y="1245"/>
                </a:cubicBezTo>
                <a:cubicBezTo>
                  <a:pt x="1072" y="1263"/>
                  <a:pt x="992" y="1266"/>
                  <a:pt x="914" y="1277"/>
                </a:cubicBezTo>
                <a:cubicBezTo>
                  <a:pt x="879" y="1288"/>
                  <a:pt x="843" y="1297"/>
                  <a:pt x="808" y="1309"/>
                </a:cubicBezTo>
                <a:cubicBezTo>
                  <a:pt x="795" y="1321"/>
                  <a:pt x="746" y="1367"/>
                  <a:pt x="733" y="1373"/>
                </a:cubicBezTo>
                <a:cubicBezTo>
                  <a:pt x="713" y="1383"/>
                  <a:pt x="669" y="1394"/>
                  <a:pt x="669" y="1394"/>
                </a:cubicBezTo>
                <a:cubicBezTo>
                  <a:pt x="581" y="1388"/>
                  <a:pt x="498" y="1414"/>
                  <a:pt x="456" y="1330"/>
                </a:cubicBezTo>
                <a:cubicBezTo>
                  <a:pt x="434" y="1286"/>
                  <a:pt x="429" y="1228"/>
                  <a:pt x="413" y="1181"/>
                </a:cubicBezTo>
                <a:cubicBezTo>
                  <a:pt x="409" y="1170"/>
                  <a:pt x="406" y="1160"/>
                  <a:pt x="402" y="1149"/>
                </a:cubicBezTo>
                <a:cubicBezTo>
                  <a:pt x="399" y="1138"/>
                  <a:pt x="395" y="1128"/>
                  <a:pt x="392" y="1117"/>
                </a:cubicBezTo>
                <a:cubicBezTo>
                  <a:pt x="388" y="1106"/>
                  <a:pt x="381" y="1085"/>
                  <a:pt x="381" y="1085"/>
                </a:cubicBezTo>
                <a:cubicBezTo>
                  <a:pt x="377" y="1024"/>
                  <a:pt x="383" y="962"/>
                  <a:pt x="370" y="903"/>
                </a:cubicBezTo>
                <a:cubicBezTo>
                  <a:pt x="368" y="892"/>
                  <a:pt x="348" y="897"/>
                  <a:pt x="338" y="893"/>
                </a:cubicBezTo>
                <a:cubicBezTo>
                  <a:pt x="218" y="840"/>
                  <a:pt x="330" y="866"/>
                  <a:pt x="146" y="850"/>
                </a:cubicBezTo>
                <a:cubicBezTo>
                  <a:pt x="143" y="807"/>
                  <a:pt x="146" y="764"/>
                  <a:pt x="136" y="722"/>
                </a:cubicBezTo>
                <a:cubicBezTo>
                  <a:pt x="132" y="705"/>
                  <a:pt x="113" y="694"/>
                  <a:pt x="104" y="679"/>
                </a:cubicBezTo>
                <a:cubicBezTo>
                  <a:pt x="78" y="634"/>
                  <a:pt x="74" y="592"/>
                  <a:pt x="29" y="562"/>
                </a:cubicBezTo>
                <a:cubicBezTo>
                  <a:pt x="1" y="481"/>
                  <a:pt x="0" y="378"/>
                  <a:pt x="18" y="295"/>
                </a:cubicBezTo>
                <a:cubicBezTo>
                  <a:pt x="26" y="260"/>
                  <a:pt x="104" y="231"/>
                  <a:pt x="104" y="231"/>
                </a:cubicBezTo>
                <a:cubicBezTo>
                  <a:pt x="139" y="177"/>
                  <a:pt x="137" y="151"/>
                  <a:pt x="146" y="82"/>
                </a:cubicBezTo>
                <a:cubicBezTo>
                  <a:pt x="157" y="0"/>
                  <a:pt x="132" y="7"/>
                  <a:pt x="178" y="7"/>
                </a:cubicBezTo>
              </a:path>
            </a:pathLst>
          </a:custGeom>
          <a:noFill/>
          <a:ln w="38100">
            <a:solidFill>
              <a:srgbClr val="FF5050"/>
            </a:solidFill>
            <a:round/>
            <a:tailEnd type="stealth" w="med" len="lg"/>
          </a:ln>
        </p:spPr>
        <p:txBody>
          <a:bodyPr/>
          <a:lstStyle/>
          <a:p>
            <a:endParaRPr lang="zh-CN" altLang="en-US"/>
          </a:p>
        </p:txBody>
      </p:sp>
      <p:sp>
        <p:nvSpPr>
          <p:cNvPr id="13340" name="Text Box 34"/>
          <p:cNvSpPr txBox="1">
            <a:spLocks noChangeArrowheads="1"/>
          </p:cNvSpPr>
          <p:nvPr/>
        </p:nvSpPr>
        <p:spPr bwMode="auto">
          <a:xfrm>
            <a:off x="3505200" y="3222625"/>
            <a:ext cx="762000" cy="457200"/>
          </a:xfrm>
          <a:prstGeom prst="rect">
            <a:avLst/>
          </a:prstGeom>
          <a:noFill/>
          <a:ln w="9525">
            <a:noFill/>
            <a:miter lim="800000"/>
          </a:ln>
        </p:spPr>
        <p:txBody>
          <a:bodyPr lIns="90000" tIns="46800" rIns="90000" bIns="46800">
            <a:spAutoFit/>
          </a:bodyPr>
          <a:lstStyle/>
          <a:p>
            <a:pPr algn="ctr"/>
            <a:r>
              <a:rPr lang="zh-CN" altLang="en-US" sz="2400">
                <a:solidFill>
                  <a:schemeClr val="bg1"/>
                </a:solidFill>
                <a:latin typeface="Times New Roman" panose="02020603050405020304" pitchFamily="18" charset="0"/>
                <a:ea typeface="宋体" panose="02010600030101010101" pitchFamily="2" charset="-122"/>
              </a:rPr>
              <a:t>西</a:t>
            </a:r>
            <a:endParaRPr lang="zh-CN" altLang="en-US" sz="2400">
              <a:solidFill>
                <a:schemeClr val="bg1"/>
              </a:solidFill>
              <a:latin typeface="Times New Roman" panose="02020603050405020304" pitchFamily="18" charset="0"/>
              <a:ea typeface="宋体" panose="02010600030101010101" pitchFamily="2" charset="-122"/>
            </a:endParaRPr>
          </a:p>
        </p:txBody>
      </p:sp>
      <p:sp>
        <p:nvSpPr>
          <p:cNvPr id="13341" name="Text Box 35"/>
          <p:cNvSpPr txBox="1">
            <a:spLocks noChangeArrowheads="1"/>
          </p:cNvSpPr>
          <p:nvPr/>
        </p:nvSpPr>
        <p:spPr bwMode="auto">
          <a:xfrm>
            <a:off x="4114800" y="3908425"/>
            <a:ext cx="533400" cy="457200"/>
          </a:xfrm>
          <a:prstGeom prst="rect">
            <a:avLst/>
          </a:prstGeom>
          <a:noFill/>
          <a:ln w="9525">
            <a:noFill/>
            <a:miter lim="800000"/>
          </a:ln>
        </p:spPr>
        <p:txBody>
          <a:bodyPr lIns="90000" tIns="46800" rIns="90000" bIns="46800">
            <a:spAutoFit/>
          </a:bodyPr>
          <a:lstStyle/>
          <a:p>
            <a:pPr algn="ctr"/>
            <a:r>
              <a:rPr lang="zh-CN" altLang="en-US" sz="2400">
                <a:solidFill>
                  <a:schemeClr val="bg1"/>
                </a:solidFill>
                <a:latin typeface="Times New Roman" panose="02020603050405020304" pitchFamily="18" charset="0"/>
                <a:ea typeface="宋体" panose="02010600030101010101" pitchFamily="2" charset="-122"/>
              </a:rPr>
              <a:t>洋</a:t>
            </a:r>
            <a:endParaRPr lang="zh-CN" altLang="en-US" sz="2400">
              <a:solidFill>
                <a:schemeClr val="bg1"/>
              </a:solidFill>
              <a:latin typeface="Times New Roman" panose="02020603050405020304" pitchFamily="18" charset="0"/>
              <a:ea typeface="宋体" panose="02010600030101010101" pitchFamily="2" charset="-122"/>
            </a:endParaRPr>
          </a:p>
        </p:txBody>
      </p:sp>
      <p:sp>
        <p:nvSpPr>
          <p:cNvPr id="13342" name="Text Box 36"/>
          <p:cNvSpPr txBox="1">
            <a:spLocks noChangeArrowheads="1"/>
          </p:cNvSpPr>
          <p:nvPr/>
        </p:nvSpPr>
        <p:spPr bwMode="auto">
          <a:xfrm>
            <a:off x="7620000" y="2689225"/>
            <a:ext cx="1219200" cy="457200"/>
          </a:xfrm>
          <a:prstGeom prst="rect">
            <a:avLst/>
          </a:prstGeom>
          <a:noFill/>
          <a:ln w="9525">
            <a:noFill/>
            <a:miter lim="800000"/>
          </a:ln>
        </p:spPr>
        <p:txBody>
          <a:bodyPr lIns="90000" tIns="46800" rIns="90000" bIns="46800">
            <a:spAutoFit/>
          </a:bodyPr>
          <a:lstStyle/>
          <a:p>
            <a:pPr algn="ctr"/>
            <a:r>
              <a:rPr lang="zh-CN" altLang="en-US" sz="2400">
                <a:solidFill>
                  <a:schemeClr val="bg1"/>
                </a:solidFill>
                <a:latin typeface="Times New Roman" panose="02020603050405020304" pitchFamily="18" charset="0"/>
                <a:ea typeface="宋体" panose="02010600030101010101" pitchFamily="2" charset="-122"/>
              </a:rPr>
              <a:t>太平洋</a:t>
            </a:r>
            <a:endParaRPr lang="zh-CN" altLang="en-US" sz="2400">
              <a:solidFill>
                <a:schemeClr val="bg1"/>
              </a:solidFill>
              <a:latin typeface="Times New Roman" panose="02020603050405020304" pitchFamily="18" charset="0"/>
              <a:ea typeface="宋体" panose="02010600030101010101" pitchFamily="2" charset="-122"/>
            </a:endParaRPr>
          </a:p>
        </p:txBody>
      </p:sp>
      <p:grpSp>
        <p:nvGrpSpPr>
          <p:cNvPr id="4" name="Group 37"/>
          <p:cNvGrpSpPr/>
          <p:nvPr/>
        </p:nvGrpSpPr>
        <p:grpSpPr>
          <a:xfrm>
            <a:off x="4953000" y="4114800"/>
            <a:ext cx="1295400" cy="396875"/>
            <a:chExt cx="816" cy="250"/>
          </a:xfrm>
        </p:grpSpPr>
        <p:sp>
          <p:nvSpPr>
            <p:cNvPr id="45094" name="Oval 38"/>
            <p:cNvSpPr>
              <a:spLocks noChangeArrowheads="1"/>
            </p:cNvSpPr>
            <p:nvPr/>
          </p:nvSpPr>
          <p:spPr bwMode="auto">
            <a:xfrm>
              <a:off x="48" y="0"/>
              <a:ext cx="96" cy="96"/>
            </a:xfrm>
            <a:prstGeom prst="ellipse">
              <a:avLst/>
            </a:prstGeom>
            <a:solidFill>
              <a:srgbClr val="FF3300"/>
            </a:solidFill>
            <a:ln w="9525">
              <a:noFill/>
              <a:round/>
            </a:ln>
            <a:effectLst>
              <a:outerShdw dist="35921" dir="2700000" algn="ctr" rotWithShape="0">
                <a:srgbClr val="C0C0C0"/>
              </a:outerShdw>
            </a:effectLst>
          </p:spPr>
          <p:txBody>
            <a:bodyPr wrap="none" lIns="90000" tIns="46800" rIns="90000" bIns="46800" anchor="ctr"/>
            <a:lstStyle/>
            <a:p>
              <a:pPr>
                <a:defRPr/>
              </a:pPr>
              <a:endParaRPr lang="zh-CN" altLang="en-US"/>
            </a:p>
          </p:txBody>
        </p:sp>
        <p:sp>
          <p:nvSpPr>
            <p:cNvPr id="13345" name="Text Box 39"/>
            <p:cNvSpPr txBox="1">
              <a:spLocks noChangeArrowheads="1"/>
            </p:cNvSpPr>
            <p:nvPr/>
          </p:nvSpPr>
          <p:spPr bwMode="auto">
            <a:xfrm>
              <a:off x="0" y="0"/>
              <a:ext cx="816" cy="250"/>
            </a:xfrm>
            <a:prstGeom prst="rect">
              <a:avLst/>
            </a:prstGeom>
            <a:noFill/>
            <a:ln w="9525">
              <a:noFill/>
              <a:miter lim="800000"/>
            </a:ln>
          </p:spPr>
          <p:txBody>
            <a:bodyPr lIns="90000" tIns="46800" rIns="90000" bIns="46800">
              <a:spAutoFit/>
            </a:bodyPr>
            <a:lstStyle/>
            <a:p>
              <a:pPr algn="ctr"/>
              <a:r>
                <a:rPr lang="zh-CN" altLang="en-US" sz="2000">
                  <a:solidFill>
                    <a:srgbClr val="FF3300"/>
                  </a:solidFill>
                  <a:latin typeface="Times New Roman" panose="02020603050405020304" pitchFamily="18" charset="0"/>
                  <a:ea typeface="宋体" panose="02010600030101010101" pitchFamily="2" charset="-122"/>
                </a:rPr>
                <a:t>好望角</a:t>
              </a:r>
              <a:endParaRPr lang="zh-CN" altLang="en-US" sz="2000">
                <a:solidFill>
                  <a:srgbClr val="FF3300"/>
                </a:solidFill>
                <a:latin typeface="Times New Roman" pitchFamily="18" charset="0"/>
                <a:ea typeface="宋体" panose="02010600030101010101" pitchFamily="2" charset="-122"/>
              </a:endParaRPr>
            </a:p>
          </p:txBody>
        </p:sp>
      </p:grpSp>
      <p:pic>
        <p:nvPicPr>
          <p:cNvPr id="45096" name="Picture 40"/>
          <p:cNvPicPr>
            <a:picLocks noChangeAspect="1" noChangeArrowheads="1"/>
          </p:cNvPicPr>
          <p:nvPr/>
        </p:nvPicPr>
        <p:blipFill>
          <a:blip r:embed="rId2"/>
          <a:stretch>
            <a:fillRect/>
          </a:stretch>
        </p:blipFill>
        <p:spPr bwMode="auto">
          <a:xfrm>
            <a:off x="4716463" y="3933825"/>
            <a:ext cx="455612" cy="576263"/>
          </a:xfrm>
          <a:prstGeom prst="rect">
            <a:avLst/>
          </a:prstGeom>
          <a:noFill/>
          <a:ln w="9525">
            <a:noFill/>
            <a:miter lim="800000"/>
          </a:ln>
        </p:spPr>
      </p:pic>
      <p:sp>
        <p:nvSpPr>
          <p:cNvPr id="45097" name="AutoShape 41"/>
          <p:cNvSpPr>
            <a:spLocks noChangeArrowheads="1"/>
          </p:cNvSpPr>
          <p:nvPr/>
        </p:nvSpPr>
        <p:spPr bwMode="auto">
          <a:xfrm>
            <a:off x="3132138" y="5300663"/>
            <a:ext cx="1676400" cy="457200"/>
          </a:xfrm>
          <a:prstGeom prst="wedgeRectCallout">
            <a:avLst>
              <a:gd name="adj1" fmla="val -58523"/>
              <a:gd name="adj2" fmla="val -150694"/>
            </a:avLst>
          </a:prstGeom>
          <a:solidFill>
            <a:srgbClr val="FF99CC"/>
          </a:solidFill>
          <a:ln w="9525">
            <a:solidFill>
              <a:schemeClr val="tx1"/>
            </a:solidFill>
            <a:miter lim="800000"/>
          </a:ln>
        </p:spPr>
        <p:txBody>
          <a:bodyPr/>
          <a:lstStyle/>
          <a:p>
            <a:pPr algn="ctr">
              <a:spcBef>
                <a:spcPct val="0"/>
              </a:spcBef>
            </a:pPr>
            <a:r>
              <a:rPr lang="zh-CN" altLang="en-US" sz="2000">
                <a:latin typeface="Times New Roman" panose="02020603050405020304" pitchFamily="18" charset="0"/>
                <a:ea typeface="宋体" panose="02010600030101010101" pitchFamily="2" charset="-122"/>
              </a:rPr>
              <a:t>麦哲伦海峡</a:t>
            </a:r>
            <a:endParaRPr lang="zh-CN" altLang="en-US" sz="2000">
              <a:latin typeface="Times New Roman" pitchFamily="18" charset="0"/>
              <a:ea typeface="宋体" panose="02010600030101010101" pitchFamily="2" charset="-122"/>
            </a:endParaRPr>
          </a:p>
        </p:txBody>
      </p:sp>
      <p:pic>
        <p:nvPicPr>
          <p:cNvPr id="45098" name="Picture 42" descr="3"/>
          <p:cNvPicPr>
            <a:picLocks noChangeAspect="1" noChangeArrowheads="1"/>
          </p:cNvPicPr>
          <p:nvPr/>
        </p:nvPicPr>
        <p:blipFill>
          <a:blip r:embed="rId3"/>
          <a:stretch>
            <a:fillRect/>
          </a:stretch>
        </p:blipFill>
        <p:spPr bwMode="auto">
          <a:xfrm>
            <a:off x="3935413" y="1628775"/>
            <a:ext cx="504825" cy="392113"/>
          </a:xfrm>
          <a:prstGeom prst="rect">
            <a:avLst/>
          </a:prstGeom>
          <a:noFill/>
          <a:ln w="9525">
            <a:noFill/>
            <a:miter lim="800000"/>
          </a:ln>
        </p:spPr>
      </p:pic>
      <p:pic>
        <p:nvPicPr>
          <p:cNvPr id="45099" name="Picture 43" descr="3"/>
          <p:cNvPicPr>
            <a:picLocks noChangeAspect="1" noChangeArrowheads="1"/>
          </p:cNvPicPr>
          <p:nvPr/>
        </p:nvPicPr>
        <p:blipFill>
          <a:blip r:embed="rId3"/>
          <a:stretch>
            <a:fillRect/>
          </a:stretch>
        </p:blipFill>
        <p:spPr bwMode="auto">
          <a:xfrm>
            <a:off x="3924300" y="1557338"/>
            <a:ext cx="504825" cy="392112"/>
          </a:xfrm>
          <a:prstGeom prst="rect">
            <a:avLst/>
          </a:prstGeom>
          <a:noFill/>
          <a:ln w="9525">
            <a:noFill/>
            <a:miter lim="800000"/>
          </a:ln>
        </p:spPr>
      </p:pic>
      <p:pic>
        <p:nvPicPr>
          <p:cNvPr id="45100" name="Picture 44" descr="3"/>
          <p:cNvPicPr>
            <a:picLocks noChangeAspect="1" noChangeArrowheads="1"/>
          </p:cNvPicPr>
          <p:nvPr/>
        </p:nvPicPr>
        <p:blipFill>
          <a:blip r:embed="rId3"/>
          <a:stretch>
            <a:fillRect/>
          </a:stretch>
        </p:blipFill>
        <p:spPr bwMode="auto">
          <a:xfrm>
            <a:off x="3990975" y="1628775"/>
            <a:ext cx="504825" cy="392113"/>
          </a:xfrm>
          <a:prstGeom prst="rect">
            <a:avLst/>
          </a:prstGeom>
          <a:noFill/>
          <a:ln w="9525">
            <a:noFill/>
            <a:miter lim="800000"/>
          </a:ln>
        </p:spPr>
      </p:pic>
      <p:pic>
        <p:nvPicPr>
          <p:cNvPr id="45101" name="Picture 45" descr="3"/>
          <p:cNvPicPr>
            <a:picLocks noChangeAspect="1" noChangeArrowheads="1"/>
          </p:cNvPicPr>
          <p:nvPr/>
        </p:nvPicPr>
        <p:blipFill>
          <a:blip r:embed="rId3"/>
          <a:stretch>
            <a:fillRect/>
          </a:stretch>
        </p:blipFill>
        <p:spPr bwMode="auto">
          <a:xfrm>
            <a:off x="3838575" y="1757363"/>
            <a:ext cx="504825" cy="392112"/>
          </a:xfrm>
          <a:prstGeom prst="rect">
            <a:avLst/>
          </a:prstGeom>
          <a:noFill/>
          <a:ln w="9525">
            <a:noFill/>
            <a:miter lim="800000"/>
          </a:ln>
        </p:spPr>
      </p:pic>
      <p:pic>
        <p:nvPicPr>
          <p:cNvPr id="45102" name="Picture 46" descr="3"/>
          <p:cNvPicPr>
            <a:picLocks noChangeAspect="1" noChangeArrowheads="1"/>
          </p:cNvPicPr>
          <p:nvPr/>
        </p:nvPicPr>
        <p:blipFill>
          <a:blip r:embed="rId3"/>
          <a:stretch>
            <a:fillRect/>
          </a:stretch>
        </p:blipFill>
        <p:spPr bwMode="auto">
          <a:xfrm>
            <a:off x="8686800" y="3898900"/>
            <a:ext cx="504825" cy="392113"/>
          </a:xfrm>
          <a:prstGeom prst="rect">
            <a:avLst/>
          </a:prstGeom>
          <a:noFill/>
          <a:ln w="9525">
            <a:noFill/>
            <a:miter lim="800000"/>
          </a:ln>
        </p:spPr>
      </p:pic>
      <p:grpSp>
        <p:nvGrpSpPr>
          <p:cNvPr id="5" name="Group 47"/>
          <p:cNvGrpSpPr/>
          <p:nvPr/>
        </p:nvGrpSpPr>
        <p:grpSpPr>
          <a:xfrm>
            <a:off x="396875" y="620713"/>
            <a:ext cx="1079500" cy="1368425"/>
            <a:chExt cx="930" cy="1152"/>
          </a:xfrm>
        </p:grpSpPr>
        <p:pic>
          <p:nvPicPr>
            <p:cNvPr id="13354" name="Picture 48" descr="phoenix07292599"/>
            <p:cNvPicPr>
              <a:picLocks noChangeAspect="1" noChangeArrowheads="1"/>
            </p:cNvPicPr>
            <p:nvPr/>
          </p:nvPicPr>
          <p:blipFill>
            <a:blip r:embed="rId4"/>
            <a:stretch>
              <a:fillRect/>
            </a:stretch>
          </p:blipFill>
          <p:spPr bwMode="auto">
            <a:xfrm>
              <a:off x="0" y="0"/>
              <a:ext cx="930" cy="1152"/>
            </a:xfrm>
            <a:prstGeom prst="rect">
              <a:avLst/>
            </a:prstGeom>
            <a:noFill/>
            <a:ln w="9525">
              <a:noFill/>
              <a:miter lim="800000"/>
            </a:ln>
          </p:spPr>
        </p:pic>
        <p:sp>
          <p:nvSpPr>
            <p:cNvPr id="13355" name="Text Box 49"/>
            <p:cNvSpPr txBox="1">
              <a:spLocks noChangeArrowheads="1"/>
            </p:cNvSpPr>
            <p:nvPr/>
          </p:nvSpPr>
          <p:spPr bwMode="auto">
            <a:xfrm>
              <a:off x="96" y="864"/>
              <a:ext cx="768" cy="288"/>
            </a:xfrm>
            <a:prstGeom prst="rect">
              <a:avLst/>
            </a:prstGeom>
            <a:noFill/>
            <a:ln w="9525">
              <a:noFill/>
              <a:miter lim="800000"/>
            </a:ln>
          </p:spPr>
          <p:txBody>
            <a:bodyPr>
              <a:spAutoFit/>
            </a:bodyPr>
            <a:lstStyle/>
            <a:p>
              <a:r>
                <a:rPr lang="zh-CN" altLang="en-US" sz="1800">
                  <a:latin typeface="Arial" panose="020b0604020202020204" pitchFamily="34" charset="0"/>
                  <a:ea typeface="宋体" panose="02010600030101010101" pitchFamily="2" charset="-122"/>
                </a:rPr>
                <a:t>哥伦布</a:t>
              </a:r>
              <a:endParaRPr lang="zh-CN" altLang="en-US" sz="1800">
                <a:latin typeface="Arial" panose="020b0604020202020204" pitchFamily="34" charset="0"/>
                <a:ea typeface="宋体" panose="02010600030101010101" pitchFamily="2" charset="-122"/>
              </a:endParaRPr>
            </a:p>
          </p:txBody>
        </p:sp>
      </p:grpSp>
      <p:grpSp>
        <p:nvGrpSpPr>
          <p:cNvPr id="6" name="Group 50"/>
          <p:cNvGrpSpPr/>
          <p:nvPr/>
        </p:nvGrpSpPr>
        <p:grpSpPr>
          <a:xfrm>
            <a:off x="468313" y="4797425"/>
            <a:ext cx="1150937" cy="1079500"/>
            <a:chExt cx="1104" cy="1104"/>
          </a:xfrm>
        </p:grpSpPr>
        <p:pic>
          <p:nvPicPr>
            <p:cNvPr id="13357" name="Picture 51" descr="抵押时">
              <a:hlinkClick r:id="rId6" action="ppaction://hlinksldjump"/>
            </p:cNvPr>
            <p:cNvPicPr>
              <a:picLocks noChangeAspect="1" noChangeArrowheads="1"/>
            </p:cNvPicPr>
            <p:nvPr/>
          </p:nvPicPr>
          <p:blipFill>
            <a:blip r:embed="rId5"/>
            <a:stretch>
              <a:fillRect/>
            </a:stretch>
          </p:blipFill>
          <p:spPr bwMode="auto">
            <a:xfrm>
              <a:off x="0" y="0"/>
              <a:ext cx="1104" cy="1104"/>
            </a:xfrm>
            <a:prstGeom prst="rect">
              <a:avLst/>
            </a:prstGeom>
            <a:noFill/>
            <a:ln w="9525">
              <a:noFill/>
              <a:miter lim="800000"/>
            </a:ln>
          </p:spPr>
        </p:pic>
        <p:sp>
          <p:nvSpPr>
            <p:cNvPr id="13358" name="Rectangle 52"/>
            <p:cNvSpPr>
              <a:spLocks noChangeArrowheads="1"/>
            </p:cNvSpPr>
            <p:nvPr/>
          </p:nvSpPr>
          <p:spPr bwMode="auto">
            <a:xfrm>
              <a:off x="96" y="48"/>
              <a:ext cx="348" cy="748"/>
            </a:xfrm>
            <a:prstGeom prst="rect">
              <a:avLst/>
            </a:prstGeom>
            <a:noFill/>
            <a:ln w="9525">
              <a:noFill/>
              <a:miter lim="800000"/>
            </a:ln>
          </p:spPr>
          <p:txBody>
            <a:bodyPr>
              <a:spAutoFit/>
            </a:bodyPr>
            <a:lstStyle/>
            <a:p>
              <a:pPr>
                <a:spcBef>
                  <a:spcPct val="0"/>
                </a:spcBef>
              </a:pPr>
              <a:r>
                <a:rPr lang="zh-CN" altLang="en-US" sz="1800">
                  <a:latin typeface="Arial" panose="020b0604020202020204" pitchFamily="34" charset="0"/>
                  <a:ea typeface="宋体" panose="02010600030101010101" pitchFamily="2" charset="-122"/>
                </a:rPr>
                <a:t>迪亚士</a:t>
              </a:r>
              <a:endParaRPr lang="zh-CN" altLang="en-US" sz="1800">
                <a:latin typeface="Arial" panose="020b0604020202020204" pitchFamily="34" charset="0"/>
                <a:ea typeface="宋体" panose="02010600030101010101" pitchFamily="2" charset="-122"/>
              </a:endParaRPr>
            </a:p>
          </p:txBody>
        </p:sp>
      </p:grpSp>
      <p:grpSp>
        <p:nvGrpSpPr>
          <p:cNvPr id="7" name="Group 53"/>
          <p:cNvGrpSpPr/>
          <p:nvPr/>
        </p:nvGrpSpPr>
        <p:grpSpPr>
          <a:xfrm>
            <a:off x="7669213" y="549275"/>
            <a:ext cx="1223962" cy="1223963"/>
            <a:chExt cx="1053" cy="1253"/>
          </a:xfrm>
        </p:grpSpPr>
        <p:pic>
          <p:nvPicPr>
            <p:cNvPr id="13360" name="Picture 54" descr="2004102912252904"/>
            <p:cNvPicPr>
              <a:picLocks noChangeAspect="1" noChangeArrowheads="1"/>
            </p:cNvPicPr>
            <p:nvPr/>
          </p:nvPicPr>
          <p:blipFill>
            <a:blip r:embed="rId7"/>
            <a:stretch>
              <a:fillRect/>
            </a:stretch>
          </p:blipFill>
          <p:spPr bwMode="auto">
            <a:xfrm>
              <a:off x="0" y="0"/>
              <a:ext cx="1053" cy="1253"/>
            </a:xfrm>
            <a:prstGeom prst="rect">
              <a:avLst/>
            </a:prstGeom>
            <a:noFill/>
            <a:ln w="9525">
              <a:noFill/>
              <a:miter lim="800000"/>
            </a:ln>
          </p:spPr>
        </p:pic>
        <p:sp>
          <p:nvSpPr>
            <p:cNvPr id="13361" name="Text Box 55"/>
            <p:cNvSpPr txBox="1">
              <a:spLocks noChangeArrowheads="1"/>
            </p:cNvSpPr>
            <p:nvPr/>
          </p:nvSpPr>
          <p:spPr bwMode="auto">
            <a:xfrm>
              <a:off x="141" y="912"/>
              <a:ext cx="720" cy="288"/>
            </a:xfrm>
            <a:prstGeom prst="rect">
              <a:avLst/>
            </a:prstGeom>
            <a:noFill/>
            <a:ln w="9525">
              <a:noFill/>
              <a:miter lim="800000"/>
            </a:ln>
          </p:spPr>
          <p:txBody>
            <a:bodyPr>
              <a:spAutoFit/>
            </a:bodyPr>
            <a:lstStyle/>
            <a:p>
              <a:r>
                <a:rPr lang="zh-CN" altLang="en-US" sz="1600">
                  <a:latin typeface="Arial" panose="020b0604020202020204" pitchFamily="34" charset="0"/>
                  <a:ea typeface="宋体" panose="02010600030101010101" pitchFamily="2" charset="-122"/>
                </a:rPr>
                <a:t>达伽马</a:t>
              </a:r>
              <a:endParaRPr lang="zh-CN" altLang="en-US" sz="1600">
                <a:latin typeface="Arial" panose="020b0604020202020204" pitchFamily="34" charset="0"/>
                <a:ea typeface="宋体" panose="02010600030101010101" pitchFamily="2" charset="-122"/>
              </a:endParaRPr>
            </a:p>
          </p:txBody>
        </p:sp>
      </p:grpSp>
      <p:pic>
        <p:nvPicPr>
          <p:cNvPr id="45112" name="Picture 56" descr="麦哲伦"/>
          <p:cNvPicPr>
            <a:picLocks noChangeAspect="1" noChangeArrowheads="1"/>
          </p:cNvPicPr>
          <p:nvPr/>
        </p:nvPicPr>
        <p:blipFill>
          <a:blip r:embed="rId8"/>
          <a:stretch>
            <a:fillRect/>
          </a:stretch>
        </p:blipFill>
        <p:spPr bwMode="auto">
          <a:xfrm>
            <a:off x="7524750" y="4724400"/>
            <a:ext cx="1147763" cy="1223963"/>
          </a:xfrm>
          <a:prstGeom prst="rect">
            <a:avLst/>
          </a:prstGeom>
          <a:noFill/>
          <a:ln w="9525">
            <a:noFill/>
            <a:miter lim="800000"/>
          </a:ln>
        </p:spPr>
      </p:pic>
      <p:sp>
        <p:nvSpPr>
          <p:cNvPr id="45113" name="未知"/>
          <p:cNvSpPr>
            <a:spLocks noChangeArrowheads="1"/>
          </p:cNvSpPr>
          <p:nvPr/>
        </p:nvSpPr>
        <p:spPr bwMode="auto">
          <a:xfrm>
            <a:off x="2982913" y="2090738"/>
            <a:ext cx="1157287" cy="482600"/>
          </a:xfrm>
          <a:custGeom>
            <a:cxnLst>
              <a:cxn ang="0">
                <a:pos x="0" y="281"/>
              </a:cxn>
              <a:cxn ang="0">
                <a:pos x="106" y="270"/>
              </a:cxn>
              <a:cxn ang="0">
                <a:pos x="138" y="217"/>
              </a:cxn>
              <a:cxn ang="0">
                <a:pos x="181" y="164"/>
              </a:cxn>
              <a:cxn ang="0">
                <a:pos x="234" y="78"/>
              </a:cxn>
              <a:cxn ang="0">
                <a:pos x="480" y="25"/>
              </a:cxn>
              <a:cxn ang="0">
                <a:pos x="736" y="4"/>
              </a:cxn>
            </a:cxnLst>
            <a:rect l="0" t="0" r="r" b="b"/>
            <a:pathLst>
              <a:path w="736" h="304">
                <a:moveTo>
                  <a:pt x="0" y="281"/>
                </a:moveTo>
                <a:cubicBezTo>
                  <a:pt x="35" y="277"/>
                  <a:pt x="72" y="279"/>
                  <a:pt x="106" y="270"/>
                </a:cubicBezTo>
                <a:cubicBezTo>
                  <a:pt x="134" y="263"/>
                  <a:pt x="127" y="235"/>
                  <a:pt x="138" y="217"/>
                </a:cubicBezTo>
                <a:cubicBezTo>
                  <a:pt x="204" y="108"/>
                  <a:pt x="111" y="304"/>
                  <a:pt x="181" y="164"/>
                </a:cubicBezTo>
                <a:cubicBezTo>
                  <a:pt x="194" y="138"/>
                  <a:pt x="203" y="92"/>
                  <a:pt x="234" y="78"/>
                </a:cubicBezTo>
                <a:cubicBezTo>
                  <a:pt x="312" y="43"/>
                  <a:pt x="396" y="34"/>
                  <a:pt x="480" y="25"/>
                </a:cubicBezTo>
                <a:cubicBezTo>
                  <a:pt x="576" y="0"/>
                  <a:pt x="618" y="4"/>
                  <a:pt x="736" y="4"/>
                </a:cubicBezTo>
              </a:path>
            </a:pathLst>
          </a:custGeom>
          <a:noFill/>
          <a:ln w="28575">
            <a:solidFill>
              <a:srgbClr val="CC0099"/>
            </a:solidFill>
            <a:round/>
            <a:tailEnd type="stealth" w="med" len="lg"/>
          </a:ln>
        </p:spPr>
        <p:txBody>
          <a:bodyPr/>
          <a:lstStyle/>
          <a:p>
            <a:endParaRPr lang="zh-CN" altLang="en-US"/>
          </a:p>
        </p:txBody>
      </p:sp>
      <p:sp>
        <p:nvSpPr>
          <p:cNvPr id="13364" name="Text Box 58"/>
          <p:cNvSpPr txBox="1">
            <a:spLocks noChangeArrowheads="1"/>
          </p:cNvSpPr>
          <p:nvPr/>
        </p:nvSpPr>
        <p:spPr bwMode="auto">
          <a:xfrm>
            <a:off x="3117850" y="2384425"/>
            <a:ext cx="452438" cy="457200"/>
          </a:xfrm>
          <a:prstGeom prst="rect">
            <a:avLst/>
          </a:prstGeom>
          <a:noFill/>
          <a:ln w="9525">
            <a:noFill/>
            <a:miter lim="800000"/>
          </a:ln>
        </p:spPr>
        <p:txBody>
          <a:bodyPr lIns="90000" tIns="46800" rIns="90000" bIns="46800">
            <a:spAutoFit/>
          </a:bodyPr>
          <a:lstStyle/>
          <a:p>
            <a:pPr algn="ctr"/>
            <a:r>
              <a:rPr lang="zh-CN" altLang="en-US" sz="2400">
                <a:solidFill>
                  <a:schemeClr val="bg1"/>
                </a:solidFill>
                <a:latin typeface="Times New Roman" panose="02020603050405020304" pitchFamily="18" charset="0"/>
                <a:ea typeface="宋体" panose="02010600030101010101" pitchFamily="2" charset="-122"/>
              </a:rPr>
              <a:t>大</a:t>
            </a:r>
            <a:endParaRPr lang="zh-CN" altLang="en-US" sz="2400">
              <a:solidFill>
                <a:schemeClr val="bg1"/>
              </a:solidFill>
              <a:latin typeface="Times New Roman" panose="02020603050405020304" pitchFamily="18" charset="0"/>
              <a:ea typeface="宋体" panose="02010600030101010101" pitchFamily="2" charset="-122"/>
            </a:endParaRPr>
          </a:p>
        </p:txBody>
      </p:sp>
      <p:sp>
        <p:nvSpPr>
          <p:cNvPr id="13403" name="Text Box 135"/>
          <p:cNvSpPr txBox="1">
            <a:spLocks noChangeArrowheads="1"/>
          </p:cNvSpPr>
          <p:nvPr/>
        </p:nvSpPr>
        <p:spPr bwMode="auto">
          <a:xfrm>
            <a:off x="0" y="6453188"/>
            <a:ext cx="9144000" cy="457200"/>
          </a:xfrm>
          <a:prstGeom prst="rect">
            <a:avLst/>
          </a:prstGeom>
          <a:solidFill>
            <a:srgbClr val="B2B2B2"/>
          </a:solidFill>
          <a:ln w="9525">
            <a:noFill/>
            <a:miter lim="800000"/>
          </a:ln>
          <a:effectLst>
            <a:prstShdw prst="shdw17" dist="17961" dir="2700000">
              <a:srgbClr val="6B6B6B"/>
            </a:prstShdw>
          </a:effectLst>
        </p:spPr>
        <p:txBody>
          <a:bodyPr>
            <a:spAutoFit/>
          </a:bodyPr>
          <a:lstStyle/>
          <a:p>
            <a:endParaRPr lang="zh-CN" altLang="en-US" sz="2400">
              <a:latin typeface="宋体" panose="02010600030101010101" pitchFamily="2" charset="-122"/>
              <a:ea typeface="宋体" panose="02010600030101010101" pitchFamily="2" charset="-122"/>
            </a:endParaRPr>
          </a:p>
        </p:txBody>
      </p:sp>
      <p:sp>
        <p:nvSpPr>
          <p:cNvPr id="45193" name="Text Box 137"/>
          <p:cNvSpPr txBox="1">
            <a:spLocks noChangeArrowheads="1"/>
          </p:cNvSpPr>
          <p:nvPr/>
        </p:nvSpPr>
        <p:spPr bwMode="auto">
          <a:xfrm>
            <a:off x="395288" y="6453188"/>
            <a:ext cx="8280400" cy="457200"/>
          </a:xfrm>
          <a:prstGeom prst="rect">
            <a:avLst/>
          </a:prstGeom>
          <a:noFill/>
          <a:ln w="9525">
            <a:noFill/>
            <a:miter lim="800000"/>
          </a:ln>
          <a:effectLst>
            <a:prstShdw prst="shdw17" dist="17961" dir="2700000">
              <a:srgbClr val="375D80"/>
            </a:prstShdw>
          </a:effectLst>
        </p:spPr>
        <p:txBody>
          <a:bodyPr>
            <a:spAutoFit/>
          </a:bodyPr>
          <a:lstStyle/>
          <a:p>
            <a:r>
              <a:rPr lang="zh-CN" altLang="en-US" sz="2400">
                <a:solidFill>
                  <a:srgbClr val="FF0000"/>
                </a:solidFill>
                <a:latin typeface="宋体" panose="02010600030101010101" pitchFamily="2" charset="-122"/>
                <a:ea typeface="宋体" panose="02010600030101010101" pitchFamily="2" charset="-122"/>
              </a:rPr>
              <a:t>          葡萄牙支持的向东；西班牙支持的向西</a:t>
            </a:r>
            <a:endParaRPr lang="zh-CN" altLang="en-US" sz="2400">
              <a:solidFill>
                <a:srgbClr val="FF0000"/>
              </a:solidFill>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par>
                                <p:cTn id="13" presetID="22" presetClass="entr" presetSubtype="4" fill="hold" nodeType="withEffect">
                                  <p:stCondLst>
                                    <p:cond delay="0"/>
                                  </p:stCondLst>
                                  <p:childTnLst>
                                    <p:set>
                                      <p:cBhvr>
                                        <p:cTn id="14" dur="1" fill="hold">
                                          <p:stCondLst>
                                            <p:cond delay="0"/>
                                          </p:stCondLst>
                                        </p:cTn>
                                        <p:tgtEl>
                                          <p:spTgt spid="45101"/>
                                        </p:tgtEl>
                                        <p:attrNameLst>
                                          <p:attrName>style.visibility</p:attrName>
                                        </p:attrNameLst>
                                      </p:cBhvr>
                                      <p:to>
                                        <p:strVal val="visible"/>
                                      </p:to>
                                    </p:set>
                                    <p:animEffect transition="in" filter="wipe(down)">
                                      <p:cBhvr>
                                        <p:cTn id="15" dur="500"/>
                                        <p:tgtEl>
                                          <p:spTgt spid="45101"/>
                                        </p:tgtEl>
                                      </p:cBhvr>
                                    </p:animEffect>
                                  </p:childTnLst>
                                </p:cTn>
                              </p:par>
                            </p:childTnLst>
                          </p:cTn>
                        </p:par>
                        <p:par>
                          <p:cTn id="16" fill="hold" nodeType="afterGroup">
                            <p:stCondLst>
                              <p:cond delay="500"/>
                            </p:stCondLst>
                            <p:childTnLst>
                              <p:par>
                                <p:cTn id="17" presetID="0" presetClass="path" presetSubtype="0" accel="50000" decel="50000" fill="hold" nodeType="afterEffect">
                                  <p:stCondLst>
                                    <p:cond delay="0"/>
                                  </p:stCondLst>
                                  <p:childTnLst>
                                    <p:animMotion origin="layout" path="M 1.38889E-06 5.89595E-06 C -0.00504 0.00995 -0.01007 0.02012 -0.01424 0.0296 C -0.0184 0.03908 -0.02344 0.04648 -0.02535 0.05712 C -0.02726 0.06775 -0.02535 0.07885 -0.02535 0.09319 C -0.02535 0.10752 -0.02691 0.13111 -0.02535 0.14382 C -0.02379 0.15654 -0.0224 0.1651 -0.0158 0.16926 C -0.0092 0.17342 0.00694 0.16602 0.01441 0.16926 C 0.02187 0.17249 0.02396 0.18082 0.02865 0.18822 C 0.03333 0.19562 0.03941 0.20648 0.04288 0.21365 C 0.04635 0.22082 0.04774 0.22174 0.04931 0.23053 C 0.05087 0.23932 0.04983 0.25434 0.05243 0.26637 C 0.05503 0.27839 0.05955 0.29157 0.0651 0.30244 C 0.07066 0.3133 0.07969 0.32741 0.08576 0.33203 C 0.09184 0.33666 0.09896 0.33018 0.10156 0.32995" pathEditMode="relative" rAng="0" ptsTypes="aaaaaaaaaaaaaA">
                                      <p:cBhvr>
                                        <p:cTn id="18" dur="3000" fill="hold"/>
                                        <p:tgtEl>
                                          <p:spTgt spid="45101"/>
                                        </p:tgtEl>
                                        <p:attrNameLst>
                                          <p:attrName>ppt_x</p:attrName>
                                          <p:attrName>ppt_y</p:attrName>
                                        </p:attrNameLst>
                                      </p:cBhvr>
                                      <p:rCtr x="0" y="0"/>
                                    </p:animMotion>
                                  </p:childTnLst>
                                  <p:subTnLst>
                                    <p:set>
                                      <p:cBhvr override="childStyle">
                                        <p:cTn dur="1" fill="hold" display="0" masterRel="sameClick" afterEffect="1">
                                          <p:stCondLst>
                                            <p:cond evt="end" delay="0">
                                              <p:tn val="17"/>
                                            </p:cond>
                                          </p:stCondLst>
                                        </p:cTn>
                                        <p:tgtEl>
                                          <p:spTgt spid="45101"/>
                                        </p:tgtEl>
                                        <p:attrNameLst>
                                          <p:attrName>style.visibility</p:attrName>
                                        </p:attrNameLst>
                                      </p:cBhvr>
                                      <p:to>
                                        <p:strVal val="hidden"/>
                                      </p:to>
                                    </p:set>
                                  </p:subTnLst>
                                </p:cTn>
                              </p:par>
                              <p:par>
                                <p:cTn id="19" presetID="9"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ssolve">
                                      <p:cBhvr>
                                        <p:cTn id="21" dur="500"/>
                                        <p:tgtEl>
                                          <p:spTgt spid="4"/>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45084"/>
                                        </p:tgtEl>
                                        <p:attrNameLst>
                                          <p:attrName>style.visibility</p:attrName>
                                        </p:attrNameLst>
                                      </p:cBhvr>
                                      <p:to>
                                        <p:strVal val="visible"/>
                                      </p:to>
                                    </p:set>
                                    <p:animEffect transition="in" filter="wipe(up)">
                                      <p:cBhvr>
                                        <p:cTn id="24" dur="3000"/>
                                        <p:tgtEl>
                                          <p:spTgt spid="45084"/>
                                        </p:tgtEl>
                                      </p:cBhvr>
                                    </p:animEffect>
                                  </p:childTnLst>
                                </p:cTn>
                              </p:par>
                              <p:par>
                                <p:cTn id="25" presetID="9" presetClass="entr" presetSubtype="0" fill="hold" nodeType="withEffect">
                                  <p:stCondLst>
                                    <p:cond delay="0"/>
                                  </p:stCondLst>
                                  <p:childTnLst>
                                    <p:set>
                                      <p:cBhvr>
                                        <p:cTn id="26" dur="1" fill="hold">
                                          <p:stCondLst>
                                            <p:cond delay="0"/>
                                          </p:stCondLst>
                                        </p:cTn>
                                        <p:tgtEl>
                                          <p:spTgt spid="45096"/>
                                        </p:tgtEl>
                                        <p:attrNameLst>
                                          <p:attrName>style.visibility</p:attrName>
                                        </p:attrNameLst>
                                      </p:cBhvr>
                                      <p:to>
                                        <p:strVal val="visible"/>
                                      </p:to>
                                    </p:set>
                                    <p:animEffect transition="in" filter="dissolve">
                                      <p:cBhvr>
                                        <p:cTn id="27" dur="500"/>
                                        <p:tgtEl>
                                          <p:spTgt spid="4509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ox(in)">
                                      <p:cBhvr>
                                        <p:cTn id="32" dur="500"/>
                                        <p:tgtEl>
                                          <p:spTgt spid="5"/>
                                        </p:tgtEl>
                                      </p:cBhvr>
                                    </p:animEffect>
                                  </p:childTnLst>
                                </p:cTn>
                              </p:par>
                              <p:par>
                                <p:cTn id="33" presetID="22" presetClass="entr" presetSubtype="4" fill="hold" nodeType="withEffect">
                                  <p:stCondLst>
                                    <p:cond delay="0"/>
                                  </p:stCondLst>
                                  <p:childTnLst>
                                    <p:set>
                                      <p:cBhvr>
                                        <p:cTn id="34" dur="1" fill="hold">
                                          <p:stCondLst>
                                            <p:cond delay="0"/>
                                          </p:stCondLst>
                                        </p:cTn>
                                        <p:tgtEl>
                                          <p:spTgt spid="45099"/>
                                        </p:tgtEl>
                                        <p:attrNameLst>
                                          <p:attrName>style.visibility</p:attrName>
                                        </p:attrNameLst>
                                      </p:cBhvr>
                                      <p:to>
                                        <p:strVal val="visible"/>
                                      </p:to>
                                    </p:set>
                                    <p:animEffect transition="in" filter="wipe(down)">
                                      <p:cBhvr>
                                        <p:cTn id="35" dur="500"/>
                                        <p:tgtEl>
                                          <p:spTgt spid="45099"/>
                                        </p:tgtEl>
                                      </p:cBhvr>
                                    </p:animEffect>
                                  </p:childTnLst>
                                </p:cTn>
                              </p:par>
                            </p:childTnLst>
                          </p:cTn>
                        </p:par>
                        <p:par>
                          <p:cTn id="36" fill="hold" nodeType="afterGroup">
                            <p:stCondLst>
                              <p:cond delay="500"/>
                            </p:stCondLst>
                            <p:childTnLst>
                              <p:par>
                                <p:cTn id="37" presetID="0" presetClass="path" presetSubtype="0" accel="50000" decel="50000" fill="hold" nodeType="afterEffect">
                                  <p:stCondLst>
                                    <p:cond delay="0"/>
                                  </p:stCondLst>
                                  <p:childTnLst>
                                    <p:animMotion origin="layout" path="M 0.00191 0.03264 C 0.00365 0.0338 -8.33333E-07 0.04167 -0.00364 0.0456 C -0.00729 0.04954 -0.01424 0.05371 -0.01962 0.05579 C -0.025 0.05787 -0.03021 0.05648 -0.03559 0.05857 C -0.04097 0.06065 -0.04271 0.06551 -0.05156 0.06783 C -0.06042 0.07014 -0.0783 0.0713 -0.08906 0.07246 C -0.09983 0.07361 -0.10868 0.07361 -0.11614 0.07431 C -0.12361 0.075 -0.13038 0.07454 -0.13351 0.07616 C -0.13663 0.07778 -0.13299 0.08009 -0.13489 0.08357 C -0.1368 0.08704 -0.14583 0.09375 -0.14531 0.09653 C -0.14479 0.09931 -0.13611 0.1 -0.13142 0.10023 C -0.12674 0.10046 -0.12014 0.10093 -0.11684 0.09838 C -0.11354 0.09583 -0.11406 0.09051 -0.11198 0.08542 C -0.10989 0.08033 -0.10712 0.07199 -0.10434 0.0669 C -0.10156 0.06181 -0.1033 0.0588 -0.09531 0.05486 C -0.08733 0.05093 -0.06736 0.0463 -0.05642 0.04375 C -0.04549 0.04121 -0.03646 0.04005 -0.02934 0.03912 C -0.02222 0.0382 -0.0191 0.03935 -0.01406 0.0382 C -0.00903 0.03704 0.00017 0.03148 0.00191 0.03264 Z" pathEditMode="relative" rAng="0" ptsTypes="aaaaaaaaaaaaaaaaaaa">
                                      <p:cBhvr>
                                        <p:cTn id="38" dur="5000" fill="hold"/>
                                        <p:tgtEl>
                                          <p:spTgt spid="45099"/>
                                        </p:tgtEl>
                                        <p:attrNameLst>
                                          <p:attrName>ppt_x</p:attrName>
                                          <p:attrName>ppt_y</p:attrName>
                                        </p:attrNameLst>
                                      </p:cBhvr>
                                      <p:rCtr x="-65" y="34"/>
                                    </p:animMotion>
                                  </p:childTnLst>
                                  <p:subTnLst>
                                    <p:set>
                                      <p:cBhvr override="childStyle">
                                        <p:cTn dur="1" fill="hold" display="0" masterRel="nextClick" afterEffect="1"/>
                                        <p:tgtEl>
                                          <p:spTgt spid="45099"/>
                                        </p:tgtEl>
                                        <p:attrNameLst>
                                          <p:attrName>style.visibility</p:attrName>
                                        </p:attrNameLst>
                                      </p:cBhvr>
                                      <p:to>
                                        <p:strVal val="hidden"/>
                                      </p:to>
                                    </p:set>
                                  </p:subTnLst>
                                </p:cTn>
                              </p:par>
                              <p:par>
                                <p:cTn id="39" presetID="22" presetClass="entr" presetSubtype="2" fill="hold" grpId="0" nodeType="withEffect">
                                  <p:stCondLst>
                                    <p:cond delay="0"/>
                                  </p:stCondLst>
                                  <p:childTnLst>
                                    <p:set>
                                      <p:cBhvr>
                                        <p:cTn id="40" dur="1" fill="hold">
                                          <p:stCondLst>
                                            <p:cond delay="0"/>
                                          </p:stCondLst>
                                        </p:cTn>
                                        <p:tgtEl>
                                          <p:spTgt spid="45083"/>
                                        </p:tgtEl>
                                        <p:attrNameLst>
                                          <p:attrName>style.visibility</p:attrName>
                                        </p:attrNameLst>
                                      </p:cBhvr>
                                      <p:to>
                                        <p:strVal val="visible"/>
                                      </p:to>
                                    </p:set>
                                    <p:animEffect transition="in" filter="wipe(right)">
                                      <p:cBhvr>
                                        <p:cTn id="41" dur="3000"/>
                                        <p:tgtEl>
                                          <p:spTgt spid="45083"/>
                                        </p:tgtEl>
                                      </p:cBhvr>
                                    </p:animEffect>
                                  </p:childTnLst>
                                </p:cTn>
                              </p:par>
                              <p:par>
                                <p:cTn id="42" presetID="22" presetClass="entr" presetSubtype="8" fill="hold" grpId="0" nodeType="withEffect">
                                  <p:stCondLst>
                                    <p:cond delay="2500"/>
                                  </p:stCondLst>
                                  <p:childTnLst>
                                    <p:set>
                                      <p:cBhvr>
                                        <p:cTn id="43" dur="1" fill="hold">
                                          <p:stCondLst>
                                            <p:cond delay="0"/>
                                          </p:stCondLst>
                                        </p:cTn>
                                        <p:tgtEl>
                                          <p:spTgt spid="45113"/>
                                        </p:tgtEl>
                                        <p:attrNameLst>
                                          <p:attrName>style.visibility</p:attrName>
                                        </p:attrNameLst>
                                      </p:cBhvr>
                                      <p:to>
                                        <p:strVal val="visible"/>
                                      </p:to>
                                    </p:set>
                                    <p:animEffect transition="in" filter="wipe(left)">
                                      <p:cBhvr>
                                        <p:cTn id="44" dur="2000"/>
                                        <p:tgtEl>
                                          <p:spTgt spid="45113"/>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8" presetClass="entr" presetSubtype="16" fill="hold"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diamond(in)">
                                      <p:cBhvr>
                                        <p:cTn id="49" dur="500"/>
                                        <p:tgtEl>
                                          <p:spTgt spid="7"/>
                                        </p:tgtEl>
                                      </p:cBhvr>
                                    </p:animEffect>
                                  </p:childTnLst>
                                </p:cTn>
                              </p:par>
                              <p:par>
                                <p:cTn id="50" presetID="22" presetClass="entr" presetSubtype="4" fill="hold" nodeType="withEffect">
                                  <p:stCondLst>
                                    <p:cond delay="0"/>
                                  </p:stCondLst>
                                  <p:childTnLst>
                                    <p:set>
                                      <p:cBhvr>
                                        <p:cTn id="51" dur="1" fill="hold">
                                          <p:stCondLst>
                                            <p:cond delay="0"/>
                                          </p:stCondLst>
                                        </p:cTn>
                                        <p:tgtEl>
                                          <p:spTgt spid="45100"/>
                                        </p:tgtEl>
                                        <p:attrNameLst>
                                          <p:attrName>style.visibility</p:attrName>
                                        </p:attrNameLst>
                                      </p:cBhvr>
                                      <p:to>
                                        <p:strVal val="visible"/>
                                      </p:to>
                                    </p:set>
                                    <p:animEffect transition="in" filter="wipe(down)">
                                      <p:cBhvr>
                                        <p:cTn id="52" dur="500"/>
                                        <p:tgtEl>
                                          <p:spTgt spid="45100"/>
                                        </p:tgtEl>
                                      </p:cBhvr>
                                    </p:animEffect>
                                  </p:childTnLst>
                                </p:cTn>
                              </p:par>
                            </p:childTnLst>
                          </p:cTn>
                        </p:par>
                        <p:par>
                          <p:cTn id="53" fill="hold" nodeType="afterGroup">
                            <p:stCondLst>
                              <p:cond delay="500"/>
                            </p:stCondLst>
                            <p:childTnLst>
                              <p:par>
                                <p:cTn id="54" presetID="0" presetClass="path" presetSubtype="0" accel="50000" decel="50000" fill="hold" nodeType="afterEffect">
                                  <p:stCondLst>
                                    <p:cond delay="0"/>
                                  </p:stCondLst>
                                  <p:childTnLst>
                                    <p:animMotion origin="layout" path="M -0.01059 0.03195 C -0.0151 0.03449 -0.01961 0.03704 -0.02309 0.04121 C -0.02656 0.04537 -0.02899 0.05185 -0.03142 0.05695 C -0.03385 0.06204 -0.03472 0.06783 -0.03767 0.07176 C -0.04062 0.0757 -0.04583 0.0757 -0.04948 0.08009 C -0.05312 0.08449 -0.05677 0.09097 -0.0592 0.09769 C -0.06163 0.1044 -0.06371 0.11459 -0.06406 0.12084 C -0.06441 0.12709 -0.06354 0.13148 -0.06128 0.13565 C -0.05902 0.13982 -0.05347 0.14213 -0.05086 0.14584 C -0.04826 0.14954 -0.04739 0.15185 -0.046 0.15787 C -0.04461 0.16389 -0.04236 0.17477 -0.04253 0.18195 C -0.0427 0.18912 -0.04514 0.19514 -0.0467 0.20046 C -0.04826 0.20579 -0.05243 0.20486 -0.05156 0.21435 C -0.05069 0.22384 -0.04444 0.24584 -0.04184 0.25787 C -0.03923 0.26991 -0.03836 0.28125 -0.03559 0.28658 C -0.03281 0.2919 -0.02882 0.28681 -0.02517 0.28935 C -0.02152 0.2919 -0.01736 0.29931 -0.01336 0.30232 C -0.00937 0.30533 -0.00451 0.3044 -0.00156 0.30787 C 0.00139 0.31134 0.00243 0.31968 0.00469 0.32361 C 0.00695 0.32755 0.01111 0.32847 0.01233 0.33195 C 0.01355 0.33542 0.0073 0.33935 0.01233 0.34398 C 0.01736 0.34861 0.03247 0.35718 0.04289 0.35972 C 0.0533 0.36227 0.06615 0.35903 0.07483 0.3588 C 0.08351 0.35857 0.09046 0.36227 0.09497 0.35787 C 0.09948 0.35347 0.09983 0.34236 0.10191 0.33287 C 0.104 0.32338 0.10313 0.30903 0.10747 0.30139 C 0.11181 0.29375 0.12414 0.29398 0.12761 0.2875 C 0.13108 0.28102 0.12726 0.27315 0.1283 0.2625 C 0.12934 0.25185 0.13056 0.23634 0.13386 0.22361 C 0.13716 0.21088 0.1441 0.19653 0.14775 0.18658 C 0.15139 0.17662 0.14983 0.16875 0.15608 0.16343 C 0.16233 0.1581 0.17778 0.15834 0.18525 0.15509 C 0.19271 0.15185 0.19983 0.14653 0.20122 0.14398 C 0.20261 0.14144 0.19757 0.14005 0.19358 0.13935 C 0.18959 0.13866 0.18125 0.13959 0.17761 0.14028 C 0.17396 0.14097 0.17361 0.13218 0.17205 0.14398 C 0.17049 0.15579 0.16945 0.18357 0.16858 0.21158" pathEditMode="relative" rAng="0" ptsTypes="aaaaaaaaaaaaaaaaaaaaaaaaaaaaaaaaaaaaA">
                                      <p:cBhvr>
                                        <p:cTn id="55" dur="7000" fill="hold"/>
                                        <p:tgtEl>
                                          <p:spTgt spid="45100"/>
                                        </p:tgtEl>
                                        <p:attrNameLst>
                                          <p:attrName>ppt_x</p:attrName>
                                          <p:attrName>ppt_y</p:attrName>
                                        </p:attrNameLst>
                                      </p:cBhvr>
                                      <p:rCtr x="0" y="0"/>
                                    </p:animMotion>
                                  </p:childTnLst>
                                  <p:subTnLst>
                                    <p:set>
                                      <p:cBhvr override="childStyle">
                                        <p:cTn dur="1" fill="hold" display="0" masterRel="nextClick" afterEffect="1"/>
                                        <p:tgtEl>
                                          <p:spTgt spid="45100"/>
                                        </p:tgtEl>
                                        <p:attrNameLst>
                                          <p:attrName>style.visibility</p:attrName>
                                        </p:attrNameLst>
                                      </p:cBhvr>
                                      <p:to>
                                        <p:strVal val="hidden"/>
                                      </p:to>
                                    </p:set>
                                  </p:subTnLst>
                                </p:cTn>
                              </p:par>
                              <p:par>
                                <p:cTn id="56" presetID="22" presetClass="entr" presetSubtype="1" fill="hold" grpId="0" nodeType="withEffect">
                                  <p:stCondLst>
                                    <p:cond delay="0"/>
                                  </p:stCondLst>
                                  <p:childTnLst>
                                    <p:set>
                                      <p:cBhvr>
                                        <p:cTn id="57" dur="1" fill="hold">
                                          <p:stCondLst>
                                            <p:cond delay="0"/>
                                          </p:stCondLst>
                                        </p:cTn>
                                        <p:tgtEl>
                                          <p:spTgt spid="45085"/>
                                        </p:tgtEl>
                                        <p:attrNameLst>
                                          <p:attrName>style.visibility</p:attrName>
                                        </p:attrNameLst>
                                      </p:cBhvr>
                                      <p:to>
                                        <p:strVal val="visible"/>
                                      </p:to>
                                    </p:set>
                                    <p:animEffect transition="in" filter="wipe(up)">
                                      <p:cBhvr>
                                        <p:cTn id="58" dur="4000"/>
                                        <p:tgtEl>
                                          <p:spTgt spid="45085"/>
                                        </p:tgtEl>
                                      </p:cBhvr>
                                    </p:animEffect>
                                  </p:childTnLst>
                                </p:cTn>
                              </p:par>
                              <p:par>
                                <p:cTn id="59" presetID="22" presetClass="entr" presetSubtype="4" fill="hold" grpId="0" nodeType="withEffect">
                                  <p:stCondLst>
                                    <p:cond delay="3700"/>
                                  </p:stCondLst>
                                  <p:childTnLst>
                                    <p:set>
                                      <p:cBhvr>
                                        <p:cTn id="60" dur="1" fill="hold">
                                          <p:stCondLst>
                                            <p:cond delay="0"/>
                                          </p:stCondLst>
                                        </p:cTn>
                                        <p:tgtEl>
                                          <p:spTgt spid="45086"/>
                                        </p:tgtEl>
                                        <p:attrNameLst>
                                          <p:attrName>style.visibility</p:attrName>
                                        </p:attrNameLst>
                                      </p:cBhvr>
                                      <p:to>
                                        <p:strVal val="visible"/>
                                      </p:to>
                                    </p:set>
                                    <p:animEffect transition="in" filter="wipe(down)">
                                      <p:cBhvr>
                                        <p:cTn id="61" dur="1000"/>
                                        <p:tgtEl>
                                          <p:spTgt spid="45086"/>
                                        </p:tgtEl>
                                      </p:cBhvr>
                                    </p:animEffect>
                                  </p:childTnLst>
                                </p:cTn>
                              </p:par>
                              <p:par>
                                <p:cTn id="62" presetID="22" presetClass="entr" presetSubtype="1" fill="hold" grpId="0" nodeType="withEffect">
                                  <p:stCondLst>
                                    <p:cond delay="5000"/>
                                  </p:stCondLst>
                                  <p:childTnLst>
                                    <p:set>
                                      <p:cBhvr>
                                        <p:cTn id="63" dur="1" fill="hold">
                                          <p:stCondLst>
                                            <p:cond delay="0"/>
                                          </p:stCondLst>
                                        </p:cTn>
                                        <p:tgtEl>
                                          <p:spTgt spid="45087"/>
                                        </p:tgtEl>
                                        <p:attrNameLst>
                                          <p:attrName>style.visibility</p:attrName>
                                        </p:attrNameLst>
                                      </p:cBhvr>
                                      <p:to>
                                        <p:strVal val="visible"/>
                                      </p:to>
                                    </p:set>
                                    <p:animEffect transition="in" filter="wipe(up)">
                                      <p:cBhvr>
                                        <p:cTn id="64" dur="2000"/>
                                        <p:tgtEl>
                                          <p:spTgt spid="45087"/>
                                        </p:tgtEl>
                                      </p:cBhvr>
                                    </p:animEffect>
                                  </p:childTnLst>
                                </p:cTn>
                              </p:par>
                            </p:childTnLst>
                          </p:cTn>
                        </p:par>
                      </p:childTnLst>
                    </p:cTn>
                  </p:par>
                  <p:par>
                    <p:cTn id="65" fill="hold" nodeType="clickPar">
                      <p:stCondLst>
                        <p:cond delay="indefinite"/>
                      </p:stCondLst>
                      <p:childTnLst>
                        <p:par>
                          <p:cTn id="66" fill="hold" nodeType="afterGroup">
                            <p:stCondLst>
                              <p:cond delay="0"/>
                            </p:stCondLst>
                            <p:childTnLst>
                              <p:par>
                                <p:cTn id="67" presetID="3" presetClass="entr" presetSubtype="10" fill="hold" nodeType="clickEffect">
                                  <p:stCondLst>
                                    <p:cond delay="0"/>
                                  </p:stCondLst>
                                  <p:childTnLst>
                                    <p:set>
                                      <p:cBhvr>
                                        <p:cTn id="68" dur="1" fill="hold">
                                          <p:stCondLst>
                                            <p:cond delay="0"/>
                                          </p:stCondLst>
                                        </p:cTn>
                                        <p:tgtEl>
                                          <p:spTgt spid="45112"/>
                                        </p:tgtEl>
                                        <p:attrNameLst>
                                          <p:attrName>style.visibility</p:attrName>
                                        </p:attrNameLst>
                                      </p:cBhvr>
                                      <p:to>
                                        <p:strVal val="visible"/>
                                      </p:to>
                                    </p:set>
                                    <p:animEffect transition="in" filter="blinds(horizontal)">
                                      <p:cBhvr>
                                        <p:cTn id="69" dur="500"/>
                                        <p:tgtEl>
                                          <p:spTgt spid="45112"/>
                                        </p:tgtEl>
                                      </p:cBhvr>
                                    </p:animEffect>
                                  </p:childTnLst>
                                </p:cTn>
                              </p:par>
                              <p:par>
                                <p:cTn id="70" presetID="22" presetClass="entr" presetSubtype="4" fill="hold" nodeType="withEffect">
                                  <p:stCondLst>
                                    <p:cond delay="0"/>
                                  </p:stCondLst>
                                  <p:childTnLst>
                                    <p:set>
                                      <p:cBhvr>
                                        <p:cTn id="71" dur="1" fill="hold">
                                          <p:stCondLst>
                                            <p:cond delay="0"/>
                                          </p:stCondLst>
                                        </p:cTn>
                                        <p:tgtEl>
                                          <p:spTgt spid="45098"/>
                                        </p:tgtEl>
                                        <p:attrNameLst>
                                          <p:attrName>style.visibility</p:attrName>
                                        </p:attrNameLst>
                                      </p:cBhvr>
                                      <p:to>
                                        <p:strVal val="visible"/>
                                      </p:to>
                                    </p:set>
                                    <p:animEffect transition="in" filter="wipe(down)">
                                      <p:cBhvr>
                                        <p:cTn id="72" dur="500"/>
                                        <p:tgtEl>
                                          <p:spTgt spid="45098"/>
                                        </p:tgtEl>
                                      </p:cBhvr>
                                    </p:animEffect>
                                  </p:childTnLst>
                                </p:cTn>
                              </p:par>
                            </p:childTnLst>
                          </p:cTn>
                        </p:par>
                        <p:par>
                          <p:cTn id="73" fill="hold" nodeType="afterGroup">
                            <p:stCondLst>
                              <p:cond delay="500"/>
                            </p:stCondLst>
                            <p:childTnLst>
                              <p:par>
                                <p:cTn id="74" presetID="0" presetClass="path" presetSubtype="0" accel="50000" decel="50000" fill="hold" nodeType="afterEffect">
                                  <p:stCondLst>
                                    <p:cond delay="0"/>
                                  </p:stCondLst>
                                  <p:childTnLst>
                                    <p:animMotion origin="layout" path="M -0.01058 0.03194 C -0.0111 0.03704 -0.01145 0.04213 -0.01197 0.04676 C -0.01249 0.05139 -0.0111 0.0544 -0.01406 0.05972 C -0.01701 0.06505 -0.02395 0.07268 -0.02933 0.07917 C -0.03472 0.08565 -0.04183 0.09375 -0.046 0.09861 C -0.05017 0.10347 -0.05173 0.10185 -0.05433 0.1088 C -0.05694 0.11574 -0.05972 0.1287 -0.06197 0.14028 C -0.06423 0.15185 -0.06527 0.16921 -0.06753 0.17824 C -0.06978 0.18727 -0.07447 0.1838 -0.07517 0.19491 C -0.07586 0.20602 -0.07169 0.23171 -0.07169 0.24491 C -0.07169 0.2581 -0.07308 0.2669 -0.07517 0.27361 C -0.07725 0.28032 -0.08263 0.27361 -0.08419 0.28472 C -0.08576 0.29583 -0.08124 0.32662 -0.08489 0.34028 C -0.08853 0.35393 -0.10103 0.35486 -0.10642 0.36713 C -0.1118 0.3794 -0.11388 0.40417 -0.11683 0.41343 C -0.11978 0.42268 -0.12326 0.41713 -0.12447 0.42268 C -0.12569 0.42824 -0.12169 0.44236 -0.12447 0.44676 C -0.12725 0.45116 -0.13524 0.44606 -0.14114 0.44861 C -0.14704 0.45116 -0.1526 0.46551 -0.15989 0.46157 C -0.16718 0.45764 -0.17742 0.43426 -0.18489 0.42454 C -0.19235 0.41481 -0.19548 0.40694 -0.20433 0.40324 C -0.21319 0.39954 -0.22916 0.40625 -0.23767 0.40231 C -0.24617 0.39838 -0.24617 0.38588 -0.25572 0.38009 C -0.26527 0.37431 -0.2743 0.36921 -0.29461 0.36713 C -0.31492 0.36505 -0.36058 0.36643 -0.37794 0.36806 C -0.39531 0.36968 -0.39704 0.37338 -0.39878 0.37731" pathEditMode="relative" rAng="0" ptsTypes="aaaaaaaaaaaaaaaaaaaaaaaaaA">
                                      <p:cBhvr>
                                        <p:cTn id="75" dur="5000" fill="hold"/>
                                        <p:tgtEl>
                                          <p:spTgt spid="45098"/>
                                        </p:tgtEl>
                                        <p:attrNameLst>
                                          <p:attrName>ppt_x</p:attrName>
                                          <p:attrName>ppt_y</p:attrName>
                                        </p:attrNameLst>
                                      </p:cBhvr>
                                      <p:rCtr x="0" y="0"/>
                                    </p:animMotion>
                                  </p:childTnLst>
                                  <p:subTnLst>
                                    <p:set>
                                      <p:cBhvr override="childStyle">
                                        <p:cTn dur="1" fill="hold" display="0" masterRel="sameClick" afterEffect="1">
                                          <p:stCondLst>
                                            <p:cond evt="end" delay="0">
                                              <p:tn val="74"/>
                                            </p:cond>
                                          </p:stCondLst>
                                        </p:cTn>
                                        <p:tgtEl>
                                          <p:spTgt spid="45098"/>
                                        </p:tgtEl>
                                        <p:attrNameLst>
                                          <p:attrName>style.visibility</p:attrName>
                                        </p:attrNameLst>
                                      </p:cBhvr>
                                      <p:to>
                                        <p:strVal val="hidden"/>
                                      </p:to>
                                    </p:set>
                                  </p:subTnLst>
                                </p:cTn>
                              </p:par>
                              <p:par>
                                <p:cTn id="76" presetID="22" presetClass="entr" presetSubtype="2" fill="hold" grpId="0" nodeType="withEffect">
                                  <p:stCondLst>
                                    <p:cond delay="0"/>
                                  </p:stCondLst>
                                  <p:childTnLst>
                                    <p:set>
                                      <p:cBhvr>
                                        <p:cTn id="77" dur="1" fill="hold">
                                          <p:stCondLst>
                                            <p:cond delay="0"/>
                                          </p:stCondLst>
                                        </p:cTn>
                                        <p:tgtEl>
                                          <p:spTgt spid="45088"/>
                                        </p:tgtEl>
                                        <p:attrNameLst>
                                          <p:attrName>style.visibility</p:attrName>
                                        </p:attrNameLst>
                                      </p:cBhvr>
                                      <p:to>
                                        <p:strVal val="visible"/>
                                      </p:to>
                                    </p:set>
                                    <p:animEffect transition="in" filter="wipe(right)">
                                      <p:cBhvr>
                                        <p:cTn id="78" dur="5000"/>
                                        <p:tgtEl>
                                          <p:spTgt spid="45088"/>
                                        </p:tgtEl>
                                      </p:cBhvr>
                                    </p:animEffect>
                                  </p:childTnLst>
                                </p:cTn>
                              </p:par>
                            </p:childTnLst>
                          </p:cTn>
                        </p:par>
                        <p:par>
                          <p:cTn id="79" fill="hold" nodeType="afterGroup">
                            <p:stCondLst>
                              <p:cond delay="5500"/>
                            </p:stCondLst>
                            <p:childTnLst>
                              <p:par>
                                <p:cTn id="80" presetID="22" presetClass="entr" presetSubtype="4" fill="hold" nodeType="afterEffect">
                                  <p:stCondLst>
                                    <p:cond delay="0"/>
                                  </p:stCondLst>
                                  <p:childTnLst>
                                    <p:set>
                                      <p:cBhvr>
                                        <p:cTn id="81" dur="1" fill="hold">
                                          <p:stCondLst>
                                            <p:cond delay="0"/>
                                          </p:stCondLst>
                                        </p:cTn>
                                        <p:tgtEl>
                                          <p:spTgt spid="45102"/>
                                        </p:tgtEl>
                                        <p:attrNameLst>
                                          <p:attrName>style.visibility</p:attrName>
                                        </p:attrNameLst>
                                      </p:cBhvr>
                                      <p:to>
                                        <p:strVal val="visible"/>
                                      </p:to>
                                    </p:set>
                                    <p:animEffect transition="in" filter="wipe(down)">
                                      <p:cBhvr>
                                        <p:cTn id="82" dur="1000"/>
                                        <p:tgtEl>
                                          <p:spTgt spid="45102"/>
                                        </p:tgtEl>
                                      </p:cBhvr>
                                    </p:animEffect>
                                  </p:childTnLst>
                                </p:cTn>
                              </p:par>
                              <p:par>
                                <p:cTn id="83" presetID="0" presetClass="path" presetSubtype="0" accel="50000" decel="50000" fill="hold" nodeType="withEffect">
                                  <p:stCondLst>
                                    <p:cond delay="0"/>
                                  </p:stCondLst>
                                  <p:childTnLst>
                                    <p:animMotion origin="layout" path="M -5.83333E-06 -7.03704E-06 C -0.00556 0.0037 -0.01112 0.00763 -0.01459 -7.03704E-06 C -0.01806 -0.00765 -0.01754 -0.03311 -0.02084 -0.04584 C -0.02414 -0.05857 -0.02796 -0.06829 -0.03438 -0.0764 C -0.04081 -0.0845 -0.05348 -0.08936 -0.05938 -0.09445 C -0.06529 -0.09954 -0.06129 -0.10348 -0.0698 -0.10695 C -0.07831 -0.11042 -0.10227 -0.1095 -0.11042 -0.11529 C -0.11858 -0.12107 -0.11303 -0.13357 -0.11876 -0.14167 C -0.12449 -0.14978 -0.13456 -0.16274 -0.1448 -0.1639 C -0.15504 -0.16505 -0.17397 -0.15927 -0.18022 -0.14862 C -0.18647 -0.13797 -0.179 -0.11158 -0.1823 -0.10001 C -0.1856 -0.08843 -0.19167 -0.08658 -0.20001 -0.07917 C -0.20834 -0.07177 -0.22032 -0.06181 -0.2323 -0.05556 C -0.24428 -0.04931 -0.26112 -0.04723 -0.27188 -0.04167 C -0.28265 -0.03612 -0.28473 -0.0264 -0.29688 -0.02223 C -0.30904 -0.01806 -0.32796 -0.02015 -0.3448 -0.01667 C -0.36164 -0.0132 -0.38369 -0.00811 -0.39792 -0.0014 C -0.41216 0.00532 -0.41824 0.0199 -0.43022 0.0236 C -0.4422 0.02731 -0.46008 0.03286 -0.4698 0.02083 C -0.47952 0.00879 -0.48508 -0.02848 -0.48855 -0.04862 C -0.49202 -0.06876 -0.48751 -0.09075 -0.49063 -0.10001 C -0.49376 -0.10927 -0.49983 -0.10255 -0.5073 -0.10417 C -0.51477 -0.10579 -0.53161 -0.10742 -0.53542 -0.10973 C -0.53924 -0.11204 -0.52917 -0.10788 -0.53022 -0.11806 C -0.53126 -0.12825 -0.53733 -0.15533 -0.54167 -0.17084 C -0.54602 -0.18635 -0.55452 -0.19792 -0.55626 -0.21112 C -0.55799 -0.22431 -0.55608 -0.23913 -0.55209 -0.25001 C -0.5481 -0.26089 -0.53647 -0.26783 -0.5323 -0.2764 C -0.52813 -0.28496 -0.52796 -0.29538 -0.52709 -0.3014 C -0.52622 -0.30742 -0.52674 -0.30996 -0.52709 -0.31251" pathEditMode="relative" rAng="0" ptsTypes="aaaaaaaaaaaaaaaaaaaaaaaaaaaaaA">
                                      <p:cBhvr>
                                        <p:cTn id="84" dur="3000" fill="hold"/>
                                        <p:tgtEl>
                                          <p:spTgt spid="45102"/>
                                        </p:tgtEl>
                                        <p:attrNameLst>
                                          <p:attrName>ppt_x</p:attrName>
                                          <p:attrName>ppt_y</p:attrName>
                                        </p:attrNameLst>
                                      </p:cBhvr>
                                      <p:rCtr x="0" y="0"/>
                                    </p:animMotion>
                                  </p:childTnLst>
                                </p:cTn>
                              </p:par>
                              <p:par>
                                <p:cTn id="85" presetID="1" presetClass="entr" presetSubtype="0" fill="hold" nodeType="withEffect">
                                  <p:stCondLst>
                                    <p:cond delay="0"/>
                                  </p:stCondLst>
                                  <p:childTnLst>
                                    <p:set>
                                      <p:cBhvr>
                                        <p:cTn id="86" dur="1" fill="hold">
                                          <p:stCondLst>
                                            <p:cond delay="499"/>
                                          </p:stCondLst>
                                        </p:cTn>
                                        <p:tgtEl>
                                          <p:spTgt spid="45097"/>
                                        </p:tgtEl>
                                        <p:attrNameLst>
                                          <p:attrName>style.visibility</p:attrName>
                                        </p:attrNameLst>
                                      </p:cBhvr>
                                      <p:to>
                                        <p:strVal val="visible"/>
                                      </p:to>
                                    </p:set>
                                  </p:childTnLst>
                                </p:cTn>
                              </p:par>
                              <p:par>
                                <p:cTn id="87" presetID="22" presetClass="entr" presetSubtype="2" fill="hold" nodeType="withEffect">
                                  <p:stCondLst>
                                    <p:cond delay="500"/>
                                  </p:stCondLst>
                                  <p:childTnLst>
                                    <p:set>
                                      <p:cBhvr>
                                        <p:cTn id="88" dur="1" fill="hold">
                                          <p:stCondLst>
                                            <p:cond delay="0"/>
                                          </p:stCondLst>
                                        </p:cTn>
                                        <p:tgtEl>
                                          <p:spTgt spid="45089"/>
                                        </p:tgtEl>
                                        <p:attrNameLst>
                                          <p:attrName>style.visibility</p:attrName>
                                        </p:attrNameLst>
                                      </p:cBhvr>
                                      <p:to>
                                        <p:strVal val="visible"/>
                                      </p:to>
                                    </p:set>
                                    <p:animEffect transition="in" filter="wipe(right)">
                                      <p:cBhvr>
                                        <p:cTn id="89" dur="1500"/>
                                        <p:tgtEl>
                                          <p:spTgt spid="45089"/>
                                        </p:tgtEl>
                                      </p:cBhvr>
                                    </p:animEffect>
                                  </p:childTnLst>
                                </p:cTn>
                              </p:par>
                            </p:childTnLst>
                          </p:cTn>
                        </p:par>
                      </p:childTnLst>
                    </p:cTn>
                  </p:par>
                  <p:par>
                    <p:cTn id="90" fill="hold" nodeType="clickPar">
                      <p:stCondLst>
                        <p:cond delay="indefinite"/>
                      </p:stCondLst>
                      <p:childTnLst>
                        <p:par>
                          <p:cTn id="91" fill="hold" nodeType="afterGroup">
                            <p:stCondLst>
                              <p:cond delay="0"/>
                            </p:stCondLst>
                            <p:childTnLst>
                              <p:par>
                                <p:cTn id="92" presetID="3" presetClass="entr" presetSubtype="10" fill="hold" grpId="0" nodeType="clickEffect">
                                  <p:stCondLst>
                                    <p:cond delay="0"/>
                                  </p:stCondLst>
                                  <p:childTnLst>
                                    <p:set>
                                      <p:cBhvr>
                                        <p:cTn id="93" dur="1" fill="hold">
                                          <p:stCondLst>
                                            <p:cond delay="0"/>
                                          </p:stCondLst>
                                        </p:cTn>
                                        <p:tgtEl>
                                          <p:spTgt spid="45193"/>
                                        </p:tgtEl>
                                        <p:attrNameLst>
                                          <p:attrName>style.visibility</p:attrName>
                                        </p:attrNameLst>
                                      </p:cBhvr>
                                      <p:to>
                                        <p:strVal val="visible"/>
                                      </p:to>
                                    </p:set>
                                    <p:animEffect transition="in" filter="blinds(horizontal)">
                                      <p:cBhvr>
                                        <p:cTn id="94" dur="500"/>
                                        <p:tgtEl>
                                          <p:spTgt spid="451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83" grpId="0"/>
      <p:bldP spid="45084" grpId="0"/>
      <p:bldP spid="45085" grpId="0"/>
      <p:bldP spid="45086" grpId="0"/>
      <p:bldP spid="45087" grpId="0"/>
      <p:bldP spid="45088" grpId="0"/>
      <p:bldP spid="45113" grpId="0"/>
      <p:bldP spid="45193"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0" y="785794"/>
            <a:ext cx="9144000" cy="523220"/>
          </a:xfrm>
          <a:prstGeom prst="rect">
            <a:avLst/>
          </a:prstGeom>
        </p:spPr>
        <p:txBody>
          <a:bodyPr>
            <a:spAutoFit/>
          </a:bodyPr>
          <a:lstStyle/>
          <a:p>
            <a:pPr>
              <a:defRPr/>
            </a:pPr>
            <a:r>
              <a:rPr lang="zh-CN" altLang="en-US" sz="2800" b="1">
                <a:solidFill>
                  <a:srgbClr val="C00000"/>
                </a:solidFill>
                <a:latin typeface="黑体" panose="02010609060101010101" pitchFamily="49" charset="-122"/>
                <a:ea typeface="黑体" panose="02010609060101010101" pitchFamily="49" charset="-122"/>
              </a:rPr>
              <a:t>导学</a:t>
            </a:r>
            <a:r>
              <a:rPr lang="zh-CN" altLang="en-US" sz="2800" b="1" smtClean="0">
                <a:solidFill>
                  <a:srgbClr val="C00000"/>
                </a:solidFill>
                <a:latin typeface="黑体" panose="02010609060101010101" pitchFamily="49" charset="-122"/>
                <a:ea typeface="黑体" panose="02010609060101010101" pitchFamily="49" charset="-122"/>
              </a:rPr>
              <a:t>问题</a:t>
            </a:r>
            <a:r>
              <a:rPr lang="en-US" altLang="zh-CN" sz="2800" b="1" smtClean="0">
                <a:solidFill>
                  <a:srgbClr val="C00000"/>
                </a:solidFill>
                <a:latin typeface="黑体" panose="02010609060101010101" pitchFamily="49" charset="-122"/>
                <a:ea typeface="黑体" panose="02010609060101010101" pitchFamily="49" charset="-122"/>
              </a:rPr>
              <a:t>;</a:t>
            </a:r>
            <a:r>
              <a:rPr lang="zh-CN" altLang="en-US" sz="2800" b="1" smtClean="0">
                <a:latin typeface="+mn-ea"/>
                <a:ea typeface="+mn-ea"/>
              </a:rPr>
              <a:t>新航路开辟的意义？</a:t>
            </a:r>
            <a:endParaRPr lang="zh-CN" altLang="en-US" sz="2800" b="1">
              <a:latin typeface="+mn-ea"/>
              <a:ea typeface="+mn-ea"/>
            </a:endParaRPr>
          </a:p>
        </p:txBody>
      </p:sp>
      <p:sp>
        <p:nvSpPr>
          <p:cNvPr id="4" name="矩形 3"/>
          <p:cNvSpPr/>
          <p:nvPr/>
        </p:nvSpPr>
        <p:spPr>
          <a:xfrm>
            <a:off x="500034" y="1785926"/>
            <a:ext cx="1285884" cy="584775"/>
          </a:xfrm>
          <a:prstGeom prst="rect">
            <a:avLst/>
          </a:prstGeom>
          <a:solidFill>
            <a:schemeClr val="accent1"/>
          </a:solidFill>
        </p:spPr>
        <p:txBody>
          <a:bodyPr wrap="square">
            <a:spAutoFit/>
          </a:bodyPr>
          <a:lstStyle/>
          <a:p>
            <a:pPr algn="ctr"/>
            <a:r>
              <a:rPr lang="zh-CN" altLang="en-US" sz="3200" b="1" smtClean="0">
                <a:solidFill>
                  <a:srgbClr val="FFFF00"/>
                </a:solidFill>
                <a:effectLst>
                  <a:outerShdw blurRad="38100" dist="38100" dir="2700000" algn="tl">
                    <a:srgbClr val="000000">
                      <a:alpha val="43137"/>
                    </a:srgbClr>
                  </a:outerShdw>
                </a:effectLst>
              </a:rPr>
              <a:t>全球</a:t>
            </a:r>
            <a:endParaRPr lang="zh-CN" altLang="en-US" sz="3200" b="1">
              <a:solidFill>
                <a:srgbClr val="FFFF00"/>
              </a:solidFill>
              <a:effectLst>
                <a:outerShdw blurRad="38100" dist="38100" dir="2700000" algn="tl">
                  <a:srgbClr val="000000">
                    <a:alpha val="43137"/>
                  </a:srgbClr>
                </a:outerShdw>
              </a:effectLst>
            </a:endParaRPr>
          </a:p>
        </p:txBody>
      </p:sp>
      <p:sp>
        <p:nvSpPr>
          <p:cNvPr id="5" name="矩形 4"/>
          <p:cNvSpPr/>
          <p:nvPr/>
        </p:nvSpPr>
        <p:spPr>
          <a:xfrm>
            <a:off x="2000232" y="1785926"/>
            <a:ext cx="6316153" cy="523220"/>
          </a:xfrm>
          <a:prstGeom prst="rect">
            <a:avLst/>
          </a:prstGeom>
        </p:spPr>
        <p:txBody>
          <a:bodyPr wrap="none">
            <a:spAutoFit/>
          </a:bodyPr>
          <a:lstStyle/>
          <a:p>
            <a:r>
              <a:rPr lang="zh-CN" altLang="zh-CN" sz="2800" b="1" smtClean="0">
                <a:solidFill>
                  <a:srgbClr val="0000CC"/>
                </a:solidFill>
                <a:latin typeface="黑体" panose="02010609060101010101" pitchFamily="49" charset="-122"/>
                <a:ea typeface="黑体" panose="02010609060101010101" pitchFamily="49" charset="-122"/>
              </a:rPr>
              <a:t>开始走向整体世界</a:t>
            </a:r>
            <a:r>
              <a:rPr lang="zh-CN" altLang="en-US" sz="2800" b="1" smtClean="0">
                <a:solidFill>
                  <a:srgbClr val="0000CC"/>
                </a:solidFill>
                <a:latin typeface="黑体" panose="02010609060101010101" pitchFamily="49" charset="-122"/>
                <a:ea typeface="黑体" panose="02010609060101010101" pitchFamily="49" charset="-122"/>
              </a:rPr>
              <a:t>，世界市场开始形成</a:t>
            </a:r>
            <a:endParaRPr lang="zh-CN" altLang="en-US" sz="2800" b="1">
              <a:solidFill>
                <a:srgbClr val="0000CC"/>
              </a:solidFill>
              <a:latin typeface="黑体" panose="02010609060101010101" pitchFamily="49" charset="-122"/>
              <a:ea typeface="黑体" panose="02010609060101010101" pitchFamily="49" charset="-122"/>
            </a:endParaRPr>
          </a:p>
        </p:txBody>
      </p:sp>
      <p:sp>
        <p:nvSpPr>
          <p:cNvPr id="6" name="矩形 5"/>
          <p:cNvSpPr/>
          <p:nvPr/>
        </p:nvSpPr>
        <p:spPr>
          <a:xfrm>
            <a:off x="1857356" y="2285992"/>
            <a:ext cx="2698175" cy="523220"/>
          </a:xfrm>
          <a:prstGeom prst="rect">
            <a:avLst/>
          </a:prstGeom>
        </p:spPr>
        <p:txBody>
          <a:bodyPr wrap="none">
            <a:spAutoFit/>
          </a:bodyPr>
          <a:lstStyle/>
          <a:p>
            <a:r>
              <a:rPr lang="zh-CN" altLang="en-US" sz="2800" b="1" smtClean="0">
                <a:solidFill>
                  <a:srgbClr val="0000CC"/>
                </a:solidFill>
                <a:latin typeface="黑体" panose="02010609060101010101" pitchFamily="49" charset="-122"/>
                <a:ea typeface="黑体" panose="02010609060101010101" pitchFamily="49" charset="-122"/>
              </a:rPr>
              <a:t>“哥伦布交换”</a:t>
            </a:r>
            <a:endParaRPr lang="zh-CN" altLang="en-US" sz="2800" b="1">
              <a:solidFill>
                <a:srgbClr val="0000CC"/>
              </a:solidFill>
              <a:latin typeface="黑体" panose="02010609060101010101" pitchFamily="49" charset="-122"/>
              <a:ea typeface="黑体" panose="02010609060101010101" pitchFamily="49" charset="-122"/>
            </a:endParaRPr>
          </a:p>
        </p:txBody>
      </p:sp>
      <p:sp>
        <p:nvSpPr>
          <p:cNvPr id="7" name="矩形 6"/>
          <p:cNvSpPr/>
          <p:nvPr/>
        </p:nvSpPr>
        <p:spPr>
          <a:xfrm>
            <a:off x="4572000" y="2285992"/>
            <a:ext cx="4152099" cy="523220"/>
          </a:xfrm>
          <a:prstGeom prst="rect">
            <a:avLst/>
          </a:prstGeom>
        </p:spPr>
        <p:txBody>
          <a:bodyPr wrap="none">
            <a:spAutoFit/>
          </a:bodyPr>
          <a:lstStyle/>
          <a:p>
            <a:r>
              <a:rPr lang="zh-CN" altLang="en-US" sz="2800" b="1" smtClean="0">
                <a:solidFill>
                  <a:srgbClr val="0000CC"/>
                </a:solidFill>
                <a:latin typeface="楷体_GB2312" pitchFamily="49" charset="-122"/>
                <a:ea typeface="楷体_GB2312" pitchFamily="49" charset="-122"/>
              </a:rPr>
              <a:t>人口的迁徙和物种的交流</a:t>
            </a:r>
            <a:endParaRPr lang="zh-CN" altLang="en-US" sz="2800" b="1">
              <a:solidFill>
                <a:srgbClr val="0000CC"/>
              </a:solidFill>
              <a:latin typeface="楷体_GB2312" pitchFamily="49" charset="-122"/>
              <a:ea typeface="楷体_GB2312" pitchFamily="49" charset="-122"/>
            </a:endParaRPr>
          </a:p>
        </p:txBody>
      </p:sp>
      <p:pic>
        <p:nvPicPr>
          <p:cNvPr id="19" name="Picture 2"/>
          <p:cNvPicPr>
            <a:picLocks noChangeAspect="1" noChangeArrowheads="1"/>
          </p:cNvPicPr>
          <p:nvPr/>
        </p:nvPicPr>
        <p:blipFill>
          <a:blip r:embed="rId2"/>
          <a:srcRect l="9271" t="11076"/>
          <a:stretch>
            <a:fillRect/>
          </a:stretch>
        </p:blipFill>
        <p:spPr bwMode="auto">
          <a:xfrm>
            <a:off x="1000100" y="2857496"/>
            <a:ext cx="7353288" cy="3583955"/>
          </a:xfrm>
          <a:prstGeom prst="rect">
            <a:avLst/>
          </a:prstGeom>
          <a:noFill/>
          <a:ln w="9525">
            <a:noFill/>
            <a:miter lim="800000"/>
          </a:ln>
        </p:spPr>
      </p:pic>
      <p:sp>
        <p:nvSpPr>
          <p:cNvPr id="9" name="Rectangle 2"/>
          <p:cNvSpPr>
            <a:spLocks noChangeArrowheads="1"/>
          </p:cNvSpPr>
          <p:nvPr/>
        </p:nvSpPr>
        <p:spPr bwMode="auto">
          <a:xfrm>
            <a:off x="0" y="0"/>
            <a:ext cx="9144000" cy="523220"/>
          </a:xfrm>
          <a:prstGeom prst="rect">
            <a:avLst/>
          </a:prstGeom>
          <a:solidFill>
            <a:srgbClr val="0070C0"/>
          </a:solidFill>
          <a:ln w="9525">
            <a:noFill/>
            <a:miter lim="800000"/>
          </a:ln>
        </p:spPr>
        <p:txBody>
          <a:bodyPr>
            <a:spAutoFit/>
          </a:bodyPr>
          <a:lstStyle/>
          <a:p>
            <a:pPr fontAlgn="auto">
              <a:spcBef>
                <a:spcPct val="0"/>
              </a:spcBef>
              <a:spcAft>
                <a:spcPct val="0"/>
              </a:spcAft>
              <a:defRPr/>
            </a:pPr>
            <a:r>
              <a:rPr kumimoji="1" lang="zh-CN" altLang="en-US" sz="2800" b="1" smtClean="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世界市场的形成：一、新航路的开辟</a:t>
            </a:r>
            <a:endParaRPr kumimoji="1" lang="zh-CN" altLang="en-US" sz="2800" b="1">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0" name="文本框 4"/>
          <p:cNvSpPr>
            <a:spLocks noChangeArrowheads="1"/>
          </p:cNvSpPr>
          <p:nvPr/>
        </p:nvSpPr>
        <p:spPr bwMode="auto">
          <a:xfrm>
            <a:off x="-33337" y="3356992"/>
            <a:ext cx="9177337" cy="1323439"/>
          </a:xfrm>
          <a:prstGeom prst="rect">
            <a:avLst/>
          </a:prstGeom>
          <a:solidFill>
            <a:srgbClr val="002060"/>
          </a:solidFill>
          <a:ln w="9525">
            <a:noFill/>
            <a:miter lim="800000"/>
          </a:ln>
        </p:spPr>
        <p:txBody>
          <a:bodyPr wrap="square">
            <a:spAutoFit/>
          </a:bodyPr>
          <a:lstStyle/>
          <a:p>
            <a:pPr>
              <a:buFont typeface="Arial" panose="020b0604020202020204" pitchFamily="34" charset="0"/>
              <a:buNone/>
            </a:pPr>
            <a:r>
              <a:rPr lang="zh-CN" altLang="en-US" sz="4000" smtClean="0">
                <a:solidFill>
                  <a:srgbClr val="FFFF00"/>
                </a:solidFill>
                <a:latin typeface="黑体" panose="02010609060101010101" pitchFamily="49" charset="-122"/>
                <a:ea typeface="黑体" panose="02010609060101010101" pitchFamily="49" charset="-122"/>
                <a:sym typeface="黑体" panose="02010609060101010101" pitchFamily="49" charset="-122"/>
              </a:rPr>
              <a:t>    世界开始从分散孤立走向整体，世界市场开始形成。</a:t>
            </a:r>
            <a:endParaRPr lang="en-US" altLang="zh-CN" sz="4000">
              <a:solidFill>
                <a:srgbClr val="FFFF00"/>
              </a:solidFill>
              <a:latin typeface="黑体" panose="02010609060101010101" pitchFamily="49" charset="-122"/>
              <a:ea typeface="黑体" panose="02010609060101010101" pitchFamily="49" charset="-122"/>
              <a:sym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
                                        <p:tgtEl>
                                          <p:spTgt spid="6"/>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4337" name="图片 1"/>
          <p:cNvPicPr>
            <a:picLocks noChangeAspect="1" noChangeArrowheads="1"/>
          </p:cNvPicPr>
          <p:nvPr/>
        </p:nvPicPr>
        <p:blipFill>
          <a:blip r:embed="rId3"/>
          <a:stretch>
            <a:fillRect/>
          </a:stretch>
        </p:blipFill>
        <p:spPr bwMode="auto">
          <a:xfrm>
            <a:off x="571473" y="3705225"/>
            <a:ext cx="3531422" cy="2901950"/>
          </a:xfrm>
          <a:prstGeom prst="rect">
            <a:avLst/>
          </a:prstGeom>
          <a:noFill/>
          <a:ln w="9525">
            <a:noFill/>
            <a:miter lim="800000"/>
          </a:ln>
        </p:spPr>
      </p:pic>
      <p:pic>
        <p:nvPicPr>
          <p:cNvPr id="14338" name="图片 2" descr="4S(Y)0%P`]IX~W599BB0KJL"/>
          <p:cNvPicPr>
            <a:picLocks noChangeAspect="1" noChangeArrowheads="1"/>
          </p:cNvPicPr>
          <p:nvPr/>
        </p:nvPicPr>
        <p:blipFill>
          <a:blip r:embed="rId4"/>
          <a:srcRect t="8180"/>
          <a:stretch>
            <a:fillRect/>
          </a:stretch>
        </p:blipFill>
        <p:spPr bwMode="auto">
          <a:xfrm>
            <a:off x="714348" y="368300"/>
            <a:ext cx="3133753" cy="2878138"/>
          </a:xfrm>
          <a:prstGeom prst="rect">
            <a:avLst/>
          </a:prstGeom>
          <a:noFill/>
          <a:ln w="9525">
            <a:noFill/>
            <a:miter lim="800000"/>
          </a:ln>
        </p:spPr>
      </p:pic>
      <p:pic>
        <p:nvPicPr>
          <p:cNvPr id="14339" name="图片 18438" descr="e8401f2266d7b50_w640_h427"/>
          <p:cNvPicPr>
            <a:picLocks noChangeAspect="1" noChangeArrowheads="1"/>
          </p:cNvPicPr>
          <p:nvPr/>
        </p:nvPicPr>
        <p:blipFill>
          <a:blip r:embed="rId5"/>
          <a:stretch>
            <a:fillRect/>
          </a:stretch>
        </p:blipFill>
        <p:spPr bwMode="auto">
          <a:xfrm>
            <a:off x="5093494" y="3114676"/>
            <a:ext cx="3407596" cy="2670175"/>
          </a:xfrm>
          <a:prstGeom prst="rect">
            <a:avLst/>
          </a:prstGeom>
          <a:noFill/>
          <a:ln w="9525">
            <a:noFill/>
            <a:miter lim="800000"/>
          </a:ln>
        </p:spPr>
      </p:pic>
      <p:sp>
        <p:nvSpPr>
          <p:cNvPr id="14340" name="文本框 1"/>
          <p:cNvSpPr txBox="1">
            <a:spLocks noChangeArrowheads="1"/>
          </p:cNvSpPr>
          <p:nvPr/>
        </p:nvSpPr>
        <p:spPr bwMode="auto">
          <a:xfrm>
            <a:off x="4357686" y="5784851"/>
            <a:ext cx="4500594" cy="830997"/>
          </a:xfrm>
          <a:prstGeom prst="rect">
            <a:avLst/>
          </a:prstGeom>
          <a:noFill/>
          <a:ln w="9525">
            <a:noFill/>
            <a:miter lim="800000"/>
          </a:ln>
        </p:spPr>
        <p:txBody>
          <a:bodyPr wrap="square">
            <a:spAutoFit/>
          </a:bodyPr>
          <a:lstStyle/>
          <a:p>
            <a:r>
              <a:rPr lang="zh-CN" altLang="en-US" sz="2400" b="1">
                <a:latin typeface="+mn-ea"/>
              </a:rPr>
              <a:t>波托西银矿</a:t>
            </a:r>
            <a:r>
              <a:rPr lang="en-US" altLang="zh-CN" sz="2400" b="1">
                <a:latin typeface="+mn-ea"/>
              </a:rPr>
              <a:t>——</a:t>
            </a:r>
            <a:r>
              <a:rPr lang="zh-CN" altLang="en-US" sz="2400" b="1">
                <a:latin typeface="+mn-ea"/>
              </a:rPr>
              <a:t>鼎盛时期，其白银产量占全世界白银产量的一半</a:t>
            </a:r>
            <a:endParaRPr lang="zh-CN" altLang="en-US" sz="2400" b="1">
              <a:latin typeface="+mn-ea"/>
            </a:endParaRPr>
          </a:p>
        </p:txBody>
      </p:sp>
      <p:pic>
        <p:nvPicPr>
          <p:cNvPr id="14342" name="Picture 48" descr="西班牙的种植园"/>
          <p:cNvPicPr>
            <a:picLocks noChangeAspect="1" noChangeArrowheads="1"/>
          </p:cNvPicPr>
          <p:nvPr/>
        </p:nvPicPr>
        <p:blipFill>
          <a:blip r:embed="rId6"/>
          <a:stretch>
            <a:fillRect/>
          </a:stretch>
        </p:blipFill>
        <p:spPr bwMode="auto">
          <a:xfrm>
            <a:off x="5093494" y="406401"/>
            <a:ext cx="3264720" cy="2530475"/>
          </a:xfrm>
          <a:prstGeom prst="rect">
            <a:avLst/>
          </a:prstGeom>
          <a:noFill/>
          <a:ln w="9525">
            <a:noFill/>
            <a:miter lim="800000"/>
          </a:ln>
        </p:spPr>
      </p:pic>
      <p:sp>
        <p:nvSpPr>
          <p:cNvPr id="14343" name="Text Box 49"/>
          <p:cNvSpPr txBox="1">
            <a:spLocks noChangeArrowheads="1"/>
          </p:cNvSpPr>
          <p:nvPr/>
        </p:nvSpPr>
        <p:spPr bwMode="auto">
          <a:xfrm>
            <a:off x="5000628" y="0"/>
            <a:ext cx="3643338" cy="461665"/>
          </a:xfrm>
          <a:prstGeom prst="rect">
            <a:avLst/>
          </a:prstGeom>
          <a:solidFill>
            <a:schemeClr val="tx1"/>
          </a:solidFill>
          <a:ln w="9525">
            <a:noFill/>
            <a:miter lim="800000"/>
          </a:ln>
        </p:spPr>
        <p:txBody>
          <a:bodyPr wrap="square">
            <a:spAutoFit/>
          </a:bodyPr>
          <a:lstStyle/>
          <a:p>
            <a:pPr algn="ctr"/>
            <a:r>
              <a:rPr lang="zh-CN" altLang="en-US" sz="2400" b="1">
                <a:solidFill>
                  <a:srgbClr val="FFFF00"/>
                </a:solidFill>
                <a:latin typeface="Verdana" panose="020b0604030504040204" pitchFamily="34" charset="0"/>
              </a:rPr>
              <a:t>正在劳动的奴隶</a:t>
            </a:r>
            <a:endParaRPr lang="zh-CN" altLang="en-US" sz="2400" b="1">
              <a:solidFill>
                <a:srgbClr val="FFFF00"/>
              </a:solidFill>
              <a:latin typeface="Verdana" pitchFamily="34" charset="0"/>
            </a:endParaRPr>
          </a:p>
        </p:txBody>
      </p:sp>
      <p:sp>
        <p:nvSpPr>
          <p:cNvPr id="14344" name="文本框 1"/>
          <p:cNvSpPr txBox="1">
            <a:spLocks noChangeArrowheads="1"/>
          </p:cNvSpPr>
          <p:nvPr/>
        </p:nvSpPr>
        <p:spPr bwMode="auto">
          <a:xfrm>
            <a:off x="1762126" y="3246438"/>
            <a:ext cx="2031325" cy="461665"/>
          </a:xfrm>
          <a:prstGeom prst="rect">
            <a:avLst/>
          </a:prstGeom>
          <a:noFill/>
          <a:ln w="9525">
            <a:noFill/>
            <a:miter lim="800000"/>
          </a:ln>
        </p:spPr>
        <p:txBody>
          <a:bodyPr wrap="none">
            <a:spAutoFit/>
          </a:bodyPr>
          <a:lstStyle/>
          <a:p>
            <a:r>
              <a:rPr lang="zh-CN" altLang="en-US" sz="2400">
                <a:latin typeface="Verdana" panose="020b0604030504040204" pitchFamily="34" charset="0"/>
              </a:rPr>
              <a:t>屠杀土著居民</a:t>
            </a:r>
            <a:endParaRPr lang="zh-CN" altLang="en-US" sz="2400">
              <a:latin typeface="Verdana" pitchFamily="34" charset="0"/>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6082" name="任意多边形 153601"/>
          <p:cNvSpPr>
            <a:spLocks noChangeArrowheads="1"/>
          </p:cNvSpPr>
          <p:nvPr/>
        </p:nvSpPr>
        <p:spPr bwMode="auto">
          <a:xfrm>
            <a:off x="939766" y="3595668"/>
            <a:ext cx="144462" cy="163513"/>
          </a:xfrm>
          <a:custGeom>
            <a:cxnLst>
              <a:cxn ang="0">
                <a:pos x="32" y="0"/>
              </a:cxn>
              <a:cxn ang="0">
                <a:pos x="64" y="21"/>
              </a:cxn>
              <a:cxn ang="0">
                <a:pos x="21" y="43"/>
              </a:cxn>
              <a:cxn ang="0">
                <a:pos x="32" y="0"/>
              </a:cxn>
            </a:cxnLst>
            <a:rect l="0" t="0" r="r" b="b"/>
            <a:pathLst>
              <a:path w="91" h="103">
                <a:moveTo>
                  <a:pt x="32" y="0"/>
                </a:moveTo>
                <a:cubicBezTo>
                  <a:pt x="43" y="7"/>
                  <a:pt x="60" y="9"/>
                  <a:pt x="64" y="21"/>
                </a:cubicBezTo>
                <a:cubicBezTo>
                  <a:pt x="91" y="103"/>
                  <a:pt x="30" y="49"/>
                  <a:pt x="21" y="43"/>
                </a:cubicBezTo>
                <a:cubicBezTo>
                  <a:pt x="7" y="3"/>
                  <a:pt x="0" y="16"/>
                  <a:pt x="32" y="0"/>
                </a:cubicBezTo>
                <a:close/>
              </a:path>
            </a:pathLst>
          </a:custGeom>
          <a:solidFill>
            <a:srgbClr val="00CC66"/>
          </a:solidFill>
          <a:ln w="9525">
            <a:noFill/>
            <a:round/>
          </a:ln>
        </p:spPr>
        <p:txBody>
          <a:bodyPr/>
          <a:lstStyle/>
          <a:p>
            <a:endParaRPr lang="zh-CN" altLang="en-US"/>
          </a:p>
        </p:txBody>
      </p:sp>
      <p:sp>
        <p:nvSpPr>
          <p:cNvPr id="46083" name="圆角矩形 153602"/>
          <p:cNvSpPr>
            <a:spLocks noChangeArrowheads="1"/>
          </p:cNvSpPr>
          <p:nvPr/>
        </p:nvSpPr>
        <p:spPr bwMode="auto">
          <a:xfrm>
            <a:off x="2700303" y="2452668"/>
            <a:ext cx="152400" cy="76200"/>
          </a:xfrm>
          <a:prstGeom prst="roundRect">
            <a:avLst>
              <a:gd name="adj" fmla="val 16667"/>
            </a:avLst>
          </a:prstGeom>
          <a:solidFill>
            <a:srgbClr val="FFCCCC"/>
          </a:solidFill>
          <a:ln w="9525">
            <a:noFill/>
            <a:round/>
          </a:ln>
        </p:spPr>
        <p:txBody>
          <a:bodyPr/>
          <a:lstStyle/>
          <a:p>
            <a:endParaRPr lang="zh-CN" altLang="en-US"/>
          </a:p>
        </p:txBody>
      </p:sp>
      <p:sp>
        <p:nvSpPr>
          <p:cNvPr id="46084" name="任意多边形 153603"/>
          <p:cNvSpPr>
            <a:spLocks noChangeArrowheads="1"/>
          </p:cNvSpPr>
          <p:nvPr/>
        </p:nvSpPr>
        <p:spPr bwMode="auto">
          <a:xfrm>
            <a:off x="3895691" y="4392593"/>
            <a:ext cx="39687" cy="60325"/>
          </a:xfrm>
          <a:custGeom>
            <a:cxnLst>
              <a:cxn ang="0">
                <a:pos x="0" y="7"/>
              </a:cxn>
              <a:cxn ang="0">
                <a:pos x="11" y="38"/>
              </a:cxn>
              <a:cxn ang="0">
                <a:pos x="21" y="7"/>
              </a:cxn>
              <a:cxn ang="0">
                <a:pos x="0" y="7"/>
              </a:cxn>
            </a:cxnLst>
            <a:rect l="0" t="0" r="r" b="b"/>
            <a:pathLst>
              <a:path w="25" h="38">
                <a:moveTo>
                  <a:pt x="0" y="7"/>
                </a:moveTo>
                <a:cubicBezTo>
                  <a:pt x="4" y="17"/>
                  <a:pt x="0" y="38"/>
                  <a:pt x="11" y="38"/>
                </a:cubicBezTo>
                <a:cubicBezTo>
                  <a:pt x="22" y="38"/>
                  <a:pt x="25" y="17"/>
                  <a:pt x="21" y="7"/>
                </a:cubicBezTo>
                <a:cubicBezTo>
                  <a:pt x="19" y="0"/>
                  <a:pt x="7" y="7"/>
                  <a:pt x="0" y="7"/>
                </a:cubicBezTo>
                <a:close/>
              </a:path>
            </a:pathLst>
          </a:custGeom>
          <a:solidFill>
            <a:srgbClr val="AE61BD"/>
          </a:solidFill>
          <a:ln w="9525">
            <a:noFill/>
            <a:round/>
          </a:ln>
        </p:spPr>
        <p:txBody>
          <a:bodyPr/>
          <a:lstStyle/>
          <a:p>
            <a:endParaRPr lang="zh-CN" altLang="en-US"/>
          </a:p>
        </p:txBody>
      </p:sp>
      <p:sp>
        <p:nvSpPr>
          <p:cNvPr id="46085" name="文本框 153604"/>
          <p:cNvSpPr txBox="1">
            <a:spLocks noChangeArrowheads="1"/>
          </p:cNvSpPr>
          <p:nvPr/>
        </p:nvSpPr>
        <p:spPr bwMode="auto">
          <a:xfrm>
            <a:off x="2987675" y="4941888"/>
            <a:ext cx="4535488" cy="457200"/>
          </a:xfrm>
          <a:prstGeom prst="rect">
            <a:avLst/>
          </a:prstGeom>
          <a:noFill/>
          <a:ln w="9525">
            <a:noFill/>
            <a:miter lim="800000"/>
          </a:ln>
        </p:spPr>
        <p:txBody>
          <a:bodyPr>
            <a:spAutoFit/>
          </a:bodyPr>
          <a:lstStyle/>
          <a:p>
            <a:pPr>
              <a:spcBef>
                <a:spcPct val="50000"/>
              </a:spcBef>
            </a:pPr>
            <a:endParaRPr lang="zh-CN" altLang="en-US">
              <a:ea typeface="华文中宋" pitchFamily="2" charset="-122"/>
            </a:endParaRPr>
          </a:p>
        </p:txBody>
      </p:sp>
      <p:grpSp>
        <p:nvGrpSpPr>
          <p:cNvPr id="2" name="组合 153605"/>
          <p:cNvGrpSpPr/>
          <p:nvPr/>
        </p:nvGrpSpPr>
        <p:grpSpPr>
          <a:xfrm>
            <a:off x="7496175" y="5451475"/>
            <a:ext cx="1012825" cy="1130300"/>
            <a:chOff x="3199" y="2984"/>
            <a:chExt cx="638" cy="712"/>
          </a:xfrm>
        </p:grpSpPr>
        <p:grpSp>
          <p:nvGrpSpPr>
            <p:cNvPr id="3" name="组合 153606"/>
            <p:cNvGrpSpPr/>
            <p:nvPr/>
          </p:nvGrpSpPr>
          <p:grpSpPr>
            <a:xfrm>
              <a:off x="3271" y="3475"/>
              <a:ext cx="550" cy="221"/>
              <a:chOff x="3271" y="3475"/>
              <a:chExt cx="550" cy="221"/>
            </a:xfrm>
          </p:grpSpPr>
          <p:sp>
            <p:nvSpPr>
              <p:cNvPr id="46088" name="椭圆 153607"/>
              <p:cNvSpPr>
                <a:spLocks noChangeArrowheads="1"/>
              </p:cNvSpPr>
              <p:nvPr/>
            </p:nvSpPr>
            <p:spPr bwMode="auto">
              <a:xfrm>
                <a:off x="3272" y="3508"/>
                <a:ext cx="549" cy="188"/>
              </a:xfrm>
              <a:prstGeom prst="ellipse">
                <a:avLst/>
              </a:prstGeom>
              <a:solidFill>
                <a:srgbClr val="BF7F00"/>
              </a:solidFill>
              <a:ln w="4763">
                <a:solidFill>
                  <a:srgbClr val="000000"/>
                </a:solidFill>
                <a:round/>
              </a:ln>
            </p:spPr>
            <p:txBody>
              <a:bodyPr/>
              <a:lstStyle/>
              <a:p>
                <a:endParaRPr lang="zh-CN" altLang="en-US"/>
              </a:p>
            </p:txBody>
          </p:sp>
          <p:sp>
            <p:nvSpPr>
              <p:cNvPr id="46089" name="椭圆 153608"/>
              <p:cNvSpPr>
                <a:spLocks noChangeArrowheads="1"/>
              </p:cNvSpPr>
              <p:nvPr/>
            </p:nvSpPr>
            <p:spPr bwMode="auto">
              <a:xfrm>
                <a:off x="3271" y="3475"/>
                <a:ext cx="549" cy="188"/>
              </a:xfrm>
              <a:prstGeom prst="ellipse">
                <a:avLst/>
              </a:prstGeom>
              <a:solidFill>
                <a:srgbClr val="FF9F00"/>
              </a:solidFill>
              <a:ln w="4763">
                <a:solidFill>
                  <a:srgbClr val="000000"/>
                </a:solidFill>
                <a:round/>
              </a:ln>
            </p:spPr>
            <p:txBody>
              <a:bodyPr/>
              <a:lstStyle/>
              <a:p>
                <a:endParaRPr lang="zh-CN" altLang="en-US"/>
              </a:p>
            </p:txBody>
          </p:sp>
          <p:sp>
            <p:nvSpPr>
              <p:cNvPr id="46090" name="直接连接符 153609"/>
              <p:cNvSpPr>
                <a:spLocks noChangeShapeType="1"/>
              </p:cNvSpPr>
              <p:nvPr/>
            </p:nvSpPr>
            <p:spPr bwMode="auto">
              <a:xfrm>
                <a:off x="3273" y="3577"/>
                <a:ext cx="1" cy="22"/>
              </a:xfrm>
              <a:prstGeom prst="line">
                <a:avLst/>
              </a:prstGeom>
              <a:noFill/>
              <a:ln w="4763">
                <a:solidFill>
                  <a:srgbClr val="000000"/>
                </a:solidFill>
                <a:round/>
              </a:ln>
            </p:spPr>
            <p:txBody>
              <a:bodyPr/>
              <a:lstStyle/>
              <a:p>
                <a:endParaRPr lang="zh-CN" altLang="en-US"/>
              </a:p>
            </p:txBody>
          </p:sp>
          <p:sp>
            <p:nvSpPr>
              <p:cNvPr id="46091" name="直接连接符 153610"/>
              <p:cNvSpPr>
                <a:spLocks noChangeShapeType="1"/>
              </p:cNvSpPr>
              <p:nvPr/>
            </p:nvSpPr>
            <p:spPr bwMode="auto">
              <a:xfrm>
                <a:off x="3440" y="3658"/>
                <a:ext cx="1" cy="26"/>
              </a:xfrm>
              <a:prstGeom prst="line">
                <a:avLst/>
              </a:prstGeom>
              <a:noFill/>
              <a:ln w="4763">
                <a:solidFill>
                  <a:srgbClr val="000000"/>
                </a:solidFill>
                <a:round/>
              </a:ln>
            </p:spPr>
            <p:txBody>
              <a:bodyPr/>
              <a:lstStyle/>
              <a:p>
                <a:endParaRPr lang="zh-CN" altLang="en-US"/>
              </a:p>
            </p:txBody>
          </p:sp>
          <p:sp>
            <p:nvSpPr>
              <p:cNvPr id="46092" name="直接连接符 153611"/>
              <p:cNvSpPr>
                <a:spLocks noChangeShapeType="1"/>
              </p:cNvSpPr>
              <p:nvPr/>
            </p:nvSpPr>
            <p:spPr bwMode="auto">
              <a:xfrm>
                <a:off x="3549" y="3664"/>
                <a:ext cx="1" cy="27"/>
              </a:xfrm>
              <a:prstGeom prst="line">
                <a:avLst/>
              </a:prstGeom>
              <a:noFill/>
              <a:ln w="4763">
                <a:solidFill>
                  <a:srgbClr val="000000"/>
                </a:solidFill>
                <a:round/>
              </a:ln>
            </p:spPr>
            <p:txBody>
              <a:bodyPr/>
              <a:lstStyle/>
              <a:p>
                <a:endParaRPr lang="zh-CN" altLang="en-US"/>
              </a:p>
            </p:txBody>
          </p:sp>
          <p:sp>
            <p:nvSpPr>
              <p:cNvPr id="46093" name="直接连接符 153612"/>
              <p:cNvSpPr>
                <a:spLocks noChangeShapeType="1"/>
              </p:cNvSpPr>
              <p:nvPr/>
            </p:nvSpPr>
            <p:spPr bwMode="auto">
              <a:xfrm>
                <a:off x="3651" y="3659"/>
                <a:ext cx="1" cy="25"/>
              </a:xfrm>
              <a:prstGeom prst="line">
                <a:avLst/>
              </a:prstGeom>
              <a:noFill/>
              <a:ln w="4763">
                <a:solidFill>
                  <a:srgbClr val="000000"/>
                </a:solidFill>
                <a:round/>
              </a:ln>
            </p:spPr>
            <p:txBody>
              <a:bodyPr/>
              <a:lstStyle/>
              <a:p>
                <a:endParaRPr lang="zh-CN" altLang="en-US"/>
              </a:p>
            </p:txBody>
          </p:sp>
          <p:sp>
            <p:nvSpPr>
              <p:cNvPr id="46094" name="直接连接符 153613"/>
              <p:cNvSpPr>
                <a:spLocks noChangeShapeType="1"/>
              </p:cNvSpPr>
              <p:nvPr/>
            </p:nvSpPr>
            <p:spPr bwMode="auto">
              <a:xfrm>
                <a:off x="3758" y="3629"/>
                <a:ext cx="1" cy="27"/>
              </a:xfrm>
              <a:prstGeom prst="line">
                <a:avLst/>
              </a:prstGeom>
              <a:noFill/>
              <a:ln w="4763">
                <a:solidFill>
                  <a:srgbClr val="000000"/>
                </a:solidFill>
                <a:round/>
              </a:ln>
            </p:spPr>
            <p:txBody>
              <a:bodyPr/>
              <a:lstStyle/>
              <a:p>
                <a:endParaRPr lang="zh-CN" altLang="en-US"/>
              </a:p>
            </p:txBody>
          </p:sp>
          <p:sp>
            <p:nvSpPr>
              <p:cNvPr id="46095" name="直接连接符 153614"/>
              <p:cNvSpPr>
                <a:spLocks noChangeShapeType="1"/>
              </p:cNvSpPr>
              <p:nvPr/>
            </p:nvSpPr>
            <p:spPr bwMode="auto">
              <a:xfrm>
                <a:off x="3820" y="3572"/>
                <a:ext cx="1" cy="30"/>
              </a:xfrm>
              <a:prstGeom prst="line">
                <a:avLst/>
              </a:prstGeom>
              <a:noFill/>
              <a:ln w="4763">
                <a:solidFill>
                  <a:srgbClr val="000000"/>
                </a:solidFill>
                <a:round/>
              </a:ln>
            </p:spPr>
            <p:txBody>
              <a:bodyPr/>
              <a:lstStyle/>
              <a:p>
                <a:endParaRPr lang="zh-CN" altLang="en-US"/>
              </a:p>
            </p:txBody>
          </p:sp>
          <p:sp>
            <p:nvSpPr>
              <p:cNvPr id="46096" name="直接连接符 153615"/>
              <p:cNvSpPr>
                <a:spLocks noChangeShapeType="1"/>
              </p:cNvSpPr>
              <p:nvPr/>
            </p:nvSpPr>
            <p:spPr bwMode="auto">
              <a:xfrm>
                <a:off x="3345" y="3636"/>
                <a:ext cx="1" cy="26"/>
              </a:xfrm>
              <a:prstGeom prst="line">
                <a:avLst/>
              </a:prstGeom>
              <a:noFill/>
              <a:ln w="4763">
                <a:solidFill>
                  <a:srgbClr val="000000"/>
                </a:solidFill>
                <a:round/>
              </a:ln>
            </p:spPr>
            <p:txBody>
              <a:bodyPr/>
              <a:lstStyle/>
              <a:p>
                <a:endParaRPr lang="zh-CN" altLang="en-US"/>
              </a:p>
            </p:txBody>
          </p:sp>
          <p:sp>
            <p:nvSpPr>
              <p:cNvPr id="46097" name="任意多边形 153616"/>
              <p:cNvSpPr>
                <a:spLocks noChangeArrowheads="1"/>
              </p:cNvSpPr>
              <p:nvPr/>
            </p:nvSpPr>
            <p:spPr bwMode="auto">
              <a:xfrm>
                <a:off x="3402" y="3506"/>
                <a:ext cx="288" cy="120"/>
              </a:xfrm>
              <a:custGeom>
                <a:cxnLst>
                  <a:cxn ang="0">
                    <a:pos x="320" y="26"/>
                  </a:cxn>
                  <a:cxn ang="0">
                    <a:pos x="179" y="15"/>
                  </a:cxn>
                  <a:cxn ang="0">
                    <a:pos x="66" y="34"/>
                  </a:cxn>
                  <a:cxn ang="0">
                    <a:pos x="9" y="74"/>
                  </a:cxn>
                  <a:cxn ang="0">
                    <a:pos x="0" y="123"/>
                  </a:cxn>
                  <a:cxn ang="0">
                    <a:pos x="27" y="166"/>
                  </a:cxn>
                  <a:cxn ang="0">
                    <a:pos x="64" y="194"/>
                  </a:cxn>
                  <a:cxn ang="0">
                    <a:pos x="87" y="191"/>
                  </a:cxn>
                  <a:cxn ang="0">
                    <a:pos x="168" y="233"/>
                  </a:cxn>
                  <a:cxn ang="0">
                    <a:pos x="182" y="201"/>
                  </a:cxn>
                  <a:cxn ang="0">
                    <a:pos x="230" y="221"/>
                  </a:cxn>
                  <a:cxn ang="0">
                    <a:pos x="298" y="207"/>
                  </a:cxn>
                  <a:cxn ang="0">
                    <a:pos x="307" y="160"/>
                  </a:cxn>
                  <a:cxn ang="0">
                    <a:pos x="361" y="175"/>
                  </a:cxn>
                  <a:cxn ang="0">
                    <a:pos x="376" y="207"/>
                  </a:cxn>
                  <a:cxn ang="0">
                    <a:pos x="420" y="240"/>
                  </a:cxn>
                  <a:cxn ang="0">
                    <a:pos x="512" y="211"/>
                  </a:cxn>
                  <a:cxn ang="0">
                    <a:pos x="571" y="170"/>
                  </a:cxn>
                  <a:cxn ang="0">
                    <a:pos x="577" y="110"/>
                  </a:cxn>
                  <a:cxn ang="0">
                    <a:pos x="523" y="71"/>
                  </a:cxn>
                  <a:cxn ang="0">
                    <a:pos x="366" y="73"/>
                  </a:cxn>
                  <a:cxn ang="0">
                    <a:pos x="344" y="34"/>
                  </a:cxn>
                  <a:cxn ang="0">
                    <a:pos x="398" y="73"/>
                  </a:cxn>
                  <a:cxn ang="0">
                    <a:pos x="467" y="36"/>
                  </a:cxn>
                  <a:cxn ang="0">
                    <a:pos x="494" y="26"/>
                  </a:cxn>
                  <a:cxn ang="0">
                    <a:pos x="453" y="0"/>
                  </a:cxn>
                  <a:cxn ang="0">
                    <a:pos x="376" y="10"/>
                  </a:cxn>
                  <a:cxn ang="0">
                    <a:pos x="320" y="26"/>
                  </a:cxn>
                </a:cxnLst>
                <a:rect l="0" t="0" r="r" b="b"/>
                <a:pathLst>
                  <a:path w="577" h="240">
                    <a:moveTo>
                      <a:pt x="320" y="26"/>
                    </a:moveTo>
                    <a:lnTo>
                      <a:pt x="179" y="15"/>
                    </a:lnTo>
                    <a:lnTo>
                      <a:pt x="66" y="34"/>
                    </a:lnTo>
                    <a:lnTo>
                      <a:pt x="9" y="74"/>
                    </a:lnTo>
                    <a:lnTo>
                      <a:pt x="0" y="123"/>
                    </a:lnTo>
                    <a:lnTo>
                      <a:pt x="27" y="166"/>
                    </a:lnTo>
                    <a:lnTo>
                      <a:pt x="64" y="194"/>
                    </a:lnTo>
                    <a:lnTo>
                      <a:pt x="87" y="191"/>
                    </a:lnTo>
                    <a:lnTo>
                      <a:pt x="168" y="233"/>
                    </a:lnTo>
                    <a:lnTo>
                      <a:pt x="182" y="201"/>
                    </a:lnTo>
                    <a:lnTo>
                      <a:pt x="230" y="221"/>
                    </a:lnTo>
                    <a:lnTo>
                      <a:pt x="298" y="207"/>
                    </a:lnTo>
                    <a:lnTo>
                      <a:pt x="307" y="160"/>
                    </a:lnTo>
                    <a:lnTo>
                      <a:pt x="361" y="175"/>
                    </a:lnTo>
                    <a:lnTo>
                      <a:pt x="376" y="207"/>
                    </a:lnTo>
                    <a:lnTo>
                      <a:pt x="420" y="240"/>
                    </a:lnTo>
                    <a:lnTo>
                      <a:pt x="512" y="211"/>
                    </a:lnTo>
                    <a:lnTo>
                      <a:pt x="571" y="170"/>
                    </a:lnTo>
                    <a:lnTo>
                      <a:pt x="577" y="110"/>
                    </a:lnTo>
                    <a:lnTo>
                      <a:pt x="523" y="71"/>
                    </a:lnTo>
                    <a:lnTo>
                      <a:pt x="366" y="73"/>
                    </a:lnTo>
                    <a:lnTo>
                      <a:pt x="344" y="34"/>
                    </a:lnTo>
                    <a:lnTo>
                      <a:pt x="398" y="73"/>
                    </a:lnTo>
                    <a:lnTo>
                      <a:pt x="467" y="36"/>
                    </a:lnTo>
                    <a:lnTo>
                      <a:pt x="494" y="26"/>
                    </a:lnTo>
                    <a:lnTo>
                      <a:pt x="453" y="0"/>
                    </a:lnTo>
                    <a:lnTo>
                      <a:pt x="376" y="10"/>
                    </a:lnTo>
                    <a:lnTo>
                      <a:pt x="320" y="26"/>
                    </a:lnTo>
                  </a:path>
                </a:pathLst>
              </a:custGeom>
              <a:noFill/>
              <a:ln w="4763">
                <a:solidFill>
                  <a:srgbClr val="000000"/>
                </a:solidFill>
                <a:round/>
              </a:ln>
            </p:spPr>
            <p:txBody>
              <a:bodyPr/>
              <a:lstStyle/>
              <a:p>
                <a:endParaRPr lang="zh-CN" altLang="en-US"/>
              </a:p>
            </p:txBody>
          </p:sp>
          <p:sp>
            <p:nvSpPr>
              <p:cNvPr id="46098" name="椭圆 153617"/>
              <p:cNvSpPr>
                <a:spLocks noChangeArrowheads="1"/>
              </p:cNvSpPr>
              <p:nvPr/>
            </p:nvSpPr>
            <p:spPr bwMode="auto">
              <a:xfrm>
                <a:off x="3321" y="3489"/>
                <a:ext cx="461" cy="157"/>
              </a:xfrm>
              <a:prstGeom prst="ellipse">
                <a:avLst/>
              </a:prstGeom>
              <a:noFill/>
              <a:ln w="4763">
                <a:solidFill>
                  <a:srgbClr val="000000"/>
                </a:solidFill>
                <a:round/>
              </a:ln>
            </p:spPr>
            <p:txBody>
              <a:bodyPr/>
              <a:lstStyle/>
              <a:p>
                <a:endParaRPr lang="zh-CN" altLang="en-US"/>
              </a:p>
            </p:txBody>
          </p:sp>
        </p:grpSp>
        <p:grpSp>
          <p:nvGrpSpPr>
            <p:cNvPr id="4" name="组合 153618"/>
            <p:cNvGrpSpPr/>
            <p:nvPr/>
          </p:nvGrpSpPr>
          <p:grpSpPr>
            <a:xfrm>
              <a:off x="3199" y="3411"/>
              <a:ext cx="550" cy="219"/>
              <a:chOff x="3199" y="3411"/>
              <a:chExt cx="550" cy="219"/>
            </a:xfrm>
          </p:grpSpPr>
          <p:sp>
            <p:nvSpPr>
              <p:cNvPr id="46100" name="椭圆 153619"/>
              <p:cNvSpPr>
                <a:spLocks noChangeArrowheads="1"/>
              </p:cNvSpPr>
              <p:nvPr/>
            </p:nvSpPr>
            <p:spPr bwMode="auto">
              <a:xfrm>
                <a:off x="3200" y="3443"/>
                <a:ext cx="549" cy="187"/>
              </a:xfrm>
              <a:prstGeom prst="ellipse">
                <a:avLst/>
              </a:prstGeom>
              <a:solidFill>
                <a:srgbClr val="BF7F00"/>
              </a:solidFill>
              <a:ln w="4763">
                <a:solidFill>
                  <a:srgbClr val="000000"/>
                </a:solidFill>
                <a:round/>
              </a:ln>
            </p:spPr>
            <p:txBody>
              <a:bodyPr/>
              <a:lstStyle/>
              <a:p>
                <a:endParaRPr lang="zh-CN" altLang="en-US"/>
              </a:p>
            </p:txBody>
          </p:sp>
          <p:sp>
            <p:nvSpPr>
              <p:cNvPr id="46101" name="椭圆 153620"/>
              <p:cNvSpPr>
                <a:spLocks noChangeArrowheads="1"/>
              </p:cNvSpPr>
              <p:nvPr/>
            </p:nvSpPr>
            <p:spPr bwMode="auto">
              <a:xfrm>
                <a:off x="3199" y="3411"/>
                <a:ext cx="549" cy="186"/>
              </a:xfrm>
              <a:prstGeom prst="ellipse">
                <a:avLst/>
              </a:prstGeom>
              <a:solidFill>
                <a:srgbClr val="FF9F00"/>
              </a:solidFill>
              <a:ln w="4763">
                <a:solidFill>
                  <a:srgbClr val="000000"/>
                </a:solidFill>
                <a:round/>
              </a:ln>
            </p:spPr>
            <p:txBody>
              <a:bodyPr/>
              <a:lstStyle/>
              <a:p>
                <a:endParaRPr lang="zh-CN" altLang="en-US"/>
              </a:p>
            </p:txBody>
          </p:sp>
          <p:sp>
            <p:nvSpPr>
              <p:cNvPr id="46102" name="直接连接符 153621"/>
              <p:cNvSpPr>
                <a:spLocks noChangeShapeType="1"/>
              </p:cNvSpPr>
              <p:nvPr/>
            </p:nvSpPr>
            <p:spPr bwMode="auto">
              <a:xfrm>
                <a:off x="3201" y="3512"/>
                <a:ext cx="1" cy="23"/>
              </a:xfrm>
              <a:prstGeom prst="line">
                <a:avLst/>
              </a:prstGeom>
              <a:noFill/>
              <a:ln w="4763">
                <a:solidFill>
                  <a:srgbClr val="000000"/>
                </a:solidFill>
                <a:round/>
              </a:ln>
            </p:spPr>
            <p:txBody>
              <a:bodyPr/>
              <a:lstStyle/>
              <a:p>
                <a:endParaRPr lang="zh-CN" altLang="en-US"/>
              </a:p>
            </p:txBody>
          </p:sp>
          <p:sp>
            <p:nvSpPr>
              <p:cNvPr id="46103" name="直接连接符 153622"/>
              <p:cNvSpPr>
                <a:spLocks noChangeShapeType="1"/>
              </p:cNvSpPr>
              <p:nvPr/>
            </p:nvSpPr>
            <p:spPr bwMode="auto">
              <a:xfrm>
                <a:off x="3370" y="3592"/>
                <a:ext cx="1" cy="27"/>
              </a:xfrm>
              <a:prstGeom prst="line">
                <a:avLst/>
              </a:prstGeom>
              <a:noFill/>
              <a:ln w="4763">
                <a:solidFill>
                  <a:srgbClr val="000000"/>
                </a:solidFill>
                <a:round/>
              </a:ln>
            </p:spPr>
            <p:txBody>
              <a:bodyPr/>
              <a:lstStyle/>
              <a:p>
                <a:endParaRPr lang="zh-CN" altLang="en-US"/>
              </a:p>
            </p:txBody>
          </p:sp>
          <p:sp>
            <p:nvSpPr>
              <p:cNvPr id="46104" name="直接连接符 153623"/>
              <p:cNvSpPr>
                <a:spLocks noChangeShapeType="1"/>
              </p:cNvSpPr>
              <p:nvPr/>
            </p:nvSpPr>
            <p:spPr bwMode="auto">
              <a:xfrm>
                <a:off x="3477" y="3599"/>
                <a:ext cx="1" cy="26"/>
              </a:xfrm>
              <a:prstGeom prst="line">
                <a:avLst/>
              </a:prstGeom>
              <a:noFill/>
              <a:ln w="4763">
                <a:solidFill>
                  <a:srgbClr val="000000"/>
                </a:solidFill>
                <a:round/>
              </a:ln>
            </p:spPr>
            <p:txBody>
              <a:bodyPr/>
              <a:lstStyle/>
              <a:p>
                <a:endParaRPr lang="zh-CN" altLang="en-US"/>
              </a:p>
            </p:txBody>
          </p:sp>
          <p:sp>
            <p:nvSpPr>
              <p:cNvPr id="46105" name="直接连接符 153624"/>
              <p:cNvSpPr>
                <a:spLocks noChangeShapeType="1"/>
              </p:cNvSpPr>
              <p:nvPr/>
            </p:nvSpPr>
            <p:spPr bwMode="auto">
              <a:xfrm>
                <a:off x="3578" y="3593"/>
                <a:ext cx="1" cy="26"/>
              </a:xfrm>
              <a:prstGeom prst="line">
                <a:avLst/>
              </a:prstGeom>
              <a:noFill/>
              <a:ln w="4763">
                <a:solidFill>
                  <a:srgbClr val="000000"/>
                </a:solidFill>
                <a:round/>
              </a:ln>
            </p:spPr>
            <p:txBody>
              <a:bodyPr/>
              <a:lstStyle/>
              <a:p>
                <a:endParaRPr lang="zh-CN" altLang="en-US"/>
              </a:p>
            </p:txBody>
          </p:sp>
          <p:sp>
            <p:nvSpPr>
              <p:cNvPr id="46106" name="直接连接符 153625"/>
              <p:cNvSpPr>
                <a:spLocks noChangeShapeType="1"/>
              </p:cNvSpPr>
              <p:nvPr/>
            </p:nvSpPr>
            <p:spPr bwMode="auto">
              <a:xfrm>
                <a:off x="3686" y="3564"/>
                <a:ext cx="1" cy="26"/>
              </a:xfrm>
              <a:prstGeom prst="line">
                <a:avLst/>
              </a:prstGeom>
              <a:noFill/>
              <a:ln w="4763">
                <a:solidFill>
                  <a:srgbClr val="000000"/>
                </a:solidFill>
                <a:round/>
              </a:ln>
            </p:spPr>
            <p:txBody>
              <a:bodyPr/>
              <a:lstStyle/>
              <a:p>
                <a:endParaRPr lang="zh-CN" altLang="en-US"/>
              </a:p>
            </p:txBody>
          </p:sp>
          <p:sp>
            <p:nvSpPr>
              <p:cNvPr id="46107" name="直接连接符 153626"/>
              <p:cNvSpPr>
                <a:spLocks noChangeShapeType="1"/>
              </p:cNvSpPr>
              <p:nvPr/>
            </p:nvSpPr>
            <p:spPr bwMode="auto">
              <a:xfrm>
                <a:off x="3747" y="3506"/>
                <a:ext cx="1" cy="31"/>
              </a:xfrm>
              <a:prstGeom prst="line">
                <a:avLst/>
              </a:prstGeom>
              <a:noFill/>
              <a:ln w="4763">
                <a:solidFill>
                  <a:srgbClr val="000000"/>
                </a:solidFill>
                <a:round/>
              </a:ln>
            </p:spPr>
            <p:txBody>
              <a:bodyPr/>
              <a:lstStyle/>
              <a:p>
                <a:endParaRPr lang="zh-CN" altLang="en-US"/>
              </a:p>
            </p:txBody>
          </p:sp>
          <p:sp>
            <p:nvSpPr>
              <p:cNvPr id="46108" name="直接连接符 153627"/>
              <p:cNvSpPr>
                <a:spLocks noChangeShapeType="1"/>
              </p:cNvSpPr>
              <p:nvPr/>
            </p:nvSpPr>
            <p:spPr bwMode="auto">
              <a:xfrm>
                <a:off x="3273" y="3571"/>
                <a:ext cx="1" cy="26"/>
              </a:xfrm>
              <a:prstGeom prst="line">
                <a:avLst/>
              </a:prstGeom>
              <a:noFill/>
              <a:ln w="4763">
                <a:solidFill>
                  <a:srgbClr val="000000"/>
                </a:solidFill>
                <a:round/>
              </a:ln>
            </p:spPr>
            <p:txBody>
              <a:bodyPr/>
              <a:lstStyle/>
              <a:p>
                <a:endParaRPr lang="zh-CN" altLang="en-US"/>
              </a:p>
            </p:txBody>
          </p:sp>
          <p:sp>
            <p:nvSpPr>
              <p:cNvPr id="46109" name="任意多边形 153628"/>
              <p:cNvSpPr>
                <a:spLocks noChangeArrowheads="1"/>
              </p:cNvSpPr>
              <p:nvPr/>
            </p:nvSpPr>
            <p:spPr bwMode="auto">
              <a:xfrm>
                <a:off x="3329" y="3443"/>
                <a:ext cx="290" cy="118"/>
              </a:xfrm>
              <a:custGeom>
                <a:cxnLst>
                  <a:cxn ang="0">
                    <a:pos x="320" y="24"/>
                  </a:cxn>
                  <a:cxn ang="0">
                    <a:pos x="181" y="13"/>
                  </a:cxn>
                  <a:cxn ang="0">
                    <a:pos x="69" y="32"/>
                  </a:cxn>
                  <a:cxn ang="0">
                    <a:pos x="9" y="72"/>
                  </a:cxn>
                  <a:cxn ang="0">
                    <a:pos x="0" y="122"/>
                  </a:cxn>
                  <a:cxn ang="0">
                    <a:pos x="29" y="164"/>
                  </a:cxn>
                  <a:cxn ang="0">
                    <a:pos x="67" y="195"/>
                  </a:cxn>
                  <a:cxn ang="0">
                    <a:pos x="88" y="189"/>
                  </a:cxn>
                  <a:cxn ang="0">
                    <a:pos x="168" y="232"/>
                  </a:cxn>
                  <a:cxn ang="0">
                    <a:pos x="184" y="199"/>
                  </a:cxn>
                  <a:cxn ang="0">
                    <a:pos x="233" y="219"/>
                  </a:cxn>
                  <a:cxn ang="0">
                    <a:pos x="297" y="206"/>
                  </a:cxn>
                  <a:cxn ang="0">
                    <a:pos x="309" y="158"/>
                  </a:cxn>
                  <a:cxn ang="0">
                    <a:pos x="361" y="173"/>
                  </a:cxn>
                  <a:cxn ang="0">
                    <a:pos x="376" y="206"/>
                  </a:cxn>
                  <a:cxn ang="0">
                    <a:pos x="422" y="236"/>
                  </a:cxn>
                  <a:cxn ang="0">
                    <a:pos x="514" y="210"/>
                  </a:cxn>
                  <a:cxn ang="0">
                    <a:pos x="571" y="167"/>
                  </a:cxn>
                  <a:cxn ang="0">
                    <a:pos x="579" y="108"/>
                  </a:cxn>
                  <a:cxn ang="0">
                    <a:pos x="524" y="69"/>
                  </a:cxn>
                  <a:cxn ang="0">
                    <a:pos x="365" y="70"/>
                  </a:cxn>
                  <a:cxn ang="0">
                    <a:pos x="347" y="32"/>
                  </a:cxn>
                  <a:cxn ang="0">
                    <a:pos x="399" y="70"/>
                  </a:cxn>
                  <a:cxn ang="0">
                    <a:pos x="470" y="34"/>
                  </a:cxn>
                  <a:cxn ang="0">
                    <a:pos x="496" y="24"/>
                  </a:cxn>
                  <a:cxn ang="0">
                    <a:pos x="453" y="0"/>
                  </a:cxn>
                  <a:cxn ang="0">
                    <a:pos x="376" y="7"/>
                  </a:cxn>
                  <a:cxn ang="0">
                    <a:pos x="320" y="24"/>
                  </a:cxn>
                </a:cxnLst>
                <a:rect l="0" t="0" r="r" b="b"/>
                <a:pathLst>
                  <a:path w="579" h="236">
                    <a:moveTo>
                      <a:pt x="320" y="24"/>
                    </a:moveTo>
                    <a:lnTo>
                      <a:pt x="181" y="13"/>
                    </a:lnTo>
                    <a:lnTo>
                      <a:pt x="69" y="32"/>
                    </a:lnTo>
                    <a:lnTo>
                      <a:pt x="9" y="72"/>
                    </a:lnTo>
                    <a:lnTo>
                      <a:pt x="0" y="122"/>
                    </a:lnTo>
                    <a:lnTo>
                      <a:pt x="29" y="164"/>
                    </a:lnTo>
                    <a:lnTo>
                      <a:pt x="67" y="195"/>
                    </a:lnTo>
                    <a:lnTo>
                      <a:pt x="88" y="189"/>
                    </a:lnTo>
                    <a:lnTo>
                      <a:pt x="168" y="232"/>
                    </a:lnTo>
                    <a:lnTo>
                      <a:pt x="184" y="199"/>
                    </a:lnTo>
                    <a:lnTo>
                      <a:pt x="233" y="219"/>
                    </a:lnTo>
                    <a:lnTo>
                      <a:pt x="297" y="206"/>
                    </a:lnTo>
                    <a:lnTo>
                      <a:pt x="309" y="158"/>
                    </a:lnTo>
                    <a:lnTo>
                      <a:pt x="361" y="173"/>
                    </a:lnTo>
                    <a:lnTo>
                      <a:pt x="376" y="206"/>
                    </a:lnTo>
                    <a:lnTo>
                      <a:pt x="422" y="236"/>
                    </a:lnTo>
                    <a:lnTo>
                      <a:pt x="514" y="210"/>
                    </a:lnTo>
                    <a:lnTo>
                      <a:pt x="571" y="167"/>
                    </a:lnTo>
                    <a:lnTo>
                      <a:pt x="579" y="108"/>
                    </a:lnTo>
                    <a:lnTo>
                      <a:pt x="524" y="69"/>
                    </a:lnTo>
                    <a:lnTo>
                      <a:pt x="365" y="70"/>
                    </a:lnTo>
                    <a:lnTo>
                      <a:pt x="347" y="32"/>
                    </a:lnTo>
                    <a:lnTo>
                      <a:pt x="399" y="70"/>
                    </a:lnTo>
                    <a:lnTo>
                      <a:pt x="470" y="34"/>
                    </a:lnTo>
                    <a:lnTo>
                      <a:pt x="496" y="24"/>
                    </a:lnTo>
                    <a:lnTo>
                      <a:pt x="453" y="0"/>
                    </a:lnTo>
                    <a:lnTo>
                      <a:pt x="376" y="7"/>
                    </a:lnTo>
                    <a:lnTo>
                      <a:pt x="320" y="24"/>
                    </a:lnTo>
                  </a:path>
                </a:pathLst>
              </a:custGeom>
              <a:noFill/>
              <a:ln w="4763">
                <a:solidFill>
                  <a:srgbClr val="000000"/>
                </a:solidFill>
                <a:round/>
              </a:ln>
            </p:spPr>
            <p:txBody>
              <a:bodyPr/>
              <a:lstStyle/>
              <a:p>
                <a:endParaRPr lang="zh-CN" altLang="en-US"/>
              </a:p>
            </p:txBody>
          </p:sp>
          <p:sp>
            <p:nvSpPr>
              <p:cNvPr id="46110" name="椭圆 153629"/>
              <p:cNvSpPr>
                <a:spLocks noChangeArrowheads="1"/>
              </p:cNvSpPr>
              <p:nvPr/>
            </p:nvSpPr>
            <p:spPr bwMode="auto">
              <a:xfrm>
                <a:off x="3248" y="3424"/>
                <a:ext cx="462" cy="157"/>
              </a:xfrm>
              <a:prstGeom prst="ellipse">
                <a:avLst/>
              </a:prstGeom>
              <a:noFill/>
              <a:ln w="4763">
                <a:solidFill>
                  <a:srgbClr val="000000"/>
                </a:solidFill>
                <a:round/>
              </a:ln>
            </p:spPr>
            <p:txBody>
              <a:bodyPr/>
              <a:lstStyle/>
              <a:p>
                <a:endParaRPr lang="zh-CN" altLang="en-US"/>
              </a:p>
            </p:txBody>
          </p:sp>
        </p:grpSp>
        <p:grpSp>
          <p:nvGrpSpPr>
            <p:cNvPr id="5" name="组合 153630"/>
            <p:cNvGrpSpPr/>
            <p:nvPr/>
          </p:nvGrpSpPr>
          <p:grpSpPr>
            <a:xfrm>
              <a:off x="3285" y="3373"/>
              <a:ext cx="552" cy="219"/>
              <a:chOff x="3285" y="3373"/>
              <a:chExt cx="552" cy="219"/>
            </a:xfrm>
          </p:grpSpPr>
          <p:sp>
            <p:nvSpPr>
              <p:cNvPr id="46112" name="椭圆 153631"/>
              <p:cNvSpPr>
                <a:spLocks noChangeArrowheads="1"/>
              </p:cNvSpPr>
              <p:nvPr/>
            </p:nvSpPr>
            <p:spPr bwMode="auto">
              <a:xfrm>
                <a:off x="3287" y="3407"/>
                <a:ext cx="550" cy="185"/>
              </a:xfrm>
              <a:prstGeom prst="ellipse">
                <a:avLst/>
              </a:prstGeom>
              <a:solidFill>
                <a:srgbClr val="BF7F00"/>
              </a:solidFill>
              <a:ln w="4763">
                <a:solidFill>
                  <a:srgbClr val="000000"/>
                </a:solidFill>
                <a:round/>
              </a:ln>
            </p:spPr>
            <p:txBody>
              <a:bodyPr/>
              <a:lstStyle/>
              <a:p>
                <a:endParaRPr lang="zh-CN" altLang="en-US"/>
              </a:p>
            </p:txBody>
          </p:sp>
          <p:sp>
            <p:nvSpPr>
              <p:cNvPr id="46113" name="椭圆 153632"/>
              <p:cNvSpPr>
                <a:spLocks noChangeArrowheads="1"/>
              </p:cNvSpPr>
              <p:nvPr/>
            </p:nvSpPr>
            <p:spPr bwMode="auto">
              <a:xfrm>
                <a:off x="3285" y="3373"/>
                <a:ext cx="548" cy="186"/>
              </a:xfrm>
              <a:prstGeom prst="ellipse">
                <a:avLst/>
              </a:prstGeom>
              <a:solidFill>
                <a:srgbClr val="FF9F00"/>
              </a:solidFill>
              <a:ln w="4763">
                <a:solidFill>
                  <a:srgbClr val="000000"/>
                </a:solidFill>
                <a:round/>
              </a:ln>
            </p:spPr>
            <p:txBody>
              <a:bodyPr/>
              <a:lstStyle/>
              <a:p>
                <a:endParaRPr lang="zh-CN" altLang="en-US"/>
              </a:p>
            </p:txBody>
          </p:sp>
          <p:sp>
            <p:nvSpPr>
              <p:cNvPr id="46114" name="直接连接符 153633"/>
              <p:cNvSpPr>
                <a:spLocks noChangeShapeType="1"/>
              </p:cNvSpPr>
              <p:nvPr/>
            </p:nvSpPr>
            <p:spPr bwMode="auto">
              <a:xfrm>
                <a:off x="3287" y="3474"/>
                <a:ext cx="1" cy="23"/>
              </a:xfrm>
              <a:prstGeom prst="line">
                <a:avLst/>
              </a:prstGeom>
              <a:noFill/>
              <a:ln w="4763">
                <a:solidFill>
                  <a:srgbClr val="000000"/>
                </a:solidFill>
                <a:round/>
              </a:ln>
            </p:spPr>
            <p:txBody>
              <a:bodyPr/>
              <a:lstStyle/>
              <a:p>
                <a:endParaRPr lang="zh-CN" altLang="en-US"/>
              </a:p>
            </p:txBody>
          </p:sp>
          <p:sp>
            <p:nvSpPr>
              <p:cNvPr id="46115" name="直接连接符 153634"/>
              <p:cNvSpPr>
                <a:spLocks noChangeShapeType="1"/>
              </p:cNvSpPr>
              <p:nvPr/>
            </p:nvSpPr>
            <p:spPr bwMode="auto">
              <a:xfrm>
                <a:off x="3454" y="3554"/>
                <a:ext cx="1" cy="27"/>
              </a:xfrm>
              <a:prstGeom prst="line">
                <a:avLst/>
              </a:prstGeom>
              <a:noFill/>
              <a:ln w="4763">
                <a:solidFill>
                  <a:srgbClr val="000000"/>
                </a:solidFill>
                <a:round/>
              </a:ln>
            </p:spPr>
            <p:txBody>
              <a:bodyPr/>
              <a:lstStyle/>
              <a:p>
                <a:endParaRPr lang="zh-CN" altLang="en-US"/>
              </a:p>
            </p:txBody>
          </p:sp>
          <p:sp>
            <p:nvSpPr>
              <p:cNvPr id="46116" name="直接连接符 153635"/>
              <p:cNvSpPr>
                <a:spLocks noChangeShapeType="1"/>
              </p:cNvSpPr>
              <p:nvPr/>
            </p:nvSpPr>
            <p:spPr bwMode="auto">
              <a:xfrm>
                <a:off x="3563" y="3561"/>
                <a:ext cx="1" cy="27"/>
              </a:xfrm>
              <a:prstGeom prst="line">
                <a:avLst/>
              </a:prstGeom>
              <a:noFill/>
              <a:ln w="4763">
                <a:solidFill>
                  <a:srgbClr val="000000"/>
                </a:solidFill>
                <a:round/>
              </a:ln>
            </p:spPr>
            <p:txBody>
              <a:bodyPr/>
              <a:lstStyle/>
              <a:p>
                <a:endParaRPr lang="zh-CN" altLang="en-US"/>
              </a:p>
            </p:txBody>
          </p:sp>
          <p:sp>
            <p:nvSpPr>
              <p:cNvPr id="46117" name="直接连接符 153636"/>
              <p:cNvSpPr>
                <a:spLocks noChangeShapeType="1"/>
              </p:cNvSpPr>
              <p:nvPr/>
            </p:nvSpPr>
            <p:spPr bwMode="auto">
              <a:xfrm>
                <a:off x="3663" y="3555"/>
                <a:ext cx="1" cy="26"/>
              </a:xfrm>
              <a:prstGeom prst="line">
                <a:avLst/>
              </a:prstGeom>
              <a:noFill/>
              <a:ln w="4763">
                <a:solidFill>
                  <a:srgbClr val="000000"/>
                </a:solidFill>
                <a:round/>
              </a:ln>
            </p:spPr>
            <p:txBody>
              <a:bodyPr/>
              <a:lstStyle/>
              <a:p>
                <a:endParaRPr lang="zh-CN" altLang="en-US"/>
              </a:p>
            </p:txBody>
          </p:sp>
          <p:sp>
            <p:nvSpPr>
              <p:cNvPr id="46118" name="直接连接符 153637"/>
              <p:cNvSpPr>
                <a:spLocks noChangeShapeType="1"/>
              </p:cNvSpPr>
              <p:nvPr/>
            </p:nvSpPr>
            <p:spPr bwMode="auto">
              <a:xfrm>
                <a:off x="3772" y="3527"/>
                <a:ext cx="1" cy="26"/>
              </a:xfrm>
              <a:prstGeom prst="line">
                <a:avLst/>
              </a:prstGeom>
              <a:noFill/>
              <a:ln w="4763">
                <a:solidFill>
                  <a:srgbClr val="000000"/>
                </a:solidFill>
                <a:round/>
              </a:ln>
            </p:spPr>
            <p:txBody>
              <a:bodyPr/>
              <a:lstStyle/>
              <a:p>
                <a:endParaRPr lang="zh-CN" altLang="en-US"/>
              </a:p>
            </p:txBody>
          </p:sp>
          <p:sp>
            <p:nvSpPr>
              <p:cNvPr id="46119" name="直接连接符 153638"/>
              <p:cNvSpPr>
                <a:spLocks noChangeShapeType="1"/>
              </p:cNvSpPr>
              <p:nvPr/>
            </p:nvSpPr>
            <p:spPr bwMode="auto">
              <a:xfrm>
                <a:off x="3834" y="3469"/>
                <a:ext cx="1" cy="31"/>
              </a:xfrm>
              <a:prstGeom prst="line">
                <a:avLst/>
              </a:prstGeom>
              <a:noFill/>
              <a:ln w="4763">
                <a:solidFill>
                  <a:srgbClr val="000000"/>
                </a:solidFill>
                <a:round/>
              </a:ln>
            </p:spPr>
            <p:txBody>
              <a:bodyPr/>
              <a:lstStyle/>
              <a:p>
                <a:endParaRPr lang="zh-CN" altLang="en-US"/>
              </a:p>
            </p:txBody>
          </p:sp>
          <p:sp>
            <p:nvSpPr>
              <p:cNvPr id="46120" name="直接连接符 153639"/>
              <p:cNvSpPr>
                <a:spLocks noChangeShapeType="1"/>
              </p:cNvSpPr>
              <p:nvPr/>
            </p:nvSpPr>
            <p:spPr bwMode="auto">
              <a:xfrm>
                <a:off x="3358" y="3533"/>
                <a:ext cx="1" cy="26"/>
              </a:xfrm>
              <a:prstGeom prst="line">
                <a:avLst/>
              </a:prstGeom>
              <a:noFill/>
              <a:ln w="4763">
                <a:solidFill>
                  <a:srgbClr val="000000"/>
                </a:solidFill>
                <a:round/>
              </a:ln>
            </p:spPr>
            <p:txBody>
              <a:bodyPr/>
              <a:lstStyle/>
              <a:p>
                <a:endParaRPr lang="zh-CN" altLang="en-US"/>
              </a:p>
            </p:txBody>
          </p:sp>
          <p:sp>
            <p:nvSpPr>
              <p:cNvPr id="46121" name="任意多边形 153640"/>
              <p:cNvSpPr>
                <a:spLocks noChangeArrowheads="1"/>
              </p:cNvSpPr>
              <p:nvPr/>
            </p:nvSpPr>
            <p:spPr bwMode="auto">
              <a:xfrm>
                <a:off x="3414" y="3405"/>
                <a:ext cx="290" cy="118"/>
              </a:xfrm>
              <a:custGeom>
                <a:cxnLst>
                  <a:cxn ang="0">
                    <a:pos x="319" y="24"/>
                  </a:cxn>
                  <a:cxn ang="0">
                    <a:pos x="183" y="13"/>
                  </a:cxn>
                  <a:cxn ang="0">
                    <a:pos x="67" y="32"/>
                  </a:cxn>
                  <a:cxn ang="0">
                    <a:pos x="7" y="74"/>
                  </a:cxn>
                  <a:cxn ang="0">
                    <a:pos x="0" y="122"/>
                  </a:cxn>
                  <a:cxn ang="0">
                    <a:pos x="28" y="164"/>
                  </a:cxn>
                  <a:cxn ang="0">
                    <a:pos x="65" y="194"/>
                  </a:cxn>
                  <a:cxn ang="0">
                    <a:pos x="87" y="191"/>
                  </a:cxn>
                  <a:cxn ang="0">
                    <a:pos x="168" y="232"/>
                  </a:cxn>
                  <a:cxn ang="0">
                    <a:pos x="184" y="200"/>
                  </a:cxn>
                  <a:cxn ang="0">
                    <a:pos x="232" y="219"/>
                  </a:cxn>
                  <a:cxn ang="0">
                    <a:pos x="299" y="206"/>
                  </a:cxn>
                  <a:cxn ang="0">
                    <a:pos x="310" y="158"/>
                  </a:cxn>
                  <a:cxn ang="0">
                    <a:pos x="362" y="174"/>
                  </a:cxn>
                  <a:cxn ang="0">
                    <a:pos x="378" y="206"/>
                  </a:cxn>
                  <a:cxn ang="0">
                    <a:pos x="421" y="236"/>
                  </a:cxn>
                  <a:cxn ang="0">
                    <a:pos x="512" y="211"/>
                  </a:cxn>
                  <a:cxn ang="0">
                    <a:pos x="572" y="167"/>
                  </a:cxn>
                  <a:cxn ang="0">
                    <a:pos x="579" y="108"/>
                  </a:cxn>
                  <a:cxn ang="0">
                    <a:pos x="524" y="69"/>
                  </a:cxn>
                  <a:cxn ang="0">
                    <a:pos x="365" y="70"/>
                  </a:cxn>
                  <a:cxn ang="0">
                    <a:pos x="347" y="32"/>
                  </a:cxn>
                  <a:cxn ang="0">
                    <a:pos x="399" y="70"/>
                  </a:cxn>
                  <a:cxn ang="0">
                    <a:pos x="469" y="36"/>
                  </a:cxn>
                  <a:cxn ang="0">
                    <a:pos x="495" y="24"/>
                  </a:cxn>
                  <a:cxn ang="0">
                    <a:pos x="455" y="0"/>
                  </a:cxn>
                  <a:cxn ang="0">
                    <a:pos x="378" y="7"/>
                  </a:cxn>
                  <a:cxn ang="0">
                    <a:pos x="319" y="24"/>
                  </a:cxn>
                </a:cxnLst>
                <a:rect l="0" t="0" r="r" b="b"/>
                <a:pathLst>
                  <a:path w="579" h="236">
                    <a:moveTo>
                      <a:pt x="319" y="24"/>
                    </a:moveTo>
                    <a:lnTo>
                      <a:pt x="183" y="13"/>
                    </a:lnTo>
                    <a:lnTo>
                      <a:pt x="67" y="32"/>
                    </a:lnTo>
                    <a:lnTo>
                      <a:pt x="7" y="74"/>
                    </a:lnTo>
                    <a:lnTo>
                      <a:pt x="0" y="122"/>
                    </a:lnTo>
                    <a:lnTo>
                      <a:pt x="28" y="164"/>
                    </a:lnTo>
                    <a:lnTo>
                      <a:pt x="65" y="194"/>
                    </a:lnTo>
                    <a:lnTo>
                      <a:pt x="87" y="191"/>
                    </a:lnTo>
                    <a:lnTo>
                      <a:pt x="168" y="232"/>
                    </a:lnTo>
                    <a:lnTo>
                      <a:pt x="184" y="200"/>
                    </a:lnTo>
                    <a:lnTo>
                      <a:pt x="232" y="219"/>
                    </a:lnTo>
                    <a:lnTo>
                      <a:pt x="299" y="206"/>
                    </a:lnTo>
                    <a:lnTo>
                      <a:pt x="310" y="158"/>
                    </a:lnTo>
                    <a:lnTo>
                      <a:pt x="362" y="174"/>
                    </a:lnTo>
                    <a:lnTo>
                      <a:pt x="378" y="206"/>
                    </a:lnTo>
                    <a:lnTo>
                      <a:pt x="421" y="236"/>
                    </a:lnTo>
                    <a:lnTo>
                      <a:pt x="512" y="211"/>
                    </a:lnTo>
                    <a:lnTo>
                      <a:pt x="572" y="167"/>
                    </a:lnTo>
                    <a:lnTo>
                      <a:pt x="579" y="108"/>
                    </a:lnTo>
                    <a:lnTo>
                      <a:pt x="524" y="69"/>
                    </a:lnTo>
                    <a:lnTo>
                      <a:pt x="365" y="70"/>
                    </a:lnTo>
                    <a:lnTo>
                      <a:pt x="347" y="32"/>
                    </a:lnTo>
                    <a:lnTo>
                      <a:pt x="399" y="70"/>
                    </a:lnTo>
                    <a:lnTo>
                      <a:pt x="469" y="36"/>
                    </a:lnTo>
                    <a:lnTo>
                      <a:pt x="495" y="24"/>
                    </a:lnTo>
                    <a:lnTo>
                      <a:pt x="455" y="0"/>
                    </a:lnTo>
                    <a:lnTo>
                      <a:pt x="378" y="7"/>
                    </a:lnTo>
                    <a:lnTo>
                      <a:pt x="319" y="24"/>
                    </a:lnTo>
                  </a:path>
                </a:pathLst>
              </a:custGeom>
              <a:noFill/>
              <a:ln w="4763">
                <a:solidFill>
                  <a:srgbClr val="000000"/>
                </a:solidFill>
                <a:round/>
              </a:ln>
            </p:spPr>
            <p:txBody>
              <a:bodyPr/>
              <a:lstStyle/>
              <a:p>
                <a:endParaRPr lang="zh-CN" altLang="en-US"/>
              </a:p>
            </p:txBody>
          </p:sp>
          <p:sp>
            <p:nvSpPr>
              <p:cNvPr id="46122" name="椭圆 153641"/>
              <p:cNvSpPr>
                <a:spLocks noChangeArrowheads="1"/>
              </p:cNvSpPr>
              <p:nvPr/>
            </p:nvSpPr>
            <p:spPr bwMode="auto">
              <a:xfrm>
                <a:off x="3333" y="3387"/>
                <a:ext cx="461" cy="157"/>
              </a:xfrm>
              <a:prstGeom prst="ellipse">
                <a:avLst/>
              </a:prstGeom>
              <a:noFill/>
              <a:ln w="4763">
                <a:solidFill>
                  <a:srgbClr val="000000"/>
                </a:solidFill>
                <a:round/>
              </a:ln>
            </p:spPr>
            <p:txBody>
              <a:bodyPr/>
              <a:lstStyle/>
              <a:p>
                <a:endParaRPr lang="zh-CN" altLang="en-US"/>
              </a:p>
            </p:txBody>
          </p:sp>
        </p:grpSp>
        <p:grpSp>
          <p:nvGrpSpPr>
            <p:cNvPr id="6" name="组合 153642"/>
            <p:cNvGrpSpPr/>
            <p:nvPr/>
          </p:nvGrpSpPr>
          <p:grpSpPr>
            <a:xfrm>
              <a:off x="3265" y="3324"/>
              <a:ext cx="550" cy="220"/>
              <a:chOff x="3265" y="3324"/>
              <a:chExt cx="550" cy="220"/>
            </a:xfrm>
          </p:grpSpPr>
          <p:sp>
            <p:nvSpPr>
              <p:cNvPr id="46124" name="椭圆 153643"/>
              <p:cNvSpPr>
                <a:spLocks noChangeArrowheads="1"/>
              </p:cNvSpPr>
              <p:nvPr/>
            </p:nvSpPr>
            <p:spPr bwMode="auto">
              <a:xfrm>
                <a:off x="3266" y="3358"/>
                <a:ext cx="549" cy="186"/>
              </a:xfrm>
              <a:prstGeom prst="ellipse">
                <a:avLst/>
              </a:prstGeom>
              <a:solidFill>
                <a:srgbClr val="BF7F00"/>
              </a:solidFill>
              <a:ln w="4763">
                <a:solidFill>
                  <a:srgbClr val="000000"/>
                </a:solidFill>
                <a:round/>
              </a:ln>
            </p:spPr>
            <p:txBody>
              <a:bodyPr/>
              <a:lstStyle/>
              <a:p>
                <a:endParaRPr lang="zh-CN" altLang="en-US"/>
              </a:p>
            </p:txBody>
          </p:sp>
          <p:sp>
            <p:nvSpPr>
              <p:cNvPr id="46125" name="椭圆 153644"/>
              <p:cNvSpPr>
                <a:spLocks noChangeArrowheads="1"/>
              </p:cNvSpPr>
              <p:nvPr/>
            </p:nvSpPr>
            <p:spPr bwMode="auto">
              <a:xfrm>
                <a:off x="3265" y="3324"/>
                <a:ext cx="549" cy="186"/>
              </a:xfrm>
              <a:prstGeom prst="ellipse">
                <a:avLst/>
              </a:prstGeom>
              <a:solidFill>
                <a:srgbClr val="FF9F00"/>
              </a:solidFill>
              <a:ln w="4763">
                <a:solidFill>
                  <a:srgbClr val="000000"/>
                </a:solidFill>
                <a:round/>
              </a:ln>
            </p:spPr>
            <p:txBody>
              <a:bodyPr/>
              <a:lstStyle/>
              <a:p>
                <a:endParaRPr lang="zh-CN" altLang="en-US"/>
              </a:p>
            </p:txBody>
          </p:sp>
          <p:sp>
            <p:nvSpPr>
              <p:cNvPr id="46126" name="直接连接符 153645"/>
              <p:cNvSpPr>
                <a:spLocks noChangeShapeType="1"/>
              </p:cNvSpPr>
              <p:nvPr/>
            </p:nvSpPr>
            <p:spPr bwMode="auto">
              <a:xfrm>
                <a:off x="3266" y="3426"/>
                <a:ext cx="1" cy="22"/>
              </a:xfrm>
              <a:prstGeom prst="line">
                <a:avLst/>
              </a:prstGeom>
              <a:noFill/>
              <a:ln w="4763">
                <a:solidFill>
                  <a:srgbClr val="000000"/>
                </a:solidFill>
                <a:round/>
              </a:ln>
            </p:spPr>
            <p:txBody>
              <a:bodyPr/>
              <a:lstStyle/>
              <a:p>
                <a:endParaRPr lang="zh-CN" altLang="en-US"/>
              </a:p>
            </p:txBody>
          </p:sp>
          <p:sp>
            <p:nvSpPr>
              <p:cNvPr id="46127" name="直接连接符 153646"/>
              <p:cNvSpPr>
                <a:spLocks noChangeShapeType="1"/>
              </p:cNvSpPr>
              <p:nvPr/>
            </p:nvSpPr>
            <p:spPr bwMode="auto">
              <a:xfrm>
                <a:off x="3434" y="3506"/>
                <a:ext cx="1" cy="26"/>
              </a:xfrm>
              <a:prstGeom prst="line">
                <a:avLst/>
              </a:prstGeom>
              <a:noFill/>
              <a:ln w="4763">
                <a:solidFill>
                  <a:srgbClr val="000000"/>
                </a:solidFill>
                <a:round/>
              </a:ln>
            </p:spPr>
            <p:txBody>
              <a:bodyPr/>
              <a:lstStyle/>
              <a:p>
                <a:endParaRPr lang="zh-CN" altLang="en-US"/>
              </a:p>
            </p:txBody>
          </p:sp>
          <p:sp>
            <p:nvSpPr>
              <p:cNvPr id="46128" name="直接连接符 153647"/>
              <p:cNvSpPr>
                <a:spLocks noChangeShapeType="1"/>
              </p:cNvSpPr>
              <p:nvPr/>
            </p:nvSpPr>
            <p:spPr bwMode="auto">
              <a:xfrm>
                <a:off x="3543" y="3512"/>
                <a:ext cx="1" cy="28"/>
              </a:xfrm>
              <a:prstGeom prst="line">
                <a:avLst/>
              </a:prstGeom>
              <a:noFill/>
              <a:ln w="4763">
                <a:solidFill>
                  <a:srgbClr val="000000"/>
                </a:solidFill>
                <a:round/>
              </a:ln>
            </p:spPr>
            <p:txBody>
              <a:bodyPr/>
              <a:lstStyle/>
              <a:p>
                <a:endParaRPr lang="zh-CN" altLang="en-US"/>
              </a:p>
            </p:txBody>
          </p:sp>
          <p:sp>
            <p:nvSpPr>
              <p:cNvPr id="46129" name="直接连接符 153648"/>
              <p:cNvSpPr>
                <a:spLocks noChangeShapeType="1"/>
              </p:cNvSpPr>
              <p:nvPr/>
            </p:nvSpPr>
            <p:spPr bwMode="auto">
              <a:xfrm>
                <a:off x="3644" y="3506"/>
                <a:ext cx="1" cy="26"/>
              </a:xfrm>
              <a:prstGeom prst="line">
                <a:avLst/>
              </a:prstGeom>
              <a:noFill/>
              <a:ln w="4763">
                <a:solidFill>
                  <a:srgbClr val="000000"/>
                </a:solidFill>
                <a:round/>
              </a:ln>
            </p:spPr>
            <p:txBody>
              <a:bodyPr/>
              <a:lstStyle/>
              <a:p>
                <a:endParaRPr lang="zh-CN" altLang="en-US"/>
              </a:p>
            </p:txBody>
          </p:sp>
          <p:sp>
            <p:nvSpPr>
              <p:cNvPr id="46130" name="直接连接符 153649"/>
              <p:cNvSpPr>
                <a:spLocks noChangeShapeType="1"/>
              </p:cNvSpPr>
              <p:nvPr/>
            </p:nvSpPr>
            <p:spPr bwMode="auto">
              <a:xfrm>
                <a:off x="3752" y="3478"/>
                <a:ext cx="1" cy="26"/>
              </a:xfrm>
              <a:prstGeom prst="line">
                <a:avLst/>
              </a:prstGeom>
              <a:noFill/>
              <a:ln w="4763">
                <a:solidFill>
                  <a:srgbClr val="000000"/>
                </a:solidFill>
                <a:round/>
              </a:ln>
            </p:spPr>
            <p:txBody>
              <a:bodyPr/>
              <a:lstStyle/>
              <a:p>
                <a:endParaRPr lang="zh-CN" altLang="en-US"/>
              </a:p>
            </p:txBody>
          </p:sp>
          <p:sp>
            <p:nvSpPr>
              <p:cNvPr id="46131" name="直接连接符 153650"/>
              <p:cNvSpPr>
                <a:spLocks noChangeShapeType="1"/>
              </p:cNvSpPr>
              <p:nvPr/>
            </p:nvSpPr>
            <p:spPr bwMode="auto">
              <a:xfrm>
                <a:off x="3813" y="3421"/>
                <a:ext cx="1" cy="29"/>
              </a:xfrm>
              <a:prstGeom prst="line">
                <a:avLst/>
              </a:prstGeom>
              <a:noFill/>
              <a:ln w="4763">
                <a:solidFill>
                  <a:srgbClr val="000000"/>
                </a:solidFill>
                <a:round/>
              </a:ln>
            </p:spPr>
            <p:txBody>
              <a:bodyPr/>
              <a:lstStyle/>
              <a:p>
                <a:endParaRPr lang="zh-CN" altLang="en-US"/>
              </a:p>
            </p:txBody>
          </p:sp>
          <p:sp>
            <p:nvSpPr>
              <p:cNvPr id="46132" name="直接连接符 153651"/>
              <p:cNvSpPr>
                <a:spLocks noChangeShapeType="1"/>
              </p:cNvSpPr>
              <p:nvPr/>
            </p:nvSpPr>
            <p:spPr bwMode="auto">
              <a:xfrm>
                <a:off x="3339" y="3484"/>
                <a:ext cx="1" cy="26"/>
              </a:xfrm>
              <a:prstGeom prst="line">
                <a:avLst/>
              </a:prstGeom>
              <a:noFill/>
              <a:ln w="4763">
                <a:solidFill>
                  <a:srgbClr val="000000"/>
                </a:solidFill>
                <a:round/>
              </a:ln>
            </p:spPr>
            <p:txBody>
              <a:bodyPr/>
              <a:lstStyle/>
              <a:p>
                <a:endParaRPr lang="zh-CN" altLang="en-US"/>
              </a:p>
            </p:txBody>
          </p:sp>
          <p:sp>
            <p:nvSpPr>
              <p:cNvPr id="46133" name="任意多边形 153652"/>
              <p:cNvSpPr>
                <a:spLocks noChangeArrowheads="1"/>
              </p:cNvSpPr>
              <p:nvPr/>
            </p:nvSpPr>
            <p:spPr bwMode="auto">
              <a:xfrm>
                <a:off x="3395" y="3356"/>
                <a:ext cx="289" cy="118"/>
              </a:xfrm>
              <a:custGeom>
                <a:cxnLst>
                  <a:cxn ang="0">
                    <a:pos x="321" y="24"/>
                  </a:cxn>
                  <a:cxn ang="0">
                    <a:pos x="183" y="13"/>
                  </a:cxn>
                  <a:cxn ang="0">
                    <a:pos x="68" y="32"/>
                  </a:cxn>
                  <a:cxn ang="0">
                    <a:pos x="9" y="74"/>
                  </a:cxn>
                  <a:cxn ang="0">
                    <a:pos x="0" y="121"/>
                  </a:cxn>
                  <a:cxn ang="0">
                    <a:pos x="29" y="164"/>
                  </a:cxn>
                  <a:cxn ang="0">
                    <a:pos x="67" y="194"/>
                  </a:cxn>
                  <a:cxn ang="0">
                    <a:pos x="87" y="190"/>
                  </a:cxn>
                  <a:cxn ang="0">
                    <a:pos x="168" y="232"/>
                  </a:cxn>
                  <a:cxn ang="0">
                    <a:pos x="185" y="198"/>
                  </a:cxn>
                  <a:cxn ang="0">
                    <a:pos x="232" y="219"/>
                  </a:cxn>
                  <a:cxn ang="0">
                    <a:pos x="299" y="205"/>
                  </a:cxn>
                  <a:cxn ang="0">
                    <a:pos x="311" y="158"/>
                  </a:cxn>
                  <a:cxn ang="0">
                    <a:pos x="361" y="173"/>
                  </a:cxn>
                  <a:cxn ang="0">
                    <a:pos x="378" y="205"/>
                  </a:cxn>
                  <a:cxn ang="0">
                    <a:pos x="422" y="236"/>
                  </a:cxn>
                  <a:cxn ang="0">
                    <a:pos x="513" y="211"/>
                  </a:cxn>
                  <a:cxn ang="0">
                    <a:pos x="573" y="167"/>
                  </a:cxn>
                  <a:cxn ang="0">
                    <a:pos x="579" y="108"/>
                  </a:cxn>
                  <a:cxn ang="0">
                    <a:pos x="524" y="69"/>
                  </a:cxn>
                  <a:cxn ang="0">
                    <a:pos x="366" y="70"/>
                  </a:cxn>
                  <a:cxn ang="0">
                    <a:pos x="348" y="32"/>
                  </a:cxn>
                  <a:cxn ang="0">
                    <a:pos x="400" y="70"/>
                  </a:cxn>
                  <a:cxn ang="0">
                    <a:pos x="469" y="35"/>
                  </a:cxn>
                  <a:cxn ang="0">
                    <a:pos x="497" y="24"/>
                  </a:cxn>
                  <a:cxn ang="0">
                    <a:pos x="455" y="0"/>
                  </a:cxn>
                  <a:cxn ang="0">
                    <a:pos x="378" y="7"/>
                  </a:cxn>
                  <a:cxn ang="0">
                    <a:pos x="321" y="24"/>
                  </a:cxn>
                </a:cxnLst>
                <a:rect l="0" t="0" r="r" b="b"/>
                <a:pathLst>
                  <a:path w="579" h="236">
                    <a:moveTo>
                      <a:pt x="321" y="24"/>
                    </a:moveTo>
                    <a:lnTo>
                      <a:pt x="183" y="13"/>
                    </a:lnTo>
                    <a:lnTo>
                      <a:pt x="68" y="32"/>
                    </a:lnTo>
                    <a:lnTo>
                      <a:pt x="9" y="74"/>
                    </a:lnTo>
                    <a:lnTo>
                      <a:pt x="0" y="121"/>
                    </a:lnTo>
                    <a:lnTo>
                      <a:pt x="29" y="164"/>
                    </a:lnTo>
                    <a:lnTo>
                      <a:pt x="67" y="194"/>
                    </a:lnTo>
                    <a:lnTo>
                      <a:pt x="87" y="190"/>
                    </a:lnTo>
                    <a:lnTo>
                      <a:pt x="168" y="232"/>
                    </a:lnTo>
                    <a:lnTo>
                      <a:pt x="185" y="198"/>
                    </a:lnTo>
                    <a:lnTo>
                      <a:pt x="232" y="219"/>
                    </a:lnTo>
                    <a:lnTo>
                      <a:pt x="299" y="205"/>
                    </a:lnTo>
                    <a:lnTo>
                      <a:pt x="311" y="158"/>
                    </a:lnTo>
                    <a:lnTo>
                      <a:pt x="361" y="173"/>
                    </a:lnTo>
                    <a:lnTo>
                      <a:pt x="378" y="205"/>
                    </a:lnTo>
                    <a:lnTo>
                      <a:pt x="422" y="236"/>
                    </a:lnTo>
                    <a:lnTo>
                      <a:pt x="513" y="211"/>
                    </a:lnTo>
                    <a:lnTo>
                      <a:pt x="573" y="167"/>
                    </a:lnTo>
                    <a:lnTo>
                      <a:pt x="579" y="108"/>
                    </a:lnTo>
                    <a:lnTo>
                      <a:pt x="524" y="69"/>
                    </a:lnTo>
                    <a:lnTo>
                      <a:pt x="366" y="70"/>
                    </a:lnTo>
                    <a:lnTo>
                      <a:pt x="348" y="32"/>
                    </a:lnTo>
                    <a:lnTo>
                      <a:pt x="400" y="70"/>
                    </a:lnTo>
                    <a:lnTo>
                      <a:pt x="469" y="35"/>
                    </a:lnTo>
                    <a:lnTo>
                      <a:pt x="497" y="24"/>
                    </a:lnTo>
                    <a:lnTo>
                      <a:pt x="455" y="0"/>
                    </a:lnTo>
                    <a:lnTo>
                      <a:pt x="378" y="7"/>
                    </a:lnTo>
                    <a:lnTo>
                      <a:pt x="321" y="24"/>
                    </a:lnTo>
                  </a:path>
                </a:pathLst>
              </a:custGeom>
              <a:noFill/>
              <a:ln w="4763">
                <a:solidFill>
                  <a:srgbClr val="000000"/>
                </a:solidFill>
                <a:round/>
              </a:ln>
            </p:spPr>
            <p:txBody>
              <a:bodyPr/>
              <a:lstStyle/>
              <a:p>
                <a:endParaRPr lang="zh-CN" altLang="en-US"/>
              </a:p>
            </p:txBody>
          </p:sp>
          <p:sp>
            <p:nvSpPr>
              <p:cNvPr id="46134" name="椭圆 153653"/>
              <p:cNvSpPr>
                <a:spLocks noChangeArrowheads="1"/>
              </p:cNvSpPr>
              <p:nvPr/>
            </p:nvSpPr>
            <p:spPr bwMode="auto">
              <a:xfrm>
                <a:off x="3314" y="3337"/>
                <a:ext cx="461" cy="157"/>
              </a:xfrm>
              <a:prstGeom prst="ellipse">
                <a:avLst/>
              </a:prstGeom>
              <a:noFill/>
              <a:ln w="4763">
                <a:solidFill>
                  <a:srgbClr val="000000"/>
                </a:solidFill>
                <a:round/>
              </a:ln>
            </p:spPr>
            <p:txBody>
              <a:bodyPr/>
              <a:lstStyle/>
              <a:p>
                <a:endParaRPr lang="zh-CN" altLang="en-US"/>
              </a:p>
            </p:txBody>
          </p:sp>
        </p:grpSp>
        <p:grpSp>
          <p:nvGrpSpPr>
            <p:cNvPr id="7" name="组合 153654"/>
            <p:cNvGrpSpPr/>
            <p:nvPr/>
          </p:nvGrpSpPr>
          <p:grpSpPr>
            <a:xfrm>
              <a:off x="3245" y="3254"/>
              <a:ext cx="551" cy="219"/>
              <a:chOff x="3245" y="3254"/>
              <a:chExt cx="551" cy="219"/>
            </a:xfrm>
          </p:grpSpPr>
          <p:sp>
            <p:nvSpPr>
              <p:cNvPr id="46136" name="椭圆 153655"/>
              <p:cNvSpPr>
                <a:spLocks noChangeArrowheads="1"/>
              </p:cNvSpPr>
              <p:nvPr/>
            </p:nvSpPr>
            <p:spPr bwMode="auto">
              <a:xfrm>
                <a:off x="3246" y="3287"/>
                <a:ext cx="550" cy="186"/>
              </a:xfrm>
              <a:prstGeom prst="ellipse">
                <a:avLst/>
              </a:prstGeom>
              <a:solidFill>
                <a:srgbClr val="BF7F00"/>
              </a:solidFill>
              <a:ln w="4763">
                <a:solidFill>
                  <a:srgbClr val="000000"/>
                </a:solidFill>
                <a:round/>
              </a:ln>
            </p:spPr>
            <p:txBody>
              <a:bodyPr/>
              <a:lstStyle/>
              <a:p>
                <a:endParaRPr lang="zh-CN" altLang="en-US"/>
              </a:p>
            </p:txBody>
          </p:sp>
          <p:sp>
            <p:nvSpPr>
              <p:cNvPr id="46137" name="椭圆 153656"/>
              <p:cNvSpPr>
                <a:spLocks noChangeArrowheads="1"/>
              </p:cNvSpPr>
              <p:nvPr/>
            </p:nvSpPr>
            <p:spPr bwMode="auto">
              <a:xfrm>
                <a:off x="3245" y="3254"/>
                <a:ext cx="549" cy="186"/>
              </a:xfrm>
              <a:prstGeom prst="ellipse">
                <a:avLst/>
              </a:prstGeom>
              <a:solidFill>
                <a:srgbClr val="FF9F00"/>
              </a:solidFill>
              <a:ln w="4763">
                <a:solidFill>
                  <a:srgbClr val="000000"/>
                </a:solidFill>
                <a:round/>
              </a:ln>
            </p:spPr>
            <p:txBody>
              <a:bodyPr/>
              <a:lstStyle/>
              <a:p>
                <a:endParaRPr lang="zh-CN" altLang="en-US"/>
              </a:p>
            </p:txBody>
          </p:sp>
          <p:sp>
            <p:nvSpPr>
              <p:cNvPr id="46138" name="直接连接符 153657"/>
              <p:cNvSpPr>
                <a:spLocks noChangeShapeType="1"/>
              </p:cNvSpPr>
              <p:nvPr/>
            </p:nvSpPr>
            <p:spPr bwMode="auto">
              <a:xfrm>
                <a:off x="3247" y="3356"/>
                <a:ext cx="1" cy="21"/>
              </a:xfrm>
              <a:prstGeom prst="line">
                <a:avLst/>
              </a:prstGeom>
              <a:noFill/>
              <a:ln w="4763">
                <a:solidFill>
                  <a:srgbClr val="000000"/>
                </a:solidFill>
                <a:round/>
              </a:ln>
            </p:spPr>
            <p:txBody>
              <a:bodyPr/>
              <a:lstStyle/>
              <a:p>
                <a:endParaRPr lang="zh-CN" altLang="en-US"/>
              </a:p>
            </p:txBody>
          </p:sp>
          <p:sp>
            <p:nvSpPr>
              <p:cNvPr id="46139" name="直接连接符 153658"/>
              <p:cNvSpPr>
                <a:spLocks noChangeShapeType="1"/>
              </p:cNvSpPr>
              <p:nvPr/>
            </p:nvSpPr>
            <p:spPr bwMode="auto">
              <a:xfrm>
                <a:off x="3414" y="3435"/>
                <a:ext cx="1" cy="27"/>
              </a:xfrm>
              <a:prstGeom prst="line">
                <a:avLst/>
              </a:prstGeom>
              <a:noFill/>
              <a:ln w="4763">
                <a:solidFill>
                  <a:srgbClr val="000000"/>
                </a:solidFill>
                <a:round/>
              </a:ln>
            </p:spPr>
            <p:txBody>
              <a:bodyPr/>
              <a:lstStyle/>
              <a:p>
                <a:endParaRPr lang="zh-CN" altLang="en-US"/>
              </a:p>
            </p:txBody>
          </p:sp>
          <p:sp>
            <p:nvSpPr>
              <p:cNvPr id="46140" name="直接连接符 153659"/>
              <p:cNvSpPr>
                <a:spLocks noChangeShapeType="1"/>
              </p:cNvSpPr>
              <p:nvPr/>
            </p:nvSpPr>
            <p:spPr bwMode="auto">
              <a:xfrm>
                <a:off x="3523" y="3442"/>
                <a:ext cx="1" cy="27"/>
              </a:xfrm>
              <a:prstGeom prst="line">
                <a:avLst/>
              </a:prstGeom>
              <a:noFill/>
              <a:ln w="4763">
                <a:solidFill>
                  <a:srgbClr val="000000"/>
                </a:solidFill>
                <a:round/>
              </a:ln>
            </p:spPr>
            <p:txBody>
              <a:bodyPr/>
              <a:lstStyle/>
              <a:p>
                <a:endParaRPr lang="zh-CN" altLang="en-US"/>
              </a:p>
            </p:txBody>
          </p:sp>
          <p:sp>
            <p:nvSpPr>
              <p:cNvPr id="46141" name="直接连接符 153660"/>
              <p:cNvSpPr>
                <a:spLocks noChangeShapeType="1"/>
              </p:cNvSpPr>
              <p:nvPr/>
            </p:nvSpPr>
            <p:spPr bwMode="auto">
              <a:xfrm>
                <a:off x="3624" y="3436"/>
                <a:ext cx="1" cy="26"/>
              </a:xfrm>
              <a:prstGeom prst="line">
                <a:avLst/>
              </a:prstGeom>
              <a:noFill/>
              <a:ln w="4763">
                <a:solidFill>
                  <a:srgbClr val="000000"/>
                </a:solidFill>
                <a:round/>
              </a:ln>
            </p:spPr>
            <p:txBody>
              <a:bodyPr/>
              <a:lstStyle/>
              <a:p>
                <a:endParaRPr lang="zh-CN" altLang="en-US"/>
              </a:p>
            </p:txBody>
          </p:sp>
          <p:sp>
            <p:nvSpPr>
              <p:cNvPr id="46142" name="直接连接符 153661"/>
              <p:cNvSpPr>
                <a:spLocks noChangeShapeType="1"/>
              </p:cNvSpPr>
              <p:nvPr/>
            </p:nvSpPr>
            <p:spPr bwMode="auto">
              <a:xfrm>
                <a:off x="3733" y="3408"/>
                <a:ext cx="1" cy="26"/>
              </a:xfrm>
              <a:prstGeom prst="line">
                <a:avLst/>
              </a:prstGeom>
              <a:noFill/>
              <a:ln w="4763">
                <a:solidFill>
                  <a:srgbClr val="000000"/>
                </a:solidFill>
                <a:round/>
              </a:ln>
            </p:spPr>
            <p:txBody>
              <a:bodyPr/>
              <a:lstStyle/>
              <a:p>
                <a:endParaRPr lang="zh-CN" altLang="en-US"/>
              </a:p>
            </p:txBody>
          </p:sp>
          <p:sp>
            <p:nvSpPr>
              <p:cNvPr id="46143" name="直接连接符 153662"/>
              <p:cNvSpPr>
                <a:spLocks noChangeShapeType="1"/>
              </p:cNvSpPr>
              <p:nvPr/>
            </p:nvSpPr>
            <p:spPr bwMode="auto">
              <a:xfrm>
                <a:off x="3794" y="3350"/>
                <a:ext cx="1" cy="31"/>
              </a:xfrm>
              <a:prstGeom prst="line">
                <a:avLst/>
              </a:prstGeom>
              <a:noFill/>
              <a:ln w="4763">
                <a:solidFill>
                  <a:srgbClr val="000000"/>
                </a:solidFill>
                <a:round/>
              </a:ln>
            </p:spPr>
            <p:txBody>
              <a:bodyPr/>
              <a:lstStyle/>
              <a:p>
                <a:endParaRPr lang="zh-CN" altLang="en-US"/>
              </a:p>
            </p:txBody>
          </p:sp>
          <p:sp>
            <p:nvSpPr>
              <p:cNvPr id="46144" name="直接连接符 153663"/>
              <p:cNvSpPr>
                <a:spLocks noChangeShapeType="1"/>
              </p:cNvSpPr>
              <p:nvPr/>
            </p:nvSpPr>
            <p:spPr bwMode="auto">
              <a:xfrm>
                <a:off x="3319" y="3413"/>
                <a:ext cx="1" cy="26"/>
              </a:xfrm>
              <a:prstGeom prst="line">
                <a:avLst/>
              </a:prstGeom>
              <a:noFill/>
              <a:ln w="4763">
                <a:solidFill>
                  <a:srgbClr val="000000"/>
                </a:solidFill>
                <a:round/>
              </a:ln>
            </p:spPr>
            <p:txBody>
              <a:bodyPr/>
              <a:lstStyle/>
              <a:p>
                <a:endParaRPr lang="zh-CN" altLang="en-US"/>
              </a:p>
            </p:txBody>
          </p:sp>
          <p:sp>
            <p:nvSpPr>
              <p:cNvPr id="46145" name="任意多边形 153664"/>
              <p:cNvSpPr>
                <a:spLocks noChangeArrowheads="1"/>
              </p:cNvSpPr>
              <p:nvPr/>
            </p:nvSpPr>
            <p:spPr bwMode="auto">
              <a:xfrm>
                <a:off x="3375" y="3284"/>
                <a:ext cx="289" cy="121"/>
              </a:xfrm>
              <a:custGeom>
                <a:cxnLst>
                  <a:cxn ang="0">
                    <a:pos x="320" y="26"/>
                  </a:cxn>
                  <a:cxn ang="0">
                    <a:pos x="181" y="15"/>
                  </a:cxn>
                  <a:cxn ang="0">
                    <a:pos x="68" y="35"/>
                  </a:cxn>
                  <a:cxn ang="0">
                    <a:pos x="9" y="74"/>
                  </a:cxn>
                  <a:cxn ang="0">
                    <a:pos x="0" y="124"/>
                  </a:cxn>
                  <a:cxn ang="0">
                    <a:pos x="29" y="167"/>
                  </a:cxn>
                  <a:cxn ang="0">
                    <a:pos x="66" y="194"/>
                  </a:cxn>
                  <a:cxn ang="0">
                    <a:pos x="86" y="191"/>
                  </a:cxn>
                  <a:cxn ang="0">
                    <a:pos x="168" y="233"/>
                  </a:cxn>
                  <a:cxn ang="0">
                    <a:pos x="184" y="202"/>
                  </a:cxn>
                  <a:cxn ang="0">
                    <a:pos x="232" y="221"/>
                  </a:cxn>
                  <a:cxn ang="0">
                    <a:pos x="299" y="208"/>
                  </a:cxn>
                  <a:cxn ang="0">
                    <a:pos x="308" y="160"/>
                  </a:cxn>
                  <a:cxn ang="0">
                    <a:pos x="361" y="175"/>
                  </a:cxn>
                  <a:cxn ang="0">
                    <a:pos x="378" y="208"/>
                  </a:cxn>
                  <a:cxn ang="0">
                    <a:pos x="422" y="240"/>
                  </a:cxn>
                  <a:cxn ang="0">
                    <a:pos x="513" y="212"/>
                  </a:cxn>
                  <a:cxn ang="0">
                    <a:pos x="573" y="170"/>
                  </a:cxn>
                  <a:cxn ang="0">
                    <a:pos x="579" y="110"/>
                  </a:cxn>
                  <a:cxn ang="0">
                    <a:pos x="522" y="72"/>
                  </a:cxn>
                  <a:cxn ang="0">
                    <a:pos x="367" y="73"/>
                  </a:cxn>
                  <a:cxn ang="0">
                    <a:pos x="346" y="35"/>
                  </a:cxn>
                  <a:cxn ang="0">
                    <a:pos x="398" y="73"/>
                  </a:cxn>
                  <a:cxn ang="0">
                    <a:pos x="469" y="36"/>
                  </a:cxn>
                  <a:cxn ang="0">
                    <a:pos x="496" y="26"/>
                  </a:cxn>
                  <a:cxn ang="0">
                    <a:pos x="455" y="0"/>
                  </a:cxn>
                  <a:cxn ang="0">
                    <a:pos x="378" y="11"/>
                  </a:cxn>
                  <a:cxn ang="0">
                    <a:pos x="320" y="26"/>
                  </a:cxn>
                </a:cxnLst>
                <a:rect l="0" t="0" r="r" b="b"/>
                <a:pathLst>
                  <a:path w="579" h="240">
                    <a:moveTo>
                      <a:pt x="320" y="26"/>
                    </a:moveTo>
                    <a:lnTo>
                      <a:pt x="181" y="15"/>
                    </a:lnTo>
                    <a:lnTo>
                      <a:pt x="68" y="35"/>
                    </a:lnTo>
                    <a:lnTo>
                      <a:pt x="9" y="74"/>
                    </a:lnTo>
                    <a:lnTo>
                      <a:pt x="0" y="124"/>
                    </a:lnTo>
                    <a:lnTo>
                      <a:pt x="29" y="167"/>
                    </a:lnTo>
                    <a:lnTo>
                      <a:pt x="66" y="194"/>
                    </a:lnTo>
                    <a:lnTo>
                      <a:pt x="86" y="191"/>
                    </a:lnTo>
                    <a:lnTo>
                      <a:pt x="168" y="233"/>
                    </a:lnTo>
                    <a:lnTo>
                      <a:pt x="184" y="202"/>
                    </a:lnTo>
                    <a:lnTo>
                      <a:pt x="232" y="221"/>
                    </a:lnTo>
                    <a:lnTo>
                      <a:pt x="299" y="208"/>
                    </a:lnTo>
                    <a:lnTo>
                      <a:pt x="308" y="160"/>
                    </a:lnTo>
                    <a:lnTo>
                      <a:pt x="361" y="175"/>
                    </a:lnTo>
                    <a:lnTo>
                      <a:pt x="378" y="208"/>
                    </a:lnTo>
                    <a:lnTo>
                      <a:pt x="422" y="240"/>
                    </a:lnTo>
                    <a:lnTo>
                      <a:pt x="513" y="212"/>
                    </a:lnTo>
                    <a:lnTo>
                      <a:pt x="573" y="170"/>
                    </a:lnTo>
                    <a:lnTo>
                      <a:pt x="579" y="110"/>
                    </a:lnTo>
                    <a:lnTo>
                      <a:pt x="522" y="72"/>
                    </a:lnTo>
                    <a:lnTo>
                      <a:pt x="367" y="73"/>
                    </a:lnTo>
                    <a:lnTo>
                      <a:pt x="346" y="35"/>
                    </a:lnTo>
                    <a:lnTo>
                      <a:pt x="398" y="73"/>
                    </a:lnTo>
                    <a:lnTo>
                      <a:pt x="469" y="36"/>
                    </a:lnTo>
                    <a:lnTo>
                      <a:pt x="496" y="26"/>
                    </a:lnTo>
                    <a:lnTo>
                      <a:pt x="455" y="0"/>
                    </a:lnTo>
                    <a:lnTo>
                      <a:pt x="378" y="11"/>
                    </a:lnTo>
                    <a:lnTo>
                      <a:pt x="320" y="26"/>
                    </a:lnTo>
                  </a:path>
                </a:pathLst>
              </a:custGeom>
              <a:noFill/>
              <a:ln w="4763">
                <a:solidFill>
                  <a:srgbClr val="000000"/>
                </a:solidFill>
                <a:round/>
              </a:ln>
            </p:spPr>
            <p:txBody>
              <a:bodyPr/>
              <a:lstStyle/>
              <a:p>
                <a:endParaRPr lang="zh-CN" altLang="en-US"/>
              </a:p>
            </p:txBody>
          </p:sp>
          <p:sp>
            <p:nvSpPr>
              <p:cNvPr id="46146" name="椭圆 153665"/>
              <p:cNvSpPr>
                <a:spLocks noChangeArrowheads="1"/>
              </p:cNvSpPr>
              <p:nvPr/>
            </p:nvSpPr>
            <p:spPr bwMode="auto">
              <a:xfrm>
                <a:off x="3295" y="3267"/>
                <a:ext cx="460" cy="158"/>
              </a:xfrm>
              <a:prstGeom prst="ellipse">
                <a:avLst/>
              </a:prstGeom>
              <a:noFill/>
              <a:ln w="4763">
                <a:solidFill>
                  <a:srgbClr val="000000"/>
                </a:solidFill>
                <a:round/>
              </a:ln>
            </p:spPr>
            <p:txBody>
              <a:bodyPr/>
              <a:lstStyle/>
              <a:p>
                <a:endParaRPr lang="zh-CN" altLang="en-US"/>
              </a:p>
            </p:txBody>
          </p:sp>
        </p:grpSp>
        <p:grpSp>
          <p:nvGrpSpPr>
            <p:cNvPr id="8" name="组合 153666"/>
            <p:cNvGrpSpPr/>
            <p:nvPr/>
          </p:nvGrpSpPr>
          <p:grpSpPr>
            <a:xfrm>
              <a:off x="3239" y="3199"/>
              <a:ext cx="550" cy="220"/>
              <a:chOff x="3239" y="3199"/>
              <a:chExt cx="550" cy="220"/>
            </a:xfrm>
          </p:grpSpPr>
          <p:sp>
            <p:nvSpPr>
              <p:cNvPr id="46148" name="椭圆 153667"/>
              <p:cNvSpPr>
                <a:spLocks noChangeArrowheads="1"/>
              </p:cNvSpPr>
              <p:nvPr/>
            </p:nvSpPr>
            <p:spPr bwMode="auto">
              <a:xfrm>
                <a:off x="3240" y="3232"/>
                <a:ext cx="549" cy="187"/>
              </a:xfrm>
              <a:prstGeom prst="ellipse">
                <a:avLst/>
              </a:prstGeom>
              <a:solidFill>
                <a:srgbClr val="BF7F00"/>
              </a:solidFill>
              <a:ln w="4763">
                <a:solidFill>
                  <a:srgbClr val="000000"/>
                </a:solidFill>
                <a:round/>
              </a:ln>
            </p:spPr>
            <p:txBody>
              <a:bodyPr/>
              <a:lstStyle/>
              <a:p>
                <a:endParaRPr lang="zh-CN" altLang="en-US"/>
              </a:p>
            </p:txBody>
          </p:sp>
          <p:sp>
            <p:nvSpPr>
              <p:cNvPr id="46149" name="椭圆 153668"/>
              <p:cNvSpPr>
                <a:spLocks noChangeArrowheads="1"/>
              </p:cNvSpPr>
              <p:nvPr/>
            </p:nvSpPr>
            <p:spPr bwMode="auto">
              <a:xfrm>
                <a:off x="3239" y="3199"/>
                <a:ext cx="549" cy="188"/>
              </a:xfrm>
              <a:prstGeom prst="ellipse">
                <a:avLst/>
              </a:prstGeom>
              <a:solidFill>
                <a:srgbClr val="FF9F00"/>
              </a:solidFill>
              <a:ln w="4763">
                <a:solidFill>
                  <a:srgbClr val="000000"/>
                </a:solidFill>
                <a:round/>
              </a:ln>
            </p:spPr>
            <p:txBody>
              <a:bodyPr/>
              <a:lstStyle/>
              <a:p>
                <a:endParaRPr lang="zh-CN" altLang="en-US"/>
              </a:p>
            </p:txBody>
          </p:sp>
          <p:sp>
            <p:nvSpPr>
              <p:cNvPr id="46150" name="直接连接符 153669"/>
              <p:cNvSpPr>
                <a:spLocks noChangeShapeType="1"/>
              </p:cNvSpPr>
              <p:nvPr/>
            </p:nvSpPr>
            <p:spPr bwMode="auto">
              <a:xfrm>
                <a:off x="3240" y="3301"/>
                <a:ext cx="1" cy="22"/>
              </a:xfrm>
              <a:prstGeom prst="line">
                <a:avLst/>
              </a:prstGeom>
              <a:noFill/>
              <a:ln w="4763">
                <a:solidFill>
                  <a:srgbClr val="000000"/>
                </a:solidFill>
                <a:round/>
              </a:ln>
            </p:spPr>
            <p:txBody>
              <a:bodyPr/>
              <a:lstStyle/>
              <a:p>
                <a:endParaRPr lang="zh-CN" altLang="en-US"/>
              </a:p>
            </p:txBody>
          </p:sp>
          <p:sp>
            <p:nvSpPr>
              <p:cNvPr id="46151" name="直接连接符 153670"/>
              <p:cNvSpPr>
                <a:spLocks noChangeShapeType="1"/>
              </p:cNvSpPr>
              <p:nvPr/>
            </p:nvSpPr>
            <p:spPr bwMode="auto">
              <a:xfrm>
                <a:off x="3408" y="3381"/>
                <a:ext cx="1" cy="27"/>
              </a:xfrm>
              <a:prstGeom prst="line">
                <a:avLst/>
              </a:prstGeom>
              <a:noFill/>
              <a:ln w="4763">
                <a:solidFill>
                  <a:srgbClr val="000000"/>
                </a:solidFill>
                <a:round/>
              </a:ln>
            </p:spPr>
            <p:txBody>
              <a:bodyPr/>
              <a:lstStyle/>
              <a:p>
                <a:endParaRPr lang="zh-CN" altLang="en-US"/>
              </a:p>
            </p:txBody>
          </p:sp>
          <p:sp>
            <p:nvSpPr>
              <p:cNvPr id="46152" name="直接连接符 153671"/>
              <p:cNvSpPr>
                <a:spLocks noChangeShapeType="1"/>
              </p:cNvSpPr>
              <p:nvPr/>
            </p:nvSpPr>
            <p:spPr bwMode="auto">
              <a:xfrm>
                <a:off x="3516" y="3387"/>
                <a:ext cx="1" cy="28"/>
              </a:xfrm>
              <a:prstGeom prst="line">
                <a:avLst/>
              </a:prstGeom>
              <a:noFill/>
              <a:ln w="4763">
                <a:solidFill>
                  <a:srgbClr val="000000"/>
                </a:solidFill>
                <a:round/>
              </a:ln>
            </p:spPr>
            <p:txBody>
              <a:bodyPr/>
              <a:lstStyle/>
              <a:p>
                <a:endParaRPr lang="zh-CN" altLang="en-US"/>
              </a:p>
            </p:txBody>
          </p:sp>
          <p:sp>
            <p:nvSpPr>
              <p:cNvPr id="46153" name="直接连接符 153672"/>
              <p:cNvSpPr>
                <a:spLocks noChangeShapeType="1"/>
              </p:cNvSpPr>
              <p:nvPr/>
            </p:nvSpPr>
            <p:spPr bwMode="auto">
              <a:xfrm>
                <a:off x="3618" y="3382"/>
                <a:ext cx="1" cy="26"/>
              </a:xfrm>
              <a:prstGeom prst="line">
                <a:avLst/>
              </a:prstGeom>
              <a:noFill/>
              <a:ln w="4763">
                <a:solidFill>
                  <a:srgbClr val="000000"/>
                </a:solidFill>
                <a:round/>
              </a:ln>
            </p:spPr>
            <p:txBody>
              <a:bodyPr/>
              <a:lstStyle/>
              <a:p>
                <a:endParaRPr lang="zh-CN" altLang="en-US"/>
              </a:p>
            </p:txBody>
          </p:sp>
          <p:sp>
            <p:nvSpPr>
              <p:cNvPr id="46154" name="直接连接符 153673"/>
              <p:cNvSpPr>
                <a:spLocks noChangeShapeType="1"/>
              </p:cNvSpPr>
              <p:nvPr/>
            </p:nvSpPr>
            <p:spPr bwMode="auto">
              <a:xfrm>
                <a:off x="3727" y="3353"/>
                <a:ext cx="1" cy="26"/>
              </a:xfrm>
              <a:prstGeom prst="line">
                <a:avLst/>
              </a:prstGeom>
              <a:noFill/>
              <a:ln w="4763">
                <a:solidFill>
                  <a:srgbClr val="000000"/>
                </a:solidFill>
                <a:round/>
              </a:ln>
            </p:spPr>
            <p:txBody>
              <a:bodyPr/>
              <a:lstStyle/>
              <a:p>
                <a:endParaRPr lang="zh-CN" altLang="en-US"/>
              </a:p>
            </p:txBody>
          </p:sp>
          <p:sp>
            <p:nvSpPr>
              <p:cNvPr id="46155" name="直接连接符 153674"/>
              <p:cNvSpPr>
                <a:spLocks noChangeShapeType="1"/>
              </p:cNvSpPr>
              <p:nvPr/>
            </p:nvSpPr>
            <p:spPr bwMode="auto">
              <a:xfrm>
                <a:off x="3787" y="3296"/>
                <a:ext cx="1" cy="30"/>
              </a:xfrm>
              <a:prstGeom prst="line">
                <a:avLst/>
              </a:prstGeom>
              <a:noFill/>
              <a:ln w="4763">
                <a:solidFill>
                  <a:srgbClr val="000000"/>
                </a:solidFill>
                <a:round/>
              </a:ln>
            </p:spPr>
            <p:txBody>
              <a:bodyPr/>
              <a:lstStyle/>
              <a:p>
                <a:endParaRPr lang="zh-CN" altLang="en-US"/>
              </a:p>
            </p:txBody>
          </p:sp>
          <p:sp>
            <p:nvSpPr>
              <p:cNvPr id="46156" name="直接连接符 153675"/>
              <p:cNvSpPr>
                <a:spLocks noChangeShapeType="1"/>
              </p:cNvSpPr>
              <p:nvPr/>
            </p:nvSpPr>
            <p:spPr bwMode="auto">
              <a:xfrm>
                <a:off x="3313" y="3359"/>
                <a:ext cx="1" cy="27"/>
              </a:xfrm>
              <a:prstGeom prst="line">
                <a:avLst/>
              </a:prstGeom>
              <a:noFill/>
              <a:ln w="4763">
                <a:solidFill>
                  <a:srgbClr val="000000"/>
                </a:solidFill>
                <a:round/>
              </a:ln>
            </p:spPr>
            <p:txBody>
              <a:bodyPr/>
              <a:lstStyle/>
              <a:p>
                <a:endParaRPr lang="zh-CN" altLang="en-US"/>
              </a:p>
            </p:txBody>
          </p:sp>
          <p:sp>
            <p:nvSpPr>
              <p:cNvPr id="46157" name="任意多边形 153676"/>
              <p:cNvSpPr>
                <a:spLocks noChangeArrowheads="1"/>
              </p:cNvSpPr>
              <p:nvPr/>
            </p:nvSpPr>
            <p:spPr bwMode="auto">
              <a:xfrm>
                <a:off x="3369" y="3231"/>
                <a:ext cx="289" cy="119"/>
              </a:xfrm>
              <a:custGeom>
                <a:cxnLst>
                  <a:cxn ang="0">
                    <a:pos x="320" y="25"/>
                  </a:cxn>
                  <a:cxn ang="0">
                    <a:pos x="181" y="15"/>
                  </a:cxn>
                  <a:cxn ang="0">
                    <a:pos x="69" y="35"/>
                  </a:cxn>
                  <a:cxn ang="0">
                    <a:pos x="9" y="75"/>
                  </a:cxn>
                  <a:cxn ang="0">
                    <a:pos x="0" y="122"/>
                  </a:cxn>
                  <a:cxn ang="0">
                    <a:pos x="29" y="166"/>
                  </a:cxn>
                  <a:cxn ang="0">
                    <a:pos x="67" y="194"/>
                  </a:cxn>
                  <a:cxn ang="0">
                    <a:pos x="87" y="191"/>
                  </a:cxn>
                  <a:cxn ang="0">
                    <a:pos x="168" y="233"/>
                  </a:cxn>
                  <a:cxn ang="0">
                    <a:pos x="185" y="200"/>
                  </a:cxn>
                  <a:cxn ang="0">
                    <a:pos x="232" y="219"/>
                  </a:cxn>
                  <a:cxn ang="0">
                    <a:pos x="297" y="208"/>
                  </a:cxn>
                  <a:cxn ang="0">
                    <a:pos x="310" y="159"/>
                  </a:cxn>
                  <a:cxn ang="0">
                    <a:pos x="363" y="175"/>
                  </a:cxn>
                  <a:cxn ang="0">
                    <a:pos x="376" y="208"/>
                  </a:cxn>
                  <a:cxn ang="0">
                    <a:pos x="422" y="238"/>
                  </a:cxn>
                  <a:cxn ang="0">
                    <a:pos x="513" y="211"/>
                  </a:cxn>
                  <a:cxn ang="0">
                    <a:pos x="571" y="170"/>
                  </a:cxn>
                  <a:cxn ang="0">
                    <a:pos x="579" y="111"/>
                  </a:cxn>
                  <a:cxn ang="0">
                    <a:pos x="524" y="70"/>
                  </a:cxn>
                  <a:cxn ang="0">
                    <a:pos x="366" y="72"/>
                  </a:cxn>
                  <a:cxn ang="0">
                    <a:pos x="348" y="35"/>
                  </a:cxn>
                  <a:cxn ang="0">
                    <a:pos x="400" y="72"/>
                  </a:cxn>
                  <a:cxn ang="0">
                    <a:pos x="470" y="36"/>
                  </a:cxn>
                  <a:cxn ang="0">
                    <a:pos x="495" y="25"/>
                  </a:cxn>
                  <a:cxn ang="0">
                    <a:pos x="454" y="0"/>
                  </a:cxn>
                  <a:cxn ang="0">
                    <a:pos x="376" y="8"/>
                  </a:cxn>
                  <a:cxn ang="0">
                    <a:pos x="320" y="25"/>
                  </a:cxn>
                </a:cxnLst>
                <a:rect l="0" t="0" r="r" b="b"/>
                <a:pathLst>
                  <a:path w="579" h="238">
                    <a:moveTo>
                      <a:pt x="320" y="25"/>
                    </a:moveTo>
                    <a:lnTo>
                      <a:pt x="181" y="15"/>
                    </a:lnTo>
                    <a:lnTo>
                      <a:pt x="69" y="35"/>
                    </a:lnTo>
                    <a:lnTo>
                      <a:pt x="9" y="75"/>
                    </a:lnTo>
                    <a:lnTo>
                      <a:pt x="0" y="122"/>
                    </a:lnTo>
                    <a:lnTo>
                      <a:pt x="29" y="166"/>
                    </a:lnTo>
                    <a:lnTo>
                      <a:pt x="67" y="194"/>
                    </a:lnTo>
                    <a:lnTo>
                      <a:pt x="87" y="191"/>
                    </a:lnTo>
                    <a:lnTo>
                      <a:pt x="168" y="233"/>
                    </a:lnTo>
                    <a:lnTo>
                      <a:pt x="185" y="200"/>
                    </a:lnTo>
                    <a:lnTo>
                      <a:pt x="232" y="219"/>
                    </a:lnTo>
                    <a:lnTo>
                      <a:pt x="297" y="208"/>
                    </a:lnTo>
                    <a:lnTo>
                      <a:pt x="310" y="159"/>
                    </a:lnTo>
                    <a:lnTo>
                      <a:pt x="363" y="175"/>
                    </a:lnTo>
                    <a:lnTo>
                      <a:pt x="376" y="208"/>
                    </a:lnTo>
                    <a:lnTo>
                      <a:pt x="422" y="238"/>
                    </a:lnTo>
                    <a:lnTo>
                      <a:pt x="513" y="211"/>
                    </a:lnTo>
                    <a:lnTo>
                      <a:pt x="571" y="170"/>
                    </a:lnTo>
                    <a:lnTo>
                      <a:pt x="579" y="111"/>
                    </a:lnTo>
                    <a:lnTo>
                      <a:pt x="524" y="70"/>
                    </a:lnTo>
                    <a:lnTo>
                      <a:pt x="366" y="72"/>
                    </a:lnTo>
                    <a:lnTo>
                      <a:pt x="348" y="35"/>
                    </a:lnTo>
                    <a:lnTo>
                      <a:pt x="400" y="72"/>
                    </a:lnTo>
                    <a:lnTo>
                      <a:pt x="470" y="36"/>
                    </a:lnTo>
                    <a:lnTo>
                      <a:pt x="495" y="25"/>
                    </a:lnTo>
                    <a:lnTo>
                      <a:pt x="454" y="0"/>
                    </a:lnTo>
                    <a:lnTo>
                      <a:pt x="376" y="8"/>
                    </a:lnTo>
                    <a:lnTo>
                      <a:pt x="320" y="25"/>
                    </a:lnTo>
                  </a:path>
                </a:pathLst>
              </a:custGeom>
              <a:noFill/>
              <a:ln w="4763">
                <a:solidFill>
                  <a:srgbClr val="000000"/>
                </a:solidFill>
                <a:round/>
              </a:ln>
            </p:spPr>
            <p:txBody>
              <a:bodyPr/>
              <a:lstStyle/>
              <a:p>
                <a:endParaRPr lang="zh-CN" altLang="en-US"/>
              </a:p>
            </p:txBody>
          </p:sp>
          <p:sp>
            <p:nvSpPr>
              <p:cNvPr id="46158" name="椭圆 153677"/>
              <p:cNvSpPr>
                <a:spLocks noChangeArrowheads="1"/>
              </p:cNvSpPr>
              <p:nvPr/>
            </p:nvSpPr>
            <p:spPr bwMode="auto">
              <a:xfrm>
                <a:off x="3288" y="3213"/>
                <a:ext cx="460" cy="157"/>
              </a:xfrm>
              <a:prstGeom prst="ellipse">
                <a:avLst/>
              </a:prstGeom>
              <a:noFill/>
              <a:ln w="4763">
                <a:solidFill>
                  <a:srgbClr val="000000"/>
                </a:solidFill>
                <a:round/>
              </a:ln>
            </p:spPr>
            <p:txBody>
              <a:bodyPr/>
              <a:lstStyle/>
              <a:p>
                <a:endParaRPr lang="zh-CN" altLang="en-US"/>
              </a:p>
            </p:txBody>
          </p:sp>
        </p:grpSp>
        <p:grpSp>
          <p:nvGrpSpPr>
            <p:cNvPr id="9" name="组合 153678"/>
            <p:cNvGrpSpPr/>
            <p:nvPr/>
          </p:nvGrpSpPr>
          <p:grpSpPr>
            <a:xfrm>
              <a:off x="3199" y="3123"/>
              <a:ext cx="550" cy="220"/>
              <a:chOff x="3199" y="3123"/>
              <a:chExt cx="550" cy="220"/>
            </a:xfrm>
          </p:grpSpPr>
          <p:sp>
            <p:nvSpPr>
              <p:cNvPr id="46160" name="椭圆 153679"/>
              <p:cNvSpPr>
                <a:spLocks noChangeArrowheads="1"/>
              </p:cNvSpPr>
              <p:nvPr/>
            </p:nvSpPr>
            <p:spPr bwMode="auto">
              <a:xfrm>
                <a:off x="3200" y="3157"/>
                <a:ext cx="549" cy="186"/>
              </a:xfrm>
              <a:prstGeom prst="ellipse">
                <a:avLst/>
              </a:prstGeom>
              <a:solidFill>
                <a:srgbClr val="BF7F00"/>
              </a:solidFill>
              <a:ln w="4763">
                <a:solidFill>
                  <a:srgbClr val="000000"/>
                </a:solidFill>
                <a:round/>
              </a:ln>
            </p:spPr>
            <p:txBody>
              <a:bodyPr/>
              <a:lstStyle/>
              <a:p>
                <a:endParaRPr lang="zh-CN" altLang="en-US"/>
              </a:p>
            </p:txBody>
          </p:sp>
          <p:sp>
            <p:nvSpPr>
              <p:cNvPr id="46161" name="椭圆 153680"/>
              <p:cNvSpPr>
                <a:spLocks noChangeArrowheads="1"/>
              </p:cNvSpPr>
              <p:nvPr/>
            </p:nvSpPr>
            <p:spPr bwMode="auto">
              <a:xfrm>
                <a:off x="3199" y="3123"/>
                <a:ext cx="549" cy="187"/>
              </a:xfrm>
              <a:prstGeom prst="ellipse">
                <a:avLst/>
              </a:prstGeom>
              <a:solidFill>
                <a:srgbClr val="FF9F00"/>
              </a:solidFill>
              <a:ln w="4763">
                <a:solidFill>
                  <a:srgbClr val="000000"/>
                </a:solidFill>
                <a:round/>
              </a:ln>
            </p:spPr>
            <p:txBody>
              <a:bodyPr/>
              <a:lstStyle/>
              <a:p>
                <a:endParaRPr lang="zh-CN" altLang="en-US"/>
              </a:p>
            </p:txBody>
          </p:sp>
          <p:sp>
            <p:nvSpPr>
              <p:cNvPr id="46162" name="直接连接符 153681"/>
              <p:cNvSpPr>
                <a:spLocks noChangeShapeType="1"/>
              </p:cNvSpPr>
              <p:nvPr/>
            </p:nvSpPr>
            <p:spPr bwMode="auto">
              <a:xfrm>
                <a:off x="3201" y="3225"/>
                <a:ext cx="1" cy="23"/>
              </a:xfrm>
              <a:prstGeom prst="line">
                <a:avLst/>
              </a:prstGeom>
              <a:noFill/>
              <a:ln w="4763">
                <a:solidFill>
                  <a:srgbClr val="000000"/>
                </a:solidFill>
                <a:round/>
              </a:ln>
            </p:spPr>
            <p:txBody>
              <a:bodyPr/>
              <a:lstStyle/>
              <a:p>
                <a:endParaRPr lang="zh-CN" altLang="en-US"/>
              </a:p>
            </p:txBody>
          </p:sp>
          <p:sp>
            <p:nvSpPr>
              <p:cNvPr id="46163" name="直接连接符 153682"/>
              <p:cNvSpPr>
                <a:spLocks noChangeShapeType="1"/>
              </p:cNvSpPr>
              <p:nvPr/>
            </p:nvSpPr>
            <p:spPr bwMode="auto">
              <a:xfrm>
                <a:off x="3370" y="3305"/>
                <a:ext cx="1" cy="27"/>
              </a:xfrm>
              <a:prstGeom prst="line">
                <a:avLst/>
              </a:prstGeom>
              <a:noFill/>
              <a:ln w="4763">
                <a:solidFill>
                  <a:srgbClr val="000000"/>
                </a:solidFill>
                <a:round/>
              </a:ln>
            </p:spPr>
            <p:txBody>
              <a:bodyPr/>
              <a:lstStyle/>
              <a:p>
                <a:endParaRPr lang="zh-CN" altLang="en-US"/>
              </a:p>
            </p:txBody>
          </p:sp>
          <p:sp>
            <p:nvSpPr>
              <p:cNvPr id="46164" name="直接连接符 153683"/>
              <p:cNvSpPr>
                <a:spLocks noChangeShapeType="1"/>
              </p:cNvSpPr>
              <p:nvPr/>
            </p:nvSpPr>
            <p:spPr bwMode="auto">
              <a:xfrm>
                <a:off x="3477" y="3312"/>
                <a:ext cx="1" cy="27"/>
              </a:xfrm>
              <a:prstGeom prst="line">
                <a:avLst/>
              </a:prstGeom>
              <a:noFill/>
              <a:ln w="4763">
                <a:solidFill>
                  <a:srgbClr val="000000"/>
                </a:solidFill>
                <a:round/>
              </a:ln>
            </p:spPr>
            <p:txBody>
              <a:bodyPr/>
              <a:lstStyle/>
              <a:p>
                <a:endParaRPr lang="zh-CN" altLang="en-US"/>
              </a:p>
            </p:txBody>
          </p:sp>
          <p:sp>
            <p:nvSpPr>
              <p:cNvPr id="46165" name="直接连接符 153684"/>
              <p:cNvSpPr>
                <a:spLocks noChangeShapeType="1"/>
              </p:cNvSpPr>
              <p:nvPr/>
            </p:nvSpPr>
            <p:spPr bwMode="auto">
              <a:xfrm>
                <a:off x="3578" y="3306"/>
                <a:ext cx="1" cy="26"/>
              </a:xfrm>
              <a:prstGeom prst="line">
                <a:avLst/>
              </a:prstGeom>
              <a:noFill/>
              <a:ln w="4763">
                <a:solidFill>
                  <a:srgbClr val="000000"/>
                </a:solidFill>
                <a:round/>
              </a:ln>
            </p:spPr>
            <p:txBody>
              <a:bodyPr/>
              <a:lstStyle/>
              <a:p>
                <a:endParaRPr lang="zh-CN" altLang="en-US"/>
              </a:p>
            </p:txBody>
          </p:sp>
          <p:sp>
            <p:nvSpPr>
              <p:cNvPr id="46166" name="直接连接符 153685"/>
              <p:cNvSpPr>
                <a:spLocks noChangeShapeType="1"/>
              </p:cNvSpPr>
              <p:nvPr/>
            </p:nvSpPr>
            <p:spPr bwMode="auto">
              <a:xfrm>
                <a:off x="3686" y="3278"/>
                <a:ext cx="1" cy="26"/>
              </a:xfrm>
              <a:prstGeom prst="line">
                <a:avLst/>
              </a:prstGeom>
              <a:noFill/>
              <a:ln w="4763">
                <a:solidFill>
                  <a:srgbClr val="000000"/>
                </a:solidFill>
                <a:round/>
              </a:ln>
            </p:spPr>
            <p:txBody>
              <a:bodyPr/>
              <a:lstStyle/>
              <a:p>
                <a:endParaRPr lang="zh-CN" altLang="en-US"/>
              </a:p>
            </p:txBody>
          </p:sp>
          <p:sp>
            <p:nvSpPr>
              <p:cNvPr id="46167" name="直接连接符 153686"/>
              <p:cNvSpPr>
                <a:spLocks noChangeShapeType="1"/>
              </p:cNvSpPr>
              <p:nvPr/>
            </p:nvSpPr>
            <p:spPr bwMode="auto">
              <a:xfrm>
                <a:off x="3747" y="3220"/>
                <a:ext cx="1" cy="31"/>
              </a:xfrm>
              <a:prstGeom prst="line">
                <a:avLst/>
              </a:prstGeom>
              <a:noFill/>
              <a:ln w="4763">
                <a:solidFill>
                  <a:srgbClr val="000000"/>
                </a:solidFill>
                <a:round/>
              </a:ln>
            </p:spPr>
            <p:txBody>
              <a:bodyPr/>
              <a:lstStyle/>
              <a:p>
                <a:endParaRPr lang="zh-CN" altLang="en-US"/>
              </a:p>
            </p:txBody>
          </p:sp>
          <p:sp>
            <p:nvSpPr>
              <p:cNvPr id="46168" name="直接连接符 153687"/>
              <p:cNvSpPr>
                <a:spLocks noChangeShapeType="1"/>
              </p:cNvSpPr>
              <p:nvPr/>
            </p:nvSpPr>
            <p:spPr bwMode="auto">
              <a:xfrm>
                <a:off x="3273" y="3284"/>
                <a:ext cx="1" cy="25"/>
              </a:xfrm>
              <a:prstGeom prst="line">
                <a:avLst/>
              </a:prstGeom>
              <a:noFill/>
              <a:ln w="4763">
                <a:solidFill>
                  <a:srgbClr val="000000"/>
                </a:solidFill>
                <a:round/>
              </a:ln>
            </p:spPr>
            <p:txBody>
              <a:bodyPr/>
              <a:lstStyle/>
              <a:p>
                <a:endParaRPr lang="zh-CN" altLang="en-US"/>
              </a:p>
            </p:txBody>
          </p:sp>
          <p:sp>
            <p:nvSpPr>
              <p:cNvPr id="46169" name="任意多边形 153688"/>
              <p:cNvSpPr>
                <a:spLocks noChangeArrowheads="1"/>
              </p:cNvSpPr>
              <p:nvPr/>
            </p:nvSpPr>
            <p:spPr bwMode="auto">
              <a:xfrm>
                <a:off x="3329" y="3155"/>
                <a:ext cx="290" cy="119"/>
              </a:xfrm>
              <a:custGeom>
                <a:cxnLst>
                  <a:cxn ang="0">
                    <a:pos x="320" y="25"/>
                  </a:cxn>
                  <a:cxn ang="0">
                    <a:pos x="181" y="14"/>
                  </a:cxn>
                  <a:cxn ang="0">
                    <a:pos x="69" y="34"/>
                  </a:cxn>
                  <a:cxn ang="0">
                    <a:pos x="9" y="74"/>
                  </a:cxn>
                  <a:cxn ang="0">
                    <a:pos x="0" y="123"/>
                  </a:cxn>
                  <a:cxn ang="0">
                    <a:pos x="29" y="167"/>
                  </a:cxn>
                  <a:cxn ang="0">
                    <a:pos x="67" y="195"/>
                  </a:cxn>
                  <a:cxn ang="0">
                    <a:pos x="88" y="192"/>
                  </a:cxn>
                  <a:cxn ang="0">
                    <a:pos x="168" y="234"/>
                  </a:cxn>
                  <a:cxn ang="0">
                    <a:pos x="184" y="200"/>
                  </a:cxn>
                  <a:cxn ang="0">
                    <a:pos x="233" y="220"/>
                  </a:cxn>
                  <a:cxn ang="0">
                    <a:pos x="297" y="208"/>
                  </a:cxn>
                  <a:cxn ang="0">
                    <a:pos x="309" y="159"/>
                  </a:cxn>
                  <a:cxn ang="0">
                    <a:pos x="361" y="175"/>
                  </a:cxn>
                  <a:cxn ang="0">
                    <a:pos x="376" y="208"/>
                  </a:cxn>
                  <a:cxn ang="0">
                    <a:pos x="422" y="238"/>
                  </a:cxn>
                  <a:cxn ang="0">
                    <a:pos x="514" y="211"/>
                  </a:cxn>
                  <a:cxn ang="0">
                    <a:pos x="571" y="171"/>
                  </a:cxn>
                  <a:cxn ang="0">
                    <a:pos x="579" y="110"/>
                  </a:cxn>
                  <a:cxn ang="0">
                    <a:pos x="524" y="70"/>
                  </a:cxn>
                  <a:cxn ang="0">
                    <a:pos x="365" y="73"/>
                  </a:cxn>
                  <a:cxn ang="0">
                    <a:pos x="347" y="34"/>
                  </a:cxn>
                  <a:cxn ang="0">
                    <a:pos x="399" y="73"/>
                  </a:cxn>
                  <a:cxn ang="0">
                    <a:pos x="470" y="36"/>
                  </a:cxn>
                  <a:cxn ang="0">
                    <a:pos x="496" y="25"/>
                  </a:cxn>
                  <a:cxn ang="0">
                    <a:pos x="453" y="0"/>
                  </a:cxn>
                  <a:cxn ang="0">
                    <a:pos x="376" y="10"/>
                  </a:cxn>
                  <a:cxn ang="0">
                    <a:pos x="320" y="25"/>
                  </a:cxn>
                </a:cxnLst>
                <a:rect l="0" t="0" r="r" b="b"/>
                <a:pathLst>
                  <a:path w="579" h="238">
                    <a:moveTo>
                      <a:pt x="320" y="25"/>
                    </a:moveTo>
                    <a:lnTo>
                      <a:pt x="181" y="14"/>
                    </a:lnTo>
                    <a:lnTo>
                      <a:pt x="69" y="34"/>
                    </a:lnTo>
                    <a:lnTo>
                      <a:pt x="9" y="74"/>
                    </a:lnTo>
                    <a:lnTo>
                      <a:pt x="0" y="123"/>
                    </a:lnTo>
                    <a:lnTo>
                      <a:pt x="29" y="167"/>
                    </a:lnTo>
                    <a:lnTo>
                      <a:pt x="67" y="195"/>
                    </a:lnTo>
                    <a:lnTo>
                      <a:pt x="88" y="192"/>
                    </a:lnTo>
                    <a:lnTo>
                      <a:pt x="168" y="234"/>
                    </a:lnTo>
                    <a:lnTo>
                      <a:pt x="184" y="200"/>
                    </a:lnTo>
                    <a:lnTo>
                      <a:pt x="233" y="220"/>
                    </a:lnTo>
                    <a:lnTo>
                      <a:pt x="297" y="208"/>
                    </a:lnTo>
                    <a:lnTo>
                      <a:pt x="309" y="159"/>
                    </a:lnTo>
                    <a:lnTo>
                      <a:pt x="361" y="175"/>
                    </a:lnTo>
                    <a:lnTo>
                      <a:pt x="376" y="208"/>
                    </a:lnTo>
                    <a:lnTo>
                      <a:pt x="422" y="238"/>
                    </a:lnTo>
                    <a:lnTo>
                      <a:pt x="514" y="211"/>
                    </a:lnTo>
                    <a:lnTo>
                      <a:pt x="571" y="171"/>
                    </a:lnTo>
                    <a:lnTo>
                      <a:pt x="579" y="110"/>
                    </a:lnTo>
                    <a:lnTo>
                      <a:pt x="524" y="70"/>
                    </a:lnTo>
                    <a:lnTo>
                      <a:pt x="365" y="73"/>
                    </a:lnTo>
                    <a:lnTo>
                      <a:pt x="347" y="34"/>
                    </a:lnTo>
                    <a:lnTo>
                      <a:pt x="399" y="73"/>
                    </a:lnTo>
                    <a:lnTo>
                      <a:pt x="470" y="36"/>
                    </a:lnTo>
                    <a:lnTo>
                      <a:pt x="496" y="25"/>
                    </a:lnTo>
                    <a:lnTo>
                      <a:pt x="453" y="0"/>
                    </a:lnTo>
                    <a:lnTo>
                      <a:pt x="376" y="10"/>
                    </a:lnTo>
                    <a:lnTo>
                      <a:pt x="320" y="25"/>
                    </a:lnTo>
                  </a:path>
                </a:pathLst>
              </a:custGeom>
              <a:noFill/>
              <a:ln w="4763">
                <a:solidFill>
                  <a:srgbClr val="000000"/>
                </a:solidFill>
                <a:round/>
              </a:ln>
            </p:spPr>
            <p:txBody>
              <a:bodyPr/>
              <a:lstStyle/>
              <a:p>
                <a:endParaRPr lang="zh-CN" altLang="en-US"/>
              </a:p>
            </p:txBody>
          </p:sp>
          <p:sp>
            <p:nvSpPr>
              <p:cNvPr id="46170" name="椭圆 153689"/>
              <p:cNvSpPr>
                <a:spLocks noChangeArrowheads="1"/>
              </p:cNvSpPr>
              <p:nvPr/>
            </p:nvSpPr>
            <p:spPr bwMode="auto">
              <a:xfrm>
                <a:off x="3248" y="3137"/>
                <a:ext cx="462" cy="157"/>
              </a:xfrm>
              <a:prstGeom prst="ellipse">
                <a:avLst/>
              </a:prstGeom>
              <a:noFill/>
              <a:ln w="4763">
                <a:solidFill>
                  <a:srgbClr val="000000"/>
                </a:solidFill>
                <a:round/>
              </a:ln>
            </p:spPr>
            <p:txBody>
              <a:bodyPr/>
              <a:lstStyle/>
              <a:p>
                <a:endParaRPr lang="zh-CN" altLang="en-US"/>
              </a:p>
            </p:txBody>
          </p:sp>
        </p:grpSp>
        <p:grpSp>
          <p:nvGrpSpPr>
            <p:cNvPr id="10" name="组合 153690"/>
            <p:cNvGrpSpPr/>
            <p:nvPr/>
          </p:nvGrpSpPr>
          <p:grpSpPr>
            <a:xfrm>
              <a:off x="3265" y="3046"/>
              <a:ext cx="550" cy="222"/>
              <a:chOff x="3265" y="3046"/>
              <a:chExt cx="550" cy="222"/>
            </a:xfrm>
          </p:grpSpPr>
          <p:sp>
            <p:nvSpPr>
              <p:cNvPr id="46172" name="椭圆 153691"/>
              <p:cNvSpPr>
                <a:spLocks noChangeArrowheads="1"/>
              </p:cNvSpPr>
              <p:nvPr/>
            </p:nvSpPr>
            <p:spPr bwMode="auto">
              <a:xfrm>
                <a:off x="3266" y="3081"/>
                <a:ext cx="549" cy="187"/>
              </a:xfrm>
              <a:prstGeom prst="ellipse">
                <a:avLst/>
              </a:prstGeom>
              <a:solidFill>
                <a:srgbClr val="BF7F00"/>
              </a:solidFill>
              <a:ln w="4763">
                <a:solidFill>
                  <a:srgbClr val="000000"/>
                </a:solidFill>
                <a:round/>
              </a:ln>
            </p:spPr>
            <p:txBody>
              <a:bodyPr/>
              <a:lstStyle/>
              <a:p>
                <a:endParaRPr lang="zh-CN" altLang="en-US"/>
              </a:p>
            </p:txBody>
          </p:sp>
          <p:sp>
            <p:nvSpPr>
              <p:cNvPr id="46173" name="椭圆 153692"/>
              <p:cNvSpPr>
                <a:spLocks noChangeArrowheads="1"/>
              </p:cNvSpPr>
              <p:nvPr/>
            </p:nvSpPr>
            <p:spPr bwMode="auto">
              <a:xfrm>
                <a:off x="3265" y="3046"/>
                <a:ext cx="549" cy="188"/>
              </a:xfrm>
              <a:prstGeom prst="ellipse">
                <a:avLst/>
              </a:prstGeom>
              <a:solidFill>
                <a:srgbClr val="FF9F00"/>
              </a:solidFill>
              <a:ln w="4763">
                <a:solidFill>
                  <a:srgbClr val="000000"/>
                </a:solidFill>
                <a:round/>
              </a:ln>
            </p:spPr>
            <p:txBody>
              <a:bodyPr/>
              <a:lstStyle/>
              <a:p>
                <a:endParaRPr lang="zh-CN" altLang="en-US"/>
              </a:p>
            </p:txBody>
          </p:sp>
          <p:sp>
            <p:nvSpPr>
              <p:cNvPr id="46174" name="直接连接符 153693"/>
              <p:cNvSpPr>
                <a:spLocks noChangeShapeType="1"/>
              </p:cNvSpPr>
              <p:nvPr/>
            </p:nvSpPr>
            <p:spPr bwMode="auto">
              <a:xfrm>
                <a:off x="3266" y="3149"/>
                <a:ext cx="1" cy="23"/>
              </a:xfrm>
              <a:prstGeom prst="line">
                <a:avLst/>
              </a:prstGeom>
              <a:noFill/>
              <a:ln w="4763">
                <a:solidFill>
                  <a:srgbClr val="000000"/>
                </a:solidFill>
                <a:round/>
              </a:ln>
            </p:spPr>
            <p:txBody>
              <a:bodyPr/>
              <a:lstStyle/>
              <a:p>
                <a:endParaRPr lang="zh-CN" altLang="en-US"/>
              </a:p>
            </p:txBody>
          </p:sp>
          <p:sp>
            <p:nvSpPr>
              <p:cNvPr id="46175" name="直接连接符 153694"/>
              <p:cNvSpPr>
                <a:spLocks noChangeShapeType="1"/>
              </p:cNvSpPr>
              <p:nvPr/>
            </p:nvSpPr>
            <p:spPr bwMode="auto">
              <a:xfrm>
                <a:off x="3434" y="3229"/>
                <a:ext cx="1" cy="27"/>
              </a:xfrm>
              <a:prstGeom prst="line">
                <a:avLst/>
              </a:prstGeom>
              <a:noFill/>
              <a:ln w="4763">
                <a:solidFill>
                  <a:srgbClr val="000000"/>
                </a:solidFill>
                <a:round/>
              </a:ln>
            </p:spPr>
            <p:txBody>
              <a:bodyPr/>
              <a:lstStyle/>
              <a:p>
                <a:endParaRPr lang="zh-CN" altLang="en-US"/>
              </a:p>
            </p:txBody>
          </p:sp>
          <p:sp>
            <p:nvSpPr>
              <p:cNvPr id="46176" name="直接连接符 153695"/>
              <p:cNvSpPr>
                <a:spLocks noChangeShapeType="1"/>
              </p:cNvSpPr>
              <p:nvPr/>
            </p:nvSpPr>
            <p:spPr bwMode="auto">
              <a:xfrm>
                <a:off x="3543" y="3236"/>
                <a:ext cx="1" cy="27"/>
              </a:xfrm>
              <a:prstGeom prst="line">
                <a:avLst/>
              </a:prstGeom>
              <a:noFill/>
              <a:ln w="4763">
                <a:solidFill>
                  <a:srgbClr val="000000"/>
                </a:solidFill>
                <a:round/>
              </a:ln>
            </p:spPr>
            <p:txBody>
              <a:bodyPr/>
              <a:lstStyle/>
              <a:p>
                <a:endParaRPr lang="zh-CN" altLang="en-US"/>
              </a:p>
            </p:txBody>
          </p:sp>
          <p:sp>
            <p:nvSpPr>
              <p:cNvPr id="46177" name="直接连接符 153696"/>
              <p:cNvSpPr>
                <a:spLocks noChangeShapeType="1"/>
              </p:cNvSpPr>
              <p:nvPr/>
            </p:nvSpPr>
            <p:spPr bwMode="auto">
              <a:xfrm>
                <a:off x="3644" y="3230"/>
                <a:ext cx="1" cy="26"/>
              </a:xfrm>
              <a:prstGeom prst="line">
                <a:avLst/>
              </a:prstGeom>
              <a:noFill/>
              <a:ln w="4763">
                <a:solidFill>
                  <a:srgbClr val="000000"/>
                </a:solidFill>
                <a:round/>
              </a:ln>
            </p:spPr>
            <p:txBody>
              <a:bodyPr/>
              <a:lstStyle/>
              <a:p>
                <a:endParaRPr lang="zh-CN" altLang="en-US"/>
              </a:p>
            </p:txBody>
          </p:sp>
          <p:sp>
            <p:nvSpPr>
              <p:cNvPr id="46178" name="直接连接符 153697"/>
              <p:cNvSpPr>
                <a:spLocks noChangeShapeType="1"/>
              </p:cNvSpPr>
              <p:nvPr/>
            </p:nvSpPr>
            <p:spPr bwMode="auto">
              <a:xfrm>
                <a:off x="3752" y="3201"/>
                <a:ext cx="1" cy="27"/>
              </a:xfrm>
              <a:prstGeom prst="line">
                <a:avLst/>
              </a:prstGeom>
              <a:noFill/>
              <a:ln w="4763">
                <a:solidFill>
                  <a:srgbClr val="000000"/>
                </a:solidFill>
                <a:round/>
              </a:ln>
            </p:spPr>
            <p:txBody>
              <a:bodyPr/>
              <a:lstStyle/>
              <a:p>
                <a:endParaRPr lang="zh-CN" altLang="en-US"/>
              </a:p>
            </p:txBody>
          </p:sp>
          <p:sp>
            <p:nvSpPr>
              <p:cNvPr id="46179" name="直接连接符 153698"/>
              <p:cNvSpPr>
                <a:spLocks noChangeShapeType="1"/>
              </p:cNvSpPr>
              <p:nvPr/>
            </p:nvSpPr>
            <p:spPr bwMode="auto">
              <a:xfrm>
                <a:off x="3813" y="3144"/>
                <a:ext cx="1" cy="31"/>
              </a:xfrm>
              <a:prstGeom prst="line">
                <a:avLst/>
              </a:prstGeom>
              <a:noFill/>
              <a:ln w="4763">
                <a:solidFill>
                  <a:srgbClr val="000000"/>
                </a:solidFill>
                <a:round/>
              </a:ln>
            </p:spPr>
            <p:txBody>
              <a:bodyPr/>
              <a:lstStyle/>
              <a:p>
                <a:endParaRPr lang="zh-CN" altLang="en-US"/>
              </a:p>
            </p:txBody>
          </p:sp>
          <p:sp>
            <p:nvSpPr>
              <p:cNvPr id="46180" name="直接连接符 153699"/>
              <p:cNvSpPr>
                <a:spLocks noChangeShapeType="1"/>
              </p:cNvSpPr>
              <p:nvPr/>
            </p:nvSpPr>
            <p:spPr bwMode="auto">
              <a:xfrm>
                <a:off x="3339" y="3208"/>
                <a:ext cx="1" cy="26"/>
              </a:xfrm>
              <a:prstGeom prst="line">
                <a:avLst/>
              </a:prstGeom>
              <a:noFill/>
              <a:ln w="4763">
                <a:solidFill>
                  <a:srgbClr val="000000"/>
                </a:solidFill>
                <a:round/>
              </a:ln>
            </p:spPr>
            <p:txBody>
              <a:bodyPr/>
              <a:lstStyle/>
              <a:p>
                <a:endParaRPr lang="zh-CN" altLang="en-US"/>
              </a:p>
            </p:txBody>
          </p:sp>
          <p:sp>
            <p:nvSpPr>
              <p:cNvPr id="46181" name="任意多边形 153700"/>
              <p:cNvSpPr>
                <a:spLocks noChangeArrowheads="1"/>
              </p:cNvSpPr>
              <p:nvPr/>
            </p:nvSpPr>
            <p:spPr bwMode="auto">
              <a:xfrm>
                <a:off x="3395" y="3079"/>
                <a:ext cx="289" cy="119"/>
              </a:xfrm>
              <a:custGeom>
                <a:cxnLst>
                  <a:cxn ang="0">
                    <a:pos x="321" y="26"/>
                  </a:cxn>
                  <a:cxn ang="0">
                    <a:pos x="183" y="15"/>
                  </a:cxn>
                  <a:cxn ang="0">
                    <a:pos x="68" y="34"/>
                  </a:cxn>
                  <a:cxn ang="0">
                    <a:pos x="9" y="75"/>
                  </a:cxn>
                  <a:cxn ang="0">
                    <a:pos x="0" y="123"/>
                  </a:cxn>
                  <a:cxn ang="0">
                    <a:pos x="29" y="166"/>
                  </a:cxn>
                  <a:cxn ang="0">
                    <a:pos x="67" y="194"/>
                  </a:cxn>
                  <a:cxn ang="0">
                    <a:pos x="87" y="191"/>
                  </a:cxn>
                  <a:cxn ang="0">
                    <a:pos x="168" y="233"/>
                  </a:cxn>
                  <a:cxn ang="0">
                    <a:pos x="185" y="200"/>
                  </a:cxn>
                  <a:cxn ang="0">
                    <a:pos x="232" y="220"/>
                  </a:cxn>
                  <a:cxn ang="0">
                    <a:pos x="299" y="207"/>
                  </a:cxn>
                  <a:cxn ang="0">
                    <a:pos x="311" y="158"/>
                  </a:cxn>
                  <a:cxn ang="0">
                    <a:pos x="361" y="175"/>
                  </a:cxn>
                  <a:cxn ang="0">
                    <a:pos x="378" y="207"/>
                  </a:cxn>
                  <a:cxn ang="0">
                    <a:pos x="422" y="239"/>
                  </a:cxn>
                  <a:cxn ang="0">
                    <a:pos x="513" y="211"/>
                  </a:cxn>
                  <a:cxn ang="0">
                    <a:pos x="573" y="170"/>
                  </a:cxn>
                  <a:cxn ang="0">
                    <a:pos x="579" y="110"/>
                  </a:cxn>
                  <a:cxn ang="0">
                    <a:pos x="524" y="70"/>
                  </a:cxn>
                  <a:cxn ang="0">
                    <a:pos x="366" y="73"/>
                  </a:cxn>
                  <a:cxn ang="0">
                    <a:pos x="348" y="34"/>
                  </a:cxn>
                  <a:cxn ang="0">
                    <a:pos x="400" y="73"/>
                  </a:cxn>
                  <a:cxn ang="0">
                    <a:pos x="469" y="36"/>
                  </a:cxn>
                  <a:cxn ang="0">
                    <a:pos x="497" y="26"/>
                  </a:cxn>
                  <a:cxn ang="0">
                    <a:pos x="455" y="0"/>
                  </a:cxn>
                  <a:cxn ang="0">
                    <a:pos x="378" y="10"/>
                  </a:cxn>
                  <a:cxn ang="0">
                    <a:pos x="321" y="26"/>
                  </a:cxn>
                </a:cxnLst>
                <a:rect l="0" t="0" r="r" b="b"/>
                <a:pathLst>
                  <a:path w="579" h="239">
                    <a:moveTo>
                      <a:pt x="321" y="26"/>
                    </a:moveTo>
                    <a:lnTo>
                      <a:pt x="183" y="15"/>
                    </a:lnTo>
                    <a:lnTo>
                      <a:pt x="68" y="34"/>
                    </a:lnTo>
                    <a:lnTo>
                      <a:pt x="9" y="75"/>
                    </a:lnTo>
                    <a:lnTo>
                      <a:pt x="0" y="123"/>
                    </a:lnTo>
                    <a:lnTo>
                      <a:pt x="29" y="166"/>
                    </a:lnTo>
                    <a:lnTo>
                      <a:pt x="67" y="194"/>
                    </a:lnTo>
                    <a:lnTo>
                      <a:pt x="87" y="191"/>
                    </a:lnTo>
                    <a:lnTo>
                      <a:pt x="168" y="233"/>
                    </a:lnTo>
                    <a:lnTo>
                      <a:pt x="185" y="200"/>
                    </a:lnTo>
                    <a:lnTo>
                      <a:pt x="232" y="220"/>
                    </a:lnTo>
                    <a:lnTo>
                      <a:pt x="299" y="207"/>
                    </a:lnTo>
                    <a:lnTo>
                      <a:pt x="311" y="158"/>
                    </a:lnTo>
                    <a:lnTo>
                      <a:pt x="361" y="175"/>
                    </a:lnTo>
                    <a:lnTo>
                      <a:pt x="378" y="207"/>
                    </a:lnTo>
                    <a:lnTo>
                      <a:pt x="422" y="239"/>
                    </a:lnTo>
                    <a:lnTo>
                      <a:pt x="513" y="211"/>
                    </a:lnTo>
                    <a:lnTo>
                      <a:pt x="573" y="170"/>
                    </a:lnTo>
                    <a:lnTo>
                      <a:pt x="579" y="110"/>
                    </a:lnTo>
                    <a:lnTo>
                      <a:pt x="524" y="70"/>
                    </a:lnTo>
                    <a:lnTo>
                      <a:pt x="366" y="73"/>
                    </a:lnTo>
                    <a:lnTo>
                      <a:pt x="348" y="34"/>
                    </a:lnTo>
                    <a:lnTo>
                      <a:pt x="400" y="73"/>
                    </a:lnTo>
                    <a:lnTo>
                      <a:pt x="469" y="36"/>
                    </a:lnTo>
                    <a:lnTo>
                      <a:pt x="497" y="26"/>
                    </a:lnTo>
                    <a:lnTo>
                      <a:pt x="455" y="0"/>
                    </a:lnTo>
                    <a:lnTo>
                      <a:pt x="378" y="10"/>
                    </a:lnTo>
                    <a:lnTo>
                      <a:pt x="321" y="26"/>
                    </a:lnTo>
                  </a:path>
                </a:pathLst>
              </a:custGeom>
              <a:noFill/>
              <a:ln w="4763">
                <a:solidFill>
                  <a:srgbClr val="000000"/>
                </a:solidFill>
                <a:round/>
              </a:ln>
            </p:spPr>
            <p:txBody>
              <a:bodyPr/>
              <a:lstStyle/>
              <a:p>
                <a:endParaRPr lang="zh-CN" altLang="en-US"/>
              </a:p>
            </p:txBody>
          </p:sp>
          <p:sp>
            <p:nvSpPr>
              <p:cNvPr id="46182" name="椭圆 153701"/>
              <p:cNvSpPr>
                <a:spLocks noChangeArrowheads="1"/>
              </p:cNvSpPr>
              <p:nvPr/>
            </p:nvSpPr>
            <p:spPr bwMode="auto">
              <a:xfrm>
                <a:off x="3314" y="3062"/>
                <a:ext cx="461" cy="156"/>
              </a:xfrm>
              <a:prstGeom prst="ellipse">
                <a:avLst/>
              </a:prstGeom>
              <a:noFill/>
              <a:ln w="4763">
                <a:solidFill>
                  <a:srgbClr val="000000"/>
                </a:solidFill>
                <a:round/>
              </a:ln>
            </p:spPr>
            <p:txBody>
              <a:bodyPr/>
              <a:lstStyle/>
              <a:p>
                <a:endParaRPr lang="zh-CN" altLang="en-US"/>
              </a:p>
            </p:txBody>
          </p:sp>
        </p:grpSp>
        <p:grpSp>
          <p:nvGrpSpPr>
            <p:cNvPr id="11" name="组合 153702"/>
            <p:cNvGrpSpPr/>
            <p:nvPr/>
          </p:nvGrpSpPr>
          <p:grpSpPr>
            <a:xfrm>
              <a:off x="3271" y="2984"/>
              <a:ext cx="550" cy="219"/>
              <a:chOff x="3271" y="2984"/>
              <a:chExt cx="550" cy="219"/>
            </a:xfrm>
          </p:grpSpPr>
          <p:sp>
            <p:nvSpPr>
              <p:cNvPr id="46184" name="椭圆 153703"/>
              <p:cNvSpPr>
                <a:spLocks noChangeArrowheads="1"/>
              </p:cNvSpPr>
              <p:nvPr/>
            </p:nvSpPr>
            <p:spPr bwMode="auto">
              <a:xfrm>
                <a:off x="3272" y="3015"/>
                <a:ext cx="549" cy="188"/>
              </a:xfrm>
              <a:prstGeom prst="ellipse">
                <a:avLst/>
              </a:prstGeom>
              <a:solidFill>
                <a:srgbClr val="BF7F00"/>
              </a:solidFill>
              <a:ln w="4763">
                <a:solidFill>
                  <a:srgbClr val="000000"/>
                </a:solidFill>
                <a:round/>
              </a:ln>
            </p:spPr>
            <p:txBody>
              <a:bodyPr/>
              <a:lstStyle/>
              <a:p>
                <a:endParaRPr lang="zh-CN" altLang="en-US"/>
              </a:p>
            </p:txBody>
          </p:sp>
          <p:sp>
            <p:nvSpPr>
              <p:cNvPr id="46185" name="椭圆 153704"/>
              <p:cNvSpPr>
                <a:spLocks noChangeArrowheads="1"/>
              </p:cNvSpPr>
              <p:nvPr/>
            </p:nvSpPr>
            <p:spPr bwMode="auto">
              <a:xfrm>
                <a:off x="3271" y="2984"/>
                <a:ext cx="549" cy="185"/>
              </a:xfrm>
              <a:prstGeom prst="ellipse">
                <a:avLst/>
              </a:prstGeom>
              <a:solidFill>
                <a:srgbClr val="FF9F00"/>
              </a:solidFill>
              <a:ln w="4763">
                <a:solidFill>
                  <a:srgbClr val="000000"/>
                </a:solidFill>
                <a:round/>
              </a:ln>
            </p:spPr>
            <p:txBody>
              <a:bodyPr/>
              <a:lstStyle/>
              <a:p>
                <a:endParaRPr lang="zh-CN" altLang="en-US"/>
              </a:p>
            </p:txBody>
          </p:sp>
          <p:sp>
            <p:nvSpPr>
              <p:cNvPr id="46186" name="直接连接符 153705"/>
              <p:cNvSpPr>
                <a:spLocks noChangeShapeType="1"/>
              </p:cNvSpPr>
              <p:nvPr/>
            </p:nvSpPr>
            <p:spPr bwMode="auto">
              <a:xfrm>
                <a:off x="3273" y="3084"/>
                <a:ext cx="1" cy="23"/>
              </a:xfrm>
              <a:prstGeom prst="line">
                <a:avLst/>
              </a:prstGeom>
              <a:noFill/>
              <a:ln w="4763">
                <a:solidFill>
                  <a:srgbClr val="000000"/>
                </a:solidFill>
                <a:round/>
              </a:ln>
            </p:spPr>
            <p:txBody>
              <a:bodyPr/>
              <a:lstStyle/>
              <a:p>
                <a:endParaRPr lang="zh-CN" altLang="en-US"/>
              </a:p>
            </p:txBody>
          </p:sp>
          <p:sp>
            <p:nvSpPr>
              <p:cNvPr id="46187" name="直接连接符 153706"/>
              <p:cNvSpPr>
                <a:spLocks noChangeShapeType="1"/>
              </p:cNvSpPr>
              <p:nvPr/>
            </p:nvSpPr>
            <p:spPr bwMode="auto">
              <a:xfrm>
                <a:off x="3440" y="3164"/>
                <a:ext cx="1" cy="26"/>
              </a:xfrm>
              <a:prstGeom prst="line">
                <a:avLst/>
              </a:prstGeom>
              <a:noFill/>
              <a:ln w="4763">
                <a:solidFill>
                  <a:srgbClr val="000000"/>
                </a:solidFill>
                <a:round/>
              </a:ln>
            </p:spPr>
            <p:txBody>
              <a:bodyPr/>
              <a:lstStyle/>
              <a:p>
                <a:endParaRPr lang="zh-CN" altLang="en-US"/>
              </a:p>
            </p:txBody>
          </p:sp>
          <p:sp>
            <p:nvSpPr>
              <p:cNvPr id="46188" name="直接连接符 153707"/>
              <p:cNvSpPr>
                <a:spLocks noChangeShapeType="1"/>
              </p:cNvSpPr>
              <p:nvPr/>
            </p:nvSpPr>
            <p:spPr bwMode="auto">
              <a:xfrm>
                <a:off x="3549" y="3171"/>
                <a:ext cx="1" cy="27"/>
              </a:xfrm>
              <a:prstGeom prst="line">
                <a:avLst/>
              </a:prstGeom>
              <a:noFill/>
              <a:ln w="4763">
                <a:solidFill>
                  <a:srgbClr val="000000"/>
                </a:solidFill>
                <a:round/>
              </a:ln>
            </p:spPr>
            <p:txBody>
              <a:bodyPr/>
              <a:lstStyle/>
              <a:p>
                <a:endParaRPr lang="zh-CN" altLang="en-US"/>
              </a:p>
            </p:txBody>
          </p:sp>
          <p:sp>
            <p:nvSpPr>
              <p:cNvPr id="46189" name="直接连接符 153708"/>
              <p:cNvSpPr>
                <a:spLocks noChangeShapeType="1"/>
              </p:cNvSpPr>
              <p:nvPr/>
            </p:nvSpPr>
            <p:spPr bwMode="auto">
              <a:xfrm>
                <a:off x="3651" y="3164"/>
                <a:ext cx="1" cy="26"/>
              </a:xfrm>
              <a:prstGeom prst="line">
                <a:avLst/>
              </a:prstGeom>
              <a:noFill/>
              <a:ln w="4763">
                <a:solidFill>
                  <a:srgbClr val="000000"/>
                </a:solidFill>
                <a:round/>
              </a:ln>
            </p:spPr>
            <p:txBody>
              <a:bodyPr/>
              <a:lstStyle/>
              <a:p>
                <a:endParaRPr lang="zh-CN" altLang="en-US"/>
              </a:p>
            </p:txBody>
          </p:sp>
          <p:sp>
            <p:nvSpPr>
              <p:cNvPr id="46190" name="直接连接符 153709"/>
              <p:cNvSpPr>
                <a:spLocks noChangeShapeType="1"/>
              </p:cNvSpPr>
              <p:nvPr/>
            </p:nvSpPr>
            <p:spPr bwMode="auto">
              <a:xfrm>
                <a:off x="3758" y="3137"/>
                <a:ext cx="1" cy="25"/>
              </a:xfrm>
              <a:prstGeom prst="line">
                <a:avLst/>
              </a:prstGeom>
              <a:noFill/>
              <a:ln w="4763">
                <a:solidFill>
                  <a:srgbClr val="000000"/>
                </a:solidFill>
                <a:round/>
              </a:ln>
            </p:spPr>
            <p:txBody>
              <a:bodyPr/>
              <a:lstStyle/>
              <a:p>
                <a:endParaRPr lang="zh-CN" altLang="en-US"/>
              </a:p>
            </p:txBody>
          </p:sp>
          <p:sp>
            <p:nvSpPr>
              <p:cNvPr id="46191" name="直接连接符 153710"/>
              <p:cNvSpPr>
                <a:spLocks noChangeShapeType="1"/>
              </p:cNvSpPr>
              <p:nvPr/>
            </p:nvSpPr>
            <p:spPr bwMode="auto">
              <a:xfrm>
                <a:off x="3820" y="3079"/>
                <a:ext cx="1" cy="30"/>
              </a:xfrm>
              <a:prstGeom prst="line">
                <a:avLst/>
              </a:prstGeom>
              <a:noFill/>
              <a:ln w="4763">
                <a:solidFill>
                  <a:srgbClr val="000000"/>
                </a:solidFill>
                <a:round/>
              </a:ln>
            </p:spPr>
            <p:txBody>
              <a:bodyPr/>
              <a:lstStyle/>
              <a:p>
                <a:endParaRPr lang="zh-CN" altLang="en-US"/>
              </a:p>
            </p:txBody>
          </p:sp>
          <p:sp>
            <p:nvSpPr>
              <p:cNvPr id="46192" name="直接连接符 153711"/>
              <p:cNvSpPr>
                <a:spLocks noChangeShapeType="1"/>
              </p:cNvSpPr>
              <p:nvPr/>
            </p:nvSpPr>
            <p:spPr bwMode="auto">
              <a:xfrm>
                <a:off x="3345" y="3143"/>
                <a:ext cx="1" cy="26"/>
              </a:xfrm>
              <a:prstGeom prst="line">
                <a:avLst/>
              </a:prstGeom>
              <a:noFill/>
              <a:ln w="4763">
                <a:solidFill>
                  <a:srgbClr val="000000"/>
                </a:solidFill>
                <a:round/>
              </a:ln>
            </p:spPr>
            <p:txBody>
              <a:bodyPr/>
              <a:lstStyle/>
              <a:p>
                <a:endParaRPr lang="zh-CN" altLang="en-US"/>
              </a:p>
            </p:txBody>
          </p:sp>
          <p:sp>
            <p:nvSpPr>
              <p:cNvPr id="46193" name="任意多边形 153712"/>
              <p:cNvSpPr>
                <a:spLocks noChangeArrowheads="1"/>
              </p:cNvSpPr>
              <p:nvPr/>
            </p:nvSpPr>
            <p:spPr bwMode="auto">
              <a:xfrm>
                <a:off x="3402" y="3014"/>
                <a:ext cx="288" cy="119"/>
              </a:xfrm>
              <a:custGeom>
                <a:cxnLst>
                  <a:cxn ang="0">
                    <a:pos x="320" y="24"/>
                  </a:cxn>
                  <a:cxn ang="0">
                    <a:pos x="179" y="13"/>
                  </a:cxn>
                  <a:cxn ang="0">
                    <a:pos x="66" y="33"/>
                  </a:cxn>
                  <a:cxn ang="0">
                    <a:pos x="9" y="73"/>
                  </a:cxn>
                  <a:cxn ang="0">
                    <a:pos x="0" y="121"/>
                  </a:cxn>
                  <a:cxn ang="0">
                    <a:pos x="27" y="165"/>
                  </a:cxn>
                  <a:cxn ang="0">
                    <a:pos x="64" y="195"/>
                  </a:cxn>
                  <a:cxn ang="0">
                    <a:pos x="87" y="189"/>
                  </a:cxn>
                  <a:cxn ang="0">
                    <a:pos x="168" y="232"/>
                  </a:cxn>
                  <a:cxn ang="0">
                    <a:pos x="182" y="199"/>
                  </a:cxn>
                  <a:cxn ang="0">
                    <a:pos x="230" y="220"/>
                  </a:cxn>
                  <a:cxn ang="0">
                    <a:pos x="298" y="207"/>
                  </a:cxn>
                  <a:cxn ang="0">
                    <a:pos x="307" y="159"/>
                  </a:cxn>
                  <a:cxn ang="0">
                    <a:pos x="361" y="175"/>
                  </a:cxn>
                  <a:cxn ang="0">
                    <a:pos x="376" y="207"/>
                  </a:cxn>
                  <a:cxn ang="0">
                    <a:pos x="420" y="238"/>
                  </a:cxn>
                  <a:cxn ang="0">
                    <a:pos x="512" y="210"/>
                  </a:cxn>
                  <a:cxn ang="0">
                    <a:pos x="571" y="168"/>
                  </a:cxn>
                  <a:cxn ang="0">
                    <a:pos x="577" y="109"/>
                  </a:cxn>
                  <a:cxn ang="0">
                    <a:pos x="523" y="70"/>
                  </a:cxn>
                  <a:cxn ang="0">
                    <a:pos x="366" y="72"/>
                  </a:cxn>
                  <a:cxn ang="0">
                    <a:pos x="344" y="33"/>
                  </a:cxn>
                  <a:cxn ang="0">
                    <a:pos x="398" y="72"/>
                  </a:cxn>
                  <a:cxn ang="0">
                    <a:pos x="467" y="35"/>
                  </a:cxn>
                  <a:cxn ang="0">
                    <a:pos x="494" y="24"/>
                  </a:cxn>
                  <a:cxn ang="0">
                    <a:pos x="453" y="0"/>
                  </a:cxn>
                  <a:cxn ang="0">
                    <a:pos x="376" y="9"/>
                  </a:cxn>
                  <a:cxn ang="0">
                    <a:pos x="320" y="24"/>
                  </a:cxn>
                </a:cxnLst>
                <a:rect l="0" t="0" r="r" b="b"/>
                <a:pathLst>
                  <a:path w="577" h="238">
                    <a:moveTo>
                      <a:pt x="320" y="24"/>
                    </a:moveTo>
                    <a:lnTo>
                      <a:pt x="179" y="13"/>
                    </a:lnTo>
                    <a:lnTo>
                      <a:pt x="66" y="33"/>
                    </a:lnTo>
                    <a:lnTo>
                      <a:pt x="9" y="73"/>
                    </a:lnTo>
                    <a:lnTo>
                      <a:pt x="0" y="121"/>
                    </a:lnTo>
                    <a:lnTo>
                      <a:pt x="27" y="165"/>
                    </a:lnTo>
                    <a:lnTo>
                      <a:pt x="64" y="195"/>
                    </a:lnTo>
                    <a:lnTo>
                      <a:pt x="87" y="189"/>
                    </a:lnTo>
                    <a:lnTo>
                      <a:pt x="168" y="232"/>
                    </a:lnTo>
                    <a:lnTo>
                      <a:pt x="182" y="199"/>
                    </a:lnTo>
                    <a:lnTo>
                      <a:pt x="230" y="220"/>
                    </a:lnTo>
                    <a:lnTo>
                      <a:pt x="298" y="207"/>
                    </a:lnTo>
                    <a:lnTo>
                      <a:pt x="307" y="159"/>
                    </a:lnTo>
                    <a:lnTo>
                      <a:pt x="361" y="175"/>
                    </a:lnTo>
                    <a:lnTo>
                      <a:pt x="376" y="207"/>
                    </a:lnTo>
                    <a:lnTo>
                      <a:pt x="420" y="238"/>
                    </a:lnTo>
                    <a:lnTo>
                      <a:pt x="512" y="210"/>
                    </a:lnTo>
                    <a:lnTo>
                      <a:pt x="571" y="168"/>
                    </a:lnTo>
                    <a:lnTo>
                      <a:pt x="577" y="109"/>
                    </a:lnTo>
                    <a:lnTo>
                      <a:pt x="523" y="70"/>
                    </a:lnTo>
                    <a:lnTo>
                      <a:pt x="366" y="72"/>
                    </a:lnTo>
                    <a:lnTo>
                      <a:pt x="344" y="33"/>
                    </a:lnTo>
                    <a:lnTo>
                      <a:pt x="398" y="72"/>
                    </a:lnTo>
                    <a:lnTo>
                      <a:pt x="467" y="35"/>
                    </a:lnTo>
                    <a:lnTo>
                      <a:pt x="494" y="24"/>
                    </a:lnTo>
                    <a:lnTo>
                      <a:pt x="453" y="0"/>
                    </a:lnTo>
                    <a:lnTo>
                      <a:pt x="376" y="9"/>
                    </a:lnTo>
                    <a:lnTo>
                      <a:pt x="320" y="24"/>
                    </a:lnTo>
                  </a:path>
                </a:pathLst>
              </a:custGeom>
              <a:noFill/>
              <a:ln w="4763">
                <a:solidFill>
                  <a:srgbClr val="000000"/>
                </a:solidFill>
                <a:round/>
              </a:ln>
            </p:spPr>
            <p:txBody>
              <a:bodyPr/>
              <a:lstStyle/>
              <a:p>
                <a:endParaRPr lang="zh-CN" altLang="en-US"/>
              </a:p>
            </p:txBody>
          </p:sp>
          <p:sp>
            <p:nvSpPr>
              <p:cNvPr id="46194" name="椭圆 153713"/>
              <p:cNvSpPr>
                <a:spLocks noChangeArrowheads="1"/>
              </p:cNvSpPr>
              <p:nvPr/>
            </p:nvSpPr>
            <p:spPr bwMode="auto">
              <a:xfrm>
                <a:off x="3321" y="2997"/>
                <a:ext cx="461" cy="155"/>
              </a:xfrm>
              <a:prstGeom prst="ellipse">
                <a:avLst/>
              </a:prstGeom>
              <a:noFill/>
              <a:ln w="4763">
                <a:solidFill>
                  <a:srgbClr val="000000"/>
                </a:solidFill>
                <a:round/>
              </a:ln>
            </p:spPr>
            <p:txBody>
              <a:bodyPr/>
              <a:lstStyle/>
              <a:p>
                <a:endParaRPr lang="zh-CN" altLang="en-US"/>
              </a:p>
            </p:txBody>
          </p:sp>
        </p:grpSp>
      </p:grpSp>
      <p:sp>
        <p:nvSpPr>
          <p:cNvPr id="153715" name="文本框 153714"/>
          <p:cNvSpPr txBox="1">
            <a:spLocks noChangeArrowheads="1"/>
          </p:cNvSpPr>
          <p:nvPr/>
        </p:nvSpPr>
        <p:spPr bwMode="auto">
          <a:xfrm>
            <a:off x="152400" y="5715000"/>
            <a:ext cx="7315200" cy="946150"/>
          </a:xfrm>
          <a:prstGeom prst="rect">
            <a:avLst/>
          </a:prstGeom>
          <a:solidFill>
            <a:srgbClr val="FFFF00"/>
          </a:solidFill>
          <a:ln w="9525">
            <a:noFill/>
            <a:miter lim="800000"/>
          </a:ln>
        </p:spPr>
        <p:txBody>
          <a:bodyPr>
            <a:spAutoFit/>
          </a:bodyPr>
          <a:lstStyle/>
          <a:p>
            <a:pPr>
              <a:spcBef>
                <a:spcPct val="50000"/>
              </a:spcBef>
            </a:pPr>
            <a:r>
              <a:rPr lang="zh-CN" altLang="en-US" sz="2800">
                <a:solidFill>
                  <a:srgbClr val="000000"/>
                </a:solidFill>
                <a:latin typeface="黑体" panose="02010609060101010101" pitchFamily="49" charset="-122"/>
                <a:ea typeface="黑体" panose="02010609060101010101" pitchFamily="49" charset="-122"/>
              </a:rPr>
              <a:t>三角航程一次航行六个月，做三次买卖，获得</a:t>
            </a:r>
            <a:r>
              <a:rPr lang="en-US" altLang="zh-CN" sz="2800">
                <a:solidFill>
                  <a:srgbClr val="000000"/>
                </a:solidFill>
                <a:latin typeface="黑体" panose="02010609060101010101" pitchFamily="49" charset="-122"/>
                <a:ea typeface="黑体" panose="02010609060101010101" pitchFamily="49" charset="-122"/>
              </a:rPr>
              <a:t>100</a:t>
            </a:r>
            <a:r>
              <a:rPr lang="zh-CN" altLang="en-US" sz="2800">
                <a:solidFill>
                  <a:srgbClr val="000000"/>
                </a:solidFill>
                <a:latin typeface="黑体" panose="02010609060101010101" pitchFamily="49" charset="-122"/>
                <a:ea typeface="黑体" panose="02010609060101010101" pitchFamily="49" charset="-122"/>
              </a:rPr>
              <a:t>％</a:t>
            </a:r>
            <a:r>
              <a:rPr lang="en-US" altLang="zh-CN" sz="2800">
                <a:solidFill>
                  <a:srgbClr val="000000"/>
                </a:solidFill>
                <a:latin typeface="黑体" panose="02010609060101010101" pitchFamily="49" charset="-122"/>
                <a:ea typeface="黑体" panose="02010609060101010101" pitchFamily="49" charset="-122"/>
              </a:rPr>
              <a:t>—300</a:t>
            </a:r>
            <a:r>
              <a:rPr lang="zh-CN" altLang="en-US" sz="2800">
                <a:solidFill>
                  <a:srgbClr val="000000"/>
                </a:solidFill>
                <a:latin typeface="黑体" panose="02010609060101010101" pitchFamily="49" charset="-122"/>
                <a:ea typeface="黑体" panose="02010609060101010101" pitchFamily="49" charset="-122"/>
              </a:rPr>
              <a:t>％</a:t>
            </a:r>
            <a:endParaRPr lang="zh-CN" altLang="en-US" sz="2800">
              <a:solidFill>
                <a:srgbClr val="000000"/>
              </a:solidFill>
              <a:latin typeface="宋体" panose="02010600030101010101" pitchFamily="2" charset="-122"/>
              <a:ea typeface="黑体" panose="02010609060101010101" pitchFamily="49" charset="-122"/>
            </a:endParaRPr>
          </a:p>
        </p:txBody>
      </p:sp>
      <p:sp>
        <p:nvSpPr>
          <p:cNvPr id="46196" name="椭圆 153715"/>
          <p:cNvSpPr>
            <a:spLocks noChangeArrowheads="1"/>
          </p:cNvSpPr>
          <p:nvPr/>
        </p:nvSpPr>
        <p:spPr bwMode="auto">
          <a:xfrm>
            <a:off x="3519453" y="714356"/>
            <a:ext cx="762000" cy="1143000"/>
          </a:xfrm>
          <a:prstGeom prst="ellipse">
            <a:avLst/>
          </a:prstGeom>
          <a:solidFill>
            <a:schemeClr val="accent1"/>
          </a:solidFill>
          <a:ln w="9525">
            <a:solidFill>
              <a:schemeClr val="tx1"/>
            </a:solidFill>
            <a:round/>
          </a:ln>
        </p:spPr>
        <p:txBody>
          <a:bodyPr wrap="none" anchor="ctr"/>
          <a:lstStyle/>
          <a:p>
            <a:pPr algn="ctr"/>
            <a:r>
              <a:rPr lang="zh-CN" altLang="en-US" b="1">
                <a:solidFill>
                  <a:srgbClr val="FFFF00"/>
                </a:solidFill>
              </a:rPr>
              <a:t>欧洲</a:t>
            </a:r>
            <a:endParaRPr lang="zh-CN" altLang="en-US" b="1">
              <a:solidFill>
                <a:srgbClr val="FFFF00"/>
              </a:solidFill>
            </a:endParaRPr>
          </a:p>
        </p:txBody>
      </p:sp>
      <p:sp>
        <p:nvSpPr>
          <p:cNvPr id="46197" name="椭圆 153716"/>
          <p:cNvSpPr>
            <a:spLocks noChangeArrowheads="1"/>
          </p:cNvSpPr>
          <p:nvPr/>
        </p:nvSpPr>
        <p:spPr bwMode="auto">
          <a:xfrm>
            <a:off x="3490878" y="3471843"/>
            <a:ext cx="838200" cy="1143000"/>
          </a:xfrm>
          <a:prstGeom prst="ellipse">
            <a:avLst/>
          </a:prstGeom>
          <a:solidFill>
            <a:schemeClr val="accent1"/>
          </a:solidFill>
          <a:ln w="9525">
            <a:solidFill>
              <a:schemeClr val="tx1"/>
            </a:solidFill>
            <a:round/>
          </a:ln>
        </p:spPr>
        <p:txBody>
          <a:bodyPr wrap="none" anchor="ctr"/>
          <a:lstStyle/>
          <a:p>
            <a:pPr algn="ctr"/>
            <a:r>
              <a:rPr lang="zh-CN" altLang="en-US" b="1">
                <a:solidFill>
                  <a:srgbClr val="FFFF00"/>
                </a:solidFill>
              </a:rPr>
              <a:t>非洲</a:t>
            </a:r>
            <a:endParaRPr lang="zh-CN" altLang="en-US" b="1">
              <a:solidFill>
                <a:srgbClr val="FFFF00"/>
              </a:solidFill>
            </a:endParaRPr>
          </a:p>
        </p:txBody>
      </p:sp>
      <p:sp>
        <p:nvSpPr>
          <p:cNvPr id="153718" name="直接连接符 153717"/>
          <p:cNvSpPr>
            <a:spLocks noChangeShapeType="1"/>
          </p:cNvSpPr>
          <p:nvPr/>
        </p:nvSpPr>
        <p:spPr bwMode="auto">
          <a:xfrm flipH="1">
            <a:off x="3914741" y="1800206"/>
            <a:ext cx="0" cy="1752600"/>
          </a:xfrm>
          <a:prstGeom prst="line">
            <a:avLst/>
          </a:prstGeom>
          <a:noFill/>
          <a:ln w="76200">
            <a:solidFill>
              <a:srgbClr val="FF0000"/>
            </a:solidFill>
            <a:round/>
            <a:tailEnd type="triangle" w="med" len="med"/>
          </a:ln>
        </p:spPr>
        <p:txBody>
          <a:bodyPr/>
          <a:lstStyle/>
          <a:p>
            <a:endParaRPr lang="zh-CN" altLang="en-US"/>
          </a:p>
        </p:txBody>
      </p:sp>
      <p:sp>
        <p:nvSpPr>
          <p:cNvPr id="153719" name="文本框 153718"/>
          <p:cNvSpPr txBox="1"/>
          <p:nvPr/>
        </p:nvSpPr>
        <p:spPr>
          <a:xfrm>
            <a:off x="4500562" y="1643050"/>
            <a:ext cx="1107996" cy="2133600"/>
          </a:xfrm>
          <a:prstGeom prst="rect">
            <a:avLst/>
          </a:prstGeom>
          <a:solidFill>
            <a:schemeClr val="bg2"/>
          </a:solidFill>
          <a:ln w="9525">
            <a:noFill/>
            <a:miter/>
          </a:ln>
        </p:spPr>
        <p:txBody>
          <a:bodyPr vert="eaVert">
            <a:spAutoFit/>
          </a:bodyPr>
          <a:lstStyle/>
          <a:p>
            <a:pPr>
              <a:spcBef>
                <a:spcPct val="50000"/>
              </a:spcBef>
            </a:pPr>
            <a:r>
              <a:rPr lang="zh-CN" altLang="en-US" sz="2000" noProof="1">
                <a:solidFill>
                  <a:schemeClr val="tx2"/>
                </a:solidFill>
                <a:effectLst>
                  <a:outerShdw blurRad="38100" dist="38100" dir="2700000">
                    <a:srgbClr val="000000"/>
                  </a:outerShdw>
                </a:effectLst>
                <a:latin typeface="黑体" panose="02010609060101010101" pitchFamily="49" charset="-122"/>
                <a:ea typeface="黑体" panose="02010609060101010101" pitchFamily="49" charset="-122"/>
                <a:cs typeface="+mn-ea"/>
              </a:rPr>
              <a:t>出程：从欧洲港口载上廉价货物到非洲“换取”奴隶</a:t>
            </a:r>
            <a:endParaRPr lang="zh-CN" altLang="en-US" sz="2000" noProof="1">
              <a:solidFill>
                <a:schemeClr val="tx2"/>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
        <p:nvSpPr>
          <p:cNvPr id="46200" name="椭圆 153719"/>
          <p:cNvSpPr>
            <a:spLocks noChangeArrowheads="1"/>
          </p:cNvSpPr>
          <p:nvPr/>
        </p:nvSpPr>
        <p:spPr bwMode="auto">
          <a:xfrm>
            <a:off x="747678" y="2771756"/>
            <a:ext cx="838200" cy="1143000"/>
          </a:xfrm>
          <a:prstGeom prst="ellipse">
            <a:avLst/>
          </a:prstGeom>
          <a:solidFill>
            <a:schemeClr val="accent1"/>
          </a:solidFill>
          <a:ln w="9525">
            <a:solidFill>
              <a:schemeClr val="tx1"/>
            </a:solidFill>
            <a:round/>
          </a:ln>
        </p:spPr>
        <p:txBody>
          <a:bodyPr wrap="none" anchor="ctr"/>
          <a:lstStyle/>
          <a:p>
            <a:pPr algn="ctr"/>
            <a:r>
              <a:rPr lang="zh-CN" altLang="en-US" b="1">
                <a:solidFill>
                  <a:srgbClr val="FFFF00"/>
                </a:solidFill>
              </a:rPr>
              <a:t>美洲</a:t>
            </a:r>
            <a:endParaRPr lang="zh-CN" altLang="en-US" b="1">
              <a:solidFill>
                <a:srgbClr val="FFFF00"/>
              </a:solidFill>
            </a:endParaRPr>
          </a:p>
        </p:txBody>
      </p:sp>
      <p:sp>
        <p:nvSpPr>
          <p:cNvPr id="153721" name="直接连接符 153720"/>
          <p:cNvSpPr>
            <a:spLocks noChangeShapeType="1"/>
          </p:cNvSpPr>
          <p:nvPr/>
        </p:nvSpPr>
        <p:spPr bwMode="auto">
          <a:xfrm flipH="1" flipV="1">
            <a:off x="1600166" y="3305156"/>
            <a:ext cx="1828800" cy="762000"/>
          </a:xfrm>
          <a:prstGeom prst="line">
            <a:avLst/>
          </a:prstGeom>
          <a:noFill/>
          <a:ln w="76200">
            <a:solidFill>
              <a:srgbClr val="FF0000"/>
            </a:solidFill>
            <a:round/>
            <a:tailEnd type="triangle" w="med" len="med"/>
          </a:ln>
        </p:spPr>
        <p:txBody>
          <a:bodyPr/>
          <a:lstStyle/>
          <a:p>
            <a:endParaRPr lang="zh-CN" altLang="en-US"/>
          </a:p>
        </p:txBody>
      </p:sp>
      <p:sp>
        <p:nvSpPr>
          <p:cNvPr id="153722" name="文本框 153721"/>
          <p:cNvSpPr txBox="1"/>
          <p:nvPr/>
        </p:nvSpPr>
        <p:spPr>
          <a:xfrm>
            <a:off x="257175" y="4181475"/>
            <a:ext cx="3124200" cy="946150"/>
          </a:xfrm>
          <a:prstGeom prst="rect">
            <a:avLst/>
          </a:prstGeom>
          <a:solidFill>
            <a:schemeClr val="bg2"/>
          </a:solidFill>
          <a:ln w="9525">
            <a:noFill/>
            <a:miter/>
          </a:ln>
        </p:spPr>
        <p:txBody>
          <a:bodyPr>
            <a:spAutoFit/>
          </a:bodyPr>
          <a:lstStyle/>
          <a:p>
            <a:pPr>
              <a:spcBef>
                <a:spcPct val="50000"/>
              </a:spcBef>
            </a:pPr>
            <a:r>
              <a:rPr lang="zh-CN" altLang="en-US" sz="2800" noProof="1">
                <a:solidFill>
                  <a:schemeClr val="tx2"/>
                </a:solidFill>
                <a:effectLst>
                  <a:outerShdw blurRad="38100" dist="38100" dir="2700000">
                    <a:srgbClr val="000000"/>
                  </a:outerShdw>
                </a:effectLst>
                <a:ea typeface="黑体" panose="02010609060101010101" pitchFamily="49" charset="-122"/>
                <a:cs typeface="+mn-ea"/>
              </a:rPr>
              <a:t>中程</a:t>
            </a:r>
            <a:r>
              <a:rPr lang="zh-CN" altLang="en-US" sz="2800" noProof="1">
                <a:solidFill>
                  <a:schemeClr val="tx2"/>
                </a:solidFill>
                <a:cs typeface="+mn-ea"/>
              </a:rPr>
              <a:t>：</a:t>
            </a:r>
            <a:r>
              <a:rPr lang="zh-CN" altLang="en-US" sz="2800" noProof="1">
                <a:solidFill>
                  <a:schemeClr val="tx2"/>
                </a:solidFill>
                <a:ea typeface="黑体" panose="02010609060101010101" pitchFamily="49" charset="-122"/>
                <a:cs typeface="+mn-ea"/>
              </a:rPr>
              <a:t>运奴隶到美　　　洲贩卖</a:t>
            </a:r>
            <a:endParaRPr lang="zh-CN" altLang="en-US" sz="2800" noProof="1">
              <a:solidFill>
                <a:schemeClr val="tx2"/>
              </a:solidFill>
              <a:ea typeface="黑体" panose="02010609060101010101" pitchFamily="49" charset="-122"/>
            </a:endParaRPr>
          </a:p>
        </p:txBody>
      </p:sp>
      <p:pic>
        <p:nvPicPr>
          <p:cNvPr id="46203" name="图片 153722" descr="At028酷帆"/>
          <p:cNvPicPr>
            <a:picLocks noChangeAspect="1" noChangeArrowheads="1"/>
          </p:cNvPicPr>
          <p:nvPr/>
        </p:nvPicPr>
        <p:blipFill>
          <a:blip r:embed="rId2"/>
          <a:stretch>
            <a:fillRect/>
          </a:stretch>
        </p:blipFill>
        <p:spPr bwMode="auto">
          <a:xfrm>
            <a:off x="2014503" y="1843068"/>
            <a:ext cx="1752600" cy="1665288"/>
          </a:xfrm>
          <a:prstGeom prst="rect">
            <a:avLst/>
          </a:prstGeom>
          <a:noFill/>
          <a:ln w="9525">
            <a:noFill/>
            <a:miter lim="800000"/>
          </a:ln>
        </p:spPr>
      </p:pic>
      <p:sp>
        <p:nvSpPr>
          <p:cNvPr id="153724" name="直接连接符 153723"/>
          <p:cNvSpPr>
            <a:spLocks noChangeShapeType="1"/>
          </p:cNvSpPr>
          <p:nvPr/>
        </p:nvSpPr>
        <p:spPr bwMode="auto">
          <a:xfrm flipV="1">
            <a:off x="1433478" y="1309668"/>
            <a:ext cx="2057400" cy="1600200"/>
          </a:xfrm>
          <a:prstGeom prst="line">
            <a:avLst/>
          </a:prstGeom>
          <a:noFill/>
          <a:ln w="76200">
            <a:solidFill>
              <a:srgbClr val="FF0000"/>
            </a:solidFill>
            <a:round/>
            <a:tailEnd type="triangle" w="med" len="med"/>
          </a:ln>
        </p:spPr>
        <p:txBody>
          <a:bodyPr/>
          <a:lstStyle/>
          <a:p>
            <a:endParaRPr lang="zh-CN" altLang="en-US"/>
          </a:p>
        </p:txBody>
      </p:sp>
      <p:sp>
        <p:nvSpPr>
          <p:cNvPr id="153725" name="文本框 153724"/>
          <p:cNvSpPr txBox="1"/>
          <p:nvPr/>
        </p:nvSpPr>
        <p:spPr>
          <a:xfrm>
            <a:off x="23802" y="819131"/>
            <a:ext cx="3048000" cy="946150"/>
          </a:xfrm>
          <a:prstGeom prst="rect">
            <a:avLst/>
          </a:prstGeom>
          <a:solidFill>
            <a:schemeClr val="bg2"/>
          </a:solidFill>
          <a:ln w="9525">
            <a:noFill/>
            <a:miter/>
          </a:ln>
        </p:spPr>
        <p:txBody>
          <a:bodyPr>
            <a:spAutoFit/>
          </a:bodyPr>
          <a:lstStyle/>
          <a:p>
            <a:pPr>
              <a:spcBef>
                <a:spcPct val="50000"/>
              </a:spcBef>
            </a:pPr>
            <a:r>
              <a:rPr lang="zh-CN" altLang="en-US" sz="2800" noProof="1">
                <a:solidFill>
                  <a:schemeClr val="tx2"/>
                </a:solidFill>
                <a:effectLst>
                  <a:outerShdw blurRad="38100" dist="38100" dir="2700000">
                    <a:srgbClr val="000000"/>
                  </a:outerShdw>
                </a:effectLst>
                <a:latin typeface="黑体" panose="02010609060101010101" pitchFamily="49" charset="-122"/>
                <a:ea typeface="黑体" panose="02010609060101010101" pitchFamily="49" charset="-122"/>
                <a:cs typeface="+mn-ea"/>
              </a:rPr>
              <a:t>归程：</a:t>
            </a:r>
            <a:r>
              <a:rPr lang="zh-CN" altLang="en-US" sz="2800" noProof="1">
                <a:solidFill>
                  <a:schemeClr val="tx2"/>
                </a:solidFill>
                <a:latin typeface="黑体" panose="02010609060101010101" pitchFamily="49" charset="-122"/>
                <a:ea typeface="黑体" panose="02010609060101010101" pitchFamily="49" charset="-122"/>
                <a:cs typeface="+mn-ea"/>
              </a:rPr>
              <a:t>从美洲运金             　　　银到欧洲</a:t>
            </a:r>
            <a:endParaRPr lang="zh-CN" altLang="en-US" sz="2800" noProof="1">
              <a:solidFill>
                <a:schemeClr val="tx2"/>
              </a:solidFill>
              <a:latin typeface="黑体" panose="02010609060101010101" pitchFamily="49" charset="-122"/>
              <a:ea typeface="黑体" panose="02010609060101010101" pitchFamily="49" charset="-122"/>
            </a:endParaRPr>
          </a:p>
        </p:txBody>
      </p:sp>
      <p:sp>
        <p:nvSpPr>
          <p:cNvPr id="153726" name="矩形 153725"/>
          <p:cNvSpPr/>
          <p:nvPr/>
        </p:nvSpPr>
        <p:spPr>
          <a:xfrm>
            <a:off x="0" y="0"/>
            <a:ext cx="2209800" cy="609600"/>
          </a:xfrm>
          <a:prstGeom prst="rect">
            <a:avLst/>
          </a:prstGeom>
          <a:solidFill>
            <a:schemeClr val="tx1"/>
          </a:solidFill>
          <a:ln w="9525">
            <a:noFill/>
            <a:miter/>
          </a:ln>
        </p:spPr>
        <p:txBody>
          <a:bodyPr anchor="b"/>
          <a:lst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effectLst>
                  <a:outerShdw blurRad="38100" dist="38100" dir="2700000">
                    <a:srgbClr val="C0C0C0"/>
                  </a:outerShdw>
                </a:effectLst>
                <a:latin typeface="Arial" panose="020b0604020202020204" pitchFamily="34" charset="0"/>
                <a:ea typeface="宋体" panose="02010600030101010101" pitchFamily="2" charset="-122"/>
              </a:defRPr>
            </a:lvl1pPr>
          </a:lstStyle>
          <a:p>
            <a:r>
              <a:rPr lang="zh-CN" altLang="en-US" sz="3600" b="1" noProof="1">
                <a:solidFill>
                  <a:srgbClr val="FF0000"/>
                </a:solidFill>
                <a:latin typeface="黑体" panose="02010609060101010101" pitchFamily="49" charset="-122"/>
                <a:ea typeface="黑体" panose="02010609060101010101" pitchFamily="49" charset="-122"/>
                <a:cs typeface="+mn-ea"/>
              </a:rPr>
              <a:t>三角贸易</a:t>
            </a:r>
            <a:endParaRPr lang="zh-CN" altLang="en-US" sz="3600" b="1" noProof="1">
              <a:solidFill>
                <a:srgbClr val="FF0000"/>
              </a:solidFill>
              <a:latin typeface="黑体" panose="02010609060101010101" pitchFamily="49" charset="-122"/>
              <a:ea typeface="黑体" panose="02010609060101010101" pitchFamily="49" charset="-122"/>
            </a:endParaRPr>
          </a:p>
        </p:txBody>
      </p:sp>
      <p:sp>
        <p:nvSpPr>
          <p:cNvPr id="127" name="文本框 4"/>
          <p:cNvSpPr>
            <a:spLocks noChangeArrowheads="1"/>
          </p:cNvSpPr>
          <p:nvPr/>
        </p:nvSpPr>
        <p:spPr bwMode="auto">
          <a:xfrm>
            <a:off x="0" y="2852936"/>
            <a:ext cx="9177337" cy="2554545"/>
          </a:xfrm>
          <a:prstGeom prst="rect">
            <a:avLst/>
          </a:prstGeom>
          <a:solidFill>
            <a:srgbClr val="002060"/>
          </a:solidFill>
          <a:ln w="9525">
            <a:noFill/>
            <a:miter lim="800000"/>
          </a:ln>
        </p:spPr>
        <p:txBody>
          <a:bodyPr wrap="square">
            <a:spAutoFit/>
          </a:bodyPr>
          <a:lstStyle/>
          <a:p>
            <a:pPr>
              <a:buFont typeface="Arial" panose="020b0604020202020204" pitchFamily="34" charset="0"/>
              <a:buNone/>
            </a:pPr>
            <a:r>
              <a:rPr lang="zh-CN" altLang="en-US" sz="4000" smtClean="0">
                <a:solidFill>
                  <a:srgbClr val="FFFF00"/>
                </a:solidFill>
                <a:latin typeface="黑体" panose="02010609060101010101" pitchFamily="49" charset="-122"/>
                <a:ea typeface="黑体" panose="02010609060101010101" pitchFamily="49" charset="-122"/>
                <a:sym typeface="黑体" panose="02010609060101010101" pitchFamily="49" charset="-122"/>
              </a:rPr>
              <a:t>殖民扩张和掠夺是资本主义列强建立世界市场的主要途径，促进了欧洲资本主义的发展，也给被侵略地区造成了极大地破坏和灾难。</a:t>
            </a:r>
            <a:endParaRPr lang="en-US" altLang="zh-CN" sz="4000">
              <a:solidFill>
                <a:srgbClr val="FFFF00"/>
              </a:solidFill>
              <a:latin typeface="黑体" panose="02010609060101010101" pitchFamily="49" charset="-122"/>
              <a:ea typeface="黑体" panose="02010609060101010101" pitchFamily="49" charset="-122"/>
              <a:sym typeface="黑体" panose="02010609060101010101" pitchFamily="49" charset="-122"/>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nodeType="clickEffect">
                                  <p:stCondLst>
                                    <p:cond delay="0"/>
                                  </p:stCondLst>
                                  <p:childTnLst>
                                    <p:set>
                                      <p:cBhvr>
                                        <p:cTn id="6" dur="1" fill="hold">
                                          <p:stCondLst>
                                            <p:cond delay="0"/>
                                          </p:stCondLst>
                                        </p:cTn>
                                        <p:tgtEl>
                                          <p:spTgt spid="153718"/>
                                        </p:tgtEl>
                                        <p:attrNameLst>
                                          <p:attrName>style.visibility</p:attrName>
                                        </p:attrNameLst>
                                      </p:cBhvr>
                                      <p:to>
                                        <p:strVal val="visible"/>
                                      </p:to>
                                    </p:set>
                                    <p:animEffect transition="in" filter="strips(downLeft)">
                                      <p:cBhvr>
                                        <p:cTn id="7" dur="500"/>
                                        <p:tgtEl>
                                          <p:spTgt spid="153718"/>
                                        </p:tgtEl>
                                      </p:cBhvr>
                                    </p:animEffect>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53719"/>
                                        </p:tgtEl>
                                        <p:attrNameLst>
                                          <p:attrName>style.visibility</p:attrName>
                                        </p:attrNameLst>
                                      </p:cBhvr>
                                      <p:to>
                                        <p:strVal val="visible"/>
                                      </p:to>
                                    </p:set>
                                    <p:animEffect transition="in" filter="strips(downLeft)">
                                      <p:cBhvr>
                                        <p:cTn id="12" dur="500"/>
                                        <p:tgtEl>
                                          <p:spTgt spid="153719"/>
                                        </p:tgtEl>
                                      </p:cBhvr>
                                    </p:animEffect>
                                  </p:childTnLst>
                                  <p:subTnLst>
                                    <p:audio>
                                      <p:cMediaNode>
                                        <p:cTn display="0" masterRel="sameClick">
                                          <p:stCondLst>
                                            <p:cond evt="begin" delay="0">
                                              <p:tn val="10"/>
                                            </p:cond>
                                          </p:stCondLst>
                                          <p:endCondLst>
                                            <p:cond evt="onStopAudio" delay="0">
                                              <p:tgtEl>
                                                <p:sldTgt/>
                                              </p:tgtEl>
                                            </p:cond>
                                          </p:endCondLst>
                                        </p:cTn>
                                        <p:tgtEl>
                                          <p:sndTgt r:embed="rId4" name="projctor.wav"/>
                                        </p:tgtEl>
                                      </p:cMediaNode>
                                    </p:audio>
                                  </p:subTnLst>
                                </p:cTn>
                              </p:par>
                            </p:childTnLst>
                          </p:cTn>
                        </p:par>
                      </p:childTnLst>
                    </p:cTn>
                  </p:par>
                  <p:par>
                    <p:cTn id="13" fill="hold" nodeType="clickPar">
                      <p:stCondLst>
                        <p:cond delay="indefinite"/>
                      </p:stCondLst>
                      <p:childTnLst>
                        <p:par>
                          <p:cTn id="14" fill="hold" nodeType="afterGroup">
                            <p:stCondLst>
                              <p:cond delay="0"/>
                            </p:stCondLst>
                            <p:childTnLst>
                              <p:par>
                                <p:cTn id="15" presetID="18" presetClass="entr" presetSubtype="9" fill="hold" nodeType="clickEffect">
                                  <p:stCondLst>
                                    <p:cond delay="0"/>
                                  </p:stCondLst>
                                  <p:childTnLst>
                                    <p:set>
                                      <p:cBhvr>
                                        <p:cTn id="16" dur="1" fill="hold">
                                          <p:stCondLst>
                                            <p:cond delay="0"/>
                                          </p:stCondLst>
                                        </p:cTn>
                                        <p:tgtEl>
                                          <p:spTgt spid="153721"/>
                                        </p:tgtEl>
                                        <p:attrNameLst>
                                          <p:attrName>style.visibility</p:attrName>
                                        </p:attrNameLst>
                                      </p:cBhvr>
                                      <p:to>
                                        <p:strVal val="visible"/>
                                      </p:to>
                                    </p:set>
                                    <p:animEffect transition="in" filter="strips(upLeft)">
                                      <p:cBhvr>
                                        <p:cTn id="17" dur="500"/>
                                        <p:tgtEl>
                                          <p:spTgt spid="153721"/>
                                        </p:tgtEl>
                                      </p:cBhvr>
                                    </p:animEffect>
                                  </p:childTnLst>
                                  <p:subTnLst>
                                    <p:audio>
                                      <p:cMediaNode>
                                        <p:cTn display="0" masterRel="sameClick">
                                          <p:stCondLst>
                                            <p:cond evt="begin" delay="0">
                                              <p:tn val="15"/>
                                            </p:cond>
                                          </p:stCondLst>
                                          <p:endCondLst>
                                            <p:cond evt="onStopAudio" delay="0">
                                              <p:tgtEl>
                                                <p:sldTgt/>
                                              </p:tgtEl>
                                            </p:cond>
                                          </p:endCondLst>
                                        </p:cTn>
                                        <p:tgtEl>
                                          <p:sndTgt r:embed="rId3" name="whoosh.wav"/>
                                        </p:tgtEl>
                                      </p:cMediaNode>
                                    </p:audio>
                                  </p:subTnLst>
                                </p:cTn>
                              </p:par>
                            </p:childTnLst>
                          </p:cTn>
                        </p:par>
                      </p:childTnLst>
                    </p:cTn>
                  </p:par>
                  <p:par>
                    <p:cTn id="18" fill="hold" nodeType="clickPar">
                      <p:stCondLst>
                        <p:cond delay="indefinite"/>
                      </p:stCondLst>
                      <p:childTnLst>
                        <p:par>
                          <p:cTn id="19" fill="hold" nodeType="after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153722"/>
                                        </p:tgtEl>
                                        <p:attrNameLst>
                                          <p:attrName>style.visibility</p:attrName>
                                        </p:attrNameLst>
                                      </p:cBhvr>
                                      <p:to>
                                        <p:strVal val="visible"/>
                                      </p:to>
                                    </p:set>
                                    <p:animEffect transition="in" filter="strips(downRight)">
                                      <p:cBhvr>
                                        <p:cTn id="22" dur="500"/>
                                        <p:tgtEl>
                                          <p:spTgt spid="153722"/>
                                        </p:tgtEl>
                                      </p:cBhvr>
                                    </p:animEffect>
                                  </p:childTnLst>
                                  <p:subTnLst>
                                    <p:audio>
                                      <p:cMediaNode>
                                        <p:cTn display="0" masterRel="sameClick">
                                          <p:stCondLst>
                                            <p:cond evt="begin" delay="0">
                                              <p:tn val="20"/>
                                            </p:cond>
                                          </p:stCondLst>
                                          <p:endCondLst>
                                            <p:cond evt="onStopAudio" delay="0">
                                              <p:tgtEl>
                                                <p:sldTgt/>
                                              </p:tgtEl>
                                            </p:cond>
                                          </p:endCondLst>
                                        </p:cTn>
                                        <p:tgtEl>
                                          <p:sndTgt r:embed="rId4" name="projctor.wav"/>
                                        </p:tgtEl>
                                      </p:cMediaNode>
                                    </p:audio>
                                  </p:subTnLst>
                                </p:cTn>
                              </p:par>
                            </p:childTnLst>
                          </p:cTn>
                        </p:par>
                      </p:childTnLst>
                    </p:cTn>
                  </p:par>
                  <p:par>
                    <p:cTn id="23" fill="hold" nodeType="clickPar">
                      <p:stCondLst>
                        <p:cond delay="indefinite"/>
                      </p:stCondLst>
                      <p:childTnLst>
                        <p:par>
                          <p:cTn id="24" fill="hold" nodeType="afterGroup">
                            <p:stCondLst>
                              <p:cond delay="0"/>
                            </p:stCondLst>
                            <p:childTnLst>
                              <p:par>
                                <p:cTn id="25" presetID="18" presetClass="entr" presetSubtype="3" fill="hold" nodeType="clickEffect">
                                  <p:stCondLst>
                                    <p:cond delay="0"/>
                                  </p:stCondLst>
                                  <p:childTnLst>
                                    <p:set>
                                      <p:cBhvr>
                                        <p:cTn id="26" dur="1" fill="hold">
                                          <p:stCondLst>
                                            <p:cond delay="0"/>
                                          </p:stCondLst>
                                        </p:cTn>
                                        <p:tgtEl>
                                          <p:spTgt spid="153724"/>
                                        </p:tgtEl>
                                        <p:attrNameLst>
                                          <p:attrName>style.visibility</p:attrName>
                                        </p:attrNameLst>
                                      </p:cBhvr>
                                      <p:to>
                                        <p:strVal val="visible"/>
                                      </p:to>
                                    </p:set>
                                    <p:animEffect transition="in" filter="strips(upRight)">
                                      <p:cBhvr>
                                        <p:cTn id="27" dur="500"/>
                                        <p:tgtEl>
                                          <p:spTgt spid="153724"/>
                                        </p:tgtEl>
                                      </p:cBhvr>
                                    </p:animEffect>
                                  </p:childTnLst>
                                  <p:subTnLst>
                                    <p:audio>
                                      <p:cMediaNode>
                                        <p:cTn display="0" masterRel="sameClick">
                                          <p:stCondLst>
                                            <p:cond evt="begin" delay="0">
                                              <p:tn val="25"/>
                                            </p:cond>
                                          </p:stCondLst>
                                          <p:endCondLst>
                                            <p:cond evt="onStopAudio" delay="0">
                                              <p:tgtEl>
                                                <p:sldTgt/>
                                              </p:tgtEl>
                                            </p:cond>
                                          </p:endCondLst>
                                        </p:cTn>
                                        <p:tgtEl>
                                          <p:sndTgt r:embed="rId3" name="whoosh.wav"/>
                                        </p:tgtEl>
                                      </p:cMediaNode>
                                    </p:audio>
                                  </p:subTnLst>
                                </p:cTn>
                              </p:par>
                            </p:childTnLst>
                          </p:cTn>
                        </p:par>
                      </p:childTnLst>
                    </p:cTn>
                  </p:par>
                  <p:par>
                    <p:cTn id="28" fill="hold" nodeType="clickPar">
                      <p:stCondLst>
                        <p:cond delay="indefinite"/>
                      </p:stCondLst>
                      <p:childTnLst>
                        <p:par>
                          <p:cTn id="29" fill="hold" nodeType="afterGroup">
                            <p:stCondLst>
                              <p:cond delay="0"/>
                            </p:stCondLst>
                            <p:childTnLst>
                              <p:par>
                                <p:cTn id="30" presetID="16" presetClass="entr" presetSubtype="37" fill="hold" grpId="0" nodeType="clickEffect">
                                  <p:stCondLst>
                                    <p:cond delay="0"/>
                                  </p:stCondLst>
                                  <p:childTnLst>
                                    <p:set>
                                      <p:cBhvr>
                                        <p:cTn id="31" dur="1" fill="hold">
                                          <p:stCondLst>
                                            <p:cond delay="0"/>
                                          </p:stCondLst>
                                        </p:cTn>
                                        <p:tgtEl>
                                          <p:spTgt spid="153725"/>
                                        </p:tgtEl>
                                        <p:attrNameLst>
                                          <p:attrName>style.visibility</p:attrName>
                                        </p:attrNameLst>
                                      </p:cBhvr>
                                      <p:to>
                                        <p:strVal val="visible"/>
                                      </p:to>
                                    </p:set>
                                    <p:animEffect transition="in" filter="barn(outVertical)">
                                      <p:cBhvr>
                                        <p:cTn id="32" dur="500"/>
                                        <p:tgtEl>
                                          <p:spTgt spid="153725"/>
                                        </p:tgtEl>
                                      </p:cBhvr>
                                    </p:animEffect>
                                  </p:childTnLst>
                                  <p:subTnLst>
                                    <p:audio>
                                      <p:cMediaNode>
                                        <p:cTn display="0" masterRel="sameClick">
                                          <p:stCondLst>
                                            <p:cond evt="begin" delay="0">
                                              <p:tn val="30"/>
                                            </p:cond>
                                          </p:stCondLst>
                                          <p:endCondLst>
                                            <p:cond evt="onStopAudio" delay="0">
                                              <p:tgtEl>
                                                <p:sldTgt/>
                                              </p:tgtEl>
                                            </p:cond>
                                          </p:endCondLst>
                                        </p:cTn>
                                        <p:tgtEl>
                                          <p:sndTgt r:embed="rId4" name="projctor.wav"/>
                                        </p:tgtEl>
                                      </p:cMediaNode>
                                    </p:audio>
                                  </p:sub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1"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ppt_x"/>
                                          </p:val>
                                        </p:tav>
                                        <p:tav tm="100000">
                                          <p:val>
                                            <p:strVal val="#ppt_x"/>
                                          </p:val>
                                        </p:tav>
                                      </p:tavLst>
                                    </p:anim>
                                    <p:anim calcmode="lin" valueType="num">
                                      <p:cBhvr additive="base">
                                        <p:cTn id="38" dur="500" fill="hold"/>
                                        <p:tgtEl>
                                          <p:spTgt spid="2"/>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5" name="chimes.wav"/>
                                        </p:tgtEl>
                                      </p:cMediaNode>
                                    </p:audio>
                                  </p:sub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153715"/>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7"/>
                                        </p:tgtEl>
                                        <p:attrNameLst>
                                          <p:attrName>style.visibility</p:attrName>
                                        </p:attrNameLst>
                                      </p:cBhvr>
                                      <p:to>
                                        <p:strVal val="visible"/>
                                      </p:to>
                                    </p:set>
                                    <p:anim calcmode="lin" valueType="num">
                                      <p:cBhvr additive="base">
                                        <p:cTn id="47" dur="500" fill="hold"/>
                                        <p:tgtEl>
                                          <p:spTgt spid="127"/>
                                        </p:tgtEl>
                                        <p:attrNameLst>
                                          <p:attrName>ppt_x</p:attrName>
                                        </p:attrNameLst>
                                      </p:cBhvr>
                                      <p:tavLst>
                                        <p:tav tm="0">
                                          <p:val>
                                            <p:strVal val="#ppt_x"/>
                                          </p:val>
                                        </p:tav>
                                        <p:tav tm="100000">
                                          <p:val>
                                            <p:strVal val="#ppt_x"/>
                                          </p:val>
                                        </p:tav>
                                      </p:tavLst>
                                    </p:anim>
                                    <p:anim calcmode="lin" valueType="num">
                                      <p:cBhvr additive="base">
                                        <p:cTn id="48" dur="500" fill="hold"/>
                                        <p:tgtEl>
                                          <p:spTgt spid="1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15" grpId="0"/>
      <p:bldP spid="153719" grpId="0"/>
      <p:bldP spid="153722" grpId="0"/>
      <p:bldP spid="153725" grpId="0"/>
      <p:bldP spid="127"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266" name="Text Box 3"/>
          <p:cNvSpPr txBox="1">
            <a:spLocks noChangeArrowheads="1"/>
          </p:cNvSpPr>
          <p:nvPr/>
        </p:nvSpPr>
        <p:spPr bwMode="auto">
          <a:xfrm>
            <a:off x="2419350" y="5311775"/>
            <a:ext cx="4232275" cy="277813"/>
          </a:xfrm>
          <a:prstGeom prst="rect">
            <a:avLst/>
          </a:prstGeom>
          <a:noFill/>
          <a:ln w="9525">
            <a:noFill/>
            <a:miter lim="800000"/>
          </a:ln>
        </p:spPr>
        <p:txBody>
          <a:bodyPr>
            <a:spAutoFit/>
          </a:bodyPr>
          <a:lstStyle/>
          <a:p>
            <a:pPr>
              <a:spcBef>
                <a:spcPct val="50000"/>
              </a:spcBef>
            </a:pPr>
            <a:endParaRPr lang="zh-CN" altLang="en-US" sz="1200">
              <a:latin typeface="Verdana" pitchFamily="34" charset="0"/>
            </a:endParaRPr>
          </a:p>
        </p:txBody>
      </p:sp>
      <p:graphicFrame>
        <p:nvGraphicFramePr>
          <p:cNvPr id="6" name="Group 5"/>
          <p:cNvGraphicFramePr>
            <a:graphicFrameLocks noGrp="1"/>
          </p:cNvGraphicFramePr>
          <p:nvPr/>
        </p:nvGraphicFramePr>
        <p:xfrm>
          <a:off x="277813" y="1406525"/>
          <a:ext cx="8708092" cy="4951748"/>
        </p:xfrm>
        <a:graphic>
          <a:graphicData uri="http://schemas.openxmlformats.org/drawingml/2006/table">
            <a:tbl>
              <a:tblPr/>
              <a:tblGrid>
                <a:gridCol w="590379"/>
                <a:gridCol w="1599136"/>
                <a:gridCol w="6518577"/>
              </a:tblGrid>
              <a:tr h="603475">
                <a:tc gridSpan="2">
                  <a:txBody>
                    <a:bodyPr vert="horz" wrap="square"/>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  政治前提</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marL="72567" marR="72567" marT="48386" marB="4838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txBody>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2400" b="1" i="0" u="none" strike="noStrike" cap="none" normalizeH="0" baseline="0" smtClean="0">
                        <a:ln>
                          <a:noFill/>
                        </a:ln>
                        <a:solidFill>
                          <a:srgbClr val="000000"/>
                        </a:solidFill>
                        <a:effectLst/>
                        <a:latin typeface="华文中宋" panose="02010600040101010101" pitchFamily="2" charset="-122"/>
                        <a:ea typeface="华文中宋" panose="02010600040101010101" pitchFamily="2" charset="-122"/>
                      </a:endParaRPr>
                    </a:p>
                  </a:txBody>
                  <a:tcPr marL="72567" marR="72567" marT="48386" marB="483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6893">
                <a:tc rowSpan="5">
                  <a:txBody>
                    <a:bodyPr vert="horz" wrap="square"/>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      </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条件</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         </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      </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      </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marL="72567" marR="72567" marT="48386" marB="4838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资本</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marL="72567" marR="72567" marT="48386" marB="4838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2400" b="1" i="0" u="none" strike="noStrike" cap="none" normalizeH="0" baseline="0" smtClean="0">
                        <a:ln>
                          <a:noFill/>
                        </a:ln>
                        <a:solidFill>
                          <a:srgbClr val="000000"/>
                        </a:solidFill>
                        <a:effectLst/>
                        <a:latin typeface="华文中宋" panose="02010600040101010101" pitchFamily="2" charset="-122"/>
                        <a:ea typeface="华文中宋" panose="02010600040101010101" pitchFamily="2" charset="-122"/>
                      </a:endParaRPr>
                    </a:p>
                  </a:txBody>
                  <a:tcPr marL="72567" marR="72567" marT="48386" marB="483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88452">
                <a:tc vMerge="1">
                  <a:txBody>
                    <a:bodyPr vert="horz" wrap="square"/>
                    <a:lstStyle/>
                    <a:p/>
                  </a:txBody>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技术</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marL="72567" marR="72567" marT="48386" marB="4838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2400" b="1" i="0" u="none" strike="noStrike" cap="none" normalizeH="0" baseline="0" smtClean="0">
                        <a:ln>
                          <a:noFill/>
                        </a:ln>
                        <a:solidFill>
                          <a:srgbClr val="000000"/>
                        </a:solidFill>
                        <a:effectLst/>
                        <a:latin typeface="华文中宋" panose="02010600040101010101" pitchFamily="2" charset="-122"/>
                        <a:ea typeface="华文中宋" panose="02010600040101010101" pitchFamily="2" charset="-122"/>
                      </a:endParaRPr>
                    </a:p>
                  </a:txBody>
                  <a:tcPr marL="72567" marR="72567" marT="48386" marB="483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6893">
                <a:tc vMerge="1">
                  <a:txBody>
                    <a:bodyPr vert="horz" wrap="square"/>
                    <a:lstStyle/>
                    <a:p/>
                  </a:txBody>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劳动力</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marL="72567" marR="72567" marT="48386" marB="4838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2400" b="1" i="0" u="none" strike="noStrike" cap="none" normalizeH="0" baseline="0" smtClean="0">
                        <a:ln>
                          <a:noFill/>
                        </a:ln>
                        <a:solidFill>
                          <a:srgbClr val="000000"/>
                        </a:solidFill>
                        <a:effectLst/>
                        <a:latin typeface="华文中宋" panose="02010600040101010101" pitchFamily="2" charset="-122"/>
                        <a:ea typeface="华文中宋" panose="02010600040101010101" pitchFamily="2" charset="-122"/>
                      </a:endParaRPr>
                    </a:p>
                  </a:txBody>
                  <a:tcPr marL="72567" marR="72567" marT="48386" marB="483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2736">
                <a:tc vMerge="1">
                  <a:txBody>
                    <a:bodyPr vert="horz" wrap="square"/>
                    <a:lstStyle/>
                    <a:p/>
                  </a:txBody>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原料</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marL="72567" marR="72567" marT="48386" marB="4838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2400" b="1" i="0" u="none" strike="noStrike" cap="none" normalizeH="0" baseline="0" smtClean="0">
                        <a:ln>
                          <a:noFill/>
                        </a:ln>
                        <a:solidFill>
                          <a:srgbClr val="000000"/>
                        </a:solidFill>
                        <a:effectLst/>
                        <a:latin typeface="华文中宋" panose="02010600040101010101" pitchFamily="2" charset="-122"/>
                        <a:ea typeface="华文中宋" panose="02010600040101010101" pitchFamily="2" charset="-122"/>
                      </a:endParaRPr>
                    </a:p>
                  </a:txBody>
                  <a:tcPr marL="72567" marR="72567" marT="48386" marB="483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33299">
                <a:tc vMerge="1">
                  <a:txBody>
                    <a:bodyPr vert="horz" wrap="square"/>
                    <a:lstStyle/>
                    <a:p/>
                  </a:txBody>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市场</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rPr>
                        <a:t>（必要性）</a:t>
                      </a:r>
                      <a:endParaRPr kumimoji="0" lang="zh-CN" altLang="en-US" sz="2400" b="1"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marL="72567" marR="72567" marT="48386" marB="4838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en-US" sz="2400" b="1" i="0" u="none" strike="noStrike" cap="none" normalizeH="0" baseline="0" smtClean="0">
                        <a:ln>
                          <a:noFill/>
                        </a:ln>
                        <a:solidFill>
                          <a:srgbClr val="000000"/>
                        </a:solidFill>
                        <a:effectLst/>
                        <a:latin typeface="华文中宋" pitchFamily="2" charset="-122"/>
                        <a:ea typeface="华文中宋" pitchFamily="2" charset="-122"/>
                      </a:endParaRPr>
                    </a:p>
                  </a:txBody>
                  <a:tcPr marL="72567" marR="72567" marT="48386" marB="483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7" name="Text Box 32"/>
          <p:cNvSpPr txBox="1">
            <a:spLocks noChangeArrowheads="1"/>
          </p:cNvSpPr>
          <p:nvPr/>
        </p:nvSpPr>
        <p:spPr bwMode="auto">
          <a:xfrm>
            <a:off x="2576513" y="2071688"/>
            <a:ext cx="5502275" cy="485775"/>
          </a:xfrm>
          <a:prstGeom prst="rect">
            <a:avLst/>
          </a:prstGeom>
          <a:noFill/>
          <a:ln w="9525" algn="ctr">
            <a:noFill/>
            <a:miter lim="800000"/>
          </a:ln>
        </p:spPr>
        <p:txBody>
          <a:bodyPr>
            <a:spAutoFit/>
          </a:bodyPr>
          <a:lstStyle/>
          <a:p>
            <a:pPr>
              <a:lnSpc>
                <a:spcPct val="120000"/>
              </a:lnSpc>
            </a:pPr>
            <a:r>
              <a:rPr lang="zh-CN" altLang="en-US" sz="2400" b="1">
                <a:solidFill>
                  <a:srgbClr val="000000"/>
                </a:solidFill>
                <a:latin typeface="Verdana" panose="020b0604030504040204" pitchFamily="34" charset="0"/>
                <a:ea typeface="黑体" panose="02010609060101010101" pitchFamily="49" charset="-122"/>
              </a:rPr>
              <a:t>殖民掠夺和贩卖黑奴有了充足资本。</a:t>
            </a:r>
            <a:endParaRPr lang="zh-CN" altLang="en-US" sz="2400" b="1">
              <a:solidFill>
                <a:srgbClr val="000000"/>
              </a:solidFill>
              <a:latin typeface="Verdana" pitchFamily="34" charset="0"/>
              <a:ea typeface="黑体" panose="02010609060101010101" pitchFamily="49" charset="-122"/>
            </a:endParaRPr>
          </a:p>
        </p:txBody>
      </p:sp>
      <p:sp>
        <p:nvSpPr>
          <p:cNvPr id="8" name="Text Box 33"/>
          <p:cNvSpPr txBox="1">
            <a:spLocks noChangeArrowheads="1"/>
          </p:cNvSpPr>
          <p:nvPr/>
        </p:nvSpPr>
        <p:spPr bwMode="auto">
          <a:xfrm>
            <a:off x="2576513" y="2714625"/>
            <a:ext cx="5805487" cy="930275"/>
          </a:xfrm>
          <a:prstGeom prst="rect">
            <a:avLst/>
          </a:prstGeom>
          <a:noFill/>
          <a:ln w="9525" algn="ctr">
            <a:noFill/>
            <a:miter lim="800000"/>
          </a:ln>
        </p:spPr>
        <p:txBody>
          <a:bodyPr>
            <a:spAutoFit/>
          </a:bodyPr>
          <a:lstStyle/>
          <a:p>
            <a:pPr>
              <a:lnSpc>
                <a:spcPct val="120000"/>
              </a:lnSpc>
            </a:pPr>
            <a:r>
              <a:rPr lang="zh-CN" altLang="en-US" sz="2400" b="1">
                <a:solidFill>
                  <a:srgbClr val="000000"/>
                </a:solidFill>
                <a:latin typeface="Verdana" panose="020b0604030504040204" pitchFamily="34" charset="0"/>
                <a:ea typeface="黑体" panose="02010609060101010101" pitchFamily="49" charset="-122"/>
              </a:rPr>
              <a:t>工场手工业时期积累了大量技术；</a:t>
            </a:r>
            <a:endParaRPr lang="zh-CN" altLang="en-US" sz="2400" b="1">
              <a:solidFill>
                <a:srgbClr val="000000"/>
              </a:solidFill>
              <a:latin typeface="Verdana" panose="020b0604030504040204" pitchFamily="34" charset="0"/>
              <a:ea typeface="黑体" panose="02010609060101010101" pitchFamily="49" charset="-122"/>
            </a:endParaRPr>
          </a:p>
          <a:p>
            <a:pPr>
              <a:lnSpc>
                <a:spcPct val="120000"/>
              </a:lnSpc>
            </a:pPr>
            <a:r>
              <a:rPr lang="zh-CN" altLang="en-US" sz="2400" b="1">
                <a:solidFill>
                  <a:srgbClr val="000000"/>
                </a:solidFill>
                <a:latin typeface="Verdana" panose="020b0604030504040204" pitchFamily="34" charset="0"/>
                <a:ea typeface="黑体" panose="02010609060101010101" pitchFamily="49" charset="-122"/>
              </a:rPr>
              <a:t>专利保护、牛顿力学。</a:t>
            </a:r>
            <a:endParaRPr lang="zh-CN" altLang="en-US" sz="2400" b="1">
              <a:solidFill>
                <a:srgbClr val="000000"/>
              </a:solidFill>
              <a:latin typeface="Verdana" panose="020b0604030504040204" pitchFamily="34" charset="0"/>
              <a:ea typeface="黑体" panose="02010609060101010101" pitchFamily="49" charset="-122"/>
            </a:endParaRPr>
          </a:p>
        </p:txBody>
      </p:sp>
      <p:sp>
        <p:nvSpPr>
          <p:cNvPr id="9" name="Text Box 34"/>
          <p:cNvSpPr txBox="1">
            <a:spLocks noChangeArrowheads="1"/>
          </p:cNvSpPr>
          <p:nvPr/>
        </p:nvSpPr>
        <p:spPr bwMode="auto">
          <a:xfrm>
            <a:off x="2576513" y="3786188"/>
            <a:ext cx="5080000" cy="485775"/>
          </a:xfrm>
          <a:prstGeom prst="rect">
            <a:avLst/>
          </a:prstGeom>
          <a:noFill/>
          <a:ln w="9525" algn="ctr">
            <a:noFill/>
            <a:miter lim="800000"/>
          </a:ln>
        </p:spPr>
        <p:txBody>
          <a:bodyPr>
            <a:spAutoFit/>
          </a:bodyPr>
          <a:lstStyle/>
          <a:p>
            <a:pPr>
              <a:lnSpc>
                <a:spcPct val="120000"/>
              </a:lnSpc>
            </a:pPr>
            <a:r>
              <a:rPr lang="zh-CN" altLang="en-US" sz="2400" b="1">
                <a:solidFill>
                  <a:srgbClr val="000000"/>
                </a:solidFill>
                <a:latin typeface="Verdana" panose="020b0604030504040204" pitchFamily="34" charset="0"/>
                <a:ea typeface="黑体" panose="02010609060101010101" pitchFamily="49" charset="-122"/>
              </a:rPr>
              <a:t>圈地运动产生大批的自由劳动者。</a:t>
            </a:r>
            <a:endParaRPr lang="zh-CN" altLang="en-US" sz="2400" b="1">
              <a:solidFill>
                <a:srgbClr val="000000"/>
              </a:solidFill>
              <a:latin typeface="Verdana" panose="020b0604030504040204" pitchFamily="34" charset="0"/>
              <a:ea typeface="黑体" panose="02010609060101010101" pitchFamily="49" charset="-122"/>
            </a:endParaRPr>
          </a:p>
        </p:txBody>
      </p:sp>
      <p:sp>
        <p:nvSpPr>
          <p:cNvPr id="10" name="Text Box 35"/>
          <p:cNvSpPr txBox="1">
            <a:spLocks noChangeArrowheads="1"/>
          </p:cNvSpPr>
          <p:nvPr/>
        </p:nvSpPr>
        <p:spPr bwMode="auto">
          <a:xfrm>
            <a:off x="2576513" y="4429125"/>
            <a:ext cx="5926137" cy="485775"/>
          </a:xfrm>
          <a:prstGeom prst="rect">
            <a:avLst/>
          </a:prstGeom>
          <a:noFill/>
          <a:ln w="9525" algn="ctr">
            <a:noFill/>
            <a:miter lim="800000"/>
          </a:ln>
        </p:spPr>
        <p:txBody>
          <a:bodyPr>
            <a:spAutoFit/>
          </a:bodyPr>
          <a:lstStyle/>
          <a:p>
            <a:pPr>
              <a:lnSpc>
                <a:spcPct val="120000"/>
              </a:lnSpc>
            </a:pPr>
            <a:r>
              <a:rPr lang="zh-CN" altLang="en-US" sz="2400" b="1">
                <a:solidFill>
                  <a:srgbClr val="000000"/>
                </a:solidFill>
                <a:latin typeface="Verdana" panose="020b0604030504040204" pitchFamily="34" charset="0"/>
                <a:ea typeface="黑体" panose="02010609060101010101" pitchFamily="49" charset="-122"/>
              </a:rPr>
              <a:t>殖民地提供大量原料，英国丰富的资源。</a:t>
            </a:r>
            <a:endParaRPr lang="zh-CN" altLang="en-US" sz="2400" b="1">
              <a:solidFill>
                <a:srgbClr val="000000"/>
              </a:solidFill>
              <a:latin typeface="Verdana" panose="020b0604030504040204" pitchFamily="34" charset="0"/>
              <a:ea typeface="黑体" panose="02010609060101010101" pitchFamily="49" charset="-122"/>
            </a:endParaRPr>
          </a:p>
        </p:txBody>
      </p:sp>
      <p:sp>
        <p:nvSpPr>
          <p:cNvPr id="11296" name="Text Box 36"/>
          <p:cNvSpPr txBox="1">
            <a:spLocks noChangeArrowheads="1"/>
          </p:cNvSpPr>
          <p:nvPr/>
        </p:nvSpPr>
        <p:spPr bwMode="auto">
          <a:xfrm>
            <a:off x="2419350" y="5091113"/>
            <a:ext cx="4232275" cy="276225"/>
          </a:xfrm>
          <a:prstGeom prst="rect">
            <a:avLst/>
          </a:prstGeom>
          <a:noFill/>
          <a:ln w="9525">
            <a:noFill/>
            <a:miter lim="800000"/>
          </a:ln>
        </p:spPr>
        <p:txBody>
          <a:bodyPr>
            <a:spAutoFit/>
          </a:bodyPr>
          <a:lstStyle/>
          <a:p>
            <a:pPr>
              <a:spcBef>
                <a:spcPct val="50000"/>
              </a:spcBef>
            </a:pPr>
            <a:endParaRPr lang="zh-CN" altLang="en-US" sz="1200">
              <a:latin typeface="Verdana" panose="020b0604030504040204" pitchFamily="34" charset="0"/>
            </a:endParaRPr>
          </a:p>
        </p:txBody>
      </p:sp>
      <p:sp>
        <p:nvSpPr>
          <p:cNvPr id="12" name="Rectangle 37"/>
          <p:cNvSpPr>
            <a:spLocks noChangeArrowheads="1"/>
          </p:cNvSpPr>
          <p:nvPr/>
        </p:nvSpPr>
        <p:spPr bwMode="auto">
          <a:xfrm>
            <a:off x="2625725" y="5214938"/>
            <a:ext cx="5513388" cy="485775"/>
          </a:xfrm>
          <a:prstGeom prst="rect">
            <a:avLst/>
          </a:prstGeom>
          <a:noFill/>
          <a:ln w="9525" algn="ctr">
            <a:noFill/>
            <a:miter lim="800000"/>
          </a:ln>
        </p:spPr>
        <p:txBody>
          <a:bodyPr>
            <a:spAutoFit/>
          </a:bodyPr>
          <a:lstStyle/>
          <a:p>
            <a:pPr>
              <a:lnSpc>
                <a:spcPct val="120000"/>
              </a:lnSpc>
            </a:pPr>
            <a:r>
              <a:rPr lang="zh-CN" altLang="en-US" sz="2400" b="1">
                <a:solidFill>
                  <a:srgbClr val="FF3300"/>
                </a:solidFill>
                <a:latin typeface="Verdana" panose="020b0604030504040204" pitchFamily="34" charset="0"/>
                <a:ea typeface="黑体" panose="02010609060101010101" pitchFamily="49" charset="-122"/>
              </a:rPr>
              <a:t>日益扩大的市场，需要技术革新。</a:t>
            </a:r>
            <a:endParaRPr lang="zh-CN" altLang="en-US" sz="2400" b="1">
              <a:solidFill>
                <a:srgbClr val="FF3300"/>
              </a:solidFill>
              <a:latin typeface="Verdana" pitchFamily="34" charset="0"/>
              <a:ea typeface="黑体" panose="02010609060101010101" pitchFamily="49" charset="-122"/>
            </a:endParaRPr>
          </a:p>
        </p:txBody>
      </p:sp>
      <p:sp>
        <p:nvSpPr>
          <p:cNvPr id="13" name="Text Box 38"/>
          <p:cNvSpPr txBox="1">
            <a:spLocks noChangeArrowheads="1"/>
          </p:cNvSpPr>
          <p:nvPr/>
        </p:nvSpPr>
        <p:spPr bwMode="auto">
          <a:xfrm>
            <a:off x="2551113" y="1487488"/>
            <a:ext cx="5588000" cy="460375"/>
          </a:xfrm>
          <a:prstGeom prst="rect">
            <a:avLst/>
          </a:prstGeom>
          <a:noFill/>
          <a:ln w="9525" algn="ctr">
            <a:noFill/>
            <a:miter lim="800000"/>
          </a:ln>
        </p:spPr>
        <p:txBody>
          <a:bodyPr>
            <a:spAutoFit/>
          </a:bodyPr>
          <a:lstStyle/>
          <a:p>
            <a:r>
              <a:rPr lang="zh-CN" altLang="en-US" sz="2400" b="1">
                <a:solidFill>
                  <a:srgbClr val="000000"/>
                </a:solidFill>
                <a:latin typeface="Times New Roman" panose="02020603050405020304" pitchFamily="18" charset="0"/>
                <a:ea typeface="黑体" panose="02010609060101010101" pitchFamily="49" charset="-122"/>
              </a:rPr>
              <a:t>较早确立资本主义制度；社会稳定。</a:t>
            </a:r>
            <a:endParaRPr lang="zh-CN" altLang="en-US" sz="2400" b="1">
              <a:solidFill>
                <a:srgbClr val="000000"/>
              </a:solidFill>
              <a:latin typeface="Times New Roman" pitchFamily="18" charset="0"/>
              <a:ea typeface="黑体" panose="02010609060101010101" pitchFamily="49" charset="-122"/>
            </a:endParaRPr>
          </a:p>
        </p:txBody>
      </p:sp>
      <p:sp>
        <p:nvSpPr>
          <p:cNvPr id="14" name="Text Box 2"/>
          <p:cNvSpPr txBox="1"/>
          <p:nvPr/>
        </p:nvSpPr>
        <p:spPr>
          <a:xfrm>
            <a:off x="0" y="0"/>
            <a:ext cx="9144000" cy="579438"/>
          </a:xfrm>
          <a:prstGeom prst="rect">
            <a:avLst/>
          </a:prstGeom>
          <a:solidFill>
            <a:srgbClr val="0070C0"/>
          </a:solidFill>
          <a:ln w="9525">
            <a:noFill/>
          </a:ln>
        </p:spPr>
        <p:txBody>
          <a:bodyPr>
            <a:spAutoFit/>
          </a:bodyPr>
          <a:lstStyle/>
          <a:p>
            <a:pPr fontAlgn="auto">
              <a:spcBef>
                <a:spcPct val="0"/>
              </a:spcBef>
              <a:spcAft>
                <a:spcPct val="0"/>
              </a:spcAft>
              <a:defRPr/>
            </a:pPr>
            <a:r>
              <a:rPr lang="zh-CN" altLang="en-US" sz="3200" noProof="1" smtClean="0">
                <a:solidFill>
                  <a:srgbClr val="FFFF00"/>
                </a:solidFill>
                <a:effectLst>
                  <a:outerShdw blurRad="38100" dist="38100" dir="2700000">
                    <a:srgbClr val="000000"/>
                  </a:outerShdw>
                </a:effectLst>
                <a:latin typeface="Times New Roman" panose="02020603050405020304" pitchFamily="18" charset="0"/>
                <a:ea typeface="+mn-ea"/>
              </a:rPr>
              <a:t>世界市场的的形成：二、工业革命的推动</a:t>
            </a:r>
            <a:endParaRPr lang="zh-CN" altLang="en-US" sz="3200" noProof="1">
              <a:solidFill>
                <a:srgbClr val="FFFF00"/>
              </a:solidFill>
              <a:effectLst>
                <a:outerShdw blurRad="38100" dist="38100" dir="2700000">
                  <a:srgbClr val="000000"/>
                </a:outerShdw>
              </a:effectLst>
              <a:latin typeface="+mn-lt"/>
              <a:ea typeface="黑体" panose="02010609060101010101" pitchFamily="49" charset="-122"/>
            </a:endParaRPr>
          </a:p>
        </p:txBody>
      </p:sp>
      <p:sp>
        <p:nvSpPr>
          <p:cNvPr id="15" name="Rectangle 5"/>
          <p:cNvSpPr/>
          <p:nvPr/>
        </p:nvSpPr>
        <p:spPr>
          <a:xfrm>
            <a:off x="3500438" y="571500"/>
            <a:ext cx="5029200" cy="461963"/>
          </a:xfrm>
          <a:prstGeom prst="rect">
            <a:avLst/>
          </a:prstGeom>
          <a:noFill/>
          <a:ln w="9525">
            <a:noFill/>
          </a:ln>
        </p:spPr>
        <p:txBody>
          <a:bodyPr>
            <a:spAutoFit/>
          </a:bodyPr>
          <a:lstStyle/>
          <a:p>
            <a:pPr fontAlgn="auto">
              <a:spcBef>
                <a:spcPct val="0"/>
              </a:spcBef>
              <a:spcAft>
                <a:spcPct val="0"/>
              </a:spcAft>
              <a:defRPr/>
            </a:pPr>
            <a:r>
              <a:rPr lang="zh-CN" altLang="en-US" sz="2400" noProof="1">
                <a:solidFill>
                  <a:srgbClr val="FF0000"/>
                </a:solidFill>
                <a:effectLst>
                  <a:outerShdw blurRad="38100" dist="38100" dir="2700000">
                    <a:srgbClr val="000000"/>
                  </a:outerShdw>
                </a:effectLst>
                <a:latin typeface="+mn-lt"/>
                <a:ea typeface="+mn-ea"/>
              </a:rPr>
              <a:t>（18世纪60年代——19世纪中期）</a:t>
            </a:r>
            <a:endParaRPr lang="zh-CN" altLang="en-US" sz="2400" noProof="1">
              <a:solidFill>
                <a:srgbClr val="FF0000"/>
              </a:solidFill>
              <a:effectLst>
                <a:outerShdw blurRad="38100" dist="38100" dir="2700000">
                  <a:srgbClr val="000000"/>
                </a:outerShdw>
              </a:effectLst>
              <a:latin typeface="+mn-lt"/>
              <a:ea typeface="+mn-ea"/>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7410" name="Picture 2"/>
          <p:cNvPicPr>
            <a:picLocks noChangeAspect="1" noChangeArrowheads="1"/>
          </p:cNvPicPr>
          <p:nvPr/>
        </p:nvPicPr>
        <p:blipFill>
          <a:blip r:embed="rId2"/>
          <a:stretch>
            <a:fillRect/>
          </a:stretch>
        </p:blipFill>
        <p:spPr bwMode="auto">
          <a:xfrm>
            <a:off x="3500438" y="1071563"/>
            <a:ext cx="4919662" cy="4178300"/>
          </a:xfrm>
          <a:prstGeom prst="rect">
            <a:avLst/>
          </a:prstGeom>
          <a:noFill/>
          <a:ln w="9525">
            <a:noFill/>
            <a:miter lim="800000"/>
          </a:ln>
        </p:spPr>
      </p:pic>
      <p:pic>
        <p:nvPicPr>
          <p:cNvPr id="17411" name="Picture 4" descr="James Watt"/>
          <p:cNvPicPr>
            <a:picLocks noChangeAspect="1" noChangeArrowheads="1"/>
          </p:cNvPicPr>
          <p:nvPr/>
        </p:nvPicPr>
        <p:blipFill>
          <a:blip r:embed="rId3"/>
          <a:stretch>
            <a:fillRect/>
          </a:stretch>
        </p:blipFill>
        <p:spPr bwMode="auto">
          <a:xfrm>
            <a:off x="571500" y="1143000"/>
            <a:ext cx="2814638" cy="3500438"/>
          </a:xfrm>
          <a:prstGeom prst="rect">
            <a:avLst/>
          </a:prstGeom>
          <a:noFill/>
          <a:ln w="9525">
            <a:noFill/>
            <a:miter lim="800000"/>
          </a:ln>
        </p:spPr>
      </p:pic>
      <p:sp>
        <p:nvSpPr>
          <p:cNvPr id="30725" name="Text Box 5"/>
          <p:cNvSpPr txBox="1"/>
          <p:nvPr/>
        </p:nvSpPr>
        <p:spPr>
          <a:xfrm>
            <a:off x="2000250" y="285750"/>
            <a:ext cx="5060950" cy="579438"/>
          </a:xfrm>
          <a:prstGeom prst="rect">
            <a:avLst/>
          </a:prstGeom>
          <a:noFill/>
          <a:ln w="9525">
            <a:noFill/>
          </a:ln>
        </p:spPr>
        <p:txBody>
          <a:bodyPr wrap="none">
            <a:spAutoFit/>
          </a:bodyPr>
          <a:lstStyle/>
          <a:p>
            <a:pPr fontAlgn="auto">
              <a:spcBef>
                <a:spcPct val="0"/>
              </a:spcBef>
              <a:spcAft>
                <a:spcPct val="0"/>
              </a:spcAft>
              <a:defRPr/>
            </a:pPr>
            <a:r>
              <a:rPr lang="zh-CN" altLang="en-US" sz="3200" noProof="1">
                <a:solidFill>
                  <a:srgbClr val="FF0000"/>
                </a:solidFill>
                <a:effectLst>
                  <a:outerShdw blurRad="38100" dist="38100" dir="2700000">
                    <a:srgbClr val="000000"/>
                  </a:outerShdw>
                </a:effectLst>
                <a:latin typeface="Times New Roman" panose="02020603050405020304" pitchFamily="18" charset="0"/>
                <a:ea typeface="黑体" panose="02010609060101010101" pitchFamily="49" charset="-122"/>
              </a:rPr>
              <a:t>瓦特</a:t>
            </a:r>
            <a:r>
              <a:rPr lang="zh-CN" altLang="en-US" sz="3200" noProof="1">
                <a:effectLst>
                  <a:outerShdw blurRad="38100" dist="38100" dir="2700000">
                    <a:srgbClr val="FFFFFF"/>
                  </a:outerShdw>
                </a:effectLst>
                <a:latin typeface="Times New Roman" panose="02020603050405020304" pitchFamily="18" charset="0"/>
                <a:ea typeface="黑体" panose="02010609060101010101" pitchFamily="49" charset="-122"/>
              </a:rPr>
              <a:t>和他发明的</a:t>
            </a:r>
            <a:r>
              <a:rPr lang="zh-CN" altLang="en-US" sz="3200" noProof="1">
                <a:solidFill>
                  <a:srgbClr val="FF0000"/>
                </a:solidFill>
                <a:effectLst>
                  <a:outerShdw blurRad="38100" dist="38100" dir="2700000">
                    <a:srgbClr val="000000"/>
                  </a:outerShdw>
                </a:effectLst>
                <a:latin typeface="Times New Roman" panose="02020603050405020304" pitchFamily="18" charset="0"/>
                <a:ea typeface="黑体" panose="02010609060101010101" pitchFamily="49" charset="-122"/>
              </a:rPr>
              <a:t>万能蒸汽机</a:t>
            </a:r>
            <a:endParaRPr lang="zh-CN" altLang="en-US" sz="3200" noProof="1">
              <a:solidFill>
                <a:srgbClr val="FF0000"/>
              </a:solidFill>
              <a:effectLst>
                <a:outerShdw blurRad="38100" dist="38100" dir="2700000">
                  <a:srgbClr val="000000"/>
                </a:outerShdw>
              </a:effectLst>
              <a:latin typeface="Times New Roman" pitchFamily="18" charset="0"/>
              <a:ea typeface="黑体" panose="02010609060101010101" pitchFamily="49" charset="-122"/>
            </a:endParaRPr>
          </a:p>
        </p:txBody>
      </p:sp>
      <p:sp>
        <p:nvSpPr>
          <p:cNvPr id="5" name="文本框 107524"/>
          <p:cNvSpPr txBox="1">
            <a:spLocks noChangeArrowheads="1"/>
          </p:cNvSpPr>
          <p:nvPr/>
        </p:nvSpPr>
        <p:spPr bwMode="auto">
          <a:xfrm>
            <a:off x="1071563" y="5857875"/>
            <a:ext cx="6643687" cy="646113"/>
          </a:xfrm>
          <a:prstGeom prst="rect">
            <a:avLst/>
          </a:prstGeom>
          <a:noFill/>
          <a:ln w="9525">
            <a:noFill/>
            <a:miter lim="800000"/>
          </a:ln>
        </p:spPr>
        <p:txBody>
          <a:bodyPr>
            <a:spAutoFit/>
          </a:bodyPr>
          <a:lstStyle/>
          <a:p>
            <a:r>
              <a:rPr lang="zh-CN" altLang="en-US" sz="3600" b="1">
                <a:solidFill>
                  <a:srgbClr val="0000FF"/>
                </a:solidFill>
                <a:latin typeface="Calibri" panose="020f0502020204030204" pitchFamily="34" charset="0"/>
              </a:rPr>
              <a:t>人类社会进入了“蒸汽时代”</a:t>
            </a:r>
            <a:endParaRPr lang="zh-CN" altLang="en-US" sz="3600" b="1">
              <a:solidFill>
                <a:srgbClr val="0000FF"/>
              </a:solidFill>
              <a:latin typeface="Calibri" pitchFamily="34" charset="0"/>
            </a:endParaRPr>
          </a:p>
        </p:txBody>
      </p:sp>
      <p:sp>
        <p:nvSpPr>
          <p:cNvPr id="6" name="文本框 107525"/>
          <p:cNvSpPr txBox="1">
            <a:spLocks noChangeArrowheads="1"/>
          </p:cNvSpPr>
          <p:nvPr/>
        </p:nvSpPr>
        <p:spPr bwMode="auto">
          <a:xfrm>
            <a:off x="214313" y="5214938"/>
            <a:ext cx="10644187" cy="584200"/>
          </a:xfrm>
          <a:prstGeom prst="rect">
            <a:avLst/>
          </a:prstGeom>
          <a:noFill/>
          <a:ln w="9525">
            <a:noFill/>
            <a:miter lim="800000"/>
          </a:ln>
        </p:spPr>
        <p:txBody>
          <a:bodyPr>
            <a:spAutoFit/>
          </a:bodyPr>
          <a:lstStyle/>
          <a:p>
            <a:r>
              <a:rPr lang="zh-CN" altLang="en-US" sz="3200" b="1">
                <a:solidFill>
                  <a:srgbClr val="CC0000"/>
                </a:solidFill>
                <a:latin typeface="Calibri" panose="020f0502020204030204" pitchFamily="34" charset="0"/>
              </a:rPr>
              <a:t>蒸汽机是第一个真正性的国际发明</a:t>
            </a:r>
            <a:r>
              <a:rPr lang="en-US" altLang="zh-CN" sz="3200" b="1">
                <a:solidFill>
                  <a:srgbClr val="CC0000"/>
                </a:solidFill>
                <a:latin typeface="Calibri" panose="020f0502020204030204" pitchFamily="34" charset="0"/>
              </a:rPr>
              <a:t>——</a:t>
            </a:r>
            <a:r>
              <a:rPr lang="zh-CN" altLang="en-US" sz="3200" b="1">
                <a:solidFill>
                  <a:srgbClr val="CC0000"/>
                </a:solidFill>
                <a:latin typeface="Calibri" panose="020f0502020204030204" pitchFamily="34" charset="0"/>
              </a:rPr>
              <a:t>恩格斯</a:t>
            </a:r>
            <a:endParaRPr lang="zh-CN" altLang="en-US" sz="3200" b="1">
              <a:solidFill>
                <a:srgbClr val="CC0000"/>
              </a:solidFill>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746" name="Text Box 2"/>
          <p:cNvSpPr txBox="1"/>
          <p:nvPr/>
        </p:nvSpPr>
        <p:spPr>
          <a:xfrm>
            <a:off x="381000" y="165100"/>
            <a:ext cx="8610600" cy="1282700"/>
          </a:xfrm>
          <a:prstGeom prst="rect">
            <a:avLst/>
          </a:prstGeom>
          <a:solidFill>
            <a:srgbClr val="CCFFCC">
              <a:alpha val="37000"/>
            </a:srgbClr>
          </a:solidFill>
          <a:ln w="9525">
            <a:noFill/>
          </a:ln>
        </p:spPr>
        <p:txBody>
          <a:bodyPr>
            <a:spAutoFit/>
          </a:bodyPr>
          <a:lstStyle/>
          <a:p>
            <a:pPr fontAlgn="auto">
              <a:spcBef>
                <a:spcPct val="0"/>
              </a:spcBef>
              <a:spcAft>
                <a:spcPct val="0"/>
              </a:spcAft>
              <a:defRPr/>
            </a:pPr>
            <a:r>
              <a:rPr lang="zh-CN" altLang="zh-CN" sz="2600" noProof="1">
                <a:solidFill>
                  <a:srgbClr val="0000FF"/>
                </a:solidFill>
                <a:effectLst>
                  <a:outerShdw blurRad="38100" dist="38100" dir="2700000">
                    <a:srgbClr val="000000"/>
                  </a:outerShdw>
                </a:effectLst>
                <a:latin typeface="Times New Roman" panose="02020603050405020304" pitchFamily="18" charset="0"/>
                <a:ea typeface="黑体" panose="02010609060101010101" pitchFamily="49" charset="-122"/>
              </a:rPr>
              <a:t>“</a:t>
            </a:r>
            <a:r>
              <a:rPr lang="zh-CN" altLang="en-US" sz="2600" noProof="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蒸汽机是工业城市之母</a:t>
            </a:r>
            <a:r>
              <a:rPr lang="zh-CN" altLang="en-US" sz="2600" noProof="1">
                <a:solidFill>
                  <a:srgbClr val="0000FF"/>
                </a:solidFill>
                <a:effectLst>
                  <a:outerShdw blurRad="38100" dist="38100" dir="2700000">
                    <a:srgbClr val="000000"/>
                  </a:outerShdw>
                </a:effectLst>
                <a:latin typeface="Times New Roman" panose="02020603050405020304" pitchFamily="18" charset="0"/>
                <a:ea typeface="黑体" panose="02010609060101010101" pitchFamily="49" charset="-122"/>
              </a:rPr>
              <a:t>”</a:t>
            </a:r>
            <a:r>
              <a:rPr lang="zh-CN" altLang="en-US" sz="2600" noProof="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，蒸汽动力的出现</a:t>
            </a:r>
            <a:r>
              <a:rPr lang="zh-CN" altLang="zh-CN" sz="2600" noProof="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a:t>
            </a:r>
            <a:r>
              <a:rPr lang="zh-CN" altLang="en-US" sz="2600" noProof="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加快了工业化的速度；同时带来了交通运输业的革命，</a:t>
            </a:r>
            <a:r>
              <a:rPr lang="zh-CN" altLang="zh-CN" sz="2600" noProof="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1814</a:t>
            </a:r>
            <a:r>
              <a:rPr lang="zh-CN" altLang="en-US" sz="2600" noProof="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年铁路运输出现，</a:t>
            </a:r>
            <a:r>
              <a:rPr lang="zh-CN" altLang="en-US" sz="2600" noProof="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铁路时代</a:t>
            </a:r>
            <a:r>
              <a:rPr lang="zh-CN" altLang="en-US" sz="2600" noProof="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到来。</a:t>
            </a:r>
            <a:endParaRPr lang="zh-CN" altLang="en-US" sz="2600" noProof="1">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pic>
        <p:nvPicPr>
          <p:cNvPr id="18435" name="Picture 4" descr="英国史蒂芬孙父子1826年制造的蒸汽机车“火箭”号"/>
          <p:cNvPicPr>
            <a:picLocks noChangeAspect="1" noChangeArrowheads="1"/>
          </p:cNvPicPr>
          <p:nvPr/>
        </p:nvPicPr>
        <p:blipFill>
          <a:blip r:embed="rId2"/>
          <a:stretch>
            <a:fillRect/>
          </a:stretch>
        </p:blipFill>
        <p:spPr bwMode="auto">
          <a:xfrm>
            <a:off x="468313" y="1676400"/>
            <a:ext cx="4332287" cy="3505200"/>
          </a:xfrm>
          <a:prstGeom prst="rect">
            <a:avLst/>
          </a:prstGeom>
          <a:noFill/>
          <a:ln w="9525">
            <a:noFill/>
            <a:miter lim="800000"/>
          </a:ln>
        </p:spPr>
      </p:pic>
      <p:pic>
        <p:nvPicPr>
          <p:cNvPr id="18436" name="Picture 5" descr="施工中的英国利物浦──曼彻斯特铁路（1831年）"/>
          <p:cNvPicPr>
            <a:picLocks noChangeAspect="1" noChangeArrowheads="1"/>
          </p:cNvPicPr>
          <p:nvPr/>
        </p:nvPicPr>
        <p:blipFill>
          <a:blip r:embed="rId3"/>
          <a:stretch>
            <a:fillRect/>
          </a:stretch>
        </p:blipFill>
        <p:spPr bwMode="auto">
          <a:xfrm>
            <a:off x="4800600" y="2743200"/>
            <a:ext cx="4256088" cy="3395663"/>
          </a:xfrm>
          <a:prstGeom prst="rect">
            <a:avLst/>
          </a:prstGeom>
          <a:noFill/>
          <a:ln w="9525">
            <a:noFill/>
            <a:miter lim="800000"/>
          </a:ln>
        </p:spPr>
      </p:pic>
      <p:sp>
        <p:nvSpPr>
          <p:cNvPr id="18437" name="Text Box 6"/>
          <p:cNvSpPr txBox="1">
            <a:spLocks noChangeArrowheads="1"/>
          </p:cNvSpPr>
          <p:nvPr/>
        </p:nvSpPr>
        <p:spPr bwMode="auto">
          <a:xfrm>
            <a:off x="520700" y="5210175"/>
            <a:ext cx="4127500" cy="885825"/>
          </a:xfrm>
          <a:prstGeom prst="rect">
            <a:avLst/>
          </a:prstGeom>
          <a:noFill/>
          <a:ln w="9525">
            <a:noFill/>
            <a:miter lim="800000"/>
          </a:ln>
        </p:spPr>
        <p:txBody>
          <a:bodyPr>
            <a:spAutoFit/>
          </a:bodyPr>
          <a:lstStyle/>
          <a:p>
            <a:r>
              <a:rPr lang="zh-CN" altLang="en-US" sz="2600">
                <a:latin typeface="黑体" panose="02010609060101010101" pitchFamily="49" charset="-122"/>
                <a:ea typeface="黑体" panose="02010609060101010101" pitchFamily="49" charset="-122"/>
              </a:rPr>
              <a:t>英国</a:t>
            </a:r>
            <a:r>
              <a:rPr lang="zh-CN" altLang="en-US" sz="2600">
                <a:solidFill>
                  <a:srgbClr val="FF0000"/>
                </a:solidFill>
                <a:latin typeface="黑体" panose="02010609060101010101" pitchFamily="49" charset="-122"/>
                <a:ea typeface="黑体" panose="02010609060101010101" pitchFamily="49" charset="-122"/>
              </a:rPr>
              <a:t>史蒂芬孙</a:t>
            </a:r>
            <a:r>
              <a:rPr lang="zh-CN" altLang="en-US" sz="2600">
                <a:latin typeface="黑体" panose="02010609060101010101" pitchFamily="49" charset="-122"/>
                <a:ea typeface="黑体" panose="02010609060101010101" pitchFamily="49" charset="-122"/>
              </a:rPr>
              <a:t>父子</a:t>
            </a:r>
            <a:r>
              <a:rPr lang="zh-CN" altLang="zh-CN" sz="2600">
                <a:latin typeface="黑体" panose="02010609060101010101" pitchFamily="49" charset="-122"/>
                <a:ea typeface="黑体" panose="02010609060101010101" pitchFamily="49" charset="-122"/>
              </a:rPr>
              <a:t>1826</a:t>
            </a:r>
            <a:r>
              <a:rPr lang="zh-CN" altLang="en-US" sz="2600">
                <a:latin typeface="黑体" panose="02010609060101010101" pitchFamily="49" charset="-122"/>
                <a:ea typeface="黑体" panose="02010609060101010101" pitchFamily="49" charset="-122"/>
              </a:rPr>
              <a:t>年制造的</a:t>
            </a:r>
            <a:r>
              <a:rPr lang="zh-CN" altLang="en-US" sz="2600">
                <a:solidFill>
                  <a:srgbClr val="FF0000"/>
                </a:solidFill>
                <a:latin typeface="黑体" panose="02010609060101010101" pitchFamily="49" charset="-122"/>
                <a:ea typeface="黑体" panose="02010609060101010101" pitchFamily="49" charset="-122"/>
              </a:rPr>
              <a:t>蒸汽机车</a:t>
            </a:r>
            <a:r>
              <a:rPr lang="zh-CN" altLang="zh-CN" sz="2600">
                <a:latin typeface="Times New Roman" panose="02020603050405020304" pitchFamily="18" charset="0"/>
                <a:ea typeface="黑体" panose="02010609060101010101" pitchFamily="49" charset="-122"/>
              </a:rPr>
              <a:t>“</a:t>
            </a:r>
            <a:r>
              <a:rPr lang="zh-CN" altLang="en-US" sz="2600">
                <a:latin typeface="黑体" panose="02010609060101010101" pitchFamily="49" charset="-122"/>
                <a:ea typeface="黑体" panose="02010609060101010101" pitchFamily="49" charset="-122"/>
              </a:rPr>
              <a:t>火箭</a:t>
            </a:r>
            <a:r>
              <a:rPr lang="zh-CN" altLang="en-US" sz="2600">
                <a:latin typeface="Times New Roman" panose="02020603050405020304" pitchFamily="18" charset="0"/>
                <a:ea typeface="黑体" panose="02010609060101010101" pitchFamily="49" charset="-122"/>
              </a:rPr>
              <a:t>”</a:t>
            </a:r>
            <a:r>
              <a:rPr lang="zh-CN" altLang="en-US" sz="2600">
                <a:latin typeface="黑体" panose="02010609060101010101" pitchFamily="49" charset="-122"/>
                <a:ea typeface="黑体" panose="02010609060101010101" pitchFamily="49" charset="-122"/>
              </a:rPr>
              <a:t>号。</a:t>
            </a:r>
            <a:endParaRPr lang="zh-CN" altLang="en-US" sz="2600">
              <a:latin typeface="黑体" panose="02010609060101010101" pitchFamily="49" charset="-122"/>
              <a:ea typeface="黑体" panose="02010609060101010101" pitchFamily="49" charset="-122"/>
            </a:endParaRPr>
          </a:p>
        </p:txBody>
      </p:sp>
      <p:sp>
        <p:nvSpPr>
          <p:cNvPr id="18438" name="Text Box 7"/>
          <p:cNvSpPr txBox="1">
            <a:spLocks noChangeArrowheads="1"/>
          </p:cNvSpPr>
          <p:nvPr/>
        </p:nvSpPr>
        <p:spPr bwMode="auto">
          <a:xfrm>
            <a:off x="4953000" y="1752600"/>
            <a:ext cx="3962400" cy="885825"/>
          </a:xfrm>
          <a:prstGeom prst="rect">
            <a:avLst/>
          </a:prstGeom>
          <a:noFill/>
          <a:ln w="9525">
            <a:noFill/>
            <a:miter lim="800000"/>
          </a:ln>
        </p:spPr>
        <p:txBody>
          <a:bodyPr>
            <a:spAutoFit/>
          </a:bodyPr>
          <a:lstStyle/>
          <a:p>
            <a:r>
              <a:rPr lang="zh-CN" altLang="en-US" sz="2600">
                <a:latin typeface="黑体" panose="02010609060101010101" pitchFamily="49" charset="-122"/>
                <a:ea typeface="黑体" panose="02010609060101010101" pitchFamily="49" charset="-122"/>
              </a:rPr>
              <a:t>施工中的英国利物浦──曼彻斯特铁路（</a:t>
            </a:r>
            <a:r>
              <a:rPr lang="zh-CN" altLang="zh-CN" sz="2600">
                <a:latin typeface="黑体" panose="02010609060101010101" pitchFamily="49" charset="-122"/>
                <a:ea typeface="黑体" panose="02010609060101010101" pitchFamily="49" charset="-122"/>
              </a:rPr>
              <a:t>1831</a:t>
            </a:r>
            <a:r>
              <a:rPr lang="zh-CN" altLang="en-US" sz="2600">
                <a:latin typeface="黑体" panose="02010609060101010101" pitchFamily="49" charset="-122"/>
                <a:ea typeface="黑体" panose="02010609060101010101" pitchFamily="49" charset="-122"/>
              </a:rPr>
              <a:t>年）</a:t>
            </a:r>
            <a:endParaRPr lang="zh-CN" altLang="en-US" sz="2600">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2771" name="Text Box 3"/>
          <p:cNvSpPr txBox="1"/>
          <p:nvPr/>
        </p:nvSpPr>
        <p:spPr>
          <a:xfrm>
            <a:off x="3429000" y="928688"/>
            <a:ext cx="2684463" cy="519112"/>
          </a:xfrm>
          <a:prstGeom prst="rect">
            <a:avLst/>
          </a:prstGeom>
          <a:noFill/>
          <a:ln w="9525">
            <a:noFill/>
          </a:ln>
        </p:spPr>
        <p:txBody>
          <a:bodyPr wrap="none">
            <a:spAutoFit/>
          </a:bodyPr>
          <a:lstStyle/>
          <a:p>
            <a:pPr fontAlgn="auto">
              <a:spcBef>
                <a:spcPct val="0"/>
              </a:spcBef>
              <a:spcAft>
                <a:spcPct val="0"/>
              </a:spcAft>
              <a:defRPr/>
            </a:pPr>
            <a:r>
              <a:rPr lang="zh-CN" altLang="en-US" sz="2800" noProof="1">
                <a:effectLst>
                  <a:outerShdw blurRad="38100" dist="38100" dir="2700000">
                    <a:srgbClr val="FFFFFF"/>
                  </a:outerShdw>
                </a:effectLst>
                <a:latin typeface="Times New Roman" panose="02020603050405020304" pitchFamily="18" charset="0"/>
                <a:ea typeface="+mn-ea"/>
              </a:rPr>
              <a:t>早期英国的火车</a:t>
            </a:r>
            <a:endParaRPr lang="zh-CN" altLang="en-US" sz="2800" noProof="1">
              <a:effectLst>
                <a:outerShdw blurRad="38100" dist="38100" dir="2700000">
                  <a:srgbClr val="FFFFFF"/>
                </a:outerShdw>
              </a:effectLst>
              <a:latin typeface="Times New Roman" pitchFamily="18" charset="0"/>
              <a:ea typeface="+mn-ea"/>
            </a:endParaRPr>
          </a:p>
        </p:txBody>
      </p:sp>
      <p:pic>
        <p:nvPicPr>
          <p:cNvPr id="19459" name="Picture 4" descr="未命名2"/>
          <p:cNvPicPr>
            <a:picLocks noChangeAspect="1" noChangeArrowheads="1"/>
          </p:cNvPicPr>
          <p:nvPr/>
        </p:nvPicPr>
        <p:blipFill>
          <a:blip r:embed="rId2"/>
          <a:stretch>
            <a:fillRect/>
          </a:stretch>
        </p:blipFill>
        <p:spPr bwMode="auto">
          <a:xfrm>
            <a:off x="609600" y="1600200"/>
            <a:ext cx="8001000" cy="4716463"/>
          </a:xfrm>
          <a:prstGeom prst="rect">
            <a:avLst/>
          </a:prstGeom>
          <a:noFill/>
          <a:ln w="9525">
            <a:noFill/>
            <a:miter lim="800000"/>
          </a:ln>
        </p:spPr>
      </p:pic>
      <p:sp>
        <p:nvSpPr>
          <p:cNvPr id="19460" name="矩形 4"/>
          <p:cNvSpPr>
            <a:spLocks noChangeArrowheads="1"/>
          </p:cNvSpPr>
          <p:nvPr/>
        </p:nvSpPr>
        <p:spPr bwMode="auto">
          <a:xfrm>
            <a:off x="319088" y="201613"/>
            <a:ext cx="3467100" cy="584200"/>
          </a:xfrm>
          <a:prstGeom prst="rect">
            <a:avLst/>
          </a:prstGeom>
          <a:solidFill>
            <a:srgbClr val="00FFFF"/>
          </a:solidFill>
          <a:ln w="9525">
            <a:noFill/>
            <a:miter lim="800000"/>
          </a:ln>
        </p:spPr>
        <p:txBody>
          <a:bodyPr wrap="none">
            <a:spAutoFit/>
          </a:bodyPr>
          <a:lstStyle/>
          <a:p>
            <a:r>
              <a:rPr lang="zh-CN" altLang="en-US" sz="3200" b="1" noProof="1">
                <a:solidFill>
                  <a:srgbClr val="FF0000"/>
                </a:solidFill>
                <a:latin typeface="Calibri" panose="020f0502020204030204" pitchFamily="34" charset="0"/>
              </a:rPr>
              <a:t>交通运输业的革命</a:t>
            </a:r>
            <a:endParaRPr lang="zh-CN" altLang="en-US" sz="3200" b="1" noProof="1">
              <a:solidFill>
                <a:srgbClr val="FF0000"/>
              </a:solidFill>
              <a:latin typeface="Calibri" pitchFamily="34" charset="0"/>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482" name="Picture 2" descr="5"/>
          <p:cNvPicPr>
            <a:picLocks noChangeAspect="1" noChangeArrowheads="1"/>
          </p:cNvPicPr>
          <p:nvPr/>
        </p:nvPicPr>
        <p:blipFill>
          <a:blip r:embed="rId2"/>
          <a:stretch>
            <a:fillRect/>
          </a:stretch>
        </p:blipFill>
        <p:spPr bwMode="auto">
          <a:xfrm>
            <a:off x="3429000" y="1384300"/>
            <a:ext cx="5486400" cy="3403600"/>
          </a:xfrm>
          <a:prstGeom prst="rect">
            <a:avLst/>
          </a:prstGeom>
          <a:noFill/>
          <a:ln w="9525">
            <a:noFill/>
            <a:miter lim="800000"/>
          </a:ln>
        </p:spPr>
      </p:pic>
      <p:pic>
        <p:nvPicPr>
          <p:cNvPr id="20483" name="Picture 4" descr="1"/>
          <p:cNvPicPr>
            <a:picLocks noChangeAspect="1" noChangeArrowheads="1"/>
          </p:cNvPicPr>
          <p:nvPr/>
        </p:nvPicPr>
        <p:blipFill>
          <a:blip r:embed="rId3"/>
          <a:stretch>
            <a:fillRect/>
          </a:stretch>
        </p:blipFill>
        <p:spPr bwMode="auto">
          <a:xfrm>
            <a:off x="457200" y="1357313"/>
            <a:ext cx="2819400" cy="4040187"/>
          </a:xfrm>
          <a:prstGeom prst="rect">
            <a:avLst/>
          </a:prstGeom>
          <a:noFill/>
          <a:ln w="9525">
            <a:noFill/>
            <a:miter lim="800000"/>
          </a:ln>
        </p:spPr>
      </p:pic>
      <p:sp>
        <p:nvSpPr>
          <p:cNvPr id="20484" name="Text Box 5"/>
          <p:cNvSpPr txBox="1">
            <a:spLocks noChangeArrowheads="1"/>
          </p:cNvSpPr>
          <p:nvPr/>
        </p:nvSpPr>
        <p:spPr bwMode="auto">
          <a:xfrm>
            <a:off x="1279525" y="5397500"/>
            <a:ext cx="1539875" cy="369888"/>
          </a:xfrm>
          <a:prstGeom prst="rect">
            <a:avLst/>
          </a:prstGeom>
          <a:noFill/>
          <a:ln w="9525">
            <a:noFill/>
            <a:miter lim="800000"/>
          </a:ln>
        </p:spPr>
        <p:txBody>
          <a:bodyPr>
            <a:spAutoFit/>
          </a:bodyPr>
          <a:lstStyle/>
          <a:p>
            <a:r>
              <a:rPr lang="zh-CN" altLang="en-US" b="1" noProof="1">
                <a:solidFill>
                  <a:srgbClr val="FF0000"/>
                </a:solidFill>
                <a:latin typeface="Times New Roman" panose="02020603050405020304" pitchFamily="18" charset="0"/>
              </a:rPr>
              <a:t>富尔顿</a:t>
            </a:r>
            <a:endParaRPr lang="zh-CN" altLang="en-US" b="1" noProof="1">
              <a:solidFill>
                <a:srgbClr val="FF0000"/>
              </a:solidFill>
              <a:latin typeface="Times New Roman" pitchFamily="18" charset="0"/>
            </a:endParaRPr>
          </a:p>
        </p:txBody>
      </p:sp>
      <p:sp>
        <p:nvSpPr>
          <p:cNvPr id="20485" name="Rectangle 6"/>
          <p:cNvSpPr>
            <a:spLocks noChangeArrowheads="1"/>
          </p:cNvSpPr>
          <p:nvPr/>
        </p:nvSpPr>
        <p:spPr bwMode="auto">
          <a:xfrm>
            <a:off x="3429000" y="4827588"/>
            <a:ext cx="5562600" cy="1570037"/>
          </a:xfrm>
          <a:prstGeom prst="rect">
            <a:avLst/>
          </a:prstGeom>
          <a:solidFill>
            <a:schemeClr val="bg1"/>
          </a:solidFill>
          <a:ln w="9525">
            <a:noFill/>
            <a:miter lim="800000"/>
          </a:ln>
        </p:spPr>
        <p:txBody>
          <a:bodyPr anchor="ctr">
            <a:spAutoFit/>
          </a:bodyPr>
          <a:lstStyle/>
          <a:p>
            <a:r>
              <a:rPr lang="zh-CN" altLang="zh-CN" sz="2400" b="1" noProof="1">
                <a:latin typeface="华文中宋" panose="02010600040101010101" pitchFamily="2" charset="-122"/>
                <a:ea typeface="华文中宋" panose="02010600040101010101" pitchFamily="2" charset="-122"/>
              </a:rPr>
              <a:t>1807</a:t>
            </a:r>
            <a:r>
              <a:rPr lang="zh-CN" altLang="en-US" sz="2400" b="1" noProof="1">
                <a:latin typeface="华文中宋" panose="02010600040101010101" pitchFamily="2" charset="-122"/>
                <a:ea typeface="华文中宋" panose="02010600040101010101" pitchFamily="2" charset="-122"/>
              </a:rPr>
              <a:t>年，</a:t>
            </a:r>
            <a:r>
              <a:rPr lang="zh-CN" altLang="en-US" sz="2400" b="1" noProof="1">
                <a:solidFill>
                  <a:srgbClr val="FF0000"/>
                </a:solidFill>
                <a:latin typeface="华文中宋" panose="02010600040101010101" pitchFamily="2" charset="-122"/>
                <a:ea typeface="华文中宋" panose="02010600040101010101" pitchFamily="2" charset="-122"/>
              </a:rPr>
              <a:t>富尔顿</a:t>
            </a:r>
            <a:r>
              <a:rPr lang="zh-CN" altLang="en-US" sz="2400" b="1" noProof="1">
                <a:latin typeface="华文中宋" panose="02010600040101010101" pitchFamily="2" charset="-122"/>
                <a:ea typeface="华文中宋" panose="02010600040101010101" pitchFamily="2" charset="-122"/>
              </a:rPr>
              <a:t>制成了世界上第一个</a:t>
            </a:r>
            <a:r>
              <a:rPr lang="zh-CN" altLang="en-US" sz="2400" b="1" noProof="1">
                <a:solidFill>
                  <a:srgbClr val="FF0000"/>
                </a:solidFill>
                <a:latin typeface="华文中宋" panose="02010600040101010101" pitchFamily="2" charset="-122"/>
                <a:ea typeface="华文中宋" panose="02010600040101010101" pitchFamily="2" charset="-122"/>
              </a:rPr>
              <a:t>蒸汽机轮船</a:t>
            </a:r>
            <a:r>
              <a:rPr lang="zh-CN" altLang="en-US" sz="2400" b="1" noProof="1">
                <a:latin typeface="华文中宋" panose="02010600040101010101" pitchFamily="2" charset="-122"/>
                <a:ea typeface="华文中宋" panose="02010600040101010101" pitchFamily="2" charset="-122"/>
              </a:rPr>
              <a:t>“克莱蒙特号”，是世界上轮船的首创者。他为世界人类航海事业的发展作出了卓越的贡献。</a:t>
            </a:r>
            <a:endParaRPr lang="zh-CN" altLang="en-US" sz="2400" b="1" noProof="1">
              <a:latin typeface="华文中宋" pitchFamily="2" charset="-122"/>
              <a:ea typeface="华文中宋" pitchFamily="2" charset="-122"/>
            </a:endParaRPr>
          </a:p>
        </p:txBody>
      </p:sp>
      <p:sp>
        <p:nvSpPr>
          <p:cNvPr id="20486" name="矩形 6"/>
          <p:cNvSpPr>
            <a:spLocks noChangeArrowheads="1"/>
          </p:cNvSpPr>
          <p:nvPr/>
        </p:nvSpPr>
        <p:spPr bwMode="auto">
          <a:xfrm>
            <a:off x="319088" y="201613"/>
            <a:ext cx="3467100" cy="584200"/>
          </a:xfrm>
          <a:prstGeom prst="rect">
            <a:avLst/>
          </a:prstGeom>
          <a:solidFill>
            <a:srgbClr val="00FFFF"/>
          </a:solidFill>
          <a:ln w="9525">
            <a:noFill/>
            <a:miter lim="800000"/>
          </a:ln>
        </p:spPr>
        <p:txBody>
          <a:bodyPr wrap="none">
            <a:spAutoFit/>
          </a:bodyPr>
          <a:lstStyle/>
          <a:p>
            <a:r>
              <a:rPr lang="zh-CN" altLang="en-US" sz="3200" b="1" noProof="1">
                <a:solidFill>
                  <a:srgbClr val="FF0000"/>
                </a:solidFill>
                <a:latin typeface="Calibri" panose="020f0502020204030204" pitchFamily="34" charset="0"/>
              </a:rPr>
              <a:t>交通运输业的革命</a:t>
            </a:r>
            <a:endParaRPr lang="zh-CN" altLang="en-US" sz="3200" b="1" noProof="1">
              <a:solidFill>
                <a:srgbClr val="FF0000"/>
              </a:solidFill>
              <a:latin typeface="Calibri" panose="020f0502020204030204" pitchFamily="34" charset="0"/>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7650" name="Picture 3" descr="dt1"/>
          <p:cNvPicPr>
            <a:picLocks noChangeAspect="1" noChangeArrowheads="1"/>
          </p:cNvPicPr>
          <p:nvPr/>
        </p:nvPicPr>
        <p:blipFill>
          <a:blip r:embed="rId2">
            <a:lum bright="-20000" contrast="30000"/>
          </a:blip>
          <a:stretch>
            <a:fillRect/>
          </a:stretch>
        </p:blipFill>
        <p:spPr bwMode="auto">
          <a:xfrm>
            <a:off x="0" y="0"/>
            <a:ext cx="8897938" cy="5715000"/>
          </a:xfrm>
          <a:prstGeom prst="rect">
            <a:avLst/>
          </a:prstGeom>
          <a:noFill/>
          <a:ln w="9525">
            <a:noFill/>
            <a:miter lim="800000"/>
          </a:ln>
        </p:spPr>
      </p:pic>
      <p:sp>
        <p:nvSpPr>
          <p:cNvPr id="35843" name="Freeform 4"/>
          <p:cNvSpPr/>
          <p:nvPr/>
        </p:nvSpPr>
        <p:spPr bwMode="auto">
          <a:xfrm>
            <a:off x="2411413" y="836613"/>
            <a:ext cx="4127500" cy="4724400"/>
          </a:xfrm>
          <a:custGeom>
            <a:gdLst>
              <a:gd name="T0" fmla="*/ 2147483647 w 2544"/>
              <a:gd name="T1" fmla="*/ 0 h 2840"/>
              <a:gd name="T2" fmla="*/ 2147483647 w 2544"/>
              <a:gd name="T3" fmla="*/ 2147483647 h 2840"/>
              <a:gd name="T4" fmla="*/ 2147483647 w 2544"/>
              <a:gd name="T5" fmla="*/ 2147483647 h 2840"/>
              <a:gd name="T6" fmla="*/ 2147483647 w 2544"/>
              <a:gd name="T7" fmla="*/ 2147483647 h 2840"/>
              <a:gd name="T8" fmla="*/ 2147483647 w 2544"/>
              <a:gd name="T9" fmla="*/ 2147483647 h 2840"/>
              <a:gd name="T10" fmla="*/ 0 60000 65536"/>
              <a:gd name="T11" fmla="*/ 0 60000 65536"/>
              <a:gd name="T12" fmla="*/ 0 60000 65536"/>
              <a:gd name="T13" fmla="*/ 0 60000 65536"/>
              <a:gd name="T14" fmla="*/ 0 60000 65536"/>
              <a:gd name="T15" fmla="*/ 0 w 2544"/>
              <a:gd name="T16" fmla="*/ 0 h 2840"/>
              <a:gd name="T17" fmla="*/ 2544 w 2544"/>
              <a:gd name="T18" fmla="*/ 2840 h 2840"/>
            </a:gdLst>
            <a:cxnLst>
              <a:cxn ang="T10">
                <a:pos x="T0" y="T1"/>
              </a:cxn>
              <a:cxn ang="T11">
                <a:pos x="T2" y="T3"/>
              </a:cxn>
              <a:cxn ang="T12">
                <a:pos x="T4" y="T5"/>
              </a:cxn>
              <a:cxn ang="T13">
                <a:pos x="T6" y="T7"/>
              </a:cxn>
              <a:cxn ang="T14">
                <a:pos x="T8" y="T9"/>
              </a:cxn>
            </a:cxnLst>
            <a:rect l="T15" t="T16" r="T17" b="T18"/>
            <a:pathLst>
              <a:path w="2544" h="2840">
                <a:moveTo>
                  <a:pt x="728" y="0"/>
                </a:moveTo>
                <a:cubicBezTo>
                  <a:pt x="364" y="212"/>
                  <a:pt x="0" y="424"/>
                  <a:pt x="8" y="864"/>
                </a:cubicBezTo>
                <a:cubicBezTo>
                  <a:pt x="16" y="1304"/>
                  <a:pt x="400" y="2440"/>
                  <a:pt x="776" y="2640"/>
                </a:cubicBezTo>
                <a:cubicBezTo>
                  <a:pt x="1152" y="2840"/>
                  <a:pt x="1984" y="2344"/>
                  <a:pt x="2264" y="2064"/>
                </a:cubicBezTo>
                <a:cubicBezTo>
                  <a:pt x="2544" y="1784"/>
                  <a:pt x="2424" y="1144"/>
                  <a:pt x="2456" y="960"/>
                </a:cubicBezTo>
              </a:path>
            </a:pathLst>
          </a:custGeom>
          <a:noFill/>
          <a:ln w="101600" cmpd="sng">
            <a:solidFill>
              <a:srgbClr val="FF0000"/>
            </a:solidFill>
            <a:miter lim="800000"/>
            <a:tailEnd type="triangle" w="med" len="med"/>
          </a:ln>
        </p:spPr>
        <p:txBody>
          <a:bodyPr/>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44" name="Freeform 5"/>
          <p:cNvSpPr/>
          <p:nvPr/>
        </p:nvSpPr>
        <p:spPr bwMode="auto">
          <a:xfrm>
            <a:off x="6227763" y="2133600"/>
            <a:ext cx="1308100" cy="1905000"/>
          </a:xfrm>
          <a:custGeom>
            <a:gdLst>
              <a:gd name="T0" fmla="*/ 0 w 872"/>
              <a:gd name="T1" fmla="*/ 2147483647 h 1200"/>
              <a:gd name="T2" fmla="*/ 2147483647 w 872"/>
              <a:gd name="T3" fmla="*/ 2147483647 h 1200"/>
              <a:gd name="T4" fmla="*/ 2147483647 w 872"/>
              <a:gd name="T5" fmla="*/ 2147483647 h 1200"/>
              <a:gd name="T6" fmla="*/ 2147483647 w 872"/>
              <a:gd name="T7" fmla="*/ 0 h 1200"/>
              <a:gd name="T8" fmla="*/ 0 60000 65536"/>
              <a:gd name="T9" fmla="*/ 0 60000 65536"/>
              <a:gd name="T10" fmla="*/ 0 60000 65536"/>
              <a:gd name="T11" fmla="*/ 0 60000 65536"/>
              <a:gd name="T12" fmla="*/ 0 w 872"/>
              <a:gd name="T13" fmla="*/ 0 h 1200"/>
              <a:gd name="T14" fmla="*/ 872 w 872"/>
              <a:gd name="T15" fmla="*/ 1200 h 1200"/>
            </a:gdLst>
            <a:cxnLst>
              <a:cxn ang="T8">
                <a:pos x="T0" y="T1"/>
              </a:cxn>
              <a:cxn ang="T9">
                <a:pos x="T2" y="T3"/>
              </a:cxn>
              <a:cxn ang="T10">
                <a:pos x="T4" y="T5"/>
              </a:cxn>
              <a:cxn ang="T11">
                <a:pos x="T6" y="T7"/>
              </a:cxn>
            </a:cxnLst>
            <a:rect l="T12" t="T13" r="T14" b="T15"/>
            <a:pathLst>
              <a:path w="872" h="1200">
                <a:moveTo>
                  <a:pt x="0" y="1200"/>
                </a:moveTo>
                <a:cubicBezTo>
                  <a:pt x="240" y="1048"/>
                  <a:pt x="480" y="896"/>
                  <a:pt x="624" y="720"/>
                </a:cubicBezTo>
                <a:cubicBezTo>
                  <a:pt x="768" y="544"/>
                  <a:pt x="856" y="264"/>
                  <a:pt x="864" y="144"/>
                </a:cubicBezTo>
                <a:cubicBezTo>
                  <a:pt x="872" y="24"/>
                  <a:pt x="704" y="24"/>
                  <a:pt x="672" y="0"/>
                </a:cubicBezTo>
              </a:path>
            </a:pathLst>
          </a:custGeom>
          <a:noFill/>
          <a:ln w="63500" cmpd="sng">
            <a:solidFill>
              <a:srgbClr val="FF0000"/>
            </a:solidFill>
            <a:miter lim="800000"/>
            <a:tailEnd type="triangle" w="med" len="med"/>
          </a:ln>
        </p:spPr>
        <p:txBody>
          <a:bodyPr/>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45" name="Freeform 6"/>
          <p:cNvSpPr/>
          <p:nvPr/>
        </p:nvSpPr>
        <p:spPr bwMode="auto">
          <a:xfrm>
            <a:off x="5003800" y="1700213"/>
            <a:ext cx="787400" cy="3276600"/>
          </a:xfrm>
          <a:custGeom>
            <a:gdLst>
              <a:gd name="T0" fmla="*/ 0 w 448"/>
              <a:gd name="T1" fmla="*/ 2147483647 h 1824"/>
              <a:gd name="T2" fmla="*/ 2147483647 w 448"/>
              <a:gd name="T3" fmla="*/ 2147483647 h 1824"/>
              <a:gd name="T4" fmla="*/ 2147483647 w 448"/>
              <a:gd name="T5" fmla="*/ 2147483647 h 1824"/>
              <a:gd name="T6" fmla="*/ 2147483647 w 448"/>
              <a:gd name="T7" fmla="*/ 0 h 1824"/>
              <a:gd name="T8" fmla="*/ 0 60000 65536"/>
              <a:gd name="T9" fmla="*/ 0 60000 65536"/>
              <a:gd name="T10" fmla="*/ 0 60000 65536"/>
              <a:gd name="T11" fmla="*/ 0 60000 65536"/>
              <a:gd name="T12" fmla="*/ 0 w 448"/>
              <a:gd name="T13" fmla="*/ 0 h 1824"/>
              <a:gd name="T14" fmla="*/ 448 w 448"/>
              <a:gd name="T15" fmla="*/ 1824 h 1824"/>
            </a:gdLst>
            <a:cxnLst>
              <a:cxn ang="T8">
                <a:pos x="T0" y="T1"/>
              </a:cxn>
              <a:cxn ang="T9">
                <a:pos x="T2" y="T3"/>
              </a:cxn>
              <a:cxn ang="T10">
                <a:pos x="T4" y="T5"/>
              </a:cxn>
              <a:cxn ang="T11">
                <a:pos x="T6" y="T7"/>
              </a:cxn>
            </a:cxnLst>
            <a:rect l="T12" t="T13" r="T14" b="T15"/>
            <a:pathLst>
              <a:path w="448" h="1824">
                <a:moveTo>
                  <a:pt x="0" y="1824"/>
                </a:moveTo>
                <a:cubicBezTo>
                  <a:pt x="160" y="1588"/>
                  <a:pt x="320" y="1352"/>
                  <a:pt x="384" y="1104"/>
                </a:cubicBezTo>
                <a:cubicBezTo>
                  <a:pt x="448" y="856"/>
                  <a:pt x="400" y="520"/>
                  <a:pt x="384" y="336"/>
                </a:cubicBezTo>
                <a:cubicBezTo>
                  <a:pt x="368" y="152"/>
                  <a:pt x="304" y="56"/>
                  <a:pt x="288" y="0"/>
                </a:cubicBezTo>
              </a:path>
            </a:pathLst>
          </a:custGeom>
          <a:noFill/>
          <a:ln w="63500" cmpd="sng">
            <a:solidFill>
              <a:srgbClr val="FF0000"/>
            </a:solidFill>
            <a:miter lim="800000"/>
            <a:tailEnd type="triangle" w="med" len="med"/>
          </a:ln>
        </p:spPr>
        <p:txBody>
          <a:bodyPr/>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46" name="Freeform 7"/>
          <p:cNvSpPr/>
          <p:nvPr/>
        </p:nvSpPr>
        <p:spPr bwMode="auto">
          <a:xfrm>
            <a:off x="5076825" y="3933825"/>
            <a:ext cx="3505200" cy="1079500"/>
          </a:xfrm>
          <a:custGeom>
            <a:gdLst>
              <a:gd name="T0" fmla="*/ 0 w 2208"/>
              <a:gd name="T1" fmla="*/ 2147483647 h 536"/>
              <a:gd name="T2" fmla="*/ 2147483647 w 2208"/>
              <a:gd name="T3" fmla="*/ 2147483647 h 536"/>
              <a:gd name="T4" fmla="*/ 2147483647 w 2208"/>
              <a:gd name="T5" fmla="*/ 2147483647 h 536"/>
              <a:gd name="T6" fmla="*/ 2147483647 w 2208"/>
              <a:gd name="T7" fmla="*/ 2147483647 h 536"/>
              <a:gd name="T8" fmla="*/ 0 60000 65536"/>
              <a:gd name="T9" fmla="*/ 0 60000 65536"/>
              <a:gd name="T10" fmla="*/ 0 60000 65536"/>
              <a:gd name="T11" fmla="*/ 0 60000 65536"/>
              <a:gd name="T12" fmla="*/ 0 w 2208"/>
              <a:gd name="T13" fmla="*/ 0 h 536"/>
              <a:gd name="T14" fmla="*/ 2208 w 2208"/>
              <a:gd name="T15" fmla="*/ 536 h 536"/>
            </a:gdLst>
            <a:cxnLst>
              <a:cxn ang="T8">
                <a:pos x="T0" y="T1"/>
              </a:cxn>
              <a:cxn ang="T9">
                <a:pos x="T2" y="T3"/>
              </a:cxn>
              <a:cxn ang="T10">
                <a:pos x="T4" y="T5"/>
              </a:cxn>
              <a:cxn ang="T11">
                <a:pos x="T6" y="T7"/>
              </a:cxn>
            </a:cxnLst>
            <a:rect l="T12" t="T13" r="T14" b="T15"/>
            <a:pathLst>
              <a:path w="2208" h="536">
                <a:moveTo>
                  <a:pt x="0" y="488"/>
                </a:moveTo>
                <a:cubicBezTo>
                  <a:pt x="488" y="300"/>
                  <a:pt x="976" y="112"/>
                  <a:pt x="1296" y="56"/>
                </a:cubicBezTo>
                <a:cubicBezTo>
                  <a:pt x="1616" y="0"/>
                  <a:pt x="1768" y="72"/>
                  <a:pt x="1920" y="152"/>
                </a:cubicBezTo>
                <a:cubicBezTo>
                  <a:pt x="2072" y="232"/>
                  <a:pt x="2160" y="472"/>
                  <a:pt x="2208" y="536"/>
                </a:cubicBezTo>
              </a:path>
            </a:pathLst>
          </a:custGeom>
          <a:noFill/>
          <a:ln w="63500" cmpd="sng">
            <a:solidFill>
              <a:srgbClr val="FF0000"/>
            </a:solidFill>
            <a:miter lim="800000"/>
            <a:tailEnd type="triangle" w="med" len="med"/>
          </a:ln>
        </p:spPr>
        <p:txBody>
          <a:bodyPr/>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47" name="Freeform 8"/>
          <p:cNvSpPr/>
          <p:nvPr/>
        </p:nvSpPr>
        <p:spPr bwMode="auto">
          <a:xfrm rot="21180752" flipV="1">
            <a:off x="2339975" y="1844675"/>
            <a:ext cx="1828800" cy="246063"/>
          </a:xfrm>
          <a:custGeom>
            <a:gdLst>
              <a:gd name="T0" fmla="*/ 0 w 1008"/>
              <a:gd name="T1" fmla="*/ 0 h 496"/>
              <a:gd name="T2" fmla="*/ 2147483647 w 1008"/>
              <a:gd name="T3" fmla="*/ 2147483647 h 496"/>
              <a:gd name="T4" fmla="*/ 2147483647 w 1008"/>
              <a:gd name="T5" fmla="*/ 2147483647 h 496"/>
              <a:gd name="T6" fmla="*/ 2147483647 w 1008"/>
              <a:gd name="T7" fmla="*/ 2147483647 h 496"/>
              <a:gd name="T8" fmla="*/ 0 60000 65536"/>
              <a:gd name="T9" fmla="*/ 0 60000 65536"/>
              <a:gd name="T10" fmla="*/ 0 60000 65536"/>
              <a:gd name="T11" fmla="*/ 0 60000 65536"/>
              <a:gd name="T12" fmla="*/ 0 w 1008"/>
              <a:gd name="T13" fmla="*/ 0 h 496"/>
              <a:gd name="T14" fmla="*/ 1008 w 1008"/>
              <a:gd name="T15" fmla="*/ 496 h 496"/>
            </a:gdLst>
            <a:cxnLst>
              <a:cxn ang="T8">
                <a:pos x="T0" y="T1"/>
              </a:cxn>
              <a:cxn ang="T9">
                <a:pos x="T2" y="T3"/>
              </a:cxn>
              <a:cxn ang="T10">
                <a:pos x="T4" y="T5"/>
              </a:cxn>
              <a:cxn ang="T11">
                <a:pos x="T6" y="T7"/>
              </a:cxn>
            </a:cxnLst>
            <a:rect l="T12" t="T13" r="T14" b="T15"/>
            <a:pathLst>
              <a:path w="1007" h="496">
                <a:moveTo>
                  <a:pt x="0" y="0"/>
                </a:moveTo>
                <a:cubicBezTo>
                  <a:pt x="8" y="128"/>
                  <a:pt x="16" y="256"/>
                  <a:pt x="144" y="336"/>
                </a:cubicBezTo>
                <a:cubicBezTo>
                  <a:pt x="272" y="416"/>
                  <a:pt x="624" y="496"/>
                  <a:pt x="768" y="480"/>
                </a:cubicBezTo>
                <a:cubicBezTo>
                  <a:pt x="912" y="464"/>
                  <a:pt x="968" y="280"/>
                  <a:pt x="1008" y="240"/>
                </a:cubicBezTo>
              </a:path>
            </a:pathLst>
          </a:custGeom>
          <a:noFill/>
          <a:ln w="63500" cmpd="sng">
            <a:solidFill>
              <a:srgbClr val="FF0000"/>
            </a:solidFill>
            <a:miter lim="800000"/>
            <a:tailEnd type="triangle" w="med" len="med"/>
          </a:ln>
        </p:spPr>
        <p:txBody>
          <a:bodyPr rot="10800000"/>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48" name="Freeform 9"/>
          <p:cNvSpPr/>
          <p:nvPr/>
        </p:nvSpPr>
        <p:spPr bwMode="auto">
          <a:xfrm>
            <a:off x="1763713" y="2205038"/>
            <a:ext cx="609600" cy="2438400"/>
          </a:xfrm>
          <a:custGeom>
            <a:gdLst>
              <a:gd name="T0" fmla="*/ 2147483647 w 336"/>
              <a:gd name="T1" fmla="*/ 0 h 1536"/>
              <a:gd name="T2" fmla="*/ 2147483647 w 336"/>
              <a:gd name="T3" fmla="*/ 2147483647 h 1536"/>
              <a:gd name="T4" fmla="*/ 2147483647 w 336"/>
              <a:gd name="T5" fmla="*/ 2147483647 h 1536"/>
              <a:gd name="T6" fmla="*/ 0 w 336"/>
              <a:gd name="T7" fmla="*/ 2147483647 h 1536"/>
              <a:gd name="T8" fmla="*/ 0 60000 65536"/>
              <a:gd name="T9" fmla="*/ 0 60000 65536"/>
              <a:gd name="T10" fmla="*/ 0 60000 65536"/>
              <a:gd name="T11" fmla="*/ 0 60000 65536"/>
              <a:gd name="T12" fmla="*/ 0 w 336"/>
              <a:gd name="T13" fmla="*/ 0 h 1536"/>
              <a:gd name="T14" fmla="*/ 336 w 336"/>
              <a:gd name="T15" fmla="*/ 1536 h 1536"/>
            </a:gdLst>
            <a:cxnLst>
              <a:cxn ang="T8">
                <a:pos x="T0" y="T1"/>
              </a:cxn>
              <a:cxn ang="T9">
                <a:pos x="T2" y="T3"/>
              </a:cxn>
              <a:cxn ang="T10">
                <a:pos x="T4" y="T5"/>
              </a:cxn>
              <a:cxn ang="T11">
                <a:pos x="T6" y="T7"/>
              </a:cxn>
            </a:cxnLst>
            <a:rect l="T12" t="T13" r="T14" b="T15"/>
            <a:pathLst>
              <a:path w="336" h="1536">
                <a:moveTo>
                  <a:pt x="336" y="0"/>
                </a:moveTo>
                <a:cubicBezTo>
                  <a:pt x="328" y="224"/>
                  <a:pt x="320" y="448"/>
                  <a:pt x="288" y="672"/>
                </a:cubicBezTo>
                <a:cubicBezTo>
                  <a:pt x="256" y="896"/>
                  <a:pt x="192" y="1200"/>
                  <a:pt x="144" y="1344"/>
                </a:cubicBezTo>
                <a:cubicBezTo>
                  <a:pt x="96" y="1488"/>
                  <a:pt x="48" y="1512"/>
                  <a:pt x="0" y="1536"/>
                </a:cubicBezTo>
              </a:path>
            </a:pathLst>
          </a:custGeom>
          <a:noFill/>
          <a:ln w="63500" cmpd="sng">
            <a:solidFill>
              <a:srgbClr val="FF0000"/>
            </a:solidFill>
            <a:miter lim="800000"/>
            <a:tailEnd type="triangle" w="med" len="med"/>
          </a:ln>
        </p:spPr>
        <p:txBody>
          <a:bodyPr/>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49" name="Freeform 10"/>
          <p:cNvSpPr/>
          <p:nvPr/>
        </p:nvSpPr>
        <p:spPr bwMode="auto">
          <a:xfrm>
            <a:off x="1116013" y="1773238"/>
            <a:ext cx="1371600" cy="1663700"/>
          </a:xfrm>
          <a:custGeom>
            <a:gdLst>
              <a:gd name="T0" fmla="*/ 2147483647 w 768"/>
              <a:gd name="T1" fmla="*/ 0 h 1048"/>
              <a:gd name="T2" fmla="*/ 2147483647 w 768"/>
              <a:gd name="T3" fmla="*/ 2147483647 h 1048"/>
              <a:gd name="T4" fmla="*/ 2147483647 w 768"/>
              <a:gd name="T5" fmla="*/ 2147483647 h 1048"/>
              <a:gd name="T6" fmla="*/ 0 w 768"/>
              <a:gd name="T7" fmla="*/ 2147483647 h 1048"/>
              <a:gd name="T8" fmla="*/ 0 60000 65536"/>
              <a:gd name="T9" fmla="*/ 0 60000 65536"/>
              <a:gd name="T10" fmla="*/ 0 60000 65536"/>
              <a:gd name="T11" fmla="*/ 0 60000 65536"/>
              <a:gd name="T12" fmla="*/ 0 w 768"/>
              <a:gd name="T13" fmla="*/ 0 h 1048"/>
              <a:gd name="T14" fmla="*/ 768 w 768"/>
              <a:gd name="T15" fmla="*/ 1048 h 1048"/>
            </a:gdLst>
            <a:cxnLst>
              <a:cxn ang="T8">
                <a:pos x="T0" y="T1"/>
              </a:cxn>
              <a:cxn ang="T9">
                <a:pos x="T2" y="T3"/>
              </a:cxn>
              <a:cxn ang="T10">
                <a:pos x="T4" y="T5"/>
              </a:cxn>
              <a:cxn ang="T11">
                <a:pos x="T6" y="T7"/>
              </a:cxn>
            </a:cxnLst>
            <a:rect l="T12" t="T13" r="T14" b="T15"/>
            <a:pathLst>
              <a:path w="768" h="1048">
                <a:moveTo>
                  <a:pt x="768" y="0"/>
                </a:moveTo>
                <a:cubicBezTo>
                  <a:pt x="680" y="300"/>
                  <a:pt x="592" y="600"/>
                  <a:pt x="480" y="768"/>
                </a:cubicBezTo>
                <a:cubicBezTo>
                  <a:pt x="368" y="936"/>
                  <a:pt x="176" y="968"/>
                  <a:pt x="96" y="1008"/>
                </a:cubicBezTo>
                <a:cubicBezTo>
                  <a:pt x="16" y="1048"/>
                  <a:pt x="8" y="1028"/>
                  <a:pt x="0" y="1008"/>
                </a:cubicBezTo>
              </a:path>
            </a:pathLst>
          </a:custGeom>
          <a:noFill/>
          <a:ln w="63500" cmpd="sng">
            <a:solidFill>
              <a:srgbClr val="FF0000"/>
            </a:solidFill>
            <a:miter lim="800000"/>
            <a:tailEnd type="triangle" w="med" len="med"/>
          </a:ln>
        </p:spPr>
        <p:txBody>
          <a:bodyPr/>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50" name="Freeform 11"/>
          <p:cNvSpPr/>
          <p:nvPr/>
        </p:nvSpPr>
        <p:spPr bwMode="auto">
          <a:xfrm>
            <a:off x="3563938" y="1125538"/>
            <a:ext cx="417512" cy="496887"/>
          </a:xfrm>
          <a:custGeom>
            <a:gdLst>
              <a:gd name="T0" fmla="*/ 2147483647 w 264"/>
              <a:gd name="T1" fmla="*/ 0 h 312"/>
              <a:gd name="T2" fmla="*/ 2147483647 w 264"/>
              <a:gd name="T3" fmla="*/ 2147483647 h 312"/>
              <a:gd name="T4" fmla="*/ 2147483647 w 264"/>
              <a:gd name="T5" fmla="*/ 2147483647 h 312"/>
              <a:gd name="T6" fmla="*/ 0 w 264"/>
              <a:gd name="T7" fmla="*/ 2147483647 h 312"/>
              <a:gd name="T8" fmla="*/ 0 60000 65536"/>
              <a:gd name="T9" fmla="*/ 0 60000 65536"/>
              <a:gd name="T10" fmla="*/ 0 60000 65536"/>
              <a:gd name="T11" fmla="*/ 0 60000 65536"/>
              <a:gd name="T12" fmla="*/ 0 w 264"/>
              <a:gd name="T13" fmla="*/ 0 h 312"/>
              <a:gd name="T14" fmla="*/ 264 w 264"/>
              <a:gd name="T15" fmla="*/ 312 h 312"/>
            </a:gdLst>
            <a:cxnLst>
              <a:cxn ang="T8">
                <a:pos x="T0" y="T1"/>
              </a:cxn>
              <a:cxn ang="T9">
                <a:pos x="T2" y="T3"/>
              </a:cxn>
              <a:cxn ang="T10">
                <a:pos x="T4" y="T5"/>
              </a:cxn>
              <a:cxn ang="T11">
                <a:pos x="T6" y="T7"/>
              </a:cxn>
            </a:cxnLst>
            <a:rect l="T12" t="T13" r="T14" b="T15"/>
            <a:pathLst>
              <a:path w="264" h="312">
                <a:moveTo>
                  <a:pt x="240" y="0"/>
                </a:moveTo>
                <a:cubicBezTo>
                  <a:pt x="252" y="48"/>
                  <a:pt x="264" y="96"/>
                  <a:pt x="240" y="144"/>
                </a:cubicBezTo>
                <a:cubicBezTo>
                  <a:pt x="216" y="192"/>
                  <a:pt x="136" y="264"/>
                  <a:pt x="96" y="288"/>
                </a:cubicBezTo>
                <a:cubicBezTo>
                  <a:pt x="56" y="312"/>
                  <a:pt x="28" y="300"/>
                  <a:pt x="0" y="288"/>
                </a:cubicBezTo>
              </a:path>
            </a:pathLst>
          </a:custGeom>
          <a:noFill/>
          <a:ln w="63500" cmpd="sng">
            <a:solidFill>
              <a:srgbClr val="008000"/>
            </a:solidFill>
            <a:miter lim="800000"/>
            <a:tailEnd type="triangle" w="med" len="med"/>
          </a:ln>
        </p:spPr>
        <p:txBody>
          <a:bodyPr/>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51" name="Freeform 12"/>
          <p:cNvSpPr/>
          <p:nvPr/>
        </p:nvSpPr>
        <p:spPr bwMode="auto">
          <a:xfrm>
            <a:off x="3995738" y="1125538"/>
            <a:ext cx="533400" cy="381000"/>
          </a:xfrm>
          <a:custGeom>
            <a:gdLst>
              <a:gd name="T0" fmla="*/ 0 w 384"/>
              <a:gd name="T1" fmla="*/ 0 h 288"/>
              <a:gd name="T2" fmla="*/ 2147483647 w 384"/>
              <a:gd name="T3" fmla="*/ 2147483647 h 288"/>
              <a:gd name="T4" fmla="*/ 2147483647 w 384"/>
              <a:gd name="T5" fmla="*/ 2147483647 h 288"/>
              <a:gd name="T6" fmla="*/ 0 60000 65536"/>
              <a:gd name="T7" fmla="*/ 0 60000 65536"/>
              <a:gd name="T8" fmla="*/ 0 60000 65536"/>
              <a:gd name="T9" fmla="*/ 0 w 384"/>
              <a:gd name="T10" fmla="*/ 0 h 288"/>
              <a:gd name="T11" fmla="*/ 384 w 384"/>
              <a:gd name="T12" fmla="*/ 288 h 288"/>
            </a:gdLst>
            <a:cxnLst>
              <a:cxn ang="T6">
                <a:pos x="T0" y="T1"/>
              </a:cxn>
              <a:cxn ang="T7">
                <a:pos x="T2" y="T3"/>
              </a:cxn>
              <a:cxn ang="T8">
                <a:pos x="T4" y="T5"/>
              </a:cxn>
            </a:cxnLst>
            <a:rect l="T9" t="T10" r="T11" b="T12"/>
            <a:pathLst>
              <a:path w="384" h="288">
                <a:moveTo>
                  <a:pt x="0" y="0"/>
                </a:moveTo>
                <a:cubicBezTo>
                  <a:pt x="64" y="72"/>
                  <a:pt x="128" y="144"/>
                  <a:pt x="192" y="192"/>
                </a:cubicBezTo>
                <a:cubicBezTo>
                  <a:pt x="256" y="240"/>
                  <a:pt x="320" y="264"/>
                  <a:pt x="384" y="288"/>
                </a:cubicBezTo>
              </a:path>
            </a:pathLst>
          </a:custGeom>
          <a:noFill/>
          <a:ln w="63500" cmpd="sng">
            <a:solidFill>
              <a:srgbClr val="008000"/>
            </a:solidFill>
            <a:miter lim="800000"/>
            <a:tailEnd type="triangle" w="med" len="med"/>
          </a:ln>
        </p:spPr>
        <p:txBody>
          <a:bodyPr/>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52" name="Freeform 13"/>
          <p:cNvSpPr/>
          <p:nvPr/>
        </p:nvSpPr>
        <p:spPr bwMode="auto">
          <a:xfrm>
            <a:off x="2916238" y="1052513"/>
            <a:ext cx="4737100" cy="4114800"/>
          </a:xfrm>
          <a:custGeom>
            <a:gdLst>
              <a:gd name="T0" fmla="*/ 2147483647 w 2984"/>
              <a:gd name="T1" fmla="*/ 0 h 2408"/>
              <a:gd name="T2" fmla="*/ 2147483647 w 2984"/>
              <a:gd name="T3" fmla="*/ 2147483647 h 2408"/>
              <a:gd name="T4" fmla="*/ 2147483647 w 2984"/>
              <a:gd name="T5" fmla="*/ 2147483647 h 2408"/>
              <a:gd name="T6" fmla="*/ 2147483647 w 2984"/>
              <a:gd name="T7" fmla="*/ 2147483647 h 2408"/>
              <a:gd name="T8" fmla="*/ 2147483647 w 2984"/>
              <a:gd name="T9" fmla="*/ 2147483647 h 2408"/>
              <a:gd name="T10" fmla="*/ 2147483647 w 2984"/>
              <a:gd name="T11" fmla="*/ 2147483647 h 2408"/>
              <a:gd name="T12" fmla="*/ 2147483647 w 2984"/>
              <a:gd name="T13" fmla="*/ 2147483647 h 2408"/>
              <a:gd name="T14" fmla="*/ 2147483647 w 2984"/>
              <a:gd name="T15" fmla="*/ 2147483647 h 2408"/>
              <a:gd name="T16" fmla="*/ 2147483647 w 2984"/>
              <a:gd name="T17" fmla="*/ 2147483647 h 2408"/>
              <a:gd name="T18" fmla="*/ 2147483647 w 2984"/>
              <a:gd name="T19" fmla="*/ 2147483647 h 2408"/>
              <a:gd name="T20" fmla="*/ 2147483647 w 2984"/>
              <a:gd name="T21" fmla="*/ 2147483647 h 24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84"/>
              <a:gd name="T34" fmla="*/ 0 h 2408"/>
              <a:gd name="T35" fmla="*/ 2984 w 2984"/>
              <a:gd name="T36" fmla="*/ 2408 h 2408"/>
            </a:gd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84" h="2408">
                <a:moveTo>
                  <a:pt x="672" y="0"/>
                </a:moveTo>
                <a:cubicBezTo>
                  <a:pt x="484" y="100"/>
                  <a:pt x="296" y="200"/>
                  <a:pt x="192" y="384"/>
                </a:cubicBezTo>
                <a:cubicBezTo>
                  <a:pt x="88" y="568"/>
                  <a:pt x="0" y="824"/>
                  <a:pt x="48" y="1104"/>
                </a:cubicBezTo>
                <a:cubicBezTo>
                  <a:pt x="96" y="1384"/>
                  <a:pt x="312" y="1848"/>
                  <a:pt x="480" y="2064"/>
                </a:cubicBezTo>
                <a:cubicBezTo>
                  <a:pt x="648" y="2280"/>
                  <a:pt x="888" y="2392"/>
                  <a:pt x="1056" y="2400"/>
                </a:cubicBezTo>
                <a:cubicBezTo>
                  <a:pt x="1224" y="2408"/>
                  <a:pt x="1272" y="2232"/>
                  <a:pt x="1488" y="2112"/>
                </a:cubicBezTo>
                <a:cubicBezTo>
                  <a:pt x="1704" y="1992"/>
                  <a:pt x="2136" y="1800"/>
                  <a:pt x="2352" y="1680"/>
                </a:cubicBezTo>
                <a:cubicBezTo>
                  <a:pt x="2568" y="1560"/>
                  <a:pt x="2680" y="1504"/>
                  <a:pt x="2784" y="1392"/>
                </a:cubicBezTo>
                <a:cubicBezTo>
                  <a:pt x="2888" y="1280"/>
                  <a:pt x="2968" y="1104"/>
                  <a:pt x="2976" y="1008"/>
                </a:cubicBezTo>
                <a:cubicBezTo>
                  <a:pt x="2984" y="912"/>
                  <a:pt x="2864" y="888"/>
                  <a:pt x="2832" y="816"/>
                </a:cubicBezTo>
                <a:cubicBezTo>
                  <a:pt x="2800" y="744"/>
                  <a:pt x="2792" y="660"/>
                  <a:pt x="2784" y="576"/>
                </a:cubicBezTo>
              </a:path>
            </a:pathLst>
          </a:custGeom>
          <a:noFill/>
          <a:ln w="63500" cmpd="sng">
            <a:solidFill>
              <a:srgbClr val="008000"/>
            </a:solidFill>
            <a:miter lim="800000"/>
            <a:tailEnd type="triangle" w="med" len="med"/>
          </a:ln>
        </p:spPr>
        <p:txBody>
          <a:bodyPr/>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53" name="Freeform 14"/>
          <p:cNvSpPr/>
          <p:nvPr/>
        </p:nvSpPr>
        <p:spPr bwMode="auto">
          <a:xfrm>
            <a:off x="1042988" y="1412875"/>
            <a:ext cx="6324600" cy="4114800"/>
          </a:xfrm>
          <a:custGeom>
            <a:gdLst>
              <a:gd name="T0" fmla="*/ 0 w 4160"/>
              <a:gd name="T1" fmla="*/ 0 h 2320"/>
              <a:gd name="T2" fmla="*/ 2147483647 w 4160"/>
              <a:gd name="T3" fmla="*/ 2147483647 h 2320"/>
              <a:gd name="T4" fmla="*/ 2147483647 w 4160"/>
              <a:gd name="T5" fmla="*/ 2147483647 h 2320"/>
              <a:gd name="T6" fmla="*/ 2147483647 w 4160"/>
              <a:gd name="T7" fmla="*/ 2147483647 h 2320"/>
              <a:gd name="T8" fmla="*/ 2147483647 w 4160"/>
              <a:gd name="T9" fmla="*/ 2147483647 h 2320"/>
              <a:gd name="T10" fmla="*/ 2147483647 w 4160"/>
              <a:gd name="T11" fmla="*/ 2147483647 h 2320"/>
              <a:gd name="T12" fmla="*/ 2147483647 w 4160"/>
              <a:gd name="T13" fmla="*/ 2147483647 h 2320"/>
              <a:gd name="T14" fmla="*/ 0 60000 65536"/>
              <a:gd name="T15" fmla="*/ 0 60000 65536"/>
              <a:gd name="T16" fmla="*/ 0 60000 65536"/>
              <a:gd name="T17" fmla="*/ 0 60000 65536"/>
              <a:gd name="T18" fmla="*/ 0 60000 65536"/>
              <a:gd name="T19" fmla="*/ 0 60000 65536"/>
              <a:gd name="T20" fmla="*/ 0 60000 65536"/>
              <a:gd name="T21" fmla="*/ 0 w 4160"/>
              <a:gd name="T22" fmla="*/ 0 h 2320"/>
              <a:gd name="T23" fmla="*/ 4160 w 4160"/>
              <a:gd name="T24" fmla="*/ 2320 h 2320"/>
            </a:gdLst>
            <a:cxnLst>
              <a:cxn ang="T14">
                <a:pos x="T0" y="T1"/>
              </a:cxn>
              <a:cxn ang="T15">
                <a:pos x="T2" y="T3"/>
              </a:cxn>
              <a:cxn ang="T16">
                <a:pos x="T4" y="T5"/>
              </a:cxn>
              <a:cxn ang="T17">
                <a:pos x="T6" y="T7"/>
              </a:cxn>
              <a:cxn ang="T18">
                <a:pos x="T8" y="T9"/>
              </a:cxn>
              <a:cxn ang="T19">
                <a:pos x="T10" y="T11"/>
              </a:cxn>
              <a:cxn ang="T20">
                <a:pos x="T12" y="T13"/>
              </a:cxn>
            </a:cxnLst>
            <a:rect l="T21" t="T22" r="T23" b="T24"/>
            <a:pathLst>
              <a:path w="4160" h="2320">
                <a:moveTo>
                  <a:pt x="0" y="0"/>
                </a:moveTo>
                <a:cubicBezTo>
                  <a:pt x="252" y="132"/>
                  <a:pt x="504" y="264"/>
                  <a:pt x="720" y="576"/>
                </a:cubicBezTo>
                <a:cubicBezTo>
                  <a:pt x="936" y="888"/>
                  <a:pt x="976" y="1600"/>
                  <a:pt x="1296" y="1872"/>
                </a:cubicBezTo>
                <a:cubicBezTo>
                  <a:pt x="1616" y="2144"/>
                  <a:pt x="2224" y="2320"/>
                  <a:pt x="2640" y="2208"/>
                </a:cubicBezTo>
                <a:cubicBezTo>
                  <a:pt x="3056" y="2096"/>
                  <a:pt x="3544" y="1448"/>
                  <a:pt x="3792" y="1200"/>
                </a:cubicBezTo>
                <a:cubicBezTo>
                  <a:pt x="4040" y="952"/>
                  <a:pt x="4096" y="872"/>
                  <a:pt x="4128" y="720"/>
                </a:cubicBezTo>
                <a:cubicBezTo>
                  <a:pt x="4160" y="568"/>
                  <a:pt x="4072" y="428"/>
                  <a:pt x="3984" y="288"/>
                </a:cubicBezTo>
              </a:path>
            </a:pathLst>
          </a:custGeom>
          <a:noFill/>
          <a:ln w="63500" cmpd="sng">
            <a:solidFill>
              <a:srgbClr val="000080"/>
            </a:solidFill>
            <a:miter lim="800000"/>
            <a:tailEnd type="triangle" w="med" len="med"/>
          </a:ln>
        </p:spPr>
        <p:txBody>
          <a:bodyPr/>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54" name="Freeform 15"/>
          <p:cNvSpPr/>
          <p:nvPr/>
        </p:nvSpPr>
        <p:spPr bwMode="auto">
          <a:xfrm flipH="1">
            <a:off x="179388" y="1412875"/>
            <a:ext cx="1143000" cy="2590800"/>
          </a:xfrm>
          <a:custGeom>
            <a:gdLst>
              <a:gd name="T0" fmla="*/ 2147483647 w 240"/>
              <a:gd name="T1" fmla="*/ 0 h 1344"/>
              <a:gd name="T2" fmla="*/ 2147483647 w 240"/>
              <a:gd name="T3" fmla="*/ 2147483647 h 1344"/>
              <a:gd name="T4" fmla="*/ 2147483647 w 240"/>
              <a:gd name="T5" fmla="*/ 2147483647 h 1344"/>
              <a:gd name="T6" fmla="*/ 0 w 240"/>
              <a:gd name="T7" fmla="*/ 2147483647 h 1344"/>
              <a:gd name="T8" fmla="*/ 0 60000 65536"/>
              <a:gd name="T9" fmla="*/ 0 60000 65536"/>
              <a:gd name="T10" fmla="*/ 0 60000 65536"/>
              <a:gd name="T11" fmla="*/ 0 60000 65536"/>
              <a:gd name="T12" fmla="*/ 0 w 240"/>
              <a:gd name="T13" fmla="*/ 0 h 1344"/>
              <a:gd name="T14" fmla="*/ 240 w 240"/>
              <a:gd name="T15" fmla="*/ 1344 h 1344"/>
            </a:gdLst>
            <a:cxnLst>
              <a:cxn ang="T8">
                <a:pos x="T0" y="T1"/>
              </a:cxn>
              <a:cxn ang="T9">
                <a:pos x="T2" y="T3"/>
              </a:cxn>
              <a:cxn ang="T10">
                <a:pos x="T4" y="T5"/>
              </a:cxn>
              <a:cxn ang="T11">
                <a:pos x="T6" y="T7"/>
              </a:cxn>
            </a:cxnLst>
            <a:rect l="T12" t="T13" r="T14" b="T15"/>
            <a:pathLst>
              <a:path w="240" h="1344">
                <a:moveTo>
                  <a:pt x="48" y="0"/>
                </a:moveTo>
                <a:cubicBezTo>
                  <a:pt x="144" y="136"/>
                  <a:pt x="240" y="272"/>
                  <a:pt x="240" y="432"/>
                </a:cubicBezTo>
                <a:cubicBezTo>
                  <a:pt x="240" y="592"/>
                  <a:pt x="88" y="808"/>
                  <a:pt x="48" y="960"/>
                </a:cubicBezTo>
                <a:cubicBezTo>
                  <a:pt x="8" y="1112"/>
                  <a:pt x="4" y="1228"/>
                  <a:pt x="0" y="1344"/>
                </a:cubicBezTo>
              </a:path>
            </a:pathLst>
          </a:custGeom>
          <a:noFill/>
          <a:ln w="63500" cmpd="sng">
            <a:solidFill>
              <a:srgbClr val="000080"/>
            </a:solidFill>
            <a:miter lim="800000"/>
            <a:tailEnd type="triangle" w="med" len="med"/>
          </a:ln>
        </p:spPr>
        <p:txBody>
          <a:bodyPr/>
          <a:lstStyle/>
          <a:p>
            <a:pPr fontAlgn="auto">
              <a:spcBef>
                <a:spcPct val="0"/>
              </a:spcBef>
              <a:spcAft>
                <a:spcPct val="0"/>
              </a:spcAft>
              <a:defRPr/>
            </a:pPr>
            <a:endParaRPr lang="zh-CN" altLang="en-US">
              <a:effectLst>
                <a:outerShdw blurRad="38100" dist="38100" dir="2700000" algn="tl">
                  <a:srgbClr val="C0C0C0"/>
                </a:outerShdw>
              </a:effectLst>
              <a:latin typeface="+mn-lt"/>
              <a:ea typeface="黑体" panose="02010609060101010101" pitchFamily="49" charset="-122"/>
            </a:endParaRPr>
          </a:p>
        </p:txBody>
      </p:sp>
      <p:sp>
        <p:nvSpPr>
          <p:cNvPr id="35855" name="Text Box 15"/>
          <p:cNvSpPr txBox="1">
            <a:spLocks noChangeArrowheads="1"/>
          </p:cNvSpPr>
          <p:nvPr/>
        </p:nvSpPr>
        <p:spPr bwMode="auto">
          <a:xfrm>
            <a:off x="457200" y="5791200"/>
            <a:ext cx="8964613" cy="1066800"/>
          </a:xfrm>
          <a:prstGeom prst="rect">
            <a:avLst/>
          </a:prstGeom>
          <a:noFill/>
          <a:ln w="9525">
            <a:noFill/>
            <a:miter lim="800000"/>
          </a:ln>
        </p:spPr>
        <p:txBody>
          <a:bodyPr>
            <a:spAutoFit/>
          </a:bodyPr>
          <a:lstStyle/>
          <a:p>
            <a:r>
              <a:rPr lang="zh-CN" altLang="en-US" sz="3200" smtClean="0">
                <a:latin typeface="黑体" panose="02010609060101010101" pitchFamily="49" charset="-122"/>
                <a:ea typeface="黑体" panose="02010609060101010101" pitchFamily="49" charset="-122"/>
              </a:rPr>
              <a:t>世界市场</a:t>
            </a:r>
            <a:r>
              <a:rPr lang="zh-CN" altLang="en-US" sz="3200">
                <a:latin typeface="黑体" panose="02010609060101010101" pitchFamily="49" charset="-122"/>
                <a:ea typeface="黑体" panose="02010609060101010101" pitchFamily="49" charset="-122"/>
              </a:rPr>
              <a:t>：</a:t>
            </a:r>
            <a:r>
              <a:rPr lang="en-US" altLang="zh-CN" sz="3200">
                <a:latin typeface="黑体" panose="02010609060101010101" pitchFamily="49" charset="-122"/>
                <a:ea typeface="黑体" panose="02010609060101010101" pitchFamily="49" charset="-122"/>
              </a:rPr>
              <a:t>_________________________</a:t>
            </a:r>
            <a:r>
              <a:rPr lang="zh-CN" altLang="en-US" sz="3200" u="sng">
                <a:latin typeface="黑体" panose="02010609060101010101" pitchFamily="49" charset="-122"/>
                <a:ea typeface="黑体" panose="02010609060101010101" pitchFamily="49" charset="-122"/>
              </a:rPr>
              <a:t>                                      </a:t>
            </a:r>
            <a:r>
              <a:rPr lang="zh-CN" altLang="en-US" sz="3200">
                <a:latin typeface="黑体" panose="02010609060101010101" pitchFamily="49" charset="-122"/>
                <a:ea typeface="黑体" panose="02010609060101010101" pitchFamily="49" charset="-122"/>
              </a:rPr>
              <a:t>为主导的世界市场初步形成。</a:t>
            </a:r>
            <a:endParaRPr lang="zh-CN" altLang="en-US" sz="3200">
              <a:latin typeface="黑体" panose="02010609060101010101" pitchFamily="49" charset="-122"/>
              <a:ea typeface="黑体" panose="02010609060101010101" pitchFamily="49" charset="-122"/>
            </a:endParaRPr>
          </a:p>
        </p:txBody>
      </p:sp>
      <p:sp>
        <p:nvSpPr>
          <p:cNvPr id="35856" name="Text Box 16"/>
          <p:cNvSpPr txBox="1">
            <a:spLocks noChangeArrowheads="1"/>
          </p:cNvSpPr>
          <p:nvPr/>
        </p:nvSpPr>
        <p:spPr bwMode="auto">
          <a:xfrm>
            <a:off x="3429000" y="5715000"/>
            <a:ext cx="3887788" cy="584200"/>
          </a:xfrm>
          <a:prstGeom prst="rect">
            <a:avLst/>
          </a:prstGeom>
          <a:noFill/>
          <a:ln w="9525">
            <a:noFill/>
            <a:miter lim="800000"/>
          </a:ln>
        </p:spPr>
        <p:txBody>
          <a:bodyPr>
            <a:spAutoFit/>
          </a:bodyPr>
          <a:lstStyle/>
          <a:p>
            <a:r>
              <a:rPr lang="zh-CN" altLang="en-US" sz="3200">
                <a:solidFill>
                  <a:srgbClr val="FF0000"/>
                </a:solidFill>
                <a:latin typeface="Calibri" panose="020f0502020204030204" pitchFamily="34" charset="0"/>
                <a:ea typeface="黑体" panose="02010609060101010101" pitchFamily="49" charset="-122"/>
              </a:rPr>
              <a:t>以欧美资本主义国家</a:t>
            </a:r>
            <a:endParaRPr lang="zh-CN" altLang="en-US" sz="3200">
              <a:solidFill>
                <a:srgbClr val="FF0000"/>
              </a:solidFill>
              <a:latin typeface="Calibri" pitchFamily="34" charset="0"/>
              <a:ea typeface="黑体" panose="02010609060101010101" pitchFamily="49" charset="-122"/>
            </a:endParaRPr>
          </a:p>
        </p:txBody>
      </p:sp>
      <p:sp>
        <p:nvSpPr>
          <p:cNvPr id="17" name="Rectangle 2"/>
          <p:cNvSpPr>
            <a:spLocks noChangeArrowheads="1"/>
          </p:cNvSpPr>
          <p:nvPr/>
        </p:nvSpPr>
        <p:spPr bwMode="auto">
          <a:xfrm>
            <a:off x="234950" y="1928813"/>
            <a:ext cx="8623300" cy="2061210"/>
          </a:xfrm>
          <a:prstGeom prst="rect">
            <a:avLst/>
          </a:prstGeom>
          <a:solidFill>
            <a:srgbClr val="002060"/>
          </a:solidFill>
          <a:ln w="9525">
            <a:noFill/>
            <a:miter lim="800000"/>
          </a:ln>
        </p:spPr>
        <p:txBody>
          <a:bodyPr>
            <a:spAutoFit/>
          </a:bodyPr>
          <a:lstStyle/>
          <a:p>
            <a:pPr fontAlgn="auto">
              <a:spcBef>
                <a:spcPct val="0"/>
              </a:spcBef>
              <a:spcAft>
                <a:spcPct val="0"/>
              </a:spcAft>
              <a:defRPr/>
            </a:pPr>
            <a:r>
              <a:rPr lang="zh-CN" sz="3200" b="1">
                <a:solidFill>
                  <a:schemeClr val="bg1"/>
                </a:solidFill>
                <a:effectLst>
                  <a:outerShdw blurRad="38100" dist="38100" dir="2700000" algn="tl">
                    <a:srgbClr val="000000">
                      <a:alpha val="43137"/>
                    </a:srgbClr>
                  </a:outerShdw>
                </a:effectLst>
                <a:latin typeface="楷体_GB2312" pitchFamily="49" charset="-122"/>
                <a:ea typeface="楷体_GB2312" pitchFamily="49" charset="-122"/>
              </a:rPr>
              <a:t>不断扩大产品销路的需要，驱使资产阶级奔走了全球各地。它必须到处落户，到处开发，到处建立联系</a:t>
            </a:r>
            <a:endParaRPr lang="en-US" altLang="zh-CN" sz="3200" b="1">
              <a:solidFill>
                <a:schemeClr val="bg1"/>
              </a:solidFill>
              <a:effectLst>
                <a:outerShdw blurRad="38100" dist="38100" dir="2700000" algn="tl">
                  <a:srgbClr val="000000">
                    <a:alpha val="43137"/>
                  </a:srgbClr>
                </a:outerShdw>
              </a:effectLst>
              <a:latin typeface="宋体" panose="02010600030101010101" pitchFamily="2" charset="-122"/>
              <a:ea typeface="楷体_GB2312" pitchFamily="49" charset="-122"/>
            </a:endParaRPr>
          </a:p>
          <a:p>
            <a:pPr algn="r" fontAlgn="auto">
              <a:spcBef>
                <a:spcPct val="0"/>
              </a:spcBef>
              <a:spcAft>
                <a:spcPct val="0"/>
              </a:spcAft>
              <a:defRPr/>
            </a:pPr>
            <a:r>
              <a:rPr lang="en-US" altLang="zh-CN" sz="3200" b="1">
                <a:solidFill>
                  <a:schemeClr val="bg1"/>
                </a:solidFill>
                <a:effectLst>
                  <a:outerShdw blurRad="38100" dist="38100" dir="2700000" algn="tl">
                    <a:srgbClr val="000000">
                      <a:alpha val="43137"/>
                    </a:srgbClr>
                  </a:outerShdw>
                </a:effectLst>
                <a:latin typeface="+mn-lt"/>
                <a:ea typeface="黑体" panose="02010609060101010101" pitchFamily="49" charset="-122"/>
              </a:rPr>
              <a:t>——</a:t>
            </a:r>
            <a:r>
              <a:rPr lang="en-US" altLang="zh-CN" sz="3200" b="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3200" b="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共产党宣言</a:t>
            </a:r>
            <a:r>
              <a:rPr lang="en-US" altLang="zh-CN" sz="3200" b="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endParaRPr lang="en-US" altLang="zh-CN" sz="3200" b="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35844"/>
                                        </p:tgtEl>
                                        <p:attrNameLst>
                                          <p:attrName>style.visibility</p:attrName>
                                        </p:attrNameLst>
                                      </p:cBhvr>
                                      <p:to>
                                        <p:strVal val="visible"/>
                                      </p:to>
                                    </p:set>
                                    <p:animEffect transition="in" filter="wipe(up)">
                                      <p:cBhvr>
                                        <p:cTn id="7" dur="1000"/>
                                        <p:tgtEl>
                                          <p:spTgt spid="35844"/>
                                        </p:tgtEl>
                                      </p:cBhvr>
                                    </p:animEffect>
                                  </p:childTnLst>
                                </p:cTn>
                              </p:par>
                              <p:par>
                                <p:cTn id="8" presetID="22" presetClass="entr" presetSubtype="1" fill="hold" nodeType="withEffect">
                                  <p:stCondLst>
                                    <p:cond delay="0"/>
                                  </p:stCondLst>
                                  <p:childTnLst>
                                    <p:set>
                                      <p:cBhvr>
                                        <p:cTn id="9" dur="1" fill="hold">
                                          <p:stCondLst>
                                            <p:cond delay="0"/>
                                          </p:stCondLst>
                                        </p:cTn>
                                        <p:tgtEl>
                                          <p:spTgt spid="35843"/>
                                        </p:tgtEl>
                                        <p:attrNameLst>
                                          <p:attrName>style.visibility</p:attrName>
                                        </p:attrNameLst>
                                      </p:cBhvr>
                                      <p:to>
                                        <p:strVal val="visible"/>
                                      </p:to>
                                    </p:set>
                                    <p:animEffect transition="in" filter="wipe(up)">
                                      <p:cBhvr>
                                        <p:cTn id="10" dur="1000"/>
                                        <p:tgtEl>
                                          <p:spTgt spid="35843"/>
                                        </p:tgtEl>
                                      </p:cBhvr>
                                    </p:animEffect>
                                  </p:childTnLst>
                                </p:cTn>
                              </p:par>
                              <p:par>
                                <p:cTn id="11" presetID="22" presetClass="entr" presetSubtype="1" fill="hold" nodeType="withEffect">
                                  <p:stCondLst>
                                    <p:cond delay="0"/>
                                  </p:stCondLst>
                                  <p:childTnLst>
                                    <p:set>
                                      <p:cBhvr>
                                        <p:cTn id="12" dur="1" fill="hold">
                                          <p:stCondLst>
                                            <p:cond delay="0"/>
                                          </p:stCondLst>
                                        </p:cTn>
                                        <p:tgtEl>
                                          <p:spTgt spid="35846"/>
                                        </p:tgtEl>
                                        <p:attrNameLst>
                                          <p:attrName>style.visibility</p:attrName>
                                        </p:attrNameLst>
                                      </p:cBhvr>
                                      <p:to>
                                        <p:strVal val="visible"/>
                                      </p:to>
                                    </p:set>
                                    <p:animEffect transition="in" filter="wipe(up)">
                                      <p:cBhvr>
                                        <p:cTn id="13" dur="1000"/>
                                        <p:tgtEl>
                                          <p:spTgt spid="35846"/>
                                        </p:tgtEl>
                                      </p:cBhvr>
                                    </p:animEffect>
                                  </p:childTnLst>
                                </p:cTn>
                              </p:par>
                              <p:par>
                                <p:cTn id="14" presetID="22" presetClass="entr" presetSubtype="1" fill="hold" nodeType="withEffect">
                                  <p:stCondLst>
                                    <p:cond delay="0"/>
                                  </p:stCondLst>
                                  <p:childTnLst>
                                    <p:set>
                                      <p:cBhvr>
                                        <p:cTn id="15" dur="1" fill="hold">
                                          <p:stCondLst>
                                            <p:cond delay="0"/>
                                          </p:stCondLst>
                                        </p:cTn>
                                        <p:tgtEl>
                                          <p:spTgt spid="35845"/>
                                        </p:tgtEl>
                                        <p:attrNameLst>
                                          <p:attrName>style.visibility</p:attrName>
                                        </p:attrNameLst>
                                      </p:cBhvr>
                                      <p:to>
                                        <p:strVal val="visible"/>
                                      </p:to>
                                    </p:set>
                                    <p:animEffect transition="in" filter="wipe(up)">
                                      <p:cBhvr>
                                        <p:cTn id="16" dur="1000"/>
                                        <p:tgtEl>
                                          <p:spTgt spid="35845"/>
                                        </p:tgtEl>
                                      </p:cBhvr>
                                    </p:animEffect>
                                  </p:childTnLst>
                                </p:cTn>
                              </p:par>
                              <p:par>
                                <p:cTn id="17" presetID="22" presetClass="entr" presetSubtype="1" fill="hold" nodeType="withEffect">
                                  <p:stCondLst>
                                    <p:cond delay="0"/>
                                  </p:stCondLst>
                                  <p:childTnLst>
                                    <p:set>
                                      <p:cBhvr>
                                        <p:cTn id="18" dur="1" fill="hold">
                                          <p:stCondLst>
                                            <p:cond delay="0"/>
                                          </p:stCondLst>
                                        </p:cTn>
                                        <p:tgtEl>
                                          <p:spTgt spid="35847"/>
                                        </p:tgtEl>
                                        <p:attrNameLst>
                                          <p:attrName>style.visibility</p:attrName>
                                        </p:attrNameLst>
                                      </p:cBhvr>
                                      <p:to>
                                        <p:strVal val="visible"/>
                                      </p:to>
                                    </p:set>
                                    <p:animEffect transition="in" filter="wipe(up)">
                                      <p:cBhvr>
                                        <p:cTn id="19" dur="1000"/>
                                        <p:tgtEl>
                                          <p:spTgt spid="35847"/>
                                        </p:tgtEl>
                                      </p:cBhvr>
                                    </p:animEffect>
                                  </p:childTnLst>
                                </p:cTn>
                              </p:par>
                              <p:par>
                                <p:cTn id="20" presetID="22" presetClass="entr" presetSubtype="1" fill="hold" nodeType="withEffect">
                                  <p:stCondLst>
                                    <p:cond delay="0"/>
                                  </p:stCondLst>
                                  <p:childTnLst>
                                    <p:set>
                                      <p:cBhvr>
                                        <p:cTn id="21" dur="1" fill="hold">
                                          <p:stCondLst>
                                            <p:cond delay="0"/>
                                          </p:stCondLst>
                                        </p:cTn>
                                        <p:tgtEl>
                                          <p:spTgt spid="35849"/>
                                        </p:tgtEl>
                                        <p:attrNameLst>
                                          <p:attrName>style.visibility</p:attrName>
                                        </p:attrNameLst>
                                      </p:cBhvr>
                                      <p:to>
                                        <p:strVal val="visible"/>
                                      </p:to>
                                    </p:set>
                                    <p:animEffect transition="in" filter="wipe(up)">
                                      <p:cBhvr>
                                        <p:cTn id="22" dur="1000"/>
                                        <p:tgtEl>
                                          <p:spTgt spid="35849"/>
                                        </p:tgtEl>
                                      </p:cBhvr>
                                    </p:animEffect>
                                  </p:childTnLst>
                                </p:cTn>
                              </p:par>
                              <p:par>
                                <p:cTn id="23" presetID="22" presetClass="entr" presetSubtype="1" fill="hold" nodeType="withEffect">
                                  <p:stCondLst>
                                    <p:cond delay="0"/>
                                  </p:stCondLst>
                                  <p:childTnLst>
                                    <p:set>
                                      <p:cBhvr>
                                        <p:cTn id="24" dur="1" fill="hold">
                                          <p:stCondLst>
                                            <p:cond delay="0"/>
                                          </p:stCondLst>
                                        </p:cTn>
                                        <p:tgtEl>
                                          <p:spTgt spid="35848"/>
                                        </p:tgtEl>
                                        <p:attrNameLst>
                                          <p:attrName>style.visibility</p:attrName>
                                        </p:attrNameLst>
                                      </p:cBhvr>
                                      <p:to>
                                        <p:strVal val="visible"/>
                                      </p:to>
                                    </p:set>
                                    <p:animEffect transition="in" filter="wipe(up)">
                                      <p:cBhvr>
                                        <p:cTn id="25" dur="1000"/>
                                        <p:tgtEl>
                                          <p:spTgt spid="35848"/>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2" presetClass="entr" presetSubtype="1" fill="hold" nodeType="clickEffect">
                                  <p:stCondLst>
                                    <p:cond delay="0"/>
                                  </p:stCondLst>
                                  <p:childTnLst>
                                    <p:set>
                                      <p:cBhvr>
                                        <p:cTn id="29" dur="1" fill="hold">
                                          <p:stCondLst>
                                            <p:cond delay="0"/>
                                          </p:stCondLst>
                                        </p:cTn>
                                        <p:tgtEl>
                                          <p:spTgt spid="35850"/>
                                        </p:tgtEl>
                                        <p:attrNameLst>
                                          <p:attrName>style.visibility</p:attrName>
                                        </p:attrNameLst>
                                      </p:cBhvr>
                                      <p:to>
                                        <p:strVal val="visible"/>
                                      </p:to>
                                    </p:set>
                                    <p:animEffect transition="in" filter="wipe(up)">
                                      <p:cBhvr>
                                        <p:cTn id="30" dur="1000"/>
                                        <p:tgtEl>
                                          <p:spTgt spid="35850"/>
                                        </p:tgtEl>
                                      </p:cBhvr>
                                    </p:animEffect>
                                  </p:childTnLst>
                                </p:cTn>
                              </p:par>
                              <p:par>
                                <p:cTn id="31" presetID="22" presetClass="entr" presetSubtype="1" fill="hold" nodeType="withEffect">
                                  <p:stCondLst>
                                    <p:cond delay="0"/>
                                  </p:stCondLst>
                                  <p:childTnLst>
                                    <p:set>
                                      <p:cBhvr>
                                        <p:cTn id="32" dur="1" fill="hold">
                                          <p:stCondLst>
                                            <p:cond delay="0"/>
                                          </p:stCondLst>
                                        </p:cTn>
                                        <p:tgtEl>
                                          <p:spTgt spid="35851"/>
                                        </p:tgtEl>
                                        <p:attrNameLst>
                                          <p:attrName>style.visibility</p:attrName>
                                        </p:attrNameLst>
                                      </p:cBhvr>
                                      <p:to>
                                        <p:strVal val="visible"/>
                                      </p:to>
                                    </p:set>
                                    <p:animEffect transition="in" filter="wipe(up)">
                                      <p:cBhvr>
                                        <p:cTn id="33" dur="1000"/>
                                        <p:tgtEl>
                                          <p:spTgt spid="35851"/>
                                        </p:tgtEl>
                                      </p:cBhvr>
                                    </p:animEffect>
                                  </p:childTnLst>
                                </p:cTn>
                              </p:par>
                              <p:par>
                                <p:cTn id="34" presetID="22" presetClass="entr" presetSubtype="1" fill="hold" nodeType="withEffect">
                                  <p:stCondLst>
                                    <p:cond delay="0"/>
                                  </p:stCondLst>
                                  <p:childTnLst>
                                    <p:set>
                                      <p:cBhvr>
                                        <p:cTn id="35" dur="1" fill="hold">
                                          <p:stCondLst>
                                            <p:cond delay="0"/>
                                          </p:stCondLst>
                                        </p:cTn>
                                        <p:tgtEl>
                                          <p:spTgt spid="35852"/>
                                        </p:tgtEl>
                                        <p:attrNameLst>
                                          <p:attrName>style.visibility</p:attrName>
                                        </p:attrNameLst>
                                      </p:cBhvr>
                                      <p:to>
                                        <p:strVal val="visible"/>
                                      </p:to>
                                    </p:set>
                                    <p:animEffect transition="in" filter="wipe(up)">
                                      <p:cBhvr>
                                        <p:cTn id="36" dur="1000"/>
                                        <p:tgtEl>
                                          <p:spTgt spid="35852"/>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22" presetClass="entr" presetSubtype="8" fill="hold" nodeType="clickEffect">
                                  <p:stCondLst>
                                    <p:cond delay="0"/>
                                  </p:stCondLst>
                                  <p:childTnLst>
                                    <p:set>
                                      <p:cBhvr>
                                        <p:cTn id="40" dur="1" fill="hold">
                                          <p:stCondLst>
                                            <p:cond delay="0"/>
                                          </p:stCondLst>
                                        </p:cTn>
                                        <p:tgtEl>
                                          <p:spTgt spid="35854"/>
                                        </p:tgtEl>
                                        <p:attrNameLst>
                                          <p:attrName>style.visibility</p:attrName>
                                        </p:attrNameLst>
                                      </p:cBhvr>
                                      <p:to>
                                        <p:strVal val="visible"/>
                                      </p:to>
                                    </p:set>
                                    <p:animEffect transition="in" filter="wipe(left)">
                                      <p:cBhvr>
                                        <p:cTn id="41" dur="1000"/>
                                        <p:tgtEl>
                                          <p:spTgt spid="35854"/>
                                        </p:tgtEl>
                                      </p:cBhvr>
                                    </p:animEffect>
                                  </p:childTnLst>
                                </p:cTn>
                              </p:par>
                              <p:par>
                                <p:cTn id="42" presetID="22" presetClass="entr" presetSubtype="8" fill="hold" nodeType="withEffect">
                                  <p:stCondLst>
                                    <p:cond delay="0"/>
                                  </p:stCondLst>
                                  <p:childTnLst>
                                    <p:set>
                                      <p:cBhvr>
                                        <p:cTn id="43" dur="1" fill="hold">
                                          <p:stCondLst>
                                            <p:cond delay="0"/>
                                          </p:stCondLst>
                                        </p:cTn>
                                        <p:tgtEl>
                                          <p:spTgt spid="35853"/>
                                        </p:tgtEl>
                                        <p:attrNameLst>
                                          <p:attrName>style.visibility</p:attrName>
                                        </p:attrNameLst>
                                      </p:cBhvr>
                                      <p:to>
                                        <p:strVal val="visible"/>
                                      </p:to>
                                    </p:set>
                                    <p:animEffect transition="in" filter="wipe(left)">
                                      <p:cBhvr>
                                        <p:cTn id="44" dur="1000"/>
                                        <p:tgtEl>
                                          <p:spTgt spid="35853"/>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5855"/>
                                        </p:tgtEl>
                                        <p:attrNameLst>
                                          <p:attrName>style.visibility</p:attrName>
                                        </p:attrNameLst>
                                      </p:cBhvr>
                                      <p:to>
                                        <p:strVal val="visible"/>
                                      </p:to>
                                    </p:set>
                                    <p:anim calcmode="lin" valueType="num">
                                      <p:cBhvr additive="base">
                                        <p:cTn id="49" dur="500" fill="hold"/>
                                        <p:tgtEl>
                                          <p:spTgt spid="35855"/>
                                        </p:tgtEl>
                                        <p:attrNameLst>
                                          <p:attrName>ppt_x</p:attrName>
                                        </p:attrNameLst>
                                      </p:cBhvr>
                                      <p:tavLst>
                                        <p:tav tm="0">
                                          <p:val>
                                            <p:strVal val="#ppt_x"/>
                                          </p:val>
                                        </p:tav>
                                        <p:tav tm="100000">
                                          <p:val>
                                            <p:strVal val="#ppt_x"/>
                                          </p:val>
                                        </p:tav>
                                      </p:tavLst>
                                    </p:anim>
                                    <p:anim calcmode="lin" valueType="num">
                                      <p:cBhvr additive="base">
                                        <p:cTn id="50" dur="500" fill="hold"/>
                                        <p:tgtEl>
                                          <p:spTgt spid="35855"/>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5856"/>
                                        </p:tgtEl>
                                        <p:attrNameLst>
                                          <p:attrName>style.visibility</p:attrName>
                                        </p:attrNameLst>
                                      </p:cBhvr>
                                      <p:to>
                                        <p:strVal val="visible"/>
                                      </p:to>
                                    </p:set>
                                    <p:anim calcmode="lin" valueType="num">
                                      <p:cBhvr additive="base">
                                        <p:cTn id="55" dur="500" fill="hold"/>
                                        <p:tgtEl>
                                          <p:spTgt spid="35856"/>
                                        </p:tgtEl>
                                        <p:attrNameLst>
                                          <p:attrName>ppt_x</p:attrName>
                                        </p:attrNameLst>
                                      </p:cBhvr>
                                      <p:tavLst>
                                        <p:tav tm="0">
                                          <p:val>
                                            <p:strVal val="#ppt_x"/>
                                          </p:val>
                                        </p:tav>
                                        <p:tav tm="100000">
                                          <p:val>
                                            <p:strVal val="#ppt_x"/>
                                          </p:val>
                                        </p:tav>
                                      </p:tavLst>
                                    </p:anim>
                                    <p:anim calcmode="lin" valueType="num">
                                      <p:cBhvr additive="base">
                                        <p:cTn id="56" dur="500" fill="hold"/>
                                        <p:tgtEl>
                                          <p:spTgt spid="35856"/>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2" presetClass="entr" presetSubtype="1"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up)">
                                      <p:cBhvr>
                                        <p:cTn id="6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5" grpId="0"/>
      <p:bldP spid="35856" grpId="0"/>
      <p:bldP spid="17"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8" name="标题 1"/>
          <p:cNvSpPr>
            <a:spLocks noGrp="1"/>
          </p:cNvSpPr>
          <p:nvPr>
            <p:ph type="title"/>
          </p:nvPr>
        </p:nvSpPr>
        <p:spPr>
          <a:xfrm>
            <a:off x="357188" y="1357313"/>
            <a:ext cx="5214937" cy="606425"/>
          </a:xfrm>
          <a:solidFill>
            <a:srgbClr val="7030A0"/>
          </a:solidFill>
        </p:spPr>
        <p:txBody>
          <a:bodyPr/>
          <a:lstStyle/>
          <a:p>
            <a:pPr algn="l" eaLnBrk="1" hangingPunct="1"/>
            <a:r>
              <a:rPr lang="zh-CN" altLang="zh-CN" sz="2800" b="1" smtClean="0">
                <a:solidFill>
                  <a:schemeClr val="bg1"/>
                </a:solidFill>
                <a:latin typeface="黑体" panose="02010609060101010101" pitchFamily="49" charset="-122"/>
                <a:ea typeface="黑体" panose="02010609060101010101" pitchFamily="49" charset="-122"/>
              </a:rPr>
              <a:t>【概念解析】第二次工业革命。</a:t>
            </a:r>
            <a:endParaRPr lang="zh-CN" altLang="en-US" sz="2800" smtClean="0">
              <a:solidFill>
                <a:schemeClr val="bg1"/>
              </a:solidFill>
              <a:latin typeface="黑体" panose="02010609060101010101" pitchFamily="49" charset="-122"/>
              <a:ea typeface="黑体" panose="02010609060101010101" pitchFamily="49" charset="-122"/>
            </a:endParaRPr>
          </a:p>
        </p:txBody>
      </p:sp>
      <p:sp>
        <p:nvSpPr>
          <p:cNvPr id="34819" name="矩形 3"/>
          <p:cNvSpPr>
            <a:spLocks noChangeArrowheads="1"/>
          </p:cNvSpPr>
          <p:nvPr/>
        </p:nvSpPr>
        <p:spPr bwMode="auto">
          <a:xfrm>
            <a:off x="285750" y="2389188"/>
            <a:ext cx="8429625" cy="3540125"/>
          </a:xfrm>
          <a:prstGeom prst="rect">
            <a:avLst/>
          </a:prstGeom>
          <a:noFill/>
          <a:ln w="9525">
            <a:noFill/>
            <a:miter lim="800000"/>
          </a:ln>
        </p:spPr>
        <p:txBody>
          <a:bodyPr>
            <a:spAutoFit/>
          </a:bodyPr>
          <a:lstStyle/>
          <a:p>
            <a:r>
              <a:rPr lang="en-US" altLang="zh-CN" sz="2800" b="1">
                <a:solidFill>
                  <a:srgbClr val="FF0000"/>
                </a:solidFill>
                <a:latin typeface="楷体_GB2312" pitchFamily="49" charset="-122"/>
                <a:ea typeface="楷体_GB2312" pitchFamily="49" charset="-122"/>
              </a:rPr>
              <a:t>1870</a:t>
            </a:r>
            <a:r>
              <a:rPr lang="zh-CN" altLang="zh-CN" sz="2800" b="1">
                <a:solidFill>
                  <a:srgbClr val="FF0000"/>
                </a:solidFill>
                <a:latin typeface="楷体_GB2312" pitchFamily="49" charset="-122"/>
                <a:ea typeface="楷体_GB2312" pitchFamily="49" charset="-122"/>
              </a:rPr>
              <a:t>年以后</a:t>
            </a:r>
            <a:r>
              <a:rPr lang="zh-CN" altLang="zh-CN" sz="2800" b="1">
                <a:latin typeface="楷体_GB2312" pitchFamily="49" charset="-122"/>
                <a:ea typeface="楷体_GB2312" pitchFamily="49" charset="-122"/>
              </a:rPr>
              <a:t>，科学技术的发展突飞猛进，各种新技术、新发明层出不穷，并被迅速应用于工业生产，大大促进了经济的发展。这就是第二次工业革命。当时，</a:t>
            </a:r>
            <a:r>
              <a:rPr lang="zh-CN" altLang="zh-CN" sz="2800" b="1">
                <a:solidFill>
                  <a:srgbClr val="FF0000"/>
                </a:solidFill>
                <a:latin typeface="楷体_GB2312" pitchFamily="49" charset="-122"/>
                <a:ea typeface="楷体_GB2312" pitchFamily="49" charset="-122"/>
              </a:rPr>
              <a:t>科学技术的突出发展主要表现在三个方面，即电力的广泛应用、内燃机和新交通工具的创制、新通讯手段的发明。</a:t>
            </a:r>
            <a:r>
              <a:rPr lang="zh-CN" altLang="zh-CN" sz="2800" b="1">
                <a:latin typeface="楷体_GB2312" pitchFamily="49" charset="-122"/>
                <a:ea typeface="楷体_GB2312" pitchFamily="49" charset="-122"/>
              </a:rPr>
              <a:t>第二次工业革命从</a:t>
            </a:r>
            <a:r>
              <a:rPr lang="en-US" altLang="zh-CN" sz="2800" b="1">
                <a:latin typeface="楷体_GB2312" pitchFamily="49" charset="-122"/>
                <a:ea typeface="楷体_GB2312" pitchFamily="49" charset="-122"/>
              </a:rPr>
              <a:t>19</a:t>
            </a:r>
            <a:r>
              <a:rPr lang="zh-CN" altLang="zh-CN" sz="2800" b="1">
                <a:latin typeface="楷体_GB2312" pitchFamily="49" charset="-122"/>
                <a:ea typeface="楷体_GB2312" pitchFamily="49" charset="-122"/>
              </a:rPr>
              <a:t>世纪六七十年代开始，在</a:t>
            </a:r>
            <a:r>
              <a:rPr lang="en-US" altLang="zh-CN" sz="2800" b="1">
                <a:latin typeface="楷体_GB2312" pitchFamily="49" charset="-122"/>
                <a:ea typeface="楷体_GB2312" pitchFamily="49" charset="-122"/>
              </a:rPr>
              <a:t>19</a:t>
            </a:r>
            <a:r>
              <a:rPr lang="zh-CN" altLang="zh-CN" sz="2800" b="1">
                <a:latin typeface="楷体_GB2312" pitchFamily="49" charset="-122"/>
                <a:ea typeface="楷体_GB2312" pitchFamily="49" charset="-122"/>
              </a:rPr>
              <a:t>世纪末</a:t>
            </a:r>
            <a:r>
              <a:rPr lang="en-US" altLang="zh-CN" sz="2800" b="1">
                <a:latin typeface="楷体_GB2312" pitchFamily="49" charset="-122"/>
                <a:ea typeface="楷体_GB2312" pitchFamily="49" charset="-122"/>
              </a:rPr>
              <a:t>20</a:t>
            </a:r>
            <a:r>
              <a:rPr lang="zh-CN" altLang="zh-CN" sz="2800" b="1">
                <a:latin typeface="楷体_GB2312" pitchFamily="49" charset="-122"/>
                <a:ea typeface="楷体_GB2312" pitchFamily="49" charset="-122"/>
              </a:rPr>
              <a:t>世纪初基本完成。</a:t>
            </a:r>
            <a:r>
              <a:rPr lang="zh-CN" altLang="zh-CN" sz="2800" b="1">
                <a:solidFill>
                  <a:srgbClr val="FF0000"/>
                </a:solidFill>
                <a:latin typeface="楷体_GB2312" pitchFamily="49" charset="-122"/>
                <a:ea typeface="楷体_GB2312" pitchFamily="49" charset="-122"/>
              </a:rPr>
              <a:t>它以电力的广泛运用为显著特点。</a:t>
            </a:r>
            <a:r>
              <a:rPr lang="zh-CN" altLang="zh-CN" sz="2800" b="1">
                <a:latin typeface="楷体_GB2312" pitchFamily="49" charset="-122"/>
                <a:ea typeface="楷体_GB2312" pitchFamily="49" charset="-122"/>
              </a:rPr>
              <a:t>世界由</a:t>
            </a:r>
            <a:r>
              <a:rPr lang="en-US" altLang="zh-CN" sz="2800" b="1">
                <a:latin typeface="楷体_GB2312" pitchFamily="49" charset="-122"/>
                <a:ea typeface="楷体_GB2312" pitchFamily="49" charset="-122"/>
              </a:rPr>
              <a:t>“</a:t>
            </a:r>
            <a:r>
              <a:rPr lang="zh-CN" altLang="zh-CN" sz="2800" b="1">
                <a:latin typeface="楷体_GB2312" pitchFamily="49" charset="-122"/>
                <a:ea typeface="楷体_GB2312" pitchFamily="49" charset="-122"/>
              </a:rPr>
              <a:t>蒸汽时代</a:t>
            </a:r>
            <a:r>
              <a:rPr lang="en-US" altLang="zh-CN" sz="2800" b="1">
                <a:latin typeface="楷体_GB2312" pitchFamily="49" charset="-122"/>
                <a:ea typeface="楷体_GB2312" pitchFamily="49" charset="-122"/>
              </a:rPr>
              <a:t>”</a:t>
            </a:r>
            <a:r>
              <a:rPr lang="zh-CN" altLang="zh-CN" sz="2800" b="1">
                <a:latin typeface="楷体_GB2312" pitchFamily="49" charset="-122"/>
                <a:ea typeface="楷体_GB2312" pitchFamily="49" charset="-122"/>
              </a:rPr>
              <a:t>进入</a:t>
            </a:r>
            <a:r>
              <a:rPr lang="en-US" altLang="zh-CN" sz="2800" b="1">
                <a:latin typeface="楷体_GB2312" pitchFamily="49" charset="-122"/>
                <a:ea typeface="楷体_GB2312" pitchFamily="49" charset="-122"/>
              </a:rPr>
              <a:t>“</a:t>
            </a:r>
            <a:r>
              <a:rPr lang="zh-CN" altLang="zh-CN" sz="2800" b="1">
                <a:latin typeface="楷体_GB2312" pitchFamily="49" charset="-122"/>
                <a:ea typeface="楷体_GB2312" pitchFamily="49" charset="-122"/>
              </a:rPr>
              <a:t>电气时代</a:t>
            </a:r>
            <a:r>
              <a:rPr lang="en-US" altLang="zh-CN" sz="2800" b="1">
                <a:latin typeface="楷体_GB2312" pitchFamily="49" charset="-122"/>
                <a:ea typeface="楷体_GB2312" pitchFamily="49" charset="-122"/>
              </a:rPr>
              <a:t>”</a:t>
            </a:r>
            <a:r>
              <a:rPr lang="zh-CN" altLang="zh-CN" sz="2800" b="1">
                <a:latin typeface="楷体_GB2312" pitchFamily="49" charset="-122"/>
                <a:ea typeface="楷体_GB2312" pitchFamily="49" charset="-122"/>
              </a:rPr>
              <a:t>。</a:t>
            </a:r>
            <a:endParaRPr lang="zh-CN" altLang="en-US" sz="2800">
              <a:latin typeface="楷体_GB2312" pitchFamily="49" charset="-122"/>
              <a:ea typeface="楷体_GB2312" pitchFamily="49" charset="-122"/>
            </a:endParaRPr>
          </a:p>
        </p:txBody>
      </p:sp>
      <p:sp>
        <p:nvSpPr>
          <p:cNvPr id="4" name="Text Box 2"/>
          <p:cNvSpPr txBox="1"/>
          <p:nvPr/>
        </p:nvSpPr>
        <p:spPr>
          <a:xfrm>
            <a:off x="0" y="0"/>
            <a:ext cx="9144000" cy="584775"/>
          </a:xfrm>
          <a:prstGeom prst="rect">
            <a:avLst/>
          </a:prstGeom>
          <a:solidFill>
            <a:srgbClr val="0070C0"/>
          </a:solidFill>
          <a:ln w="9525">
            <a:noFill/>
          </a:ln>
        </p:spPr>
        <p:txBody>
          <a:bodyPr>
            <a:spAutoFit/>
          </a:bodyPr>
          <a:lstStyle/>
          <a:p>
            <a:pPr fontAlgn="auto">
              <a:spcBef>
                <a:spcPct val="0"/>
              </a:spcBef>
              <a:spcAft>
                <a:spcPct val="0"/>
              </a:spcAft>
              <a:defRPr/>
            </a:pPr>
            <a:r>
              <a:rPr lang="zh-CN" altLang="en-US" sz="3200" noProof="1" smtClean="0">
                <a:solidFill>
                  <a:srgbClr val="FFFF00"/>
                </a:solidFill>
                <a:effectLst>
                  <a:outerShdw blurRad="38100" dist="38100" dir="2700000">
                    <a:srgbClr val="000000"/>
                  </a:outerShdw>
                </a:effectLst>
                <a:latin typeface="+mn-lt"/>
                <a:ea typeface="黑体" panose="02010609060101010101" pitchFamily="49" charset="-122"/>
              </a:rPr>
              <a:t>世界市场的形成：三、第二</a:t>
            </a:r>
            <a:r>
              <a:rPr lang="zh-CN" altLang="en-US" sz="3200" noProof="1">
                <a:solidFill>
                  <a:srgbClr val="FFFF00"/>
                </a:solidFill>
                <a:effectLst>
                  <a:outerShdw blurRad="38100" dist="38100" dir="2700000">
                    <a:srgbClr val="000000"/>
                  </a:outerShdw>
                </a:effectLst>
                <a:latin typeface="+mn-lt"/>
                <a:ea typeface="黑体" panose="02010609060101010101" pitchFamily="49" charset="-122"/>
              </a:rPr>
              <a:t>次</a:t>
            </a:r>
            <a:r>
              <a:rPr lang="zh-CN" altLang="en-US" sz="3200" noProof="1" smtClean="0">
                <a:solidFill>
                  <a:srgbClr val="FFFF00"/>
                </a:solidFill>
                <a:effectLst>
                  <a:outerShdw blurRad="38100" dist="38100" dir="2700000">
                    <a:srgbClr val="000000"/>
                  </a:outerShdw>
                </a:effectLst>
                <a:latin typeface="+mn-lt"/>
                <a:ea typeface="黑体" panose="02010609060101010101" pitchFamily="49" charset="-122"/>
              </a:rPr>
              <a:t>工业革命</a:t>
            </a:r>
            <a:endParaRPr lang="zh-CN" altLang="en-US" sz="3200" noProof="1">
              <a:solidFill>
                <a:srgbClr val="FFFF00"/>
              </a:solidFill>
              <a:effectLst>
                <a:outerShdw blurRad="38100" dist="38100" dir="2700000">
                  <a:srgbClr val="000000"/>
                </a:outerShdw>
              </a:effectLst>
              <a:latin typeface="+mn-lt"/>
              <a:ea typeface="黑体" panose="02010609060101010101" pitchFamily="49" charset="-122"/>
            </a:endParaRPr>
          </a:p>
        </p:txBody>
      </p:sp>
      <p:sp>
        <p:nvSpPr>
          <p:cNvPr id="5" name="Rectangle 9"/>
          <p:cNvSpPr/>
          <p:nvPr/>
        </p:nvSpPr>
        <p:spPr>
          <a:xfrm>
            <a:off x="3500438" y="571500"/>
            <a:ext cx="5643562" cy="523875"/>
          </a:xfrm>
          <a:prstGeom prst="rect">
            <a:avLst/>
          </a:prstGeom>
          <a:noFill/>
          <a:ln w="9525">
            <a:noFill/>
          </a:ln>
        </p:spPr>
        <p:txBody>
          <a:bodyPr>
            <a:spAutoFit/>
          </a:bodyPr>
          <a:lstStyle/>
          <a:p>
            <a:pPr algn="ctr" fontAlgn="auto">
              <a:spcBef>
                <a:spcPct val="0"/>
              </a:spcBef>
              <a:spcAft>
                <a:spcPct val="0"/>
              </a:spcAft>
              <a:defRPr/>
            </a:pPr>
            <a:r>
              <a:rPr lang="zh-CN" altLang="zh-CN" sz="2800" noProof="1">
                <a:solidFill>
                  <a:srgbClr val="FF0000"/>
                </a:solidFill>
                <a:effectLst>
                  <a:outerShdw blurRad="38100" dist="38100" dir="2700000">
                    <a:srgbClr val="000000"/>
                  </a:outerShdw>
                </a:effectLst>
                <a:latin typeface="+mn-ea"/>
                <a:ea typeface="+mn-ea"/>
              </a:rPr>
              <a:t>19</a:t>
            </a:r>
            <a:r>
              <a:rPr lang="zh-CN" altLang="en-US" sz="2800" noProof="1">
                <a:solidFill>
                  <a:srgbClr val="FF0000"/>
                </a:solidFill>
                <a:effectLst>
                  <a:outerShdw blurRad="38100" dist="38100" dir="2700000">
                    <a:srgbClr val="000000"/>
                  </a:outerShdw>
                </a:effectLst>
                <a:latin typeface="+mn-ea"/>
                <a:ea typeface="+mn-ea"/>
              </a:rPr>
              <a:t>世纪</a:t>
            </a:r>
            <a:r>
              <a:rPr lang="zh-CN" altLang="zh-CN" sz="2800" noProof="1">
                <a:solidFill>
                  <a:srgbClr val="FF0000"/>
                </a:solidFill>
                <a:effectLst>
                  <a:outerShdw blurRad="38100" dist="38100" dir="2700000">
                    <a:srgbClr val="000000"/>
                  </a:outerShdw>
                </a:effectLst>
                <a:latin typeface="+mn-ea"/>
                <a:ea typeface="+mn-ea"/>
              </a:rPr>
              <a:t>70</a:t>
            </a:r>
            <a:r>
              <a:rPr lang="zh-CN" altLang="en-US" sz="2800" noProof="1">
                <a:solidFill>
                  <a:srgbClr val="FF0000"/>
                </a:solidFill>
                <a:effectLst>
                  <a:outerShdw blurRad="38100" dist="38100" dir="2700000">
                    <a:srgbClr val="000000"/>
                  </a:outerShdw>
                </a:effectLst>
                <a:latin typeface="+mn-ea"/>
                <a:ea typeface="+mn-ea"/>
              </a:rPr>
              <a:t>年代～</a:t>
            </a:r>
            <a:r>
              <a:rPr lang="zh-CN" altLang="zh-CN" sz="2800" noProof="1">
                <a:solidFill>
                  <a:srgbClr val="FF0000"/>
                </a:solidFill>
                <a:effectLst>
                  <a:outerShdw blurRad="38100" dist="38100" dir="2700000">
                    <a:srgbClr val="000000"/>
                  </a:outerShdw>
                </a:effectLst>
                <a:latin typeface="+mn-ea"/>
                <a:ea typeface="+mn-ea"/>
              </a:rPr>
              <a:t>20</a:t>
            </a:r>
            <a:r>
              <a:rPr lang="zh-CN" altLang="en-US" sz="2800" noProof="1">
                <a:solidFill>
                  <a:srgbClr val="FF0000"/>
                </a:solidFill>
                <a:effectLst>
                  <a:outerShdw blurRad="38100" dist="38100" dir="2700000">
                    <a:srgbClr val="000000"/>
                  </a:outerShdw>
                </a:effectLst>
                <a:latin typeface="+mn-ea"/>
                <a:ea typeface="+mn-ea"/>
              </a:rPr>
              <a:t>世纪初</a:t>
            </a:r>
            <a:endParaRPr lang="zh-CN" altLang="en-US" sz="2800" noProof="1">
              <a:solidFill>
                <a:srgbClr val="FF0000"/>
              </a:solidFill>
              <a:effectLst>
                <a:outerShdw blurRad="38100" dist="38100" dir="2700000">
                  <a:srgbClr val="000000"/>
                </a:outerShdw>
              </a:effectLst>
              <a:latin typeface="+mn-ea"/>
              <a:ea typeface="+mn-ea"/>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Group 39"/>
          <p:cNvGraphicFramePr>
            <a:graphicFrameLocks noGrp="1"/>
          </p:cNvGraphicFramePr>
          <p:nvPr/>
        </p:nvGraphicFramePr>
        <p:xfrm>
          <a:off x="301625" y="2084388"/>
          <a:ext cx="8563209" cy="3845653"/>
        </p:xfrm>
        <a:graphic>
          <a:graphicData uri="http://schemas.openxmlformats.org/drawingml/2006/table">
            <a:tbl>
              <a:tblPr/>
              <a:tblGrid>
                <a:gridCol w="1433366"/>
                <a:gridCol w="7129843"/>
              </a:tblGrid>
              <a:tr h="761052">
                <a:tc>
                  <a:txBody>
                    <a:bodyPr vert="horz" wrap="square"/>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rPr>
                        <a:t>项目</a:t>
                      </a:r>
                      <a:endPar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endParaRPr>
                    </a:p>
                  </a:txBody>
                  <a:tcPr marL="72567" marR="72567" marT="48386" marB="4838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rPr>
                        <a:t>第二次工业革命的背景</a:t>
                      </a:r>
                      <a:endPar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endParaRPr>
                    </a:p>
                  </a:txBody>
                  <a:tcPr marL="72567" marR="72567" marT="48386" marB="483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1052">
                <a:tc>
                  <a:txBody>
                    <a:bodyPr vert="horz" wrap="square"/>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rPr>
                        <a:t>科技</a:t>
                      </a:r>
                      <a:endPar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endParaRPr>
                    </a:p>
                  </a:txBody>
                  <a:tcPr marL="72567" marR="72567" marT="48386" marB="4838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endParaRPr>
                    </a:p>
                  </a:txBody>
                  <a:tcPr marL="72567" marR="72567" marT="48386" marB="483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8927">
                <a:tc>
                  <a:txBody>
                    <a:bodyPr vert="horz" wrap="square"/>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rPr>
                        <a:t>市场</a:t>
                      </a:r>
                      <a:endPar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endParaRPr>
                    </a:p>
                  </a:txBody>
                  <a:tcPr marL="72567" marR="72567" marT="48386" marB="4838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endParaRPr>
                    </a:p>
                  </a:txBody>
                  <a:tcPr marL="72567" marR="72567" marT="48386" marB="483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03570">
                <a:tc>
                  <a:txBody>
                    <a:bodyPr vert="horz" wrap="square"/>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rPr>
                        <a:t>政治</a:t>
                      </a:r>
                      <a:endPar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endParaRPr>
                    </a:p>
                  </a:txBody>
                  <a:tcPr marL="72567" marR="72567" marT="48386" marB="4838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endParaRPr>
                    </a:p>
                  </a:txBody>
                  <a:tcPr marL="72567" marR="72567" marT="48386" marB="483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1052">
                <a:tc>
                  <a:txBody>
                    <a:bodyPr vert="horz" wrap="square"/>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rPr>
                        <a:t>经济</a:t>
                      </a:r>
                      <a:endParaRPr kumimoji="0" lang="zh-CN" altLang="en-US" sz="3800" b="1" i="0" u="none" strike="noStrike" cap="none" normalizeH="0" baseline="0" smtClean="0">
                        <a:ln>
                          <a:noFill/>
                        </a:ln>
                        <a:effectLst/>
                        <a:latin typeface="Calibri" panose="020f0502020204030204" pitchFamily="34" charset="0"/>
                        <a:ea typeface="黑体" panose="02010609060101010101" pitchFamily="49" charset="-122"/>
                      </a:endParaRPr>
                    </a:p>
                  </a:txBody>
                  <a:tcPr marL="72567" marR="72567" marT="48386" marB="4838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3800" b="1" i="0" u="none" strike="noStrike" cap="none" normalizeH="0" baseline="0" smtClean="0">
                        <a:ln>
                          <a:noFill/>
                        </a:ln>
                        <a:effectLst/>
                        <a:latin typeface="Calibri" pitchFamily="34" charset="0"/>
                        <a:ea typeface="黑体" panose="02010609060101010101" pitchFamily="49" charset="-122"/>
                      </a:endParaRPr>
                    </a:p>
                  </a:txBody>
                  <a:tcPr marL="72567" marR="72567" marT="48386" marB="483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 name="Text Box 35"/>
          <p:cNvSpPr txBox="1">
            <a:spLocks noChangeArrowheads="1"/>
          </p:cNvSpPr>
          <p:nvPr/>
        </p:nvSpPr>
        <p:spPr bwMode="auto">
          <a:xfrm>
            <a:off x="1893888" y="2916238"/>
            <a:ext cx="5762625" cy="584200"/>
          </a:xfrm>
          <a:prstGeom prst="rect">
            <a:avLst/>
          </a:prstGeom>
          <a:noFill/>
          <a:ln w="9525">
            <a:noFill/>
            <a:miter lim="800000"/>
          </a:ln>
        </p:spPr>
        <p:txBody>
          <a:bodyPr>
            <a:spAutoFit/>
          </a:bodyPr>
          <a:lstStyle/>
          <a:p>
            <a:pPr>
              <a:spcBef>
                <a:spcPct val="50000"/>
              </a:spcBef>
            </a:pPr>
            <a:r>
              <a:rPr lang="zh-CN" altLang="en-US" sz="3200" b="1">
                <a:solidFill>
                  <a:srgbClr val="0000CC"/>
                </a:solidFill>
                <a:latin typeface="Calibri" panose="020f0502020204030204" pitchFamily="34" charset="0"/>
                <a:ea typeface="黑体" panose="02010609060101010101" pitchFamily="49" charset="-122"/>
              </a:rPr>
              <a:t>自然科学的发现突飞猛进</a:t>
            </a:r>
            <a:endParaRPr lang="zh-CN" altLang="en-US" sz="3200" b="1">
              <a:solidFill>
                <a:srgbClr val="0000CC"/>
              </a:solidFill>
              <a:latin typeface="Calibri" pitchFamily="34" charset="0"/>
              <a:ea typeface="黑体" panose="02010609060101010101" pitchFamily="49" charset="-122"/>
            </a:endParaRPr>
          </a:p>
        </p:txBody>
      </p:sp>
      <p:sp>
        <p:nvSpPr>
          <p:cNvPr id="6" name="Text Box 36"/>
          <p:cNvSpPr txBox="1">
            <a:spLocks noChangeArrowheads="1"/>
          </p:cNvSpPr>
          <p:nvPr/>
        </p:nvSpPr>
        <p:spPr bwMode="auto">
          <a:xfrm>
            <a:off x="1893888" y="3697288"/>
            <a:ext cx="3463925" cy="584200"/>
          </a:xfrm>
          <a:prstGeom prst="rect">
            <a:avLst/>
          </a:prstGeom>
          <a:noFill/>
          <a:ln w="9525">
            <a:noFill/>
            <a:miter lim="800000"/>
          </a:ln>
        </p:spPr>
        <p:txBody>
          <a:bodyPr>
            <a:spAutoFit/>
          </a:bodyPr>
          <a:lstStyle/>
          <a:p>
            <a:r>
              <a:rPr lang="zh-CN" altLang="en-US" sz="3200" b="1">
                <a:solidFill>
                  <a:srgbClr val="0000CC"/>
                </a:solidFill>
                <a:latin typeface="黑体" panose="02010609060101010101" pitchFamily="49" charset="-122"/>
                <a:ea typeface="黑体" panose="02010609060101010101" pitchFamily="49" charset="-122"/>
              </a:rPr>
              <a:t>世界市场初步形成</a:t>
            </a:r>
            <a:endParaRPr lang="zh-CN" altLang="en-US" sz="3200" b="1">
              <a:solidFill>
                <a:srgbClr val="0000CC"/>
              </a:solidFill>
              <a:latin typeface="黑体" panose="02010609060101010101" pitchFamily="49" charset="-122"/>
              <a:ea typeface="黑体" panose="02010609060101010101" pitchFamily="49" charset="-122"/>
            </a:endParaRPr>
          </a:p>
        </p:txBody>
      </p:sp>
      <p:sp>
        <p:nvSpPr>
          <p:cNvPr id="7" name="Text Box 37"/>
          <p:cNvSpPr txBox="1">
            <a:spLocks noChangeArrowheads="1"/>
          </p:cNvSpPr>
          <p:nvPr/>
        </p:nvSpPr>
        <p:spPr bwMode="auto">
          <a:xfrm>
            <a:off x="1911350" y="4422775"/>
            <a:ext cx="6732588" cy="584200"/>
          </a:xfrm>
          <a:prstGeom prst="rect">
            <a:avLst/>
          </a:prstGeom>
          <a:noFill/>
          <a:ln w="9525">
            <a:noFill/>
            <a:miter lim="800000"/>
          </a:ln>
        </p:spPr>
        <p:txBody>
          <a:bodyPr>
            <a:spAutoFit/>
          </a:bodyPr>
          <a:lstStyle/>
          <a:p>
            <a:pPr>
              <a:spcBef>
                <a:spcPct val="20000"/>
              </a:spcBef>
              <a:buClr>
                <a:schemeClr val="hlink"/>
              </a:buClr>
              <a:buSzPct val="70000"/>
              <a:buFont typeface="Wingdings" panose="05000000000000000000" pitchFamily="2" charset="2"/>
              <a:buNone/>
            </a:pPr>
            <a:r>
              <a:rPr lang="zh-CN" altLang="en-US" sz="3200" b="1">
                <a:solidFill>
                  <a:srgbClr val="0000CC"/>
                </a:solidFill>
                <a:latin typeface="Calibri" panose="020f0502020204030204" pitchFamily="34" charset="0"/>
                <a:ea typeface="黑体" panose="02010609060101010101" pitchFamily="49" charset="-122"/>
              </a:rPr>
              <a:t>资本主义制度在世界范围内确立</a:t>
            </a:r>
            <a:endParaRPr lang="zh-CN" altLang="en-US" sz="3200" b="1">
              <a:solidFill>
                <a:srgbClr val="0000CC"/>
              </a:solidFill>
              <a:latin typeface="Calibri" panose="020f0502020204030204" pitchFamily="34" charset="0"/>
              <a:ea typeface="黑体" panose="02010609060101010101" pitchFamily="49" charset="-122"/>
            </a:endParaRPr>
          </a:p>
        </p:txBody>
      </p:sp>
      <p:sp>
        <p:nvSpPr>
          <p:cNvPr id="8" name="Text Box 38"/>
          <p:cNvSpPr txBox="1">
            <a:spLocks noChangeArrowheads="1"/>
          </p:cNvSpPr>
          <p:nvPr/>
        </p:nvSpPr>
        <p:spPr bwMode="auto">
          <a:xfrm>
            <a:off x="1955800" y="5189538"/>
            <a:ext cx="4551363" cy="585787"/>
          </a:xfrm>
          <a:prstGeom prst="rect">
            <a:avLst/>
          </a:prstGeom>
          <a:noFill/>
          <a:ln w="9525">
            <a:noFill/>
            <a:miter lim="800000"/>
          </a:ln>
        </p:spPr>
        <p:txBody>
          <a:bodyPr>
            <a:spAutoFit/>
          </a:bodyPr>
          <a:lstStyle/>
          <a:p>
            <a:pPr>
              <a:spcBef>
                <a:spcPct val="50000"/>
              </a:spcBef>
            </a:pPr>
            <a:r>
              <a:rPr lang="zh-CN" altLang="en-US" sz="3200" b="1">
                <a:solidFill>
                  <a:srgbClr val="0000CC"/>
                </a:solidFill>
                <a:latin typeface="Calibri" panose="020f0502020204030204" pitchFamily="34" charset="0"/>
                <a:ea typeface="黑体" panose="02010609060101010101" pitchFamily="49" charset="-122"/>
              </a:rPr>
              <a:t>资本主义经济迅速发展</a:t>
            </a:r>
            <a:endParaRPr lang="zh-CN" altLang="en-US" sz="3200" b="1">
              <a:solidFill>
                <a:srgbClr val="0000CC"/>
              </a:solidFill>
              <a:latin typeface="Calibri" panose="020f0502020204030204" pitchFamily="34" charset="0"/>
              <a:ea typeface="黑体" panose="02010609060101010101" pitchFamily="49" charset="-122"/>
            </a:endParaRPr>
          </a:p>
        </p:txBody>
      </p:sp>
      <p:sp>
        <p:nvSpPr>
          <p:cNvPr id="35866" name="文本框 15362"/>
          <p:cNvSpPr txBox="1">
            <a:spLocks noChangeArrowheads="1"/>
          </p:cNvSpPr>
          <p:nvPr/>
        </p:nvSpPr>
        <p:spPr bwMode="auto">
          <a:xfrm>
            <a:off x="120650" y="1354138"/>
            <a:ext cx="6523038" cy="584200"/>
          </a:xfrm>
          <a:prstGeom prst="rect">
            <a:avLst/>
          </a:prstGeom>
          <a:noFill/>
          <a:ln w="9525">
            <a:noFill/>
            <a:miter lim="800000"/>
          </a:ln>
        </p:spPr>
        <p:txBody>
          <a:bodyPr>
            <a:spAutoFit/>
          </a:bodyPr>
          <a:lstStyle/>
          <a:p>
            <a:r>
              <a:rPr lang="en-US" altLang="zh-CN" sz="3200" b="1">
                <a:latin typeface="黑体" panose="02010609060101010101" pitchFamily="49" charset="-122"/>
                <a:ea typeface="黑体" panose="02010609060101010101" pitchFamily="49" charset="-122"/>
              </a:rPr>
              <a:t>1</a:t>
            </a:r>
            <a:r>
              <a:rPr lang="zh-CN" altLang="en-US" sz="3200" b="1">
                <a:latin typeface="黑体" panose="02010609060101010101" pitchFamily="49" charset="-122"/>
                <a:ea typeface="黑体" panose="02010609060101010101" pitchFamily="49" charset="-122"/>
              </a:rPr>
              <a:t>、第二次工业革命的背景</a:t>
            </a:r>
            <a:endParaRPr lang="zh-CN" altLang="en-US" sz="3200" b="1">
              <a:latin typeface="黑体" panose="02010609060101010101" pitchFamily="49" charset="-122"/>
              <a:ea typeface="黑体" panose="02010609060101010101" pitchFamily="49" charset="-122"/>
            </a:endParaRPr>
          </a:p>
        </p:txBody>
      </p:sp>
      <p:sp>
        <p:nvSpPr>
          <p:cNvPr id="10" name="Rectangle 9"/>
          <p:cNvSpPr/>
          <p:nvPr/>
        </p:nvSpPr>
        <p:spPr>
          <a:xfrm>
            <a:off x="3500438" y="571500"/>
            <a:ext cx="5643562" cy="523875"/>
          </a:xfrm>
          <a:prstGeom prst="rect">
            <a:avLst/>
          </a:prstGeom>
          <a:noFill/>
          <a:ln w="9525">
            <a:noFill/>
          </a:ln>
        </p:spPr>
        <p:txBody>
          <a:bodyPr>
            <a:spAutoFit/>
          </a:bodyPr>
          <a:lstStyle/>
          <a:p>
            <a:pPr algn="ctr" fontAlgn="auto">
              <a:spcBef>
                <a:spcPct val="0"/>
              </a:spcBef>
              <a:spcAft>
                <a:spcPct val="0"/>
              </a:spcAft>
              <a:defRPr/>
            </a:pPr>
            <a:r>
              <a:rPr lang="zh-CN" altLang="zh-CN" sz="2800" noProof="1">
                <a:solidFill>
                  <a:srgbClr val="FF0000"/>
                </a:solidFill>
                <a:effectLst>
                  <a:outerShdw blurRad="38100" dist="38100" dir="2700000">
                    <a:srgbClr val="000000"/>
                  </a:outerShdw>
                </a:effectLst>
                <a:latin typeface="+mn-ea"/>
                <a:ea typeface="+mn-ea"/>
              </a:rPr>
              <a:t>19</a:t>
            </a:r>
            <a:r>
              <a:rPr lang="zh-CN" altLang="en-US" sz="2800" noProof="1">
                <a:solidFill>
                  <a:srgbClr val="FF0000"/>
                </a:solidFill>
                <a:effectLst>
                  <a:outerShdw blurRad="38100" dist="38100" dir="2700000">
                    <a:srgbClr val="000000"/>
                  </a:outerShdw>
                </a:effectLst>
                <a:latin typeface="+mn-ea"/>
                <a:ea typeface="+mn-ea"/>
              </a:rPr>
              <a:t>世纪</a:t>
            </a:r>
            <a:r>
              <a:rPr lang="zh-CN" altLang="zh-CN" sz="2800" noProof="1">
                <a:solidFill>
                  <a:srgbClr val="FF0000"/>
                </a:solidFill>
                <a:effectLst>
                  <a:outerShdw blurRad="38100" dist="38100" dir="2700000">
                    <a:srgbClr val="000000"/>
                  </a:outerShdw>
                </a:effectLst>
                <a:latin typeface="+mn-ea"/>
                <a:ea typeface="+mn-ea"/>
              </a:rPr>
              <a:t>70</a:t>
            </a:r>
            <a:r>
              <a:rPr lang="zh-CN" altLang="en-US" sz="2800" noProof="1">
                <a:solidFill>
                  <a:srgbClr val="FF0000"/>
                </a:solidFill>
                <a:effectLst>
                  <a:outerShdw blurRad="38100" dist="38100" dir="2700000">
                    <a:srgbClr val="000000"/>
                  </a:outerShdw>
                </a:effectLst>
                <a:latin typeface="+mn-ea"/>
                <a:ea typeface="+mn-ea"/>
              </a:rPr>
              <a:t>年代～</a:t>
            </a:r>
            <a:r>
              <a:rPr lang="zh-CN" altLang="zh-CN" sz="2800" noProof="1">
                <a:solidFill>
                  <a:srgbClr val="FF0000"/>
                </a:solidFill>
                <a:effectLst>
                  <a:outerShdw blurRad="38100" dist="38100" dir="2700000">
                    <a:srgbClr val="000000"/>
                  </a:outerShdw>
                </a:effectLst>
                <a:latin typeface="+mn-ea"/>
                <a:ea typeface="+mn-ea"/>
              </a:rPr>
              <a:t>20</a:t>
            </a:r>
            <a:r>
              <a:rPr lang="zh-CN" altLang="en-US" sz="2800" noProof="1">
                <a:solidFill>
                  <a:srgbClr val="FF0000"/>
                </a:solidFill>
                <a:effectLst>
                  <a:outerShdw blurRad="38100" dist="38100" dir="2700000">
                    <a:srgbClr val="000000"/>
                  </a:outerShdw>
                </a:effectLst>
                <a:latin typeface="+mn-ea"/>
                <a:ea typeface="+mn-ea"/>
              </a:rPr>
              <a:t>世纪初</a:t>
            </a:r>
            <a:endParaRPr lang="zh-CN" altLang="en-US" sz="2800" noProof="1">
              <a:solidFill>
                <a:srgbClr val="FF0000"/>
              </a:solidFill>
              <a:effectLst>
                <a:outerShdw blurRad="38100" dist="38100" dir="2700000">
                  <a:srgbClr val="000000"/>
                </a:outerShdw>
              </a:effectLst>
              <a:latin typeface="+mn-ea"/>
              <a:ea typeface="+mn-ea"/>
            </a:endParaRPr>
          </a:p>
        </p:txBody>
      </p:sp>
      <p:sp>
        <p:nvSpPr>
          <p:cNvPr id="11" name="Text Box 2"/>
          <p:cNvSpPr txBox="1"/>
          <p:nvPr/>
        </p:nvSpPr>
        <p:spPr>
          <a:xfrm>
            <a:off x="0" y="0"/>
            <a:ext cx="9144000" cy="584775"/>
          </a:xfrm>
          <a:prstGeom prst="rect">
            <a:avLst/>
          </a:prstGeom>
          <a:solidFill>
            <a:srgbClr val="0070C0"/>
          </a:solidFill>
          <a:ln w="9525">
            <a:noFill/>
          </a:ln>
        </p:spPr>
        <p:txBody>
          <a:bodyPr>
            <a:spAutoFit/>
          </a:bodyPr>
          <a:lstStyle/>
          <a:p>
            <a:pPr fontAlgn="auto">
              <a:spcBef>
                <a:spcPct val="0"/>
              </a:spcBef>
              <a:spcAft>
                <a:spcPct val="0"/>
              </a:spcAft>
              <a:defRPr/>
            </a:pPr>
            <a:r>
              <a:rPr lang="zh-CN" altLang="en-US" sz="3200" noProof="1" smtClean="0">
                <a:solidFill>
                  <a:srgbClr val="FFFF00"/>
                </a:solidFill>
                <a:effectLst>
                  <a:outerShdw blurRad="38100" dist="38100" dir="2700000">
                    <a:srgbClr val="000000"/>
                  </a:outerShdw>
                </a:effectLst>
                <a:latin typeface="+mn-lt"/>
                <a:ea typeface="黑体" panose="02010609060101010101" pitchFamily="49" charset="-122"/>
              </a:rPr>
              <a:t>世界市场的形成：三、第二</a:t>
            </a:r>
            <a:r>
              <a:rPr lang="zh-CN" altLang="en-US" sz="3200" noProof="1">
                <a:solidFill>
                  <a:srgbClr val="FFFF00"/>
                </a:solidFill>
                <a:effectLst>
                  <a:outerShdw blurRad="38100" dist="38100" dir="2700000">
                    <a:srgbClr val="000000"/>
                  </a:outerShdw>
                </a:effectLst>
                <a:latin typeface="+mn-lt"/>
                <a:ea typeface="黑体" panose="02010609060101010101" pitchFamily="49" charset="-122"/>
              </a:rPr>
              <a:t>次</a:t>
            </a:r>
            <a:r>
              <a:rPr lang="zh-CN" altLang="en-US" sz="3200" noProof="1" smtClean="0">
                <a:solidFill>
                  <a:srgbClr val="FFFF00"/>
                </a:solidFill>
                <a:effectLst>
                  <a:outerShdw blurRad="38100" dist="38100" dir="2700000">
                    <a:srgbClr val="000000"/>
                  </a:outerShdw>
                </a:effectLst>
                <a:latin typeface="+mn-lt"/>
                <a:ea typeface="黑体" panose="02010609060101010101" pitchFamily="49" charset="-122"/>
              </a:rPr>
              <a:t>工业革命</a:t>
            </a:r>
            <a:endParaRPr lang="zh-CN" altLang="en-US" sz="3200" noProof="1">
              <a:solidFill>
                <a:srgbClr val="FFFF00"/>
              </a:solidFill>
              <a:effectLst>
                <a:outerShdw blurRad="38100" dist="38100" dir="2700000">
                  <a:srgbClr val="000000"/>
                </a:outerShdw>
              </a:effectLst>
              <a:latin typeface="+mn-lt"/>
              <a:ea typeface="黑体" panose="02010609060101010101" pitchFamily="49" charset="-122"/>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3011" name="Group 3"/>
          <p:cNvGraphicFramePr>
            <a:graphicFrameLocks noGrp="1"/>
          </p:cNvGraphicFramePr>
          <p:nvPr>
            <p:ph idx="1"/>
          </p:nvPr>
        </p:nvGraphicFramePr>
        <p:xfrm>
          <a:off x="533400" y="685800"/>
          <a:ext cx="8229600" cy="5997576"/>
        </p:xfrm>
        <a:graphic>
          <a:graphicData uri="http://schemas.openxmlformats.org/drawingml/2006/table">
            <a:tbl>
              <a:tblPr/>
              <a:tblGrid>
                <a:gridCol w="1447800"/>
                <a:gridCol w="3597275"/>
                <a:gridCol w="3184525"/>
              </a:tblGrid>
              <a:tr h="585788">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3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行业</a:t>
                      </a:r>
                      <a:endParaRPr kumimoji="0" lang="zh-CN" sz="3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3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姓  名</a:t>
                      </a:r>
                      <a:endParaRPr kumimoji="0" lang="zh-CN" sz="3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3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发    明</a:t>
                      </a:r>
                      <a:endParaRPr kumimoji="0" lang="zh-CN" sz="3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49275">
                <a:tc rowSpan="4">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smtClean="0">
                        <a:ln>
                          <a:noFill/>
                        </a:ln>
                        <a:solidFill>
                          <a:srgbClr val="0000FF"/>
                        </a:solidFill>
                        <a:effectLst/>
                        <a:latin typeface="Arial" panose="020b0604020202020204" pitchFamily="34" charset="0"/>
                        <a:ea typeface="Arial"/>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1800" b="1" i="0" u="none" strike="noStrike" cap="none" normalizeH="0" baseline="0" smtClean="0">
                        <a:ln>
                          <a:noFill/>
                        </a:ln>
                        <a:solidFill>
                          <a:srgbClr val="CC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49275">
                <a:tc vMerge="1">
                  <a:txBody>
                    <a:bodyPr vert="horz" wrap="square"/>
                    <a:lstStyle/>
                    <a:p/>
                  </a:txBody>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49275">
                <a:tc vMerge="1">
                  <a:txBody>
                    <a:bodyPr vert="horz" wrap="square"/>
                    <a:lstStyle/>
                    <a:p/>
                  </a:txBody>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025">
                <a:tc vMerge="1">
                  <a:txBody>
                    <a:bodyPr vert="horz" wrap="square"/>
                    <a:lstStyle/>
                    <a:p/>
                  </a:txBody>
                  <a:tcPr/>
                </a:tc>
                <a:tc gridSpan="2">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zh-CN" sz="30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rPr>
                        <a:t>       </a:t>
                      </a:r>
                      <a:endParaRPr kumimoji="0" lang="zh-CN" altLang="zh-CN" sz="30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txBody>
                  <a:tcPr/>
                </a:tc>
              </a:tr>
              <a:tr h="549275">
                <a:tc rowSpan="2">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rgbClr val="0000FF"/>
                        </a:solidFill>
                        <a:effectLst/>
                        <a:latin typeface="华文新魏" panose="02010800040101010101" pitchFamily="2" charset="-122"/>
                        <a:ea typeface="华文新魏" panose="0201080004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5788">
                <a:tc vMerge="1">
                  <a:txBody>
                    <a:bodyPr vert="horz" wrap="square"/>
                    <a:lstStyle/>
                    <a:p/>
                  </a:txBody>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rgbClr val="FF0000"/>
                        </a:solidFill>
                        <a:effectLst/>
                        <a:latin typeface="华文新魏" pitchFamily="2" charset="-122"/>
                        <a:ea typeface="华文新魏"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4675">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rgbClr val="0000FF"/>
                        </a:solidFill>
                        <a:effectLst/>
                        <a:latin typeface="华文新魏" panose="02010800040101010101" pitchFamily="2" charset="-122"/>
                        <a:ea typeface="华文新魏" panose="0201080004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txBody>
                  <a:tcPr/>
                </a:tc>
              </a:tr>
              <a:tr h="892175">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rgbClr val="0000FF"/>
                        </a:solidFill>
                        <a:effectLst/>
                        <a:latin typeface="华文新魏" panose="02010800040101010101" pitchFamily="2" charset="-122"/>
                        <a:ea typeface="华文新魏" panose="0201080004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chemeClr val="tx1"/>
                        </a:solidFill>
                        <a:effectLst/>
                        <a:latin typeface="华文新魏" pitchFamily="2" charset="-122"/>
                        <a:ea typeface="华文新魏"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txBody>
                  <a:tcPr/>
                </a:tc>
              </a:tr>
              <a:tr h="581025">
                <a:tc gridSpan="3">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000" b="1" i="0" u="none" strike="noStrike" cap="none" normalizeH="0" baseline="0" smtClean="0">
                        <a:ln>
                          <a:noFill/>
                        </a:ln>
                        <a:solidFill>
                          <a:srgbClr val="0000FF"/>
                        </a:solidFill>
                        <a:effectLst/>
                        <a:latin typeface="华文新魏" pitchFamily="2" charset="-122"/>
                        <a:ea typeface="华文新魏"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txBody>
                  <a:tcPr/>
                </a:tc>
                <a:tc hMerge="1">
                  <a:txBody>
                    <a:bodyPr vert="horz" wrap="square"/>
                    <a:lstStyle/>
                    <a:p/>
                  </a:txBody>
                  <a:tcPr/>
                </a:tc>
              </a:tr>
            </a:tbl>
          </a:graphicData>
        </a:graphic>
      </p:graphicFrame>
      <p:sp>
        <p:nvSpPr>
          <p:cNvPr id="36904" name="Rectangle 46"/>
          <p:cNvSpPr>
            <a:spLocks noChangeArrowheads="1"/>
          </p:cNvSpPr>
          <p:nvPr/>
        </p:nvSpPr>
        <p:spPr bwMode="auto">
          <a:xfrm>
            <a:off x="2057400" y="0"/>
            <a:ext cx="5899150" cy="701675"/>
          </a:xfrm>
          <a:prstGeom prst="rect">
            <a:avLst/>
          </a:prstGeom>
          <a:noFill/>
          <a:ln w="9525">
            <a:noFill/>
            <a:miter lim="800000"/>
          </a:ln>
        </p:spPr>
        <p:txBody>
          <a:bodyPr>
            <a:spAutoFit/>
          </a:bodyPr>
          <a:lstStyle/>
          <a:p>
            <a:r>
              <a:rPr lang="zh-CN" sz="4000" b="1">
                <a:solidFill>
                  <a:srgbClr val="FF0000"/>
                </a:solidFill>
                <a:latin typeface="华文新魏" panose="02010800040101010101" pitchFamily="2" charset="-122"/>
                <a:ea typeface="华文新魏" panose="02010800040101010101" pitchFamily="2" charset="-122"/>
              </a:rPr>
              <a:t>第二次工业革命的成果</a:t>
            </a:r>
            <a:endParaRPr lang="zh-CN" sz="4000" b="1">
              <a:solidFill>
                <a:srgbClr val="FF0000"/>
              </a:solidFill>
              <a:latin typeface="华文新魏" pitchFamily="2" charset="-122"/>
              <a:ea typeface="华文新魏" pitchFamily="2" charset="-122"/>
            </a:endParaRPr>
          </a:p>
        </p:txBody>
      </p:sp>
      <p:sp>
        <p:nvSpPr>
          <p:cNvPr id="43055" name="Rectangle 47"/>
          <p:cNvSpPr>
            <a:spLocks noChangeArrowheads="1"/>
          </p:cNvSpPr>
          <p:nvPr/>
        </p:nvSpPr>
        <p:spPr bwMode="auto">
          <a:xfrm>
            <a:off x="685800" y="1905000"/>
            <a:ext cx="1371600" cy="641350"/>
          </a:xfrm>
          <a:prstGeom prst="rect">
            <a:avLst/>
          </a:prstGeom>
          <a:noFill/>
          <a:ln w="9525">
            <a:noFill/>
            <a:miter lim="800000"/>
          </a:ln>
        </p:spPr>
        <p:txBody>
          <a:bodyPr>
            <a:spAutoFit/>
          </a:bodyPr>
          <a:lstStyle/>
          <a:p>
            <a:r>
              <a:rPr lang="zh-CN" sz="3600" b="1">
                <a:solidFill>
                  <a:srgbClr val="0000FF"/>
                </a:solidFill>
                <a:latin typeface="华文新魏" panose="02010800040101010101" pitchFamily="2" charset="-122"/>
                <a:ea typeface="华文新魏" panose="02010800040101010101" pitchFamily="2" charset="-122"/>
              </a:rPr>
              <a:t>电力</a:t>
            </a:r>
            <a:endParaRPr lang="zh-CN" sz="3600" b="1">
              <a:solidFill>
                <a:srgbClr val="0000FF"/>
              </a:solidFill>
              <a:latin typeface="华文新魏" pitchFamily="2" charset="-122"/>
              <a:ea typeface="华文新魏" pitchFamily="2" charset="-122"/>
            </a:endParaRPr>
          </a:p>
        </p:txBody>
      </p:sp>
      <p:sp>
        <p:nvSpPr>
          <p:cNvPr id="43056" name="Rectangle 48"/>
          <p:cNvSpPr>
            <a:spLocks noChangeArrowheads="1"/>
          </p:cNvSpPr>
          <p:nvPr/>
        </p:nvSpPr>
        <p:spPr bwMode="auto">
          <a:xfrm>
            <a:off x="2514600" y="1295400"/>
            <a:ext cx="2514600" cy="579438"/>
          </a:xfrm>
          <a:prstGeom prst="rect">
            <a:avLst/>
          </a:prstGeom>
          <a:noFill/>
          <a:ln w="9525">
            <a:noFill/>
            <a:miter lim="800000"/>
          </a:ln>
        </p:spPr>
        <p:txBody>
          <a:bodyPr>
            <a:spAutoFit/>
          </a:bodyPr>
          <a:lstStyle/>
          <a:p>
            <a:r>
              <a:rPr lang="zh-CN" sz="3200" b="1">
                <a:solidFill>
                  <a:srgbClr val="CC0000"/>
                </a:solidFill>
                <a:ea typeface="华文新魏" panose="02010800040101010101" pitchFamily="2" charset="-122"/>
              </a:rPr>
              <a:t>法拉第（英）</a:t>
            </a:r>
            <a:endParaRPr lang="zh-CN" sz="3200" b="1">
              <a:solidFill>
                <a:srgbClr val="CC0000"/>
              </a:solidFill>
              <a:ea typeface="华文新魏" pitchFamily="2" charset="-122"/>
            </a:endParaRPr>
          </a:p>
        </p:txBody>
      </p:sp>
      <p:sp>
        <p:nvSpPr>
          <p:cNvPr id="43057" name="Rectangle 49"/>
          <p:cNvSpPr>
            <a:spLocks noChangeArrowheads="1"/>
          </p:cNvSpPr>
          <p:nvPr/>
        </p:nvSpPr>
        <p:spPr bwMode="auto">
          <a:xfrm>
            <a:off x="5867400" y="1295400"/>
            <a:ext cx="2809875" cy="579438"/>
          </a:xfrm>
          <a:prstGeom prst="rect">
            <a:avLst/>
          </a:prstGeom>
          <a:noFill/>
          <a:ln w="9525">
            <a:noFill/>
            <a:miter lim="800000"/>
          </a:ln>
        </p:spPr>
        <p:txBody>
          <a:bodyPr>
            <a:spAutoFit/>
          </a:bodyPr>
          <a:lstStyle/>
          <a:p>
            <a:r>
              <a:rPr lang="zh-CN" sz="3200" b="1">
                <a:solidFill>
                  <a:srgbClr val="CC0000"/>
                </a:solidFill>
                <a:ea typeface="华文新魏" panose="02010800040101010101" pitchFamily="2" charset="-122"/>
              </a:rPr>
              <a:t>电磁感应现象</a:t>
            </a:r>
            <a:endParaRPr lang="zh-CN" sz="3200" b="1">
              <a:solidFill>
                <a:srgbClr val="CC0000"/>
              </a:solidFill>
              <a:ea typeface="华文新魏" panose="02010800040101010101" pitchFamily="2" charset="-122"/>
            </a:endParaRPr>
          </a:p>
        </p:txBody>
      </p:sp>
      <p:sp>
        <p:nvSpPr>
          <p:cNvPr id="43058" name="Rectangle 50"/>
          <p:cNvSpPr>
            <a:spLocks noChangeArrowheads="1"/>
          </p:cNvSpPr>
          <p:nvPr/>
        </p:nvSpPr>
        <p:spPr bwMode="auto">
          <a:xfrm>
            <a:off x="2514600" y="1828800"/>
            <a:ext cx="2667000" cy="579438"/>
          </a:xfrm>
          <a:prstGeom prst="rect">
            <a:avLst/>
          </a:prstGeom>
          <a:noFill/>
          <a:ln w="9525">
            <a:noFill/>
            <a:miter lim="800000"/>
          </a:ln>
        </p:spPr>
        <p:txBody>
          <a:bodyPr>
            <a:spAutoFit/>
          </a:bodyPr>
          <a:lstStyle/>
          <a:p>
            <a:r>
              <a:rPr lang="zh-CN" sz="3200" b="1">
                <a:solidFill>
                  <a:srgbClr val="CC0000"/>
                </a:solidFill>
                <a:ea typeface="华文新魏" panose="02010800040101010101" pitchFamily="2" charset="-122"/>
              </a:rPr>
              <a:t>西门子（德）</a:t>
            </a:r>
            <a:endParaRPr lang="zh-CN" sz="3200" b="1">
              <a:solidFill>
                <a:srgbClr val="CC0000"/>
              </a:solidFill>
              <a:ea typeface="华文新魏" panose="02010800040101010101" pitchFamily="2" charset="-122"/>
            </a:endParaRPr>
          </a:p>
        </p:txBody>
      </p:sp>
      <p:sp>
        <p:nvSpPr>
          <p:cNvPr id="43059" name="Rectangle 51">
            <a:hlinkClick r:id="rId2" action="ppaction://hlinksldjump"/>
          </p:cNvPr>
          <p:cNvSpPr>
            <a:spLocks noChangeArrowheads="1"/>
          </p:cNvSpPr>
          <p:nvPr/>
        </p:nvSpPr>
        <p:spPr bwMode="auto">
          <a:xfrm>
            <a:off x="6400800" y="1828800"/>
            <a:ext cx="1916113" cy="579438"/>
          </a:xfrm>
          <a:prstGeom prst="rect">
            <a:avLst/>
          </a:prstGeom>
          <a:noFill/>
          <a:ln w="9525">
            <a:noFill/>
            <a:miter lim="800000"/>
          </a:ln>
        </p:spPr>
        <p:txBody>
          <a:bodyPr>
            <a:spAutoFit/>
          </a:bodyPr>
          <a:lstStyle/>
          <a:p>
            <a:r>
              <a:rPr lang="zh-CN" sz="3200" b="1">
                <a:solidFill>
                  <a:srgbClr val="CC0000"/>
                </a:solidFill>
                <a:ea typeface="华文新魏" panose="02010800040101010101" pitchFamily="2" charset="-122"/>
                <a:hlinkClick action="ppaction://noaction"/>
              </a:rPr>
              <a:t>发电机</a:t>
            </a:r>
            <a:endParaRPr lang="zh-CN" sz="3200" b="1">
              <a:solidFill>
                <a:srgbClr val="CC0000"/>
              </a:solidFill>
              <a:ea typeface="华文新魏" panose="02010800040101010101" pitchFamily="2" charset="-122"/>
            </a:endParaRPr>
          </a:p>
        </p:txBody>
      </p:sp>
      <p:sp>
        <p:nvSpPr>
          <p:cNvPr id="43060" name="Rectangle 52"/>
          <p:cNvSpPr>
            <a:spLocks noChangeArrowheads="1"/>
          </p:cNvSpPr>
          <p:nvPr/>
        </p:nvSpPr>
        <p:spPr bwMode="auto">
          <a:xfrm>
            <a:off x="2514600" y="2362200"/>
            <a:ext cx="2362200" cy="579438"/>
          </a:xfrm>
          <a:prstGeom prst="rect">
            <a:avLst/>
          </a:prstGeom>
          <a:noFill/>
          <a:ln w="9525">
            <a:noFill/>
            <a:miter lim="800000"/>
          </a:ln>
        </p:spPr>
        <p:txBody>
          <a:bodyPr>
            <a:spAutoFit/>
          </a:bodyPr>
          <a:lstStyle/>
          <a:p>
            <a:r>
              <a:rPr lang="zh-CN" sz="3200" b="1">
                <a:solidFill>
                  <a:srgbClr val="CC0000"/>
                </a:solidFill>
                <a:ea typeface="华文新魏" panose="02010800040101010101" pitchFamily="2" charset="-122"/>
              </a:rPr>
              <a:t>爱迪生（美）</a:t>
            </a:r>
            <a:endParaRPr lang="zh-CN" sz="3200" b="1">
              <a:solidFill>
                <a:srgbClr val="CC0000"/>
              </a:solidFill>
              <a:ea typeface="华文新魏" panose="02010800040101010101" pitchFamily="2" charset="-122"/>
            </a:endParaRPr>
          </a:p>
        </p:txBody>
      </p:sp>
      <p:sp>
        <p:nvSpPr>
          <p:cNvPr id="43061" name="Rectangle 53">
            <a:hlinkClick r:id="rId3" action="ppaction://hlinksldjump"/>
          </p:cNvPr>
          <p:cNvSpPr>
            <a:spLocks noChangeArrowheads="1"/>
          </p:cNvSpPr>
          <p:nvPr/>
        </p:nvSpPr>
        <p:spPr bwMode="auto">
          <a:xfrm>
            <a:off x="6553200" y="2362200"/>
            <a:ext cx="1403350" cy="579438"/>
          </a:xfrm>
          <a:prstGeom prst="rect">
            <a:avLst/>
          </a:prstGeom>
          <a:noFill/>
          <a:ln w="9525">
            <a:noFill/>
            <a:miter lim="800000"/>
          </a:ln>
        </p:spPr>
        <p:txBody>
          <a:bodyPr>
            <a:spAutoFit/>
          </a:bodyPr>
          <a:lstStyle/>
          <a:p>
            <a:r>
              <a:rPr lang="zh-CN" sz="3200" b="1">
                <a:solidFill>
                  <a:srgbClr val="CC0000"/>
                </a:solidFill>
                <a:ea typeface="华文新魏" panose="02010800040101010101" pitchFamily="2" charset="-122"/>
                <a:hlinkClick action="ppaction://noaction"/>
              </a:rPr>
              <a:t>电灯</a:t>
            </a:r>
            <a:endParaRPr lang="zh-CN" sz="3200" b="1">
              <a:solidFill>
                <a:srgbClr val="CC0000"/>
              </a:solidFill>
              <a:ea typeface="华文新魏" panose="02010800040101010101" pitchFamily="2" charset="-122"/>
            </a:endParaRPr>
          </a:p>
        </p:txBody>
      </p:sp>
      <p:sp>
        <p:nvSpPr>
          <p:cNvPr id="43062" name="Rectangle 54">
            <a:hlinkClick r:id="rId4" action="ppaction://hlinksldjump"/>
          </p:cNvPr>
          <p:cNvSpPr>
            <a:spLocks noChangeArrowheads="1"/>
          </p:cNvSpPr>
          <p:nvPr/>
        </p:nvSpPr>
        <p:spPr bwMode="auto">
          <a:xfrm>
            <a:off x="2286000" y="2971800"/>
            <a:ext cx="6607175" cy="579438"/>
          </a:xfrm>
          <a:prstGeom prst="rect">
            <a:avLst/>
          </a:prstGeom>
          <a:noFill/>
          <a:ln w="9525">
            <a:noFill/>
            <a:miter lim="800000"/>
          </a:ln>
        </p:spPr>
        <p:txBody>
          <a:bodyPr>
            <a:spAutoFit/>
          </a:bodyPr>
          <a:lstStyle/>
          <a:p>
            <a:pPr>
              <a:spcBef>
                <a:spcPct val="20000"/>
              </a:spcBef>
            </a:pPr>
            <a:r>
              <a:rPr lang="zh-CN" sz="3200" b="1">
                <a:solidFill>
                  <a:srgbClr val="CC0000"/>
                </a:solidFill>
                <a:ea typeface="华文新魏" panose="02010800040101010101" pitchFamily="2" charset="-122"/>
                <a:hlinkClick action="ppaction://noaction"/>
              </a:rPr>
              <a:t>电话、电报、电车、电影放映机等</a:t>
            </a:r>
            <a:endParaRPr lang="zh-CN" sz="3200" b="1">
              <a:solidFill>
                <a:srgbClr val="CC0000"/>
              </a:solidFill>
              <a:ea typeface="华文新魏" pitchFamily="2" charset="-122"/>
              <a:hlinkClick action="ppaction://noaction"/>
            </a:endParaRPr>
          </a:p>
        </p:txBody>
      </p:sp>
      <p:sp>
        <p:nvSpPr>
          <p:cNvPr id="43063" name="Rectangle 55"/>
          <p:cNvSpPr>
            <a:spLocks noChangeArrowheads="1"/>
          </p:cNvSpPr>
          <p:nvPr/>
        </p:nvSpPr>
        <p:spPr bwMode="auto">
          <a:xfrm>
            <a:off x="381000" y="2590800"/>
            <a:ext cx="1708150" cy="549275"/>
          </a:xfrm>
          <a:prstGeom prst="rect">
            <a:avLst/>
          </a:prstGeom>
          <a:noFill/>
          <a:ln w="9525">
            <a:noFill/>
            <a:miter lim="800000"/>
          </a:ln>
        </p:spPr>
        <p:txBody>
          <a:bodyPr wrap="none">
            <a:spAutoFit/>
          </a:bodyPr>
          <a:lstStyle/>
          <a:p>
            <a:r>
              <a:rPr lang="zh-CN" sz="3000" b="1">
                <a:solidFill>
                  <a:srgbClr val="FF0000"/>
                </a:solidFill>
                <a:latin typeface="华文新魏" panose="02010800040101010101" pitchFamily="2" charset="-122"/>
                <a:ea typeface="华文新魏" panose="02010800040101010101" pitchFamily="2" charset="-122"/>
              </a:rPr>
              <a:t>（核心）</a:t>
            </a:r>
            <a:endParaRPr lang="zh-CN" sz="3000" b="1">
              <a:solidFill>
                <a:srgbClr val="FF0000"/>
              </a:solidFill>
              <a:latin typeface="华文新魏" pitchFamily="2" charset="-122"/>
              <a:ea typeface="华文新魏" pitchFamily="2" charset="-122"/>
            </a:endParaRPr>
          </a:p>
        </p:txBody>
      </p:sp>
      <p:sp>
        <p:nvSpPr>
          <p:cNvPr id="43064" name="Rectangle 56"/>
          <p:cNvSpPr>
            <a:spLocks noChangeArrowheads="1"/>
          </p:cNvSpPr>
          <p:nvPr/>
        </p:nvSpPr>
        <p:spPr bwMode="auto">
          <a:xfrm>
            <a:off x="685800" y="3810000"/>
            <a:ext cx="1293813" cy="639763"/>
          </a:xfrm>
          <a:prstGeom prst="rect">
            <a:avLst/>
          </a:prstGeom>
          <a:noFill/>
          <a:ln w="9525">
            <a:noFill/>
            <a:miter lim="800000"/>
          </a:ln>
        </p:spPr>
        <p:txBody>
          <a:bodyPr>
            <a:spAutoFit/>
          </a:bodyPr>
          <a:lstStyle/>
          <a:p>
            <a:r>
              <a:rPr lang="zh-CN" sz="3600" b="1">
                <a:solidFill>
                  <a:srgbClr val="0000FF"/>
                </a:solidFill>
                <a:latin typeface="华文新魏" panose="02010800040101010101" pitchFamily="2" charset="-122"/>
                <a:ea typeface="华文新魏" panose="02010800040101010101" pitchFamily="2" charset="-122"/>
              </a:rPr>
              <a:t>动力</a:t>
            </a:r>
            <a:endParaRPr lang="zh-CN" sz="3600" b="1">
              <a:solidFill>
                <a:srgbClr val="0000FF"/>
              </a:solidFill>
              <a:latin typeface="华文新魏" panose="02010800040101010101" pitchFamily="2" charset="-122"/>
              <a:ea typeface="华文新魏" panose="02010800040101010101" pitchFamily="2" charset="-122"/>
            </a:endParaRPr>
          </a:p>
        </p:txBody>
      </p:sp>
      <p:sp>
        <p:nvSpPr>
          <p:cNvPr id="43065" name="Rectangle 57"/>
          <p:cNvSpPr>
            <a:spLocks noChangeArrowheads="1"/>
          </p:cNvSpPr>
          <p:nvPr/>
        </p:nvSpPr>
        <p:spPr bwMode="auto">
          <a:xfrm>
            <a:off x="2514600" y="3505200"/>
            <a:ext cx="2706688" cy="579438"/>
          </a:xfrm>
          <a:prstGeom prst="rect">
            <a:avLst/>
          </a:prstGeom>
          <a:noFill/>
          <a:ln w="9525">
            <a:noFill/>
            <a:miter lim="800000"/>
          </a:ln>
        </p:spPr>
        <p:txBody>
          <a:bodyPr>
            <a:spAutoFit/>
          </a:bodyPr>
          <a:lstStyle/>
          <a:p>
            <a:r>
              <a:rPr lang="zh-CN" altLang="en-US" sz="3200" b="1">
                <a:solidFill>
                  <a:srgbClr val="CC0000"/>
                </a:solidFill>
                <a:ea typeface="华文新魏" panose="02010800040101010101" pitchFamily="2" charset="-122"/>
              </a:rPr>
              <a:t>戴姆勒（德）</a:t>
            </a:r>
            <a:endParaRPr lang="zh-CN" altLang="en-US" sz="3200" b="1">
              <a:solidFill>
                <a:srgbClr val="CC0000"/>
              </a:solidFill>
              <a:ea typeface="华文新魏" pitchFamily="2" charset="-122"/>
            </a:endParaRPr>
          </a:p>
        </p:txBody>
      </p:sp>
      <p:sp>
        <p:nvSpPr>
          <p:cNvPr id="43066" name="Rectangle 58"/>
          <p:cNvSpPr>
            <a:spLocks noChangeArrowheads="1"/>
          </p:cNvSpPr>
          <p:nvPr/>
        </p:nvSpPr>
        <p:spPr bwMode="auto">
          <a:xfrm>
            <a:off x="5943600" y="3505200"/>
            <a:ext cx="2805113" cy="579438"/>
          </a:xfrm>
          <a:prstGeom prst="rect">
            <a:avLst/>
          </a:prstGeom>
          <a:noFill/>
          <a:ln w="9525">
            <a:noFill/>
            <a:miter lim="800000"/>
          </a:ln>
        </p:spPr>
        <p:txBody>
          <a:bodyPr>
            <a:spAutoFit/>
          </a:bodyPr>
          <a:lstStyle/>
          <a:p>
            <a:pPr>
              <a:spcBef>
                <a:spcPct val="20000"/>
              </a:spcBef>
            </a:pPr>
            <a:r>
              <a:rPr lang="zh-CN" sz="3200" b="1">
                <a:solidFill>
                  <a:srgbClr val="CC0000"/>
                </a:solidFill>
                <a:ea typeface="华文新魏" panose="02010800040101010101" pitchFamily="2" charset="-122"/>
              </a:rPr>
              <a:t>汽油内燃机</a:t>
            </a:r>
            <a:endParaRPr lang="zh-CN" sz="3200" b="1">
              <a:solidFill>
                <a:srgbClr val="CC0000"/>
              </a:solidFill>
              <a:ea typeface="华文新魏" panose="02010800040101010101" pitchFamily="2" charset="-122"/>
            </a:endParaRPr>
          </a:p>
        </p:txBody>
      </p:sp>
      <p:sp>
        <p:nvSpPr>
          <p:cNvPr id="43067" name="Rectangle 59"/>
          <p:cNvSpPr>
            <a:spLocks noChangeArrowheads="1"/>
          </p:cNvSpPr>
          <p:nvPr/>
        </p:nvSpPr>
        <p:spPr bwMode="auto">
          <a:xfrm>
            <a:off x="2514600" y="4114800"/>
            <a:ext cx="2922588" cy="579438"/>
          </a:xfrm>
          <a:prstGeom prst="rect">
            <a:avLst/>
          </a:prstGeom>
          <a:noFill/>
          <a:ln w="9525">
            <a:noFill/>
            <a:miter lim="800000"/>
          </a:ln>
        </p:spPr>
        <p:txBody>
          <a:bodyPr>
            <a:spAutoFit/>
          </a:bodyPr>
          <a:lstStyle/>
          <a:p>
            <a:r>
              <a:rPr lang="zh-CN" sz="3200" b="1">
                <a:solidFill>
                  <a:srgbClr val="CC0000"/>
                </a:solidFill>
                <a:ea typeface="华文新魏" panose="02010800040101010101" pitchFamily="2" charset="-122"/>
              </a:rPr>
              <a:t>狄塞尔（德）</a:t>
            </a:r>
            <a:endParaRPr lang="zh-CN" sz="3200" b="1">
              <a:solidFill>
                <a:srgbClr val="CC0000"/>
              </a:solidFill>
              <a:ea typeface="华文新魏" panose="02010800040101010101" pitchFamily="2" charset="-122"/>
            </a:endParaRPr>
          </a:p>
        </p:txBody>
      </p:sp>
      <p:sp>
        <p:nvSpPr>
          <p:cNvPr id="43068" name="Rectangle 60"/>
          <p:cNvSpPr>
            <a:spLocks noChangeArrowheads="1"/>
          </p:cNvSpPr>
          <p:nvPr/>
        </p:nvSpPr>
        <p:spPr bwMode="auto">
          <a:xfrm>
            <a:off x="5943600" y="4114800"/>
            <a:ext cx="2662238" cy="579438"/>
          </a:xfrm>
          <a:prstGeom prst="rect">
            <a:avLst/>
          </a:prstGeom>
          <a:noFill/>
          <a:ln w="9525">
            <a:noFill/>
            <a:miter lim="800000"/>
          </a:ln>
        </p:spPr>
        <p:txBody>
          <a:bodyPr>
            <a:spAutoFit/>
          </a:bodyPr>
          <a:lstStyle/>
          <a:p>
            <a:pPr>
              <a:spcBef>
                <a:spcPct val="20000"/>
              </a:spcBef>
            </a:pPr>
            <a:r>
              <a:rPr lang="zh-CN" sz="3200" b="1">
                <a:solidFill>
                  <a:srgbClr val="CC0000"/>
                </a:solidFill>
                <a:ea typeface="华文新魏" panose="02010800040101010101" pitchFamily="2" charset="-122"/>
              </a:rPr>
              <a:t>柴油内燃机</a:t>
            </a:r>
            <a:endParaRPr lang="zh-CN" sz="3200" b="1">
              <a:solidFill>
                <a:srgbClr val="CC0000"/>
              </a:solidFill>
              <a:ea typeface="华文新魏" panose="02010800040101010101" pitchFamily="2" charset="-122"/>
            </a:endParaRPr>
          </a:p>
        </p:txBody>
      </p:sp>
      <p:sp>
        <p:nvSpPr>
          <p:cNvPr id="43069" name="Rectangle 61"/>
          <p:cNvSpPr>
            <a:spLocks noChangeArrowheads="1"/>
          </p:cNvSpPr>
          <p:nvPr/>
        </p:nvSpPr>
        <p:spPr bwMode="auto">
          <a:xfrm>
            <a:off x="685800" y="4648200"/>
            <a:ext cx="1219200" cy="641350"/>
          </a:xfrm>
          <a:prstGeom prst="rect">
            <a:avLst/>
          </a:prstGeom>
          <a:noFill/>
          <a:ln w="9525">
            <a:noFill/>
            <a:miter lim="800000"/>
          </a:ln>
        </p:spPr>
        <p:txBody>
          <a:bodyPr>
            <a:spAutoFit/>
          </a:bodyPr>
          <a:lstStyle/>
          <a:p>
            <a:r>
              <a:rPr lang="zh-CN" sz="3600" b="1">
                <a:solidFill>
                  <a:srgbClr val="0000FF"/>
                </a:solidFill>
                <a:latin typeface="华文新魏" panose="02010800040101010101" pitchFamily="2" charset="-122"/>
                <a:ea typeface="华文新魏" panose="02010800040101010101" pitchFamily="2" charset="-122"/>
              </a:rPr>
              <a:t>交通</a:t>
            </a:r>
            <a:endParaRPr lang="zh-CN" sz="3600" b="1">
              <a:solidFill>
                <a:srgbClr val="0000FF"/>
              </a:solidFill>
              <a:latin typeface="华文新魏" panose="02010800040101010101" pitchFamily="2" charset="-122"/>
              <a:ea typeface="华文新魏" panose="02010800040101010101" pitchFamily="2" charset="-122"/>
            </a:endParaRPr>
          </a:p>
        </p:txBody>
      </p:sp>
      <p:sp>
        <p:nvSpPr>
          <p:cNvPr id="43070" name="Text Box 62">
            <a:hlinkClick r:id="rId5" action="ppaction://hlinksldjump"/>
          </p:cNvPr>
          <p:cNvSpPr txBox="1">
            <a:spLocks noChangeArrowheads="1"/>
          </p:cNvSpPr>
          <p:nvPr/>
        </p:nvSpPr>
        <p:spPr bwMode="auto">
          <a:xfrm>
            <a:off x="4191000" y="4648200"/>
            <a:ext cx="3117850" cy="579438"/>
          </a:xfrm>
          <a:prstGeom prst="rect">
            <a:avLst/>
          </a:prstGeom>
          <a:noFill/>
          <a:ln w="9525">
            <a:noFill/>
            <a:miter lim="800000"/>
          </a:ln>
        </p:spPr>
        <p:txBody>
          <a:bodyPr>
            <a:spAutoFit/>
          </a:bodyPr>
          <a:lstStyle/>
          <a:p>
            <a:pPr>
              <a:spcBef>
                <a:spcPct val="50000"/>
              </a:spcBef>
            </a:pPr>
            <a:r>
              <a:rPr lang="zh-CN" sz="3200" b="1">
                <a:solidFill>
                  <a:srgbClr val="CC0000"/>
                </a:solidFill>
                <a:ea typeface="华文新魏" panose="02010800040101010101" pitchFamily="2" charset="-122"/>
                <a:hlinkClick action="ppaction://noaction"/>
              </a:rPr>
              <a:t>汽车、飞机</a:t>
            </a:r>
            <a:endParaRPr lang="zh-CN" sz="3200" b="1">
              <a:solidFill>
                <a:srgbClr val="CC0000"/>
              </a:solidFill>
              <a:ea typeface="华文新魏" panose="02010800040101010101" pitchFamily="2" charset="-122"/>
            </a:endParaRPr>
          </a:p>
        </p:txBody>
      </p:sp>
      <p:sp>
        <p:nvSpPr>
          <p:cNvPr id="43071" name="Rectangle 63"/>
          <p:cNvSpPr>
            <a:spLocks noChangeArrowheads="1"/>
          </p:cNvSpPr>
          <p:nvPr/>
        </p:nvSpPr>
        <p:spPr bwMode="auto">
          <a:xfrm>
            <a:off x="685800" y="5334000"/>
            <a:ext cx="1219200" cy="641350"/>
          </a:xfrm>
          <a:prstGeom prst="rect">
            <a:avLst/>
          </a:prstGeom>
          <a:noFill/>
          <a:ln w="9525">
            <a:noFill/>
            <a:miter lim="800000"/>
          </a:ln>
        </p:spPr>
        <p:txBody>
          <a:bodyPr>
            <a:spAutoFit/>
          </a:bodyPr>
          <a:lstStyle/>
          <a:p>
            <a:r>
              <a:rPr lang="zh-CN" sz="3600" b="1">
                <a:solidFill>
                  <a:srgbClr val="0000FF"/>
                </a:solidFill>
                <a:latin typeface="华文新魏" panose="02010800040101010101" pitchFamily="2" charset="-122"/>
                <a:ea typeface="华文新魏" panose="02010800040101010101" pitchFamily="2" charset="-122"/>
              </a:rPr>
              <a:t>化学</a:t>
            </a:r>
            <a:endParaRPr lang="zh-CN" sz="3600" b="1">
              <a:solidFill>
                <a:srgbClr val="0000FF"/>
              </a:solidFill>
              <a:latin typeface="华文新魏" panose="02010800040101010101" pitchFamily="2" charset="-122"/>
              <a:ea typeface="华文新魏" panose="02010800040101010101" pitchFamily="2" charset="-122"/>
            </a:endParaRPr>
          </a:p>
        </p:txBody>
      </p:sp>
      <p:sp>
        <p:nvSpPr>
          <p:cNvPr id="36922" name="Text Box 64">
            <a:hlinkClick r:id="rId6" action="ppaction://hlinksldjump"/>
          </p:cNvPr>
          <p:cNvSpPr txBox="1">
            <a:spLocks noChangeArrowheads="1"/>
          </p:cNvSpPr>
          <p:nvPr/>
        </p:nvSpPr>
        <p:spPr bwMode="auto">
          <a:xfrm>
            <a:off x="2209800" y="5486400"/>
            <a:ext cx="6400800" cy="579438"/>
          </a:xfrm>
          <a:prstGeom prst="rect">
            <a:avLst/>
          </a:prstGeom>
          <a:noFill/>
          <a:ln w="9525">
            <a:noFill/>
            <a:miter lim="800000"/>
          </a:ln>
        </p:spPr>
        <p:txBody>
          <a:bodyPr anchor="ctr"/>
          <a:lstStyle/>
          <a:p>
            <a:endParaRPr lang="zh-CN" altLang="zh-CN" sz="2800" b="1">
              <a:solidFill>
                <a:srgbClr val="CC0000"/>
              </a:solidFill>
              <a:ea typeface="华文新魏" pitchFamily="2" charset="-122"/>
            </a:endParaRPr>
          </a:p>
        </p:txBody>
      </p:sp>
      <p:sp>
        <p:nvSpPr>
          <p:cNvPr id="43073" name="Rectangle 65"/>
          <p:cNvSpPr>
            <a:spLocks noChangeArrowheads="1"/>
          </p:cNvSpPr>
          <p:nvPr/>
        </p:nvSpPr>
        <p:spPr bwMode="auto">
          <a:xfrm>
            <a:off x="2133600" y="5181600"/>
            <a:ext cx="6553200" cy="946150"/>
          </a:xfrm>
          <a:prstGeom prst="rect">
            <a:avLst/>
          </a:prstGeom>
          <a:noFill/>
          <a:ln w="9525">
            <a:noFill/>
            <a:miter lim="800000"/>
          </a:ln>
        </p:spPr>
        <p:txBody>
          <a:bodyPr>
            <a:spAutoFit/>
          </a:bodyPr>
          <a:lstStyle/>
          <a:p>
            <a:r>
              <a:rPr lang="zh-CN" sz="2800" b="1">
                <a:solidFill>
                  <a:srgbClr val="CC0000"/>
                </a:solidFill>
                <a:ea typeface="华文新魏" panose="02010800040101010101" pitchFamily="2" charset="-122"/>
                <a:hlinkClick action="ppaction://noaction"/>
              </a:rPr>
              <a:t>有机化肥、人工合成燃料、合成橡胶、合成油漆、塑料、炸药</a:t>
            </a:r>
            <a:endParaRPr lang="zh-CN" sz="2800" b="1">
              <a:solidFill>
                <a:srgbClr val="CC0000"/>
              </a:solidFill>
              <a:ea typeface="华文新魏" pitchFamily="2" charset="-122"/>
            </a:endParaRPr>
          </a:p>
        </p:txBody>
      </p:sp>
      <p:sp>
        <p:nvSpPr>
          <p:cNvPr id="43074" name="Text Box 66">
            <a:hlinkClick action="ppaction://noaction"/>
          </p:cNvPr>
          <p:cNvSpPr txBox="1">
            <a:spLocks noChangeArrowheads="1"/>
          </p:cNvSpPr>
          <p:nvPr/>
        </p:nvSpPr>
        <p:spPr bwMode="auto">
          <a:xfrm>
            <a:off x="3924300" y="6092825"/>
            <a:ext cx="2503488" cy="581025"/>
          </a:xfrm>
          <a:prstGeom prst="rect">
            <a:avLst/>
          </a:prstGeom>
          <a:noFill/>
          <a:ln w="9525">
            <a:noFill/>
            <a:miter lim="800000"/>
          </a:ln>
        </p:spPr>
        <p:txBody>
          <a:bodyPr anchor="ctr"/>
          <a:lstStyle/>
          <a:p>
            <a:r>
              <a:rPr lang="zh-CN" sz="3600" b="1">
                <a:solidFill>
                  <a:srgbClr val="0000FF"/>
                </a:solidFill>
                <a:latin typeface="华文新魏" panose="02010800040101010101" pitchFamily="2" charset="-122"/>
                <a:ea typeface="华文新魏" panose="02010800040101010101" pitchFamily="2" charset="-122"/>
                <a:hlinkClick action="ppaction://noaction"/>
              </a:rPr>
              <a:t>钢铁工业</a:t>
            </a:r>
            <a:endParaRPr lang="zh-CN" sz="3600" b="1">
              <a:solidFill>
                <a:srgbClr val="0000FF"/>
              </a:solidFill>
              <a:latin typeface="华文新魏" panose="02010800040101010101" pitchFamily="2" charset="-122"/>
              <a:ea typeface="华文新魏" panose="02010800040101010101" pitchFamily="2" charset="-122"/>
            </a:endParaRPr>
          </a:p>
        </p:txBody>
      </p:sp>
      <p:sp>
        <p:nvSpPr>
          <p:cNvPr id="24" name="Text Box 2"/>
          <p:cNvSpPr txBox="1"/>
          <p:nvPr/>
        </p:nvSpPr>
        <p:spPr>
          <a:xfrm>
            <a:off x="0" y="0"/>
            <a:ext cx="9144000" cy="584775"/>
          </a:xfrm>
          <a:prstGeom prst="rect">
            <a:avLst/>
          </a:prstGeom>
          <a:solidFill>
            <a:srgbClr val="0070C0"/>
          </a:solidFill>
          <a:ln w="9525">
            <a:noFill/>
          </a:ln>
        </p:spPr>
        <p:txBody>
          <a:bodyPr>
            <a:spAutoFit/>
          </a:bodyPr>
          <a:lstStyle/>
          <a:p>
            <a:pPr fontAlgn="auto">
              <a:spcBef>
                <a:spcPct val="0"/>
              </a:spcBef>
              <a:spcAft>
                <a:spcPct val="0"/>
              </a:spcAft>
              <a:defRPr/>
            </a:pPr>
            <a:r>
              <a:rPr lang="zh-CN" altLang="en-US" sz="3200" noProof="1" smtClean="0">
                <a:solidFill>
                  <a:srgbClr val="FFFF00"/>
                </a:solidFill>
                <a:effectLst>
                  <a:outerShdw blurRad="38100" dist="38100" dir="2700000">
                    <a:srgbClr val="000000"/>
                  </a:outerShdw>
                </a:effectLst>
                <a:latin typeface="+mn-lt"/>
                <a:ea typeface="黑体" panose="02010609060101010101" pitchFamily="49" charset="-122"/>
              </a:rPr>
              <a:t>世界市场的形成：三、第二</a:t>
            </a:r>
            <a:r>
              <a:rPr lang="zh-CN" altLang="en-US" sz="3200" noProof="1">
                <a:solidFill>
                  <a:srgbClr val="FFFF00"/>
                </a:solidFill>
                <a:effectLst>
                  <a:outerShdw blurRad="38100" dist="38100" dir="2700000">
                    <a:srgbClr val="000000"/>
                  </a:outerShdw>
                </a:effectLst>
                <a:latin typeface="+mn-lt"/>
                <a:ea typeface="黑体" panose="02010609060101010101" pitchFamily="49" charset="-122"/>
              </a:rPr>
              <a:t>次</a:t>
            </a:r>
            <a:r>
              <a:rPr lang="zh-CN" altLang="en-US" sz="3200" noProof="1" smtClean="0">
                <a:solidFill>
                  <a:srgbClr val="FFFF00"/>
                </a:solidFill>
                <a:effectLst>
                  <a:outerShdw blurRad="38100" dist="38100" dir="2700000">
                    <a:srgbClr val="000000"/>
                  </a:outerShdw>
                </a:effectLst>
                <a:latin typeface="+mn-lt"/>
                <a:ea typeface="黑体" panose="02010609060101010101" pitchFamily="49" charset="-122"/>
              </a:rPr>
              <a:t>工业革命</a:t>
            </a:r>
            <a:endParaRPr lang="zh-CN" altLang="en-US" sz="3200" noProof="1">
              <a:solidFill>
                <a:srgbClr val="FFFF00"/>
              </a:solidFill>
              <a:effectLst>
                <a:outerShdw blurRad="38100" dist="38100" dir="2700000">
                  <a:srgbClr val="000000"/>
                </a:outerShdw>
              </a:effectLst>
              <a:latin typeface="+mn-lt"/>
              <a:ea typeface="黑体" panose="02010609060101010101" pitchFamily="49" charset="-122"/>
            </a:endParaRPr>
          </a:p>
        </p:txBody>
      </p:sp>
    </p:spTree>
  </p:cSld>
  <p:clrMapOvr>
    <a:masterClrMapping/>
  </p:clrMapOvr>
  <p:transition>
    <p:blinds dir="vert"/>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4450" name="标题 1"/>
          <p:cNvSpPr>
            <a:spLocks noGrp="1"/>
          </p:cNvSpPr>
          <p:nvPr>
            <p:ph type="title"/>
          </p:nvPr>
        </p:nvSpPr>
        <p:spPr>
          <a:xfrm>
            <a:off x="0" y="0"/>
            <a:ext cx="9144000" cy="739775"/>
          </a:xfrm>
          <a:solidFill>
            <a:schemeClr val="tx1"/>
          </a:solidFill>
        </p:spPr>
        <p:txBody>
          <a:bodyPr rtlCol="0">
            <a:normAutofit/>
          </a:bodyPr>
          <a:lstStyle/>
          <a:p>
            <a:pPr eaLnBrk="1" fontAlgn="auto" hangingPunct="1">
              <a:spcAft>
                <a:spcPct val="0"/>
              </a:spcAft>
              <a:defRPr/>
            </a:pPr>
            <a:r>
              <a:rPr lang="zh-CN" altLang="zh-CN" sz="28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资本主义发展阶段对世界市场的影响</a:t>
            </a:r>
            <a:endParaRPr lang="zh-CN" altLang="en-US" sz="28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aphicFrame>
        <p:nvGraphicFramePr>
          <p:cNvPr id="4" name="表格 3"/>
          <p:cNvGraphicFramePr>
            <a:graphicFrameLocks noGrp="1"/>
          </p:cNvGraphicFramePr>
          <p:nvPr/>
        </p:nvGraphicFramePr>
        <p:xfrm>
          <a:off x="153988" y="768350"/>
          <a:ext cx="8893289" cy="5870797"/>
        </p:xfrm>
        <a:graphic>
          <a:graphicData uri="http://schemas.openxmlformats.org/drawingml/2006/table">
            <a:tbl>
              <a:tblPr/>
              <a:tblGrid>
                <a:gridCol w="1482215"/>
                <a:gridCol w="1482215"/>
                <a:gridCol w="1482215"/>
                <a:gridCol w="1482215"/>
                <a:gridCol w="1634662"/>
                <a:gridCol w="1329767"/>
              </a:tblGrid>
              <a:tr h="903200">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时期</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推动因素</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主要资本</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显著特点</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主要途径</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世界市场</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形成进程</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r>
              <a:tr h="1354799">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工场手工业时期　</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新航路开辟和殖民扩张</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商业资本</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sz="2000" b="1" kern="100">
                          <a:solidFill>
                            <a:srgbClr val="FF0000"/>
                          </a:solidFill>
                          <a:latin typeface="黑体" panose="02010609060101010101" pitchFamily="49" charset="-122"/>
                          <a:ea typeface="黑体" panose="02010609060101010101" pitchFamily="49" charset="-122"/>
                          <a:cs typeface="Times New Roman" panose="02020603050405020304"/>
                        </a:rPr>
                        <a:t>暴力手段残酷掠夺</a:t>
                      </a:r>
                      <a:endParaRPr lang="zh-CN" sz="2000" b="1" kern="100">
                        <a:solidFill>
                          <a:srgbClr val="FF0000"/>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殖民扩张与掠夺　</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sz="2000" b="1" kern="100">
                          <a:solidFill>
                            <a:srgbClr val="FF0000"/>
                          </a:solidFill>
                          <a:latin typeface="黑体" panose="02010609060101010101" pitchFamily="49" charset="-122"/>
                          <a:ea typeface="黑体" panose="02010609060101010101" pitchFamily="49" charset="-122"/>
                          <a:cs typeface="Times New Roman" panose="02020603050405020304"/>
                        </a:rPr>
                        <a:t>出现阶段</a:t>
                      </a:r>
                      <a:endParaRPr lang="zh-CN" sz="2000" b="1" kern="100">
                        <a:solidFill>
                          <a:srgbClr val="FF0000"/>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6399">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自由资本主义时期</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工业革命</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工业资本</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sz="2000" b="1" kern="100">
                          <a:solidFill>
                            <a:srgbClr val="FF0000"/>
                          </a:solidFill>
                          <a:latin typeface="黑体" panose="02010609060101010101" pitchFamily="49" charset="-122"/>
                          <a:ea typeface="黑体" panose="02010609060101010101" pitchFamily="49" charset="-122"/>
                          <a:cs typeface="Times New Roman" panose="02020603050405020304"/>
                        </a:rPr>
                        <a:t>凭工业优势输出商品，扩大市场</a:t>
                      </a:r>
                      <a:endParaRPr lang="zh-CN" sz="2000" b="1" kern="100">
                        <a:solidFill>
                          <a:srgbClr val="FF0000"/>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武力与不平等贸易结合</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altLang="en-US" sz="2000" b="1" kern="100" smtClean="0">
                          <a:solidFill>
                            <a:srgbClr val="FF0000"/>
                          </a:solidFill>
                          <a:latin typeface="黑体" panose="02010609060101010101" pitchFamily="49" charset="-122"/>
                          <a:ea typeface="黑体" panose="02010609060101010101" pitchFamily="49" charset="-122"/>
                          <a:cs typeface="Times New Roman" panose="02020603050405020304"/>
                        </a:rPr>
                        <a:t>初步</a:t>
                      </a:r>
                      <a:r>
                        <a:rPr lang="zh-CN" sz="2000" b="1" kern="100" smtClean="0">
                          <a:solidFill>
                            <a:srgbClr val="FF0000"/>
                          </a:solidFill>
                          <a:latin typeface="黑体" panose="02010609060101010101" pitchFamily="49" charset="-122"/>
                          <a:ea typeface="黑体" panose="02010609060101010101" pitchFamily="49" charset="-122"/>
                          <a:cs typeface="Times New Roman" panose="02020603050405020304"/>
                        </a:rPr>
                        <a:t>形成</a:t>
                      </a:r>
                      <a:endParaRPr lang="zh-CN" sz="2000" b="1" kern="100">
                        <a:solidFill>
                          <a:srgbClr val="FF0000"/>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6399">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垄断资本主义时期</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第二次工业革命</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垄断资本</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sz="2000" b="1" kern="100">
                          <a:solidFill>
                            <a:srgbClr val="FF0000"/>
                          </a:solidFill>
                          <a:latin typeface="黑体" panose="02010609060101010101" pitchFamily="49" charset="-122"/>
                          <a:ea typeface="黑体" panose="02010609060101010101" pitchFamily="49" charset="-122"/>
                          <a:cs typeface="Times New Roman" panose="02020603050405020304"/>
                        </a:rPr>
                        <a:t>凭资本在经济上控制世界市场</a:t>
                      </a:r>
                      <a:endParaRPr lang="zh-CN" sz="2000" b="1" kern="100">
                        <a:solidFill>
                          <a:srgbClr val="FF0000"/>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sz="2000" b="1" kern="100">
                          <a:solidFill>
                            <a:schemeClr val="tx1"/>
                          </a:solidFill>
                          <a:latin typeface="黑体" panose="02010609060101010101" pitchFamily="49" charset="-122"/>
                          <a:ea typeface="黑体" panose="02010609060101010101" pitchFamily="49" charset="-122"/>
                          <a:cs typeface="Times New Roman" panose="02020603050405020304"/>
                        </a:rPr>
                        <a:t>武力与资本输出相结合瓜分世界</a:t>
                      </a:r>
                      <a:endParaRPr lang="zh-CN" sz="2000" b="1" kern="100">
                        <a:solidFill>
                          <a:schemeClr val="tx1"/>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pPr>
                      <a:r>
                        <a:rPr lang="zh-CN" sz="2000" b="1" kern="100">
                          <a:solidFill>
                            <a:srgbClr val="FF0000"/>
                          </a:solidFill>
                          <a:latin typeface="黑体" panose="02010609060101010101" pitchFamily="49" charset="-122"/>
                          <a:ea typeface="黑体" panose="02010609060101010101" pitchFamily="49" charset="-122"/>
                          <a:cs typeface="Times New Roman" panose="02020603050405020304"/>
                        </a:rPr>
                        <a:t>最终形成</a:t>
                      </a:r>
                      <a:endParaRPr lang="zh-CN" sz="2000" b="1" kern="100">
                        <a:solidFill>
                          <a:srgbClr val="FF0000"/>
                        </a:solidFill>
                        <a:latin typeface="黑体" panose="02010609060101010101" pitchFamily="49" charset="-122"/>
                        <a:ea typeface="黑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4"/>
          <p:cNvSpPr>
            <a:spLocks noChangeArrowheads="1"/>
          </p:cNvSpPr>
          <p:nvPr/>
        </p:nvSpPr>
        <p:spPr bwMode="auto">
          <a:xfrm>
            <a:off x="0" y="1643050"/>
            <a:ext cx="9177337" cy="3785652"/>
          </a:xfrm>
          <a:prstGeom prst="rect">
            <a:avLst/>
          </a:prstGeom>
          <a:solidFill>
            <a:srgbClr val="002060"/>
          </a:solidFill>
          <a:ln w="9525">
            <a:noFill/>
            <a:miter lim="800000"/>
          </a:ln>
        </p:spPr>
        <p:txBody>
          <a:bodyPr wrap="square">
            <a:spAutoFit/>
          </a:bodyPr>
          <a:lstStyle/>
          <a:p>
            <a:pPr>
              <a:buFont typeface="Arial" panose="020b0604020202020204" pitchFamily="34" charset="0"/>
              <a:buNone/>
            </a:pPr>
            <a:r>
              <a:rPr lang="zh-CN" altLang="en-US" sz="4000" smtClean="0">
                <a:solidFill>
                  <a:srgbClr val="FFFF00"/>
                </a:solidFill>
                <a:latin typeface="黑体" panose="02010609060101010101" pitchFamily="49" charset="-122"/>
                <a:ea typeface="黑体" panose="02010609060101010101" pitchFamily="49" charset="-122"/>
                <a:sym typeface="黑体" panose="02010609060101010101" pitchFamily="49" charset="-122"/>
              </a:rPr>
              <a:t>    新航路的开辟及欧洲人的殖民扩张，使商业贸易发生了巨大变革。商业贸易中心转移，新型商业经营方式出现，商品流通的数量和品种增多，国际贸易格局变化，国际贸易的规模不断扩大。</a:t>
            </a:r>
            <a:endParaRPr lang="en-US" altLang="zh-CN" sz="4000" smtClean="0">
              <a:solidFill>
                <a:srgbClr val="FFFF00"/>
              </a:solidFill>
              <a:latin typeface="黑体" panose="02010609060101010101" pitchFamily="49" charset="-122"/>
              <a:ea typeface="黑体" panose="02010609060101010101" pitchFamily="49" charset="-122"/>
              <a:sym typeface="黑体" panose="02010609060101010101" pitchFamily="49" charset="-122"/>
            </a:endParaRPr>
          </a:p>
          <a:p>
            <a:pPr>
              <a:buFont typeface="Arial" panose="020b0604020202020204" pitchFamily="34" charset="0"/>
              <a:buNone/>
            </a:pPr>
            <a:r>
              <a:rPr lang="en-US" altLang="zh-CN" sz="4000" smtClean="0">
                <a:solidFill>
                  <a:srgbClr val="FFFF00"/>
                </a:solidFill>
                <a:latin typeface="黑体" panose="02010609060101010101" pitchFamily="49" charset="-122"/>
                <a:ea typeface="黑体" panose="02010609060101010101" pitchFamily="49" charset="-122"/>
                <a:sym typeface="黑体" panose="02010609060101010101" pitchFamily="49" charset="-122"/>
              </a:rPr>
              <a:t>——《</a:t>
            </a:r>
            <a:r>
              <a:rPr lang="zh-CN" altLang="en-US" sz="4000" smtClean="0">
                <a:solidFill>
                  <a:srgbClr val="FFFF00"/>
                </a:solidFill>
                <a:latin typeface="黑体" panose="02010609060101010101" pitchFamily="49" charset="-122"/>
                <a:ea typeface="黑体" panose="02010609060101010101" pitchFamily="49" charset="-122"/>
                <a:sym typeface="黑体" panose="02010609060101010101" pitchFamily="49" charset="-122"/>
              </a:rPr>
              <a:t>经济与社会生活</a:t>
            </a:r>
            <a:r>
              <a:rPr lang="en-US" altLang="zh-CN" sz="4000" smtClean="0">
                <a:solidFill>
                  <a:srgbClr val="FFFF00"/>
                </a:solidFill>
                <a:latin typeface="黑体" panose="02010609060101010101" pitchFamily="49" charset="-122"/>
                <a:ea typeface="黑体" panose="02010609060101010101" pitchFamily="49" charset="-122"/>
                <a:sym typeface="黑体" panose="02010609060101010101" pitchFamily="49" charset="-122"/>
              </a:rPr>
              <a:t>》</a:t>
            </a:r>
            <a:endParaRPr lang="en-US" altLang="zh-CN" sz="4000">
              <a:solidFill>
                <a:srgbClr val="FFFF00"/>
              </a:solidFill>
              <a:latin typeface="黑体" panose="02010609060101010101" pitchFamily="49" charset="-122"/>
              <a:ea typeface="黑体" panose="02010609060101010101" pitchFamily="49" charset="-122"/>
              <a:sym typeface="黑体" panose="02010609060101010101" pitchFamily="49"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57158" y="1857364"/>
            <a:ext cx="1285884" cy="584775"/>
          </a:xfrm>
          <a:prstGeom prst="rect">
            <a:avLst/>
          </a:prstGeom>
          <a:solidFill>
            <a:schemeClr val="accent1"/>
          </a:solidFill>
        </p:spPr>
        <p:txBody>
          <a:bodyPr wrap="square">
            <a:spAutoFit/>
          </a:bodyPr>
          <a:lstStyle/>
          <a:p>
            <a:pPr algn="ctr"/>
            <a:r>
              <a:rPr lang="zh-CN" altLang="en-US" sz="3200" b="1" smtClean="0">
                <a:solidFill>
                  <a:srgbClr val="FFFF00"/>
                </a:solidFill>
                <a:effectLst>
                  <a:outerShdw blurRad="38100" dist="38100" dir="2700000" algn="tl">
                    <a:srgbClr val="000000">
                      <a:alpha val="43137"/>
                    </a:srgbClr>
                  </a:outerShdw>
                </a:effectLst>
              </a:rPr>
              <a:t>欧洲</a:t>
            </a:r>
            <a:endParaRPr lang="zh-CN" altLang="en-US" sz="3200" b="1">
              <a:solidFill>
                <a:srgbClr val="FFFF00"/>
              </a:solidFill>
              <a:effectLst>
                <a:outerShdw blurRad="38100" dist="38100" dir="2700000" algn="tl">
                  <a:srgbClr val="000000">
                    <a:alpha val="43137"/>
                  </a:srgbClr>
                </a:outerShdw>
              </a:effectLst>
            </a:endParaRPr>
          </a:p>
        </p:txBody>
      </p:sp>
      <p:sp>
        <p:nvSpPr>
          <p:cNvPr id="9" name="矩形 8"/>
          <p:cNvSpPr/>
          <p:nvPr/>
        </p:nvSpPr>
        <p:spPr>
          <a:xfrm>
            <a:off x="0" y="785794"/>
            <a:ext cx="9144000" cy="521970"/>
          </a:xfrm>
          <a:prstGeom prst="rect">
            <a:avLst/>
          </a:prstGeom>
        </p:spPr>
        <p:txBody>
          <a:bodyPr>
            <a:spAutoFit/>
          </a:bodyPr>
          <a:lstStyle/>
          <a:p>
            <a:pPr>
              <a:defRPr/>
            </a:pPr>
            <a:r>
              <a:rPr lang="zh-CN" altLang="en-US" sz="2800" b="1">
                <a:solidFill>
                  <a:srgbClr val="C00000"/>
                </a:solidFill>
                <a:latin typeface="黑体" panose="02010609060101010101" pitchFamily="49" charset="-122"/>
                <a:ea typeface="黑体" panose="02010609060101010101" pitchFamily="49" charset="-122"/>
              </a:rPr>
              <a:t>导学</a:t>
            </a:r>
            <a:r>
              <a:rPr lang="zh-CN" altLang="en-US" sz="2800" b="1" smtClean="0">
                <a:solidFill>
                  <a:srgbClr val="C00000"/>
                </a:solidFill>
                <a:latin typeface="黑体" panose="02010609060101010101" pitchFamily="49" charset="-122"/>
                <a:ea typeface="黑体" panose="02010609060101010101" pitchFamily="49" charset="-122"/>
              </a:rPr>
              <a:t>问题</a:t>
            </a:r>
            <a:r>
              <a:rPr lang="en-US" altLang="zh-CN" sz="2800" b="1" smtClean="0">
                <a:solidFill>
                  <a:srgbClr val="C00000"/>
                </a:solidFill>
                <a:latin typeface="黑体" panose="02010609060101010101" pitchFamily="49" charset="-122"/>
                <a:ea typeface="黑体" panose="02010609060101010101" pitchFamily="49" charset="-122"/>
              </a:rPr>
              <a:t>:43</a:t>
            </a:r>
            <a:r>
              <a:rPr lang="zh-CN" altLang="en-US" sz="2800" b="1" smtClean="0">
                <a:solidFill>
                  <a:srgbClr val="C00000"/>
                </a:solidFill>
                <a:latin typeface="黑体" panose="02010609060101010101" pitchFamily="49" charset="-122"/>
                <a:ea typeface="黑体" panose="02010609060101010101" pitchFamily="49" charset="-122"/>
              </a:rPr>
              <a:t>页第二目找出</a:t>
            </a:r>
            <a:r>
              <a:rPr lang="zh-CN" altLang="en-US" sz="2800" b="1" smtClean="0">
                <a:latin typeface="+mn-ea"/>
                <a:ea typeface="+mn-ea"/>
              </a:rPr>
              <a:t>新航路开辟对欧洲的影响</a:t>
            </a:r>
            <a:endParaRPr lang="zh-CN" altLang="en-US" sz="2800" b="1">
              <a:latin typeface="+mn-ea"/>
              <a:ea typeface="+mn-ea"/>
            </a:endParaRPr>
          </a:p>
        </p:txBody>
      </p:sp>
      <p:sp>
        <p:nvSpPr>
          <p:cNvPr id="11" name="TextBox 10"/>
          <p:cNvSpPr txBox="1">
            <a:spLocks noChangeArrowheads="1"/>
          </p:cNvSpPr>
          <p:nvPr/>
        </p:nvSpPr>
        <p:spPr bwMode="auto">
          <a:xfrm>
            <a:off x="1857356" y="1857364"/>
            <a:ext cx="6929486" cy="523220"/>
          </a:xfrm>
          <a:prstGeom prst="rect">
            <a:avLst/>
          </a:prstGeom>
          <a:noFill/>
          <a:ln w="9525">
            <a:noFill/>
            <a:miter lim="800000"/>
          </a:ln>
        </p:spPr>
        <p:txBody>
          <a:bodyPr wrap="square">
            <a:spAutoFit/>
          </a:bodyPr>
          <a:lstStyle/>
          <a:p>
            <a:pPr>
              <a:spcBef>
                <a:spcPct val="0"/>
              </a:spcBef>
            </a:pPr>
            <a:r>
              <a:rPr lang="zh-CN" altLang="en-US" sz="2800">
                <a:solidFill>
                  <a:srgbClr val="0000CC"/>
                </a:solidFill>
                <a:latin typeface="黑体" panose="02010609060101010101" pitchFamily="49" charset="-122"/>
                <a:ea typeface="黑体" panose="02010609060101010101" pitchFamily="49" charset="-122"/>
              </a:rPr>
              <a:t>引发了</a:t>
            </a:r>
            <a:r>
              <a:rPr lang="zh-CN" altLang="en-US" sz="2800">
                <a:solidFill>
                  <a:srgbClr val="FF0000"/>
                </a:solidFill>
                <a:latin typeface="黑体" panose="02010609060101010101" pitchFamily="49" charset="-122"/>
                <a:ea typeface="黑体" panose="02010609060101010101" pitchFamily="49" charset="-122"/>
              </a:rPr>
              <a:t>商业革命和价格革命，西欧崛起</a:t>
            </a:r>
            <a:endParaRPr lang="zh-CN" altLang="en-US" sz="2800">
              <a:solidFill>
                <a:srgbClr val="FF0000"/>
              </a:solidFill>
              <a:latin typeface="黑体" panose="02010609060101010101" pitchFamily="49" charset="-122"/>
              <a:ea typeface="黑体" panose="02010609060101010101" pitchFamily="49" charset="-122"/>
            </a:endParaRPr>
          </a:p>
        </p:txBody>
      </p:sp>
      <p:sp>
        <p:nvSpPr>
          <p:cNvPr id="12" name="矩形 11"/>
          <p:cNvSpPr/>
          <p:nvPr/>
        </p:nvSpPr>
        <p:spPr>
          <a:xfrm>
            <a:off x="428596" y="2500306"/>
            <a:ext cx="8501122" cy="3108543"/>
          </a:xfrm>
          <a:prstGeom prst="rect">
            <a:avLst/>
          </a:prstGeom>
        </p:spPr>
        <p:txBody>
          <a:bodyPr wrap="square">
            <a:spAutoFit/>
          </a:bodyPr>
          <a:lstStyle/>
          <a:p>
            <a:pPr eaLnBrk="0" hangingPunct="0">
              <a:spcBef>
                <a:spcPct val="0"/>
              </a:spcBef>
            </a:pPr>
            <a:r>
              <a:rPr lang="zh-CN" altLang="en-US" sz="2800" smtClean="0">
                <a:solidFill>
                  <a:srgbClr val="0000CC"/>
                </a:solidFill>
                <a:latin typeface="黑体" panose="02010609060101010101" pitchFamily="49" charset="-122"/>
                <a:ea typeface="黑体" panose="02010609060101010101" pitchFamily="49" charset="-122"/>
              </a:rPr>
              <a:t>商业革命：</a:t>
            </a:r>
            <a:endParaRPr lang="en-US" altLang="zh-CN" sz="2800" smtClean="0">
              <a:solidFill>
                <a:srgbClr val="0000CC"/>
              </a:solidFill>
              <a:latin typeface="黑体" panose="02010609060101010101" pitchFamily="49" charset="-122"/>
              <a:ea typeface="黑体" panose="02010609060101010101" pitchFamily="49" charset="-122"/>
            </a:endParaRPr>
          </a:p>
          <a:p>
            <a:pPr eaLnBrk="0" hangingPunct="0">
              <a:spcBef>
                <a:spcPct val="0"/>
              </a:spcBef>
            </a:pPr>
            <a:r>
              <a:rPr lang="zh-CN" altLang="en-US" sz="2800" b="1" smtClean="0">
                <a:solidFill>
                  <a:srgbClr val="0000CC"/>
                </a:solidFill>
                <a:latin typeface="楷体_GB2312" pitchFamily="49" charset="-122"/>
                <a:ea typeface="楷体_GB2312" pitchFamily="49" charset="-122"/>
              </a:rPr>
              <a:t>①</a:t>
            </a:r>
            <a:r>
              <a:rPr lang="zh-CN" altLang="en-US" sz="2800" b="1" smtClean="0">
                <a:solidFill>
                  <a:srgbClr val="FF0000"/>
                </a:solidFill>
                <a:latin typeface="楷体_GB2312" pitchFamily="49" charset="-122"/>
                <a:ea typeface="楷体_GB2312" pitchFamily="49" charset="-122"/>
              </a:rPr>
              <a:t>商业范围扩大</a:t>
            </a:r>
            <a:r>
              <a:rPr lang="zh-CN" altLang="en-US" sz="2800" b="1" smtClean="0">
                <a:solidFill>
                  <a:srgbClr val="0000CC"/>
                </a:solidFill>
                <a:latin typeface="楷体_GB2312" pitchFamily="49" charset="-122"/>
                <a:ea typeface="楷体_GB2312" pitchFamily="49" charset="-122"/>
              </a:rPr>
              <a:t>：在欧洲、亚洲、非洲、美洲之间建立了直接的商业联系。</a:t>
            </a:r>
            <a:endParaRPr lang="en-US" altLang="zh-CN" sz="2800" b="1" smtClean="0">
              <a:solidFill>
                <a:srgbClr val="0000CC"/>
              </a:solidFill>
              <a:latin typeface="楷体_GB2312" pitchFamily="49" charset="-122"/>
              <a:ea typeface="楷体_GB2312" pitchFamily="49" charset="-122"/>
            </a:endParaRPr>
          </a:p>
          <a:p>
            <a:pPr eaLnBrk="0" hangingPunct="0">
              <a:spcBef>
                <a:spcPct val="0"/>
              </a:spcBef>
            </a:pPr>
            <a:r>
              <a:rPr lang="zh-CN" altLang="en-US" sz="2800" b="1" smtClean="0">
                <a:solidFill>
                  <a:srgbClr val="0000CC"/>
                </a:solidFill>
                <a:latin typeface="楷体_GB2312" pitchFamily="49" charset="-122"/>
                <a:ea typeface="楷体_GB2312" pitchFamily="49" charset="-122"/>
              </a:rPr>
              <a:t>②主要</a:t>
            </a:r>
            <a:r>
              <a:rPr lang="zh-CN" altLang="en-US" sz="2800" b="1" smtClean="0">
                <a:solidFill>
                  <a:srgbClr val="FF0000"/>
                </a:solidFill>
                <a:latin typeface="楷体_GB2312" pitchFamily="49" charset="-122"/>
                <a:ea typeface="楷体_GB2312" pitchFamily="49" charset="-122"/>
              </a:rPr>
              <a:t>商路和国际贸易中心变化</a:t>
            </a:r>
            <a:r>
              <a:rPr lang="zh-CN" altLang="en-US" sz="2800" b="1" smtClean="0">
                <a:solidFill>
                  <a:srgbClr val="0000CC"/>
                </a:solidFill>
                <a:latin typeface="楷体_GB2312" pitchFamily="49" charset="-122"/>
                <a:ea typeface="楷体_GB2312" pitchFamily="49" charset="-122"/>
              </a:rPr>
              <a:t>：</a:t>
            </a:r>
            <a:r>
              <a:rPr lang="zh-CN" altLang="en-US" sz="2800" b="1" smtClean="0">
                <a:solidFill>
                  <a:srgbClr val="0000FF"/>
                </a:solidFill>
                <a:latin typeface="楷体_GB2312" pitchFamily="49" charset="-122"/>
                <a:ea typeface="楷体_GB2312" pitchFamily="49" charset="-122"/>
              </a:rPr>
              <a:t>欧洲的</a:t>
            </a:r>
            <a:r>
              <a:rPr lang="zh-CN" altLang="en-US" sz="2800" b="1" u="sng" smtClean="0">
                <a:solidFill>
                  <a:srgbClr val="0000FF"/>
                </a:solidFill>
                <a:latin typeface="楷体_GB2312" pitchFamily="49" charset="-122"/>
                <a:ea typeface="楷体_GB2312" pitchFamily="49" charset="-122"/>
              </a:rPr>
              <a:t>主要商路</a:t>
            </a:r>
            <a:r>
              <a:rPr lang="zh-CN" altLang="en-US" sz="2800" b="1" smtClean="0">
                <a:solidFill>
                  <a:srgbClr val="0000FF"/>
                </a:solidFill>
                <a:latin typeface="楷体_GB2312" pitchFamily="49" charset="-122"/>
                <a:ea typeface="楷体_GB2312" pitchFamily="49" charset="-122"/>
              </a:rPr>
              <a:t>和国际</a:t>
            </a:r>
            <a:r>
              <a:rPr lang="zh-CN" altLang="en-US" sz="2800" b="1" u="sng" smtClean="0">
                <a:solidFill>
                  <a:srgbClr val="0000FF"/>
                </a:solidFill>
                <a:latin typeface="楷体_GB2312" pitchFamily="49" charset="-122"/>
                <a:ea typeface="楷体_GB2312" pitchFamily="49" charset="-122"/>
              </a:rPr>
              <a:t>贸易中心</a:t>
            </a:r>
            <a:r>
              <a:rPr lang="zh-CN" altLang="en-US" sz="2800" b="1" smtClean="0">
                <a:solidFill>
                  <a:srgbClr val="0000FF"/>
                </a:solidFill>
                <a:latin typeface="楷体_GB2312" pitchFamily="49" charset="-122"/>
                <a:ea typeface="楷体_GB2312" pitchFamily="49" charset="-122"/>
              </a:rPr>
              <a:t>从地中海沿岸转移到</a:t>
            </a:r>
            <a:r>
              <a:rPr lang="zh-CN" altLang="en-US" sz="2800" b="1" u="sng" smtClean="0">
                <a:solidFill>
                  <a:srgbClr val="0000FF"/>
                </a:solidFill>
                <a:latin typeface="楷体_GB2312" pitchFamily="49" charset="-122"/>
                <a:ea typeface="楷体_GB2312" pitchFamily="49" charset="-122"/>
              </a:rPr>
              <a:t>大西洋沿岸</a:t>
            </a:r>
            <a:r>
              <a:rPr lang="zh-CN" altLang="en-US" sz="2800" b="1" smtClean="0">
                <a:solidFill>
                  <a:srgbClr val="0000FF"/>
                </a:solidFill>
                <a:latin typeface="楷体_GB2312" pitchFamily="49" charset="-122"/>
                <a:ea typeface="楷体_GB2312" pitchFamily="49" charset="-122"/>
              </a:rPr>
              <a:t>。（</a:t>
            </a:r>
            <a:r>
              <a:rPr lang="en-US" altLang="zh-CN" sz="2800" b="1" smtClean="0">
                <a:solidFill>
                  <a:srgbClr val="0000FF"/>
                </a:solidFill>
                <a:latin typeface="楷体_GB2312" pitchFamily="49" charset="-122"/>
                <a:ea typeface="楷体_GB2312" pitchFamily="49" charset="-122"/>
              </a:rPr>
              <a:t>16</a:t>
            </a:r>
            <a:r>
              <a:rPr lang="zh-CN" altLang="en-US" sz="2800" b="1" smtClean="0">
                <a:solidFill>
                  <a:srgbClr val="0000FF"/>
                </a:solidFill>
                <a:latin typeface="楷体_GB2312" pitchFamily="49" charset="-122"/>
                <a:ea typeface="楷体_GB2312" pitchFamily="49" charset="-122"/>
              </a:rPr>
              <a:t>世纪的里斯本、塞维尔到</a:t>
            </a:r>
            <a:r>
              <a:rPr lang="en-US" altLang="zh-CN" sz="2800" b="1" smtClean="0">
                <a:solidFill>
                  <a:srgbClr val="0000FF"/>
                </a:solidFill>
                <a:latin typeface="楷体_GB2312" pitchFamily="49" charset="-122"/>
                <a:ea typeface="楷体_GB2312" pitchFamily="49" charset="-122"/>
              </a:rPr>
              <a:t>17</a:t>
            </a:r>
            <a:r>
              <a:rPr lang="zh-CN" altLang="en-US" sz="2800" b="1" smtClean="0">
                <a:solidFill>
                  <a:srgbClr val="0000FF"/>
                </a:solidFill>
                <a:latin typeface="楷体_GB2312" pitchFamily="49" charset="-122"/>
                <a:ea typeface="楷体_GB2312" pitchFamily="49" charset="-122"/>
              </a:rPr>
              <a:t>世纪的阿姆斯特丹到</a:t>
            </a:r>
            <a:r>
              <a:rPr lang="en-US" altLang="zh-CN" sz="2800" b="1" smtClean="0">
                <a:solidFill>
                  <a:srgbClr val="0000FF"/>
                </a:solidFill>
                <a:latin typeface="楷体_GB2312" pitchFamily="49" charset="-122"/>
                <a:ea typeface="楷体_GB2312" pitchFamily="49" charset="-122"/>
              </a:rPr>
              <a:t>18</a:t>
            </a:r>
            <a:r>
              <a:rPr lang="zh-CN" altLang="en-US" sz="2800" b="1" smtClean="0">
                <a:solidFill>
                  <a:srgbClr val="0000FF"/>
                </a:solidFill>
                <a:latin typeface="楷体_GB2312" pitchFamily="49" charset="-122"/>
                <a:ea typeface="楷体_GB2312" pitchFamily="49" charset="-122"/>
              </a:rPr>
              <a:t>世纪后的伦敦）</a:t>
            </a:r>
            <a:r>
              <a:rPr lang="zh-CN" altLang="en-US" sz="2800" smtClean="0">
                <a:solidFill>
                  <a:srgbClr val="0000CC"/>
                </a:solidFill>
                <a:latin typeface="黑体" panose="02010609060101010101" pitchFamily="49" charset="-122"/>
                <a:ea typeface="黑体" panose="02010609060101010101" pitchFamily="49" charset="-122"/>
              </a:rPr>
              <a:t> </a:t>
            </a:r>
            <a:endParaRPr lang="zh-CN" altLang="en-US" sz="2800" smtClean="0">
              <a:solidFill>
                <a:srgbClr val="0000CC"/>
              </a:solidFill>
              <a:latin typeface="黑体" panose="02010609060101010101" pitchFamily="49" charset="-122"/>
              <a:ea typeface="黑体" panose="02010609060101010101" pitchFamily="49" charset="-122"/>
            </a:endParaRPr>
          </a:p>
        </p:txBody>
      </p:sp>
      <p:sp>
        <p:nvSpPr>
          <p:cNvPr id="7" name="Rectangle 2"/>
          <p:cNvSpPr>
            <a:spLocks noChangeArrowheads="1"/>
          </p:cNvSpPr>
          <p:nvPr/>
        </p:nvSpPr>
        <p:spPr bwMode="auto">
          <a:xfrm>
            <a:off x="0" y="0"/>
            <a:ext cx="9144000" cy="523220"/>
          </a:xfrm>
          <a:prstGeom prst="rect">
            <a:avLst/>
          </a:prstGeom>
          <a:solidFill>
            <a:srgbClr val="002060"/>
          </a:solidFill>
          <a:ln w="9525">
            <a:noFill/>
            <a:miter lim="800000"/>
          </a:ln>
        </p:spPr>
        <p:txBody>
          <a:bodyPr>
            <a:spAutoFit/>
          </a:bodyPr>
          <a:lstStyle/>
          <a:p>
            <a:pPr fontAlgn="auto">
              <a:spcBef>
                <a:spcPct val="0"/>
              </a:spcBef>
              <a:spcAft>
                <a:spcPct val="0"/>
              </a:spcAft>
              <a:defRPr/>
            </a:pPr>
            <a:r>
              <a:rPr kumimoji="1" lang="zh-CN" altLang="en-US" sz="2800" b="1" smtClean="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近代商业贸易的变化：一、贸易中心的转变</a:t>
            </a:r>
            <a:endParaRPr kumimoji="1" lang="zh-CN" altLang="en-US" sz="2800" b="1">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482" name="Rectangle 2"/>
          <p:cNvSpPr>
            <a:spLocks noGrp="1" noChangeArrowheads="1"/>
          </p:cNvSpPr>
          <p:nvPr>
            <p:ph type="title"/>
          </p:nvPr>
        </p:nvSpPr>
        <p:spPr>
          <a:xfrm>
            <a:off x="0" y="0"/>
            <a:ext cx="9144000" cy="562819"/>
          </a:xfrm>
          <a:solidFill>
            <a:schemeClr val="accent1"/>
          </a:solidFill>
        </p:spPr>
        <p:txBody>
          <a:bodyPr>
            <a:noAutofit/>
          </a:bodyPr>
          <a:lstStyle/>
          <a:p>
            <a:pPr eaLnBrk="1" hangingPunct="1"/>
            <a:r>
              <a:rPr lang="en-US" altLang="zh-CN" sz="36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36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重点解析</a:t>
            </a:r>
            <a:r>
              <a:rPr lang="en-US" altLang="zh-CN" sz="36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36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新航路开辟带给欧洲的变化</a:t>
            </a:r>
            <a:endParaRPr lang="zh-CN" altLang="en-US" sz="36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37891" name="Rectangle 3"/>
          <p:cNvSpPr>
            <a:spLocks noChangeArrowheads="1"/>
          </p:cNvSpPr>
          <p:nvPr/>
        </p:nvSpPr>
        <p:spPr bwMode="auto">
          <a:xfrm>
            <a:off x="685360" y="1175498"/>
            <a:ext cx="1067094" cy="991235"/>
          </a:xfrm>
          <a:prstGeom prst="rect">
            <a:avLst/>
          </a:prstGeom>
          <a:solidFill>
            <a:srgbClr val="0000FF"/>
          </a:solidFill>
          <a:ln w="9525">
            <a:solidFill>
              <a:schemeClr val="tx1"/>
            </a:solidFill>
            <a:miter lim="800000"/>
          </a:ln>
        </p:spPr>
        <p:txBody>
          <a:bodyPr wrap="none" anchor="ctr"/>
          <a:lstStyle/>
          <a:p>
            <a:pPr algn="ctr" eaLnBrk="0" hangingPunct="0"/>
            <a:r>
              <a:rPr lang="zh-CN" altLang="en-US" sz="3600" b="1">
                <a:solidFill>
                  <a:schemeClr val="bg1"/>
                </a:solidFill>
                <a:latin typeface="黑体" panose="02010609060101010101" pitchFamily="49" charset="-122"/>
                <a:ea typeface="黑体" panose="02010609060101010101" pitchFamily="49" charset="-122"/>
              </a:rPr>
              <a:t>商业</a:t>
            </a:r>
            <a:endParaRPr lang="zh-CN" altLang="en-US" sz="3600" b="1">
              <a:solidFill>
                <a:schemeClr val="bg1"/>
              </a:solidFill>
              <a:latin typeface="黑体" panose="02010609060101010101" pitchFamily="49" charset="-122"/>
              <a:ea typeface="黑体" panose="02010609060101010101" pitchFamily="49" charset="-122"/>
            </a:endParaRPr>
          </a:p>
          <a:p>
            <a:pPr algn="ctr" eaLnBrk="0" hangingPunct="0"/>
            <a:r>
              <a:rPr lang="zh-CN" altLang="en-US" sz="3600" b="1">
                <a:solidFill>
                  <a:schemeClr val="bg1"/>
                </a:solidFill>
                <a:latin typeface="黑体" panose="02010609060101010101" pitchFamily="49" charset="-122"/>
                <a:ea typeface="黑体" panose="02010609060101010101" pitchFamily="49" charset="-122"/>
              </a:rPr>
              <a:t>革命</a:t>
            </a:r>
            <a:endParaRPr lang="zh-CN" altLang="en-US" sz="3600" b="1">
              <a:solidFill>
                <a:schemeClr val="bg1"/>
              </a:solidFill>
              <a:latin typeface="黑体" panose="02010609060101010101" pitchFamily="49" charset="-122"/>
              <a:ea typeface="黑体" panose="02010609060101010101" pitchFamily="49" charset="-122"/>
            </a:endParaRPr>
          </a:p>
        </p:txBody>
      </p:sp>
      <p:sp>
        <p:nvSpPr>
          <p:cNvPr id="37892" name="Rectangle 4"/>
          <p:cNvSpPr>
            <a:spLocks noChangeArrowheads="1"/>
          </p:cNvSpPr>
          <p:nvPr/>
        </p:nvSpPr>
        <p:spPr bwMode="auto">
          <a:xfrm>
            <a:off x="685360" y="3386456"/>
            <a:ext cx="1067094" cy="989554"/>
          </a:xfrm>
          <a:prstGeom prst="rect">
            <a:avLst/>
          </a:prstGeom>
          <a:solidFill>
            <a:srgbClr val="0000FF"/>
          </a:solidFill>
          <a:ln w="9525">
            <a:solidFill>
              <a:schemeClr val="tx1"/>
            </a:solidFill>
            <a:miter lim="800000"/>
          </a:ln>
        </p:spPr>
        <p:txBody>
          <a:bodyPr wrap="none" anchor="ctr"/>
          <a:lstStyle/>
          <a:p>
            <a:pPr algn="ctr" eaLnBrk="0" hangingPunct="0"/>
            <a:r>
              <a:rPr lang="zh-CN" altLang="en-US" sz="3600" b="1">
                <a:solidFill>
                  <a:schemeClr val="bg1"/>
                </a:solidFill>
                <a:latin typeface="黑体" panose="02010609060101010101" pitchFamily="49" charset="-122"/>
                <a:ea typeface="黑体" panose="02010609060101010101" pitchFamily="49" charset="-122"/>
              </a:rPr>
              <a:t>价格</a:t>
            </a:r>
            <a:endParaRPr lang="zh-CN" altLang="en-US" sz="3600" b="1">
              <a:solidFill>
                <a:schemeClr val="bg1"/>
              </a:solidFill>
              <a:latin typeface="黑体" panose="02010609060101010101" pitchFamily="49" charset="-122"/>
              <a:ea typeface="黑体" panose="02010609060101010101" pitchFamily="49" charset="-122"/>
            </a:endParaRPr>
          </a:p>
          <a:p>
            <a:pPr algn="ctr" eaLnBrk="0" hangingPunct="0"/>
            <a:r>
              <a:rPr lang="zh-CN" altLang="en-US" sz="3600" b="1">
                <a:solidFill>
                  <a:schemeClr val="bg1"/>
                </a:solidFill>
                <a:latin typeface="黑体" panose="02010609060101010101" pitchFamily="49" charset="-122"/>
                <a:ea typeface="黑体" panose="02010609060101010101" pitchFamily="49" charset="-122"/>
              </a:rPr>
              <a:t>革命</a:t>
            </a:r>
            <a:endParaRPr lang="zh-CN" altLang="en-US" sz="3600" b="1">
              <a:solidFill>
                <a:schemeClr val="bg1"/>
              </a:solidFill>
              <a:latin typeface="黑体" panose="02010609060101010101" pitchFamily="49" charset="-122"/>
              <a:ea typeface="黑体" panose="02010609060101010101" pitchFamily="49" charset="-122"/>
            </a:endParaRPr>
          </a:p>
        </p:txBody>
      </p:sp>
      <p:sp>
        <p:nvSpPr>
          <p:cNvPr id="37893" name="AutoShape 5"/>
          <p:cNvSpPr/>
          <p:nvPr/>
        </p:nvSpPr>
        <p:spPr bwMode="auto">
          <a:xfrm>
            <a:off x="1829304" y="794124"/>
            <a:ext cx="228033" cy="1753981"/>
          </a:xfrm>
          <a:prstGeom prst="leftBrace">
            <a:avLst>
              <a:gd name="adj1" fmla="val 48066"/>
              <a:gd name="adj2" fmla="val 50000"/>
            </a:avLst>
          </a:prstGeom>
          <a:noFill/>
          <a:ln w="9525">
            <a:solidFill>
              <a:schemeClr val="tx1"/>
            </a:solidFill>
            <a:round/>
          </a:ln>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37894" name="Text Box 6"/>
          <p:cNvSpPr txBox="1">
            <a:spLocks noChangeArrowheads="1"/>
          </p:cNvSpPr>
          <p:nvPr/>
        </p:nvSpPr>
        <p:spPr bwMode="auto">
          <a:xfrm>
            <a:off x="1981746" y="642918"/>
            <a:ext cx="3123171" cy="584775"/>
          </a:xfrm>
          <a:prstGeom prst="rect">
            <a:avLst/>
          </a:prstGeom>
          <a:noFill/>
          <a:ln w="9525">
            <a:noFill/>
            <a:miter lim="800000"/>
          </a:ln>
        </p:spPr>
        <p:txBody>
          <a:bodyPr>
            <a:spAutoFit/>
          </a:bodyPr>
          <a:lstStyle/>
          <a:p>
            <a:pPr eaLnBrk="0" hangingPunct="0">
              <a:spcBef>
                <a:spcPct val="50000"/>
              </a:spcBef>
            </a:pPr>
            <a:r>
              <a:rPr lang="zh-CN" altLang="en-US" sz="3200" b="1">
                <a:solidFill>
                  <a:srgbClr val="FF0000"/>
                </a:solidFill>
                <a:latin typeface="黑体" panose="02010609060101010101" pitchFamily="49" charset="-122"/>
                <a:ea typeface="黑体" panose="02010609060101010101" pitchFamily="49" charset="-122"/>
              </a:rPr>
              <a:t>商品种类</a:t>
            </a:r>
            <a:r>
              <a:rPr lang="en-US" altLang="zh-CN" sz="3200" b="1">
                <a:solidFill>
                  <a:srgbClr val="FF0000"/>
                </a:solidFill>
                <a:latin typeface="黑体" panose="02010609060101010101" pitchFamily="49" charset="-122"/>
                <a:ea typeface="黑体" panose="02010609060101010101" pitchFamily="49" charset="-122"/>
              </a:rPr>
              <a:t>—</a:t>
            </a:r>
            <a:r>
              <a:rPr lang="zh-CN" altLang="en-US" sz="3200" b="1">
                <a:solidFill>
                  <a:srgbClr val="0000FF"/>
                </a:solidFill>
                <a:latin typeface="黑体" panose="02010609060101010101" pitchFamily="49" charset="-122"/>
                <a:ea typeface="黑体" panose="02010609060101010101" pitchFamily="49" charset="-122"/>
              </a:rPr>
              <a:t>增多</a:t>
            </a:r>
            <a:endParaRPr lang="zh-CN" altLang="en-US" sz="3200" b="1">
              <a:solidFill>
                <a:srgbClr val="0000FF"/>
              </a:solidFill>
              <a:latin typeface="黑体" panose="02010609060101010101" pitchFamily="49" charset="-122"/>
              <a:ea typeface="黑体" panose="02010609060101010101" pitchFamily="49" charset="-122"/>
            </a:endParaRPr>
          </a:p>
        </p:txBody>
      </p:sp>
      <p:sp>
        <p:nvSpPr>
          <p:cNvPr id="37895" name="Text Box 7"/>
          <p:cNvSpPr txBox="1">
            <a:spLocks noChangeArrowheads="1"/>
          </p:cNvSpPr>
          <p:nvPr/>
        </p:nvSpPr>
        <p:spPr bwMode="auto">
          <a:xfrm>
            <a:off x="1981746" y="1403986"/>
            <a:ext cx="3123171" cy="584775"/>
          </a:xfrm>
          <a:prstGeom prst="rect">
            <a:avLst/>
          </a:prstGeom>
          <a:noFill/>
          <a:ln w="9525">
            <a:noFill/>
            <a:miter lim="800000"/>
          </a:ln>
        </p:spPr>
        <p:txBody>
          <a:bodyPr>
            <a:spAutoFit/>
          </a:bodyPr>
          <a:lstStyle/>
          <a:p>
            <a:pPr eaLnBrk="0" hangingPunct="0">
              <a:spcBef>
                <a:spcPct val="50000"/>
              </a:spcBef>
            </a:pPr>
            <a:r>
              <a:rPr lang="zh-CN" altLang="en-US" sz="3200" b="1">
                <a:solidFill>
                  <a:srgbClr val="FF0000"/>
                </a:solidFill>
                <a:latin typeface="黑体" panose="02010609060101010101" pitchFamily="49" charset="-122"/>
                <a:ea typeface="黑体" panose="02010609060101010101" pitchFamily="49" charset="-122"/>
              </a:rPr>
              <a:t>贸易规模</a:t>
            </a:r>
            <a:r>
              <a:rPr lang="en-US" altLang="zh-CN" sz="3200" b="1">
                <a:solidFill>
                  <a:srgbClr val="FF0000"/>
                </a:solidFill>
                <a:latin typeface="黑体" panose="02010609060101010101" pitchFamily="49" charset="-122"/>
                <a:ea typeface="黑体" panose="02010609060101010101" pitchFamily="49" charset="-122"/>
              </a:rPr>
              <a:t>—</a:t>
            </a:r>
            <a:r>
              <a:rPr lang="zh-CN" altLang="en-US" sz="3200" b="1">
                <a:solidFill>
                  <a:srgbClr val="0000FF"/>
                </a:solidFill>
                <a:latin typeface="黑体" panose="02010609060101010101" pitchFamily="49" charset="-122"/>
                <a:ea typeface="黑体" panose="02010609060101010101" pitchFamily="49" charset="-122"/>
              </a:rPr>
              <a:t>扩大</a:t>
            </a:r>
            <a:endParaRPr lang="zh-CN" altLang="en-US" sz="3200" b="1">
              <a:solidFill>
                <a:srgbClr val="0000FF"/>
              </a:solidFill>
              <a:latin typeface="黑体" panose="02010609060101010101" pitchFamily="49" charset="-122"/>
              <a:ea typeface="黑体" panose="02010609060101010101" pitchFamily="49" charset="-122"/>
            </a:endParaRPr>
          </a:p>
        </p:txBody>
      </p:sp>
      <p:sp>
        <p:nvSpPr>
          <p:cNvPr id="37896" name="Text Box 8"/>
          <p:cNvSpPr txBox="1">
            <a:spLocks noChangeArrowheads="1"/>
          </p:cNvSpPr>
          <p:nvPr/>
        </p:nvSpPr>
        <p:spPr bwMode="auto">
          <a:xfrm>
            <a:off x="1981746" y="2166732"/>
            <a:ext cx="3123171" cy="584775"/>
          </a:xfrm>
          <a:prstGeom prst="rect">
            <a:avLst/>
          </a:prstGeom>
          <a:noFill/>
          <a:ln w="9525">
            <a:noFill/>
            <a:miter lim="800000"/>
          </a:ln>
        </p:spPr>
        <p:txBody>
          <a:bodyPr>
            <a:spAutoFit/>
          </a:bodyPr>
          <a:lstStyle/>
          <a:p>
            <a:pPr eaLnBrk="0" hangingPunct="0">
              <a:spcBef>
                <a:spcPct val="50000"/>
              </a:spcBef>
            </a:pPr>
            <a:r>
              <a:rPr lang="zh-CN" altLang="en-US" sz="3200" b="1">
                <a:solidFill>
                  <a:srgbClr val="FF0000"/>
                </a:solidFill>
                <a:latin typeface="黑体" panose="02010609060101010101" pitchFamily="49" charset="-122"/>
                <a:ea typeface="黑体" panose="02010609060101010101" pitchFamily="49" charset="-122"/>
              </a:rPr>
              <a:t>贸易中心</a:t>
            </a:r>
            <a:r>
              <a:rPr lang="en-US" altLang="zh-CN" sz="3200" b="1">
                <a:solidFill>
                  <a:srgbClr val="FF0000"/>
                </a:solidFill>
                <a:latin typeface="黑体" panose="02010609060101010101" pitchFamily="49" charset="-122"/>
                <a:ea typeface="黑体" panose="02010609060101010101" pitchFamily="49" charset="-122"/>
              </a:rPr>
              <a:t>—</a:t>
            </a:r>
            <a:r>
              <a:rPr lang="zh-CN" altLang="en-US" sz="3200" b="1">
                <a:solidFill>
                  <a:srgbClr val="0000FF"/>
                </a:solidFill>
                <a:latin typeface="黑体" panose="02010609060101010101" pitchFamily="49" charset="-122"/>
                <a:ea typeface="黑体" panose="02010609060101010101" pitchFamily="49" charset="-122"/>
              </a:rPr>
              <a:t>转移</a:t>
            </a:r>
            <a:endParaRPr lang="zh-CN" altLang="en-US" sz="3200" b="1">
              <a:solidFill>
                <a:srgbClr val="0000FF"/>
              </a:solidFill>
              <a:latin typeface="黑体" panose="02010609060101010101" pitchFamily="49" charset="-122"/>
              <a:ea typeface="黑体" panose="02010609060101010101" pitchFamily="49" charset="-122"/>
            </a:endParaRPr>
          </a:p>
        </p:txBody>
      </p:sp>
      <p:sp>
        <p:nvSpPr>
          <p:cNvPr id="37897" name="AutoShape 9"/>
          <p:cNvSpPr/>
          <p:nvPr/>
        </p:nvSpPr>
        <p:spPr bwMode="auto">
          <a:xfrm>
            <a:off x="5000628" y="909196"/>
            <a:ext cx="304884" cy="1523814"/>
          </a:xfrm>
          <a:prstGeom prst="rightBrace">
            <a:avLst>
              <a:gd name="adj1" fmla="val 31233"/>
              <a:gd name="adj2" fmla="val 50000"/>
            </a:avLst>
          </a:prstGeom>
          <a:noFill/>
          <a:ln w="9525">
            <a:solidFill>
              <a:schemeClr val="tx1"/>
            </a:solidFill>
            <a:round/>
          </a:ln>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37898" name="Rectangle 10"/>
          <p:cNvSpPr>
            <a:spLocks noChangeArrowheads="1"/>
          </p:cNvSpPr>
          <p:nvPr/>
        </p:nvSpPr>
        <p:spPr bwMode="auto">
          <a:xfrm>
            <a:off x="5500694" y="909196"/>
            <a:ext cx="3124431" cy="1596056"/>
          </a:xfrm>
          <a:prstGeom prst="rect">
            <a:avLst/>
          </a:prstGeom>
          <a:solidFill>
            <a:srgbClr val="FFFF00"/>
          </a:solidFill>
          <a:ln w="9525">
            <a:solidFill>
              <a:schemeClr val="tx1"/>
            </a:solidFill>
            <a:miter lim="800000"/>
          </a:ln>
        </p:spPr>
        <p:txBody>
          <a:bodyPr wrap="none" anchor="ctr"/>
          <a:lstStyle/>
          <a:p>
            <a:pPr algn="ctr" eaLnBrk="0" hangingPunct="0"/>
            <a:r>
              <a:rPr lang="zh-CN" altLang="en-US" sz="3200" b="1">
                <a:latin typeface="黑体" panose="02010609060101010101" pitchFamily="49" charset="-122"/>
                <a:ea typeface="黑体" panose="02010609060101010101" pitchFamily="49" charset="-122"/>
              </a:rPr>
              <a:t>以西欧为中心</a:t>
            </a:r>
            <a:endParaRPr lang="zh-CN" altLang="en-US" sz="3200" b="1">
              <a:latin typeface="黑体" panose="02010609060101010101" pitchFamily="49" charset="-122"/>
              <a:ea typeface="黑体" panose="02010609060101010101" pitchFamily="49" charset="-122"/>
            </a:endParaRPr>
          </a:p>
          <a:p>
            <a:pPr algn="ctr" eaLnBrk="0" hangingPunct="0"/>
            <a:r>
              <a:rPr lang="zh-CN" altLang="en-US" sz="3200" b="1">
                <a:latin typeface="黑体" panose="02010609060101010101" pitchFamily="49" charset="-122"/>
                <a:ea typeface="黑体" panose="02010609060101010101" pitchFamily="49" charset="-122"/>
              </a:rPr>
              <a:t>的世界市场的</a:t>
            </a:r>
            <a:endParaRPr lang="zh-CN" altLang="en-US" sz="3200" b="1">
              <a:latin typeface="黑体" panose="02010609060101010101" pitchFamily="49" charset="-122"/>
              <a:ea typeface="黑体" panose="02010609060101010101" pitchFamily="49" charset="-122"/>
            </a:endParaRPr>
          </a:p>
          <a:p>
            <a:pPr algn="ctr" eaLnBrk="0" hangingPunct="0"/>
            <a:r>
              <a:rPr lang="zh-CN" altLang="en-US" sz="3200" b="1">
                <a:latin typeface="黑体" panose="02010609060101010101" pitchFamily="49" charset="-122"/>
                <a:ea typeface="黑体" panose="02010609060101010101" pitchFamily="49" charset="-122"/>
              </a:rPr>
              <a:t>雏形开始形成</a:t>
            </a:r>
            <a:endParaRPr lang="zh-CN" altLang="en-US" sz="3200" b="1">
              <a:latin typeface="黑体" panose="02010609060101010101" pitchFamily="49" charset="-122"/>
              <a:ea typeface="黑体" panose="02010609060101010101" pitchFamily="49" charset="-122"/>
            </a:endParaRPr>
          </a:p>
        </p:txBody>
      </p:sp>
      <p:sp>
        <p:nvSpPr>
          <p:cNvPr id="37899" name="AutoShape 11"/>
          <p:cNvSpPr/>
          <p:nvPr/>
        </p:nvSpPr>
        <p:spPr bwMode="auto">
          <a:xfrm>
            <a:off x="1829304" y="3080684"/>
            <a:ext cx="228033" cy="1523813"/>
          </a:xfrm>
          <a:prstGeom prst="leftBrace">
            <a:avLst>
              <a:gd name="adj1" fmla="val 41759"/>
              <a:gd name="adj2" fmla="val 50000"/>
            </a:avLst>
          </a:prstGeom>
          <a:noFill/>
          <a:ln w="9525">
            <a:solidFill>
              <a:schemeClr val="tx1"/>
            </a:solidFill>
            <a:round/>
          </a:ln>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37900" name="Text Box 12"/>
          <p:cNvSpPr txBox="1">
            <a:spLocks noChangeArrowheads="1"/>
          </p:cNvSpPr>
          <p:nvPr/>
        </p:nvSpPr>
        <p:spPr bwMode="auto">
          <a:xfrm>
            <a:off x="2134189" y="3005081"/>
            <a:ext cx="1828044" cy="584775"/>
          </a:xfrm>
          <a:prstGeom prst="rect">
            <a:avLst/>
          </a:prstGeom>
          <a:noFill/>
          <a:ln w="9525">
            <a:noFill/>
            <a:miter lim="800000"/>
          </a:ln>
        </p:spPr>
        <p:txBody>
          <a:bodyPr>
            <a:spAutoFit/>
          </a:bodyPr>
          <a:lstStyle/>
          <a:p>
            <a:pPr eaLnBrk="0" hangingPunct="0">
              <a:spcBef>
                <a:spcPct val="50000"/>
              </a:spcBef>
            </a:pPr>
            <a:r>
              <a:rPr lang="zh-CN" altLang="en-US" sz="3200" b="1">
                <a:solidFill>
                  <a:srgbClr val="FF0000"/>
                </a:solidFill>
                <a:latin typeface="黑体" panose="02010609060101010101" pitchFamily="49" charset="-122"/>
                <a:ea typeface="黑体" panose="02010609060101010101" pitchFamily="49" charset="-122"/>
              </a:rPr>
              <a:t>货币贬值</a:t>
            </a:r>
            <a:endParaRPr lang="zh-CN" altLang="en-US" sz="3200" b="1">
              <a:solidFill>
                <a:srgbClr val="FF0000"/>
              </a:solidFill>
              <a:latin typeface="黑体" panose="02010609060101010101" pitchFamily="49" charset="-122"/>
              <a:ea typeface="黑体" panose="02010609060101010101" pitchFamily="49" charset="-122"/>
            </a:endParaRPr>
          </a:p>
        </p:txBody>
      </p:sp>
      <p:sp>
        <p:nvSpPr>
          <p:cNvPr id="37901" name="Text Box 13"/>
          <p:cNvSpPr txBox="1">
            <a:spLocks noChangeArrowheads="1"/>
          </p:cNvSpPr>
          <p:nvPr/>
        </p:nvSpPr>
        <p:spPr bwMode="auto">
          <a:xfrm>
            <a:off x="2057337" y="4147521"/>
            <a:ext cx="1829304" cy="584775"/>
          </a:xfrm>
          <a:prstGeom prst="rect">
            <a:avLst/>
          </a:prstGeom>
          <a:noFill/>
          <a:ln w="9525">
            <a:noFill/>
            <a:miter lim="800000"/>
          </a:ln>
        </p:spPr>
        <p:txBody>
          <a:bodyPr>
            <a:spAutoFit/>
          </a:bodyPr>
          <a:lstStyle/>
          <a:p>
            <a:pPr eaLnBrk="0" hangingPunct="0">
              <a:spcBef>
                <a:spcPct val="50000"/>
              </a:spcBef>
            </a:pPr>
            <a:r>
              <a:rPr lang="zh-CN" altLang="en-US" sz="3200" b="1">
                <a:solidFill>
                  <a:srgbClr val="FF0000"/>
                </a:solidFill>
                <a:latin typeface="黑体" panose="02010609060101010101" pitchFamily="49" charset="-122"/>
                <a:ea typeface="黑体" panose="02010609060101010101" pitchFamily="49" charset="-122"/>
              </a:rPr>
              <a:t>社会分化</a:t>
            </a:r>
            <a:endParaRPr lang="zh-CN" altLang="en-US" sz="3200" b="1">
              <a:solidFill>
                <a:srgbClr val="FF0000"/>
              </a:solidFill>
              <a:latin typeface="黑体" panose="02010609060101010101" pitchFamily="49" charset="-122"/>
              <a:ea typeface="黑体" panose="02010609060101010101" pitchFamily="49" charset="-122"/>
            </a:endParaRPr>
          </a:p>
        </p:txBody>
      </p:sp>
      <p:sp>
        <p:nvSpPr>
          <p:cNvPr id="37902" name="AutoShape 14"/>
          <p:cNvSpPr/>
          <p:nvPr/>
        </p:nvSpPr>
        <p:spPr bwMode="auto">
          <a:xfrm>
            <a:off x="4286248" y="3052336"/>
            <a:ext cx="380475" cy="1372609"/>
          </a:xfrm>
          <a:prstGeom prst="rightBrace">
            <a:avLst>
              <a:gd name="adj1" fmla="val 22544"/>
              <a:gd name="adj2" fmla="val 50000"/>
            </a:avLst>
          </a:prstGeom>
          <a:noFill/>
          <a:ln w="9525">
            <a:solidFill>
              <a:schemeClr val="tx1"/>
            </a:solidFill>
            <a:round/>
          </a:ln>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37903" name="Rectangle 15"/>
          <p:cNvSpPr>
            <a:spLocks noChangeArrowheads="1"/>
          </p:cNvSpPr>
          <p:nvPr/>
        </p:nvSpPr>
        <p:spPr bwMode="auto">
          <a:xfrm>
            <a:off x="4857752" y="3052336"/>
            <a:ext cx="3688844" cy="1501973"/>
          </a:xfrm>
          <a:prstGeom prst="rect">
            <a:avLst/>
          </a:prstGeom>
          <a:solidFill>
            <a:srgbClr val="FFCC00"/>
          </a:solidFill>
          <a:ln w="9525">
            <a:solidFill>
              <a:schemeClr val="tx1"/>
            </a:solidFill>
            <a:miter lim="800000"/>
          </a:ln>
        </p:spPr>
        <p:txBody>
          <a:bodyPr wrap="none" anchor="ctr"/>
          <a:lstStyle/>
          <a:p>
            <a:pPr algn="ctr" eaLnBrk="0" hangingPunct="0"/>
            <a:r>
              <a:rPr lang="zh-CN" altLang="en-US" sz="3200" b="1">
                <a:latin typeface="黑体" panose="02010609060101010101" pitchFamily="49" charset="-122"/>
                <a:ea typeface="黑体" panose="02010609060101010101" pitchFamily="49" charset="-122"/>
              </a:rPr>
              <a:t>加速封建制度的</a:t>
            </a:r>
            <a:endParaRPr lang="zh-CN" altLang="en-US" sz="3200" b="1">
              <a:latin typeface="黑体" panose="02010609060101010101" pitchFamily="49" charset="-122"/>
              <a:ea typeface="黑体" panose="02010609060101010101" pitchFamily="49" charset="-122"/>
            </a:endParaRPr>
          </a:p>
          <a:p>
            <a:pPr algn="ctr" eaLnBrk="0" hangingPunct="0"/>
            <a:r>
              <a:rPr lang="zh-CN" altLang="en-US" sz="3200" b="1">
                <a:latin typeface="黑体" panose="02010609060101010101" pitchFamily="49" charset="-122"/>
                <a:ea typeface="黑体" panose="02010609060101010101" pitchFamily="49" charset="-122"/>
              </a:rPr>
              <a:t>解体和促进西欧</a:t>
            </a:r>
            <a:endParaRPr lang="zh-CN" altLang="en-US" sz="3200" b="1">
              <a:latin typeface="黑体" panose="02010609060101010101" pitchFamily="49" charset="-122"/>
              <a:ea typeface="黑体" panose="02010609060101010101" pitchFamily="49" charset="-122"/>
            </a:endParaRPr>
          </a:p>
          <a:p>
            <a:pPr algn="ctr" eaLnBrk="0" hangingPunct="0"/>
            <a:r>
              <a:rPr lang="zh-CN" altLang="en-US" sz="3200" b="1">
                <a:latin typeface="黑体" panose="02010609060101010101" pitchFamily="49" charset="-122"/>
                <a:ea typeface="黑体" panose="02010609060101010101" pitchFamily="49" charset="-122"/>
              </a:rPr>
              <a:t>资本主义的发展</a:t>
            </a:r>
            <a:endParaRPr lang="zh-CN" altLang="en-US" sz="3200" b="1">
              <a:latin typeface="黑体" panose="02010609060101010101" pitchFamily="49" charset="-122"/>
              <a:ea typeface="黑体" panose="02010609060101010101" pitchFamily="49" charset="-122"/>
            </a:endParaRPr>
          </a:p>
        </p:txBody>
      </p:sp>
      <p:sp>
        <p:nvSpPr>
          <p:cNvPr id="37904" name="AutoShape 16"/>
          <p:cNvSpPr/>
          <p:nvPr/>
        </p:nvSpPr>
        <p:spPr bwMode="auto">
          <a:xfrm>
            <a:off x="380475" y="1575353"/>
            <a:ext cx="200317" cy="2268079"/>
          </a:xfrm>
          <a:prstGeom prst="leftBrace">
            <a:avLst>
              <a:gd name="adj1" fmla="val 58137"/>
              <a:gd name="adj2" fmla="val 50000"/>
            </a:avLst>
          </a:prstGeom>
          <a:noFill/>
          <a:ln w="31750">
            <a:solidFill>
              <a:srgbClr val="0000FF"/>
            </a:solidFill>
            <a:round/>
          </a:ln>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17" name="矩形 16"/>
          <p:cNvSpPr/>
          <p:nvPr/>
        </p:nvSpPr>
        <p:spPr>
          <a:xfrm>
            <a:off x="214282" y="4704718"/>
            <a:ext cx="8643998" cy="1938992"/>
          </a:xfrm>
          <a:prstGeom prst="rect">
            <a:avLst/>
          </a:prstGeom>
          <a:ln>
            <a:solidFill>
              <a:schemeClr val="accent1"/>
            </a:solidFill>
          </a:ln>
        </p:spPr>
        <p:txBody>
          <a:bodyPr wrap="square">
            <a:spAutoFit/>
          </a:bodyPr>
          <a:lstStyle/>
          <a:p>
            <a:r>
              <a:rPr lang="en-US" altLang="zh-CN" sz="2400" b="1" smtClean="0">
                <a:latin typeface="楷体_GB2312" pitchFamily="49" charset="-122"/>
                <a:ea typeface="楷体_GB2312" pitchFamily="49" charset="-122"/>
              </a:rPr>
              <a:t>    </a:t>
            </a:r>
            <a:r>
              <a:rPr lang="zh-CN" altLang="zh-CN" sz="2400" b="1" smtClean="0">
                <a:latin typeface="楷体_GB2312" pitchFamily="49" charset="-122"/>
                <a:ea typeface="楷体_GB2312" pitchFamily="49" charset="-122"/>
              </a:rPr>
              <a:t>16世纪，欧洲的黄金从55万公斤增加到119万多公斤，…… 物价上涨使靠工资为生的工人实际工资下降，日趋贫困。按传统方式征收的定额货币地租的封建主，收入减少了。同时新兴的资产阶级靠使用廉价的劳动力和高价出售产品而得到好处。——孔祥民主编《世界中古史</a:t>
            </a:r>
            <a:r>
              <a:rPr lang="en-US" altLang="zh-CN" sz="2400" b="1" smtClean="0">
                <a:latin typeface="楷体_GB2312" pitchFamily="49" charset="-122"/>
                <a:ea typeface="楷体_GB2312" pitchFamily="49" charset="-122"/>
              </a:rPr>
              <a:t>》</a:t>
            </a:r>
            <a:endParaRPr lang="zh-CN" altLang="en-US" sz="2400" b="1">
              <a:latin typeface="楷体_GB2312" pitchFamily="49" charset="-122"/>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 calcmode="lin" valueType="num">
                                      <p:cBhvr additive="base">
                                        <p:cTn id="7" dur="500" fill="hold"/>
                                        <p:tgtEl>
                                          <p:spTgt spid="37891"/>
                                        </p:tgtEl>
                                        <p:attrNameLst>
                                          <p:attrName>ppt_x</p:attrName>
                                        </p:attrNameLst>
                                      </p:cBhvr>
                                      <p:tavLst>
                                        <p:tav tm="0">
                                          <p:val>
                                            <p:strVal val="#ppt_x"/>
                                          </p:val>
                                        </p:tav>
                                        <p:tav tm="100000">
                                          <p:val>
                                            <p:strVal val="#ppt_x"/>
                                          </p:val>
                                        </p:tav>
                                      </p:tavLst>
                                    </p:anim>
                                    <p:anim calcmode="lin" valueType="num">
                                      <p:cBhvr additive="base">
                                        <p:cTn id="8" dur="500" fill="hold"/>
                                        <p:tgtEl>
                                          <p:spTgt spid="3789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892"/>
                                        </p:tgtEl>
                                        <p:attrNameLst>
                                          <p:attrName>style.visibility</p:attrName>
                                        </p:attrNameLst>
                                      </p:cBhvr>
                                      <p:to>
                                        <p:strVal val="visible"/>
                                      </p:to>
                                    </p:set>
                                    <p:anim calcmode="lin" valueType="num">
                                      <p:cBhvr additive="base">
                                        <p:cTn id="11" dur="500" fill="hold"/>
                                        <p:tgtEl>
                                          <p:spTgt spid="37892"/>
                                        </p:tgtEl>
                                        <p:attrNameLst>
                                          <p:attrName>ppt_x</p:attrName>
                                        </p:attrNameLst>
                                      </p:cBhvr>
                                      <p:tavLst>
                                        <p:tav tm="0">
                                          <p:val>
                                            <p:strVal val="#ppt_x"/>
                                          </p:val>
                                        </p:tav>
                                        <p:tav tm="100000">
                                          <p:val>
                                            <p:strVal val="#ppt_x"/>
                                          </p:val>
                                        </p:tav>
                                      </p:tavLst>
                                    </p:anim>
                                    <p:anim calcmode="lin" valueType="num">
                                      <p:cBhvr additive="base">
                                        <p:cTn id="12" dur="500" fill="hold"/>
                                        <p:tgtEl>
                                          <p:spTgt spid="3789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7904"/>
                                        </p:tgtEl>
                                        <p:attrNameLst>
                                          <p:attrName>style.visibility</p:attrName>
                                        </p:attrNameLst>
                                      </p:cBhvr>
                                      <p:to>
                                        <p:strVal val="visible"/>
                                      </p:to>
                                    </p:set>
                                    <p:anim calcmode="lin" valueType="num">
                                      <p:cBhvr additive="base">
                                        <p:cTn id="15" dur="500" fill="hold"/>
                                        <p:tgtEl>
                                          <p:spTgt spid="37904"/>
                                        </p:tgtEl>
                                        <p:attrNameLst>
                                          <p:attrName>ppt_x</p:attrName>
                                        </p:attrNameLst>
                                      </p:cBhvr>
                                      <p:tavLst>
                                        <p:tav tm="0">
                                          <p:val>
                                            <p:strVal val="#ppt_x"/>
                                          </p:val>
                                        </p:tav>
                                        <p:tav tm="100000">
                                          <p:val>
                                            <p:strVal val="#ppt_x"/>
                                          </p:val>
                                        </p:tav>
                                      </p:tavLst>
                                    </p:anim>
                                    <p:anim calcmode="lin" valueType="num">
                                      <p:cBhvr additive="base">
                                        <p:cTn id="16" dur="500" fill="hold"/>
                                        <p:tgtEl>
                                          <p:spTgt spid="3790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7893"/>
                                        </p:tgtEl>
                                        <p:attrNameLst>
                                          <p:attrName>style.visibility</p:attrName>
                                        </p:attrNameLst>
                                      </p:cBhvr>
                                      <p:to>
                                        <p:strVal val="visible"/>
                                      </p:to>
                                    </p:set>
                                    <p:animEffect transition="in" filter="box(in)">
                                      <p:cBhvr>
                                        <p:cTn id="21" dur="500"/>
                                        <p:tgtEl>
                                          <p:spTgt spid="37893"/>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37894"/>
                                        </p:tgtEl>
                                        <p:attrNameLst>
                                          <p:attrName>style.visibility</p:attrName>
                                        </p:attrNameLst>
                                      </p:cBhvr>
                                      <p:to>
                                        <p:strVal val="visible"/>
                                      </p:to>
                                    </p:set>
                                    <p:animEffect transition="in" filter="box(in)">
                                      <p:cBhvr>
                                        <p:cTn id="24" dur="500"/>
                                        <p:tgtEl>
                                          <p:spTgt spid="37894"/>
                                        </p:tgtEl>
                                      </p:cBhvr>
                                    </p:animEffect>
                                  </p:childTnLst>
                                </p:cTn>
                              </p:par>
                              <p:par>
                                <p:cTn id="25" presetID="4" presetClass="entr" presetSubtype="16" fill="hold" grpId="0" nodeType="withEffect">
                                  <p:stCondLst>
                                    <p:cond delay="0"/>
                                  </p:stCondLst>
                                  <p:childTnLst>
                                    <p:set>
                                      <p:cBhvr>
                                        <p:cTn id="26" dur="1" fill="hold">
                                          <p:stCondLst>
                                            <p:cond delay="0"/>
                                          </p:stCondLst>
                                        </p:cTn>
                                        <p:tgtEl>
                                          <p:spTgt spid="37895"/>
                                        </p:tgtEl>
                                        <p:attrNameLst>
                                          <p:attrName>style.visibility</p:attrName>
                                        </p:attrNameLst>
                                      </p:cBhvr>
                                      <p:to>
                                        <p:strVal val="visible"/>
                                      </p:to>
                                    </p:set>
                                    <p:animEffect transition="in" filter="box(in)">
                                      <p:cBhvr>
                                        <p:cTn id="27" dur="500"/>
                                        <p:tgtEl>
                                          <p:spTgt spid="37895"/>
                                        </p:tgtEl>
                                      </p:cBhvr>
                                    </p:animEffect>
                                  </p:childTnLst>
                                </p:cTn>
                              </p:par>
                              <p:par>
                                <p:cTn id="28" presetID="4" presetClass="entr" presetSubtype="16" fill="hold" grpId="0" nodeType="withEffect">
                                  <p:stCondLst>
                                    <p:cond delay="0"/>
                                  </p:stCondLst>
                                  <p:childTnLst>
                                    <p:set>
                                      <p:cBhvr>
                                        <p:cTn id="29" dur="1" fill="hold">
                                          <p:stCondLst>
                                            <p:cond delay="0"/>
                                          </p:stCondLst>
                                        </p:cTn>
                                        <p:tgtEl>
                                          <p:spTgt spid="37896"/>
                                        </p:tgtEl>
                                        <p:attrNameLst>
                                          <p:attrName>style.visibility</p:attrName>
                                        </p:attrNameLst>
                                      </p:cBhvr>
                                      <p:to>
                                        <p:strVal val="visible"/>
                                      </p:to>
                                    </p:set>
                                    <p:animEffect transition="in" filter="box(in)">
                                      <p:cBhvr>
                                        <p:cTn id="30" dur="500"/>
                                        <p:tgtEl>
                                          <p:spTgt spid="37896"/>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37899"/>
                                        </p:tgtEl>
                                        <p:attrNameLst>
                                          <p:attrName>style.visibility</p:attrName>
                                        </p:attrNameLst>
                                      </p:cBhvr>
                                      <p:to>
                                        <p:strVal val="visible"/>
                                      </p:to>
                                    </p:set>
                                    <p:animEffect transition="in" filter="blinds(horizontal)">
                                      <p:cBhvr>
                                        <p:cTn id="35" dur="500"/>
                                        <p:tgtEl>
                                          <p:spTgt spid="37899"/>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37900"/>
                                        </p:tgtEl>
                                        <p:attrNameLst>
                                          <p:attrName>style.visibility</p:attrName>
                                        </p:attrNameLst>
                                      </p:cBhvr>
                                      <p:to>
                                        <p:strVal val="visible"/>
                                      </p:to>
                                    </p:set>
                                    <p:animEffect transition="in" filter="blinds(horizontal)">
                                      <p:cBhvr>
                                        <p:cTn id="38" dur="500"/>
                                        <p:tgtEl>
                                          <p:spTgt spid="37900"/>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37901"/>
                                        </p:tgtEl>
                                        <p:attrNameLst>
                                          <p:attrName>style.visibility</p:attrName>
                                        </p:attrNameLst>
                                      </p:cBhvr>
                                      <p:to>
                                        <p:strVal val="visible"/>
                                      </p:to>
                                    </p:set>
                                    <p:animEffect transition="in" filter="blinds(horizontal)">
                                      <p:cBhvr>
                                        <p:cTn id="41" dur="500"/>
                                        <p:tgtEl>
                                          <p:spTgt spid="37901"/>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49" presetClass="entr" presetSubtype="0" decel="100000" fill="hold" grpId="0" nodeType="clickEffect">
                                  <p:stCondLst>
                                    <p:cond delay="0"/>
                                  </p:stCondLst>
                                  <p:childTnLst>
                                    <p:set>
                                      <p:cBhvr>
                                        <p:cTn id="45" dur="1" fill="hold">
                                          <p:stCondLst>
                                            <p:cond delay="0"/>
                                          </p:stCondLst>
                                        </p:cTn>
                                        <p:tgtEl>
                                          <p:spTgt spid="37897"/>
                                        </p:tgtEl>
                                        <p:attrNameLst>
                                          <p:attrName>style.visibility</p:attrName>
                                        </p:attrNameLst>
                                      </p:cBhvr>
                                      <p:to>
                                        <p:strVal val="visible"/>
                                      </p:to>
                                    </p:set>
                                    <p:anim calcmode="lin" valueType="num">
                                      <p:cBhvr>
                                        <p:cTn id="46" dur="500" fill="hold"/>
                                        <p:tgtEl>
                                          <p:spTgt spid="37897"/>
                                        </p:tgtEl>
                                        <p:attrNameLst>
                                          <p:attrName>ppt_w</p:attrName>
                                        </p:attrNameLst>
                                      </p:cBhvr>
                                      <p:tavLst>
                                        <p:tav tm="0">
                                          <p:val>
                                            <p:fltVal val="0"/>
                                          </p:val>
                                        </p:tav>
                                        <p:tav tm="100000">
                                          <p:val>
                                            <p:strVal val="#ppt_w"/>
                                          </p:val>
                                        </p:tav>
                                      </p:tavLst>
                                    </p:anim>
                                    <p:anim calcmode="lin" valueType="num">
                                      <p:cBhvr>
                                        <p:cTn id="47" dur="500" fill="hold"/>
                                        <p:tgtEl>
                                          <p:spTgt spid="37897"/>
                                        </p:tgtEl>
                                        <p:attrNameLst>
                                          <p:attrName>ppt_h</p:attrName>
                                        </p:attrNameLst>
                                      </p:cBhvr>
                                      <p:tavLst>
                                        <p:tav tm="0">
                                          <p:val>
                                            <p:fltVal val="0"/>
                                          </p:val>
                                        </p:tav>
                                        <p:tav tm="100000">
                                          <p:val>
                                            <p:strVal val="#ppt_h"/>
                                          </p:val>
                                        </p:tav>
                                      </p:tavLst>
                                    </p:anim>
                                    <p:anim calcmode="lin" valueType="num">
                                      <p:cBhvr>
                                        <p:cTn id="48" dur="500" fill="hold"/>
                                        <p:tgtEl>
                                          <p:spTgt spid="37897"/>
                                        </p:tgtEl>
                                        <p:attrNameLst>
                                          <p:attrName>style.rotation</p:attrName>
                                        </p:attrNameLst>
                                      </p:cBhvr>
                                      <p:tavLst>
                                        <p:tav tm="0">
                                          <p:val>
                                            <p:fltVal val="360"/>
                                          </p:val>
                                        </p:tav>
                                        <p:tav tm="100000">
                                          <p:val>
                                            <p:fltVal val="0"/>
                                          </p:val>
                                        </p:tav>
                                      </p:tavLst>
                                    </p:anim>
                                    <p:animEffect transition="in" filter="fade">
                                      <p:cBhvr>
                                        <p:cTn id="49" dur="500"/>
                                        <p:tgtEl>
                                          <p:spTgt spid="37897"/>
                                        </p:tgtEl>
                                      </p:cBhvr>
                                    </p:animEffect>
                                  </p:childTnLst>
                                </p:cTn>
                              </p:par>
                              <p:par>
                                <p:cTn id="50" presetID="49" presetClass="entr" presetSubtype="0" decel="100000" fill="hold" grpId="0" nodeType="withEffect">
                                  <p:stCondLst>
                                    <p:cond delay="0"/>
                                  </p:stCondLst>
                                  <p:childTnLst>
                                    <p:set>
                                      <p:cBhvr>
                                        <p:cTn id="51" dur="1" fill="hold">
                                          <p:stCondLst>
                                            <p:cond delay="0"/>
                                          </p:stCondLst>
                                        </p:cTn>
                                        <p:tgtEl>
                                          <p:spTgt spid="37898"/>
                                        </p:tgtEl>
                                        <p:attrNameLst>
                                          <p:attrName>style.visibility</p:attrName>
                                        </p:attrNameLst>
                                      </p:cBhvr>
                                      <p:to>
                                        <p:strVal val="visible"/>
                                      </p:to>
                                    </p:set>
                                    <p:anim calcmode="lin" valueType="num">
                                      <p:cBhvr>
                                        <p:cTn id="52" dur="500" fill="hold"/>
                                        <p:tgtEl>
                                          <p:spTgt spid="37898"/>
                                        </p:tgtEl>
                                        <p:attrNameLst>
                                          <p:attrName>ppt_w</p:attrName>
                                        </p:attrNameLst>
                                      </p:cBhvr>
                                      <p:tavLst>
                                        <p:tav tm="0">
                                          <p:val>
                                            <p:fltVal val="0"/>
                                          </p:val>
                                        </p:tav>
                                        <p:tav tm="100000">
                                          <p:val>
                                            <p:strVal val="#ppt_w"/>
                                          </p:val>
                                        </p:tav>
                                      </p:tavLst>
                                    </p:anim>
                                    <p:anim calcmode="lin" valueType="num">
                                      <p:cBhvr>
                                        <p:cTn id="53" dur="500" fill="hold"/>
                                        <p:tgtEl>
                                          <p:spTgt spid="37898"/>
                                        </p:tgtEl>
                                        <p:attrNameLst>
                                          <p:attrName>ppt_h</p:attrName>
                                        </p:attrNameLst>
                                      </p:cBhvr>
                                      <p:tavLst>
                                        <p:tav tm="0">
                                          <p:val>
                                            <p:fltVal val="0"/>
                                          </p:val>
                                        </p:tav>
                                        <p:tav tm="100000">
                                          <p:val>
                                            <p:strVal val="#ppt_h"/>
                                          </p:val>
                                        </p:tav>
                                      </p:tavLst>
                                    </p:anim>
                                    <p:anim calcmode="lin" valueType="num">
                                      <p:cBhvr>
                                        <p:cTn id="54" dur="500" fill="hold"/>
                                        <p:tgtEl>
                                          <p:spTgt spid="37898"/>
                                        </p:tgtEl>
                                        <p:attrNameLst>
                                          <p:attrName>style.rotation</p:attrName>
                                        </p:attrNameLst>
                                      </p:cBhvr>
                                      <p:tavLst>
                                        <p:tav tm="0">
                                          <p:val>
                                            <p:fltVal val="360"/>
                                          </p:val>
                                        </p:tav>
                                        <p:tav tm="100000">
                                          <p:val>
                                            <p:fltVal val="0"/>
                                          </p:val>
                                        </p:tav>
                                      </p:tavLst>
                                    </p:anim>
                                    <p:animEffect transition="in" filter="fade">
                                      <p:cBhvr>
                                        <p:cTn id="55" dur="500"/>
                                        <p:tgtEl>
                                          <p:spTgt spid="37898"/>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49" presetClass="entr" presetSubtype="0" decel="100000" fill="hold" grpId="0" nodeType="clickEffect">
                                  <p:stCondLst>
                                    <p:cond delay="0"/>
                                  </p:stCondLst>
                                  <p:childTnLst>
                                    <p:set>
                                      <p:cBhvr>
                                        <p:cTn id="59" dur="1" fill="hold">
                                          <p:stCondLst>
                                            <p:cond delay="0"/>
                                          </p:stCondLst>
                                        </p:cTn>
                                        <p:tgtEl>
                                          <p:spTgt spid="37902"/>
                                        </p:tgtEl>
                                        <p:attrNameLst>
                                          <p:attrName>style.visibility</p:attrName>
                                        </p:attrNameLst>
                                      </p:cBhvr>
                                      <p:to>
                                        <p:strVal val="visible"/>
                                      </p:to>
                                    </p:set>
                                    <p:anim calcmode="lin" valueType="num">
                                      <p:cBhvr>
                                        <p:cTn id="60" dur="500" fill="hold"/>
                                        <p:tgtEl>
                                          <p:spTgt spid="37902"/>
                                        </p:tgtEl>
                                        <p:attrNameLst>
                                          <p:attrName>ppt_w</p:attrName>
                                        </p:attrNameLst>
                                      </p:cBhvr>
                                      <p:tavLst>
                                        <p:tav tm="0">
                                          <p:val>
                                            <p:fltVal val="0"/>
                                          </p:val>
                                        </p:tav>
                                        <p:tav tm="100000">
                                          <p:val>
                                            <p:strVal val="#ppt_w"/>
                                          </p:val>
                                        </p:tav>
                                      </p:tavLst>
                                    </p:anim>
                                    <p:anim calcmode="lin" valueType="num">
                                      <p:cBhvr>
                                        <p:cTn id="61" dur="500" fill="hold"/>
                                        <p:tgtEl>
                                          <p:spTgt spid="37902"/>
                                        </p:tgtEl>
                                        <p:attrNameLst>
                                          <p:attrName>ppt_h</p:attrName>
                                        </p:attrNameLst>
                                      </p:cBhvr>
                                      <p:tavLst>
                                        <p:tav tm="0">
                                          <p:val>
                                            <p:fltVal val="0"/>
                                          </p:val>
                                        </p:tav>
                                        <p:tav tm="100000">
                                          <p:val>
                                            <p:strVal val="#ppt_h"/>
                                          </p:val>
                                        </p:tav>
                                      </p:tavLst>
                                    </p:anim>
                                    <p:anim calcmode="lin" valueType="num">
                                      <p:cBhvr>
                                        <p:cTn id="62" dur="500" fill="hold"/>
                                        <p:tgtEl>
                                          <p:spTgt spid="37902"/>
                                        </p:tgtEl>
                                        <p:attrNameLst>
                                          <p:attrName>style.rotation</p:attrName>
                                        </p:attrNameLst>
                                      </p:cBhvr>
                                      <p:tavLst>
                                        <p:tav tm="0">
                                          <p:val>
                                            <p:fltVal val="360"/>
                                          </p:val>
                                        </p:tav>
                                        <p:tav tm="100000">
                                          <p:val>
                                            <p:fltVal val="0"/>
                                          </p:val>
                                        </p:tav>
                                      </p:tavLst>
                                    </p:anim>
                                    <p:animEffect transition="in" filter="fade">
                                      <p:cBhvr>
                                        <p:cTn id="63" dur="500"/>
                                        <p:tgtEl>
                                          <p:spTgt spid="37902"/>
                                        </p:tgtEl>
                                      </p:cBhvr>
                                    </p:animEffect>
                                  </p:childTnLst>
                                </p:cTn>
                              </p:par>
                              <p:par>
                                <p:cTn id="64" presetID="49" presetClass="entr" presetSubtype="0" decel="100000" fill="hold" grpId="0" nodeType="withEffect">
                                  <p:stCondLst>
                                    <p:cond delay="0"/>
                                  </p:stCondLst>
                                  <p:childTnLst>
                                    <p:set>
                                      <p:cBhvr>
                                        <p:cTn id="65" dur="1" fill="hold">
                                          <p:stCondLst>
                                            <p:cond delay="0"/>
                                          </p:stCondLst>
                                        </p:cTn>
                                        <p:tgtEl>
                                          <p:spTgt spid="37903"/>
                                        </p:tgtEl>
                                        <p:attrNameLst>
                                          <p:attrName>style.visibility</p:attrName>
                                        </p:attrNameLst>
                                      </p:cBhvr>
                                      <p:to>
                                        <p:strVal val="visible"/>
                                      </p:to>
                                    </p:set>
                                    <p:anim calcmode="lin" valueType="num">
                                      <p:cBhvr>
                                        <p:cTn id="66" dur="500" fill="hold"/>
                                        <p:tgtEl>
                                          <p:spTgt spid="37903"/>
                                        </p:tgtEl>
                                        <p:attrNameLst>
                                          <p:attrName>ppt_w</p:attrName>
                                        </p:attrNameLst>
                                      </p:cBhvr>
                                      <p:tavLst>
                                        <p:tav tm="0">
                                          <p:val>
                                            <p:fltVal val="0"/>
                                          </p:val>
                                        </p:tav>
                                        <p:tav tm="100000">
                                          <p:val>
                                            <p:strVal val="#ppt_w"/>
                                          </p:val>
                                        </p:tav>
                                      </p:tavLst>
                                    </p:anim>
                                    <p:anim calcmode="lin" valueType="num">
                                      <p:cBhvr>
                                        <p:cTn id="67" dur="500" fill="hold"/>
                                        <p:tgtEl>
                                          <p:spTgt spid="37903"/>
                                        </p:tgtEl>
                                        <p:attrNameLst>
                                          <p:attrName>ppt_h</p:attrName>
                                        </p:attrNameLst>
                                      </p:cBhvr>
                                      <p:tavLst>
                                        <p:tav tm="0">
                                          <p:val>
                                            <p:fltVal val="0"/>
                                          </p:val>
                                        </p:tav>
                                        <p:tav tm="100000">
                                          <p:val>
                                            <p:strVal val="#ppt_h"/>
                                          </p:val>
                                        </p:tav>
                                      </p:tavLst>
                                    </p:anim>
                                    <p:anim calcmode="lin" valueType="num">
                                      <p:cBhvr>
                                        <p:cTn id="68" dur="500" fill="hold"/>
                                        <p:tgtEl>
                                          <p:spTgt spid="37903"/>
                                        </p:tgtEl>
                                        <p:attrNameLst>
                                          <p:attrName>style.rotation</p:attrName>
                                        </p:attrNameLst>
                                      </p:cBhvr>
                                      <p:tavLst>
                                        <p:tav tm="0">
                                          <p:val>
                                            <p:fltVal val="360"/>
                                          </p:val>
                                        </p:tav>
                                        <p:tav tm="100000">
                                          <p:val>
                                            <p:fltVal val="0"/>
                                          </p:val>
                                        </p:tav>
                                      </p:tavLst>
                                    </p:anim>
                                    <p:animEffect transition="in" filter="fade">
                                      <p:cBhvr>
                                        <p:cTn id="69" dur="500"/>
                                        <p:tgtEl>
                                          <p:spTgt spid="37903"/>
                                        </p:tgtEl>
                                      </p:cBhvr>
                                    </p:animEffect>
                                  </p:childTnLst>
                                </p:cTn>
                              </p:par>
                            </p:childTnLst>
                          </p:cTn>
                        </p:par>
                      </p:childTnLst>
                    </p:cTn>
                  </p:par>
                  <p:par>
                    <p:cTn id="70" fill="hold" nodeType="clickPar">
                      <p:stCondLst>
                        <p:cond delay="indefinite"/>
                      </p:stCondLst>
                      <p:childTnLst>
                        <p:par>
                          <p:cTn id="71" fill="hold" nodeType="afterGroup">
                            <p:stCondLst>
                              <p:cond delay="0"/>
                            </p:stCondLst>
                            <p:childTnLst>
                              <p:par>
                                <p:cTn id="72" presetID="22" presetClass="entr" presetSubtype="1" fill="hold" grpId="0" nodeType="click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wipe(up)">
                                      <p:cBhvr>
                                        <p:cTn id="7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2" grpId="0"/>
      <p:bldP spid="37893" grpId="0"/>
      <p:bldP spid="37894" grpId="0"/>
      <p:bldP spid="37895" grpId="0"/>
      <p:bldP spid="37896" grpId="0"/>
      <p:bldP spid="37897" grpId="0"/>
      <p:bldP spid="37898" grpId="0"/>
      <p:bldP spid="37899" grpId="0"/>
      <p:bldP spid="37900" grpId="0"/>
      <p:bldP spid="37901" grpId="0"/>
      <p:bldP spid="37902" grpId="0"/>
      <p:bldP spid="37903" grpId="0"/>
      <p:bldP spid="37904" grpId="0"/>
      <p:bldP spid="17"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57158" y="1857364"/>
            <a:ext cx="4214842" cy="584775"/>
          </a:xfrm>
          <a:prstGeom prst="rect">
            <a:avLst/>
          </a:prstGeom>
          <a:solidFill>
            <a:schemeClr val="accent1"/>
          </a:solidFill>
        </p:spPr>
        <p:txBody>
          <a:bodyPr wrap="square">
            <a:spAutoFit/>
          </a:bodyPr>
          <a:lstStyle/>
          <a:p>
            <a:pPr algn="ctr"/>
            <a:r>
              <a:rPr lang="zh-CN" altLang="en-US" sz="3200" b="1" smtClean="0">
                <a:solidFill>
                  <a:srgbClr val="FFFF00"/>
                </a:solidFill>
                <a:effectLst>
                  <a:outerShdw blurRad="38100" dist="38100" dir="2700000" algn="tl">
                    <a:srgbClr val="000000">
                      <a:alpha val="43137"/>
                    </a:srgbClr>
                  </a:outerShdw>
                </a:effectLst>
              </a:rPr>
              <a:t>组建大型商业公司</a:t>
            </a:r>
            <a:endParaRPr lang="zh-CN" altLang="en-US" sz="3200" b="1">
              <a:solidFill>
                <a:srgbClr val="FFFF00"/>
              </a:solidFill>
              <a:effectLst>
                <a:outerShdw blurRad="38100" dist="38100" dir="2700000" algn="tl">
                  <a:srgbClr val="000000">
                    <a:alpha val="43137"/>
                  </a:srgbClr>
                </a:outerShdw>
              </a:effectLst>
            </a:endParaRPr>
          </a:p>
        </p:txBody>
      </p:sp>
      <p:sp>
        <p:nvSpPr>
          <p:cNvPr id="9" name="矩形 8"/>
          <p:cNvSpPr/>
          <p:nvPr/>
        </p:nvSpPr>
        <p:spPr>
          <a:xfrm>
            <a:off x="0" y="785794"/>
            <a:ext cx="9144000" cy="953135"/>
          </a:xfrm>
          <a:prstGeom prst="rect">
            <a:avLst/>
          </a:prstGeom>
        </p:spPr>
        <p:txBody>
          <a:bodyPr>
            <a:spAutoFit/>
          </a:bodyPr>
          <a:lstStyle/>
          <a:p>
            <a:pPr>
              <a:defRPr/>
            </a:pPr>
            <a:r>
              <a:rPr lang="zh-CN" altLang="en-US" sz="2800" b="1">
                <a:solidFill>
                  <a:srgbClr val="C00000"/>
                </a:solidFill>
                <a:latin typeface="黑体" panose="02010609060101010101" pitchFamily="49" charset="-122"/>
                <a:ea typeface="黑体" panose="02010609060101010101" pitchFamily="49" charset="-122"/>
              </a:rPr>
              <a:t>导学</a:t>
            </a:r>
            <a:r>
              <a:rPr lang="zh-CN" altLang="en-US" sz="2800" b="1" smtClean="0">
                <a:solidFill>
                  <a:srgbClr val="C00000"/>
                </a:solidFill>
                <a:latin typeface="黑体" panose="02010609060101010101" pitchFamily="49" charset="-122"/>
                <a:ea typeface="黑体" panose="02010609060101010101" pitchFamily="49" charset="-122"/>
              </a:rPr>
              <a:t>问题</a:t>
            </a:r>
            <a:r>
              <a:rPr lang="en-US" altLang="zh-CN" sz="2800" b="1" smtClean="0">
                <a:solidFill>
                  <a:srgbClr val="C00000"/>
                </a:solidFill>
                <a:latin typeface="黑体" panose="02010609060101010101" pitchFamily="49" charset="-122"/>
                <a:ea typeface="黑体" panose="02010609060101010101" pitchFamily="49" charset="-122"/>
              </a:rPr>
              <a:t>:</a:t>
            </a:r>
            <a:r>
              <a:rPr lang="zh-CN" altLang="en-US" sz="2800" b="1" smtClean="0">
                <a:solidFill>
                  <a:srgbClr val="C00000"/>
                </a:solidFill>
                <a:latin typeface="黑体" panose="02010609060101010101" pitchFamily="49" charset="-122"/>
                <a:ea typeface="黑体" panose="02010609060101010101" pitchFamily="49" charset="-122"/>
              </a:rPr>
              <a:t>结合</a:t>
            </a:r>
            <a:r>
              <a:rPr lang="en-US" altLang="zh-CN" sz="2800" b="1" smtClean="0">
                <a:solidFill>
                  <a:srgbClr val="C00000"/>
                </a:solidFill>
                <a:latin typeface="黑体" panose="02010609060101010101" pitchFamily="49" charset="-122"/>
                <a:ea typeface="黑体" panose="02010609060101010101" pitchFamily="49" charset="-122"/>
              </a:rPr>
              <a:t>44</a:t>
            </a:r>
            <a:r>
              <a:rPr lang="zh-CN" altLang="en-US" sz="2800" b="1" smtClean="0">
                <a:solidFill>
                  <a:srgbClr val="C00000"/>
                </a:solidFill>
                <a:latin typeface="黑体" panose="02010609060101010101" pitchFamily="49" charset="-122"/>
                <a:ea typeface="黑体" panose="02010609060101010101" pitchFamily="49" charset="-122"/>
              </a:rPr>
              <a:t>页历史纵横与史料阅读思考，英、法、荷三国都采用什么方式进行殖民扩张掠夺？</a:t>
            </a:r>
            <a:endParaRPr lang="zh-CN" altLang="en-US" sz="2800" b="1">
              <a:latin typeface="+mn-ea"/>
              <a:ea typeface="+mn-ea"/>
            </a:endParaRPr>
          </a:p>
        </p:txBody>
      </p:sp>
      <p:sp>
        <p:nvSpPr>
          <p:cNvPr id="12" name="矩形 11"/>
          <p:cNvSpPr/>
          <p:nvPr/>
        </p:nvSpPr>
        <p:spPr>
          <a:xfrm>
            <a:off x="428596" y="2500306"/>
            <a:ext cx="8501122" cy="1384995"/>
          </a:xfrm>
          <a:prstGeom prst="rect">
            <a:avLst/>
          </a:prstGeom>
        </p:spPr>
        <p:txBody>
          <a:bodyPr wrap="square">
            <a:spAutoFit/>
          </a:bodyPr>
          <a:lstStyle/>
          <a:p>
            <a:pPr eaLnBrk="0" hangingPunct="0">
              <a:spcBef>
                <a:spcPct val="0"/>
              </a:spcBef>
            </a:pPr>
            <a:r>
              <a:rPr lang="zh-CN" altLang="en-US" sz="2800" smtClean="0">
                <a:solidFill>
                  <a:srgbClr val="0000CC"/>
                </a:solidFill>
                <a:latin typeface="黑体" panose="02010609060101010101" pitchFamily="49" charset="-122"/>
                <a:ea typeface="黑体" panose="02010609060101010101" pitchFamily="49" charset="-122"/>
              </a:rPr>
              <a:t>代表：</a:t>
            </a:r>
            <a:r>
              <a:rPr lang="en-US" altLang="zh-CN" sz="2800" smtClean="0">
                <a:solidFill>
                  <a:srgbClr val="0000CC"/>
                </a:solidFill>
                <a:latin typeface="黑体" panose="02010609060101010101" pitchFamily="49" charset="-122"/>
                <a:ea typeface="黑体" panose="02010609060101010101" pitchFamily="49" charset="-122"/>
              </a:rPr>
              <a:t>1602</a:t>
            </a:r>
            <a:r>
              <a:rPr lang="zh-CN" altLang="en-US" sz="2800" smtClean="0">
                <a:solidFill>
                  <a:srgbClr val="0000CC"/>
                </a:solidFill>
                <a:latin typeface="黑体" panose="02010609060101010101" pitchFamily="49" charset="-122"/>
                <a:ea typeface="黑体" panose="02010609060101010101" pitchFamily="49" charset="-122"/>
              </a:rPr>
              <a:t>年，荷兰东印度公司成立</a:t>
            </a:r>
            <a:endParaRPr lang="en-US" altLang="zh-CN" sz="2800" smtClean="0">
              <a:solidFill>
                <a:srgbClr val="0000CC"/>
              </a:solidFill>
              <a:latin typeface="黑体" panose="02010609060101010101" pitchFamily="49" charset="-122"/>
              <a:ea typeface="黑体" panose="02010609060101010101" pitchFamily="49" charset="-122"/>
            </a:endParaRPr>
          </a:p>
          <a:p>
            <a:pPr eaLnBrk="0" hangingPunct="0">
              <a:spcBef>
                <a:spcPct val="0"/>
              </a:spcBef>
            </a:pPr>
            <a:r>
              <a:rPr lang="en-US" altLang="zh-CN" sz="2800" smtClean="0">
                <a:solidFill>
                  <a:srgbClr val="0000CC"/>
                </a:solidFill>
                <a:latin typeface="黑体" panose="02010609060101010101" pitchFamily="49" charset="-122"/>
                <a:ea typeface="黑体" panose="02010609060101010101" pitchFamily="49" charset="-122"/>
              </a:rPr>
              <a:t>      1600</a:t>
            </a:r>
            <a:r>
              <a:rPr lang="zh-CN" altLang="en-US" sz="2800" smtClean="0">
                <a:solidFill>
                  <a:srgbClr val="0000CC"/>
                </a:solidFill>
                <a:latin typeface="黑体" panose="02010609060101010101" pitchFamily="49" charset="-122"/>
                <a:ea typeface="黑体" panose="02010609060101010101" pitchFamily="49" charset="-122"/>
              </a:rPr>
              <a:t>年，英国东印度公司成立</a:t>
            </a:r>
            <a:endParaRPr lang="en-US" altLang="zh-CN" sz="2800" smtClean="0">
              <a:solidFill>
                <a:srgbClr val="0000CC"/>
              </a:solidFill>
              <a:latin typeface="黑体" panose="02010609060101010101" pitchFamily="49" charset="-122"/>
              <a:ea typeface="黑体" panose="02010609060101010101" pitchFamily="49" charset="-122"/>
            </a:endParaRPr>
          </a:p>
          <a:p>
            <a:pPr eaLnBrk="0" hangingPunct="0">
              <a:spcBef>
                <a:spcPct val="0"/>
              </a:spcBef>
            </a:pPr>
            <a:r>
              <a:rPr lang="zh-CN" altLang="en-US" sz="2800" smtClean="0">
                <a:solidFill>
                  <a:srgbClr val="0000CC"/>
                </a:solidFill>
                <a:latin typeface="黑体" panose="02010609060101010101" pitchFamily="49" charset="-122"/>
                <a:ea typeface="黑体" panose="02010609060101010101" pitchFamily="49" charset="-122"/>
              </a:rPr>
              <a:t>      荷兰、法国：西印度公司</a:t>
            </a:r>
            <a:endParaRPr lang="zh-CN" altLang="en-US" sz="2800" smtClean="0">
              <a:solidFill>
                <a:srgbClr val="0000CC"/>
              </a:solidFill>
              <a:latin typeface="黑体" panose="02010609060101010101" pitchFamily="49" charset="-122"/>
              <a:ea typeface="黑体" panose="02010609060101010101" pitchFamily="49" charset="-122"/>
            </a:endParaRPr>
          </a:p>
        </p:txBody>
      </p:sp>
      <p:sp>
        <p:nvSpPr>
          <p:cNvPr id="7" name="Rectangle 2"/>
          <p:cNvSpPr>
            <a:spLocks noChangeArrowheads="1"/>
          </p:cNvSpPr>
          <p:nvPr/>
        </p:nvSpPr>
        <p:spPr bwMode="auto">
          <a:xfrm>
            <a:off x="0" y="0"/>
            <a:ext cx="9144000" cy="523220"/>
          </a:xfrm>
          <a:prstGeom prst="rect">
            <a:avLst/>
          </a:prstGeom>
          <a:solidFill>
            <a:srgbClr val="002060"/>
          </a:solidFill>
          <a:ln w="9525">
            <a:noFill/>
            <a:miter lim="800000"/>
          </a:ln>
        </p:spPr>
        <p:txBody>
          <a:bodyPr>
            <a:spAutoFit/>
          </a:bodyPr>
          <a:lstStyle/>
          <a:p>
            <a:pPr fontAlgn="auto">
              <a:spcBef>
                <a:spcPct val="0"/>
              </a:spcBef>
              <a:spcAft>
                <a:spcPct val="0"/>
              </a:spcAft>
              <a:defRPr/>
            </a:pPr>
            <a:r>
              <a:rPr kumimoji="1" lang="zh-CN" altLang="en-US" sz="2800" b="1" smtClean="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近代商业贸易的变化：二、商业经营方式的转变</a:t>
            </a:r>
            <a:endParaRPr kumimoji="1" lang="zh-CN" altLang="en-US" sz="2800" b="1">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xit" presetSubtype="4" fill="hold" grpId="1" nodeType="clickEffect">
                                  <p:stCondLst>
                                    <p:cond delay="0"/>
                                  </p:stCondLst>
                                  <p:childTnLst>
                                    <p:anim calcmode="lin" valueType="num">
                                      <p:cBhvr additive="base">
                                        <p:cTn id="16" dur="500"/>
                                        <p:tgtEl>
                                          <p:spTgt spid="2"/>
                                        </p:tgtEl>
                                        <p:attrNameLst>
                                          <p:attrName>ppt_x</p:attrName>
                                        </p:attrNameLst>
                                      </p:cBhvr>
                                      <p:tavLst>
                                        <p:tav tm="0">
                                          <p:val>
                                            <p:strVal val="ppt_x"/>
                                          </p:val>
                                        </p:tav>
                                        <p:tav tm="100000">
                                          <p:val>
                                            <p:strVal val="ppt_x"/>
                                          </p:val>
                                        </p:tav>
                                      </p:tavLst>
                                    </p:anim>
                                    <p:anim calcmode="lin" valueType="num">
                                      <p:cBhvr additive="base">
                                        <p:cTn id="17" dur="500"/>
                                        <p:tgtEl>
                                          <p:spTgt spid="2"/>
                                        </p:tgtEl>
                                        <p:attrNameLst>
                                          <p:attrName>ppt_y</p:attrName>
                                        </p:attrNameLst>
                                      </p:cBhvr>
                                      <p:tavLst>
                                        <p:tav tm="0">
                                          <p:val>
                                            <p:strVal val="ppt_y"/>
                                          </p:val>
                                        </p:tav>
                                        <p:tav tm="100000">
                                          <p:val>
                                            <p:strVal val="1+ppt_h/2"/>
                                          </p:val>
                                        </p:tav>
                                      </p:tavLst>
                                    </p:anim>
                                    <p:set>
                                      <p:cBhvr>
                                        <p:cTn id="18" dur="1" fill="hold">
                                          <p:stCondLst>
                                            <p:cond delay="499"/>
                                          </p:stCondLst>
                                        </p:cTn>
                                        <p:tgtEl>
                                          <p:spTgt spid="2"/>
                                        </p:tgtEl>
                                        <p:attrNameLst>
                                          <p:attrName>style.visibility</p:attrName>
                                        </p:attrNameLst>
                                      </p:cBhvr>
                                      <p:to>
                                        <p:strVal val="hidden"/>
                                      </p:to>
                                    </p:set>
                                  </p:childTnLst>
                                </p:cTn>
                              </p:par>
                              <p:par>
                                <p:cTn id="19" presetID="2" presetClass="exit" presetSubtype="4" fill="hold" grpId="1" nodeType="withEffect">
                                  <p:stCondLst>
                                    <p:cond delay="0"/>
                                  </p:stCondLst>
                                  <p:childTnLst>
                                    <p:anim calcmode="lin" valueType="num">
                                      <p:cBhvr additive="base">
                                        <p:cTn id="20" dur="500"/>
                                        <p:tgtEl>
                                          <p:spTgt spid="12"/>
                                        </p:tgtEl>
                                        <p:attrNameLst>
                                          <p:attrName>ppt_x</p:attrName>
                                        </p:attrNameLst>
                                      </p:cBhvr>
                                      <p:tavLst>
                                        <p:tav tm="0">
                                          <p:val>
                                            <p:strVal val="ppt_x"/>
                                          </p:val>
                                        </p:tav>
                                        <p:tav tm="100000">
                                          <p:val>
                                            <p:strVal val="ppt_x"/>
                                          </p:val>
                                        </p:tav>
                                      </p:tavLst>
                                    </p:anim>
                                    <p:anim calcmode="lin" valueType="num">
                                      <p:cBhvr additive="base">
                                        <p:cTn id="21" dur="500"/>
                                        <p:tgtEl>
                                          <p:spTgt spid="12"/>
                                        </p:tgtEl>
                                        <p:attrNameLst>
                                          <p:attrName>ppt_y</p:attrName>
                                        </p:attrNameLst>
                                      </p:cBhvr>
                                      <p:tavLst>
                                        <p:tav tm="0">
                                          <p:val>
                                            <p:strVal val="ppt_y"/>
                                          </p:val>
                                        </p:tav>
                                        <p:tav tm="100000">
                                          <p:val>
                                            <p:strVal val="1+ppt_h/2"/>
                                          </p:val>
                                        </p:tav>
                                      </p:tavLst>
                                    </p:anim>
                                    <p:set>
                                      <p:cBhvr>
                                        <p:cTn id="22"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12" grpId="0"/>
      <p:bldP spid="12" grpId="1"/>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9697" name="Picture 4" descr="荷兰的殖民扩张"/>
          <p:cNvPicPr>
            <a:picLocks noChangeAspect="1" noChangeArrowheads="1"/>
          </p:cNvPicPr>
          <p:nvPr/>
        </p:nvPicPr>
        <p:blipFill>
          <a:blip r:embed="rId3"/>
          <a:stretch>
            <a:fillRect/>
          </a:stretch>
        </p:blipFill>
        <p:spPr bwMode="auto">
          <a:xfrm>
            <a:off x="0" y="285770"/>
            <a:ext cx="9144000" cy="6072188"/>
          </a:xfrm>
          <a:prstGeom prst="rect">
            <a:avLst/>
          </a:prstGeom>
          <a:solidFill>
            <a:srgbClr val="D0EAEC"/>
          </a:solidFill>
          <a:ln w="9525">
            <a:solidFill>
              <a:srgbClr val="000099"/>
            </a:solidFill>
            <a:miter lim="800000"/>
          </a:ln>
        </p:spPr>
      </p:pic>
      <p:sp>
        <p:nvSpPr>
          <p:cNvPr id="37891" name="AutoShape 6"/>
          <p:cNvSpPr>
            <a:spLocks noChangeArrowheads="1"/>
          </p:cNvSpPr>
          <p:nvPr/>
        </p:nvSpPr>
        <p:spPr bwMode="auto">
          <a:xfrm>
            <a:off x="762000" y="1416070"/>
            <a:ext cx="2133600" cy="546100"/>
          </a:xfrm>
          <a:prstGeom prst="wedgeRectCallout">
            <a:avLst>
              <a:gd name="adj1" fmla="val -33630"/>
              <a:gd name="adj2" fmla="val 144769"/>
            </a:avLst>
          </a:prstGeom>
          <a:solidFill>
            <a:schemeClr val="folHlink"/>
          </a:solidFill>
          <a:ln w="9525">
            <a:solidFill>
              <a:schemeClr val="tx1"/>
            </a:solidFill>
            <a:miter lim="800000"/>
          </a:ln>
        </p:spPr>
        <p:txBody>
          <a:bodyPr/>
          <a:lstStyle/>
          <a:p>
            <a:pPr algn="ctr"/>
            <a:r>
              <a:rPr lang="zh-CN" altLang="en-US" sz="2400">
                <a:solidFill>
                  <a:srgbClr val="FFFF00"/>
                </a:solidFill>
                <a:latin typeface="黑体" panose="02010609060101010101" pitchFamily="49" charset="-122"/>
                <a:ea typeface="黑体" panose="02010609060101010101" pitchFamily="49" charset="-122"/>
              </a:rPr>
              <a:t>新阿姆斯特丹</a:t>
            </a:r>
            <a:endParaRPr lang="zh-CN" altLang="en-US" sz="2400">
              <a:solidFill>
                <a:srgbClr val="FFFF00"/>
              </a:solidFill>
              <a:latin typeface="黑体" panose="02010609060101010101" pitchFamily="49" charset="-122"/>
              <a:ea typeface="黑体" panose="02010609060101010101" pitchFamily="49" charset="-122"/>
            </a:endParaRPr>
          </a:p>
        </p:txBody>
      </p:sp>
      <p:sp>
        <p:nvSpPr>
          <p:cNvPr id="91143" name="AutoShape 7"/>
          <p:cNvSpPr>
            <a:spLocks noChangeArrowheads="1"/>
          </p:cNvSpPr>
          <p:nvPr/>
        </p:nvSpPr>
        <p:spPr bwMode="auto">
          <a:xfrm>
            <a:off x="5364163" y="4008458"/>
            <a:ext cx="1079500" cy="431800"/>
          </a:xfrm>
          <a:prstGeom prst="wedgeRoundRectCallout">
            <a:avLst>
              <a:gd name="adj1" fmla="val 86764"/>
              <a:gd name="adj2" fmla="val -74634"/>
              <a:gd name="adj3" fmla="val 16667"/>
            </a:avLst>
          </a:prstGeom>
          <a:solidFill>
            <a:schemeClr val="folHlink"/>
          </a:solidFill>
          <a:ln w="9525">
            <a:solidFill>
              <a:schemeClr val="tx1"/>
            </a:solidFill>
            <a:miter lim="800000"/>
          </a:ln>
        </p:spPr>
        <p:txBody>
          <a:bodyPr/>
          <a:lstStyle/>
          <a:p>
            <a:pPr algn="ctr"/>
            <a:r>
              <a:rPr lang="zh-CN" altLang="en-US" sz="2000">
                <a:solidFill>
                  <a:srgbClr val="FFFF00"/>
                </a:solidFill>
                <a:latin typeface="黑体" panose="02010609060101010101" pitchFamily="49" charset="-122"/>
                <a:ea typeface="黑体" panose="02010609060101010101" pitchFamily="49" charset="-122"/>
              </a:rPr>
              <a:t>马六甲</a:t>
            </a:r>
            <a:endParaRPr lang="zh-CN" altLang="en-US" sz="2000">
              <a:solidFill>
                <a:srgbClr val="FFFF00"/>
              </a:solidFill>
              <a:latin typeface="黑体" panose="02010609060101010101" pitchFamily="49" charset="-122"/>
              <a:ea typeface="黑体" panose="02010609060101010101" pitchFamily="49" charset="-122"/>
            </a:endParaRPr>
          </a:p>
        </p:txBody>
      </p:sp>
      <p:sp>
        <p:nvSpPr>
          <p:cNvPr id="91144" name="AutoShape 8"/>
          <p:cNvSpPr>
            <a:spLocks noChangeArrowheads="1"/>
          </p:cNvSpPr>
          <p:nvPr/>
        </p:nvSpPr>
        <p:spPr bwMode="auto">
          <a:xfrm>
            <a:off x="5148263" y="3216295"/>
            <a:ext cx="863600" cy="433388"/>
          </a:xfrm>
          <a:prstGeom prst="wedgeRoundRectCallout">
            <a:avLst>
              <a:gd name="adj1" fmla="val 75366"/>
              <a:gd name="adj2" fmla="val 67949"/>
              <a:gd name="adj3" fmla="val 16667"/>
            </a:avLst>
          </a:prstGeom>
          <a:solidFill>
            <a:schemeClr val="folHlink"/>
          </a:solidFill>
          <a:ln w="9525">
            <a:solidFill>
              <a:schemeClr val="tx1"/>
            </a:solidFill>
            <a:miter lim="800000"/>
          </a:ln>
        </p:spPr>
        <p:txBody>
          <a:bodyPr/>
          <a:lstStyle/>
          <a:p>
            <a:pPr algn="ctr"/>
            <a:r>
              <a:rPr lang="zh-CN" altLang="en-US" sz="2400">
                <a:solidFill>
                  <a:srgbClr val="FFFF00"/>
                </a:solidFill>
                <a:latin typeface="黑体" panose="02010609060101010101" pitchFamily="49" charset="-122"/>
                <a:ea typeface="黑体" panose="02010609060101010101" pitchFamily="49" charset="-122"/>
              </a:rPr>
              <a:t>锡兰</a:t>
            </a:r>
            <a:endParaRPr lang="zh-CN" altLang="en-US" sz="2400">
              <a:solidFill>
                <a:srgbClr val="FFFF00"/>
              </a:solidFill>
              <a:latin typeface="黑体" panose="02010609060101010101" pitchFamily="49" charset="-122"/>
              <a:ea typeface="黑体" panose="02010609060101010101" pitchFamily="49" charset="-122"/>
            </a:endParaRPr>
          </a:p>
        </p:txBody>
      </p:sp>
      <p:sp>
        <p:nvSpPr>
          <p:cNvPr id="91145" name="AutoShape 9"/>
          <p:cNvSpPr>
            <a:spLocks noChangeArrowheads="1"/>
          </p:cNvSpPr>
          <p:nvPr/>
        </p:nvSpPr>
        <p:spPr bwMode="auto">
          <a:xfrm>
            <a:off x="6659563" y="4441845"/>
            <a:ext cx="936625" cy="503238"/>
          </a:xfrm>
          <a:prstGeom prst="wedgeRoundRectCallout">
            <a:avLst>
              <a:gd name="adj1" fmla="val 32880"/>
              <a:gd name="adj2" fmla="val -106153"/>
              <a:gd name="adj3" fmla="val 16667"/>
            </a:avLst>
          </a:prstGeom>
          <a:solidFill>
            <a:schemeClr val="folHlink"/>
          </a:solidFill>
          <a:ln w="9525">
            <a:solidFill>
              <a:schemeClr val="tx1"/>
            </a:solidFill>
            <a:miter lim="800000"/>
          </a:ln>
        </p:spPr>
        <p:txBody>
          <a:bodyPr/>
          <a:lstStyle/>
          <a:p>
            <a:pPr algn="ctr"/>
            <a:r>
              <a:rPr lang="zh-CN" altLang="en-US" sz="2000">
                <a:solidFill>
                  <a:srgbClr val="FFFF00"/>
                </a:solidFill>
                <a:latin typeface="黑体" panose="02010609060101010101" pitchFamily="49" charset="-122"/>
                <a:ea typeface="黑体" panose="02010609060101010101" pitchFamily="49" charset="-122"/>
              </a:rPr>
              <a:t>印尼</a:t>
            </a:r>
            <a:endParaRPr lang="zh-CN" altLang="en-US" sz="2000">
              <a:solidFill>
                <a:srgbClr val="FFFF00"/>
              </a:solidFill>
              <a:latin typeface="黑体" panose="02010609060101010101" pitchFamily="49" charset="-122"/>
              <a:ea typeface="黑体" panose="02010609060101010101" pitchFamily="49" charset="-122"/>
            </a:endParaRPr>
          </a:p>
        </p:txBody>
      </p:sp>
      <p:sp>
        <p:nvSpPr>
          <p:cNvPr id="37895" name="AutoShape 10"/>
          <p:cNvSpPr>
            <a:spLocks noChangeArrowheads="1"/>
          </p:cNvSpPr>
          <p:nvPr/>
        </p:nvSpPr>
        <p:spPr bwMode="auto">
          <a:xfrm>
            <a:off x="5929313" y="2428895"/>
            <a:ext cx="1511300" cy="433388"/>
          </a:xfrm>
          <a:prstGeom prst="wedgeRoundRectCallout">
            <a:avLst>
              <a:gd name="adj1" fmla="val 59454"/>
              <a:gd name="adj2" fmla="val 114833"/>
              <a:gd name="adj3" fmla="val 16667"/>
            </a:avLst>
          </a:prstGeom>
          <a:solidFill>
            <a:schemeClr val="folHlink"/>
          </a:solidFill>
          <a:ln w="9525">
            <a:solidFill>
              <a:schemeClr val="tx1"/>
            </a:solidFill>
            <a:miter lim="800000"/>
          </a:ln>
        </p:spPr>
        <p:txBody>
          <a:bodyPr/>
          <a:lstStyle/>
          <a:p>
            <a:pPr algn="ctr"/>
            <a:r>
              <a:rPr lang="zh-CN" altLang="en-US" sz="2400">
                <a:solidFill>
                  <a:srgbClr val="FFFF00"/>
                </a:solidFill>
                <a:latin typeface="黑体" panose="02010609060101010101" pitchFamily="49" charset="-122"/>
                <a:ea typeface="黑体" panose="02010609060101010101" pitchFamily="49" charset="-122"/>
              </a:rPr>
              <a:t>中国台湾</a:t>
            </a:r>
            <a:endParaRPr lang="zh-CN" altLang="en-US" sz="2400">
              <a:solidFill>
                <a:srgbClr val="FFFF00"/>
              </a:solidFill>
              <a:latin typeface="黑体" panose="02010609060101010101" pitchFamily="49" charset="-122"/>
              <a:ea typeface="黑体" panose="02010609060101010101" pitchFamily="49" charset="-122"/>
            </a:endParaRPr>
          </a:p>
        </p:txBody>
      </p:sp>
      <p:sp>
        <p:nvSpPr>
          <p:cNvPr id="37896" name="AutoShape 11"/>
          <p:cNvSpPr>
            <a:spLocks noChangeArrowheads="1"/>
          </p:cNvSpPr>
          <p:nvPr/>
        </p:nvSpPr>
        <p:spPr bwMode="auto">
          <a:xfrm>
            <a:off x="2916238" y="4297383"/>
            <a:ext cx="1295400" cy="431800"/>
          </a:xfrm>
          <a:prstGeom prst="wedgeRoundRectCallout">
            <a:avLst>
              <a:gd name="adj1" fmla="val 48407"/>
              <a:gd name="adj2" fmla="val 135296"/>
              <a:gd name="adj3" fmla="val 16667"/>
            </a:avLst>
          </a:prstGeom>
          <a:solidFill>
            <a:schemeClr val="folHlink"/>
          </a:solidFill>
          <a:ln w="9525">
            <a:solidFill>
              <a:schemeClr val="tx1"/>
            </a:solidFill>
            <a:miter lim="800000"/>
          </a:ln>
        </p:spPr>
        <p:txBody>
          <a:bodyPr/>
          <a:lstStyle/>
          <a:p>
            <a:pPr algn="ctr"/>
            <a:r>
              <a:rPr lang="zh-CN" altLang="en-US" sz="2400">
                <a:solidFill>
                  <a:srgbClr val="FFFF00"/>
                </a:solidFill>
                <a:latin typeface="黑体" panose="02010609060101010101" pitchFamily="49" charset="-122"/>
                <a:ea typeface="黑体" panose="02010609060101010101" pitchFamily="49" charset="-122"/>
              </a:rPr>
              <a:t>好望角</a:t>
            </a:r>
            <a:endParaRPr lang="zh-CN" altLang="en-US" sz="2400">
              <a:solidFill>
                <a:srgbClr val="FFFF00"/>
              </a:solidFill>
              <a:latin typeface="黑体" panose="02010609060101010101" pitchFamily="49" charset="-122"/>
              <a:ea typeface="黑体" panose="02010609060101010101" pitchFamily="49" charset="-122"/>
            </a:endParaRPr>
          </a:p>
        </p:txBody>
      </p:sp>
      <p:sp>
        <p:nvSpPr>
          <p:cNvPr id="11" name="圆角矩形 10"/>
          <p:cNvSpPr>
            <a:spLocks noChangeArrowheads="1"/>
          </p:cNvSpPr>
          <p:nvPr/>
        </p:nvSpPr>
        <p:spPr bwMode="auto">
          <a:xfrm>
            <a:off x="990600" y="2647970"/>
            <a:ext cx="2071688" cy="914400"/>
          </a:xfrm>
          <a:prstGeom prst="roundRect">
            <a:avLst>
              <a:gd name="adj" fmla="val 16667"/>
            </a:avLst>
          </a:prstGeom>
          <a:noFill/>
          <a:ln w="63500">
            <a:solidFill>
              <a:srgbClr val="008000"/>
            </a:solidFill>
            <a:round/>
            <a:tailEnd type="triangle" w="med" len="med"/>
          </a:ln>
        </p:spPr>
        <p:txBody>
          <a:bodyPr anchor="ctr"/>
          <a:lstStyle/>
          <a:p>
            <a:pPr algn="ctr"/>
            <a:endParaRPr lang="en-US" altLang="en-US" sz="4400">
              <a:latin typeface="黑体" panose="02010609060101010101" pitchFamily="49" charset="-122"/>
              <a:ea typeface="黑体" panose="02010609060101010101" pitchFamily="49" charset="-122"/>
            </a:endParaRPr>
          </a:p>
        </p:txBody>
      </p:sp>
      <p:sp>
        <p:nvSpPr>
          <p:cNvPr id="12" name="圆角矩形 11"/>
          <p:cNvSpPr>
            <a:spLocks noChangeArrowheads="1"/>
          </p:cNvSpPr>
          <p:nvPr/>
        </p:nvSpPr>
        <p:spPr bwMode="auto">
          <a:xfrm>
            <a:off x="6205538" y="5076845"/>
            <a:ext cx="2071687" cy="914400"/>
          </a:xfrm>
          <a:prstGeom prst="roundRect">
            <a:avLst>
              <a:gd name="adj" fmla="val 16667"/>
            </a:avLst>
          </a:prstGeom>
          <a:noFill/>
          <a:ln w="63500">
            <a:solidFill>
              <a:srgbClr val="008000"/>
            </a:solidFill>
            <a:round/>
            <a:tailEnd type="triangle" w="med" len="med"/>
          </a:ln>
        </p:spPr>
        <p:txBody>
          <a:bodyPr anchor="ctr"/>
          <a:lstStyle/>
          <a:p>
            <a:pPr algn="ctr"/>
            <a:endParaRPr lang="en-US" altLang="en-US" sz="4400">
              <a:latin typeface="黑体" panose="02010609060101010101" pitchFamily="49" charset="-122"/>
              <a:ea typeface="黑体" panose="02010609060101010101" pitchFamily="49" charset="-122"/>
            </a:endParaRPr>
          </a:p>
        </p:txBody>
      </p:sp>
      <p:sp>
        <p:nvSpPr>
          <p:cNvPr id="37899" name="矩形 12"/>
          <p:cNvSpPr>
            <a:spLocks noChangeArrowheads="1"/>
          </p:cNvSpPr>
          <p:nvPr/>
        </p:nvSpPr>
        <p:spPr bwMode="auto">
          <a:xfrm rot="-516913">
            <a:off x="3025775" y="5081608"/>
            <a:ext cx="2700338" cy="633412"/>
          </a:xfrm>
          <a:prstGeom prst="rect">
            <a:avLst/>
          </a:prstGeom>
          <a:solidFill>
            <a:srgbClr val="D0EAEC"/>
          </a:solidFill>
          <a:ln w="114300" cmpd="thinThick">
            <a:solidFill>
              <a:srgbClr val="000099"/>
            </a:solidFill>
            <a:miter lim="800000"/>
          </a:ln>
        </p:spPr>
        <p:txBody>
          <a:bodyPr anchor="ctr">
            <a:spAutoFit/>
          </a:bodyPr>
          <a:lstStyle/>
          <a:p>
            <a:pPr algn="ctr"/>
            <a:r>
              <a:rPr lang="zh-CN" altLang="en-US" sz="2800">
                <a:solidFill>
                  <a:srgbClr val="800000"/>
                </a:solidFill>
                <a:latin typeface="黑体" panose="02010609060101010101" pitchFamily="49" charset="-122"/>
                <a:ea typeface="黑体" panose="02010609060101010101" pitchFamily="49" charset="-122"/>
              </a:rPr>
              <a:t>抢占殖民地</a:t>
            </a:r>
            <a:endParaRPr lang="zh-CN" altLang="en-US" sz="2800">
              <a:solidFill>
                <a:srgbClr val="800000"/>
              </a:solidFill>
              <a:latin typeface="黑体" panose="02010609060101010101" pitchFamily="49" charset="-122"/>
              <a:ea typeface="黑体" panose="02010609060101010101" pitchFamily="49" charset="-122"/>
            </a:endParaRPr>
          </a:p>
        </p:txBody>
      </p:sp>
      <p:sp>
        <p:nvSpPr>
          <p:cNvPr id="37900" name="矩形 13"/>
          <p:cNvSpPr>
            <a:spLocks noChangeArrowheads="1"/>
          </p:cNvSpPr>
          <p:nvPr/>
        </p:nvSpPr>
        <p:spPr bwMode="auto">
          <a:xfrm rot="-516913">
            <a:off x="2860675" y="1830408"/>
            <a:ext cx="2700338" cy="1060450"/>
          </a:xfrm>
          <a:prstGeom prst="rect">
            <a:avLst/>
          </a:prstGeom>
          <a:solidFill>
            <a:srgbClr val="D0EAEC"/>
          </a:solidFill>
          <a:ln w="114300" cmpd="thinThick">
            <a:solidFill>
              <a:srgbClr val="000099"/>
            </a:solidFill>
            <a:miter lim="800000"/>
          </a:ln>
        </p:spPr>
        <p:txBody>
          <a:bodyPr anchor="ctr">
            <a:spAutoFit/>
          </a:bodyPr>
          <a:lstStyle/>
          <a:p>
            <a:pPr algn="ctr"/>
            <a:r>
              <a:rPr lang="zh-CN" altLang="en-US" sz="2800">
                <a:solidFill>
                  <a:srgbClr val="800000"/>
                </a:solidFill>
                <a:latin typeface="黑体" panose="02010609060101010101" pitchFamily="49" charset="-122"/>
                <a:ea typeface="黑体" panose="02010609060101010101" pitchFamily="49" charset="-122"/>
              </a:rPr>
              <a:t>建立垄断性</a:t>
            </a:r>
            <a:endParaRPr lang="zh-CN" altLang="en-US" sz="2800">
              <a:solidFill>
                <a:srgbClr val="800000"/>
              </a:solidFill>
              <a:latin typeface="黑体" panose="02010609060101010101" pitchFamily="49" charset="-122"/>
              <a:ea typeface="黑体" panose="02010609060101010101" pitchFamily="49" charset="-122"/>
            </a:endParaRPr>
          </a:p>
          <a:p>
            <a:pPr algn="ctr"/>
            <a:r>
              <a:rPr lang="zh-CN" altLang="en-US" sz="2800">
                <a:solidFill>
                  <a:srgbClr val="800000"/>
                </a:solidFill>
                <a:latin typeface="黑体" panose="02010609060101010101" pitchFamily="49" charset="-122"/>
                <a:ea typeface="黑体" panose="02010609060101010101" pitchFamily="49" charset="-122"/>
              </a:rPr>
              <a:t>的贸易公司</a:t>
            </a:r>
            <a:endParaRPr lang="zh-CN" altLang="en-US" sz="2800">
              <a:solidFill>
                <a:srgbClr val="800000"/>
              </a:solidFill>
              <a:latin typeface="黑体" panose="02010609060101010101" pitchFamily="49" charset="-122"/>
              <a:ea typeface="黑体" panose="02010609060101010101" pitchFamily="49" charset="-122"/>
            </a:endParaRPr>
          </a:p>
        </p:txBody>
      </p:sp>
      <p:sp>
        <p:nvSpPr>
          <p:cNvPr id="13" name="Rectangle 2"/>
          <p:cNvSpPr txBox="1">
            <a:spLocks noChangeArrowheads="1"/>
          </p:cNvSpPr>
          <p:nvPr/>
        </p:nvSpPr>
        <p:spPr>
          <a:xfrm>
            <a:off x="0" y="0"/>
            <a:ext cx="9144000" cy="562819"/>
          </a:xfrm>
          <a:prstGeom prst="rect">
            <a:avLst/>
          </a:prstGeom>
          <a:solidFill>
            <a:schemeClr val="accent1"/>
          </a:solidFill>
        </p:spPr>
        <p:txBody>
          <a:bodyPr>
            <a:no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a:t>
            </a:r>
            <a:r>
              <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重点解析</a:t>
            </a:r>
            <a:r>
              <a:rPr kumimoji="0" lang="en-US" altLang="zh-CN"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a:t>
            </a:r>
            <a:r>
              <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荷兰的崛起</a:t>
            </a:r>
            <a:endPar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896"/>
                                        </p:tgtEl>
                                        <p:attrNameLst>
                                          <p:attrName>style.visibility</p:attrName>
                                        </p:attrNameLst>
                                      </p:cBhvr>
                                      <p:to>
                                        <p:strVal val="visible"/>
                                      </p:to>
                                    </p:set>
                                    <p:animEffect transition="in" filter="blinds(horizontal)">
                                      <p:cBhvr>
                                        <p:cTn id="7" dur="500"/>
                                        <p:tgtEl>
                                          <p:spTgt spid="3789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1143"/>
                                        </p:tgtEl>
                                        <p:attrNameLst>
                                          <p:attrName>style.visibility</p:attrName>
                                        </p:attrNameLst>
                                      </p:cBhvr>
                                      <p:to>
                                        <p:strVal val="visible"/>
                                      </p:to>
                                    </p:set>
                                    <p:animEffect transition="in" filter="blinds(horizontal)">
                                      <p:cBhvr>
                                        <p:cTn id="12" dur="500"/>
                                        <p:tgtEl>
                                          <p:spTgt spid="91143"/>
                                        </p:tgtEl>
                                      </p:cBhvr>
                                    </p:animEffect>
                                  </p:childTnLst>
                                </p:cTn>
                              </p:par>
                            </p:childTnLst>
                          </p:cTn>
                        </p:par>
                        <p:par>
                          <p:cTn id="13" fill="hold" nodeType="afterGroup">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91144"/>
                                        </p:tgtEl>
                                        <p:attrNameLst>
                                          <p:attrName>style.visibility</p:attrName>
                                        </p:attrNameLst>
                                      </p:cBhvr>
                                      <p:to>
                                        <p:strVal val="visible"/>
                                      </p:to>
                                    </p:set>
                                    <p:animEffect transition="in" filter="blinds(horizontal)">
                                      <p:cBhvr>
                                        <p:cTn id="16" dur="500"/>
                                        <p:tgtEl>
                                          <p:spTgt spid="91144"/>
                                        </p:tgtEl>
                                      </p:cBhvr>
                                    </p:animEffect>
                                  </p:childTnLst>
                                </p:cTn>
                              </p:par>
                            </p:childTnLst>
                          </p:cTn>
                        </p:par>
                        <p:par>
                          <p:cTn id="17" fill="hold" nodeType="afterGroup">
                            <p:stCondLst>
                              <p:cond delay="1000"/>
                            </p:stCondLst>
                            <p:childTnLst>
                              <p:par>
                                <p:cTn id="18" presetID="3" presetClass="entr" presetSubtype="10" fill="hold" grpId="0" nodeType="afterEffect">
                                  <p:stCondLst>
                                    <p:cond delay="0"/>
                                  </p:stCondLst>
                                  <p:childTnLst>
                                    <p:set>
                                      <p:cBhvr>
                                        <p:cTn id="19" dur="1" fill="hold">
                                          <p:stCondLst>
                                            <p:cond delay="0"/>
                                          </p:stCondLst>
                                        </p:cTn>
                                        <p:tgtEl>
                                          <p:spTgt spid="91145"/>
                                        </p:tgtEl>
                                        <p:attrNameLst>
                                          <p:attrName>style.visibility</p:attrName>
                                        </p:attrNameLst>
                                      </p:cBhvr>
                                      <p:to>
                                        <p:strVal val="visible"/>
                                      </p:to>
                                    </p:set>
                                    <p:animEffect transition="in" filter="blinds(horizontal)">
                                      <p:cBhvr>
                                        <p:cTn id="20" dur="500"/>
                                        <p:tgtEl>
                                          <p:spTgt spid="91145"/>
                                        </p:tgtEl>
                                      </p:cBhvr>
                                    </p:animEffect>
                                  </p:childTnLst>
                                </p:cTn>
                              </p:par>
                            </p:childTnLst>
                          </p:cTn>
                        </p:par>
                        <p:par>
                          <p:cTn id="21" fill="hold" nodeType="afterGroup">
                            <p:stCondLst>
                              <p:cond delay="1500"/>
                            </p:stCondLst>
                            <p:childTnLst>
                              <p:par>
                                <p:cTn id="22" presetID="3" presetClass="entr" presetSubtype="10" fill="hold" grpId="0" nodeType="afterEffect">
                                  <p:stCondLst>
                                    <p:cond delay="0"/>
                                  </p:stCondLst>
                                  <p:childTnLst>
                                    <p:set>
                                      <p:cBhvr>
                                        <p:cTn id="23" dur="1" fill="hold">
                                          <p:stCondLst>
                                            <p:cond delay="0"/>
                                          </p:stCondLst>
                                        </p:cTn>
                                        <p:tgtEl>
                                          <p:spTgt spid="37895"/>
                                        </p:tgtEl>
                                        <p:attrNameLst>
                                          <p:attrName>style.visibility</p:attrName>
                                        </p:attrNameLst>
                                      </p:cBhvr>
                                      <p:to>
                                        <p:strVal val="visible"/>
                                      </p:to>
                                    </p:set>
                                    <p:animEffect transition="in" filter="blinds(horizontal)">
                                      <p:cBhvr>
                                        <p:cTn id="24" dur="500"/>
                                        <p:tgtEl>
                                          <p:spTgt spid="37895"/>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37891"/>
                                        </p:tgtEl>
                                        <p:attrNameLst>
                                          <p:attrName>style.visibility</p:attrName>
                                        </p:attrNameLst>
                                      </p:cBhvr>
                                      <p:to>
                                        <p:strVal val="visible"/>
                                      </p:to>
                                    </p:set>
                                    <p:animEffect transition="in" filter="blinds(horizontal)">
                                      <p:cBhvr>
                                        <p:cTn id="29" dur="500"/>
                                        <p:tgtEl>
                                          <p:spTgt spid="37891"/>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37899"/>
                                        </p:tgtEl>
                                        <p:attrNameLst>
                                          <p:attrName>style.visibility</p:attrName>
                                        </p:attrNameLst>
                                      </p:cBhvr>
                                      <p:to>
                                        <p:strVal val="visible"/>
                                      </p:to>
                                    </p:set>
                                    <p:animEffect transition="in" filter="blinds(horizontal)">
                                      <p:cBhvr>
                                        <p:cTn id="34" dur="500"/>
                                        <p:tgtEl>
                                          <p:spTgt spid="37899"/>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linds(horizontal)">
                                      <p:cBhvr>
                                        <p:cTn id="39" dur="500"/>
                                        <p:tgtEl>
                                          <p:spTgt spid="11"/>
                                        </p:tgtEl>
                                      </p:cBhvr>
                                    </p:animEffect>
                                  </p:childTnLst>
                                </p:cTn>
                              </p:par>
                            </p:childTnLst>
                          </p:cTn>
                        </p:par>
                        <p:par>
                          <p:cTn id="40" fill="hold" nodeType="afterGroup">
                            <p:stCondLst>
                              <p:cond delay="500"/>
                            </p:stCondLst>
                            <p:childTnLst>
                              <p:par>
                                <p:cTn id="41" presetID="3" presetClass="entr" presetSubtype="1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linds(horizontal)">
                                      <p:cBhvr>
                                        <p:cTn id="43" dur="500"/>
                                        <p:tgtEl>
                                          <p:spTgt spid="12"/>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37900"/>
                                        </p:tgtEl>
                                        <p:attrNameLst>
                                          <p:attrName>style.visibility</p:attrName>
                                        </p:attrNameLst>
                                      </p:cBhvr>
                                      <p:to>
                                        <p:strVal val="visible"/>
                                      </p:to>
                                    </p:set>
                                    <p:animEffect transition="in" filter="blinds(horizontal)">
                                      <p:cBhvr>
                                        <p:cTn id="48" dur="500"/>
                                        <p:tgtEl>
                                          <p:spTgt spid="379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91143" grpId="0"/>
      <p:bldP spid="91144" grpId="0"/>
      <p:bldP spid="91145" grpId="0"/>
      <p:bldP spid="37895" grpId="0"/>
      <p:bldP spid="37896" grpId="0"/>
      <p:bldP spid="11" grpId="0"/>
      <p:bldP spid="12" grpId="0"/>
      <p:bldP spid="37899" grpId="0"/>
      <p:bldP spid="37900"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6" name="Picture 2" descr="C:\Users\dell\Desktop\2018_12\20181225_IMG_0618.JPG"/>
          <p:cNvPicPr>
            <a:picLocks noChangeAspect="1" noChangeArrowheads="1"/>
          </p:cNvPicPr>
          <p:nvPr/>
        </p:nvPicPr>
        <p:blipFill>
          <a:blip r:embed="rId2"/>
          <a:stretch>
            <a:fillRect/>
          </a:stretch>
        </p:blipFill>
        <p:spPr bwMode="auto">
          <a:xfrm>
            <a:off x="0" y="0"/>
            <a:ext cx="9177008" cy="6021288"/>
          </a:xfrm>
          <a:prstGeom prst="rect">
            <a:avLst/>
          </a:prstGeom>
          <a:noFill/>
        </p:spPr>
      </p:pic>
      <p:sp>
        <p:nvSpPr>
          <p:cNvPr id="3" name="矩形 2"/>
          <p:cNvSpPr/>
          <p:nvPr/>
        </p:nvSpPr>
        <p:spPr>
          <a:xfrm>
            <a:off x="0" y="5903893"/>
            <a:ext cx="9144000" cy="954107"/>
          </a:xfrm>
          <a:prstGeom prst="rect">
            <a:avLst/>
          </a:prstGeom>
        </p:spPr>
        <p:txBody>
          <a:bodyPr>
            <a:spAutoFit/>
          </a:bodyPr>
          <a:lstStyle/>
          <a:p>
            <a:pPr>
              <a:defRPr/>
            </a:pPr>
            <a:r>
              <a:rPr lang="zh-CN" altLang="en-US" sz="2800" b="1" smtClean="0">
                <a:solidFill>
                  <a:srgbClr val="C00000"/>
                </a:solidFill>
                <a:latin typeface="黑体" panose="02010609060101010101" pitchFamily="49" charset="-122"/>
                <a:ea typeface="黑体" panose="02010609060101010101" pitchFamily="49" charset="-122"/>
              </a:rPr>
              <a:t>导学问题：以东印度公司为例，思考</a:t>
            </a:r>
            <a:r>
              <a:rPr lang="en-US" altLang="zh-CN" sz="2800" b="1" smtClean="0">
                <a:solidFill>
                  <a:srgbClr val="C00000"/>
                </a:solidFill>
                <a:latin typeface="黑体" panose="02010609060101010101" pitchFamily="49" charset="-122"/>
                <a:ea typeface="黑体" panose="02010609060101010101" pitchFamily="49" charset="-122"/>
              </a:rPr>
              <a:t>17</a:t>
            </a:r>
            <a:r>
              <a:rPr lang="zh-CN" altLang="en-US" sz="2800" b="1" smtClean="0">
                <a:solidFill>
                  <a:srgbClr val="C00000"/>
                </a:solidFill>
                <a:latin typeface="黑体" panose="02010609060101010101" pitchFamily="49" charset="-122"/>
                <a:ea typeface="黑体" panose="02010609060101010101" pitchFamily="49" charset="-122"/>
              </a:rPr>
              <a:t>世纪商业公司的基本特点</a:t>
            </a:r>
            <a:endParaRPr lang="zh-CN" altLang="en-US" sz="2800" b="1">
              <a:latin typeface="+mn-ea"/>
              <a:ea typeface="+mn-ea"/>
            </a:endParaRPr>
          </a:p>
        </p:txBody>
      </p:sp>
      <p:sp>
        <p:nvSpPr>
          <p:cNvPr id="4" name="文本框 4"/>
          <p:cNvSpPr>
            <a:spLocks noChangeArrowheads="1"/>
          </p:cNvSpPr>
          <p:nvPr/>
        </p:nvSpPr>
        <p:spPr bwMode="auto">
          <a:xfrm>
            <a:off x="179513" y="3356992"/>
            <a:ext cx="8064896" cy="707886"/>
          </a:xfrm>
          <a:prstGeom prst="rect">
            <a:avLst/>
          </a:prstGeom>
          <a:solidFill>
            <a:srgbClr val="002060"/>
          </a:solidFill>
          <a:ln w="9525">
            <a:noFill/>
            <a:miter lim="800000"/>
          </a:ln>
        </p:spPr>
        <p:txBody>
          <a:bodyPr wrap="square">
            <a:spAutoFit/>
          </a:bodyPr>
          <a:lstStyle/>
          <a:p>
            <a:pPr>
              <a:buFont typeface="Arial" panose="020b0604020202020204" pitchFamily="34" charset="0"/>
              <a:buNone/>
            </a:pPr>
            <a:r>
              <a:rPr lang="zh-CN" altLang="en-US" sz="4000" smtClean="0">
                <a:solidFill>
                  <a:srgbClr val="FFFF00"/>
                </a:solidFill>
                <a:latin typeface="黑体" panose="02010609060101010101" pitchFamily="49" charset="-122"/>
                <a:ea typeface="黑体" panose="02010609060101010101" pitchFamily="49" charset="-122"/>
                <a:sym typeface="黑体" panose="02010609060101010101" pitchFamily="49" charset="-122"/>
              </a:rPr>
              <a:t>政府授权、民间经营、垄断贸易</a:t>
            </a:r>
            <a:endParaRPr lang="en-US" altLang="zh-CN" sz="4000">
              <a:solidFill>
                <a:srgbClr val="FFFF00"/>
              </a:solidFill>
              <a:latin typeface="黑体" panose="02010609060101010101" pitchFamily="49" charset="-122"/>
              <a:ea typeface="黑体" panose="02010609060101010101" pitchFamily="49" charset="-122"/>
              <a:sym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6" name="Picture 2" descr="C:\Users\dell\Desktop\2018_12\20181225_IMG_0621.JPG"/>
          <p:cNvPicPr>
            <a:picLocks noChangeAspect="1" noChangeArrowheads="1"/>
          </p:cNvPicPr>
          <p:nvPr/>
        </p:nvPicPr>
        <p:blipFill>
          <a:blip r:embed="rId2"/>
          <a:stretch>
            <a:fillRect/>
          </a:stretch>
        </p:blipFill>
        <p:spPr bwMode="auto">
          <a:xfrm>
            <a:off x="0" y="1844824"/>
            <a:ext cx="3995936" cy="3157926"/>
          </a:xfrm>
          <a:prstGeom prst="rect">
            <a:avLst/>
          </a:prstGeom>
          <a:noFill/>
        </p:spPr>
      </p:pic>
      <p:pic>
        <p:nvPicPr>
          <p:cNvPr id="1027" name="Picture 3" descr="C:\Users\dell\Desktop\2018_12\20181225_IMG_0622.JPG"/>
          <p:cNvPicPr>
            <a:picLocks noChangeAspect="1" noChangeArrowheads="1"/>
          </p:cNvPicPr>
          <p:nvPr/>
        </p:nvPicPr>
        <p:blipFill>
          <a:blip r:embed="rId3"/>
          <a:stretch>
            <a:fillRect/>
          </a:stretch>
        </p:blipFill>
        <p:spPr bwMode="auto">
          <a:xfrm>
            <a:off x="4716016" y="1837854"/>
            <a:ext cx="4248472" cy="3247330"/>
          </a:xfrm>
          <a:prstGeom prst="rect">
            <a:avLst/>
          </a:prstGeom>
          <a:noFill/>
        </p:spPr>
      </p:pic>
      <p:sp>
        <p:nvSpPr>
          <p:cNvPr id="4" name="Rectangle 2"/>
          <p:cNvSpPr txBox="1">
            <a:spLocks noChangeArrowheads="1"/>
          </p:cNvSpPr>
          <p:nvPr/>
        </p:nvSpPr>
        <p:spPr>
          <a:xfrm>
            <a:off x="0" y="0"/>
            <a:ext cx="9144000" cy="562819"/>
          </a:xfrm>
          <a:prstGeom prst="rect">
            <a:avLst/>
          </a:prstGeom>
          <a:solidFill>
            <a:schemeClr val="accent1"/>
          </a:solidFill>
        </p:spPr>
        <p:txBody>
          <a:bodyPr>
            <a:no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a:t>
            </a:r>
            <a:r>
              <a:rPr lang="zh-CN" altLang="en-US" sz="36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j-cs"/>
              </a:rPr>
              <a:t>难</a:t>
            </a:r>
            <a:r>
              <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点解析</a:t>
            </a:r>
            <a:r>
              <a:rPr kumimoji="0" lang="en-US" altLang="zh-CN"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a:t>
            </a:r>
            <a:r>
              <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近代中国经营方式的变化</a:t>
            </a:r>
            <a:endPar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endParaRPr>
          </a:p>
        </p:txBody>
      </p:sp>
      <p:sp>
        <p:nvSpPr>
          <p:cNvPr id="5" name="矩形 4"/>
          <p:cNvSpPr/>
          <p:nvPr/>
        </p:nvSpPr>
        <p:spPr>
          <a:xfrm>
            <a:off x="0" y="785794"/>
            <a:ext cx="9144000" cy="954107"/>
          </a:xfrm>
          <a:prstGeom prst="rect">
            <a:avLst/>
          </a:prstGeom>
        </p:spPr>
        <p:txBody>
          <a:bodyPr>
            <a:spAutoFit/>
          </a:bodyPr>
          <a:lstStyle/>
          <a:p>
            <a:pPr>
              <a:defRPr/>
            </a:pPr>
            <a:r>
              <a:rPr lang="zh-CN" altLang="en-US" sz="2800" b="1">
                <a:solidFill>
                  <a:srgbClr val="C00000"/>
                </a:solidFill>
                <a:latin typeface="黑体" panose="02010609060101010101" pitchFamily="49" charset="-122"/>
                <a:ea typeface="黑体" panose="02010609060101010101" pitchFamily="49" charset="-122"/>
              </a:rPr>
              <a:t>导学</a:t>
            </a:r>
            <a:r>
              <a:rPr lang="zh-CN" altLang="en-US" sz="2800" b="1" smtClean="0">
                <a:solidFill>
                  <a:srgbClr val="C00000"/>
                </a:solidFill>
                <a:latin typeface="黑体" panose="02010609060101010101" pitchFamily="49" charset="-122"/>
                <a:ea typeface="黑体" panose="02010609060101010101" pitchFamily="49" charset="-122"/>
              </a:rPr>
              <a:t>问题：结合</a:t>
            </a:r>
            <a:r>
              <a:rPr lang="en-US" altLang="zh-CN" sz="2800" b="1" smtClean="0">
                <a:solidFill>
                  <a:srgbClr val="C00000"/>
                </a:solidFill>
                <a:latin typeface="黑体" panose="02010609060101010101" pitchFamily="49" charset="-122"/>
                <a:ea typeface="黑体" panose="02010609060101010101" pitchFamily="49" charset="-122"/>
              </a:rPr>
              <a:t>44</a:t>
            </a:r>
            <a:r>
              <a:rPr lang="zh-CN" altLang="en-US" sz="2800" b="1" smtClean="0">
                <a:solidFill>
                  <a:srgbClr val="C00000"/>
                </a:solidFill>
                <a:latin typeface="黑体" panose="02010609060101010101" pitchFamily="49" charset="-122"/>
                <a:ea typeface="黑体" panose="02010609060101010101" pitchFamily="49" charset="-122"/>
              </a:rPr>
              <a:t>页第二段，鸦片战争后，中国出现的新的商业经营形式有哪些？</a:t>
            </a:r>
            <a:endParaRPr lang="zh-CN" altLang="en-US" sz="2800" b="1">
              <a:latin typeface="+mn-ea"/>
              <a:ea typeface="+mn-ea"/>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矩形 8"/>
          <p:cNvSpPr/>
          <p:nvPr/>
        </p:nvSpPr>
        <p:spPr>
          <a:xfrm>
            <a:off x="0" y="785794"/>
            <a:ext cx="9144000" cy="954107"/>
          </a:xfrm>
          <a:prstGeom prst="rect">
            <a:avLst/>
          </a:prstGeom>
        </p:spPr>
        <p:txBody>
          <a:bodyPr>
            <a:spAutoFit/>
          </a:bodyPr>
          <a:lstStyle/>
          <a:p>
            <a:pPr>
              <a:defRPr/>
            </a:pPr>
            <a:r>
              <a:rPr lang="zh-CN" altLang="en-US" sz="2800" b="1">
                <a:solidFill>
                  <a:srgbClr val="C00000"/>
                </a:solidFill>
                <a:latin typeface="黑体" panose="02010609060101010101" pitchFamily="49" charset="-122"/>
                <a:ea typeface="黑体" panose="02010609060101010101" pitchFamily="49" charset="-122"/>
              </a:rPr>
              <a:t>导学</a:t>
            </a:r>
            <a:r>
              <a:rPr lang="zh-CN" altLang="en-US" sz="2800" b="1" smtClean="0">
                <a:solidFill>
                  <a:srgbClr val="C00000"/>
                </a:solidFill>
                <a:latin typeface="黑体" panose="02010609060101010101" pitchFamily="49" charset="-122"/>
                <a:ea typeface="黑体" panose="02010609060101010101" pitchFamily="49" charset="-122"/>
              </a:rPr>
              <a:t>问题</a:t>
            </a:r>
            <a:r>
              <a:rPr lang="en-US" altLang="zh-CN" sz="2800" b="1" smtClean="0">
                <a:solidFill>
                  <a:srgbClr val="C00000"/>
                </a:solidFill>
                <a:latin typeface="黑体" panose="02010609060101010101" pitchFamily="49" charset="-122"/>
                <a:ea typeface="黑体" panose="02010609060101010101" pitchFamily="49" charset="-122"/>
              </a:rPr>
              <a:t>:</a:t>
            </a:r>
            <a:r>
              <a:rPr lang="zh-CN" altLang="en-US" sz="2800" b="1" smtClean="0">
                <a:solidFill>
                  <a:srgbClr val="C00000"/>
                </a:solidFill>
                <a:latin typeface="黑体" panose="02010609060101010101" pitchFamily="49" charset="-122"/>
                <a:ea typeface="黑体" panose="02010609060101010101" pitchFamily="49" charset="-122"/>
              </a:rPr>
              <a:t>结合</a:t>
            </a:r>
            <a:r>
              <a:rPr lang="en-US" altLang="zh-CN" sz="2800" b="1" smtClean="0">
                <a:solidFill>
                  <a:srgbClr val="C00000"/>
                </a:solidFill>
                <a:latin typeface="黑体" panose="02010609060101010101" pitchFamily="49" charset="-122"/>
                <a:ea typeface="黑体" panose="02010609060101010101" pitchFamily="49" charset="-122"/>
              </a:rPr>
              <a:t>45</a:t>
            </a:r>
            <a:r>
              <a:rPr lang="zh-CN" altLang="en-US" sz="2800" b="1" smtClean="0">
                <a:solidFill>
                  <a:srgbClr val="C00000"/>
                </a:solidFill>
                <a:latin typeface="黑体" panose="02010609060101010101" pitchFamily="49" charset="-122"/>
                <a:ea typeface="黑体" panose="02010609060101010101" pitchFamily="49" charset="-122"/>
              </a:rPr>
              <a:t>页第一段思考，世界市场初步形成后，商贸领域出现哪些新的商品？</a:t>
            </a:r>
            <a:endParaRPr lang="zh-CN" altLang="en-US" sz="2800" b="1">
              <a:latin typeface="+mn-ea"/>
              <a:ea typeface="+mn-ea"/>
            </a:endParaRPr>
          </a:p>
        </p:txBody>
      </p:sp>
      <p:sp>
        <p:nvSpPr>
          <p:cNvPr id="7" name="Rectangle 2"/>
          <p:cNvSpPr>
            <a:spLocks noChangeArrowheads="1"/>
          </p:cNvSpPr>
          <p:nvPr/>
        </p:nvSpPr>
        <p:spPr bwMode="auto">
          <a:xfrm>
            <a:off x="0" y="0"/>
            <a:ext cx="9144000" cy="523220"/>
          </a:xfrm>
          <a:prstGeom prst="rect">
            <a:avLst/>
          </a:prstGeom>
          <a:solidFill>
            <a:srgbClr val="002060"/>
          </a:solidFill>
          <a:ln w="9525">
            <a:noFill/>
            <a:miter lim="800000"/>
          </a:ln>
        </p:spPr>
        <p:txBody>
          <a:bodyPr>
            <a:spAutoFit/>
          </a:bodyPr>
          <a:lstStyle/>
          <a:p>
            <a:pPr fontAlgn="auto">
              <a:spcBef>
                <a:spcPct val="0"/>
              </a:spcBef>
              <a:spcAft>
                <a:spcPct val="0"/>
              </a:spcAft>
              <a:defRPr/>
            </a:pPr>
            <a:r>
              <a:rPr kumimoji="1" lang="zh-CN" altLang="en-US" sz="2800" b="1" smtClean="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近代商业贸易的变化：三、新的商品</a:t>
            </a:r>
            <a:endParaRPr kumimoji="1" lang="zh-CN" altLang="en-US" sz="2800" b="1">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1026" name="Picture 2" descr="C:\Users\dell\Desktop\t011ea4b8983d43abc3.jpg"/>
          <p:cNvPicPr>
            <a:picLocks noChangeAspect="1" noChangeArrowheads="1"/>
          </p:cNvPicPr>
          <p:nvPr/>
        </p:nvPicPr>
        <p:blipFill>
          <a:blip r:embed="rId2"/>
          <a:stretch>
            <a:fillRect/>
          </a:stretch>
        </p:blipFill>
        <p:spPr bwMode="auto">
          <a:xfrm>
            <a:off x="152400" y="1905000"/>
            <a:ext cx="2547392" cy="2339585"/>
          </a:xfrm>
          <a:prstGeom prst="rect">
            <a:avLst/>
          </a:prstGeom>
          <a:noFill/>
        </p:spPr>
      </p:pic>
      <p:pic>
        <p:nvPicPr>
          <p:cNvPr id="1027" name="Picture 3" descr="C:\Users\dell\Desktop\t016b9aeacf1bf86d3b.jpg"/>
          <p:cNvPicPr>
            <a:picLocks noChangeAspect="1" noChangeArrowheads="1"/>
          </p:cNvPicPr>
          <p:nvPr/>
        </p:nvPicPr>
        <p:blipFill>
          <a:blip r:embed="rId3"/>
          <a:stretch>
            <a:fillRect/>
          </a:stretch>
        </p:blipFill>
        <p:spPr bwMode="auto">
          <a:xfrm>
            <a:off x="3059832" y="2276872"/>
            <a:ext cx="2434171" cy="1368152"/>
          </a:xfrm>
          <a:prstGeom prst="rect">
            <a:avLst/>
          </a:prstGeom>
          <a:noFill/>
        </p:spPr>
      </p:pic>
      <p:pic>
        <p:nvPicPr>
          <p:cNvPr id="1028" name="Picture 4" descr="C:\Users\dell\Desktop\t017e7378abc6ea858b.jpg"/>
          <p:cNvPicPr>
            <a:picLocks noChangeAspect="1" noChangeArrowheads="1"/>
          </p:cNvPicPr>
          <p:nvPr/>
        </p:nvPicPr>
        <p:blipFill>
          <a:blip r:embed="rId4"/>
          <a:stretch>
            <a:fillRect/>
          </a:stretch>
        </p:blipFill>
        <p:spPr bwMode="auto">
          <a:xfrm>
            <a:off x="6012160" y="2060848"/>
            <a:ext cx="2496729" cy="1872208"/>
          </a:xfrm>
          <a:prstGeom prst="rect">
            <a:avLst/>
          </a:prstGeom>
          <a:noFill/>
        </p:spPr>
      </p:pic>
      <p:pic>
        <p:nvPicPr>
          <p:cNvPr id="1029" name="Picture 5" descr="C:\Users\dell\Desktop\t019003be1edbb0b645.jpg"/>
          <p:cNvPicPr>
            <a:picLocks noChangeAspect="1" noChangeArrowheads="1"/>
          </p:cNvPicPr>
          <p:nvPr/>
        </p:nvPicPr>
        <p:blipFill>
          <a:blip r:embed="rId5"/>
          <a:stretch>
            <a:fillRect/>
          </a:stretch>
        </p:blipFill>
        <p:spPr bwMode="auto">
          <a:xfrm>
            <a:off x="179512" y="4653136"/>
            <a:ext cx="2602672" cy="2028056"/>
          </a:xfrm>
          <a:prstGeom prst="rect">
            <a:avLst/>
          </a:prstGeom>
          <a:noFill/>
        </p:spPr>
      </p:pic>
      <p:pic>
        <p:nvPicPr>
          <p:cNvPr id="1030" name="Picture 6" descr="C:\Users\dell\Desktop\t0178f971c3c8f0b5be.jpg"/>
          <p:cNvPicPr>
            <a:picLocks noChangeAspect="1" noChangeArrowheads="1"/>
          </p:cNvPicPr>
          <p:nvPr/>
        </p:nvPicPr>
        <p:blipFill>
          <a:blip r:embed="rId6"/>
          <a:stretch>
            <a:fillRect/>
          </a:stretch>
        </p:blipFill>
        <p:spPr bwMode="auto">
          <a:xfrm>
            <a:off x="3203848" y="4725144"/>
            <a:ext cx="2484276" cy="1656184"/>
          </a:xfrm>
          <a:prstGeom prst="rect">
            <a:avLst/>
          </a:prstGeom>
          <a:noFill/>
        </p:spPr>
      </p:pic>
      <p:pic>
        <p:nvPicPr>
          <p:cNvPr id="1031" name="Picture 7" descr="C:\Users\dell\Desktop\t01e3957cfab86645d6.jpg"/>
          <p:cNvPicPr>
            <a:picLocks noChangeAspect="1" noChangeArrowheads="1"/>
          </p:cNvPicPr>
          <p:nvPr/>
        </p:nvPicPr>
        <p:blipFill>
          <a:blip r:embed="rId7"/>
          <a:stretch>
            <a:fillRect/>
          </a:stretch>
        </p:blipFill>
        <p:spPr bwMode="auto">
          <a:xfrm>
            <a:off x="6300192" y="4653136"/>
            <a:ext cx="2457273" cy="1872208"/>
          </a:xfrm>
          <a:prstGeom prst="rect">
            <a:avLst/>
          </a:prstGeom>
          <a:noFill/>
        </p:spPr>
      </p:pic>
      <p:pic>
        <p:nvPicPr>
          <p:cNvPr id="1032" name="Picture 8" descr="C:\Users\dell\Desktop\t01f6a5f7f378f8ee5e.jpg"/>
          <p:cNvPicPr>
            <a:picLocks noChangeAspect="1" noChangeArrowheads="1"/>
          </p:cNvPicPr>
          <p:nvPr/>
        </p:nvPicPr>
        <p:blipFill>
          <a:blip r:embed="rId8"/>
          <a:stretch>
            <a:fillRect/>
          </a:stretch>
        </p:blipFill>
        <p:spPr bwMode="auto">
          <a:xfrm>
            <a:off x="2915816" y="2780928"/>
            <a:ext cx="3336619" cy="2448272"/>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linds(horizontal)">
                                      <p:cBhvr>
                                        <p:cTn id="7" dur="500"/>
                                        <p:tgtEl>
                                          <p:spTgt spid="102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 calcmode="lin" valueType="num">
                                      <p:cBhvr additive="base">
                                        <p:cTn id="12" dur="500" fill="hold"/>
                                        <p:tgtEl>
                                          <p:spTgt spid="1027"/>
                                        </p:tgtEl>
                                        <p:attrNameLst>
                                          <p:attrName>ppt_x</p:attrName>
                                        </p:attrNameLst>
                                      </p:cBhvr>
                                      <p:tavLst>
                                        <p:tav tm="0">
                                          <p:val>
                                            <p:strVal val="#ppt_x"/>
                                          </p:val>
                                        </p:tav>
                                        <p:tav tm="100000">
                                          <p:val>
                                            <p:strVal val="#ppt_x"/>
                                          </p:val>
                                        </p:tav>
                                      </p:tavLst>
                                    </p:anim>
                                    <p:anim calcmode="lin" valueType="num">
                                      <p:cBhvr additive="base">
                                        <p:cTn id="13"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028"/>
                                        </p:tgtEl>
                                        <p:attrNameLst>
                                          <p:attrName>style.visibility</p:attrName>
                                        </p:attrNameLst>
                                      </p:cBhvr>
                                      <p:to>
                                        <p:strVal val="visible"/>
                                      </p:to>
                                    </p:set>
                                    <p:anim calcmode="lin" valueType="num">
                                      <p:cBhvr additive="base">
                                        <p:cTn id="18" dur="500" fill="hold"/>
                                        <p:tgtEl>
                                          <p:spTgt spid="1028"/>
                                        </p:tgtEl>
                                        <p:attrNameLst>
                                          <p:attrName>ppt_x</p:attrName>
                                        </p:attrNameLst>
                                      </p:cBhvr>
                                      <p:tavLst>
                                        <p:tav tm="0">
                                          <p:val>
                                            <p:strVal val="#ppt_x"/>
                                          </p:val>
                                        </p:tav>
                                        <p:tav tm="100000">
                                          <p:val>
                                            <p:strVal val="#ppt_x"/>
                                          </p:val>
                                        </p:tav>
                                      </p:tavLst>
                                    </p:anim>
                                    <p:anim calcmode="lin" valueType="num">
                                      <p:cBhvr additive="base">
                                        <p:cTn id="19"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1029"/>
                                        </p:tgtEl>
                                        <p:attrNameLst>
                                          <p:attrName>style.visibility</p:attrName>
                                        </p:attrNameLst>
                                      </p:cBhvr>
                                      <p:to>
                                        <p:strVal val="visible"/>
                                      </p:to>
                                    </p:set>
                                    <p:anim calcmode="lin" valueType="num">
                                      <p:cBhvr additive="base">
                                        <p:cTn id="24" dur="500" fill="hold"/>
                                        <p:tgtEl>
                                          <p:spTgt spid="1029"/>
                                        </p:tgtEl>
                                        <p:attrNameLst>
                                          <p:attrName>ppt_x</p:attrName>
                                        </p:attrNameLst>
                                      </p:cBhvr>
                                      <p:tavLst>
                                        <p:tav tm="0">
                                          <p:val>
                                            <p:strVal val="#ppt_x"/>
                                          </p:val>
                                        </p:tav>
                                        <p:tav tm="100000">
                                          <p:val>
                                            <p:strVal val="#ppt_x"/>
                                          </p:val>
                                        </p:tav>
                                      </p:tavLst>
                                    </p:anim>
                                    <p:anim calcmode="lin" valueType="num">
                                      <p:cBhvr additive="base">
                                        <p:cTn id="25" dur="500" fill="hold"/>
                                        <p:tgtEl>
                                          <p:spTgt spid="1029"/>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nodeType="clickEffect">
                                  <p:stCondLst>
                                    <p:cond delay="0"/>
                                  </p:stCondLst>
                                  <p:childTnLst>
                                    <p:set>
                                      <p:cBhvr>
                                        <p:cTn id="29" dur="1" fill="hold">
                                          <p:stCondLst>
                                            <p:cond delay="0"/>
                                          </p:stCondLst>
                                        </p:cTn>
                                        <p:tgtEl>
                                          <p:spTgt spid="1030"/>
                                        </p:tgtEl>
                                        <p:attrNameLst>
                                          <p:attrName>style.visibility</p:attrName>
                                        </p:attrNameLst>
                                      </p:cBhvr>
                                      <p:to>
                                        <p:strVal val="visible"/>
                                      </p:to>
                                    </p:set>
                                    <p:anim calcmode="lin" valueType="num">
                                      <p:cBhvr additive="base">
                                        <p:cTn id="30" dur="500" fill="hold"/>
                                        <p:tgtEl>
                                          <p:spTgt spid="1030"/>
                                        </p:tgtEl>
                                        <p:attrNameLst>
                                          <p:attrName>ppt_x</p:attrName>
                                        </p:attrNameLst>
                                      </p:cBhvr>
                                      <p:tavLst>
                                        <p:tav tm="0">
                                          <p:val>
                                            <p:strVal val="#ppt_x"/>
                                          </p:val>
                                        </p:tav>
                                        <p:tav tm="100000">
                                          <p:val>
                                            <p:strVal val="#ppt_x"/>
                                          </p:val>
                                        </p:tav>
                                      </p:tavLst>
                                    </p:anim>
                                    <p:anim calcmode="lin" valueType="num">
                                      <p:cBhvr additive="base">
                                        <p:cTn id="31" dur="500" fill="hold"/>
                                        <p:tgtEl>
                                          <p:spTgt spid="1030"/>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nodeType="clickEffect">
                                  <p:stCondLst>
                                    <p:cond delay="0"/>
                                  </p:stCondLst>
                                  <p:childTnLst>
                                    <p:set>
                                      <p:cBhvr>
                                        <p:cTn id="35" dur="1" fill="hold">
                                          <p:stCondLst>
                                            <p:cond delay="0"/>
                                          </p:stCondLst>
                                        </p:cTn>
                                        <p:tgtEl>
                                          <p:spTgt spid="1031"/>
                                        </p:tgtEl>
                                        <p:attrNameLst>
                                          <p:attrName>style.visibility</p:attrName>
                                        </p:attrNameLst>
                                      </p:cBhvr>
                                      <p:to>
                                        <p:strVal val="visible"/>
                                      </p:to>
                                    </p:set>
                                    <p:anim calcmode="lin" valueType="num">
                                      <p:cBhvr additive="base">
                                        <p:cTn id="36" dur="500" fill="hold"/>
                                        <p:tgtEl>
                                          <p:spTgt spid="1031"/>
                                        </p:tgtEl>
                                        <p:attrNameLst>
                                          <p:attrName>ppt_x</p:attrName>
                                        </p:attrNameLst>
                                      </p:cBhvr>
                                      <p:tavLst>
                                        <p:tav tm="0">
                                          <p:val>
                                            <p:strVal val="#ppt_x"/>
                                          </p:val>
                                        </p:tav>
                                        <p:tav tm="100000">
                                          <p:val>
                                            <p:strVal val="#ppt_x"/>
                                          </p:val>
                                        </p:tav>
                                      </p:tavLst>
                                    </p:anim>
                                    <p:anim calcmode="lin" valueType="num">
                                      <p:cBhvr additive="base">
                                        <p:cTn id="37" dur="500" fill="hold"/>
                                        <p:tgtEl>
                                          <p:spTgt spid="1031"/>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nodeType="clickEffect">
                                  <p:stCondLst>
                                    <p:cond delay="0"/>
                                  </p:stCondLst>
                                  <p:childTnLst>
                                    <p:set>
                                      <p:cBhvr>
                                        <p:cTn id="41" dur="1" fill="hold">
                                          <p:stCondLst>
                                            <p:cond delay="0"/>
                                          </p:stCondLst>
                                        </p:cTn>
                                        <p:tgtEl>
                                          <p:spTgt spid="1032"/>
                                        </p:tgtEl>
                                        <p:attrNameLst>
                                          <p:attrName>style.visibility</p:attrName>
                                        </p:attrNameLst>
                                      </p:cBhvr>
                                      <p:to>
                                        <p:strVal val="visible"/>
                                      </p:to>
                                    </p:set>
                                    <p:anim calcmode="lin" valueType="num">
                                      <p:cBhvr additive="base">
                                        <p:cTn id="42" dur="500" fill="hold"/>
                                        <p:tgtEl>
                                          <p:spTgt spid="1032"/>
                                        </p:tgtEl>
                                        <p:attrNameLst>
                                          <p:attrName>ppt_x</p:attrName>
                                        </p:attrNameLst>
                                      </p:cBhvr>
                                      <p:tavLst>
                                        <p:tav tm="0">
                                          <p:val>
                                            <p:strVal val="#ppt_x"/>
                                          </p:val>
                                        </p:tav>
                                        <p:tav tm="100000">
                                          <p:val>
                                            <p:strVal val="#ppt_x"/>
                                          </p:val>
                                        </p:tav>
                                      </p:tavLst>
                                    </p:anim>
                                    <p:anim calcmode="lin" valueType="num">
                                      <p:cBhvr additive="base">
                                        <p:cTn id="43" dur="500" fill="hold"/>
                                        <p:tgtEl>
                                          <p:spTgt spid="10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矩形 8"/>
          <p:cNvSpPr/>
          <p:nvPr/>
        </p:nvSpPr>
        <p:spPr>
          <a:xfrm>
            <a:off x="0" y="785794"/>
            <a:ext cx="9144000" cy="954107"/>
          </a:xfrm>
          <a:prstGeom prst="rect">
            <a:avLst/>
          </a:prstGeom>
        </p:spPr>
        <p:txBody>
          <a:bodyPr>
            <a:spAutoFit/>
          </a:bodyPr>
          <a:lstStyle/>
          <a:p>
            <a:pPr>
              <a:defRPr/>
            </a:pPr>
            <a:r>
              <a:rPr lang="zh-CN" altLang="en-US" sz="2800" b="1">
                <a:solidFill>
                  <a:srgbClr val="C00000"/>
                </a:solidFill>
                <a:latin typeface="黑体" panose="02010609060101010101" pitchFamily="49" charset="-122"/>
                <a:ea typeface="黑体" panose="02010609060101010101" pitchFamily="49" charset="-122"/>
              </a:rPr>
              <a:t>导学</a:t>
            </a:r>
            <a:r>
              <a:rPr lang="zh-CN" altLang="en-US" sz="2800" b="1" smtClean="0">
                <a:solidFill>
                  <a:srgbClr val="C00000"/>
                </a:solidFill>
                <a:latin typeface="黑体" panose="02010609060101010101" pitchFamily="49" charset="-122"/>
                <a:ea typeface="黑体" panose="02010609060101010101" pitchFamily="49" charset="-122"/>
              </a:rPr>
              <a:t>问题</a:t>
            </a:r>
            <a:r>
              <a:rPr lang="en-US" altLang="zh-CN" sz="2800" b="1" smtClean="0">
                <a:solidFill>
                  <a:srgbClr val="C00000"/>
                </a:solidFill>
                <a:latin typeface="黑体" panose="02010609060101010101" pitchFamily="49" charset="-122"/>
                <a:ea typeface="黑体" panose="02010609060101010101" pitchFamily="49" charset="-122"/>
              </a:rPr>
              <a:t>:</a:t>
            </a:r>
            <a:r>
              <a:rPr lang="zh-CN" altLang="en-US" sz="2800" b="1" smtClean="0">
                <a:solidFill>
                  <a:srgbClr val="C00000"/>
                </a:solidFill>
                <a:latin typeface="黑体" panose="02010609060101010101" pitchFamily="49" charset="-122"/>
                <a:ea typeface="黑体" panose="02010609060101010101" pitchFamily="49" charset="-122"/>
              </a:rPr>
              <a:t>据该图思考，从</a:t>
            </a:r>
            <a:r>
              <a:rPr lang="en-US" altLang="zh-CN" sz="2800" b="1" smtClean="0">
                <a:solidFill>
                  <a:srgbClr val="C00000"/>
                </a:solidFill>
                <a:latin typeface="黑体" panose="02010609060101010101" pitchFamily="49" charset="-122"/>
                <a:ea typeface="黑体" panose="02010609060101010101" pitchFamily="49" charset="-122"/>
              </a:rPr>
              <a:t>19</a:t>
            </a:r>
            <a:r>
              <a:rPr lang="zh-CN" altLang="en-US" sz="2800" b="1" smtClean="0">
                <a:solidFill>
                  <a:srgbClr val="C00000"/>
                </a:solidFill>
                <a:latin typeface="黑体" panose="02010609060101010101" pitchFamily="49" charset="-122"/>
                <a:ea typeface="黑体" panose="02010609060101010101" pitchFamily="49" charset="-122"/>
              </a:rPr>
              <a:t>世纪中期到</a:t>
            </a:r>
            <a:r>
              <a:rPr lang="en-US" altLang="zh-CN" sz="2800" b="1" smtClean="0">
                <a:solidFill>
                  <a:srgbClr val="C00000"/>
                </a:solidFill>
                <a:latin typeface="黑体" panose="02010609060101010101" pitchFamily="49" charset="-122"/>
                <a:ea typeface="黑体" panose="02010609060101010101" pitchFamily="49" charset="-122"/>
              </a:rPr>
              <a:t>19</a:t>
            </a:r>
            <a:r>
              <a:rPr lang="zh-CN" altLang="en-US" sz="2800" b="1" smtClean="0">
                <a:solidFill>
                  <a:srgbClr val="C00000"/>
                </a:solidFill>
                <a:latin typeface="黑体" panose="02010609060101010101" pitchFamily="49" charset="-122"/>
                <a:ea typeface="黑体" panose="02010609060101010101" pitchFamily="49" charset="-122"/>
              </a:rPr>
              <a:t>世纪末，世界贸易格局出现了何种变化？其根本原因是什么？</a:t>
            </a:r>
            <a:endParaRPr lang="zh-CN" altLang="en-US" sz="2800" b="1">
              <a:latin typeface="+mn-ea"/>
              <a:ea typeface="+mn-ea"/>
            </a:endParaRPr>
          </a:p>
        </p:txBody>
      </p:sp>
      <p:sp>
        <p:nvSpPr>
          <p:cNvPr id="7" name="Rectangle 2"/>
          <p:cNvSpPr>
            <a:spLocks noChangeArrowheads="1"/>
          </p:cNvSpPr>
          <p:nvPr/>
        </p:nvSpPr>
        <p:spPr bwMode="auto">
          <a:xfrm>
            <a:off x="0" y="0"/>
            <a:ext cx="9144000" cy="523220"/>
          </a:xfrm>
          <a:prstGeom prst="rect">
            <a:avLst/>
          </a:prstGeom>
          <a:solidFill>
            <a:srgbClr val="002060"/>
          </a:solidFill>
          <a:ln w="9525">
            <a:noFill/>
            <a:miter lim="800000"/>
          </a:ln>
        </p:spPr>
        <p:txBody>
          <a:bodyPr>
            <a:spAutoFit/>
          </a:bodyPr>
          <a:lstStyle/>
          <a:p>
            <a:pPr fontAlgn="auto">
              <a:spcBef>
                <a:spcPct val="0"/>
              </a:spcBef>
              <a:spcAft>
                <a:spcPct val="0"/>
              </a:spcAft>
              <a:defRPr/>
            </a:pPr>
            <a:r>
              <a:rPr kumimoji="1" lang="zh-CN" altLang="en-US" sz="2800" b="1" smtClean="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近代商业贸易的变化：四、世界贸易中心的转变</a:t>
            </a:r>
            <a:endParaRPr kumimoji="1" lang="zh-CN" altLang="en-US" sz="2800" b="1">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050" name="Picture 2" descr="C:\Users\dell\Desktop\2018_12\20181225_IMG_0619.JPG"/>
          <p:cNvPicPr>
            <a:picLocks noChangeAspect="1" noChangeArrowheads="1"/>
          </p:cNvPicPr>
          <p:nvPr/>
        </p:nvPicPr>
        <p:blipFill>
          <a:blip r:embed="rId2"/>
          <a:stretch>
            <a:fillRect/>
          </a:stretch>
        </p:blipFill>
        <p:spPr bwMode="auto">
          <a:xfrm>
            <a:off x="323528" y="1844824"/>
            <a:ext cx="8421368" cy="3744416"/>
          </a:xfrm>
          <a:prstGeom prst="rect">
            <a:avLst/>
          </a:prstGeom>
          <a:noFill/>
        </p:spPr>
      </p:pic>
      <p:sp>
        <p:nvSpPr>
          <p:cNvPr id="10" name="文本框 4"/>
          <p:cNvSpPr>
            <a:spLocks noChangeArrowheads="1"/>
          </p:cNvSpPr>
          <p:nvPr/>
        </p:nvSpPr>
        <p:spPr bwMode="auto">
          <a:xfrm>
            <a:off x="251520" y="2852936"/>
            <a:ext cx="8640960" cy="2554545"/>
          </a:xfrm>
          <a:prstGeom prst="rect">
            <a:avLst/>
          </a:prstGeom>
          <a:solidFill>
            <a:srgbClr val="002060"/>
          </a:solidFill>
          <a:ln w="9525">
            <a:noFill/>
            <a:miter lim="800000"/>
          </a:ln>
        </p:spPr>
        <p:txBody>
          <a:bodyPr wrap="square">
            <a:spAutoFit/>
          </a:bodyPr>
          <a:lstStyle/>
          <a:p>
            <a:r>
              <a:rPr lang="zh-CN" altLang="en-US" sz="4000" smtClean="0">
                <a:solidFill>
                  <a:srgbClr val="FFFF00"/>
                </a:solidFill>
              </a:rPr>
              <a:t>变化：</a:t>
            </a:r>
            <a:r>
              <a:rPr lang="zh-CN" altLang="zh-CN" sz="4000" smtClean="0">
                <a:solidFill>
                  <a:srgbClr val="FFFF00"/>
                </a:solidFill>
              </a:rPr>
              <a:t>英国的贸易垄断地位被打破，世界贸易形成了多中心的新格局</a:t>
            </a:r>
            <a:endParaRPr lang="en-US" altLang="zh-CN" sz="4000" smtClean="0">
              <a:solidFill>
                <a:srgbClr val="FFFF00"/>
              </a:solidFill>
            </a:endParaRPr>
          </a:p>
          <a:p>
            <a:r>
              <a:rPr lang="zh-CN" altLang="en-US" sz="4000" smtClean="0">
                <a:solidFill>
                  <a:srgbClr val="FFFF00"/>
                </a:solidFill>
              </a:rPr>
              <a:t>根源：能否把握住第二次工业革命的历史契机</a:t>
            </a:r>
            <a:endParaRPr lang="zh-CN" altLang="en-US" sz="4000">
              <a:solidFill>
                <a:srgbClr val="FFFF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9459" name="Picture 2" descr="C:\Users\dell\Desktop\20111223080139e5749.jpg"/>
          <p:cNvPicPr>
            <a:picLocks noChangeAspect="1" noChangeArrowheads="1"/>
          </p:cNvPicPr>
          <p:nvPr/>
        </p:nvPicPr>
        <p:blipFill>
          <a:blip r:embed="rId2"/>
          <a:stretch>
            <a:fillRect/>
          </a:stretch>
        </p:blipFill>
        <p:spPr bwMode="auto">
          <a:xfrm>
            <a:off x="179389" y="1892300"/>
            <a:ext cx="4243387" cy="4032251"/>
          </a:xfrm>
          <a:prstGeom prst="rect">
            <a:avLst/>
          </a:prstGeom>
          <a:noFill/>
          <a:ln w="9525">
            <a:noFill/>
            <a:miter lim="800000"/>
          </a:ln>
        </p:spPr>
      </p:pic>
      <p:sp>
        <p:nvSpPr>
          <p:cNvPr id="6" name="TextBox 5"/>
          <p:cNvSpPr txBox="1"/>
          <p:nvPr/>
        </p:nvSpPr>
        <p:spPr>
          <a:xfrm>
            <a:off x="4643438" y="836085"/>
            <a:ext cx="4032250" cy="1323439"/>
          </a:xfrm>
          <a:prstGeom prst="rect">
            <a:avLst/>
          </a:prstGeom>
          <a:solidFill>
            <a:srgbClr val="0000FF"/>
          </a:solidFill>
        </p:spPr>
        <p:txBody>
          <a:bodyPr>
            <a:spAutoFit/>
          </a:bodyPr>
          <a:lstStyle/>
          <a:p>
            <a:pPr>
              <a:defRPr/>
            </a:pPr>
            <a:r>
              <a:rPr lang="zh-CN" altLang="en-US" sz="2000" b="1">
                <a:solidFill>
                  <a:schemeClr val="bg1"/>
                </a:solidFill>
                <a:latin typeface="+mn-ea"/>
                <a:ea typeface="+mn-ea"/>
              </a:rPr>
              <a:t>政治：中国封建帝制过于强大，清政府牢牢控制了国内的政治和经济运转。封建专制过于强大，中国没能发展起自己的资本主义</a:t>
            </a:r>
            <a:endParaRPr lang="zh-CN" altLang="en-US" sz="2000" b="1">
              <a:solidFill>
                <a:schemeClr val="bg1"/>
              </a:solidFill>
              <a:latin typeface="+mn-ea"/>
              <a:ea typeface="+mn-ea"/>
            </a:endParaRPr>
          </a:p>
        </p:txBody>
      </p:sp>
      <p:sp>
        <p:nvSpPr>
          <p:cNvPr id="7" name="TextBox 6"/>
          <p:cNvSpPr txBox="1"/>
          <p:nvPr/>
        </p:nvSpPr>
        <p:spPr>
          <a:xfrm>
            <a:off x="4643439" y="2948518"/>
            <a:ext cx="4213225" cy="1323439"/>
          </a:xfrm>
          <a:prstGeom prst="rect">
            <a:avLst/>
          </a:prstGeom>
          <a:solidFill>
            <a:srgbClr val="F2F2EF"/>
          </a:solidFill>
        </p:spPr>
        <p:txBody>
          <a:bodyPr>
            <a:spAutoFit/>
          </a:bodyPr>
          <a:lstStyle/>
          <a:p>
            <a:pPr>
              <a:defRPr/>
            </a:pPr>
            <a:r>
              <a:rPr lang="zh-CN" altLang="en-US" sz="2000" b="1">
                <a:solidFill>
                  <a:srgbClr val="0000FF"/>
                </a:solidFill>
                <a:latin typeface="+mn-ea"/>
                <a:ea typeface="+mn-ea"/>
              </a:rPr>
              <a:t>甲午战败后，列强掀起了瓜分中国的狂潮，辛亥革命虽然推翻了清政府的统治，但已经错过了</a:t>
            </a:r>
            <a:r>
              <a:rPr lang="en-US" altLang="zh-CN" sz="2000" b="1">
                <a:solidFill>
                  <a:srgbClr val="0000FF"/>
                </a:solidFill>
                <a:latin typeface="+mn-ea"/>
                <a:ea typeface="+mn-ea"/>
              </a:rPr>
              <a:t>19</a:t>
            </a:r>
            <a:r>
              <a:rPr lang="zh-CN" altLang="en-US" sz="2000" b="1">
                <a:solidFill>
                  <a:srgbClr val="0000FF"/>
                </a:solidFill>
                <a:latin typeface="+mn-ea"/>
                <a:ea typeface="+mn-ea"/>
              </a:rPr>
              <a:t>世纪后期这一时机。</a:t>
            </a:r>
            <a:endParaRPr lang="zh-CN" altLang="en-US" sz="2000" b="1">
              <a:solidFill>
                <a:srgbClr val="0000FF"/>
              </a:solidFill>
              <a:latin typeface="+mn-ea"/>
              <a:ea typeface="+mn-ea"/>
            </a:endParaRPr>
          </a:p>
        </p:txBody>
      </p:sp>
      <p:sp>
        <p:nvSpPr>
          <p:cNvPr id="19462" name="TextBox 7"/>
          <p:cNvSpPr txBox="1">
            <a:spLocks noChangeArrowheads="1"/>
          </p:cNvSpPr>
          <p:nvPr/>
        </p:nvSpPr>
        <p:spPr bwMode="auto">
          <a:xfrm>
            <a:off x="4787900" y="5092701"/>
            <a:ext cx="4032250" cy="707886"/>
          </a:xfrm>
          <a:prstGeom prst="rect">
            <a:avLst/>
          </a:prstGeom>
          <a:solidFill>
            <a:srgbClr val="0000FF"/>
          </a:solidFill>
          <a:ln w="9525">
            <a:noFill/>
            <a:miter lim="800000"/>
          </a:ln>
        </p:spPr>
        <p:txBody>
          <a:bodyPr>
            <a:spAutoFit/>
          </a:bodyPr>
          <a:lstStyle/>
          <a:p>
            <a:r>
              <a:rPr lang="zh-CN" altLang="en-US" sz="2000" b="1">
                <a:solidFill>
                  <a:schemeClr val="bg1"/>
                </a:solidFill>
              </a:rPr>
              <a:t>中国面临的不是现代化，而是进一步殖民地化的民族危机。</a:t>
            </a:r>
            <a:endParaRPr lang="zh-CN" altLang="en-US" sz="2000" b="1">
              <a:solidFill>
                <a:schemeClr val="bg1"/>
              </a:solidFill>
            </a:endParaRPr>
          </a:p>
        </p:txBody>
      </p:sp>
      <p:sp>
        <p:nvSpPr>
          <p:cNvPr id="19463" name="TextBox 7"/>
          <p:cNvSpPr txBox="1">
            <a:spLocks noChangeArrowheads="1"/>
          </p:cNvSpPr>
          <p:nvPr/>
        </p:nvSpPr>
        <p:spPr bwMode="auto">
          <a:xfrm>
            <a:off x="1116013" y="5924551"/>
            <a:ext cx="2087562" cy="369332"/>
          </a:xfrm>
          <a:prstGeom prst="rect">
            <a:avLst/>
          </a:prstGeom>
          <a:noFill/>
          <a:ln w="9525">
            <a:solidFill>
              <a:schemeClr val="tx1"/>
            </a:solidFill>
            <a:miter lim="800000"/>
          </a:ln>
        </p:spPr>
        <p:txBody>
          <a:bodyPr>
            <a:spAutoFit/>
          </a:bodyPr>
          <a:lstStyle/>
          <a:p>
            <a:r>
              <a:rPr lang="en-US" altLang="zh-CN"/>
              <a:t>1911</a:t>
            </a:r>
            <a:r>
              <a:rPr lang="zh-CN" altLang="en-US"/>
              <a:t>年辛亥革命</a:t>
            </a:r>
            <a:endParaRPr lang="zh-CN" altLang="en-US"/>
          </a:p>
        </p:txBody>
      </p:sp>
      <p:sp>
        <p:nvSpPr>
          <p:cNvPr id="8" name="文本框 4"/>
          <p:cNvSpPr>
            <a:spLocks noChangeArrowheads="1"/>
          </p:cNvSpPr>
          <p:nvPr/>
        </p:nvSpPr>
        <p:spPr bwMode="auto">
          <a:xfrm>
            <a:off x="-1875095" y="562739"/>
            <a:ext cx="8640960" cy="1938992"/>
          </a:xfrm>
          <a:prstGeom prst="rect">
            <a:avLst/>
          </a:prstGeom>
          <a:solidFill>
            <a:srgbClr val="002060"/>
          </a:solidFill>
          <a:ln w="9525">
            <a:noFill/>
            <a:miter lim="800000"/>
          </a:ln>
        </p:spPr>
        <p:txBody>
          <a:bodyPr wrap="square">
            <a:spAutoFit/>
          </a:bodyPr>
          <a:lstStyle/>
          <a:p>
            <a:r>
              <a:rPr lang="zh-CN" altLang="en-US" sz="4000" smtClean="0">
                <a:solidFill>
                  <a:srgbClr val="FFFF00"/>
                </a:solidFill>
              </a:rPr>
              <a:t>在本国封建势力和外国资本主义双重打压下，中国失去了第二次工业革命的历史契机</a:t>
            </a:r>
            <a:endParaRPr lang="zh-CN" altLang="en-US" sz="4000">
              <a:solidFill>
                <a:srgbClr val="FFFF00"/>
              </a:solidFill>
            </a:endParaRPr>
          </a:p>
        </p:txBody>
      </p:sp>
      <p:sp>
        <p:nvSpPr>
          <p:cNvPr id="9" name="Rectangle 2"/>
          <p:cNvSpPr txBox="1">
            <a:spLocks noChangeArrowheads="1"/>
          </p:cNvSpPr>
          <p:nvPr/>
        </p:nvSpPr>
        <p:spPr>
          <a:xfrm>
            <a:off x="0" y="0"/>
            <a:ext cx="9144000" cy="562819"/>
          </a:xfrm>
          <a:prstGeom prst="rect">
            <a:avLst/>
          </a:prstGeom>
          <a:solidFill>
            <a:schemeClr val="accent1"/>
          </a:solidFill>
        </p:spPr>
        <p:txBody>
          <a:bodyPr>
            <a:no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a:t>
            </a:r>
            <a:r>
              <a:rPr lang="zh-CN" altLang="en-US" sz="36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j-cs"/>
              </a:rPr>
              <a:t>难</a:t>
            </a:r>
            <a:r>
              <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点解析</a:t>
            </a:r>
            <a:r>
              <a:rPr kumimoji="0" lang="en-US" altLang="zh-CN"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〗19</a:t>
            </a:r>
            <a:r>
              <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世纪末</a:t>
            </a:r>
            <a:r>
              <a:rPr kumimoji="0" lang="en-US" altLang="zh-CN"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20</a:t>
            </a:r>
            <a:r>
              <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世纪初的中国</a:t>
            </a:r>
            <a:endPar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2"/>
          <p:cNvSpPr txBox="1">
            <a:spLocks noChangeArrowheads="1"/>
          </p:cNvSpPr>
          <p:nvPr/>
        </p:nvSpPr>
        <p:spPr>
          <a:xfrm>
            <a:off x="0" y="0"/>
            <a:ext cx="9144000" cy="562819"/>
          </a:xfrm>
          <a:prstGeom prst="rect">
            <a:avLst/>
          </a:prstGeom>
          <a:solidFill>
            <a:schemeClr val="accent1"/>
          </a:solidFill>
        </p:spPr>
        <p:txBody>
          <a:bodyPr>
            <a:no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a:t>
            </a:r>
            <a:r>
              <a:rPr lang="zh-CN" altLang="en-US" sz="36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j-cs"/>
              </a:rPr>
              <a:t>难</a:t>
            </a:r>
            <a:r>
              <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点解析</a:t>
            </a:r>
            <a:r>
              <a:rPr kumimoji="0" lang="en-US" altLang="zh-CN"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〗21</a:t>
            </a:r>
            <a:r>
              <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世纪初的中国</a:t>
            </a:r>
            <a:endParaRPr kumimoji="0" lang="zh-CN" altLang="en-US" sz="36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endParaRPr>
          </a:p>
        </p:txBody>
      </p:sp>
      <p:pic>
        <p:nvPicPr>
          <p:cNvPr id="3074" name="Picture 2" descr="C:\Users\dell\Desktop\48a94ad4f57ac2444d6889f5b4fa1cf9.jpg"/>
          <p:cNvPicPr>
            <a:picLocks noChangeAspect="1" noChangeArrowheads="1"/>
          </p:cNvPicPr>
          <p:nvPr/>
        </p:nvPicPr>
        <p:blipFill>
          <a:blip r:embed="rId2"/>
          <a:stretch>
            <a:fillRect/>
          </a:stretch>
        </p:blipFill>
        <p:spPr bwMode="auto">
          <a:xfrm>
            <a:off x="755576" y="3468212"/>
            <a:ext cx="7488831" cy="3201148"/>
          </a:xfrm>
          <a:prstGeom prst="rect">
            <a:avLst/>
          </a:prstGeom>
          <a:noFill/>
        </p:spPr>
      </p:pic>
      <p:sp>
        <p:nvSpPr>
          <p:cNvPr id="6" name="TextBox 5"/>
          <p:cNvSpPr txBox="1"/>
          <p:nvPr/>
        </p:nvSpPr>
        <p:spPr>
          <a:xfrm>
            <a:off x="0" y="764704"/>
            <a:ext cx="4032250" cy="2246769"/>
          </a:xfrm>
          <a:prstGeom prst="rect">
            <a:avLst/>
          </a:prstGeom>
          <a:solidFill>
            <a:srgbClr val="0000FF"/>
          </a:solidFill>
        </p:spPr>
        <p:txBody>
          <a:bodyPr>
            <a:spAutoFit/>
          </a:bodyPr>
          <a:lstStyle/>
          <a:p>
            <a:pPr>
              <a:defRPr/>
            </a:pPr>
            <a:r>
              <a:rPr lang="zh-CN" altLang="en-US" sz="2000" b="1">
                <a:solidFill>
                  <a:schemeClr val="bg1"/>
                </a:solidFill>
                <a:latin typeface="+mn-ea"/>
                <a:ea typeface="+mn-ea"/>
              </a:rPr>
              <a:t>政治</a:t>
            </a:r>
            <a:r>
              <a:rPr lang="zh-CN" altLang="en-US" sz="2000" b="1" smtClean="0">
                <a:solidFill>
                  <a:schemeClr val="bg1"/>
                </a:solidFill>
                <a:latin typeface="+mn-ea"/>
                <a:ea typeface="+mn-ea"/>
              </a:rPr>
              <a:t>：</a:t>
            </a:r>
            <a:r>
              <a:rPr lang="en-US" altLang="zh-CN" sz="2000" b="1" smtClean="0">
                <a:solidFill>
                  <a:schemeClr val="bg1"/>
                </a:solidFill>
                <a:latin typeface="+mn-ea"/>
                <a:ea typeface="+mn-ea"/>
              </a:rPr>
              <a:t>1978</a:t>
            </a:r>
            <a:r>
              <a:rPr lang="zh-CN" altLang="en-US" sz="2000" b="1" smtClean="0">
                <a:solidFill>
                  <a:schemeClr val="bg1"/>
                </a:solidFill>
                <a:latin typeface="+mn-ea"/>
                <a:ea typeface="+mn-ea"/>
              </a:rPr>
              <a:t>年</a:t>
            </a:r>
            <a:r>
              <a:rPr lang="en-US" altLang="zh-CN" sz="2000" b="1" smtClean="0">
                <a:solidFill>
                  <a:schemeClr val="bg1"/>
                </a:solidFill>
                <a:latin typeface="+mn-ea"/>
                <a:ea typeface="+mn-ea"/>
              </a:rPr>
              <a:t>12</a:t>
            </a:r>
            <a:r>
              <a:rPr lang="zh-CN" altLang="en-US" sz="2000" b="1" smtClean="0">
                <a:solidFill>
                  <a:schemeClr val="bg1"/>
                </a:solidFill>
                <a:latin typeface="+mn-ea"/>
                <a:ea typeface="+mn-ea"/>
              </a:rPr>
              <a:t>月</a:t>
            </a:r>
            <a:r>
              <a:rPr lang="en-US" altLang="zh-CN" sz="2000" b="1" smtClean="0">
                <a:solidFill>
                  <a:schemeClr val="bg1"/>
                </a:solidFill>
                <a:latin typeface="+mn-ea"/>
                <a:ea typeface="+mn-ea"/>
              </a:rPr>
              <a:t>18</a:t>
            </a:r>
            <a:r>
              <a:rPr lang="zh-CN" altLang="en-US" sz="2000" b="1" smtClean="0">
                <a:solidFill>
                  <a:schemeClr val="bg1"/>
                </a:solidFill>
                <a:latin typeface="+mn-ea"/>
                <a:ea typeface="+mn-ea"/>
              </a:rPr>
              <a:t>日，十一届三中全会做出改革开放的决策。这一决策是基于对党和国家前途命运的深刻把握，是基于对社会主义革命和建设实践的深刻总结，是基于对时代潮流的深刻洞察，是基于对人民群众期盼和需要的深刻体悟。</a:t>
            </a:r>
            <a:endParaRPr lang="zh-CN" altLang="en-US" sz="2000" b="1">
              <a:solidFill>
                <a:schemeClr val="bg1"/>
              </a:solidFill>
              <a:latin typeface="+mn-ea"/>
              <a:ea typeface="+mn-ea"/>
            </a:endParaRPr>
          </a:p>
        </p:txBody>
      </p:sp>
      <p:sp>
        <p:nvSpPr>
          <p:cNvPr id="7" name="TextBox 6"/>
          <p:cNvSpPr txBox="1"/>
          <p:nvPr/>
        </p:nvSpPr>
        <p:spPr>
          <a:xfrm>
            <a:off x="4427984" y="620688"/>
            <a:ext cx="4213225" cy="707886"/>
          </a:xfrm>
          <a:prstGeom prst="rect">
            <a:avLst/>
          </a:prstGeom>
          <a:solidFill>
            <a:srgbClr val="F2F2EF"/>
          </a:solidFill>
        </p:spPr>
        <p:txBody>
          <a:bodyPr>
            <a:spAutoFit/>
          </a:bodyPr>
          <a:lstStyle/>
          <a:p>
            <a:pPr>
              <a:defRPr/>
            </a:pPr>
            <a:r>
              <a:rPr lang="zh-CN" altLang="en-US" sz="2000" b="1" smtClean="0">
                <a:solidFill>
                  <a:srgbClr val="0000FF"/>
                </a:solidFill>
                <a:latin typeface="+mn-ea"/>
                <a:ea typeface="+mn-ea"/>
              </a:rPr>
              <a:t>经济：坚持以经济建设为中心，不断解放和发展生产力。</a:t>
            </a:r>
            <a:endParaRPr lang="zh-CN" altLang="en-US" sz="2000" b="1">
              <a:solidFill>
                <a:srgbClr val="0000FF"/>
              </a:solidFill>
              <a:latin typeface="+mn-ea"/>
              <a:ea typeface="+mn-ea"/>
            </a:endParaRPr>
          </a:p>
        </p:txBody>
      </p:sp>
      <p:sp>
        <p:nvSpPr>
          <p:cNvPr id="8" name="TextBox 7"/>
          <p:cNvSpPr txBox="1"/>
          <p:nvPr/>
        </p:nvSpPr>
        <p:spPr>
          <a:xfrm>
            <a:off x="4499992" y="1340768"/>
            <a:ext cx="4213225" cy="1938992"/>
          </a:xfrm>
          <a:prstGeom prst="rect">
            <a:avLst/>
          </a:prstGeom>
          <a:solidFill>
            <a:srgbClr val="F2F2EF"/>
          </a:solidFill>
        </p:spPr>
        <p:txBody>
          <a:bodyPr>
            <a:spAutoFit/>
          </a:bodyPr>
          <a:lstStyle/>
          <a:p>
            <a:pPr>
              <a:defRPr/>
            </a:pPr>
            <a:r>
              <a:rPr lang="zh-CN" altLang="en-US" sz="2000" b="1" smtClean="0">
                <a:solidFill>
                  <a:srgbClr val="0000FF"/>
                </a:solidFill>
                <a:latin typeface="+mn-ea"/>
                <a:ea typeface="+mn-ea"/>
              </a:rPr>
              <a:t>思想：坚持解放思想、实事求是、与时俱进、求真务实。坚持马克思主义地位不动摇，坚持科学社会主义不动摇</a:t>
            </a:r>
            <a:endParaRPr lang="en-US" altLang="zh-CN" sz="2000" b="1" smtClean="0">
              <a:solidFill>
                <a:srgbClr val="0000FF"/>
              </a:solidFill>
              <a:latin typeface="+mn-ea"/>
              <a:ea typeface="+mn-ea"/>
            </a:endParaRPr>
          </a:p>
          <a:p>
            <a:pPr>
              <a:defRPr/>
            </a:pPr>
            <a:r>
              <a:rPr lang="zh-CN" altLang="en-US" sz="2000" b="1" smtClean="0">
                <a:solidFill>
                  <a:srgbClr val="0000FF"/>
                </a:solidFill>
                <a:latin typeface="+mn-ea"/>
              </a:rPr>
              <a:t>外交：坚持独立自主的和平外交政策。</a:t>
            </a:r>
            <a:endParaRPr lang="zh-CN" altLang="en-US" sz="2000" b="1">
              <a:solidFill>
                <a:srgbClr val="0000FF"/>
              </a:solidFill>
              <a:latin typeface="+mn-ea"/>
              <a:ea typeface="+mn-ea"/>
            </a:endParaRPr>
          </a:p>
        </p:txBody>
      </p:sp>
      <p:sp>
        <p:nvSpPr>
          <p:cNvPr id="9" name="文本框 4"/>
          <p:cNvSpPr>
            <a:spLocks noChangeArrowheads="1"/>
          </p:cNvSpPr>
          <p:nvPr/>
        </p:nvSpPr>
        <p:spPr bwMode="auto">
          <a:xfrm>
            <a:off x="251520" y="3429000"/>
            <a:ext cx="8640960" cy="3170099"/>
          </a:xfrm>
          <a:prstGeom prst="rect">
            <a:avLst/>
          </a:prstGeom>
          <a:solidFill>
            <a:srgbClr val="FF0000"/>
          </a:solidFill>
          <a:ln w="9525">
            <a:noFill/>
            <a:miter lim="800000"/>
          </a:ln>
        </p:spPr>
        <p:txBody>
          <a:bodyPr wrap="square">
            <a:spAutoFit/>
          </a:bodyPr>
          <a:lstStyle/>
          <a:p>
            <a:r>
              <a:rPr lang="zh-CN" altLang="en-US" sz="4000" smtClean="0">
                <a:solidFill>
                  <a:srgbClr val="FFFF00"/>
                </a:solidFill>
              </a:rPr>
              <a:t>中华民族迎来了从站起来、富起来到强起来的伟大飞跃</a:t>
            </a:r>
            <a:r>
              <a:rPr lang="en-US" altLang="zh-CN" sz="4000" smtClean="0">
                <a:solidFill>
                  <a:srgbClr val="FFFF00"/>
                </a:solidFill>
              </a:rPr>
              <a:t>!</a:t>
            </a:r>
            <a:r>
              <a:rPr lang="zh-CN" altLang="en-US" sz="4000" smtClean="0">
                <a:solidFill>
                  <a:srgbClr val="FFFF00"/>
                </a:solidFill>
              </a:rPr>
              <a:t>中国特色社会主义迎来了从创立、发展到完善的伟大飞跃！中国人民迎来了从温饱不足道小康富裕的伟大飞跃！</a:t>
            </a:r>
            <a:endParaRPr lang="zh-CN" altLang="en-US" sz="4000">
              <a:solidFill>
                <a:srgbClr val="FFFF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06" name="AutoShape 2" descr="2"/>
          <p:cNvSpPr>
            <a:spLocks noChangeAspect="1" noChangeArrowheads="1"/>
          </p:cNvSpPr>
          <p:nvPr/>
        </p:nvSpPr>
        <p:spPr bwMode="auto">
          <a:xfrm>
            <a:off x="5143500" y="6040438"/>
            <a:ext cx="719138" cy="541337"/>
          </a:xfrm>
          <a:prstGeom prst="rect">
            <a:avLst/>
          </a:prstGeom>
          <a:noFill/>
          <a:ln w="9525">
            <a:noFill/>
            <a:miter lim="800000"/>
          </a:ln>
        </p:spPr>
        <p:txBody>
          <a:bodyPr/>
          <a:lstStyle/>
          <a:p>
            <a:endParaRPr lang="zh-CN" altLang="zh-CN">
              <a:latin typeface="Calibri" pitchFamily="34" charset="0"/>
            </a:endParaRPr>
          </a:p>
        </p:txBody>
      </p:sp>
      <p:pic>
        <p:nvPicPr>
          <p:cNvPr id="143363" name="Picture 4"/>
          <p:cNvPicPr>
            <a:picLocks noChangeAspect="1" noChangeArrowheads="1"/>
          </p:cNvPicPr>
          <p:nvPr/>
        </p:nvPicPr>
        <p:blipFill>
          <a:blip r:embed="rId2"/>
          <a:stretch>
            <a:fillRect/>
          </a:stretch>
        </p:blipFill>
        <p:spPr bwMode="auto">
          <a:xfrm>
            <a:off x="395288" y="2863850"/>
            <a:ext cx="8353425" cy="3805238"/>
          </a:xfrm>
          <a:prstGeom prst="rect">
            <a:avLst/>
          </a:prstGeom>
          <a:noFill/>
          <a:ln w="9525">
            <a:noFill/>
            <a:miter lim="800000"/>
          </a:ln>
        </p:spPr>
      </p:pic>
      <p:sp>
        <p:nvSpPr>
          <p:cNvPr id="21508" name="Text Box 5"/>
          <p:cNvSpPr txBox="1">
            <a:spLocks noChangeArrowheads="1"/>
          </p:cNvSpPr>
          <p:nvPr/>
        </p:nvSpPr>
        <p:spPr bwMode="auto">
          <a:xfrm>
            <a:off x="892175" y="6510338"/>
            <a:ext cx="184150" cy="369887"/>
          </a:xfrm>
          <a:prstGeom prst="rect">
            <a:avLst/>
          </a:prstGeom>
          <a:noFill/>
          <a:ln w="9525">
            <a:noFill/>
            <a:miter lim="800000"/>
          </a:ln>
        </p:spPr>
        <p:txBody>
          <a:bodyPr wrap="none">
            <a:spAutoFit/>
          </a:bodyPr>
          <a:lstStyle/>
          <a:p>
            <a:endParaRPr lang="zh-CN" altLang="zh-CN">
              <a:latin typeface="Calibri" panose="020f0502020204030204" pitchFamily="34" charset="0"/>
            </a:endParaRPr>
          </a:p>
        </p:txBody>
      </p:sp>
      <p:sp>
        <p:nvSpPr>
          <p:cNvPr id="21509" name="Rectangle 6"/>
          <p:cNvSpPr>
            <a:spLocks noChangeArrowheads="1"/>
          </p:cNvSpPr>
          <p:nvPr/>
        </p:nvSpPr>
        <p:spPr bwMode="auto">
          <a:xfrm>
            <a:off x="739775" y="-149225"/>
            <a:ext cx="184150" cy="368300"/>
          </a:xfrm>
          <a:prstGeom prst="rect">
            <a:avLst/>
          </a:prstGeom>
          <a:noFill/>
          <a:ln w="9525">
            <a:noFill/>
            <a:miter lim="800000"/>
          </a:ln>
        </p:spPr>
        <p:txBody>
          <a:bodyPr wrap="none">
            <a:spAutoFit/>
          </a:bodyPr>
          <a:lstStyle/>
          <a:p>
            <a:endParaRPr lang="zh-CN" altLang="zh-CN">
              <a:latin typeface="Calibri" panose="020f0502020204030204" pitchFamily="34" charset="0"/>
            </a:endParaRPr>
          </a:p>
        </p:txBody>
      </p:sp>
      <p:sp>
        <p:nvSpPr>
          <p:cNvPr id="30726" name="文本框 143365"/>
          <p:cNvSpPr txBox="1">
            <a:spLocks noChangeArrowheads="1"/>
          </p:cNvSpPr>
          <p:nvPr/>
        </p:nvSpPr>
        <p:spPr bwMode="auto">
          <a:xfrm>
            <a:off x="395536" y="2636912"/>
            <a:ext cx="8532813" cy="769938"/>
          </a:xfrm>
          <a:prstGeom prst="rect">
            <a:avLst/>
          </a:prstGeom>
          <a:solidFill>
            <a:srgbClr val="002060"/>
          </a:solidFill>
          <a:ln w="9525">
            <a:noFill/>
            <a:miter lim="800000"/>
          </a:ln>
        </p:spPr>
        <p:txBody>
          <a:bodyPr>
            <a:spAutoFit/>
          </a:bodyPr>
          <a:lstStyle/>
          <a:p>
            <a:pPr fontAlgn="auto">
              <a:spcBef>
                <a:spcPct val="50000"/>
              </a:spcBef>
              <a:spcAft>
                <a:spcPct val="0"/>
              </a:spcAft>
              <a:defRPr/>
            </a:pPr>
            <a:r>
              <a:rPr lang="en-US" sz="4400" b="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19</a:t>
            </a:r>
            <a:r>
              <a:rPr lang="zh-CN" altLang="en-US" sz="4400" b="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世纪中期</a:t>
            </a:r>
            <a:r>
              <a:rPr lang="en-US" sz="4400" b="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英国工业革命完成</a:t>
            </a:r>
            <a:endParaRPr lang="en-US" sz="4400" b="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43367" name="Rectangle 3"/>
          <p:cNvSpPr/>
          <p:nvPr/>
        </p:nvSpPr>
        <p:spPr>
          <a:xfrm>
            <a:off x="251520" y="548680"/>
            <a:ext cx="8642350" cy="1815882"/>
          </a:xfrm>
          <a:prstGeom prst="rect">
            <a:avLst/>
          </a:prstGeom>
          <a:noFill/>
          <a:ln w="9525">
            <a:noFill/>
          </a:ln>
        </p:spPr>
        <p:txBody>
          <a:bodyPr>
            <a:spAutoFit/>
          </a:bodyPr>
          <a:lstStyle/>
          <a:p>
            <a:pPr fontAlgn="auto">
              <a:spcBef>
                <a:spcPct val="0"/>
              </a:spcBef>
              <a:spcAft>
                <a:spcPct val="0"/>
              </a:spcAft>
              <a:defRPr/>
            </a:pPr>
            <a:r>
              <a:rPr lang="en-US" altLang="zh-CN" sz="2800" noProof="1" smtClean="0">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ea"/>
              </a:rPr>
              <a:t>19</a:t>
            </a:r>
            <a:r>
              <a:rPr lang="zh-CN" altLang="en-US" sz="2800" noProof="1" smtClean="0">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ea"/>
              </a:rPr>
              <a:t>世纪中期：</a:t>
            </a:r>
            <a:endParaRPr lang="en-US" altLang="zh-CN" sz="2800" noProof="1" smtClean="0">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ea"/>
            </a:endParaRPr>
          </a:p>
          <a:p>
            <a:pPr fontAlgn="auto">
              <a:spcBef>
                <a:spcPct val="0"/>
              </a:spcBef>
              <a:spcAft>
                <a:spcPct val="0"/>
              </a:spcAft>
              <a:defRPr/>
            </a:pPr>
            <a:r>
              <a:rPr lang="en-US" altLang="zh-CN" sz="2800" noProof="1" smtClean="0">
                <a:solidFill>
                  <a:srgbClr val="0000FF"/>
                </a:solidFill>
                <a:effectLst>
                  <a:outerShdw blurRad="38100" dist="38100" dir="2700000">
                    <a:srgbClr val="C0C0C0"/>
                  </a:outerShdw>
                </a:effectLst>
                <a:latin typeface="黑体" panose="02010609060101010101" pitchFamily="49" charset="-122"/>
                <a:ea typeface="黑体" panose="02010609060101010101" pitchFamily="49" charset="-122"/>
                <a:cs typeface="+mn-ea"/>
              </a:rPr>
              <a:t>1840</a:t>
            </a:r>
            <a:r>
              <a:rPr lang="zh-CN" altLang="en-US" sz="2800" noProof="1">
                <a:solidFill>
                  <a:srgbClr val="0000FF"/>
                </a:solidFill>
                <a:effectLst>
                  <a:outerShdw blurRad="38100" dist="38100" dir="2700000">
                    <a:srgbClr val="C0C0C0"/>
                  </a:outerShdw>
                </a:effectLst>
                <a:latin typeface="黑体" panose="02010609060101010101" pitchFamily="49" charset="-122"/>
                <a:ea typeface="黑体" panose="02010609060101010101" pitchFamily="49" charset="-122"/>
                <a:cs typeface="+mn-ea"/>
              </a:rPr>
              <a:t>年前后，英国的</a:t>
            </a:r>
            <a:r>
              <a:rPr lang="zh-CN" altLang="en-US" sz="2800" noProof="1">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ea"/>
              </a:rPr>
              <a:t>大机器生产已基本取代了手工劳动，大工厂已基本取代了手工工场，</a:t>
            </a:r>
            <a:r>
              <a:rPr lang="zh-CN" altLang="en-US" sz="2800" noProof="1">
                <a:solidFill>
                  <a:srgbClr val="0000FF"/>
                </a:solidFill>
                <a:effectLst>
                  <a:outerShdw blurRad="38100" dist="38100" dir="2700000">
                    <a:srgbClr val="C0C0C0"/>
                  </a:outerShdw>
                </a:effectLst>
                <a:latin typeface="黑体" panose="02010609060101010101" pitchFamily="49" charset="-122"/>
                <a:ea typeface="黑体" panose="02010609060101010101" pitchFamily="49" charset="-122"/>
                <a:cs typeface="+mn-ea"/>
              </a:rPr>
              <a:t>工业革命基本完成。英国成为世界上第一个工业化国家。</a:t>
            </a:r>
            <a:endParaRPr lang="zh-CN" altLang="en-US" sz="2800" noProof="1">
              <a:solidFill>
                <a:srgbClr val="0000FF"/>
              </a:solidFill>
              <a:effectLst>
                <a:outerShdw blurRad="38100" dist="38100" dir="2700000">
                  <a:srgbClr val="C0C0C0"/>
                </a:outerShdw>
              </a:effectLst>
              <a:latin typeface="黑体" panose="02010609060101010101" pitchFamily="49" charset="-122"/>
              <a:ea typeface="黑体" panose="02010609060101010101" pitchFamily="49" charset="-122"/>
            </a:endParaRPr>
          </a:p>
        </p:txBody>
      </p:sp>
      <p:sp>
        <p:nvSpPr>
          <p:cNvPr id="8" name="Rectangle 2"/>
          <p:cNvSpPr>
            <a:spLocks noChangeArrowheads="1"/>
          </p:cNvSpPr>
          <p:nvPr/>
        </p:nvSpPr>
        <p:spPr bwMode="auto">
          <a:xfrm>
            <a:off x="0" y="0"/>
            <a:ext cx="9144000" cy="523220"/>
          </a:xfrm>
          <a:prstGeom prst="rect">
            <a:avLst/>
          </a:prstGeom>
          <a:solidFill>
            <a:srgbClr val="002060"/>
          </a:solidFill>
          <a:ln w="9525">
            <a:noFill/>
            <a:miter lim="800000"/>
          </a:ln>
        </p:spPr>
        <p:txBody>
          <a:bodyPr>
            <a:spAutoFit/>
          </a:bodyPr>
          <a:lstStyle/>
          <a:p>
            <a:pPr fontAlgn="auto">
              <a:spcBef>
                <a:spcPct val="0"/>
              </a:spcBef>
              <a:spcAft>
                <a:spcPct val="0"/>
              </a:spcAft>
              <a:defRPr/>
            </a:pPr>
            <a:r>
              <a:rPr kumimoji="1" lang="zh-CN" altLang="en-US" sz="2800" b="1" smtClean="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近代商业贸易的变化：五、生产方式的转变：工厂</a:t>
            </a:r>
            <a:endParaRPr kumimoji="1" lang="zh-CN" altLang="en-US" sz="2800" b="1">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4035" name="Picture 63" descr="%E7%BE%8E%E5%AD%9ALOGO"/>
          <p:cNvPicPr>
            <a:picLocks noChangeAspect="1" noChangeArrowheads="1"/>
          </p:cNvPicPr>
          <p:nvPr/>
        </p:nvPicPr>
        <p:blipFill>
          <a:blip r:embed="rId2"/>
          <a:stretch>
            <a:fillRect/>
          </a:stretch>
        </p:blipFill>
        <p:spPr bwMode="auto">
          <a:xfrm>
            <a:off x="323850" y="549275"/>
            <a:ext cx="4943475" cy="1419225"/>
          </a:xfrm>
          <a:prstGeom prst="rect">
            <a:avLst/>
          </a:prstGeom>
          <a:noFill/>
          <a:ln w="9525">
            <a:noFill/>
            <a:miter lim="800000"/>
          </a:ln>
        </p:spPr>
      </p:pic>
      <p:pic>
        <p:nvPicPr>
          <p:cNvPr id="44036" name="Picture 65" descr="pic175445"/>
          <p:cNvPicPr>
            <a:picLocks noChangeAspect="1" noChangeArrowheads="1"/>
          </p:cNvPicPr>
          <p:nvPr/>
        </p:nvPicPr>
        <p:blipFill>
          <a:blip r:embed="rId3"/>
          <a:stretch>
            <a:fillRect/>
          </a:stretch>
        </p:blipFill>
        <p:spPr bwMode="auto">
          <a:xfrm>
            <a:off x="827088" y="2060575"/>
            <a:ext cx="4191000" cy="1347788"/>
          </a:xfrm>
          <a:prstGeom prst="rect">
            <a:avLst/>
          </a:prstGeom>
          <a:noFill/>
          <a:ln w="9525">
            <a:noFill/>
            <a:miter lim="800000"/>
          </a:ln>
        </p:spPr>
      </p:pic>
      <p:pic>
        <p:nvPicPr>
          <p:cNvPr id="44037" name="Picture 66" descr="200842111552736_2"/>
          <p:cNvPicPr>
            <a:picLocks noChangeAspect="1" noChangeArrowheads="1"/>
          </p:cNvPicPr>
          <p:nvPr/>
        </p:nvPicPr>
        <p:blipFill>
          <a:blip r:embed="rId4"/>
          <a:stretch>
            <a:fillRect/>
          </a:stretch>
        </p:blipFill>
        <p:spPr bwMode="auto">
          <a:xfrm>
            <a:off x="6516688" y="404813"/>
            <a:ext cx="1905000" cy="1905000"/>
          </a:xfrm>
          <a:prstGeom prst="rect">
            <a:avLst/>
          </a:prstGeom>
          <a:noFill/>
          <a:ln w="9525">
            <a:noFill/>
            <a:miter lim="800000"/>
          </a:ln>
        </p:spPr>
      </p:pic>
      <p:pic>
        <p:nvPicPr>
          <p:cNvPr id="44038" name="Picture 67" descr="MLMTO2_lihongcha_20101016051811edb119eddf6dc3f3"/>
          <p:cNvPicPr>
            <a:picLocks noChangeAspect="1" noChangeArrowheads="1"/>
          </p:cNvPicPr>
          <p:nvPr/>
        </p:nvPicPr>
        <p:blipFill>
          <a:blip r:embed="rId5"/>
          <a:stretch>
            <a:fillRect/>
          </a:stretch>
        </p:blipFill>
        <p:spPr bwMode="auto">
          <a:xfrm>
            <a:off x="6732588" y="2492375"/>
            <a:ext cx="1711325" cy="2209800"/>
          </a:xfrm>
          <a:prstGeom prst="rect">
            <a:avLst/>
          </a:prstGeom>
          <a:noFill/>
          <a:ln w="9525">
            <a:noFill/>
            <a:miter lim="800000"/>
          </a:ln>
        </p:spPr>
      </p:pic>
      <p:graphicFrame>
        <p:nvGraphicFramePr>
          <p:cNvPr id="44039" name="Group 7"/>
          <p:cNvGraphicFramePr>
            <a:graphicFrameLocks noGrp="1"/>
          </p:cNvGraphicFramePr>
          <p:nvPr/>
        </p:nvGraphicFramePr>
        <p:xfrm>
          <a:off x="323528" y="548680"/>
          <a:ext cx="8280400" cy="4608514"/>
        </p:xfrm>
        <a:graphic>
          <a:graphicData uri="http://schemas.openxmlformats.org/drawingml/2006/table">
            <a:tbl>
              <a:tblPr/>
              <a:tblGrid>
                <a:gridCol w="2760663"/>
                <a:gridCol w="2759075"/>
                <a:gridCol w="2760662"/>
              </a:tblGrid>
              <a:tr h="1044575">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年份</a:t>
                      </a:r>
                      <a:endParaRPr kumimoji="0" 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1870</a:t>
                      </a:r>
                      <a:endPar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1900</a:t>
                      </a:r>
                      <a:endPar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41388">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企业总数（个） </a:t>
                      </a:r>
                      <a:endParaRPr kumimoji="0" 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808</a:t>
                      </a:r>
                      <a:endPar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669</a:t>
                      </a:r>
                      <a:endPar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73125">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工人总数（个） </a:t>
                      </a:r>
                      <a:endParaRPr kumimoji="0" 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78000</a:t>
                      </a:r>
                      <a:endPar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272000</a:t>
                      </a:r>
                      <a:endPar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3288">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产量（吨） </a:t>
                      </a:r>
                      <a:endParaRPr kumimoji="0" 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3200000</a:t>
                      </a:r>
                      <a:endPar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29500000</a:t>
                      </a:r>
                      <a:endPar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46138">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投资额（美元） </a:t>
                      </a:r>
                      <a:endParaRPr kumimoji="0" 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121000000</a:t>
                      </a:r>
                      <a:endPar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590000000</a:t>
                      </a:r>
                      <a:endParaRPr kumimoji="0" lang="zh-CN" altLang="zh-CN"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cap="flat">
                      <a:noFill/>
                    </a:lnB>
                    <a:lnTlToBr>
                      <a:noFill/>
                    </a:lnTlToBr>
                    <a:lnBlToTr>
                      <a:noFill/>
                    </a:lnBlToTr>
                    <a:noFill/>
                  </a:tcPr>
                </a:tc>
              </a:tr>
            </a:tbl>
          </a:graphicData>
        </a:graphic>
      </p:graphicFrame>
      <p:sp>
        <p:nvSpPr>
          <p:cNvPr id="52255" name="Text Box 35"/>
          <p:cNvSpPr txBox="1">
            <a:spLocks noChangeArrowheads="1"/>
          </p:cNvSpPr>
          <p:nvPr/>
        </p:nvSpPr>
        <p:spPr bwMode="auto">
          <a:xfrm>
            <a:off x="611560" y="4653136"/>
            <a:ext cx="6913562" cy="579437"/>
          </a:xfrm>
          <a:prstGeom prst="rect">
            <a:avLst/>
          </a:prstGeom>
          <a:noFill/>
          <a:ln w="9525">
            <a:noFill/>
            <a:miter lim="800000"/>
          </a:ln>
        </p:spPr>
        <p:txBody>
          <a:bodyPr>
            <a:spAutoFit/>
          </a:bodyPr>
          <a:lstStyle/>
          <a:p>
            <a:pPr>
              <a:spcBef>
                <a:spcPct val="50000"/>
              </a:spcBef>
            </a:pPr>
            <a:r>
              <a:rPr lang="zh-CN" altLang="en-US" sz="3200" b="1">
                <a:solidFill>
                  <a:srgbClr val="000000"/>
                </a:solidFill>
                <a:latin typeface="Times New Roman" panose="02020603050405020304" pitchFamily="18" charset="0"/>
                <a:ea typeface="楷体" panose="02010609060101010101" pitchFamily="49" charset="-122"/>
              </a:rPr>
              <a:t>以上表格说明了什么现象？</a:t>
            </a:r>
            <a:endParaRPr lang="zh-CN" altLang="en-US" sz="3200" b="1">
              <a:solidFill>
                <a:srgbClr val="000000"/>
              </a:solidFill>
              <a:latin typeface="Times New Roman" pitchFamily="18" charset="0"/>
              <a:ea typeface="楷体" pitchFamily="49" charset="-122"/>
            </a:endParaRPr>
          </a:p>
        </p:txBody>
      </p:sp>
      <p:sp>
        <p:nvSpPr>
          <p:cNvPr id="44068" name="Rectangle 36"/>
          <p:cNvSpPr>
            <a:spLocks noChangeArrowheads="1"/>
          </p:cNvSpPr>
          <p:nvPr/>
        </p:nvSpPr>
        <p:spPr bwMode="auto">
          <a:xfrm>
            <a:off x="899592" y="5301208"/>
            <a:ext cx="7416800" cy="1311128"/>
          </a:xfrm>
          <a:prstGeom prst="rect">
            <a:avLst/>
          </a:prstGeom>
          <a:noFill/>
          <a:ln w="9525">
            <a:noFill/>
            <a:miter lim="800000"/>
          </a:ln>
        </p:spPr>
        <p:txBody>
          <a:bodyPr>
            <a:spAutoFit/>
          </a:bodyPr>
          <a:lstStyle/>
          <a:p>
            <a:pPr>
              <a:lnSpc>
                <a:spcPct val="110000"/>
              </a:lnSpc>
              <a:spcBef>
                <a:spcPct val="50000"/>
              </a:spcBef>
            </a:pPr>
            <a:r>
              <a:rPr lang="zh-CN" altLang="en-US" sz="3200" b="1">
                <a:solidFill>
                  <a:srgbClr val="000000"/>
                </a:solidFill>
                <a:latin typeface="黑体" panose="02010609060101010101" pitchFamily="49" charset="-122"/>
                <a:ea typeface="黑体" panose="02010609060101010101" pitchFamily="49" charset="-122"/>
              </a:rPr>
              <a:t>  </a:t>
            </a:r>
            <a:r>
              <a:rPr lang="zh-CN" altLang="en-US" sz="3200" b="1" smtClean="0">
                <a:solidFill>
                  <a:srgbClr val="000000"/>
                </a:solidFill>
                <a:latin typeface="黑体" panose="02010609060101010101" pitchFamily="49" charset="-122"/>
                <a:ea typeface="黑体" panose="02010609060101010101" pitchFamily="49" charset="-122"/>
              </a:rPr>
              <a:t>第二次工业革命后，</a:t>
            </a:r>
            <a:r>
              <a:rPr lang="en-US" altLang="zh-CN" sz="3600" b="1" smtClean="0">
                <a:solidFill>
                  <a:srgbClr val="FF0000"/>
                </a:solidFill>
                <a:latin typeface="黑体" panose="02010609060101010101" pitchFamily="49" charset="-122"/>
                <a:ea typeface="黑体" panose="02010609060101010101" pitchFamily="49" charset="-122"/>
              </a:rPr>
              <a:t>19</a:t>
            </a:r>
            <a:r>
              <a:rPr lang="zh-CN" altLang="en-US" sz="3600" b="1" smtClean="0">
                <a:solidFill>
                  <a:srgbClr val="FF0000"/>
                </a:solidFill>
                <a:latin typeface="黑体" panose="02010609060101010101" pitchFamily="49" charset="-122"/>
                <a:ea typeface="黑体" panose="02010609060101010101" pitchFamily="49" charset="-122"/>
              </a:rPr>
              <a:t>世纪末</a:t>
            </a:r>
            <a:r>
              <a:rPr lang="en-US" altLang="zh-CN" sz="3600" b="1" smtClean="0">
                <a:solidFill>
                  <a:srgbClr val="FF0000"/>
                </a:solidFill>
                <a:latin typeface="黑体" panose="02010609060101010101" pitchFamily="49" charset="-122"/>
                <a:ea typeface="黑体" panose="02010609060101010101" pitchFamily="49" charset="-122"/>
              </a:rPr>
              <a:t>20</a:t>
            </a:r>
            <a:r>
              <a:rPr lang="zh-CN" altLang="en-US" sz="3600" b="1" smtClean="0">
                <a:solidFill>
                  <a:srgbClr val="FF0000"/>
                </a:solidFill>
                <a:latin typeface="黑体" panose="02010609060101010101" pitchFamily="49" charset="-122"/>
                <a:ea typeface="黑体" panose="02010609060101010101" pitchFamily="49" charset="-122"/>
              </a:rPr>
              <a:t>世纪初产生</a:t>
            </a:r>
            <a:r>
              <a:rPr lang="zh-CN" altLang="en-US" sz="3600" b="1">
                <a:solidFill>
                  <a:srgbClr val="FF0000"/>
                </a:solidFill>
                <a:latin typeface="黑体" panose="02010609060101010101" pitchFamily="49" charset="-122"/>
                <a:ea typeface="黑体" panose="02010609060101010101" pitchFamily="49" charset="-122"/>
              </a:rPr>
              <a:t>垄断组织</a:t>
            </a:r>
            <a:endParaRPr lang="zh-CN" altLang="en-US" sz="3600" b="1">
              <a:solidFill>
                <a:srgbClr val="FF0000"/>
              </a:solidFill>
              <a:latin typeface="黑体" panose="02010609060101010101" pitchFamily="49" charset="-122"/>
              <a:ea typeface="黑体" panose="02010609060101010101" pitchFamily="49" charset="-122"/>
            </a:endParaRPr>
          </a:p>
        </p:txBody>
      </p:sp>
      <p:sp>
        <p:nvSpPr>
          <p:cNvPr id="9" name="Rectangle 2"/>
          <p:cNvSpPr>
            <a:spLocks noChangeArrowheads="1"/>
          </p:cNvSpPr>
          <p:nvPr/>
        </p:nvSpPr>
        <p:spPr bwMode="auto">
          <a:xfrm>
            <a:off x="0" y="0"/>
            <a:ext cx="9144000" cy="523220"/>
          </a:xfrm>
          <a:prstGeom prst="rect">
            <a:avLst/>
          </a:prstGeom>
          <a:solidFill>
            <a:srgbClr val="002060"/>
          </a:solidFill>
          <a:ln w="9525">
            <a:noFill/>
            <a:miter lim="800000"/>
          </a:ln>
        </p:spPr>
        <p:txBody>
          <a:bodyPr>
            <a:spAutoFit/>
          </a:bodyPr>
          <a:lstStyle/>
          <a:p>
            <a:pPr fontAlgn="auto">
              <a:spcBef>
                <a:spcPct val="0"/>
              </a:spcBef>
              <a:spcAft>
                <a:spcPct val="0"/>
              </a:spcAft>
              <a:defRPr/>
            </a:pPr>
            <a:r>
              <a:rPr kumimoji="1" lang="zh-CN" altLang="en-US" sz="2800" b="1" smtClean="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近代商业贸易的变化：五、生产方式的转变：垄断组织</a:t>
            </a:r>
            <a:endParaRPr kumimoji="1" lang="zh-CN" altLang="en-US" sz="2800" b="1">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4068"/>
                                        </p:tgtEl>
                                        <p:attrNameLst>
                                          <p:attrName>style.visibility</p:attrName>
                                        </p:attrNameLst>
                                      </p:cBhvr>
                                      <p:to>
                                        <p:strVal val="visible"/>
                                      </p:to>
                                    </p:set>
                                    <p:anim calcmode="lin" valueType="num">
                                      <p:cBhvr additive="base">
                                        <p:cTn id="7" dur="500" fill="hold"/>
                                        <p:tgtEl>
                                          <p:spTgt spid="44068"/>
                                        </p:tgtEl>
                                        <p:attrNameLst>
                                          <p:attrName>ppt_x</p:attrName>
                                        </p:attrNameLst>
                                      </p:cBhvr>
                                      <p:tavLst>
                                        <p:tav tm="0">
                                          <p:val>
                                            <p:strVal val="#ppt_x"/>
                                          </p:val>
                                        </p:tav>
                                        <p:tav tm="100000">
                                          <p:val>
                                            <p:strVal val="#ppt_x"/>
                                          </p:val>
                                        </p:tav>
                                      </p:tavLst>
                                    </p:anim>
                                    <p:anim calcmode="lin" valueType="num">
                                      <p:cBhvr additive="base">
                                        <p:cTn id="8" dur="500" fill="hold"/>
                                        <p:tgtEl>
                                          <p:spTgt spid="4406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xit" presetSubtype="4" fill="hold" nodeType="clickEffect">
                                  <p:stCondLst>
                                    <p:cond delay="0"/>
                                  </p:stCondLst>
                                  <p:childTnLst>
                                    <p:anim calcmode="lin" valueType="num">
                                      <p:cBhvr additive="base">
                                        <p:cTn id="12" dur="500"/>
                                        <p:tgtEl>
                                          <p:spTgt spid="44039"/>
                                        </p:tgtEl>
                                        <p:attrNameLst>
                                          <p:attrName>ppt_x</p:attrName>
                                        </p:attrNameLst>
                                      </p:cBhvr>
                                      <p:tavLst>
                                        <p:tav tm="0">
                                          <p:val>
                                            <p:strVal val="ppt_x"/>
                                          </p:val>
                                        </p:tav>
                                        <p:tav tm="100000">
                                          <p:val>
                                            <p:strVal val="ppt_x"/>
                                          </p:val>
                                        </p:tav>
                                      </p:tavLst>
                                    </p:anim>
                                    <p:anim calcmode="lin" valueType="num">
                                      <p:cBhvr additive="base">
                                        <p:cTn id="13" dur="500"/>
                                        <p:tgtEl>
                                          <p:spTgt spid="44039"/>
                                        </p:tgtEl>
                                        <p:attrNameLst>
                                          <p:attrName>ppt_y</p:attrName>
                                        </p:attrNameLst>
                                      </p:cBhvr>
                                      <p:tavLst>
                                        <p:tav tm="0">
                                          <p:val>
                                            <p:strVal val="ppt_y"/>
                                          </p:val>
                                        </p:tav>
                                        <p:tav tm="100000">
                                          <p:val>
                                            <p:strVal val="1+ppt_h/2"/>
                                          </p:val>
                                        </p:tav>
                                      </p:tavLst>
                                    </p:anim>
                                    <p:set>
                                      <p:cBhvr>
                                        <p:cTn id="14" dur="1" fill="hold">
                                          <p:stCondLst>
                                            <p:cond delay="499"/>
                                          </p:stCondLst>
                                        </p:cTn>
                                        <p:tgtEl>
                                          <p:spTgt spid="44039"/>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44035"/>
                                        </p:tgtEl>
                                        <p:attrNameLst>
                                          <p:attrName>style.visibility</p:attrName>
                                        </p:attrNameLst>
                                      </p:cBhvr>
                                      <p:to>
                                        <p:strVal val="visible"/>
                                      </p:to>
                                    </p:set>
                                    <p:animEffect transition="in" filter="blinds(horizontal)">
                                      <p:cBhvr>
                                        <p:cTn id="19" dur="500"/>
                                        <p:tgtEl>
                                          <p:spTgt spid="44035"/>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44036"/>
                                        </p:tgtEl>
                                        <p:attrNameLst>
                                          <p:attrName>style.visibility</p:attrName>
                                        </p:attrNameLst>
                                      </p:cBhvr>
                                      <p:to>
                                        <p:strVal val="visible"/>
                                      </p:to>
                                    </p:set>
                                    <p:animEffect transition="in" filter="blinds(horizontal)">
                                      <p:cBhvr>
                                        <p:cTn id="24" dur="500"/>
                                        <p:tgtEl>
                                          <p:spTgt spid="44036"/>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44037"/>
                                        </p:tgtEl>
                                        <p:attrNameLst>
                                          <p:attrName>style.visibility</p:attrName>
                                        </p:attrNameLst>
                                      </p:cBhvr>
                                      <p:to>
                                        <p:strVal val="visible"/>
                                      </p:to>
                                    </p:set>
                                    <p:animEffect transition="in" filter="blinds(horizontal)">
                                      <p:cBhvr>
                                        <p:cTn id="29" dur="500"/>
                                        <p:tgtEl>
                                          <p:spTgt spid="44037"/>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44038"/>
                                        </p:tgtEl>
                                        <p:attrNameLst>
                                          <p:attrName>style.visibility</p:attrName>
                                        </p:attrNameLst>
                                      </p:cBhvr>
                                      <p:to>
                                        <p:strVal val="visible"/>
                                      </p:to>
                                    </p:set>
                                    <p:animEffect transition="in" filter="blinds(horizontal)">
                                      <p:cBhvr>
                                        <p:cTn id="34" dur="500"/>
                                        <p:tgtEl>
                                          <p:spTgt spid="440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68"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3250" name="Text Box 7"/>
          <p:cNvSpPr txBox="1">
            <a:spLocks noChangeArrowheads="1"/>
          </p:cNvSpPr>
          <p:nvPr/>
        </p:nvSpPr>
        <p:spPr bwMode="auto">
          <a:xfrm>
            <a:off x="96838" y="444500"/>
            <a:ext cx="8986837" cy="3195638"/>
          </a:xfrm>
          <a:prstGeom prst="rect">
            <a:avLst/>
          </a:prstGeom>
          <a:noFill/>
          <a:ln w="9525">
            <a:noFill/>
            <a:miter lim="800000"/>
          </a:ln>
        </p:spPr>
        <p:txBody>
          <a:bodyPr>
            <a:spAutoFit/>
          </a:bodyPr>
          <a:lstStyle/>
          <a:p>
            <a:pPr>
              <a:lnSpc>
                <a:spcPct val="80000"/>
              </a:lnSpc>
              <a:spcBef>
                <a:spcPct val="50000"/>
              </a:spcBef>
              <a:buFont typeface="Wingdings" panose="05000000000000000000" pitchFamily="2" charset="2"/>
              <a:buChar char="Ø"/>
            </a:pPr>
            <a:r>
              <a:rPr lang="zh-CN" altLang="en-US" sz="3600" b="1">
                <a:solidFill>
                  <a:srgbClr val="FF0000"/>
                </a:solidFill>
                <a:latin typeface="华文中宋" panose="02010600040101010101" pitchFamily="2" charset="-122"/>
                <a:ea typeface="华文中宋" panose="02010600040101010101" pitchFamily="2" charset="-122"/>
              </a:rPr>
              <a:t>垄断组织：</a:t>
            </a:r>
            <a:r>
              <a:rPr lang="zh-CN" altLang="en-US" sz="3600" b="1">
                <a:latin typeface="黑体" panose="02010609060101010101" pitchFamily="49" charset="-122"/>
                <a:ea typeface="黑体" panose="02010609060101010101" pitchFamily="49" charset="-122"/>
              </a:rPr>
              <a:t>是指在资本主义社会的一个或几个经济部门中居于重要地位的大企业之间的联合。它们凭借这种联合所建立的统治地位，控制相应部门的商品生产，瓜分销售市场、原料产地和投资场所，规定垄断价格，攫取高额利润。</a:t>
            </a:r>
            <a:r>
              <a:rPr lang="zh-CN" altLang="en-US" sz="3600" b="1">
                <a:solidFill>
                  <a:srgbClr val="FF0000"/>
                </a:solidFill>
                <a:latin typeface="黑体" panose="02010609060101010101" pitchFamily="49" charset="-122"/>
                <a:ea typeface="黑体" panose="02010609060101010101" pitchFamily="49" charset="-122"/>
              </a:rPr>
              <a:t>垄断组织在本质上是资本主义生产关系的局部调整。</a:t>
            </a:r>
            <a:endParaRPr lang="zh-CN" altLang="en-US" sz="3600" b="1">
              <a:latin typeface="黑体" panose="02010609060101010101" pitchFamily="49" charset="-122"/>
              <a:ea typeface="黑体" panose="02010609060101010101" pitchFamily="49" charset="-122"/>
            </a:endParaRPr>
          </a:p>
        </p:txBody>
      </p:sp>
      <p:sp>
        <p:nvSpPr>
          <p:cNvPr id="3" name="Text Box 9"/>
          <p:cNvSpPr txBox="1">
            <a:spLocks noChangeArrowheads="1"/>
          </p:cNvSpPr>
          <p:nvPr/>
        </p:nvSpPr>
        <p:spPr bwMode="auto">
          <a:xfrm>
            <a:off x="60325" y="3751263"/>
            <a:ext cx="8986838" cy="2062162"/>
          </a:xfrm>
          <a:prstGeom prst="rect">
            <a:avLst/>
          </a:prstGeom>
          <a:solidFill>
            <a:srgbClr val="FFFF00"/>
          </a:solidFill>
          <a:ln w="28575">
            <a:solidFill>
              <a:srgbClr val="FF0000"/>
            </a:solidFill>
            <a:prstDash val="sysDot"/>
            <a:miter lim="800000"/>
          </a:ln>
        </p:spPr>
        <p:txBody>
          <a:bodyPr>
            <a:spAutoFit/>
          </a:bodyPr>
          <a:lstStyle/>
          <a:p>
            <a:r>
              <a:rPr lang="zh-CN" altLang="en-US" sz="3200" b="1">
                <a:solidFill>
                  <a:srgbClr val="0033CC"/>
                </a:solidFill>
                <a:latin typeface="Calibri" panose="020f0502020204030204" pitchFamily="34" charset="0"/>
                <a:ea typeface="黑体" panose="02010609060101010101" pitchFamily="49" charset="-122"/>
              </a:rPr>
              <a:t>垄断组织 ：</a:t>
            </a:r>
            <a:endParaRPr lang="zh-CN" altLang="en-US" sz="3200" b="1">
              <a:solidFill>
                <a:srgbClr val="0033CC"/>
              </a:solidFill>
              <a:latin typeface="Calibri" pitchFamily="34" charset="0"/>
              <a:ea typeface="黑体" panose="02010609060101010101" pitchFamily="49" charset="-122"/>
            </a:endParaRPr>
          </a:p>
          <a:p>
            <a:r>
              <a:rPr lang="zh-CN" altLang="en-US" sz="3200" b="1">
                <a:solidFill>
                  <a:srgbClr val="0033CC"/>
                </a:solidFill>
                <a:latin typeface="Calibri" panose="020f0502020204030204" pitchFamily="34" charset="0"/>
                <a:ea typeface="黑体" panose="02010609060101010101" pitchFamily="49" charset="-122"/>
              </a:rPr>
              <a:t>出现：第二次工业革命后</a:t>
            </a:r>
            <a:endParaRPr lang="zh-CN" altLang="en-US" sz="3200" b="1">
              <a:solidFill>
                <a:srgbClr val="0033CC"/>
              </a:solidFill>
              <a:latin typeface="Calibri" panose="020f0502020204030204" pitchFamily="34" charset="0"/>
              <a:ea typeface="黑体" panose="02010609060101010101" pitchFamily="49" charset="-122"/>
            </a:endParaRPr>
          </a:p>
          <a:p>
            <a:r>
              <a:rPr lang="zh-CN" altLang="en-US" sz="3200" b="1">
                <a:solidFill>
                  <a:srgbClr val="0033CC"/>
                </a:solidFill>
                <a:latin typeface="Calibri" panose="020f0502020204030204" pitchFamily="34" charset="0"/>
                <a:ea typeface="黑体" panose="02010609060101010101" pitchFamily="49" charset="-122"/>
              </a:rPr>
              <a:t>原因：第二次工业革命促使生产和资本高度集中</a:t>
            </a:r>
            <a:endParaRPr lang="zh-CN" altLang="en-US" sz="3200" b="1">
              <a:solidFill>
                <a:srgbClr val="0033CC"/>
              </a:solidFill>
              <a:latin typeface="Calibri" panose="020f0502020204030204" pitchFamily="34" charset="0"/>
              <a:ea typeface="黑体" panose="02010609060101010101" pitchFamily="49" charset="-122"/>
            </a:endParaRPr>
          </a:p>
          <a:p>
            <a:r>
              <a:rPr lang="zh-CN" altLang="en-US" sz="3200" b="1">
                <a:solidFill>
                  <a:srgbClr val="0033CC"/>
                </a:solidFill>
                <a:latin typeface="Calibri" panose="020f0502020204030204" pitchFamily="34" charset="0"/>
                <a:ea typeface="黑体" panose="02010609060101010101" pitchFamily="49" charset="-122"/>
              </a:rPr>
              <a:t>实质：资本主义生产关系的局部调整</a:t>
            </a:r>
            <a:endParaRPr lang="zh-CN" altLang="en-US" sz="3200" b="1">
              <a:solidFill>
                <a:srgbClr val="0033CC"/>
              </a:solidFill>
              <a:latin typeface="Calibri" panose="020f0502020204030204" pitchFamily="34"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5298" name="Text Box 3"/>
          <p:cNvSpPr txBox="1">
            <a:spLocks noChangeArrowheads="1"/>
          </p:cNvSpPr>
          <p:nvPr/>
        </p:nvSpPr>
        <p:spPr bwMode="auto">
          <a:xfrm>
            <a:off x="2051050" y="188913"/>
            <a:ext cx="6705600" cy="762000"/>
          </a:xfrm>
          <a:prstGeom prst="rect">
            <a:avLst/>
          </a:prstGeom>
          <a:noFill/>
          <a:ln w="9525">
            <a:noFill/>
            <a:miter lim="800000"/>
          </a:ln>
        </p:spPr>
        <p:txBody>
          <a:bodyPr>
            <a:spAutoFit/>
          </a:bodyPr>
          <a:lstStyle/>
          <a:p>
            <a:pPr>
              <a:spcBef>
                <a:spcPct val="50000"/>
              </a:spcBef>
            </a:pPr>
            <a:r>
              <a:rPr lang="zh-CN" sz="4400" b="1">
                <a:latin typeface="Times New Roman" panose="02020603050405020304" pitchFamily="18" charset="0"/>
                <a:ea typeface="黑体" panose="02010609060101010101" pitchFamily="49" charset="-122"/>
              </a:rPr>
              <a:t>垄断组织的形成过程</a:t>
            </a:r>
            <a:endParaRPr lang="zh-CN" sz="4400" b="1">
              <a:latin typeface="Times New Roman" pitchFamily="18" charset="0"/>
              <a:ea typeface="黑体" panose="02010609060101010101" pitchFamily="49" charset="-122"/>
            </a:endParaRPr>
          </a:p>
        </p:txBody>
      </p:sp>
      <p:grpSp>
        <p:nvGrpSpPr>
          <p:cNvPr id="2" name="Group 4"/>
          <p:cNvGrpSpPr/>
          <p:nvPr/>
        </p:nvGrpSpPr>
        <p:grpSpPr>
          <a:xfrm>
            <a:off x="971550" y="1052513"/>
            <a:ext cx="733425" cy="5618162"/>
            <a:chExt cx="385" cy="2400"/>
          </a:xfrm>
        </p:grpSpPr>
        <p:sp>
          <p:nvSpPr>
            <p:cNvPr id="55328" name="Rectangle 5"/>
            <p:cNvSpPr>
              <a:spLocks noChangeArrowheads="1"/>
            </p:cNvSpPr>
            <p:nvPr/>
          </p:nvSpPr>
          <p:spPr bwMode="auto">
            <a:xfrm>
              <a:off x="0" y="0"/>
              <a:ext cx="384" cy="2400"/>
            </a:xfrm>
            <a:prstGeom prst="rect">
              <a:avLst/>
            </a:prstGeom>
            <a:solidFill>
              <a:schemeClr val="bg1"/>
            </a:solidFill>
            <a:ln w="9525">
              <a:solidFill>
                <a:schemeClr val="tx1"/>
              </a:solidFill>
              <a:miter lim="800000"/>
            </a:ln>
          </p:spPr>
          <p:txBody>
            <a:bodyPr wrap="none" lIns="90170" tIns="46990" rIns="90170" bIns="46990" anchor="ctr"/>
            <a:lstStyle/>
            <a:p>
              <a:endParaRPr lang="zh-CN" altLang="zh-CN"/>
            </a:p>
          </p:txBody>
        </p:sp>
        <p:sp>
          <p:nvSpPr>
            <p:cNvPr id="55329" name="Text Box 6"/>
            <p:cNvSpPr txBox="1">
              <a:spLocks noChangeArrowheads="1"/>
            </p:cNvSpPr>
            <p:nvPr/>
          </p:nvSpPr>
          <p:spPr bwMode="auto">
            <a:xfrm>
              <a:off x="29" y="48"/>
              <a:ext cx="356" cy="2206"/>
            </a:xfrm>
            <a:prstGeom prst="rect">
              <a:avLst/>
            </a:prstGeom>
            <a:noFill/>
            <a:ln w="9525">
              <a:noFill/>
              <a:miter lim="800000"/>
            </a:ln>
          </p:spPr>
          <p:txBody>
            <a:bodyPr wrap="none" lIns="90170" tIns="46990" rIns="90170" bIns="46990">
              <a:spAutoFit/>
            </a:bodyPr>
            <a:lstStyle/>
            <a:p>
              <a:endParaRPr lang="zh-CN" altLang="zh-CN" sz="2800" b="1">
                <a:latin typeface="黑体" panose="02010609060101010101" pitchFamily="49" charset="-122"/>
                <a:ea typeface="黑体" panose="02010609060101010101" pitchFamily="49" charset="-122"/>
              </a:endParaRPr>
            </a:p>
          </p:txBody>
        </p:sp>
      </p:grpSp>
      <p:grpSp>
        <p:nvGrpSpPr>
          <p:cNvPr id="3" name="Group 7"/>
          <p:cNvGrpSpPr/>
          <p:nvPr/>
        </p:nvGrpSpPr>
        <p:grpSpPr>
          <a:xfrm>
            <a:off x="4383088" y="1450975"/>
            <a:ext cx="622300" cy="4133850"/>
            <a:chExt cx="385" cy="2304"/>
          </a:xfrm>
        </p:grpSpPr>
        <p:sp>
          <p:nvSpPr>
            <p:cNvPr id="55326" name="Rectangle 8"/>
            <p:cNvSpPr>
              <a:spLocks noChangeArrowheads="1"/>
            </p:cNvSpPr>
            <p:nvPr/>
          </p:nvSpPr>
          <p:spPr bwMode="auto">
            <a:xfrm>
              <a:off x="0" y="0"/>
              <a:ext cx="336" cy="2304"/>
            </a:xfrm>
            <a:prstGeom prst="rect">
              <a:avLst/>
            </a:prstGeom>
            <a:solidFill>
              <a:schemeClr val="bg1"/>
            </a:solidFill>
            <a:ln w="9525">
              <a:solidFill>
                <a:schemeClr val="tx1"/>
              </a:solidFill>
              <a:miter lim="800000"/>
            </a:ln>
          </p:spPr>
          <p:txBody>
            <a:bodyPr wrap="none" anchor="ctr"/>
            <a:lstStyle/>
            <a:p>
              <a:endParaRPr lang="zh-CN" altLang="en-US"/>
            </a:p>
          </p:txBody>
        </p:sp>
        <p:sp>
          <p:nvSpPr>
            <p:cNvPr id="55327" name="Text Box 9"/>
            <p:cNvSpPr txBox="1">
              <a:spLocks noChangeArrowheads="1"/>
            </p:cNvSpPr>
            <p:nvPr/>
          </p:nvSpPr>
          <p:spPr bwMode="auto">
            <a:xfrm>
              <a:off x="7" y="0"/>
              <a:ext cx="378" cy="2181"/>
            </a:xfrm>
            <a:prstGeom prst="rect">
              <a:avLst/>
            </a:prstGeom>
            <a:noFill/>
            <a:ln w="9525">
              <a:noFill/>
              <a:miter lim="800000"/>
            </a:ln>
          </p:spPr>
          <p:txBody>
            <a:bodyPr vert="eaVert" lIns="90170" tIns="46990" rIns="90170" bIns="46990">
              <a:spAutoFit/>
            </a:bodyPr>
            <a:lstStyle/>
            <a:p>
              <a:r>
                <a:rPr lang="zh-CN" altLang="en-US" sz="2800" b="1">
                  <a:latin typeface="黑体" panose="02010609060101010101" pitchFamily="49" charset="-122"/>
                  <a:ea typeface="黑体" panose="02010609060101010101" pitchFamily="49" charset="-122"/>
                </a:rPr>
                <a:t> 生产和资本的高度集中</a:t>
              </a:r>
              <a:endParaRPr lang="zh-CN" altLang="en-US" sz="2800" b="1">
                <a:latin typeface="黑体" panose="02010609060101010101" pitchFamily="49" charset="-122"/>
                <a:ea typeface="黑体" panose="02010609060101010101" pitchFamily="49" charset="-122"/>
              </a:endParaRPr>
            </a:p>
          </p:txBody>
        </p:sp>
      </p:grpSp>
      <p:sp>
        <p:nvSpPr>
          <p:cNvPr id="46090" name="Line 10"/>
          <p:cNvSpPr>
            <a:spLocks noChangeShapeType="1"/>
          </p:cNvSpPr>
          <p:nvPr/>
        </p:nvSpPr>
        <p:spPr bwMode="auto">
          <a:xfrm>
            <a:off x="1716088" y="3422650"/>
            <a:ext cx="457200" cy="0"/>
          </a:xfrm>
          <a:prstGeom prst="line">
            <a:avLst/>
          </a:prstGeom>
          <a:noFill/>
          <a:ln w="38100">
            <a:solidFill>
              <a:schemeClr val="tx1"/>
            </a:solidFill>
            <a:round/>
            <a:tailEnd type="triangle" w="med" len="med"/>
          </a:ln>
        </p:spPr>
        <p:txBody>
          <a:bodyPr/>
          <a:lstStyle/>
          <a:p>
            <a:endParaRPr lang="zh-CN" altLang="en-US"/>
          </a:p>
        </p:txBody>
      </p:sp>
      <p:sp>
        <p:nvSpPr>
          <p:cNvPr id="46091" name="Line 11"/>
          <p:cNvSpPr>
            <a:spLocks noChangeShapeType="1"/>
          </p:cNvSpPr>
          <p:nvPr/>
        </p:nvSpPr>
        <p:spPr bwMode="auto">
          <a:xfrm>
            <a:off x="2700338" y="3422650"/>
            <a:ext cx="533400" cy="0"/>
          </a:xfrm>
          <a:prstGeom prst="line">
            <a:avLst/>
          </a:prstGeom>
          <a:noFill/>
          <a:ln w="38100">
            <a:solidFill>
              <a:schemeClr val="tx1"/>
            </a:solidFill>
            <a:round/>
            <a:tailEnd type="triangle" w="med" len="med"/>
          </a:ln>
        </p:spPr>
        <p:txBody>
          <a:bodyPr/>
          <a:lstStyle/>
          <a:p>
            <a:endParaRPr lang="zh-CN" altLang="en-US"/>
          </a:p>
        </p:txBody>
      </p:sp>
      <p:grpSp>
        <p:nvGrpSpPr>
          <p:cNvPr id="4" name="Group 12"/>
          <p:cNvGrpSpPr/>
          <p:nvPr/>
        </p:nvGrpSpPr>
        <p:grpSpPr>
          <a:xfrm>
            <a:off x="2136775" y="1479550"/>
            <a:ext cx="636588" cy="4608513"/>
            <a:chExt cx="385" cy="2400"/>
          </a:xfrm>
        </p:grpSpPr>
        <p:sp>
          <p:nvSpPr>
            <p:cNvPr id="55324" name="Rectangle 13"/>
            <p:cNvSpPr>
              <a:spLocks noChangeArrowheads="1"/>
            </p:cNvSpPr>
            <p:nvPr/>
          </p:nvSpPr>
          <p:spPr bwMode="auto">
            <a:xfrm>
              <a:off x="0" y="0"/>
              <a:ext cx="384" cy="2400"/>
            </a:xfrm>
            <a:prstGeom prst="rect">
              <a:avLst/>
            </a:prstGeom>
            <a:solidFill>
              <a:schemeClr val="bg1"/>
            </a:solidFill>
            <a:ln w="9525">
              <a:solidFill>
                <a:schemeClr val="tx1"/>
              </a:solidFill>
              <a:miter lim="800000"/>
            </a:ln>
          </p:spPr>
          <p:txBody>
            <a:bodyPr wrap="none" anchor="ctr"/>
            <a:lstStyle/>
            <a:p>
              <a:endParaRPr lang="zh-CN" altLang="en-US"/>
            </a:p>
          </p:txBody>
        </p:sp>
        <p:sp>
          <p:nvSpPr>
            <p:cNvPr id="55325" name="Text Box 14"/>
            <p:cNvSpPr txBox="1">
              <a:spLocks noChangeArrowheads="1"/>
            </p:cNvSpPr>
            <p:nvPr/>
          </p:nvSpPr>
          <p:spPr bwMode="auto">
            <a:xfrm>
              <a:off x="15" y="48"/>
              <a:ext cx="370" cy="2090"/>
            </a:xfrm>
            <a:prstGeom prst="rect">
              <a:avLst/>
            </a:prstGeom>
            <a:noFill/>
            <a:ln w="9525">
              <a:noFill/>
              <a:miter lim="800000"/>
            </a:ln>
          </p:spPr>
          <p:txBody>
            <a:bodyPr vert="eaVert" lIns="90170" tIns="46990" rIns="90170" bIns="46990">
              <a:spAutoFit/>
            </a:bodyPr>
            <a:lstStyle/>
            <a:p>
              <a:r>
                <a:rPr lang="zh-CN" altLang="en-US" sz="2800" b="1">
                  <a:latin typeface="黑体" panose="02010609060101010101" pitchFamily="49" charset="-122"/>
                  <a:ea typeface="黑体" panose="02010609060101010101" pitchFamily="49" charset="-122"/>
                </a:rPr>
                <a:t> 　生产社会化趋势加强</a:t>
              </a:r>
              <a:endParaRPr lang="zh-CN" altLang="en-US" sz="2800" b="1">
                <a:latin typeface="黑体" panose="02010609060101010101" pitchFamily="49" charset="-122"/>
                <a:ea typeface="黑体" panose="02010609060101010101" pitchFamily="49" charset="-122"/>
              </a:endParaRPr>
            </a:p>
          </p:txBody>
        </p:sp>
      </p:grpSp>
      <p:grpSp>
        <p:nvGrpSpPr>
          <p:cNvPr id="5" name="Group 15"/>
          <p:cNvGrpSpPr/>
          <p:nvPr/>
        </p:nvGrpSpPr>
        <p:grpSpPr>
          <a:xfrm>
            <a:off x="3244850" y="1479550"/>
            <a:ext cx="681038" cy="4248150"/>
            <a:chExt cx="385" cy="2304"/>
          </a:xfrm>
        </p:grpSpPr>
        <p:sp>
          <p:nvSpPr>
            <p:cNvPr id="55322" name="Rectangle 16"/>
            <p:cNvSpPr>
              <a:spLocks noChangeArrowheads="1"/>
            </p:cNvSpPr>
            <p:nvPr/>
          </p:nvSpPr>
          <p:spPr bwMode="auto">
            <a:xfrm>
              <a:off x="0" y="0"/>
              <a:ext cx="336" cy="2304"/>
            </a:xfrm>
            <a:prstGeom prst="rect">
              <a:avLst/>
            </a:prstGeom>
            <a:solidFill>
              <a:schemeClr val="bg1"/>
            </a:solidFill>
            <a:ln w="9525">
              <a:solidFill>
                <a:schemeClr val="tx1"/>
              </a:solidFill>
              <a:miter lim="800000"/>
            </a:ln>
          </p:spPr>
          <p:txBody>
            <a:bodyPr wrap="none" anchor="ctr"/>
            <a:lstStyle/>
            <a:p>
              <a:endParaRPr lang="zh-CN" altLang="en-US"/>
            </a:p>
          </p:txBody>
        </p:sp>
        <p:sp>
          <p:nvSpPr>
            <p:cNvPr id="55323" name="Text Box 17"/>
            <p:cNvSpPr txBox="1">
              <a:spLocks noChangeArrowheads="1"/>
            </p:cNvSpPr>
            <p:nvPr/>
          </p:nvSpPr>
          <p:spPr bwMode="auto">
            <a:xfrm>
              <a:off x="39" y="0"/>
              <a:ext cx="346" cy="1762"/>
            </a:xfrm>
            <a:prstGeom prst="rect">
              <a:avLst/>
            </a:prstGeom>
            <a:noFill/>
            <a:ln w="9525">
              <a:noFill/>
              <a:miter lim="800000"/>
            </a:ln>
          </p:spPr>
          <p:txBody>
            <a:bodyPr vert="eaVert" wrap="none" lIns="90170" tIns="46990" rIns="90170" bIns="46990">
              <a:spAutoFit/>
            </a:bodyPr>
            <a:lstStyle/>
            <a:p>
              <a:r>
                <a:rPr lang="zh-CN" sz="2800" b="1">
                  <a:latin typeface="黑体" panose="02010609060101010101" pitchFamily="49" charset="-122"/>
                  <a:ea typeface="黑体" panose="02010609060101010101" pitchFamily="49" charset="-122"/>
                </a:rPr>
                <a:t>　　企业间竞争加剧</a:t>
              </a:r>
              <a:endParaRPr lang="zh-CN" sz="2800" b="1">
                <a:latin typeface="黑体" panose="02010609060101010101" pitchFamily="49" charset="-122"/>
                <a:ea typeface="黑体" panose="02010609060101010101" pitchFamily="49" charset="-122"/>
              </a:endParaRPr>
            </a:p>
          </p:txBody>
        </p:sp>
      </p:grpSp>
      <p:sp>
        <p:nvSpPr>
          <p:cNvPr id="46098" name="Line 18"/>
          <p:cNvSpPr>
            <a:spLocks noChangeShapeType="1"/>
          </p:cNvSpPr>
          <p:nvPr/>
        </p:nvSpPr>
        <p:spPr bwMode="auto">
          <a:xfrm>
            <a:off x="3849688" y="3422650"/>
            <a:ext cx="533400" cy="0"/>
          </a:xfrm>
          <a:prstGeom prst="line">
            <a:avLst/>
          </a:prstGeom>
          <a:noFill/>
          <a:ln w="38100">
            <a:solidFill>
              <a:schemeClr val="tx1"/>
            </a:solidFill>
            <a:round/>
            <a:tailEnd type="triangle" w="med" len="med"/>
          </a:ln>
        </p:spPr>
        <p:txBody>
          <a:bodyPr/>
          <a:lstStyle/>
          <a:p>
            <a:endParaRPr lang="zh-CN" altLang="en-US"/>
          </a:p>
        </p:txBody>
      </p:sp>
      <p:sp>
        <p:nvSpPr>
          <p:cNvPr id="46099" name="Line 19"/>
          <p:cNvSpPr>
            <a:spLocks noChangeShapeType="1"/>
          </p:cNvSpPr>
          <p:nvPr/>
        </p:nvSpPr>
        <p:spPr bwMode="auto">
          <a:xfrm>
            <a:off x="4916488" y="3422650"/>
            <a:ext cx="1371600" cy="0"/>
          </a:xfrm>
          <a:prstGeom prst="line">
            <a:avLst/>
          </a:prstGeom>
          <a:noFill/>
          <a:ln w="38100">
            <a:solidFill>
              <a:schemeClr val="tx1"/>
            </a:solidFill>
            <a:round/>
            <a:tailEnd type="triangle" w="med" len="med"/>
          </a:ln>
        </p:spPr>
        <p:txBody>
          <a:bodyPr/>
          <a:lstStyle/>
          <a:p>
            <a:endParaRPr lang="zh-CN" altLang="en-US"/>
          </a:p>
        </p:txBody>
      </p:sp>
      <p:sp>
        <p:nvSpPr>
          <p:cNvPr id="46100" name="Text Box 20"/>
          <p:cNvSpPr txBox="1">
            <a:spLocks noChangeArrowheads="1"/>
          </p:cNvSpPr>
          <p:nvPr/>
        </p:nvSpPr>
        <p:spPr bwMode="auto">
          <a:xfrm>
            <a:off x="5076825" y="2559050"/>
            <a:ext cx="1219200" cy="822325"/>
          </a:xfrm>
          <a:prstGeom prst="rect">
            <a:avLst/>
          </a:prstGeom>
          <a:noFill/>
          <a:ln w="9525">
            <a:noFill/>
            <a:miter lim="800000"/>
          </a:ln>
        </p:spPr>
        <p:txBody>
          <a:bodyPr>
            <a:spAutoFit/>
          </a:bodyPr>
          <a:lstStyle/>
          <a:p>
            <a:pPr>
              <a:spcBef>
                <a:spcPct val="50000"/>
              </a:spcBef>
            </a:pPr>
            <a:r>
              <a:rPr lang="zh-CN" sz="2400" b="1">
                <a:solidFill>
                  <a:srgbClr val="660066"/>
                </a:solidFill>
                <a:latin typeface="Times New Roman" panose="02020603050405020304" pitchFamily="18" charset="0"/>
                <a:ea typeface="黑体" panose="02010609060101010101" pitchFamily="49" charset="-122"/>
              </a:rPr>
              <a:t>到一定程度</a:t>
            </a:r>
            <a:endParaRPr lang="zh-CN" sz="2400" b="1">
              <a:solidFill>
                <a:srgbClr val="660066"/>
              </a:solidFill>
              <a:latin typeface="Times New Roman" pitchFamily="18" charset="0"/>
              <a:ea typeface="黑体" panose="02010609060101010101" pitchFamily="49" charset="-122"/>
            </a:endParaRPr>
          </a:p>
        </p:txBody>
      </p:sp>
      <p:grpSp>
        <p:nvGrpSpPr>
          <p:cNvPr id="6" name="Group 21"/>
          <p:cNvGrpSpPr/>
          <p:nvPr/>
        </p:nvGrpSpPr>
        <p:grpSpPr>
          <a:xfrm>
            <a:off x="6300788" y="1628775"/>
            <a:ext cx="611187" cy="4314825"/>
            <a:chExt cx="408" cy="2400"/>
          </a:xfrm>
        </p:grpSpPr>
        <p:sp>
          <p:nvSpPr>
            <p:cNvPr id="55320" name="Rectangle 22"/>
            <p:cNvSpPr>
              <a:spLocks noChangeArrowheads="1"/>
            </p:cNvSpPr>
            <p:nvPr/>
          </p:nvSpPr>
          <p:spPr bwMode="auto">
            <a:xfrm>
              <a:off x="23" y="0"/>
              <a:ext cx="384" cy="2400"/>
            </a:xfrm>
            <a:prstGeom prst="rect">
              <a:avLst/>
            </a:prstGeom>
            <a:solidFill>
              <a:schemeClr val="bg1"/>
            </a:solidFill>
            <a:ln w="9525">
              <a:solidFill>
                <a:schemeClr val="tx1"/>
              </a:solidFill>
              <a:miter lim="800000"/>
            </a:ln>
          </p:spPr>
          <p:txBody>
            <a:bodyPr wrap="none" anchor="ctr"/>
            <a:lstStyle/>
            <a:p>
              <a:endParaRPr lang="zh-CN" altLang="en-US"/>
            </a:p>
          </p:txBody>
        </p:sp>
        <p:sp>
          <p:nvSpPr>
            <p:cNvPr id="55321" name="Text Box 23"/>
            <p:cNvSpPr txBox="1">
              <a:spLocks noChangeArrowheads="1"/>
            </p:cNvSpPr>
            <p:nvPr/>
          </p:nvSpPr>
          <p:spPr bwMode="auto">
            <a:xfrm>
              <a:off x="0" y="48"/>
              <a:ext cx="408" cy="2047"/>
            </a:xfrm>
            <a:prstGeom prst="rect">
              <a:avLst/>
            </a:prstGeom>
            <a:noFill/>
            <a:ln w="9525">
              <a:noFill/>
              <a:miter lim="800000"/>
            </a:ln>
          </p:spPr>
          <p:txBody>
            <a:bodyPr vert="eaVert" lIns="90170" tIns="46990" rIns="90170" bIns="46990">
              <a:spAutoFit/>
            </a:bodyPr>
            <a:lstStyle/>
            <a:p>
              <a:r>
                <a:rPr lang="zh-CN" sz="2800" b="1">
                  <a:latin typeface="黑体" panose="02010609060101010101" pitchFamily="49" charset="-122"/>
                  <a:ea typeface="黑体" panose="02010609060101010101" pitchFamily="49" charset="-122"/>
                </a:rPr>
                <a:t>　　　垄断组织产生</a:t>
              </a:r>
              <a:endParaRPr lang="zh-CN" sz="2800" b="1">
                <a:latin typeface="黑体" panose="02010609060101010101" pitchFamily="49" charset="-122"/>
                <a:ea typeface="黑体" panose="02010609060101010101" pitchFamily="49" charset="-122"/>
              </a:endParaRPr>
            </a:p>
          </p:txBody>
        </p:sp>
      </p:grpSp>
      <p:sp>
        <p:nvSpPr>
          <p:cNvPr id="46104" name="Line 24"/>
          <p:cNvSpPr>
            <a:spLocks noChangeShapeType="1"/>
          </p:cNvSpPr>
          <p:nvPr/>
        </p:nvSpPr>
        <p:spPr bwMode="auto">
          <a:xfrm>
            <a:off x="6897688" y="3422650"/>
            <a:ext cx="484187" cy="0"/>
          </a:xfrm>
          <a:prstGeom prst="line">
            <a:avLst/>
          </a:prstGeom>
          <a:noFill/>
          <a:ln w="38100">
            <a:solidFill>
              <a:schemeClr val="tx1"/>
            </a:solidFill>
            <a:round/>
            <a:tailEnd type="triangle" w="med" len="med"/>
          </a:ln>
        </p:spPr>
        <p:txBody>
          <a:bodyPr/>
          <a:lstStyle/>
          <a:p>
            <a:endParaRPr lang="zh-CN" altLang="en-US"/>
          </a:p>
        </p:txBody>
      </p:sp>
      <p:grpSp>
        <p:nvGrpSpPr>
          <p:cNvPr id="7" name="Group 25"/>
          <p:cNvGrpSpPr/>
          <p:nvPr/>
        </p:nvGrpSpPr>
        <p:grpSpPr>
          <a:xfrm>
            <a:off x="3852863" y="5661025"/>
            <a:ext cx="1447800" cy="990600"/>
            <a:chExt cx="912" cy="624"/>
          </a:xfrm>
        </p:grpSpPr>
        <p:sp>
          <p:nvSpPr>
            <p:cNvPr id="55318" name="Text Box 26"/>
            <p:cNvSpPr txBox="1">
              <a:spLocks noChangeArrowheads="1"/>
            </p:cNvSpPr>
            <p:nvPr/>
          </p:nvSpPr>
          <p:spPr bwMode="auto">
            <a:xfrm>
              <a:off x="0" y="336"/>
              <a:ext cx="912" cy="288"/>
            </a:xfrm>
            <a:prstGeom prst="rect">
              <a:avLst/>
            </a:prstGeom>
            <a:noFill/>
            <a:ln w="9525">
              <a:noFill/>
              <a:miter lim="800000"/>
            </a:ln>
          </p:spPr>
          <p:txBody>
            <a:bodyPr>
              <a:spAutoFit/>
            </a:bodyPr>
            <a:lstStyle/>
            <a:p>
              <a:pPr>
                <a:spcBef>
                  <a:spcPct val="50000"/>
                </a:spcBef>
              </a:pPr>
              <a:r>
                <a:rPr lang="zh-CN" sz="2400" b="1">
                  <a:solidFill>
                    <a:srgbClr val="660066"/>
                  </a:solidFill>
                  <a:latin typeface="Tahoma" panose="020b0604030504040204" pitchFamily="34" charset="0"/>
                  <a:ea typeface="黑体" panose="02010609060101010101" pitchFamily="49" charset="-122"/>
                </a:rPr>
                <a:t>直接原因</a:t>
              </a:r>
              <a:endParaRPr lang="zh-CN" sz="2400" b="1">
                <a:solidFill>
                  <a:srgbClr val="660066"/>
                </a:solidFill>
                <a:latin typeface="Tahoma" pitchFamily="34" charset="0"/>
                <a:ea typeface="黑体" panose="02010609060101010101" pitchFamily="49" charset="-122"/>
              </a:endParaRPr>
            </a:p>
          </p:txBody>
        </p:sp>
        <p:sp>
          <p:nvSpPr>
            <p:cNvPr id="55319" name="Line 27"/>
            <p:cNvSpPr>
              <a:spLocks noChangeShapeType="1"/>
            </p:cNvSpPr>
            <p:nvPr/>
          </p:nvSpPr>
          <p:spPr bwMode="auto">
            <a:xfrm flipH="1" flipV="1">
              <a:off x="480" y="0"/>
              <a:ext cx="0" cy="336"/>
            </a:xfrm>
            <a:prstGeom prst="line">
              <a:avLst/>
            </a:prstGeom>
            <a:noFill/>
            <a:ln w="25400">
              <a:solidFill>
                <a:schemeClr val="tx1"/>
              </a:solidFill>
              <a:round/>
              <a:tailEnd type="triangle" w="med" len="med"/>
            </a:ln>
          </p:spPr>
          <p:txBody>
            <a:bodyPr wrap="none"/>
            <a:lstStyle/>
            <a:p>
              <a:endParaRPr lang="zh-CN" altLang="en-US"/>
            </a:p>
          </p:txBody>
        </p:sp>
      </p:grpSp>
      <p:grpSp>
        <p:nvGrpSpPr>
          <p:cNvPr id="8" name="Group 28"/>
          <p:cNvGrpSpPr/>
          <p:nvPr/>
        </p:nvGrpSpPr>
        <p:grpSpPr>
          <a:xfrm>
            <a:off x="5508625" y="5518150"/>
            <a:ext cx="2362200" cy="1235075"/>
            <a:chExt cx="1488" cy="778"/>
          </a:xfrm>
        </p:grpSpPr>
        <p:sp>
          <p:nvSpPr>
            <p:cNvPr id="55316" name="Text Box 29"/>
            <p:cNvSpPr txBox="1">
              <a:spLocks noChangeArrowheads="1"/>
            </p:cNvSpPr>
            <p:nvPr/>
          </p:nvSpPr>
          <p:spPr bwMode="auto">
            <a:xfrm>
              <a:off x="0" y="336"/>
              <a:ext cx="1488" cy="442"/>
            </a:xfrm>
            <a:prstGeom prst="rect">
              <a:avLst/>
            </a:prstGeom>
            <a:noFill/>
            <a:ln w="9525">
              <a:noFill/>
              <a:miter lim="800000"/>
            </a:ln>
          </p:spPr>
          <p:txBody>
            <a:bodyPr>
              <a:spAutoFit/>
            </a:bodyPr>
            <a:lstStyle/>
            <a:p>
              <a:pPr>
                <a:spcBef>
                  <a:spcPct val="50000"/>
                </a:spcBef>
              </a:pPr>
              <a:r>
                <a:rPr lang="zh-CN" sz="2000" b="1">
                  <a:solidFill>
                    <a:srgbClr val="660066"/>
                  </a:solidFill>
                  <a:latin typeface="Tahoma" panose="020b0604030504040204" pitchFamily="34" charset="0"/>
                  <a:ea typeface="黑体" panose="02010609060101010101" pitchFamily="49" charset="-122"/>
                </a:rPr>
                <a:t>形式：卡特尔、辛迪加；托拉斯</a:t>
              </a:r>
              <a:endParaRPr lang="zh-CN" sz="2000" b="1">
                <a:solidFill>
                  <a:srgbClr val="660066"/>
                </a:solidFill>
                <a:latin typeface="Tahoma" panose="020b0604030504040204" pitchFamily="34" charset="0"/>
                <a:ea typeface="黑体" panose="02010609060101010101" pitchFamily="49" charset="-122"/>
              </a:endParaRPr>
            </a:p>
          </p:txBody>
        </p:sp>
        <p:sp>
          <p:nvSpPr>
            <p:cNvPr id="55317" name="Line 30"/>
            <p:cNvSpPr>
              <a:spLocks noChangeShapeType="1"/>
            </p:cNvSpPr>
            <p:nvPr/>
          </p:nvSpPr>
          <p:spPr bwMode="auto">
            <a:xfrm flipH="1" flipV="1">
              <a:off x="720" y="0"/>
              <a:ext cx="0" cy="336"/>
            </a:xfrm>
            <a:prstGeom prst="line">
              <a:avLst/>
            </a:prstGeom>
            <a:noFill/>
            <a:ln w="101600">
              <a:solidFill>
                <a:srgbClr val="FF00FF"/>
              </a:solidFill>
              <a:round/>
              <a:tailEnd type="triangle" w="med" len="med"/>
            </a:ln>
          </p:spPr>
          <p:txBody>
            <a:bodyPr wrap="none"/>
            <a:lstStyle/>
            <a:p>
              <a:endParaRPr lang="zh-CN" altLang="en-US"/>
            </a:p>
          </p:txBody>
        </p:sp>
      </p:grpSp>
      <p:grpSp>
        <p:nvGrpSpPr>
          <p:cNvPr id="9" name="Group 31"/>
          <p:cNvGrpSpPr/>
          <p:nvPr/>
        </p:nvGrpSpPr>
        <p:grpSpPr>
          <a:xfrm>
            <a:off x="7381875" y="1622425"/>
            <a:ext cx="1036638" cy="4032250"/>
            <a:chExt cx="412" cy="2400"/>
          </a:xfrm>
        </p:grpSpPr>
        <p:sp>
          <p:nvSpPr>
            <p:cNvPr id="55314" name="Rectangle 32"/>
            <p:cNvSpPr>
              <a:spLocks noChangeArrowheads="1"/>
            </p:cNvSpPr>
            <p:nvPr/>
          </p:nvSpPr>
          <p:spPr bwMode="auto">
            <a:xfrm>
              <a:off x="27" y="0"/>
              <a:ext cx="384" cy="2400"/>
            </a:xfrm>
            <a:prstGeom prst="rect">
              <a:avLst/>
            </a:prstGeom>
            <a:noFill/>
            <a:ln w="9525">
              <a:noFill/>
              <a:miter lim="800000"/>
            </a:ln>
          </p:spPr>
          <p:txBody>
            <a:bodyPr wrap="none" anchor="ctr"/>
            <a:lstStyle/>
            <a:p>
              <a:endParaRPr lang="zh-CN" altLang="en-US"/>
            </a:p>
          </p:txBody>
        </p:sp>
        <p:sp>
          <p:nvSpPr>
            <p:cNvPr id="55315" name="Text Box 33"/>
            <p:cNvSpPr txBox="1">
              <a:spLocks noChangeArrowheads="1"/>
            </p:cNvSpPr>
            <p:nvPr/>
          </p:nvSpPr>
          <p:spPr bwMode="auto">
            <a:xfrm>
              <a:off x="0" y="48"/>
              <a:ext cx="412" cy="2046"/>
            </a:xfrm>
            <a:prstGeom prst="rect">
              <a:avLst/>
            </a:prstGeom>
            <a:noFill/>
            <a:ln w="9525">
              <a:noFill/>
              <a:miter lim="800000"/>
            </a:ln>
          </p:spPr>
          <p:txBody>
            <a:bodyPr vert="eaVert" wrap="none" lIns="90170" tIns="46990" rIns="90170" bIns="46990">
              <a:spAutoFit/>
            </a:bodyPr>
            <a:lstStyle/>
            <a:p>
              <a:r>
                <a:rPr lang="zh-CN" sz="2800" b="1">
                  <a:solidFill>
                    <a:srgbClr val="FFFF00"/>
                  </a:solidFill>
                  <a:latin typeface="黑体" panose="02010609060101010101" pitchFamily="49" charset="-122"/>
                  <a:ea typeface="黑体" panose="02010609060101010101" pitchFamily="49" charset="-122"/>
                </a:rPr>
                <a:t>　</a:t>
              </a:r>
              <a:r>
                <a:rPr lang="zh-CN" sz="2800" b="1">
                  <a:solidFill>
                    <a:srgbClr val="660066"/>
                  </a:solidFill>
                  <a:latin typeface="黑体" panose="02010609060101010101" pitchFamily="49" charset="-122"/>
                  <a:ea typeface="黑体" panose="02010609060101010101" pitchFamily="49" charset="-122"/>
                </a:rPr>
                <a:t>（</a:t>
              </a:r>
              <a:r>
                <a:rPr lang="zh-CN" altLang="zh-CN" sz="2000" b="1">
                  <a:solidFill>
                    <a:srgbClr val="660066"/>
                  </a:solidFill>
                  <a:latin typeface="黑体" panose="02010609060101010101" pitchFamily="49" charset="-122"/>
                  <a:ea typeface="黑体" panose="02010609060101010101" pitchFamily="49" charset="-122"/>
                </a:rPr>
                <a:t>19</a:t>
              </a:r>
              <a:r>
                <a:rPr lang="zh-CN" sz="2000" b="1">
                  <a:solidFill>
                    <a:srgbClr val="660066"/>
                  </a:solidFill>
                  <a:latin typeface="黑体" panose="02010609060101010101" pitchFamily="49" charset="-122"/>
                  <a:ea typeface="黑体" panose="02010609060101010101" pitchFamily="49" charset="-122"/>
                </a:rPr>
                <a:t>世纪末</a:t>
              </a:r>
              <a:r>
                <a:rPr lang="zh-CN" altLang="zh-CN" sz="2000" b="1">
                  <a:solidFill>
                    <a:srgbClr val="660066"/>
                  </a:solidFill>
                  <a:latin typeface="黑体" panose="02010609060101010101" pitchFamily="49" charset="-122"/>
                  <a:ea typeface="黑体" panose="02010609060101010101" pitchFamily="49" charset="-122"/>
                </a:rPr>
                <a:t>20</a:t>
              </a:r>
              <a:r>
                <a:rPr lang="zh-CN" sz="2000" b="1">
                  <a:solidFill>
                    <a:srgbClr val="660066"/>
                  </a:solidFill>
                  <a:latin typeface="黑体" panose="02010609060101010101" pitchFamily="49" charset="-122"/>
                  <a:ea typeface="黑体" panose="02010609060101010101" pitchFamily="49" charset="-122"/>
                </a:rPr>
                <a:t>世纪初）</a:t>
              </a:r>
              <a:endParaRPr lang="zh-CN" sz="2000" b="1">
                <a:solidFill>
                  <a:srgbClr val="660066"/>
                </a:solidFill>
                <a:latin typeface="黑体" panose="02010609060101010101" pitchFamily="49" charset="-122"/>
                <a:ea typeface="黑体" panose="02010609060101010101" pitchFamily="49" charset="-122"/>
              </a:endParaRPr>
            </a:p>
            <a:p>
              <a:r>
                <a:rPr lang="zh-CN" altLang="zh-CN" sz="2800" b="1">
                  <a:solidFill>
                    <a:srgbClr val="FFFF00"/>
                  </a:solidFill>
                  <a:latin typeface="黑体" panose="02010609060101010101" pitchFamily="49" charset="-122"/>
                  <a:ea typeface="黑体" panose="02010609060101010101" pitchFamily="49" charset="-122"/>
                </a:rPr>
                <a:t> </a:t>
              </a:r>
              <a:r>
                <a:rPr lang="zh-CN" sz="3200" b="1">
                  <a:solidFill>
                    <a:srgbClr val="660066"/>
                  </a:solidFill>
                  <a:latin typeface="黑体" panose="02010609060101010101" pitchFamily="49" charset="-122"/>
                  <a:ea typeface="黑体" panose="02010609060101010101" pitchFamily="49" charset="-122"/>
                </a:rPr>
                <a:t>垄断资本主义产生</a:t>
              </a:r>
              <a:endParaRPr lang="zh-CN" sz="3200" b="1">
                <a:solidFill>
                  <a:srgbClr val="660066"/>
                </a:solidFill>
                <a:latin typeface="黑体" panose="02010609060101010101" pitchFamily="49" charset="-122"/>
                <a:ea typeface="黑体" panose="02010609060101010101" pitchFamily="49" charset="-122"/>
              </a:endParaRPr>
            </a:p>
          </p:txBody>
        </p:sp>
      </p:grpSp>
      <p:sp>
        <p:nvSpPr>
          <p:cNvPr id="46114" name="Text Box 34"/>
          <p:cNvSpPr txBox="1">
            <a:spLocks noChangeArrowheads="1"/>
          </p:cNvSpPr>
          <p:nvPr/>
        </p:nvSpPr>
        <p:spPr bwMode="auto">
          <a:xfrm>
            <a:off x="1044575" y="1125538"/>
            <a:ext cx="609600" cy="6453187"/>
          </a:xfrm>
          <a:prstGeom prst="rect">
            <a:avLst/>
          </a:prstGeom>
          <a:noFill/>
          <a:ln w="9525">
            <a:noFill/>
            <a:miter lim="800000"/>
          </a:ln>
        </p:spPr>
        <p:txBody>
          <a:bodyPr vert="eaVert">
            <a:spAutoFit/>
          </a:bodyPr>
          <a:lstStyle/>
          <a:p>
            <a:r>
              <a:rPr lang="zh-CN" altLang="en-US" sz="2800" b="1">
                <a:ea typeface="黑体" panose="02010609060101010101" pitchFamily="49" charset="-122"/>
              </a:rPr>
              <a:t>工业革命的推动，生产力大幅提高</a:t>
            </a:r>
            <a:endParaRPr lang="zh-CN" altLang="en-US" sz="2800" b="1">
              <a:ea typeface="黑体" panose="02010609060101010101" pitchFamily="49" charset="-122"/>
            </a:endParaRP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6114"/>
                                        </p:tgtEl>
                                        <p:attrNameLst>
                                          <p:attrName>style.visibility</p:attrName>
                                        </p:attrNameLst>
                                      </p:cBhvr>
                                      <p:to>
                                        <p:strVal val="visible"/>
                                      </p:to>
                                    </p:set>
                                    <p:animEffect transition="in" filter="fade">
                                      <p:cBhvr>
                                        <p:cTn id="12" dur="1000"/>
                                        <p:tgtEl>
                                          <p:spTgt spid="4611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6090"/>
                                        </p:tgtEl>
                                        <p:attrNameLst>
                                          <p:attrName>style.visibility</p:attrName>
                                        </p:attrNameLst>
                                      </p:cBhvr>
                                      <p:to>
                                        <p:strVal val="visible"/>
                                      </p:to>
                                    </p:set>
                                    <p:animEffect transition="in" filter="dissolve">
                                      <p:cBhvr>
                                        <p:cTn id="17" dur="500"/>
                                        <p:tgtEl>
                                          <p:spTgt spid="4609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9"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500"/>
                                        <p:tgtEl>
                                          <p:spTgt spid="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6091"/>
                                        </p:tgtEl>
                                        <p:attrNameLst>
                                          <p:attrName>style.visibility</p:attrName>
                                        </p:attrNameLst>
                                      </p:cBhvr>
                                      <p:to>
                                        <p:strVal val="visible"/>
                                      </p:to>
                                    </p:set>
                                    <p:animEffect transition="in" filter="dissolve">
                                      <p:cBhvr>
                                        <p:cTn id="27" dur="500"/>
                                        <p:tgtEl>
                                          <p:spTgt spid="46091"/>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9"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dissolve">
                                      <p:cBhvr>
                                        <p:cTn id="32" dur="500"/>
                                        <p:tgtEl>
                                          <p:spTgt spid="5"/>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46098"/>
                                        </p:tgtEl>
                                        <p:attrNameLst>
                                          <p:attrName>style.visibility</p:attrName>
                                        </p:attrNameLst>
                                      </p:cBhvr>
                                      <p:to>
                                        <p:strVal val="visible"/>
                                      </p:to>
                                    </p:set>
                                    <p:animEffect transition="in" filter="dissolve">
                                      <p:cBhvr>
                                        <p:cTn id="37" dur="500"/>
                                        <p:tgtEl>
                                          <p:spTgt spid="46098"/>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9" presetClass="entr" presetSubtype="0"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dissolve">
                                      <p:cBhvr>
                                        <p:cTn id="42" dur="500"/>
                                        <p:tgtEl>
                                          <p:spTgt spid="3"/>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8" fill="hold" nodeType="click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0-#ppt_w/2"/>
                                          </p:val>
                                        </p:tav>
                                        <p:tav tm="100000">
                                          <p:val>
                                            <p:strVal val="#ppt_x"/>
                                          </p:val>
                                        </p:tav>
                                      </p:tavLst>
                                    </p:anim>
                                    <p:anim calcmode="lin" valueType="num">
                                      <p:cBhvr additive="base">
                                        <p:cTn id="4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afterGroup">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46099"/>
                                        </p:tgtEl>
                                        <p:attrNameLst>
                                          <p:attrName>style.visibility</p:attrName>
                                        </p:attrNameLst>
                                      </p:cBhvr>
                                      <p:to>
                                        <p:strVal val="visible"/>
                                      </p:to>
                                    </p:set>
                                    <p:animEffect transition="in" filter="dissolve">
                                      <p:cBhvr>
                                        <p:cTn id="53" dur="500"/>
                                        <p:tgtEl>
                                          <p:spTgt spid="46099"/>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9" presetClass="entr" presetSubtype="0" fill="hold" grpId="0" nodeType="clickEffect">
                                  <p:stCondLst>
                                    <p:cond delay="0"/>
                                  </p:stCondLst>
                                  <p:childTnLst>
                                    <p:set>
                                      <p:cBhvr>
                                        <p:cTn id="57" dur="1" fill="hold">
                                          <p:stCondLst>
                                            <p:cond delay="0"/>
                                          </p:stCondLst>
                                        </p:cTn>
                                        <p:tgtEl>
                                          <p:spTgt spid="46100"/>
                                        </p:tgtEl>
                                        <p:attrNameLst>
                                          <p:attrName>style.visibility</p:attrName>
                                        </p:attrNameLst>
                                      </p:cBhvr>
                                      <p:to>
                                        <p:strVal val="visible"/>
                                      </p:to>
                                    </p:set>
                                    <p:animEffect transition="in" filter="dissolve">
                                      <p:cBhvr>
                                        <p:cTn id="58" dur="500"/>
                                        <p:tgtEl>
                                          <p:spTgt spid="46100"/>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9" presetClass="entr" presetSubtype="0" fill="hold" nodeType="click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dissolve">
                                      <p:cBhvr>
                                        <p:cTn id="63" dur="500"/>
                                        <p:tgtEl>
                                          <p:spTgt spid="6"/>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4" presetClass="entr" presetSubtype="16" fill="hold" nodeType="clickEffect">
                                  <p:stCondLst>
                                    <p:cond delay="0"/>
                                  </p:stCondLst>
                                  <p:childTnLst>
                                    <p:set>
                                      <p:cBhvr>
                                        <p:cTn id="67" dur="1" fill="hold">
                                          <p:stCondLst>
                                            <p:cond delay="0"/>
                                          </p:stCondLst>
                                        </p:cTn>
                                        <p:tgtEl>
                                          <p:spTgt spid="8"/>
                                        </p:tgtEl>
                                        <p:attrNameLst>
                                          <p:attrName>style.visibility</p:attrName>
                                        </p:attrNameLst>
                                      </p:cBhvr>
                                      <p:to>
                                        <p:strVal val="visible"/>
                                      </p:to>
                                    </p:set>
                                    <p:animEffect transition="in" filter="box(in)">
                                      <p:cBhvr>
                                        <p:cTn id="68" dur="500"/>
                                        <p:tgtEl>
                                          <p:spTgt spid="8"/>
                                        </p:tgtEl>
                                      </p:cBhvr>
                                    </p:animEffect>
                                  </p:childTnLst>
                                </p:cTn>
                              </p:par>
                            </p:childTnLst>
                          </p:cTn>
                        </p:par>
                      </p:childTnLst>
                    </p:cTn>
                  </p:par>
                  <p:par>
                    <p:cTn id="69" fill="hold" nodeType="clickPar">
                      <p:stCondLst>
                        <p:cond delay="indefinite"/>
                      </p:stCondLst>
                      <p:childTnLst>
                        <p:par>
                          <p:cTn id="70" fill="hold" nodeType="afterGroup">
                            <p:stCondLst>
                              <p:cond delay="0"/>
                            </p:stCondLst>
                            <p:childTnLst>
                              <p:par>
                                <p:cTn id="71" presetID="9" presetClass="entr" presetSubtype="0" fill="hold" grpId="0" nodeType="clickEffect">
                                  <p:stCondLst>
                                    <p:cond delay="0"/>
                                  </p:stCondLst>
                                  <p:childTnLst>
                                    <p:set>
                                      <p:cBhvr>
                                        <p:cTn id="72" dur="1" fill="hold">
                                          <p:stCondLst>
                                            <p:cond delay="0"/>
                                          </p:stCondLst>
                                        </p:cTn>
                                        <p:tgtEl>
                                          <p:spTgt spid="46104"/>
                                        </p:tgtEl>
                                        <p:attrNameLst>
                                          <p:attrName>style.visibility</p:attrName>
                                        </p:attrNameLst>
                                      </p:cBhvr>
                                      <p:to>
                                        <p:strVal val="visible"/>
                                      </p:to>
                                    </p:set>
                                    <p:animEffect transition="in" filter="dissolve">
                                      <p:cBhvr>
                                        <p:cTn id="73" dur="500"/>
                                        <p:tgtEl>
                                          <p:spTgt spid="46104"/>
                                        </p:tgtEl>
                                      </p:cBhvr>
                                    </p:animEffect>
                                  </p:childTnLst>
                                </p:cTn>
                              </p:par>
                            </p:childTnLst>
                          </p:cTn>
                        </p:par>
                      </p:childTnLst>
                    </p:cTn>
                  </p:par>
                  <p:par>
                    <p:cTn id="74" fill="hold" nodeType="clickPar">
                      <p:stCondLst>
                        <p:cond delay="indefinite"/>
                      </p:stCondLst>
                      <p:childTnLst>
                        <p:par>
                          <p:cTn id="75" fill="hold" nodeType="afterGroup">
                            <p:stCondLst>
                              <p:cond delay="0"/>
                            </p:stCondLst>
                            <p:childTnLst>
                              <p:par>
                                <p:cTn id="76" presetID="8" presetClass="entr" presetSubtype="16" fill="hold" nodeType="click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diamond(in)">
                                      <p:cBhvr>
                                        <p:cTn id="7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0" grpId="0"/>
      <p:bldP spid="46091" grpId="0"/>
      <p:bldP spid="46098" grpId="0"/>
      <p:bldP spid="46099" grpId="0"/>
      <p:bldP spid="46100" grpId="0"/>
      <p:bldP spid="46104" grpId="0"/>
      <p:bldP spid="46114"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Rectangle 2"/>
          <p:cNvSpPr txBox="1">
            <a:spLocks noChangeArrowheads="1"/>
          </p:cNvSpPr>
          <p:nvPr/>
        </p:nvSpPr>
        <p:spPr>
          <a:xfrm>
            <a:off x="0" y="0"/>
            <a:ext cx="9144000" cy="562819"/>
          </a:xfrm>
          <a:prstGeom prst="rect">
            <a:avLst/>
          </a:prstGeom>
          <a:solidFill>
            <a:schemeClr val="accent1"/>
          </a:solidFill>
        </p:spPr>
        <p:txBody>
          <a:bodyPr>
            <a:no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a:t>
            </a:r>
            <a:r>
              <a:rPr kumimoji="0" lang="zh-CN" altLang="en-US" sz="36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小组讨论</a:t>
            </a:r>
            <a:r>
              <a:rPr kumimoji="0" lang="en-US" altLang="zh-CN" sz="36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a:t>
            </a:r>
            <a:r>
              <a:rPr kumimoji="0" lang="zh-CN" altLang="en-US" sz="36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世界市场与商业贸易</a:t>
            </a:r>
            <a:endParaRPr kumimoji="0" lang="zh-CN" altLang="en-US" sz="36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endParaRPr>
          </a:p>
        </p:txBody>
      </p:sp>
      <p:pic>
        <p:nvPicPr>
          <p:cNvPr id="4098" name="Picture 2" descr="C:\Users\dell\Desktop\2018_12\20181225_IMG_0620.JPG"/>
          <p:cNvPicPr>
            <a:picLocks noChangeAspect="1" noChangeArrowheads="1"/>
          </p:cNvPicPr>
          <p:nvPr/>
        </p:nvPicPr>
        <p:blipFill>
          <a:blip r:embed="rId2"/>
          <a:stretch>
            <a:fillRect/>
          </a:stretch>
        </p:blipFill>
        <p:spPr bwMode="auto">
          <a:xfrm>
            <a:off x="611560" y="620688"/>
            <a:ext cx="7560840" cy="5877272"/>
          </a:xfrm>
          <a:prstGeom prst="rect">
            <a:avLst/>
          </a:prstGeom>
          <a:noFill/>
        </p:spPr>
      </p:pic>
      <p:sp>
        <p:nvSpPr>
          <p:cNvPr id="5" name="Rectangle 2"/>
          <p:cNvSpPr>
            <a:spLocks noChangeArrowheads="1"/>
          </p:cNvSpPr>
          <p:nvPr/>
        </p:nvSpPr>
        <p:spPr bwMode="auto">
          <a:xfrm>
            <a:off x="251520" y="2996952"/>
            <a:ext cx="8623300" cy="1569660"/>
          </a:xfrm>
          <a:prstGeom prst="rect">
            <a:avLst/>
          </a:prstGeom>
          <a:solidFill>
            <a:srgbClr val="002060"/>
          </a:solidFill>
          <a:ln w="9525">
            <a:noFill/>
            <a:miter lim="800000"/>
          </a:ln>
        </p:spPr>
        <p:txBody>
          <a:bodyPr>
            <a:spAutoFit/>
          </a:bodyPr>
          <a:lstStyle/>
          <a:p>
            <a:pPr fontAlgn="auto">
              <a:spcBef>
                <a:spcPct val="0"/>
              </a:spcBef>
              <a:spcAft>
                <a:spcPct val="0"/>
              </a:spcAft>
              <a:defRPr/>
            </a:pPr>
            <a:r>
              <a:rPr lang="zh-CN" altLang="zh-CN" sz="3200" b="1" smtClean="0">
                <a:solidFill>
                  <a:schemeClr val="bg1"/>
                </a:solidFill>
              </a:rPr>
              <a:t>世界市场的形成根源于工商业的发展，世界市场的不断扩大和形成又进一步推动工商业的发展从区域性生产变成世界性的生产和消费</a:t>
            </a:r>
            <a:r>
              <a:rPr lang="zh-CN" altLang="en-US" sz="3200" b="1" smtClean="0">
                <a:solidFill>
                  <a:schemeClr val="bg1"/>
                </a:solidFill>
              </a:rPr>
              <a:t>。</a:t>
            </a:r>
            <a:endParaRPr lang="en-US" altLang="zh-CN" sz="3200" b="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2"/>
          <p:cNvSpPr txBox="1">
            <a:spLocks noChangeArrowheads="1"/>
          </p:cNvSpPr>
          <p:nvPr/>
        </p:nvSpPr>
        <p:spPr>
          <a:xfrm>
            <a:off x="0" y="0"/>
            <a:ext cx="9144000" cy="562819"/>
          </a:xfrm>
          <a:prstGeom prst="rect">
            <a:avLst/>
          </a:prstGeom>
          <a:solidFill>
            <a:schemeClr val="accent1"/>
          </a:solidFill>
        </p:spPr>
        <p:txBody>
          <a:bodyPr>
            <a:no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a:t>
            </a:r>
            <a:r>
              <a:rPr lang="zh-CN" altLang="en-US" sz="3600" b="1" smtClean="0">
                <a:solidFill>
                  <a:srgbClr val="FFFF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j-cs"/>
              </a:rPr>
              <a:t>活动设计</a:t>
            </a:r>
            <a:r>
              <a:rPr kumimoji="0" lang="en-US" altLang="zh-CN" sz="36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a:t>
            </a:r>
            <a:r>
              <a:rPr kumimoji="0" lang="zh-CN" altLang="en-US" sz="36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rPr>
              <a:t>美第奇家族的兴起</a:t>
            </a:r>
            <a:endParaRPr kumimoji="0" lang="zh-CN" altLang="en-US" sz="36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j-cs"/>
            </a:endParaRPr>
          </a:p>
        </p:txBody>
      </p:sp>
      <p:sp>
        <p:nvSpPr>
          <p:cNvPr id="3" name="矩形 2"/>
          <p:cNvSpPr/>
          <p:nvPr/>
        </p:nvSpPr>
        <p:spPr>
          <a:xfrm>
            <a:off x="755576" y="620688"/>
            <a:ext cx="7704856" cy="2246769"/>
          </a:xfrm>
          <a:prstGeom prst="rect">
            <a:avLst/>
          </a:prstGeom>
        </p:spPr>
        <p:txBody>
          <a:bodyPr wrap="square">
            <a:spAutoFit/>
          </a:bodyPr>
          <a:lstStyle/>
          <a:p>
            <a:r>
              <a:rPr lang="zh-CN" altLang="en-US" sz="2800" b="1" smtClean="0">
                <a:solidFill>
                  <a:srgbClr val="0000CC"/>
                </a:solidFill>
                <a:latin typeface="黑体" panose="02010609060101010101" pitchFamily="49" charset="-122"/>
                <a:ea typeface="黑体" panose="02010609060101010101" pitchFamily="49" charset="-122"/>
              </a:rPr>
              <a:t>   美第奇家族是意大利佛罗伦萨著名家族，曾长期主政佛罗伦萨，该家族诞生了四位教皇、两位法国王后。查找资料，了解该家族是如何从银行业起家，逐步发展起来的。</a:t>
            </a:r>
            <a:endParaRPr lang="en-US" altLang="zh-CN" sz="2800" b="1" smtClean="0">
              <a:solidFill>
                <a:srgbClr val="0000CC"/>
              </a:solidFill>
              <a:latin typeface="黑体" panose="02010609060101010101" pitchFamily="49" charset="-122"/>
              <a:ea typeface="黑体" panose="02010609060101010101" pitchFamily="49" charset="-122"/>
            </a:endParaRPr>
          </a:p>
          <a:p>
            <a:r>
              <a:rPr lang="en-US" altLang="zh-CN" sz="2800" b="1" smtClean="0">
                <a:solidFill>
                  <a:srgbClr val="0000CC"/>
                </a:solidFill>
                <a:latin typeface="黑体" panose="02010609060101010101" pitchFamily="49" charset="-122"/>
                <a:ea typeface="黑体" panose="02010609060101010101" pitchFamily="49" charset="-122"/>
              </a:rPr>
              <a:t>                    ----《</a:t>
            </a:r>
            <a:r>
              <a:rPr lang="zh-CN" altLang="en-US" sz="2800" b="1" smtClean="0">
                <a:solidFill>
                  <a:srgbClr val="0000CC"/>
                </a:solidFill>
                <a:latin typeface="黑体" panose="02010609060101010101" pitchFamily="49" charset="-122"/>
                <a:ea typeface="黑体" panose="02010609060101010101" pitchFamily="49" charset="-122"/>
              </a:rPr>
              <a:t>经济与社会生活</a:t>
            </a:r>
            <a:r>
              <a:rPr lang="en-US" altLang="zh-CN" sz="2800" b="1" smtClean="0">
                <a:solidFill>
                  <a:srgbClr val="0000CC"/>
                </a:solidFill>
                <a:latin typeface="黑体" panose="02010609060101010101" pitchFamily="49" charset="-122"/>
                <a:ea typeface="黑体" panose="02010609060101010101" pitchFamily="49" charset="-122"/>
              </a:rPr>
              <a:t>》</a:t>
            </a:r>
            <a:endParaRPr lang="zh-CN" altLang="en-US" sz="2800" b="1">
              <a:solidFill>
                <a:srgbClr val="0000CC"/>
              </a:solidFill>
              <a:latin typeface="黑体" panose="02010609060101010101" pitchFamily="49" charset="-122"/>
              <a:ea typeface="黑体" panose="02010609060101010101" pitchFamily="49" charset="-122"/>
            </a:endParaRPr>
          </a:p>
        </p:txBody>
      </p:sp>
      <p:sp>
        <p:nvSpPr>
          <p:cNvPr id="4" name="Rectangle 2"/>
          <p:cNvSpPr>
            <a:spLocks noChangeArrowheads="1"/>
          </p:cNvSpPr>
          <p:nvPr/>
        </p:nvSpPr>
        <p:spPr bwMode="auto">
          <a:xfrm>
            <a:off x="323528" y="2826127"/>
            <a:ext cx="8623300" cy="4031873"/>
          </a:xfrm>
          <a:prstGeom prst="rect">
            <a:avLst/>
          </a:prstGeom>
          <a:solidFill>
            <a:srgbClr val="002060"/>
          </a:solidFill>
          <a:ln w="9525">
            <a:noFill/>
            <a:miter lim="800000"/>
          </a:ln>
        </p:spPr>
        <p:txBody>
          <a:bodyPr>
            <a:spAutoFit/>
          </a:bodyPr>
          <a:lstStyle/>
          <a:p>
            <a:pPr fontAlgn="auto">
              <a:spcBef>
                <a:spcPct val="0"/>
              </a:spcBef>
              <a:spcAft>
                <a:spcPct val="0"/>
              </a:spcAft>
              <a:defRPr/>
            </a:pP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资料收集建议：</a:t>
            </a:r>
            <a:endPar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fontAlgn="auto">
              <a:spcBef>
                <a:spcPct val="0"/>
              </a:spcBef>
              <a:spcAft>
                <a:spcPct val="0"/>
              </a:spcAft>
              <a:defRPr/>
            </a:pP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、纪录片</a:t>
            </a: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博物馆的秘密</a:t>
            </a: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（弗洛伦萨乌菲滋美术馆）</a:t>
            </a:r>
            <a:endPar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fontAlgn="auto">
              <a:spcBef>
                <a:spcPct val="0"/>
              </a:spcBef>
              <a:spcAft>
                <a:spcPct val="0"/>
              </a:spcAft>
              <a:defRPr/>
            </a:pP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、书籍：希伯特（英）：</a:t>
            </a: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美第奇家族的兴衰</a:t>
            </a: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，社会科学文献出版社，</a:t>
            </a: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2016.</a:t>
            </a:r>
            <a:endPar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fontAlgn="auto">
              <a:spcBef>
                <a:spcPct val="0"/>
              </a:spcBef>
              <a:spcAft>
                <a:spcPct val="0"/>
              </a:spcAft>
              <a:defRPr/>
            </a:pP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斯特拉森（美）：</a:t>
            </a: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美第奇家族</a:t>
            </a: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，机械工业出版社，</a:t>
            </a: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2016.</a:t>
            </a:r>
            <a:endPar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fontAlgn="auto">
              <a:spcBef>
                <a:spcPct val="0"/>
              </a:spcBef>
              <a:spcAft>
                <a:spcPct val="0"/>
              </a:spcAft>
              <a:defRPr/>
            </a:pP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、剧情：</a:t>
            </a: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美第奇家族</a:t>
            </a:r>
            <a:r>
              <a:rPr lang="en-US" altLang="zh-CN"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3200"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第一季</a:t>
            </a:r>
            <a:endParaRPr lang="en-US" altLang="zh-CN" sz="3200" b="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5" name="New picture" hidden="1"/>
          <p:cNvPicPr/>
          <p:nvPr/>
        </p:nvPicPr>
        <p:blipFill>
          <a:blip r:embed="rId2"/>
          <a:stretch>
            <a:fillRect/>
          </a:stretch>
        </p:blipFill>
        <p:spPr>
          <a:xfrm>
            <a:off x="10541000" y="11252200"/>
            <a:ext cx="3175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200</Paragraphs>
  <Slides>35</Slides>
  <Notes>2</Notes>
  <TotalTime>0</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35</vt:i4>
      </vt:variant>
    </vt:vector>
  </HeadingPairs>
  <TitlesOfParts>
    <vt:vector baseType="lpstr" size="50">
      <vt:lpstr>Arial</vt:lpstr>
      <vt:lpstr>Calibri</vt:lpstr>
      <vt:lpstr>黑体</vt:lpstr>
      <vt:lpstr>Wingdings</vt:lpstr>
      <vt:lpstr>微软雅黑</vt:lpstr>
      <vt:lpstr>Times New Roman</vt:lpstr>
      <vt:lpstr>宋体</vt:lpstr>
      <vt:lpstr>Garamond</vt:lpstr>
      <vt:lpstr>楷体_GB2312</vt:lpstr>
      <vt:lpstr>Verdana</vt:lpstr>
      <vt:lpstr>华文中宋</vt:lpstr>
      <vt:lpstr>华文新魏</vt:lpstr>
      <vt:lpstr>楷体</vt:lpstr>
      <vt:lpstr>Tahoma</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【概念解析】第二次工业革命。</vt:lpstr>
      <vt:lpstr>PowerPoint Presentation</vt:lpstr>
      <vt:lpstr>PowerPoint Presentation</vt:lpstr>
      <vt:lpstr>资本主义发展阶段对世界市场的影响</vt:lpstr>
      <vt:lpstr>PowerPoint Presentation</vt:lpstr>
      <vt:lpstr>PowerPoint Presentation</vt:lpstr>
      <vt:lpstr>〖重点解析〗新航路开辟带给欧洲的变化</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2018-12-24T11:42:00Z</dcterms:created>
  <dcterms:modified xsi:type="dcterms:W3CDTF">2020-07-05T03:03:16Z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