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409" r:id="rId3"/>
    <p:sldId id="410" r:id="rId4"/>
    <p:sldId id="420" r:id="rId5"/>
    <p:sldId id="421" r:id="rId6"/>
    <p:sldId id="422" r:id="rId7"/>
    <p:sldId id="417" r:id="rId8"/>
    <p:sldId id="424" r:id="rId9"/>
    <p:sldId id="418" r:id="rId10"/>
    <p:sldId id="419" r:id="rId11"/>
    <p:sldId id="423" r:id="rId12"/>
    <p:sldId id="414" r:id="rId13"/>
    <p:sldId id="415" r:id="rId14"/>
    <p:sldId id="416" r:id="rId15"/>
    <p:sldId id="411" r:id="rId16"/>
    <p:sldId id="412" r:id="rId17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9D9D9"/>
    <a:srgbClr val="FFFFFF"/>
    <a:srgbClr val="DCDCDC"/>
    <a:srgbClr val="F0F0F0"/>
    <a:srgbClr val="E6E6E6"/>
    <a:srgbClr val="C8C8C8"/>
    <a:srgbClr val="FAFAFA"/>
    <a:srgbClr val="BEBEB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1EBBBCC-DAD2-459C-BE2E-F6DE35CF9A28}" styleName="深色样式 2 - 强调 3/强调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778" autoAdjust="0"/>
    <p:restoredTop sz="94660"/>
  </p:normalViewPr>
  <p:slideViewPr>
    <p:cSldViewPr snapToGrid="0">
      <p:cViewPr varScale="1">
        <p:scale>
          <a:sx n="99" d="100"/>
          <a:sy n="99" d="100"/>
        </p:scale>
        <p:origin x="84" y="582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2" d="100"/>
          <a:sy n="92" d="100"/>
        </p:scale>
        <p:origin x="2550" y="10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0" Type="http://schemas.openxmlformats.org/officeDocument/2006/relationships/tableStyles" Target="tableStyles.xml"/><Relationship Id="rId2" Type="http://schemas.openxmlformats.org/officeDocument/2006/relationships/theme" Target="theme/theme1.xml"/><Relationship Id="rId19" Type="http://schemas.openxmlformats.org/officeDocument/2006/relationships/viewProps" Target="viewProps.xml"/><Relationship Id="rId18" Type="http://schemas.openxmlformats.org/officeDocument/2006/relationships/presProps" Target="presProps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6" Type="http://schemas.openxmlformats.org/officeDocument/2006/relationships/tags" Target="../tags/tag5.xml"/><Relationship Id="rId5" Type="http://schemas.openxmlformats.org/officeDocument/2006/relationships/tags" Target="../tags/tag4.xml"/><Relationship Id="rId4" Type="http://schemas.openxmlformats.org/officeDocument/2006/relationships/tags" Target="../tags/tag3.xml"/><Relationship Id="rId3" Type="http://schemas.openxmlformats.org/officeDocument/2006/relationships/tags" Target="../tags/tag2.xml"/><Relationship Id="rId2" Type="http://schemas.openxmlformats.org/officeDocument/2006/relationships/tags" Target="../tags/tag1.xml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6" Type="http://schemas.openxmlformats.org/officeDocument/2006/relationships/tags" Target="../tags/tag10.xml"/><Relationship Id="rId5" Type="http://schemas.openxmlformats.org/officeDocument/2006/relationships/tags" Target="../tags/tag9.xml"/><Relationship Id="rId4" Type="http://schemas.openxmlformats.org/officeDocument/2006/relationships/tags" Target="../tags/tag8.xml"/><Relationship Id="rId3" Type="http://schemas.openxmlformats.org/officeDocument/2006/relationships/tags" Target="../tags/tag7.xml"/><Relationship Id="rId2" Type="http://schemas.openxmlformats.org/officeDocument/2006/relationships/tags" Target="../tags/tag6.xml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6" Type="http://schemas.openxmlformats.org/officeDocument/2006/relationships/tags" Target="../tags/tag15.xml"/><Relationship Id="rId5" Type="http://schemas.openxmlformats.org/officeDocument/2006/relationships/tags" Target="../tags/tag14.xml"/><Relationship Id="rId4" Type="http://schemas.openxmlformats.org/officeDocument/2006/relationships/tags" Target="../tags/tag13.xml"/><Relationship Id="rId3" Type="http://schemas.openxmlformats.org/officeDocument/2006/relationships/tags" Target="../tags/tag12.xml"/><Relationship Id="rId2" Type="http://schemas.openxmlformats.org/officeDocument/2006/relationships/tags" Target="../tags/tag11.xml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7" Type="http://schemas.openxmlformats.org/officeDocument/2006/relationships/tags" Target="../tags/tag21.xml"/><Relationship Id="rId6" Type="http://schemas.openxmlformats.org/officeDocument/2006/relationships/tags" Target="../tags/tag20.xml"/><Relationship Id="rId5" Type="http://schemas.openxmlformats.org/officeDocument/2006/relationships/tags" Target="../tags/tag19.xml"/><Relationship Id="rId4" Type="http://schemas.openxmlformats.org/officeDocument/2006/relationships/tags" Target="../tags/tag18.xml"/><Relationship Id="rId3" Type="http://schemas.openxmlformats.org/officeDocument/2006/relationships/tags" Target="../tags/tag17.xml"/><Relationship Id="rId2" Type="http://schemas.openxmlformats.org/officeDocument/2006/relationships/tags" Target="../tags/tag16.xml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9" Type="http://schemas.openxmlformats.org/officeDocument/2006/relationships/tags" Target="../tags/tag29.xml"/><Relationship Id="rId8" Type="http://schemas.openxmlformats.org/officeDocument/2006/relationships/tags" Target="../tags/tag28.xml"/><Relationship Id="rId7" Type="http://schemas.openxmlformats.org/officeDocument/2006/relationships/tags" Target="../tags/tag27.xml"/><Relationship Id="rId6" Type="http://schemas.openxmlformats.org/officeDocument/2006/relationships/tags" Target="../tags/tag26.xml"/><Relationship Id="rId5" Type="http://schemas.openxmlformats.org/officeDocument/2006/relationships/tags" Target="../tags/tag25.xml"/><Relationship Id="rId4" Type="http://schemas.openxmlformats.org/officeDocument/2006/relationships/tags" Target="../tags/tag24.xml"/><Relationship Id="rId3" Type="http://schemas.openxmlformats.org/officeDocument/2006/relationships/tags" Target="../tags/tag23.xml"/><Relationship Id="rId2" Type="http://schemas.openxmlformats.org/officeDocument/2006/relationships/tags" Target="../tags/tag22.xml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5" Type="http://schemas.openxmlformats.org/officeDocument/2006/relationships/tags" Target="../tags/tag33.xml"/><Relationship Id="rId4" Type="http://schemas.openxmlformats.org/officeDocument/2006/relationships/tags" Target="../tags/tag32.xml"/><Relationship Id="rId3" Type="http://schemas.openxmlformats.org/officeDocument/2006/relationships/tags" Target="../tags/tag31.xml"/><Relationship Id="rId2" Type="http://schemas.openxmlformats.org/officeDocument/2006/relationships/tags" Target="../tags/tag30.xml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4" Type="http://schemas.openxmlformats.org/officeDocument/2006/relationships/tags" Target="../tags/tag36.xml"/><Relationship Id="rId3" Type="http://schemas.openxmlformats.org/officeDocument/2006/relationships/tags" Target="../tags/tag35.xml"/><Relationship Id="rId2" Type="http://schemas.openxmlformats.org/officeDocument/2006/relationships/tags" Target="../tags/tag34.xml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7" Type="http://schemas.openxmlformats.org/officeDocument/2006/relationships/tags" Target="../tags/tag42.xml"/><Relationship Id="rId6" Type="http://schemas.openxmlformats.org/officeDocument/2006/relationships/tags" Target="../tags/tag41.xml"/><Relationship Id="rId5" Type="http://schemas.openxmlformats.org/officeDocument/2006/relationships/tags" Target="../tags/tag40.xml"/><Relationship Id="rId4" Type="http://schemas.openxmlformats.org/officeDocument/2006/relationships/tags" Target="../tags/tag39.xml"/><Relationship Id="rId3" Type="http://schemas.openxmlformats.org/officeDocument/2006/relationships/tags" Target="../tags/tag38.xml"/><Relationship Id="rId2" Type="http://schemas.openxmlformats.org/officeDocument/2006/relationships/tags" Target="../tags/tag37.xml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6" Type="http://schemas.openxmlformats.org/officeDocument/2006/relationships/tags" Target="../tags/tag47.xml"/><Relationship Id="rId5" Type="http://schemas.openxmlformats.org/officeDocument/2006/relationships/tags" Target="../tags/tag46.xml"/><Relationship Id="rId4" Type="http://schemas.openxmlformats.org/officeDocument/2006/relationships/tags" Target="../tags/tag45.xml"/><Relationship Id="rId3" Type="http://schemas.openxmlformats.org/officeDocument/2006/relationships/tags" Target="../tags/tag44.xml"/><Relationship Id="rId2" Type="http://schemas.openxmlformats.org/officeDocument/2006/relationships/tags" Target="../tags/tag43.xml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5" Type="http://schemas.openxmlformats.org/officeDocument/2006/relationships/tags" Target="../tags/tag51.xml"/><Relationship Id="rId4" Type="http://schemas.openxmlformats.org/officeDocument/2006/relationships/tags" Target="../tags/tag50.xml"/><Relationship Id="rId3" Type="http://schemas.openxmlformats.org/officeDocument/2006/relationships/tags" Target="../tags/tag49.xml"/><Relationship Id="rId2" Type="http://schemas.openxmlformats.org/officeDocument/2006/relationships/tags" Target="../tags/tag48.xml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6" Type="http://schemas.openxmlformats.org/officeDocument/2006/relationships/tags" Target="../tags/tag56.xml"/><Relationship Id="rId5" Type="http://schemas.openxmlformats.org/officeDocument/2006/relationships/tags" Target="../tags/tag55.xml"/><Relationship Id="rId4" Type="http://schemas.openxmlformats.org/officeDocument/2006/relationships/tags" Target="../tags/tag54.xml"/><Relationship Id="rId3" Type="http://schemas.openxmlformats.org/officeDocument/2006/relationships/tags" Target="../tags/tag53.xml"/><Relationship Id="rId2" Type="http://schemas.openxmlformats.org/officeDocument/2006/relationships/tags" Target="../tags/tag52.xml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 hasCustomPrompt="1"/>
            <p:custDataLst>
              <p:tags r:id="rId2"/>
            </p:custDataLst>
          </p:nvPr>
        </p:nvSpPr>
        <p:spPr>
          <a:xfrm>
            <a:off x="1198800" y="914400"/>
            <a:ext cx="9799200" cy="2570400"/>
          </a:xfrm>
        </p:spPr>
        <p:txBody>
          <a:bodyPr lIns="90000" tIns="46800" rIns="90000" bIns="46800" anchor="b" anchorCtr="0">
            <a:normAutofit/>
          </a:bodyPr>
          <a:lstStyle>
            <a:lvl1pPr algn="ctr">
              <a:defRPr sz="6000" b="1" i="0" spc="300" baseline="0">
                <a:solidFill>
                  <a:schemeClr val="tx1">
                    <a:lumMod val="85000"/>
                    <a:lumOff val="15000"/>
                  </a:schemeClr>
                </a:solidFill>
                <a:effectLst/>
              </a:defRPr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  <p:custDataLst>
              <p:tags r:id="rId3"/>
            </p:custDataLst>
          </p:nvPr>
        </p:nvSpPr>
        <p:spPr>
          <a:xfrm>
            <a:off x="1198800" y="3560400"/>
            <a:ext cx="9799200" cy="1472400"/>
          </a:xfrm>
        </p:spPr>
        <p:txBody>
          <a:bodyPr lIns="90000" tIns="46800" rIns="90000" bIns="46800">
            <a:normAutofit/>
          </a:bodyPr>
          <a:lstStyle>
            <a:lvl1pPr marL="0" indent="0" algn="ctr" eaLnBrk="1" fontAlgn="auto" latinLnBrk="0" hangingPunct="1">
              <a:lnSpc>
                <a:spcPct val="110000"/>
              </a:lnSpc>
              <a:buNone/>
              <a:defRPr sz="2400" u="none" strike="noStrike" kern="1200" cap="none" spc="20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/>
              <a:t>单击此处编辑副标题</a:t>
            </a:r>
            <a:endParaRPr lang="zh-CN" altLang="en-US" dirty="0"/>
          </a:p>
        </p:txBody>
      </p:sp>
      <p:sp>
        <p:nvSpPr>
          <p:cNvPr id="16" name="日期占位符 15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17" name="页脚占位符 16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3600" b="1" i="0" u="none" strike="noStrike" kern="1200" cap="none" spc="30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>
          <a:xfrm>
            <a:off x="608400" y="1490400"/>
            <a:ext cx="10969200" cy="4759200"/>
          </a:xfrm>
        </p:spPr>
        <p:txBody>
          <a:bodyPr vert="horz" lIns="90000" tIns="46800" rIns="90000" bIns="4680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●"/>
              <a:defRPr kumimoji="0" lang="zh-CN" altLang="en-US" sz="18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300"/>
              </a:spcAft>
              <a:buFont typeface="Wingdings" panose="05000000000000000000" charset="0"/>
              <a:buChar char=""/>
              <a:defRPr kumimoji="0" lang="zh-CN" altLang="en-US" sz="14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•"/>
              <a:defRPr kumimoji="0" lang="zh-CN" altLang="en-US" sz="14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2"/>
            </p:custDataLst>
          </p:nvPr>
        </p:nvSpPr>
        <p:spPr>
          <a:xfrm>
            <a:off x="1990800" y="3848400"/>
            <a:ext cx="7768800" cy="766800"/>
          </a:xfrm>
        </p:spPr>
        <p:txBody>
          <a:bodyPr lIns="90000" tIns="46800" rIns="90000" bIns="46800" anchor="b" anchorCtr="0">
            <a:normAutofit/>
          </a:bodyPr>
          <a:lstStyle>
            <a:lvl1pPr>
              <a:defRPr sz="4400" b="1" i="0" u="none" strike="noStrike" kern="1200" cap="none" spc="300" normalizeH="0" baseline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uFillTx/>
              </a:defRPr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3"/>
            </p:custDataLst>
          </p:nvPr>
        </p:nvSpPr>
        <p:spPr>
          <a:xfrm>
            <a:off x="1990800" y="4615200"/>
            <a:ext cx="7768800" cy="867600"/>
          </a:xfrm>
        </p:spPr>
        <p:txBody>
          <a:bodyPr lIns="90000" tIns="46800" rIns="90000" bIns="46800">
            <a:normAutofit/>
          </a:bodyPr>
          <a:lstStyle>
            <a:lvl1pPr marL="0" indent="0" eaLnBrk="1" fontAlgn="auto" latinLnBrk="0" hangingPunct="1">
              <a:lnSpc>
                <a:spcPct val="130000"/>
              </a:lnSpc>
              <a:buNone/>
              <a:defRPr kumimoji="0" lang="zh-CN" altLang="en-US" sz="18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dirty="0"/>
              <a:t>单击此处编辑文本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3600" b="1" i="0" u="none" strike="noStrike" kern="1200" cap="none" spc="30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3"/>
            </p:custDataLst>
          </p:nvPr>
        </p:nvSpPr>
        <p:spPr>
          <a:xfrm>
            <a:off x="608400" y="1501200"/>
            <a:ext cx="5176800" cy="4748400"/>
          </a:xfrm>
        </p:spPr>
        <p:txBody>
          <a:bodyPr vert="horz" lIns="90000" tIns="46800" rIns="90000" bIns="4680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300"/>
              </a:spcAft>
              <a:buFont typeface="Wingdings" panose="05000000000000000000" charset="0"/>
              <a:buChar char=""/>
              <a:defRPr kumimoji="0" lang="zh-CN" altLang="en-US" sz="14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•"/>
              <a:defRPr kumimoji="0" lang="zh-CN" altLang="en-US" sz="14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6411600" y="1501200"/>
            <a:ext cx="5176800" cy="4748400"/>
          </a:xfrm>
        </p:spPr>
        <p:txBody>
          <a:bodyPr lIns="90000" tIns="46800" rIns="90000" bIns="46800">
            <a:normAutofit/>
          </a:bodyPr>
          <a:lstStyle>
            <a:lvl1pPr marL="228600" indent="-228600" eaLnBrk="1" fontAlgn="auto" latinLnBrk="0" hangingPunct="1">
              <a:lnSpc>
                <a:spcPct val="130000"/>
              </a:lnSpc>
              <a:spcAft>
                <a:spcPts val="600"/>
              </a:spcAft>
              <a:buFont typeface="Arial" panose="020B0604020202020204" pitchFamily="34" charset="0"/>
              <a:buChar char="●"/>
              <a:defRPr sz="1600"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685800" indent="-228600" defTabSz="914400" eaLnBrk="1" fontAlgn="auto" latinLnBrk="0" hangingPunct="1">
              <a:lnSpc>
                <a:spcPct val="120000"/>
              </a:lnSpc>
              <a:buFont typeface="Arial" panose="020B0604020202020204" pitchFamily="34" charset="0"/>
              <a:buChar char="●"/>
              <a:tabLst>
                <a:tab pos="1609725" algn="l"/>
                <a:tab pos="1609725" algn="l"/>
                <a:tab pos="1609725" algn="l"/>
                <a:tab pos="1609725" algn="l"/>
              </a:tabLst>
              <a:defRPr sz="1600"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eaLnBrk="1" fontAlgn="auto" latinLnBrk="0" hangingPunct="1">
              <a:lnSpc>
                <a:spcPct val="120000"/>
              </a:lnSpc>
              <a:buFont typeface="Arial" panose="020B0604020202020204" pitchFamily="34" charset="0"/>
              <a:buChar char="●"/>
              <a:defRPr sz="1600"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eaLnBrk="1" fontAlgn="auto" latinLnBrk="0" hangingPunct="1">
              <a:lnSpc>
                <a:spcPct val="120000"/>
              </a:lnSpc>
              <a:buFont typeface="Wingdings" panose="05000000000000000000" charset="0"/>
              <a:buChar char=""/>
              <a:defRPr sz="1400"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eaLnBrk="1" fontAlgn="auto" latinLnBrk="0" hangingPunct="1">
              <a:lnSpc>
                <a:spcPct val="120000"/>
              </a:lnSpc>
              <a:defRPr sz="1400" u="none" strike="noStrike" kern="1200" cap="none" spc="150" normalizeH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3600" b="1" i="0" u="none" strike="noStrike" kern="1200" cap="none" spc="30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3"/>
            </p:custDataLst>
          </p:nvPr>
        </p:nvSpPr>
        <p:spPr>
          <a:xfrm>
            <a:off x="608400" y="1429200"/>
            <a:ext cx="5342400" cy="381600"/>
          </a:xfrm>
        </p:spPr>
        <p:txBody>
          <a:bodyPr lIns="101600" tIns="38100" rIns="76200" bIns="38100" anchor="t" anchorCtr="0">
            <a:normAutofit/>
          </a:bodyPr>
          <a:lstStyle>
            <a:lvl1pPr marL="0" indent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sz="2000" b="1" u="none" strike="noStrike" kern="1200" cap="none" spc="200" normalizeH="0" baseline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单击此处编辑文本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608400" y="1854000"/>
            <a:ext cx="5342400" cy="4395600"/>
          </a:xfrm>
        </p:spPr>
        <p:txBody>
          <a:bodyPr vert="horz" lIns="101600" tIns="0" rIns="82550" bIns="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300"/>
              </a:spcAft>
              <a:buFont typeface="Wingdings" panose="05000000000000000000" charset="0"/>
              <a:buChar char=""/>
              <a:defRPr kumimoji="0" lang="zh-CN" altLang="en-US" sz="14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•"/>
              <a:defRPr kumimoji="0" lang="zh-CN" altLang="en-US" sz="14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  <p:custDataLst>
              <p:tags r:id="rId5"/>
            </p:custDataLst>
          </p:nvPr>
        </p:nvSpPr>
        <p:spPr>
          <a:xfrm>
            <a:off x="6235750" y="1421729"/>
            <a:ext cx="5342400" cy="381600"/>
          </a:xfrm>
        </p:spPr>
        <p:txBody>
          <a:bodyPr vert="horz" lIns="101600" tIns="38100" rIns="76200" bIns="38100" rtlCol="0" anchor="t" anchorCtr="0">
            <a:normAutofit/>
          </a:bodyPr>
          <a:lstStyle>
            <a:lvl1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kumimoji="0" lang="zh-CN" altLang="en-US" sz="2000" b="1" i="0" u="none" strike="noStrike" kern="1200" cap="none" spc="20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>
                <a:sym typeface="+mn-ea"/>
              </a:rPr>
              <a:t>单击此处编辑文本</a:t>
            </a:r>
            <a:endParaRPr>
              <a:sym typeface="+mn-ea"/>
            </a:endParaRP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6"/>
            </p:custDataLst>
          </p:nvPr>
        </p:nvSpPr>
        <p:spPr>
          <a:xfrm>
            <a:off x="6235750" y="1854000"/>
            <a:ext cx="5342400" cy="4395600"/>
          </a:xfrm>
        </p:spPr>
        <p:txBody>
          <a:bodyPr vert="horz" lIns="101600" tIns="0" rIns="82550" bIns="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300"/>
              </a:spcAft>
              <a:buFont typeface="Wingdings" panose="05000000000000000000" charset="0"/>
              <a:buChar char=""/>
              <a:defRPr kumimoji="0" lang="zh-CN" altLang="en-US" sz="14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•"/>
              <a:defRPr kumimoji="0" lang="zh-CN" altLang="en-US" sz="14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7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8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9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3600" b="1" i="0" u="none" strike="noStrike" kern="1200" cap="none" spc="30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2"/>
            </p:custDataLst>
          </p:nvPr>
        </p:nvSpPr>
        <p:spPr>
          <a:xfrm>
            <a:off x="608330" y="1555115"/>
            <a:ext cx="5233035" cy="4608195"/>
          </a:xfrm>
        </p:spPr>
        <p:txBody>
          <a:bodyPr vert="horz" lIns="90000" tIns="46800" rIns="90000" bIns="46800" rtlCol="0">
            <a:normAutofit/>
          </a:bodyPr>
          <a:lstStyle>
            <a:lvl1pPr marL="0" marR="0" lvl="0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None/>
              <a:defRPr kumimoji="0" lang="zh-CN" altLang="en-US" sz="1600" b="0" i="0" u="none" strike="noStrike" kern="1200" cap="none" spc="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endParaRPr dirty="0">
              <a:sym typeface="+mn-ea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3"/>
            </p:custDataLst>
          </p:nvPr>
        </p:nvSpPr>
        <p:spPr>
          <a:xfrm>
            <a:off x="6350400" y="1555200"/>
            <a:ext cx="5227200" cy="4608000"/>
          </a:xfrm>
        </p:spPr>
        <p:txBody>
          <a:bodyPr vert="horz" lIns="90000" tIns="46800" rIns="90000" bIns="46800" rtlCol="0">
            <a:normAutofit/>
          </a:bodyPr>
          <a:lstStyle>
            <a:lvl1pPr marL="0" marR="0" lvl="0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457200" indent="0" defTabSz="914400" eaLnBrk="1" fontAlgn="auto" latinLnBrk="0" hangingPunct="1">
              <a:buNone/>
              <a:tabLst>
                <a:tab pos="1609725" algn="l"/>
                <a:tab pos="1609725" algn="l"/>
                <a:tab pos="1609725" algn="l"/>
                <a:tab pos="1609725" algn="l"/>
                <a:tab pos="1609725" algn="l"/>
                <a:tab pos="1609725" algn="l"/>
                <a:tab pos="1609725" algn="l"/>
                <a:tab pos="1609725" algn="l"/>
              </a:tabLst>
              <a:defRPr u="none" strike="noStrike" kern="1200" cap="none" spc="150" normalizeH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eaLnBrk="1" fontAlgn="auto" latinLnBrk="0" hangingPunct="1">
              <a:defRPr u="none" strike="noStrike" kern="1200" cap="none" spc="150" normalizeH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eaLnBrk="1" fontAlgn="auto" latinLnBrk="0" hangingPunct="1">
              <a:defRPr u="none" strike="noStrike" kern="1200" cap="none" spc="150" normalizeH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eaLnBrk="1" fontAlgn="auto" latinLnBrk="0" hangingPunct="1">
              <a:defRPr u="none" strike="noStrike" kern="1200" cap="none" spc="150" normalizeH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</a:fld>
            <a:endParaRPr lang="zh-CN" altLang="en-US"/>
          </a:p>
        </p:txBody>
      </p:sp>
      <p:sp>
        <p:nvSpPr>
          <p:cNvPr id="9" name="标题 8"/>
          <p:cNvSpPr>
            <a:spLocks noGrp="1"/>
          </p:cNvSpPr>
          <p:nvPr>
            <p:ph type="title"/>
            <p:custDataLst>
              <p:tags r:id="rId7"/>
            </p:custDataLst>
          </p:nvPr>
        </p:nvSpPr>
        <p:spPr/>
        <p:txBody>
          <a:bodyPr/>
          <a:lstStyle>
            <a:lvl1pPr>
              <a:defRPr baseline="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 hasCustomPrompt="1"/>
            <p:custDataLst>
              <p:tags r:id="rId2"/>
            </p:custDataLst>
          </p:nvPr>
        </p:nvSpPr>
        <p:spPr>
          <a:xfrm>
            <a:off x="10234800" y="914400"/>
            <a:ext cx="1044000" cy="5029200"/>
          </a:xfrm>
        </p:spPr>
        <p:txBody>
          <a:bodyPr vert="eaVert" lIns="90000" tIns="46800" rIns="90000" bIns="46800" rtlCol="0" anchor="ctr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kumimoji="0" lang="zh-CN" altLang="en-US" sz="2800" b="1" i="0" u="none" strike="noStrike" kern="1200" cap="none" spc="30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单击此处编辑标题</a:t>
            </a:r>
            <a:endParaRPr dirty="0">
              <a:sym typeface="+mn-ea"/>
            </a:endParaRP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3"/>
            </p:custDataLst>
          </p:nvPr>
        </p:nvSpPr>
        <p:spPr>
          <a:xfrm>
            <a:off x="914400" y="914400"/>
            <a:ext cx="9169200" cy="5029200"/>
          </a:xfrm>
        </p:spPr>
        <p:txBody>
          <a:bodyPr vert="eaVert" lIns="46800" tIns="46800" rIns="46800" bIns="46800"/>
          <a:lstStyle>
            <a:lvl1pPr marL="228600" indent="-228600" eaLnBrk="1" fontAlgn="auto" latinLnBrk="0" hangingPunct="1">
              <a:lnSpc>
                <a:spcPct val="130000"/>
              </a:lnSpc>
              <a:spcAft>
                <a:spcPts val="1000"/>
              </a:spcAft>
              <a:buFont typeface="Arial" panose="020B0604020202020204" pitchFamily="34" charset="0"/>
              <a:buChar char="●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1pPr>
            <a:lvl2pPr marL="685800" indent="-228600" defTabSz="914400" eaLnBrk="1" fontAlgn="auto" latinLnBrk="0" hangingPunct="1">
              <a:lnSpc>
                <a:spcPct val="120000"/>
              </a:lnSpc>
              <a:spcAft>
                <a:spcPts val="600"/>
              </a:spcAft>
              <a:buFont typeface="Arial" panose="020B0604020202020204" pitchFamily="34" charset="0"/>
              <a:buChar char="●"/>
              <a:tabLst>
                <a:tab pos="1609725" algn="l"/>
                <a:tab pos="1609725" algn="l"/>
                <a:tab pos="1609725" algn="l"/>
                <a:tab pos="1609725" algn="l"/>
              </a:tabLst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2pPr>
            <a:lvl3pPr marL="1143000" indent="-228600" eaLnBrk="1" fontAlgn="auto" latinLnBrk="0" hangingPunct="1">
              <a:lnSpc>
                <a:spcPct val="120000"/>
              </a:lnSpc>
              <a:spcAft>
                <a:spcPts val="600"/>
              </a:spcAft>
              <a:buFont typeface="Arial" panose="020B0604020202020204" pitchFamily="34" charset="0"/>
              <a:buChar char="●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3pPr>
            <a:lvl4pPr marL="1600200" indent="-228600" eaLnBrk="1" fontAlgn="auto" latinLnBrk="0" hangingPunct="1">
              <a:lnSpc>
                <a:spcPct val="120000"/>
              </a:lnSpc>
              <a:spcAft>
                <a:spcPts val="300"/>
              </a:spcAft>
              <a:buFont typeface="Wingdings" panose="05000000000000000000" charset="0"/>
              <a:buChar char="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4pPr>
            <a:lvl5pPr marL="2057400" indent="-228600" eaLnBrk="1" fontAlgn="auto" latinLnBrk="0" hangingPunct="1">
              <a:lnSpc>
                <a:spcPct val="120000"/>
              </a:lnSpc>
              <a:spcAft>
                <a:spcPts val="300"/>
              </a:spcAft>
              <a:buFont typeface="Arial" panose="020B0604020202020204" pitchFamily="34" charset="0"/>
              <a:buChar char="•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5"/>
            </p:custDataLst>
          </p:nvPr>
        </p:nvSpPr>
        <p:spPr>
          <a:xfrm>
            <a:off x="608400" y="774000"/>
            <a:ext cx="10972800" cy="5482800"/>
          </a:xfrm>
        </p:spPr>
        <p:txBody>
          <a:bodyPr/>
          <a:lstStyle>
            <a:lvl1pPr marL="228600" indent="-228600" eaLnBrk="1" fontAlgn="auto" latinLnBrk="0" hangingPunct="1">
              <a:lnSpc>
                <a:spcPct val="130000"/>
              </a:lnSpc>
              <a:buFont typeface="Arial" panose="020B0604020202020204" pitchFamily="34" charset="0"/>
              <a:buChar char="●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1pPr>
            <a:lvl2pPr marL="685800" indent="-228600" defTabSz="914400" eaLnBrk="1" fontAlgn="auto" latinLnBrk="0" hangingPunct="1">
              <a:lnSpc>
                <a:spcPct val="120000"/>
              </a:lnSpc>
              <a:buFont typeface="Arial" panose="020B0604020202020204" pitchFamily="34" charset="0"/>
              <a:buChar char="●"/>
              <a:tabLst>
                <a:tab pos="1609725" algn="l"/>
                <a:tab pos="1609725" algn="l"/>
                <a:tab pos="1609725" algn="l"/>
                <a:tab pos="1609725" algn="l"/>
              </a:tabLst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2pPr>
            <a:lvl3pPr marL="1143000" indent="-228600" eaLnBrk="1" fontAlgn="auto" latinLnBrk="0" hangingPunct="1">
              <a:lnSpc>
                <a:spcPct val="120000"/>
              </a:lnSpc>
              <a:buFont typeface="Arial" panose="020B0604020202020204" pitchFamily="34" charset="0"/>
              <a:buChar char="●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3pPr>
            <a:lvl4pPr marL="1600200" indent="-228600" eaLnBrk="1" fontAlgn="auto" latinLnBrk="0" hangingPunct="1">
              <a:lnSpc>
                <a:spcPct val="120000"/>
              </a:lnSpc>
              <a:buFont typeface="Wingdings" panose="05000000000000000000" charset="0"/>
              <a:buChar char="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4pPr>
            <a:lvl5pPr marL="2057400" indent="-228600" eaLnBrk="1" fontAlgn="auto" latinLnBrk="0" hangingPunct="1">
              <a:lnSpc>
                <a:spcPct val="120000"/>
              </a:lnSpc>
              <a:buFont typeface="Arial" panose="020B0604020202020204" pitchFamily="34" charset="0"/>
              <a:buChar char="•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末尾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5"/>
            </p:custDataLst>
          </p:nvPr>
        </p:nvSpPr>
        <p:spPr>
          <a:xfrm>
            <a:off x="1198800" y="2484000"/>
            <a:ext cx="9799200" cy="1018800"/>
          </a:xfrm>
        </p:spPr>
        <p:txBody>
          <a:bodyPr vert="horz" lIns="90000" tIns="46800" rIns="90000" bIns="46800" rtlCol="0" anchor="t" anchorCtr="0">
            <a:normAutofit/>
          </a:bodyPr>
          <a:lstStyle>
            <a:lvl1pPr marL="0" marR="0" algn="ctr" defTabSz="914400" rtl="0" eaLnBrk="1" fontAlgn="auto" latinLnBrk="0" hangingPunct="1">
              <a:lnSpc>
                <a:spcPct val="100000"/>
              </a:lnSpc>
              <a:buNone/>
              <a:defRPr kumimoji="0" lang="zh-CN" altLang="en-US" sz="6000" b="1" i="0" u="none" strike="noStrike" kern="1200" cap="none" spc="30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单击此处编辑标题</a:t>
            </a:r>
            <a:endParaRPr>
              <a:sym typeface="+mn-ea"/>
            </a:endParaRPr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6"/>
            </p:custDataLst>
          </p:nvPr>
        </p:nvSpPr>
        <p:spPr>
          <a:xfrm>
            <a:off x="1198800" y="3560400"/>
            <a:ext cx="9799200" cy="471600"/>
          </a:xfrm>
        </p:spPr>
        <p:txBody>
          <a:bodyPr lIns="90000" tIns="46800" rIns="90000" bIns="46800">
            <a:normAutofit/>
          </a:bodyPr>
          <a:lstStyle>
            <a:lvl1pPr marL="0" indent="0" algn="ctr">
              <a:lnSpc>
                <a:spcPct val="110000"/>
              </a:lnSpc>
              <a:buNone/>
              <a:defRPr sz="2400" spc="20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8" Type="http://schemas.openxmlformats.org/officeDocument/2006/relationships/theme" Target="../theme/theme1.xml"/><Relationship Id="rId17" Type="http://schemas.openxmlformats.org/officeDocument/2006/relationships/tags" Target="../tags/tag62.xml"/><Relationship Id="rId16" Type="http://schemas.openxmlformats.org/officeDocument/2006/relationships/tags" Target="../tags/tag61.xml"/><Relationship Id="rId15" Type="http://schemas.openxmlformats.org/officeDocument/2006/relationships/tags" Target="../tags/tag60.xml"/><Relationship Id="rId14" Type="http://schemas.openxmlformats.org/officeDocument/2006/relationships/tags" Target="../tags/tag59.xml"/><Relationship Id="rId13" Type="http://schemas.openxmlformats.org/officeDocument/2006/relationships/tags" Target="../tags/tag58.xml"/><Relationship Id="rId12" Type="http://schemas.openxmlformats.org/officeDocument/2006/relationships/tags" Target="../tags/tag57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FFF"/>
            </a:gs>
            <a:gs pos="100000">
              <a:srgbClr val="D9D9D9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12"/>
            </p:custDataLst>
          </p:nvPr>
        </p:nvSpPr>
        <p:spPr>
          <a:xfrm>
            <a:off x="608400" y="608400"/>
            <a:ext cx="10969200" cy="705600"/>
          </a:xfrm>
          <a:prstGeom prst="rect">
            <a:avLst/>
          </a:prstGeom>
        </p:spPr>
        <p:txBody>
          <a:bodyPr vert="horz" lIns="90170" tIns="46990" rIns="90170" bIns="46990" rtlCol="0" anchor="ctr" anchorCtr="0">
            <a:normAutofit/>
          </a:bodyPr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13"/>
            </p:custDataLst>
          </p:nvPr>
        </p:nvSpPr>
        <p:spPr>
          <a:xfrm>
            <a:off x="608400" y="1490400"/>
            <a:ext cx="10969200" cy="4759200"/>
          </a:xfrm>
          <a:prstGeom prst="rect">
            <a:avLst/>
          </a:prstGeom>
        </p:spPr>
        <p:txBody>
          <a:bodyPr vert="horz" lIns="90000" tIns="46800" rIns="90000" bIns="4680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14"/>
            </p:custDataLst>
          </p:nvPr>
        </p:nvSpPr>
        <p:spPr>
          <a:xfrm>
            <a:off x="612000" y="6314400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000" baseline="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15"/>
            </p:custDataLst>
          </p:nvPr>
        </p:nvSpPr>
        <p:spPr>
          <a:xfrm>
            <a:off x="4116000" y="6314400"/>
            <a:ext cx="396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000" baseline="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16"/>
            </p:custDataLst>
          </p:nvPr>
        </p:nvSpPr>
        <p:spPr>
          <a:xfrm>
            <a:off x="8877600" y="6314400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000" baseline="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  <p:custDataLst>
      <p:tags r:id="rId17"/>
    </p:custData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fontAlgn="auto" latinLnBrk="0" hangingPunct="1">
        <a:lnSpc>
          <a:spcPct val="100000"/>
        </a:lnSpc>
        <a:spcBef>
          <a:spcPct val="0"/>
        </a:spcBef>
        <a:buNone/>
        <a:defRPr sz="3600" b="1" u="none" strike="noStrike" kern="1200" cap="none" spc="300" normalizeH="0" baseline="0">
          <a:solidFill>
            <a:schemeClr val="tx1">
              <a:lumMod val="85000"/>
              <a:lumOff val="1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j-cs"/>
        </a:defRPr>
      </a:lvl1pPr>
    </p:titleStyle>
    <p:bodyStyle>
      <a:lvl1pPr marL="2286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●"/>
        <a:defRPr sz="18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1pPr>
      <a:lvl2pPr marL="6858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600"/>
        </a:spcAft>
        <a:buFont typeface="Arial" panose="020B0604020202020204" pitchFamily="34" charset="0"/>
        <a:buChar char="●"/>
        <a:tabLst>
          <a:tab pos="1609725" algn="l"/>
          <a:tab pos="1609725" algn="l"/>
          <a:tab pos="1609725" algn="l"/>
          <a:tab pos="1609725" algn="l"/>
        </a:tabLst>
        <a:defRPr sz="16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2pPr>
      <a:lvl3pPr marL="11430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600"/>
        </a:spcAft>
        <a:buFont typeface="Arial" panose="020B0604020202020204" pitchFamily="34" charset="0"/>
        <a:buChar char="●"/>
        <a:defRPr sz="16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3pPr>
      <a:lvl4pPr marL="16002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300"/>
        </a:spcAft>
        <a:buFont typeface="Wingdings" panose="05000000000000000000" charset="0"/>
        <a:buChar char=""/>
        <a:defRPr sz="14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4pPr>
      <a:lvl5pPr marL="20574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300"/>
        </a:spcAft>
        <a:buFont typeface="Arial" panose="020B0604020202020204" pitchFamily="34" charset="0"/>
        <a:buChar char="•"/>
        <a:defRPr sz="14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64.xml"/><Relationship Id="rId1" Type="http://schemas.openxmlformats.org/officeDocument/2006/relationships/tags" Target="../tags/tag6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1.jpeg"/><Relationship Id="rId1" Type="http://schemas.openxmlformats.org/officeDocument/2006/relationships/tags" Target="../tags/tag6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tags" Target="../tags/tag68.xml"/><Relationship Id="rId4" Type="http://schemas.openxmlformats.org/officeDocument/2006/relationships/image" Target="../media/image3.png"/><Relationship Id="rId3" Type="http://schemas.openxmlformats.org/officeDocument/2006/relationships/tags" Target="../tags/tag67.xml"/><Relationship Id="rId2" Type="http://schemas.openxmlformats.org/officeDocument/2006/relationships/image" Target="../media/image2.png"/><Relationship Id="rId1" Type="http://schemas.openxmlformats.org/officeDocument/2006/relationships/tags" Target="../tags/tag66.xml"/></Relationships>
</file>

<file path=ppt/slides/_rels/slide5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6.png"/><Relationship Id="rId3" Type="http://schemas.openxmlformats.org/officeDocument/2006/relationships/tags" Target="../tags/tag70.xml"/><Relationship Id="rId2" Type="http://schemas.openxmlformats.org/officeDocument/2006/relationships/image" Target="../media/image5.png"/><Relationship Id="rId1" Type="http://schemas.openxmlformats.org/officeDocument/2006/relationships/tags" Target="../tags/tag69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.xml"/><Relationship Id="rId7" Type="http://schemas.openxmlformats.org/officeDocument/2006/relationships/tags" Target="../tags/tag74.xml"/><Relationship Id="rId6" Type="http://schemas.openxmlformats.org/officeDocument/2006/relationships/image" Target="../media/image9.jpeg"/><Relationship Id="rId5" Type="http://schemas.openxmlformats.org/officeDocument/2006/relationships/tags" Target="../tags/tag73.xml"/><Relationship Id="rId4" Type="http://schemas.openxmlformats.org/officeDocument/2006/relationships/image" Target="../media/image8.png"/><Relationship Id="rId3" Type="http://schemas.openxmlformats.org/officeDocument/2006/relationships/tags" Target="../tags/tag72.xml"/><Relationship Id="rId2" Type="http://schemas.openxmlformats.org/officeDocument/2006/relationships/image" Target="../media/image7.png"/><Relationship Id="rId1" Type="http://schemas.openxmlformats.org/officeDocument/2006/relationships/tags" Target="../tags/tag7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7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0.jpeg"/><Relationship Id="rId1" Type="http://schemas.openxmlformats.org/officeDocument/2006/relationships/tags" Target="../tags/tag7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.xml"/><Relationship Id="rId4" Type="http://schemas.openxmlformats.org/officeDocument/2006/relationships/image" Target="../media/image11.png"/><Relationship Id="rId3" Type="http://schemas.openxmlformats.org/officeDocument/2006/relationships/tags" Target="../tags/tag79.xml"/><Relationship Id="rId2" Type="http://schemas.openxmlformats.org/officeDocument/2006/relationships/tags" Target="../tags/tag78.xml"/><Relationship Id="rId1" Type="http://schemas.openxmlformats.org/officeDocument/2006/relationships/tags" Target="../tags/tag7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2.jpe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  <p:custDataLst>
              <p:tags r:id="rId1"/>
            </p:custDataLst>
          </p:nvPr>
        </p:nvSpPr>
        <p:spPr/>
        <p:txBody>
          <a:bodyPr>
            <a:normAutofit fontScale="90000"/>
          </a:bodyPr>
          <a:p>
            <a:r>
              <a:rPr lang="en-US" altLang="zh-CN">
                <a:sym typeface="+mn-ea"/>
              </a:rPr>
              <a:t>  </a:t>
            </a:r>
            <a:r>
              <a:rPr>
                <a:sym typeface="+mn-ea"/>
              </a:rPr>
              <a:t>第</a:t>
            </a:r>
            <a:r>
              <a:rPr lang="en-US" altLang="zh-CN">
                <a:sym typeface="+mn-ea"/>
              </a:rPr>
              <a:t>2</a:t>
            </a:r>
            <a:r>
              <a:rPr>
                <a:sym typeface="+mn-ea"/>
              </a:rPr>
              <a:t>课         </a:t>
            </a:r>
            <a:br>
              <a:rPr>
                <a:sym typeface="+mn-ea"/>
              </a:rPr>
            </a:br>
            <a:r>
              <a:rPr>
                <a:sym typeface="+mn-ea"/>
              </a:rPr>
              <a:t>新航路开辟后的食物物种交流</a:t>
            </a:r>
            <a:endParaRPr lang="zh-CN" altLang="zh-CN"/>
          </a:p>
        </p:txBody>
      </p:sp>
      <p:sp>
        <p:nvSpPr>
          <p:cNvPr id="4" name="文本框 3"/>
          <p:cNvSpPr txBox="1"/>
          <p:nvPr/>
        </p:nvSpPr>
        <p:spPr>
          <a:xfrm>
            <a:off x="1198880" y="4296410"/>
            <a:ext cx="8620760" cy="245364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marL="0" indent="0">
              <a:lnSpc>
                <a:spcPct val="120000"/>
              </a:lnSpc>
              <a:buNone/>
            </a:pPr>
            <a:r>
              <a:rPr altLang="zh-CN" sz="3200" b="1">
                <a:sym typeface="+mn-ea"/>
              </a:rPr>
              <a:t>课程标准：</a:t>
            </a:r>
            <a:endParaRPr altLang="zh-CN" sz="3200" b="1"/>
          </a:p>
          <a:p>
            <a:pPr marL="0" indent="0">
              <a:lnSpc>
                <a:spcPct val="120000"/>
              </a:lnSpc>
              <a:buNone/>
            </a:pPr>
            <a:r>
              <a:rPr altLang="zh-CN" sz="3200" b="1">
                <a:sym typeface="+mn-ea"/>
              </a:rPr>
              <a:t>了解新航路开辟后食物物种交流及其历史影响；</a:t>
            </a:r>
            <a:endParaRPr altLang="zh-CN" sz="3200" b="1"/>
          </a:p>
          <a:p>
            <a:pPr marL="0" indent="0">
              <a:lnSpc>
                <a:spcPct val="120000"/>
              </a:lnSpc>
              <a:buNone/>
            </a:pPr>
            <a:r>
              <a:rPr altLang="zh-CN" sz="3200" b="1">
                <a:sym typeface="+mn-ea"/>
              </a:rPr>
              <a:t>重点：物种交流的主要表现；</a:t>
            </a:r>
            <a:endParaRPr altLang="zh-CN" sz="3200" b="1"/>
          </a:p>
          <a:p>
            <a:pPr marL="0" indent="0">
              <a:lnSpc>
                <a:spcPct val="120000"/>
              </a:lnSpc>
              <a:buNone/>
            </a:pPr>
            <a:r>
              <a:rPr altLang="zh-CN" sz="3200" b="1">
                <a:sym typeface="+mn-ea"/>
              </a:rPr>
              <a:t>难点：农作物交流对人类命运的影响；</a:t>
            </a:r>
            <a:endParaRPr lang="zh-CN" altLang="zh-CN" sz="3200" b="1">
              <a:sym typeface="+mn-ea"/>
            </a:endParaRPr>
          </a:p>
        </p:txBody>
      </p:sp>
    </p:spTree>
    <p:custDataLst>
      <p:tags r:id="rId2"/>
    </p:custData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I:\新教材试讲\新教材试讲（新航路开辟后的食物物种交流）\新航路开辟2.jpg"/>
          <p:cNvPicPr>
            <a:picLocks noGrp="1" noChangeAspect="1" noChangeArrowheads="1"/>
          </p:cNvPicPr>
          <p:nvPr>
            <p:ph idx="1"/>
            <p:custDataLst>
              <p:tags r:id="rId1"/>
            </p:custDataLst>
          </p:nvPr>
        </p:nvPicPr>
        <p:blipFill>
          <a:blip r:embed="rId2"/>
          <a:stretch>
            <a:fillRect/>
          </a:stretch>
        </p:blipFill>
        <p:spPr bwMode="auto">
          <a:xfrm>
            <a:off x="190500" y="73025"/>
            <a:ext cx="11779885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194945" y="129540"/>
            <a:ext cx="4523740" cy="70675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zh-CN" altLang="en-US" sz="4000" b="1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一</a:t>
            </a:r>
            <a:r>
              <a:rPr lang="en-US" altLang="zh-CN" sz="4000" b="1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.</a:t>
            </a:r>
            <a:r>
              <a:rPr lang="zh-CN" altLang="en-US" sz="4000" b="1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美洲物种的外传</a:t>
            </a:r>
            <a:endParaRPr lang="zh-CN" altLang="en-US" sz="4000" b="1">
              <a:latin typeface="黑体" panose="02010609060101010101" charset="-122"/>
              <a:ea typeface="黑体" panose="02010609060101010101" charset="-122"/>
              <a:cs typeface="黑体" panose="02010609060101010101" charset="-122"/>
              <a:sym typeface="+mn-ea"/>
            </a:endParaRPr>
          </a:p>
        </p:txBody>
      </p:sp>
      <p:sp>
        <p:nvSpPr>
          <p:cNvPr id="100" name="文本框 99"/>
          <p:cNvSpPr txBox="1"/>
          <p:nvPr/>
        </p:nvSpPr>
        <p:spPr>
          <a:xfrm>
            <a:off x="395605" y="836295"/>
            <a:ext cx="11796395" cy="483108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indent="0"/>
            <a:r>
              <a:rPr lang="en-US" sz="2800" b="1">
                <a:latin typeface="Calibri" panose="020F0502020204030204" charset="0"/>
                <a:ea typeface="宋体" panose="02010600030101010101" pitchFamily="2" charset="-122"/>
                <a:cs typeface="Times New Roman" panose="02020603050405020304" charset="0"/>
              </a:rPr>
              <a:t>1.</a:t>
            </a:r>
            <a:r>
              <a:rPr lang="zh-CN" sz="2800" b="1">
                <a:latin typeface="Calibri" panose="020F0502020204030204" charset="0"/>
                <a:ea typeface="宋体" panose="02010600030101010101" pitchFamily="2" charset="-122"/>
              </a:rPr>
              <a:t>概况（</a:t>
            </a:r>
            <a:r>
              <a:rPr lang="en-US" sz="2800" b="1">
                <a:latin typeface="Calibri" panose="020F0502020204030204" charset="0"/>
                <a:ea typeface="宋体" panose="02010600030101010101" pitchFamily="2" charset="-122"/>
                <a:cs typeface="Times New Roman" panose="02020603050405020304" charset="0"/>
              </a:rPr>
              <a:t>1)</a:t>
            </a:r>
            <a:r>
              <a:rPr lang="zh-CN" sz="2800" b="1">
                <a:latin typeface="Calibri" panose="020F0502020204030204" charset="0"/>
                <a:ea typeface="宋体" panose="02010600030101010101" pitchFamily="2" charset="-122"/>
              </a:rPr>
              <a:t>背景：新航路开辟后，由西班牙人和葡萄牙人将原产于美洲的物种带到欧洲，后来传播到亚洲、非洲等其他洲。（</a:t>
            </a:r>
            <a:r>
              <a:rPr lang="en-US" sz="2800" b="1">
                <a:latin typeface="Calibri" panose="020F0502020204030204" charset="0"/>
                <a:ea typeface="宋体" panose="02010600030101010101" pitchFamily="2" charset="-122"/>
                <a:cs typeface="Times New Roman" panose="02020603050405020304" charset="0"/>
              </a:rPr>
              <a:t>2)</a:t>
            </a:r>
            <a:r>
              <a:rPr lang="zh-CN" sz="2800" b="1">
                <a:latin typeface="Calibri" panose="020F0502020204030204" charset="0"/>
                <a:ea typeface="宋体" panose="02010600030101010101" pitchFamily="2" charset="-122"/>
              </a:rPr>
              <a:t>主要物种：玉米、马铃薯、甘薯、番茄、辣椒和南瓜等。</a:t>
            </a:r>
            <a:r>
              <a:rPr lang="en-US" sz="2800" b="1">
                <a:latin typeface="Calibri" panose="020F0502020204030204" charset="0"/>
                <a:ea typeface="宋体" panose="02010600030101010101" pitchFamily="2" charset="-122"/>
                <a:cs typeface="Times New Roman" panose="02020603050405020304" charset="0"/>
              </a:rPr>
              <a:t>2.</a:t>
            </a:r>
            <a:r>
              <a:rPr lang="zh-CN" sz="2800" b="1">
                <a:latin typeface="Calibri" panose="020F0502020204030204" charset="0"/>
                <a:ea typeface="宋体" panose="02010600030101010101" pitchFamily="2" charset="-122"/>
              </a:rPr>
              <a:t>玉米、马铃薯、甘薯的外传（</a:t>
            </a:r>
            <a:r>
              <a:rPr lang="en-US" sz="2800" b="1">
                <a:latin typeface="Calibri" panose="020F0502020204030204" charset="0"/>
                <a:ea typeface="宋体" panose="02010600030101010101" pitchFamily="2" charset="-122"/>
                <a:cs typeface="Times New Roman" panose="02020603050405020304" charset="0"/>
              </a:rPr>
              <a:t>1)</a:t>
            </a:r>
            <a:r>
              <a:rPr lang="zh-CN" sz="2800" b="1">
                <a:latin typeface="Calibri" panose="020F0502020204030204" charset="0"/>
                <a:ea typeface="宋体" panose="02010600030101010101" pitchFamily="2" charset="-122"/>
              </a:rPr>
              <a:t>传入欧洲</a:t>
            </a:r>
            <a:r>
              <a:rPr lang="zh-CN" sz="2800" b="1">
                <a:latin typeface="Calibri" panose="020F0502020204030204" charset="0"/>
                <a:ea typeface="宋体" panose="02010600030101010101" pitchFamily="2" charset="-122"/>
                <a:cs typeface="Times New Roman" panose="02020603050405020304" charset="0"/>
              </a:rPr>
              <a:t>①玉米：从</a:t>
            </a:r>
            <a:r>
              <a:rPr lang="en-US" sz="2800" b="1">
                <a:latin typeface="Calibri" panose="020F0502020204030204" charset="0"/>
                <a:ea typeface="宋体" panose="02010600030101010101" pitchFamily="2" charset="-122"/>
              </a:rPr>
              <a:t>16</a:t>
            </a:r>
            <a:r>
              <a:rPr lang="zh-CN" sz="2800" b="1">
                <a:latin typeface="Calibri" panose="020F0502020204030204" charset="0"/>
                <a:ea typeface="宋体" panose="02010600030101010101" pitchFamily="2" charset="-122"/>
              </a:rPr>
              <a:t>世纪中叶起，玉米在南欧地区广泛种植，成为当地主要的粮食和饲料作物之一；</a:t>
            </a:r>
            <a:r>
              <a:rPr lang="en-US" sz="2800" b="1">
                <a:latin typeface="Calibri" panose="020F0502020204030204" charset="0"/>
                <a:ea typeface="宋体" panose="02010600030101010101" pitchFamily="2" charset="-122"/>
              </a:rPr>
              <a:t>17</a:t>
            </a:r>
            <a:r>
              <a:rPr lang="zh-CN" sz="2800" b="1">
                <a:latin typeface="Calibri" panose="020F0502020204030204" charset="0"/>
                <a:ea typeface="宋体" panose="02010600030101010101" pitchFamily="2" charset="-122"/>
              </a:rPr>
              <a:t>世纪，玉米成为仅次于小麦的粮食作物，传遍欧洲各国。</a:t>
            </a:r>
            <a:endParaRPr lang="zh-CN" sz="2800" b="1">
              <a:latin typeface="Calibri" panose="020F0502020204030204" charset="0"/>
              <a:ea typeface="宋体" panose="02010600030101010101" pitchFamily="2" charset="-122"/>
            </a:endParaRPr>
          </a:p>
          <a:p>
            <a:pPr indent="0"/>
            <a:r>
              <a:rPr lang="zh-CN" sz="2800" b="1">
                <a:latin typeface="Calibri" panose="020F0502020204030204" charset="0"/>
                <a:ea typeface="宋体" panose="02010600030101010101" pitchFamily="2" charset="-122"/>
              </a:rPr>
              <a:t>②马铃薯：16世纪末，马铃薯作为食用作物开始在欧洲推广。</a:t>
            </a:r>
            <a:endParaRPr lang="zh-CN" sz="2800" b="1">
              <a:latin typeface="Calibri" panose="020F0502020204030204" charset="0"/>
              <a:ea typeface="宋体" panose="02010600030101010101" pitchFamily="2" charset="-122"/>
            </a:endParaRPr>
          </a:p>
          <a:p>
            <a:pPr indent="0"/>
            <a:r>
              <a:rPr lang="zh-CN" sz="2800" b="1">
                <a:latin typeface="Calibri" panose="020F0502020204030204" charset="0"/>
                <a:ea typeface="宋体" panose="02010600030101010101" pitchFamily="2" charset="-122"/>
              </a:rPr>
              <a:t>③甘薯：引入欧洲后，传播比较缓慢。</a:t>
            </a:r>
            <a:endParaRPr lang="zh-CN" sz="2800" b="1">
              <a:latin typeface="Calibri" panose="020F050202020403020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0" name="文本框 99"/>
          <p:cNvSpPr txBox="1"/>
          <p:nvPr/>
        </p:nvSpPr>
        <p:spPr>
          <a:xfrm>
            <a:off x="149225" y="80010"/>
            <a:ext cx="11423015" cy="21583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indent="0">
              <a:lnSpc>
                <a:spcPct val="120000"/>
              </a:lnSpc>
            </a:pPr>
            <a:r>
              <a:rPr lang="zh-CN" sz="2800" b="1">
                <a:latin typeface="Calibri" panose="020F0502020204030204" charset="0"/>
                <a:ea typeface="宋体" panose="02010600030101010101" pitchFamily="2" charset="-122"/>
              </a:rPr>
              <a:t>（</a:t>
            </a:r>
            <a:r>
              <a:rPr lang="en-US" sz="2800" b="1">
                <a:latin typeface="Calibri" panose="020F0502020204030204" charset="0"/>
                <a:ea typeface="宋体" panose="02010600030101010101" pitchFamily="2" charset="-122"/>
                <a:cs typeface="Times New Roman" panose="02020603050405020304" charset="0"/>
              </a:rPr>
              <a:t>2)</a:t>
            </a:r>
            <a:r>
              <a:rPr lang="zh-CN" sz="2800" b="1">
                <a:latin typeface="Calibri" panose="020F0502020204030204" charset="0"/>
                <a:ea typeface="宋体" panose="02010600030101010101" pitchFamily="2" charset="-122"/>
              </a:rPr>
              <a:t>传入中国</a:t>
            </a:r>
            <a:r>
              <a:rPr lang="zh-CN" sz="2800" b="1">
                <a:latin typeface="Calibri" panose="020F0502020204030204" charset="0"/>
                <a:ea typeface="宋体" panose="02010600030101010101" pitchFamily="2" charset="-122"/>
                <a:cs typeface="Times New Roman" panose="02020603050405020304" charset="0"/>
              </a:rPr>
              <a:t>①玉米：明朝时，玉米通过多种途径传入中国。清朝前期，玉米在全国各地多有种植；鸦片战争前，玉米的种植已遍布全国。②马铃薯和甘薯在中国的传播历程与玉米相似。</a:t>
            </a:r>
            <a:endParaRPr lang="zh-CN" altLang="en-US" sz="2800" b="1">
              <a:latin typeface="Calibri" panose="020F0502020204030204" charset="0"/>
              <a:ea typeface="宋体" panose="02010600030101010101" pitchFamily="2" charset="-122"/>
              <a:cs typeface="Times New Roman" panose="02020603050405020304" charset="0"/>
            </a:endParaRPr>
          </a:p>
        </p:txBody>
      </p:sp>
      <p:pic>
        <p:nvPicPr>
          <p:cNvPr id="62470" name="图片 2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2"/>
          <a:stretch>
            <a:fillRect/>
          </a:stretch>
        </p:blipFill>
        <p:spPr>
          <a:xfrm>
            <a:off x="264795" y="2513965"/>
            <a:ext cx="3476625" cy="329311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2471" name="图片 3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4"/>
          <a:stretch>
            <a:fillRect/>
          </a:stretch>
        </p:blipFill>
        <p:spPr>
          <a:xfrm>
            <a:off x="3923665" y="2546350"/>
            <a:ext cx="3874135" cy="322834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2472" name="图片 4"/>
          <p:cNvPicPr>
            <a:picLocks noChangeAspect="1"/>
          </p:cNvPicPr>
          <p:nvPr>
            <p:custDataLst>
              <p:tags r:id="rId5"/>
            </p:custDataLst>
          </p:nvPr>
        </p:nvPicPr>
        <p:blipFill>
          <a:blip r:embed="rId6"/>
          <a:stretch>
            <a:fillRect/>
          </a:stretch>
        </p:blipFill>
        <p:spPr>
          <a:xfrm>
            <a:off x="7943850" y="2546350"/>
            <a:ext cx="3628390" cy="317436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0" name="文本框 99"/>
          <p:cNvSpPr txBox="1"/>
          <p:nvPr/>
        </p:nvSpPr>
        <p:spPr>
          <a:xfrm>
            <a:off x="272415" y="88265"/>
            <a:ext cx="11803380" cy="22453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indent="0"/>
            <a:r>
              <a:rPr lang="en-US" sz="2800" b="1">
                <a:latin typeface="Calibri" panose="020F0502020204030204" charset="0"/>
                <a:ea typeface="宋体" panose="02010600030101010101" pitchFamily="2" charset="-122"/>
                <a:cs typeface="Times New Roman" panose="02020603050405020304" charset="0"/>
              </a:rPr>
              <a:t>3.</a:t>
            </a:r>
            <a:r>
              <a:rPr lang="zh-CN" sz="2800" b="1">
                <a:latin typeface="Calibri" panose="020F0502020204030204" charset="0"/>
                <a:ea typeface="宋体" panose="02010600030101010101" pitchFamily="2" charset="-122"/>
              </a:rPr>
              <a:t>番茄的外传（</a:t>
            </a:r>
            <a:r>
              <a:rPr lang="en-US" sz="2800" b="1">
                <a:latin typeface="Calibri" panose="020F0502020204030204" charset="0"/>
                <a:ea typeface="宋体" panose="02010600030101010101" pitchFamily="2" charset="-122"/>
                <a:cs typeface="Times New Roman" panose="02020603050405020304" charset="0"/>
              </a:rPr>
              <a:t>1)</a:t>
            </a:r>
            <a:r>
              <a:rPr lang="zh-CN" sz="2800" b="1">
                <a:latin typeface="Calibri" panose="020F0502020204030204" charset="0"/>
                <a:ea typeface="宋体" panose="02010600030101010101" pitchFamily="2" charset="-122"/>
              </a:rPr>
              <a:t>传入欧洲：由西班牙人带回欧洲，最初也是作为观赏植物，</a:t>
            </a:r>
            <a:r>
              <a:rPr lang="en-US" sz="2800" b="1">
                <a:latin typeface="Calibri" panose="020F0502020204030204" charset="0"/>
                <a:ea typeface="宋体" panose="02010600030101010101" pitchFamily="2" charset="-122"/>
              </a:rPr>
              <a:t>18</a:t>
            </a:r>
            <a:r>
              <a:rPr lang="zh-CN" sz="2800" b="1">
                <a:latin typeface="Calibri" panose="020F0502020204030204" charset="0"/>
                <a:ea typeface="宋体" panose="02010600030101010101" pitchFamily="2" charset="-122"/>
              </a:rPr>
              <a:t>世纪中叶开始作食用栽培。</a:t>
            </a:r>
            <a:r>
              <a:rPr lang="en-US" sz="2800" b="1">
                <a:latin typeface="Calibri" panose="020F0502020204030204" charset="0"/>
                <a:ea typeface="宋体" panose="02010600030101010101" pitchFamily="2" charset="-122"/>
              </a:rPr>
              <a:t>18</a:t>
            </a:r>
            <a:r>
              <a:rPr lang="zh-CN" sz="2800" b="1">
                <a:latin typeface="Calibri" panose="020F0502020204030204" charset="0"/>
                <a:ea typeface="宋体" panose="02010600030101010101" pitchFamily="2" charset="-122"/>
              </a:rPr>
              <a:t>世纪末，欧洲培育的番茄新品种又传回美洲。（</a:t>
            </a:r>
            <a:r>
              <a:rPr lang="en-US" sz="2800" b="1">
                <a:latin typeface="Calibri" panose="020F0502020204030204" charset="0"/>
                <a:ea typeface="宋体" panose="02010600030101010101" pitchFamily="2" charset="-122"/>
                <a:cs typeface="Times New Roman" panose="02020603050405020304" charset="0"/>
              </a:rPr>
              <a:t>2)</a:t>
            </a:r>
            <a:r>
              <a:rPr lang="zh-CN" sz="2800" b="1">
                <a:latin typeface="Calibri" panose="020F0502020204030204" charset="0"/>
                <a:ea typeface="宋体" panose="02010600030101010101" pitchFamily="2" charset="-122"/>
              </a:rPr>
              <a:t>传入中国：明朝万历年间，番茄被引入中国，长期被当作观赏和药用植物。清朝光绪年间，番茄开始作为食用蔬菜在菜园种植。</a:t>
            </a:r>
            <a:endParaRPr lang="zh-CN" altLang="en-US" sz="2800" b="1">
              <a:latin typeface="Calibri" panose="020F0502020204030204" charset="0"/>
              <a:ea typeface="宋体" panose="02010600030101010101" pitchFamily="2" charset="-122"/>
            </a:endParaRPr>
          </a:p>
        </p:txBody>
      </p:sp>
      <p:pic>
        <p:nvPicPr>
          <p:cNvPr id="62473" name="图片 6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2"/>
          <a:stretch>
            <a:fillRect/>
          </a:stretch>
        </p:blipFill>
        <p:spPr>
          <a:xfrm>
            <a:off x="1527810" y="2479040"/>
            <a:ext cx="3500120" cy="42087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8613" name="图片 8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4"/>
          <a:stretch>
            <a:fillRect/>
          </a:stretch>
        </p:blipFill>
        <p:spPr>
          <a:xfrm>
            <a:off x="6464935" y="2308860"/>
            <a:ext cx="5099050" cy="454914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0" name="文本框 99"/>
          <p:cNvSpPr txBox="1"/>
          <p:nvPr/>
        </p:nvSpPr>
        <p:spPr>
          <a:xfrm>
            <a:off x="82550" y="69850"/>
            <a:ext cx="11848465" cy="13836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indent="0"/>
            <a:r>
              <a:rPr lang="en-US" sz="2800" b="1">
                <a:latin typeface="Calibri" panose="020F0502020204030204" charset="0"/>
                <a:ea typeface="宋体" panose="02010600030101010101" pitchFamily="2" charset="-122"/>
                <a:cs typeface="Times New Roman" panose="02020603050405020304" charset="0"/>
              </a:rPr>
              <a:t>4.</a:t>
            </a:r>
            <a:r>
              <a:rPr lang="zh-CN" sz="2800" b="1">
                <a:latin typeface="Calibri" panose="020F0502020204030204" charset="0"/>
                <a:ea typeface="宋体" panose="02010600030101010101" pitchFamily="2" charset="-122"/>
              </a:rPr>
              <a:t>辣椒的外传（</a:t>
            </a:r>
            <a:r>
              <a:rPr lang="en-US" sz="2800" b="1">
                <a:latin typeface="Calibri" panose="020F0502020204030204" charset="0"/>
                <a:ea typeface="宋体" panose="02010600030101010101" pitchFamily="2" charset="-122"/>
                <a:cs typeface="Times New Roman" panose="02020603050405020304" charset="0"/>
              </a:rPr>
              <a:t>1)</a:t>
            </a:r>
            <a:r>
              <a:rPr lang="zh-CN" sz="2800" b="1">
                <a:latin typeface="Calibri" panose="020F0502020204030204" charset="0"/>
                <a:ea typeface="宋体" panose="02010600030101010101" pitchFamily="2" charset="-122"/>
              </a:rPr>
              <a:t>传入欧洲：</a:t>
            </a:r>
            <a:r>
              <a:rPr lang="en-US" sz="2800" b="1">
                <a:latin typeface="Calibri" panose="020F0502020204030204" charset="0"/>
                <a:ea typeface="宋体" panose="02010600030101010101" pitchFamily="2" charset="-122"/>
              </a:rPr>
              <a:t>15</a:t>
            </a:r>
            <a:r>
              <a:rPr lang="zh-CN" sz="2800" b="1">
                <a:latin typeface="Calibri" panose="020F0502020204030204" charset="0"/>
                <a:ea typeface="宋体" panose="02010600030101010101" pitchFamily="2" charset="-122"/>
              </a:rPr>
              <a:t>世纪末传入西班牙。</a:t>
            </a:r>
            <a:r>
              <a:rPr lang="en-US" sz="2800" b="1">
                <a:latin typeface="Calibri" panose="020F0502020204030204" charset="0"/>
                <a:ea typeface="宋体" panose="02010600030101010101" pitchFamily="2" charset="-122"/>
              </a:rPr>
              <a:t>16</a:t>
            </a:r>
            <a:r>
              <a:rPr lang="zh-CN" sz="2800" b="1">
                <a:latin typeface="Calibri" panose="020F0502020204030204" charset="0"/>
                <a:ea typeface="宋体" panose="02010600030101010101" pitchFamily="2" charset="-122"/>
              </a:rPr>
              <a:t>世纪，辣椒传到英国等欧洲国家。（</a:t>
            </a:r>
            <a:r>
              <a:rPr lang="en-US" sz="2800" b="1">
                <a:latin typeface="Calibri" panose="020F0502020204030204" charset="0"/>
                <a:ea typeface="宋体" panose="02010600030101010101" pitchFamily="2" charset="-122"/>
                <a:cs typeface="Times New Roman" panose="02020603050405020304" charset="0"/>
              </a:rPr>
              <a:t>2)</a:t>
            </a:r>
            <a:r>
              <a:rPr lang="zh-CN" sz="2800" b="1">
                <a:latin typeface="Calibri" panose="020F0502020204030204" charset="0"/>
                <a:ea typeface="宋体" panose="02010600030101010101" pitchFamily="2" charset="-122"/>
              </a:rPr>
              <a:t>传入中国：明朝时，辣椒传入中国，被称为“番椒”。</a:t>
            </a:r>
            <a:endParaRPr lang="zh-CN" altLang="en-US" sz="2800" b="1">
              <a:latin typeface="Calibri" panose="020F0502020204030204" charset="0"/>
              <a:ea typeface="宋体" panose="02010600030101010101" pitchFamily="2" charset="-122"/>
            </a:endParaRPr>
          </a:p>
        </p:txBody>
      </p:sp>
      <p:pic>
        <p:nvPicPr>
          <p:cNvPr id="69635" name="图片 5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2"/>
          <a:stretch>
            <a:fillRect/>
          </a:stretch>
        </p:blipFill>
        <p:spPr>
          <a:xfrm>
            <a:off x="3551555" y="4177983"/>
            <a:ext cx="2989263" cy="2519362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9637" name="图片 7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4"/>
          <a:stretch>
            <a:fillRect/>
          </a:stretch>
        </p:blipFill>
        <p:spPr>
          <a:xfrm>
            <a:off x="427355" y="4177983"/>
            <a:ext cx="2784475" cy="2519362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9640" name="图片 1"/>
          <p:cNvPicPr>
            <a:picLocks noChangeAspect="1"/>
          </p:cNvPicPr>
          <p:nvPr>
            <p:custDataLst>
              <p:tags r:id="rId5"/>
            </p:custDataLst>
          </p:nvPr>
        </p:nvPicPr>
        <p:blipFill>
          <a:blip r:embed="rId6"/>
          <a:stretch>
            <a:fillRect/>
          </a:stretch>
        </p:blipFill>
        <p:spPr>
          <a:xfrm>
            <a:off x="6623368" y="4338638"/>
            <a:ext cx="2779712" cy="251936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9636" name="文本框 6"/>
          <p:cNvSpPr/>
          <p:nvPr>
            <p:custDataLst>
              <p:tags r:id="rId7"/>
            </p:custDataLst>
          </p:nvPr>
        </p:nvSpPr>
        <p:spPr>
          <a:xfrm>
            <a:off x="133985" y="2400935"/>
            <a:ext cx="11744960" cy="82994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defTabSz="914400">
              <a:buClrTx/>
              <a:buSzTx/>
              <a:buFontTx/>
            </a:pPr>
            <a:r>
              <a:rPr lang="zh-CN" altLang="en-US" sz="2400" b="1">
                <a:solidFill>
                  <a:schemeClr val="tx1"/>
                </a:solidFill>
                <a:uFillTx/>
                <a:sym typeface="Wingdings" panose="05000000000000000000" pitchFamily="2" charset="2"/>
              </a:rPr>
              <a:t>番椒，丛生，百花，子俨秃笔头，味辣，色红，甚可观，子种。 </a:t>
            </a:r>
            <a:endParaRPr lang="zh-CN" altLang="en-US" sz="2400" b="1">
              <a:solidFill>
                <a:schemeClr val="tx1"/>
              </a:solidFill>
              <a:uFillTx/>
              <a:sym typeface="Wingdings" panose="05000000000000000000" pitchFamily="2" charset="2"/>
            </a:endParaRPr>
          </a:p>
          <a:p>
            <a:pPr defTabSz="914400">
              <a:buClrTx/>
              <a:buSzTx/>
              <a:buFontTx/>
            </a:pPr>
            <a:r>
              <a:rPr lang="zh-CN" altLang="en-US" sz="2400" b="1">
                <a:solidFill>
                  <a:schemeClr val="tx1"/>
                </a:solidFill>
                <a:uFillTx/>
                <a:sym typeface="Wingdings" panose="05000000000000000000" pitchFamily="2" charset="2"/>
              </a:rPr>
              <a:t>                                                                            </a:t>
            </a:r>
            <a:r>
              <a:rPr lang="en-US" altLang="zh-CN" sz="2400" b="1">
                <a:solidFill>
                  <a:schemeClr val="tx1"/>
                </a:solidFill>
                <a:uFillTx/>
                <a:latin typeface="宋体" panose="02010600030101010101" pitchFamily="2" charset="-122"/>
                <a:sym typeface="Wingdings" panose="05000000000000000000" pitchFamily="2" charset="2"/>
              </a:rPr>
              <a:t>--- </a:t>
            </a:r>
            <a:r>
              <a:rPr lang="en-US" altLang="zh-CN" sz="2400" b="1">
                <a:solidFill>
                  <a:schemeClr val="tx1"/>
                </a:solidFill>
                <a:uFillTx/>
                <a:latin typeface="等线" pitchFamily="2" charset="-122"/>
                <a:ea typeface="等线" pitchFamily="2" charset="-122"/>
                <a:sym typeface="Wingdings" panose="05000000000000000000" pitchFamily="2" charset="2"/>
              </a:rPr>
              <a:t>[</a:t>
            </a:r>
            <a:r>
              <a:rPr lang="zh-CN" altLang="en-US" sz="2400" b="1">
                <a:solidFill>
                  <a:schemeClr val="tx1"/>
                </a:solidFill>
                <a:uFillTx/>
                <a:latin typeface="等线" pitchFamily="2" charset="-122"/>
                <a:ea typeface="等线" pitchFamily="2" charset="-122"/>
                <a:sym typeface="Wingdings" panose="05000000000000000000" pitchFamily="2" charset="2"/>
              </a:rPr>
              <a:t>明</a:t>
            </a:r>
            <a:r>
              <a:rPr lang="en-US" altLang="zh-CN" sz="2400" b="1">
                <a:solidFill>
                  <a:schemeClr val="tx1"/>
                </a:solidFill>
                <a:uFillTx/>
                <a:latin typeface="等线" pitchFamily="2" charset="-122"/>
                <a:ea typeface="等线" pitchFamily="2" charset="-122"/>
                <a:sym typeface="Wingdings" panose="05000000000000000000" pitchFamily="2" charset="2"/>
              </a:rPr>
              <a:t>]  </a:t>
            </a:r>
            <a:r>
              <a:rPr lang="zh-CN" altLang="en-US" sz="2400" b="1">
                <a:solidFill>
                  <a:schemeClr val="tx1"/>
                </a:solidFill>
                <a:uFillTx/>
                <a:latin typeface="等线" pitchFamily="2" charset="-122"/>
                <a:ea typeface="等线" pitchFamily="2" charset="-122"/>
                <a:sym typeface="Wingdings" panose="05000000000000000000" pitchFamily="2" charset="2"/>
              </a:rPr>
              <a:t>高濂《遵生八笺》</a:t>
            </a:r>
            <a:endParaRPr lang="zh-CN" altLang="en-US" sz="2400" b="1">
              <a:solidFill>
                <a:schemeClr val="tx1"/>
              </a:solidFill>
              <a:uFillTx/>
              <a:latin typeface="等线" pitchFamily="2" charset="-122"/>
              <a:ea typeface="等线" pitchFamily="2" charset="-122"/>
              <a:sym typeface="Wingdings" panose="05000000000000000000" pitchFamily="2" charset="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63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内容占位符 4"/>
          <p:cNvGraphicFramePr>
            <a:graphicFrameLocks noGrp="1"/>
          </p:cNvGraphicFramePr>
          <p:nvPr>
            <p:ph idx="1"/>
            <p:custDataLst>
              <p:tags r:id="rId1"/>
            </p:custDataLst>
          </p:nvPr>
        </p:nvGraphicFramePr>
        <p:xfrm>
          <a:off x="212725" y="141605"/>
          <a:ext cx="11838940" cy="6529070"/>
        </p:xfrm>
        <a:graphic>
          <a:graphicData uri="http://schemas.openxmlformats.org/drawingml/2006/table">
            <a:tbl>
              <a:tblPr firstRow="1" bandRow="1">
                <a:tableStyleId>{91EBBBCC-DAD2-459C-BE2E-F6DE35CF9A28}</a:tableStyleId>
              </a:tblPr>
              <a:tblGrid>
                <a:gridCol w="1330325"/>
                <a:gridCol w="1530985"/>
                <a:gridCol w="3436620"/>
                <a:gridCol w="5541010"/>
              </a:tblGrid>
              <a:tr h="679450">
                <a:tc>
                  <a:txBody>
                    <a:bodyPr wrap="square"/>
                    <a:lstStyle/>
                    <a:p>
                      <a:pPr algn="ctr"/>
                      <a:r>
                        <a:rPr lang="zh-CN" altLang="en-US" sz="2000" smtClean="0">
                          <a:solidFill>
                            <a:schemeClr val="tx1"/>
                          </a:solidFill>
                        </a:rPr>
                        <a:t>物种名称</a:t>
                      </a:r>
                      <a:endParaRPr lang="zh-CN" altLang="en-US" sz="2000" smtClean="0">
                        <a:solidFill>
                          <a:schemeClr val="tx1"/>
                        </a:solidFill>
                      </a:endParaRPr>
                    </a:p>
                  </a:txBody>
                  <a:tcPr vert="horz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wrap="square"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zh-CN" altLang="en-US" sz="2000" smtClean="0">
                          <a:solidFill>
                            <a:schemeClr val="tx1"/>
                          </a:solidFill>
                        </a:rPr>
                        <a:t>传入地区</a:t>
                      </a:r>
                      <a:endParaRPr lang="zh-CN" altLang="en-US" sz="2000" smtClean="0">
                        <a:solidFill>
                          <a:schemeClr val="tx1"/>
                        </a:solidFill>
                      </a:endParaRPr>
                    </a:p>
                  </a:txBody>
                  <a:tcPr vert="horz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wrap="square"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zh-CN" altLang="en-US" sz="2000" smtClean="0">
                          <a:solidFill>
                            <a:schemeClr val="tx1"/>
                          </a:solidFill>
                        </a:rPr>
                        <a:t>传入途径</a:t>
                      </a:r>
                      <a:endParaRPr lang="zh-CN" altLang="en-US" sz="2000" smtClean="0">
                        <a:solidFill>
                          <a:schemeClr val="tx1"/>
                        </a:solidFill>
                      </a:endParaRPr>
                    </a:p>
                  </a:txBody>
                  <a:tcPr vert="horz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wrap="square"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zh-CN" altLang="en-US" sz="2000" smtClean="0">
                          <a:solidFill>
                            <a:schemeClr val="tx1"/>
                          </a:solidFill>
                        </a:rPr>
                        <a:t>推广</a:t>
                      </a:r>
                      <a:endParaRPr lang="zh-CN" altLang="en-US" sz="2000" smtClean="0">
                        <a:solidFill>
                          <a:schemeClr val="tx1"/>
                        </a:solidFill>
                      </a:endParaRPr>
                    </a:p>
                  </a:txBody>
                  <a:tcPr vert="horz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80110">
                <a:tc rowSpan="3">
                  <a:txBody>
                    <a:bodyPr wrap="square"/>
                    <a:lstStyle/>
                    <a:p>
                      <a:r>
                        <a:rPr lang="zh-CN" altLang="en-US" sz="2000" b="1" smtClean="0"/>
                        <a:t>玉米</a:t>
                      </a:r>
                      <a:endParaRPr lang="zh-CN" altLang="en-US" sz="2000" b="1" smtClean="0"/>
                    </a:p>
                  </a:txBody>
                  <a:tcPr vert="horz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11">
                  <a:txBody>
                    <a:bodyPr wrap="square"/>
                    <a:lstStyle/>
                    <a:p>
                      <a:pPr algn="ctr"/>
                      <a:r>
                        <a:rPr lang="zh-CN" altLang="en-US" sz="2800" b="1" smtClean="0"/>
                        <a:t>欧洲</a:t>
                      </a:r>
                      <a:endParaRPr lang="zh-CN" altLang="en-US" sz="2800" b="1"/>
                    </a:p>
                    <a:p>
                      <a:pPr algn="ctr"/>
                      <a:r>
                        <a:rPr lang="zh-CN" altLang="en-US" sz="2800" b="1" smtClean="0"/>
                        <a:t>亚洲</a:t>
                      </a:r>
                      <a:endParaRPr lang="en-US" altLang="zh-CN" sz="2800" b="1" smtClean="0"/>
                    </a:p>
                    <a:p>
                      <a:pPr algn="ctr"/>
                      <a:r>
                        <a:rPr lang="zh-CN" altLang="en-US" sz="2800" b="1" smtClean="0"/>
                        <a:t>（中国）</a:t>
                      </a:r>
                      <a:endParaRPr lang="zh-CN" altLang="en-US" sz="2800" b="1"/>
                    </a:p>
                  </a:txBody>
                  <a:tcPr vert="horz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wrap="square"/>
                    <a:lstStyle/>
                    <a:p>
                      <a:r>
                        <a:rPr lang="zh-CN" altLang="en-US" sz="1600" b="1" smtClean="0"/>
                        <a:t>由西班牙人和葡萄牙人带到欧洲（起初仅供观赏）</a:t>
                      </a:r>
                      <a:endParaRPr lang="zh-CN" altLang="en-US" sz="1600" b="1" smtClean="0"/>
                    </a:p>
                  </a:txBody>
                  <a:tcPr vert="horz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wrap="square"/>
                    <a:lstStyle/>
                    <a:p>
                      <a:r>
                        <a:rPr lang="en-US" altLang="zh-CN" sz="1600" b="1" smtClean="0"/>
                        <a:t>16</a:t>
                      </a:r>
                      <a:r>
                        <a:rPr lang="zh-CN" altLang="en-US" sz="1600" b="1" smtClean="0"/>
                        <a:t>世纪中期在南欧广泛种植</a:t>
                      </a:r>
                      <a:endParaRPr lang="en-US" altLang="zh-CN" sz="1600" b="1" smtClean="0"/>
                    </a:p>
                    <a:p>
                      <a:r>
                        <a:rPr lang="en-US" altLang="zh-CN" sz="1600" b="1" smtClean="0">
                          <a:solidFill>
                            <a:srgbClr val="FF0000"/>
                          </a:solidFill>
                        </a:rPr>
                        <a:t>17</a:t>
                      </a:r>
                      <a:r>
                        <a:rPr lang="zh-CN" altLang="en-US" sz="1600" b="1" smtClean="0">
                          <a:solidFill>
                            <a:srgbClr val="FF0000"/>
                          </a:solidFill>
                        </a:rPr>
                        <a:t>世纪</a:t>
                      </a:r>
                      <a:r>
                        <a:rPr lang="zh-CN" altLang="en-US" sz="1600" b="1" smtClean="0">
                          <a:solidFill>
                            <a:schemeClr val="tx1"/>
                          </a:solidFill>
                        </a:rPr>
                        <a:t>成</a:t>
                      </a:r>
                      <a:r>
                        <a:rPr lang="zh-CN" altLang="en-US" sz="1600" b="1" smtClean="0"/>
                        <a:t>为仅次于小麦的粮食作物，</a:t>
                      </a:r>
                      <a:r>
                        <a:rPr lang="zh-CN" altLang="en-US" sz="1600" b="1" smtClean="0">
                          <a:solidFill>
                            <a:srgbClr val="FF0000"/>
                          </a:solidFill>
                        </a:rPr>
                        <a:t>传遍欧洲。</a:t>
                      </a:r>
                      <a:endParaRPr lang="zh-CN" altLang="en-US" sz="1600" b="1" smtClean="0">
                        <a:solidFill>
                          <a:srgbClr val="FF0000"/>
                        </a:solidFill>
                      </a:endParaRPr>
                    </a:p>
                  </a:txBody>
                  <a:tcPr vert="horz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81710">
                <a:tc vMerge="1">
                  <a:tcPr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cPr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wrap="square"/>
                    <a:lstStyle/>
                    <a:p>
                      <a:r>
                        <a:rPr lang="zh-CN" altLang="en-US" sz="1600" b="1" smtClean="0"/>
                        <a:t>从西亚、中亚传入西北</a:t>
                      </a:r>
                      <a:endParaRPr lang="en-US" altLang="zh-CN" sz="1600" b="1" smtClean="0"/>
                    </a:p>
                    <a:p>
                      <a:r>
                        <a:rPr lang="zh-CN" altLang="en-US" sz="1600" b="1" smtClean="0"/>
                        <a:t>从印度、缅甸传入西南</a:t>
                      </a:r>
                      <a:endParaRPr lang="en-US" altLang="zh-CN" sz="1600" b="1" smtClean="0"/>
                    </a:p>
                    <a:p>
                      <a:r>
                        <a:rPr lang="zh-CN" altLang="en-US" sz="1600" b="1" smtClean="0"/>
                        <a:t>从菲律宾传入东南沿海地区</a:t>
                      </a:r>
                      <a:endParaRPr lang="zh-CN" altLang="en-US" sz="1600" b="1" smtClean="0"/>
                    </a:p>
                  </a:txBody>
                  <a:tcPr vert="horz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wrap="square"/>
                    <a:lstStyle/>
                    <a:p>
                      <a:r>
                        <a:rPr lang="zh-CN" altLang="en-US" sz="1600" b="1" smtClean="0">
                          <a:solidFill>
                            <a:srgbClr val="FF0000"/>
                          </a:solidFill>
                        </a:rPr>
                        <a:t>明朝时传入</a:t>
                      </a:r>
                      <a:r>
                        <a:rPr lang="zh-CN" altLang="en-US" sz="1600" b="1" smtClean="0"/>
                        <a:t>，先在边疆或丘陵地区种植后逐渐拓展到平原地区。</a:t>
                      </a:r>
                      <a:r>
                        <a:rPr lang="zh-CN" altLang="en-US" sz="1600" b="1" smtClean="0">
                          <a:solidFill>
                            <a:srgbClr val="FF0000"/>
                          </a:solidFill>
                        </a:rPr>
                        <a:t>清朝乾隆、嘉庆年间得到大规模推广</a:t>
                      </a:r>
                      <a:r>
                        <a:rPr lang="zh-CN" altLang="en-US" sz="1600" b="1" smtClean="0"/>
                        <a:t>。</a:t>
                      </a:r>
                      <a:endParaRPr lang="zh-CN" altLang="en-US" sz="1600" b="1" smtClean="0"/>
                    </a:p>
                  </a:txBody>
                  <a:tcPr vert="horz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3680">
                <a:tc vMerge="1">
                  <a:tcPr/>
                </a:tc>
                <a:tc vMerge="1">
                  <a:tcPr/>
                </a:tc>
                <a:tc rowSpan="3">
                  <a:txBody>
                    <a:bodyPr wrap="square"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zh-CN" altLang="en-US" sz="1600" b="1" kern="120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传入途径与玉米相似</a:t>
                      </a:r>
                      <a:endParaRPr lang="zh-CN" altLang="en-US" sz="1600" b="1" kern="120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vert="horz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 wrap="square"/>
                    <a:lstStyle/>
                    <a:p>
                      <a:pPr marL="0" algn="l" defTabSz="914400" rtl="0" eaLnBrk="1" latinLnBrk="0" hangingPunct="1"/>
                      <a:r>
                        <a:rPr lang="en-US" altLang="zh-CN" sz="1600" b="1" kern="120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16</a:t>
                      </a:r>
                      <a:r>
                        <a:rPr lang="zh-CN" altLang="en-US" sz="1600" b="1" kern="120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世纪末马铃薯作为食用作物开始在欧洲推广</a:t>
                      </a:r>
                      <a:r>
                        <a:rPr lang="zh-CN" altLang="en-US" sz="1600" b="1" kern="120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，甘薯传入后推广较为缓慢。</a:t>
                      </a:r>
                      <a:endParaRPr lang="zh-CN" altLang="en-US" sz="1600" b="1" kern="120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vert="horz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8625">
                <a:tc rowSpan="3">
                  <a:txBody>
                    <a:bodyPr wrap="square"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zh-CN" altLang="en-US" sz="2000" b="1" smtClean="0"/>
                        <a:t>马铃薯</a:t>
                      </a:r>
                      <a:endParaRPr lang="en-US" altLang="zh-CN" sz="2000" b="1" smtClean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altLang="zh-CN" sz="2000" b="1" baseline="0" smtClean="0"/>
                        <a:t>  </a:t>
                      </a:r>
                      <a:r>
                        <a:rPr lang="zh-CN" altLang="en-US" sz="2000" b="1" smtClean="0"/>
                        <a:t>甘薯</a:t>
                      </a:r>
                      <a:endParaRPr lang="zh-CN" altLang="en-US" sz="2000" b="1" smtClean="0"/>
                    </a:p>
                    <a:p>
                      <a:endParaRPr lang="zh-CN" altLang="en-US" sz="2000" b="1" smtClean="0"/>
                    </a:p>
                  </a:txBody>
                  <a:tcPr vert="horz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cPr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cPr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cPr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2595">
                <a:tc vMerge="1">
                  <a:tcPr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cPr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cPr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wrap="square"/>
                    <a:lstStyle/>
                    <a:p>
                      <a:pPr marL="0" algn="l" defTabSz="914400" rtl="0" eaLnBrk="1" latinLnBrk="0" hangingPunct="1"/>
                      <a:r>
                        <a:rPr lang="zh-CN" altLang="en-US" sz="1600" b="1" kern="120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明朝时传入中国</a:t>
                      </a:r>
                      <a:r>
                        <a:rPr lang="zh-CN" altLang="en-US" sz="1600" b="1" kern="120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，传播历程与玉米相似。</a:t>
                      </a:r>
                      <a:endParaRPr lang="zh-CN" altLang="en-US" sz="1600" b="1" kern="120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vert="horz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7340">
                <a:tc vMerge="1">
                  <a:tcPr/>
                </a:tc>
                <a:tc vMerge="1">
                  <a:tcPr/>
                </a:tc>
                <a:tc rowSpan="2">
                  <a:txBody>
                    <a:bodyPr wrap="square"/>
                    <a:lstStyle/>
                    <a:p>
                      <a:pPr marL="0" algn="l" defTabSz="914400" rtl="0" eaLnBrk="1" latinLnBrk="0" hangingPunct="1"/>
                      <a:r>
                        <a:rPr lang="zh-CN" altLang="en-US" sz="1600" b="1" kern="120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由西班牙人带入欧洲</a:t>
                      </a:r>
                      <a:endParaRPr lang="en-US" altLang="zh-CN" sz="1600" b="1" kern="120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zh-CN" altLang="en-US" sz="1600" b="1" kern="120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（起初仅供观赏）</a:t>
                      </a:r>
                      <a:endParaRPr lang="zh-CN" altLang="en-US" sz="1600" b="1" kern="120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vert="horz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 wrap="square"/>
                    <a:lstStyle/>
                    <a:p>
                      <a:pPr marL="0" algn="l" defTabSz="914400" rtl="0" eaLnBrk="1" latinLnBrk="0" hangingPunct="1"/>
                      <a:r>
                        <a:rPr lang="en-US" altLang="zh-CN" sz="1600" b="1" kern="1200" smtClean="0">
                          <a:solidFill>
                            <a:srgbClr val="C00000"/>
                          </a:solidFill>
                          <a:latin typeface="+mn-lt"/>
                          <a:ea typeface="+mn-ea"/>
                          <a:cs typeface="+mn-cs"/>
                        </a:rPr>
                        <a:t>18</a:t>
                      </a:r>
                      <a:r>
                        <a:rPr lang="zh-CN" altLang="en-US" sz="1600" b="1" kern="1200" smtClean="0">
                          <a:solidFill>
                            <a:srgbClr val="C00000"/>
                          </a:solidFill>
                          <a:latin typeface="+mn-lt"/>
                          <a:ea typeface="+mn-ea"/>
                          <a:cs typeface="+mn-cs"/>
                        </a:rPr>
                        <a:t>世纪中叶开始食用栽培</a:t>
                      </a:r>
                      <a:r>
                        <a:rPr lang="zh-CN" altLang="en-US" sz="1600" b="1" kern="120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，经过改良培育，</a:t>
                      </a:r>
                      <a:r>
                        <a:rPr lang="en-US" altLang="zh-CN" sz="1600" b="1" kern="120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18</a:t>
                      </a:r>
                      <a:r>
                        <a:rPr lang="zh-CN" altLang="en-US" sz="1600" b="1" kern="120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世纪末新品种又传回美洲。</a:t>
                      </a:r>
                      <a:endParaRPr lang="zh-CN" altLang="en-US" sz="1600" b="1" kern="120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vert="horz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8625">
                <a:tc rowSpan="3">
                  <a:txBody>
                    <a:bodyPr wrap="square"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zh-CN" altLang="en-US" sz="2000" b="1" smtClean="0"/>
                        <a:t>番茄</a:t>
                      </a:r>
                      <a:endParaRPr lang="zh-CN" altLang="en-US" sz="2000" b="1" smtClean="0"/>
                    </a:p>
                    <a:p>
                      <a:endParaRPr lang="zh-CN" altLang="en-US" sz="2000" b="1" smtClean="0"/>
                    </a:p>
                  </a:txBody>
                  <a:tcPr vert="horz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cPr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cPr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cPr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41375">
                <a:tc vMerge="1">
                  <a:tcPr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cPr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wrap="square"/>
                    <a:lstStyle/>
                    <a:p>
                      <a:pPr marL="0" algn="l" defTabSz="914400" rtl="0" eaLnBrk="1" latinLnBrk="0" hangingPunct="1"/>
                      <a:r>
                        <a:rPr lang="zh-CN" altLang="en-US" sz="1600" b="1" kern="120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由欧洲传教士引入中国</a:t>
                      </a:r>
                      <a:endParaRPr lang="zh-CN" altLang="en-US" sz="1600" b="1" kern="120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vert="horz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wrap="square"/>
                    <a:lstStyle/>
                    <a:p>
                      <a:pPr marL="0" algn="l" defTabSz="914400" rtl="0" eaLnBrk="1" latinLnBrk="0" hangingPunct="1"/>
                      <a:r>
                        <a:rPr lang="zh-CN" altLang="en-US" sz="1600" b="1" kern="120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明朝万历年间传入</a:t>
                      </a:r>
                      <a:r>
                        <a:rPr lang="zh-CN" altLang="en-US" sz="1600" b="1" kern="120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，长期当做观赏和药用植物。</a:t>
                      </a:r>
                      <a:endParaRPr lang="en-US" altLang="zh-CN" sz="1600" b="1" kern="120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l" defTabSz="914400" rtl="0" eaLnBrk="1" latinLnBrk="0" hangingPunct="1"/>
                      <a:r>
                        <a:rPr lang="zh-CN" altLang="en-US" sz="1600" b="1" kern="120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清朝光绪年间，开始作为食用蔬菜种植。</a:t>
                      </a:r>
                      <a:endParaRPr lang="zh-CN" altLang="en-US" sz="1600" b="1" kern="120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vert="horz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3190">
                <a:tc vMerge="1">
                  <a:tcPr/>
                </a:tc>
                <a:tc vMerge="1">
                  <a:tcPr/>
                </a:tc>
                <a:tc rowSpan="2">
                  <a:txBody>
                    <a:bodyPr wrap="square"/>
                    <a:lstStyle/>
                    <a:p>
                      <a:pPr marL="0" algn="l" defTabSz="914400" rtl="0" eaLnBrk="1" latinLnBrk="0" hangingPunct="1"/>
                      <a:endParaRPr lang="zh-CN" altLang="en-US" sz="1600" b="1" kern="1200" smtClean="0">
                        <a:solidFill>
                          <a:schemeClr val="dk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vert="horz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 wrap="square"/>
                    <a:lstStyle/>
                    <a:p>
                      <a:pPr marL="0" algn="l" defTabSz="914400" rtl="0" eaLnBrk="1" latinLnBrk="0" hangingPunct="1"/>
                      <a:r>
                        <a:rPr lang="en-US" altLang="zh-CN" sz="1600" b="1" kern="120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15</a:t>
                      </a:r>
                      <a:r>
                        <a:rPr lang="zh-CN" altLang="en-US" sz="1600" b="1" kern="120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世纪传入西班牙</a:t>
                      </a:r>
                      <a:r>
                        <a:rPr lang="en-US" altLang="zh-CN" sz="1600" b="1" kern="1200" baseline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       </a:t>
                      </a:r>
                      <a:r>
                        <a:rPr lang="en-US" altLang="zh-CN" sz="1600" b="1" kern="120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16</a:t>
                      </a:r>
                      <a:r>
                        <a:rPr lang="zh-CN" altLang="en-US" sz="1600" b="1" kern="120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世纪传到英国和中欧各国</a:t>
                      </a:r>
                      <a:endParaRPr lang="zh-CN" altLang="en-US" sz="1600" b="1" kern="120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vert="horz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03250">
                <a:tc rowSpan="2">
                  <a:txBody>
                    <a:bodyPr wrap="square"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zh-CN" altLang="en-US" sz="2000" b="1" smtClean="0"/>
                        <a:t>辣椒</a:t>
                      </a:r>
                      <a:endParaRPr lang="zh-CN" altLang="en-US" sz="2000" b="1" smtClean="0"/>
                    </a:p>
                    <a:p>
                      <a:endParaRPr lang="zh-CN" altLang="en-US" sz="2000" b="1" smtClean="0"/>
                    </a:p>
                  </a:txBody>
                  <a:tcPr vert="horz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cPr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cPr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cPr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79120">
                <a:tc vMerge="1">
                  <a:tcPr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cPr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wrap="square"/>
                    <a:lstStyle/>
                    <a:p>
                      <a:pPr marL="0" algn="l" defTabSz="914400" rtl="0" eaLnBrk="1" latinLnBrk="0" hangingPunct="1"/>
                      <a:endParaRPr lang="zh-CN" altLang="en-US" sz="1600" b="1" kern="120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vert="horz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wrap="square"/>
                    <a:lstStyle/>
                    <a:p>
                      <a:pPr marL="0" algn="l" defTabSz="914400" rtl="0" eaLnBrk="1" latinLnBrk="0" hangingPunct="1"/>
                      <a:r>
                        <a:rPr lang="en-US" altLang="zh-CN" sz="1600" b="1" kern="120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16</a:t>
                      </a:r>
                      <a:r>
                        <a:rPr lang="zh-CN" altLang="en-US" sz="1600" b="1" kern="120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世纪中期传入中国</a:t>
                      </a:r>
                      <a:r>
                        <a:rPr lang="zh-CN" altLang="en-US" sz="1600" b="1" kern="120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，称为“番椒”</a:t>
                      </a:r>
                      <a:endParaRPr lang="en-US" altLang="zh-CN" sz="1600" b="1" kern="120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l" defTabSz="914400" rtl="0" eaLnBrk="1" latinLnBrk="0" hangingPunct="1"/>
                      <a:r>
                        <a:rPr lang="zh-CN" altLang="en-US" sz="1600" b="1" kern="120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西南、中南地区气候潮湿，辣椒较为流行。</a:t>
                      </a:r>
                      <a:endParaRPr lang="zh-CN" altLang="en-US" sz="1600" b="1" kern="120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vert="horz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0" name="文本框 99"/>
          <p:cNvSpPr txBox="1"/>
          <p:nvPr/>
        </p:nvSpPr>
        <p:spPr>
          <a:xfrm>
            <a:off x="0" y="0"/>
            <a:ext cx="7522210" cy="6451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indent="0"/>
            <a:r>
              <a:rPr lang="zh-CN" sz="3600" b="1">
                <a:latin typeface="Calibri" panose="020F0502020204030204" charset="0"/>
                <a:ea typeface="宋体" panose="02010600030101010101" pitchFamily="2" charset="-122"/>
              </a:rPr>
              <a:t>二、其他地区物种在美洲的推广</a:t>
            </a:r>
            <a:endParaRPr lang="zh-CN" altLang="en-US" sz="3600" b="1">
              <a:latin typeface="Calibri" panose="020F0502020204030204" charset="0"/>
              <a:ea typeface="宋体" panose="02010600030101010101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0" y="722630"/>
            <a:ext cx="11993245" cy="370903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indent="0">
              <a:lnSpc>
                <a:spcPct val="120000"/>
              </a:lnSpc>
            </a:pPr>
            <a:r>
              <a:rPr lang="en-US" sz="2800" b="1">
                <a:latin typeface="Calibri" panose="020F0502020204030204" charset="0"/>
                <a:ea typeface="宋体" panose="02010600030101010101" pitchFamily="2" charset="-122"/>
                <a:cs typeface="Times New Roman" panose="02020603050405020304" charset="0"/>
              </a:rPr>
              <a:t>1.</a:t>
            </a:r>
            <a:r>
              <a:rPr lang="zh-CN" sz="2800" b="1">
                <a:latin typeface="Calibri" panose="020F0502020204030204" charset="0"/>
                <a:ea typeface="宋体" panose="02010600030101010101" pitchFamily="2" charset="-122"/>
              </a:rPr>
              <a:t>概况：很多欧亚作物传入美洲，小麦和水稻对美洲人的社会生活影响最大。</a:t>
            </a:r>
            <a:r>
              <a:rPr lang="en-US" sz="2800" b="1">
                <a:latin typeface="Calibri" panose="020F0502020204030204" charset="0"/>
                <a:ea typeface="宋体" panose="02010600030101010101" pitchFamily="2" charset="-122"/>
                <a:cs typeface="Times New Roman" panose="02020603050405020304" charset="0"/>
              </a:rPr>
              <a:t>2.</a:t>
            </a:r>
            <a:r>
              <a:rPr lang="zh-CN" sz="2800" b="1">
                <a:latin typeface="Calibri" panose="020F0502020204030204" charset="0"/>
                <a:ea typeface="宋体" panose="02010600030101010101" pitchFamily="2" charset="-122"/>
              </a:rPr>
              <a:t>具体表现（</a:t>
            </a:r>
            <a:r>
              <a:rPr lang="en-US" sz="2800" b="1">
                <a:latin typeface="Calibri" panose="020F0502020204030204" charset="0"/>
                <a:ea typeface="宋体" panose="02010600030101010101" pitchFamily="2" charset="-122"/>
                <a:cs typeface="Times New Roman" panose="02020603050405020304" charset="0"/>
              </a:rPr>
              <a:t>1)</a:t>
            </a:r>
            <a:r>
              <a:rPr lang="zh-CN" sz="2800" b="1">
                <a:latin typeface="Calibri" panose="020F0502020204030204" charset="0"/>
                <a:ea typeface="宋体" panose="02010600030101010101" pitchFamily="2" charset="-122"/>
              </a:rPr>
              <a:t>小麦：最初仅供富人享用，后来被迅速推广，成为美洲的主要粮食信物，小麦产业也随之兴盛。（</a:t>
            </a:r>
            <a:r>
              <a:rPr lang="en-US" sz="2800" b="1">
                <a:latin typeface="Calibri" panose="020F0502020204030204" charset="0"/>
                <a:ea typeface="宋体" panose="02010600030101010101" pitchFamily="2" charset="-122"/>
                <a:cs typeface="Times New Roman" panose="02020603050405020304" charset="0"/>
              </a:rPr>
              <a:t>2)</a:t>
            </a:r>
            <a:r>
              <a:rPr lang="zh-CN" sz="2800" b="1">
                <a:latin typeface="Calibri" panose="020F0502020204030204" charset="0"/>
                <a:ea typeface="宋体" panose="02010600030101010101" pitchFamily="2" charset="-122"/>
              </a:rPr>
              <a:t>水稻：由西链等及带到美洲，</a:t>
            </a:r>
            <a:r>
              <a:rPr lang="en-US" sz="2800" b="1">
                <a:latin typeface="Calibri" panose="020F0502020204030204" charset="0"/>
                <a:ea typeface="宋体" panose="02010600030101010101" pitchFamily="2" charset="-122"/>
              </a:rPr>
              <a:t>18</a:t>
            </a:r>
            <a:r>
              <a:rPr lang="zh-CN" sz="2800" b="1">
                <a:latin typeface="Calibri" panose="020F0502020204030204" charset="0"/>
                <a:ea typeface="宋体" panose="02010600030101010101" pitchFamily="2" charset="-122"/>
              </a:rPr>
              <a:t>世纪中期，水稻成为北美第二大农作物。（</a:t>
            </a:r>
            <a:r>
              <a:rPr lang="en-US" sz="2800" b="1">
                <a:latin typeface="Calibri" panose="020F0502020204030204" charset="0"/>
                <a:ea typeface="宋体" panose="02010600030101010101" pitchFamily="2" charset="-122"/>
                <a:cs typeface="Times New Roman" panose="02020603050405020304" charset="0"/>
              </a:rPr>
              <a:t>3)</a:t>
            </a:r>
            <a:r>
              <a:rPr lang="zh-CN" sz="2800" b="1">
                <a:latin typeface="Calibri" panose="020F0502020204030204" charset="0"/>
                <a:ea typeface="宋体" panose="02010600030101010101" pitchFamily="2" charset="-122"/>
              </a:rPr>
              <a:t>禽畜：欧洲移民把鸡，牛，驴等禽畜传入了美洲，极大地改变了美洲的动物群落，推动了农业的发展。</a:t>
            </a:r>
            <a:endParaRPr lang="zh-CN" altLang="en-US" sz="2800" b="1">
              <a:latin typeface="Calibri" panose="020F0502020204030204" charset="0"/>
              <a:ea typeface="宋体" panose="02010600030101010101" pitchFamily="2" charset="-122"/>
            </a:endParaRPr>
          </a:p>
        </p:txBody>
      </p:sp>
      <p:pic>
        <p:nvPicPr>
          <p:cNvPr id="73730" name="图片 9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2"/>
          <a:stretch>
            <a:fillRect/>
          </a:stretch>
        </p:blipFill>
        <p:spPr>
          <a:xfrm>
            <a:off x="823595" y="4431030"/>
            <a:ext cx="9401175" cy="229362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0" name="文本框 99"/>
          <p:cNvSpPr txBox="1"/>
          <p:nvPr/>
        </p:nvSpPr>
        <p:spPr>
          <a:xfrm>
            <a:off x="127000" y="120015"/>
            <a:ext cx="8553450" cy="6451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indent="0"/>
            <a:r>
              <a:rPr lang="zh-CN" sz="3600" b="1">
                <a:latin typeface="Calibri" panose="020F0502020204030204" charset="0"/>
                <a:ea typeface="宋体" panose="02010600030101010101" pitchFamily="2" charset="-122"/>
              </a:rPr>
              <a:t>三、食物物种交流带来的影响</a:t>
            </a:r>
            <a:endParaRPr lang="zh-CN" altLang="en-US" sz="3600" b="1">
              <a:latin typeface="Calibri" panose="020F0502020204030204" charset="0"/>
              <a:ea typeface="宋体" panose="02010600030101010101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429895" y="1016000"/>
            <a:ext cx="11376660" cy="34499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indent="0">
              <a:lnSpc>
                <a:spcPct val="130000"/>
              </a:lnSpc>
            </a:pPr>
            <a:r>
              <a:rPr lang="en-US" sz="2800" b="1">
                <a:latin typeface="Calibri" panose="020F0502020204030204" charset="0"/>
                <a:ea typeface="宋体" panose="02010600030101010101" pitchFamily="2" charset="-122"/>
                <a:cs typeface="Times New Roman" panose="02020603050405020304" charset="0"/>
              </a:rPr>
              <a:t>1.</a:t>
            </a:r>
            <a:r>
              <a:rPr lang="zh-CN" sz="2800" b="1">
                <a:latin typeface="Calibri" panose="020F0502020204030204" charset="0"/>
                <a:ea typeface="宋体" panose="02010600030101010101" pitchFamily="2" charset="-122"/>
              </a:rPr>
              <a:t>新航路开辟后，食物物种在全球范围的交流传播，提高了全球粮食产量，使世界人口激增。</a:t>
            </a:r>
            <a:r>
              <a:rPr lang="en-US" sz="2800" b="1">
                <a:latin typeface="Calibri" panose="020F0502020204030204" charset="0"/>
                <a:ea typeface="宋体" panose="02010600030101010101" pitchFamily="2" charset="-122"/>
                <a:cs typeface="Times New Roman" panose="02020603050405020304" charset="0"/>
              </a:rPr>
              <a:t>2.</a:t>
            </a:r>
            <a:r>
              <a:rPr lang="zh-CN" sz="2800" b="1">
                <a:latin typeface="Calibri" panose="020F0502020204030204" charset="0"/>
                <a:ea typeface="宋体" panose="02010600030101010101" pitchFamily="2" charset="-122"/>
              </a:rPr>
              <a:t>食物物种交流改变了人们的饮食习惯，改变了当地食物结构，丰富了人们的食物种类，深刻影响着人类的日常生活。</a:t>
            </a:r>
            <a:r>
              <a:rPr lang="en-US" sz="2800" b="1">
                <a:latin typeface="Calibri" panose="020F0502020204030204" charset="0"/>
                <a:ea typeface="宋体" panose="02010600030101010101" pitchFamily="2" charset="-122"/>
                <a:cs typeface="Times New Roman" panose="02020603050405020304" charset="0"/>
              </a:rPr>
              <a:t>3.</a:t>
            </a:r>
            <a:r>
              <a:rPr lang="zh-CN" sz="2800" b="1">
                <a:latin typeface="Calibri" panose="020F0502020204030204" charset="0"/>
                <a:ea typeface="宋体" panose="02010600030101010101" pitchFamily="2" charset="-122"/>
              </a:rPr>
              <a:t>不同物种的交流推动了当地经济和贸易的发展。</a:t>
            </a:r>
            <a:r>
              <a:rPr lang="en-US" sz="2800" b="1">
                <a:latin typeface="Calibri" panose="020F0502020204030204" charset="0"/>
                <a:ea typeface="宋体" panose="02010600030101010101" pitchFamily="2" charset="-122"/>
                <a:cs typeface="Times New Roman" panose="02020603050405020304" charset="0"/>
              </a:rPr>
              <a:t>4.</a:t>
            </a:r>
            <a:r>
              <a:rPr lang="zh-CN" sz="2800" b="1">
                <a:latin typeface="Calibri" panose="020F0502020204030204" charset="0"/>
                <a:ea typeface="宋体" panose="02010600030101010101" pitchFamily="2" charset="-122"/>
              </a:rPr>
              <a:t>新物种的引进对当地生态环境也产生了一定影响。</a:t>
            </a:r>
            <a:endParaRPr lang="zh-CN" altLang="en-US" sz="2800" b="1">
              <a:latin typeface="Calibri" panose="020F050202020403020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245110" y="0"/>
            <a:ext cx="2507615" cy="876300"/>
          </a:xfrm>
          <a:solidFill>
            <a:srgbClr val="DAEFC3"/>
          </a:solidFill>
          <a:ln>
            <a:solidFill>
              <a:schemeClr val="bg2"/>
            </a:solidFill>
          </a:ln>
        </p:spPr>
        <p:txBody>
          <a:bodyPr>
            <a:normAutofit/>
          </a:bodyPr>
          <a:lstStyle/>
          <a:p>
            <a:r>
              <a:rPr lang="en-US" altLang="zh-CN" b="1"/>
              <a:t>  </a:t>
            </a:r>
            <a:r>
              <a:rPr lang="zh-CN" altLang="en-US" b="1"/>
              <a:t>课堂小结：</a:t>
            </a:r>
            <a:endParaRPr lang="zh-CN" altLang="en-US" b="1"/>
          </a:p>
        </p:txBody>
      </p:sp>
      <p:sp>
        <p:nvSpPr>
          <p:cNvPr id="6" name="文本框 5"/>
          <p:cNvSpPr txBox="1"/>
          <p:nvPr>
            <p:custDataLst>
              <p:tags r:id="rId2"/>
            </p:custDataLst>
          </p:nvPr>
        </p:nvSpPr>
        <p:spPr>
          <a:xfrm>
            <a:off x="245110" y="1023620"/>
            <a:ext cx="11656695" cy="54775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lnSpc>
                <a:spcPts val="4200"/>
              </a:lnSpc>
            </a:pPr>
            <a:r>
              <a:rPr lang="zh-CN" altLang="en-US" sz="36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一</a:t>
            </a:r>
            <a:r>
              <a:rPr lang="en-US" altLang="zh-CN" sz="36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.</a:t>
            </a:r>
            <a:r>
              <a:rPr lang="zh-CN" altLang="en-US" sz="36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新航路开辟后的物种交流</a:t>
            </a:r>
            <a:endParaRPr lang="zh-CN" altLang="en-US" sz="3600" b="1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 fontAlgn="auto">
              <a:lnSpc>
                <a:spcPts val="4200"/>
              </a:lnSpc>
            </a:pPr>
            <a:r>
              <a:rPr lang="zh-CN" altLang="en-US" sz="36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1</a:t>
            </a:r>
            <a:r>
              <a:rPr lang="en-US" altLang="zh-CN" sz="36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.</a:t>
            </a:r>
            <a:r>
              <a:rPr lang="zh-CN" altLang="en-US" sz="36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粮食作物</a:t>
            </a:r>
            <a:endParaRPr lang="zh-CN" altLang="en-US" sz="3600" b="1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 fontAlgn="auto">
              <a:lnSpc>
                <a:spcPts val="4200"/>
              </a:lnSpc>
            </a:pPr>
            <a:r>
              <a:rPr lang="zh-CN" altLang="en-US" sz="36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2</a:t>
            </a:r>
            <a:r>
              <a:rPr lang="en-US" altLang="zh-CN" sz="36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.</a:t>
            </a:r>
            <a:r>
              <a:rPr lang="zh-CN" altLang="en-US" sz="36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蔬菜作物</a:t>
            </a:r>
            <a:endParaRPr lang="zh-CN" altLang="en-US" sz="3600" b="1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 fontAlgn="auto">
              <a:lnSpc>
                <a:spcPts val="4200"/>
              </a:lnSpc>
            </a:pPr>
            <a:r>
              <a:rPr lang="zh-CN" altLang="en-US" sz="36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二</a:t>
            </a:r>
            <a:r>
              <a:rPr lang="en-US" altLang="zh-CN" sz="36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.</a:t>
            </a:r>
            <a:r>
              <a:rPr lang="zh-CN" altLang="en-US" sz="36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美洲物种的外传与其他地区物种在美洲的传播</a:t>
            </a:r>
            <a:endParaRPr lang="zh-CN" altLang="en-US" sz="3600" b="1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 fontAlgn="auto">
              <a:lnSpc>
                <a:spcPts val="4200"/>
              </a:lnSpc>
            </a:pPr>
            <a:r>
              <a:rPr lang="zh-CN" altLang="en-US" sz="36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1</a:t>
            </a:r>
            <a:r>
              <a:rPr lang="en-US" altLang="zh-CN" sz="36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.</a:t>
            </a:r>
            <a:r>
              <a:rPr lang="zh-CN" altLang="en-US" sz="36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小麦和水稻</a:t>
            </a:r>
            <a:endParaRPr lang="zh-CN" altLang="en-US" sz="3600" b="1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 fontAlgn="auto">
              <a:lnSpc>
                <a:spcPts val="4200"/>
              </a:lnSpc>
            </a:pPr>
            <a:r>
              <a:rPr lang="zh-CN" altLang="en-US" sz="36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2</a:t>
            </a:r>
            <a:r>
              <a:rPr lang="en-US" altLang="zh-CN" sz="36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.</a:t>
            </a:r>
            <a:r>
              <a:rPr lang="zh-CN" altLang="en-US" sz="36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畜禽物种</a:t>
            </a:r>
            <a:endParaRPr lang="zh-CN" altLang="en-US" sz="3600" b="1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 fontAlgn="auto">
              <a:lnSpc>
                <a:spcPts val="4200"/>
              </a:lnSpc>
            </a:pPr>
            <a:r>
              <a:rPr lang="zh-CN" altLang="en-US" sz="36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3</a:t>
            </a:r>
            <a:r>
              <a:rPr lang="en-US" altLang="zh-CN" sz="36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.</a:t>
            </a:r>
            <a:r>
              <a:rPr lang="zh-CN" altLang="en-US" sz="36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非洲物种的传播</a:t>
            </a:r>
            <a:endParaRPr lang="zh-CN" altLang="en-US" sz="3600" b="1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 fontAlgn="auto">
              <a:lnSpc>
                <a:spcPts val="4200"/>
              </a:lnSpc>
            </a:pPr>
            <a:r>
              <a:rPr lang="zh-CN" altLang="en-US" sz="36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三</a:t>
            </a:r>
            <a:r>
              <a:rPr lang="en-US" altLang="zh-CN" sz="36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.</a:t>
            </a:r>
            <a:r>
              <a:rPr lang="zh-CN" altLang="en-US" sz="36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食物物种交流带来的影响</a:t>
            </a:r>
            <a:endParaRPr lang="zh-CN" altLang="en-US" sz="3600" b="1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 fontAlgn="auto">
              <a:lnSpc>
                <a:spcPts val="4200"/>
              </a:lnSpc>
            </a:pPr>
            <a:r>
              <a:rPr lang="en-US" altLang="zh-CN" sz="36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1.</a:t>
            </a:r>
            <a:r>
              <a:rPr lang="zh-CN" altLang="en-US" sz="36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积极影响</a:t>
            </a:r>
            <a:endParaRPr lang="zh-CN" altLang="en-US" sz="3600" b="1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 fontAlgn="auto">
              <a:lnSpc>
                <a:spcPts val="4200"/>
              </a:lnSpc>
            </a:pPr>
            <a:r>
              <a:rPr lang="en-US" altLang="zh-CN" sz="36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2.</a:t>
            </a:r>
            <a:r>
              <a:rPr lang="zh-CN" altLang="en-US" sz="36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消极影响</a:t>
            </a:r>
            <a:endParaRPr lang="zh-CN" altLang="en-US" sz="3600" b="1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</p:txBody>
      </p:sp>
      <p:pic>
        <p:nvPicPr>
          <p:cNvPr id="7" name="New picture" hidden="1"/>
          <p:cNvPicPr/>
          <p:nvPr>
            <p:custDataLst>
              <p:tags r:id="rId3"/>
            </p:custDataLst>
          </p:nvPr>
        </p:nvPicPr>
        <p:blipFill>
          <a:blip r:embed="rId4"/>
          <a:stretch>
            <a:fillRect/>
          </a:stretch>
        </p:blipFill>
        <p:spPr>
          <a:xfrm>
            <a:off x="13589000" y="10553700"/>
            <a:ext cx="279400" cy="469900"/>
          </a:xfrm>
          <a:prstGeom prst="cube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0" name="文本框 99"/>
          <p:cNvSpPr txBox="1"/>
          <p:nvPr/>
        </p:nvSpPr>
        <p:spPr>
          <a:xfrm>
            <a:off x="260985" y="167005"/>
            <a:ext cx="9797415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indent="0"/>
            <a:r>
              <a:rPr lang="en-US" sz="2400" b="1">
                <a:latin typeface="Times New Roman" panose="02020603050405020304" charset="0"/>
                <a:ea typeface="宋体" panose="02010600030101010101" pitchFamily="2" charset="-122"/>
              </a:rPr>
              <a:t>1</a:t>
            </a:r>
            <a:r>
              <a:rPr lang="zh-CN" sz="2400" b="1">
                <a:ea typeface="宋体" panose="02010600030101010101" pitchFamily="2" charset="-122"/>
              </a:rPr>
              <a:t>．下面是外来植物传入中国简况表。这些物种的传入是</a:t>
            </a:r>
            <a:endParaRPr lang="zh-CN" altLang="en-US" sz="2400" b="1">
              <a:ea typeface="宋体" panose="02010600030101010101" pitchFamily="2" charset="-122"/>
            </a:endParaRPr>
          </a:p>
        </p:txBody>
      </p:sp>
      <p:pic>
        <p:nvPicPr>
          <p:cNvPr id="2" name="图片 1"/>
          <p:cNvPicPr/>
          <p:nvPr/>
        </p:nvPicPr>
        <p:blipFill>
          <a:blip r:embed="rId1"/>
          <a:stretch>
            <a:fillRect/>
          </a:stretch>
        </p:blipFill>
        <p:spPr>
          <a:xfrm>
            <a:off x="1045845" y="721360"/>
            <a:ext cx="7017385" cy="238506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1" name="文本框 100"/>
          <p:cNvSpPr txBox="1"/>
          <p:nvPr/>
        </p:nvSpPr>
        <p:spPr>
          <a:xfrm>
            <a:off x="384810" y="3308985"/>
            <a:ext cx="9797415" cy="82994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indent="0"/>
            <a:r>
              <a:rPr lang="en-US" sz="2400" b="1">
                <a:latin typeface="Times New Roman" panose="02020603050405020304" charset="0"/>
                <a:ea typeface="宋体" panose="02010600030101010101" pitchFamily="2" charset="-122"/>
              </a:rPr>
              <a:t>A</a:t>
            </a:r>
            <a:r>
              <a:rPr lang="zh-CN" sz="2400" b="1">
                <a:ea typeface="宋体" panose="02010600030101010101" pitchFamily="2" charset="-122"/>
              </a:rPr>
              <a:t>．西方工业革命的产物</a:t>
            </a:r>
            <a:r>
              <a:rPr lang="en-US" sz="2400" b="1">
                <a:latin typeface="Times New Roman" panose="02020603050405020304" charset="0"/>
                <a:ea typeface="宋体" panose="02010600030101010101" pitchFamily="2" charset="-122"/>
              </a:rPr>
              <a:t>	B</a:t>
            </a:r>
            <a:r>
              <a:rPr lang="zh-CN" sz="2400" b="1">
                <a:ea typeface="宋体" panose="02010600030101010101" pitchFamily="2" charset="-122"/>
              </a:rPr>
              <a:t>．明清政府对外政策的结果</a:t>
            </a:r>
            <a:r>
              <a:rPr lang="en-US" sz="2400" b="1">
                <a:latin typeface="Times New Roman" panose="02020603050405020304" charset="0"/>
                <a:ea typeface="宋体" panose="02010600030101010101" pitchFamily="2" charset="-122"/>
              </a:rPr>
              <a:t>C</a:t>
            </a:r>
            <a:r>
              <a:rPr lang="zh-CN" sz="2400" b="1">
                <a:ea typeface="宋体" panose="02010600030101010101" pitchFamily="2" charset="-122"/>
              </a:rPr>
              <a:t>．新航路开辟的客观影响</a:t>
            </a:r>
            <a:r>
              <a:rPr lang="en-US" sz="2400" b="1">
                <a:latin typeface="Times New Roman" panose="02020603050405020304" charset="0"/>
                <a:ea typeface="宋体" panose="02010600030101010101" pitchFamily="2" charset="-122"/>
              </a:rPr>
              <a:t>	D</a:t>
            </a:r>
            <a:r>
              <a:rPr lang="zh-CN" sz="2400" b="1">
                <a:ea typeface="宋体" panose="02010600030101010101" pitchFamily="2" charset="-122"/>
              </a:rPr>
              <a:t>．世界市场形成的主要表现</a:t>
            </a:r>
            <a:endParaRPr lang="zh-CN" altLang="en-US" sz="2400" b="1">
              <a:ea typeface="宋体" panose="02010600030101010101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9808845" y="1386205"/>
            <a:ext cx="1212850" cy="76835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indent="0"/>
            <a:r>
              <a:rPr lang="en-US" sz="44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C</a:t>
            </a:r>
            <a:endParaRPr lang="en-US" altLang="en-US" sz="4400" b="1">
              <a:solidFill>
                <a:srgbClr val="FF0000"/>
              </a:solidFill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1" name="文本框 100"/>
          <p:cNvSpPr txBox="1"/>
          <p:nvPr/>
        </p:nvSpPr>
        <p:spPr>
          <a:xfrm>
            <a:off x="182880" y="0"/>
            <a:ext cx="12009755" cy="310769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indent="0"/>
            <a:r>
              <a:rPr lang="en-US" sz="2800" b="1">
                <a:latin typeface="Times New Roman" panose="02020603050405020304" charset="0"/>
                <a:ea typeface="宋体" panose="02010600030101010101" pitchFamily="2" charset="-122"/>
              </a:rPr>
              <a:t>2</a:t>
            </a:r>
            <a:r>
              <a:rPr lang="zh-CN" sz="2800" b="1">
                <a:ea typeface="宋体" panose="02010600030101010101" pitchFamily="2" charset="-122"/>
              </a:rPr>
              <a:t>．16世纪伊始，随着新航路开辟，一方面美洲的作物在非洲、亚洲和欧洲等地生根发芽。另一方面也有许多新物种来到美洲。下列物种属于欧洲人带入美洲的是</a:t>
            </a:r>
            <a:r>
              <a:rPr lang="en-US" sz="2800" b="1">
                <a:latin typeface="Times New Roman" panose="02020603050405020304" charset="0"/>
                <a:ea typeface="宋体" panose="02010600030101010101" pitchFamily="2" charset="-122"/>
              </a:rPr>
              <a:t>A</a:t>
            </a:r>
            <a:r>
              <a:rPr lang="zh-CN" sz="2800" b="1">
                <a:ea typeface="宋体" panose="02010600030101010101" pitchFamily="2" charset="-122"/>
              </a:rPr>
              <a:t>．小麦、柠檬、牛、马</a:t>
            </a:r>
            <a:r>
              <a:rPr lang="en-US" sz="2800" b="1">
                <a:latin typeface="Times New Roman" panose="02020603050405020304" charset="0"/>
                <a:ea typeface="宋体" panose="02010600030101010101" pitchFamily="2" charset="-122"/>
              </a:rPr>
              <a:t>	</a:t>
            </a:r>
            <a:endParaRPr lang="en-US" sz="2800" b="1">
              <a:latin typeface="Times New Roman" panose="02020603050405020304" charset="0"/>
              <a:ea typeface="宋体" panose="02010600030101010101" pitchFamily="2" charset="-122"/>
            </a:endParaRPr>
          </a:p>
          <a:p>
            <a:pPr indent="0"/>
            <a:r>
              <a:rPr lang="en-US" sz="2800" b="1">
                <a:latin typeface="Times New Roman" panose="02020603050405020304" charset="0"/>
                <a:ea typeface="宋体" panose="02010600030101010101" pitchFamily="2" charset="-122"/>
              </a:rPr>
              <a:t>B</a:t>
            </a:r>
            <a:r>
              <a:rPr lang="zh-CN" sz="2800" b="1">
                <a:ea typeface="宋体" panose="02010600030101010101" pitchFamily="2" charset="-122"/>
              </a:rPr>
              <a:t>．玉米、马铃薯、番茄、花生</a:t>
            </a:r>
            <a:r>
              <a:rPr lang="en-US" sz="2800" b="1">
                <a:latin typeface="Times New Roman" panose="02020603050405020304" charset="0"/>
                <a:ea typeface="宋体" panose="02010600030101010101" pitchFamily="2" charset="-122"/>
              </a:rPr>
              <a:t>C</a:t>
            </a:r>
            <a:r>
              <a:rPr lang="zh-CN" sz="2800" b="1">
                <a:ea typeface="宋体" panose="02010600030101010101" pitchFamily="2" charset="-122"/>
              </a:rPr>
              <a:t>．玉米、水稻、牛、马</a:t>
            </a:r>
            <a:r>
              <a:rPr lang="en-US" sz="2800" b="1">
                <a:latin typeface="Times New Roman" panose="02020603050405020304" charset="0"/>
                <a:ea typeface="宋体" panose="02010600030101010101" pitchFamily="2" charset="-122"/>
              </a:rPr>
              <a:t>	</a:t>
            </a:r>
            <a:endParaRPr lang="en-US" sz="2800" b="1">
              <a:latin typeface="Times New Roman" panose="02020603050405020304" charset="0"/>
              <a:ea typeface="宋体" panose="02010600030101010101" pitchFamily="2" charset="-122"/>
            </a:endParaRPr>
          </a:p>
          <a:p>
            <a:pPr indent="0"/>
            <a:r>
              <a:rPr lang="en-US" sz="2800" b="1">
                <a:latin typeface="Times New Roman" panose="02020603050405020304" charset="0"/>
                <a:ea typeface="宋体" panose="02010600030101010101" pitchFamily="2" charset="-122"/>
              </a:rPr>
              <a:t>D</a:t>
            </a:r>
            <a:r>
              <a:rPr lang="zh-CN" sz="2800" b="1">
                <a:ea typeface="宋体" panose="02010600030101010101" pitchFamily="2" charset="-122"/>
              </a:rPr>
              <a:t>．马铃薯、番茄、花生、葡萄</a:t>
            </a:r>
            <a:endParaRPr lang="zh-CN" altLang="en-US" sz="2800" b="1">
              <a:ea typeface="宋体" panose="02010600030101010101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9664065" y="1428750"/>
            <a:ext cx="1401445" cy="110680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indent="0"/>
            <a:r>
              <a:rPr lang="en-US" sz="66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A</a:t>
            </a:r>
            <a:endParaRPr lang="en-US" altLang="en-US" sz="6600" b="1">
              <a:solidFill>
                <a:srgbClr val="FF0000"/>
              </a:solidFill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82880" y="3545205"/>
            <a:ext cx="11873865" cy="206121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indent="0"/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3</a:t>
            </a:r>
            <a:r>
              <a:rPr lang="zh-CN" sz="3200" b="1">
                <a:ea typeface="宋体" panose="02010600030101010101" pitchFamily="2" charset="-122"/>
              </a:rPr>
              <a:t>．成书于1621年的《群芳谱》载：“茎如蒿，高四五尺，叶如艾，花似榴，一枝结五实或三四实，一数二三十实。缚作架，最堪观。来自西番，故名。”据此推断当时传入我国的果蔬是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A</a:t>
            </a:r>
            <a:r>
              <a:rPr lang="zh-CN" sz="3200" b="1">
                <a:ea typeface="宋体" panose="02010600030101010101" pitchFamily="2" charset="-122"/>
              </a:rPr>
              <a:t>．马铃薯     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B</a:t>
            </a:r>
            <a:r>
              <a:rPr lang="zh-CN" sz="3200" b="1">
                <a:ea typeface="宋体" panose="02010600030101010101" pitchFamily="2" charset="-122"/>
              </a:rPr>
              <a:t>．番茄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	C</a:t>
            </a:r>
            <a:r>
              <a:rPr lang="zh-CN" sz="3200" b="1">
                <a:ea typeface="宋体" panose="02010600030101010101" pitchFamily="2" charset="-122"/>
              </a:rPr>
              <a:t>．辣椒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	D</a:t>
            </a:r>
            <a:r>
              <a:rPr lang="zh-CN" sz="3200" b="1">
                <a:ea typeface="宋体" panose="02010600030101010101" pitchFamily="2" charset="-122"/>
              </a:rPr>
              <a:t>．南瓜</a:t>
            </a:r>
            <a:endParaRPr lang="zh-CN" altLang="en-US" sz="3200" b="1">
              <a:ea typeface="宋体" panose="02010600030101010101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9989185" y="5412740"/>
            <a:ext cx="1461135" cy="14452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indent="0"/>
            <a:r>
              <a:rPr lang="en-US" sz="88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B</a:t>
            </a:r>
            <a:endParaRPr lang="en-US" altLang="en-US" sz="8800" b="1">
              <a:solidFill>
                <a:srgbClr val="FF0000"/>
              </a:solidFill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97790" y="0"/>
            <a:ext cx="12093575" cy="521081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indent="0">
              <a:lnSpc>
                <a:spcPct val="13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4</a:t>
            </a:r>
            <a:r>
              <a:rPr lang="zh-CN" sz="3200" b="1">
                <a:ea typeface="宋体" panose="02010600030101010101" pitchFamily="2" charset="-122"/>
              </a:rPr>
              <a:t>．明清时期，引进美洲作物近30种；美洲人民也开始接触到中国的瓷器、丝绸、茶及一些农作物；欧洲人逐渐发展出了茶、咖啡、可可的饮料文化。随着热饮的盛行，购置中国瓷制的饮具、炊具成为欧洲家庭的时尚。这表明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A</a:t>
            </a:r>
            <a:r>
              <a:rPr lang="zh-CN" sz="3200" b="1">
                <a:ea typeface="宋体" panose="02010600030101010101" pitchFamily="2" charset="-122"/>
              </a:rPr>
              <a:t>．物种实现了世界性的自由流动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	</a:t>
            </a:r>
            <a:endParaRPr lang="en-US" sz="3200" b="1">
              <a:latin typeface="Times New Roman" panose="02020603050405020304" charset="0"/>
              <a:ea typeface="宋体" panose="02010600030101010101" pitchFamily="2" charset="-122"/>
            </a:endParaRPr>
          </a:p>
          <a:p>
            <a:pPr indent="0">
              <a:lnSpc>
                <a:spcPct val="13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B</a:t>
            </a:r>
            <a:r>
              <a:rPr lang="zh-CN" sz="3200" b="1">
                <a:ea typeface="宋体" panose="02010600030101010101" pitchFamily="2" charset="-122"/>
              </a:rPr>
              <a:t>．欧洲加强了对亚美的掠夺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C</a:t>
            </a:r>
            <a:r>
              <a:rPr lang="zh-CN" sz="3200" b="1">
                <a:ea typeface="宋体" panose="02010600030101010101" pitchFamily="2" charset="-122"/>
              </a:rPr>
              <a:t>．世界各地人民的生活得到丰富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	</a:t>
            </a:r>
            <a:endParaRPr lang="en-US" sz="3200" b="1">
              <a:latin typeface="Times New Roman" panose="02020603050405020304" charset="0"/>
              <a:ea typeface="宋体" panose="02010600030101010101" pitchFamily="2" charset="-122"/>
            </a:endParaRPr>
          </a:p>
          <a:p>
            <a:pPr indent="0">
              <a:lnSpc>
                <a:spcPct val="13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D</a:t>
            </a:r>
            <a:r>
              <a:rPr lang="zh-CN" sz="3200" b="1">
                <a:ea typeface="宋体" panose="02010600030101010101" pitchFamily="2" charset="-122"/>
              </a:rPr>
              <a:t>．欧洲殖民活动加强全球联系</a:t>
            </a:r>
            <a:endParaRPr lang="zh-CN" altLang="en-US" sz="3200" b="1">
              <a:ea typeface="宋体" panose="02010600030101010101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0179050" y="2832100"/>
            <a:ext cx="1621790" cy="119888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indent="0"/>
            <a:r>
              <a:rPr lang="en-US" sz="72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charset="0"/>
                <a:ea typeface="宋体" panose="02010600030101010101" pitchFamily="2" charset="-122"/>
              </a:rPr>
              <a:t>C</a:t>
            </a:r>
            <a:endParaRPr lang="en-US" altLang="en-US" sz="7200" b="1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1" name="文本框 100"/>
          <p:cNvSpPr txBox="1"/>
          <p:nvPr/>
        </p:nvSpPr>
        <p:spPr>
          <a:xfrm>
            <a:off x="259080" y="327025"/>
            <a:ext cx="11732895" cy="431038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indent="0">
              <a:lnSpc>
                <a:spcPct val="140000"/>
              </a:lnSpc>
            </a:pPr>
            <a:r>
              <a:rPr lang="en-US" sz="2800" b="1">
                <a:latin typeface="Times New Roman" panose="02020603050405020304" charset="0"/>
                <a:ea typeface="宋体" panose="02010600030101010101" pitchFamily="2" charset="-122"/>
              </a:rPr>
              <a:t>5</a:t>
            </a:r>
            <a:r>
              <a:rPr lang="zh-CN" sz="2800" b="1">
                <a:ea typeface="宋体" panose="02010600030101010101" pitchFamily="2" charset="-122"/>
              </a:rPr>
              <a:t>．中国传统本草学一向认为辛辣食物或辛辣味有“除六腑寒冷”的功效。《清稗类钞》记载：“无椒芥不下箸也，汤则多有之。”下列关于辣椒的表述正确的是</a:t>
            </a:r>
            <a:r>
              <a:rPr lang="en-US" sz="2800" b="1">
                <a:latin typeface="Times New Roman" panose="02020603050405020304" charset="0"/>
                <a:ea typeface="宋体" panose="02010600030101010101" pitchFamily="2" charset="-122"/>
              </a:rPr>
              <a:t>A</a:t>
            </a:r>
            <a:r>
              <a:rPr lang="zh-CN" sz="2800" b="1">
                <a:ea typeface="宋体" panose="02010600030101010101" pitchFamily="2" charset="-122"/>
              </a:rPr>
              <a:t>．原产于南美洲的阿根廷</a:t>
            </a:r>
            <a:r>
              <a:rPr lang="en-US" sz="2800" b="1">
                <a:latin typeface="Times New Roman" panose="02020603050405020304" charset="0"/>
                <a:ea typeface="宋体" panose="02010600030101010101" pitchFamily="2" charset="-122"/>
              </a:rPr>
              <a:t>	</a:t>
            </a:r>
            <a:endParaRPr lang="en-US" sz="2800" b="1">
              <a:latin typeface="Times New Roman" panose="02020603050405020304" charset="0"/>
              <a:ea typeface="宋体" panose="02010600030101010101" pitchFamily="2" charset="-122"/>
            </a:endParaRPr>
          </a:p>
          <a:p>
            <a:pPr indent="0">
              <a:lnSpc>
                <a:spcPct val="140000"/>
              </a:lnSpc>
            </a:pPr>
            <a:r>
              <a:rPr lang="en-US" sz="2800" b="1">
                <a:latin typeface="Times New Roman" panose="02020603050405020304" charset="0"/>
                <a:ea typeface="宋体" panose="02010600030101010101" pitchFamily="2" charset="-122"/>
              </a:rPr>
              <a:t>B</a:t>
            </a:r>
            <a:r>
              <a:rPr lang="zh-CN" sz="2800" b="1">
                <a:ea typeface="宋体" panose="02010600030101010101" pitchFamily="2" charset="-122"/>
              </a:rPr>
              <a:t>．16世纪传到西班牙等欧洲国家</a:t>
            </a:r>
            <a:r>
              <a:rPr lang="en-US" sz="2800" b="1">
                <a:latin typeface="Times New Roman" panose="02020603050405020304" charset="0"/>
                <a:ea typeface="宋体" panose="02010600030101010101" pitchFamily="2" charset="-122"/>
              </a:rPr>
              <a:t>C</a:t>
            </a:r>
            <a:r>
              <a:rPr lang="zh-CN" sz="2800" b="1">
                <a:ea typeface="宋体" panose="02010600030101010101" pitchFamily="2" charset="-122"/>
              </a:rPr>
              <a:t>．明朝时传入中国，被称为“番椒”</a:t>
            </a:r>
            <a:r>
              <a:rPr lang="en-US" sz="2800" b="1">
                <a:latin typeface="Times New Roman" panose="02020603050405020304" charset="0"/>
                <a:ea typeface="宋体" panose="02010600030101010101" pitchFamily="2" charset="-122"/>
              </a:rPr>
              <a:t>	</a:t>
            </a:r>
            <a:endParaRPr lang="en-US" sz="2800" b="1">
              <a:latin typeface="Times New Roman" panose="02020603050405020304" charset="0"/>
              <a:ea typeface="宋体" panose="02010600030101010101" pitchFamily="2" charset="-122"/>
            </a:endParaRPr>
          </a:p>
          <a:p>
            <a:pPr indent="0">
              <a:lnSpc>
                <a:spcPct val="140000"/>
              </a:lnSpc>
            </a:pPr>
            <a:r>
              <a:rPr lang="en-US" sz="2800" b="1">
                <a:latin typeface="Times New Roman" panose="02020603050405020304" charset="0"/>
                <a:ea typeface="宋体" panose="02010600030101010101" pitchFamily="2" charset="-122"/>
              </a:rPr>
              <a:t>D</a:t>
            </a:r>
            <a:r>
              <a:rPr lang="zh-CN" sz="2800" b="1">
                <a:ea typeface="宋体" panose="02010600030101010101" pitchFamily="2" charset="-122"/>
              </a:rPr>
              <a:t>．传入中国后，流行于山东、山西地区</a:t>
            </a:r>
            <a:endParaRPr lang="zh-CN" altLang="en-US" sz="2800" b="1">
              <a:ea typeface="宋体" panose="02010600030101010101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10311765" y="1529715"/>
            <a:ext cx="1431925" cy="156845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indent="0"/>
            <a:r>
              <a:rPr lang="en-US" sz="96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charset="0"/>
                <a:ea typeface="宋体" panose="02010600030101010101" pitchFamily="2" charset="-122"/>
              </a:rPr>
              <a:t>C</a:t>
            </a:r>
            <a:endParaRPr lang="en-US" altLang="en-US" sz="9600" b="1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1" name="文本框 100"/>
          <p:cNvSpPr txBox="1"/>
          <p:nvPr/>
        </p:nvSpPr>
        <p:spPr>
          <a:xfrm>
            <a:off x="302895" y="114300"/>
            <a:ext cx="11732895" cy="585089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indent="0">
              <a:lnSpc>
                <a:spcPct val="13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6</a:t>
            </a:r>
            <a:r>
              <a:rPr lang="zh-CN" sz="3200" b="1">
                <a:ea typeface="宋体" panose="02010600030101010101" pitchFamily="2" charset="-122"/>
              </a:rPr>
              <a:t>．水稻在16世纪晚期被引入巴拿马，17世纪晚期被引入南卡罗来纳，从而使得这两个地区分别成为西班牙和英国这两个帝国的谷仓。在加勒比海大部分地区，水稻成为传统饮食的一部分，尤其是在英国人引进的印度劳工的居住地，或西非奴隶集中居住的地方。据此可知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A</a:t>
            </a:r>
            <a:r>
              <a:rPr lang="zh-CN" sz="3200" b="1">
                <a:ea typeface="宋体" panose="02010600030101010101" pitchFamily="2" charset="-122"/>
              </a:rPr>
              <a:t>．西、英在美洲竞争激烈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	</a:t>
            </a:r>
            <a:endParaRPr lang="en-US" sz="3200" b="1">
              <a:latin typeface="Times New Roman" panose="02020603050405020304" charset="0"/>
              <a:ea typeface="宋体" panose="02010600030101010101" pitchFamily="2" charset="-122"/>
            </a:endParaRPr>
          </a:p>
          <a:p>
            <a:pPr indent="0">
              <a:lnSpc>
                <a:spcPct val="13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B</a:t>
            </a:r>
            <a:r>
              <a:rPr lang="zh-CN" sz="3200" b="1">
                <a:ea typeface="宋体" panose="02010600030101010101" pitchFamily="2" charset="-122"/>
              </a:rPr>
              <a:t>．拉美人民的主食结构发生改变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C</a:t>
            </a:r>
            <a:r>
              <a:rPr lang="zh-CN" sz="3200" b="1">
                <a:ea typeface="宋体" panose="02010600030101010101" pitchFamily="2" charset="-122"/>
              </a:rPr>
              <a:t>．殖民活动影响作物分布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	</a:t>
            </a:r>
            <a:endParaRPr lang="en-US" sz="3200" b="1">
              <a:latin typeface="Times New Roman" panose="02020603050405020304" charset="0"/>
              <a:ea typeface="宋体" panose="02010600030101010101" pitchFamily="2" charset="-122"/>
            </a:endParaRPr>
          </a:p>
          <a:p>
            <a:pPr indent="0">
              <a:lnSpc>
                <a:spcPct val="13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D</a:t>
            </a:r>
            <a:r>
              <a:rPr lang="zh-CN" sz="3200" b="1">
                <a:ea typeface="宋体" panose="02010600030101010101" pitchFamily="2" charset="-122"/>
              </a:rPr>
              <a:t>．拉美成为西、英的原材料提供地</a:t>
            </a:r>
            <a:endParaRPr lang="zh-CN" altLang="en-US" sz="3200" b="1">
              <a:ea typeface="宋体" panose="02010600030101010101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8640445" y="3258185"/>
            <a:ext cx="1079500" cy="101473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indent="0"/>
            <a:r>
              <a:rPr lang="en-US" sz="60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charset="0"/>
                <a:ea typeface="宋体" panose="02010600030101010101" pitchFamily="2" charset="-122"/>
              </a:rPr>
              <a:t>C</a:t>
            </a:r>
            <a:endParaRPr lang="en-US" altLang="en-US" sz="6000" b="1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ags/tag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3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3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4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205176"/>
</p:tagLst>
</file>

<file path=ppt/tags/tag5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205176"/>
</p:tagLst>
</file>

<file path=ppt/tags/tag5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2.xml><?xml version="1.0" encoding="utf-8"?>
<p:tagLst xmlns:p="http://schemas.openxmlformats.org/presentationml/2006/main">
  <p:tag name="KSO_WM_TEMPLATE_THUMBS_INDEX" val="1、4、7、12、13、14、15、16、17、18、20、24、25、28、33、36、40、43、44"/>
  <p:tag name="KSO_WM_TEMPLATE_SUBCATEGORY" val="19"/>
  <p:tag name="KSO_WM_TAG_VERSION" val="1.0"/>
  <p:tag name="KSO_WM_BEAUTIFY_FLAG" val="#wm#"/>
  <p:tag name="KSO_WM_TEMPLATE_CATEGORY" val="custom"/>
  <p:tag name="KSO_WM_TEMPLATE_INDEX" val="20205176"/>
  <p:tag name="KSO_WM_TEMPLATE_MASTER_TYPE" val="0"/>
  <p:tag name="KSO_WM_TEMPLATE_COLOR_TYPE" val="1"/>
  <p:tag name="KSO_WM_UNIT_SHOW_EDIT_AREA_INDICATION" val="1"/>
</p:tagLst>
</file>

<file path=ppt/tags/tag63.xml><?xml version="1.0" encoding="utf-8"?>
<p:tagLst xmlns:p="http://schemas.openxmlformats.org/presentationml/2006/main">
  <p:tag name="KSO_WM_UNIT_ISCONTENTSTITLE" val="0"/>
  <p:tag name="KSO_WM_UNIT_ISNUMDGMTITLE" val="0"/>
  <p:tag name="KSO_WM_UNIT_PRESET_TEXT" val="空白演示"/>
  <p:tag name="KSO_WM_UNIT_NOCLEAR" val="0"/>
  <p:tag name="KSO_WM_UNIT_SHOW_EDIT_AREA_INDICATION" val="1"/>
  <p:tag name="KSO_WM_UNIT_VALUE" val="28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custom20205176_1*a*1"/>
  <p:tag name="KSO_WM_TEMPLATE_CATEGORY" val="custom"/>
  <p:tag name="KSO_WM_TEMPLATE_INDEX" val="20205176"/>
  <p:tag name="KSO_WM_UNIT_LAYERLEVEL" val="1"/>
  <p:tag name="KSO_WM_TAG_VERSION" val="1.0"/>
  <p:tag name="KSO_WM_BEAUTIFY_FLAG" val="#wm#"/>
</p:tagLst>
</file>

<file path=ppt/tags/tag64.xml><?xml version="1.0" encoding="utf-8"?>
<p:tagLst xmlns:p="http://schemas.openxmlformats.org/presentationml/2006/main">
  <p:tag name="KSO_WM_SLIDE_ID" val="custom20205176_1"/>
  <p:tag name="KSO_WM_TEMPLATE_SUBCATEGORY" val="19"/>
  <p:tag name="KSO_WM_TEMPLATE_MASTER_TYPE" val="0"/>
  <p:tag name="KSO_WM_TEMPLATE_COLOR_TYPE" val="1"/>
  <p:tag name="KSO_WM_SLIDE_TYPE" val="title"/>
  <p:tag name="KSO_WM_SLIDE_SUBTYPE" val="defaultBlank"/>
  <p:tag name="KSO_WM_SLIDE_ITEM_CNT" val="0"/>
  <p:tag name="KSO_WM_SLIDE_INDEX" val="1"/>
  <p:tag name="KSO_WM_TAG_VERSION" val="1.0"/>
  <p:tag name="KSO_WM_BEAUTIFY_FLAG" val="#wm#"/>
  <p:tag name="KSO_WM_TEMPLATE_CATEGORY" val="custom"/>
  <p:tag name="KSO_WM_TEMPLATE_INDEX" val="20205176"/>
  <p:tag name="KSO_WM_SLIDE_LAYOUT" val="a_b"/>
  <p:tag name="KSO_WM_SLIDE_LAYOUT_CNT" val="1_1"/>
  <p:tag name="KSO_WM_UNIT_SHOW_EDIT_AREA_INDICATION" val="1"/>
  <p:tag name="KSO_WM_TEMPLATE_THUMBS_INDEX" val="1、4、7、12、13、14、15、16、17、18、20、24、25、28、33、36、40、43、44"/>
</p:tagLst>
</file>

<file path=ppt/tags/tag65.xml><?xml version="1.0" encoding="utf-8"?>
<p:tagLst xmlns:p="http://schemas.openxmlformats.org/presentationml/2006/main">
  <p:tag name="AS_UNIQUEID" val="329"/>
</p:tagLst>
</file>

<file path=ppt/tags/tag66.xml><?xml version="1.0" encoding="utf-8"?>
<p:tagLst xmlns:p="http://schemas.openxmlformats.org/presentationml/2006/main">
  <p:tag name="AS_UNIQUEID" val="10"/>
</p:tagLst>
</file>

<file path=ppt/tags/tag67.xml><?xml version="1.0" encoding="utf-8"?>
<p:tagLst xmlns:p="http://schemas.openxmlformats.org/presentationml/2006/main">
  <p:tag name="AS_UNIQUEID" val="11"/>
</p:tagLst>
</file>

<file path=ppt/tags/tag68.xml><?xml version="1.0" encoding="utf-8"?>
<p:tagLst xmlns:p="http://schemas.openxmlformats.org/presentationml/2006/main">
  <p:tag name="AS_UNIQUEID" val="12"/>
</p:tagLst>
</file>

<file path=ppt/tags/tag69.xml><?xml version="1.0" encoding="utf-8"?>
<p:tagLst xmlns:p="http://schemas.openxmlformats.org/presentationml/2006/main">
  <p:tag name="AS_UNIQUEID" val="13"/>
</p:tagLst>
</file>

<file path=ppt/tags/tag70.xml><?xml version="1.0" encoding="utf-8"?>
<p:tagLst xmlns:p="http://schemas.openxmlformats.org/presentationml/2006/main">
  <p:tag name="AS_UNIQUEID" val="33"/>
</p:tagLst>
</file>

<file path=ppt/tags/tag71.xml><?xml version="1.0" encoding="utf-8"?>
<p:tagLst xmlns:p="http://schemas.openxmlformats.org/presentationml/2006/main">
  <p:tag name="AS_UNIQUEID" val="39"/>
</p:tagLst>
</file>

<file path=ppt/tags/tag72.xml><?xml version="1.0" encoding="utf-8"?>
<p:tagLst xmlns:p="http://schemas.openxmlformats.org/presentationml/2006/main">
  <p:tag name="AS_UNIQUEID" val="41"/>
</p:tagLst>
</file>

<file path=ppt/tags/tag73.xml><?xml version="1.0" encoding="utf-8"?>
<p:tagLst xmlns:p="http://schemas.openxmlformats.org/presentationml/2006/main">
  <p:tag name="AS_UNIQUEID" val="44"/>
</p:tagLst>
</file>

<file path=ppt/tags/tag74.xml><?xml version="1.0" encoding="utf-8"?>
<p:tagLst xmlns:p="http://schemas.openxmlformats.org/presentationml/2006/main">
  <p:tag name="AS_UNIQUEID" val="40"/>
</p:tagLst>
</file>

<file path=ppt/tags/tag75.xml><?xml version="1.0" encoding="utf-8"?>
<p:tagLst xmlns:p="http://schemas.openxmlformats.org/presentationml/2006/main">
  <p:tag name="AS_UNIQUEID" val="228"/>
  <p:tag name="KSO_WM_UNIT_TABLE_BEAUTIFY" val="smartTable{bfb52233-6026-49e9-b647-3c8edf488c5f}"/>
</p:tagLst>
</file>

<file path=ppt/tags/tag76.xml><?xml version="1.0" encoding="utf-8"?>
<p:tagLst xmlns:p="http://schemas.openxmlformats.org/presentationml/2006/main">
  <p:tag name="AS_UNIQUEID" val="51"/>
</p:tagLst>
</file>

<file path=ppt/tags/tag77.xml><?xml version="1.0" encoding="utf-8"?>
<p:tagLst xmlns:p="http://schemas.openxmlformats.org/presentationml/2006/main">
  <p:tag name="AS_UNIQUEID" val="365"/>
</p:tagLst>
</file>

<file path=ppt/tags/tag78.xml><?xml version="1.0" encoding="utf-8"?>
<p:tagLst xmlns:p="http://schemas.openxmlformats.org/presentationml/2006/main">
  <p:tag name="AS_UNIQUEID" val="366"/>
</p:tagLst>
</file>

<file path=ppt/tags/tag79.xml><?xml version="1.0" encoding="utf-8"?>
<p:tagLst xmlns:p="http://schemas.openxmlformats.org/presentationml/2006/main">
  <p:tag name="AS_UNIQUEID" val="367"/>
</p:tagLst>
</file>

<file path=ppt/theme/theme1.xml><?xml version="1.0" encoding="utf-8"?>
<a:theme xmlns:a="http://schemas.openxmlformats.org/drawingml/2006/main" name="Office 主题​​">
  <a:themeElements>
    <a:clrScheme name="新版空白演示配色">
      <a:dk1>
        <a:srgbClr val="000000"/>
      </a:dk1>
      <a:lt1>
        <a:srgbClr val="FFFFFF"/>
      </a:lt1>
      <a:dk2>
        <a:srgbClr val="0F1423"/>
      </a:dk2>
      <a:lt2>
        <a:srgbClr val="FFFFFF"/>
      </a:lt2>
      <a:accent1>
        <a:srgbClr val="6096E6"/>
      </a:accent1>
      <a:accent2>
        <a:srgbClr val="58B6E5"/>
      </a:accent2>
      <a:accent3>
        <a:srgbClr val="56CA95"/>
      </a:accent3>
      <a:accent4>
        <a:srgbClr val="FFBA55"/>
      </a:accent4>
      <a:accent5>
        <a:srgbClr val="F18870"/>
      </a:accent5>
      <a:accent6>
        <a:srgbClr val="EC5F74"/>
      </a:accent6>
      <a:hlink>
        <a:srgbClr val="0563C1"/>
      </a:hlink>
      <a:folHlink>
        <a:srgbClr val="954D72"/>
      </a:folHlink>
    </a:clrScheme>
    <a:fontScheme name="自定义 9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2578</Words>
  <Application>WPS 演示</Application>
  <PresentationFormat>宽屏</PresentationFormat>
  <Paragraphs>235</Paragraphs>
  <Slides>15</Slides>
  <Notes>4</Notes>
  <HiddenSlides>0</HiddenSlides>
  <MMClips>0</MMClips>
  <ScaleCrop>false</ScaleCrop>
  <HeadingPairs>
    <vt:vector size="6" baseType="variant">
      <vt:variant>
        <vt:lpstr>已用的字体</vt:lpstr>
      </vt:variant>
      <vt:variant>
        <vt:i4>11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15</vt:i4>
      </vt:variant>
    </vt:vector>
  </HeadingPairs>
  <TitlesOfParts>
    <vt:vector size="27" baseType="lpstr">
      <vt:lpstr>Arial</vt:lpstr>
      <vt:lpstr>宋体</vt:lpstr>
      <vt:lpstr>Wingdings</vt:lpstr>
      <vt:lpstr>微软雅黑</vt:lpstr>
      <vt:lpstr>Wingdings</vt:lpstr>
      <vt:lpstr>Arial Unicode MS</vt:lpstr>
      <vt:lpstr>Calibri</vt:lpstr>
      <vt:lpstr>楷体</vt:lpstr>
      <vt:lpstr>黑体</vt:lpstr>
      <vt:lpstr>Times New Roman</vt:lpstr>
      <vt:lpstr>等线</vt:lpstr>
      <vt:lpstr>Office 主题​​</vt:lpstr>
      <vt:lpstr>空白演示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  课堂小结：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dcterms:created xsi:type="dcterms:W3CDTF">2019-06-19T02:08:00Z</dcterms:created>
  <dcterms:modified xsi:type="dcterms:W3CDTF">2020-10-27T01:50:51Z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2052-11.1.0.9999</vt:lpwstr>
  </property>
</Properties>
</file>