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media1.wav" ContentType="audio/wav"/>
  <Override PartName="/ppt/media/media2.wav" ContentType="audio/wav"/>
  <Override PartName="/ppt/media/media3.wav" ContentType="audio/x-wav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notesMasterIdLst>
    <p:notesMasterId r:id="rId2"/>
  </p:notesMasterIdLst>
  <p:sldIdLst>
    <p:sldId id="258" r:id="rId3"/>
    <p:sldId id="256" r:id="rId4"/>
    <p:sldId id="257" r:id="rId5"/>
    <p:sldId id="259" r:id="rId6"/>
    <p:sldId id="268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260" r:id="rId29"/>
    <p:sldId id="290" r:id="rId30"/>
    <p:sldId id="291" r:id="rId31"/>
    <p:sldId id="292" r:id="rId32"/>
    <p:sldId id="293" r:id="rId33"/>
    <p:sldId id="294" r:id="rId34"/>
    <p:sldId id="295" r:id="rId35"/>
    <p:sldId id="296" r:id="rId36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89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tags" Target="tags/tag2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2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0D7508-5B97-4C6A-BC47-F257E9637C29}" type="datetimeFigureOut">
              <a:rPr lang="zh-CN" altLang="en-US" smtClean="0"/>
              <a:t>2020/10/9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AA421-E2EF-49D4-9DFF-1C100D384C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490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>
                <a:sym typeface="+mn-ea"/>
              </a:rPr>
              <a:t>1.老子：大道无形，道在口中</a:t>
            </a:r>
            <a:r>
              <a:rPr lang="zh-CN" altLang="en-US">
                <a:sym typeface="+mn-ea"/>
              </a:rPr>
              <a:t>。</a:t>
            </a:r>
            <a:r>
              <a:rPr lang="en-US" altLang="zh-CN">
                <a:sym typeface="+mn-ea"/>
              </a:rPr>
              <a:t>老子求学于商容，有一次商容生病的时候，老子去探望顺便求教。商容静默良久，见老子确实有心求学，便问他：“人是先有牙齿，还是先有舌头？” 老子回答说：“先有舌头，因为人一出生就有舌头了，牙齿是后来长出来的。”这时候商容张开嘴巴，问：“你看我的牙齿还在吗？”老子说：“已经掉光了。”又问：“舌头呢？”老子说：“还在。”商容说：“你知道为什么牙齿晚生而早落吗？因为它过于刚强。而舌头为什么得以长存呢？因为它柔软。这个道理不仅对牙齿如此，天下万物万事也都如此啊！”这就是老子常对弟子们说的“满齿不存，舌头犹在”的故事。</a:t>
            </a:r>
            <a:endParaRPr lang="en-US" altLang="zh-CN"/>
          </a:p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4357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>
                <a:sym typeface="+mn-ea"/>
              </a:rPr>
              <a:t>孔子说:"庄重、宽厚、诚实、勤敏、慈惠，庄重就不会受侮辱，宽厚就会得到拥护，诚实就会受到重用，勤敏就会获得成功，慈惠就会有本钱使用人。"</a:t>
            </a:r>
            <a:r>
              <a:rPr lang="en-US" altLang="zh-CN">
                <a:sym typeface="+mn-ea"/>
              </a:rPr>
              <a:t>2.</a:t>
            </a:r>
            <a:r>
              <a:rPr lang="zh-CN" altLang="en-US">
                <a:solidFill>
                  <a:schemeClr val="bg1"/>
                </a:solidFill>
                <a:sym typeface="+mn-ea"/>
              </a:rPr>
              <a:t>所谓仁，就是自己要立足，也让别人立足；自己要通达，也让别人通达。 在自己谋求生存发展的同时,也要帮助他人生存发展,不能只为了满足自己的欲望而忽视了他人。</a:t>
            </a:r>
            <a:endParaRPr lang="zh-CN" altLang="en-US">
              <a:solidFill>
                <a:schemeClr val="bg1"/>
              </a:solidFill>
            </a:endParaRPr>
          </a:p>
          <a:p>
            <a:endParaRPr lang="zh-CN" altLang="en-US">
              <a:solidFill>
                <a:schemeClr val="tx1"/>
              </a:solidFill>
            </a:endParaRPr>
          </a:p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87403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【译文】孔子说:“(周君)以道德教化来治理政事,就会像北极星那样,自己居于一定的方位,而群星都会环绕在它的周围.”【译文】孔子说:”用政令来治理百姓,用刑法来整顿他们,老百姓只求能免于犯罪受惩罚,却没有廉耻之心;用道德引导百姓,用礼制去同化他们,百姓不仅会有羞耻之心,而且有归服之心.”</a:t>
            </a:r>
          </a:p>
        </p:txBody>
      </p:sp>
    </p:spTree>
    <p:extLst>
      <p:ext uri="{BB962C8B-B14F-4D97-AF65-F5344CB8AC3E}">
        <p14:creationId xmlns:p14="http://schemas.microsoft.com/office/powerpoint/2010/main" val="1053371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AA421-E2EF-49D4-9DFF-1C100D384CF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14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/>
              <a:t>原理：唯物史观的社会存在决定社会意识的原理。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7BCD1-E932-4FFA-A9A9-A366A6D95FB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124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6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276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8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28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858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0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30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876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2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32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65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4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34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407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6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36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316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8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638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4654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jpeg" /><Relationship Id="rId5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audio" Target="../media/media1.wav" /><Relationship Id="rId4" Type="http://schemas.openxmlformats.org/officeDocument/2006/relationships/audio" Target="../media/media2.wav" /><Relationship Id="rId5" Type="http://schemas.openxmlformats.org/officeDocument/2006/relationships/image" Target="../media/image8.png" /><Relationship Id="rId6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3.wav" /><Relationship Id="rId3" Type="http://schemas.openxmlformats.org/officeDocument/2006/relationships/audio" Target="../media/media2.wav" /><Relationship Id="rId4" Type="http://schemas.openxmlformats.org/officeDocument/2006/relationships/image" Target="../media/image10.emf" /><Relationship Id="rId5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audio" Target="../media/media1.wav" /><Relationship Id="rId4" Type="http://schemas.openxmlformats.org/officeDocument/2006/relationships/audio" Target="../media/media2.wav" /><Relationship Id="rId5" Type="http://schemas.openxmlformats.org/officeDocument/2006/relationships/image" Target="../media/image12.png" /><Relationship Id="rId6" Type="http://schemas.openxmlformats.org/officeDocument/2006/relationships/image" Target="../media/image13.png" /><Relationship Id="rId7" Type="http://schemas.openxmlformats.org/officeDocument/2006/relationships/image" Target="../media/image1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Relationship Id="rId4" Type="http://schemas.openxmlformats.org/officeDocument/2006/relationships/image" Target="../media/image12.png" /><Relationship Id="rId5" Type="http://schemas.openxmlformats.org/officeDocument/2006/relationships/tags" Target="../tags/tag1.xml" /><Relationship Id="rId6" Type="http://schemas.openxmlformats.org/officeDocument/2006/relationships/image" Target="../media/image15.png" /><Relationship Id="rId7" Type="http://schemas.openxmlformats.org/officeDocument/2006/relationships/image" Target="../media/image16.png" /><Relationship Id="rId8" Type="http://schemas.openxmlformats.org/officeDocument/2006/relationships/image" Target="../media/image17.png" /><Relationship Id="rId9" Type="http://schemas.openxmlformats.org/officeDocument/2006/relationships/image" Target="../media/image1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2.wav" /><Relationship Id="rId3" Type="http://schemas.openxmlformats.org/officeDocument/2006/relationships/audio" Target="../media/media1.wav" /><Relationship Id="rId4" Type="http://schemas.openxmlformats.org/officeDocument/2006/relationships/image" Target="../media/image12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audio" Target="../media/media2.wav" /><Relationship Id="rId4" Type="http://schemas.openxmlformats.org/officeDocument/2006/relationships/audio" Target="../media/media1.wav" /><Relationship Id="rId5" Type="http://schemas.openxmlformats.org/officeDocument/2006/relationships/image" Target="../media/image21.png" /><Relationship Id="rId6" Type="http://schemas.openxmlformats.org/officeDocument/2006/relationships/image" Target="../media/image2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2.wav" /><Relationship Id="rId3" Type="http://schemas.openxmlformats.org/officeDocument/2006/relationships/audio" Target="../media/media1.wav" /><Relationship Id="rId4" Type="http://schemas.openxmlformats.org/officeDocument/2006/relationships/image" Target="../media/image12.png" /><Relationship Id="rId5" Type="http://schemas.openxmlformats.org/officeDocument/2006/relationships/image" Target="../media/image23.jpeg" /><Relationship Id="rId6" Type="http://schemas.openxmlformats.org/officeDocument/2006/relationships/image" Target="../media/image24.png" /><Relationship Id="rId7" Type="http://schemas.openxmlformats.org/officeDocument/2006/relationships/image" Target="../media/image25.png" /><Relationship Id="rId8" Type="http://schemas.openxmlformats.org/officeDocument/2006/relationships/image" Target="../media/image26.png" /><Relationship Id="rId9" Type="http://schemas.openxmlformats.org/officeDocument/2006/relationships/image" Target="../media/image2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3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audio" Target="../media/media2.wav" /><Relationship Id="rId4" Type="http://schemas.openxmlformats.org/officeDocument/2006/relationships/audio" Target="../media/media1.wav" /><Relationship Id="rId5" Type="http://schemas.openxmlformats.org/officeDocument/2006/relationships/image" Target="../media/image35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8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3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52400" y="228600"/>
            <a:ext cx="24737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导入新课</a:t>
            </a:r>
            <a:endParaRPr lang="zh-CN" altLang="en-US" sz="4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文本框 2"/>
          <p:cNvSpPr txBox="1"/>
          <p:nvPr/>
        </p:nvSpPr>
        <p:spPr>
          <a:xfrm>
            <a:off x="4343400" y="1524000"/>
            <a:ext cx="4800600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 smtClean="0">
                <a:solidFill>
                  <a:srgbClr val="2E16E8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你知道塞翁失马的故事吗？</a:t>
            </a:r>
            <a:endParaRPr lang="zh-CN" altLang="en-US" sz="4000" b="1">
              <a:solidFill>
                <a:srgbClr val="2E16E8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3919478"/>
            <a:ext cx="9144000" cy="286232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从前，在边塞有父子俩靠放牧马匹为生。这天有匹骏马忽然逃跑了，儿子怎么追也没追上。父亲安慰儿子说：</a:t>
            </a:r>
            <a:r>
              <a:rPr lang="en-US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我们养马人，失掉马匹是常有的事。也许它还会回来呢！</a:t>
            </a:r>
            <a:r>
              <a:rPr lang="en-US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过了一段日子，那匹失去的骏马竟带回来一大群马。儿子高兴极了，父亲倒没有太大的惊喜。他对儿子说：</a:t>
            </a:r>
            <a:r>
              <a:rPr lang="en-US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这件事确实意外。不过，世事祸福无常，很难预料。</a:t>
            </a:r>
            <a:r>
              <a:rPr lang="en-US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”</a:t>
            </a:r>
            <a:endParaRPr lang="zh-CN" altLang="zh-CN" sz="2000" b="1" smtClean="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有一天，儿子在驯马时，一不小心，竟从马上掉了下来，把一条腿摔断了。父亲又说：“驯马的人，难免会被摔着。如果你能吸取教训，日后会有益处。”</a:t>
            </a:r>
          </a:p>
          <a:p>
            <a:r>
              <a:rPr lang="zh-CN" altLang="zh-CN" sz="2000" b="1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正在这时，其他年轻人全被抓去打仗，全都战死沙场。儿子因腿骨折，免去了从军，因而保住了性命。对他来说，这算是因祸而得福了。</a:t>
            </a:r>
            <a:endParaRPr lang="zh-CN" altLang="zh-CN" sz="2000" b="1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2770" name="AutoShape 2" descr="æåè½¦æ¯è°åæç å¸åè½¦çå·¥ä½åç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" y="1066800"/>
            <a:ext cx="3429000" cy="2575494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62000" y="1905000"/>
            <a:ext cx="7338446" cy="83099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/>
            <a:r>
              <a:rPr lang="zh-CN" altLang="en-US" sz="4800" b="1" strike="noStrike" spc="50" noProof="1" smtClean="0">
                <a:ln w="11430"/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第</a:t>
            </a:r>
            <a:r>
              <a:rPr lang="en-US" altLang="zh-CN" sz="4800" b="1" strike="noStrike" spc="50" noProof="1" smtClean="0">
                <a:ln w="11430"/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8</a:t>
            </a:r>
            <a:r>
              <a:rPr lang="zh-CN" altLang="en-US" sz="4800" b="1" strike="noStrike" spc="50" noProof="1" smtClean="0">
                <a:ln w="11430"/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课  百家争鸣</a:t>
            </a:r>
            <a:endParaRPr lang="zh-CN" altLang="zh-CN" sz="4800" b="1" strike="noStrike" spc="50" noProof="1">
              <a:ln w="11430"/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/>
              <a:latin typeface="楷体" pitchFamily="49" charset="-122"/>
              <a:ea typeface="楷体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9600" y="609600"/>
            <a:ext cx="8001000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lvl="0" algn="ctr"/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黑体" panose="02010609060101010101" pitchFamily="49" charset="-122"/>
              </a:rPr>
              <a:t>第二单元　夏商周时期： 早期国家的产生与社会变革</a:t>
            </a:r>
            <a:endParaRPr lang="zh-CN" altLang="en-US" sz="3200" b="1">
              <a:latin typeface="楷体" pitchFamily="49" charset="-122"/>
              <a:ea typeface="楷体" pitchFamily="49" charset="-122"/>
              <a:cs typeface="黑体" panose="02010609060101010101" pitchFamily="49" charset="-122"/>
            </a:endParaRPr>
          </a:p>
        </p:txBody>
      </p:sp>
      <p:pic>
        <p:nvPicPr>
          <p:cNvPr id="9" name="Picture 4" descr=" "/>
          <p:cNvPicPr>
            <a:picLocks noChangeAspect="1" noChangeArrowheads="1"/>
          </p:cNvPicPr>
          <p:nvPr/>
        </p:nvPicPr>
        <p:blipFill>
          <a:blip r:embed="rId2"/>
          <a:srcRect l="29660" r="58228" b="28198"/>
          <a:stretch>
            <a:fillRect/>
          </a:stretch>
        </p:blipFill>
        <p:spPr bwMode="auto">
          <a:xfrm>
            <a:off x="517474" y="4374027"/>
            <a:ext cx="1254176" cy="158862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" name="Picture 8" descr=" "/>
          <p:cNvPicPr>
            <a:picLocks noChangeAspect="1" noChangeArrowheads="1"/>
          </p:cNvPicPr>
          <p:nvPr/>
        </p:nvPicPr>
        <p:blipFill>
          <a:blip r:embed="rId2"/>
          <a:srcRect l="65256" t="3590" r="22668" b="28198"/>
          <a:stretch>
            <a:fillRect/>
          </a:stretch>
        </p:blipFill>
        <p:spPr bwMode="auto">
          <a:xfrm>
            <a:off x="2133600" y="4648200"/>
            <a:ext cx="1244886" cy="157004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" name="Picture 10" descr=" "/>
          <p:cNvPicPr>
            <a:picLocks noChangeAspect="1" noChangeArrowheads="1"/>
          </p:cNvPicPr>
          <p:nvPr/>
        </p:nvPicPr>
        <p:blipFill>
          <a:blip r:embed="rId2"/>
          <a:srcRect l="78136" r="11394" b="28198"/>
          <a:stretch>
            <a:fillRect/>
          </a:stretch>
        </p:blipFill>
        <p:spPr bwMode="auto">
          <a:xfrm>
            <a:off x="4114800" y="4572000"/>
            <a:ext cx="1077662" cy="1665266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2" name="Picture 17"/>
          <p:cNvPicPr>
            <a:picLocks noChangeAspect="1" noChangeArrowheads="1"/>
          </p:cNvPicPr>
          <p:nvPr/>
        </p:nvPicPr>
        <p:blipFill>
          <a:blip r:embed="rId3">
            <a:lum bright="18000" contrast="24000"/>
          </a:blip>
          <a:srcRect l="10248" t="8624" r="81873" b="65213"/>
          <a:stretch>
            <a:fillRect/>
          </a:stretch>
        </p:blipFill>
        <p:spPr bwMode="auto">
          <a:xfrm>
            <a:off x="2743200" y="3048000"/>
            <a:ext cx="1444625" cy="150268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3" name="Picture 3" descr=" "/>
          <p:cNvPicPr>
            <a:picLocks noChangeAspect="1" noChangeArrowheads="1"/>
          </p:cNvPicPr>
          <p:nvPr/>
        </p:nvPicPr>
        <p:blipFill>
          <a:blip r:embed="rId2"/>
          <a:srcRect l="18140" r="70125" b="28198"/>
          <a:stretch>
            <a:fillRect/>
          </a:stretch>
        </p:blipFill>
        <p:spPr bwMode="auto">
          <a:xfrm>
            <a:off x="6477000" y="4495800"/>
            <a:ext cx="1184500" cy="186500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4" name="图片 1073744030" descr=" "/>
          <p:cNvPicPr>
            <a:picLocks noChangeAspect="1" noChangeArrowheads="1"/>
          </p:cNvPicPr>
          <p:nvPr/>
        </p:nvPicPr>
        <p:blipFill>
          <a:blip r:embed="rId2"/>
          <a:srcRect l="88608" r="85" b="28198"/>
          <a:stretch>
            <a:fillRect/>
          </a:stretch>
        </p:blipFill>
        <p:spPr bwMode="auto">
          <a:xfrm>
            <a:off x="7010400" y="2362200"/>
            <a:ext cx="1583978" cy="202990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5" name="图片 1073744025" descr=" 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33400" y="2743200"/>
            <a:ext cx="1177531" cy="173029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" name="图片 -2147482291" descr=" 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876800" y="3352800"/>
            <a:ext cx="1028890" cy="987083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590800" y="0"/>
            <a:ext cx="2993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学习目标</a:t>
            </a:r>
            <a:endParaRPr lang="zh-CN" altLang="en-US" sz="5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04800" y="1008757"/>
            <a:ext cx="8534400" cy="60016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1.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知道儒家、道家、墨家、法家等诸子百家的代表人物及主要观点。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2.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通过概念阐释、材料研读，理解和认知各派学说的主要观点；通过观点比较和阶级分析法，掌握各派学说观点的差异及其阶级立场。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3.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弘扬百家争鸣中大胆思考、自由讨论的学术传统，培养追求真理的科学精神和创新意识。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z="3200" b="1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学习重点：孔子和儒家学说；百家争鸣。</a:t>
            </a:r>
            <a:endParaRPr lang="en-US" altLang="zh-CN" sz="3200" b="1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学习难点：理解“百家争鸣”对后世的深远影响。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楷体" pitchFamily="49" charset="-122"/>
                <a:ea typeface="楷体" pitchFamily="49" charset="-122"/>
                <a:cs typeface="Times New Roman" pitchFamily="18" charset="0"/>
              </a:rPr>
              <a:t> </a:t>
            </a:r>
            <a:endParaRPr kumimoji="0" lang="zh-CN" altLang="en-US" sz="4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609600" y="1295400"/>
            <a:ext cx="8077201" cy="4524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．老子是哪一学派的创始人？其主张有哪些？</a:t>
            </a:r>
          </a:p>
          <a:p>
            <a:r>
              <a:rPr lang="en-US" altLang="zh-CN" sz="3200" b="1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．孔子是哪一学派的创始人？其思想和教育成就有哪些？</a:t>
            </a:r>
          </a:p>
          <a:p>
            <a:r>
              <a:rPr lang="en-US" altLang="zh-CN" sz="3200" b="1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．“诸子百家”影响最大的学派有哪些？其主要代表人物各是谁？他们有哪些著名的主张？</a:t>
            </a:r>
          </a:p>
          <a:p>
            <a:r>
              <a:rPr lang="en-US" altLang="zh-CN" sz="3200" b="1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．“百家争鸣”形成的原因和影响各是什么？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24737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自学导读</a:t>
            </a:r>
            <a:endParaRPr lang="zh-CN" altLang="en-US" sz="4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3" name="TextBox 5" hidden="1"/>
          <p:cNvSpPr txBox="1"/>
          <p:nvPr/>
        </p:nvSpPr>
        <p:spPr>
          <a:xfrm>
            <a:off x="1939925" y="1954213"/>
            <a:ext cx="194310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</a:p>
        </p:txBody>
      </p:sp>
      <p:sp>
        <p:nvSpPr>
          <p:cNvPr id="5124" name="矩形 6" hidden="1"/>
          <p:cNvSpPr/>
          <p:nvPr/>
        </p:nvSpPr>
        <p:spPr>
          <a:xfrm>
            <a:off x="1939925" y="3025775"/>
            <a:ext cx="1471613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</a:p>
        </p:txBody>
      </p:sp>
      <p:sp>
        <p:nvSpPr>
          <p:cNvPr id="5125" name="矩形 7" hidden="1"/>
          <p:cNvSpPr/>
          <p:nvPr/>
        </p:nvSpPr>
        <p:spPr>
          <a:xfrm>
            <a:off x="2011363" y="4240213"/>
            <a:ext cx="147161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</a:p>
        </p:txBody>
      </p:sp>
      <p:sp>
        <p:nvSpPr>
          <p:cNvPr id="5126" name="矩形 8" hidden="1"/>
          <p:cNvSpPr/>
          <p:nvPr/>
        </p:nvSpPr>
        <p:spPr>
          <a:xfrm>
            <a:off x="2011363" y="5526088"/>
            <a:ext cx="147161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点击添加文本</a:t>
            </a: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228600" y="228600"/>
            <a:ext cx="1881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一、老子</a:t>
            </a:r>
          </a:p>
        </p:txBody>
      </p:sp>
      <p:sp>
        <p:nvSpPr>
          <p:cNvPr id="13" name="TextBox 2"/>
          <p:cNvSpPr>
            <a:spLocks noChangeArrowheads="1"/>
          </p:cNvSpPr>
          <p:nvPr/>
        </p:nvSpPr>
        <p:spPr bwMode="auto">
          <a:xfrm>
            <a:off x="1962150" y="1357313"/>
            <a:ext cx="5219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FF0066"/>
                </a:solidFill>
                <a:latin typeface="楷体" pitchFamily="49" charset="-122"/>
                <a:ea typeface="楷体" pitchFamily="49" charset="-122"/>
              </a:rPr>
              <a:t>老 子</a:t>
            </a:r>
          </a:p>
        </p:txBody>
      </p:sp>
      <p:pic>
        <p:nvPicPr>
          <p:cNvPr id="14" name="Picture 2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33975" y="2132013"/>
            <a:ext cx="2819400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1017588" y="2132013"/>
            <a:ext cx="3508375" cy="321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姓李，名耳，又称老聃（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dān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  <a:p>
            <a:pPr>
              <a:lnSpc>
                <a:spcPct val="135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春秋时期楚国人</a:t>
            </a:r>
          </a:p>
          <a:p>
            <a:pPr eaLnBrk="0" hangingPunct="0">
              <a:lnSpc>
                <a:spcPct val="135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道家学派的创始人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762000" y="533400"/>
            <a:ext cx="7543800" cy="4844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思想主张：</a:t>
            </a:r>
          </a:p>
          <a:p>
            <a:pPr lvl="0"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万物运行有其自然的法则，人们应顺应自然。</a:t>
            </a:r>
          </a:p>
          <a:p>
            <a:pPr lvl="0"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世间的事物都有其对立面，对立的双方是可以相互转化的。</a:t>
            </a:r>
          </a:p>
          <a:p>
            <a:pPr lvl="0"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在政治上主张“无为而治”。</a:t>
            </a:r>
          </a:p>
          <a:p>
            <a:pPr lvl="0"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其学说记录在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道德经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一书里。</a:t>
            </a:r>
          </a:p>
        </p:txBody>
      </p:sp>
    </p:spTree>
    <p:extLst>
      <p:ext uri="{BB962C8B-B14F-4D97-AF65-F5344CB8AC3E}">
        <p14:creationId xmlns:p14="http://schemas.microsoft.com/office/powerpoint/2010/main" val="2935128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58" name="Rectangle 5"/>
          <p:cNvSpPr>
            <a:spLocks noChangeArrowheads="1"/>
          </p:cNvSpPr>
          <p:nvPr/>
        </p:nvSpPr>
        <p:spPr bwMode="auto">
          <a:xfrm>
            <a:off x="685800" y="1143000"/>
            <a:ext cx="7642225" cy="409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政治主张：</a:t>
            </a:r>
          </a:p>
          <a:p>
            <a:pPr>
              <a:lnSpc>
                <a:spcPct val="12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在政治上主张“无为而治”，人们与世无争，天下就能太平。</a:t>
            </a:r>
          </a:p>
          <a:p>
            <a:pPr>
              <a:lnSpc>
                <a:spcPct val="120000"/>
              </a:lnSpc>
              <a:spcBef>
                <a:spcPts val="1200"/>
              </a:spcBef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主要成就：</a:t>
            </a:r>
          </a:p>
          <a:p>
            <a:pPr>
              <a:lnSpc>
                <a:spcPct val="120000"/>
              </a:lnSpc>
              <a:spcBef>
                <a:spcPts val="12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学说集中在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老子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又称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道德经</a:t>
            </a:r>
            <a:r>
              <a:rPr lang="en-US" altLang="zh-CN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2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一书中。这部书成为道家的经典。</a:t>
            </a:r>
          </a:p>
        </p:txBody>
      </p:sp>
    </p:spTree>
    <p:extLst>
      <p:ext uri="{BB962C8B-B14F-4D97-AF65-F5344CB8AC3E}">
        <p14:creationId xmlns:p14="http://schemas.microsoft.com/office/powerpoint/2010/main" val="279463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Text Box 8"/>
          <p:cNvSpPr>
            <a:spLocks noChangeArrowheads="1"/>
          </p:cNvSpPr>
          <p:nvPr/>
        </p:nvSpPr>
        <p:spPr bwMode="auto">
          <a:xfrm>
            <a:off x="609600" y="1474788"/>
            <a:ext cx="4818063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　　老子是道家学派创始人，其学说被记录在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道德经</a:t>
            </a:r>
            <a:r>
              <a:rPr lang="en-US" altLang="zh-CN" sz="3200" b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里。</a:t>
            </a:r>
          </a:p>
        </p:txBody>
      </p:sp>
      <p:sp>
        <p:nvSpPr>
          <p:cNvPr id="20483" name="Text Box 66"/>
          <p:cNvSpPr>
            <a:spLocks noChangeArrowheads="1"/>
          </p:cNvSpPr>
          <p:nvPr/>
        </p:nvSpPr>
        <p:spPr bwMode="auto">
          <a:xfrm>
            <a:off x="609600" y="3297238"/>
            <a:ext cx="503872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10000"/>
              </a:lnSpc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　　老子学说的核心是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“道”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。主张任何事物都有对立面，对立双方可以相互转化。</a:t>
            </a:r>
          </a:p>
        </p:txBody>
      </p:sp>
      <p:pic>
        <p:nvPicPr>
          <p:cNvPr id="20484" name="Picture 4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27663" y="2135188"/>
            <a:ext cx="3128962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06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1"/>
      <p:bldP spid="20483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2979420" y="2122647"/>
            <a:ext cx="5771198" cy="507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700" b="1" i="1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7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对立的双方是可以相互转化的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2900363" y="3473768"/>
            <a:ext cx="5850255" cy="507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2700" b="1" i="1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7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7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要善于从正反两方面思考问题</a:t>
            </a:r>
          </a:p>
        </p:txBody>
      </p:sp>
      <p:sp>
        <p:nvSpPr>
          <p:cNvPr id="171016" name="Rectangle 2"/>
          <p:cNvSpPr>
            <a:spLocks noChangeArrowheads="1"/>
          </p:cNvSpPr>
          <p:nvPr/>
        </p:nvSpPr>
        <p:spPr bwMode="auto">
          <a:xfrm>
            <a:off x="274468" y="1752350"/>
            <a:ext cx="1827609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难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长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高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强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前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生</a:t>
            </a:r>
            <a:r>
              <a:rPr lang="zh-CN" altLang="zh-CN" sz="2400" b="1">
                <a:latin typeface="楷体" pitchFamily="49" charset="-122"/>
                <a:ea typeface="楷体" pitchFamily="49" charset="-122"/>
              </a:rPr>
              <a:t>——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257210" y="1753597"/>
            <a:ext cx="461963" cy="323165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易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短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矮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弱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后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死</a:t>
            </a:r>
          </a:p>
        </p:txBody>
      </p:sp>
      <p:sp>
        <p:nvSpPr>
          <p:cNvPr id="53" name="Text Box 10"/>
          <p:cNvSpPr txBox="1"/>
          <p:nvPr/>
        </p:nvSpPr>
        <p:spPr>
          <a:xfrm>
            <a:off x="2812257" y="1718310"/>
            <a:ext cx="5574506" cy="461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祸兮，福之所倚；福兮，祸之所伏” </a:t>
            </a:r>
          </a:p>
        </p:txBody>
      </p:sp>
      <p:pic>
        <p:nvPicPr>
          <p:cNvPr id="3" name="图片 2" descr="标题框红色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4768" y="3249930"/>
            <a:ext cx="4199096" cy="630079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843445" y="1832134"/>
            <a:ext cx="553998" cy="38395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世间的事物都有其对立面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rcRect l="27671" t="39988" b="11779"/>
          <a:stretch>
            <a:fillRect/>
          </a:stretch>
        </p:blipFill>
        <p:spPr>
          <a:xfrm>
            <a:off x="2521744" y="1752124"/>
            <a:ext cx="519113" cy="37052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rcRect l="27671" t="39988" b="11779"/>
          <a:stretch>
            <a:fillRect/>
          </a:stretch>
        </p:blipFill>
        <p:spPr>
          <a:xfrm>
            <a:off x="2521744" y="2731770"/>
            <a:ext cx="519113" cy="37052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979420" y="2666524"/>
            <a:ext cx="4763929" cy="83099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  <a:cs typeface="黑体" panose="02010600030101010101" charset="-122"/>
                <a:sym typeface="+mn-ea"/>
              </a:rPr>
              <a:t>老子“满齿不存，舌头犹在”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  <a:cs typeface="黑体" panose="02010600030101010101" charset="-122"/>
                <a:sym typeface="+mn-ea"/>
              </a:rPr>
              <a:t>      大道无形，道在口中。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979420" y="4058603"/>
            <a:ext cx="5817870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  <a:cs typeface="黑体" panose="02010600030101010101" charset="-122"/>
              </a:rPr>
              <a:t>“合抱之木，生于毫末；九层之台，其余垒上；千里之行，始于足下。”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rcRect l="27671" t="39988" b="11779"/>
          <a:stretch>
            <a:fillRect/>
          </a:stretch>
        </p:blipFill>
        <p:spPr>
          <a:xfrm>
            <a:off x="2521744" y="4136231"/>
            <a:ext cx="519113" cy="37052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3130867" y="4773454"/>
            <a:ext cx="5839778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新魏" panose="02010800040101010101" charset="-122"/>
                <a:sym typeface="+mn-ea"/>
              </a:rPr>
              <a:t>——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新魏" panose="02010800040101010101" charset="-122"/>
                <a:sym typeface="+mn-ea"/>
              </a:rPr>
              <a:t>量的不断积累可以引发事物质的变化</a:t>
            </a:r>
          </a:p>
        </p:txBody>
      </p:sp>
      <p:sp>
        <p:nvSpPr>
          <p:cNvPr id="2" name="矩形 1"/>
          <p:cNvSpPr/>
          <p:nvPr/>
        </p:nvSpPr>
        <p:spPr>
          <a:xfrm>
            <a:off x="288845" y="539502"/>
            <a:ext cx="39725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老子</a:t>
            </a: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的朴素辩证法思想 </a:t>
            </a:r>
          </a:p>
        </p:txBody>
      </p:sp>
    </p:spTree>
    <p:extLst>
      <p:ext uri="{BB962C8B-B14F-4D97-AF65-F5344CB8AC3E}">
        <p14:creationId xmlns:p14="http://schemas.microsoft.com/office/powerpoint/2010/main" val="174153579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58" presetClass="entr" presetSubtype="0" accel="100000" fill="hold" grpId="3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5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55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55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3" presetID="55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34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  <p:bldP spid="34825" grpId="1"/>
      <p:bldP spid="171016" grpId="2"/>
      <p:bldP spid="33795" grpId="3"/>
      <p:bldP spid="53" grpId="4"/>
      <p:bldP spid="4" grpId="5"/>
      <p:bldP spid="6" grpId="6"/>
      <p:bldP spid="8" grpId="7"/>
      <p:bldP spid="10" grpId="8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" name="矩形 37"/>
          <p:cNvSpPr/>
          <p:nvPr/>
        </p:nvSpPr>
        <p:spPr>
          <a:xfrm flipV="1">
            <a:off x="192406" y="4099084"/>
            <a:ext cx="8795861" cy="57626"/>
          </a:xfrm>
          <a:prstGeom prst="rect">
            <a:avLst/>
          </a:prstGeom>
          <a:solidFill>
            <a:srgbClr val="9F79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KSO_Shape"/>
          <p:cNvSpPr/>
          <p:nvPr/>
        </p:nvSpPr>
        <p:spPr bwMode="auto">
          <a:xfrm>
            <a:off x="1259206" y="3519012"/>
            <a:ext cx="591026" cy="565309"/>
          </a:xfrm>
          <a:custGeom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rgbClr val="9F794B"/>
          </a:solidFill>
          <a:ln>
            <a:noFill/>
          </a:ln>
        </p:spPr>
        <p:txBody>
          <a:bodyPr anchor="ctr" anchorCtr="1"/>
          <a:lstStyle/>
          <a:p>
            <a:endParaRPr lang="zh-CN" altLang="en-US" sz="135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11944" y="3338036"/>
            <a:ext cx="757714" cy="814388"/>
            <a:chOff x="655" y="4956"/>
            <a:chExt cx="1591" cy="1963"/>
          </a:xfrm>
        </p:grpSpPr>
        <p:grpSp>
          <p:nvGrpSpPr>
            <p:cNvPr id="45" name="组合 44"/>
            <p:cNvGrpSpPr/>
            <p:nvPr/>
          </p:nvGrpSpPr>
          <p:grpSpPr>
            <a:xfrm>
              <a:off x="655" y="4956"/>
              <a:ext cx="1591" cy="1963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46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9F7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808" y="5201"/>
              <a:ext cx="1438" cy="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出生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038826" y="4156710"/>
            <a:ext cx="758190" cy="790575"/>
            <a:chOff x="3794" y="6928"/>
            <a:chExt cx="1592" cy="1660"/>
          </a:xfrm>
        </p:grpSpPr>
        <p:grpSp>
          <p:nvGrpSpPr>
            <p:cNvPr id="48" name="组合 47"/>
            <p:cNvGrpSpPr/>
            <p:nvPr/>
          </p:nvGrpSpPr>
          <p:grpSpPr>
            <a:xfrm rot="10800000">
              <a:off x="3794" y="6928"/>
              <a:ext cx="1592" cy="1660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49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D7706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13" name="文本框 12"/>
            <p:cNvSpPr txBox="1"/>
            <p:nvPr/>
          </p:nvSpPr>
          <p:spPr>
            <a:xfrm>
              <a:off x="3948" y="7641"/>
              <a:ext cx="1438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明志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21844" y="3338989"/>
            <a:ext cx="757238" cy="769620"/>
            <a:chOff x="6155" y="5253"/>
            <a:chExt cx="1590" cy="1616"/>
          </a:xfrm>
        </p:grpSpPr>
        <p:grpSp>
          <p:nvGrpSpPr>
            <p:cNvPr id="2" name="组合 1"/>
            <p:cNvGrpSpPr/>
            <p:nvPr/>
          </p:nvGrpSpPr>
          <p:grpSpPr>
            <a:xfrm>
              <a:off x="6155" y="5253"/>
              <a:ext cx="1589" cy="1616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3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6307" y="5448"/>
              <a:ext cx="1438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教学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494371" y="4173379"/>
            <a:ext cx="758190" cy="790575"/>
            <a:chOff x="8804" y="6928"/>
            <a:chExt cx="1592" cy="1660"/>
          </a:xfrm>
        </p:grpSpPr>
        <p:grpSp>
          <p:nvGrpSpPr>
            <p:cNvPr id="16" name="组合 15"/>
            <p:cNvGrpSpPr/>
            <p:nvPr/>
          </p:nvGrpSpPr>
          <p:grpSpPr>
            <a:xfrm rot="10800000">
              <a:off x="8804" y="6928"/>
              <a:ext cx="1592" cy="1660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17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>
              <a:off x="8958" y="7641"/>
              <a:ext cx="1438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从政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495925" y="3310414"/>
            <a:ext cx="753904" cy="798195"/>
            <a:chOff x="11164" y="5138"/>
            <a:chExt cx="1583" cy="1676"/>
          </a:xfrm>
        </p:grpSpPr>
        <p:grpSp>
          <p:nvGrpSpPr>
            <p:cNvPr id="5" name="组合 4"/>
            <p:cNvGrpSpPr/>
            <p:nvPr/>
          </p:nvGrpSpPr>
          <p:grpSpPr>
            <a:xfrm>
              <a:off x="11164" y="5138"/>
              <a:ext cx="1515" cy="1676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8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11309" y="5322"/>
              <a:ext cx="1438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周游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96551" y="4173379"/>
            <a:ext cx="731520" cy="790575"/>
            <a:chOff x="13881" y="6928"/>
            <a:chExt cx="1536" cy="1660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13881" y="6928"/>
              <a:ext cx="1419" cy="1660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22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3979" y="7604"/>
              <a:ext cx="1438" cy="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修订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976235" y="3294221"/>
            <a:ext cx="757714" cy="814388"/>
            <a:chOff x="655" y="4956"/>
            <a:chExt cx="1591" cy="1963"/>
          </a:xfrm>
        </p:grpSpPr>
        <p:grpSp>
          <p:nvGrpSpPr>
            <p:cNvPr id="27" name="组合 26"/>
            <p:cNvGrpSpPr/>
            <p:nvPr/>
          </p:nvGrpSpPr>
          <p:grpSpPr>
            <a:xfrm>
              <a:off x="655" y="4956"/>
              <a:ext cx="1591" cy="1963"/>
              <a:chOff x="9352099" y="1524874"/>
              <a:chExt cx="1336675" cy="1905000"/>
            </a:xfrm>
            <a:solidFill>
              <a:schemeClr val="tx1"/>
            </a:solidFill>
          </p:grpSpPr>
          <p:sp>
            <p:nvSpPr>
              <p:cNvPr id="28" name="KSO_Shape"/>
              <p:cNvSpPr/>
              <p:nvPr/>
            </p:nvSpPr>
            <p:spPr>
              <a:xfrm>
                <a:off x="9352099" y="1524874"/>
                <a:ext cx="1336675" cy="1905000"/>
              </a:xfrm>
              <a:custGeom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9F7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432000"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9480376" y="1655142"/>
                <a:ext cx="1080120" cy="1080120"/>
              </a:xfrm>
              <a:prstGeom prst="ellipse">
                <a:avLst/>
              </a:prstGeom>
              <a:solidFill>
                <a:srgbClr val="ECE6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>
                  <a:solidFill>
                    <a:schemeClr val="tx1"/>
                  </a:solidFill>
                  <a:latin typeface="楷体" pitchFamily="49" charset="-122"/>
                  <a:ea typeface="楷体" pitchFamily="49" charset="-122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808" y="5201"/>
              <a:ext cx="1438" cy="8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>
                  <a:latin typeface="楷体" pitchFamily="49" charset="-122"/>
                  <a:ea typeface="楷体" pitchFamily="49" charset="-122"/>
                </a:rPr>
                <a:t>逝世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11944" y="4173379"/>
            <a:ext cx="87725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>
                <a:latin typeface="楷体" pitchFamily="49" charset="-122"/>
                <a:ea typeface="楷体" pitchFamily="49" charset="-122"/>
              </a:rPr>
              <a:t>前</a:t>
            </a:r>
            <a:r>
              <a:rPr lang="en-US" altLang="zh-CN" sz="1500">
                <a:latin typeface="楷体" pitchFamily="49" charset="-122"/>
                <a:ea typeface="楷体" pitchFamily="49" charset="-122"/>
              </a:rPr>
              <a:t>551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7921943" y="4150043"/>
            <a:ext cx="939165" cy="5078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1350">
                <a:latin typeface="楷体" pitchFamily="49" charset="-122"/>
                <a:ea typeface="楷体" pitchFamily="49" charset="-122"/>
                <a:sym typeface="+mn-ea"/>
              </a:rPr>
              <a:t>   </a:t>
            </a:r>
            <a:r>
              <a:rPr lang="zh-CN" altLang="en-US" sz="1350">
                <a:latin typeface="楷体" pitchFamily="49" charset="-122"/>
                <a:ea typeface="楷体" pitchFamily="49" charset="-122"/>
                <a:sym typeface="+mn-ea"/>
              </a:rPr>
              <a:t>前</a:t>
            </a:r>
            <a:r>
              <a:rPr lang="en-US" altLang="zh-CN" sz="1350">
                <a:latin typeface="楷体" pitchFamily="49" charset="-122"/>
                <a:ea typeface="楷体" pitchFamily="49" charset="-122"/>
                <a:sym typeface="+mn-ea"/>
              </a:rPr>
              <a:t>479</a:t>
            </a:r>
          </a:p>
          <a:p>
            <a:r>
              <a:rPr lang="zh-CN" altLang="en-US" sz="1350"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sz="1350">
                <a:latin typeface="楷体" pitchFamily="49" charset="-122"/>
                <a:ea typeface="楷体" pitchFamily="49" charset="-122"/>
              </a:rPr>
              <a:t>73</a:t>
            </a:r>
            <a:r>
              <a:rPr lang="zh-CN" altLang="en-US" sz="1350">
                <a:latin typeface="楷体" pitchFamily="49" charset="-122"/>
                <a:ea typeface="楷体" pitchFamily="49" charset="-122"/>
              </a:rPr>
              <a:t>岁）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2112169" y="3739039"/>
            <a:ext cx="741045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latin typeface="楷体" pitchFamily="49" charset="-122"/>
                <a:ea typeface="楷体" pitchFamily="49" charset="-122"/>
              </a:rPr>
              <a:t>15</a:t>
            </a:r>
            <a:r>
              <a:rPr lang="zh-CN" altLang="en-US">
                <a:latin typeface="楷体" pitchFamily="49" charset="-122"/>
                <a:ea typeface="楷体" pitchFamily="49" charset="-122"/>
              </a:rPr>
              <a:t>岁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261360" y="4150043"/>
            <a:ext cx="1277779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latin typeface="楷体" pitchFamily="49" charset="-122"/>
                <a:ea typeface="楷体" pitchFamily="49" charset="-122"/>
              </a:rPr>
              <a:t>37—50</a:t>
            </a:r>
            <a:r>
              <a:rPr lang="zh-CN" altLang="en-US">
                <a:latin typeface="楷体" pitchFamily="49" charset="-122"/>
                <a:ea typeface="楷体" pitchFamily="49" charset="-122"/>
              </a:rPr>
              <a:t>岁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4612005" y="3739039"/>
            <a:ext cx="88392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latin typeface="楷体" pitchFamily="49" charset="-122"/>
                <a:ea typeface="楷体" pitchFamily="49" charset="-122"/>
              </a:rPr>
              <a:t>51</a:t>
            </a:r>
            <a:r>
              <a:rPr lang="zh-CN" altLang="en-US">
                <a:latin typeface="楷体" pitchFamily="49" charset="-122"/>
                <a:ea typeface="楷体" pitchFamily="49" charset="-122"/>
              </a:rPr>
              <a:t>岁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5397818" y="4173379"/>
            <a:ext cx="1277779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latin typeface="楷体" pitchFamily="49" charset="-122"/>
                <a:ea typeface="楷体" pitchFamily="49" charset="-122"/>
              </a:rPr>
              <a:t>55—68</a:t>
            </a:r>
            <a:r>
              <a:rPr lang="zh-CN" altLang="en-US">
                <a:latin typeface="楷体" pitchFamily="49" charset="-122"/>
                <a:ea typeface="楷体" pitchFamily="49" charset="-122"/>
              </a:rPr>
              <a:t>岁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743224" y="3753803"/>
            <a:ext cx="96393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>
                <a:latin typeface="楷体" pitchFamily="49" charset="-122"/>
                <a:ea typeface="楷体" pitchFamily="49" charset="-122"/>
              </a:rPr>
              <a:t>68</a:t>
            </a:r>
            <a:r>
              <a:rPr lang="zh-CN" altLang="en-US">
                <a:latin typeface="楷体" pitchFamily="49" charset="-122"/>
                <a:ea typeface="楷体" pitchFamily="49" charset="-122"/>
              </a:rPr>
              <a:t>岁</a:t>
            </a: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17157" y="932974"/>
            <a:ext cx="7859078" cy="512921"/>
          </a:xfrm>
          <a:prstGeom prst="rect">
            <a:avLst/>
          </a:prstGeom>
        </p:spPr>
      </p:pic>
      <p:pic>
        <p:nvPicPr>
          <p:cNvPr id="54" name="图片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9521" y="1301115"/>
            <a:ext cx="1320641" cy="1429703"/>
          </a:xfrm>
          <a:prstGeom prst="ellipse">
            <a:avLst/>
          </a:prstGeom>
          <a:ln w="19050">
            <a:solidFill>
              <a:schemeClr val="accent4">
                <a:lumMod val="50000"/>
              </a:schemeClr>
            </a:solidFill>
          </a:ln>
        </p:spPr>
      </p:pic>
      <p:sp>
        <p:nvSpPr>
          <p:cNvPr id="55" name="文本框 54"/>
          <p:cNvSpPr txBox="1"/>
          <p:nvPr/>
        </p:nvSpPr>
        <p:spPr>
          <a:xfrm>
            <a:off x="428149" y="1543983"/>
            <a:ext cx="6797040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孔子，名丘，字仲尼。春秋末期鲁国人，儒家学派创始人，我国著名的思想家、教育家和政治家，被后世尊称为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圣人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”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。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442913" y="4473416"/>
            <a:ext cx="1733074" cy="4154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悲苦的少年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30631" y="4963954"/>
            <a:ext cx="2663666" cy="4154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吾十有五而志于学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58101" y="4963954"/>
            <a:ext cx="2391728" cy="73866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一生失意的政治家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289358" y="4963954"/>
            <a:ext cx="2548890" cy="4154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治学严谨的教育家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7234" y="1189434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135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54283" y="420788"/>
            <a:ext cx="29690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楷体" pitchFamily="49" charset="-122"/>
                <a:ea typeface="楷体" pitchFamily="49" charset="-122"/>
              </a:rPr>
              <a:t>二、孔子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和儒家学说</a:t>
            </a:r>
          </a:p>
        </p:txBody>
      </p:sp>
    </p:spTree>
    <p:extLst>
      <p:ext uri="{BB962C8B-B14F-4D97-AF65-F5344CB8AC3E}">
        <p14:creationId xmlns:p14="http://schemas.microsoft.com/office/powerpoint/2010/main" val="249541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grpId="2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8" presetClass="entr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ntr" presetSubtype="0" fill="hold" grpId="10" nodeType="afterEffect"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  <p:cond evt="onBegin" delay="0">
                          <p:tn val="53"/>
                        </p:cond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  <p:cond evt="onBegin" delay="0">
                          <p:tn val="61"/>
                        </p:cond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  <p:cond evt="onBegin" delay="0">
                          <p:tn val="71"/>
                        </p:cond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8" presetClass="entr" presetSubtype="12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79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42" presetClass="entr" presetSubtype="0" fill="hold" grpId="12" nodeType="afterEffect"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  <p:cond evt="onBegin" delay="0">
                          <p:tn val="87"/>
                        </p:cond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5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  <p:cond evt="onBegin" delay="0">
                          <p:tn val="97"/>
                        </p:cond>
                      </p:stCondLst>
                      <p:childTnLst>
                        <p:par>
                          <p:cTn id="9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42" presetClass="entr" presetSubtype="0" fill="hold" grpId="13" nodeType="afterEffect"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  <p:cond evt="onBegin" delay="0">
                          <p:tn val="113"/>
                        </p:cond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8" presetClass="entr" presetSubtype="12" fill="hold" nodeType="afterEffect"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14" grpId="1"/>
      <p:bldP spid="31" grpId="2"/>
      <p:bldP spid="32" grpId="3"/>
      <p:bldP spid="33" grpId="4"/>
      <p:bldP spid="36" grpId="5"/>
      <p:bldP spid="39" grpId="6"/>
      <p:bldP spid="41" grpId="7"/>
      <p:bldP spid="42" grpId="8"/>
      <p:bldP spid="55" grpId="9"/>
      <p:bldP spid="100" grpId="10"/>
      <p:bldP spid="6" grpId="11"/>
      <p:bldP spid="7" grpId="12"/>
      <p:bldP spid="10" grpId="1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AutoShape 15" descr="15"/>
          <p:cNvSpPr/>
          <p:nvPr/>
        </p:nvSpPr>
        <p:spPr>
          <a:xfrm>
            <a:off x="25214" y="345758"/>
            <a:ext cx="1498786" cy="434340"/>
          </a:xfrm>
          <a:prstGeom prst="roundRect">
            <a:avLst>
              <a:gd name="adj" fmla="val 27681"/>
            </a:avLst>
          </a:prstGeom>
          <a:blipFill rotWithShape="1">
            <a:blip r:embed="rId5"/>
            <a:stretch>
              <a:fillRect/>
            </a:stretch>
          </a:blip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zh-CN" altLang="en-US" sz="24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核心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思想 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2883455" y="1004411"/>
            <a:ext cx="695325" cy="621030"/>
            <a:chOff x="5103" y="309"/>
            <a:chExt cx="1460" cy="1304"/>
          </a:xfrm>
        </p:grpSpPr>
        <p:sp>
          <p:nvSpPr>
            <p:cNvPr id="13" name="椭圆 12"/>
            <p:cNvSpPr/>
            <p:nvPr/>
          </p:nvSpPr>
          <p:spPr>
            <a:xfrm>
              <a:off x="5103" y="309"/>
              <a:ext cx="1460" cy="130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276" y="450"/>
              <a:ext cx="1114" cy="102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965847" y="1035060"/>
            <a:ext cx="7867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b="1">
                <a:latin typeface="楷体" pitchFamily="49" charset="-122"/>
                <a:ea typeface="楷体" pitchFamily="49" charset="-122"/>
              </a:rPr>
              <a:t>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661171" y="987479"/>
            <a:ext cx="3133628" cy="461665"/>
          </a:xfrm>
          <a:prstGeom prst="rect">
            <a:avLst/>
          </a:prstGeom>
          <a:noFill/>
          <a:ln w="12700">
            <a:noFill/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>
                <a:latin typeface="楷体" pitchFamily="49" charset="-122"/>
                <a:ea typeface="楷体" pitchFamily="49" charset="-122"/>
                <a:cs typeface="+mj-ea"/>
              </a:rPr>
              <a:t>     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+mj-ea"/>
              </a:rPr>
              <a:t>何为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+mj-ea"/>
              </a:rPr>
              <a:t>“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+mj-ea"/>
              </a:rPr>
              <a:t>仁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+mj-ea"/>
              </a:rPr>
              <a:t>”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+mj-ea"/>
              </a:rPr>
              <a:t>？   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+mj-ea"/>
              </a:rPr>
              <a:t>  </a:t>
            </a:r>
            <a:endParaRPr lang="zh-CN" altLang="en-US" sz="2400" b="1">
              <a:solidFill>
                <a:srgbClr val="FF0000"/>
              </a:solidFill>
              <a:latin typeface="楷体" pitchFamily="49" charset="-122"/>
              <a:ea typeface="楷体" pitchFamily="49" charset="-122"/>
              <a:cs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1972" y="1768793"/>
            <a:ext cx="6011704" cy="2160270"/>
            <a:chOff x="1218" y="688"/>
            <a:chExt cx="12623" cy="4804"/>
          </a:xfrm>
        </p:grpSpPr>
        <p:pic>
          <p:nvPicPr>
            <p:cNvPr id="23" name="图片 22" descr="5ade123da8833"/>
            <p:cNvPicPr>
              <a:picLocks noChangeAspect="1"/>
            </p:cNvPicPr>
            <p:nvPr/>
          </p:nvPicPr>
          <p:blipFill>
            <a:blip r:embed="rId6">
              <a:lum bright="18000"/>
            </a:blip>
            <a:stretch>
              <a:fillRect/>
            </a:stretch>
          </p:blipFill>
          <p:spPr>
            <a:xfrm rot="5400000">
              <a:off x="5569" y="-2780"/>
              <a:ext cx="4803" cy="11740"/>
            </a:xfrm>
            <a:prstGeom prst="rect">
              <a:avLst/>
            </a:prstGeom>
          </p:spPr>
        </p:pic>
        <p:pic>
          <p:nvPicPr>
            <p:cNvPr id="25" name="图片 24" descr="5ade123da8833"/>
            <p:cNvPicPr>
              <a:picLocks noChangeAspect="1"/>
            </p:cNvPicPr>
            <p:nvPr/>
          </p:nvPicPr>
          <p:blipFill>
            <a:blip r:embed="rId6">
              <a:lum bright="18000"/>
            </a:blip>
            <a:srcRect b="84264"/>
            <a:stretch>
              <a:fillRect/>
            </a:stretch>
          </p:blipFill>
          <p:spPr>
            <a:xfrm rot="16200000">
              <a:off x="-468" y="2374"/>
              <a:ext cx="4804" cy="1432"/>
            </a:xfrm>
            <a:prstGeom prst="rect">
              <a:avLst/>
            </a:prstGeom>
          </p:spPr>
        </p:pic>
      </p:grpSp>
      <p:sp>
        <p:nvSpPr>
          <p:cNvPr id="21" name="文本框 20"/>
          <p:cNvSpPr txBox="1"/>
          <p:nvPr/>
        </p:nvSpPr>
        <p:spPr>
          <a:xfrm>
            <a:off x="1161098" y="3223737"/>
            <a:ext cx="5174456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b="1">
                <a:latin typeface="楷体" pitchFamily="49" charset="-122"/>
                <a:ea typeface="楷体" pitchFamily="49" charset="-122"/>
              </a:rPr>
              <a:t>所谓仁，就是自己要立足，也让别人立足；</a:t>
            </a:r>
          </a:p>
          <a:p>
            <a:r>
              <a:rPr lang="zh-CN" altLang="en-US" b="1">
                <a:latin typeface="楷体" pitchFamily="49" charset="-122"/>
                <a:ea typeface="楷体" pitchFamily="49" charset="-122"/>
              </a:rPr>
              <a:t>            自己要通达，也让别人通达。</a:t>
            </a:r>
          </a:p>
        </p:txBody>
      </p:sp>
      <p:sp>
        <p:nvSpPr>
          <p:cNvPr id="27" name="AutoShape 15" descr="15"/>
          <p:cNvSpPr/>
          <p:nvPr/>
        </p:nvSpPr>
        <p:spPr>
          <a:xfrm>
            <a:off x="1888808" y="4040505"/>
            <a:ext cx="3379946" cy="515779"/>
          </a:xfrm>
          <a:prstGeom prst="roundRect">
            <a:avLst>
              <a:gd name="adj" fmla="val 27681"/>
            </a:avLst>
          </a:prstGeom>
          <a:solidFill>
            <a:srgbClr val="EBC2E0"/>
          </a:solid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700" b="1">
                <a:latin typeface="楷体" pitchFamily="49" charset="-122"/>
                <a:ea typeface="楷体" pitchFamily="49" charset="-122"/>
              </a:rPr>
              <a:t>仁：爱心，同理心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33914" y="1862614"/>
            <a:ext cx="56392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100" b="1" smtClean="0">
                <a:latin typeface="楷体" pitchFamily="49" charset="-122"/>
                <a:ea typeface="楷体" pitchFamily="49" charset="-122"/>
              </a:rPr>
              <a:t>樊迟问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仁，子曰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爱人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”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  仲弓问仁，子曰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己所不欲，勿施于人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”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  子张问仁，子曰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恭、宽、信、敏、惠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”</a:t>
            </a:r>
          </a:p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夫仁者，己欲立而立人，己欲达而达人</a:t>
            </a:r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”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33914" y="4649629"/>
            <a:ext cx="63341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——</a:t>
            </a:r>
            <a:r>
              <a:rPr lang="zh-CN" altLang="en-US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处理人与人关系的最高行为准则和道德规范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33914" y="5134927"/>
            <a:ext cx="633412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——</a:t>
            </a:r>
            <a:r>
              <a:rPr lang="zh-CN" altLang="en-US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统治者应体恤民意，爱惜民力，社会就和谐。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3706" y="952500"/>
            <a:ext cx="2431733" cy="4805839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620000" y="5867400"/>
            <a:ext cx="99060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1500" b="1">
                <a:latin typeface="楷体" pitchFamily="49" charset="-122"/>
                <a:ea typeface="楷体" pitchFamily="49" charset="-122"/>
              </a:rPr>
              <a:t>孔子像</a:t>
            </a:r>
          </a:p>
        </p:txBody>
      </p:sp>
    </p:spTree>
    <p:extLst>
      <p:ext uri="{BB962C8B-B14F-4D97-AF65-F5344CB8AC3E}">
        <p14:creationId xmlns:p14="http://schemas.microsoft.com/office/powerpoint/2010/main" val="271064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55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1"/>
      <p:bldP spid="21" grpId="2"/>
      <p:bldP spid="27" grpId="3"/>
      <p:bldP spid="8" grpId="4"/>
      <p:bldP spid="31" grpId="5"/>
      <p:bldP spid="2" grpId="6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AutoShape 15" descr="15"/>
          <p:cNvSpPr/>
          <p:nvPr/>
        </p:nvSpPr>
        <p:spPr>
          <a:xfrm>
            <a:off x="152400" y="633482"/>
            <a:ext cx="1525428" cy="531722"/>
          </a:xfrm>
          <a:prstGeom prst="roundRect">
            <a:avLst>
              <a:gd name="adj" fmla="val 27681"/>
            </a:avLst>
          </a:prstGeom>
          <a:blipFill rotWithShape="1">
            <a:blip r:embed="rId4"/>
            <a:stretch>
              <a:fillRect/>
            </a:stretch>
          </a:blip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zh-CN" altLang="en-US" sz="24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政治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主张 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3602952627"/>
              </p:ext>
            </p:extLst>
          </p:nvPr>
        </p:nvGraphicFramePr>
        <p:xfrm>
          <a:off x="232886" y="1623060"/>
          <a:ext cx="8720138" cy="3084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5080"/>
                <a:gridCol w="3444240"/>
                <a:gridCol w="2730818"/>
              </a:tblGrid>
              <a:tr h="240744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400">
                        <a:solidFill>
                          <a:srgbClr val="FFFFFF"/>
                        </a:solidFill>
                      </a:endParaRPr>
                    </a:p>
                  </a:txBody>
                  <a:tcPr marL="68580" marR="68580" marT="34290" marB="34290">
                    <a:lnL w="19050" cap="rnd">
                      <a:solidFill>
                        <a:srgbClr val="E34D4D"/>
                      </a:solidFill>
                      <a:prstDash val="solid"/>
                    </a:lnL>
                    <a:lnR w="3175">
                      <a:solidFill>
                        <a:srgbClr val="FFFFFF"/>
                      </a:solidFill>
                      <a:prstDash val="dot"/>
                    </a:lnR>
                    <a:lnT w="19050" cap="rnd">
                      <a:solidFill>
                        <a:srgbClr val="E34D4D"/>
                      </a:solidFill>
                      <a:prstDash val="solid"/>
                    </a:lnT>
                    <a:lnB w="19050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400">
                        <a:solidFill>
                          <a:srgbClr val="FFFFFF"/>
                        </a:solidFill>
                      </a:endParaRPr>
                    </a:p>
                  </a:txBody>
                  <a:tcPr marL="68580" marR="68580" marT="34290" marB="34290">
                    <a:lnL w="3175">
                      <a:solidFill>
                        <a:srgbClr val="FFFFFF"/>
                      </a:solidFill>
                      <a:prstDash val="dot"/>
                    </a:lnL>
                    <a:lnR w="3175">
                      <a:solidFill>
                        <a:srgbClr val="FFFFFF"/>
                      </a:solidFill>
                      <a:prstDash val="dot"/>
                    </a:lnR>
                    <a:lnT w="19050" cap="rnd">
                      <a:solidFill>
                        <a:srgbClr val="E34D4D"/>
                      </a:solidFill>
                      <a:prstDash val="solid"/>
                    </a:lnT>
                    <a:lnB w="19050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400">
                        <a:solidFill>
                          <a:srgbClr val="FFFFFF"/>
                        </a:solidFill>
                      </a:endParaRPr>
                    </a:p>
                  </a:txBody>
                  <a:tcPr marL="68580" marR="68580" marT="34290" marB="34290">
                    <a:lnL w="3175">
                      <a:solidFill>
                        <a:srgbClr val="FFFFFF"/>
                      </a:solidFill>
                      <a:prstDash val="dot"/>
                    </a:lnL>
                    <a:lnR w="19050" cap="rnd">
                      <a:solidFill>
                        <a:srgbClr val="E34D4D"/>
                      </a:solidFill>
                      <a:prstDash val="solid"/>
                    </a:lnR>
                    <a:lnT w="19050" cap="rnd">
                      <a:solidFill>
                        <a:srgbClr val="E34D4D"/>
                      </a:solidFill>
                      <a:prstDash val="solid"/>
                    </a:lnT>
                    <a:lnB w="19050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</a:tr>
              <a:tr h="676751">
                <a:tc gridSpan="3"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 sz="1400">
                        <a:solidFill>
                          <a:srgbClr val="404040"/>
                        </a:solidFill>
                      </a:endParaRPr>
                    </a:p>
                  </a:txBody>
                  <a:tcPr marL="68580" marR="68580" marT="34290" marB="34290">
                    <a:lnL w="19050" cap="rnd">
                      <a:solidFill>
                        <a:srgbClr val="E34D4D"/>
                      </a:solidFill>
                      <a:prstDash val="solid"/>
                    </a:lnL>
                    <a:lnR w="19050" cap="rnd">
                      <a:solidFill>
                        <a:srgbClr val="E34D4D"/>
                      </a:solidFill>
                      <a:prstDash val="solid"/>
                    </a:lnR>
                    <a:lnT w="19050">
                      <a:solidFill>
                        <a:srgbClr val="E34D4D"/>
                      </a:solidFill>
                      <a:prstDash val="solid"/>
                    </a:lnT>
                    <a:lnB w="19050" cap="rnd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3175">
                      <a:solidFill>
                        <a:srgbClr val="E34D4D"/>
                      </a:solidFill>
                      <a:prstDash val="dot"/>
                    </a:lnL>
                    <a:lnR w="3175">
                      <a:solidFill>
                        <a:srgbClr val="E34D4D"/>
                      </a:solidFill>
                      <a:prstDash val="dot"/>
                    </a:lnR>
                    <a:lnT w="19050">
                      <a:solidFill>
                        <a:srgbClr val="E34D4D"/>
                      </a:solidFill>
                      <a:prstDash val="solid"/>
                    </a:lnT>
                    <a:lnB w="19050" cap="rnd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3175">
                      <a:solidFill>
                        <a:srgbClr val="E34D4D"/>
                      </a:solidFill>
                      <a:prstDash val="dot"/>
                    </a:lnL>
                    <a:lnR w="19050" cap="rnd">
                      <a:solidFill>
                        <a:srgbClr val="E34D4D"/>
                      </a:solidFill>
                      <a:prstDash val="solid"/>
                    </a:lnR>
                    <a:lnT w="19050">
                      <a:solidFill>
                        <a:srgbClr val="E34D4D"/>
                      </a:solidFill>
                      <a:prstDash val="solid"/>
                    </a:lnT>
                    <a:lnB w="19050" cap="rnd">
                      <a:solidFill>
                        <a:srgbClr val="E34D4D"/>
                      </a:solidFill>
                      <a:prstDash val="soli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887" y="1623060"/>
            <a:ext cx="2461736" cy="239553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7"/>
          <a:srcRect t="24152" b="5632"/>
          <a:stretch>
            <a:fillRect/>
          </a:stretch>
        </p:blipFill>
        <p:spPr>
          <a:xfrm>
            <a:off x="2821305" y="1623060"/>
            <a:ext cx="3314700" cy="23960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l="17799" t="2458" r="2969" b="3075"/>
          <a:stretch>
            <a:fillRect/>
          </a:stretch>
        </p:blipFill>
        <p:spPr>
          <a:xfrm>
            <a:off x="6316504" y="1823562"/>
            <a:ext cx="2501265" cy="1995011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61976" y="4174331"/>
            <a:ext cx="8062436" cy="4154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夫子曰：“小子识之：苛政猛于虎也。</a:t>
            </a:r>
            <a:r>
              <a:rPr lang="en-US" altLang="zh-CN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”——</a:t>
            </a:r>
            <a:r>
              <a:rPr lang="zh-CN" altLang="en-US" sz="21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《礼记·檀弓下》。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970723" y="5181600"/>
            <a:ext cx="78671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反对苛政，统治者要实行德政，使人民信服，社会才会稳定。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/>
          <a:srcRect l="13849" t="6156" r="54396" b="63147"/>
          <a:stretch>
            <a:fillRect/>
          </a:stretch>
        </p:blipFill>
        <p:spPr>
          <a:xfrm rot="660000">
            <a:off x="7760971" y="1637824"/>
            <a:ext cx="1168241" cy="1062990"/>
          </a:xfrm>
          <a:prstGeom prst="ellipse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412808" y="1004412"/>
            <a:ext cx="1906905" cy="5078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700" b="1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  </a:t>
            </a:r>
            <a:r>
              <a:rPr lang="zh-CN" altLang="en-US" sz="2700" b="1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为政以德</a:t>
            </a:r>
          </a:p>
        </p:txBody>
      </p:sp>
    </p:spTree>
    <p:extLst>
      <p:ext uri="{BB962C8B-B14F-4D97-AF65-F5344CB8AC3E}">
        <p14:creationId xmlns:p14="http://schemas.microsoft.com/office/powerpoint/2010/main" val="1787851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1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1"/>
      <p:bldP spid="2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AutoShape 15" descr="15"/>
          <p:cNvSpPr/>
          <p:nvPr/>
        </p:nvSpPr>
        <p:spPr>
          <a:xfrm>
            <a:off x="152400" y="457497"/>
            <a:ext cx="1449228" cy="404813"/>
          </a:xfrm>
          <a:prstGeom prst="roundRect">
            <a:avLst>
              <a:gd name="adj" fmla="val 27681"/>
            </a:avLst>
          </a:prstGeom>
          <a:blipFill rotWithShape="1">
            <a:blip r:embed="rId4"/>
            <a:stretch>
              <a:fillRect/>
            </a:stretch>
          </a:blip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zh-CN" altLang="en-US" sz="24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政治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主张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22447" y="1554480"/>
            <a:ext cx="8186857" cy="1200329"/>
          </a:xfrm>
          <a:prstGeom prst="rect">
            <a:avLst/>
          </a:prstGeom>
          <a:noFill/>
          <a:ln w="15875">
            <a:solidFill>
              <a:schemeClr val="accent2"/>
            </a:solidFill>
            <a:prstDash val="sysDot"/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“景公问政孔子，孔子曰：‘君君，臣臣，父父，子子。’</a:t>
            </a:r>
          </a:p>
          <a:p>
            <a:pPr algn="l"/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景公曰”‘善哉！信如君不君，臣不臣，父不父，子不子，</a:t>
            </a:r>
          </a:p>
          <a:p>
            <a:pPr algn="l"/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虽有粟，吾岂得而食诸！’” 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黑体" panose="02010600030101010101" charset="-122"/>
              </a:rPr>
              <a:t>          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黑体" panose="02010600030101010101" charset="-122"/>
              </a:rPr>
              <a:t>——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黑体" panose="02010600030101010101" charset="-122"/>
              </a:rPr>
              <a:t>《史记》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601628" y="988484"/>
            <a:ext cx="55421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以礼治国，恢复周礼来维系社会秩序。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6700" y="2820829"/>
            <a:ext cx="8860155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/>
            <a:r>
              <a:rPr lang="zh-CN" altLang="en-US" spc="-75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齐景公问政。孔子说：“君象君、臣象臣、父象父、子象子。”齐景公说：“说得好</a:t>
            </a:r>
          </a:p>
          <a:p>
            <a:pPr fontAlgn="auto"/>
            <a:r>
              <a:rPr lang="zh-CN" altLang="en-US" spc="-75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极了！如果君不象君、臣不象臣、父不象父、子不象子，即使粮食再多，我能吃到吗？”</a:t>
            </a:r>
          </a:p>
        </p:txBody>
      </p:sp>
      <p:pic>
        <p:nvPicPr>
          <p:cNvPr id="7" name="图片 6" descr="细边小白框"/>
          <p:cNvPicPr>
            <a:picLocks noChangeAspect="1"/>
          </p:cNvPicPr>
          <p:nvPr/>
        </p:nvPicPr>
        <p:blipFill>
          <a:blip r:embed="rId5"/>
          <a:srcRect l="19874" t="13844" r="19434" b="10851"/>
          <a:stretch>
            <a:fillRect/>
          </a:stretch>
        </p:blipFill>
        <p:spPr>
          <a:xfrm rot="16200000">
            <a:off x="3338989" y="595789"/>
            <a:ext cx="648653" cy="647842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958692" y="3639502"/>
            <a:ext cx="59440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通过孔子的论述，你认为孔子推崇何种制度？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rcRect l="6738" t="2013" r="6762" b="8054"/>
          <a:stretch>
            <a:fillRect/>
          </a:stretch>
        </p:blipFill>
        <p:spPr>
          <a:xfrm>
            <a:off x="7504272" y="3443288"/>
            <a:ext cx="1492091" cy="1160145"/>
          </a:xfrm>
          <a:prstGeom prst="roundRect">
            <a:avLst/>
          </a:prstGeom>
          <a:ln w="19050">
            <a:solidFill>
              <a:schemeClr val="accent4">
                <a:lumMod val="50000"/>
              </a:schemeClr>
            </a:solidFill>
          </a:ln>
        </p:spPr>
      </p:pic>
      <p:sp>
        <p:nvSpPr>
          <p:cNvPr id="10" name="文本框 9"/>
          <p:cNvSpPr txBox="1"/>
          <p:nvPr/>
        </p:nvSpPr>
        <p:spPr>
          <a:xfrm>
            <a:off x="1321020" y="4159330"/>
            <a:ext cx="5648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西周的礼制，加强道德规范的约束。</a:t>
            </a:r>
          </a:p>
        </p:txBody>
      </p:sp>
      <p:sp>
        <p:nvSpPr>
          <p:cNvPr id="14" name="AutoShape 15" descr="15"/>
          <p:cNvSpPr/>
          <p:nvPr/>
        </p:nvSpPr>
        <p:spPr>
          <a:xfrm>
            <a:off x="451417" y="5250755"/>
            <a:ext cx="8074343" cy="404813"/>
          </a:xfrm>
          <a:prstGeom prst="roundRect">
            <a:avLst>
              <a:gd name="adj" fmla="val 27681"/>
            </a:avLst>
          </a:prstGeom>
          <a:blipFill rotWithShape="1">
            <a:blip r:embed="rId4"/>
            <a:stretch>
              <a:fillRect/>
            </a:stretch>
          </a:blipFill>
          <a:ln w="15875" cap="flat" cmpd="sng">
            <a:noFill/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en-US" altLang="zh-CN" sz="2400" b="1">
                <a:latin typeface="楷体" pitchFamily="49" charset="-122"/>
                <a:ea typeface="楷体" pitchFamily="49" charset="-122"/>
              </a:rPr>
              <a:t> 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在春秋争霸的背景下，你觉得孔子的政治理想能实现吗？ </a:t>
            </a:r>
          </a:p>
        </p:txBody>
      </p:sp>
    </p:spTree>
    <p:extLst>
      <p:ext uri="{BB962C8B-B14F-4D97-AF65-F5344CB8AC3E}">
        <p14:creationId xmlns:p14="http://schemas.microsoft.com/office/powerpoint/2010/main" val="2596992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18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ntr" presetSubtype="0" fill="hold" grpId="1" nodeType="after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/>
      <p:bldP spid="5" grpId="2"/>
      <p:bldP spid="8" grpId="3"/>
      <p:bldP spid="10" grpId="4"/>
      <p:bldP spid="14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白色长条矿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1869" y="1037749"/>
            <a:ext cx="1988344" cy="51673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04800" y="469195"/>
            <a:ext cx="20454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材料研读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29075" y="1166516"/>
            <a:ext cx="8663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材料：为政以德，譬如北辰，居其所而众星共之。道之以政，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齐之以刑，民免而无耻；道之以德，齐之以礼，有耻且格。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                                  </a:t>
            </a:r>
            <a:r>
              <a:rPr lang="zh-CN" altLang="en-US" sz="2400" b="1" smtClean="0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 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——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《论语</a:t>
            </a:r>
            <a:r>
              <a:rPr lang="en-US" altLang="zh-CN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·</a:t>
            </a:r>
            <a:r>
              <a:rPr lang="zh-CN" altLang="en-US" sz="2400" b="1">
                <a:latin typeface="楷体" pitchFamily="49" charset="-122"/>
                <a:ea typeface="楷体" pitchFamily="49" charset="-122"/>
                <a:cs typeface="华文中宋" panose="02010600040101010101" charset="-122"/>
              </a:rPr>
              <a:t>为政》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79145" y="2964656"/>
            <a:ext cx="831818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>
                <a:latin typeface="楷体" pitchFamily="49" charset="-122"/>
                <a:ea typeface="楷体" pitchFamily="49" charset="-122"/>
                <a:cs typeface="+mn-ea"/>
              </a:rPr>
              <a:t>你认为孔子提倡</a:t>
            </a:r>
            <a:r>
              <a:rPr lang="en-US" altLang="zh-CN" sz="2100">
                <a:latin typeface="楷体" pitchFamily="49" charset="-122"/>
                <a:ea typeface="楷体" pitchFamily="49" charset="-122"/>
                <a:cs typeface="+mn-ea"/>
              </a:rPr>
              <a:t>“</a:t>
            </a:r>
            <a:r>
              <a:rPr lang="zh-CN" altLang="en-US" sz="2100">
                <a:latin typeface="楷体" pitchFamily="49" charset="-122"/>
                <a:ea typeface="楷体" pitchFamily="49" charset="-122"/>
                <a:cs typeface="+mn-ea"/>
              </a:rPr>
              <a:t>为政以德</a:t>
            </a:r>
            <a:r>
              <a:rPr lang="en-US" altLang="zh-CN" sz="2100">
                <a:latin typeface="楷体" pitchFamily="49" charset="-122"/>
                <a:ea typeface="楷体" pitchFamily="49" charset="-122"/>
                <a:cs typeface="+mn-ea"/>
              </a:rPr>
              <a:t>”“</a:t>
            </a:r>
            <a:r>
              <a:rPr lang="zh-CN" altLang="en-US" sz="2100">
                <a:latin typeface="楷体" pitchFamily="49" charset="-122"/>
                <a:ea typeface="楷体" pitchFamily="49" charset="-122"/>
                <a:cs typeface="+mn-ea"/>
              </a:rPr>
              <a:t>道之以德</a:t>
            </a:r>
            <a:r>
              <a:rPr lang="en-US" altLang="zh-CN" sz="2100">
                <a:latin typeface="楷体" pitchFamily="49" charset="-122"/>
                <a:ea typeface="楷体" pitchFamily="49" charset="-122"/>
                <a:cs typeface="+mn-ea"/>
              </a:rPr>
              <a:t>”</a:t>
            </a:r>
            <a:r>
              <a:rPr lang="zh-CN" altLang="en-US" sz="2100">
                <a:latin typeface="楷体" pitchFamily="49" charset="-122"/>
                <a:ea typeface="楷体" pitchFamily="49" charset="-122"/>
                <a:cs typeface="+mn-ea"/>
              </a:rPr>
              <a:t>有什么积极的意义？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47713" y="3518059"/>
            <a:ext cx="8222123" cy="1569660"/>
          </a:xfrm>
          <a:prstGeom prst="rect">
            <a:avLst/>
          </a:prstGeom>
          <a:noFill/>
          <a:ln w="12700">
            <a:solidFill>
              <a:srgbClr val="00B050"/>
            </a:solidFill>
            <a:prstDash val="dash"/>
          </a:ln>
        </p:spPr>
        <p:txBody>
          <a:bodyPr wrap="none" rtlCol="0">
            <a:spAutoFit/>
          </a:bodyPr>
          <a:lstStyle/>
          <a:p>
            <a:pPr fontAlgn="auto"/>
            <a:r>
              <a:rPr lang="en-US" altLang="zh-CN" sz="2400">
                <a:latin typeface="楷体" pitchFamily="49" charset="-122"/>
                <a:ea typeface="楷体" pitchFamily="49" charset="-122"/>
              </a:rPr>
              <a:t>    “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为政以德</a:t>
            </a:r>
            <a:r>
              <a:rPr lang="en-US" altLang="zh-CN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要求统治者爱护百姓，体现出民本思想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，</a:t>
            </a:r>
          </a:p>
          <a:p>
            <a:pPr fontAlgn="auto"/>
            <a:r>
              <a:rPr lang="zh-CN" altLang="en-US" sz="2400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有利于改善民生；道德教化思想，有利于社会风化，弘</a:t>
            </a:r>
          </a:p>
          <a:p>
            <a:pPr fontAlgn="auto"/>
            <a:r>
              <a:rPr lang="zh-CN" altLang="en-US" sz="2400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扬正气。这些对今天提倡的以德治国、建设和谐社会有</a:t>
            </a:r>
          </a:p>
          <a:p>
            <a:pPr fontAlgn="auto"/>
            <a:r>
              <a:rPr lang="zh-CN" altLang="en-US" sz="2400">
                <a:latin typeface="楷体" pitchFamily="49" charset="-122"/>
                <a:ea typeface="楷体" pitchFamily="49" charset="-122"/>
                <a:cs typeface="华文新魏" panose="02010800040101010101" charset="-122"/>
              </a:rPr>
              <a:t>借鉴意义。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rcRect l="13528" t="17685" r="53250" b="14711"/>
          <a:stretch>
            <a:fillRect/>
          </a:stretch>
        </p:blipFill>
        <p:spPr>
          <a:xfrm>
            <a:off x="152400" y="5562600"/>
            <a:ext cx="855345" cy="902018"/>
          </a:xfrm>
          <a:prstGeom prst="ellipse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rcRect l="13528" t="17685" r="53250" b="14711"/>
          <a:stretch>
            <a:fillRect/>
          </a:stretch>
        </p:blipFill>
        <p:spPr>
          <a:xfrm>
            <a:off x="8153400" y="153257"/>
            <a:ext cx="670560" cy="70770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0693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grpId="1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AutoShape 15" descr="15"/>
          <p:cNvSpPr/>
          <p:nvPr/>
        </p:nvSpPr>
        <p:spPr>
          <a:xfrm>
            <a:off x="194786" y="524435"/>
            <a:ext cx="1449229" cy="399826"/>
          </a:xfrm>
          <a:prstGeom prst="roundRect">
            <a:avLst>
              <a:gd name="adj" fmla="val 27681"/>
            </a:avLst>
          </a:prstGeom>
          <a:blipFill rotWithShape="1">
            <a:blip r:embed="rId4"/>
            <a:stretch>
              <a:fillRect/>
            </a:stretch>
          </a:blipFill>
          <a:ln w="158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sx="52000" sy="52000" algn="ctr" rotWithShape="0">
              <a:schemeClr val="bg2">
                <a:alpha val="87000"/>
              </a:schemeClr>
            </a:outerShdw>
          </a:effectLst>
        </p:spPr>
        <p:txBody>
          <a:bodyPr wrap="none" anchor="ctr"/>
          <a:lstStyle/>
          <a:p>
            <a:r>
              <a:rPr lang="zh-CN" altLang="en-US" sz="24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教育</a:t>
            </a:r>
            <a:r>
              <a:rPr lang="zh-CN" altLang="en-US" sz="24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理念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056120" y="3880009"/>
            <a:ext cx="1935004" cy="1694974"/>
            <a:chOff x="1331640" y="1707654"/>
            <a:chExt cx="2796076" cy="2835506"/>
          </a:xfrm>
          <a:solidFill>
            <a:srgbClr val="D7706E"/>
          </a:solidFill>
        </p:grpSpPr>
        <p:sp>
          <p:nvSpPr>
            <p:cNvPr id="16" name="等腰三角形 5"/>
            <p:cNvSpPr/>
            <p:nvPr/>
          </p:nvSpPr>
          <p:spPr>
            <a:xfrm>
              <a:off x="1608861" y="1707654"/>
              <a:ext cx="1247249" cy="1186339"/>
            </a:xfrm>
            <a:custGeom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8" name="等腰三角形 5"/>
            <p:cNvSpPr/>
            <p:nvPr/>
          </p:nvSpPr>
          <p:spPr>
            <a:xfrm>
              <a:off x="1619672" y="2445005"/>
              <a:ext cx="1234974" cy="634853"/>
            </a:xfrm>
            <a:custGeom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19" name="等腰三角形 5"/>
            <p:cNvSpPr/>
            <p:nvPr/>
          </p:nvSpPr>
          <p:spPr>
            <a:xfrm flipV="1">
              <a:off x="1608861" y="3167482"/>
              <a:ext cx="1234974" cy="634853"/>
            </a:xfrm>
            <a:custGeom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  <a:gd name="connsiteX0-121" fmla="*/ 0 w 1240133"/>
                <a:gd name="connsiteY0-122" fmla="*/ 652643 h 652643"/>
                <a:gd name="connsiteX1-123" fmla="*/ 1240133 w 1240133"/>
                <a:gd name="connsiteY1-124" fmla="*/ 0 h 652643"/>
                <a:gd name="connsiteX2-125" fmla="*/ 1224300 w 1240133"/>
                <a:gd name="connsiteY2-126" fmla="*/ 638411 h 652643"/>
                <a:gd name="connsiteX3-127" fmla="*/ 0 w 1240133"/>
                <a:gd name="connsiteY3-128" fmla="*/ 652643 h 652643"/>
                <a:gd name="connsiteX0-129" fmla="*/ 0 w 1233017"/>
                <a:gd name="connsiteY0-130" fmla="*/ 629932 h 629932"/>
                <a:gd name="connsiteX1-131" fmla="*/ 1233017 w 1233017"/>
                <a:gd name="connsiteY1-132" fmla="*/ 9311 h 629932"/>
                <a:gd name="connsiteX2-133" fmla="*/ 1224300 w 1233017"/>
                <a:gd name="connsiteY2-134" fmla="*/ 615700 h 629932"/>
                <a:gd name="connsiteX3-135" fmla="*/ 0 w 1233017"/>
                <a:gd name="connsiteY3-136" fmla="*/ 629932 h 629932"/>
                <a:gd name="connsiteX0-137" fmla="*/ 0 w 1233017"/>
                <a:gd name="connsiteY0-138" fmla="*/ 629932 h 644164"/>
                <a:gd name="connsiteX1-139" fmla="*/ 1233017 w 1233017"/>
                <a:gd name="connsiteY1-140" fmla="*/ 9311 h 644164"/>
                <a:gd name="connsiteX2-141" fmla="*/ 1224300 w 1233017"/>
                <a:gd name="connsiteY2-142" fmla="*/ 644164 h 644164"/>
                <a:gd name="connsiteX3-143" fmla="*/ 0 w 1233017"/>
                <a:gd name="connsiteY3-144" fmla="*/ 629932 h 644164"/>
                <a:gd name="connsiteX0-145" fmla="*/ 0 w 1233017"/>
                <a:gd name="connsiteY0-146" fmla="*/ 629932 h 644164"/>
                <a:gd name="connsiteX1-147" fmla="*/ 1233017 w 1233017"/>
                <a:gd name="connsiteY1-148" fmla="*/ 9311 h 644164"/>
                <a:gd name="connsiteX2-149" fmla="*/ 1224300 w 1233017"/>
                <a:gd name="connsiteY2-150" fmla="*/ 644164 h 644164"/>
                <a:gd name="connsiteX3-151" fmla="*/ 0 w 1233017"/>
                <a:gd name="connsiteY3-152" fmla="*/ 629932 h 644164"/>
                <a:gd name="connsiteX0-153" fmla="*/ 0 w 1233017"/>
                <a:gd name="connsiteY0-154" fmla="*/ 629932 h 644164"/>
                <a:gd name="connsiteX1-155" fmla="*/ 1233017 w 1233017"/>
                <a:gd name="connsiteY1-156" fmla="*/ 9311 h 644164"/>
                <a:gd name="connsiteX2-157" fmla="*/ 1224300 w 1233017"/>
                <a:gd name="connsiteY2-158" fmla="*/ 644164 h 644164"/>
                <a:gd name="connsiteX3-159" fmla="*/ 0 w 1233017"/>
                <a:gd name="connsiteY3-160" fmla="*/ 629932 h 644164"/>
                <a:gd name="connsiteX0-161" fmla="*/ 0 w 1233017"/>
                <a:gd name="connsiteY0-162" fmla="*/ 629932 h 640606"/>
                <a:gd name="connsiteX1-163" fmla="*/ 1233017 w 1233017"/>
                <a:gd name="connsiteY1-164" fmla="*/ 9311 h 640606"/>
                <a:gd name="connsiteX2-165" fmla="*/ 1227858 w 1233017"/>
                <a:gd name="connsiteY2-166" fmla="*/ 640606 h 640606"/>
                <a:gd name="connsiteX3-167" fmla="*/ 0 w 1233017"/>
                <a:gd name="connsiteY3-168" fmla="*/ 629932 h 640606"/>
                <a:gd name="connsiteX0-169" fmla="*/ 0 w 1225901"/>
                <a:gd name="connsiteY0-170" fmla="*/ 632363 h 639479"/>
                <a:gd name="connsiteX1-171" fmla="*/ 1225901 w 1225901"/>
                <a:gd name="connsiteY1-172" fmla="*/ 8184 h 639479"/>
                <a:gd name="connsiteX2-173" fmla="*/ 1220742 w 1225901"/>
                <a:gd name="connsiteY2-174" fmla="*/ 639479 h 639479"/>
                <a:gd name="connsiteX3-175" fmla="*/ 0 w 1225901"/>
                <a:gd name="connsiteY3-176" fmla="*/ 632363 h 639479"/>
                <a:gd name="connsiteX0-177" fmla="*/ 0 w 1225901"/>
                <a:gd name="connsiteY0-178" fmla="*/ 624179 h 631295"/>
                <a:gd name="connsiteX1-179" fmla="*/ 1225901 w 1225901"/>
                <a:gd name="connsiteY1-180" fmla="*/ 0 h 631295"/>
                <a:gd name="connsiteX2-181" fmla="*/ 1220742 w 1225901"/>
                <a:gd name="connsiteY2-182" fmla="*/ 631295 h 631295"/>
                <a:gd name="connsiteX3-183" fmla="*/ 0 w 1225901"/>
                <a:gd name="connsiteY3-184" fmla="*/ 624179 h 631295"/>
                <a:gd name="connsiteX0-185" fmla="*/ 0 w 1225901"/>
                <a:gd name="connsiteY0-186" fmla="*/ 624179 h 631295"/>
                <a:gd name="connsiteX1-187" fmla="*/ 1225901 w 1225901"/>
                <a:gd name="connsiteY1-188" fmla="*/ 0 h 631295"/>
                <a:gd name="connsiteX2-189" fmla="*/ 1220742 w 1225901"/>
                <a:gd name="connsiteY2-190" fmla="*/ 631295 h 631295"/>
                <a:gd name="connsiteX3-191" fmla="*/ 0 w 1225901"/>
                <a:gd name="connsiteY3-192" fmla="*/ 624179 h 631295"/>
                <a:gd name="connsiteX0-193" fmla="*/ 0 w 1225901"/>
                <a:gd name="connsiteY0-194" fmla="*/ 624179 h 631295"/>
                <a:gd name="connsiteX1-195" fmla="*/ 1225901 w 1225901"/>
                <a:gd name="connsiteY1-196" fmla="*/ 0 h 631295"/>
                <a:gd name="connsiteX2-197" fmla="*/ 1220742 w 1225901"/>
                <a:gd name="connsiteY2-198" fmla="*/ 631295 h 631295"/>
                <a:gd name="connsiteX3-199" fmla="*/ 0 w 1225901"/>
                <a:gd name="connsiteY3-200" fmla="*/ 624179 h 631295"/>
                <a:gd name="connsiteX0-201" fmla="*/ 0 w 1225901"/>
                <a:gd name="connsiteY0-202" fmla="*/ 624179 h 631295"/>
                <a:gd name="connsiteX1-203" fmla="*/ 1225901 w 1225901"/>
                <a:gd name="connsiteY1-204" fmla="*/ 0 h 631295"/>
                <a:gd name="connsiteX2-205" fmla="*/ 1220742 w 1225901"/>
                <a:gd name="connsiteY2-206" fmla="*/ 631295 h 631295"/>
                <a:gd name="connsiteX3-207" fmla="*/ 0 w 1225901"/>
                <a:gd name="connsiteY3-208" fmla="*/ 624179 h 631295"/>
                <a:gd name="connsiteX0-209" fmla="*/ 0 w 1218785"/>
                <a:gd name="connsiteY0-210" fmla="*/ 631295 h 631295"/>
                <a:gd name="connsiteX1-211" fmla="*/ 1218785 w 1218785"/>
                <a:gd name="connsiteY1-212" fmla="*/ 0 h 631295"/>
                <a:gd name="connsiteX2-213" fmla="*/ 1213626 w 1218785"/>
                <a:gd name="connsiteY2-214" fmla="*/ 631295 h 631295"/>
                <a:gd name="connsiteX3-215" fmla="*/ 0 w 1218785"/>
                <a:gd name="connsiteY3-216" fmla="*/ 631295 h 631295"/>
                <a:gd name="connsiteX0-217" fmla="*/ 0 w 1229459"/>
                <a:gd name="connsiteY0-218" fmla="*/ 631295 h 631295"/>
                <a:gd name="connsiteX1-219" fmla="*/ 1229459 w 1229459"/>
                <a:gd name="connsiteY1-220" fmla="*/ 0 h 631295"/>
                <a:gd name="connsiteX2-221" fmla="*/ 1224300 w 1229459"/>
                <a:gd name="connsiteY2-222" fmla="*/ 631295 h 631295"/>
                <a:gd name="connsiteX3-223" fmla="*/ 0 w 1229459"/>
                <a:gd name="connsiteY3-224" fmla="*/ 631295 h 631295"/>
                <a:gd name="connsiteX0-225" fmla="*/ 0 w 1231416"/>
                <a:gd name="connsiteY0-226" fmla="*/ 631295 h 634853"/>
                <a:gd name="connsiteX1-227" fmla="*/ 1229459 w 1231416"/>
                <a:gd name="connsiteY1-228" fmla="*/ 0 h 634853"/>
                <a:gd name="connsiteX2-229" fmla="*/ 1231416 w 1231416"/>
                <a:gd name="connsiteY2-230" fmla="*/ 634853 h 634853"/>
                <a:gd name="connsiteX3-231" fmla="*/ 0 w 1231416"/>
                <a:gd name="connsiteY3-232" fmla="*/ 631295 h 634853"/>
                <a:gd name="connsiteX0-233" fmla="*/ 0 w 1234974"/>
                <a:gd name="connsiteY0-234" fmla="*/ 634853 h 634853"/>
                <a:gd name="connsiteX1-235" fmla="*/ 1233017 w 1234974"/>
                <a:gd name="connsiteY1-236" fmla="*/ 0 h 634853"/>
                <a:gd name="connsiteX2-237" fmla="*/ 1234974 w 1234974"/>
                <a:gd name="connsiteY2-238" fmla="*/ 634853 h 634853"/>
                <a:gd name="connsiteX3-239" fmla="*/ 0 w 1234974"/>
                <a:gd name="connsiteY3-240" fmla="*/ 634853 h 634853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34974" h="634853">
                  <a:moveTo>
                    <a:pt x="0" y="634853"/>
                  </a:moveTo>
                  <a:cubicBezTo>
                    <a:pt x="291221" y="118435"/>
                    <a:pt x="835057" y="509"/>
                    <a:pt x="1233017" y="0"/>
                  </a:cubicBezTo>
                  <a:cubicBezTo>
                    <a:pt x="1041538" y="225850"/>
                    <a:pt x="1084887" y="423235"/>
                    <a:pt x="1234974" y="634853"/>
                  </a:cubicBezTo>
                  <a:lnTo>
                    <a:pt x="0" y="634853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0" name="等腰三角形 5"/>
            <p:cNvSpPr/>
            <p:nvPr/>
          </p:nvSpPr>
          <p:spPr>
            <a:xfrm flipV="1">
              <a:off x="1619672" y="3356821"/>
              <a:ext cx="1247249" cy="1186339"/>
            </a:xfrm>
            <a:custGeom>
              <a:gdLst>
                <a:gd name="connsiteX0" fmla="*/ 0 w 936104"/>
                <a:gd name="connsiteY0" fmla="*/ 432048 h 432048"/>
                <a:gd name="connsiteX1" fmla="*/ 468052 w 936104"/>
                <a:gd name="connsiteY1" fmla="*/ 0 h 432048"/>
                <a:gd name="connsiteX2" fmla="*/ 936104 w 936104"/>
                <a:gd name="connsiteY2" fmla="*/ 432048 h 432048"/>
                <a:gd name="connsiteX3" fmla="*/ 0 w 936104"/>
                <a:gd name="connsiteY3" fmla="*/ 432048 h 432048"/>
                <a:gd name="connsiteX0-1" fmla="*/ 0 w 2405548"/>
                <a:gd name="connsiteY0-2" fmla="*/ 553019 h 553019"/>
                <a:gd name="connsiteX1-3" fmla="*/ 1937496 w 2405548"/>
                <a:gd name="connsiteY1-4" fmla="*/ 0 h 553019"/>
                <a:gd name="connsiteX2-5" fmla="*/ 2405548 w 2405548"/>
                <a:gd name="connsiteY2-6" fmla="*/ 432048 h 553019"/>
                <a:gd name="connsiteX3-7" fmla="*/ 0 w 2405548"/>
                <a:gd name="connsiteY3-8" fmla="*/ 553019 h 553019"/>
                <a:gd name="connsiteX0-9" fmla="*/ 0 w 2405548"/>
                <a:gd name="connsiteY0-10" fmla="*/ 1186339 h 1186339"/>
                <a:gd name="connsiteX1-11" fmla="*/ 1247249 w 2405548"/>
                <a:gd name="connsiteY1-12" fmla="*/ 0 h 1186339"/>
                <a:gd name="connsiteX2-13" fmla="*/ 2405548 w 2405548"/>
                <a:gd name="connsiteY2-14" fmla="*/ 1065368 h 1186339"/>
                <a:gd name="connsiteX3-15" fmla="*/ 0 w 2405548"/>
                <a:gd name="connsiteY3-16" fmla="*/ 1186339 h 1186339"/>
                <a:gd name="connsiteX0-17" fmla="*/ 0 w 1247249"/>
                <a:gd name="connsiteY0-18" fmla="*/ 1186339 h 1186339"/>
                <a:gd name="connsiteX1-19" fmla="*/ 1247249 w 1247249"/>
                <a:gd name="connsiteY1-20" fmla="*/ 0 h 1186339"/>
                <a:gd name="connsiteX2-21" fmla="*/ 1227858 w 1247249"/>
                <a:gd name="connsiteY2-22" fmla="*/ 634853 h 1186339"/>
                <a:gd name="connsiteX3-23" fmla="*/ 0 w 1247249"/>
                <a:gd name="connsiteY3-24" fmla="*/ 1186339 h 1186339"/>
                <a:gd name="connsiteX0-25" fmla="*/ 0 w 1247249"/>
                <a:gd name="connsiteY0-26" fmla="*/ 1186339 h 1186339"/>
                <a:gd name="connsiteX1-27" fmla="*/ 1247249 w 1247249"/>
                <a:gd name="connsiteY1-28" fmla="*/ 0 h 1186339"/>
                <a:gd name="connsiteX2-29" fmla="*/ 1227858 w 1247249"/>
                <a:gd name="connsiteY2-30" fmla="*/ 634853 h 1186339"/>
                <a:gd name="connsiteX3-31" fmla="*/ 0 w 1247249"/>
                <a:gd name="connsiteY3-32" fmla="*/ 1186339 h 1186339"/>
                <a:gd name="connsiteX0-33" fmla="*/ 0 w 1247249"/>
                <a:gd name="connsiteY0-34" fmla="*/ 1186339 h 1186339"/>
                <a:gd name="connsiteX1-35" fmla="*/ 1247249 w 1247249"/>
                <a:gd name="connsiteY1-36" fmla="*/ 0 h 1186339"/>
                <a:gd name="connsiteX2-37" fmla="*/ 1227858 w 1247249"/>
                <a:gd name="connsiteY2-38" fmla="*/ 634853 h 1186339"/>
                <a:gd name="connsiteX3-39" fmla="*/ 0 w 1247249"/>
                <a:gd name="connsiteY3-40" fmla="*/ 1186339 h 1186339"/>
                <a:gd name="connsiteX0-41" fmla="*/ 0 w 1247249"/>
                <a:gd name="connsiteY0-42" fmla="*/ 1186339 h 1186339"/>
                <a:gd name="connsiteX1-43" fmla="*/ 1247249 w 1247249"/>
                <a:gd name="connsiteY1-44" fmla="*/ 0 h 1186339"/>
                <a:gd name="connsiteX2-45" fmla="*/ 1227858 w 1247249"/>
                <a:gd name="connsiteY2-46" fmla="*/ 634853 h 1186339"/>
                <a:gd name="connsiteX3-47" fmla="*/ 0 w 1247249"/>
                <a:gd name="connsiteY3-48" fmla="*/ 1186339 h 1186339"/>
                <a:gd name="connsiteX0-49" fmla="*/ 0 w 1247249"/>
                <a:gd name="connsiteY0-50" fmla="*/ 1186339 h 1186339"/>
                <a:gd name="connsiteX1-51" fmla="*/ 1247249 w 1247249"/>
                <a:gd name="connsiteY1-52" fmla="*/ 0 h 1186339"/>
                <a:gd name="connsiteX2-53" fmla="*/ 1227858 w 1247249"/>
                <a:gd name="connsiteY2-54" fmla="*/ 634853 h 1186339"/>
                <a:gd name="connsiteX3-55" fmla="*/ 0 w 1247249"/>
                <a:gd name="connsiteY3-56" fmla="*/ 1186339 h 1186339"/>
                <a:gd name="connsiteX0-57" fmla="*/ 0 w 1247249"/>
                <a:gd name="connsiteY0-58" fmla="*/ 1186339 h 1186339"/>
                <a:gd name="connsiteX1-59" fmla="*/ 1247249 w 1247249"/>
                <a:gd name="connsiteY1-60" fmla="*/ 0 h 1186339"/>
                <a:gd name="connsiteX2-61" fmla="*/ 1227858 w 1247249"/>
                <a:gd name="connsiteY2-62" fmla="*/ 634853 h 1186339"/>
                <a:gd name="connsiteX3-63" fmla="*/ 0 w 1247249"/>
                <a:gd name="connsiteY3-64" fmla="*/ 1186339 h 1186339"/>
                <a:gd name="connsiteX0-65" fmla="*/ 0 w 1247249"/>
                <a:gd name="connsiteY0-66" fmla="*/ 1186339 h 1186339"/>
                <a:gd name="connsiteX1-67" fmla="*/ 1247249 w 1247249"/>
                <a:gd name="connsiteY1-68" fmla="*/ 0 h 1186339"/>
                <a:gd name="connsiteX2-69" fmla="*/ 1227858 w 1247249"/>
                <a:gd name="connsiteY2-70" fmla="*/ 634853 h 1186339"/>
                <a:gd name="connsiteX3-71" fmla="*/ 0 w 1247249"/>
                <a:gd name="connsiteY3-72" fmla="*/ 1186339 h 1186339"/>
                <a:gd name="connsiteX0-73" fmla="*/ 0 w 1247249"/>
                <a:gd name="connsiteY0-74" fmla="*/ 1186339 h 1186339"/>
                <a:gd name="connsiteX1-75" fmla="*/ 1247249 w 1247249"/>
                <a:gd name="connsiteY1-76" fmla="*/ 0 h 1186339"/>
                <a:gd name="connsiteX2-77" fmla="*/ 1227858 w 1247249"/>
                <a:gd name="connsiteY2-78" fmla="*/ 634853 h 1186339"/>
                <a:gd name="connsiteX3-79" fmla="*/ 0 w 1247249"/>
                <a:gd name="connsiteY3-80" fmla="*/ 1186339 h 1186339"/>
                <a:gd name="connsiteX0-81" fmla="*/ 0 w 1247249"/>
                <a:gd name="connsiteY0-82" fmla="*/ 1186339 h 1186339"/>
                <a:gd name="connsiteX1-83" fmla="*/ 1247249 w 1247249"/>
                <a:gd name="connsiteY1-84" fmla="*/ 0 h 1186339"/>
                <a:gd name="connsiteX2-85" fmla="*/ 1227858 w 1247249"/>
                <a:gd name="connsiteY2-86" fmla="*/ 634853 h 1186339"/>
                <a:gd name="connsiteX3-87" fmla="*/ 0 w 1247249"/>
                <a:gd name="connsiteY3-88" fmla="*/ 1186339 h 1186339"/>
                <a:gd name="connsiteX0-89" fmla="*/ 0 w 1247249"/>
                <a:gd name="connsiteY0-90" fmla="*/ 1186339 h 1186339"/>
                <a:gd name="connsiteX1-91" fmla="*/ 1247249 w 1247249"/>
                <a:gd name="connsiteY1-92" fmla="*/ 0 h 1186339"/>
                <a:gd name="connsiteX2-93" fmla="*/ 1227858 w 1247249"/>
                <a:gd name="connsiteY2-94" fmla="*/ 634853 h 1186339"/>
                <a:gd name="connsiteX3-95" fmla="*/ 0 w 1247249"/>
                <a:gd name="connsiteY3-96" fmla="*/ 1186339 h 1186339"/>
                <a:gd name="connsiteX0-97" fmla="*/ 0 w 1247249"/>
                <a:gd name="connsiteY0-98" fmla="*/ 1186339 h 1186339"/>
                <a:gd name="connsiteX1-99" fmla="*/ 1247249 w 1247249"/>
                <a:gd name="connsiteY1-100" fmla="*/ 0 h 1186339"/>
                <a:gd name="connsiteX2-101" fmla="*/ 1231416 w 1247249"/>
                <a:gd name="connsiteY2-102" fmla="*/ 638411 h 1186339"/>
                <a:gd name="connsiteX3-103" fmla="*/ 0 w 1247249"/>
                <a:gd name="connsiteY3-104" fmla="*/ 1186339 h 1186339"/>
                <a:gd name="connsiteX0-105" fmla="*/ 0 w 1247249"/>
                <a:gd name="connsiteY0-106" fmla="*/ 1186339 h 1186339"/>
                <a:gd name="connsiteX1-107" fmla="*/ 1247249 w 1247249"/>
                <a:gd name="connsiteY1-108" fmla="*/ 0 h 1186339"/>
                <a:gd name="connsiteX2-109" fmla="*/ 1231416 w 1247249"/>
                <a:gd name="connsiteY2-110" fmla="*/ 638411 h 1186339"/>
                <a:gd name="connsiteX3-111" fmla="*/ 0 w 1247249"/>
                <a:gd name="connsiteY3-112" fmla="*/ 1186339 h 1186339"/>
                <a:gd name="connsiteX0-113" fmla="*/ 0 w 1247249"/>
                <a:gd name="connsiteY0-114" fmla="*/ 1186339 h 1186339"/>
                <a:gd name="connsiteX1-115" fmla="*/ 1247249 w 1247249"/>
                <a:gd name="connsiteY1-116" fmla="*/ 0 h 1186339"/>
                <a:gd name="connsiteX2-117" fmla="*/ 1231416 w 1247249"/>
                <a:gd name="connsiteY2-118" fmla="*/ 638411 h 1186339"/>
                <a:gd name="connsiteX3-119" fmla="*/ 0 w 1247249"/>
                <a:gd name="connsiteY3-120" fmla="*/ 1186339 h 1186339"/>
              </a:gdLst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1247249" h="1186339">
                  <a:moveTo>
                    <a:pt x="0" y="1186339"/>
                  </a:moveTo>
                  <a:cubicBezTo>
                    <a:pt x="177366" y="310566"/>
                    <a:pt x="852847" y="57437"/>
                    <a:pt x="1247249" y="0"/>
                  </a:cubicBezTo>
                  <a:cubicBezTo>
                    <a:pt x="1055770" y="225850"/>
                    <a:pt x="1081329" y="426793"/>
                    <a:pt x="1231416" y="638411"/>
                  </a:cubicBezTo>
                  <a:cubicBezTo>
                    <a:pt x="597978" y="633668"/>
                    <a:pt x="270525" y="877981"/>
                    <a:pt x="0" y="11863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1" name="圆角矩形 11"/>
            <p:cNvSpPr/>
            <p:nvPr/>
          </p:nvSpPr>
          <p:spPr>
            <a:xfrm>
              <a:off x="1331640" y="3079858"/>
              <a:ext cx="198918" cy="87624"/>
            </a:xfrm>
            <a:custGeom>
              <a:rect l="l" t="t" r="r" b="b"/>
              <a:pathLst>
                <a:path w="198918" h="87624">
                  <a:moveTo>
                    <a:pt x="43812" y="0"/>
                  </a:moveTo>
                  <a:lnTo>
                    <a:pt x="198918" y="0"/>
                  </a:lnTo>
                  <a:lnTo>
                    <a:pt x="198918" y="87624"/>
                  </a:lnTo>
                  <a:lnTo>
                    <a:pt x="43812" y="87624"/>
                  </a:lnTo>
                  <a:cubicBezTo>
                    <a:pt x="19615" y="87624"/>
                    <a:pt x="0" y="68009"/>
                    <a:pt x="0" y="43812"/>
                  </a:cubicBezTo>
                  <a:cubicBezTo>
                    <a:pt x="0" y="19615"/>
                    <a:pt x="19615" y="0"/>
                    <a:pt x="43812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2" name="空心弧 15"/>
            <p:cNvSpPr/>
            <p:nvPr/>
          </p:nvSpPr>
          <p:spPr>
            <a:xfrm rot="5400000">
              <a:off x="3312321" y="2346812"/>
              <a:ext cx="509372" cy="1121419"/>
            </a:xfrm>
            <a:custGeom>
              <a:rect l="l" t="t" r="r" b="b"/>
              <a:pathLst>
                <a:path w="509372" h="1121419">
                  <a:moveTo>
                    <a:pt x="507512" y="1121419"/>
                  </a:moveTo>
                  <a:lnTo>
                    <a:pt x="509372" y="1119300"/>
                  </a:lnTo>
                  <a:lnTo>
                    <a:pt x="509372" y="1121419"/>
                  </a:lnTo>
                  <a:close/>
                  <a:moveTo>
                    <a:pt x="430106" y="1116802"/>
                  </a:moveTo>
                  <a:lnTo>
                    <a:pt x="434159" y="1121419"/>
                  </a:lnTo>
                  <a:lnTo>
                    <a:pt x="430599" y="1121419"/>
                  </a:lnTo>
                  <a:cubicBezTo>
                    <a:pt x="430325" y="1119896"/>
                    <a:pt x="430214" y="1118353"/>
                    <a:pt x="430106" y="1116802"/>
                  </a:cubicBezTo>
                  <a:close/>
                  <a:moveTo>
                    <a:pt x="0" y="259419"/>
                  </a:moveTo>
                  <a:lnTo>
                    <a:pt x="832" y="257324"/>
                  </a:lnTo>
                  <a:lnTo>
                    <a:pt x="0" y="257324"/>
                  </a:lnTo>
                  <a:cubicBezTo>
                    <a:pt x="0" y="161091"/>
                    <a:pt x="53696" y="72900"/>
                    <a:pt x="139188" y="28721"/>
                  </a:cubicBezTo>
                  <a:cubicBezTo>
                    <a:pt x="224680" y="-15459"/>
                    <a:pt x="327679" y="-8244"/>
                    <a:pt x="406177" y="47423"/>
                  </a:cubicBezTo>
                  <a:cubicBezTo>
                    <a:pt x="466571" y="90252"/>
                    <a:pt x="504696" y="156253"/>
                    <a:pt x="509372" y="227993"/>
                  </a:cubicBezTo>
                  <a:lnTo>
                    <a:pt x="509372" y="1073841"/>
                  </a:lnTo>
                  <a:cubicBezTo>
                    <a:pt x="502538" y="1059565"/>
                    <a:pt x="487753" y="1050433"/>
                    <a:pt x="470835" y="1050433"/>
                  </a:cubicBezTo>
                  <a:cubicBezTo>
                    <a:pt x="451854" y="1050433"/>
                    <a:pt x="435559" y="1061928"/>
                    <a:pt x="428567" y="1078352"/>
                  </a:cubicBezTo>
                  <a:cubicBezTo>
                    <a:pt x="427251" y="1065847"/>
                    <a:pt x="427023" y="1052948"/>
                    <a:pt x="427023" y="1039779"/>
                  </a:cubicBezTo>
                  <a:lnTo>
                    <a:pt x="427023" y="281216"/>
                  </a:lnTo>
                  <a:lnTo>
                    <a:pt x="427023" y="281216"/>
                  </a:lnTo>
                  <a:lnTo>
                    <a:pt x="427023" y="236015"/>
                  </a:lnTo>
                  <a:lnTo>
                    <a:pt x="426558" y="236015"/>
                  </a:lnTo>
                  <a:cubicBezTo>
                    <a:pt x="420904" y="189157"/>
                    <a:pt x="395728" y="146071"/>
                    <a:pt x="356132" y="117992"/>
                  </a:cubicBezTo>
                  <a:cubicBezTo>
                    <a:pt x="304025" y="81040"/>
                    <a:pt x="235655" y="76251"/>
                    <a:pt x="178905" y="105577"/>
                  </a:cubicBezTo>
                  <a:cubicBezTo>
                    <a:pt x="122253" y="134854"/>
                    <a:pt x="86634" y="193244"/>
                    <a:pt x="86558" y="256996"/>
                  </a:cubicBezTo>
                  <a:cubicBezTo>
                    <a:pt x="87499" y="257768"/>
                    <a:pt x="87520" y="258591"/>
                    <a:pt x="87520" y="259419"/>
                  </a:cubicBezTo>
                  <a:cubicBezTo>
                    <a:pt x="87520" y="284619"/>
                    <a:pt x="67928" y="305047"/>
                    <a:pt x="43760" y="305047"/>
                  </a:cubicBezTo>
                  <a:cubicBezTo>
                    <a:pt x="19592" y="305047"/>
                    <a:pt x="0" y="284619"/>
                    <a:pt x="0" y="25941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cxnSp>
        <p:nvCxnSpPr>
          <p:cNvPr id="23" name="直接连接符 22"/>
          <p:cNvCxnSpPr/>
          <p:nvPr/>
        </p:nvCxnSpPr>
        <p:spPr>
          <a:xfrm flipH="1" flipV="1">
            <a:off x="6097905" y="4029551"/>
            <a:ext cx="927735" cy="762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6102192" y="4976336"/>
            <a:ext cx="931069" cy="8573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 flipV="1">
            <a:off x="6102191" y="5396389"/>
            <a:ext cx="935355" cy="6668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6097905" y="4506278"/>
            <a:ext cx="935355" cy="7620"/>
          </a:xfrm>
          <a:prstGeom prst="line">
            <a:avLst/>
          </a:prstGeom>
          <a:ln w="19050">
            <a:solidFill>
              <a:schemeClr val="accent2">
                <a:lumMod val="60000"/>
                <a:lumOff val="40000"/>
                <a:alpha val="99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04336" y="1897856"/>
            <a:ext cx="2456498" cy="7386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100" b="1">
                <a:latin typeface="楷体" pitchFamily="49" charset="-122"/>
                <a:ea typeface="楷体" pitchFamily="49" charset="-122"/>
                <a:cs typeface="幼圆" panose="02010509060101010101" charset="-122"/>
              </a:rPr>
              <a:t> </a:t>
            </a:r>
            <a:r>
              <a:rPr lang="zh-CN" altLang="en-US" sz="2100" b="1">
                <a:latin typeface="楷体" pitchFamily="49" charset="-122"/>
                <a:ea typeface="楷体" pitchFamily="49" charset="-122"/>
                <a:cs typeface="+mj-ea"/>
              </a:rPr>
              <a:t>"学在官府"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  <a:cs typeface="+mj-ea"/>
              </a:rPr>
              <a:t>变为"学在民间"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47275" y="1045601"/>
            <a:ext cx="632974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观察图片，说明春秋时期的教育发生了怎样的变化？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27145" y="1536383"/>
            <a:ext cx="2420779" cy="1647349"/>
          </a:xfrm>
          <a:prstGeom prst="round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2565559" y="1536383"/>
            <a:ext cx="1072991" cy="1647349"/>
            <a:chOff x="4734" y="1426"/>
            <a:chExt cx="3226" cy="548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6"/>
            <a:srcRect l="4639" t="1300" b="7333"/>
            <a:stretch>
              <a:fillRect/>
            </a:stretch>
          </p:blipFill>
          <p:spPr>
            <a:xfrm>
              <a:off x="4734" y="1426"/>
              <a:ext cx="3227" cy="5482"/>
            </a:xfrm>
            <a:prstGeom prst="round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4925" y="4814"/>
              <a:ext cx="629" cy="943"/>
            </a:xfrm>
            <a:prstGeom prst="rect">
              <a:avLst/>
            </a:prstGeom>
            <a:solidFill>
              <a:srgbClr val="EADF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6431757" y="1620679"/>
            <a:ext cx="26255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孔子创办</a:t>
            </a:r>
            <a:r>
              <a:rPr lang="zh-CN" altLang="en-US" sz="2100" b="1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私学</a:t>
            </a:r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，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打破了贵族和王室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 垄断教育的局面</a:t>
            </a:r>
          </a:p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促进了教育的发展</a:t>
            </a:r>
          </a:p>
        </p:txBody>
      </p:sp>
      <p:pic>
        <p:nvPicPr>
          <p:cNvPr id="26" name="图片 25" descr="5af0fd99a3ad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1433513" y="3294698"/>
            <a:ext cx="6276499" cy="496729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755934" y="3347561"/>
            <a:ext cx="71518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latin typeface="楷体" pitchFamily="49" charset="-122"/>
                <a:ea typeface="楷体" pitchFamily="49" charset="-122"/>
              </a:rPr>
              <a:t>阅读课文，总结孔子在教育教学中有哪些理念？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554855" y="3880009"/>
            <a:ext cx="139731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有教无类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255294" y="4314349"/>
            <a:ext cx="215312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注重道德教育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273267" y="4752499"/>
            <a:ext cx="29751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因材施教</a:t>
            </a:r>
            <a:r>
              <a:rPr lang="en-US" altLang="zh-CN" sz="210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100">
                <a:latin typeface="楷体" pitchFamily="49" charset="-122"/>
                <a:ea typeface="楷体" pitchFamily="49" charset="-122"/>
              </a:rPr>
              <a:t>教学原则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046095" y="5203984"/>
            <a:ext cx="357520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温故而知新</a:t>
            </a:r>
            <a:r>
              <a:rPr lang="en-US" altLang="zh-CN" sz="210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100">
                <a:latin typeface="楷体" pitchFamily="49" charset="-122"/>
                <a:ea typeface="楷体" pitchFamily="49" charset="-122"/>
              </a:rPr>
              <a:t>学习方法</a:t>
            </a:r>
          </a:p>
        </p:txBody>
      </p:sp>
      <p:pic>
        <p:nvPicPr>
          <p:cNvPr id="32" name="图片 31" descr="白色底片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786" y="3880009"/>
            <a:ext cx="2875598" cy="947261"/>
          </a:xfrm>
          <a:prstGeom prst="rect">
            <a:avLst/>
          </a:prstGeom>
          <a:solidFill>
            <a:srgbClr val="D7706E"/>
          </a:solidFill>
        </p:spPr>
      </p:pic>
      <p:sp>
        <p:nvSpPr>
          <p:cNvPr id="31" name="文本框 30"/>
          <p:cNvSpPr txBox="1"/>
          <p:nvPr/>
        </p:nvSpPr>
        <p:spPr>
          <a:xfrm>
            <a:off x="263842" y="3880009"/>
            <a:ext cx="28736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itchFamily="49" charset="-122"/>
                <a:ea typeface="楷体" pitchFamily="49" charset="-122"/>
              </a:rPr>
              <a:t>贵族子弟：蒙德子 司马牛</a:t>
            </a:r>
          </a:p>
          <a:p>
            <a:r>
              <a:rPr lang="zh-CN" altLang="en-US">
                <a:latin typeface="楷体" pitchFamily="49" charset="-122"/>
                <a:ea typeface="楷体" pitchFamily="49" charset="-122"/>
              </a:rPr>
              <a:t>穷苦子弟：子路 颜回</a:t>
            </a:r>
          </a:p>
          <a:p>
            <a:r>
              <a:rPr lang="zh-CN" altLang="en-US">
                <a:latin typeface="楷体" pitchFamily="49" charset="-122"/>
                <a:ea typeface="楷体" pitchFamily="49" charset="-122"/>
              </a:rPr>
              <a:t>家境富裕：子贡 冉有</a:t>
            </a:r>
          </a:p>
        </p:txBody>
      </p:sp>
      <p:pic>
        <p:nvPicPr>
          <p:cNvPr id="34" name="图片 33" descr="金属方框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1249204" y="3880009"/>
            <a:ext cx="766286" cy="2827496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63843" y="5258977"/>
            <a:ext cx="3054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楷体" pitchFamily="49" charset="-122"/>
                <a:ea typeface="楷体" pitchFamily="49" charset="-122"/>
              </a:rPr>
              <a:t>知之为知之，不知为不知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912019" y="4910614"/>
            <a:ext cx="15773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>
                <a:latin typeface="楷体" pitchFamily="49" charset="-122"/>
                <a:ea typeface="楷体" pitchFamily="49" charset="-122"/>
              </a:rPr>
              <a:t>学习态度</a:t>
            </a:r>
          </a:p>
        </p:txBody>
      </p:sp>
    </p:spTree>
    <p:extLst>
      <p:ext uri="{BB962C8B-B14F-4D97-AF65-F5344CB8AC3E}">
        <p14:creationId xmlns:p14="http://schemas.microsoft.com/office/powerpoint/2010/main" val="200340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8" presetClass="entr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18" presetClass="entr" presetSubtype="12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  <p:cond evt="onBegin" delay="0">
                          <p:tn val="55"/>
                        </p:cond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55" presetClass="entr" presetSubtype="0" fill="hold" grpId="4" nodeType="withEffect"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  <p:cond evt="onBegin" delay="0">
                          <p:tn val="70"/>
                        </p:cond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7" presetID="5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  <p:cond evt="onBegin" delay="0">
                          <p:tn val="81"/>
                        </p:cond>
                      </p:stCondLst>
                      <p:childTnLst>
                        <p:par>
                          <p:cTn id="8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8" presetID="55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  <p:cond evt="onBegin" delay="0">
                          <p:tn val="92"/>
                        </p:cond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9" presetID="55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  <p:cond evt="onBegin" delay="0">
                          <p:tn val="103"/>
                        </p:cond>
                      </p:stCondLst>
                      <p:childTnLst>
                        <p:par>
                          <p:cTn id="10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55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7" presetID="55" presetClass="entr" presetSubtype="0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1"/>
      <p:bldP spid="25" grpId="2"/>
      <p:bldP spid="8" grpId="3"/>
      <p:bldP spid="27" grpId="4"/>
      <p:bldP spid="28" grpId="5"/>
      <p:bldP spid="29" grpId="6"/>
      <p:bldP spid="30" grpId="7"/>
      <p:bldP spid="31" grpId="8"/>
      <p:bldP spid="33" grpId="9"/>
      <p:bldP spid="35" grpId="1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1143001" y="2240756"/>
            <a:ext cx="549116" cy="19389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文</a:t>
            </a:r>
          </a:p>
          <a:p>
            <a:pPr eaLnBrk="0" hangingPunct="0">
              <a:buFontTx/>
              <a:buNone/>
              <a:defRPr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化</a:t>
            </a:r>
          </a:p>
          <a:p>
            <a:pPr eaLnBrk="0" hangingPunct="0">
              <a:buFontTx/>
              <a:buNone/>
              <a:defRPr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成</a:t>
            </a:r>
          </a:p>
          <a:p>
            <a:pPr eaLnBrk="0" hangingPunct="0">
              <a:buFontTx/>
              <a:buNone/>
              <a:defRPr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就</a:t>
            </a: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2260997" y="1453753"/>
            <a:ext cx="432197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5pPr>
            <a:lvl6pPr marL="25146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6pPr>
            <a:lvl7pPr marL="29718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7pPr>
            <a:lvl8pPr marL="34290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8pPr>
            <a:lvl9pPr marL="38862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zh-CN" altLang="en-US" sz="27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整理古籍</a:t>
            </a: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3633788" y="1646873"/>
            <a:ext cx="407289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编定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诗经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尚书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礼记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周易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 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春秋 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</a:t>
            </a:r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>
            <a:off x="2844404" y="2240756"/>
            <a:ext cx="702469" cy="323850"/>
          </a:xfrm>
          <a:prstGeom prst="rightArrow">
            <a:avLst>
              <a:gd name="adj1" fmla="val 50000"/>
              <a:gd name="adj2" fmla="val 5420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eaLnBrk="0" hangingPunct="0"/>
            <a:endParaRPr lang="zh-CN" altLang="en-US" sz="1350"/>
          </a:p>
        </p:txBody>
      </p:sp>
      <p:sp>
        <p:nvSpPr>
          <p:cNvPr id="89094" name="AutoShape 6"/>
          <p:cNvSpPr/>
          <p:nvPr/>
        </p:nvSpPr>
        <p:spPr bwMode="auto">
          <a:xfrm>
            <a:off x="1871663" y="2082403"/>
            <a:ext cx="270272" cy="2214563"/>
          </a:xfrm>
          <a:prstGeom prst="leftBrace">
            <a:avLst>
              <a:gd name="adj1" fmla="val 68206"/>
              <a:gd name="adj2" fmla="val 50000"/>
            </a:avLst>
          </a:prstGeom>
          <a:noFill/>
          <a:ln w="31750">
            <a:solidFill>
              <a:srgbClr val="666633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endParaRPr lang="zh-CN" altLang="en-US" sz="135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auto">
          <a:xfrm>
            <a:off x="2210992" y="3221831"/>
            <a:ext cx="480536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5pPr>
            <a:lvl6pPr marL="25146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6pPr>
            <a:lvl7pPr marL="29718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7pPr>
            <a:lvl8pPr marL="34290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8pPr>
            <a:lvl9pPr marL="3886200" indent="-228600" eaLnBrk="0" fontAlgn="ctr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Wingdings 3" panose="05040102010807070707" pitchFamily="18" charset="2"/>
                <a:ea typeface="楷体_GB2312" panose="02010609030101010101" pitchFamily="49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zh-CN" altLang="en-US" sz="27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言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7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论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7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记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700" b="1">
                <a:latin typeface="华文新魏" panose="02010800040101010101" charset="-122"/>
                <a:ea typeface="华文新魏" panose="02010800040101010101" charset="-122"/>
                <a:sym typeface="+mn-ea"/>
              </a:rPr>
              <a:t>录</a:t>
            </a:r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3633788" y="3844290"/>
            <a:ext cx="1852612" cy="55399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《</a:t>
            </a:r>
            <a:r>
              <a:rPr lang="zh-CN" altLang="en-US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论语</a:t>
            </a:r>
            <a:r>
              <a:rPr lang="en-US" altLang="zh-CN" sz="30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华文新魏" panose="02010800040101010101" charset="-122"/>
                <a:sym typeface="+mn-ea"/>
              </a:rPr>
              <a:t>》</a:t>
            </a:r>
          </a:p>
        </p:txBody>
      </p:sp>
      <p:sp>
        <p:nvSpPr>
          <p:cNvPr id="89097" name="AutoShape 9"/>
          <p:cNvSpPr>
            <a:spLocks noChangeArrowheads="1"/>
          </p:cNvSpPr>
          <p:nvPr/>
        </p:nvSpPr>
        <p:spPr bwMode="auto">
          <a:xfrm>
            <a:off x="2844404" y="3969544"/>
            <a:ext cx="702469" cy="323850"/>
          </a:xfrm>
          <a:prstGeom prst="rightArrow">
            <a:avLst>
              <a:gd name="adj1" fmla="val 50000"/>
              <a:gd name="adj2" fmla="val 54208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eaLnBrk="0" hangingPunct="0"/>
            <a:endParaRPr lang="zh-CN" altLang="en-US" sz="1350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57200" y="5203062"/>
            <a:ext cx="7881518" cy="1061829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21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孔子</a:t>
            </a:r>
            <a:r>
              <a:rPr lang="zh-CN" altLang="en-US" sz="2100" b="1">
                <a:effectLst>
                  <a:outerShdw blurRad="38100" dist="38100" dir="2700000" algn="tl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思想的历史影响：孔子的学说对中国古代文化的发展有非常重要的影响。他提出的一些道德规范对中国社会的发展也具有深远的影响。</a:t>
            </a:r>
            <a:endParaRPr lang="en-US" altLang="zh-CN" sz="2100" b="1" u="sng">
              <a:latin typeface="隶书" panose="02010509060101010101" pitchFamily="49" charset="-122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11" name="TextBox 1"/>
          <p:cNvSpPr txBox="1"/>
          <p:nvPr/>
        </p:nvSpPr>
        <p:spPr>
          <a:xfrm>
            <a:off x="344652" y="533400"/>
            <a:ext cx="1502569" cy="4154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lang="zh-CN" altLang="en-US" sz="2100" b="1" smtClean="0">
                <a:solidFill>
                  <a:schemeClr val="tx1"/>
                </a:solidFill>
                <a:latin typeface="+mn-ea"/>
                <a:sym typeface="+mn-ea"/>
              </a:rPr>
              <a:t>文化</a:t>
            </a:r>
            <a:r>
              <a:rPr lang="zh-CN" altLang="en-US" sz="2100" b="1">
                <a:solidFill>
                  <a:schemeClr val="tx1"/>
                </a:solidFill>
                <a:latin typeface="+mn-ea"/>
                <a:sym typeface="+mn-ea"/>
              </a:rPr>
              <a:t>成就</a:t>
            </a:r>
          </a:p>
        </p:txBody>
      </p:sp>
    </p:spTree>
    <p:extLst>
      <p:ext uri="{BB962C8B-B14F-4D97-AF65-F5344CB8AC3E}">
        <p14:creationId xmlns:p14="http://schemas.microsoft.com/office/powerpoint/2010/main" val="510191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1"/>
      <p:bldP spid="89092" grpId="2"/>
      <p:bldP spid="89093" grpId="3"/>
      <p:bldP spid="89094" grpId="4"/>
      <p:bldP spid="89095" grpId="5"/>
      <p:bldP spid="89096" grpId="6"/>
      <p:bldP spid="89097" grpId="7"/>
      <p:bldP spid="10" grpId="8"/>
      <p:bldP spid="11" grpId="9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TextBox 3"/>
          <p:cNvSpPr>
            <a:spLocks noChangeArrowheads="1"/>
          </p:cNvSpPr>
          <p:nvPr/>
        </p:nvSpPr>
        <p:spPr bwMode="auto">
          <a:xfrm>
            <a:off x="1574800" y="1387475"/>
            <a:ext cx="6229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FF0066"/>
                </a:solidFill>
                <a:latin typeface="楷体" pitchFamily="49" charset="-122"/>
                <a:ea typeface="楷体" pitchFamily="49" charset="-122"/>
              </a:rPr>
              <a:t>孔子和儒家学说</a:t>
            </a:r>
          </a:p>
        </p:txBody>
      </p:sp>
      <p:sp>
        <p:nvSpPr>
          <p:cNvPr id="21507" name="Text Box 4"/>
          <p:cNvSpPr>
            <a:spLocks noChangeArrowheads="1"/>
          </p:cNvSpPr>
          <p:nvPr/>
        </p:nvSpPr>
        <p:spPr bwMode="auto">
          <a:xfrm>
            <a:off x="1295400" y="2365375"/>
            <a:ext cx="3276600" cy="3046413"/>
          </a:xfrm>
          <a:prstGeom prst="rect">
            <a:avLst/>
          </a:prstGeom>
          <a:gradFill rotWithShape="1">
            <a:gsLst>
              <a:gs pos="0">
                <a:srgbClr val="E6F4F5"/>
              </a:gs>
              <a:gs pos="50000">
                <a:srgbClr val="D9EEF0"/>
              </a:gs>
              <a:gs pos="100000">
                <a:srgbClr val="D4EDEF"/>
              </a:gs>
            </a:gsLst>
            <a:lin ang="5400000"/>
          </a:gradFill>
          <a:ln w="6350" algn="ctr">
            <a:solidFill>
              <a:schemeClr val="accent1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孔子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，名丘，字仲尼，春秋时期鲁国人，</a:t>
            </a: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儒家</a:t>
            </a: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学派创始人。</a:t>
            </a:r>
          </a:p>
        </p:txBody>
      </p:sp>
      <p:pic>
        <p:nvPicPr>
          <p:cNvPr id="21508" name="Picture 5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27625" y="2082800"/>
            <a:ext cx="286385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5" name="文本框 1"/>
          <p:cNvSpPr txBox="1">
            <a:spLocks noChangeArrowheads="1"/>
          </p:cNvSpPr>
          <p:nvPr/>
        </p:nvSpPr>
        <p:spPr bwMode="auto">
          <a:xfrm>
            <a:off x="381000" y="228600"/>
            <a:ext cx="3505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三、 百家争鸣</a:t>
            </a:r>
          </a:p>
        </p:txBody>
      </p:sp>
    </p:spTree>
    <p:extLst>
      <p:ext uri="{BB962C8B-B14F-4D97-AF65-F5344CB8AC3E}">
        <p14:creationId xmlns:p14="http://schemas.microsoft.com/office/powerpoint/2010/main" val="328881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TextBox 8"/>
          <p:cNvSpPr>
            <a:spLocks noChangeArrowheads="1"/>
          </p:cNvSpPr>
          <p:nvPr/>
        </p:nvSpPr>
        <p:spPr bwMode="auto">
          <a:xfrm>
            <a:off x="1962150" y="1417638"/>
            <a:ext cx="5219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百家争鸣</a:t>
            </a:r>
          </a:p>
        </p:txBody>
      </p:sp>
      <p:sp>
        <p:nvSpPr>
          <p:cNvPr id="29699" name="Text Box 6"/>
          <p:cNvSpPr>
            <a:spLocks noChangeArrowheads="1"/>
          </p:cNvSpPr>
          <p:nvPr/>
        </p:nvSpPr>
        <p:spPr bwMode="auto">
          <a:xfrm>
            <a:off x="609600" y="2071688"/>
            <a:ext cx="7924800" cy="333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5000"/>
              </a:lnSpc>
              <a:spcBef>
                <a:spcPct val="10000"/>
              </a:spcBef>
              <a:buFont typeface="Arial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背景：</a:t>
            </a:r>
          </a:p>
          <a:p>
            <a:pPr>
              <a:lnSpc>
                <a:spcPct val="125000"/>
              </a:lnSpc>
              <a:spcBef>
                <a:spcPct val="1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    战国时期，旧的社会制度进一步瓦解，新的社会制度逐步确立。此时的学术思想领域非常活跃，形成了不同的学派，各陈其说，史称“诸子百家”。其中，墨家、儒家、道家、法家等学派的影响最大。</a:t>
            </a:r>
          </a:p>
        </p:txBody>
      </p:sp>
    </p:spTree>
    <p:extLst>
      <p:ext uri="{BB962C8B-B14F-4D97-AF65-F5344CB8AC3E}">
        <p14:creationId xmlns:p14="http://schemas.microsoft.com/office/powerpoint/2010/main" val="158022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822" name="Text Box 156"/>
          <p:cNvSpPr>
            <a:spLocks noChangeArrowheads="1"/>
          </p:cNvSpPr>
          <p:nvPr/>
        </p:nvSpPr>
        <p:spPr bwMode="auto">
          <a:xfrm>
            <a:off x="936394" y="304800"/>
            <a:ext cx="2057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墨家学派</a:t>
            </a:r>
          </a:p>
        </p:txBody>
      </p:sp>
      <p:sp>
        <p:nvSpPr>
          <p:cNvPr id="30823" name="Text Box 157"/>
          <p:cNvSpPr>
            <a:spLocks noChangeArrowheads="1"/>
          </p:cNvSpPr>
          <p:nvPr/>
        </p:nvSpPr>
        <p:spPr bwMode="auto">
          <a:xfrm>
            <a:off x="669694" y="1602707"/>
            <a:ext cx="2590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创始人：墨子</a:t>
            </a:r>
          </a:p>
        </p:txBody>
      </p:sp>
      <p:sp>
        <p:nvSpPr>
          <p:cNvPr id="30824" name="Text Box 158"/>
          <p:cNvSpPr>
            <a:spLocks noChangeArrowheads="1"/>
          </p:cNvSpPr>
          <p:nvPr/>
        </p:nvSpPr>
        <p:spPr bwMode="auto">
          <a:xfrm>
            <a:off x="669694" y="2428870"/>
            <a:ext cx="47688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主张：“兼爱”、“非攻”</a:t>
            </a:r>
          </a:p>
        </p:txBody>
      </p:sp>
      <p:pic>
        <p:nvPicPr>
          <p:cNvPr id="30825" name="Picture 4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1200" y="1447800"/>
            <a:ext cx="257492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  <p:sp>
        <p:nvSpPr>
          <p:cNvPr id="30826" name="矩形 6"/>
          <p:cNvSpPr>
            <a:spLocks noChangeArrowheads="1"/>
          </p:cNvSpPr>
          <p:nvPr/>
        </p:nvSpPr>
        <p:spPr bwMode="auto">
          <a:xfrm>
            <a:off x="768119" y="3276600"/>
            <a:ext cx="457200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墨家学派创始人，他的言行记录在</a:t>
            </a:r>
            <a:r>
              <a:rPr lang="en-US" altLang="zh-CN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墨子</a:t>
            </a:r>
            <a:r>
              <a:rPr lang="en-US" altLang="zh-CN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一书中。</a:t>
            </a:r>
          </a:p>
        </p:txBody>
      </p:sp>
    </p:spTree>
    <p:extLst>
      <p:ext uri="{BB962C8B-B14F-4D97-AF65-F5344CB8AC3E}">
        <p14:creationId xmlns:p14="http://schemas.microsoft.com/office/powerpoint/2010/main" val="252894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" grpId="0"/>
      <p:bldP spid="30823" grpId="1"/>
      <p:bldP spid="30823" grpId="2"/>
      <p:bldP spid="30824" grpId="3"/>
      <p:bldP spid="30824" grpId="4"/>
      <p:bldP spid="30826" grpId="5"/>
      <p:bldP spid="30826" grpId="6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6" name="Text Box 67"/>
          <p:cNvSpPr>
            <a:spLocks noChangeArrowheads="1"/>
          </p:cNvSpPr>
          <p:nvPr/>
        </p:nvSpPr>
        <p:spPr bwMode="auto">
          <a:xfrm>
            <a:off x="609600" y="685800"/>
            <a:ext cx="2667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战国时的儒家</a:t>
            </a:r>
          </a:p>
        </p:txBody>
      </p:sp>
      <p:sp>
        <p:nvSpPr>
          <p:cNvPr id="31747" name="Text Box 68"/>
          <p:cNvSpPr>
            <a:spLocks noChangeArrowheads="1"/>
          </p:cNvSpPr>
          <p:nvPr/>
        </p:nvSpPr>
        <p:spPr bwMode="auto">
          <a:xfrm>
            <a:off x="646262" y="1668463"/>
            <a:ext cx="33528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代表人物：孟子</a:t>
            </a:r>
          </a:p>
        </p:txBody>
      </p:sp>
      <p:pic>
        <p:nvPicPr>
          <p:cNvPr id="31748" name="Picture 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7200" y="2590800"/>
            <a:ext cx="1733550" cy="2119313"/>
          </a:xfrm>
          <a:prstGeom prst="rect">
            <a:avLst/>
          </a:prstGeom>
          <a:noFill/>
          <a:ln w="9525" algn="ctr">
            <a:solidFill>
              <a:schemeClr val="tx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742950" y="2590800"/>
            <a:ext cx="5951538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主张实行“仁政”，要求统治者不要过分盘剥人民；还提出“民为贵，社稷次之，君为轻”的思想，认为取得民心才能得天下，并反对一切非正义的战争。</a:t>
            </a:r>
          </a:p>
        </p:txBody>
      </p:sp>
    </p:spTree>
    <p:extLst>
      <p:ext uri="{BB962C8B-B14F-4D97-AF65-F5344CB8AC3E}">
        <p14:creationId xmlns:p14="http://schemas.microsoft.com/office/powerpoint/2010/main" val="2738303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1"/>
      <p:bldP spid="31747" grpId="2"/>
      <p:bldP spid="31749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Text Box 68"/>
          <p:cNvSpPr>
            <a:spLocks noChangeArrowheads="1"/>
          </p:cNvSpPr>
          <p:nvPr/>
        </p:nvSpPr>
        <p:spPr bwMode="auto">
          <a:xfrm>
            <a:off x="685800" y="1447800"/>
            <a:ext cx="3352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代表人物：荀子</a:t>
            </a: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838200" y="2667000"/>
            <a:ext cx="4176712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主张实行“礼治”，明确尊卑等级，以维系社会秩序。</a:t>
            </a:r>
          </a:p>
        </p:txBody>
      </p:sp>
      <p:pic>
        <p:nvPicPr>
          <p:cNvPr id="32772" name="图片 3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91125" y="2008188"/>
            <a:ext cx="2862263" cy="293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640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4" name="Text Box 63"/>
          <p:cNvSpPr>
            <a:spLocks noChangeArrowheads="1"/>
          </p:cNvSpPr>
          <p:nvPr/>
        </p:nvSpPr>
        <p:spPr bwMode="auto">
          <a:xfrm>
            <a:off x="533400" y="838200"/>
            <a:ext cx="26670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战国时的道家</a:t>
            </a:r>
          </a:p>
        </p:txBody>
      </p:sp>
      <p:sp>
        <p:nvSpPr>
          <p:cNvPr id="33795" name="Text Box 64"/>
          <p:cNvSpPr>
            <a:spLocks noChangeArrowheads="1"/>
          </p:cNvSpPr>
          <p:nvPr/>
        </p:nvSpPr>
        <p:spPr bwMode="auto">
          <a:xfrm>
            <a:off x="823044" y="2139156"/>
            <a:ext cx="2895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代表人物：庄子</a:t>
            </a:r>
          </a:p>
        </p:txBody>
      </p:sp>
      <p:sp>
        <p:nvSpPr>
          <p:cNvPr id="33796" name="Text Box 65"/>
          <p:cNvSpPr>
            <a:spLocks noChangeArrowheads="1"/>
          </p:cNvSpPr>
          <p:nvPr/>
        </p:nvSpPr>
        <p:spPr bwMode="auto">
          <a:xfrm>
            <a:off x="860425" y="3379788"/>
            <a:ext cx="429895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强调治国要顺应自然和民心。人生应追求精神自由，要保持独立的人格。</a:t>
            </a:r>
          </a:p>
        </p:txBody>
      </p:sp>
      <p:pic>
        <p:nvPicPr>
          <p:cNvPr id="33797" name="Picture 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7975" y="1785938"/>
            <a:ext cx="2760663" cy="3416300"/>
          </a:xfrm>
          <a:prstGeom prst="rect">
            <a:avLst/>
          </a:prstGeom>
          <a:noFill/>
          <a:ln w="9525" algn="ctr">
            <a:solidFill>
              <a:schemeClr val="tx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1"/>
      <p:bldP spid="33795" grpId="2"/>
      <p:bldP spid="33796" grpId="3"/>
      <p:bldP spid="33796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4818" name="Text Box 8"/>
          <p:cNvSpPr>
            <a:spLocks noChangeArrowheads="1"/>
          </p:cNvSpPr>
          <p:nvPr/>
        </p:nvSpPr>
        <p:spPr bwMode="auto">
          <a:xfrm>
            <a:off x="685800" y="3200400"/>
            <a:ext cx="4579938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强调以法治国，树立君主的权威，建立中央集权专制统治。</a:t>
            </a:r>
          </a:p>
        </p:txBody>
      </p:sp>
      <p:sp>
        <p:nvSpPr>
          <p:cNvPr id="34819" name="Text Box 11"/>
          <p:cNvSpPr>
            <a:spLocks noChangeArrowheads="1"/>
          </p:cNvSpPr>
          <p:nvPr/>
        </p:nvSpPr>
        <p:spPr bwMode="auto">
          <a:xfrm>
            <a:off x="609600" y="990600"/>
            <a:ext cx="1371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法家</a:t>
            </a:r>
          </a:p>
        </p:txBody>
      </p:sp>
      <p:sp>
        <p:nvSpPr>
          <p:cNvPr id="34820" name="Text Box 12"/>
          <p:cNvSpPr>
            <a:spLocks noChangeArrowheads="1"/>
          </p:cNvSpPr>
          <p:nvPr/>
        </p:nvSpPr>
        <p:spPr bwMode="auto">
          <a:xfrm>
            <a:off x="685800" y="2166249"/>
            <a:ext cx="4495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代表人物：战国末期韩非子</a:t>
            </a:r>
          </a:p>
        </p:txBody>
      </p:sp>
      <p:pic>
        <p:nvPicPr>
          <p:cNvPr id="34821" name="Picture 13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88038" y="2174875"/>
            <a:ext cx="2433637" cy="291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771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1"/>
      <p:bldP spid="34819" grpId="2"/>
      <p:bldP spid="34820" grpId="3"/>
      <p:bldP spid="34820" grpId="4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2" name="Text Box 6"/>
          <p:cNvSpPr>
            <a:spLocks noChangeArrowheads="1"/>
          </p:cNvSpPr>
          <p:nvPr/>
        </p:nvSpPr>
        <p:spPr bwMode="auto">
          <a:xfrm>
            <a:off x="457200" y="685800"/>
            <a:ext cx="18986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兵家</a:t>
            </a:r>
          </a:p>
        </p:txBody>
      </p:sp>
      <p:sp>
        <p:nvSpPr>
          <p:cNvPr id="35843" name="Text Box 7"/>
          <p:cNvSpPr>
            <a:spLocks noChangeArrowheads="1"/>
          </p:cNvSpPr>
          <p:nvPr/>
        </p:nvSpPr>
        <p:spPr bwMode="auto">
          <a:xfrm>
            <a:off x="577850" y="1716881"/>
            <a:ext cx="5410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代表人物：春秋末期军事家孙武</a:t>
            </a:r>
          </a:p>
        </p:txBody>
      </p:sp>
      <p:sp>
        <p:nvSpPr>
          <p:cNvPr id="35844" name="Text Box 11"/>
          <p:cNvSpPr>
            <a:spLocks noChangeArrowheads="1"/>
          </p:cNvSpPr>
          <p:nvPr/>
        </p:nvSpPr>
        <p:spPr bwMode="auto">
          <a:xfrm>
            <a:off x="1119188" y="3206750"/>
            <a:ext cx="432752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 《</a:t>
            </a: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孙子兵法</a:t>
            </a:r>
            <a:r>
              <a:rPr lang="en-US" altLang="zh-CN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奠定了我国古代军事理论的基础。</a:t>
            </a:r>
          </a:p>
        </p:txBody>
      </p:sp>
      <p:pic>
        <p:nvPicPr>
          <p:cNvPr id="35845" name="Picture 12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1143000"/>
            <a:ext cx="203835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2774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1"/>
      <p:bldP spid="35843" grpId="2"/>
      <p:bldP spid="35844" grpId="3"/>
      <p:bldP spid="35844" grpId="4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文本框 32"/>
          <p:cNvSpPr>
            <a:spLocks noChangeArrowheads="1"/>
          </p:cNvSpPr>
          <p:nvPr/>
        </p:nvSpPr>
        <p:spPr bwMode="auto">
          <a:xfrm>
            <a:off x="4475163" y="3783013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67" name="文本框 34"/>
          <p:cNvSpPr>
            <a:spLocks noChangeArrowheads="1"/>
          </p:cNvSpPr>
          <p:nvPr/>
        </p:nvSpPr>
        <p:spPr bwMode="auto">
          <a:xfrm rot="21300000">
            <a:off x="8066088" y="2497138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68" name="文本框 36"/>
          <p:cNvSpPr>
            <a:spLocks noChangeArrowheads="1"/>
          </p:cNvSpPr>
          <p:nvPr/>
        </p:nvSpPr>
        <p:spPr bwMode="auto">
          <a:xfrm rot="16200000">
            <a:off x="6019007" y="2332831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69" name="文本框 37"/>
          <p:cNvSpPr>
            <a:spLocks noChangeArrowheads="1"/>
          </p:cNvSpPr>
          <p:nvPr/>
        </p:nvSpPr>
        <p:spPr bwMode="auto">
          <a:xfrm rot="17400000">
            <a:off x="5434807" y="272970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0" name="文本框 45"/>
          <p:cNvSpPr>
            <a:spLocks noChangeArrowheads="1"/>
          </p:cNvSpPr>
          <p:nvPr/>
        </p:nvSpPr>
        <p:spPr bwMode="auto">
          <a:xfrm rot="16200000">
            <a:off x="6579395" y="235505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1" name="文本框 46"/>
          <p:cNvSpPr>
            <a:spLocks noChangeArrowheads="1"/>
          </p:cNvSpPr>
          <p:nvPr/>
        </p:nvSpPr>
        <p:spPr bwMode="auto">
          <a:xfrm rot="21120000">
            <a:off x="7069138" y="2446338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2" name="文本框 47"/>
          <p:cNvSpPr>
            <a:spLocks noChangeArrowheads="1"/>
          </p:cNvSpPr>
          <p:nvPr/>
        </p:nvSpPr>
        <p:spPr bwMode="auto">
          <a:xfrm rot="17400000">
            <a:off x="7758907" y="350440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3" name="文本框 49"/>
          <p:cNvSpPr>
            <a:spLocks noChangeArrowheads="1"/>
          </p:cNvSpPr>
          <p:nvPr/>
        </p:nvSpPr>
        <p:spPr bwMode="auto">
          <a:xfrm rot="600000">
            <a:off x="8170863" y="2009775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4" name="文本框 50"/>
          <p:cNvSpPr>
            <a:spLocks noChangeArrowheads="1"/>
          </p:cNvSpPr>
          <p:nvPr/>
        </p:nvSpPr>
        <p:spPr bwMode="auto">
          <a:xfrm rot="1440000">
            <a:off x="7405688" y="2035175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5" name="文本框 51"/>
          <p:cNvSpPr>
            <a:spLocks noChangeArrowheads="1"/>
          </p:cNvSpPr>
          <p:nvPr/>
        </p:nvSpPr>
        <p:spPr bwMode="auto">
          <a:xfrm rot="16200000">
            <a:off x="8524081" y="3731419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6" name="文本框 32"/>
          <p:cNvSpPr>
            <a:spLocks noChangeArrowheads="1"/>
          </p:cNvSpPr>
          <p:nvPr/>
        </p:nvSpPr>
        <p:spPr bwMode="auto">
          <a:xfrm>
            <a:off x="3262313" y="4418013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7" name="文本框 34"/>
          <p:cNvSpPr>
            <a:spLocks noChangeArrowheads="1"/>
          </p:cNvSpPr>
          <p:nvPr/>
        </p:nvSpPr>
        <p:spPr bwMode="auto">
          <a:xfrm rot="4140000">
            <a:off x="4566444" y="4207669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8" name="文本框 36"/>
          <p:cNvSpPr>
            <a:spLocks noChangeArrowheads="1"/>
          </p:cNvSpPr>
          <p:nvPr/>
        </p:nvSpPr>
        <p:spPr bwMode="auto">
          <a:xfrm rot="20220000">
            <a:off x="3913188" y="2220913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79" name="文本框 37"/>
          <p:cNvSpPr>
            <a:spLocks noChangeArrowheads="1"/>
          </p:cNvSpPr>
          <p:nvPr/>
        </p:nvSpPr>
        <p:spPr bwMode="auto">
          <a:xfrm rot="21420000">
            <a:off x="4130675" y="2919413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0" name="文本框 45"/>
          <p:cNvSpPr>
            <a:spLocks noChangeArrowheads="1"/>
          </p:cNvSpPr>
          <p:nvPr/>
        </p:nvSpPr>
        <p:spPr bwMode="auto">
          <a:xfrm rot="20220000">
            <a:off x="4473575" y="224313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1" name="文本框 46"/>
          <p:cNvSpPr>
            <a:spLocks noChangeArrowheads="1"/>
          </p:cNvSpPr>
          <p:nvPr/>
        </p:nvSpPr>
        <p:spPr bwMode="auto">
          <a:xfrm rot="20220000">
            <a:off x="4843463" y="2457450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2" name="文本框 47"/>
          <p:cNvSpPr>
            <a:spLocks noChangeArrowheads="1"/>
          </p:cNvSpPr>
          <p:nvPr/>
        </p:nvSpPr>
        <p:spPr bwMode="auto">
          <a:xfrm rot="21420000">
            <a:off x="5064125" y="310038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3" name="文本框 49"/>
          <p:cNvSpPr>
            <a:spLocks noChangeArrowheads="1"/>
          </p:cNvSpPr>
          <p:nvPr/>
        </p:nvSpPr>
        <p:spPr bwMode="auto">
          <a:xfrm rot="16200000">
            <a:off x="6468270" y="3126581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4" name="文本框 50"/>
          <p:cNvSpPr>
            <a:spLocks noChangeArrowheads="1"/>
          </p:cNvSpPr>
          <p:nvPr/>
        </p:nvSpPr>
        <p:spPr bwMode="auto">
          <a:xfrm rot="21420000">
            <a:off x="5589588" y="3455988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5" name="文本框 51"/>
          <p:cNvSpPr>
            <a:spLocks noChangeArrowheads="1"/>
          </p:cNvSpPr>
          <p:nvPr/>
        </p:nvSpPr>
        <p:spPr bwMode="auto">
          <a:xfrm rot="16200000">
            <a:off x="6003132" y="445055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6" name="文本框 32"/>
          <p:cNvSpPr>
            <a:spLocks noChangeArrowheads="1"/>
          </p:cNvSpPr>
          <p:nvPr/>
        </p:nvSpPr>
        <p:spPr bwMode="auto">
          <a:xfrm rot="1200000">
            <a:off x="1146175" y="4678363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7" name="文本框 34"/>
          <p:cNvSpPr>
            <a:spLocks noChangeArrowheads="1"/>
          </p:cNvSpPr>
          <p:nvPr/>
        </p:nvSpPr>
        <p:spPr bwMode="auto">
          <a:xfrm rot="4140000">
            <a:off x="2245520" y="416480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8" name="文本框 36"/>
          <p:cNvSpPr>
            <a:spLocks noChangeArrowheads="1"/>
          </p:cNvSpPr>
          <p:nvPr/>
        </p:nvSpPr>
        <p:spPr bwMode="auto">
          <a:xfrm rot="20220000">
            <a:off x="1617663" y="4148138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89" name="文本框 37"/>
          <p:cNvSpPr>
            <a:spLocks noChangeArrowheads="1"/>
          </p:cNvSpPr>
          <p:nvPr/>
        </p:nvSpPr>
        <p:spPr bwMode="auto">
          <a:xfrm rot="1020000">
            <a:off x="2492375" y="3565525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0" name="文本框 45"/>
          <p:cNvSpPr>
            <a:spLocks noChangeArrowheads="1"/>
          </p:cNvSpPr>
          <p:nvPr/>
        </p:nvSpPr>
        <p:spPr bwMode="auto">
          <a:xfrm rot="20220000">
            <a:off x="3175000" y="406558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1" name="文本框 46"/>
          <p:cNvSpPr>
            <a:spLocks noChangeArrowheads="1"/>
          </p:cNvSpPr>
          <p:nvPr/>
        </p:nvSpPr>
        <p:spPr bwMode="auto">
          <a:xfrm rot="21420000">
            <a:off x="787400" y="239553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2" name="文本框 47"/>
          <p:cNvSpPr>
            <a:spLocks noChangeArrowheads="1"/>
          </p:cNvSpPr>
          <p:nvPr/>
        </p:nvSpPr>
        <p:spPr bwMode="auto">
          <a:xfrm rot="1020000">
            <a:off x="835025" y="421163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3" name="文本框 49"/>
          <p:cNvSpPr>
            <a:spLocks noChangeArrowheads="1"/>
          </p:cNvSpPr>
          <p:nvPr/>
        </p:nvSpPr>
        <p:spPr bwMode="auto">
          <a:xfrm rot="21420000">
            <a:off x="3009900" y="4702175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4" name="文本框 50"/>
          <p:cNvSpPr>
            <a:spLocks noChangeArrowheads="1"/>
          </p:cNvSpPr>
          <p:nvPr/>
        </p:nvSpPr>
        <p:spPr bwMode="auto">
          <a:xfrm rot="21420000">
            <a:off x="4157663" y="4035425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5" name="文本框 51"/>
          <p:cNvSpPr>
            <a:spLocks noChangeArrowheads="1"/>
          </p:cNvSpPr>
          <p:nvPr/>
        </p:nvSpPr>
        <p:spPr bwMode="auto">
          <a:xfrm rot="21420000">
            <a:off x="4324350" y="4794250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6" name="文本框 32"/>
          <p:cNvSpPr>
            <a:spLocks noChangeArrowheads="1"/>
          </p:cNvSpPr>
          <p:nvPr/>
        </p:nvSpPr>
        <p:spPr bwMode="auto">
          <a:xfrm rot="16500000">
            <a:off x="467520" y="3056731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7" name="文本框 34"/>
          <p:cNvSpPr>
            <a:spLocks noChangeArrowheads="1"/>
          </p:cNvSpPr>
          <p:nvPr/>
        </p:nvSpPr>
        <p:spPr bwMode="auto">
          <a:xfrm rot="4140000">
            <a:off x="1442244" y="2867819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8" name="文本框 36"/>
          <p:cNvSpPr>
            <a:spLocks noChangeArrowheads="1"/>
          </p:cNvSpPr>
          <p:nvPr/>
        </p:nvSpPr>
        <p:spPr bwMode="auto">
          <a:xfrm rot="21420000">
            <a:off x="322263" y="2201863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899" name="文本框 37"/>
          <p:cNvSpPr>
            <a:spLocks noChangeArrowheads="1"/>
          </p:cNvSpPr>
          <p:nvPr/>
        </p:nvSpPr>
        <p:spPr bwMode="auto">
          <a:xfrm rot="1020000">
            <a:off x="1344613" y="2495550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0" name="文本框 45"/>
          <p:cNvSpPr>
            <a:spLocks noChangeArrowheads="1"/>
          </p:cNvSpPr>
          <p:nvPr/>
        </p:nvSpPr>
        <p:spPr bwMode="auto">
          <a:xfrm rot="20220000">
            <a:off x="2130425" y="206533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1" name="文本框 46"/>
          <p:cNvSpPr>
            <a:spLocks noChangeArrowheads="1"/>
          </p:cNvSpPr>
          <p:nvPr/>
        </p:nvSpPr>
        <p:spPr bwMode="auto">
          <a:xfrm rot="20220000">
            <a:off x="2700338" y="2235200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2" name="文本框 47"/>
          <p:cNvSpPr>
            <a:spLocks noChangeArrowheads="1"/>
          </p:cNvSpPr>
          <p:nvPr/>
        </p:nvSpPr>
        <p:spPr bwMode="auto">
          <a:xfrm rot="21420000">
            <a:off x="2416175" y="274478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3" name="文本框 49"/>
          <p:cNvSpPr>
            <a:spLocks noChangeArrowheads="1"/>
          </p:cNvSpPr>
          <p:nvPr/>
        </p:nvSpPr>
        <p:spPr bwMode="auto">
          <a:xfrm rot="20220000">
            <a:off x="3289300" y="2457450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4" name="文本框 50"/>
          <p:cNvSpPr>
            <a:spLocks noChangeArrowheads="1"/>
          </p:cNvSpPr>
          <p:nvPr/>
        </p:nvSpPr>
        <p:spPr bwMode="auto">
          <a:xfrm rot="20220000">
            <a:off x="2862263" y="3038475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5" name="文本框 51"/>
          <p:cNvSpPr>
            <a:spLocks noChangeArrowheads="1"/>
          </p:cNvSpPr>
          <p:nvPr/>
        </p:nvSpPr>
        <p:spPr bwMode="auto">
          <a:xfrm rot="20220000">
            <a:off x="3497263" y="3175000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6" name="文本框 32"/>
          <p:cNvSpPr>
            <a:spLocks noChangeArrowheads="1"/>
          </p:cNvSpPr>
          <p:nvPr/>
        </p:nvSpPr>
        <p:spPr bwMode="auto">
          <a:xfrm rot="1200000">
            <a:off x="5124450" y="4341813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7" name="文本框 34"/>
          <p:cNvSpPr>
            <a:spLocks noChangeArrowheads="1"/>
          </p:cNvSpPr>
          <p:nvPr/>
        </p:nvSpPr>
        <p:spPr bwMode="auto">
          <a:xfrm rot="20520000">
            <a:off x="6319838" y="4799013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8" name="文本框 36"/>
          <p:cNvSpPr>
            <a:spLocks noChangeArrowheads="1"/>
          </p:cNvSpPr>
          <p:nvPr/>
        </p:nvSpPr>
        <p:spPr bwMode="auto">
          <a:xfrm rot="360000">
            <a:off x="5775325" y="3698875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09" name="文本框 37"/>
          <p:cNvSpPr>
            <a:spLocks noChangeArrowheads="1"/>
          </p:cNvSpPr>
          <p:nvPr/>
        </p:nvSpPr>
        <p:spPr bwMode="auto">
          <a:xfrm rot="780000">
            <a:off x="5289550" y="4792663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0" name="文本框 45"/>
          <p:cNvSpPr>
            <a:spLocks noChangeArrowheads="1"/>
          </p:cNvSpPr>
          <p:nvPr/>
        </p:nvSpPr>
        <p:spPr bwMode="auto">
          <a:xfrm rot="17040000">
            <a:off x="6896895" y="3510756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1" name="文本框 46"/>
          <p:cNvSpPr>
            <a:spLocks noChangeArrowheads="1"/>
          </p:cNvSpPr>
          <p:nvPr/>
        </p:nvSpPr>
        <p:spPr bwMode="auto">
          <a:xfrm rot="2700000">
            <a:off x="7616031" y="3807619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2" name="文本框 47"/>
          <p:cNvSpPr>
            <a:spLocks noChangeArrowheads="1"/>
          </p:cNvSpPr>
          <p:nvPr/>
        </p:nvSpPr>
        <p:spPr bwMode="auto">
          <a:xfrm rot="18120000">
            <a:off x="6819106" y="4394994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3" name="文本框 49"/>
          <p:cNvSpPr>
            <a:spLocks noChangeArrowheads="1"/>
          </p:cNvSpPr>
          <p:nvPr/>
        </p:nvSpPr>
        <p:spPr bwMode="auto">
          <a:xfrm rot="18360000">
            <a:off x="8171657" y="4250531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4" name="文本框 50"/>
          <p:cNvSpPr>
            <a:spLocks noChangeArrowheads="1"/>
          </p:cNvSpPr>
          <p:nvPr/>
        </p:nvSpPr>
        <p:spPr bwMode="auto">
          <a:xfrm rot="17940000">
            <a:off x="7320757" y="4587081"/>
            <a:ext cx="182562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5" name="文本框 51"/>
          <p:cNvSpPr>
            <a:spLocks noChangeArrowheads="1"/>
          </p:cNvSpPr>
          <p:nvPr/>
        </p:nvSpPr>
        <p:spPr bwMode="auto">
          <a:xfrm rot="1500000">
            <a:off x="8045450" y="3189288"/>
            <a:ext cx="182563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SzTx/>
              <a:defRPr>
                <a:solidFill>
                  <a:schemeClr val="tx1"/>
                </a:solidFill>
                <a:latin typeface="Arial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zh-CN" sz="500">
              <a:solidFill>
                <a:srgbClr val="F2F2F2"/>
              </a:solidFill>
            </a:endParaRPr>
          </a:p>
        </p:txBody>
      </p:sp>
      <p:sp>
        <p:nvSpPr>
          <p:cNvPr id="36916" name="文本框 32"/>
          <p:cNvSpPr>
            <a:spLocks noChangeArrowheads="1"/>
          </p:cNvSpPr>
          <p:nvPr/>
        </p:nvSpPr>
        <p:spPr bwMode="auto">
          <a:xfrm rot="4140000">
            <a:off x="4391026" y="321468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17" name="文本框 34"/>
          <p:cNvSpPr>
            <a:spLocks noChangeArrowheads="1"/>
          </p:cNvSpPr>
          <p:nvPr/>
        </p:nvSpPr>
        <p:spPr bwMode="auto">
          <a:xfrm rot="8340000">
            <a:off x="5199063" y="389096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18" name="文本框 36"/>
          <p:cNvSpPr>
            <a:spLocks noChangeArrowheads="1"/>
          </p:cNvSpPr>
          <p:nvPr/>
        </p:nvSpPr>
        <p:spPr bwMode="auto">
          <a:xfrm rot="20400000">
            <a:off x="5781675" y="265906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19" name="文本框 37"/>
          <p:cNvSpPr>
            <a:spLocks noChangeArrowheads="1"/>
          </p:cNvSpPr>
          <p:nvPr/>
        </p:nvSpPr>
        <p:spPr bwMode="auto">
          <a:xfrm>
            <a:off x="5649913" y="312737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0" name="文本框 45"/>
          <p:cNvSpPr>
            <a:spLocks noChangeArrowheads="1"/>
          </p:cNvSpPr>
          <p:nvPr/>
        </p:nvSpPr>
        <p:spPr bwMode="auto">
          <a:xfrm rot="20400000">
            <a:off x="6342063" y="2681288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1" name="文本框 46"/>
          <p:cNvSpPr>
            <a:spLocks noChangeArrowheads="1"/>
          </p:cNvSpPr>
          <p:nvPr/>
        </p:nvSpPr>
        <p:spPr bwMode="auto">
          <a:xfrm rot="20400000">
            <a:off x="6711950" y="28956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2" name="文本框 47"/>
          <p:cNvSpPr>
            <a:spLocks noChangeArrowheads="1"/>
          </p:cNvSpPr>
          <p:nvPr/>
        </p:nvSpPr>
        <p:spPr bwMode="auto">
          <a:xfrm>
            <a:off x="7185025" y="33115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3" name="文本框 49"/>
          <p:cNvSpPr>
            <a:spLocks noChangeArrowheads="1"/>
          </p:cNvSpPr>
          <p:nvPr/>
        </p:nvSpPr>
        <p:spPr bwMode="auto">
          <a:xfrm rot="20400000">
            <a:off x="8029575" y="297497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4" name="文本框 50"/>
          <p:cNvSpPr>
            <a:spLocks noChangeArrowheads="1"/>
          </p:cNvSpPr>
          <p:nvPr/>
        </p:nvSpPr>
        <p:spPr bwMode="auto">
          <a:xfrm rot="20400000">
            <a:off x="7496175" y="28416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5" name="文本框 51"/>
          <p:cNvSpPr>
            <a:spLocks noChangeArrowheads="1"/>
          </p:cNvSpPr>
          <p:nvPr/>
        </p:nvSpPr>
        <p:spPr bwMode="auto">
          <a:xfrm rot="20400000">
            <a:off x="7972425" y="370205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6" name="文本框 32"/>
          <p:cNvSpPr>
            <a:spLocks noChangeArrowheads="1"/>
          </p:cNvSpPr>
          <p:nvPr/>
        </p:nvSpPr>
        <p:spPr bwMode="auto">
          <a:xfrm rot="4140000">
            <a:off x="2868613" y="40481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7" name="文本框 34"/>
          <p:cNvSpPr>
            <a:spLocks noChangeArrowheads="1"/>
          </p:cNvSpPr>
          <p:nvPr/>
        </p:nvSpPr>
        <p:spPr bwMode="auto">
          <a:xfrm rot="8340000">
            <a:off x="4200525" y="35687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8" name="文本框 36"/>
          <p:cNvSpPr>
            <a:spLocks noChangeArrowheads="1"/>
          </p:cNvSpPr>
          <p:nvPr/>
        </p:nvSpPr>
        <p:spPr bwMode="auto">
          <a:xfrm rot="2760000">
            <a:off x="3862388" y="24765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29" name="文本框 37"/>
          <p:cNvSpPr>
            <a:spLocks noChangeArrowheads="1"/>
          </p:cNvSpPr>
          <p:nvPr/>
        </p:nvSpPr>
        <p:spPr bwMode="auto">
          <a:xfrm rot="3960000">
            <a:off x="3908426" y="298926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0" name="文本框 45"/>
          <p:cNvSpPr>
            <a:spLocks noChangeArrowheads="1"/>
          </p:cNvSpPr>
          <p:nvPr/>
        </p:nvSpPr>
        <p:spPr bwMode="auto">
          <a:xfrm rot="2760000">
            <a:off x="4422776" y="24987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1" name="文本框 46"/>
          <p:cNvSpPr>
            <a:spLocks noChangeArrowheads="1"/>
          </p:cNvSpPr>
          <p:nvPr/>
        </p:nvSpPr>
        <p:spPr bwMode="auto">
          <a:xfrm rot="2760000">
            <a:off x="4792663" y="271303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2" name="文本框 47"/>
          <p:cNvSpPr>
            <a:spLocks noChangeArrowheads="1"/>
          </p:cNvSpPr>
          <p:nvPr/>
        </p:nvSpPr>
        <p:spPr bwMode="auto">
          <a:xfrm rot="3960000">
            <a:off x="4838701" y="32258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3" name="文本框 49"/>
          <p:cNvSpPr>
            <a:spLocks noChangeArrowheads="1"/>
          </p:cNvSpPr>
          <p:nvPr/>
        </p:nvSpPr>
        <p:spPr bwMode="auto">
          <a:xfrm rot="20400000">
            <a:off x="6232525" y="345281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4" name="文本框 50"/>
          <p:cNvSpPr>
            <a:spLocks noChangeArrowheads="1"/>
          </p:cNvSpPr>
          <p:nvPr/>
        </p:nvSpPr>
        <p:spPr bwMode="auto">
          <a:xfrm rot="4020000">
            <a:off x="5313363" y="33401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5" name="文本框 51"/>
          <p:cNvSpPr>
            <a:spLocks noChangeArrowheads="1"/>
          </p:cNvSpPr>
          <p:nvPr/>
        </p:nvSpPr>
        <p:spPr bwMode="auto">
          <a:xfrm rot="20400000">
            <a:off x="5607050" y="41275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6" name="文本框 32"/>
          <p:cNvSpPr>
            <a:spLocks noChangeArrowheads="1"/>
          </p:cNvSpPr>
          <p:nvPr/>
        </p:nvSpPr>
        <p:spPr bwMode="auto">
          <a:xfrm rot="5400000">
            <a:off x="1300163" y="392747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7" name="文本框 34"/>
          <p:cNvSpPr>
            <a:spLocks noChangeArrowheads="1"/>
          </p:cNvSpPr>
          <p:nvPr/>
        </p:nvSpPr>
        <p:spPr bwMode="auto">
          <a:xfrm rot="8340000">
            <a:off x="2159000" y="430371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8" name="文本框 36"/>
          <p:cNvSpPr>
            <a:spLocks noChangeArrowheads="1"/>
          </p:cNvSpPr>
          <p:nvPr/>
        </p:nvSpPr>
        <p:spPr bwMode="auto">
          <a:xfrm rot="2760000">
            <a:off x="1911351" y="347345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39" name="文本框 37"/>
          <p:cNvSpPr>
            <a:spLocks noChangeArrowheads="1"/>
          </p:cNvSpPr>
          <p:nvPr/>
        </p:nvSpPr>
        <p:spPr bwMode="auto">
          <a:xfrm rot="5220000">
            <a:off x="2446338" y="371316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0" name="文本框 45"/>
          <p:cNvSpPr>
            <a:spLocks noChangeArrowheads="1"/>
          </p:cNvSpPr>
          <p:nvPr/>
        </p:nvSpPr>
        <p:spPr bwMode="auto">
          <a:xfrm rot="2760000">
            <a:off x="2859088" y="348773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1" name="文本框 46"/>
          <p:cNvSpPr>
            <a:spLocks noChangeArrowheads="1"/>
          </p:cNvSpPr>
          <p:nvPr/>
        </p:nvSpPr>
        <p:spPr bwMode="auto">
          <a:xfrm rot="4020000">
            <a:off x="795338" y="267335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2" name="文本框 47"/>
          <p:cNvSpPr>
            <a:spLocks noChangeArrowheads="1"/>
          </p:cNvSpPr>
          <p:nvPr/>
        </p:nvSpPr>
        <p:spPr bwMode="auto">
          <a:xfrm rot="5220000">
            <a:off x="850901" y="359568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3" name="文本框 49"/>
          <p:cNvSpPr>
            <a:spLocks noChangeArrowheads="1"/>
          </p:cNvSpPr>
          <p:nvPr/>
        </p:nvSpPr>
        <p:spPr bwMode="auto">
          <a:xfrm rot="4020000">
            <a:off x="2559051" y="444976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4" name="文本框 50"/>
          <p:cNvSpPr>
            <a:spLocks noChangeArrowheads="1"/>
          </p:cNvSpPr>
          <p:nvPr/>
        </p:nvSpPr>
        <p:spPr bwMode="auto">
          <a:xfrm rot="4020000">
            <a:off x="3797301" y="40767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5" name="文本框 51"/>
          <p:cNvSpPr>
            <a:spLocks noChangeArrowheads="1"/>
          </p:cNvSpPr>
          <p:nvPr/>
        </p:nvSpPr>
        <p:spPr bwMode="auto">
          <a:xfrm rot="4020000">
            <a:off x="4167188" y="429101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6" name="文本框 32"/>
          <p:cNvSpPr>
            <a:spLocks noChangeArrowheads="1"/>
          </p:cNvSpPr>
          <p:nvPr/>
        </p:nvSpPr>
        <p:spPr bwMode="auto">
          <a:xfrm rot="20700000">
            <a:off x="519113" y="340995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7" name="文本框 34"/>
          <p:cNvSpPr>
            <a:spLocks noChangeArrowheads="1"/>
          </p:cNvSpPr>
          <p:nvPr/>
        </p:nvSpPr>
        <p:spPr bwMode="auto">
          <a:xfrm rot="8340000">
            <a:off x="1531938" y="334327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8" name="文本框 36"/>
          <p:cNvSpPr>
            <a:spLocks noChangeArrowheads="1"/>
          </p:cNvSpPr>
          <p:nvPr/>
        </p:nvSpPr>
        <p:spPr bwMode="auto">
          <a:xfrm rot="4020000">
            <a:off x="1765301" y="222091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49" name="文本框 37"/>
          <p:cNvSpPr>
            <a:spLocks noChangeArrowheads="1"/>
          </p:cNvSpPr>
          <p:nvPr/>
        </p:nvSpPr>
        <p:spPr bwMode="auto">
          <a:xfrm rot="5220000">
            <a:off x="1819276" y="27527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0" name="文本框 45"/>
          <p:cNvSpPr>
            <a:spLocks noChangeArrowheads="1"/>
          </p:cNvSpPr>
          <p:nvPr/>
        </p:nvSpPr>
        <p:spPr bwMode="auto">
          <a:xfrm rot="2760000">
            <a:off x="2279651" y="227488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1" name="文本框 46"/>
          <p:cNvSpPr>
            <a:spLocks noChangeArrowheads="1"/>
          </p:cNvSpPr>
          <p:nvPr/>
        </p:nvSpPr>
        <p:spPr bwMode="auto">
          <a:xfrm rot="2760000">
            <a:off x="2649538" y="24892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2" name="文本框 47"/>
          <p:cNvSpPr>
            <a:spLocks noChangeArrowheads="1"/>
          </p:cNvSpPr>
          <p:nvPr/>
        </p:nvSpPr>
        <p:spPr bwMode="auto">
          <a:xfrm rot="3960000">
            <a:off x="2424113" y="302418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3" name="文本框 49"/>
          <p:cNvSpPr>
            <a:spLocks noChangeArrowheads="1"/>
          </p:cNvSpPr>
          <p:nvPr/>
        </p:nvSpPr>
        <p:spPr bwMode="auto">
          <a:xfrm rot="2760000">
            <a:off x="3236913" y="2713037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4" name="文本框 50"/>
          <p:cNvSpPr>
            <a:spLocks noChangeArrowheads="1"/>
          </p:cNvSpPr>
          <p:nvPr/>
        </p:nvSpPr>
        <p:spPr bwMode="auto">
          <a:xfrm rot="2760000">
            <a:off x="3124201" y="3148012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5" name="文本框 51"/>
          <p:cNvSpPr>
            <a:spLocks noChangeArrowheads="1"/>
          </p:cNvSpPr>
          <p:nvPr/>
        </p:nvSpPr>
        <p:spPr bwMode="auto">
          <a:xfrm rot="2760000">
            <a:off x="3494088" y="33623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6" name="文本框 32"/>
          <p:cNvSpPr>
            <a:spLocks noChangeArrowheads="1"/>
          </p:cNvSpPr>
          <p:nvPr/>
        </p:nvSpPr>
        <p:spPr bwMode="auto">
          <a:xfrm rot="5400000">
            <a:off x="4910138" y="43815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7" name="文本框 34"/>
          <p:cNvSpPr>
            <a:spLocks noChangeArrowheads="1"/>
          </p:cNvSpPr>
          <p:nvPr/>
        </p:nvSpPr>
        <p:spPr bwMode="auto">
          <a:xfrm rot="3120000">
            <a:off x="5881688" y="47371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8" name="文本框 36"/>
          <p:cNvSpPr>
            <a:spLocks noChangeArrowheads="1"/>
          </p:cNvSpPr>
          <p:nvPr/>
        </p:nvSpPr>
        <p:spPr bwMode="auto">
          <a:xfrm rot="20400000">
            <a:off x="6245225" y="383381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59" name="文本框 37"/>
          <p:cNvSpPr>
            <a:spLocks noChangeArrowheads="1"/>
          </p:cNvSpPr>
          <p:nvPr/>
        </p:nvSpPr>
        <p:spPr bwMode="auto">
          <a:xfrm>
            <a:off x="6237288" y="432276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0" name="文本框 45"/>
          <p:cNvSpPr>
            <a:spLocks noChangeArrowheads="1"/>
          </p:cNvSpPr>
          <p:nvPr/>
        </p:nvSpPr>
        <p:spPr bwMode="auto">
          <a:xfrm rot="20400000">
            <a:off x="6805613" y="3856038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1" name="文本框 46"/>
          <p:cNvSpPr>
            <a:spLocks noChangeArrowheads="1"/>
          </p:cNvSpPr>
          <p:nvPr/>
        </p:nvSpPr>
        <p:spPr bwMode="auto">
          <a:xfrm rot="20400000">
            <a:off x="7175500" y="407035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2" name="文本框 47"/>
          <p:cNvSpPr>
            <a:spLocks noChangeArrowheads="1"/>
          </p:cNvSpPr>
          <p:nvPr/>
        </p:nvSpPr>
        <p:spPr bwMode="auto">
          <a:xfrm>
            <a:off x="6854825" y="4584700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3" name="文本框 49"/>
          <p:cNvSpPr>
            <a:spLocks noChangeArrowheads="1"/>
          </p:cNvSpPr>
          <p:nvPr/>
        </p:nvSpPr>
        <p:spPr bwMode="auto">
          <a:xfrm rot="20400000">
            <a:off x="7696200" y="436086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4" name="文本框 50"/>
          <p:cNvSpPr>
            <a:spLocks noChangeArrowheads="1"/>
          </p:cNvSpPr>
          <p:nvPr/>
        </p:nvSpPr>
        <p:spPr bwMode="auto">
          <a:xfrm rot="20400000">
            <a:off x="7650163" y="4729163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sp>
        <p:nvSpPr>
          <p:cNvPr id="36965" name="文本框 51"/>
          <p:cNvSpPr>
            <a:spLocks noChangeArrowheads="1"/>
          </p:cNvSpPr>
          <p:nvPr/>
        </p:nvSpPr>
        <p:spPr bwMode="auto">
          <a:xfrm rot="20400000">
            <a:off x="6788150" y="2054225"/>
            <a:ext cx="1841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/>
          <a:p>
            <a:pPr>
              <a:buFont typeface="Arial" pitchFamily="34" charset="0"/>
              <a:buNone/>
            </a:pPr>
            <a:endParaRPr lang="zh-CN" altLang="zh-CN" sz="500">
              <a:solidFill>
                <a:schemeClr val="bg1"/>
              </a:solidFill>
            </a:endParaRPr>
          </a:p>
        </p:txBody>
      </p:sp>
      <p:graphicFrame>
        <p:nvGraphicFramePr>
          <p:cNvPr id="36966" name="Group 61"/>
          <p:cNvGraphicFramePr>
            <a:graphicFrameLocks noGrp="1"/>
          </p:cNvGraphicFramePr>
          <p:nvPr/>
        </p:nvGraphicFramePr>
        <p:xfrm>
          <a:off x="476250" y="1604963"/>
          <a:ext cx="8277225" cy="3990977"/>
        </p:xfrm>
        <a:graphic>
          <a:graphicData uri="http://schemas.openxmlformats.org/drawingml/2006/table">
            <a:tbl>
              <a:tblPr/>
              <a:tblGrid>
                <a:gridCol w="801688"/>
                <a:gridCol w="933450"/>
                <a:gridCol w="836612"/>
                <a:gridCol w="5705475"/>
              </a:tblGrid>
              <a:tr h="569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学派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人物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时代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主要思想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儒家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孔子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春秋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提倡“仁”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孟子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仁政”；“民贵君轻”；反对兼并战争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8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墨家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墨子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兼爱”、“非攻”；节俭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道家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老子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春秋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事物包含对立的两方面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庄子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人应该顺其自然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法家</a:t>
                      </a: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韩非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战国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SzTx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建立中央集权；以法治国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38100" marR="38100" marT="38100" marB="381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03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 fill="hold"/>
                                        <p:tgtEl>
                                          <p:spTgt spid="36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64053" y="144923"/>
            <a:ext cx="1787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楷体" pitchFamily="49" charset="-122"/>
                <a:ea typeface="楷体" pitchFamily="49" charset="-122"/>
              </a:rPr>
              <a:t>历史</a:t>
            </a:r>
            <a:r>
              <a:rPr lang="zh-CN" altLang="en-US" sz="2800" b="1" smtClean="0">
                <a:latin typeface="楷体" pitchFamily="49" charset="-122"/>
                <a:ea typeface="楷体" pitchFamily="49" charset="-122"/>
              </a:rPr>
              <a:t>影响：</a:t>
            </a:r>
            <a:endParaRPr lang="zh-CN" altLang="en-US" sz="2800" b="1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851134" y="5070442"/>
            <a:ext cx="1518761" cy="1200626"/>
            <a:chOff x="15550" y="7683"/>
            <a:chExt cx="3480" cy="2777"/>
          </a:xfrm>
        </p:grpSpPr>
        <p:sp>
          <p:nvSpPr>
            <p:cNvPr id="3" name="椭圆 2"/>
            <p:cNvSpPr/>
            <p:nvPr/>
          </p:nvSpPr>
          <p:spPr>
            <a:xfrm>
              <a:off x="15721" y="7879"/>
              <a:ext cx="3138" cy="2540"/>
            </a:xfrm>
            <a:prstGeom prst="ellipse">
              <a:avLst/>
            </a:prstGeom>
            <a:solidFill>
              <a:srgbClr val="F0F0F1"/>
            </a:solidFill>
            <a:ln>
              <a:solidFill>
                <a:srgbClr val="16474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latin typeface="楷体" pitchFamily="49" charset="-122"/>
                <a:ea typeface="楷体" pitchFamily="49" charset="-122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66" b="38750"/>
            <a:stretch>
              <a:fillRect/>
            </a:stretch>
          </p:blipFill>
          <p:spPr>
            <a:xfrm>
              <a:off x="15550" y="7683"/>
              <a:ext cx="3480" cy="2777"/>
            </a:xfrm>
            <a:prstGeom prst="rect">
              <a:avLst/>
            </a:prstGeom>
          </p:spPr>
        </p:pic>
      </p:grpSp>
      <p:sp>
        <p:nvSpPr>
          <p:cNvPr id="10" name="文本框 9"/>
          <p:cNvSpPr txBox="1"/>
          <p:nvPr/>
        </p:nvSpPr>
        <p:spPr>
          <a:xfrm>
            <a:off x="442036" y="913025"/>
            <a:ext cx="83446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>
                <a:solidFill>
                  <a:schemeClr val="accent6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    </a:t>
            </a:r>
            <a:r>
              <a:rPr lang="zh-CN" altLang="en-US" sz="2800" b="1" smtClean="0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百家争鸣</a:t>
            </a:r>
            <a:r>
              <a:rPr lang="zh-CN" altLang="en-US" sz="2800" b="1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促进了思想和学术的繁荣，成为中国</a:t>
            </a:r>
            <a:r>
              <a:rPr lang="zh-CN" altLang="en-US" sz="2800" b="1" smtClean="0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古代第一次</a:t>
            </a:r>
            <a:r>
              <a:rPr lang="zh-CN" altLang="en-US" sz="2800" b="1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思想文化发展的高峰，为中国古代文化的发展</a:t>
            </a:r>
            <a:r>
              <a:rPr lang="zh-CN" altLang="en-US" sz="2800" b="1" smtClean="0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奠定</a:t>
            </a:r>
            <a:r>
              <a:rPr lang="zh-CN" altLang="en-US" sz="2800" b="1">
                <a:solidFill>
                  <a:schemeClr val="accent2">
                    <a:lumMod val="50000"/>
                  </a:schemeClr>
                </a:solidFill>
                <a:latin typeface="楷体" pitchFamily="49" charset="-122"/>
                <a:ea typeface="楷体" pitchFamily="49" charset="-122"/>
                <a:cs typeface="+mn-ea"/>
                <a:sym typeface="字魂59号-创粗黑" panose="00000500000000000000" pitchFamily="2" charset="-122"/>
              </a:rPr>
              <a:t>了基础，对后世有十分重要而深远的影响。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272892" y="3299460"/>
            <a:ext cx="3210155" cy="2561749"/>
            <a:chOff x="573" y="5233"/>
            <a:chExt cx="5747" cy="4867"/>
          </a:xfrm>
        </p:grpSpPr>
        <p:grpSp>
          <p:nvGrpSpPr>
            <p:cNvPr id="28" name="组合 27"/>
            <p:cNvGrpSpPr/>
            <p:nvPr/>
          </p:nvGrpSpPr>
          <p:grpSpPr>
            <a:xfrm>
              <a:off x="573" y="5233"/>
              <a:ext cx="4775" cy="4867"/>
              <a:chOff x="3044" y="2949"/>
              <a:chExt cx="5618" cy="5612"/>
            </a:xfrm>
          </p:grpSpPr>
          <p:grpSp>
            <p:nvGrpSpPr>
              <p:cNvPr id="22" name="组合 21"/>
              <p:cNvGrpSpPr/>
              <p:nvPr/>
            </p:nvGrpSpPr>
            <p:grpSpPr>
              <a:xfrm>
                <a:off x="3044" y="5775"/>
                <a:ext cx="2786" cy="2786"/>
                <a:chOff x="2801" y="3461"/>
                <a:chExt cx="2786" cy="2786"/>
              </a:xfrm>
            </p:grpSpPr>
            <p:sp>
              <p:nvSpPr>
                <p:cNvPr id="23" name="泪滴形 22"/>
                <p:cNvSpPr/>
                <p:nvPr/>
              </p:nvSpPr>
              <p:spPr>
                <a:xfrm>
                  <a:off x="2801" y="3461"/>
                  <a:ext cx="2786" cy="2786"/>
                </a:xfrm>
                <a:prstGeom prst="teardrop">
                  <a:avLst/>
                </a:prstGeom>
                <a:solidFill>
                  <a:srgbClr val="9F794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  <p:sp>
              <p:nvSpPr>
                <p:cNvPr id="24" name="椭圆 23"/>
                <p:cNvSpPr/>
                <p:nvPr/>
              </p:nvSpPr>
              <p:spPr>
                <a:xfrm>
                  <a:off x="3161" y="3845"/>
                  <a:ext cx="2164" cy="190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</p:grpSp>
          <p:grpSp>
            <p:nvGrpSpPr>
              <p:cNvPr id="25" name="组合 24"/>
              <p:cNvGrpSpPr/>
              <p:nvPr/>
            </p:nvGrpSpPr>
            <p:grpSpPr>
              <a:xfrm flipH="1">
                <a:off x="5876" y="5775"/>
                <a:ext cx="2786" cy="2786"/>
                <a:chOff x="2801" y="3461"/>
                <a:chExt cx="2786" cy="2786"/>
              </a:xfrm>
            </p:grpSpPr>
            <p:sp>
              <p:nvSpPr>
                <p:cNvPr id="26" name="泪滴形 25"/>
                <p:cNvSpPr/>
                <p:nvPr/>
              </p:nvSpPr>
              <p:spPr>
                <a:xfrm>
                  <a:off x="2801" y="3461"/>
                  <a:ext cx="2786" cy="2786"/>
                </a:xfrm>
                <a:prstGeom prst="teardrop">
                  <a:avLst/>
                </a:prstGeom>
                <a:solidFill>
                  <a:srgbClr val="D7706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3119" y="3848"/>
                  <a:ext cx="2198" cy="1903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</p:grpSp>
          <p:grpSp>
            <p:nvGrpSpPr>
              <p:cNvPr id="30" name="组合 29"/>
              <p:cNvGrpSpPr/>
              <p:nvPr/>
            </p:nvGrpSpPr>
            <p:grpSpPr>
              <a:xfrm flipH="1" flipV="1">
                <a:off x="5876" y="2949"/>
                <a:ext cx="2786" cy="2786"/>
                <a:chOff x="2801" y="3461"/>
                <a:chExt cx="2786" cy="2786"/>
              </a:xfrm>
            </p:grpSpPr>
            <p:sp>
              <p:nvSpPr>
                <p:cNvPr id="31" name="泪滴形 30"/>
                <p:cNvSpPr/>
                <p:nvPr/>
              </p:nvSpPr>
              <p:spPr>
                <a:xfrm>
                  <a:off x="2801" y="3461"/>
                  <a:ext cx="2786" cy="2786"/>
                </a:xfrm>
                <a:prstGeom prst="teardrop">
                  <a:avLst/>
                </a:prstGeom>
                <a:solidFill>
                  <a:srgbClr val="9F794B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  <p:sp>
              <p:nvSpPr>
                <p:cNvPr id="32" name="椭圆 31"/>
                <p:cNvSpPr/>
                <p:nvPr/>
              </p:nvSpPr>
              <p:spPr>
                <a:xfrm>
                  <a:off x="3119" y="3996"/>
                  <a:ext cx="2302" cy="190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</p:grpSp>
          <p:grpSp>
            <p:nvGrpSpPr>
              <p:cNvPr id="33" name="组合 32"/>
              <p:cNvGrpSpPr/>
              <p:nvPr/>
            </p:nvGrpSpPr>
            <p:grpSpPr>
              <a:xfrm flipV="1">
                <a:off x="3044" y="2949"/>
                <a:ext cx="2786" cy="2786"/>
                <a:chOff x="2801" y="3461"/>
                <a:chExt cx="2786" cy="2786"/>
              </a:xfrm>
            </p:grpSpPr>
            <p:sp>
              <p:nvSpPr>
                <p:cNvPr id="34" name="泪滴形 33"/>
                <p:cNvSpPr/>
                <p:nvPr/>
              </p:nvSpPr>
              <p:spPr>
                <a:xfrm>
                  <a:off x="2801" y="3461"/>
                  <a:ext cx="2786" cy="2786"/>
                </a:xfrm>
                <a:prstGeom prst="teardrop">
                  <a:avLst/>
                </a:prstGeom>
                <a:solidFill>
                  <a:srgbClr val="D7706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  <p:sp>
              <p:nvSpPr>
                <p:cNvPr id="35" name="椭圆 34"/>
                <p:cNvSpPr/>
                <p:nvPr/>
              </p:nvSpPr>
              <p:spPr>
                <a:xfrm>
                  <a:off x="3162" y="3997"/>
                  <a:ext cx="2162" cy="190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>
                    <a:latin typeface="楷体" pitchFamily="49" charset="-122"/>
                    <a:ea typeface="楷体" pitchFamily="49" charset="-122"/>
                  </a:endParaRPr>
                </a:p>
              </p:txBody>
            </p:sp>
          </p:grpSp>
        </p:grpSp>
        <p:sp>
          <p:nvSpPr>
            <p:cNvPr id="36" name="文本框 35"/>
            <p:cNvSpPr txBox="1"/>
            <p:nvPr/>
          </p:nvSpPr>
          <p:spPr>
            <a:xfrm>
              <a:off x="1049" y="5634"/>
              <a:ext cx="1859" cy="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rgbClr val="C00000"/>
                  </a:solidFill>
                  <a:latin typeface="楷体" pitchFamily="49" charset="-122"/>
                  <a:ea typeface="楷体" pitchFamily="49" charset="-122"/>
                </a:rPr>
                <a:t>儒家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433" y="5634"/>
              <a:ext cx="1859" cy="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rgbClr val="0070C0"/>
                  </a:solidFill>
                  <a:latin typeface="楷体" pitchFamily="49" charset="-122"/>
                  <a:ea typeface="楷体" pitchFamily="49" charset="-122"/>
                </a:rPr>
                <a:t>道家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166" y="8100"/>
              <a:ext cx="1859" cy="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楷体" pitchFamily="49" charset="-122"/>
                  <a:ea typeface="楷体" pitchFamily="49" charset="-122"/>
                </a:rPr>
                <a:t>墨家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448" y="8114"/>
              <a:ext cx="2872" cy="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b="1">
                  <a:solidFill>
                    <a:srgbClr val="00B0F0"/>
                  </a:solidFill>
                  <a:latin typeface="楷体" pitchFamily="49" charset="-122"/>
                  <a:ea typeface="楷体" pitchFamily="49" charset="-122"/>
                  <a:sym typeface="+mn-ea"/>
                </a:rPr>
                <a:t>法家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3211426" y="2910340"/>
            <a:ext cx="55486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2800" b="1" smtClean="0">
                <a:solidFill>
                  <a:schemeClr val="bg1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zh-CN" altLang="en-US" sz="28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春秋</a:t>
            </a:r>
            <a:r>
              <a:rPr lang="zh-CN" altLang="en-US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战国文化繁荣的局面，是在社会经济发展</a:t>
            </a:r>
            <a:r>
              <a:rPr lang="zh-CN" altLang="en-US" sz="28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、阶级</a:t>
            </a:r>
            <a:r>
              <a:rPr lang="zh-CN" altLang="en-US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关系剧烈变化、社会大变革的历史条件下</a:t>
            </a:r>
            <a:r>
              <a:rPr lang="zh-CN" altLang="en-US" sz="2800" b="1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出现的</a:t>
            </a:r>
            <a:r>
              <a:rPr lang="zh-CN" altLang="en-US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楷体" pitchFamily="49" charset="-122"/>
              </a:rPr>
              <a:t>。这表明思想观念的产生是一定历史时代的产物。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99586" y="3913823"/>
            <a:ext cx="10423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B050"/>
                </a:solidFill>
                <a:latin typeface="楷体" pitchFamily="49" charset="-122"/>
                <a:ea typeface="楷体" pitchFamily="49" charset="-122"/>
                <a:cs typeface="华文宋体" panose="02010600040101010101" charset="-122"/>
              </a:rPr>
              <a:t>孔孟荀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941670" y="3913823"/>
            <a:ext cx="725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B050"/>
                </a:solidFill>
                <a:latin typeface="楷体" pitchFamily="49" charset="-122"/>
                <a:ea typeface="楷体" pitchFamily="49" charset="-122"/>
                <a:cs typeface="华文宋体" panose="02010600040101010101" charset="-122"/>
              </a:rPr>
              <a:t>老庄</a:t>
            </a:r>
            <a:endParaRPr lang="en-US" altLang="zh-CN" b="1">
              <a:solidFill>
                <a:srgbClr val="00B050"/>
              </a:solidFill>
              <a:latin typeface="楷体" pitchFamily="49" charset="-122"/>
              <a:ea typeface="楷体" pitchFamily="49" charset="-122"/>
              <a:cs typeface="华文宋体" panose="02010600040101010101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71037" y="5185886"/>
            <a:ext cx="738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B050"/>
                </a:solidFill>
                <a:latin typeface="楷体" pitchFamily="49" charset="-122"/>
                <a:ea typeface="楷体" pitchFamily="49" charset="-122"/>
                <a:cs typeface="华文宋体" panose="02010600040101010101" charset="-122"/>
              </a:rPr>
              <a:t>墨子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1707357" y="5178743"/>
            <a:ext cx="1144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00B050"/>
                </a:solidFill>
                <a:latin typeface="楷体" pitchFamily="49" charset="-122"/>
                <a:ea typeface="楷体" pitchFamily="49" charset="-122"/>
                <a:cs typeface="华文宋体" panose="02010600040101010101" charset="-122"/>
              </a:rPr>
              <a:t>韩非商鞅</a:t>
            </a:r>
          </a:p>
        </p:txBody>
      </p:sp>
    </p:spTree>
    <p:extLst>
      <p:ext uri="{BB962C8B-B14F-4D97-AF65-F5344CB8AC3E}">
        <p14:creationId xmlns:p14="http://schemas.microsoft.com/office/powerpoint/2010/main" val="33620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  <p:cond evt="onBegin" delay="0">
                          <p:tn val="10"/>
                        </p:cond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2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3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4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1"/>
      <p:bldP spid="45" grpId="2"/>
      <p:bldP spid="46" grpId="3"/>
      <p:bldP spid="47" grpId="4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99"/>
          <p:cNvSpPr txBox="1">
            <a:spLocks noChangeArrowheads="1"/>
          </p:cNvSpPr>
          <p:nvPr/>
        </p:nvSpPr>
        <p:spPr bwMode="auto">
          <a:xfrm>
            <a:off x="2971800" y="228600"/>
            <a:ext cx="297180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 smtClean="0">
                <a:latin typeface="楷体" pitchFamily="49" charset="-122"/>
                <a:ea typeface="楷体" pitchFamily="49" charset="-122"/>
              </a:rPr>
              <a:t>知识小结</a:t>
            </a:r>
            <a:endParaRPr lang="zh-CN" altLang="en-US" sz="32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文本框 2"/>
          <p:cNvSpPr txBox="1">
            <a:spLocks noChangeArrowheads="1"/>
          </p:cNvSpPr>
          <p:nvPr/>
        </p:nvSpPr>
        <p:spPr bwMode="auto">
          <a:xfrm>
            <a:off x="1066800" y="990600"/>
            <a:ext cx="6864350" cy="5509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3200" b="1"/>
              <a:t>一、老子</a:t>
            </a:r>
          </a:p>
          <a:p>
            <a:r>
              <a:rPr lang="zh-CN" altLang="en-US" sz="3200" b="1"/>
              <a:t>1.老子生平</a:t>
            </a:r>
          </a:p>
          <a:p>
            <a:r>
              <a:rPr lang="zh-CN" altLang="en-US" sz="3200" b="1"/>
              <a:t>2.老子的道家思想</a:t>
            </a:r>
          </a:p>
          <a:p>
            <a:r>
              <a:rPr lang="zh-CN" altLang="en-US" sz="3200" b="1"/>
              <a:t>二、孔子和儒家学说</a:t>
            </a:r>
          </a:p>
          <a:p>
            <a:r>
              <a:rPr lang="zh-CN" altLang="en-US" sz="3200" b="1"/>
              <a:t>1.孔子生平</a:t>
            </a:r>
          </a:p>
          <a:p>
            <a:r>
              <a:rPr lang="zh-CN" altLang="en-US" sz="3200" b="1"/>
              <a:t>2.孔子的儒家思想</a:t>
            </a:r>
          </a:p>
          <a:p>
            <a:r>
              <a:rPr lang="zh-CN" altLang="en-US" sz="3200" b="1"/>
              <a:t>3.孔子的教育成就</a:t>
            </a:r>
          </a:p>
          <a:p>
            <a:r>
              <a:rPr lang="zh-CN" altLang="en-US" sz="3200" b="1"/>
              <a:t>三、百家争鸣</a:t>
            </a:r>
          </a:p>
          <a:p>
            <a:r>
              <a:rPr lang="zh-CN" altLang="en-US" sz="3200" b="1"/>
              <a:t>1.背景</a:t>
            </a:r>
          </a:p>
          <a:p>
            <a:r>
              <a:rPr lang="zh-CN" altLang="en-US" sz="3200" b="1"/>
              <a:t>2.代表人物及主张</a:t>
            </a:r>
          </a:p>
          <a:p>
            <a:r>
              <a:rPr lang="zh-CN" altLang="en-US" sz="3200" b="1"/>
              <a:t>3.影响</a:t>
            </a:r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5666" name="Rectangle 2"/>
          <p:cNvSpPr>
            <a:spLocks noChangeArrowheads="1"/>
          </p:cNvSpPr>
          <p:nvPr/>
        </p:nvSpPr>
        <p:spPr bwMode="auto">
          <a:xfrm>
            <a:off x="304800" y="838200"/>
            <a:ext cx="8496300" cy="518917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．中国古代有一位著名的思想家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他认为一切事物都有其对立面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对立的双方能相互转化。请问这位思想家是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　　　 　　　　　 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孔子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．孟子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．老子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．墨子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他是道家学派的创始人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善于从正反两方面思考问题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曾说：“我那坚硬的牙齿早就掉了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可我那柔软的舌头还在！”下列属于他思想的是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仁政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．无为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．兼爱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．法治</a:t>
            </a:r>
          </a:p>
        </p:txBody>
      </p:sp>
      <p:sp>
        <p:nvSpPr>
          <p:cNvPr id="625667" name="Rectangle 3"/>
          <p:cNvSpPr>
            <a:spLocks noChangeArrowheads="1"/>
          </p:cNvSpPr>
          <p:nvPr/>
        </p:nvSpPr>
        <p:spPr bwMode="auto">
          <a:xfrm>
            <a:off x="1828800" y="2286000"/>
            <a:ext cx="37542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25668" name="Rectangle 4"/>
          <p:cNvSpPr>
            <a:spLocks noChangeArrowheads="1"/>
          </p:cNvSpPr>
          <p:nvPr/>
        </p:nvSpPr>
        <p:spPr bwMode="auto">
          <a:xfrm>
            <a:off x="6781800" y="4953000"/>
            <a:ext cx="36580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B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24737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巩固练习</a:t>
            </a:r>
            <a:endParaRPr lang="zh-CN" altLang="en-US" sz="4400" b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5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2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667" grpId="0"/>
      <p:bldP spid="625668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7714" name="Rectangle 2"/>
          <p:cNvSpPr>
            <a:spLocks noChangeArrowheads="1"/>
          </p:cNvSpPr>
          <p:nvPr/>
        </p:nvSpPr>
        <p:spPr bwMode="auto">
          <a:xfrm>
            <a:off x="323850" y="-21273"/>
            <a:ext cx="8496300" cy="655564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．孔子是我国伟大的思想家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儒家学派的创始人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是世界文化名人。孔子及儒学对后世影响深远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他思想体系的核心是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仁 </a:t>
            </a:r>
            <a:r>
              <a:rPr lang="zh-CN" altLang="en-US" sz="28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     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．法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有教无类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．为政以德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法国启蒙思想家伏尔泰评价孔子是“真理的解释者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人类道德的化身”。下列体现孔子解释的“真理”是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仁者爱人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．民贵君轻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祸福相倚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．兼爱尚贤</a:t>
            </a:r>
          </a:p>
        </p:txBody>
      </p:sp>
      <p:sp>
        <p:nvSpPr>
          <p:cNvPr id="627715" name="Rectangle 3"/>
          <p:cNvSpPr>
            <a:spLocks noChangeArrowheads="1"/>
          </p:cNvSpPr>
          <p:nvPr/>
        </p:nvSpPr>
        <p:spPr bwMode="auto">
          <a:xfrm>
            <a:off x="3276600" y="1371600"/>
            <a:ext cx="36580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A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27716" name="Rectangle 4"/>
          <p:cNvSpPr>
            <a:spLocks noChangeArrowheads="1"/>
          </p:cNvSpPr>
          <p:nvPr/>
        </p:nvSpPr>
        <p:spPr bwMode="auto">
          <a:xfrm>
            <a:off x="1066800" y="4572000"/>
            <a:ext cx="36580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A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27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5" grpId="0"/>
      <p:bldP spid="627716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29762" name="Rectangle 2"/>
          <p:cNvSpPr>
            <a:spLocks noChangeArrowheads="1"/>
          </p:cNvSpPr>
          <p:nvPr/>
        </p:nvSpPr>
        <p:spPr bwMode="auto">
          <a:xfrm>
            <a:off x="323850" y="706417"/>
            <a:ext cx="8496300" cy="44400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5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．春秋时期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孔子兴办私学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学生来自士农工商各个阶层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这说明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动摇了周王朝的统治基础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瓦解了西周的分封制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打破了贵族和王室垄断教育的局面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适应了诸侯争霸战争的需要</a:t>
            </a:r>
          </a:p>
        </p:txBody>
      </p:sp>
      <p:sp>
        <p:nvSpPr>
          <p:cNvPr id="629763" name="Rectangle 3"/>
          <p:cNvSpPr>
            <a:spLocks noChangeArrowheads="1"/>
          </p:cNvSpPr>
          <p:nvPr/>
        </p:nvSpPr>
        <p:spPr bwMode="auto">
          <a:xfrm flipH="1">
            <a:off x="4800600" y="1600200"/>
            <a:ext cx="60960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</a:t>
            </a:r>
            <a:endParaRPr lang="zh-CN" altLang="en-US" sz="32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976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1810" name="Rectangle 2"/>
          <p:cNvSpPr>
            <a:spLocks noChangeArrowheads="1"/>
          </p:cNvSpPr>
          <p:nvPr/>
        </p:nvSpPr>
        <p:spPr bwMode="auto">
          <a:xfrm>
            <a:off x="323850" y="1075748"/>
            <a:ext cx="8496300" cy="37013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6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．“己所不欲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勿施于人”是大思想家孔子的言论。孔子的言论被其弟子整理成哪一本书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春秋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》  B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尚书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》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论语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》  D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礼记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》</a:t>
            </a:r>
            <a:endParaRPr lang="zh-CN" altLang="en-US" sz="3200" b="1">
              <a:solidFill>
                <a:srgbClr val="000000"/>
              </a:solidFill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631811" name="Rectangle 3"/>
          <p:cNvSpPr>
            <a:spLocks noChangeArrowheads="1"/>
          </p:cNvSpPr>
          <p:nvPr/>
        </p:nvSpPr>
        <p:spPr bwMode="auto">
          <a:xfrm>
            <a:off x="762000" y="2819400"/>
            <a:ext cx="402674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</a:t>
            </a:r>
            <a:endParaRPr lang="zh-CN" altLang="en-US" sz="32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1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3858" name="Rectangle 2"/>
          <p:cNvSpPr>
            <a:spLocks noChangeArrowheads="1"/>
          </p:cNvSpPr>
          <p:nvPr/>
        </p:nvSpPr>
        <p:spPr bwMode="auto">
          <a:xfrm>
            <a:off x="323850" y="337085"/>
            <a:ext cx="8496300" cy="5178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b="1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7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为响应党中央厉行节约的号召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许多单位加入到反对“舌尖上的浪费”的“光盘行动”之中。早在战国时期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提出“兼爱”“非攻”“俭节则昌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淫佚则亡”主张的思想家是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老子  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．墨子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孙武  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．韩非</a:t>
            </a:r>
          </a:p>
        </p:txBody>
      </p:sp>
      <p:sp>
        <p:nvSpPr>
          <p:cNvPr id="633859" name="Rectangle 3"/>
          <p:cNvSpPr>
            <a:spLocks noChangeArrowheads="1"/>
          </p:cNvSpPr>
          <p:nvPr/>
        </p:nvSpPr>
        <p:spPr bwMode="auto">
          <a:xfrm>
            <a:off x="990600" y="3505200"/>
            <a:ext cx="391454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B</a:t>
            </a:r>
            <a:endParaRPr lang="zh-CN" altLang="en-US" sz="32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3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5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5906" name="Rectangle 2"/>
          <p:cNvSpPr>
            <a:spLocks noChangeArrowheads="1"/>
          </p:cNvSpPr>
          <p:nvPr/>
        </p:nvSpPr>
        <p:spPr bwMode="auto">
          <a:xfrm>
            <a:off x="323850" y="331861"/>
            <a:ext cx="8496300" cy="518917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．中国古代某思想家提倡“仁政”学说，提出“民为贵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社稷次之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君为轻”。他是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老子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．孟子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庄子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．韩非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9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在诸子百家中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主张实行“法治”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提出建立君主专制中央集权国家的思想家是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孟子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．庄子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韩非  </a:t>
            </a:r>
            <a:r>
              <a:rPr lang="en-US" altLang="zh-CN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．墨子</a:t>
            </a:r>
          </a:p>
        </p:txBody>
      </p:sp>
      <p:sp>
        <p:nvSpPr>
          <p:cNvPr id="635907" name="Rectangle 3"/>
          <p:cNvSpPr>
            <a:spLocks noChangeArrowheads="1"/>
          </p:cNvSpPr>
          <p:nvPr/>
        </p:nvSpPr>
        <p:spPr bwMode="auto">
          <a:xfrm>
            <a:off x="6172200" y="1219200"/>
            <a:ext cx="36580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B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35908" name="Rectangle 4"/>
          <p:cNvSpPr>
            <a:spLocks noChangeArrowheads="1"/>
          </p:cNvSpPr>
          <p:nvPr/>
        </p:nvSpPr>
        <p:spPr bwMode="auto">
          <a:xfrm>
            <a:off x="5715000" y="3733800"/>
            <a:ext cx="375424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</a:t>
            </a:r>
            <a:endParaRPr lang="zh-CN" altLang="en-US" sz="28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5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3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7" grpId="0"/>
      <p:bldP spid="635908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7954" name="Rectangle 2"/>
          <p:cNvSpPr>
            <a:spLocks noChangeArrowheads="1"/>
          </p:cNvSpPr>
          <p:nvPr/>
        </p:nvSpPr>
        <p:spPr bwMode="auto">
          <a:xfrm>
            <a:off x="298450" y="902789"/>
            <a:ext cx="8496300" cy="51787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10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．“在中国历史上，春秋战国是思想和文化最为辉煌灿烂、群星闪烁的时代。”之所以这样说是因为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(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　　</a:t>
            </a: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各国纷纷变法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竞相改革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王室衰微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诸侯争霸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学术活跃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百家争鸣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．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农业发展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商业繁荣</a:t>
            </a:r>
          </a:p>
        </p:txBody>
      </p:sp>
      <p:sp>
        <p:nvSpPr>
          <p:cNvPr id="637955" name="Rectangle 3"/>
          <p:cNvSpPr>
            <a:spLocks noChangeArrowheads="1"/>
          </p:cNvSpPr>
          <p:nvPr/>
        </p:nvSpPr>
        <p:spPr bwMode="auto">
          <a:xfrm>
            <a:off x="2895600" y="2514600"/>
            <a:ext cx="402674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C</a:t>
            </a:r>
            <a:endParaRPr lang="zh-CN" altLang="en-US" sz="32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37956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744200" y="105410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7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5" grpId="0"/>
    </p:bldLst>
  </p:timing>
</p:sld>
</file>

<file path=ppt/tags/tag1.xml><?xml version="1.0" encoding="utf-8"?>
<p:tagLst xmlns:p="http://schemas.openxmlformats.org/presentationml/2006/main">
  <p:tag name="KSO_WM_UNIT_TABLE_BEAUTIFY" val="smartTable{54047982-ed3c-4ba4-8b5a-24f619735301}"/>
  <p:tag name="TABLE_ENCOLOR" val="#E2776F"/>
  <p:tag name="TABLE_SKINIDX" val="0"/>
</p:tagLst>
</file>

<file path=ppt/tags/tag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238</Paragraphs>
  <Slides>34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2020-10-09T21:05:50Z</cp:lastPrinted>
  <dcterms:created xsi:type="dcterms:W3CDTF">2020-10-09T21:05:50Z</dcterms:created>
  <dcterms:modified xsi:type="dcterms:W3CDTF">2020-10-09T13:05:55Z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