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ags/tag2.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commentAuthors.xml" ContentType="application/vnd.openxmlformats-officedocument.presentationml.commentAuthor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1078" r:id="rId2"/>
    <p:sldId id="1192" r:id="rId3"/>
    <p:sldId id="1193" r:id="rId4"/>
    <p:sldId id="1197" r:id="rId5"/>
    <p:sldId id="1178" r:id="rId6"/>
    <p:sldId id="1146" r:id="rId7"/>
    <p:sldId id="1188" r:id="rId8"/>
    <p:sldId id="1176" r:id="rId9"/>
    <p:sldId id="1181" r:id="rId10"/>
    <p:sldId id="1163" r:id="rId11"/>
    <p:sldId id="1148" r:id="rId12"/>
    <p:sldId id="1189" r:id="rId13"/>
    <p:sldId id="1185" r:id="rId14"/>
    <p:sldId id="1191" r:id="rId15"/>
    <p:sldId id="1190" r:id="rId16"/>
    <p:sldId id="1161" r:id="rId17"/>
    <p:sldId id="1162" r:id="rId18"/>
    <p:sldId id="1164" r:id="rId19"/>
    <p:sldId id="1139" r:id="rId20"/>
    <p:sldId id="864" r:id="rId21"/>
    <p:sldId id="932" r:id="rId22"/>
    <p:sldId id="933" r:id="rId23"/>
    <p:sldId id="1081" r:id="rId24"/>
    <p:sldId id="1082" r:id="rId25"/>
    <p:sldId id="931" r:id="rId26"/>
    <p:sldId id="934" r:id="rId27"/>
    <p:sldId id="993" r:id="rId28"/>
    <p:sldId id="1136" r:id="rId29"/>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 id="2" name="FtpDown" initials="F"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B1BD1"/>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主题样式 1 - 强调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10"/>
    <p:restoredTop sz="94595" autoAdjust="0"/>
  </p:normalViewPr>
  <p:slideViewPr>
    <p:cSldViewPr snapToGrid="0" snapToObjects="1">
      <p:cViewPr>
        <p:scale>
          <a:sx n="100" d="100"/>
          <a:sy n="100" d="100"/>
        </p:scale>
        <p:origin x="-1104" y="-282"/>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2018/11/18</a:t>
            </a:fld>
            <a:endParaRPr lang="zh-CN" altLang="en-US"/>
          </a:p>
        </p:txBody>
      </p:sp>
      <p:sp>
        <p:nvSpPr>
          <p:cNvPr id="4" name="幻灯片图像占位符 3"/>
          <p:cNvSpPr>
            <a:spLocks noGrp="1" noRot="1" noChangeAspect="1"/>
          </p:cNvSpPr>
          <p:nvPr>
            <p:ph type="sldImg" idx="2"/>
          </p:nvPr>
        </p:nvSpPr>
        <p:spPr>
          <a:xfrm>
            <a:off x="686280" y="1143000"/>
            <a:ext cx="548544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extLst>
      <p:ext uri="{BB962C8B-B14F-4D97-AF65-F5344CB8AC3E}">
        <p14:creationId xmlns="" xmlns:p14="http://schemas.microsoft.com/office/powerpoint/2010/main" val="899253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360449"/>
          <p:cNvSpPr>
            <a:spLocks noRot="1" noChangeArrowheads="1" noTextEdit="1"/>
          </p:cNvSpPr>
          <p:nvPr>
            <p:ph type="sldImg" idx="4294967295"/>
          </p:nvPr>
        </p:nvSpPr>
        <p:spPr>
          <a:xfrm>
            <a:off x="685800" y="1143000"/>
            <a:ext cx="5486400" cy="3086100"/>
          </a:xfrm>
          <a:ln/>
        </p:spPr>
      </p:sp>
      <p:sp>
        <p:nvSpPr>
          <p:cNvPr id="18434" name="文本占位符 360450"/>
          <p:cNvSpPr>
            <a:spLocks noGrp="1" noChangeArrowheads="1"/>
          </p:cNvSpPr>
          <p:nvPr>
            <p:ph type="body" idx="4294967295"/>
          </p:nvPr>
        </p:nvSpPr>
        <p:spPr/>
        <p:txBody>
          <a:bodyPr/>
          <a:lstStyle/>
          <a:p>
            <a:r>
              <a:rPr lang="zh-CN" altLang="en-US" smtClean="0"/>
              <a:t>　　</a:t>
            </a:r>
            <a:r>
              <a:rPr lang="en-US" altLang="zh-CN" smtClean="0"/>
              <a:t>1914</a:t>
            </a:r>
            <a:r>
              <a:rPr lang="zh-CN" altLang="en-US" smtClean="0"/>
              <a:t>年</a:t>
            </a:r>
            <a:r>
              <a:rPr lang="en-US" altLang="zh-CN" smtClean="0"/>
              <a:t>6</a:t>
            </a:r>
            <a:r>
              <a:rPr lang="zh-CN" altLang="en-US" smtClean="0"/>
              <a:t>月</a:t>
            </a:r>
            <a:r>
              <a:rPr lang="en-US" altLang="zh-CN" smtClean="0"/>
              <a:t>28</a:t>
            </a:r>
            <a:r>
              <a:rPr lang="zh-CN" altLang="en-US" smtClean="0"/>
              <a:t>日，奥匈帝国举行以塞尔维亚为假想敌的军事演习。出动两个兵团，斐迪南夫妇亲自前往萨拉热窝巡视。奥匈的这一挑衅行动，大大激怒了塞尔维亚爱国者</a:t>
            </a:r>
            <a:r>
              <a:rPr lang="zh-CN" altLang="en-US" smtClean="0">
                <a:latin typeface="Arial"/>
              </a:rPr>
              <a:t>“</a:t>
            </a:r>
            <a:r>
              <a:rPr lang="zh-CN" altLang="en-US" smtClean="0"/>
              <a:t>黑手会</a:t>
            </a:r>
            <a:r>
              <a:rPr lang="zh-CN" altLang="en-US" smtClean="0">
                <a:latin typeface="Arial"/>
              </a:rPr>
              <a:t>”</a:t>
            </a:r>
            <a:r>
              <a:rPr lang="zh-CN" altLang="en-US" smtClean="0"/>
              <a:t>和波斯尼亚当地的秘密民族主义团体</a:t>
            </a:r>
            <a:r>
              <a:rPr lang="zh-CN" altLang="en-US" smtClean="0">
                <a:latin typeface="Arial"/>
              </a:rPr>
              <a:t>“</a:t>
            </a:r>
            <a:r>
              <a:rPr lang="zh-CN" altLang="en-US" smtClean="0"/>
              <a:t>青年波斯尼亚</a:t>
            </a:r>
            <a:r>
              <a:rPr lang="zh-CN" altLang="en-US" smtClean="0">
                <a:latin typeface="Arial"/>
              </a:rPr>
              <a:t>”</a:t>
            </a:r>
            <a:r>
              <a:rPr lang="zh-CN" altLang="en-US" smtClean="0"/>
              <a:t>的愤怒。</a:t>
            </a:r>
          </a:p>
          <a:p>
            <a:r>
              <a:rPr lang="zh-CN" altLang="en-US" smtClean="0"/>
              <a:t>　　上午</a:t>
            </a:r>
            <a:r>
              <a:rPr lang="en-US" altLang="zh-CN" smtClean="0"/>
              <a:t>10</a:t>
            </a:r>
            <a:r>
              <a:rPr lang="zh-CN" altLang="en-US" smtClean="0"/>
              <a:t>时左右，斐迪南夫妇在城郊检阅军事演习之后，乘坐敞篷汽车傲然自得地进入萨拉热窝城。暗杀者察布里诺维奇向斐迪南夫妇乘坐的车掷出一枚炸弹，但被车篷弹到地上，碎片击伤了波蒂奥克雷将军的副手和索菲亚的女侍。</a:t>
            </a:r>
          </a:p>
          <a:p>
            <a:r>
              <a:rPr lang="zh-CN" altLang="en-US" smtClean="0"/>
              <a:t>　　车队迅速驶进市政厅，斐迪南夫妇参加了市政厅举行的欢迎仪式，然后略作休息，驱车前往医院看望受伤的随从。本来是去医院，但司机偏偏转错了方向，正好撞上了在街口拐角处守候的普林西波。普林西波拔出手枪，刚要举枪射击，离他不远处的一个警察发现了，箭步冲上来欲抓住他的手臂。就在这一瞬间，刚好赶到这里的</a:t>
            </a:r>
            <a:r>
              <a:rPr lang="zh-CN" altLang="en-US" smtClean="0">
                <a:latin typeface="Arial"/>
              </a:rPr>
              <a:t>“</a:t>
            </a:r>
            <a:r>
              <a:rPr lang="zh-CN" altLang="en-US" smtClean="0"/>
              <a:t>青年波斯尼亚</a:t>
            </a:r>
            <a:r>
              <a:rPr lang="zh-CN" altLang="en-US" smtClean="0">
                <a:latin typeface="Arial"/>
              </a:rPr>
              <a:t>”</a:t>
            </a:r>
            <a:r>
              <a:rPr lang="zh-CN" altLang="en-US" smtClean="0"/>
              <a:t>成员米哈伊洛</a:t>
            </a:r>
            <a:r>
              <a:rPr lang="en-US" altLang="zh-CN" smtClean="0">
                <a:latin typeface="Arial" pitchFamily="34" charset="0"/>
              </a:rPr>
              <a:t>·</a:t>
            </a:r>
            <a:r>
              <a:rPr lang="zh-CN" altLang="en-US" smtClean="0"/>
              <a:t>普萨拉，挥手朝警察颈部猛击一拳，警察冷不防一个趔趄。这时，普林西波的枪声响了，打穿斐迪南的脖颈和他妻子腹部，奥皇储夫妇一命呜呼。米哈伊洛趁机飞快地逃离现场，而普林西波当场被捕，日后死在狱中。</a:t>
            </a:r>
          </a:p>
        </p:txBody>
      </p:sp>
      <p:sp>
        <p:nvSpPr>
          <p:cNvPr id="18435" name="灯片编号占位符 1"/>
          <p:cNvSpPr>
            <a:spLocks noGrp="1" noChangeArrowheads="1"/>
          </p:cNvSpPr>
          <p:nvPr>
            <p:ph type="sldNum" sz="quarter" idx="5"/>
          </p:nvPr>
        </p:nvSpPr>
        <p:spPr bwMode="auto">
          <a:noFill/>
          <a:ln>
            <a:miter lim="800000"/>
            <a:headEnd/>
            <a:tailEnd/>
          </a:ln>
        </p:spPr>
        <p:txBody>
          <a:bodyPr/>
          <a:lstStyle/>
          <a:p>
            <a:fld id="{18E24283-F98C-4960-AEBA-F3D66104F56A}" type="slidenum">
              <a:rPr lang="zh-CN" altLang="en-US"/>
              <a:pPr/>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2110"/>
            <a:ext cx="6858000" cy="1791418"/>
          </a:xfrm>
        </p:spPr>
        <p:txBody>
          <a:bodyPr anchor="b"/>
          <a:lstStyle>
            <a:lvl1pPr algn="ctr">
              <a:defRPr sz="4500"/>
            </a:lvl1pPr>
          </a:lstStyle>
          <a:p>
            <a:r>
              <a:rPr kumimoji="1" lang="zh-CN" altLang="en-US" smtClean="0"/>
              <a:t>单击此处编辑母版标题样式</a:t>
            </a:r>
            <a:endParaRPr kumimoji="1" lang="zh-CN" altLang="en-US"/>
          </a:p>
        </p:txBody>
      </p:sp>
      <p:sp>
        <p:nvSpPr>
          <p:cNvPr id="3" name="副标题 2"/>
          <p:cNvSpPr>
            <a:spLocks noGrp="1"/>
          </p:cNvSpPr>
          <p:nvPr>
            <p:ph type="subTitle" idx="1"/>
          </p:nvPr>
        </p:nvSpPr>
        <p:spPr>
          <a:xfrm>
            <a:off x="1143000" y="2702613"/>
            <a:ext cx="6858000" cy="1242320"/>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8670" indent="0" algn="ctr">
              <a:buNone/>
              <a:defRPr sz="1200"/>
            </a:lvl7pPr>
            <a:lvl8pPr marL="2401570" indent="0" algn="ctr">
              <a:buNone/>
              <a:defRPr sz="1200"/>
            </a:lvl8pPr>
            <a:lvl9pPr marL="2744470" indent="0" algn="ctr">
              <a:buNone/>
              <a:defRPr sz="1200"/>
            </a:lvl9pPr>
          </a:lstStyle>
          <a:p>
            <a:r>
              <a:rPr kumimoji="1" lang="zh-CN" altLang="en-US" smtClean="0"/>
              <a:t>单击此处编辑母版副标题样式</a:t>
            </a:r>
            <a:endParaRPr kumimoji="1" lang="zh-CN" altLang="en-US"/>
          </a:p>
        </p:txBody>
      </p:sp>
      <p:sp>
        <p:nvSpPr>
          <p:cNvPr id="4" name="日期占位符 3"/>
          <p:cNvSpPr>
            <a:spLocks noGrp="1"/>
          </p:cNvSpPr>
          <p:nvPr>
            <p:ph type="dt" sz="half" idx="10"/>
          </p:nvPr>
        </p:nvSpPr>
        <p:spPr/>
        <p:txBody>
          <a:bodyPr/>
          <a:lstStyle/>
          <a:p>
            <a:fld id="{8E28865F-B440-734B-8DEF-4F67C49B9951}" type="datetimeFigureOut">
              <a:rPr kumimoji="1" lang="zh-CN" altLang="en-US" smtClean="0"/>
              <a:pPr/>
              <a:t>2018/11/18</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05E524D8-EC05-1C43-9CD4-9509D2F9F888}" type="slidenum">
              <a:rPr kumimoji="1" lang="zh-CN" altLang="en-US" smtClean="0"/>
              <a:pPr/>
              <a:t>‹#›</a:t>
            </a:fld>
            <a:endParaRPr kumimoji="1" lang="zh-CN" altLang="en-US"/>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内容占位符 2"/>
          <p:cNvSpPr>
            <a:spLocks noGrp="1"/>
          </p:cNvSpPr>
          <p:nvPr>
            <p:ph idx="1"/>
          </p:nvPr>
        </p:nvSpPr>
        <p:spPr/>
        <p:txBody>
          <a:body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日期占位符 3"/>
          <p:cNvSpPr>
            <a:spLocks noGrp="1"/>
          </p:cNvSpPr>
          <p:nvPr>
            <p:ph type="dt" sz="half" idx="10"/>
          </p:nvPr>
        </p:nvSpPr>
        <p:spPr/>
        <p:txBody>
          <a:bodyPr/>
          <a:lstStyle/>
          <a:p>
            <a:fld id="{8E28865F-B440-734B-8DEF-4F67C49B9951}" type="datetimeFigureOut">
              <a:rPr kumimoji="1" lang="zh-CN" altLang="en-US" smtClean="0"/>
              <a:pPr/>
              <a:t>2018/11/18</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05E524D8-EC05-1C43-9CD4-9509D2F9F888}" type="slidenum">
              <a:rPr kumimoji="1" lang="zh-CN" altLang="en-US" smtClean="0"/>
              <a:pPr/>
              <a:t>‹#›</a:t>
            </a:fld>
            <a:endParaRPr kumimoji="1" lang="zh-CN" altLang="en-US"/>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内容占位符 2"/>
          <p:cNvSpPr>
            <a:spLocks noGrp="1"/>
          </p:cNvSpPr>
          <p:nvPr>
            <p:ph sz="half" idx="1"/>
          </p:nvPr>
        </p:nvSpPr>
        <p:spPr>
          <a:xfrm>
            <a:off x="628650" y="1369768"/>
            <a:ext cx="3886200" cy="3264813"/>
          </a:xfrm>
        </p:spPr>
        <p:txBody>
          <a:body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内容占位符 3"/>
          <p:cNvSpPr>
            <a:spLocks noGrp="1"/>
          </p:cNvSpPr>
          <p:nvPr>
            <p:ph sz="half" idx="2"/>
          </p:nvPr>
        </p:nvSpPr>
        <p:spPr>
          <a:xfrm>
            <a:off x="4629150" y="1369768"/>
            <a:ext cx="3886200" cy="3264813"/>
          </a:xfrm>
        </p:spPr>
        <p:txBody>
          <a:body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5" name="日期占位符 4"/>
          <p:cNvSpPr>
            <a:spLocks noGrp="1"/>
          </p:cNvSpPr>
          <p:nvPr>
            <p:ph type="dt" sz="half" idx="10"/>
          </p:nvPr>
        </p:nvSpPr>
        <p:spPr/>
        <p:txBody>
          <a:bodyPr/>
          <a:lstStyle/>
          <a:p>
            <a:fld id="{8E28865F-B440-734B-8DEF-4F67C49B9951}" type="datetimeFigureOut">
              <a:rPr kumimoji="1" lang="zh-CN" altLang="en-US" smtClean="0"/>
              <a:pPr/>
              <a:t>2018/11/18</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05E524D8-EC05-1C43-9CD4-9509D2F9F888}" type="slidenum">
              <a:rPr kumimoji="1" lang="zh-CN" altLang="en-US" smtClean="0"/>
              <a:pPr/>
              <a:t>‹#›</a:t>
            </a:fld>
            <a:endParaRPr kumimoji="1" lang="zh-CN" altLang="en-US"/>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954"/>
            <a:ext cx="7886700" cy="994571"/>
          </a:xfrm>
        </p:spPr>
        <p:txBody>
          <a:bodyPr/>
          <a:lstStyle/>
          <a:p>
            <a:r>
              <a:rPr kumimoji="1" lang="zh-CN" altLang="en-US" smtClean="0"/>
              <a:t>单击此处编辑母版标题样式</a:t>
            </a:r>
            <a:endParaRPr kumimoji="1" lang="zh-CN" altLang="en-US"/>
          </a:p>
        </p:txBody>
      </p:sp>
      <p:sp>
        <p:nvSpPr>
          <p:cNvPr id="3" name="文本占位符 2"/>
          <p:cNvSpPr>
            <a:spLocks noGrp="1"/>
          </p:cNvSpPr>
          <p:nvPr>
            <p:ph type="body" idx="1"/>
          </p:nvPr>
        </p:nvSpPr>
        <p:spPr>
          <a:xfrm>
            <a:off x="629841" y="1261379"/>
            <a:ext cx="3868340" cy="61818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8670" indent="0">
              <a:buNone/>
              <a:defRPr sz="1200" b="1"/>
            </a:lvl7pPr>
            <a:lvl8pPr marL="2401570" indent="0">
              <a:buNone/>
              <a:defRPr sz="1200" b="1"/>
            </a:lvl8pPr>
            <a:lvl9pPr marL="2744470" indent="0">
              <a:buNone/>
              <a:defRPr sz="1200" b="1"/>
            </a:lvl9pPr>
          </a:lstStyle>
          <a:p>
            <a:pPr lvl="0"/>
            <a:r>
              <a:rPr kumimoji="1" lang="zh-CN" altLang="en-US" smtClean="0"/>
              <a:t>单击此处编辑母版文本样式</a:t>
            </a:r>
          </a:p>
        </p:txBody>
      </p:sp>
      <p:sp>
        <p:nvSpPr>
          <p:cNvPr id="4" name="内容占位符 3"/>
          <p:cNvSpPr>
            <a:spLocks noGrp="1"/>
          </p:cNvSpPr>
          <p:nvPr>
            <p:ph sz="half" idx="2"/>
          </p:nvPr>
        </p:nvSpPr>
        <p:spPr>
          <a:xfrm>
            <a:off x="629841" y="1879561"/>
            <a:ext cx="3868340" cy="2764550"/>
          </a:xfrm>
        </p:spPr>
        <p:txBody>
          <a:body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5" name="文本占位符 4"/>
          <p:cNvSpPr>
            <a:spLocks noGrp="1"/>
          </p:cNvSpPr>
          <p:nvPr>
            <p:ph type="body" sz="quarter" idx="3"/>
          </p:nvPr>
        </p:nvSpPr>
        <p:spPr>
          <a:xfrm>
            <a:off x="4629150" y="1261379"/>
            <a:ext cx="3887391" cy="61818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8670" indent="0">
              <a:buNone/>
              <a:defRPr sz="1200" b="1"/>
            </a:lvl7pPr>
            <a:lvl8pPr marL="2401570" indent="0">
              <a:buNone/>
              <a:defRPr sz="1200" b="1"/>
            </a:lvl8pPr>
            <a:lvl9pPr marL="2744470" indent="0">
              <a:buNone/>
              <a:defRPr sz="1200" b="1"/>
            </a:lvl9pPr>
          </a:lstStyle>
          <a:p>
            <a:pPr lvl="0"/>
            <a:r>
              <a:rPr kumimoji="1" lang="zh-CN" altLang="en-US" smtClean="0"/>
              <a:t>单击此处编辑母版文本样式</a:t>
            </a:r>
          </a:p>
        </p:txBody>
      </p:sp>
      <p:sp>
        <p:nvSpPr>
          <p:cNvPr id="6" name="内容占位符 5"/>
          <p:cNvSpPr>
            <a:spLocks noGrp="1"/>
          </p:cNvSpPr>
          <p:nvPr>
            <p:ph sz="quarter" idx="4"/>
          </p:nvPr>
        </p:nvSpPr>
        <p:spPr>
          <a:xfrm>
            <a:off x="4629150" y="1879561"/>
            <a:ext cx="3887391" cy="2764550"/>
          </a:xfrm>
        </p:spPr>
        <p:txBody>
          <a:body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7" name="日期占位符 6"/>
          <p:cNvSpPr>
            <a:spLocks noGrp="1"/>
          </p:cNvSpPr>
          <p:nvPr>
            <p:ph type="dt" sz="half" idx="10"/>
          </p:nvPr>
        </p:nvSpPr>
        <p:spPr/>
        <p:txBody>
          <a:bodyPr/>
          <a:lstStyle/>
          <a:p>
            <a:fld id="{8E28865F-B440-734B-8DEF-4F67C49B9951}" type="datetimeFigureOut">
              <a:rPr kumimoji="1" lang="zh-CN" altLang="en-US" smtClean="0"/>
              <a:pPr/>
              <a:t>2018/11/18</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05E524D8-EC05-1C43-9CD4-9509D2F9F888}" type="slidenum">
              <a:rPr kumimoji="1" lang="zh-CN" altLang="en-US" smtClean="0"/>
              <a:pPr/>
              <a:t>‹#›</a:t>
            </a:fld>
            <a:endParaRPr kumimoji="1" lang="zh-CN" altLang="en-US"/>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E28865F-B440-734B-8DEF-4F67C49B9951}" type="datetimeFigureOut">
              <a:rPr kumimoji="1" lang="zh-CN" altLang="en-US" smtClean="0"/>
              <a:pPr/>
              <a:t>2018/11/18</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05E524D8-EC05-1C43-9CD4-9509D2F9F888}" type="slidenum">
              <a:rPr kumimoji="1" lang="zh-CN" altLang="en-US" smtClean="0"/>
              <a:pPr/>
              <a:t>‹#›</a:t>
            </a:fld>
            <a:endParaRPr kumimoji="1" lang="zh-CN" altLang="en-US"/>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954"/>
            <a:ext cx="7886700" cy="994571"/>
          </a:xfrm>
          <a:prstGeom prst="rect">
            <a:avLst/>
          </a:prstGeom>
        </p:spPr>
        <p:txBody>
          <a:bodyPr vert="horz" lIns="91440" tIns="45720" rIns="91440" bIns="45720" rtlCol="0" anchor="ctr">
            <a:normAutofit/>
          </a:bodyPr>
          <a:lstStyle/>
          <a:p>
            <a:r>
              <a:rPr kumimoji="1" lang="zh-CN" altLang="en-US" smtClean="0"/>
              <a:t>单击此处编辑母版标题样式</a:t>
            </a:r>
            <a:endParaRPr kumimoji="1" lang="zh-CN" altLang="en-US"/>
          </a:p>
        </p:txBody>
      </p:sp>
      <p:sp>
        <p:nvSpPr>
          <p:cNvPr id="3" name="文本占位符 2"/>
          <p:cNvSpPr>
            <a:spLocks noGrp="1"/>
          </p:cNvSpPr>
          <p:nvPr>
            <p:ph type="body" idx="1"/>
          </p:nvPr>
        </p:nvSpPr>
        <p:spPr>
          <a:xfrm>
            <a:off x="628650" y="1369768"/>
            <a:ext cx="7886700" cy="3264813"/>
          </a:xfrm>
          <a:prstGeom prst="rect">
            <a:avLst/>
          </a:prstGeom>
        </p:spPr>
        <p:txBody>
          <a:bodyPr vert="horz" lIns="91440" tIns="45720" rIns="91440" bIns="45720" rtlCol="0">
            <a:normAutofit/>
          </a:body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日期占位符 3"/>
          <p:cNvSpPr>
            <a:spLocks noGrp="1"/>
          </p:cNvSpPr>
          <p:nvPr>
            <p:ph type="dt" sz="half" idx="2"/>
          </p:nvPr>
        </p:nvSpPr>
        <p:spPr>
          <a:xfrm>
            <a:off x="628650" y="4769175"/>
            <a:ext cx="2057400" cy="273954"/>
          </a:xfrm>
          <a:prstGeom prst="rect">
            <a:avLst/>
          </a:prstGeom>
        </p:spPr>
        <p:txBody>
          <a:bodyPr vert="horz" lIns="91440" tIns="45720" rIns="91440" bIns="45720" rtlCol="0" anchor="ctr"/>
          <a:lstStyle>
            <a:lvl1pPr algn="l">
              <a:defRPr sz="900">
                <a:solidFill>
                  <a:schemeClr val="tx1">
                    <a:tint val="75000"/>
                  </a:schemeClr>
                </a:solidFill>
              </a:defRPr>
            </a:lvl1pPr>
          </a:lstStyle>
          <a:p>
            <a:fld id="{8E28865F-B440-734B-8DEF-4F67C49B9951}" type="datetimeFigureOut">
              <a:rPr kumimoji="1" lang="zh-CN" altLang="en-US" smtClean="0"/>
              <a:pPr/>
              <a:t>2018/11/18</a:t>
            </a:fld>
            <a:endParaRPr kumimoji="1" lang="zh-CN" altLang="en-US"/>
          </a:p>
        </p:txBody>
      </p:sp>
      <p:sp>
        <p:nvSpPr>
          <p:cNvPr id="5" name="页脚占位符 4"/>
          <p:cNvSpPr>
            <a:spLocks noGrp="1"/>
          </p:cNvSpPr>
          <p:nvPr>
            <p:ph type="ftr" sz="quarter" idx="3"/>
          </p:nvPr>
        </p:nvSpPr>
        <p:spPr>
          <a:xfrm>
            <a:off x="3028950" y="4769175"/>
            <a:ext cx="3086100" cy="27395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6457950" y="4769175"/>
            <a:ext cx="2057400" cy="273954"/>
          </a:xfrm>
          <a:prstGeom prst="rect">
            <a:avLst/>
          </a:prstGeom>
        </p:spPr>
        <p:txBody>
          <a:bodyPr vert="horz" lIns="91440" tIns="45720" rIns="91440" bIns="45720" rtlCol="0" anchor="ctr"/>
          <a:lstStyle>
            <a:lvl1pPr algn="r">
              <a:defRPr sz="900">
                <a:solidFill>
                  <a:schemeClr val="tx1">
                    <a:tint val="75000"/>
                  </a:schemeClr>
                </a:solidFill>
              </a:defRPr>
            </a:lvl1pPr>
          </a:lstStyle>
          <a:p>
            <a:fld id="{05E524D8-EC05-1C43-9CD4-9509D2F9F888}" type="slidenum">
              <a:rPr kumimoji="1" lang="zh-CN" altLang="en-US" smtClean="0"/>
              <a:pPr/>
              <a:t>‹#›</a:t>
            </a:fld>
            <a:endParaRPr kumimoji="1"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5" r:id="rId5"/>
  </p:sldLayoutIdLst>
  <mc:AlternateContent xmlns:mc="http://schemas.openxmlformats.org/markup-compatibility/2006">
    <mc:Choice xmlns="" xmlns:p14="http://schemas.microsoft.com/office/powerpoint/2010/main" Requires="p14">
      <p:transition spd="slow" p14:dur="2000"/>
    </mc:Choice>
    <mc:Fallback>
      <p:transition spd="slow"/>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a:buChar char="•"/>
        <a:defRPr sz="1350" kern="1200">
          <a:solidFill>
            <a:schemeClr val="tx1"/>
          </a:solidFill>
          <a:latin typeface="+mn-lt"/>
          <a:ea typeface="+mn-ea"/>
          <a:cs typeface="+mn-cs"/>
        </a:defRPr>
      </a:lvl5pPr>
      <a:lvl6pPr marL="1887220" indent="-171450" algn="l" defTabSz="685800" rtl="0" eaLnBrk="1" latinLnBrk="0" hangingPunct="1">
        <a:lnSpc>
          <a:spcPct val="90000"/>
        </a:lnSpc>
        <a:spcBef>
          <a:spcPts val="375"/>
        </a:spcBef>
        <a:buFont typeface="Arial" panose="020B0604020202020204"/>
        <a:buChar char="•"/>
        <a:defRPr sz="1350" kern="1200">
          <a:solidFill>
            <a:schemeClr val="tx1"/>
          </a:solidFill>
          <a:latin typeface="+mn-lt"/>
          <a:ea typeface="+mn-ea"/>
          <a:cs typeface="+mn-cs"/>
        </a:defRPr>
      </a:lvl6pPr>
      <a:lvl7pPr marL="2230120" indent="-171450" algn="l" defTabSz="685800" rtl="0" eaLnBrk="1" latinLnBrk="0" hangingPunct="1">
        <a:lnSpc>
          <a:spcPct val="90000"/>
        </a:lnSpc>
        <a:spcBef>
          <a:spcPts val="375"/>
        </a:spcBef>
        <a:buFont typeface="Arial" panose="020B0604020202020204"/>
        <a:buChar char="•"/>
        <a:defRPr sz="1350" kern="1200">
          <a:solidFill>
            <a:schemeClr val="tx1"/>
          </a:solidFill>
          <a:latin typeface="+mn-lt"/>
          <a:ea typeface="+mn-ea"/>
          <a:cs typeface="+mn-cs"/>
        </a:defRPr>
      </a:lvl7pPr>
      <a:lvl8pPr marL="2573020" indent="-171450" algn="l" defTabSz="685800" rtl="0" eaLnBrk="1" latinLnBrk="0" hangingPunct="1">
        <a:lnSpc>
          <a:spcPct val="90000"/>
        </a:lnSpc>
        <a:spcBef>
          <a:spcPts val="375"/>
        </a:spcBef>
        <a:buFont typeface="Arial" panose="020B0604020202020204"/>
        <a:buChar char="•"/>
        <a:defRPr sz="1350" kern="1200">
          <a:solidFill>
            <a:schemeClr val="tx1"/>
          </a:solidFill>
          <a:latin typeface="+mn-lt"/>
          <a:ea typeface="+mn-ea"/>
          <a:cs typeface="+mn-cs"/>
        </a:defRPr>
      </a:lvl8pPr>
      <a:lvl9pPr marL="2915920" indent="-171450" algn="l" defTabSz="685800" rtl="0" eaLnBrk="1" latinLnBrk="0" hangingPunct="1">
        <a:lnSpc>
          <a:spcPct val="90000"/>
        </a:lnSpc>
        <a:spcBef>
          <a:spcPts val="375"/>
        </a:spcBef>
        <a:buFont typeface="Arial" panose="020B0604020202020204"/>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8670" algn="l" defTabSz="685800" rtl="0" eaLnBrk="1" latinLnBrk="0" hangingPunct="1">
        <a:defRPr sz="1350" kern="1200">
          <a:solidFill>
            <a:schemeClr val="tx1"/>
          </a:solidFill>
          <a:latin typeface="+mn-lt"/>
          <a:ea typeface="+mn-ea"/>
          <a:cs typeface="+mn-cs"/>
        </a:defRPr>
      </a:lvl7pPr>
      <a:lvl8pPr marL="2401570" algn="l" defTabSz="685800" rtl="0" eaLnBrk="1" latinLnBrk="0" hangingPunct="1">
        <a:defRPr sz="1350" kern="1200">
          <a:solidFill>
            <a:schemeClr val="tx1"/>
          </a:solidFill>
          <a:latin typeface="+mn-lt"/>
          <a:ea typeface="+mn-ea"/>
          <a:cs typeface="+mn-cs"/>
        </a:defRPr>
      </a:lvl8pPr>
      <a:lvl9pPr marL="274447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2" Type="http://schemas.openxmlformats.org/officeDocument/2006/relationships/hyperlink" Target="&#20961;&#23572;&#30331;&#25112;&#24441;&#8212;&#8212;&#26368;&#34880;&#33125;&#30340;&#8220;&#32478;&#32905;&#26426;&#8221;%20140628%20&#36890;&#22825;&#19979;_&#39640;&#28165;.mp4" TargetMode="Externa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22.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tags" Target="../tags/tag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hyperlink" Target="&#20961;&#23572;&#30331;&#25112;&#24441;&#8212;&#8212;&#26368;&#34880;&#33125;&#30340;&#8220;&#32478;&#32905;&#26426;&#8221;%20140628%20&#36890;&#22825;&#19979;_&#39640;&#28165;.mp4" TargetMode="Externa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hyperlink" Target="&#20961;&#23572;&#30331;&#25112;&#24441;&#8212;&#8212;&#26368;&#34880;&#33125;&#30340;&#8220;&#32478;&#32905;&#26426;&#8221;%20140628%20&#36890;&#22825;&#19979;_&#39640;&#28165;.mp4" TargetMode="External"/><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hyperlink" Target="&#20961;&#23572;&#30331;&#25112;&#24441;&#8212;&#8212;&#26368;&#34880;&#33125;&#30340;&#8220;&#32478;&#32905;&#26426;&#8221;%20140628%20&#36890;&#22825;&#19979;_&#39640;&#28165;.mp4" TargetMode="Externa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hyperlink" Target="&#20961;&#23572;&#30331;&#25112;&#24441;&#8212;&#8212;&#26368;&#34880;&#33125;&#30340;&#8220;&#32478;&#32905;&#26426;&#8221;%20140628%20&#36890;&#22825;&#19979;_&#39640;&#28165;.mp4" TargetMode="Externa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3000"/>
            <a:lum/>
          </a:blip>
          <a:srcRect/>
          <a:stretch>
            <a:fillRect t="-25000" b="-25000"/>
          </a:stretch>
        </a:blipFill>
        <a:effectLst/>
      </p:bgPr>
    </p:bg>
    <p:spTree>
      <p:nvGrpSpPr>
        <p:cNvPr id="1" name=""/>
        <p:cNvGrpSpPr/>
        <p:nvPr/>
      </p:nvGrpSpPr>
      <p:grpSpPr>
        <a:xfrm>
          <a:off x="0" y="0"/>
          <a:ext cx="0" cy="0"/>
          <a:chOff x="0" y="0"/>
          <a:chExt cx="0" cy="0"/>
        </a:xfrm>
      </p:grpSpPr>
      <p:sp>
        <p:nvSpPr>
          <p:cNvPr id="2" name="文本框 1"/>
          <p:cNvSpPr txBox="1"/>
          <p:nvPr/>
        </p:nvSpPr>
        <p:spPr>
          <a:xfrm>
            <a:off x="0" y="1468192"/>
            <a:ext cx="8922936" cy="1754326"/>
          </a:xfrm>
          <a:prstGeom prst="rect">
            <a:avLst/>
          </a:prstGeom>
          <a:noFill/>
        </p:spPr>
        <p:txBody>
          <a:bodyPr wrap="square" rtlCol="0">
            <a:spAutoFit/>
          </a:bodyPr>
          <a:lstStyle/>
          <a:p>
            <a:pPr algn="ctr"/>
            <a:r>
              <a:rPr kumimoji="1" lang="zh-CN" altLang="en-US" sz="5400" dirty="0" smtClean="0">
                <a:latin typeface="华文琥珀" panose="02010800040101010101" charset="-122"/>
                <a:ea typeface="华文琥珀" panose="02010800040101010101" charset="-122"/>
                <a:cs typeface="华文琥珀" panose="02010800040101010101" charset="-122"/>
              </a:rPr>
              <a:t>第</a:t>
            </a:r>
            <a:r>
              <a:rPr kumimoji="1" lang="en-US" altLang="zh-CN" sz="5400" dirty="0" smtClean="0">
                <a:latin typeface="华文琥珀" panose="02010800040101010101" charset="-122"/>
                <a:ea typeface="华文琥珀" panose="02010800040101010101" charset="-122"/>
                <a:cs typeface="华文琥珀" panose="02010800040101010101" charset="-122"/>
              </a:rPr>
              <a:t>8</a:t>
            </a:r>
            <a:r>
              <a:rPr kumimoji="1" lang="zh-CN" altLang="en-US" sz="5400" dirty="0" smtClean="0">
                <a:latin typeface="华文琥珀" panose="02010800040101010101" charset="-122"/>
                <a:ea typeface="华文琥珀" panose="02010800040101010101" charset="-122"/>
                <a:cs typeface="华文琥珀" panose="02010800040101010101" charset="-122"/>
              </a:rPr>
              <a:t>课</a:t>
            </a:r>
            <a:endParaRPr kumimoji="1" lang="en-US" altLang="zh-CN" sz="5400" dirty="0" smtClean="0">
              <a:latin typeface="华文琥珀" panose="02010800040101010101" charset="-122"/>
              <a:ea typeface="华文琥珀" panose="02010800040101010101" charset="-122"/>
              <a:cs typeface="华文琥珀" panose="02010800040101010101" charset="-122"/>
            </a:endParaRPr>
          </a:p>
          <a:p>
            <a:pPr algn="ctr"/>
            <a:r>
              <a:rPr kumimoji="1" lang="zh-CN" altLang="en-US" sz="5400" dirty="0" smtClean="0">
                <a:latin typeface="华文琥珀" panose="02010800040101010101" charset="-122"/>
                <a:ea typeface="华文琥珀" panose="02010800040101010101" charset="-122"/>
                <a:cs typeface="华文琥珀" panose="02010800040101010101" charset="-122"/>
              </a:rPr>
              <a:t>第一次世界大战</a:t>
            </a:r>
            <a:endParaRPr kumimoji="1" lang="zh-CN" altLang="en-US" sz="5400" dirty="0">
              <a:latin typeface="华文琥珀" panose="02010800040101010101" charset="-122"/>
              <a:ea typeface="华文琥珀" panose="02010800040101010101" charset="-122"/>
              <a:cs typeface="华文琥珀" panose="02010800040101010101" charset="-122"/>
            </a:endParaRPr>
          </a:p>
        </p:txBody>
      </p:sp>
      <p:sp>
        <p:nvSpPr>
          <p:cNvPr id="3" name="Rectangle 15"/>
          <p:cNvSpPr>
            <a:spLocks noChangeArrowheads="1"/>
          </p:cNvSpPr>
          <p:nvPr/>
        </p:nvSpPr>
        <p:spPr bwMode="auto">
          <a:xfrm>
            <a:off x="677101" y="3406462"/>
            <a:ext cx="7951743" cy="762000"/>
          </a:xfrm>
          <a:prstGeom prst="rect">
            <a:avLst/>
          </a:prstGeom>
          <a:noFill/>
          <a:ln w="9525">
            <a:noFill/>
            <a:miter lim="800000"/>
            <a:headEnd/>
            <a:tailEnd/>
          </a:ln>
          <a:effectLst/>
        </p:spPr>
        <p:txBody>
          <a:bodyPr wrap="square">
            <a:spAutoFit/>
          </a:bodyPr>
          <a:lstStyle/>
          <a:p>
            <a:pPr>
              <a:spcBef>
                <a:spcPct val="50000"/>
              </a:spcBef>
            </a:pPr>
            <a:r>
              <a:rPr lang="zh-CN" altLang="zh-CN" sz="4400" dirty="0">
                <a:solidFill>
                  <a:srgbClr val="000000"/>
                </a:solidFill>
                <a:latin typeface="Verdana" pitchFamily="34" charset="0"/>
                <a:ea typeface="宋体" pitchFamily="2" charset="-122"/>
              </a:rPr>
              <a:t>1914.7.28</a:t>
            </a:r>
            <a:r>
              <a:rPr lang="zh-CN" altLang="zh-CN" sz="4400" dirty="0">
                <a:solidFill>
                  <a:srgbClr val="000000"/>
                </a:solidFill>
                <a:latin typeface="Arial"/>
                <a:ea typeface="宋体" pitchFamily="2" charset="-122"/>
              </a:rPr>
              <a:t>——</a:t>
            </a:r>
            <a:r>
              <a:rPr lang="zh-CN" altLang="zh-CN" sz="4400" dirty="0">
                <a:solidFill>
                  <a:srgbClr val="000000"/>
                </a:solidFill>
                <a:latin typeface="Verdana" pitchFamily="34" charset="0"/>
                <a:ea typeface="宋体" pitchFamily="2" charset="-122"/>
              </a:rPr>
              <a:t>1918. 11.11</a:t>
            </a:r>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348162" name="文本占位符 348161"/>
          <p:cNvSpPr>
            <a:spLocks noGrp="1"/>
          </p:cNvSpPr>
          <p:nvPr>
            <p:ph type="body" idx="1"/>
          </p:nvPr>
        </p:nvSpPr>
        <p:spPr>
          <a:xfrm>
            <a:off x="1" y="0"/>
            <a:ext cx="9144000" cy="676808"/>
          </a:xfrm>
        </p:spPr>
        <p:txBody>
          <a:bodyPr>
            <a:normAutofit fontScale="92500" lnSpcReduction="10000"/>
          </a:bodyPr>
          <a:lstStyle/>
          <a:p>
            <a:pPr>
              <a:buFont typeface="Wingdings" pitchFamily="2" charset="2"/>
              <a:buNone/>
            </a:pPr>
            <a:r>
              <a:rPr lang="en-US" altLang="zh-CN" sz="2800" noProof="1"/>
              <a:t>   </a:t>
            </a:r>
            <a:r>
              <a:rPr lang="en-US" altLang="zh-CN" sz="2800" noProof="1">
                <a:solidFill>
                  <a:srgbClr val="000000"/>
                </a:solidFill>
              </a:rPr>
              <a:t>   </a:t>
            </a:r>
            <a:r>
              <a:rPr lang="zh-CN" altLang="en-US" sz="2400" b="1" noProof="1">
                <a:solidFill>
                  <a:srgbClr val="000000"/>
                </a:solidFill>
                <a:latin typeface="黑体" panose="02010609060101010101" pitchFamily="2" charset="-122"/>
                <a:ea typeface="黑体" panose="02010609060101010101" pitchFamily="2" charset="-122"/>
              </a:rPr>
              <a:t>有人形容</a:t>
            </a:r>
            <a:r>
              <a:rPr lang="en-US" altLang="zh-CN" sz="2400" b="1" noProof="1">
                <a:solidFill>
                  <a:srgbClr val="000000"/>
                </a:solidFill>
                <a:latin typeface="黑体" panose="02010609060101010101" pitchFamily="2" charset="-122"/>
                <a:ea typeface="黑体" panose="02010609060101010101" pitchFamily="2" charset="-122"/>
              </a:rPr>
              <a:t>20</a:t>
            </a:r>
            <a:r>
              <a:rPr lang="zh-CN" altLang="en-US" sz="2400" b="1" noProof="1">
                <a:solidFill>
                  <a:srgbClr val="000000"/>
                </a:solidFill>
                <a:latin typeface="黑体" panose="02010609060101010101" pitchFamily="2" charset="-122"/>
                <a:ea typeface="黑体" panose="02010609060101010101" pitchFamily="2" charset="-122"/>
              </a:rPr>
              <a:t>世纪初的“巴尔干半岛就像一个存满了炸药的火药桶，只要一粒</a:t>
            </a:r>
            <a:r>
              <a:rPr lang="zh-CN" altLang="en-US" sz="2400" b="1" noProof="1">
                <a:solidFill>
                  <a:srgbClr val="FF0000"/>
                </a:solidFill>
                <a:latin typeface="黑体" panose="02010609060101010101" pitchFamily="2" charset="-122"/>
                <a:ea typeface="黑体" panose="02010609060101010101" pitchFamily="2" charset="-122"/>
              </a:rPr>
              <a:t>火星</a:t>
            </a:r>
            <a:r>
              <a:rPr lang="zh-CN" altLang="en-US" sz="2400" b="1" noProof="1">
                <a:solidFill>
                  <a:srgbClr val="000000"/>
                </a:solidFill>
                <a:latin typeface="黑体" panose="02010609060101010101" pitchFamily="2" charset="-122"/>
                <a:ea typeface="黑体" panose="02010609060101010101" pitchFamily="2" charset="-122"/>
              </a:rPr>
              <a:t>，就足以引爆整个欧洲。”</a:t>
            </a:r>
          </a:p>
        </p:txBody>
      </p:sp>
      <p:sp>
        <p:nvSpPr>
          <p:cNvPr id="348163" name="矩形 348162"/>
          <p:cNvSpPr/>
          <p:nvPr/>
        </p:nvSpPr>
        <p:spPr>
          <a:xfrm>
            <a:off x="0" y="4520407"/>
            <a:ext cx="8186255" cy="461360"/>
          </a:xfrm>
          <a:prstGeom prst="rect">
            <a:avLst/>
          </a:prstGeom>
          <a:noFill/>
          <a:ln w="9525">
            <a:noFill/>
          </a:ln>
        </p:spPr>
        <p:txBody>
          <a:bodyPr lIns="91138" tIns="45569" rIns="91138" bIns="45569">
            <a:spAutoFit/>
          </a:bodyPr>
          <a:lstStyle/>
          <a:p>
            <a:pPr defTabSz="911225" eaLnBrk="0" hangingPunct="0"/>
            <a:r>
              <a:rPr lang="zh-CN" altLang="en-US" sz="2400" b="1" noProof="1">
                <a:solidFill>
                  <a:srgbClr val="000000"/>
                </a:solidFill>
                <a:effectLst>
                  <a:outerShdw blurRad="38100" dist="38100" dir="2700000">
                    <a:srgbClr val="C0C0C0"/>
                  </a:outerShdw>
                </a:effectLst>
                <a:latin typeface="Arial" panose="020B0604020202020204" pitchFamily="34" charset="0"/>
                <a:ea typeface="黑体" panose="02010609060101010101" pitchFamily="2" charset="-122"/>
              </a:rPr>
              <a:t>二、那么，你知道是</a:t>
            </a:r>
            <a:r>
              <a:rPr lang="zh-CN" altLang="en-US" sz="2400" b="1" noProof="1">
                <a:solidFill>
                  <a:srgbClr val="FF0000"/>
                </a:solidFill>
                <a:effectLst>
                  <a:outerShdw blurRad="38100" dist="38100" dir="2700000">
                    <a:srgbClr val="C0C0C0"/>
                  </a:outerShdw>
                </a:effectLst>
                <a:latin typeface="Arial" panose="020B0604020202020204" pitchFamily="34" charset="0"/>
                <a:ea typeface="黑体" panose="02010609060101010101" pitchFamily="2" charset="-122"/>
              </a:rPr>
              <a:t>什么事件</a:t>
            </a:r>
            <a:r>
              <a:rPr lang="zh-CN" altLang="en-US" sz="2400" b="1" noProof="1">
                <a:solidFill>
                  <a:srgbClr val="000000"/>
                </a:solidFill>
                <a:effectLst>
                  <a:outerShdw blurRad="38100" dist="38100" dir="2700000">
                    <a:srgbClr val="C0C0C0"/>
                  </a:outerShdw>
                </a:effectLst>
                <a:latin typeface="Arial" panose="020B0604020202020204" pitchFamily="34" charset="0"/>
                <a:ea typeface="黑体" panose="02010609060101010101" pitchFamily="2" charset="-122"/>
              </a:rPr>
              <a:t>起了这种</a:t>
            </a:r>
            <a:r>
              <a:rPr lang="zh-CN" altLang="en-US" sz="2400" b="1" noProof="1">
                <a:solidFill>
                  <a:srgbClr val="FF0000"/>
                </a:solidFill>
                <a:effectLst>
                  <a:outerShdw blurRad="38100" dist="38100" dir="2700000">
                    <a:srgbClr val="C0C0C0"/>
                  </a:outerShdw>
                </a:effectLst>
                <a:latin typeface="Arial" panose="020B0604020202020204" pitchFamily="34" charset="0"/>
                <a:ea typeface="黑体" panose="02010609060101010101" pitchFamily="2" charset="-122"/>
              </a:rPr>
              <a:t>“火星”</a:t>
            </a:r>
            <a:r>
              <a:rPr lang="zh-CN" altLang="en-US" sz="2400" b="1" noProof="1">
                <a:solidFill>
                  <a:srgbClr val="000000"/>
                </a:solidFill>
                <a:effectLst>
                  <a:outerShdw blurRad="38100" dist="38100" dir="2700000">
                    <a:srgbClr val="C0C0C0"/>
                  </a:outerShdw>
                </a:effectLst>
                <a:latin typeface="Arial" panose="020B0604020202020204" pitchFamily="34" charset="0"/>
                <a:ea typeface="黑体" panose="02010609060101010101" pitchFamily="2" charset="-122"/>
              </a:rPr>
              <a:t>的作用？</a:t>
            </a:r>
          </a:p>
        </p:txBody>
      </p:sp>
      <p:sp>
        <p:nvSpPr>
          <p:cNvPr id="348164" name="矩形 348163"/>
          <p:cNvSpPr/>
          <p:nvPr/>
        </p:nvSpPr>
        <p:spPr>
          <a:xfrm>
            <a:off x="1" y="676808"/>
            <a:ext cx="9144000" cy="649353"/>
          </a:xfrm>
          <a:prstGeom prst="rect">
            <a:avLst/>
          </a:prstGeom>
          <a:noFill/>
          <a:ln w="9525">
            <a:noFill/>
          </a:ln>
        </p:spPr>
        <p:txBody>
          <a:bodyPr lIns="91138" tIns="45569" rIns="91138" bIns="45569"/>
          <a:lstStyle>
            <a:lvl1pPr marL="341630" lvl="0" indent="-341630" algn="l" defTabSz="911225"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32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39775" lvl="1" indent="-283845" algn="l" defTabSz="911225" rtl="0" eaLnBrk="1" fontAlgn="base" latinLnBrk="0" hangingPunct="1">
              <a:lnSpc>
                <a:spcPct val="100000"/>
              </a:lnSpc>
              <a:spcBef>
                <a:spcPct val="20000"/>
              </a:spcBef>
              <a:spcAft>
                <a:spcPct val="0"/>
              </a:spcAft>
              <a:buClr>
                <a:schemeClr val="tx1"/>
              </a:buClr>
              <a:buFont typeface="Wingdings" panose="05000000000000000000" pitchFamily="2" charset="2"/>
              <a:buChar char="•"/>
              <a:defRPr sz="2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39825" lvl="2" indent="-228600" algn="l" defTabSz="911225"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595755" lvl="3" indent="-228600" algn="l" defTabSz="911225" rtl="0" eaLnBrk="1" fontAlgn="base" latinLnBrk="0" hangingPunct="1">
              <a:lnSpc>
                <a:spcPct val="100000"/>
              </a:lnSpc>
              <a:spcBef>
                <a:spcPct val="20000"/>
              </a:spcBef>
              <a:spcAft>
                <a:spcPct val="0"/>
              </a:spcAft>
              <a:buClr>
                <a:schemeClr val="tx2"/>
              </a:buClr>
              <a:buFont typeface="Wingdings" panose="05000000000000000000" pitchFamily="2" charset="2"/>
              <a:buChar char="•"/>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1050" lvl="4" indent="-228600" algn="l" defTabSz="911225"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a:buFont typeface="Wingdings" panose="05000000000000000000" pitchFamily="2" charset="2"/>
              <a:buNone/>
            </a:pPr>
            <a:r>
              <a:rPr lang="zh-CN" altLang="en-US" sz="2400" b="1" noProof="1">
                <a:solidFill>
                  <a:srgbClr val="0000FF"/>
                </a:solidFill>
                <a:latin typeface="黑体" panose="02010609060101010101" pitchFamily="2" charset="-122"/>
                <a:ea typeface="黑体" panose="02010609060101010101" pitchFamily="2" charset="-122"/>
              </a:rPr>
              <a:t>一、为什么说巴尔干半岛是欧洲战争一触即发的“火药桶”？其中最主要的原因是什么？</a:t>
            </a:r>
          </a:p>
        </p:txBody>
      </p:sp>
      <p:sp>
        <p:nvSpPr>
          <p:cNvPr id="348165" name="文本框 348164"/>
          <p:cNvSpPr txBox="1">
            <a:spLocks noChangeArrowheads="1"/>
          </p:cNvSpPr>
          <p:nvPr/>
        </p:nvSpPr>
        <p:spPr bwMode="auto">
          <a:xfrm>
            <a:off x="1" y="1543408"/>
            <a:ext cx="9144000" cy="3416015"/>
          </a:xfrm>
          <a:prstGeom prst="rect">
            <a:avLst/>
          </a:prstGeom>
          <a:noFill/>
          <a:ln w="9525">
            <a:noFill/>
            <a:miter lim="800000"/>
            <a:headEnd/>
            <a:tailEnd/>
          </a:ln>
        </p:spPr>
        <p:txBody>
          <a:bodyPr lIns="91138" tIns="45569" rIns="91138" bIns="45569">
            <a:spAutoFit/>
          </a:bodyPr>
          <a:lstStyle/>
          <a:p>
            <a:pPr defTabSz="911225">
              <a:spcBef>
                <a:spcPct val="50000"/>
              </a:spcBef>
            </a:pPr>
            <a:r>
              <a:rPr lang="en-US" altLang="zh-CN" sz="2400" b="1">
                <a:solidFill>
                  <a:srgbClr val="000000"/>
                </a:solidFill>
                <a:latin typeface="黑体" pitchFamily="49" charset="-122"/>
                <a:ea typeface="黑体" pitchFamily="49" charset="-122"/>
              </a:rPr>
              <a:t>1</a:t>
            </a:r>
            <a:r>
              <a:rPr lang="zh-CN" altLang="en-US" sz="2400" b="1">
                <a:solidFill>
                  <a:srgbClr val="000000"/>
                </a:solidFill>
                <a:latin typeface="黑体" pitchFamily="49" charset="-122"/>
                <a:ea typeface="黑体" pitchFamily="49" charset="-122"/>
              </a:rPr>
              <a:t>、</a:t>
            </a:r>
            <a:r>
              <a:rPr lang="zh-CN" altLang="en-US" sz="2400" b="1">
                <a:solidFill>
                  <a:srgbClr val="FF0000"/>
                </a:solidFill>
                <a:latin typeface="黑体" pitchFamily="49" charset="-122"/>
                <a:ea typeface="黑体" pitchFamily="49" charset="-122"/>
              </a:rPr>
              <a:t>地理位置重要</a:t>
            </a:r>
            <a:r>
              <a:rPr lang="zh-CN" altLang="en-US" sz="2400" b="1">
                <a:solidFill>
                  <a:srgbClr val="000000"/>
                </a:solidFill>
                <a:latin typeface="黑体" pitchFamily="49" charset="-122"/>
                <a:ea typeface="黑体" pitchFamily="49" charset="-122"/>
              </a:rPr>
              <a:t>：巴尔干半岛位于欧洲东南部，地处欧、亚、非三洲的交汇处</a:t>
            </a:r>
            <a:r>
              <a:rPr lang="zh-CN" altLang="zh-CN" sz="2400" b="1">
                <a:solidFill>
                  <a:srgbClr val="000000"/>
                </a:solidFill>
                <a:latin typeface="黑体" pitchFamily="49" charset="-122"/>
                <a:ea typeface="黑体" pitchFamily="49" charset="-122"/>
              </a:rPr>
              <a:t>，</a:t>
            </a:r>
            <a:r>
              <a:rPr lang="zh-CN" altLang="en-US" sz="2400" b="1">
                <a:solidFill>
                  <a:srgbClr val="000000"/>
                </a:solidFill>
                <a:latin typeface="黑体" pitchFamily="49" charset="-122"/>
                <a:ea typeface="黑体" pitchFamily="49" charset="-122"/>
              </a:rPr>
              <a:t>控制着黑海和地中海的门户，战略地位十分重要，是欧洲列强争夺的焦点。</a:t>
            </a:r>
          </a:p>
          <a:p>
            <a:pPr defTabSz="911225">
              <a:spcBef>
                <a:spcPct val="50000"/>
              </a:spcBef>
            </a:pPr>
            <a:r>
              <a:rPr lang="en-US" altLang="zh-CN" sz="2400" b="1">
                <a:solidFill>
                  <a:srgbClr val="000000"/>
                </a:solidFill>
                <a:latin typeface="黑体" pitchFamily="49" charset="-122"/>
                <a:ea typeface="黑体" pitchFamily="49" charset="-122"/>
              </a:rPr>
              <a:t>2</a:t>
            </a:r>
            <a:r>
              <a:rPr lang="zh-CN" altLang="en-US" sz="2400" b="1">
                <a:solidFill>
                  <a:srgbClr val="000000"/>
                </a:solidFill>
                <a:latin typeface="黑体" pitchFamily="49" charset="-122"/>
                <a:ea typeface="黑体" pitchFamily="49" charset="-122"/>
              </a:rPr>
              <a:t>、</a:t>
            </a:r>
            <a:r>
              <a:rPr lang="zh-CN" altLang="en-US" sz="2400" b="1">
                <a:solidFill>
                  <a:srgbClr val="FF0000"/>
                </a:solidFill>
                <a:latin typeface="黑体" pitchFamily="49" charset="-122"/>
                <a:ea typeface="黑体" pitchFamily="49" charset="-122"/>
              </a:rPr>
              <a:t>民族关系、宗教信仰复杂</a:t>
            </a:r>
            <a:r>
              <a:rPr lang="zh-CN" altLang="en-US" sz="2400" b="1">
                <a:solidFill>
                  <a:srgbClr val="000000"/>
                </a:solidFill>
                <a:latin typeface="黑体" pitchFamily="49" charset="-122"/>
                <a:ea typeface="黑体" pitchFamily="49" charset="-122"/>
              </a:rPr>
              <a:t>：历史上阿拉伯人、罗马人、土耳其人都曾征服过那里，形成了多民族、多宗教、多种族杂居的现象，矛盾重重。</a:t>
            </a:r>
          </a:p>
          <a:p>
            <a:pPr defTabSz="911225">
              <a:spcBef>
                <a:spcPct val="50000"/>
              </a:spcBef>
            </a:pPr>
            <a:r>
              <a:rPr lang="en-US" altLang="zh-CN" sz="2400" b="1">
                <a:solidFill>
                  <a:srgbClr val="000000"/>
                </a:solidFill>
                <a:latin typeface="黑体" pitchFamily="49" charset="-122"/>
                <a:ea typeface="黑体" pitchFamily="49" charset="-122"/>
              </a:rPr>
              <a:t>3</a:t>
            </a:r>
            <a:r>
              <a:rPr lang="zh-CN" altLang="en-US" sz="2400" b="1">
                <a:solidFill>
                  <a:srgbClr val="000000"/>
                </a:solidFill>
                <a:latin typeface="黑体" pitchFamily="49" charset="-122"/>
                <a:ea typeface="黑体" pitchFamily="49" charset="-122"/>
              </a:rPr>
              <a:t>、</a:t>
            </a:r>
            <a:r>
              <a:rPr lang="zh-CN" altLang="en-US" sz="2400" b="1">
                <a:solidFill>
                  <a:srgbClr val="FF0000"/>
                </a:solidFill>
                <a:latin typeface="黑体" pitchFamily="49" charset="-122"/>
                <a:ea typeface="黑体" pitchFamily="49" charset="-122"/>
              </a:rPr>
              <a:t>大国争夺</a:t>
            </a:r>
            <a:r>
              <a:rPr lang="zh-CN" altLang="en-US" sz="2400" b="1">
                <a:solidFill>
                  <a:srgbClr val="000000"/>
                </a:solidFill>
                <a:latin typeface="黑体" pitchFamily="49" charset="-122"/>
                <a:ea typeface="黑体" pitchFamily="49" charset="-122"/>
              </a:rPr>
              <a:t>：</a:t>
            </a:r>
            <a:r>
              <a:rPr lang="en-US" altLang="zh-CN" sz="2400" b="1">
                <a:solidFill>
                  <a:srgbClr val="000000"/>
                </a:solidFill>
                <a:latin typeface="黑体" pitchFamily="49" charset="-122"/>
                <a:ea typeface="黑体" pitchFamily="49" charset="-122"/>
              </a:rPr>
              <a:t>19</a:t>
            </a:r>
            <a:r>
              <a:rPr lang="zh-CN" altLang="en-US" sz="2400" b="1">
                <a:solidFill>
                  <a:srgbClr val="000000"/>
                </a:solidFill>
                <a:latin typeface="黑体" pitchFamily="49" charset="-122"/>
                <a:ea typeface="黑体" pitchFamily="49" charset="-122"/>
              </a:rPr>
              <a:t>世纪以后，列强插手、两大军事集团的争夺，使巴尔干半岛小规模战争不断，成为欧洲的火药桶。</a:t>
            </a:r>
          </a:p>
        </p:txBody>
      </p:sp>
      <p:sp>
        <p:nvSpPr>
          <p:cNvPr id="348166" name="矩形标注 348165"/>
          <p:cNvSpPr>
            <a:spLocks noChangeArrowheads="1"/>
          </p:cNvSpPr>
          <p:nvPr/>
        </p:nvSpPr>
        <p:spPr bwMode="auto">
          <a:xfrm rot="6372927">
            <a:off x="7749609" y="3584212"/>
            <a:ext cx="618318" cy="1192003"/>
          </a:xfrm>
          <a:prstGeom prst="wedgeRectCallout">
            <a:avLst>
              <a:gd name="adj1" fmla="val -2296"/>
              <a:gd name="adj2" fmla="val 181208"/>
            </a:avLst>
          </a:prstGeom>
          <a:solidFill>
            <a:schemeClr val="accent1"/>
          </a:solidFill>
          <a:ln w="9525">
            <a:solidFill>
              <a:schemeClr val="tx1"/>
            </a:solidFill>
            <a:miter lim="800000"/>
            <a:headEnd/>
            <a:tailEnd/>
          </a:ln>
        </p:spPr>
        <p:txBody>
          <a:bodyPr rot="10800000" vert="eaVert" lIns="91138" tIns="45569" rIns="91138" bIns="45569" anchor="ctr"/>
          <a:lstStyle/>
          <a:p>
            <a:pPr algn="ctr" defTabSz="911225"/>
            <a:r>
              <a:rPr lang="zh-CN" altLang="en-US" sz="2400" b="1">
                <a:solidFill>
                  <a:srgbClr val="FF0000"/>
                </a:solidFill>
                <a:ea typeface="黑体" pitchFamily="49" charset="-122"/>
              </a:rPr>
              <a:t>最主要原因</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48165"/>
                                        </p:tgtEl>
                                        <p:attrNameLst>
                                          <p:attrName>style.visibility</p:attrName>
                                        </p:attrNameLst>
                                      </p:cBhvr>
                                      <p:to>
                                        <p:strVal val="visible"/>
                                      </p:to>
                                    </p:set>
                                    <p:anim calcmode="lin" valueType="num">
                                      <p:cBhvr>
                                        <p:cTn id="7" dur="1000" fill="hold"/>
                                        <p:tgtEl>
                                          <p:spTgt spid="348165"/>
                                        </p:tgtEl>
                                        <p:attrNameLst>
                                          <p:attrName>ppt_w</p:attrName>
                                        </p:attrNameLst>
                                      </p:cBhvr>
                                      <p:tavLst>
                                        <p:tav tm="0">
                                          <p:val>
                                            <p:fltVal val="0"/>
                                          </p:val>
                                        </p:tav>
                                        <p:tav tm="100000">
                                          <p:val>
                                            <p:strVal val="#ppt_w"/>
                                          </p:val>
                                        </p:tav>
                                      </p:tavLst>
                                    </p:anim>
                                    <p:anim calcmode="lin" valueType="num">
                                      <p:cBhvr>
                                        <p:cTn id="8" dur="1000" fill="hold"/>
                                        <p:tgtEl>
                                          <p:spTgt spid="348165"/>
                                        </p:tgtEl>
                                        <p:attrNameLst>
                                          <p:attrName>ppt_h</p:attrName>
                                        </p:attrNameLst>
                                      </p:cBhvr>
                                      <p:tavLst>
                                        <p:tav tm="0">
                                          <p:val>
                                            <p:fltVal val="0"/>
                                          </p:val>
                                        </p:tav>
                                        <p:tav tm="100000">
                                          <p:val>
                                            <p:strVal val="#ppt_h"/>
                                          </p:val>
                                        </p:tav>
                                      </p:tavLst>
                                    </p:anim>
                                    <p:anim calcmode="lin" valueType="num">
                                      <p:cBhvr>
                                        <p:cTn id="9" dur="1000" fill="hold"/>
                                        <p:tgtEl>
                                          <p:spTgt spid="348165"/>
                                        </p:tgtEl>
                                        <p:attrNameLst>
                                          <p:attrName>style.rotation</p:attrName>
                                        </p:attrNameLst>
                                      </p:cBhvr>
                                      <p:tavLst>
                                        <p:tav tm="0">
                                          <p:val>
                                            <p:fltVal val="90"/>
                                          </p:val>
                                        </p:tav>
                                        <p:tav tm="100000">
                                          <p:val>
                                            <p:fltVal val="0"/>
                                          </p:val>
                                        </p:tav>
                                      </p:tavLst>
                                    </p:anim>
                                    <p:animEffect transition="in" filter="fade">
                                      <p:cBhvr>
                                        <p:cTn id="10" dur="1000"/>
                                        <p:tgtEl>
                                          <p:spTgt spid="34816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48166"/>
                                        </p:tgtEl>
                                        <p:attrNameLst>
                                          <p:attrName>style.visibility</p:attrName>
                                        </p:attrNameLst>
                                      </p:cBhvr>
                                      <p:to>
                                        <p:strVal val="visible"/>
                                      </p:to>
                                    </p:set>
                                    <p:anim calcmode="lin" valueType="num">
                                      <p:cBhvr additive="base">
                                        <p:cTn id="15" dur="500" fill="hold"/>
                                        <p:tgtEl>
                                          <p:spTgt spid="348166"/>
                                        </p:tgtEl>
                                        <p:attrNameLst>
                                          <p:attrName>ppt_x</p:attrName>
                                        </p:attrNameLst>
                                      </p:cBhvr>
                                      <p:tavLst>
                                        <p:tav tm="0">
                                          <p:val>
                                            <p:strVal val="#ppt_x"/>
                                          </p:val>
                                        </p:tav>
                                        <p:tav tm="100000">
                                          <p:val>
                                            <p:strVal val="#ppt_x"/>
                                          </p:val>
                                        </p:tav>
                                      </p:tavLst>
                                    </p:anim>
                                    <p:anim calcmode="lin" valueType="num">
                                      <p:cBhvr additive="base">
                                        <p:cTn id="16" dur="500" fill="hold"/>
                                        <p:tgtEl>
                                          <p:spTgt spid="34816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4816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48163">
                                            <p:txEl>
                                              <p:pRg st="0" end="0"/>
                                            </p:txEl>
                                          </p:spTgt>
                                        </p:tgtEl>
                                        <p:attrNameLst>
                                          <p:attrName>ppt_w</p:attrName>
                                        </p:attrNameLst>
                                      </p:cBhvr>
                                    </p:anim>
                                    <p:anim by="(#ppt_w*0.50)" calcmode="lin" valueType="num">
                                      <p:cBhvr>
                                        <p:cTn id="22" dur="500" decel="50000" autoRev="1" fill="hold">
                                          <p:stCondLst>
                                            <p:cond delay="0"/>
                                          </p:stCondLst>
                                        </p:cTn>
                                        <p:tgtEl>
                                          <p:spTgt spid="348163">
                                            <p:txEl>
                                              <p:pRg st="0" end="0"/>
                                            </p:txEl>
                                          </p:spTgt>
                                        </p:tgtEl>
                                        <p:attrNameLst>
                                          <p:attrName>ppt_x</p:attrName>
                                        </p:attrNameLst>
                                      </p:cBhvr>
                                    </p:anim>
                                    <p:anim from="(-#ppt_h/2)" to="(#ppt_y)" calcmode="lin" valueType="num">
                                      <p:cBhvr>
                                        <p:cTn id="23" dur="1000" fill="hold">
                                          <p:stCondLst>
                                            <p:cond delay="0"/>
                                          </p:stCondLst>
                                        </p:cTn>
                                        <p:tgtEl>
                                          <p:spTgt spid="348163">
                                            <p:txEl>
                                              <p:pRg st="0" end="0"/>
                                            </p:txEl>
                                          </p:spTgt>
                                        </p:tgtEl>
                                        <p:attrNameLst>
                                          <p:attrName>ppt_y</p:attrName>
                                        </p:attrNameLst>
                                      </p:cBhvr>
                                    </p:anim>
                                    <p:animRot by="21600000">
                                      <p:cBhvr>
                                        <p:cTn id="24" dur="1000" fill="hold">
                                          <p:stCondLst>
                                            <p:cond delay="0"/>
                                          </p:stCondLst>
                                        </p:cTn>
                                        <p:tgtEl>
                                          <p:spTgt spid="34816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65" grpId="0"/>
      <p:bldP spid="34816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文本框 359425"/>
          <p:cNvSpPr txBox="1">
            <a:spLocks noChangeArrowheads="1"/>
          </p:cNvSpPr>
          <p:nvPr/>
        </p:nvSpPr>
        <p:spPr bwMode="auto">
          <a:xfrm>
            <a:off x="-71711" y="3777948"/>
            <a:ext cx="4065240" cy="830692"/>
          </a:xfrm>
          <a:prstGeom prst="rect">
            <a:avLst/>
          </a:prstGeom>
          <a:noFill/>
          <a:ln w="9525">
            <a:noFill/>
            <a:miter lim="800000"/>
            <a:headEnd/>
            <a:tailEnd/>
          </a:ln>
        </p:spPr>
        <p:txBody>
          <a:bodyPr lIns="91138" tIns="45569" rIns="91138" bIns="45569">
            <a:spAutoFit/>
          </a:bodyPr>
          <a:lstStyle/>
          <a:p>
            <a:pPr defTabSz="911225"/>
            <a:r>
              <a:rPr lang="zh-CN" altLang="en-US" sz="2400" b="1">
                <a:solidFill>
                  <a:srgbClr val="0000FF"/>
                </a:solidFill>
                <a:latin typeface="Times New Roman" pitchFamily="18" charset="0"/>
                <a:ea typeface="黑体" pitchFamily="49" charset="-122"/>
              </a:rPr>
              <a:t>斐迪南夫妇在萨拉热窝被刺</a:t>
            </a:r>
          </a:p>
          <a:p>
            <a:pPr defTabSz="911225"/>
            <a:r>
              <a:rPr lang="en-US" altLang="zh-CN" sz="2400" b="1">
                <a:solidFill>
                  <a:srgbClr val="0000FF"/>
                </a:solidFill>
                <a:latin typeface="黑体" pitchFamily="49" charset="-122"/>
                <a:ea typeface="黑体" pitchFamily="49" charset="-122"/>
              </a:rPr>
              <a:t>1914</a:t>
            </a:r>
            <a:r>
              <a:rPr lang="zh-CN" altLang="en-US" sz="2400" b="1">
                <a:solidFill>
                  <a:srgbClr val="0000FF"/>
                </a:solidFill>
                <a:latin typeface="黑体" pitchFamily="49" charset="-122"/>
                <a:ea typeface="黑体" pitchFamily="49" charset="-122"/>
              </a:rPr>
              <a:t>年</a:t>
            </a:r>
            <a:r>
              <a:rPr lang="en-US" altLang="zh-CN" sz="2400" b="1">
                <a:solidFill>
                  <a:srgbClr val="0000FF"/>
                </a:solidFill>
                <a:latin typeface="黑体" pitchFamily="49" charset="-122"/>
                <a:ea typeface="黑体" pitchFamily="49" charset="-122"/>
              </a:rPr>
              <a:t>6</a:t>
            </a:r>
            <a:r>
              <a:rPr lang="zh-CN" altLang="en-US" sz="2400" b="1">
                <a:solidFill>
                  <a:srgbClr val="0000FF"/>
                </a:solidFill>
                <a:latin typeface="黑体" pitchFamily="49" charset="-122"/>
                <a:ea typeface="黑体" pitchFamily="49" charset="-122"/>
              </a:rPr>
              <a:t>月</a:t>
            </a:r>
            <a:r>
              <a:rPr lang="en-US" altLang="zh-CN" sz="2400" b="1">
                <a:solidFill>
                  <a:srgbClr val="0000FF"/>
                </a:solidFill>
                <a:latin typeface="黑体" pitchFamily="49" charset="-122"/>
                <a:ea typeface="黑体" pitchFamily="49" charset="-122"/>
              </a:rPr>
              <a:t>28</a:t>
            </a:r>
            <a:r>
              <a:rPr lang="zh-CN" altLang="en-US" sz="2400" b="1">
                <a:solidFill>
                  <a:srgbClr val="0000FF"/>
                </a:solidFill>
                <a:latin typeface="黑体" pitchFamily="49" charset="-122"/>
                <a:ea typeface="黑体" pitchFamily="49" charset="-122"/>
              </a:rPr>
              <a:t>日</a:t>
            </a:r>
            <a:r>
              <a:rPr lang="zh-CN" altLang="en-US" sz="2400" b="1">
                <a:solidFill>
                  <a:srgbClr val="0000FF"/>
                </a:solidFill>
                <a:latin typeface="Times New Roman" pitchFamily="18" charset="0"/>
                <a:ea typeface="黑体" pitchFamily="49" charset="-122"/>
              </a:rPr>
              <a:t>（星期天）</a:t>
            </a:r>
          </a:p>
        </p:txBody>
      </p:sp>
      <p:pic>
        <p:nvPicPr>
          <p:cNvPr id="17411" name="图片 359426" descr="奥匈帝国王储斐迪南被刺(绘画)"/>
          <p:cNvPicPr>
            <a:picLocks noChangeAspect="1" noChangeArrowheads="1"/>
          </p:cNvPicPr>
          <p:nvPr/>
        </p:nvPicPr>
        <p:blipFill>
          <a:blip r:embed="rId4"/>
          <a:srcRect/>
          <a:stretch>
            <a:fillRect/>
          </a:stretch>
        </p:blipFill>
        <p:spPr bwMode="auto">
          <a:xfrm>
            <a:off x="0" y="1"/>
            <a:ext cx="3799110" cy="3751687"/>
          </a:xfrm>
          <a:prstGeom prst="rect">
            <a:avLst/>
          </a:prstGeom>
          <a:noFill/>
          <a:ln w="9525">
            <a:noFill/>
            <a:miter lim="800000"/>
            <a:headEnd/>
            <a:tailEnd/>
          </a:ln>
        </p:spPr>
      </p:pic>
      <p:sp>
        <p:nvSpPr>
          <p:cNvPr id="17412" name="文本框 359427"/>
          <p:cNvSpPr txBox="1">
            <a:spLocks noChangeArrowheads="1"/>
          </p:cNvSpPr>
          <p:nvPr/>
        </p:nvSpPr>
        <p:spPr bwMode="auto">
          <a:xfrm>
            <a:off x="5005456" y="2517439"/>
            <a:ext cx="3242948" cy="441795"/>
          </a:xfrm>
          <a:prstGeom prst="rect">
            <a:avLst/>
          </a:prstGeom>
          <a:noFill/>
          <a:ln w="9525">
            <a:noFill/>
            <a:miter lim="800000"/>
            <a:headEnd/>
            <a:tailEnd/>
          </a:ln>
        </p:spPr>
        <p:txBody>
          <a:bodyPr lIns="0" tIns="35881" rIns="0" bIns="35881">
            <a:spAutoFit/>
          </a:bodyPr>
          <a:lstStyle/>
          <a:p>
            <a:pPr defTabSz="911225"/>
            <a:r>
              <a:rPr lang="zh-CN" altLang="en-US" sz="2400" b="1">
                <a:solidFill>
                  <a:srgbClr val="0000FF"/>
                </a:solidFill>
                <a:latin typeface="Times New Roman" pitchFamily="18" charset="0"/>
                <a:ea typeface="黑体" pitchFamily="49" charset="-122"/>
              </a:rPr>
              <a:t>刺客普林西波被捕</a:t>
            </a:r>
          </a:p>
        </p:txBody>
      </p:sp>
      <p:pic>
        <p:nvPicPr>
          <p:cNvPr id="17413" name="图片 359428" descr="刺客普林西波被捕"/>
          <p:cNvPicPr>
            <a:picLocks noChangeAspect="1" noChangeArrowheads="1"/>
          </p:cNvPicPr>
          <p:nvPr/>
        </p:nvPicPr>
        <p:blipFill>
          <a:blip r:embed="rId5"/>
          <a:srcRect/>
          <a:stretch>
            <a:fillRect/>
          </a:stretch>
        </p:blipFill>
        <p:spPr bwMode="auto">
          <a:xfrm>
            <a:off x="4358460" y="0"/>
            <a:ext cx="4785540" cy="2470885"/>
          </a:xfrm>
          <a:prstGeom prst="rect">
            <a:avLst/>
          </a:prstGeom>
          <a:noFill/>
          <a:ln w="9525">
            <a:noFill/>
            <a:miter lim="800000"/>
            <a:headEnd/>
            <a:tailEnd/>
          </a:ln>
        </p:spPr>
      </p:pic>
      <p:sp>
        <p:nvSpPr>
          <p:cNvPr id="17414" name="矩形 359429"/>
          <p:cNvSpPr>
            <a:spLocks noChangeArrowheads="1"/>
          </p:cNvSpPr>
          <p:nvPr/>
        </p:nvSpPr>
        <p:spPr bwMode="auto">
          <a:xfrm>
            <a:off x="4340930" y="3059363"/>
            <a:ext cx="4803070" cy="2631490"/>
          </a:xfrm>
          <a:prstGeom prst="rect">
            <a:avLst/>
          </a:prstGeom>
          <a:noFill/>
          <a:ln w="9525">
            <a:noFill/>
            <a:miter lim="800000"/>
            <a:headEnd/>
            <a:tailEnd/>
          </a:ln>
        </p:spPr>
        <p:txBody>
          <a:bodyPr lIns="0" tIns="0" rIns="0" bIns="0" anchorCtr="1">
            <a:spAutoFit/>
          </a:bodyPr>
          <a:lstStyle/>
          <a:p>
            <a:pPr defTabSz="911225">
              <a:lnSpc>
                <a:spcPct val="95000"/>
              </a:lnSpc>
            </a:pPr>
            <a:r>
              <a:rPr lang="zh-CN" altLang="en-US" sz="1600">
                <a:solidFill>
                  <a:srgbClr val="333333"/>
                </a:solidFill>
                <a:latin typeface="楷体_GB2312" pitchFamily="49" charset="-122"/>
                <a:ea typeface="楷体_GB2312" pitchFamily="49" charset="-122"/>
              </a:rPr>
              <a:t>　　</a:t>
            </a:r>
            <a:r>
              <a:rPr lang="zh-CN" altLang="en-US" sz="2000" b="1">
                <a:solidFill>
                  <a:srgbClr val="000000"/>
                </a:solidFill>
                <a:latin typeface="楷体_GB2312" pitchFamily="49" charset="-122"/>
                <a:ea typeface="楷体_GB2312" pitchFamily="49" charset="-122"/>
              </a:rPr>
              <a:t>斐迪南携妻来</a:t>
            </a:r>
            <a:r>
              <a:rPr lang="zh-CN" altLang="en-US" sz="2000" b="1" u="sng">
                <a:solidFill>
                  <a:srgbClr val="000000"/>
                </a:solidFill>
                <a:latin typeface="楷体_GB2312" pitchFamily="49" charset="-122"/>
                <a:ea typeface="楷体_GB2312" pitchFamily="49" charset="-122"/>
              </a:rPr>
              <a:t>波斯尼亚</a:t>
            </a:r>
            <a:r>
              <a:rPr lang="zh-CN" altLang="en-US" sz="2000" b="1">
                <a:solidFill>
                  <a:srgbClr val="000000"/>
                </a:solidFill>
                <a:latin typeface="楷体_GB2312" pitchFamily="49" charset="-122"/>
                <a:ea typeface="楷体_GB2312" pitchFamily="49" charset="-122"/>
              </a:rPr>
              <a:t>首府</a:t>
            </a:r>
            <a:r>
              <a:rPr lang="zh-CN" altLang="en-US" sz="2000" b="1" u="sng">
                <a:solidFill>
                  <a:srgbClr val="000000"/>
                </a:solidFill>
                <a:latin typeface="楷体_GB2312" pitchFamily="49" charset="-122"/>
                <a:ea typeface="楷体_GB2312" pitchFamily="49" charset="-122"/>
              </a:rPr>
              <a:t>萨拉热窝</a:t>
            </a:r>
            <a:r>
              <a:rPr lang="zh-CN" altLang="en-US" sz="2000" b="1">
                <a:solidFill>
                  <a:srgbClr val="000000"/>
                </a:solidFill>
                <a:latin typeface="楷体_GB2312" pitchFamily="49" charset="-122"/>
                <a:ea typeface="楷体_GB2312" pitchFamily="49" charset="-122"/>
              </a:rPr>
              <a:t>作特别访问。此行的目的，</a:t>
            </a:r>
            <a:r>
              <a:rPr lang="zh-CN" altLang="en-US" sz="2000" b="1">
                <a:solidFill>
                  <a:srgbClr val="FF0000"/>
                </a:solidFill>
                <a:latin typeface="楷体_GB2312" pitchFamily="49" charset="-122"/>
                <a:ea typeface="楷体_GB2312" pitchFamily="49" charset="-122"/>
              </a:rPr>
              <a:t>一说</a:t>
            </a:r>
            <a:r>
              <a:rPr lang="zh-CN" altLang="en-US" sz="2000" b="1">
                <a:solidFill>
                  <a:srgbClr val="000000"/>
                </a:solidFill>
                <a:latin typeface="楷体_GB2312" pitchFamily="49" charset="-122"/>
                <a:ea typeface="楷体_GB2312" pitchFamily="49" charset="-122"/>
              </a:rPr>
              <a:t>是他俩结婚</a:t>
            </a:r>
            <a:r>
              <a:rPr lang="en-US" altLang="zh-CN" sz="2000" b="1">
                <a:solidFill>
                  <a:srgbClr val="000000"/>
                </a:solidFill>
                <a:latin typeface="楷体_GB2312" pitchFamily="49" charset="-122"/>
                <a:ea typeface="楷体_GB2312" pitchFamily="49" charset="-122"/>
              </a:rPr>
              <a:t>14</a:t>
            </a:r>
            <a:r>
              <a:rPr lang="zh-CN" altLang="en-US" sz="2000" b="1">
                <a:solidFill>
                  <a:srgbClr val="000000"/>
                </a:solidFill>
                <a:latin typeface="楷体_GB2312" pitchFamily="49" charset="-122"/>
                <a:ea typeface="楷体_GB2312" pitchFamily="49" charset="-122"/>
              </a:rPr>
              <a:t>周年纪念，想让妻子得到她在维也纳得不到的皇室荣誉。</a:t>
            </a:r>
            <a:r>
              <a:rPr lang="zh-CN" altLang="en-US" sz="2000" b="1">
                <a:solidFill>
                  <a:srgbClr val="FF0000"/>
                </a:solidFill>
                <a:latin typeface="楷体_GB2312" pitchFamily="49" charset="-122"/>
                <a:ea typeface="楷体_GB2312" pitchFamily="49" charset="-122"/>
              </a:rPr>
              <a:t>一说</a:t>
            </a:r>
            <a:r>
              <a:rPr lang="zh-CN" altLang="en-US" sz="2000" b="1">
                <a:solidFill>
                  <a:srgbClr val="000000"/>
                </a:solidFill>
                <a:latin typeface="楷体_GB2312" pitchFamily="49" charset="-122"/>
                <a:ea typeface="楷体_GB2312" pitchFamily="49" charset="-122"/>
              </a:rPr>
              <a:t>是</a:t>
            </a:r>
            <a:r>
              <a:rPr lang="en-US" altLang="zh-CN" sz="2000" b="1">
                <a:solidFill>
                  <a:srgbClr val="000000"/>
                </a:solidFill>
                <a:latin typeface="楷体_GB2312" pitchFamily="49" charset="-122"/>
                <a:ea typeface="楷体_GB2312" pitchFamily="49" charset="-122"/>
              </a:rPr>
              <a:t>1389</a:t>
            </a:r>
            <a:r>
              <a:rPr lang="zh-CN" altLang="en-US" sz="2000" b="1">
                <a:solidFill>
                  <a:srgbClr val="000000"/>
                </a:solidFill>
                <a:latin typeface="楷体_GB2312" pitchFamily="49" charset="-122"/>
                <a:ea typeface="楷体_GB2312" pitchFamily="49" charset="-122"/>
              </a:rPr>
              <a:t>年的</a:t>
            </a:r>
            <a:r>
              <a:rPr lang="en-US" altLang="zh-CN" sz="2000" b="1">
                <a:solidFill>
                  <a:srgbClr val="000000"/>
                </a:solidFill>
                <a:latin typeface="楷体_GB2312" pitchFamily="49" charset="-122"/>
                <a:ea typeface="楷体_GB2312" pitchFamily="49" charset="-122"/>
              </a:rPr>
              <a:t>6</a:t>
            </a:r>
            <a:r>
              <a:rPr lang="zh-CN" altLang="en-US" sz="2000" b="1">
                <a:solidFill>
                  <a:srgbClr val="000000"/>
                </a:solidFill>
                <a:latin typeface="楷体_GB2312" pitchFamily="49" charset="-122"/>
                <a:ea typeface="楷体_GB2312" pitchFamily="49" charset="-122"/>
              </a:rPr>
              <a:t>月</a:t>
            </a:r>
            <a:r>
              <a:rPr lang="en-US" altLang="zh-CN" sz="2000" b="1">
                <a:solidFill>
                  <a:srgbClr val="000000"/>
                </a:solidFill>
                <a:latin typeface="楷体_GB2312" pitchFamily="49" charset="-122"/>
                <a:ea typeface="楷体_GB2312" pitchFamily="49" charset="-122"/>
              </a:rPr>
              <a:t>28</a:t>
            </a:r>
            <a:r>
              <a:rPr lang="zh-CN" altLang="en-US" sz="2000" b="1">
                <a:solidFill>
                  <a:srgbClr val="000000"/>
                </a:solidFill>
                <a:latin typeface="楷体_GB2312" pitchFamily="49" charset="-122"/>
                <a:ea typeface="楷体_GB2312" pitchFamily="49" charset="-122"/>
              </a:rPr>
              <a:t>日，土耳其征服了中世纪的塞尔维亚帝国，在其国耻日举行以</a:t>
            </a:r>
            <a:r>
              <a:rPr lang="zh-CN" altLang="en-US" sz="2000" b="1" u="sng">
                <a:solidFill>
                  <a:srgbClr val="000000"/>
                </a:solidFill>
                <a:latin typeface="楷体_GB2312" pitchFamily="49" charset="-122"/>
                <a:ea typeface="楷体_GB2312" pitchFamily="49" charset="-122"/>
              </a:rPr>
              <a:t>塞尔维亚</a:t>
            </a:r>
            <a:r>
              <a:rPr lang="zh-CN" altLang="en-US" sz="2000" b="1">
                <a:solidFill>
                  <a:srgbClr val="000000"/>
                </a:solidFill>
                <a:latin typeface="楷体_GB2312" pitchFamily="49" charset="-122"/>
                <a:ea typeface="楷体_GB2312" pitchFamily="49" charset="-122"/>
              </a:rPr>
              <a:t>为假想敌的军事演习。奥匈帝国的这一挑衅行动，大大激怒了塞尔维亚爱国者。这天被</a:t>
            </a:r>
            <a:r>
              <a:rPr lang="en-US" altLang="zh-CN" sz="2000" b="1">
                <a:solidFill>
                  <a:srgbClr val="000000"/>
                </a:solidFill>
                <a:latin typeface="楷体_GB2312" pitchFamily="49" charset="-122"/>
                <a:ea typeface="楷体_GB2312" pitchFamily="49" charset="-122"/>
              </a:rPr>
              <a:t>17</a:t>
            </a:r>
            <a:r>
              <a:rPr lang="zh-CN" altLang="en-US" sz="2000" b="1">
                <a:solidFill>
                  <a:srgbClr val="000000"/>
                </a:solidFill>
                <a:latin typeface="楷体_GB2312" pitchFamily="49" charset="-122"/>
                <a:ea typeface="楷体_GB2312" pitchFamily="49" charset="-122"/>
              </a:rPr>
              <a:t>岁的中学生</a:t>
            </a:r>
            <a:r>
              <a:rPr lang="zh-CN" altLang="en-US" sz="2000" b="1" u="sng">
                <a:solidFill>
                  <a:srgbClr val="000000"/>
                </a:solidFill>
                <a:latin typeface="楷体_GB2312" pitchFamily="49" charset="-122"/>
                <a:ea typeface="楷体_GB2312" pitchFamily="49" charset="-122"/>
              </a:rPr>
              <a:t>普林西波</a:t>
            </a:r>
            <a:r>
              <a:rPr lang="zh-CN" altLang="en-US" sz="2000" b="1">
                <a:solidFill>
                  <a:srgbClr val="000000"/>
                </a:solidFill>
                <a:latin typeface="楷体_GB2312" pitchFamily="49" charset="-122"/>
                <a:ea typeface="楷体_GB2312" pitchFamily="49" charset="-122"/>
              </a:rPr>
              <a:t>枪杀。</a:t>
            </a:r>
          </a:p>
        </p:txBody>
      </p:sp>
      <p:sp>
        <p:nvSpPr>
          <p:cNvPr id="359431" name="矩形 359430"/>
          <p:cNvSpPr>
            <a:spLocks noChangeArrowheads="1"/>
          </p:cNvSpPr>
          <p:nvPr/>
        </p:nvSpPr>
        <p:spPr bwMode="auto">
          <a:xfrm>
            <a:off x="1584026" y="2384941"/>
            <a:ext cx="6483858" cy="1107691"/>
          </a:xfrm>
          <a:prstGeom prst="rect">
            <a:avLst/>
          </a:prstGeom>
          <a:noFill/>
          <a:ln w="9525">
            <a:noFill/>
            <a:miter lim="800000"/>
            <a:headEnd/>
            <a:tailEnd/>
          </a:ln>
        </p:spPr>
        <p:txBody>
          <a:bodyPr wrap="none" lIns="91138" tIns="45569" rIns="91138" bIns="45569" anchor="ctr" anchorCtr="1">
            <a:spAutoFit/>
          </a:bodyPr>
          <a:lstStyle/>
          <a:p>
            <a:pPr algn="ctr" defTabSz="911225"/>
            <a:r>
              <a:rPr lang="en-US" altLang="zh-CN" sz="6600">
                <a:solidFill>
                  <a:srgbClr val="FF0000"/>
                </a:solidFill>
                <a:latin typeface="Times New Roman" pitchFamily="18" charset="0"/>
                <a:ea typeface="华文行楷" pitchFamily="2" charset="-122"/>
              </a:rPr>
              <a:t>“</a:t>
            </a:r>
            <a:r>
              <a:rPr lang="zh-CN" altLang="en-US" sz="6600">
                <a:solidFill>
                  <a:srgbClr val="FF0000"/>
                </a:solidFill>
                <a:latin typeface="Times New Roman" pitchFamily="18" charset="0"/>
                <a:ea typeface="华文行楷" pitchFamily="2" charset="-122"/>
              </a:rPr>
              <a:t>萨拉热窝事件”</a:t>
            </a:r>
          </a:p>
        </p:txBody>
      </p:sp>
      <p:sp>
        <p:nvSpPr>
          <p:cNvPr id="359432" name="三十二角星 359431"/>
          <p:cNvSpPr>
            <a:spLocks noChangeArrowheads="1"/>
          </p:cNvSpPr>
          <p:nvPr/>
        </p:nvSpPr>
        <p:spPr bwMode="auto">
          <a:xfrm>
            <a:off x="0" y="2030423"/>
            <a:ext cx="8981454" cy="1732007"/>
          </a:xfrm>
          <a:prstGeom prst="star32">
            <a:avLst>
              <a:gd name="adj" fmla="val 37500"/>
            </a:avLst>
          </a:prstGeom>
          <a:solidFill>
            <a:srgbClr val="FFFFFF"/>
          </a:solidFill>
          <a:ln w="28575">
            <a:solidFill>
              <a:srgbClr val="008000"/>
            </a:solidFill>
            <a:miter lim="800000"/>
            <a:headEnd/>
            <a:tailEnd/>
          </a:ln>
        </p:spPr>
        <p:txBody>
          <a:bodyPr wrap="none" lIns="91138" tIns="45569" rIns="91138" bIns="45569" anchor="ctr"/>
          <a:lstStyle/>
          <a:p>
            <a:pPr defTabSz="911225"/>
            <a:r>
              <a:rPr lang="zh-CN" altLang="en-US" sz="4000">
                <a:solidFill>
                  <a:srgbClr val="000000"/>
                </a:solidFill>
                <a:latin typeface="Times New Roman" pitchFamily="18" charset="0"/>
                <a:ea typeface="黑体" pitchFamily="49" charset="-122"/>
              </a:rPr>
              <a:t>一战爆发的</a:t>
            </a:r>
            <a:r>
              <a:rPr lang="zh-CN" altLang="en-US" sz="4000">
                <a:solidFill>
                  <a:srgbClr val="FF3300"/>
                </a:solidFill>
                <a:latin typeface="Times New Roman" pitchFamily="18" charset="0"/>
                <a:ea typeface="黑体" pitchFamily="49" charset="-122"/>
              </a:rPr>
              <a:t>直接原因</a:t>
            </a:r>
          </a:p>
          <a:p>
            <a:pPr defTabSz="911225"/>
            <a:r>
              <a:rPr lang="zh-CN" altLang="en-US" sz="4000">
                <a:solidFill>
                  <a:srgbClr val="FF3300"/>
                </a:solidFill>
                <a:latin typeface="Times New Roman" pitchFamily="18" charset="0"/>
                <a:ea typeface="黑体" pitchFamily="49" charset="-122"/>
              </a:rPr>
              <a:t>（导火线）</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9431"/>
                                        </p:tgtEl>
                                        <p:attrNameLst>
                                          <p:attrName>style.visibility</p:attrName>
                                        </p:attrNameLst>
                                      </p:cBhvr>
                                      <p:to>
                                        <p:strVal val="visible"/>
                                      </p:to>
                                    </p:set>
                                    <p:animEffect transition="in" filter="blinds(horizontal)">
                                      <p:cBhvr>
                                        <p:cTn id="7" dur="500"/>
                                        <p:tgtEl>
                                          <p:spTgt spid="359431"/>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59432"/>
                                        </p:tgtEl>
                                        <p:attrNameLst>
                                          <p:attrName>style.visibility</p:attrName>
                                        </p:attrNameLst>
                                      </p:cBhvr>
                                      <p:to>
                                        <p:strVal val="visible"/>
                                      </p:to>
                                    </p:set>
                                    <p:animEffect transition="in" filter="blinds(horizontal)">
                                      <p:cBhvr>
                                        <p:cTn id="12" dur="500"/>
                                        <p:tgtEl>
                                          <p:spTgt spid="359432"/>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431" grpId="0"/>
      <p:bldP spid="3594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32772"/>
          <p:cNvSpPr txBox="1">
            <a:spLocks noChangeArrowheads="1"/>
          </p:cNvSpPr>
          <p:nvPr/>
        </p:nvSpPr>
        <p:spPr bwMode="auto">
          <a:xfrm>
            <a:off x="0" y="0"/>
            <a:ext cx="6885888" cy="522915"/>
          </a:xfrm>
          <a:prstGeom prst="rect">
            <a:avLst/>
          </a:prstGeom>
          <a:noFill/>
          <a:ln w="9525">
            <a:noFill/>
            <a:miter lim="800000"/>
            <a:headEnd/>
            <a:tailEnd/>
          </a:ln>
        </p:spPr>
        <p:txBody>
          <a:bodyPr lIns="91138" tIns="45569" rIns="91138" bIns="45569">
            <a:spAutoFit/>
          </a:bodyPr>
          <a:lstStyle/>
          <a:p>
            <a:pPr defTabSz="911225"/>
            <a:r>
              <a:rPr lang="zh-CN" altLang="en-US" sz="2800" b="1">
                <a:solidFill>
                  <a:srgbClr val="FF0000"/>
                </a:solidFill>
                <a:ea typeface="黑体" pitchFamily="49" charset="-122"/>
              </a:rPr>
              <a:t>二</a:t>
            </a:r>
            <a:r>
              <a:rPr lang="zh-CN" altLang="en-US" sz="2800" b="1">
                <a:solidFill>
                  <a:srgbClr val="FF0000"/>
                </a:solidFill>
                <a:latin typeface="Arial" pitchFamily="34" charset="0"/>
                <a:ea typeface="黑体" pitchFamily="49" charset="-122"/>
              </a:rPr>
              <a:t>、</a:t>
            </a:r>
            <a:r>
              <a:rPr lang="zh-CN" altLang="en-US" sz="2800" b="1">
                <a:solidFill>
                  <a:srgbClr val="FF0000"/>
                </a:solidFill>
                <a:ea typeface="黑体" pitchFamily="49" charset="-122"/>
              </a:rPr>
              <a:t>第一次世界大战的过程</a:t>
            </a:r>
          </a:p>
        </p:txBody>
      </p:sp>
      <p:sp>
        <p:nvSpPr>
          <p:cNvPr id="32791" name="矩形 32790"/>
          <p:cNvSpPr>
            <a:spLocks noChangeArrowheads="1"/>
          </p:cNvSpPr>
          <p:nvPr/>
        </p:nvSpPr>
        <p:spPr bwMode="auto">
          <a:xfrm>
            <a:off x="6090688" y="878537"/>
            <a:ext cx="3053312" cy="4708676"/>
          </a:xfrm>
          <a:prstGeom prst="rect">
            <a:avLst/>
          </a:prstGeom>
          <a:noFill/>
          <a:ln w="9525">
            <a:noFill/>
            <a:miter lim="800000"/>
            <a:headEnd/>
            <a:tailEnd/>
          </a:ln>
        </p:spPr>
        <p:txBody>
          <a:bodyPr lIns="91138" tIns="45569" rIns="91138" bIns="45569" anchor="ctr">
            <a:spAutoFit/>
          </a:bodyPr>
          <a:lstStyle/>
          <a:p>
            <a:pPr defTabSz="911225"/>
            <a:r>
              <a:rPr lang="en-US" altLang="zh-CN" sz="3200" b="1">
                <a:solidFill>
                  <a:srgbClr val="000000"/>
                </a:solidFill>
                <a:latin typeface="黑体" pitchFamily="49" charset="-122"/>
                <a:ea typeface="黑体" pitchFamily="49" charset="-122"/>
              </a:rPr>
              <a:t>   </a:t>
            </a:r>
            <a:r>
              <a:rPr lang="zh-CN" altLang="en-US" sz="2800" b="1">
                <a:solidFill>
                  <a:srgbClr val="000000"/>
                </a:solidFill>
                <a:latin typeface="黑体" pitchFamily="49" charset="-122"/>
                <a:ea typeface="黑体" pitchFamily="49" charset="-122"/>
              </a:rPr>
              <a:t>德、奥终于找到发动战争的借口。</a:t>
            </a:r>
          </a:p>
          <a:p>
            <a:pPr defTabSz="911225"/>
            <a:r>
              <a:rPr lang="zh-CN" altLang="en-US" sz="2800" b="1">
                <a:solidFill>
                  <a:srgbClr val="000000"/>
                </a:solidFill>
                <a:latin typeface="黑体" pitchFamily="49" charset="-122"/>
                <a:ea typeface="黑体" pitchFamily="49" charset="-122"/>
              </a:rPr>
              <a:t>   在德国的支持怂恿下，</a:t>
            </a:r>
            <a:r>
              <a:rPr lang="en-US" altLang="zh-CN" sz="3200" b="1">
                <a:solidFill>
                  <a:srgbClr val="FF0000"/>
                </a:solidFill>
                <a:latin typeface="黑体" pitchFamily="49" charset="-122"/>
                <a:ea typeface="黑体" pitchFamily="49" charset="-122"/>
              </a:rPr>
              <a:t>1914</a:t>
            </a:r>
            <a:r>
              <a:rPr lang="zh-CN" altLang="en-US" sz="3200" b="1">
                <a:solidFill>
                  <a:srgbClr val="FF0000"/>
                </a:solidFill>
                <a:latin typeface="黑体" pitchFamily="49" charset="-122"/>
                <a:ea typeface="黑体" pitchFamily="49" charset="-122"/>
              </a:rPr>
              <a:t>年</a:t>
            </a:r>
            <a:r>
              <a:rPr lang="en-US" altLang="zh-CN" sz="3200" b="1">
                <a:solidFill>
                  <a:srgbClr val="FF0000"/>
                </a:solidFill>
                <a:latin typeface="黑体" pitchFamily="49" charset="-122"/>
                <a:ea typeface="黑体" pitchFamily="49" charset="-122"/>
              </a:rPr>
              <a:t>7</a:t>
            </a:r>
            <a:r>
              <a:rPr lang="zh-CN" altLang="en-US" sz="3200" b="1">
                <a:solidFill>
                  <a:srgbClr val="FF0000"/>
                </a:solidFill>
                <a:latin typeface="黑体" pitchFamily="49" charset="-122"/>
                <a:ea typeface="黑体" pitchFamily="49" charset="-122"/>
              </a:rPr>
              <a:t>月</a:t>
            </a:r>
            <a:r>
              <a:rPr lang="en-US" altLang="zh-CN" sz="3200" b="1">
                <a:solidFill>
                  <a:srgbClr val="FF0000"/>
                </a:solidFill>
                <a:latin typeface="黑体" pitchFamily="49" charset="-122"/>
                <a:ea typeface="黑体" pitchFamily="49" charset="-122"/>
              </a:rPr>
              <a:t>28</a:t>
            </a:r>
            <a:r>
              <a:rPr lang="zh-CN" altLang="en-US" sz="3200" b="1">
                <a:solidFill>
                  <a:srgbClr val="FF0000"/>
                </a:solidFill>
                <a:latin typeface="黑体" pitchFamily="49" charset="-122"/>
                <a:ea typeface="黑体" pitchFamily="49" charset="-122"/>
              </a:rPr>
              <a:t>日</a:t>
            </a:r>
            <a:r>
              <a:rPr lang="zh-CN" altLang="en-US" sz="2800" b="1">
                <a:solidFill>
                  <a:srgbClr val="000000"/>
                </a:solidFill>
                <a:latin typeface="黑体" pitchFamily="49" charset="-122"/>
                <a:ea typeface="黑体" pitchFamily="49" charset="-122"/>
              </a:rPr>
              <a:t>，奥匈帝国正式对塞尔维亚宣战</a:t>
            </a:r>
            <a:r>
              <a:rPr lang="zh-CN" altLang="en-US" sz="2800" b="1">
                <a:solidFill>
                  <a:srgbClr val="0000FF"/>
                </a:solidFill>
                <a:latin typeface="黑体" pitchFamily="49" charset="-122"/>
                <a:ea typeface="黑体" pitchFamily="49" charset="-122"/>
              </a:rPr>
              <a:t>。“一战”爆发，</a:t>
            </a:r>
            <a:r>
              <a:rPr lang="en-US" altLang="zh-CN" sz="3200" b="1">
                <a:solidFill>
                  <a:srgbClr val="FF0000"/>
                </a:solidFill>
                <a:latin typeface="黑体" pitchFamily="49" charset="-122"/>
                <a:ea typeface="黑体" pitchFamily="49" charset="-122"/>
              </a:rPr>
              <a:t>1914</a:t>
            </a:r>
            <a:r>
              <a:rPr lang="zh-CN" altLang="en-US" sz="3200" b="1">
                <a:solidFill>
                  <a:srgbClr val="FF0000"/>
                </a:solidFill>
                <a:latin typeface="黑体" pitchFamily="49" charset="-122"/>
                <a:ea typeface="黑体" pitchFamily="49" charset="-122"/>
              </a:rPr>
              <a:t>年</a:t>
            </a:r>
            <a:r>
              <a:rPr lang="en-US" altLang="zh-CN" sz="3200" b="1">
                <a:solidFill>
                  <a:srgbClr val="FF0000"/>
                </a:solidFill>
                <a:latin typeface="黑体" pitchFamily="49" charset="-122"/>
                <a:ea typeface="黑体" pitchFamily="49" charset="-122"/>
              </a:rPr>
              <a:t>8</a:t>
            </a:r>
            <a:r>
              <a:rPr lang="zh-CN" altLang="en-US" sz="3200" b="1">
                <a:solidFill>
                  <a:srgbClr val="FF0000"/>
                </a:solidFill>
                <a:latin typeface="黑体" pitchFamily="49" charset="-122"/>
                <a:ea typeface="黑体" pitchFamily="49" charset="-122"/>
              </a:rPr>
              <a:t>月</a:t>
            </a:r>
            <a:r>
              <a:rPr lang="en-US" altLang="zh-CN" sz="3200" b="1">
                <a:solidFill>
                  <a:srgbClr val="FF0000"/>
                </a:solidFill>
                <a:latin typeface="黑体" pitchFamily="49" charset="-122"/>
                <a:ea typeface="黑体" pitchFamily="49" charset="-122"/>
              </a:rPr>
              <a:t>4</a:t>
            </a:r>
            <a:r>
              <a:rPr lang="zh-CN" altLang="en-US" sz="3200" b="1">
                <a:solidFill>
                  <a:srgbClr val="FF0000"/>
                </a:solidFill>
                <a:latin typeface="黑体" pitchFamily="49" charset="-122"/>
                <a:ea typeface="黑体" pitchFamily="49" charset="-122"/>
              </a:rPr>
              <a:t>日</a:t>
            </a:r>
            <a:r>
              <a:rPr lang="zh-CN" altLang="en-US" sz="2800" b="1">
                <a:solidFill>
                  <a:srgbClr val="000000"/>
                </a:solidFill>
                <a:latin typeface="黑体" pitchFamily="49" charset="-122"/>
                <a:ea typeface="黑体" pitchFamily="49" charset="-122"/>
              </a:rPr>
              <a:t>，“一战”</a:t>
            </a:r>
            <a:r>
              <a:rPr lang="zh-CN" altLang="en-US" sz="2800" b="1">
                <a:solidFill>
                  <a:srgbClr val="0000FF"/>
                </a:solidFill>
                <a:latin typeface="黑体" pitchFamily="49" charset="-122"/>
                <a:ea typeface="黑体" pitchFamily="49" charset="-122"/>
              </a:rPr>
              <a:t>全面爆发。</a:t>
            </a:r>
            <a:endParaRPr lang="zh-CN" altLang="en-US" sz="2800" b="1">
              <a:solidFill>
                <a:srgbClr val="0000FF"/>
              </a:solidFill>
              <a:latin typeface="隶书" pitchFamily="49" charset="-122"/>
              <a:ea typeface="隶书" pitchFamily="49" charset="-122"/>
            </a:endParaRPr>
          </a:p>
        </p:txBody>
      </p:sp>
      <p:pic>
        <p:nvPicPr>
          <p:cNvPr id="22532" name="图片 32794" descr="1"/>
          <p:cNvPicPr>
            <a:picLocks noChangeAspect="1" noChangeArrowheads="1"/>
          </p:cNvPicPr>
          <p:nvPr/>
        </p:nvPicPr>
        <p:blipFill>
          <a:blip r:embed="rId2"/>
          <a:srcRect/>
          <a:stretch>
            <a:fillRect/>
          </a:stretch>
        </p:blipFill>
        <p:spPr bwMode="auto">
          <a:xfrm>
            <a:off x="0" y="1706940"/>
            <a:ext cx="6082721" cy="3240799"/>
          </a:xfrm>
          <a:prstGeom prst="rect">
            <a:avLst/>
          </a:prstGeom>
          <a:noFill/>
          <a:ln w="9525">
            <a:noFill/>
            <a:miter lim="800000"/>
            <a:headEnd/>
            <a:tailEnd/>
          </a:ln>
        </p:spPr>
      </p:pic>
      <p:sp>
        <p:nvSpPr>
          <p:cNvPr id="22533" name="云形标注 32795"/>
          <p:cNvSpPr>
            <a:spLocks noChangeArrowheads="1"/>
          </p:cNvSpPr>
          <p:nvPr/>
        </p:nvSpPr>
        <p:spPr bwMode="auto">
          <a:xfrm>
            <a:off x="1029457" y="297223"/>
            <a:ext cx="4536942" cy="1295125"/>
          </a:xfrm>
          <a:prstGeom prst="cloudCallout">
            <a:avLst>
              <a:gd name="adj1" fmla="val -20880"/>
              <a:gd name="adj2" fmla="val 74699"/>
            </a:avLst>
          </a:prstGeom>
          <a:solidFill>
            <a:schemeClr val="accent1"/>
          </a:solidFill>
          <a:ln w="9525">
            <a:solidFill>
              <a:schemeClr val="tx1"/>
            </a:solidFill>
            <a:round/>
            <a:headEnd/>
            <a:tailEnd/>
          </a:ln>
        </p:spPr>
        <p:txBody>
          <a:bodyPr lIns="91138" tIns="45569" rIns="91138" bIns="45569" anchor="ctr"/>
          <a:lstStyle/>
          <a:p>
            <a:pPr algn="ctr" defTabSz="911225"/>
            <a:r>
              <a:rPr lang="zh-CN" altLang="en-US" sz="2800" b="1">
                <a:solidFill>
                  <a:srgbClr val="000000"/>
                </a:solidFill>
                <a:ea typeface="华文行楷" pitchFamily="2" charset="-122"/>
              </a:rPr>
              <a:t>这真是千载难逢的机会！</a:t>
            </a:r>
          </a:p>
        </p:txBody>
      </p:sp>
      <p:sp>
        <p:nvSpPr>
          <p:cNvPr id="22534" name="文本框 32796"/>
          <p:cNvSpPr txBox="1">
            <a:spLocks noChangeArrowheads="1"/>
          </p:cNvSpPr>
          <p:nvPr/>
        </p:nvSpPr>
        <p:spPr bwMode="auto">
          <a:xfrm>
            <a:off x="0" y="459561"/>
            <a:ext cx="1752945" cy="522915"/>
          </a:xfrm>
          <a:prstGeom prst="rect">
            <a:avLst/>
          </a:prstGeom>
          <a:noFill/>
          <a:ln w="9525">
            <a:noFill/>
            <a:miter lim="800000"/>
            <a:headEnd/>
            <a:tailEnd/>
          </a:ln>
        </p:spPr>
        <p:txBody>
          <a:bodyPr lIns="91138" tIns="45569" rIns="91138" bIns="45569">
            <a:spAutoFit/>
          </a:bodyPr>
          <a:lstStyle/>
          <a:p>
            <a:pPr defTabSz="911225"/>
            <a:r>
              <a:rPr lang="en-US" altLang="zh-CN" sz="2800" b="1">
                <a:solidFill>
                  <a:srgbClr val="FF0000"/>
                </a:solidFill>
                <a:ea typeface="黑体" pitchFamily="49" charset="-122"/>
              </a:rPr>
              <a:t>1</a:t>
            </a:r>
            <a:r>
              <a:rPr lang="zh-CN" altLang="en-US" sz="2800" b="1">
                <a:solidFill>
                  <a:srgbClr val="FF0000"/>
                </a:solidFill>
                <a:latin typeface="Arial" pitchFamily="34" charset="0"/>
                <a:ea typeface="黑体" pitchFamily="49" charset="-122"/>
              </a:rPr>
              <a:t>、</a:t>
            </a:r>
            <a:r>
              <a:rPr lang="zh-CN" altLang="en-US" sz="2800" b="1">
                <a:solidFill>
                  <a:srgbClr val="FF0000"/>
                </a:solidFill>
                <a:ea typeface="黑体" pitchFamily="49" charset="-122"/>
              </a:rPr>
              <a:t>爆发</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2791">
                                            <p:txEl>
                                              <p:pRg st="0" end="0"/>
                                            </p:txEl>
                                          </p:spTgt>
                                        </p:tgtEl>
                                        <p:attrNameLst>
                                          <p:attrName>style.visibility</p:attrName>
                                        </p:attrNameLst>
                                      </p:cBhvr>
                                      <p:to>
                                        <p:strVal val="visible"/>
                                      </p:to>
                                    </p:set>
                                    <p:anim calcmode="discrete" valueType="clr">
                                      <p:cBhvr override="childStyle">
                                        <p:cTn id="7" dur="80"/>
                                        <p:tgtEl>
                                          <p:spTgt spid="3279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2791">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2791">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32791">
                                            <p:txEl>
                                              <p:pRg st="1" end="1"/>
                                            </p:txEl>
                                          </p:spTgt>
                                        </p:tgtEl>
                                        <p:attrNameLst>
                                          <p:attrName>style.visibility</p:attrName>
                                        </p:attrNameLst>
                                      </p:cBhvr>
                                      <p:to>
                                        <p:strVal val="visible"/>
                                      </p:to>
                                    </p:set>
                                    <p:anim calcmode="discrete" valueType="clr">
                                      <p:cBhvr override="childStyle">
                                        <p:cTn id="14" dur="80"/>
                                        <p:tgtEl>
                                          <p:spTgt spid="32791">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2791">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32791">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ChangeArrowheads="1"/>
          </p:cNvSpPr>
          <p:nvPr/>
        </p:nvSpPr>
        <p:spPr bwMode="auto">
          <a:xfrm>
            <a:off x="4107446" y="650383"/>
            <a:ext cx="4752975" cy="2677656"/>
          </a:xfrm>
          <a:prstGeom prst="rect">
            <a:avLst/>
          </a:prstGeom>
          <a:noFill/>
          <a:ln w="9525">
            <a:noFill/>
            <a:miter lim="800000"/>
            <a:headEnd/>
            <a:tailEnd/>
          </a:ln>
          <a:effectLst/>
        </p:spPr>
        <p:txBody>
          <a:bodyPr>
            <a:spAutoFit/>
          </a:bodyPr>
          <a:lstStyle/>
          <a:p>
            <a:r>
              <a:rPr lang="zh-CN" sz="2800" dirty="0">
                <a:solidFill>
                  <a:srgbClr val="FF3300"/>
                </a:solidFill>
                <a:effectLst>
                  <a:outerShdw blurRad="38100" dist="38100" dir="2700000" algn="tl">
                    <a:srgbClr val="C0C0C0"/>
                  </a:outerShdw>
                </a:effectLst>
                <a:latin typeface="黑体" pitchFamily="49" charset="-122"/>
                <a:ea typeface="黑体" pitchFamily="49" charset="-122"/>
              </a:rPr>
              <a:t>萨拉热窝事件</a:t>
            </a:r>
            <a:r>
              <a:rPr lang="zh-CN" sz="2800" dirty="0">
                <a:effectLst>
                  <a:outerShdw blurRad="38100" dist="38100" dir="2700000" algn="tl">
                    <a:srgbClr val="C0C0C0"/>
                  </a:outerShdw>
                </a:effectLst>
                <a:latin typeface="黑体" pitchFamily="49" charset="-122"/>
                <a:ea typeface="黑体" pitchFamily="49" charset="-122"/>
              </a:rPr>
              <a:t>中的</a:t>
            </a:r>
            <a:r>
              <a:rPr lang="zh-CN" sz="2800" dirty="0">
                <a:latin typeface="黑体" pitchFamily="49" charset="-122"/>
                <a:ea typeface="黑体" pitchFamily="49" charset="-122"/>
              </a:rPr>
              <a:t>刺客普林西普在被审判时陈述道：“我毫不后悔，因为我坚信我消灭了一个给我们带来灾难的人，做了一件好事。”</a:t>
            </a:r>
          </a:p>
          <a:p>
            <a:r>
              <a:rPr lang="zh-CN" sz="2800" dirty="0" smtClean="0">
                <a:latin typeface="黑体" pitchFamily="49" charset="-122"/>
                <a:ea typeface="黑体" pitchFamily="49" charset="-122"/>
              </a:rPr>
              <a:t>你</a:t>
            </a:r>
            <a:r>
              <a:rPr lang="zh-CN" sz="2800" dirty="0">
                <a:latin typeface="黑体" pitchFamily="49" charset="-122"/>
                <a:ea typeface="黑体" pitchFamily="49" charset="-122"/>
              </a:rPr>
              <a:t>怎样评价这件事？</a:t>
            </a:r>
            <a:r>
              <a:rPr lang="zh-CN" sz="2800" dirty="0">
                <a:effectLst>
                  <a:outerShdw blurRad="38100" dist="38100" dir="2700000" algn="tl">
                    <a:srgbClr val="C0C0C0"/>
                  </a:outerShdw>
                </a:effectLst>
                <a:latin typeface="黑体" pitchFamily="49" charset="-122"/>
                <a:ea typeface="黑体" pitchFamily="49" charset="-122"/>
              </a:rPr>
              <a:t> </a:t>
            </a:r>
          </a:p>
        </p:txBody>
      </p:sp>
      <p:pic>
        <p:nvPicPr>
          <p:cNvPr id="35844" name="Picture 4" descr="刺杀"/>
          <p:cNvPicPr>
            <a:picLocks noChangeAspect="1" noChangeArrowheads="1"/>
          </p:cNvPicPr>
          <p:nvPr/>
        </p:nvPicPr>
        <p:blipFill>
          <a:blip r:embed="rId2"/>
          <a:srcRect l="2293" t="12643" r="2646" b="6897"/>
          <a:stretch>
            <a:fillRect/>
          </a:stretch>
        </p:blipFill>
        <p:spPr bwMode="auto">
          <a:xfrm>
            <a:off x="385451" y="367049"/>
            <a:ext cx="3535251" cy="326113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5" name="TextBox 4"/>
          <p:cNvSpPr txBox="1"/>
          <p:nvPr/>
        </p:nvSpPr>
        <p:spPr>
          <a:xfrm>
            <a:off x="134317" y="4031092"/>
            <a:ext cx="8861580" cy="830997"/>
          </a:xfrm>
          <a:prstGeom prst="rect">
            <a:avLst/>
          </a:prstGeom>
          <a:noFill/>
        </p:spPr>
        <p:txBody>
          <a:bodyPr wrap="square" rtlCol="0">
            <a:spAutoFit/>
          </a:bodyPr>
          <a:lstStyle/>
          <a:p>
            <a:r>
              <a:rPr lang="zh-CN" altLang="en-US" sz="2400" b="1" dirty="0" smtClean="0"/>
              <a:t>目的是挽救民族危机，性质是恐怖行为，结果点燃了一战的战火，</a:t>
            </a:r>
            <a:r>
              <a:rPr lang="zh-CN" altLang="en-US" sz="2400" b="1" dirty="0" smtClean="0">
                <a:solidFill>
                  <a:srgbClr val="FF0000"/>
                </a:solidFill>
                <a:latin typeface="华文中宋" pitchFamily="2" charset="-122"/>
              </a:rPr>
              <a:t>个人暗杀等恐怖行为对世界和平的严重威胁！</a:t>
            </a:r>
            <a:endParaRPr lang="zh-CN" altLang="en-US" sz="2400" b="1"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5843">
                                            <p:txEl>
                                              <p:pRg st="1" end="1"/>
                                            </p:txEl>
                                          </p:spTgt>
                                        </p:tgtEl>
                                        <p:attrNameLst>
                                          <p:attrName>style.visibility</p:attrName>
                                        </p:attrNameLst>
                                      </p:cBhvr>
                                      <p:to>
                                        <p:strVal val="visible"/>
                                      </p:to>
                                    </p:set>
                                    <p:anim calcmode="lin" valueType="num">
                                      <p:cBhvr additive="base">
                                        <p:cTn id="7" dur="500" fill="hold"/>
                                        <p:tgtEl>
                                          <p:spTgt spid="3584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58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5"/>
          <p:cNvPicPr>
            <a:picLocks noGrp="1" noChangeAspect="1" noChangeArrowheads="1"/>
          </p:cNvPicPr>
          <p:nvPr>
            <p:ph sz="half" idx="1"/>
          </p:nvPr>
        </p:nvPicPr>
        <p:blipFill>
          <a:blip r:embed="rId3"/>
          <a:srcRect/>
          <a:stretch>
            <a:fillRect/>
          </a:stretch>
        </p:blipFill>
        <p:spPr>
          <a:xfrm>
            <a:off x="605791" y="171451"/>
            <a:ext cx="7690961" cy="4155281"/>
          </a:xfrm>
          <a:prstGeom prst="rect">
            <a:avLst/>
          </a:prstGeom>
          <a:noFill/>
          <a:ln w="9525" cmpd="sng">
            <a:noFill/>
            <a:miter lim="800000"/>
            <a:headEnd/>
            <a:tailEnd/>
          </a:ln>
        </p:spPr>
      </p:pic>
      <p:sp>
        <p:nvSpPr>
          <p:cNvPr id="1073742888" name="文本框 13"/>
          <p:cNvSpPr txBox="1"/>
          <p:nvPr/>
        </p:nvSpPr>
        <p:spPr>
          <a:xfrm>
            <a:off x="2316957" y="4481037"/>
            <a:ext cx="4045744" cy="440531"/>
          </a:xfrm>
          <a:prstGeom prst="rect">
            <a:avLst/>
          </a:prstGeom>
          <a:noFill/>
          <a:ln w="6350">
            <a:noFill/>
          </a:ln>
        </p:spPr>
        <p:txBody>
          <a:bodyPr lIns="68580" tIns="34290" rIns="68580" bIns="34290"/>
          <a:lstStyle/>
          <a:p>
            <a:r>
              <a:rPr lang="zh-CN" altLang="en-US" sz="2100" b="1" dirty="0"/>
              <a:t>第一次世界大战欧洲战场形势图</a:t>
            </a:r>
          </a:p>
          <a:p>
            <a:endParaRPr lang="zh-CN" altLang="en-US" sz="2100" b="1" dirty="0"/>
          </a:p>
        </p:txBody>
      </p:sp>
      <p:sp>
        <p:nvSpPr>
          <p:cNvPr id="7" name="文本框 6"/>
          <p:cNvSpPr txBox="1"/>
          <p:nvPr/>
        </p:nvSpPr>
        <p:spPr>
          <a:xfrm>
            <a:off x="2564130" y="1604487"/>
            <a:ext cx="749618" cy="437674"/>
          </a:xfrm>
          <a:prstGeom prst="rect">
            <a:avLst/>
          </a:prstGeom>
          <a:solidFill>
            <a:srgbClr val="92D050"/>
          </a:solidFill>
        </p:spPr>
        <p:txBody>
          <a:bodyPr wrap="none" lIns="68580" tIns="34290" rIns="68580" bIns="34290" rtlCol="0">
            <a:spAutoFit/>
          </a:bodyPr>
          <a:lstStyle/>
          <a:p>
            <a:r>
              <a:rPr lang="zh-CN" altLang="en-US" sz="2400" b="1" dirty="0">
                <a:solidFill>
                  <a:srgbClr val="FF0000"/>
                </a:solidFill>
              </a:rPr>
              <a:t>西线</a:t>
            </a:r>
          </a:p>
        </p:txBody>
      </p:sp>
      <p:sp>
        <p:nvSpPr>
          <p:cNvPr id="8" name="文本框 7"/>
          <p:cNvSpPr txBox="1"/>
          <p:nvPr/>
        </p:nvSpPr>
        <p:spPr>
          <a:xfrm>
            <a:off x="5917882" y="1452087"/>
            <a:ext cx="749618" cy="437674"/>
          </a:xfrm>
          <a:prstGeom prst="rect">
            <a:avLst/>
          </a:prstGeom>
          <a:solidFill>
            <a:srgbClr val="92D050"/>
          </a:solidFill>
        </p:spPr>
        <p:txBody>
          <a:bodyPr wrap="none" lIns="68580" tIns="34290" rIns="68580" bIns="34290" rtlCol="0">
            <a:spAutoFit/>
          </a:bodyPr>
          <a:lstStyle/>
          <a:p>
            <a:r>
              <a:rPr lang="zh-CN" altLang="en-US" sz="2400" b="1" dirty="0">
                <a:solidFill>
                  <a:srgbClr val="FF0000"/>
                </a:solidFill>
              </a:rPr>
              <a:t>东线</a:t>
            </a:r>
          </a:p>
        </p:txBody>
      </p:sp>
      <p:sp>
        <p:nvSpPr>
          <p:cNvPr id="9" name="文本框 8"/>
          <p:cNvSpPr txBox="1"/>
          <p:nvPr/>
        </p:nvSpPr>
        <p:spPr>
          <a:xfrm>
            <a:off x="5613082" y="2488883"/>
            <a:ext cx="749618" cy="437674"/>
          </a:xfrm>
          <a:prstGeom prst="rect">
            <a:avLst/>
          </a:prstGeom>
          <a:solidFill>
            <a:srgbClr val="92D050"/>
          </a:solidFill>
        </p:spPr>
        <p:txBody>
          <a:bodyPr wrap="none" lIns="68580" tIns="34290" rIns="68580" bIns="34290" rtlCol="0">
            <a:spAutoFit/>
          </a:bodyPr>
          <a:lstStyle/>
          <a:p>
            <a:r>
              <a:rPr lang="zh-CN" altLang="en-US" sz="2400" b="1" dirty="0">
                <a:solidFill>
                  <a:srgbClr val="FF0000"/>
                </a:solidFill>
              </a:rPr>
              <a:t>南线</a:t>
            </a:r>
          </a:p>
        </p:txBody>
      </p:sp>
    </p:spTree>
    <p:custDataLst>
      <p:tags r:id="rId1"/>
    </p:custData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hlinkClick r:id="rId2" action="ppaction://hlinkfile"/>
          </p:cNvPr>
          <p:cNvSpPr txBox="1"/>
          <p:nvPr/>
        </p:nvSpPr>
        <p:spPr>
          <a:xfrm>
            <a:off x="824248" y="1667814"/>
            <a:ext cx="7482625" cy="1569660"/>
          </a:xfrm>
          <a:prstGeom prst="rect">
            <a:avLst/>
          </a:prstGeom>
          <a:noFill/>
          <a:ln>
            <a:solidFill>
              <a:schemeClr val="bg2">
                <a:lumMod val="75000"/>
              </a:schemeClr>
            </a:solidFill>
          </a:ln>
        </p:spPr>
        <p:txBody>
          <a:bodyPr wrap="square" rtlCol="0">
            <a:spAutoFit/>
          </a:bodyPr>
          <a:lstStyle/>
          <a:p>
            <a:r>
              <a:rPr lang="zh-CN" altLang="en-US" sz="4800" dirty="0" smtClean="0"/>
              <a:t>聚焦</a:t>
            </a:r>
            <a:r>
              <a:rPr lang="en-US" altLang="zh-CN" sz="4800" dirty="0" smtClean="0"/>
              <a:t>2</a:t>
            </a:r>
            <a:r>
              <a:rPr lang="zh-CN" altLang="en-US" sz="4800" dirty="0" smtClean="0"/>
              <a:t>：第一次世界大战的</a:t>
            </a:r>
            <a:r>
              <a:rPr lang="zh-CN" altLang="en-US" sz="4800" dirty="0" smtClean="0">
                <a:solidFill>
                  <a:srgbClr val="FF0000"/>
                </a:solidFill>
              </a:rPr>
              <a:t>转折</a:t>
            </a:r>
            <a:r>
              <a:rPr lang="en-US" altLang="zh-CN" sz="4800" dirty="0" smtClean="0"/>
              <a:t>——</a:t>
            </a:r>
            <a:r>
              <a:rPr lang="zh-CN" altLang="en-US" sz="4800" dirty="0" smtClean="0"/>
              <a:t>凡尔登战役</a:t>
            </a:r>
            <a:endParaRPr lang="zh-CN" altLang="en-US" sz="4800" dirty="0"/>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0722" name="Picture 2" descr="凡尔登绞肉机"/>
          <p:cNvPicPr>
            <a:picLocks noChangeAspect="1" noChangeArrowheads="1"/>
          </p:cNvPicPr>
          <p:nvPr/>
        </p:nvPicPr>
        <p:blipFill>
          <a:blip r:embed="rId2"/>
          <a:srcRect l="39394" t="5949" r="757" b="2759"/>
          <a:stretch>
            <a:fillRect/>
          </a:stretch>
        </p:blipFill>
        <p:spPr bwMode="auto">
          <a:xfrm>
            <a:off x="0" y="0"/>
            <a:ext cx="9144000" cy="5143500"/>
          </a:xfrm>
          <a:prstGeom prst="rect">
            <a:avLst/>
          </a:prstGeom>
          <a:noFill/>
          <a:ln w="76200" cmpd="tri">
            <a:solidFill>
              <a:schemeClr val="hlink"/>
            </a:solidFill>
            <a:prstDash val="sysDot"/>
            <a:miter lim="800000"/>
            <a:headEnd/>
            <a:tailEnd/>
          </a:ln>
        </p:spPr>
      </p:pic>
      <p:sp>
        <p:nvSpPr>
          <p:cNvPr id="30723" name="Text Box 3"/>
          <p:cNvSpPr txBox="1">
            <a:spLocks noChangeArrowheads="1"/>
          </p:cNvSpPr>
          <p:nvPr/>
        </p:nvSpPr>
        <p:spPr bwMode="auto">
          <a:xfrm>
            <a:off x="383260" y="3580327"/>
            <a:ext cx="8353425" cy="1261884"/>
          </a:xfrm>
          <a:prstGeom prst="rect">
            <a:avLst/>
          </a:prstGeom>
          <a:noFill/>
          <a:ln w="9525">
            <a:noFill/>
            <a:miter lim="800000"/>
            <a:headEnd/>
            <a:tailEnd/>
          </a:ln>
          <a:effectLst/>
        </p:spPr>
        <p:txBody>
          <a:bodyPr>
            <a:spAutoFit/>
          </a:bodyPr>
          <a:lstStyle/>
          <a:p>
            <a:r>
              <a:rPr lang="zh-CN" altLang="zh-CN" dirty="0">
                <a:solidFill>
                  <a:srgbClr val="FFFF00"/>
                </a:solidFill>
                <a:latin typeface="黑体" pitchFamily="49" charset="-122"/>
                <a:ea typeface="黑体" pitchFamily="49" charset="-122"/>
              </a:rPr>
              <a:t>    </a:t>
            </a:r>
            <a:r>
              <a:rPr lang="zh-CN" sz="3600" dirty="0">
                <a:solidFill>
                  <a:srgbClr val="00FF00"/>
                </a:solidFill>
                <a:latin typeface="黑体" pitchFamily="49" charset="-122"/>
                <a:ea typeface="黑体" pitchFamily="49" charset="-122"/>
              </a:rPr>
              <a:t>凡尔登战役</a:t>
            </a:r>
            <a:r>
              <a:rPr lang="zh-CN" sz="2000" dirty="0">
                <a:solidFill>
                  <a:srgbClr val="FFFF00"/>
                </a:solidFill>
                <a:latin typeface="黑体" pitchFamily="49" charset="-122"/>
                <a:ea typeface="黑体" pitchFamily="49" charset="-122"/>
              </a:rPr>
              <a:t>中一位战地记者写道</a:t>
            </a:r>
            <a:r>
              <a:rPr lang="zh-CN" altLang="zh-CN" sz="2000" dirty="0">
                <a:solidFill>
                  <a:srgbClr val="FFFF00"/>
                </a:solidFill>
                <a:latin typeface="黑体" pitchFamily="49" charset="-122"/>
                <a:ea typeface="黑体" pitchFamily="49" charset="-122"/>
              </a:rPr>
              <a:t>:</a:t>
            </a:r>
            <a:r>
              <a:rPr lang="zh-CN" altLang="zh-CN" sz="2000" dirty="0">
                <a:solidFill>
                  <a:srgbClr val="FFFF00"/>
                </a:solidFill>
                <a:latin typeface="Times New Roman"/>
                <a:ea typeface="黑体" pitchFamily="49" charset="-122"/>
              </a:rPr>
              <a:t>“</a:t>
            </a:r>
            <a:r>
              <a:rPr lang="zh-CN" sz="2000" dirty="0">
                <a:solidFill>
                  <a:srgbClr val="FFFF00"/>
                </a:solidFill>
                <a:latin typeface="黑体" pitchFamily="49" charset="-122"/>
                <a:ea typeface="黑体" pitchFamily="49" charset="-122"/>
              </a:rPr>
              <a:t>整个</a:t>
            </a:r>
            <a:r>
              <a:rPr lang="zh-CN" sz="2000" dirty="0" smtClean="0">
                <a:solidFill>
                  <a:srgbClr val="FFFF00"/>
                </a:solidFill>
                <a:latin typeface="黑体" pitchFamily="49" charset="-122"/>
                <a:ea typeface="黑体" pitchFamily="49" charset="-122"/>
              </a:rPr>
              <a:t>树林被</a:t>
            </a:r>
            <a:r>
              <a:rPr lang="zh-CN" sz="2000" dirty="0">
                <a:solidFill>
                  <a:srgbClr val="FFFF00"/>
                </a:solidFill>
                <a:latin typeface="黑体" pitchFamily="49" charset="-122"/>
                <a:ea typeface="黑体" pitchFamily="49" charset="-122"/>
              </a:rPr>
              <a:t>削平得像割去谷穗的田地</a:t>
            </a:r>
            <a:r>
              <a:rPr lang="zh-CN" altLang="zh-CN" sz="2000" dirty="0">
                <a:solidFill>
                  <a:srgbClr val="FFFF00"/>
                </a:solidFill>
                <a:latin typeface="黑体" pitchFamily="49" charset="-122"/>
                <a:ea typeface="黑体" pitchFamily="49" charset="-122"/>
              </a:rPr>
              <a:t>,</a:t>
            </a:r>
            <a:r>
              <a:rPr lang="zh-CN" sz="2000" dirty="0">
                <a:solidFill>
                  <a:srgbClr val="FFFF00"/>
                </a:solidFill>
                <a:latin typeface="黑体" pitchFamily="49" charset="-122"/>
                <a:ea typeface="黑体" pitchFamily="49" charset="-122"/>
              </a:rPr>
              <a:t>所有覆盖物弹痕</a:t>
            </a:r>
            <a:r>
              <a:rPr lang="zh-CN" sz="2000" dirty="0" smtClean="0">
                <a:solidFill>
                  <a:srgbClr val="FFFF00"/>
                </a:solidFill>
                <a:latin typeface="黑体" pitchFamily="49" charset="-122"/>
                <a:ea typeface="黑体" pitchFamily="49" charset="-122"/>
              </a:rPr>
              <a:t>累累</a:t>
            </a:r>
            <a:r>
              <a:rPr lang="zh-CN" altLang="zh-CN" sz="2000" dirty="0">
                <a:solidFill>
                  <a:srgbClr val="FFFF00"/>
                </a:solidFill>
                <a:latin typeface="Times New Roman"/>
                <a:ea typeface="黑体" pitchFamily="49" charset="-122"/>
              </a:rPr>
              <a:t>……</a:t>
            </a:r>
            <a:r>
              <a:rPr lang="zh-CN" sz="2000" dirty="0">
                <a:solidFill>
                  <a:srgbClr val="FFFF00"/>
                </a:solidFill>
                <a:latin typeface="黑体" pitchFamily="49" charset="-122"/>
                <a:ea typeface="黑体" pitchFamily="49" charset="-122"/>
              </a:rPr>
              <a:t>到处都是残骸、击破的战车、碎成一块</a:t>
            </a:r>
            <a:r>
              <a:rPr lang="zh-CN" sz="2000" dirty="0" smtClean="0">
                <a:solidFill>
                  <a:srgbClr val="FFFF00"/>
                </a:solidFill>
                <a:latin typeface="黑体" pitchFamily="49" charset="-122"/>
                <a:ea typeface="黑体" pitchFamily="49" charset="-122"/>
              </a:rPr>
              <a:t>一块</a:t>
            </a:r>
            <a:r>
              <a:rPr lang="zh-CN" sz="2000" dirty="0">
                <a:solidFill>
                  <a:srgbClr val="FFFF00"/>
                </a:solidFill>
                <a:latin typeface="黑体" pitchFamily="49" charset="-122"/>
                <a:ea typeface="黑体" pitchFamily="49" charset="-122"/>
              </a:rPr>
              <a:t>的尸体、击毁的大炮，几个月都是如此。</a:t>
            </a:r>
            <a:r>
              <a:rPr lang="zh-CN" sz="2000" dirty="0" smtClean="0">
                <a:solidFill>
                  <a:srgbClr val="FFFF00"/>
                </a:solidFill>
                <a:latin typeface="Times New Roman"/>
                <a:ea typeface="黑体" pitchFamily="49" charset="-122"/>
              </a:rPr>
              <a:t>”</a:t>
            </a:r>
            <a:endParaRPr lang="zh-CN" dirty="0">
              <a:solidFill>
                <a:srgbClr val="FFFF00"/>
              </a:solidFill>
              <a:latin typeface="黑体" pitchFamily="49" charset="-122"/>
              <a:ea typeface="黑体" pitchFamily="49" charset="-122"/>
            </a:endParaRPr>
          </a:p>
        </p:txBody>
      </p:sp>
    </p:spTree>
  </p:cSld>
  <p:clrMapOvr>
    <a:masterClrMapping/>
  </p:clrMapOvr>
  <p:transition spd="med">
    <p:check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zz004l"/>
          <p:cNvPicPr>
            <a:picLocks noChangeAspect="1" noChangeArrowheads="1"/>
          </p:cNvPicPr>
          <p:nvPr/>
        </p:nvPicPr>
        <p:blipFill>
          <a:blip r:embed="rId2"/>
          <a:srcRect/>
          <a:stretch>
            <a:fillRect/>
          </a:stretch>
        </p:blipFill>
        <p:spPr bwMode="auto">
          <a:xfrm>
            <a:off x="0" y="2743200"/>
            <a:ext cx="4114800" cy="2400300"/>
          </a:xfrm>
          <a:prstGeom prst="rect">
            <a:avLst/>
          </a:prstGeom>
          <a:noFill/>
          <a:ln w="9525">
            <a:noFill/>
            <a:miter lim="800000"/>
            <a:headEnd/>
            <a:tailEnd/>
          </a:ln>
        </p:spPr>
      </p:pic>
      <p:pic>
        <p:nvPicPr>
          <p:cNvPr id="28675" name="Picture 3" descr="6825"/>
          <p:cNvPicPr>
            <a:picLocks noChangeAspect="1" noChangeArrowheads="1"/>
          </p:cNvPicPr>
          <p:nvPr/>
        </p:nvPicPr>
        <p:blipFill>
          <a:blip r:embed="rId3"/>
          <a:srcRect/>
          <a:stretch>
            <a:fillRect/>
          </a:stretch>
        </p:blipFill>
        <p:spPr bwMode="auto">
          <a:xfrm>
            <a:off x="0" y="0"/>
            <a:ext cx="4114800" cy="2743200"/>
          </a:xfrm>
          <a:prstGeom prst="rect">
            <a:avLst/>
          </a:prstGeom>
          <a:noFill/>
          <a:ln w="9525">
            <a:noFill/>
            <a:miter lim="800000"/>
            <a:headEnd/>
            <a:tailEnd/>
          </a:ln>
        </p:spPr>
      </p:pic>
      <p:pic>
        <p:nvPicPr>
          <p:cNvPr id="28676" name="Picture 4" descr="6831"/>
          <p:cNvPicPr>
            <a:picLocks noChangeAspect="1" noChangeArrowheads="1"/>
          </p:cNvPicPr>
          <p:nvPr/>
        </p:nvPicPr>
        <p:blipFill>
          <a:blip r:embed="rId4"/>
          <a:srcRect/>
          <a:stretch>
            <a:fillRect/>
          </a:stretch>
        </p:blipFill>
        <p:spPr bwMode="auto">
          <a:xfrm>
            <a:off x="4114800" y="2628900"/>
            <a:ext cx="5029200" cy="2514600"/>
          </a:xfrm>
          <a:prstGeom prst="rect">
            <a:avLst/>
          </a:prstGeom>
          <a:noFill/>
          <a:ln w="9525">
            <a:noFill/>
            <a:miter lim="800000"/>
            <a:headEnd/>
            <a:tailEnd/>
          </a:ln>
        </p:spPr>
      </p:pic>
      <p:pic>
        <p:nvPicPr>
          <p:cNvPr id="28677" name="Picture 5" descr="6830"/>
          <p:cNvPicPr>
            <a:picLocks noChangeAspect="1" noChangeArrowheads="1"/>
          </p:cNvPicPr>
          <p:nvPr/>
        </p:nvPicPr>
        <p:blipFill>
          <a:blip r:embed="rId5"/>
          <a:srcRect/>
          <a:stretch>
            <a:fillRect/>
          </a:stretch>
        </p:blipFill>
        <p:spPr bwMode="auto">
          <a:xfrm>
            <a:off x="4114800" y="0"/>
            <a:ext cx="5029200" cy="2628900"/>
          </a:xfrm>
          <a:prstGeom prst="rect">
            <a:avLst/>
          </a:prstGeom>
          <a:noFill/>
          <a:ln w="9525">
            <a:noFill/>
            <a:miter lim="800000"/>
            <a:headEnd/>
            <a:tailEnd/>
          </a:ln>
        </p:spPr>
      </p:pic>
      <p:sp>
        <p:nvSpPr>
          <p:cNvPr id="28678" name="Rectangle 6"/>
          <p:cNvSpPr>
            <a:spLocks noChangeArrowheads="1"/>
          </p:cNvSpPr>
          <p:nvPr/>
        </p:nvSpPr>
        <p:spPr bwMode="auto">
          <a:xfrm>
            <a:off x="3348038" y="2356247"/>
            <a:ext cx="2089150" cy="646331"/>
          </a:xfrm>
          <a:prstGeom prst="rect">
            <a:avLst/>
          </a:prstGeom>
          <a:solidFill>
            <a:schemeClr val="bg1">
              <a:alpha val="82999"/>
            </a:schemeClr>
          </a:solidFill>
          <a:ln w="9525">
            <a:noFill/>
            <a:miter lim="800000"/>
            <a:headEnd/>
            <a:tailEnd/>
          </a:ln>
          <a:effectLst/>
        </p:spPr>
        <p:txBody>
          <a:bodyPr>
            <a:spAutoFit/>
          </a:bodyPr>
          <a:lstStyle/>
          <a:p>
            <a:pPr algn="ctr"/>
            <a:r>
              <a:rPr lang="zh-CN" altLang="en-US" dirty="0" smtClean="0">
                <a:solidFill>
                  <a:srgbClr val="0000FF"/>
                </a:solidFill>
                <a:latin typeface="Verdana" pitchFamily="34" charset="0"/>
                <a:ea typeface="宋体" pitchFamily="2" charset="-122"/>
              </a:rPr>
              <a:t>第一次世界大战中使用的</a:t>
            </a:r>
            <a:r>
              <a:rPr lang="zh-CN" dirty="0" smtClean="0">
                <a:solidFill>
                  <a:srgbClr val="0000FF"/>
                </a:solidFill>
                <a:latin typeface="Verdana" pitchFamily="34" charset="0"/>
                <a:ea typeface="宋体" pitchFamily="2" charset="-122"/>
              </a:rPr>
              <a:t>新式</a:t>
            </a:r>
            <a:r>
              <a:rPr lang="zh-CN" dirty="0">
                <a:solidFill>
                  <a:srgbClr val="0000FF"/>
                </a:solidFill>
                <a:latin typeface="Verdana" pitchFamily="34" charset="0"/>
                <a:ea typeface="宋体" pitchFamily="2" charset="-122"/>
              </a:rPr>
              <a:t>武器</a:t>
            </a: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Text Box 3"/>
          <p:cNvSpPr txBox="1">
            <a:spLocks noChangeArrowheads="1"/>
          </p:cNvSpPr>
          <p:nvPr/>
        </p:nvSpPr>
        <p:spPr bwMode="auto">
          <a:xfrm>
            <a:off x="214648" y="146481"/>
            <a:ext cx="4495800" cy="523220"/>
          </a:xfrm>
          <a:prstGeom prst="rect">
            <a:avLst/>
          </a:prstGeom>
          <a:noFill/>
          <a:ln w="28575">
            <a:solidFill>
              <a:srgbClr val="0000FF"/>
            </a:solidFill>
            <a:miter lim="800000"/>
            <a:headEnd/>
            <a:tailEnd/>
          </a:ln>
        </p:spPr>
        <p:txBody>
          <a:bodyPr>
            <a:spAutoFit/>
          </a:bodyPr>
          <a:lstStyle/>
          <a:p>
            <a:pPr eaLnBrk="1" hangingPunct="1">
              <a:spcBef>
                <a:spcPct val="50000"/>
              </a:spcBef>
            </a:pPr>
            <a:r>
              <a:rPr lang="zh-CN" altLang="en-US" sz="2800" b="1"/>
              <a:t>第一次世界大战有何启示</a:t>
            </a:r>
            <a:r>
              <a:rPr lang="en-US" altLang="zh-CN" sz="2800" b="1"/>
              <a:t>?</a:t>
            </a:r>
            <a:endParaRPr lang="zh-CN" altLang="en-US" sz="2800" b="1"/>
          </a:p>
        </p:txBody>
      </p:sp>
      <p:sp>
        <p:nvSpPr>
          <p:cNvPr id="35858" name="Text Box 7"/>
          <p:cNvSpPr txBox="1">
            <a:spLocks noChangeArrowheads="1"/>
          </p:cNvSpPr>
          <p:nvPr/>
        </p:nvSpPr>
        <p:spPr bwMode="auto">
          <a:xfrm>
            <a:off x="149425" y="1072608"/>
            <a:ext cx="4306689" cy="1384995"/>
          </a:xfrm>
          <a:prstGeom prst="rect">
            <a:avLst/>
          </a:prstGeom>
          <a:noFill/>
          <a:ln w="9525">
            <a:noFill/>
            <a:miter lim="800000"/>
            <a:headEnd/>
            <a:tailEnd/>
          </a:ln>
        </p:spPr>
        <p:txBody>
          <a:bodyPr wrap="square">
            <a:spAutoFit/>
          </a:bodyPr>
          <a:lstStyle/>
          <a:p>
            <a:pPr eaLnBrk="1" hangingPunct="1"/>
            <a:r>
              <a:rPr lang="zh-CN" altLang="en-US" sz="2800" b="1" dirty="0">
                <a:solidFill>
                  <a:srgbClr val="FF0000"/>
                </a:solidFill>
                <a:latin typeface="黑体" pitchFamily="49" charset="-122"/>
                <a:ea typeface="黑体" pitchFamily="49" charset="-122"/>
              </a:rPr>
              <a:t>1、战争给人类带来灾难，我们要珍爱和平，反对战争。</a:t>
            </a:r>
          </a:p>
        </p:txBody>
      </p:sp>
      <p:sp>
        <p:nvSpPr>
          <p:cNvPr id="35859" name="Text Box 9">
            <a:hlinkClick r:id="rId2" action="ppaction://hlinksldjump"/>
          </p:cNvPr>
          <p:cNvSpPr txBox="1">
            <a:spLocks noChangeArrowheads="1"/>
          </p:cNvSpPr>
          <p:nvPr/>
        </p:nvSpPr>
        <p:spPr bwMode="auto">
          <a:xfrm>
            <a:off x="188893" y="2459489"/>
            <a:ext cx="4023978" cy="954107"/>
          </a:xfrm>
          <a:prstGeom prst="rect">
            <a:avLst/>
          </a:prstGeom>
          <a:noFill/>
          <a:ln w="9525">
            <a:noFill/>
            <a:miter lim="800000"/>
            <a:headEnd/>
            <a:tailEnd/>
          </a:ln>
        </p:spPr>
        <p:txBody>
          <a:bodyPr wrap="square">
            <a:spAutoFit/>
          </a:bodyPr>
          <a:lstStyle/>
          <a:p>
            <a:pPr eaLnBrk="1" hangingPunct="1"/>
            <a:r>
              <a:rPr lang="zh-CN" altLang="en-US" sz="2800" b="1" dirty="0">
                <a:solidFill>
                  <a:srgbClr val="FF0000"/>
                </a:solidFill>
                <a:latin typeface="黑体" pitchFamily="49" charset="-122"/>
                <a:ea typeface="黑体" pitchFamily="49" charset="-122"/>
              </a:rPr>
              <a:t>2、用和平的方式解决国际争端。</a:t>
            </a:r>
          </a:p>
        </p:txBody>
      </p:sp>
      <p:sp>
        <p:nvSpPr>
          <p:cNvPr id="35861" name="Text Box 9"/>
          <p:cNvSpPr txBox="1">
            <a:spLocks noChangeArrowheads="1"/>
          </p:cNvSpPr>
          <p:nvPr/>
        </p:nvSpPr>
        <p:spPr bwMode="auto">
          <a:xfrm>
            <a:off x="213581" y="3513144"/>
            <a:ext cx="4023978" cy="954107"/>
          </a:xfrm>
          <a:prstGeom prst="rect">
            <a:avLst/>
          </a:prstGeom>
          <a:noFill/>
          <a:ln w="9525">
            <a:noFill/>
            <a:miter lim="800000"/>
            <a:headEnd/>
            <a:tailEnd/>
          </a:ln>
        </p:spPr>
        <p:txBody>
          <a:bodyPr wrap="square">
            <a:spAutoFit/>
          </a:bodyPr>
          <a:lstStyle/>
          <a:p>
            <a:pPr eaLnBrk="1" hangingPunct="1"/>
            <a:r>
              <a:rPr lang="en-US" altLang="zh-CN" sz="2800" b="1" dirty="0">
                <a:solidFill>
                  <a:srgbClr val="FF0000"/>
                </a:solidFill>
                <a:latin typeface="黑体" pitchFamily="49" charset="-122"/>
                <a:ea typeface="黑体" pitchFamily="49" charset="-122"/>
              </a:rPr>
              <a:t>3</a:t>
            </a:r>
            <a:r>
              <a:rPr lang="zh-CN" altLang="en-US" sz="2800" b="1" dirty="0">
                <a:solidFill>
                  <a:srgbClr val="FF0000"/>
                </a:solidFill>
                <a:latin typeface="黑体" pitchFamily="49" charset="-122"/>
                <a:ea typeface="黑体" pitchFamily="49" charset="-122"/>
              </a:rPr>
              <a:t>、科技是把双刃剑，要趋利避害。</a:t>
            </a:r>
          </a:p>
        </p:txBody>
      </p:sp>
      <p:pic>
        <p:nvPicPr>
          <p:cNvPr id="26630" name="Picture 7" descr="https://p1.ssl.qhmsg.com/t01779796507eaf9607.jpg"/>
          <p:cNvPicPr>
            <a:picLocks noChangeAspect="1" noChangeArrowheads="1"/>
          </p:cNvPicPr>
          <p:nvPr/>
        </p:nvPicPr>
        <p:blipFill>
          <a:blip r:embed="rId3"/>
          <a:srcRect/>
          <a:stretch>
            <a:fillRect/>
          </a:stretch>
        </p:blipFill>
        <p:spPr bwMode="auto">
          <a:xfrm>
            <a:off x="4876800" y="2743200"/>
            <a:ext cx="3879850" cy="2171700"/>
          </a:xfrm>
          <a:prstGeom prst="rect">
            <a:avLst/>
          </a:prstGeom>
          <a:noFill/>
          <a:ln w="9525">
            <a:noFill/>
            <a:miter lim="800000"/>
            <a:headEnd/>
            <a:tailEnd/>
          </a:ln>
        </p:spPr>
      </p:pic>
      <p:grpSp>
        <p:nvGrpSpPr>
          <p:cNvPr id="2" name="Group 2"/>
          <p:cNvGrpSpPr>
            <a:grpSpLocks/>
          </p:cNvGrpSpPr>
          <p:nvPr/>
        </p:nvGrpSpPr>
        <p:grpSpPr bwMode="auto">
          <a:xfrm>
            <a:off x="4800600" y="514350"/>
            <a:ext cx="4343400" cy="2435976"/>
            <a:chOff x="3133" y="457"/>
            <a:chExt cx="2527" cy="2027"/>
          </a:xfrm>
        </p:grpSpPr>
        <p:pic>
          <p:nvPicPr>
            <p:cNvPr id="26632" name="Picture 3" descr="一战法国墓地"/>
            <p:cNvPicPr>
              <a:picLocks noChangeAspect="1" noChangeArrowheads="1"/>
            </p:cNvPicPr>
            <p:nvPr/>
          </p:nvPicPr>
          <p:blipFill>
            <a:blip r:embed="rId4"/>
            <a:srcRect l="5585"/>
            <a:stretch>
              <a:fillRect/>
            </a:stretch>
          </p:blipFill>
          <p:spPr bwMode="auto">
            <a:xfrm>
              <a:off x="3133" y="457"/>
              <a:ext cx="2385" cy="1673"/>
            </a:xfrm>
            <a:prstGeom prst="rect">
              <a:avLst/>
            </a:prstGeom>
            <a:noFill/>
            <a:ln w="25400">
              <a:solidFill>
                <a:srgbClr val="FFCC00"/>
              </a:solidFill>
              <a:miter lim="800000"/>
              <a:headEnd/>
              <a:tailEnd/>
            </a:ln>
          </p:spPr>
        </p:pic>
        <p:sp>
          <p:nvSpPr>
            <p:cNvPr id="26633" name="Text Box 4"/>
            <p:cNvSpPr txBox="1">
              <a:spLocks noChangeArrowheads="1"/>
            </p:cNvSpPr>
            <p:nvPr/>
          </p:nvSpPr>
          <p:spPr bwMode="auto">
            <a:xfrm>
              <a:off x="3133" y="2074"/>
              <a:ext cx="2527" cy="410"/>
            </a:xfrm>
            <a:prstGeom prst="rect">
              <a:avLst/>
            </a:prstGeom>
            <a:solidFill>
              <a:srgbClr val="FFFF00"/>
            </a:solidFill>
            <a:ln w="9525">
              <a:noFill/>
              <a:miter lim="800000"/>
              <a:headEnd/>
              <a:tailEnd/>
            </a:ln>
          </p:spPr>
          <p:txBody>
            <a:bodyPr>
              <a:spAutoFit/>
            </a:bodyPr>
            <a:lstStyle/>
            <a:p>
              <a:pPr algn="ctr" eaLnBrk="1" hangingPunct="1">
                <a:spcBef>
                  <a:spcPct val="50000"/>
                </a:spcBef>
              </a:pPr>
              <a:r>
                <a:rPr lang="zh-CN" altLang="en-US" sz="2600">
                  <a:solidFill>
                    <a:srgbClr val="000099"/>
                  </a:solidFill>
                  <a:ea typeface="微软雅黑" pitchFamily="34" charset="-122"/>
                </a:rPr>
                <a:t>阵亡者的墓地遍布欧洲大陆</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85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8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8" grpId="0" autoUpdateAnimBg="0"/>
      <p:bldP spid="35859" grpId="0" autoUpdateAnimBg="0"/>
      <p:bldP spid="35861"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954304" y="457200"/>
            <a:ext cx="4822648" cy="1232645"/>
          </a:xfrm>
          <a:prstGeom prst="rect">
            <a:avLst/>
          </a:prstGeom>
          <a:solidFill>
            <a:schemeClr val="accent2">
              <a:lumMod val="20000"/>
              <a:lumOff val="80000"/>
            </a:schemeClr>
          </a:solidFill>
          <a:ln w="9525">
            <a:solidFill>
              <a:schemeClr val="accent1"/>
            </a:solidFill>
          </a:ln>
        </p:spPr>
        <p:txBody>
          <a:bodyPr wrap="square" lIns="68580" tIns="34290" rIns="68580" bIns="34290">
            <a:spAutoFit/>
          </a:bodyPr>
          <a:lstStyle/>
          <a:p>
            <a:pPr marL="100013" indent="-100013">
              <a:lnSpc>
                <a:spcPct val="140000"/>
              </a:lnSpc>
            </a:pPr>
            <a:r>
              <a:rPr sz="2700" b="1" dirty="0">
                <a:latin typeface="Calibri" panose="020F0502020204030204" pitchFamily="34" charset="0"/>
                <a:ea typeface="宋体" panose="02010600030101010101" pitchFamily="2" charset="-122"/>
              </a:rPr>
              <a:t>1918年11月，德国投降</a:t>
            </a:r>
            <a:r>
              <a:rPr lang="zh-CN" altLang="en-US" sz="2700" b="1" dirty="0">
                <a:latin typeface="Calibri" panose="020F0502020204030204" pitchFamily="34" charset="0"/>
                <a:ea typeface="宋体" panose="02010600030101010101" pitchFamily="2" charset="-122"/>
              </a:rPr>
              <a:t>。</a:t>
            </a:r>
          </a:p>
          <a:p>
            <a:pPr marL="100013" indent="-100013">
              <a:lnSpc>
                <a:spcPct val="140000"/>
              </a:lnSpc>
            </a:pPr>
            <a:r>
              <a:rPr sz="2700" b="1" dirty="0">
                <a:latin typeface="Calibri" panose="020F0502020204030204" pitchFamily="34" charset="0"/>
                <a:ea typeface="宋体" panose="02010600030101010101" pitchFamily="2" charset="-122"/>
              </a:rPr>
              <a:t>战争以同盟国的失败而结束。</a:t>
            </a:r>
          </a:p>
        </p:txBody>
      </p:sp>
      <p:pic>
        <p:nvPicPr>
          <p:cNvPr id="18434" name="Picture 5" descr="福煦车厢"/>
          <p:cNvPicPr>
            <a:picLocks noChangeAspect="1"/>
          </p:cNvPicPr>
          <p:nvPr/>
        </p:nvPicPr>
        <p:blipFill>
          <a:blip r:embed="rId4"/>
          <a:srcRect l="3760" t="4379" r="2255" b="3503"/>
          <a:stretch>
            <a:fillRect/>
          </a:stretch>
        </p:blipFill>
        <p:spPr>
          <a:xfrm>
            <a:off x="152078" y="457200"/>
            <a:ext cx="3600450" cy="3370660"/>
          </a:xfrm>
          <a:prstGeom prst="rect">
            <a:avLst/>
          </a:prstGeom>
          <a:noFill/>
          <a:ln w="9525">
            <a:noFill/>
          </a:ln>
        </p:spPr>
      </p:pic>
      <p:sp>
        <p:nvSpPr>
          <p:cNvPr id="18435" name="Text Box 4"/>
          <p:cNvSpPr txBox="1"/>
          <p:nvPr/>
        </p:nvSpPr>
        <p:spPr>
          <a:xfrm>
            <a:off x="3954304" y="2002665"/>
            <a:ext cx="4576763" cy="2451440"/>
          </a:xfrm>
          <a:prstGeom prst="rect">
            <a:avLst/>
          </a:prstGeom>
          <a:ln/>
        </p:spPr>
        <p:style>
          <a:lnRef idx="2">
            <a:schemeClr val="accent4"/>
          </a:lnRef>
          <a:fillRef idx="1">
            <a:schemeClr val="lt1"/>
          </a:fillRef>
          <a:effectRef idx="0">
            <a:schemeClr val="accent4"/>
          </a:effectRef>
          <a:fontRef idx="minor">
            <a:schemeClr val="dk1"/>
          </a:fontRef>
        </p:style>
        <p:txBody>
          <a:bodyPr wrap="square" lIns="68580" tIns="34290" rIns="68580" bIns="34290">
            <a:spAutoFit/>
          </a:bodyPr>
          <a:lstStyle/>
          <a:p>
            <a:pPr eaLnBrk="0" hangingPunct="0">
              <a:lnSpc>
                <a:spcPct val="120000"/>
              </a:lnSpc>
              <a:spcBef>
                <a:spcPct val="50000"/>
              </a:spcBef>
            </a:pPr>
            <a:r>
              <a:rPr lang="zh-CN" altLang="en-US" dirty="0">
                <a:latin typeface="宋体" panose="02010600030101010101" pitchFamily="2" charset="-122"/>
              </a:rPr>
              <a:t>   </a:t>
            </a:r>
            <a:r>
              <a:rPr lang="zh-CN" altLang="en-US" sz="2100" b="1" dirty="0">
                <a:latin typeface="宋体" panose="02010600030101010101" pitchFamily="2" charset="-122"/>
              </a:rPr>
              <a:t>福煦是第一次世界大战后期的协约国联军总司令</a:t>
            </a:r>
            <a:r>
              <a:rPr lang="zh-CN" altLang="en-US" sz="2100" b="1" dirty="0" smtClean="0">
                <a:latin typeface="宋体" panose="02010600030101010101" pitchFamily="2" charset="-122"/>
              </a:rPr>
              <a:t>。</a:t>
            </a:r>
            <a:r>
              <a:rPr lang="en-US" altLang="zh-CN" sz="2100" b="1" dirty="0" smtClean="0">
                <a:latin typeface="宋体" panose="02010600030101010101" pitchFamily="2" charset="-122"/>
              </a:rPr>
              <a:t>1918</a:t>
            </a:r>
            <a:r>
              <a:rPr lang="zh-CN" altLang="en-US" sz="2100" b="1" dirty="0">
                <a:latin typeface="宋体" panose="02010600030101010101" pitchFamily="2" charset="-122"/>
              </a:rPr>
              <a:t>年</a:t>
            </a:r>
            <a:r>
              <a:rPr lang="en-US" altLang="zh-CN" sz="2100" b="1" dirty="0">
                <a:latin typeface="宋体" panose="02010600030101010101" pitchFamily="2" charset="-122"/>
              </a:rPr>
              <a:t>11</a:t>
            </a:r>
            <a:r>
              <a:rPr lang="zh-CN" altLang="en-US" sz="2100" b="1" dirty="0">
                <a:latin typeface="宋体" panose="02010600030101010101" pitchFamily="2" charset="-122"/>
              </a:rPr>
              <a:t>月</a:t>
            </a:r>
            <a:r>
              <a:rPr lang="en-US" altLang="zh-CN" sz="2100" b="1" dirty="0">
                <a:latin typeface="宋体" panose="02010600030101010101" pitchFamily="2" charset="-122"/>
              </a:rPr>
              <a:t>11</a:t>
            </a:r>
            <a:r>
              <a:rPr lang="zh-CN" altLang="en-US" sz="2100" b="1" dirty="0">
                <a:latin typeface="宋体" panose="02010600030101010101" pitchFamily="2" charset="-122"/>
              </a:rPr>
              <a:t>日，福煦代表协约国与德国代表在法国东北部贡比涅森林雷道车站的福煦车厢里签订了停战协定，宣告第一次世界大战结束。</a:t>
            </a:r>
            <a:r>
              <a:rPr lang="zh-CN" altLang="en-US" dirty="0">
                <a:latin typeface="宋体" panose="02010600030101010101" pitchFamily="2" charset="-122"/>
              </a:rPr>
              <a:t> </a:t>
            </a:r>
          </a:p>
        </p:txBody>
      </p:sp>
      <p:sp>
        <p:nvSpPr>
          <p:cNvPr id="3" name="文本框 2"/>
          <p:cNvSpPr txBox="1"/>
          <p:nvPr/>
        </p:nvSpPr>
        <p:spPr>
          <a:xfrm>
            <a:off x="994476" y="3928264"/>
            <a:ext cx="1362075" cy="437674"/>
          </a:xfrm>
          <a:prstGeom prst="rect">
            <a:avLst/>
          </a:prstGeom>
          <a:noFill/>
        </p:spPr>
        <p:txBody>
          <a:bodyPr wrap="none" lIns="68580" tIns="34290" rIns="68580" bIns="34290" rtlCol="0">
            <a:spAutoFit/>
          </a:bodyPr>
          <a:lstStyle/>
          <a:p>
            <a:r>
              <a:rPr lang="zh-CN" altLang="en-US" sz="2400" b="1" dirty="0"/>
              <a:t>福煦车厢</a:t>
            </a: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35"/>
                                        </p:tgtEl>
                                        <p:attrNameLst>
                                          <p:attrName>style.visibility</p:attrName>
                                        </p:attrNameLst>
                                      </p:cBhvr>
                                      <p:to>
                                        <p:strVal val="visible"/>
                                      </p:to>
                                    </p:set>
                                    <p:anim calcmode="lin" valueType="num">
                                      <p:cBhvr additive="base">
                                        <p:cTn id="13" dur="500" fill="hold"/>
                                        <p:tgtEl>
                                          <p:spTgt spid="18435"/>
                                        </p:tgtEl>
                                        <p:attrNameLst>
                                          <p:attrName>ppt_x</p:attrName>
                                        </p:attrNameLst>
                                      </p:cBhvr>
                                      <p:tavLst>
                                        <p:tav tm="0">
                                          <p:val>
                                            <p:strVal val="#ppt_x"/>
                                          </p:val>
                                        </p:tav>
                                        <p:tav tm="100000">
                                          <p:val>
                                            <p:strVal val="#ppt_x"/>
                                          </p:val>
                                        </p:tav>
                                      </p:tavLst>
                                    </p:anim>
                                    <p:anim calcmode="lin" valueType="num">
                                      <p:cBhvr additive="base">
                                        <p:cTn id="14" dur="500" fill="hold"/>
                                        <p:tgtEl>
                                          <p:spTgt spid="184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843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4327" y="1803042"/>
            <a:ext cx="6304209" cy="830997"/>
          </a:xfrm>
          <a:prstGeom prst="rect">
            <a:avLst/>
          </a:prstGeom>
          <a:noFill/>
        </p:spPr>
        <p:txBody>
          <a:bodyPr wrap="square" rtlCol="0">
            <a:spAutoFit/>
          </a:bodyPr>
          <a:lstStyle/>
          <a:p>
            <a:r>
              <a:rPr lang="zh-CN" altLang="en-US" sz="4800" dirty="0" smtClean="0"/>
              <a:t>聚焦</a:t>
            </a:r>
            <a:r>
              <a:rPr lang="en-US" altLang="zh-CN" sz="4800" dirty="0" smtClean="0"/>
              <a:t>3</a:t>
            </a:r>
            <a:r>
              <a:rPr lang="zh-CN" altLang="en-US" sz="4800" dirty="0" smtClean="0"/>
              <a:t>：交战国的变化</a:t>
            </a:r>
            <a:endParaRPr lang="zh-CN" altLang="en-US" sz="4800" dirty="0"/>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a:spLocks noChangeArrowheads="1"/>
          </p:cNvSpPr>
          <p:nvPr/>
        </p:nvSpPr>
        <p:spPr bwMode="auto">
          <a:xfrm>
            <a:off x="3847572" y="1553618"/>
            <a:ext cx="685800" cy="514350"/>
          </a:xfrm>
          <a:prstGeom prst="flowChartExtract">
            <a:avLst/>
          </a:prstGeom>
          <a:solidFill>
            <a:schemeClr val="accent1"/>
          </a:solidFill>
          <a:ln w="9525">
            <a:solidFill>
              <a:schemeClr val="tx1"/>
            </a:solidFill>
            <a:miter lim="800000"/>
            <a:headEnd/>
            <a:tailEnd/>
          </a:ln>
        </p:spPr>
        <p:txBody>
          <a:bodyPr wrap="none" anchor="ctr"/>
          <a:lstStyle/>
          <a:p>
            <a:endParaRPr lang="zh-CN" altLang="en-US">
              <a:latin typeface="Arial" pitchFamily="34" charset="0"/>
            </a:endParaRPr>
          </a:p>
        </p:txBody>
      </p:sp>
      <p:sp>
        <p:nvSpPr>
          <p:cNvPr id="3" name="Line 3"/>
          <p:cNvSpPr>
            <a:spLocks noChangeShapeType="1"/>
          </p:cNvSpPr>
          <p:nvPr/>
        </p:nvSpPr>
        <p:spPr bwMode="auto">
          <a:xfrm>
            <a:off x="1941498" y="1553618"/>
            <a:ext cx="4419600" cy="0"/>
          </a:xfrm>
          <a:prstGeom prst="line">
            <a:avLst/>
          </a:prstGeom>
          <a:noFill/>
          <a:ln w="9525">
            <a:solidFill>
              <a:schemeClr val="tx1"/>
            </a:solidFill>
            <a:round/>
            <a:headEnd/>
            <a:tailEnd/>
          </a:ln>
        </p:spPr>
        <p:txBody>
          <a:bodyPr/>
          <a:lstStyle/>
          <a:p>
            <a:endParaRPr lang="zh-CN" altLang="en-US"/>
          </a:p>
        </p:txBody>
      </p:sp>
      <p:sp>
        <p:nvSpPr>
          <p:cNvPr id="4" name="Line 4"/>
          <p:cNvSpPr>
            <a:spLocks noChangeShapeType="1"/>
          </p:cNvSpPr>
          <p:nvPr/>
        </p:nvSpPr>
        <p:spPr bwMode="auto">
          <a:xfrm flipH="1" flipV="1">
            <a:off x="1865298" y="1439318"/>
            <a:ext cx="76200" cy="114300"/>
          </a:xfrm>
          <a:prstGeom prst="line">
            <a:avLst/>
          </a:prstGeom>
          <a:noFill/>
          <a:ln w="9525">
            <a:solidFill>
              <a:schemeClr val="tx1"/>
            </a:solidFill>
            <a:round/>
            <a:headEnd/>
            <a:tailEnd/>
          </a:ln>
        </p:spPr>
        <p:txBody>
          <a:bodyPr/>
          <a:lstStyle/>
          <a:p>
            <a:endParaRPr lang="zh-CN" altLang="en-US"/>
          </a:p>
        </p:txBody>
      </p:sp>
      <p:sp>
        <p:nvSpPr>
          <p:cNvPr id="5" name="Line 5"/>
          <p:cNvSpPr>
            <a:spLocks noChangeShapeType="1"/>
          </p:cNvSpPr>
          <p:nvPr/>
        </p:nvSpPr>
        <p:spPr bwMode="auto">
          <a:xfrm flipV="1">
            <a:off x="6361098" y="1382168"/>
            <a:ext cx="76200" cy="171450"/>
          </a:xfrm>
          <a:prstGeom prst="line">
            <a:avLst/>
          </a:prstGeom>
          <a:noFill/>
          <a:ln w="9525">
            <a:solidFill>
              <a:schemeClr val="tx1"/>
            </a:solidFill>
            <a:round/>
            <a:headEnd/>
            <a:tailEnd/>
          </a:ln>
        </p:spPr>
        <p:txBody>
          <a:bodyPr/>
          <a:lstStyle/>
          <a:p>
            <a:endParaRPr lang="zh-CN" altLang="en-US"/>
          </a:p>
        </p:txBody>
      </p:sp>
      <p:sp>
        <p:nvSpPr>
          <p:cNvPr id="6" name="Line 6"/>
          <p:cNvSpPr>
            <a:spLocks noChangeShapeType="1"/>
          </p:cNvSpPr>
          <p:nvPr/>
        </p:nvSpPr>
        <p:spPr bwMode="auto">
          <a:xfrm>
            <a:off x="1027098" y="1439318"/>
            <a:ext cx="1905000" cy="0"/>
          </a:xfrm>
          <a:prstGeom prst="line">
            <a:avLst/>
          </a:prstGeom>
          <a:noFill/>
          <a:ln w="9525">
            <a:solidFill>
              <a:schemeClr val="tx1"/>
            </a:solidFill>
            <a:round/>
            <a:headEnd/>
            <a:tailEnd/>
          </a:ln>
        </p:spPr>
        <p:txBody>
          <a:bodyPr/>
          <a:lstStyle/>
          <a:p>
            <a:endParaRPr lang="zh-CN" altLang="en-US"/>
          </a:p>
        </p:txBody>
      </p:sp>
      <p:sp>
        <p:nvSpPr>
          <p:cNvPr id="7" name="Line 7"/>
          <p:cNvSpPr>
            <a:spLocks noChangeShapeType="1"/>
          </p:cNvSpPr>
          <p:nvPr/>
        </p:nvSpPr>
        <p:spPr bwMode="auto">
          <a:xfrm flipH="1" flipV="1">
            <a:off x="950898" y="1267868"/>
            <a:ext cx="76200" cy="171450"/>
          </a:xfrm>
          <a:prstGeom prst="line">
            <a:avLst/>
          </a:prstGeom>
          <a:noFill/>
          <a:ln w="9525">
            <a:solidFill>
              <a:schemeClr val="tx1"/>
            </a:solidFill>
            <a:round/>
            <a:headEnd/>
            <a:tailEnd/>
          </a:ln>
        </p:spPr>
        <p:txBody>
          <a:bodyPr/>
          <a:lstStyle/>
          <a:p>
            <a:endParaRPr lang="zh-CN" altLang="en-US"/>
          </a:p>
        </p:txBody>
      </p:sp>
      <p:sp>
        <p:nvSpPr>
          <p:cNvPr id="8" name="Line 8"/>
          <p:cNvSpPr>
            <a:spLocks noChangeShapeType="1"/>
          </p:cNvSpPr>
          <p:nvPr/>
        </p:nvSpPr>
        <p:spPr bwMode="auto">
          <a:xfrm flipV="1">
            <a:off x="2932098" y="1267868"/>
            <a:ext cx="76200" cy="171450"/>
          </a:xfrm>
          <a:prstGeom prst="line">
            <a:avLst/>
          </a:prstGeom>
          <a:noFill/>
          <a:ln w="9525">
            <a:solidFill>
              <a:schemeClr val="tx1"/>
            </a:solidFill>
            <a:round/>
            <a:headEnd/>
            <a:tailEnd/>
          </a:ln>
        </p:spPr>
        <p:txBody>
          <a:bodyPr/>
          <a:lstStyle/>
          <a:p>
            <a:endParaRPr lang="zh-CN" altLang="en-US"/>
          </a:p>
        </p:txBody>
      </p:sp>
      <p:sp>
        <p:nvSpPr>
          <p:cNvPr id="9" name="Line 9"/>
          <p:cNvSpPr>
            <a:spLocks noChangeShapeType="1"/>
          </p:cNvSpPr>
          <p:nvPr/>
        </p:nvSpPr>
        <p:spPr bwMode="auto">
          <a:xfrm>
            <a:off x="5522898" y="1382168"/>
            <a:ext cx="1905000" cy="0"/>
          </a:xfrm>
          <a:prstGeom prst="line">
            <a:avLst/>
          </a:prstGeom>
          <a:noFill/>
          <a:ln w="9525">
            <a:solidFill>
              <a:schemeClr val="tx1"/>
            </a:solidFill>
            <a:round/>
            <a:headEnd/>
            <a:tailEnd/>
          </a:ln>
        </p:spPr>
        <p:txBody>
          <a:bodyPr/>
          <a:lstStyle/>
          <a:p>
            <a:endParaRPr lang="zh-CN" altLang="en-US"/>
          </a:p>
        </p:txBody>
      </p:sp>
      <p:sp>
        <p:nvSpPr>
          <p:cNvPr id="10" name="Line 10"/>
          <p:cNvSpPr>
            <a:spLocks noChangeShapeType="1"/>
          </p:cNvSpPr>
          <p:nvPr/>
        </p:nvSpPr>
        <p:spPr bwMode="auto">
          <a:xfrm flipH="1" flipV="1">
            <a:off x="5446698" y="1210718"/>
            <a:ext cx="76200" cy="171450"/>
          </a:xfrm>
          <a:prstGeom prst="line">
            <a:avLst/>
          </a:prstGeom>
          <a:noFill/>
          <a:ln w="9525">
            <a:solidFill>
              <a:schemeClr val="tx1"/>
            </a:solidFill>
            <a:round/>
            <a:headEnd/>
            <a:tailEnd/>
          </a:ln>
        </p:spPr>
        <p:txBody>
          <a:bodyPr/>
          <a:lstStyle/>
          <a:p>
            <a:endParaRPr lang="zh-CN" altLang="en-US"/>
          </a:p>
        </p:txBody>
      </p:sp>
      <p:sp>
        <p:nvSpPr>
          <p:cNvPr id="11" name="Line 11"/>
          <p:cNvSpPr>
            <a:spLocks noChangeShapeType="1"/>
          </p:cNvSpPr>
          <p:nvPr/>
        </p:nvSpPr>
        <p:spPr bwMode="auto">
          <a:xfrm flipV="1">
            <a:off x="7427898" y="1210718"/>
            <a:ext cx="76200" cy="171450"/>
          </a:xfrm>
          <a:prstGeom prst="line">
            <a:avLst/>
          </a:prstGeom>
          <a:noFill/>
          <a:ln w="9525">
            <a:solidFill>
              <a:schemeClr val="tx1"/>
            </a:solidFill>
            <a:round/>
            <a:headEnd/>
            <a:tailEnd/>
          </a:ln>
        </p:spPr>
        <p:txBody>
          <a:bodyPr/>
          <a:lstStyle/>
          <a:p>
            <a:endParaRPr lang="zh-CN" altLang="en-US"/>
          </a:p>
        </p:txBody>
      </p:sp>
      <p:sp>
        <p:nvSpPr>
          <p:cNvPr id="12" name="Text Box 12"/>
          <p:cNvSpPr txBox="1">
            <a:spLocks noChangeArrowheads="1"/>
          </p:cNvSpPr>
          <p:nvPr/>
        </p:nvSpPr>
        <p:spPr bwMode="auto">
          <a:xfrm>
            <a:off x="1443024" y="553494"/>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德</a:t>
            </a:r>
          </a:p>
        </p:txBody>
      </p:sp>
      <p:sp>
        <p:nvSpPr>
          <p:cNvPr id="13" name="Text Box 13"/>
          <p:cNvSpPr txBox="1">
            <a:spLocks noChangeArrowheads="1"/>
          </p:cNvSpPr>
          <p:nvPr/>
        </p:nvSpPr>
        <p:spPr bwMode="auto">
          <a:xfrm>
            <a:off x="2017699" y="553494"/>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奥</a:t>
            </a:r>
          </a:p>
        </p:txBody>
      </p:sp>
      <p:sp>
        <p:nvSpPr>
          <p:cNvPr id="14" name="Text Box 14"/>
          <p:cNvSpPr txBox="1">
            <a:spLocks noChangeArrowheads="1"/>
          </p:cNvSpPr>
          <p:nvPr/>
        </p:nvSpPr>
        <p:spPr bwMode="auto">
          <a:xfrm>
            <a:off x="5522899" y="513012"/>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英</a:t>
            </a:r>
          </a:p>
        </p:txBody>
      </p:sp>
      <p:sp>
        <p:nvSpPr>
          <p:cNvPr id="15" name="Text Box 15"/>
          <p:cNvSpPr txBox="1">
            <a:spLocks noChangeArrowheads="1"/>
          </p:cNvSpPr>
          <p:nvPr/>
        </p:nvSpPr>
        <p:spPr bwMode="auto">
          <a:xfrm>
            <a:off x="5980099" y="513012"/>
            <a:ext cx="492443" cy="461665"/>
          </a:xfrm>
          <a:prstGeom prst="rect">
            <a:avLst/>
          </a:prstGeom>
          <a:noFill/>
          <a:ln w="9525">
            <a:noFill/>
            <a:miter lim="800000"/>
            <a:headEnd/>
            <a:tailEnd/>
          </a:ln>
        </p:spPr>
        <p:txBody>
          <a:bodyPr wrap="none">
            <a:spAutoFit/>
          </a:bodyPr>
          <a:lstStyle/>
          <a:p>
            <a:r>
              <a:rPr lang="zh-CN" altLang="en-US" sz="2400">
                <a:solidFill>
                  <a:srgbClr val="1B1BD1"/>
                </a:solidFill>
                <a:latin typeface="Arial" pitchFamily="34" charset="0"/>
                <a:ea typeface="黑体" pitchFamily="49" charset="-122"/>
              </a:rPr>
              <a:t>法</a:t>
            </a:r>
          </a:p>
        </p:txBody>
      </p:sp>
      <p:sp>
        <p:nvSpPr>
          <p:cNvPr id="16" name="Text Box 16"/>
          <p:cNvSpPr txBox="1">
            <a:spLocks noChangeArrowheads="1"/>
          </p:cNvSpPr>
          <p:nvPr/>
        </p:nvSpPr>
        <p:spPr bwMode="auto">
          <a:xfrm>
            <a:off x="6437299" y="513012"/>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俄</a:t>
            </a:r>
          </a:p>
        </p:txBody>
      </p:sp>
      <p:sp>
        <p:nvSpPr>
          <p:cNvPr id="17" name="Text Box 17"/>
          <p:cNvSpPr txBox="1">
            <a:spLocks noChangeArrowheads="1"/>
          </p:cNvSpPr>
          <p:nvPr/>
        </p:nvSpPr>
        <p:spPr bwMode="auto">
          <a:xfrm>
            <a:off x="6894499" y="513012"/>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意</a:t>
            </a:r>
          </a:p>
        </p:txBody>
      </p:sp>
      <p:sp>
        <p:nvSpPr>
          <p:cNvPr id="20" name="Text Box 20"/>
          <p:cNvSpPr txBox="1">
            <a:spLocks noChangeArrowheads="1"/>
          </p:cNvSpPr>
          <p:nvPr/>
        </p:nvSpPr>
        <p:spPr bwMode="auto">
          <a:xfrm>
            <a:off x="3360307" y="2024014"/>
            <a:ext cx="2438400" cy="461665"/>
          </a:xfrm>
          <a:prstGeom prst="rect">
            <a:avLst/>
          </a:prstGeom>
          <a:noFill/>
          <a:ln w="9525">
            <a:noFill/>
            <a:miter lim="800000"/>
            <a:headEnd/>
            <a:tailEnd/>
          </a:ln>
        </p:spPr>
        <p:txBody>
          <a:bodyPr>
            <a:spAutoFit/>
          </a:bodyPr>
          <a:lstStyle/>
          <a:p>
            <a:r>
              <a:rPr lang="zh-CN" altLang="en-US" sz="2400" dirty="0">
                <a:latin typeface="Arial" pitchFamily="34" charset="0"/>
                <a:ea typeface="黑体" pitchFamily="49" charset="-122"/>
              </a:rPr>
              <a:t>战争的天平</a:t>
            </a:r>
          </a:p>
        </p:txBody>
      </p:sp>
      <p:sp>
        <p:nvSpPr>
          <p:cNvPr id="21" name="Text Box 21"/>
          <p:cNvSpPr txBox="1">
            <a:spLocks noChangeArrowheads="1"/>
          </p:cNvSpPr>
          <p:nvPr/>
        </p:nvSpPr>
        <p:spPr bwMode="auto">
          <a:xfrm>
            <a:off x="5638786" y="879725"/>
            <a:ext cx="1865312" cy="707886"/>
          </a:xfrm>
          <a:prstGeom prst="rect">
            <a:avLst/>
          </a:prstGeom>
          <a:noFill/>
          <a:ln w="9525">
            <a:noFill/>
            <a:miter lim="800000"/>
            <a:headEnd/>
            <a:tailEnd/>
          </a:ln>
        </p:spPr>
        <p:txBody>
          <a:bodyPr>
            <a:spAutoFit/>
          </a:bodyPr>
          <a:lstStyle/>
          <a:p>
            <a:r>
              <a:rPr lang="zh-CN" altLang="en-US" sz="4000">
                <a:latin typeface="Arial" pitchFamily="34" charset="0"/>
                <a:ea typeface="黑体" pitchFamily="49" charset="-122"/>
              </a:rPr>
              <a:t>协约国</a:t>
            </a:r>
          </a:p>
        </p:txBody>
      </p:sp>
      <p:sp>
        <p:nvSpPr>
          <p:cNvPr id="22" name="Text Box 22"/>
          <p:cNvSpPr txBox="1">
            <a:spLocks noChangeArrowheads="1"/>
          </p:cNvSpPr>
          <p:nvPr/>
        </p:nvSpPr>
        <p:spPr bwMode="auto">
          <a:xfrm>
            <a:off x="1103298" y="867819"/>
            <a:ext cx="1981200" cy="707886"/>
          </a:xfrm>
          <a:prstGeom prst="rect">
            <a:avLst/>
          </a:prstGeom>
          <a:noFill/>
          <a:ln w="9525">
            <a:noFill/>
            <a:miter lim="800000"/>
            <a:headEnd/>
            <a:tailEnd/>
          </a:ln>
        </p:spPr>
        <p:txBody>
          <a:bodyPr>
            <a:spAutoFit/>
          </a:bodyPr>
          <a:lstStyle/>
          <a:p>
            <a:r>
              <a:rPr lang="zh-CN" altLang="en-US" sz="4000">
                <a:latin typeface="Arial" pitchFamily="34" charset="0"/>
                <a:ea typeface="黑体" pitchFamily="49" charset="-122"/>
              </a:rPr>
              <a:t>同盟国</a:t>
            </a:r>
          </a:p>
        </p:txBody>
      </p:sp>
      <p:sp>
        <p:nvSpPr>
          <p:cNvPr id="23" name="TextBox 22"/>
          <p:cNvSpPr txBox="1"/>
          <p:nvPr/>
        </p:nvSpPr>
        <p:spPr>
          <a:xfrm>
            <a:off x="0" y="2332038"/>
            <a:ext cx="1680693" cy="369332"/>
          </a:xfrm>
          <a:prstGeom prst="rect">
            <a:avLst/>
          </a:prstGeom>
          <a:noFill/>
        </p:spPr>
        <p:txBody>
          <a:bodyPr wrap="square" rtlCol="0">
            <a:spAutoFit/>
          </a:bodyPr>
          <a:lstStyle/>
          <a:p>
            <a:r>
              <a:rPr lang="en-US" altLang="zh-CN" dirty="0" smtClean="0"/>
              <a:t>1917</a:t>
            </a:r>
            <a:r>
              <a:rPr lang="zh-CN" altLang="en-US" dirty="0" smtClean="0"/>
              <a:t>年</a:t>
            </a:r>
            <a:endParaRPr lang="zh-CN" altLang="en-US" dirty="0"/>
          </a:p>
        </p:txBody>
      </p:sp>
      <p:sp>
        <p:nvSpPr>
          <p:cNvPr id="24" name="AutoShape 2"/>
          <p:cNvSpPr>
            <a:spLocks noChangeArrowheads="1"/>
          </p:cNvSpPr>
          <p:nvPr/>
        </p:nvSpPr>
        <p:spPr bwMode="auto">
          <a:xfrm>
            <a:off x="3989224" y="3936048"/>
            <a:ext cx="685800" cy="514350"/>
          </a:xfrm>
          <a:prstGeom prst="flowChartExtract">
            <a:avLst/>
          </a:prstGeom>
          <a:solidFill>
            <a:schemeClr val="accent1"/>
          </a:solidFill>
          <a:ln w="9525">
            <a:solidFill>
              <a:schemeClr val="tx1"/>
            </a:solidFill>
            <a:miter lim="800000"/>
            <a:headEnd/>
            <a:tailEnd/>
          </a:ln>
        </p:spPr>
        <p:txBody>
          <a:bodyPr wrap="none" anchor="ctr"/>
          <a:lstStyle/>
          <a:p>
            <a:endParaRPr lang="zh-CN" altLang="en-US">
              <a:latin typeface="Arial" pitchFamily="34" charset="0"/>
            </a:endParaRPr>
          </a:p>
        </p:txBody>
      </p:sp>
      <p:sp>
        <p:nvSpPr>
          <p:cNvPr id="25" name="Line 3"/>
          <p:cNvSpPr>
            <a:spLocks noChangeShapeType="1"/>
          </p:cNvSpPr>
          <p:nvPr/>
        </p:nvSpPr>
        <p:spPr bwMode="auto">
          <a:xfrm>
            <a:off x="1246024" y="3535998"/>
            <a:ext cx="1905000" cy="0"/>
          </a:xfrm>
          <a:prstGeom prst="line">
            <a:avLst/>
          </a:prstGeom>
          <a:noFill/>
          <a:ln w="9525">
            <a:solidFill>
              <a:schemeClr val="tx1"/>
            </a:solidFill>
            <a:round/>
            <a:headEnd/>
            <a:tailEnd/>
          </a:ln>
        </p:spPr>
        <p:txBody>
          <a:bodyPr/>
          <a:lstStyle/>
          <a:p>
            <a:endParaRPr lang="zh-CN" altLang="en-US"/>
          </a:p>
        </p:txBody>
      </p:sp>
      <p:sp>
        <p:nvSpPr>
          <p:cNvPr id="26" name="Line 4"/>
          <p:cNvSpPr>
            <a:spLocks noChangeShapeType="1"/>
          </p:cNvSpPr>
          <p:nvPr/>
        </p:nvSpPr>
        <p:spPr bwMode="auto">
          <a:xfrm flipH="1" flipV="1">
            <a:off x="1169824" y="3364548"/>
            <a:ext cx="76200" cy="171450"/>
          </a:xfrm>
          <a:prstGeom prst="line">
            <a:avLst/>
          </a:prstGeom>
          <a:noFill/>
          <a:ln w="9525">
            <a:solidFill>
              <a:schemeClr val="tx1"/>
            </a:solidFill>
            <a:round/>
            <a:headEnd/>
            <a:tailEnd/>
          </a:ln>
        </p:spPr>
        <p:txBody>
          <a:bodyPr/>
          <a:lstStyle/>
          <a:p>
            <a:endParaRPr lang="zh-CN" altLang="en-US"/>
          </a:p>
        </p:txBody>
      </p:sp>
      <p:sp>
        <p:nvSpPr>
          <p:cNvPr id="27" name="Line 5"/>
          <p:cNvSpPr>
            <a:spLocks noChangeShapeType="1"/>
          </p:cNvSpPr>
          <p:nvPr/>
        </p:nvSpPr>
        <p:spPr bwMode="auto">
          <a:xfrm flipV="1">
            <a:off x="3151024" y="3364548"/>
            <a:ext cx="76200" cy="171450"/>
          </a:xfrm>
          <a:prstGeom prst="line">
            <a:avLst/>
          </a:prstGeom>
          <a:noFill/>
          <a:ln w="9525">
            <a:solidFill>
              <a:schemeClr val="tx1"/>
            </a:solidFill>
            <a:round/>
            <a:headEnd/>
            <a:tailEnd/>
          </a:ln>
        </p:spPr>
        <p:txBody>
          <a:bodyPr/>
          <a:lstStyle/>
          <a:p>
            <a:endParaRPr lang="zh-CN" altLang="en-US"/>
          </a:p>
        </p:txBody>
      </p:sp>
      <p:sp>
        <p:nvSpPr>
          <p:cNvPr id="28" name="Line 6"/>
          <p:cNvSpPr>
            <a:spLocks noChangeShapeType="1"/>
          </p:cNvSpPr>
          <p:nvPr/>
        </p:nvSpPr>
        <p:spPr bwMode="auto">
          <a:xfrm>
            <a:off x="5741824" y="3567423"/>
            <a:ext cx="1905000" cy="0"/>
          </a:xfrm>
          <a:prstGeom prst="line">
            <a:avLst/>
          </a:prstGeom>
          <a:noFill/>
          <a:ln w="9525">
            <a:solidFill>
              <a:schemeClr val="tx1"/>
            </a:solidFill>
            <a:round/>
            <a:headEnd/>
            <a:tailEnd/>
          </a:ln>
        </p:spPr>
        <p:txBody>
          <a:bodyPr/>
          <a:lstStyle/>
          <a:p>
            <a:endParaRPr lang="zh-CN" altLang="en-US"/>
          </a:p>
        </p:txBody>
      </p:sp>
      <p:sp>
        <p:nvSpPr>
          <p:cNvPr id="29" name="Line 7"/>
          <p:cNvSpPr>
            <a:spLocks noChangeShapeType="1"/>
          </p:cNvSpPr>
          <p:nvPr/>
        </p:nvSpPr>
        <p:spPr bwMode="auto">
          <a:xfrm flipH="1" flipV="1">
            <a:off x="5665624" y="3395973"/>
            <a:ext cx="76200" cy="171450"/>
          </a:xfrm>
          <a:prstGeom prst="line">
            <a:avLst/>
          </a:prstGeom>
          <a:noFill/>
          <a:ln w="9525">
            <a:solidFill>
              <a:schemeClr val="tx1"/>
            </a:solidFill>
            <a:round/>
            <a:headEnd/>
            <a:tailEnd/>
          </a:ln>
        </p:spPr>
        <p:txBody>
          <a:bodyPr/>
          <a:lstStyle/>
          <a:p>
            <a:endParaRPr lang="zh-CN" altLang="en-US"/>
          </a:p>
        </p:txBody>
      </p:sp>
      <p:sp>
        <p:nvSpPr>
          <p:cNvPr id="30" name="Line 8"/>
          <p:cNvSpPr>
            <a:spLocks noChangeShapeType="1"/>
          </p:cNvSpPr>
          <p:nvPr/>
        </p:nvSpPr>
        <p:spPr bwMode="auto">
          <a:xfrm flipV="1">
            <a:off x="7646824" y="3395973"/>
            <a:ext cx="76200" cy="171450"/>
          </a:xfrm>
          <a:prstGeom prst="line">
            <a:avLst/>
          </a:prstGeom>
          <a:noFill/>
          <a:ln w="9525">
            <a:solidFill>
              <a:schemeClr val="tx1"/>
            </a:solidFill>
            <a:round/>
            <a:headEnd/>
            <a:tailEnd/>
          </a:ln>
        </p:spPr>
        <p:txBody>
          <a:bodyPr/>
          <a:lstStyle/>
          <a:p>
            <a:endParaRPr lang="zh-CN" altLang="en-US"/>
          </a:p>
        </p:txBody>
      </p:sp>
      <p:sp>
        <p:nvSpPr>
          <p:cNvPr id="31" name="Text Box 9"/>
          <p:cNvSpPr txBox="1">
            <a:spLocks noChangeArrowheads="1"/>
          </p:cNvSpPr>
          <p:nvPr/>
        </p:nvSpPr>
        <p:spPr bwMode="auto">
          <a:xfrm>
            <a:off x="1322225" y="2701370"/>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德</a:t>
            </a:r>
          </a:p>
        </p:txBody>
      </p:sp>
      <p:sp>
        <p:nvSpPr>
          <p:cNvPr id="32" name="Text Box 10"/>
          <p:cNvSpPr txBox="1">
            <a:spLocks noChangeArrowheads="1"/>
          </p:cNvSpPr>
          <p:nvPr/>
        </p:nvSpPr>
        <p:spPr bwMode="auto">
          <a:xfrm>
            <a:off x="2236625" y="2689464"/>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奥</a:t>
            </a:r>
          </a:p>
        </p:txBody>
      </p:sp>
      <p:sp>
        <p:nvSpPr>
          <p:cNvPr id="33" name="Text Box 11"/>
          <p:cNvSpPr txBox="1">
            <a:spLocks noChangeArrowheads="1"/>
          </p:cNvSpPr>
          <p:nvPr/>
        </p:nvSpPr>
        <p:spPr bwMode="auto">
          <a:xfrm>
            <a:off x="5741825" y="2789945"/>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英</a:t>
            </a:r>
          </a:p>
        </p:txBody>
      </p:sp>
      <p:sp>
        <p:nvSpPr>
          <p:cNvPr id="34" name="Text Box 12"/>
          <p:cNvSpPr txBox="1">
            <a:spLocks noChangeArrowheads="1"/>
          </p:cNvSpPr>
          <p:nvPr/>
        </p:nvSpPr>
        <p:spPr bwMode="auto">
          <a:xfrm>
            <a:off x="6199025" y="2789945"/>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法</a:t>
            </a:r>
          </a:p>
        </p:txBody>
      </p:sp>
      <p:sp>
        <p:nvSpPr>
          <p:cNvPr id="35" name="Text Box 13"/>
          <p:cNvSpPr txBox="1">
            <a:spLocks noChangeArrowheads="1"/>
          </p:cNvSpPr>
          <p:nvPr/>
        </p:nvSpPr>
        <p:spPr bwMode="auto">
          <a:xfrm>
            <a:off x="6656225" y="2789945"/>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俄</a:t>
            </a:r>
          </a:p>
        </p:txBody>
      </p:sp>
      <p:sp>
        <p:nvSpPr>
          <p:cNvPr id="36" name="Text Box 14"/>
          <p:cNvSpPr txBox="1">
            <a:spLocks noChangeArrowheads="1"/>
          </p:cNvSpPr>
          <p:nvPr/>
        </p:nvSpPr>
        <p:spPr bwMode="auto">
          <a:xfrm>
            <a:off x="7113425" y="2789945"/>
            <a:ext cx="492443" cy="461665"/>
          </a:xfrm>
          <a:prstGeom prst="rect">
            <a:avLst/>
          </a:prstGeom>
          <a:noFill/>
          <a:ln w="9525">
            <a:noFill/>
            <a:miter lim="800000"/>
            <a:headEnd/>
            <a:tailEnd/>
          </a:ln>
        </p:spPr>
        <p:txBody>
          <a:bodyPr wrap="none">
            <a:spAutoFit/>
          </a:bodyPr>
          <a:lstStyle/>
          <a:p>
            <a:r>
              <a:rPr lang="zh-CN" altLang="en-US" sz="2400" dirty="0">
                <a:solidFill>
                  <a:srgbClr val="1B1BD1"/>
                </a:solidFill>
                <a:latin typeface="Arial" pitchFamily="34" charset="0"/>
                <a:ea typeface="黑体" pitchFamily="49" charset="-122"/>
              </a:rPr>
              <a:t>意</a:t>
            </a:r>
          </a:p>
        </p:txBody>
      </p:sp>
      <p:sp>
        <p:nvSpPr>
          <p:cNvPr id="37" name="Text Box 15"/>
          <p:cNvSpPr txBox="1">
            <a:spLocks noChangeArrowheads="1"/>
          </p:cNvSpPr>
          <p:nvPr/>
        </p:nvSpPr>
        <p:spPr bwMode="auto">
          <a:xfrm>
            <a:off x="5943601" y="2485679"/>
            <a:ext cx="492443" cy="461665"/>
          </a:xfrm>
          <a:prstGeom prst="rect">
            <a:avLst/>
          </a:prstGeom>
          <a:noFill/>
          <a:ln w="9525">
            <a:noFill/>
            <a:miter lim="800000"/>
            <a:headEnd/>
            <a:tailEnd/>
          </a:ln>
        </p:spPr>
        <p:txBody>
          <a:bodyPr wrap="none">
            <a:spAutoFit/>
          </a:bodyPr>
          <a:lstStyle/>
          <a:p>
            <a:r>
              <a:rPr lang="zh-CN" altLang="en-US" sz="2400" dirty="0">
                <a:solidFill>
                  <a:srgbClr val="FF0000"/>
                </a:solidFill>
                <a:latin typeface="Arial" pitchFamily="34" charset="0"/>
                <a:ea typeface="黑体" pitchFamily="49" charset="-122"/>
              </a:rPr>
              <a:t>美</a:t>
            </a:r>
          </a:p>
        </p:txBody>
      </p:sp>
      <p:sp>
        <p:nvSpPr>
          <p:cNvPr id="38" name="Text Box 16"/>
          <p:cNvSpPr txBox="1">
            <a:spLocks noChangeArrowheads="1"/>
          </p:cNvSpPr>
          <p:nvPr/>
        </p:nvSpPr>
        <p:spPr bwMode="auto">
          <a:xfrm>
            <a:off x="6723063" y="2485679"/>
            <a:ext cx="492443" cy="461665"/>
          </a:xfrm>
          <a:prstGeom prst="rect">
            <a:avLst/>
          </a:prstGeom>
          <a:noFill/>
          <a:ln w="9525">
            <a:noFill/>
            <a:miter lim="800000"/>
            <a:headEnd/>
            <a:tailEnd/>
          </a:ln>
        </p:spPr>
        <p:txBody>
          <a:bodyPr wrap="none">
            <a:spAutoFit/>
          </a:bodyPr>
          <a:lstStyle/>
          <a:p>
            <a:r>
              <a:rPr lang="zh-CN" altLang="en-US" sz="2400" dirty="0">
                <a:solidFill>
                  <a:srgbClr val="FF0000"/>
                </a:solidFill>
                <a:latin typeface="Arial" pitchFamily="34" charset="0"/>
                <a:ea typeface="黑体" pitchFamily="49" charset="-122"/>
              </a:rPr>
              <a:t>中</a:t>
            </a:r>
          </a:p>
        </p:txBody>
      </p:sp>
      <p:sp>
        <p:nvSpPr>
          <p:cNvPr id="39" name="Line 17"/>
          <p:cNvSpPr>
            <a:spLocks noChangeShapeType="1"/>
          </p:cNvSpPr>
          <p:nvPr/>
        </p:nvSpPr>
        <p:spPr bwMode="auto">
          <a:xfrm>
            <a:off x="2160424" y="3650298"/>
            <a:ext cx="4419600" cy="45719"/>
          </a:xfrm>
          <a:prstGeom prst="line">
            <a:avLst/>
          </a:prstGeom>
          <a:noFill/>
          <a:ln w="9525">
            <a:solidFill>
              <a:schemeClr val="tx1"/>
            </a:solidFill>
            <a:round/>
            <a:headEnd/>
            <a:tailEnd/>
          </a:ln>
        </p:spPr>
        <p:txBody>
          <a:bodyPr/>
          <a:lstStyle/>
          <a:p>
            <a:endParaRPr lang="zh-CN" altLang="en-US"/>
          </a:p>
        </p:txBody>
      </p:sp>
      <p:sp>
        <p:nvSpPr>
          <p:cNvPr id="40" name="Line 18"/>
          <p:cNvSpPr>
            <a:spLocks noChangeShapeType="1"/>
          </p:cNvSpPr>
          <p:nvPr/>
        </p:nvSpPr>
        <p:spPr bwMode="auto">
          <a:xfrm flipH="1" flipV="1">
            <a:off x="2084224" y="3535998"/>
            <a:ext cx="76200" cy="114300"/>
          </a:xfrm>
          <a:prstGeom prst="line">
            <a:avLst/>
          </a:prstGeom>
          <a:noFill/>
          <a:ln w="9525">
            <a:solidFill>
              <a:schemeClr val="tx1"/>
            </a:solidFill>
            <a:round/>
            <a:headEnd/>
            <a:tailEnd/>
          </a:ln>
        </p:spPr>
        <p:txBody>
          <a:bodyPr/>
          <a:lstStyle/>
          <a:p>
            <a:endParaRPr lang="zh-CN" altLang="en-US"/>
          </a:p>
        </p:txBody>
      </p:sp>
      <p:sp>
        <p:nvSpPr>
          <p:cNvPr id="41" name="Line 19"/>
          <p:cNvSpPr>
            <a:spLocks noChangeShapeType="1"/>
          </p:cNvSpPr>
          <p:nvPr/>
        </p:nvSpPr>
        <p:spPr bwMode="auto">
          <a:xfrm flipV="1">
            <a:off x="6580024" y="3567423"/>
            <a:ext cx="76200" cy="171450"/>
          </a:xfrm>
          <a:prstGeom prst="line">
            <a:avLst/>
          </a:prstGeom>
          <a:noFill/>
          <a:ln w="9525">
            <a:solidFill>
              <a:schemeClr val="tx1"/>
            </a:solidFill>
            <a:round/>
            <a:headEnd/>
            <a:tailEnd/>
          </a:ln>
        </p:spPr>
        <p:txBody>
          <a:bodyPr/>
          <a:lstStyle/>
          <a:p>
            <a:endParaRPr lang="zh-CN" altLang="en-US"/>
          </a:p>
        </p:txBody>
      </p:sp>
      <p:sp>
        <p:nvSpPr>
          <p:cNvPr id="42" name="Text Box 20"/>
          <p:cNvSpPr txBox="1">
            <a:spLocks noChangeArrowheads="1"/>
          </p:cNvSpPr>
          <p:nvPr/>
        </p:nvSpPr>
        <p:spPr bwMode="auto">
          <a:xfrm>
            <a:off x="3379624" y="4484926"/>
            <a:ext cx="2590800" cy="461665"/>
          </a:xfrm>
          <a:prstGeom prst="rect">
            <a:avLst/>
          </a:prstGeom>
          <a:noFill/>
          <a:ln w="9525">
            <a:noFill/>
            <a:miter lim="800000"/>
            <a:headEnd/>
            <a:tailEnd/>
          </a:ln>
        </p:spPr>
        <p:txBody>
          <a:bodyPr>
            <a:spAutoFit/>
          </a:bodyPr>
          <a:lstStyle/>
          <a:p>
            <a:r>
              <a:rPr lang="zh-CN" altLang="en-US" sz="2400">
                <a:latin typeface="Arial" pitchFamily="34" charset="0"/>
                <a:ea typeface="黑体" pitchFamily="49" charset="-122"/>
              </a:rPr>
              <a:t>战争的天平</a:t>
            </a:r>
          </a:p>
        </p:txBody>
      </p:sp>
      <p:sp>
        <p:nvSpPr>
          <p:cNvPr id="43" name="Text Box 21"/>
          <p:cNvSpPr txBox="1">
            <a:spLocks noChangeArrowheads="1"/>
          </p:cNvSpPr>
          <p:nvPr/>
        </p:nvSpPr>
        <p:spPr bwMode="auto">
          <a:xfrm>
            <a:off x="5857712" y="3041167"/>
            <a:ext cx="1789112" cy="707886"/>
          </a:xfrm>
          <a:prstGeom prst="rect">
            <a:avLst/>
          </a:prstGeom>
          <a:noFill/>
          <a:ln w="9525">
            <a:noFill/>
            <a:miter lim="800000"/>
            <a:headEnd/>
            <a:tailEnd/>
          </a:ln>
        </p:spPr>
        <p:txBody>
          <a:bodyPr>
            <a:spAutoFit/>
          </a:bodyPr>
          <a:lstStyle/>
          <a:p>
            <a:r>
              <a:rPr lang="zh-CN" altLang="en-US" sz="4000" dirty="0">
                <a:latin typeface="Arial" pitchFamily="34" charset="0"/>
                <a:ea typeface="黑体" pitchFamily="49" charset="-122"/>
              </a:rPr>
              <a:t>协约国</a:t>
            </a:r>
          </a:p>
        </p:txBody>
      </p:sp>
      <p:sp>
        <p:nvSpPr>
          <p:cNvPr id="44" name="Text Box 22"/>
          <p:cNvSpPr txBox="1">
            <a:spLocks noChangeArrowheads="1"/>
          </p:cNvSpPr>
          <p:nvPr/>
        </p:nvSpPr>
        <p:spPr bwMode="auto">
          <a:xfrm>
            <a:off x="1322224" y="3021649"/>
            <a:ext cx="1752600" cy="707886"/>
          </a:xfrm>
          <a:prstGeom prst="rect">
            <a:avLst/>
          </a:prstGeom>
          <a:noFill/>
          <a:ln w="9525">
            <a:noFill/>
            <a:miter lim="800000"/>
            <a:headEnd/>
            <a:tailEnd/>
          </a:ln>
        </p:spPr>
        <p:txBody>
          <a:bodyPr>
            <a:spAutoFit/>
          </a:bodyPr>
          <a:lstStyle/>
          <a:p>
            <a:r>
              <a:rPr lang="zh-CN" altLang="en-US" sz="4000">
                <a:latin typeface="Arial" pitchFamily="34" charset="0"/>
                <a:ea typeface="黑体" pitchFamily="49" charset="-122"/>
              </a:rPr>
              <a:t>同盟国</a:t>
            </a:r>
          </a:p>
        </p:txBody>
      </p:sp>
      <p:sp>
        <p:nvSpPr>
          <p:cNvPr id="45" name="Line 17"/>
          <p:cNvSpPr>
            <a:spLocks noChangeShapeType="1"/>
          </p:cNvSpPr>
          <p:nvPr/>
        </p:nvSpPr>
        <p:spPr bwMode="auto">
          <a:xfrm>
            <a:off x="2195668" y="3650298"/>
            <a:ext cx="4384356" cy="413512"/>
          </a:xfrm>
          <a:prstGeom prst="line">
            <a:avLst/>
          </a:prstGeom>
          <a:noFill/>
          <a:ln w="9525">
            <a:solidFill>
              <a:schemeClr val="tx1"/>
            </a:solidFill>
            <a:round/>
            <a:headEnd/>
            <a:tailEnd/>
          </a:ln>
        </p:spPr>
        <p:txBody>
          <a:bodyPr/>
          <a:lstStyle/>
          <a:p>
            <a:endParaRPr lang="zh-CN" altLang="en-US"/>
          </a:p>
        </p:txBody>
      </p:sp>
      <p:cxnSp>
        <p:nvCxnSpPr>
          <p:cNvPr id="47" name="直接连接符 46"/>
          <p:cNvCxnSpPr/>
          <p:nvPr/>
        </p:nvCxnSpPr>
        <p:spPr>
          <a:xfrm>
            <a:off x="96591" y="2479193"/>
            <a:ext cx="8822028" cy="1588"/>
          </a:xfrm>
          <a:prstGeom prst="line">
            <a:avLst/>
          </a:prstGeom>
        </p:spPr>
        <p:style>
          <a:lnRef idx="1">
            <a:schemeClr val="accent1"/>
          </a:lnRef>
          <a:fillRef idx="0">
            <a:schemeClr val="accent1"/>
          </a:fillRef>
          <a:effectRef idx="0">
            <a:schemeClr val="accent1"/>
          </a:effectRef>
          <a:fontRef idx="minor">
            <a:schemeClr val="tx1"/>
          </a:fontRef>
        </p:style>
      </p:cxnSp>
      <p:sp>
        <p:nvSpPr>
          <p:cNvPr id="49" name="TextBox 48">
            <a:hlinkClick r:id="rId2" action="ppaction://hlinkfile"/>
          </p:cNvPr>
          <p:cNvSpPr txBox="1"/>
          <p:nvPr/>
        </p:nvSpPr>
        <p:spPr>
          <a:xfrm>
            <a:off x="0" y="30274"/>
            <a:ext cx="7096259" cy="523220"/>
          </a:xfrm>
          <a:prstGeom prst="rect">
            <a:avLst/>
          </a:prstGeom>
          <a:noFill/>
        </p:spPr>
        <p:txBody>
          <a:bodyPr wrap="square" rtlCol="0">
            <a:spAutoFit/>
          </a:bodyPr>
          <a:lstStyle/>
          <a:p>
            <a:r>
              <a:rPr lang="zh-CN" altLang="en-US" sz="2800" dirty="0" smtClean="0"/>
              <a:t>交战国的变化</a:t>
            </a:r>
            <a:endParaRPr lang="zh-CN" altLang="en-US" sz="2800" dirty="0"/>
          </a:p>
        </p:txBody>
      </p:sp>
      <p:sp>
        <p:nvSpPr>
          <p:cNvPr id="50" name="TextBox 49"/>
          <p:cNvSpPr txBox="1"/>
          <p:nvPr/>
        </p:nvSpPr>
        <p:spPr>
          <a:xfrm>
            <a:off x="7504098" y="2067968"/>
            <a:ext cx="1414521" cy="369332"/>
          </a:xfrm>
          <a:prstGeom prst="rect">
            <a:avLst/>
          </a:prstGeom>
          <a:noFill/>
        </p:spPr>
        <p:txBody>
          <a:bodyPr wrap="square" rtlCol="0">
            <a:spAutoFit/>
          </a:bodyPr>
          <a:lstStyle/>
          <a:p>
            <a:r>
              <a:rPr lang="zh-CN" altLang="en-US" dirty="0" smtClean="0"/>
              <a:t>凡尔登战役</a:t>
            </a:r>
            <a:endParaRPr lang="zh-CN" altLang="en-US" dirty="0"/>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49566 0.02129 C -0.4533 -0.05276 -0.41076 -0.12681 -0.32812 -0.1302 C -0.24549 -0.1336 -0.05486 -0.02159 2.22222E-6 1.00586E-6 " pathEditMode="relative" ptsTypes="aaA">
                                      <p:cBhvr>
                                        <p:cTn id="6" dur="2000" fill="hold"/>
                                        <p:tgtEl>
                                          <p:spTgt spid="17"/>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blinds(horizontal)">
                                      <p:cBhvr>
                                        <p:cTn id="11" dur="500"/>
                                        <p:tgtEl>
                                          <p:spTgt spid="37"/>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linds(horizontal)">
                                      <p:cBhvr>
                                        <p:cTn id="16" dur="500"/>
                                        <p:tgtEl>
                                          <p:spTgt spid="38"/>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path" presetSubtype="0" accel="50000" decel="50000" fill="hold" grpId="0" nodeType="clickEffect">
                                  <p:stCondLst>
                                    <p:cond delay="0"/>
                                  </p:stCondLst>
                                  <p:childTnLst>
                                    <p:animMotion origin="layout" path="M 0.00348 0.01357 L 0.00348 0.06356 " pathEditMode="relative" rAng="0" ptsTypes="AA">
                                      <p:cBhvr>
                                        <p:cTn id="20" dur="2000" fill="hold"/>
                                        <p:tgtEl>
                                          <p:spTgt spid="28"/>
                                        </p:tgtEl>
                                        <p:attrNameLst>
                                          <p:attrName>ppt_x</p:attrName>
                                          <p:attrName>ppt_y</p:attrName>
                                        </p:attrNameLst>
                                      </p:cBhvr>
                                      <p:rCtr x="0" y="25"/>
                                    </p:animMotion>
                                  </p:childTnLst>
                                </p:cTn>
                              </p:par>
                              <p:par>
                                <p:cTn id="21" presetID="42" presetClass="path" presetSubtype="0" accel="50000" decel="50000" fill="hold" grpId="0" nodeType="withEffect">
                                  <p:stCondLst>
                                    <p:cond delay="0"/>
                                  </p:stCondLst>
                                  <p:childTnLst>
                                    <p:animMotion origin="layout" path="M 0.00556 0.01481 L 0.00556 0.0651 " pathEditMode="relative" rAng="0" ptsTypes="AA">
                                      <p:cBhvr>
                                        <p:cTn id="22" dur="2000" fill="hold"/>
                                        <p:tgtEl>
                                          <p:spTgt spid="29"/>
                                        </p:tgtEl>
                                        <p:attrNameLst>
                                          <p:attrName>ppt_x</p:attrName>
                                          <p:attrName>ppt_y</p:attrName>
                                        </p:attrNameLst>
                                      </p:cBhvr>
                                      <p:rCtr x="0" y="25"/>
                                    </p:animMotion>
                                  </p:childTnLst>
                                </p:cTn>
                              </p:par>
                              <p:par>
                                <p:cTn id="23" presetID="42" presetClass="path" presetSubtype="0" accel="50000" decel="50000" fill="hold" grpId="0" nodeType="withEffect">
                                  <p:stCondLst>
                                    <p:cond delay="0"/>
                                  </p:stCondLst>
                                  <p:childTnLst>
                                    <p:animMotion origin="layout" path="M -0.00261 0.01666 L -0.00261 0.06664 " pathEditMode="relative" rAng="0" ptsTypes="AA">
                                      <p:cBhvr>
                                        <p:cTn id="24" dur="2000" fill="hold"/>
                                        <p:tgtEl>
                                          <p:spTgt spid="30"/>
                                        </p:tgtEl>
                                        <p:attrNameLst>
                                          <p:attrName>ppt_x</p:attrName>
                                          <p:attrName>ppt_y</p:attrName>
                                        </p:attrNameLst>
                                      </p:cBhvr>
                                      <p:rCtr x="0" y="25"/>
                                    </p:animMotion>
                                  </p:childTnLst>
                                </p:cTn>
                              </p:par>
                              <p:par>
                                <p:cTn id="25" presetID="42" presetClass="path" presetSubtype="0" accel="50000" decel="50000" fill="hold" grpId="0" nodeType="withEffect">
                                  <p:stCondLst>
                                    <p:cond delay="0"/>
                                  </p:stCondLst>
                                  <p:childTnLst>
                                    <p:animMotion origin="layout" path="M 3.61111E-6 4.22709E-7 L 3.61111E-6 0.07282 " pathEditMode="relative" rAng="0" ptsTypes="AA">
                                      <p:cBhvr>
                                        <p:cTn id="26" dur="2000" fill="hold"/>
                                        <p:tgtEl>
                                          <p:spTgt spid="33"/>
                                        </p:tgtEl>
                                        <p:attrNameLst>
                                          <p:attrName>ppt_x</p:attrName>
                                          <p:attrName>ppt_y</p:attrName>
                                        </p:attrNameLst>
                                      </p:cBhvr>
                                      <p:rCtr x="0" y="36"/>
                                    </p:animMotion>
                                  </p:childTnLst>
                                </p:cTn>
                              </p:par>
                              <p:par>
                                <p:cTn id="27" presetID="42" presetClass="path" presetSubtype="0" accel="50000" decel="50000" fill="hold" grpId="0" nodeType="withEffect">
                                  <p:stCondLst>
                                    <p:cond delay="0"/>
                                  </p:stCondLst>
                                  <p:childTnLst>
                                    <p:animMotion origin="layout" path="M 2.77778E-7 4.22709E-7 L 2.77778E-7 0.07282 " pathEditMode="relative" rAng="0" ptsTypes="AA">
                                      <p:cBhvr>
                                        <p:cTn id="28" dur="2000" fill="hold"/>
                                        <p:tgtEl>
                                          <p:spTgt spid="34"/>
                                        </p:tgtEl>
                                        <p:attrNameLst>
                                          <p:attrName>ppt_x</p:attrName>
                                          <p:attrName>ppt_y</p:attrName>
                                        </p:attrNameLst>
                                      </p:cBhvr>
                                      <p:rCtr x="0" y="36"/>
                                    </p:animMotion>
                                  </p:childTnLst>
                                </p:cTn>
                              </p:par>
                              <p:par>
                                <p:cTn id="29" presetID="42" presetClass="path" presetSubtype="0" accel="50000" decel="50000" fill="hold" grpId="0" nodeType="withEffect">
                                  <p:stCondLst>
                                    <p:cond delay="0"/>
                                  </p:stCondLst>
                                  <p:childTnLst>
                                    <p:animMotion origin="layout" path="M 0.00347 4.22709E-7 L 0.00347 0.07282 " pathEditMode="relative" rAng="0" ptsTypes="AA">
                                      <p:cBhvr>
                                        <p:cTn id="30" dur="2000" fill="hold"/>
                                        <p:tgtEl>
                                          <p:spTgt spid="35"/>
                                        </p:tgtEl>
                                        <p:attrNameLst>
                                          <p:attrName>ppt_x</p:attrName>
                                          <p:attrName>ppt_y</p:attrName>
                                        </p:attrNameLst>
                                      </p:cBhvr>
                                      <p:rCtr x="0" y="36"/>
                                    </p:animMotion>
                                  </p:childTnLst>
                                </p:cTn>
                              </p:par>
                              <p:par>
                                <p:cTn id="31" presetID="42" presetClass="path" presetSubtype="0" accel="50000" decel="50000" fill="hold" grpId="0" nodeType="withEffect">
                                  <p:stCondLst>
                                    <p:cond delay="0"/>
                                  </p:stCondLst>
                                  <p:childTnLst>
                                    <p:animMotion origin="layout" path="M 3.61111E-6 4.22709E-7 L 3.61111E-6 0.07282 " pathEditMode="relative" rAng="0" ptsTypes="AA">
                                      <p:cBhvr>
                                        <p:cTn id="32" dur="2000" fill="hold"/>
                                        <p:tgtEl>
                                          <p:spTgt spid="36"/>
                                        </p:tgtEl>
                                        <p:attrNameLst>
                                          <p:attrName>ppt_x</p:attrName>
                                          <p:attrName>ppt_y</p:attrName>
                                        </p:attrNameLst>
                                      </p:cBhvr>
                                      <p:rCtr x="0" y="36"/>
                                    </p:animMotion>
                                  </p:childTnLst>
                                </p:cTn>
                              </p:par>
                              <p:par>
                                <p:cTn id="33" presetID="42" presetClass="path" presetSubtype="0" accel="50000" decel="50000" fill="hold" grpId="1" nodeType="withEffect">
                                  <p:stCondLst>
                                    <p:cond delay="0"/>
                                  </p:stCondLst>
                                  <p:childTnLst>
                                    <p:animMotion origin="layout" path="M 3.88889E-6 -3.48041E-6 L 3.88889E-6 0.06665 " pathEditMode="relative" rAng="0" ptsTypes="AA">
                                      <p:cBhvr>
                                        <p:cTn id="34" dur="2000" fill="hold"/>
                                        <p:tgtEl>
                                          <p:spTgt spid="37"/>
                                        </p:tgtEl>
                                        <p:attrNameLst>
                                          <p:attrName>ppt_x</p:attrName>
                                          <p:attrName>ppt_y</p:attrName>
                                        </p:attrNameLst>
                                      </p:cBhvr>
                                      <p:rCtr x="0" y="33"/>
                                    </p:animMotion>
                                  </p:childTnLst>
                                </p:cTn>
                              </p:par>
                              <p:par>
                                <p:cTn id="35" presetID="42" presetClass="path" presetSubtype="0" accel="50000" decel="50000" fill="hold" grpId="1" nodeType="withEffect">
                                  <p:stCondLst>
                                    <p:cond delay="0"/>
                                  </p:stCondLst>
                                  <p:childTnLst>
                                    <p:animMotion origin="layout" path="M 3.05556E-6 -3.48041E-6 L 3.05556E-6 0.06665 " pathEditMode="relative" rAng="0" ptsTypes="AA">
                                      <p:cBhvr>
                                        <p:cTn id="36" dur="2000" fill="hold"/>
                                        <p:tgtEl>
                                          <p:spTgt spid="38"/>
                                        </p:tgtEl>
                                        <p:attrNameLst>
                                          <p:attrName>ppt_x</p:attrName>
                                          <p:attrName>ppt_y</p:attrName>
                                        </p:attrNameLst>
                                      </p:cBhvr>
                                      <p:rCtr x="0" y="33"/>
                                    </p:animMotion>
                                  </p:childTnLst>
                                </p:cTn>
                              </p:par>
                              <p:par>
                                <p:cTn id="37" presetID="42" presetClass="path" presetSubtype="0" accel="50000" decel="50000" fill="hold" grpId="0" nodeType="withEffect">
                                  <p:stCondLst>
                                    <p:cond delay="0"/>
                                  </p:stCondLst>
                                  <p:childTnLst>
                                    <p:animMotion origin="layout" path="M 3.33333E-6 -3.56989E-6 L 3.33333E-6 0.06326 " pathEditMode="relative" rAng="0" ptsTypes="AA">
                                      <p:cBhvr>
                                        <p:cTn id="38" dur="2000" fill="hold"/>
                                        <p:tgtEl>
                                          <p:spTgt spid="41"/>
                                        </p:tgtEl>
                                        <p:attrNameLst>
                                          <p:attrName>ppt_x</p:attrName>
                                          <p:attrName>ppt_y</p:attrName>
                                        </p:attrNameLst>
                                      </p:cBhvr>
                                      <p:rCtr x="0" y="31"/>
                                    </p:animMotion>
                                  </p:childTnLst>
                                </p:cTn>
                              </p:par>
                              <p:par>
                                <p:cTn id="39" presetID="42" presetClass="path" presetSubtype="0" accel="50000" decel="50000" fill="hold" grpId="0" nodeType="withEffect">
                                  <p:stCondLst>
                                    <p:cond delay="0"/>
                                  </p:stCondLst>
                                  <p:childTnLst>
                                    <p:animMotion origin="layout" path="M 8.33333E-7 2.87257E-6 L 8.33333E-7 0.06695 " pathEditMode="relative" rAng="0" ptsTypes="AA">
                                      <p:cBhvr>
                                        <p:cTn id="40" dur="2000" fill="hold"/>
                                        <p:tgtEl>
                                          <p:spTgt spid="43"/>
                                        </p:tgtEl>
                                        <p:attrNameLst>
                                          <p:attrName>ppt_x</p:attrName>
                                          <p:attrName>ppt_y</p:attrName>
                                        </p:attrNameLst>
                                      </p:cBhvr>
                                      <p:rCtr x="0" y="33"/>
                                    </p:animMotion>
                                  </p:childTnLst>
                                </p:cTn>
                              </p:par>
                              <p:par>
                                <p:cTn id="41" presetID="1" presetClass="exit" presetSubtype="0" fill="hold" grpId="0" nodeType="withEffect">
                                  <p:stCondLst>
                                    <p:cond delay="0"/>
                                  </p:stCondLst>
                                  <p:childTnLst>
                                    <p:set>
                                      <p:cBhvr>
                                        <p:cTn id="42" dur="1" fill="hold">
                                          <p:stCondLst>
                                            <p:cond delay="0"/>
                                          </p:stCondLst>
                                        </p:cTn>
                                        <p:tgtEl>
                                          <p:spTgt spid="39"/>
                                        </p:tgtEl>
                                        <p:attrNameLst>
                                          <p:attrName>style.visibility</p:attrName>
                                        </p:attrNameLst>
                                      </p:cBhvr>
                                      <p:to>
                                        <p:strVal val="hidden"/>
                                      </p:to>
                                    </p:set>
                                  </p:childTnLst>
                                </p:cTn>
                              </p:par>
                              <p:par>
                                <p:cTn id="43" presetID="20" presetClass="entr" presetSubtype="0" fill="hold" grpId="1" nodeType="with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wedge">
                                      <p:cBhvr>
                                        <p:cTn id="45" dur="2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8" grpId="0" animBg="1"/>
      <p:bldP spid="29" grpId="0" animBg="1"/>
      <p:bldP spid="30" grpId="0" animBg="1"/>
      <p:bldP spid="33" grpId="0"/>
      <p:bldP spid="34" grpId="0"/>
      <p:bldP spid="35" grpId="0"/>
      <p:bldP spid="36" grpId="0"/>
      <p:bldP spid="37" grpId="0"/>
      <p:bldP spid="37" grpId="1"/>
      <p:bldP spid="38" grpId="0"/>
      <p:bldP spid="38" grpId="1"/>
      <p:bldP spid="39" grpId="0" animBg="1"/>
      <p:bldP spid="41" grpId="0" animBg="1"/>
      <p:bldP spid="43" grpId="0"/>
      <p:bldP spid="4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1"/>
          <p:cNvSpPr txBox="1">
            <a:spLocks noChangeArrowheads="1"/>
          </p:cNvSpPr>
          <p:nvPr/>
        </p:nvSpPr>
        <p:spPr bwMode="auto">
          <a:xfrm>
            <a:off x="538498" y="663271"/>
            <a:ext cx="7886700" cy="3157788"/>
          </a:xfrm>
          <a:prstGeom prst="rect">
            <a:avLst/>
          </a:prstGeom>
          <a:noFill/>
          <a:ln w="9525">
            <a:noFill/>
            <a:miter lim="800000"/>
            <a:headEnd/>
            <a:tailEnd/>
          </a:ln>
          <a:effectLst/>
        </p:spPr>
        <p:txBody>
          <a:bodyPr>
            <a:spAutoFit/>
          </a:bodyPr>
          <a:lstStyle/>
          <a:p>
            <a:pPr marL="171450" marR="0" lvl="0" indent="-171450" algn="l" defTabSz="685800" rtl="0" eaLnBrk="1" fontAlgn="auto" latinLnBrk="0" hangingPunct="1">
              <a:lnSpc>
                <a:spcPct val="90000"/>
              </a:lnSpc>
              <a:spcBef>
                <a:spcPct val="50000"/>
              </a:spcBef>
              <a:spcAft>
                <a:spcPts val="0"/>
              </a:spcAft>
              <a:buClrTx/>
              <a:buSzTx/>
              <a:buFont typeface="Arial" panose="020B0604020202020204"/>
              <a:buNone/>
              <a:tabLst/>
              <a:defRPr/>
            </a:pPr>
            <a:r>
              <a:rPr kumimoji="0" 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t>一战爆发后，意大利加入协约国对德奥作战，这一现象反映的实质问题是           </a:t>
            </a:r>
          </a:p>
          <a:p>
            <a:pPr marL="171450" marR="0" lvl="0" indent="-171450" algn="l" defTabSz="685800" rtl="0" eaLnBrk="1" fontAlgn="auto" latinLnBrk="0" hangingPunct="1">
              <a:lnSpc>
                <a:spcPct val="90000"/>
              </a:lnSpc>
              <a:spcBef>
                <a:spcPct val="50000"/>
              </a:spcBef>
              <a:spcAft>
                <a:spcPts val="0"/>
              </a:spcAft>
              <a:buClrTx/>
              <a:buSzTx/>
              <a:buFont typeface="Arial" panose="020B0604020202020204"/>
              <a:buNone/>
              <a:tabLst/>
              <a:defRPr/>
            </a:pPr>
            <a:r>
              <a:rPr kumimoji="0" lang="zh-CN" alt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t>A </a:t>
            </a:r>
            <a:r>
              <a:rPr kumimoji="0" 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t>协约国进行的战争具有一定的正义性</a:t>
            </a:r>
            <a:endParaRPr kumimoji="0" lang="en-US" altLang="zh-CN" sz="2400" b="0" i="0" u="none" strike="noStrike" kern="1200" cap="none" spc="0" normalizeH="0" baseline="0" noProof="0" smtClean="0">
              <a:ln>
                <a:noFill/>
              </a:ln>
              <a:solidFill>
                <a:schemeClr val="tx1"/>
              </a:solidFill>
              <a:effectLst/>
              <a:uLnTx/>
              <a:uFillTx/>
              <a:latin typeface="华文中宋" pitchFamily="2" charset="-122"/>
              <a:ea typeface="+mn-ea"/>
              <a:cs typeface="+mn-cs"/>
            </a:endParaRPr>
          </a:p>
          <a:p>
            <a:pPr marL="171450" marR="0" lvl="0" indent="-171450" algn="l" defTabSz="685800" rtl="0" eaLnBrk="1" fontAlgn="auto" latinLnBrk="0" hangingPunct="1">
              <a:lnSpc>
                <a:spcPct val="90000"/>
              </a:lnSpc>
              <a:spcBef>
                <a:spcPct val="50000"/>
              </a:spcBef>
              <a:spcAft>
                <a:spcPts val="0"/>
              </a:spcAft>
              <a:buClrTx/>
              <a:buSzTx/>
              <a:buFont typeface="Arial" panose="020B0604020202020204"/>
              <a:buNone/>
              <a:tabLst/>
              <a:defRPr/>
            </a:pPr>
            <a:r>
              <a:rPr kumimoji="0" lang="zh-CN" alt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t>B </a:t>
            </a:r>
            <a:r>
              <a:rPr kumimoji="0" 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t>列强之间的关系以自身利益为转移 </a:t>
            </a:r>
          </a:p>
          <a:p>
            <a:pPr marL="171450" marR="0" lvl="0" indent="-171450" algn="l" defTabSz="685800" rtl="0" eaLnBrk="1" fontAlgn="auto" latinLnBrk="0" hangingPunct="1">
              <a:lnSpc>
                <a:spcPct val="90000"/>
              </a:lnSpc>
              <a:spcBef>
                <a:spcPct val="50000"/>
              </a:spcBef>
              <a:spcAft>
                <a:spcPts val="0"/>
              </a:spcAft>
              <a:buClrTx/>
              <a:buSzTx/>
              <a:buFont typeface="Arial" panose="020B0604020202020204"/>
              <a:buNone/>
              <a:tabLst/>
              <a:defRPr/>
            </a:pPr>
            <a:r>
              <a:rPr kumimoji="0" lang="zh-CN" alt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t>C </a:t>
            </a:r>
            <a:r>
              <a:rPr kumimoji="0" 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t>意大利要帮助塞尔维亚实现民族独立</a:t>
            </a:r>
            <a:endParaRPr kumimoji="0" lang="en-US" altLang="zh-CN" sz="2400" b="0" i="0" u="none" strike="noStrike" kern="1200" cap="none" spc="0" normalizeH="0" baseline="0" noProof="0" smtClean="0">
              <a:ln>
                <a:noFill/>
              </a:ln>
              <a:solidFill>
                <a:schemeClr val="tx1"/>
              </a:solidFill>
              <a:effectLst/>
              <a:uLnTx/>
              <a:uFillTx/>
              <a:latin typeface="华文中宋" pitchFamily="2" charset="-122"/>
              <a:ea typeface="+mn-ea"/>
              <a:cs typeface="+mn-cs"/>
            </a:endParaRPr>
          </a:p>
          <a:p>
            <a:pPr marL="171450" marR="0" lvl="0" indent="-171450" algn="l" defTabSz="685800" rtl="0" eaLnBrk="1" fontAlgn="auto" latinLnBrk="0" hangingPunct="1">
              <a:lnSpc>
                <a:spcPct val="90000"/>
              </a:lnSpc>
              <a:spcBef>
                <a:spcPct val="50000"/>
              </a:spcBef>
              <a:spcAft>
                <a:spcPts val="0"/>
              </a:spcAft>
              <a:buClrTx/>
              <a:buSzTx/>
              <a:buFont typeface="Arial" panose="020B0604020202020204"/>
              <a:buNone/>
              <a:tabLst/>
              <a:defRPr/>
            </a:pPr>
            <a:r>
              <a:rPr kumimoji="0" lang="zh-CN" alt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t>D </a:t>
            </a:r>
            <a:r>
              <a:rPr kumimoji="0" 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t>意大利的背信弃义导致了三国同盟的分裂</a:t>
            </a:r>
            <a:br>
              <a:rPr kumimoji="0" lang="zh-CN" sz="2400" b="0" i="0" u="none" strike="noStrike" kern="1200" cap="none" spc="0" normalizeH="0" baseline="0" noProof="0" smtClean="0">
                <a:ln>
                  <a:noFill/>
                </a:ln>
                <a:solidFill>
                  <a:schemeClr val="tx1"/>
                </a:solidFill>
                <a:effectLst/>
                <a:uLnTx/>
                <a:uFillTx/>
                <a:latin typeface="华文中宋" pitchFamily="2" charset="-122"/>
                <a:ea typeface="+mn-ea"/>
                <a:cs typeface="+mn-cs"/>
              </a:rPr>
            </a:br>
            <a:endParaRPr kumimoji="0" lang="zh-CN" sz="2400" b="0" i="0" u="none" strike="noStrike" kern="1200" cap="none" spc="0" normalizeH="0" baseline="0" noProof="0" dirty="0">
              <a:ln>
                <a:noFill/>
              </a:ln>
              <a:solidFill>
                <a:schemeClr val="tx1"/>
              </a:solidFill>
              <a:effectLst/>
              <a:uLnTx/>
              <a:uFillTx/>
              <a:latin typeface="华文中宋" pitchFamily="2" charset="-122"/>
              <a:ea typeface="+mn-ea"/>
              <a:cs typeface="+mn-cs"/>
            </a:endParaRPr>
          </a:p>
        </p:txBody>
      </p:sp>
      <p:sp>
        <p:nvSpPr>
          <p:cNvPr id="4" name="矩形 3"/>
          <p:cNvSpPr/>
          <p:nvPr/>
        </p:nvSpPr>
        <p:spPr>
          <a:xfrm>
            <a:off x="2094585" y="3966702"/>
            <a:ext cx="4698722" cy="769441"/>
          </a:xfrm>
          <a:prstGeom prst="rect">
            <a:avLst/>
          </a:prstGeom>
        </p:spPr>
        <p:txBody>
          <a:bodyPr wrap="none">
            <a:spAutoFit/>
          </a:bodyPr>
          <a:lstStyle/>
          <a:p>
            <a:r>
              <a:rPr kumimoji="1" lang="zh-CN" altLang="en-US" sz="4400" b="1" dirty="0" smtClean="0">
                <a:solidFill>
                  <a:srgbClr val="FF3300"/>
                </a:solidFill>
                <a:effectLst>
                  <a:outerShdw blurRad="38100" dist="38100" dir="2700000" algn="tl">
                    <a:srgbClr val="000000"/>
                  </a:outerShdw>
                </a:effectLst>
                <a:latin typeface="华文中宋" pitchFamily="2" charset="-122"/>
                <a:ea typeface="华文中宋" pitchFamily="2" charset="-122"/>
              </a:rPr>
              <a:t>国家利益高于一切</a:t>
            </a:r>
            <a:endParaRPr lang="zh-CN" altLang="en-US" sz="4400" dirty="0"/>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6000"/>
            <a:lum/>
          </a:blip>
          <a:srcRect/>
          <a:stretch>
            <a:fillRect t="-2000" b="-2000"/>
          </a:stretch>
        </a:blipFill>
        <a:effectLst/>
      </p:bgPr>
    </p:bg>
    <p:spTree>
      <p:nvGrpSpPr>
        <p:cNvPr id="1" name=""/>
        <p:cNvGrpSpPr/>
        <p:nvPr/>
      </p:nvGrpSpPr>
      <p:grpSpPr>
        <a:xfrm>
          <a:off x="0" y="0"/>
          <a:ext cx="0" cy="0"/>
          <a:chOff x="0" y="0"/>
          <a:chExt cx="0" cy="0"/>
        </a:xfrm>
      </p:grpSpPr>
      <p:sp>
        <p:nvSpPr>
          <p:cNvPr id="2" name="TextBox 1">
            <a:hlinkClick r:id="rId3" action="ppaction://hlinkfile"/>
          </p:cNvPr>
          <p:cNvSpPr txBox="1"/>
          <p:nvPr/>
        </p:nvSpPr>
        <p:spPr>
          <a:xfrm>
            <a:off x="0" y="30274"/>
            <a:ext cx="7096259" cy="523220"/>
          </a:xfrm>
          <a:prstGeom prst="rect">
            <a:avLst/>
          </a:prstGeom>
          <a:noFill/>
        </p:spPr>
        <p:txBody>
          <a:bodyPr wrap="square" rtlCol="0">
            <a:spAutoFit/>
          </a:bodyPr>
          <a:lstStyle/>
          <a:p>
            <a:r>
              <a:rPr lang="zh-CN" altLang="en-US" sz="2800" dirty="0" smtClean="0"/>
              <a:t>第一次世界大战的影响</a:t>
            </a:r>
            <a:endParaRPr lang="zh-CN" altLang="en-US" sz="2800" dirty="0"/>
          </a:p>
        </p:txBody>
      </p:sp>
      <p:sp>
        <p:nvSpPr>
          <p:cNvPr id="3" name="矩形 2"/>
          <p:cNvSpPr/>
          <p:nvPr/>
        </p:nvSpPr>
        <p:spPr>
          <a:xfrm>
            <a:off x="2461096" y="656823"/>
            <a:ext cx="4288353" cy="707886"/>
          </a:xfrm>
          <a:prstGeom prst="rect">
            <a:avLst/>
          </a:prstGeom>
          <a:noFill/>
        </p:spPr>
        <p:txBody>
          <a:bodyPr wrap="none" lIns="91440" tIns="45720" rIns="91440" bIns="45720">
            <a:spAutoFit/>
          </a:bodyPr>
          <a:lstStyle/>
          <a:p>
            <a:pPr algn="ctr"/>
            <a:r>
              <a:rPr lang="zh-CN" altLang="en-US" sz="4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战争是死神的盛宴</a:t>
            </a:r>
            <a:endParaRPr lang="zh-CN" altLang="en-US"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6" name="文本框 6"/>
          <p:cNvSpPr txBox="1"/>
          <p:nvPr/>
        </p:nvSpPr>
        <p:spPr>
          <a:xfrm>
            <a:off x="489398" y="1654935"/>
            <a:ext cx="8319752" cy="1569660"/>
          </a:xfrm>
          <a:prstGeom prst="rect">
            <a:avLst/>
          </a:prstGeom>
          <a:solidFill>
            <a:schemeClr val="accent1">
              <a:lumMod val="40000"/>
              <a:lumOff val="60000"/>
            </a:schemeClr>
          </a:solidFill>
          <a:ln w="9525">
            <a:solidFill>
              <a:schemeClr val="accent1"/>
            </a:solidFill>
          </a:ln>
        </p:spPr>
        <p:txBody>
          <a:bodyPr wrap="square">
            <a:spAutoFit/>
          </a:bodyPr>
          <a:lstStyle/>
          <a:p>
            <a:pPr indent="0"/>
            <a:r>
              <a:rPr lang="zh-CN" sz="3200" b="1">
                <a:latin typeface="Calibri" panose="020F0502020204030204" pitchFamily="34" charset="0"/>
                <a:ea typeface="宋体" panose="02010600030101010101" pitchFamily="2" charset="-122"/>
              </a:rPr>
              <a:t>历时4年多，参战国家共计30多个，牵涉人口约15亿，</a:t>
            </a:r>
            <a:r>
              <a:rPr lang="zh-CN" sz="3200" b="1">
                <a:latin typeface="Calibri" panose="020F0502020204030204" pitchFamily="34" charset="0"/>
                <a:ea typeface="宋体" panose="02010600030101010101" pitchFamily="2" charset="-122"/>
                <a:sym typeface="+mn-ea"/>
              </a:rPr>
              <a:t>超过当时世界总人口数的一半。</a:t>
            </a:r>
            <a:endParaRPr lang="zh-CN" sz="3200" b="1">
              <a:latin typeface="Calibri" panose="020F0502020204030204" pitchFamily="34" charset="0"/>
              <a:ea typeface="宋体" panose="02010600030101010101" pitchFamily="2" charset="-122"/>
            </a:endParaRPr>
          </a:p>
          <a:p>
            <a:pPr indent="0"/>
            <a:r>
              <a:rPr lang="zh-CN" sz="3200" b="1">
                <a:latin typeface="Calibri" panose="020F0502020204030204" pitchFamily="34" charset="0"/>
                <a:ea typeface="宋体" panose="02010600030101010101" pitchFamily="2" charset="-122"/>
              </a:rPr>
              <a:t>据统计，参战各国死伤人数高达</a:t>
            </a:r>
            <a:r>
              <a:rPr lang="en-US" altLang="zh-CN" sz="3200" b="1">
                <a:latin typeface="Calibri" panose="020F0502020204030204" pitchFamily="34" charset="0"/>
                <a:ea typeface="宋体" panose="02010600030101010101" pitchFamily="2" charset="-122"/>
              </a:rPr>
              <a:t>3000</a:t>
            </a:r>
            <a:r>
              <a:rPr lang="zh-CN" altLang="en-US" sz="3200" b="1">
                <a:latin typeface="Calibri" panose="020F0502020204030204" pitchFamily="34" charset="0"/>
                <a:ea typeface="宋体" panose="02010600030101010101" pitchFamily="2" charset="-122"/>
              </a:rPr>
              <a:t>多万。</a:t>
            </a:r>
            <a:endParaRPr lang="zh-CN" sz="3200" b="1">
              <a:latin typeface="Calibri" panose="020F0502020204030204" pitchFamily="34" charset="0"/>
              <a:ea typeface="宋体" panose="02010600030101010101" pitchFamily="2" charset="-122"/>
            </a:endParaRPr>
          </a:p>
        </p:txBody>
      </p:sp>
      <p:sp>
        <p:nvSpPr>
          <p:cNvPr id="7" name="矩形 6"/>
          <p:cNvSpPr>
            <a:spLocks noChangeArrowheads="1"/>
          </p:cNvSpPr>
          <p:nvPr/>
        </p:nvSpPr>
        <p:spPr bwMode="auto">
          <a:xfrm>
            <a:off x="998113" y="3689797"/>
            <a:ext cx="7179971" cy="461665"/>
          </a:xfrm>
          <a:prstGeom prst="rect">
            <a:avLst/>
          </a:prstGeom>
          <a:noFill/>
          <a:ln w="9525">
            <a:noFill/>
            <a:miter lim="800000"/>
            <a:headEnd/>
            <a:tailEnd/>
          </a:ln>
        </p:spPr>
        <p:txBody>
          <a:bodyPr wrap="square">
            <a:spAutoFit/>
          </a:bodyPr>
          <a:lstStyle/>
          <a:p>
            <a:pPr eaLnBrk="1" hangingPunct="1"/>
            <a:r>
              <a:rPr lang="en-US" altLang="zh-CN" sz="2400" b="1" dirty="0" smtClean="0">
                <a:solidFill>
                  <a:srgbClr val="FF0000"/>
                </a:solidFill>
                <a:latin typeface="楷体" pitchFamily="49" charset="-122"/>
                <a:ea typeface="楷体" pitchFamily="49" charset="-122"/>
                <a:cs typeface="宋体" pitchFamily="2" charset="-122"/>
              </a:rPr>
              <a:t>1.</a:t>
            </a:r>
            <a:r>
              <a:rPr lang="zh-CN" altLang="en-US" sz="2400" b="1" dirty="0" smtClean="0">
                <a:solidFill>
                  <a:srgbClr val="FF0000"/>
                </a:solidFill>
                <a:latin typeface="楷体" pitchFamily="49" charset="-122"/>
                <a:ea typeface="楷体" pitchFamily="49" charset="-122"/>
                <a:cs typeface="宋体" pitchFamily="2" charset="-122"/>
              </a:rPr>
              <a:t>第一次世界大战给人类带来深重灾难。</a:t>
            </a:r>
            <a:endParaRPr lang="zh-CN" altLang="en-US" sz="2400" b="1" dirty="0">
              <a:solidFill>
                <a:srgbClr val="FF0000"/>
              </a:solidFill>
              <a:latin typeface="楷体" pitchFamily="49" charset="-122"/>
              <a:ea typeface="楷体" pitchFamily="49" charset="-122"/>
              <a:cs typeface="宋体" pitchFamily="2" charset="-122"/>
            </a:endParaRPr>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9"/>
          <p:cNvSpPr>
            <a:spLocks noChangeArrowheads="1"/>
          </p:cNvSpPr>
          <p:nvPr/>
        </p:nvSpPr>
        <p:spPr bwMode="auto">
          <a:xfrm>
            <a:off x="228601" y="716545"/>
            <a:ext cx="8767763" cy="1015663"/>
          </a:xfrm>
          <a:prstGeom prst="rect">
            <a:avLst/>
          </a:prstGeom>
          <a:solidFill>
            <a:schemeClr val="bg1"/>
          </a:solidFill>
          <a:ln w="3175">
            <a:solidFill>
              <a:schemeClr val="tx1"/>
            </a:solidFill>
            <a:miter lim="800000"/>
            <a:headEnd/>
            <a:tailEnd/>
          </a:ln>
        </p:spPr>
        <p:txBody>
          <a:bodyPr>
            <a:spAutoFit/>
          </a:bodyPr>
          <a:lstStyle/>
          <a:p>
            <a:pPr eaLnBrk="1" hangingPunct="1"/>
            <a:r>
              <a:rPr lang="en-US" altLang="zh-CN" sz="2000" b="1" dirty="0">
                <a:solidFill>
                  <a:srgbClr val="0000FF"/>
                </a:solidFill>
                <a:ea typeface="楷体_GB2312" pitchFamily="49" charset="-122"/>
              </a:rPr>
              <a:t>      </a:t>
            </a:r>
            <a:r>
              <a:rPr lang="zh-CN" altLang="en-US" sz="2000" b="1" dirty="0">
                <a:ea typeface="楷体_GB2312" pitchFamily="49" charset="-122"/>
              </a:rPr>
              <a:t>第一次世界大战标志着曾在</a:t>
            </a:r>
            <a:r>
              <a:rPr lang="en-US" altLang="zh-CN" sz="2000" b="1" dirty="0">
                <a:ea typeface="楷体_GB2312" pitchFamily="49" charset="-122"/>
              </a:rPr>
              <a:t>19</a:t>
            </a:r>
            <a:r>
              <a:rPr lang="zh-CN" altLang="en-US" sz="2000" b="1" dirty="0">
                <a:ea typeface="楷体_GB2312" pitchFamily="49" charset="-122"/>
              </a:rPr>
              <a:t>世纪十分完全、十分反常地支配全球的欧洲的结束。到大战末时，欧洲的控制已明显削弱，而且正在各地受到挑战。</a:t>
            </a:r>
          </a:p>
          <a:p>
            <a:pPr algn="r" eaLnBrk="1" hangingPunct="1"/>
            <a:r>
              <a:rPr lang="zh-CN" altLang="en-US" sz="2000" b="1" dirty="0">
                <a:ea typeface="楷体_GB2312" pitchFamily="49" charset="-122"/>
              </a:rPr>
              <a:t>                              </a:t>
            </a:r>
            <a:r>
              <a:rPr lang="en-US" altLang="zh-CN" sz="2000" b="1" dirty="0">
                <a:ea typeface="楷体_GB2312" pitchFamily="49" charset="-122"/>
              </a:rPr>
              <a:t>——[</a:t>
            </a:r>
            <a:r>
              <a:rPr lang="zh-CN" altLang="en-US" sz="2000" b="1" dirty="0">
                <a:ea typeface="楷体_GB2312" pitchFamily="49" charset="-122"/>
              </a:rPr>
              <a:t>美</a:t>
            </a:r>
            <a:r>
              <a:rPr lang="en-US" altLang="zh-CN" sz="2000" b="1" dirty="0">
                <a:ea typeface="楷体_GB2312" pitchFamily="49" charset="-122"/>
              </a:rPr>
              <a:t>]</a:t>
            </a:r>
            <a:r>
              <a:rPr lang="zh-CN" altLang="en-US" sz="2000" b="1" dirty="0">
                <a:ea typeface="楷体_GB2312" pitchFamily="49" charset="-122"/>
              </a:rPr>
              <a:t>斯塔夫里阿诺斯</a:t>
            </a:r>
            <a:r>
              <a:rPr lang="en-US" altLang="zh-CN" sz="2000" b="1" dirty="0">
                <a:ea typeface="楷体_GB2312" pitchFamily="49" charset="-122"/>
              </a:rPr>
              <a:t>《</a:t>
            </a:r>
            <a:r>
              <a:rPr lang="zh-CN" altLang="en-US" sz="2000" b="1" dirty="0">
                <a:ea typeface="楷体_GB2312" pitchFamily="49" charset="-122"/>
              </a:rPr>
              <a:t>全球</a:t>
            </a:r>
            <a:r>
              <a:rPr lang="zh-CN" altLang="en-US" sz="2000" b="1" dirty="0" smtClean="0">
                <a:ea typeface="楷体_GB2312" pitchFamily="49" charset="-122"/>
              </a:rPr>
              <a:t>通史</a:t>
            </a:r>
            <a:r>
              <a:rPr lang="en-US" altLang="zh-CN" sz="2000" b="1" dirty="0" smtClean="0">
                <a:ea typeface="楷体_GB2312" pitchFamily="49" charset="-122"/>
              </a:rPr>
              <a:t>》</a:t>
            </a:r>
            <a:endParaRPr lang="zh-CN" altLang="en-US" sz="2000" b="1" dirty="0">
              <a:ea typeface="楷体_GB2312" pitchFamily="49" charset="-122"/>
            </a:endParaRPr>
          </a:p>
        </p:txBody>
      </p:sp>
      <p:sp>
        <p:nvSpPr>
          <p:cNvPr id="21507" name="矩形 2"/>
          <p:cNvSpPr>
            <a:spLocks noChangeArrowheads="1"/>
          </p:cNvSpPr>
          <p:nvPr/>
        </p:nvSpPr>
        <p:spPr bwMode="auto">
          <a:xfrm>
            <a:off x="228601" y="1983346"/>
            <a:ext cx="8686800" cy="1323439"/>
          </a:xfrm>
          <a:prstGeom prst="rect">
            <a:avLst/>
          </a:prstGeom>
          <a:noFill/>
          <a:ln w="3175">
            <a:solidFill>
              <a:schemeClr val="tx1"/>
            </a:solidFill>
            <a:miter lim="800000"/>
            <a:headEnd/>
            <a:tailEnd/>
          </a:ln>
        </p:spPr>
        <p:txBody>
          <a:bodyPr>
            <a:spAutoFit/>
          </a:bodyPr>
          <a:lstStyle/>
          <a:p>
            <a:pPr eaLnBrk="1" hangingPunct="1"/>
            <a:r>
              <a:rPr kumimoji="1" lang="zh-CN" altLang="en-US" sz="2000" b="1" dirty="0" smtClean="0">
                <a:solidFill>
                  <a:srgbClr val="1B1BD1"/>
                </a:solidFill>
                <a:latin typeface="Times New Roman" pitchFamily="18" charset="0"/>
                <a:ea typeface="楷体_GB2312" pitchFamily="49" charset="-122"/>
              </a:rPr>
              <a:t>英国</a:t>
            </a:r>
            <a:r>
              <a:rPr kumimoji="1" lang="zh-CN" altLang="en-US" sz="2000" b="1" dirty="0">
                <a:latin typeface="Times New Roman" pitchFamily="18" charset="0"/>
                <a:ea typeface="楷体_GB2312" pitchFamily="49" charset="-122"/>
              </a:rPr>
              <a:t>的对外贸易联系破坏了，使它不能像过去那样执世界之牛耳。沿着盛及而衰的下坡路跌落下去。</a:t>
            </a:r>
          </a:p>
          <a:p>
            <a:pPr eaLnBrk="1" hangingPunct="1"/>
            <a:r>
              <a:rPr kumimoji="1" lang="zh-CN" altLang="en-US" sz="2000" b="1" dirty="0" smtClean="0">
                <a:solidFill>
                  <a:srgbClr val="1B1BD1"/>
                </a:solidFill>
                <a:latin typeface="Times New Roman" pitchFamily="18" charset="0"/>
                <a:ea typeface="楷体_GB2312" pitchFamily="49" charset="-122"/>
              </a:rPr>
              <a:t>法国</a:t>
            </a:r>
            <a:r>
              <a:rPr kumimoji="1" lang="zh-CN" altLang="en-US" sz="2000" b="1" dirty="0">
                <a:latin typeface="Times New Roman" pitchFamily="18" charset="0"/>
                <a:ea typeface="楷体_GB2312" pitchFamily="49" charset="-122"/>
              </a:rPr>
              <a:t>在战争中被德军占领了经济发达的</a:t>
            </a:r>
            <a:r>
              <a:rPr kumimoji="1" lang="en-US" altLang="zh-CN" sz="2000" b="1" dirty="0">
                <a:latin typeface="Times New Roman" pitchFamily="18" charset="0"/>
                <a:ea typeface="楷体_GB2312" pitchFamily="49" charset="-122"/>
              </a:rPr>
              <a:t>10</a:t>
            </a:r>
            <a:r>
              <a:rPr kumimoji="1" lang="zh-CN" altLang="en-US" sz="2000" b="1" dirty="0">
                <a:latin typeface="Times New Roman" pitchFamily="18" charset="0"/>
                <a:ea typeface="楷体_GB2312" pitchFamily="49" charset="-122"/>
              </a:rPr>
              <a:t>个省，工农业生产损失严重。</a:t>
            </a:r>
          </a:p>
          <a:p>
            <a:pPr eaLnBrk="1" hangingPunct="1"/>
            <a:r>
              <a:rPr kumimoji="1" lang="zh-CN" altLang="en-US" sz="2000" b="1" dirty="0">
                <a:solidFill>
                  <a:srgbClr val="1B1BD1"/>
                </a:solidFill>
                <a:latin typeface="Times New Roman" pitchFamily="18" charset="0"/>
                <a:ea typeface="楷体_GB2312" pitchFamily="49" charset="-122"/>
              </a:rPr>
              <a:t>德国</a:t>
            </a:r>
            <a:r>
              <a:rPr kumimoji="1" lang="zh-CN" altLang="en-US" sz="2000" b="1" dirty="0">
                <a:latin typeface="Times New Roman" pitchFamily="18" charset="0"/>
                <a:ea typeface="楷体_GB2312" pitchFamily="49" charset="-122"/>
              </a:rPr>
              <a:t>战败，受到的削弱比英法更甚，并且陷入经济困境。</a:t>
            </a:r>
            <a:endParaRPr lang="zh-CN" altLang="en-US" sz="2000" dirty="0">
              <a:ea typeface="楷体_GB2312" pitchFamily="49" charset="-122"/>
            </a:endParaRPr>
          </a:p>
        </p:txBody>
      </p:sp>
      <p:sp>
        <p:nvSpPr>
          <p:cNvPr id="4" name="矩形 3"/>
          <p:cNvSpPr>
            <a:spLocks noChangeArrowheads="1"/>
          </p:cNvSpPr>
          <p:nvPr/>
        </p:nvSpPr>
        <p:spPr bwMode="auto">
          <a:xfrm>
            <a:off x="304800" y="3818586"/>
            <a:ext cx="8458200" cy="830997"/>
          </a:xfrm>
          <a:prstGeom prst="rect">
            <a:avLst/>
          </a:prstGeom>
          <a:noFill/>
          <a:ln w="9525">
            <a:noFill/>
            <a:miter lim="800000"/>
            <a:headEnd/>
            <a:tailEnd/>
          </a:ln>
        </p:spPr>
        <p:txBody>
          <a:bodyPr>
            <a:spAutoFit/>
          </a:bodyPr>
          <a:lstStyle/>
          <a:p>
            <a:pPr eaLnBrk="1" hangingPunct="1"/>
            <a:r>
              <a:rPr lang="en-US" altLang="zh-CN" sz="2400" b="1" dirty="0" smtClean="0">
                <a:solidFill>
                  <a:srgbClr val="FF0000"/>
                </a:solidFill>
                <a:latin typeface="楷体" pitchFamily="49" charset="-122"/>
                <a:ea typeface="楷体" pitchFamily="49" charset="-122"/>
                <a:cs typeface="宋体" pitchFamily="2" charset="-122"/>
              </a:rPr>
              <a:t>2.</a:t>
            </a:r>
            <a:r>
              <a:rPr lang="zh-CN" altLang="en-US" sz="2400" b="1" dirty="0" smtClean="0">
                <a:solidFill>
                  <a:srgbClr val="FF0000"/>
                </a:solidFill>
                <a:latin typeface="楷体" pitchFamily="49" charset="-122"/>
                <a:ea typeface="楷体" pitchFamily="49" charset="-122"/>
                <a:cs typeface="宋体" pitchFamily="2" charset="-122"/>
              </a:rPr>
              <a:t>第一次世界大战</a:t>
            </a:r>
            <a:r>
              <a:rPr lang="zh-CN" altLang="en-US" sz="2400" b="1" dirty="0">
                <a:solidFill>
                  <a:srgbClr val="FF0000"/>
                </a:solidFill>
                <a:latin typeface="楷体" pitchFamily="49" charset="-122"/>
                <a:ea typeface="楷体" pitchFamily="49" charset="-122"/>
                <a:cs typeface="宋体" pitchFamily="2" charset="-122"/>
              </a:rPr>
              <a:t>大大削弱了欧洲的力量，从根本上动摇了欧洲的世界优势地位。</a:t>
            </a:r>
          </a:p>
        </p:txBody>
      </p:sp>
      <p:sp>
        <p:nvSpPr>
          <p:cNvPr id="5" name="TextBox 4">
            <a:hlinkClick r:id="rId2" action="ppaction://hlinkfile"/>
          </p:cNvPr>
          <p:cNvSpPr txBox="1"/>
          <p:nvPr/>
        </p:nvSpPr>
        <p:spPr>
          <a:xfrm>
            <a:off x="0" y="30274"/>
            <a:ext cx="7096259" cy="523220"/>
          </a:xfrm>
          <a:prstGeom prst="rect">
            <a:avLst/>
          </a:prstGeom>
          <a:noFill/>
        </p:spPr>
        <p:txBody>
          <a:bodyPr wrap="square" rtlCol="0">
            <a:spAutoFit/>
          </a:bodyPr>
          <a:lstStyle/>
          <a:p>
            <a:r>
              <a:rPr lang="zh-CN" altLang="en-US" sz="2800" dirty="0" smtClean="0"/>
              <a:t>第一次世界大战的影响</a:t>
            </a:r>
            <a:endParaRPr lang="zh-CN" altLang="en-US" sz="2800"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500" fill="hold"/>
                                        <p:tgtEl>
                                          <p:spTgt spid="21506"/>
                                        </p:tgtEl>
                                        <p:attrNameLst>
                                          <p:attrName>ppt_x</p:attrName>
                                        </p:attrNameLst>
                                      </p:cBhvr>
                                      <p:tavLst>
                                        <p:tav tm="0">
                                          <p:val>
                                            <p:strVal val="#ppt_x"/>
                                          </p:val>
                                        </p:tav>
                                        <p:tav tm="100000">
                                          <p:val>
                                            <p:strVal val="#ppt_x"/>
                                          </p:val>
                                        </p:tav>
                                      </p:tavLst>
                                    </p:anim>
                                    <p:anim calcmode="lin" valueType="num">
                                      <p:cBhvr additive="base">
                                        <p:cTn id="8" dur="500" fill="hold"/>
                                        <p:tgtEl>
                                          <p:spTgt spid="2150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507"/>
                                        </p:tgtEl>
                                        <p:attrNameLst>
                                          <p:attrName>style.visibility</p:attrName>
                                        </p:attrNameLst>
                                      </p:cBhvr>
                                      <p:to>
                                        <p:strVal val="visible"/>
                                      </p:to>
                                    </p:set>
                                    <p:anim calcmode="lin" valueType="num">
                                      <p:cBhvr additive="base">
                                        <p:cTn id="13" dur="500" fill="hold"/>
                                        <p:tgtEl>
                                          <p:spTgt spid="21507"/>
                                        </p:tgtEl>
                                        <p:attrNameLst>
                                          <p:attrName>ppt_x</p:attrName>
                                        </p:attrNameLst>
                                      </p:cBhvr>
                                      <p:tavLst>
                                        <p:tav tm="0">
                                          <p:val>
                                            <p:strVal val="#ppt_x"/>
                                          </p:val>
                                        </p:tav>
                                        <p:tav tm="100000">
                                          <p:val>
                                            <p:strVal val="#ppt_x"/>
                                          </p:val>
                                        </p:tav>
                                      </p:tavLst>
                                    </p:anim>
                                    <p:anim calcmode="lin" valueType="num">
                                      <p:cBhvr additive="base">
                                        <p:cTn id="14" dur="500" fill="hold"/>
                                        <p:tgtEl>
                                          <p:spTgt spid="2150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p:bldP spid="21507" grpId="0" animBg="1"/>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152400" y="2022848"/>
            <a:ext cx="8839200" cy="1815882"/>
          </a:xfrm>
          <a:prstGeom prst="rect">
            <a:avLst/>
          </a:prstGeom>
          <a:noFill/>
          <a:ln w="3175">
            <a:noFill/>
            <a:miter lim="800000"/>
            <a:headEnd/>
            <a:tailEnd/>
          </a:ln>
        </p:spPr>
        <p:txBody>
          <a:bodyPr>
            <a:spAutoFit/>
          </a:bodyPr>
          <a:lstStyle/>
          <a:p>
            <a:pPr eaLnBrk="1" hangingPunct="1">
              <a:lnSpc>
                <a:spcPct val="112000"/>
              </a:lnSpc>
            </a:pPr>
            <a:r>
              <a:rPr lang="en-US" altLang="zh-CN" sz="2000" b="1" dirty="0">
                <a:solidFill>
                  <a:srgbClr val="0000FF"/>
                </a:solidFill>
                <a:ea typeface="楷体_GB2312" pitchFamily="49" charset="-122"/>
              </a:rPr>
              <a:t>   </a:t>
            </a:r>
            <a:r>
              <a:rPr lang="zh-CN" altLang="en-US" sz="2000" b="1" dirty="0">
                <a:ea typeface="楷体_GB2312" pitchFamily="49" charset="-122"/>
              </a:rPr>
              <a:t>这场战争既是一个结局，也是一个开端。世界上</a:t>
            </a:r>
            <a:r>
              <a:rPr lang="zh-CN" altLang="en-US" sz="2000" b="1" dirty="0">
                <a:solidFill>
                  <a:srgbClr val="1B1BD1"/>
                </a:solidFill>
                <a:ea typeface="楷体_GB2312" pitchFamily="49" charset="-122"/>
              </a:rPr>
              <a:t>较蒙昧的人们</a:t>
            </a:r>
            <a:r>
              <a:rPr lang="zh-CN" altLang="en-US" sz="2000" b="1" dirty="0">
                <a:ea typeface="楷体_GB2312" pitchFamily="49" charset="-122"/>
              </a:rPr>
              <a:t>决不再仅仅占据他们以前所占据的地方。在他们所占据的地方，迟早将出现独立的中国、自治的印度、代议制的埃及、非洲人的、而不仅仅是供他人进行商业剥削的非洲。  </a:t>
            </a:r>
            <a:r>
              <a:rPr lang="en-US" altLang="zh-CN" sz="2000" b="1" dirty="0">
                <a:ea typeface="楷体_GB2312" pitchFamily="49" charset="-122"/>
              </a:rPr>
              <a:t> </a:t>
            </a:r>
            <a:r>
              <a:rPr lang="zh-CN" altLang="en-US" sz="2000" b="1" dirty="0">
                <a:ea typeface="楷体_GB2312" pitchFamily="49" charset="-122"/>
              </a:rPr>
              <a:t> </a:t>
            </a:r>
            <a:endParaRPr lang="en-US" altLang="zh-CN" sz="2000" b="1" dirty="0" smtClean="0">
              <a:ea typeface="楷体_GB2312" pitchFamily="49" charset="-122"/>
            </a:endParaRPr>
          </a:p>
          <a:p>
            <a:pPr algn="r" eaLnBrk="1" hangingPunct="1">
              <a:lnSpc>
                <a:spcPct val="112000"/>
              </a:lnSpc>
            </a:pPr>
            <a:r>
              <a:rPr lang="en-US" altLang="zh-CN" sz="2000" b="1" dirty="0" smtClean="0">
                <a:ea typeface="楷体_GB2312" pitchFamily="49" charset="-122"/>
              </a:rPr>
              <a:t>——</a:t>
            </a:r>
            <a:r>
              <a:rPr lang="zh-CN" altLang="en-US" sz="2000" b="1" dirty="0">
                <a:ea typeface="楷体_GB2312" pitchFamily="49" charset="-122"/>
              </a:rPr>
              <a:t>基尔生</a:t>
            </a:r>
            <a:r>
              <a:rPr lang="en-US" altLang="zh-CN" sz="2000" b="1" dirty="0">
                <a:ea typeface="楷体_GB2312" pitchFamily="49" charset="-122"/>
              </a:rPr>
              <a:t>《</a:t>
            </a:r>
            <a:r>
              <a:rPr lang="zh-CN" altLang="en-US" sz="2000" b="1" dirty="0">
                <a:ea typeface="楷体_GB2312" pitchFamily="49" charset="-122"/>
              </a:rPr>
              <a:t>变化世界中美国的困境</a:t>
            </a:r>
            <a:r>
              <a:rPr lang="en-US" altLang="zh-CN" sz="2000" b="1" dirty="0">
                <a:ea typeface="楷体_GB2312" pitchFamily="49" charset="-122"/>
              </a:rPr>
              <a:t>》</a:t>
            </a:r>
          </a:p>
        </p:txBody>
      </p:sp>
      <p:sp>
        <p:nvSpPr>
          <p:cNvPr id="8" name="Rectangle 2"/>
          <p:cNvSpPr>
            <a:spLocks noChangeArrowheads="1"/>
          </p:cNvSpPr>
          <p:nvPr/>
        </p:nvSpPr>
        <p:spPr bwMode="auto">
          <a:xfrm>
            <a:off x="152400" y="607075"/>
            <a:ext cx="8763000" cy="1015663"/>
          </a:xfrm>
          <a:prstGeom prst="rect">
            <a:avLst/>
          </a:prstGeom>
          <a:noFill/>
          <a:ln w="3175">
            <a:noFill/>
            <a:miter lim="800000"/>
            <a:headEnd/>
            <a:tailEnd/>
          </a:ln>
        </p:spPr>
        <p:txBody>
          <a:bodyPr>
            <a:spAutoFit/>
          </a:bodyPr>
          <a:lstStyle/>
          <a:p>
            <a:pPr eaLnBrk="1" hangingPunct="1"/>
            <a:r>
              <a:rPr kumimoji="1" lang="en-US" altLang="zh-CN" sz="2000" dirty="0">
                <a:solidFill>
                  <a:srgbClr val="F8F8F8"/>
                </a:solidFill>
                <a:latin typeface="Times New Roman" pitchFamily="18" charset="0"/>
              </a:rPr>
              <a:t>    </a:t>
            </a:r>
            <a:r>
              <a:rPr kumimoji="1" lang="zh-CN" altLang="en-US" sz="2000" b="1" dirty="0">
                <a:solidFill>
                  <a:srgbClr val="1B1BD1"/>
                </a:solidFill>
                <a:latin typeface="Times New Roman" pitchFamily="18" charset="0"/>
                <a:ea typeface="楷体_GB2312" pitchFamily="49" charset="-122"/>
              </a:rPr>
              <a:t>美国</a:t>
            </a:r>
            <a:r>
              <a:rPr kumimoji="1" lang="zh-CN" altLang="en-US" sz="2000" b="1" dirty="0">
                <a:latin typeface="Times New Roman" pitchFamily="18" charset="0"/>
                <a:ea typeface="楷体_GB2312" pitchFamily="49" charset="-122"/>
              </a:rPr>
              <a:t>获得百年难逢的发财良机。大战结束时，全世界进出口总额减少了</a:t>
            </a:r>
            <a:r>
              <a:rPr kumimoji="1" lang="en-US" altLang="zh-CN" sz="2000" b="1" dirty="0">
                <a:latin typeface="Times New Roman" pitchFamily="18" charset="0"/>
                <a:ea typeface="楷体_GB2312" pitchFamily="49" charset="-122"/>
              </a:rPr>
              <a:t>40%</a:t>
            </a:r>
            <a:r>
              <a:rPr kumimoji="1" lang="zh-CN" altLang="en-US" sz="2000" b="1" dirty="0">
                <a:latin typeface="Times New Roman" pitchFamily="18" charset="0"/>
                <a:ea typeface="楷体_GB2312" pitchFamily="49" charset="-122"/>
              </a:rPr>
              <a:t>，而美国的进出口贸易却猛烈扩大</a:t>
            </a:r>
            <a:r>
              <a:rPr kumimoji="1" lang="en-US" altLang="zh-CN" sz="2000" b="1" dirty="0">
                <a:latin typeface="Times New Roman" pitchFamily="18" charset="0"/>
                <a:ea typeface="楷体_GB2312" pitchFamily="49" charset="-122"/>
              </a:rPr>
              <a:t>••••••</a:t>
            </a:r>
            <a:r>
              <a:rPr kumimoji="1" lang="zh-CN" altLang="en-US" sz="2000" b="1" dirty="0">
                <a:latin typeface="Times New Roman" pitchFamily="18" charset="0"/>
                <a:ea typeface="楷体_GB2312" pitchFamily="49" charset="-122"/>
              </a:rPr>
              <a:t>到</a:t>
            </a:r>
            <a:r>
              <a:rPr kumimoji="1" lang="en-US" altLang="zh-CN" sz="2000" b="1" dirty="0">
                <a:latin typeface="Times New Roman" pitchFamily="18" charset="0"/>
                <a:ea typeface="楷体_GB2312" pitchFamily="49" charset="-122"/>
              </a:rPr>
              <a:t>1919</a:t>
            </a:r>
            <a:r>
              <a:rPr kumimoji="1" lang="zh-CN" altLang="en-US" sz="2000" b="1" dirty="0">
                <a:latin typeface="Times New Roman" pitchFamily="18" charset="0"/>
                <a:ea typeface="楷体_GB2312" pitchFamily="49" charset="-122"/>
              </a:rPr>
              <a:t>年，协约国欠美国债务约</a:t>
            </a:r>
            <a:r>
              <a:rPr kumimoji="1" lang="en-US" altLang="zh-CN" sz="2000" b="1" dirty="0">
                <a:latin typeface="Times New Roman" pitchFamily="18" charset="0"/>
                <a:ea typeface="楷体_GB2312" pitchFamily="49" charset="-122"/>
              </a:rPr>
              <a:t>100</a:t>
            </a:r>
            <a:r>
              <a:rPr kumimoji="1" lang="zh-CN" altLang="en-US" sz="2000" b="1" dirty="0">
                <a:latin typeface="Times New Roman" pitchFamily="18" charset="0"/>
                <a:ea typeface="楷体_GB2312" pitchFamily="49" charset="-122"/>
              </a:rPr>
              <a:t>亿美元。世界黄金储备的</a:t>
            </a:r>
            <a:r>
              <a:rPr kumimoji="1" lang="en-US" altLang="zh-CN" sz="2000" b="1" dirty="0">
                <a:latin typeface="Times New Roman" pitchFamily="18" charset="0"/>
                <a:ea typeface="楷体_GB2312" pitchFamily="49" charset="-122"/>
              </a:rPr>
              <a:t>40%</a:t>
            </a:r>
            <a:r>
              <a:rPr kumimoji="1" lang="zh-CN" altLang="en-US" sz="2000" b="1" dirty="0">
                <a:latin typeface="Times New Roman" pitchFamily="18" charset="0"/>
                <a:ea typeface="楷体_GB2312" pitchFamily="49" charset="-122"/>
              </a:rPr>
              <a:t>在美国手中。</a:t>
            </a:r>
            <a:endParaRPr lang="zh-CN" altLang="en-US" sz="2000" b="1" dirty="0">
              <a:solidFill>
                <a:srgbClr val="000000"/>
              </a:solidFill>
              <a:ea typeface="楷体_GB2312" pitchFamily="49" charset="-122"/>
            </a:endParaRPr>
          </a:p>
        </p:txBody>
      </p:sp>
      <p:sp>
        <p:nvSpPr>
          <p:cNvPr id="22533" name="矩形 8"/>
          <p:cNvSpPr>
            <a:spLocks noChangeArrowheads="1"/>
          </p:cNvSpPr>
          <p:nvPr/>
        </p:nvSpPr>
        <p:spPr bwMode="auto">
          <a:xfrm>
            <a:off x="228600" y="1622738"/>
            <a:ext cx="8077200" cy="400110"/>
          </a:xfrm>
          <a:prstGeom prst="rect">
            <a:avLst/>
          </a:prstGeom>
          <a:noFill/>
          <a:ln w="3175">
            <a:noFill/>
            <a:miter lim="800000"/>
            <a:headEnd/>
            <a:tailEnd/>
          </a:ln>
        </p:spPr>
        <p:txBody>
          <a:bodyPr>
            <a:spAutoFit/>
          </a:bodyPr>
          <a:lstStyle/>
          <a:p>
            <a:pPr eaLnBrk="1" hangingPunct="1"/>
            <a:r>
              <a:rPr lang="zh-CN" altLang="en-US" sz="2000" b="1" dirty="0">
                <a:solidFill>
                  <a:schemeClr val="tx2"/>
                </a:solidFill>
                <a:latin typeface="Times New Roman" pitchFamily="18" charset="0"/>
                <a:ea typeface="楷体_GB2312" pitchFamily="49" charset="-122"/>
              </a:rPr>
              <a:t>  </a:t>
            </a:r>
            <a:r>
              <a:rPr lang="zh-CN" altLang="en-US" sz="2000" b="1" dirty="0">
                <a:solidFill>
                  <a:srgbClr val="1B1BD1"/>
                </a:solidFill>
                <a:latin typeface="Times New Roman" pitchFamily="18" charset="0"/>
                <a:ea typeface="楷体_GB2312" pitchFamily="49" charset="-122"/>
              </a:rPr>
              <a:t>沙皇俄国</a:t>
            </a:r>
            <a:r>
              <a:rPr lang="zh-CN" altLang="en-US" sz="2000" b="1" dirty="0">
                <a:solidFill>
                  <a:schemeClr val="tx2"/>
                </a:solidFill>
                <a:latin typeface="Times New Roman" pitchFamily="18" charset="0"/>
                <a:ea typeface="楷体_GB2312" pitchFamily="49" charset="-122"/>
              </a:rPr>
              <a:t>永远从帝国主义列强的名单中勾销了。</a:t>
            </a:r>
            <a:endParaRPr lang="zh-CN" altLang="en-US" sz="2000" dirty="0"/>
          </a:p>
        </p:txBody>
      </p:sp>
      <p:sp>
        <p:nvSpPr>
          <p:cNvPr id="6" name="矩形 5"/>
          <p:cNvSpPr>
            <a:spLocks noChangeArrowheads="1"/>
          </p:cNvSpPr>
          <p:nvPr/>
        </p:nvSpPr>
        <p:spPr bwMode="auto">
          <a:xfrm>
            <a:off x="152400" y="3838730"/>
            <a:ext cx="8763000" cy="1015663"/>
          </a:xfrm>
          <a:prstGeom prst="rect">
            <a:avLst/>
          </a:prstGeom>
          <a:noFill/>
          <a:ln w="9525">
            <a:noFill/>
            <a:miter lim="800000"/>
            <a:headEnd/>
            <a:tailEnd/>
          </a:ln>
        </p:spPr>
        <p:txBody>
          <a:bodyPr>
            <a:spAutoFit/>
          </a:bodyPr>
          <a:lstStyle/>
          <a:p>
            <a:pPr eaLnBrk="1" hangingPunct="1"/>
            <a:r>
              <a:rPr lang="en-US" altLang="zh-CN" sz="2000" b="1" dirty="0" smtClean="0">
                <a:solidFill>
                  <a:srgbClr val="FF0000"/>
                </a:solidFill>
                <a:latin typeface="楷体" pitchFamily="49" charset="-122"/>
                <a:ea typeface="楷体" pitchFamily="49" charset="-122"/>
                <a:cs typeface="宋体" pitchFamily="2" charset="-122"/>
              </a:rPr>
              <a:t>3.</a:t>
            </a:r>
            <a:r>
              <a:rPr lang="zh-CN" altLang="en-US" sz="2000" b="1" dirty="0" smtClean="0">
                <a:solidFill>
                  <a:srgbClr val="FF0000"/>
                </a:solidFill>
                <a:latin typeface="楷体" pitchFamily="49" charset="-122"/>
                <a:ea typeface="楷体" pitchFamily="49" charset="-122"/>
                <a:cs typeface="宋体" pitchFamily="2" charset="-122"/>
              </a:rPr>
              <a:t>美国</a:t>
            </a:r>
            <a:r>
              <a:rPr lang="zh-CN" altLang="en-US" sz="2000" b="1" dirty="0">
                <a:solidFill>
                  <a:srgbClr val="FF0000"/>
                </a:solidFill>
                <a:latin typeface="楷体" pitchFamily="49" charset="-122"/>
                <a:ea typeface="楷体" pitchFamily="49" charset="-122"/>
                <a:cs typeface="宋体" pitchFamily="2" charset="-122"/>
              </a:rPr>
              <a:t>和俄国开始崛起</a:t>
            </a:r>
            <a:r>
              <a:rPr lang="zh-CN" altLang="en-US" sz="2000" b="1" dirty="0" smtClean="0">
                <a:solidFill>
                  <a:srgbClr val="FF0000"/>
                </a:solidFill>
                <a:latin typeface="楷体" pitchFamily="49" charset="-122"/>
                <a:ea typeface="楷体" pitchFamily="49" charset="-122"/>
                <a:cs typeface="宋体" pitchFamily="2" charset="-122"/>
              </a:rPr>
              <a:t>；</a:t>
            </a:r>
            <a:endParaRPr lang="en-US" altLang="zh-CN" sz="2000" b="1" dirty="0" smtClean="0">
              <a:solidFill>
                <a:srgbClr val="FF0000"/>
              </a:solidFill>
              <a:latin typeface="楷体" pitchFamily="49" charset="-122"/>
              <a:ea typeface="楷体" pitchFamily="49" charset="-122"/>
              <a:cs typeface="宋体" pitchFamily="2" charset="-122"/>
            </a:endParaRPr>
          </a:p>
          <a:p>
            <a:pPr eaLnBrk="1" hangingPunct="1"/>
            <a:r>
              <a:rPr lang="en-US" altLang="zh-CN" sz="2000" b="1" dirty="0" smtClean="0">
                <a:solidFill>
                  <a:srgbClr val="FF0000"/>
                </a:solidFill>
                <a:latin typeface="楷体" pitchFamily="49" charset="-122"/>
                <a:ea typeface="楷体" pitchFamily="49" charset="-122"/>
                <a:cs typeface="宋体" pitchFamily="2" charset="-122"/>
              </a:rPr>
              <a:t>4.</a:t>
            </a:r>
            <a:r>
              <a:rPr lang="zh-CN" altLang="en-US" sz="2000" b="1" dirty="0" smtClean="0">
                <a:solidFill>
                  <a:srgbClr val="FF0000"/>
                </a:solidFill>
                <a:latin typeface="楷体" pitchFamily="49" charset="-122"/>
                <a:ea typeface="楷体" pitchFamily="49" charset="-122"/>
                <a:cs typeface="宋体" pitchFamily="2" charset="-122"/>
              </a:rPr>
              <a:t>削弱</a:t>
            </a:r>
            <a:r>
              <a:rPr lang="zh-CN" altLang="en-US" sz="2000" b="1" dirty="0">
                <a:solidFill>
                  <a:srgbClr val="FF0000"/>
                </a:solidFill>
                <a:latin typeface="楷体" pitchFamily="49" charset="-122"/>
                <a:ea typeface="楷体" pitchFamily="49" charset="-122"/>
                <a:cs typeface="宋体" pitchFamily="2" charset="-122"/>
              </a:rPr>
              <a:t>了帝国主义的殖民力量，进一步促进了殖民地半殖民地国家的民族觉醒。</a:t>
            </a:r>
          </a:p>
        </p:txBody>
      </p:sp>
      <p:sp>
        <p:nvSpPr>
          <p:cNvPr id="7" name="TextBox 6">
            <a:hlinkClick r:id="rId2" action="ppaction://hlinkfile"/>
          </p:cNvPr>
          <p:cNvSpPr txBox="1"/>
          <p:nvPr/>
        </p:nvSpPr>
        <p:spPr>
          <a:xfrm>
            <a:off x="0" y="30274"/>
            <a:ext cx="7096259" cy="523220"/>
          </a:xfrm>
          <a:prstGeom prst="rect">
            <a:avLst/>
          </a:prstGeom>
          <a:noFill/>
        </p:spPr>
        <p:txBody>
          <a:bodyPr wrap="square" rtlCol="0">
            <a:spAutoFit/>
          </a:bodyPr>
          <a:lstStyle/>
          <a:p>
            <a:r>
              <a:rPr lang="zh-CN" altLang="en-US" sz="2800" dirty="0" smtClean="0"/>
              <a:t>第一次世界大战的影响</a:t>
            </a:r>
            <a:endParaRPr lang="zh-CN" altLang="en-US" sz="2800"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2555876" y="844154"/>
            <a:ext cx="5184775" cy="377428"/>
          </a:xfrm>
          <a:prstGeom prst="rect">
            <a:avLst/>
          </a:prstGeom>
          <a:solidFill>
            <a:srgbClr val="3366FF"/>
          </a:solidFill>
          <a:ln w="9525">
            <a:noFill/>
            <a:miter lim="800000"/>
            <a:headEnd/>
            <a:tailEnd/>
          </a:ln>
        </p:spPr>
        <p:txBody>
          <a:bodyPr wrap="none" anchor="ctr"/>
          <a:lstStyle/>
          <a:p>
            <a:pPr algn="ctr" eaLnBrk="1" hangingPunct="1"/>
            <a:r>
              <a:rPr lang="zh-CN" altLang="en-US" sz="2800" b="1">
                <a:solidFill>
                  <a:schemeClr val="bg1"/>
                </a:solidFill>
                <a:latin typeface="宋体" pitchFamily="2" charset="-122"/>
              </a:rPr>
              <a:t>资本主义经济政治发展不平衡</a:t>
            </a:r>
          </a:p>
        </p:txBody>
      </p:sp>
      <p:sp>
        <p:nvSpPr>
          <p:cNvPr id="37891" name="Rectangle 3"/>
          <p:cNvSpPr>
            <a:spLocks noChangeArrowheads="1"/>
          </p:cNvSpPr>
          <p:nvPr/>
        </p:nvSpPr>
        <p:spPr bwMode="auto">
          <a:xfrm>
            <a:off x="2700339" y="1653778"/>
            <a:ext cx="3889375" cy="442913"/>
          </a:xfrm>
          <a:prstGeom prst="rect">
            <a:avLst/>
          </a:prstGeom>
          <a:solidFill>
            <a:srgbClr val="3366FF"/>
          </a:solidFill>
          <a:ln w="9525">
            <a:noFill/>
            <a:miter lim="800000"/>
            <a:headEnd/>
            <a:tailEnd/>
          </a:ln>
        </p:spPr>
        <p:txBody>
          <a:bodyPr wrap="none" anchor="ctr"/>
          <a:lstStyle/>
          <a:p>
            <a:pPr algn="ctr" eaLnBrk="1" hangingPunct="1"/>
            <a:r>
              <a:rPr lang="zh-CN" altLang="en-US" sz="2800" b="1">
                <a:solidFill>
                  <a:schemeClr val="bg1"/>
                </a:solidFill>
                <a:latin typeface="宋体" pitchFamily="2" charset="-122"/>
              </a:rPr>
              <a:t>帝国主义列强争夺霸权</a:t>
            </a:r>
          </a:p>
        </p:txBody>
      </p:sp>
      <p:sp>
        <p:nvSpPr>
          <p:cNvPr id="37892" name="Rectangle 4"/>
          <p:cNvSpPr>
            <a:spLocks noChangeArrowheads="1"/>
          </p:cNvSpPr>
          <p:nvPr/>
        </p:nvSpPr>
        <p:spPr bwMode="auto">
          <a:xfrm>
            <a:off x="3348039" y="2787253"/>
            <a:ext cx="2808287" cy="442913"/>
          </a:xfrm>
          <a:prstGeom prst="rect">
            <a:avLst/>
          </a:prstGeom>
          <a:solidFill>
            <a:srgbClr val="3366FF"/>
          </a:solidFill>
          <a:ln w="9525">
            <a:noFill/>
            <a:miter lim="800000"/>
            <a:headEnd/>
            <a:tailEnd/>
          </a:ln>
        </p:spPr>
        <p:txBody>
          <a:bodyPr wrap="none" anchor="ctr"/>
          <a:lstStyle/>
          <a:p>
            <a:pPr algn="ctr" eaLnBrk="1" hangingPunct="1"/>
            <a:r>
              <a:rPr lang="zh-CN" altLang="en-US" sz="2800" b="1">
                <a:solidFill>
                  <a:schemeClr val="bg1"/>
                </a:solidFill>
                <a:latin typeface="宋体" pitchFamily="2" charset="-122"/>
              </a:rPr>
              <a:t>第一次世界大战</a:t>
            </a:r>
          </a:p>
        </p:txBody>
      </p:sp>
      <p:sp>
        <p:nvSpPr>
          <p:cNvPr id="37893" name="Rectangle 5"/>
          <p:cNvSpPr>
            <a:spLocks noChangeArrowheads="1"/>
          </p:cNvSpPr>
          <p:nvPr/>
        </p:nvSpPr>
        <p:spPr bwMode="auto">
          <a:xfrm>
            <a:off x="179388" y="2733675"/>
            <a:ext cx="2520950" cy="486966"/>
          </a:xfrm>
          <a:prstGeom prst="rect">
            <a:avLst/>
          </a:prstGeom>
          <a:solidFill>
            <a:srgbClr val="3366FF"/>
          </a:solidFill>
          <a:ln w="9525">
            <a:noFill/>
            <a:miter lim="800000"/>
            <a:headEnd/>
            <a:tailEnd/>
          </a:ln>
        </p:spPr>
        <p:txBody>
          <a:bodyPr wrap="none" anchor="ctr"/>
          <a:lstStyle/>
          <a:p>
            <a:pPr algn="ctr" eaLnBrk="1" hangingPunct="1"/>
            <a:r>
              <a:rPr lang="zh-CN" altLang="en-US" sz="2800" b="1">
                <a:solidFill>
                  <a:schemeClr val="bg1"/>
                </a:solidFill>
                <a:latin typeface="宋体" pitchFamily="2" charset="-122"/>
              </a:rPr>
              <a:t>萨拉热窝事件</a:t>
            </a:r>
          </a:p>
        </p:txBody>
      </p:sp>
      <p:sp>
        <p:nvSpPr>
          <p:cNvPr id="37894" name="Rectangle 6"/>
          <p:cNvSpPr>
            <a:spLocks noChangeArrowheads="1"/>
          </p:cNvSpPr>
          <p:nvPr/>
        </p:nvSpPr>
        <p:spPr bwMode="auto">
          <a:xfrm>
            <a:off x="250825" y="1600200"/>
            <a:ext cx="1728788" cy="486966"/>
          </a:xfrm>
          <a:prstGeom prst="rect">
            <a:avLst/>
          </a:prstGeom>
          <a:solidFill>
            <a:srgbClr val="3366FF"/>
          </a:solidFill>
          <a:ln w="9525">
            <a:noFill/>
            <a:miter lim="800000"/>
            <a:headEnd/>
            <a:tailEnd/>
          </a:ln>
        </p:spPr>
        <p:txBody>
          <a:bodyPr wrap="none" anchor="ctr"/>
          <a:lstStyle/>
          <a:p>
            <a:pPr algn="ctr" eaLnBrk="1" hangingPunct="1"/>
            <a:r>
              <a:rPr lang="zh-CN" altLang="en-US" sz="2800" b="1">
                <a:solidFill>
                  <a:schemeClr val="bg1"/>
                </a:solidFill>
                <a:latin typeface="宋体" pitchFamily="2" charset="-122"/>
              </a:rPr>
              <a:t>三国同盟</a:t>
            </a:r>
          </a:p>
        </p:txBody>
      </p:sp>
      <p:sp>
        <p:nvSpPr>
          <p:cNvPr id="37895" name="Rectangle 7"/>
          <p:cNvSpPr>
            <a:spLocks noChangeArrowheads="1"/>
          </p:cNvSpPr>
          <p:nvPr/>
        </p:nvSpPr>
        <p:spPr bwMode="auto">
          <a:xfrm>
            <a:off x="7308851" y="1600200"/>
            <a:ext cx="1584325" cy="540544"/>
          </a:xfrm>
          <a:prstGeom prst="rect">
            <a:avLst/>
          </a:prstGeom>
          <a:solidFill>
            <a:srgbClr val="3366FF"/>
          </a:solidFill>
          <a:ln w="9525">
            <a:noFill/>
            <a:miter lim="800000"/>
            <a:headEnd/>
            <a:tailEnd/>
          </a:ln>
        </p:spPr>
        <p:txBody>
          <a:bodyPr wrap="none" anchor="ctr"/>
          <a:lstStyle/>
          <a:p>
            <a:pPr algn="ctr" eaLnBrk="1" hangingPunct="1"/>
            <a:r>
              <a:rPr lang="zh-CN" altLang="en-US" sz="2800" b="1">
                <a:solidFill>
                  <a:schemeClr val="bg1"/>
                </a:solidFill>
                <a:latin typeface="宋体" pitchFamily="2" charset="-122"/>
              </a:rPr>
              <a:t>三国协约</a:t>
            </a:r>
          </a:p>
        </p:txBody>
      </p:sp>
      <p:sp>
        <p:nvSpPr>
          <p:cNvPr id="37896" name="Rectangle 8"/>
          <p:cNvSpPr>
            <a:spLocks noChangeArrowheads="1"/>
          </p:cNvSpPr>
          <p:nvPr/>
        </p:nvSpPr>
        <p:spPr bwMode="auto">
          <a:xfrm>
            <a:off x="6804026" y="2733675"/>
            <a:ext cx="2232025" cy="540544"/>
          </a:xfrm>
          <a:prstGeom prst="rect">
            <a:avLst/>
          </a:prstGeom>
          <a:solidFill>
            <a:srgbClr val="3366FF"/>
          </a:solidFill>
          <a:ln w="9525">
            <a:noFill/>
            <a:miter lim="800000"/>
            <a:headEnd/>
            <a:tailEnd/>
          </a:ln>
        </p:spPr>
        <p:txBody>
          <a:bodyPr wrap="none" anchor="ctr"/>
          <a:lstStyle/>
          <a:p>
            <a:pPr algn="ctr" eaLnBrk="1" hangingPunct="1"/>
            <a:r>
              <a:rPr lang="zh-CN" altLang="en-US" sz="2800" b="1">
                <a:solidFill>
                  <a:schemeClr val="bg1"/>
                </a:solidFill>
                <a:latin typeface="宋体" pitchFamily="2" charset="-122"/>
              </a:rPr>
              <a:t>凡尔登战役</a:t>
            </a:r>
          </a:p>
        </p:txBody>
      </p:sp>
      <p:sp>
        <p:nvSpPr>
          <p:cNvPr id="37897" name="Rectangle 9"/>
          <p:cNvSpPr>
            <a:spLocks noChangeArrowheads="1"/>
          </p:cNvSpPr>
          <p:nvPr/>
        </p:nvSpPr>
        <p:spPr bwMode="auto">
          <a:xfrm>
            <a:off x="3276601" y="3759994"/>
            <a:ext cx="2951163" cy="432197"/>
          </a:xfrm>
          <a:prstGeom prst="rect">
            <a:avLst/>
          </a:prstGeom>
          <a:solidFill>
            <a:srgbClr val="3366FF"/>
          </a:solidFill>
          <a:ln w="9525">
            <a:noFill/>
            <a:miter lim="800000"/>
            <a:headEnd/>
            <a:tailEnd/>
          </a:ln>
        </p:spPr>
        <p:txBody>
          <a:bodyPr wrap="none" anchor="ctr"/>
          <a:lstStyle/>
          <a:p>
            <a:pPr algn="ctr" eaLnBrk="1" hangingPunct="1"/>
            <a:r>
              <a:rPr lang="zh-CN" altLang="en-US" sz="2800" b="1">
                <a:solidFill>
                  <a:schemeClr val="bg1"/>
                </a:solidFill>
                <a:latin typeface="宋体" pitchFamily="2" charset="-122"/>
              </a:rPr>
              <a:t>人类的灾难</a:t>
            </a:r>
          </a:p>
        </p:txBody>
      </p:sp>
      <p:sp>
        <p:nvSpPr>
          <p:cNvPr id="37898" name="Line 10"/>
          <p:cNvSpPr>
            <a:spLocks noChangeShapeType="1"/>
          </p:cNvSpPr>
          <p:nvPr/>
        </p:nvSpPr>
        <p:spPr bwMode="auto">
          <a:xfrm>
            <a:off x="2051050" y="1869281"/>
            <a:ext cx="576263" cy="0"/>
          </a:xfrm>
          <a:prstGeom prst="line">
            <a:avLst/>
          </a:prstGeom>
          <a:noFill/>
          <a:ln w="38100">
            <a:solidFill>
              <a:srgbClr val="0000FF"/>
            </a:solidFill>
            <a:round/>
            <a:headEnd type="triangle" w="med" len="med"/>
            <a:tailEnd/>
          </a:ln>
        </p:spPr>
        <p:txBody>
          <a:bodyPr wrap="none" anchor="ctr"/>
          <a:lstStyle/>
          <a:p>
            <a:endParaRPr lang="zh-CN" altLang="en-US"/>
          </a:p>
        </p:txBody>
      </p:sp>
      <p:sp>
        <p:nvSpPr>
          <p:cNvPr id="37899" name="Line 11"/>
          <p:cNvSpPr>
            <a:spLocks noChangeShapeType="1"/>
          </p:cNvSpPr>
          <p:nvPr/>
        </p:nvSpPr>
        <p:spPr bwMode="auto">
          <a:xfrm flipH="1">
            <a:off x="6659563" y="1869281"/>
            <a:ext cx="649287" cy="1191"/>
          </a:xfrm>
          <a:prstGeom prst="line">
            <a:avLst/>
          </a:prstGeom>
          <a:noFill/>
          <a:ln w="38100">
            <a:solidFill>
              <a:srgbClr val="0000FF"/>
            </a:solidFill>
            <a:round/>
            <a:headEnd type="triangle" w="med" len="med"/>
            <a:tailEnd/>
          </a:ln>
        </p:spPr>
        <p:txBody>
          <a:bodyPr wrap="none" anchor="ctr"/>
          <a:lstStyle/>
          <a:p>
            <a:endParaRPr lang="zh-CN" altLang="en-US"/>
          </a:p>
        </p:txBody>
      </p:sp>
      <p:sp>
        <p:nvSpPr>
          <p:cNvPr id="37900" name="Line 12"/>
          <p:cNvSpPr>
            <a:spLocks noChangeShapeType="1"/>
          </p:cNvSpPr>
          <p:nvPr/>
        </p:nvSpPr>
        <p:spPr bwMode="auto">
          <a:xfrm>
            <a:off x="2627313" y="3003948"/>
            <a:ext cx="628650" cy="1190"/>
          </a:xfrm>
          <a:prstGeom prst="line">
            <a:avLst/>
          </a:prstGeom>
          <a:noFill/>
          <a:ln w="38100">
            <a:solidFill>
              <a:srgbClr val="0000FF"/>
            </a:solidFill>
            <a:round/>
            <a:headEnd/>
            <a:tailEnd type="stealth" w="lg" len="lg"/>
          </a:ln>
        </p:spPr>
        <p:txBody>
          <a:bodyPr wrap="none" anchor="ctr"/>
          <a:lstStyle/>
          <a:p>
            <a:endParaRPr lang="zh-CN" altLang="en-US"/>
          </a:p>
        </p:txBody>
      </p:sp>
      <p:sp>
        <p:nvSpPr>
          <p:cNvPr id="37901" name="Line 13"/>
          <p:cNvSpPr>
            <a:spLocks noChangeShapeType="1"/>
          </p:cNvSpPr>
          <p:nvPr/>
        </p:nvSpPr>
        <p:spPr bwMode="auto">
          <a:xfrm>
            <a:off x="6156326" y="3003948"/>
            <a:ext cx="563563" cy="1190"/>
          </a:xfrm>
          <a:prstGeom prst="line">
            <a:avLst/>
          </a:prstGeom>
          <a:noFill/>
          <a:ln w="38100">
            <a:solidFill>
              <a:srgbClr val="0000FF"/>
            </a:solidFill>
            <a:prstDash val="sysDot"/>
            <a:round/>
            <a:headEnd/>
            <a:tailEnd/>
          </a:ln>
        </p:spPr>
        <p:txBody>
          <a:bodyPr wrap="none" anchor="ctr"/>
          <a:lstStyle/>
          <a:p>
            <a:endParaRPr lang="zh-CN" altLang="en-US"/>
          </a:p>
        </p:txBody>
      </p:sp>
      <p:sp>
        <p:nvSpPr>
          <p:cNvPr id="37902" name="AutoShape 14"/>
          <p:cNvSpPr>
            <a:spLocks noChangeArrowheads="1"/>
          </p:cNvSpPr>
          <p:nvPr/>
        </p:nvSpPr>
        <p:spPr bwMode="auto">
          <a:xfrm>
            <a:off x="4500563" y="1275160"/>
            <a:ext cx="315912" cy="323850"/>
          </a:xfrm>
          <a:prstGeom prst="downArrow">
            <a:avLst>
              <a:gd name="adj1" fmla="val 50000"/>
              <a:gd name="adj2" fmla="val 34171"/>
            </a:avLst>
          </a:prstGeom>
          <a:solidFill>
            <a:srgbClr val="FF0000"/>
          </a:solidFill>
          <a:ln w="9525">
            <a:solidFill>
              <a:schemeClr val="tx1"/>
            </a:solidFill>
            <a:miter lim="800000"/>
            <a:headEnd/>
            <a:tailEnd/>
          </a:ln>
        </p:spPr>
        <p:txBody>
          <a:bodyPr wrap="none" anchor="ctr"/>
          <a:lstStyle/>
          <a:p>
            <a:pPr eaLnBrk="1" hangingPunct="1"/>
            <a:endParaRPr lang="zh-CN" altLang="en-US"/>
          </a:p>
        </p:txBody>
      </p:sp>
      <p:sp>
        <p:nvSpPr>
          <p:cNvPr id="37903" name="AutoShape 15"/>
          <p:cNvSpPr>
            <a:spLocks noChangeArrowheads="1"/>
          </p:cNvSpPr>
          <p:nvPr/>
        </p:nvSpPr>
        <p:spPr bwMode="auto">
          <a:xfrm>
            <a:off x="4500563" y="3327797"/>
            <a:ext cx="315912" cy="432197"/>
          </a:xfrm>
          <a:prstGeom prst="downArrow">
            <a:avLst>
              <a:gd name="adj1" fmla="val 50000"/>
              <a:gd name="adj2" fmla="val 45603"/>
            </a:avLst>
          </a:prstGeom>
          <a:solidFill>
            <a:srgbClr val="FF0000"/>
          </a:solidFill>
          <a:ln w="9525">
            <a:solidFill>
              <a:schemeClr val="tx1"/>
            </a:solidFill>
            <a:miter lim="800000"/>
            <a:headEnd/>
            <a:tailEnd/>
          </a:ln>
        </p:spPr>
        <p:txBody>
          <a:bodyPr wrap="none" anchor="ctr"/>
          <a:lstStyle/>
          <a:p>
            <a:pPr eaLnBrk="1" hangingPunct="1"/>
            <a:endParaRPr lang="zh-CN" altLang="en-US"/>
          </a:p>
        </p:txBody>
      </p:sp>
      <p:sp>
        <p:nvSpPr>
          <p:cNvPr id="37904" name="AutoShape 16"/>
          <p:cNvSpPr>
            <a:spLocks noChangeArrowheads="1"/>
          </p:cNvSpPr>
          <p:nvPr/>
        </p:nvSpPr>
        <p:spPr bwMode="auto">
          <a:xfrm>
            <a:off x="4500564" y="2193132"/>
            <a:ext cx="314325" cy="431006"/>
          </a:xfrm>
          <a:prstGeom prst="downArrow">
            <a:avLst>
              <a:gd name="adj1" fmla="val 50000"/>
              <a:gd name="adj2" fmla="val 45707"/>
            </a:avLst>
          </a:prstGeom>
          <a:solidFill>
            <a:srgbClr val="FF0000"/>
          </a:solidFill>
          <a:ln w="9525">
            <a:solidFill>
              <a:schemeClr val="tx1"/>
            </a:solidFill>
            <a:miter lim="800000"/>
            <a:headEnd/>
            <a:tailEnd/>
          </a:ln>
        </p:spPr>
        <p:txBody>
          <a:bodyPr wrap="none" anchor="ctr"/>
          <a:lstStyle/>
          <a:p>
            <a:pPr eaLnBrk="1" hangingPunct="1"/>
            <a:endParaRPr lang="zh-CN" altLang="en-US"/>
          </a:p>
        </p:txBody>
      </p:sp>
      <p:sp>
        <p:nvSpPr>
          <p:cNvPr id="18" name="矩形 17"/>
          <p:cNvSpPr/>
          <p:nvPr/>
        </p:nvSpPr>
        <p:spPr>
          <a:xfrm>
            <a:off x="228600" y="464344"/>
            <a:ext cx="3417923" cy="523220"/>
          </a:xfrm>
          <a:prstGeom prst="rect">
            <a:avLst/>
          </a:prstGeom>
          <a:solidFill>
            <a:schemeClr val="accent1">
              <a:lumMod val="75000"/>
            </a:schemeClr>
          </a:solidFill>
        </p:spPr>
        <p:txBody>
          <a:bodyPr wrap="none">
            <a:spAutoFit/>
          </a:bodyPr>
          <a:lstStyle/>
          <a:p>
            <a:pPr eaLnBrk="1" hangingPunct="1">
              <a:defRPr/>
            </a:pPr>
            <a:r>
              <a:rPr lang="zh-CN" altLang="en-US" sz="2800" b="1" dirty="0">
                <a:latin typeface="宋体" panose="02010600030101010101" pitchFamily="2" charset="-122"/>
              </a:rPr>
              <a:t>归纳总结</a:t>
            </a:r>
            <a:r>
              <a:rPr lang="en-US" altLang="zh-CN" sz="2800" b="1" dirty="0">
                <a:latin typeface="宋体" panose="02010600030101010101" pitchFamily="2" charset="-122"/>
              </a:rPr>
              <a:t>·</a:t>
            </a:r>
            <a:r>
              <a:rPr lang="zh-CN" altLang="en-US" sz="2800" b="1" dirty="0">
                <a:latin typeface="宋体" panose="02010600030101010101" pitchFamily="2" charset="-122"/>
              </a:rPr>
              <a:t>整体感知</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7902"/>
                                        </p:tgtEl>
                                        <p:attrNameLst>
                                          <p:attrName>style.visibility</p:attrName>
                                        </p:attrNameLst>
                                      </p:cBhvr>
                                      <p:to>
                                        <p:strVal val="visible"/>
                                      </p:to>
                                    </p:set>
                                    <p:animEffect transition="in" filter="box(in)">
                                      <p:cBhvr>
                                        <p:cTn id="11" dur="500"/>
                                        <p:tgtEl>
                                          <p:spTgt spid="3790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7891"/>
                                        </p:tgtEl>
                                        <p:attrNameLst>
                                          <p:attrName>style.visibility</p:attrName>
                                        </p:attrNameLst>
                                      </p:cBhvr>
                                      <p:to>
                                        <p:strVal val="visible"/>
                                      </p:to>
                                    </p:set>
                                    <p:animEffect transition="in" filter="blinds(horizontal)">
                                      <p:cBhvr>
                                        <p:cTn id="16" dur="500"/>
                                        <p:tgtEl>
                                          <p:spTgt spid="37891"/>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7894"/>
                                        </p:tgtEl>
                                        <p:attrNameLst>
                                          <p:attrName>style.visibility</p:attrName>
                                        </p:attrNameLst>
                                      </p:cBhvr>
                                      <p:to>
                                        <p:strVal val="visible"/>
                                      </p:to>
                                    </p:set>
                                    <p:animEffect transition="in" filter="box(in)">
                                      <p:cBhvr>
                                        <p:cTn id="21" dur="500"/>
                                        <p:tgtEl>
                                          <p:spTgt spid="37894"/>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37895"/>
                                        </p:tgtEl>
                                        <p:attrNameLst>
                                          <p:attrName>style.visibility</p:attrName>
                                        </p:attrNameLst>
                                      </p:cBhvr>
                                      <p:to>
                                        <p:strVal val="visible"/>
                                      </p:to>
                                    </p:set>
                                    <p:animEffect transition="in" filter="box(in)">
                                      <p:cBhvr>
                                        <p:cTn id="24" dur="500"/>
                                        <p:tgtEl>
                                          <p:spTgt spid="37895"/>
                                        </p:tgtEl>
                                      </p:cBhvr>
                                    </p:animEffect>
                                  </p:childTnLst>
                                </p:cTn>
                              </p:par>
                              <p:par>
                                <p:cTn id="25" presetID="4" presetClass="entr" presetSubtype="16" fill="hold" grpId="0" nodeType="withEffect">
                                  <p:stCondLst>
                                    <p:cond delay="0"/>
                                  </p:stCondLst>
                                  <p:childTnLst>
                                    <p:set>
                                      <p:cBhvr>
                                        <p:cTn id="26" dur="1" fill="hold">
                                          <p:stCondLst>
                                            <p:cond delay="0"/>
                                          </p:stCondLst>
                                        </p:cTn>
                                        <p:tgtEl>
                                          <p:spTgt spid="37899"/>
                                        </p:tgtEl>
                                        <p:attrNameLst>
                                          <p:attrName>style.visibility</p:attrName>
                                        </p:attrNameLst>
                                      </p:cBhvr>
                                      <p:to>
                                        <p:strVal val="visible"/>
                                      </p:to>
                                    </p:set>
                                    <p:animEffect transition="in" filter="box(in)">
                                      <p:cBhvr>
                                        <p:cTn id="27" dur="500"/>
                                        <p:tgtEl>
                                          <p:spTgt spid="37899"/>
                                        </p:tgtEl>
                                      </p:cBhvr>
                                    </p:animEffect>
                                  </p:childTnLst>
                                </p:cTn>
                              </p:par>
                              <p:par>
                                <p:cTn id="28" presetID="4" presetClass="entr" presetSubtype="16" fill="hold" grpId="0" nodeType="withEffect">
                                  <p:stCondLst>
                                    <p:cond delay="0"/>
                                  </p:stCondLst>
                                  <p:childTnLst>
                                    <p:set>
                                      <p:cBhvr>
                                        <p:cTn id="29" dur="1" fill="hold">
                                          <p:stCondLst>
                                            <p:cond delay="0"/>
                                          </p:stCondLst>
                                        </p:cTn>
                                        <p:tgtEl>
                                          <p:spTgt spid="37898"/>
                                        </p:tgtEl>
                                        <p:attrNameLst>
                                          <p:attrName>style.visibility</p:attrName>
                                        </p:attrNameLst>
                                      </p:cBhvr>
                                      <p:to>
                                        <p:strVal val="visible"/>
                                      </p:to>
                                    </p:set>
                                    <p:animEffect transition="in" filter="box(in)">
                                      <p:cBhvr>
                                        <p:cTn id="30" dur="500"/>
                                        <p:tgtEl>
                                          <p:spTgt spid="3789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4" presetClass="entr" presetSubtype="16" fill="hold" grpId="0" nodeType="clickEffect">
                                  <p:stCondLst>
                                    <p:cond delay="0"/>
                                  </p:stCondLst>
                                  <p:childTnLst>
                                    <p:set>
                                      <p:cBhvr>
                                        <p:cTn id="34" dur="1" fill="hold">
                                          <p:stCondLst>
                                            <p:cond delay="0"/>
                                          </p:stCondLst>
                                        </p:cTn>
                                        <p:tgtEl>
                                          <p:spTgt spid="37904"/>
                                        </p:tgtEl>
                                        <p:attrNameLst>
                                          <p:attrName>style.visibility</p:attrName>
                                        </p:attrNameLst>
                                      </p:cBhvr>
                                      <p:to>
                                        <p:strVal val="visible"/>
                                      </p:to>
                                    </p:set>
                                    <p:animEffect transition="in" filter="box(in)">
                                      <p:cBhvr>
                                        <p:cTn id="35" dur="500"/>
                                        <p:tgtEl>
                                          <p:spTgt spid="37904"/>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37892"/>
                                        </p:tgtEl>
                                        <p:attrNameLst>
                                          <p:attrName>style.visibility</p:attrName>
                                        </p:attrNameLst>
                                      </p:cBhvr>
                                      <p:to>
                                        <p:strVal val="visible"/>
                                      </p:to>
                                    </p:set>
                                    <p:animEffect transition="in" filter="blinds(horizontal)">
                                      <p:cBhvr>
                                        <p:cTn id="40" dur="500"/>
                                        <p:tgtEl>
                                          <p:spTgt spid="37892"/>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37900"/>
                                        </p:tgtEl>
                                        <p:attrNameLst>
                                          <p:attrName>style.visibility</p:attrName>
                                        </p:attrNameLst>
                                      </p:cBhvr>
                                      <p:to>
                                        <p:strVal val="visible"/>
                                      </p:to>
                                    </p:set>
                                    <p:animEffect transition="in" filter="box(in)">
                                      <p:cBhvr>
                                        <p:cTn id="45" dur="500"/>
                                        <p:tgtEl>
                                          <p:spTgt spid="37900"/>
                                        </p:tgtEl>
                                      </p:cBhvr>
                                    </p:animEffect>
                                  </p:childTnLst>
                                </p:cTn>
                              </p:par>
                              <p:par>
                                <p:cTn id="46" presetID="4" presetClass="entr" presetSubtype="16" fill="hold" grpId="0" nodeType="withEffect">
                                  <p:stCondLst>
                                    <p:cond delay="0"/>
                                  </p:stCondLst>
                                  <p:childTnLst>
                                    <p:set>
                                      <p:cBhvr>
                                        <p:cTn id="47" dur="1" fill="hold">
                                          <p:stCondLst>
                                            <p:cond delay="0"/>
                                          </p:stCondLst>
                                        </p:cTn>
                                        <p:tgtEl>
                                          <p:spTgt spid="37893"/>
                                        </p:tgtEl>
                                        <p:attrNameLst>
                                          <p:attrName>style.visibility</p:attrName>
                                        </p:attrNameLst>
                                      </p:cBhvr>
                                      <p:to>
                                        <p:strVal val="visible"/>
                                      </p:to>
                                    </p:set>
                                    <p:animEffect transition="in" filter="box(in)">
                                      <p:cBhvr>
                                        <p:cTn id="48" dur="500"/>
                                        <p:tgtEl>
                                          <p:spTgt spid="37893"/>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4" presetClass="entr" presetSubtype="16" fill="hold" grpId="0" nodeType="clickEffect">
                                  <p:stCondLst>
                                    <p:cond delay="0"/>
                                  </p:stCondLst>
                                  <p:childTnLst>
                                    <p:set>
                                      <p:cBhvr>
                                        <p:cTn id="52" dur="1" fill="hold">
                                          <p:stCondLst>
                                            <p:cond delay="0"/>
                                          </p:stCondLst>
                                        </p:cTn>
                                        <p:tgtEl>
                                          <p:spTgt spid="37901"/>
                                        </p:tgtEl>
                                        <p:attrNameLst>
                                          <p:attrName>style.visibility</p:attrName>
                                        </p:attrNameLst>
                                      </p:cBhvr>
                                      <p:to>
                                        <p:strVal val="visible"/>
                                      </p:to>
                                    </p:set>
                                    <p:animEffect transition="in" filter="box(in)">
                                      <p:cBhvr>
                                        <p:cTn id="53" dur="500"/>
                                        <p:tgtEl>
                                          <p:spTgt spid="37901"/>
                                        </p:tgtEl>
                                      </p:cBhvr>
                                    </p:animEffect>
                                  </p:childTnLst>
                                </p:cTn>
                              </p:par>
                              <p:par>
                                <p:cTn id="54" presetID="4" presetClass="entr" presetSubtype="16" fill="hold" grpId="0" nodeType="withEffect">
                                  <p:stCondLst>
                                    <p:cond delay="0"/>
                                  </p:stCondLst>
                                  <p:childTnLst>
                                    <p:set>
                                      <p:cBhvr>
                                        <p:cTn id="55" dur="1" fill="hold">
                                          <p:stCondLst>
                                            <p:cond delay="0"/>
                                          </p:stCondLst>
                                        </p:cTn>
                                        <p:tgtEl>
                                          <p:spTgt spid="37896"/>
                                        </p:tgtEl>
                                        <p:attrNameLst>
                                          <p:attrName>style.visibility</p:attrName>
                                        </p:attrNameLst>
                                      </p:cBhvr>
                                      <p:to>
                                        <p:strVal val="visible"/>
                                      </p:to>
                                    </p:set>
                                    <p:animEffect transition="in" filter="box(in)">
                                      <p:cBhvr>
                                        <p:cTn id="56" dur="500"/>
                                        <p:tgtEl>
                                          <p:spTgt spid="37896"/>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37903"/>
                                        </p:tgtEl>
                                        <p:attrNameLst>
                                          <p:attrName>style.visibility</p:attrName>
                                        </p:attrNameLst>
                                      </p:cBhvr>
                                      <p:to>
                                        <p:strVal val="visible"/>
                                      </p:to>
                                    </p:set>
                                    <p:animEffect transition="in" filter="blinds(horizontal)">
                                      <p:cBhvr>
                                        <p:cTn id="61" dur="500"/>
                                        <p:tgtEl>
                                          <p:spTgt spid="37903"/>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37897"/>
                                        </p:tgtEl>
                                        <p:attrNameLst>
                                          <p:attrName>style.visibility</p:attrName>
                                        </p:attrNameLst>
                                      </p:cBhvr>
                                      <p:to>
                                        <p:strVal val="visible"/>
                                      </p:to>
                                    </p:set>
                                    <p:animEffect transition="in" filter="blinds(horizontal)">
                                      <p:cBhvr>
                                        <p:cTn id="64" dur="500"/>
                                        <p:tgtEl>
                                          <p:spTgt spid="378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nimBg="1"/>
      <p:bldP spid="37891" grpId="0" animBg="1" autoUpdateAnimBg="0"/>
      <p:bldP spid="37892" grpId="0" animBg="1" autoUpdateAnimBg="0"/>
      <p:bldP spid="37893" grpId="0" animBg="1" autoUpdateAnimBg="0"/>
      <p:bldP spid="37894" grpId="0" animBg="1" autoUpdateAnimBg="0"/>
      <p:bldP spid="37895" grpId="0" animBg="1" autoUpdateAnimBg="0"/>
      <p:bldP spid="37896" grpId="0" animBg="1" autoUpdateAnimBg="0"/>
      <p:bldP spid="37897" grpId="0" animBg="1" autoUpdateAnimBg="0"/>
      <p:bldP spid="37898" grpId="0" animBg="1"/>
      <p:bldP spid="37899" grpId="0" animBg="1"/>
      <p:bldP spid="37900" grpId="0" animBg="1"/>
      <p:bldP spid="37901" grpId="0" animBg="1"/>
      <p:bldP spid="37902" grpId="0" animBg="1"/>
      <p:bldP spid="37903" grpId="0" animBg="1"/>
      <p:bldP spid="3790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7426" y="188821"/>
            <a:ext cx="1841679" cy="369332"/>
          </a:xfrm>
          <a:prstGeom prst="rect">
            <a:avLst/>
          </a:prstGeom>
          <a:noFill/>
        </p:spPr>
        <p:txBody>
          <a:bodyPr wrap="square" rtlCol="0">
            <a:spAutoFit/>
          </a:bodyPr>
          <a:lstStyle/>
          <a:p>
            <a:r>
              <a:rPr lang="zh-CN" altLang="en-US" dirty="0" smtClean="0"/>
              <a:t>大家来找茬</a:t>
            </a:r>
            <a:endParaRPr lang="zh-CN" altLang="en-US" dirty="0"/>
          </a:p>
        </p:txBody>
      </p:sp>
      <p:sp>
        <p:nvSpPr>
          <p:cNvPr id="3" name="矩形 2"/>
          <p:cNvSpPr/>
          <p:nvPr/>
        </p:nvSpPr>
        <p:spPr>
          <a:xfrm>
            <a:off x="2009105" y="34933"/>
            <a:ext cx="1620957" cy="523220"/>
          </a:xfrm>
          <a:prstGeom prst="rect">
            <a:avLst/>
          </a:prstGeom>
          <a:noFill/>
        </p:spPr>
        <p:txBody>
          <a:bodyPr wrap="none" lIns="91440" tIns="45720" rIns="91440" bIns="45720">
            <a:spAutoFit/>
          </a:bodyPr>
          <a:lstStyle/>
          <a:p>
            <a:pPr algn="ctr"/>
            <a:r>
              <a:rPr lang="zh-CN" altLang="en-US" sz="28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华文行楷" pitchFamily="2" charset="-122"/>
                <a:ea typeface="华文行楷" pitchFamily="2" charset="-122"/>
              </a:rPr>
              <a:t>火眼金睛</a:t>
            </a:r>
            <a:endParaRPr lang="zh-CN" altLang="en-US" sz="2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华文行楷" pitchFamily="2" charset="-122"/>
              <a:ea typeface="华文行楷" pitchFamily="2" charset="-122"/>
            </a:endParaRPr>
          </a:p>
        </p:txBody>
      </p:sp>
      <p:sp>
        <p:nvSpPr>
          <p:cNvPr id="4" name="TextBox 3"/>
          <p:cNvSpPr txBox="1"/>
          <p:nvPr/>
        </p:nvSpPr>
        <p:spPr>
          <a:xfrm>
            <a:off x="167426" y="721217"/>
            <a:ext cx="8223160" cy="4093428"/>
          </a:xfrm>
          <a:prstGeom prst="rect">
            <a:avLst/>
          </a:prstGeom>
          <a:noFill/>
        </p:spPr>
        <p:txBody>
          <a:bodyPr wrap="square" rtlCol="0">
            <a:spAutoFit/>
          </a:bodyPr>
          <a:lstStyle/>
          <a:p>
            <a:r>
              <a:rPr lang="en-US" altLang="zh-CN" sz="2000" dirty="0" smtClean="0"/>
              <a:t>1.</a:t>
            </a:r>
            <a:r>
              <a:rPr lang="zh-CN" altLang="en-US" sz="2000" dirty="0" smtClean="0"/>
              <a:t>第一次世界大战时期形成了以德国为中心的三国协约和以英国为中心的三国同盟</a:t>
            </a:r>
            <a:endParaRPr lang="en-US" altLang="zh-CN" sz="2000" dirty="0" smtClean="0"/>
          </a:p>
          <a:p>
            <a:r>
              <a:rPr lang="en-US" altLang="zh-CN" sz="2000" dirty="0" smtClean="0"/>
              <a:t>2.</a:t>
            </a:r>
            <a:r>
              <a:rPr lang="zh-CN" altLang="en-US" sz="2000" dirty="0" smtClean="0"/>
              <a:t>第一次世界大战的导火索是发生在</a:t>
            </a:r>
            <a:r>
              <a:rPr lang="en-US" altLang="zh-CN" sz="2000" dirty="0" smtClean="0"/>
              <a:t>1914</a:t>
            </a:r>
            <a:r>
              <a:rPr lang="zh-CN" altLang="en-US" sz="2000" dirty="0" smtClean="0"/>
              <a:t>年</a:t>
            </a:r>
            <a:r>
              <a:rPr lang="en-US" altLang="zh-CN" sz="2000" dirty="0" smtClean="0"/>
              <a:t>7</a:t>
            </a:r>
            <a:r>
              <a:rPr lang="zh-CN" altLang="en-US" sz="2000" dirty="0" smtClean="0"/>
              <a:t>月</a:t>
            </a:r>
            <a:r>
              <a:rPr lang="en-US" altLang="zh-CN" sz="2000" dirty="0" smtClean="0"/>
              <a:t>28</a:t>
            </a:r>
            <a:r>
              <a:rPr lang="zh-CN" altLang="en-US" sz="2000" dirty="0" smtClean="0"/>
              <a:t>日的萨拉热窝事件</a:t>
            </a:r>
            <a:endParaRPr lang="en-US" altLang="zh-CN" sz="2000" dirty="0" smtClean="0"/>
          </a:p>
          <a:p>
            <a:r>
              <a:rPr lang="en-US" altLang="zh-CN" sz="2000" dirty="0" smtClean="0"/>
              <a:t>3.1914</a:t>
            </a:r>
            <a:r>
              <a:rPr lang="zh-CN" altLang="en-US" sz="2000" dirty="0" smtClean="0"/>
              <a:t>年</a:t>
            </a:r>
            <a:r>
              <a:rPr lang="en-US" altLang="zh-CN" sz="2000" dirty="0" smtClean="0"/>
              <a:t>7</a:t>
            </a:r>
            <a:r>
              <a:rPr lang="zh-CN" altLang="en-US" sz="2000" dirty="0" smtClean="0"/>
              <a:t>月</a:t>
            </a:r>
            <a:r>
              <a:rPr lang="en-US" altLang="zh-CN" sz="2000" dirty="0" smtClean="0"/>
              <a:t>28</a:t>
            </a:r>
            <a:r>
              <a:rPr lang="zh-CN" altLang="en-US" sz="2000" dirty="0" smtClean="0"/>
              <a:t>日，奥匈帝国在俄国的支持下，向塞尔维亚宣战，标志着第一次世界大战的爆发</a:t>
            </a:r>
            <a:endParaRPr lang="en-US" altLang="zh-CN" sz="2000" dirty="0" smtClean="0"/>
          </a:p>
          <a:p>
            <a:r>
              <a:rPr lang="zh-CN" altLang="en-US" sz="2000" dirty="0" smtClean="0"/>
              <a:t>第一次世界大战最初集中在亚洲，后来逐渐扩大到欧洲战场</a:t>
            </a:r>
            <a:endParaRPr lang="en-US" altLang="zh-CN" sz="2000" dirty="0" smtClean="0"/>
          </a:p>
          <a:p>
            <a:r>
              <a:rPr lang="en-US" altLang="zh-CN" sz="2000" dirty="0" smtClean="0"/>
              <a:t>4.</a:t>
            </a:r>
            <a:r>
              <a:rPr lang="zh-CN" altLang="en-US" sz="2000" dirty="0" smtClean="0"/>
              <a:t>由于死亡人数太多，凡尔登战役有“绞肉机”之称，法国遭遇失败，战争发生转折</a:t>
            </a:r>
            <a:endParaRPr lang="en-US" altLang="zh-CN" sz="2000" dirty="0" smtClean="0"/>
          </a:p>
          <a:p>
            <a:r>
              <a:rPr lang="en-US" altLang="zh-CN" sz="2000" dirty="0" smtClean="0"/>
              <a:t>5.</a:t>
            </a:r>
            <a:r>
              <a:rPr lang="zh-CN" altLang="en-US" sz="2000" dirty="0" smtClean="0"/>
              <a:t>第一次世界大战的性质是一场帝国主义战争</a:t>
            </a:r>
            <a:endParaRPr lang="en-US" altLang="zh-CN" sz="2000" dirty="0" smtClean="0"/>
          </a:p>
          <a:p>
            <a:r>
              <a:rPr lang="en-US" altLang="zh-CN" sz="2000" dirty="0" smtClean="0"/>
              <a:t>6.</a:t>
            </a:r>
            <a:r>
              <a:rPr lang="zh-CN" altLang="en-US" sz="2000" dirty="0" smtClean="0"/>
              <a:t>意大利为了维护自身利益，与同盟国达成秘密协议，参加同盟国一方作战</a:t>
            </a:r>
            <a:endParaRPr lang="en-US" altLang="zh-CN" sz="2000" dirty="0" smtClean="0"/>
          </a:p>
          <a:p>
            <a:r>
              <a:rPr lang="en-US" altLang="zh-CN" sz="2000" dirty="0" smtClean="0"/>
              <a:t>7.</a:t>
            </a:r>
            <a:r>
              <a:rPr lang="zh-CN" altLang="en-US" sz="2000" dirty="0" smtClean="0"/>
              <a:t>第一次世界大战大大削弱了欧洲的力量，从根本上动摇了欧洲的优势地位</a:t>
            </a:r>
            <a:endParaRPr lang="en-US" altLang="zh-CN" sz="2000" dirty="0" smtClean="0"/>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ChangeArrowheads="1"/>
          </p:cNvSpPr>
          <p:nvPr/>
        </p:nvSpPr>
        <p:spPr bwMode="auto">
          <a:xfrm>
            <a:off x="211089" y="521594"/>
            <a:ext cx="8398437" cy="415498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dirty="0" smtClean="0"/>
              <a:t> 1.</a:t>
            </a:r>
            <a:r>
              <a:rPr lang="zh-CN" altLang="en-US" sz="2400" dirty="0" smtClean="0"/>
              <a:t>（</a:t>
            </a:r>
            <a:r>
              <a:rPr lang="en-US" sz="2400" dirty="0" smtClean="0"/>
              <a:t>2018</a:t>
            </a:r>
            <a:r>
              <a:rPr lang="en-US" altLang="zh-CN" sz="2400" dirty="0" smtClean="0"/>
              <a:t>·</a:t>
            </a:r>
            <a:r>
              <a:rPr lang="zh-CN" altLang="en-US" sz="2400" dirty="0" smtClean="0"/>
              <a:t>四川雅安</a:t>
            </a:r>
            <a:r>
              <a:rPr lang="en-US" altLang="zh-CN" sz="2400" dirty="0" smtClean="0"/>
              <a:t>·</a:t>
            </a:r>
            <a:r>
              <a:rPr lang="en-US" sz="2400" dirty="0" smtClean="0"/>
              <a:t>12</a:t>
            </a:r>
            <a:r>
              <a:rPr lang="zh-CN" altLang="en-US" sz="2400" dirty="0" smtClean="0"/>
              <a:t>）图</a:t>
            </a:r>
            <a:r>
              <a:rPr lang="en-US" sz="2400" dirty="0" smtClean="0"/>
              <a:t>4</a:t>
            </a:r>
            <a:r>
              <a:rPr lang="zh-CN" altLang="en-US" sz="2400" dirty="0" smtClean="0"/>
              <a:t>为某老师关于“第一次世界大战”的板书。图中①②处应该是（</a:t>
            </a:r>
            <a:r>
              <a:rPr lang="en-US" sz="2400" dirty="0" smtClean="0"/>
              <a:t>   </a:t>
            </a:r>
            <a:r>
              <a:rPr lang="zh-CN" altLang="en-US" sz="2400" dirty="0" smtClean="0"/>
              <a:t>）</a:t>
            </a:r>
          </a:p>
          <a:p>
            <a:endParaRPr lang="en-US" sz="2400" dirty="0" smtClean="0"/>
          </a:p>
          <a:p>
            <a:endParaRPr lang="en-US" sz="2400" dirty="0" smtClean="0"/>
          </a:p>
          <a:p>
            <a:endParaRPr lang="en-US" sz="2400" dirty="0" smtClean="0"/>
          </a:p>
          <a:p>
            <a:endParaRPr lang="en-US" sz="2400" dirty="0" smtClean="0"/>
          </a:p>
          <a:p>
            <a:endParaRPr lang="en-US" sz="2400" dirty="0" smtClean="0"/>
          </a:p>
          <a:p>
            <a:r>
              <a:rPr lang="en-US" sz="2400" dirty="0" smtClean="0"/>
              <a:t>A</a:t>
            </a:r>
            <a:r>
              <a:rPr lang="zh-CN" altLang="en-US" sz="2400" dirty="0" smtClean="0"/>
              <a:t>．①德国进攻波兰</a:t>
            </a:r>
            <a:r>
              <a:rPr lang="en-US" sz="2400" dirty="0" smtClean="0"/>
              <a:t>  </a:t>
            </a:r>
            <a:r>
              <a:rPr lang="zh-CN" altLang="en-US" sz="2400" dirty="0" smtClean="0"/>
              <a:t>②斯大林格勒战役</a:t>
            </a:r>
            <a:r>
              <a:rPr lang="en-US" sz="2400" dirty="0" smtClean="0"/>
              <a:t>	          </a:t>
            </a:r>
          </a:p>
          <a:p>
            <a:r>
              <a:rPr lang="en-US" sz="2400" dirty="0" smtClean="0"/>
              <a:t>B</a:t>
            </a:r>
            <a:r>
              <a:rPr lang="zh-CN" altLang="en-US" sz="2400" dirty="0" smtClean="0"/>
              <a:t>．①来克星顿枪声</a:t>
            </a:r>
            <a:r>
              <a:rPr lang="en-US" sz="2400" dirty="0" smtClean="0"/>
              <a:t>  </a:t>
            </a:r>
            <a:r>
              <a:rPr lang="zh-CN" altLang="en-US" sz="2400" dirty="0" smtClean="0"/>
              <a:t>②萨拉托加大捷</a:t>
            </a:r>
          </a:p>
          <a:p>
            <a:r>
              <a:rPr lang="en-US" sz="2400" dirty="0" smtClean="0"/>
              <a:t>C</a:t>
            </a:r>
            <a:r>
              <a:rPr lang="zh-CN" altLang="en-US" sz="2400" dirty="0" smtClean="0"/>
              <a:t>．①萨拉热窝事件</a:t>
            </a:r>
            <a:r>
              <a:rPr lang="en-US" sz="2400" dirty="0" smtClean="0"/>
              <a:t>  </a:t>
            </a:r>
            <a:r>
              <a:rPr lang="zh-CN" altLang="en-US" sz="2400" dirty="0" smtClean="0"/>
              <a:t>②凡尔登战役</a:t>
            </a:r>
            <a:r>
              <a:rPr lang="en-US" sz="2400" dirty="0" smtClean="0"/>
              <a:t>		          </a:t>
            </a:r>
          </a:p>
          <a:p>
            <a:r>
              <a:rPr lang="en-US" sz="2400" dirty="0" smtClean="0"/>
              <a:t>D</a:t>
            </a:r>
            <a:r>
              <a:rPr lang="zh-CN" altLang="en-US" sz="2400" dirty="0" smtClean="0"/>
              <a:t>．①攻占巴士底狱</a:t>
            </a:r>
            <a:r>
              <a:rPr lang="en-US" sz="2400" dirty="0" smtClean="0"/>
              <a:t>  </a:t>
            </a:r>
            <a:r>
              <a:rPr lang="zh-CN" altLang="en-US" sz="2400" dirty="0" smtClean="0"/>
              <a:t>②滑铁卢战役</a:t>
            </a:r>
            <a:endParaRPr lang="zh-CN" altLang="en-US" sz="2400" dirty="0"/>
          </a:p>
        </p:txBody>
      </p:sp>
      <p:pic>
        <p:nvPicPr>
          <p:cNvPr id="3" name="图片 2" descr="LS12"/>
          <p:cNvPicPr/>
          <p:nvPr/>
        </p:nvPicPr>
        <p:blipFill>
          <a:blip r:embed="rId2" cstate="print"/>
          <a:srcRect/>
          <a:stretch>
            <a:fillRect/>
          </a:stretch>
        </p:blipFill>
        <p:spPr bwMode="auto">
          <a:xfrm>
            <a:off x="1975028" y="1375889"/>
            <a:ext cx="3749631" cy="1708600"/>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84359" y="1098470"/>
            <a:ext cx="8228320" cy="2677656"/>
          </a:xfrm>
          <a:prstGeom prst="rect">
            <a:avLst/>
          </a:prstGeom>
        </p:spPr>
        <p:txBody>
          <a:bodyPr wrap="square">
            <a:spAutoFit/>
          </a:bodyPr>
          <a:lstStyle/>
          <a:p>
            <a:r>
              <a:rPr lang="en-US" sz="2400" dirty="0" smtClean="0"/>
              <a:t>2.</a:t>
            </a:r>
            <a:r>
              <a:rPr lang="zh-CN" altLang="en-US" sz="2400" dirty="0" smtClean="0"/>
              <a:t>（</a:t>
            </a:r>
            <a:r>
              <a:rPr lang="en-US" sz="2400" dirty="0" smtClean="0"/>
              <a:t>2018</a:t>
            </a:r>
            <a:r>
              <a:rPr lang="en-US" altLang="zh-CN" sz="2400" dirty="0" smtClean="0"/>
              <a:t>·</a:t>
            </a:r>
            <a:r>
              <a:rPr lang="zh-CN" altLang="en-US" sz="2400" dirty="0" smtClean="0"/>
              <a:t>广西贵港</a:t>
            </a:r>
            <a:r>
              <a:rPr lang="en-US" altLang="zh-CN" sz="2400" dirty="0" smtClean="0"/>
              <a:t>·</a:t>
            </a:r>
            <a:r>
              <a:rPr lang="en-US" sz="2400" dirty="0" smtClean="0"/>
              <a:t>12</a:t>
            </a:r>
            <a:r>
              <a:rPr lang="zh-CN" altLang="en-US" sz="2400" dirty="0" smtClean="0"/>
              <a:t>）一位美国历史学家在评价</a:t>
            </a:r>
            <a:r>
              <a:rPr lang="en-US" sz="2400" dirty="0" smtClean="0"/>
              <a:t>20</a:t>
            </a:r>
            <a:r>
              <a:rPr lang="zh-CN" altLang="en-US" sz="2400" dirty="0" smtClean="0"/>
              <a:t>世纪初的欧洲形势时说：“欧洲变成一只‘火药桶’，只等一粒火星将它引爆。”这说明了（</a:t>
            </a:r>
            <a:r>
              <a:rPr lang="en-US" sz="2400" dirty="0" smtClean="0"/>
              <a:t>   </a:t>
            </a:r>
            <a:r>
              <a:rPr lang="zh-CN" altLang="en-US" sz="2400" dirty="0" smtClean="0"/>
              <a:t>）</a:t>
            </a:r>
          </a:p>
          <a:p>
            <a:r>
              <a:rPr lang="en-US" sz="2400" dirty="0" smtClean="0"/>
              <a:t>A.</a:t>
            </a:r>
            <a:r>
              <a:rPr lang="zh-CN" altLang="en-US" sz="2400" dirty="0" smtClean="0"/>
              <a:t>人们期待着战争的爆发</a:t>
            </a:r>
            <a:r>
              <a:rPr lang="en-US" sz="2400" dirty="0" smtClean="0"/>
              <a:t>                  </a:t>
            </a:r>
          </a:p>
          <a:p>
            <a:r>
              <a:rPr lang="en-US" sz="2400" dirty="0" smtClean="0"/>
              <a:t>B.</a:t>
            </a:r>
            <a:r>
              <a:rPr lang="zh-CN" altLang="en-US" sz="2400" dirty="0" smtClean="0"/>
              <a:t>两大军事集团疯狂扩军备战，战争一触即发</a:t>
            </a:r>
          </a:p>
          <a:p>
            <a:r>
              <a:rPr lang="en-US" sz="2400" dirty="0" smtClean="0"/>
              <a:t>C</a:t>
            </a:r>
            <a:r>
              <a:rPr lang="zh-CN" altLang="en-US" sz="2400" dirty="0" smtClean="0"/>
              <a:t>．战争将会给各国人民带来深重的灾难 </a:t>
            </a:r>
            <a:r>
              <a:rPr lang="en-US" sz="2400" dirty="0" smtClean="0"/>
              <a:t>    </a:t>
            </a:r>
          </a:p>
          <a:p>
            <a:r>
              <a:rPr lang="en-US" sz="2400" dirty="0" smtClean="0"/>
              <a:t>D</a:t>
            </a:r>
            <a:r>
              <a:rPr lang="zh-CN" altLang="en-US" sz="2400" dirty="0" smtClean="0"/>
              <a:t>．资本主义列强掀起瓜分世界的狂潮</a:t>
            </a:r>
            <a:endParaRPr lang="zh-CN" altLang="en-US" sz="2400" dirty="0"/>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4185" y="827325"/>
            <a:ext cx="7840909" cy="2677656"/>
          </a:xfrm>
          <a:prstGeom prst="rect">
            <a:avLst/>
          </a:prstGeom>
        </p:spPr>
        <p:txBody>
          <a:bodyPr wrap="square">
            <a:spAutoFit/>
          </a:bodyPr>
          <a:lstStyle/>
          <a:p>
            <a:r>
              <a:rPr lang="en-US" sz="2400" dirty="0" smtClean="0"/>
              <a:t>3.</a:t>
            </a:r>
            <a:r>
              <a:rPr lang="zh-CN" altLang="en-US" sz="2400" dirty="0" smtClean="0"/>
              <a:t>（</a:t>
            </a:r>
            <a:r>
              <a:rPr lang="en-US" sz="2400" dirty="0" smtClean="0"/>
              <a:t>2018</a:t>
            </a:r>
            <a:r>
              <a:rPr lang="en-US" altLang="zh-CN" sz="2400" dirty="0" smtClean="0"/>
              <a:t>·</a:t>
            </a:r>
            <a:r>
              <a:rPr lang="zh-CN" altLang="en-US" sz="2400" dirty="0" smtClean="0"/>
              <a:t>四川南充</a:t>
            </a:r>
            <a:r>
              <a:rPr lang="en-US" altLang="zh-CN" sz="2400" dirty="0" smtClean="0"/>
              <a:t>·</a:t>
            </a:r>
            <a:r>
              <a:rPr lang="en-US" sz="2400" dirty="0" smtClean="0"/>
              <a:t>13</a:t>
            </a:r>
            <a:r>
              <a:rPr lang="zh-CN" altLang="en-US" sz="2400" dirty="0" smtClean="0"/>
              <a:t>）透过现象看本质是认识和评价历史现象的重要方法。下列表述属于揭示历史现象的本质的是（</a:t>
            </a:r>
            <a:r>
              <a:rPr lang="en-US" sz="2400" dirty="0" smtClean="0"/>
              <a:t>   </a:t>
            </a:r>
            <a:r>
              <a:rPr lang="zh-CN" altLang="en-US" sz="2400" dirty="0" smtClean="0"/>
              <a:t>）</a:t>
            </a:r>
          </a:p>
          <a:p>
            <a:r>
              <a:rPr lang="en-US" sz="2400" dirty="0" smtClean="0"/>
              <a:t>A</a:t>
            </a:r>
            <a:r>
              <a:rPr lang="zh-CN" altLang="en-US" sz="2400" dirty="0" smtClean="0"/>
              <a:t>．</a:t>
            </a:r>
            <a:r>
              <a:rPr lang="en-US" sz="2400" dirty="0" smtClean="0"/>
              <a:t>1914</a:t>
            </a:r>
            <a:r>
              <a:rPr lang="zh-CN" altLang="en-US" sz="2400" dirty="0" smtClean="0"/>
              <a:t>年，奥匈帝国向塞尔维亚宣战</a:t>
            </a:r>
            <a:r>
              <a:rPr lang="en-US" sz="2400" dirty="0" smtClean="0"/>
              <a:t>         </a:t>
            </a:r>
          </a:p>
          <a:p>
            <a:r>
              <a:rPr lang="en-US" sz="2400" dirty="0" smtClean="0"/>
              <a:t>B</a:t>
            </a:r>
            <a:r>
              <a:rPr lang="zh-CN" altLang="en-US" sz="2400" dirty="0" smtClean="0"/>
              <a:t>．</a:t>
            </a:r>
            <a:r>
              <a:rPr lang="en-US" sz="2400" dirty="0" smtClean="0"/>
              <a:t>1917</a:t>
            </a:r>
            <a:r>
              <a:rPr lang="zh-CN" altLang="en-US" sz="2400" dirty="0" smtClean="0"/>
              <a:t>年，美国对德宣战</a:t>
            </a:r>
          </a:p>
          <a:p>
            <a:r>
              <a:rPr lang="en-US" sz="2400" dirty="0" smtClean="0"/>
              <a:t>C</a:t>
            </a:r>
            <a:r>
              <a:rPr lang="zh-CN" altLang="en-US" sz="2400" dirty="0" smtClean="0"/>
              <a:t>．第一次世界大战是一场帝国主义战争 </a:t>
            </a:r>
            <a:r>
              <a:rPr lang="en-US" sz="2400" dirty="0" smtClean="0"/>
              <a:t>      </a:t>
            </a:r>
          </a:p>
          <a:p>
            <a:r>
              <a:rPr lang="en-US" sz="2400" dirty="0" smtClean="0"/>
              <a:t>D</a:t>
            </a:r>
            <a:r>
              <a:rPr lang="zh-CN" altLang="en-US" sz="2400" dirty="0" smtClean="0"/>
              <a:t>．</a:t>
            </a:r>
            <a:r>
              <a:rPr lang="en-US" sz="2400" dirty="0" smtClean="0"/>
              <a:t>1918</a:t>
            </a:r>
            <a:r>
              <a:rPr lang="zh-CN" altLang="en-US" sz="2400" dirty="0" smtClean="0"/>
              <a:t>年</a:t>
            </a:r>
            <a:r>
              <a:rPr lang="en-US" sz="2400" dirty="0" smtClean="0"/>
              <a:t>11</a:t>
            </a:r>
            <a:r>
              <a:rPr lang="zh-CN" altLang="en-US" sz="2400" dirty="0" smtClean="0"/>
              <a:t>月，德国投降</a:t>
            </a:r>
            <a:endParaRPr lang="zh-CN" altLang="en-US" sz="2400" dirty="0"/>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4185" y="827325"/>
            <a:ext cx="7840909" cy="2308324"/>
          </a:xfrm>
          <a:prstGeom prst="rect">
            <a:avLst/>
          </a:prstGeom>
        </p:spPr>
        <p:txBody>
          <a:bodyPr wrap="square">
            <a:spAutoFit/>
          </a:bodyPr>
          <a:lstStyle/>
          <a:p>
            <a:r>
              <a:rPr lang="en-US" sz="2400" dirty="0" smtClean="0"/>
              <a:t>4.</a:t>
            </a:r>
            <a:r>
              <a:rPr lang="zh-CN" altLang="en-US" sz="2400" dirty="0" smtClean="0"/>
              <a:t>（</a:t>
            </a:r>
            <a:r>
              <a:rPr lang="en-US" sz="2400" dirty="0" smtClean="0"/>
              <a:t>2018</a:t>
            </a:r>
            <a:r>
              <a:rPr lang="en-US" altLang="zh-CN" sz="2400" dirty="0" smtClean="0"/>
              <a:t>·</a:t>
            </a:r>
            <a:r>
              <a:rPr lang="zh-CN" altLang="en-US" sz="2400" dirty="0" smtClean="0"/>
              <a:t>贵州黔西南三州</a:t>
            </a:r>
            <a:r>
              <a:rPr lang="en-US" altLang="zh-CN" sz="2400" dirty="0" smtClean="0"/>
              <a:t>·</a:t>
            </a:r>
            <a:r>
              <a:rPr lang="en-US" sz="2400" dirty="0" smtClean="0"/>
              <a:t>17</a:t>
            </a:r>
            <a:r>
              <a:rPr lang="zh-CN" altLang="en-US" sz="2400" dirty="0" smtClean="0"/>
              <a:t>）运用数据进行分析是历史学习的一种重要方法。下表反映出第一次世界大战（</a:t>
            </a:r>
            <a:r>
              <a:rPr lang="en-US" sz="2400" dirty="0" smtClean="0"/>
              <a:t>   </a:t>
            </a:r>
            <a:r>
              <a:rPr lang="zh-CN" altLang="en-US" sz="2400" dirty="0" smtClean="0"/>
              <a:t>） </a:t>
            </a:r>
          </a:p>
          <a:p>
            <a:r>
              <a:rPr lang="en-US" sz="2400" dirty="0" smtClean="0"/>
              <a:t>A</a:t>
            </a:r>
            <a:r>
              <a:rPr lang="zh-CN" altLang="en-US" sz="2400" dirty="0" smtClean="0"/>
              <a:t>．是人类历史上的空前浩劫 </a:t>
            </a:r>
            <a:r>
              <a:rPr lang="en-US" sz="2400" dirty="0" smtClean="0"/>
              <a:t>    </a:t>
            </a:r>
          </a:p>
          <a:p>
            <a:r>
              <a:rPr lang="en-US" sz="2400" dirty="0" smtClean="0"/>
              <a:t>B</a:t>
            </a:r>
            <a:r>
              <a:rPr lang="zh-CN" altLang="en-US" sz="2400" dirty="0" smtClean="0"/>
              <a:t>．促进了殖民地人民的觉醒</a:t>
            </a:r>
          </a:p>
          <a:p>
            <a:r>
              <a:rPr lang="en-US" sz="2400" dirty="0" smtClean="0"/>
              <a:t>C</a:t>
            </a:r>
            <a:r>
              <a:rPr lang="zh-CN" altLang="en-US" sz="2400" dirty="0" smtClean="0"/>
              <a:t>．是十月革命爆发的直接原因</a:t>
            </a:r>
            <a:r>
              <a:rPr lang="en-US" sz="2400" dirty="0" smtClean="0"/>
              <a:t>   </a:t>
            </a:r>
          </a:p>
          <a:p>
            <a:r>
              <a:rPr lang="en-US" sz="2400" dirty="0" smtClean="0"/>
              <a:t>D</a:t>
            </a:r>
            <a:r>
              <a:rPr lang="zh-CN" altLang="en-US" sz="2400" dirty="0" smtClean="0"/>
              <a:t>．是一场非正义的帝国主义战争</a:t>
            </a:r>
            <a:endParaRPr lang="zh-CN" altLang="en-US" sz="2400" dirty="0"/>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4185" y="827325"/>
            <a:ext cx="7840909" cy="3046988"/>
          </a:xfrm>
          <a:prstGeom prst="rect">
            <a:avLst/>
          </a:prstGeom>
        </p:spPr>
        <p:txBody>
          <a:bodyPr wrap="square">
            <a:spAutoFit/>
          </a:bodyPr>
          <a:lstStyle/>
          <a:p>
            <a:r>
              <a:rPr lang="en-US" sz="2400" dirty="0" smtClean="0"/>
              <a:t>5.</a:t>
            </a:r>
            <a:r>
              <a:rPr lang="zh-CN" altLang="en-US" sz="2400" dirty="0" smtClean="0"/>
              <a:t>（</a:t>
            </a:r>
            <a:r>
              <a:rPr lang="en-US" sz="2400" dirty="0" smtClean="0"/>
              <a:t>2018</a:t>
            </a:r>
            <a:r>
              <a:rPr lang="en-US" altLang="zh-CN" sz="2400" dirty="0" smtClean="0"/>
              <a:t>·</a:t>
            </a:r>
            <a:r>
              <a:rPr lang="zh-CN" altLang="en-US" sz="2400" dirty="0" smtClean="0"/>
              <a:t>四川阿坝州</a:t>
            </a:r>
            <a:r>
              <a:rPr lang="en-US" altLang="zh-CN" sz="2400" dirty="0" smtClean="0"/>
              <a:t>·</a:t>
            </a:r>
            <a:r>
              <a:rPr lang="en-US" sz="2400" dirty="0" smtClean="0"/>
              <a:t>30</a:t>
            </a:r>
            <a:r>
              <a:rPr lang="zh-CN" altLang="en-US" sz="2400" dirty="0" smtClean="0"/>
              <a:t>）在历史叙述中，有的是对历史事件的客观描述，有的是对历史事件的评述。下列属于历史评述的是（</a:t>
            </a:r>
            <a:r>
              <a:rPr lang="en-US" sz="2400" dirty="0" smtClean="0"/>
              <a:t>   </a:t>
            </a:r>
            <a:r>
              <a:rPr lang="zh-CN" altLang="en-US" sz="2400" dirty="0" smtClean="0"/>
              <a:t>）</a:t>
            </a:r>
          </a:p>
          <a:p>
            <a:r>
              <a:rPr lang="en-US" sz="2400" dirty="0" smtClean="0"/>
              <a:t>A</a:t>
            </a:r>
            <a:r>
              <a:rPr lang="zh-CN" altLang="en-US" sz="2400" dirty="0" smtClean="0"/>
              <a:t>．德军和法军在凡尔登交战</a:t>
            </a:r>
            <a:r>
              <a:rPr lang="en-US" sz="2400" dirty="0" smtClean="0"/>
              <a:t>            </a:t>
            </a:r>
          </a:p>
          <a:p>
            <a:r>
              <a:rPr lang="en-US" sz="2400" dirty="0" smtClean="0"/>
              <a:t>B</a:t>
            </a:r>
            <a:r>
              <a:rPr lang="zh-CN" altLang="en-US" sz="2400" dirty="0" smtClean="0"/>
              <a:t>．意大利参加协约国集团作战</a:t>
            </a:r>
          </a:p>
          <a:p>
            <a:r>
              <a:rPr lang="en-US" sz="2400" dirty="0" smtClean="0"/>
              <a:t>C</a:t>
            </a:r>
            <a:r>
              <a:rPr lang="zh-CN" altLang="en-US" sz="2400" dirty="0" smtClean="0"/>
              <a:t>．英国首先使用新式武器坦克</a:t>
            </a:r>
            <a:r>
              <a:rPr lang="en-US" sz="2400" dirty="0" smtClean="0"/>
              <a:t>          </a:t>
            </a:r>
          </a:p>
          <a:p>
            <a:r>
              <a:rPr lang="en-US" sz="2400" dirty="0" smtClean="0"/>
              <a:t>D</a:t>
            </a:r>
            <a:r>
              <a:rPr lang="zh-CN" altLang="en-US" sz="2400" dirty="0" smtClean="0"/>
              <a:t>．凡尔登战役具有转折性意义</a:t>
            </a:r>
          </a:p>
          <a:p>
            <a:endParaRPr lang="zh-CN" altLang="en-US" sz="2400" dirty="0"/>
          </a:p>
        </p:txBody>
      </p:sp>
      <p:pic>
        <p:nvPicPr>
          <p:cNvPr id="3" name="图片 2" descr="C:\Users\admin\AppData\Roaming\Tencent\Users\398988651\QQ\WinTemp\RichOle\D0[WCYGOCAL]Q`8PI%(C0LJ.png"/>
          <p:cNvPicPr/>
          <p:nvPr/>
        </p:nvPicPr>
        <p:blipFill>
          <a:blip r:embed="rId2"/>
          <a:srcRect/>
          <a:stretch>
            <a:fillRect/>
          </a:stretch>
        </p:blipFill>
        <p:spPr bwMode="auto">
          <a:xfrm>
            <a:off x="5373039" y="1764003"/>
            <a:ext cx="2190990" cy="247314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045278" y="3606287"/>
            <a:ext cx="5806282" cy="461665"/>
          </a:xfrm>
          <a:prstGeom prst="rect">
            <a:avLst/>
          </a:prstGeom>
          <a:noFill/>
          <a:ln w="9525">
            <a:noFill/>
          </a:ln>
        </p:spPr>
        <p:txBody>
          <a:bodyPr wrap="square">
            <a:spAutoFit/>
          </a:bodyPr>
          <a:lstStyle/>
          <a:p>
            <a:r>
              <a:rPr lang="zh-CN" altLang="en-US" sz="2400" dirty="0" smtClean="0">
                <a:solidFill>
                  <a:srgbClr val="FF0000"/>
                </a:solidFill>
              </a:rPr>
              <a:t>帝国主义国家之间政治、经济发展不平衡。</a:t>
            </a:r>
            <a:endParaRPr lang="zh-CN" altLang="en-US" sz="2400" dirty="0">
              <a:solidFill>
                <a:srgbClr val="FF0000"/>
              </a:solidFill>
            </a:endParaRPr>
          </a:p>
        </p:txBody>
      </p:sp>
      <p:sp>
        <p:nvSpPr>
          <p:cNvPr id="100" name="文本框 99"/>
          <p:cNvSpPr txBox="1"/>
          <p:nvPr/>
        </p:nvSpPr>
        <p:spPr>
          <a:xfrm>
            <a:off x="182394" y="420800"/>
            <a:ext cx="8440133" cy="3046988"/>
          </a:xfrm>
          <a:prstGeom prst="rect">
            <a:avLst/>
          </a:prstGeom>
          <a:noFill/>
          <a:ln w="9525">
            <a:noFill/>
          </a:ln>
        </p:spPr>
        <p:txBody>
          <a:bodyPr wrap="square">
            <a:spAutoFit/>
          </a:bodyPr>
          <a:lstStyle/>
          <a:p>
            <a:r>
              <a:rPr lang="zh-CN" altLang="en-US" sz="2400" dirty="0" smtClean="0"/>
              <a:t>“和平犹如空气和阳光，受益而不觉，失之则难存。”战争曾给我们留下无数的震撼与伤痛</a:t>
            </a:r>
            <a:r>
              <a:rPr lang="en-US" altLang="zh-CN" sz="2400" dirty="0" smtClean="0"/>
              <a:t>……</a:t>
            </a:r>
          </a:p>
          <a:p>
            <a:r>
              <a:rPr lang="zh-CN" altLang="en-US" sz="2400" dirty="0" smtClean="0"/>
              <a:t>材料一</a:t>
            </a:r>
            <a:r>
              <a:rPr lang="en-US" sz="2400" dirty="0" smtClean="0"/>
              <a:t>  1913</a:t>
            </a:r>
            <a:r>
              <a:rPr lang="zh-CN" altLang="en-US" sz="2400" dirty="0" smtClean="0"/>
              <a:t>年主要资本主义国家实力对比表</a:t>
            </a:r>
          </a:p>
          <a:p>
            <a:endParaRPr lang="en-US" altLang="zh-CN" sz="2400" dirty="0" smtClean="0"/>
          </a:p>
          <a:p>
            <a:endParaRPr lang="en-US" altLang="zh-CN" sz="2400" dirty="0" smtClean="0"/>
          </a:p>
          <a:p>
            <a:endParaRPr lang="en-US" altLang="zh-CN" sz="2400" dirty="0" smtClean="0"/>
          </a:p>
          <a:p>
            <a:endParaRPr lang="en-US" altLang="zh-CN" sz="2400" dirty="0" smtClean="0"/>
          </a:p>
          <a:p>
            <a:r>
              <a:rPr lang="zh-CN" altLang="en-US" sz="2400" dirty="0" smtClean="0"/>
              <a:t> </a:t>
            </a:r>
            <a:r>
              <a:rPr lang="en-US" sz="2400" dirty="0" smtClean="0"/>
              <a:t>(1)</a:t>
            </a:r>
            <a:r>
              <a:rPr lang="zh-CN" altLang="en-US" sz="2400" dirty="0" smtClean="0"/>
              <a:t>从材料一中看出帝国主义间力量对比出现了什么现象</a:t>
            </a:r>
            <a:r>
              <a:rPr lang="en-US" sz="2400" dirty="0" smtClean="0"/>
              <a:t>?</a:t>
            </a:r>
            <a:endParaRPr lang="zh-CN" altLang="en-US" sz="2400" dirty="0"/>
          </a:p>
        </p:txBody>
      </p:sp>
      <p:graphicFrame>
        <p:nvGraphicFramePr>
          <p:cNvPr id="4" name="表格 3"/>
          <p:cNvGraphicFramePr>
            <a:graphicFrameLocks noGrp="1"/>
          </p:cNvGraphicFramePr>
          <p:nvPr/>
        </p:nvGraphicFramePr>
        <p:xfrm>
          <a:off x="540914" y="1733711"/>
          <a:ext cx="7991340" cy="1112520"/>
        </p:xfrm>
        <a:graphic>
          <a:graphicData uri="http://schemas.openxmlformats.org/drawingml/2006/table">
            <a:tbl>
              <a:tblPr firstRow="1" bandRow="1">
                <a:tableStyleId>{BDBED569-4797-4DF1-A0F4-6AAB3CD982D8}</a:tableStyleId>
              </a:tblPr>
              <a:tblGrid>
                <a:gridCol w="1598268"/>
                <a:gridCol w="1598268"/>
                <a:gridCol w="1598268"/>
                <a:gridCol w="1598268"/>
                <a:gridCol w="1598268"/>
              </a:tblGrid>
              <a:tr h="370840">
                <a:tc>
                  <a:txBody>
                    <a:bodyPr/>
                    <a:lstStyle/>
                    <a:p>
                      <a:pPr algn="ctr">
                        <a:spcAft>
                          <a:spcPts val="0"/>
                        </a:spcAft>
                      </a:pPr>
                      <a:r>
                        <a:rPr lang="zh-CN" sz="1600" kern="100" dirty="0">
                          <a:latin typeface="黑体" pitchFamily="49" charset="-122"/>
                          <a:ea typeface="黑体" pitchFamily="49" charset="-122"/>
                        </a:rPr>
                        <a:t>项目</a:t>
                      </a:r>
                    </a:p>
                  </a:txBody>
                  <a:tcPr marL="68580" marR="68580" marT="0" marB="0"/>
                </a:tc>
                <a:tc>
                  <a:txBody>
                    <a:bodyPr/>
                    <a:lstStyle/>
                    <a:p>
                      <a:pPr algn="ctr">
                        <a:spcAft>
                          <a:spcPts val="0"/>
                        </a:spcAft>
                      </a:pPr>
                      <a:r>
                        <a:rPr lang="zh-CN" sz="1600" kern="100">
                          <a:latin typeface="黑体" pitchFamily="49" charset="-122"/>
                          <a:ea typeface="黑体" pitchFamily="49" charset="-122"/>
                        </a:rPr>
                        <a:t>英 </a:t>
                      </a:r>
                    </a:p>
                  </a:txBody>
                  <a:tcPr marL="68580" marR="68580" marT="0" marB="0"/>
                </a:tc>
                <a:tc>
                  <a:txBody>
                    <a:bodyPr/>
                    <a:lstStyle/>
                    <a:p>
                      <a:pPr algn="ctr">
                        <a:spcAft>
                          <a:spcPts val="0"/>
                        </a:spcAft>
                      </a:pPr>
                      <a:r>
                        <a:rPr lang="zh-CN" sz="1600" kern="100">
                          <a:latin typeface="黑体" pitchFamily="49" charset="-122"/>
                          <a:ea typeface="黑体" pitchFamily="49" charset="-122"/>
                        </a:rPr>
                        <a:t>法</a:t>
                      </a:r>
                    </a:p>
                  </a:txBody>
                  <a:tcPr marL="68580" marR="68580" marT="0" marB="0"/>
                </a:tc>
                <a:tc>
                  <a:txBody>
                    <a:bodyPr/>
                    <a:lstStyle/>
                    <a:p>
                      <a:pPr algn="ctr">
                        <a:spcAft>
                          <a:spcPts val="0"/>
                        </a:spcAft>
                      </a:pPr>
                      <a:r>
                        <a:rPr lang="zh-CN" sz="1600" kern="100">
                          <a:latin typeface="黑体" pitchFamily="49" charset="-122"/>
                          <a:ea typeface="黑体" pitchFamily="49" charset="-122"/>
                        </a:rPr>
                        <a:t>德</a:t>
                      </a:r>
                    </a:p>
                  </a:txBody>
                  <a:tcPr marL="68580" marR="68580" marT="0" marB="0"/>
                </a:tc>
                <a:tc>
                  <a:txBody>
                    <a:bodyPr/>
                    <a:lstStyle/>
                    <a:p>
                      <a:pPr algn="ctr">
                        <a:spcAft>
                          <a:spcPts val="0"/>
                        </a:spcAft>
                      </a:pPr>
                      <a:r>
                        <a:rPr lang="en-US" sz="1600" kern="100">
                          <a:latin typeface="黑体" pitchFamily="49" charset="-122"/>
                          <a:ea typeface="黑体" pitchFamily="49" charset="-122"/>
                        </a:rPr>
                        <a:t>  </a:t>
                      </a:r>
                      <a:r>
                        <a:rPr lang="zh-CN" sz="1600" kern="100">
                          <a:latin typeface="黑体" pitchFamily="49" charset="-122"/>
                          <a:ea typeface="黑体" pitchFamily="49" charset="-122"/>
                        </a:rPr>
                        <a:t>美</a:t>
                      </a:r>
                    </a:p>
                  </a:txBody>
                  <a:tcPr marL="68580" marR="68580" marT="0" marB="0"/>
                </a:tc>
              </a:tr>
              <a:tr h="370840">
                <a:tc>
                  <a:txBody>
                    <a:bodyPr/>
                    <a:lstStyle/>
                    <a:p>
                      <a:pPr algn="ctr">
                        <a:spcAft>
                          <a:spcPts val="0"/>
                        </a:spcAft>
                      </a:pPr>
                      <a:r>
                        <a:rPr lang="zh-CN" sz="1600" kern="100">
                          <a:latin typeface="黑体" pitchFamily="49" charset="-122"/>
                          <a:ea typeface="黑体" pitchFamily="49" charset="-122"/>
                        </a:rPr>
                        <a:t>工业产值位次</a:t>
                      </a:r>
                    </a:p>
                  </a:txBody>
                  <a:tcPr marL="68580" marR="68580" marT="0" marB="0"/>
                </a:tc>
                <a:tc>
                  <a:txBody>
                    <a:bodyPr/>
                    <a:lstStyle/>
                    <a:p>
                      <a:pPr algn="ctr">
                        <a:spcAft>
                          <a:spcPts val="0"/>
                        </a:spcAft>
                      </a:pPr>
                      <a:r>
                        <a:rPr lang="en-US" sz="1600" kern="100">
                          <a:latin typeface="黑体" pitchFamily="49" charset="-122"/>
                          <a:ea typeface="黑体" pitchFamily="49" charset="-122"/>
                        </a:rPr>
                        <a:t>3</a:t>
                      </a:r>
                      <a:endParaRPr lang="zh-CN" sz="1600" kern="100">
                        <a:latin typeface="黑体" pitchFamily="49" charset="-122"/>
                        <a:ea typeface="黑体" pitchFamily="49" charset="-122"/>
                      </a:endParaRPr>
                    </a:p>
                  </a:txBody>
                  <a:tcPr marL="68580" marR="68580" marT="0" marB="0"/>
                </a:tc>
                <a:tc>
                  <a:txBody>
                    <a:bodyPr/>
                    <a:lstStyle/>
                    <a:p>
                      <a:pPr algn="ctr">
                        <a:spcAft>
                          <a:spcPts val="0"/>
                        </a:spcAft>
                      </a:pPr>
                      <a:r>
                        <a:rPr lang="en-US" sz="1600" kern="100">
                          <a:latin typeface="黑体" pitchFamily="49" charset="-122"/>
                          <a:ea typeface="黑体" pitchFamily="49" charset="-122"/>
                        </a:rPr>
                        <a:t>4</a:t>
                      </a:r>
                      <a:endParaRPr lang="zh-CN" sz="1600" kern="100">
                        <a:latin typeface="黑体" pitchFamily="49" charset="-122"/>
                        <a:ea typeface="黑体" pitchFamily="49" charset="-122"/>
                      </a:endParaRPr>
                    </a:p>
                  </a:txBody>
                  <a:tcPr marL="68580" marR="68580" marT="0" marB="0"/>
                </a:tc>
                <a:tc>
                  <a:txBody>
                    <a:bodyPr/>
                    <a:lstStyle/>
                    <a:p>
                      <a:pPr algn="ctr">
                        <a:spcAft>
                          <a:spcPts val="0"/>
                        </a:spcAft>
                      </a:pPr>
                      <a:r>
                        <a:rPr lang="en-US" sz="1600" kern="100">
                          <a:latin typeface="黑体" pitchFamily="49" charset="-122"/>
                          <a:ea typeface="黑体" pitchFamily="49" charset="-122"/>
                        </a:rPr>
                        <a:t>2</a:t>
                      </a:r>
                      <a:endParaRPr lang="zh-CN" sz="1600" kern="100">
                        <a:latin typeface="黑体" pitchFamily="49" charset="-122"/>
                        <a:ea typeface="黑体" pitchFamily="49" charset="-122"/>
                      </a:endParaRPr>
                    </a:p>
                  </a:txBody>
                  <a:tcPr marL="68580" marR="68580" marT="0" marB="0"/>
                </a:tc>
                <a:tc>
                  <a:txBody>
                    <a:bodyPr/>
                    <a:lstStyle/>
                    <a:p>
                      <a:pPr algn="ctr">
                        <a:spcAft>
                          <a:spcPts val="0"/>
                        </a:spcAft>
                      </a:pPr>
                      <a:r>
                        <a:rPr lang="en-US" sz="1600" kern="100">
                          <a:latin typeface="黑体" pitchFamily="49" charset="-122"/>
                          <a:ea typeface="黑体" pitchFamily="49" charset="-122"/>
                        </a:rPr>
                        <a:t>1</a:t>
                      </a:r>
                      <a:endParaRPr lang="zh-CN" sz="1600" kern="100">
                        <a:latin typeface="黑体" pitchFamily="49" charset="-122"/>
                        <a:ea typeface="黑体" pitchFamily="49" charset="-122"/>
                      </a:endParaRPr>
                    </a:p>
                  </a:txBody>
                  <a:tcPr marL="68580" marR="68580" marT="0" marB="0"/>
                </a:tc>
              </a:tr>
              <a:tr h="370840">
                <a:tc>
                  <a:txBody>
                    <a:bodyPr/>
                    <a:lstStyle/>
                    <a:p>
                      <a:pPr algn="ctr">
                        <a:spcAft>
                          <a:spcPts val="0"/>
                        </a:spcAft>
                      </a:pPr>
                      <a:r>
                        <a:rPr lang="zh-CN" sz="1600" kern="100">
                          <a:latin typeface="黑体" pitchFamily="49" charset="-122"/>
                          <a:ea typeface="黑体" pitchFamily="49" charset="-122"/>
                        </a:rPr>
                        <a:t>殖民地面积位次</a:t>
                      </a:r>
                    </a:p>
                  </a:txBody>
                  <a:tcPr marL="68580" marR="68580" marT="0" marB="0"/>
                </a:tc>
                <a:tc>
                  <a:txBody>
                    <a:bodyPr/>
                    <a:lstStyle/>
                    <a:p>
                      <a:pPr algn="ctr">
                        <a:spcAft>
                          <a:spcPts val="0"/>
                        </a:spcAft>
                      </a:pPr>
                      <a:r>
                        <a:rPr lang="en-US" sz="1600" kern="100">
                          <a:latin typeface="黑体" pitchFamily="49" charset="-122"/>
                          <a:ea typeface="黑体" pitchFamily="49" charset="-122"/>
                        </a:rPr>
                        <a:t>1</a:t>
                      </a:r>
                      <a:endParaRPr lang="zh-CN" sz="1600" kern="100">
                        <a:latin typeface="黑体" pitchFamily="49" charset="-122"/>
                        <a:ea typeface="黑体" pitchFamily="49" charset="-122"/>
                      </a:endParaRPr>
                    </a:p>
                  </a:txBody>
                  <a:tcPr marL="68580" marR="68580" marT="0" marB="0"/>
                </a:tc>
                <a:tc>
                  <a:txBody>
                    <a:bodyPr/>
                    <a:lstStyle/>
                    <a:p>
                      <a:pPr algn="ctr">
                        <a:spcAft>
                          <a:spcPts val="0"/>
                        </a:spcAft>
                      </a:pPr>
                      <a:r>
                        <a:rPr lang="en-US" sz="1600" kern="100">
                          <a:latin typeface="黑体" pitchFamily="49" charset="-122"/>
                          <a:ea typeface="黑体" pitchFamily="49" charset="-122"/>
                        </a:rPr>
                        <a:t>2</a:t>
                      </a:r>
                      <a:endParaRPr lang="zh-CN" sz="1600" kern="100">
                        <a:latin typeface="黑体" pitchFamily="49" charset="-122"/>
                        <a:ea typeface="黑体" pitchFamily="49" charset="-122"/>
                      </a:endParaRPr>
                    </a:p>
                  </a:txBody>
                  <a:tcPr marL="68580" marR="68580" marT="0" marB="0"/>
                </a:tc>
                <a:tc>
                  <a:txBody>
                    <a:bodyPr/>
                    <a:lstStyle/>
                    <a:p>
                      <a:pPr algn="ctr">
                        <a:spcAft>
                          <a:spcPts val="0"/>
                        </a:spcAft>
                      </a:pPr>
                      <a:r>
                        <a:rPr lang="en-US" sz="1600" kern="100">
                          <a:latin typeface="黑体" pitchFamily="49" charset="-122"/>
                          <a:ea typeface="黑体" pitchFamily="49" charset="-122"/>
                        </a:rPr>
                        <a:t>4</a:t>
                      </a:r>
                      <a:endParaRPr lang="zh-CN" sz="1600" kern="100">
                        <a:latin typeface="黑体" pitchFamily="49" charset="-122"/>
                        <a:ea typeface="黑体" pitchFamily="49" charset="-122"/>
                      </a:endParaRPr>
                    </a:p>
                  </a:txBody>
                  <a:tcPr marL="68580" marR="68580" marT="0" marB="0"/>
                </a:tc>
                <a:tc>
                  <a:txBody>
                    <a:bodyPr/>
                    <a:lstStyle/>
                    <a:p>
                      <a:pPr algn="ctr">
                        <a:spcAft>
                          <a:spcPts val="0"/>
                        </a:spcAft>
                      </a:pPr>
                      <a:r>
                        <a:rPr lang="en-US" sz="1600" kern="100" dirty="0">
                          <a:latin typeface="黑体" pitchFamily="49" charset="-122"/>
                          <a:ea typeface="黑体" pitchFamily="49" charset="-122"/>
                        </a:rPr>
                        <a:t>5</a:t>
                      </a:r>
                      <a:endParaRPr lang="zh-CN" sz="1600" kern="100" dirty="0">
                        <a:latin typeface="黑体" pitchFamily="49" charset="-122"/>
                        <a:ea typeface="黑体" pitchFamily="49" charset="-122"/>
                      </a:endParaRPr>
                    </a:p>
                  </a:txBody>
                  <a:tcPr marL="68580" marR="68580" marT="0" marB="0"/>
                </a:tc>
              </a:tr>
            </a:tbl>
          </a:graphicData>
        </a:graphic>
      </p:graphicFrame>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41538" y="2550017"/>
            <a:ext cx="8599807" cy="1200329"/>
          </a:xfrm>
          <a:prstGeom prst="rect">
            <a:avLst/>
          </a:prstGeom>
          <a:noFill/>
          <a:ln w="9525">
            <a:noFill/>
          </a:ln>
        </p:spPr>
        <p:txBody>
          <a:bodyPr wrap="square">
            <a:spAutoFit/>
          </a:bodyPr>
          <a:lstStyle/>
          <a:p>
            <a:r>
              <a:rPr lang="zh-CN" altLang="en-US" sz="2400" dirty="0" smtClean="0">
                <a:solidFill>
                  <a:srgbClr val="FF0000"/>
                </a:solidFill>
              </a:rPr>
              <a:t>不同意。第一次世界大战爆发的根本原因是帝国主义国家政治经济发展不平衡的加剧</a:t>
            </a:r>
            <a:r>
              <a:rPr lang="en-US" sz="2400" dirty="0" smtClean="0">
                <a:solidFill>
                  <a:srgbClr val="FF0000"/>
                </a:solidFill>
              </a:rPr>
              <a:t>;</a:t>
            </a:r>
            <a:r>
              <a:rPr lang="zh-CN" altLang="en-US" sz="2400" dirty="0" smtClean="0">
                <a:solidFill>
                  <a:srgbClr val="FF0000"/>
                </a:solidFill>
              </a:rPr>
              <a:t>联盟体系</a:t>
            </a:r>
            <a:r>
              <a:rPr lang="en-US" sz="2400" dirty="0" smtClean="0">
                <a:solidFill>
                  <a:srgbClr val="FF0000"/>
                </a:solidFill>
              </a:rPr>
              <a:t>(</a:t>
            </a:r>
            <a:r>
              <a:rPr lang="zh-CN" altLang="en-US" sz="2400" dirty="0" smtClean="0">
                <a:solidFill>
                  <a:srgbClr val="FF0000"/>
                </a:solidFill>
              </a:rPr>
              <a:t>三国同盟和三国协约</a:t>
            </a:r>
            <a:r>
              <a:rPr lang="en-US" sz="2400" dirty="0" smtClean="0">
                <a:solidFill>
                  <a:srgbClr val="FF0000"/>
                </a:solidFill>
              </a:rPr>
              <a:t>)</a:t>
            </a:r>
            <a:r>
              <a:rPr lang="zh-CN" altLang="en-US" sz="2400" dirty="0" smtClean="0">
                <a:solidFill>
                  <a:srgbClr val="FF0000"/>
                </a:solidFill>
              </a:rPr>
              <a:t>的形成严重威胁了世界和平，是第一次世界大战爆发的重要原因。</a:t>
            </a:r>
            <a:endParaRPr lang="zh-CN" altLang="en-US" sz="2400" dirty="0">
              <a:solidFill>
                <a:srgbClr val="FF0000"/>
              </a:solidFill>
            </a:endParaRPr>
          </a:p>
        </p:txBody>
      </p:sp>
      <p:sp>
        <p:nvSpPr>
          <p:cNvPr id="5" name="Rectangle 2"/>
          <p:cNvSpPr>
            <a:spLocks noChangeArrowheads="1"/>
          </p:cNvSpPr>
          <p:nvPr/>
        </p:nvSpPr>
        <p:spPr bwMode="auto">
          <a:xfrm>
            <a:off x="138022" y="560199"/>
            <a:ext cx="8333117" cy="163121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r>
              <a:rPr lang="zh-CN" altLang="en-US" sz="2000" dirty="0" smtClean="0"/>
              <a:t>材料二</a:t>
            </a:r>
            <a:r>
              <a:rPr lang="en-US" sz="2000" dirty="0" smtClean="0"/>
              <a:t>  1914</a:t>
            </a:r>
            <a:r>
              <a:rPr lang="zh-CN" altLang="en-US" sz="2000" dirty="0" smtClean="0"/>
              <a:t>年</a:t>
            </a:r>
            <a:r>
              <a:rPr lang="en-US" sz="2000" dirty="0" smtClean="0"/>
              <a:t>8</a:t>
            </a:r>
            <a:r>
              <a:rPr lang="zh-CN" altLang="en-US" sz="2000" dirty="0" smtClean="0"/>
              <a:t>月，当战争爆发时，一位德国官员绝望地评论</a:t>
            </a:r>
            <a:r>
              <a:rPr lang="en-US" sz="2000" dirty="0" smtClean="0"/>
              <a:t>:</a:t>
            </a:r>
            <a:r>
              <a:rPr lang="zh-CN" altLang="en-US" sz="2000" dirty="0" smtClean="0"/>
              <a:t>“这一切都来自这种该死的联盟体系</a:t>
            </a:r>
            <a:r>
              <a:rPr lang="en-US" sz="2000" dirty="0" smtClean="0"/>
              <a:t>(</a:t>
            </a:r>
            <a:r>
              <a:rPr lang="zh-CN" altLang="en-US" sz="2000" dirty="0" smtClean="0"/>
              <a:t>注</a:t>
            </a:r>
            <a:r>
              <a:rPr lang="en-US" sz="2000" dirty="0" smtClean="0"/>
              <a:t>:</a:t>
            </a:r>
            <a:r>
              <a:rPr lang="zh-CN" altLang="en-US" sz="2000" dirty="0" smtClean="0"/>
              <a:t>指三国同盟与三国协约</a:t>
            </a:r>
            <a:r>
              <a:rPr lang="en-US" sz="2000" dirty="0" smtClean="0"/>
              <a:t>)</a:t>
            </a:r>
            <a:r>
              <a:rPr lang="zh-CN" altLang="en-US" sz="2000" dirty="0" smtClean="0"/>
              <a:t>，它们是现代战争的祸根。”</a:t>
            </a:r>
          </a:p>
          <a:p>
            <a:pPr algn="r"/>
            <a:r>
              <a:rPr lang="en-US" altLang="zh-CN" sz="2000" dirty="0" smtClean="0"/>
              <a:t>——</a:t>
            </a:r>
            <a:r>
              <a:rPr lang="zh-CN" altLang="en-US" sz="2000" dirty="0" smtClean="0"/>
              <a:t>斯塔夫里阿诺斯</a:t>
            </a:r>
            <a:r>
              <a:rPr lang="en-US" altLang="zh-CN" sz="2000" dirty="0" smtClean="0"/>
              <a:t>《</a:t>
            </a:r>
            <a:r>
              <a:rPr lang="zh-CN" altLang="en-US" sz="2000" dirty="0" smtClean="0"/>
              <a:t>全球通史</a:t>
            </a:r>
            <a:r>
              <a:rPr lang="en-US" altLang="zh-CN" sz="2000" dirty="0" smtClean="0"/>
              <a:t>》</a:t>
            </a:r>
          </a:p>
          <a:p>
            <a:r>
              <a:rPr lang="en-US" sz="2000" dirty="0" smtClean="0"/>
              <a:t>(2)</a:t>
            </a:r>
            <a:r>
              <a:rPr lang="zh-CN" altLang="en-US" sz="2000" dirty="0" smtClean="0"/>
              <a:t>结合材料一，你同意材料二中德国官员的观点吗</a:t>
            </a:r>
            <a:r>
              <a:rPr lang="en-US" sz="2000" dirty="0" smtClean="0"/>
              <a:t>?</a:t>
            </a:r>
            <a:r>
              <a:rPr lang="zh-CN" altLang="en-US" sz="2000" dirty="0" smtClean="0"/>
              <a:t>请加以说明。</a:t>
            </a:r>
            <a:endParaRPr lang="zh-CN" altLang="en-US" sz="2000" dirty="0"/>
          </a:p>
        </p:txBody>
      </p:sp>
      <p:pic>
        <p:nvPicPr>
          <p:cNvPr id="1025" name="Picture 1" descr="学科网(www.zxxk.com)--教育资源门户，提供试卷、教案、课件、论文、素材及各类教学资源下载，还有大量而丰富的教学相关资讯！"/>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457200"/>
            <a:ext cx="12700" cy="2540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419100" y="958754"/>
            <a:ext cx="8319216" cy="1323439"/>
          </a:xfrm>
          <a:prstGeom prst="rect">
            <a:avLst/>
          </a:prstGeom>
          <a:noFill/>
          <a:ln w="9525">
            <a:noFill/>
          </a:ln>
        </p:spPr>
        <p:txBody>
          <a:bodyPr wrap="square">
            <a:spAutoFit/>
          </a:bodyPr>
          <a:lstStyle/>
          <a:p>
            <a:r>
              <a:rPr lang="zh-CN" altLang="en-US" sz="2000" dirty="0" smtClean="0"/>
              <a:t>材料三 斐迪南大公遇刺</a:t>
            </a:r>
            <a:endParaRPr lang="en-US" altLang="zh-CN" sz="2000" dirty="0" smtClean="0"/>
          </a:p>
          <a:p>
            <a:r>
              <a:rPr lang="en-US" sz="2000" dirty="0" smtClean="0"/>
              <a:t>(3)</a:t>
            </a:r>
            <a:r>
              <a:rPr lang="zh-CN" altLang="en-US" sz="2000" dirty="0" smtClean="0"/>
              <a:t>材料三所示历史事件产生的最重要影响是什么</a:t>
            </a:r>
            <a:r>
              <a:rPr lang="en-US" sz="2000" dirty="0" smtClean="0"/>
              <a:t>?</a:t>
            </a:r>
            <a:r>
              <a:rPr lang="zh-CN" altLang="en-US" sz="2000" dirty="0" smtClean="0"/>
              <a:t>你如何评价这个塞尔维亚青年的行为</a:t>
            </a:r>
            <a:r>
              <a:rPr lang="en-US" sz="2000" dirty="0" smtClean="0"/>
              <a:t>?</a:t>
            </a:r>
            <a:endParaRPr lang="zh-CN" altLang="en-US" sz="2000" dirty="0" smtClean="0"/>
          </a:p>
          <a:p>
            <a:endParaRPr lang="zh-CN" altLang="en-US" sz="2000" dirty="0"/>
          </a:p>
        </p:txBody>
      </p:sp>
      <p:sp>
        <p:nvSpPr>
          <p:cNvPr id="4" name="文本框 3"/>
          <p:cNvSpPr txBox="1"/>
          <p:nvPr/>
        </p:nvSpPr>
        <p:spPr>
          <a:xfrm>
            <a:off x="419100" y="2282193"/>
            <a:ext cx="8493616" cy="1015663"/>
          </a:xfrm>
          <a:prstGeom prst="rect">
            <a:avLst/>
          </a:prstGeom>
          <a:noFill/>
          <a:ln w="9525">
            <a:noFill/>
          </a:ln>
        </p:spPr>
        <p:txBody>
          <a:bodyPr wrap="square">
            <a:spAutoFit/>
          </a:bodyPr>
          <a:lstStyle/>
          <a:p>
            <a:r>
              <a:rPr lang="zh-CN" altLang="en-US" sz="2000" dirty="0" smtClean="0">
                <a:solidFill>
                  <a:srgbClr val="FF0000"/>
                </a:solidFill>
              </a:rPr>
              <a:t>最重要影响</a:t>
            </a:r>
            <a:r>
              <a:rPr lang="en-US" sz="2000" dirty="0" smtClean="0">
                <a:solidFill>
                  <a:srgbClr val="FF0000"/>
                </a:solidFill>
              </a:rPr>
              <a:t>:</a:t>
            </a:r>
            <a:r>
              <a:rPr lang="zh-CN" altLang="en-US" sz="2000" dirty="0" smtClean="0">
                <a:solidFill>
                  <a:srgbClr val="FF0000"/>
                </a:solidFill>
              </a:rPr>
              <a:t>成为第次世界大战爆 发的导火线。</a:t>
            </a:r>
          </a:p>
          <a:p>
            <a:r>
              <a:rPr lang="zh-CN" altLang="en-US" sz="2000" dirty="0" smtClean="0">
                <a:solidFill>
                  <a:srgbClr val="FF0000"/>
                </a:solidFill>
              </a:rPr>
              <a:t>评价</a:t>
            </a:r>
            <a:r>
              <a:rPr lang="en-US" sz="2000" dirty="0" smtClean="0">
                <a:solidFill>
                  <a:srgbClr val="FF0000"/>
                </a:solidFill>
              </a:rPr>
              <a:t>:</a:t>
            </a:r>
            <a:r>
              <a:rPr lang="zh-CN" altLang="en-US" sz="2000" dirty="0" smtClean="0">
                <a:solidFill>
                  <a:srgbClr val="FF0000"/>
                </a:solidFill>
              </a:rPr>
              <a:t>他是爱国的</a:t>
            </a:r>
            <a:r>
              <a:rPr lang="en-US" sz="2000" dirty="0" smtClean="0">
                <a:solidFill>
                  <a:srgbClr val="FF0000"/>
                </a:solidFill>
              </a:rPr>
              <a:t>,</a:t>
            </a:r>
            <a:r>
              <a:rPr lang="zh-CN" altLang="en-US" sz="2000" dirty="0" smtClean="0">
                <a:solidFill>
                  <a:srgbClr val="FF0000"/>
                </a:solidFill>
              </a:rPr>
              <a:t>但他的行为是不理智的，是恐怖行为，扰乱了社会秩序</a:t>
            </a:r>
            <a:r>
              <a:rPr lang="en-US" sz="2000" dirty="0" smtClean="0">
                <a:solidFill>
                  <a:srgbClr val="FF0000"/>
                </a:solidFill>
              </a:rPr>
              <a:t>,</a:t>
            </a:r>
            <a:r>
              <a:rPr lang="zh-CN" altLang="en-US" sz="2000" dirty="0" smtClean="0">
                <a:solidFill>
                  <a:srgbClr val="FF0000"/>
                </a:solidFill>
              </a:rPr>
              <a:t>严重威胁了人们生命和财产安全。</a:t>
            </a:r>
            <a:endParaRPr lang="zh-CN" altLang="en-US" sz="2000" dirty="0">
              <a:solidFill>
                <a:srgbClr val="FF0000"/>
              </a:solidFill>
            </a:endParaRPr>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419100" y="958754"/>
            <a:ext cx="8319216" cy="1323439"/>
          </a:xfrm>
          <a:prstGeom prst="rect">
            <a:avLst/>
          </a:prstGeom>
          <a:noFill/>
          <a:ln w="9525">
            <a:noFill/>
          </a:ln>
        </p:spPr>
        <p:txBody>
          <a:bodyPr wrap="square">
            <a:spAutoFit/>
          </a:bodyPr>
          <a:lstStyle/>
          <a:p>
            <a:r>
              <a:rPr lang="zh-CN" altLang="en-US" sz="2000" dirty="0" smtClean="0"/>
              <a:t>材料四 “双方参战兵力众多，伤亡惨重，法军损失</a:t>
            </a:r>
            <a:r>
              <a:rPr lang="en-US" sz="2000" dirty="0" smtClean="0"/>
              <a:t> 54.3</a:t>
            </a:r>
            <a:r>
              <a:rPr lang="zh-CN" altLang="en-US" sz="2000" dirty="0" smtClean="0"/>
              <a:t>万人，德军损失</a:t>
            </a:r>
            <a:r>
              <a:rPr lang="en-US" sz="2000" dirty="0" smtClean="0"/>
              <a:t>43.3</a:t>
            </a:r>
            <a:r>
              <a:rPr lang="zh-CN" altLang="en-US" sz="2000" dirty="0" smtClean="0"/>
              <a:t>万人。有‘绞肉机’之称。”</a:t>
            </a:r>
            <a:endParaRPr lang="en-US" altLang="zh-CN" sz="2000" dirty="0" smtClean="0"/>
          </a:p>
          <a:p>
            <a:r>
              <a:rPr lang="en-US" sz="2000" dirty="0" smtClean="0"/>
              <a:t>(4)</a:t>
            </a:r>
            <a:r>
              <a:rPr lang="zh-CN" altLang="en-US" sz="2000" dirty="0" smtClean="0"/>
              <a:t>材料四中的“绞肉机”指哪次战役</a:t>
            </a:r>
            <a:r>
              <a:rPr lang="en-US" sz="2000" dirty="0" smtClean="0"/>
              <a:t>?</a:t>
            </a:r>
            <a:r>
              <a:rPr lang="zh-CN" altLang="en-US" sz="2000" dirty="0" smtClean="0"/>
              <a:t>这次战役被称为“绞肉机”说明了什么</a:t>
            </a:r>
            <a:r>
              <a:rPr lang="en-US" sz="2000" dirty="0" smtClean="0"/>
              <a:t>?</a:t>
            </a:r>
            <a:endParaRPr lang="zh-CN" altLang="en-US" sz="2000" dirty="0" smtClean="0"/>
          </a:p>
        </p:txBody>
      </p:sp>
      <p:sp>
        <p:nvSpPr>
          <p:cNvPr id="4" name="文本框 3"/>
          <p:cNvSpPr txBox="1"/>
          <p:nvPr/>
        </p:nvSpPr>
        <p:spPr>
          <a:xfrm>
            <a:off x="489938" y="2363273"/>
            <a:ext cx="8493616" cy="400110"/>
          </a:xfrm>
          <a:prstGeom prst="rect">
            <a:avLst/>
          </a:prstGeom>
          <a:noFill/>
          <a:ln w="9525">
            <a:noFill/>
          </a:ln>
        </p:spPr>
        <p:txBody>
          <a:bodyPr wrap="square">
            <a:spAutoFit/>
          </a:bodyPr>
          <a:lstStyle/>
          <a:p>
            <a:r>
              <a:rPr lang="zh-CN" altLang="en-US" sz="2000" dirty="0" smtClean="0">
                <a:solidFill>
                  <a:srgbClr val="FF0000"/>
                </a:solidFill>
              </a:rPr>
              <a:t>凡尔登战役。说明</a:t>
            </a:r>
            <a:r>
              <a:rPr lang="en-US" sz="2000" dirty="0" smtClean="0">
                <a:solidFill>
                  <a:srgbClr val="FF0000"/>
                </a:solidFill>
              </a:rPr>
              <a:t>:</a:t>
            </a:r>
            <a:r>
              <a:rPr lang="zh-CN" altLang="en-US" sz="2000" dirty="0" smtClean="0">
                <a:solidFill>
                  <a:srgbClr val="FF0000"/>
                </a:solidFill>
              </a:rPr>
              <a:t>战争死伤人数很多，说明战争的残酷性。</a:t>
            </a:r>
            <a:endParaRPr lang="zh-CN" altLang="en-US" sz="2000" dirty="0">
              <a:solidFill>
                <a:srgbClr val="FF0000"/>
              </a:solidFill>
            </a:endParaRPr>
          </a:p>
        </p:txBody>
      </p:sp>
      <p:sp>
        <p:nvSpPr>
          <p:cNvPr id="5" name="矩形 4"/>
          <p:cNvSpPr/>
          <p:nvPr/>
        </p:nvSpPr>
        <p:spPr>
          <a:xfrm>
            <a:off x="419100" y="2929944"/>
            <a:ext cx="8197403" cy="923330"/>
          </a:xfrm>
          <a:prstGeom prst="rect">
            <a:avLst/>
          </a:prstGeom>
        </p:spPr>
        <p:txBody>
          <a:bodyPr wrap="square">
            <a:spAutoFit/>
          </a:bodyPr>
          <a:lstStyle/>
          <a:p>
            <a:r>
              <a:rPr lang="en-US" dirty="0" smtClean="0"/>
              <a:t>(5)</a:t>
            </a:r>
            <a:r>
              <a:rPr lang="zh-CN" altLang="en-US" dirty="0" smtClean="0"/>
              <a:t>战争，对人类来说是一场醒不了的噩梦，脚下的白骨告诉我们</a:t>
            </a:r>
            <a:r>
              <a:rPr lang="en-US" dirty="0" smtClean="0"/>
              <a:t>:</a:t>
            </a:r>
            <a:r>
              <a:rPr lang="zh-CN" altLang="en-US" dirty="0" smtClean="0"/>
              <a:t>战争是残酷的。墓碑里的灵魂告诉我们</a:t>
            </a:r>
            <a:r>
              <a:rPr lang="en-US" dirty="0" smtClean="0"/>
              <a:t>:</a:t>
            </a:r>
            <a:r>
              <a:rPr lang="zh-CN" altLang="en-US" dirty="0" smtClean="0"/>
              <a:t>战争的代价是沉痛的。面对战争，我们有无限的感慨</a:t>
            </a:r>
            <a:r>
              <a:rPr lang="en-US" dirty="0" smtClean="0"/>
              <a:t>.....</a:t>
            </a:r>
            <a:r>
              <a:rPr lang="zh-CN" altLang="en-US" dirty="0" smtClean="0"/>
              <a:t>请你以史为鉴，设计一条宣传语</a:t>
            </a:r>
            <a:r>
              <a:rPr lang="en-US" dirty="0" smtClean="0"/>
              <a:t>,</a:t>
            </a:r>
            <a:r>
              <a:rPr lang="zh-CN" altLang="en-US" dirty="0" smtClean="0"/>
              <a:t>呼吁世界和平。</a:t>
            </a:r>
            <a:endParaRPr lang="zh-CN" altLang="en-US" dirty="0"/>
          </a:p>
        </p:txBody>
      </p:sp>
      <p:sp>
        <p:nvSpPr>
          <p:cNvPr id="6" name="文本框 3"/>
          <p:cNvSpPr txBox="1"/>
          <p:nvPr/>
        </p:nvSpPr>
        <p:spPr>
          <a:xfrm>
            <a:off x="328954" y="3924103"/>
            <a:ext cx="8493616" cy="400110"/>
          </a:xfrm>
          <a:prstGeom prst="rect">
            <a:avLst/>
          </a:prstGeom>
          <a:noFill/>
          <a:ln w="9525">
            <a:noFill/>
          </a:ln>
        </p:spPr>
        <p:txBody>
          <a:bodyPr wrap="square">
            <a:spAutoFit/>
          </a:bodyPr>
          <a:lstStyle/>
          <a:p>
            <a:r>
              <a:rPr lang="zh-CN" altLang="en-US" sz="2000" dirty="0" smtClean="0">
                <a:solidFill>
                  <a:srgbClr val="FF0000"/>
                </a:solidFill>
              </a:rPr>
              <a:t>“反对战争，维护和平”“和平！让战争走开”“珍爱生命，远离战争”</a:t>
            </a:r>
            <a:endParaRPr lang="zh-CN" altLang="en-US" sz="2000" dirty="0">
              <a:solidFill>
                <a:srgbClr val="FF0000"/>
              </a:solidFill>
            </a:endParaRPr>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DengXian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1554</TotalTime>
  <Words>1933</Words>
  <PresentationFormat>全屏显示(16:9)</PresentationFormat>
  <Paragraphs>180</Paragraphs>
  <Slides>28</Slides>
  <Notes>2</Notes>
  <HiddenSlides>1</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2018-09-02T11:41:00Z</dcterms:created>
  <dcterms:modified xsi:type="dcterms:W3CDTF">2018-11-18T02:58:44Z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