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70" r:id="rId14"/>
    <p:sldId id="272" r:id="rId15"/>
    <p:sldId id="271" r:id="rId16"/>
    <p:sldId id="269" r:id="rId17"/>
    <p:sldId id="266" r:id="rId18"/>
    <p:sldId id="278" r:id="rId19"/>
    <p:sldId id="279" r:id="rId20"/>
    <p:sldId id="273" r:id="rId21"/>
    <p:sldId id="274" r:id="rId22"/>
    <p:sldId id="275" r:id="rId23"/>
    <p:sldId id="276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88C7-E81B-48FE-9BC3-B980DAEF8861}" type="datetimeFigureOut">
              <a:rPr lang="zh-CN" altLang="en-US" smtClean="0"/>
              <a:t>2018/3/30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F98A6-AD3B-4550-BF40-35AE31E477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0781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88C7-E81B-48FE-9BC3-B980DAEF8861}" type="datetimeFigureOut">
              <a:rPr lang="zh-CN" altLang="en-US" smtClean="0"/>
              <a:t>2018/3/30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F98A6-AD3B-4550-BF40-35AE31E477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3336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88C7-E81B-48FE-9BC3-B980DAEF8861}" type="datetimeFigureOut">
              <a:rPr lang="zh-CN" altLang="en-US" smtClean="0"/>
              <a:t>2018/3/30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F98A6-AD3B-4550-BF40-35AE31E477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4973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88C7-E81B-48FE-9BC3-B980DAEF8861}" type="datetimeFigureOut">
              <a:rPr lang="zh-CN" altLang="en-US" smtClean="0"/>
              <a:t>2018/3/30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F98A6-AD3B-4550-BF40-35AE31E477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047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88C7-E81B-48FE-9BC3-B980DAEF8861}" type="datetimeFigureOut">
              <a:rPr lang="zh-CN" altLang="en-US" smtClean="0"/>
              <a:t>2018/3/30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F98A6-AD3B-4550-BF40-35AE31E477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399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88C7-E81B-48FE-9BC3-B980DAEF8861}" type="datetimeFigureOut">
              <a:rPr lang="zh-CN" altLang="en-US" smtClean="0"/>
              <a:t>2018/3/30</a:t>
            </a:fld>
            <a:endParaRPr lang="zh-CN" alt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F98A6-AD3B-4550-BF40-35AE31E477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5585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88C7-E81B-48FE-9BC3-B980DAEF8861}" type="datetimeFigureOut">
              <a:rPr lang="zh-CN" altLang="en-US" smtClean="0"/>
              <a:t>2018/3/30</a:t>
            </a:fld>
            <a:endParaRPr lang="zh-CN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F98A6-AD3B-4550-BF40-35AE31E477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027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88C7-E81B-48FE-9BC3-B980DAEF8861}" type="datetimeFigureOut">
              <a:rPr lang="zh-CN" altLang="en-US" smtClean="0"/>
              <a:t>2018/3/30</a:t>
            </a:fld>
            <a:endParaRPr lang="zh-CN" alt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F98A6-AD3B-4550-BF40-35AE31E477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0711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88C7-E81B-48FE-9BC3-B980DAEF8861}" type="datetimeFigureOut">
              <a:rPr lang="zh-CN" altLang="en-US" smtClean="0"/>
              <a:t>2018/3/30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F98A6-AD3B-4550-BF40-35AE31E477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015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88C7-E81B-48FE-9BC3-B980DAEF8861}" type="datetimeFigureOut">
              <a:rPr lang="zh-CN" altLang="en-US" smtClean="0"/>
              <a:t>2018/3/30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F98A6-AD3B-4550-BF40-35AE31E477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2029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88C7-E81B-48FE-9BC3-B980DAEF8861}" type="datetimeFigureOut">
              <a:rPr lang="zh-CN" altLang="en-US" smtClean="0"/>
              <a:t>2018/3/30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F98A6-AD3B-4550-BF40-35AE31E477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55207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zh-CN" altLang="en-US"/>
              <a:t>编辑母版文本样式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88C7-E81B-48FE-9BC3-B980DAEF8861}" type="datetimeFigureOut">
              <a:rPr lang="zh-CN" altLang="en-US" smtClean="0"/>
              <a:t>2018/3/30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F98A6-AD3B-4550-BF40-35AE31E477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511521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88C7-E81B-48FE-9BC3-B980DAEF8861}" type="datetimeFigureOut">
              <a:rPr lang="zh-CN" altLang="en-US" smtClean="0"/>
              <a:t>2018/3/30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F98A6-AD3B-4550-BF40-35AE31E477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55759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88C7-E81B-48FE-9BC3-B980DAEF8861}" type="datetimeFigureOut">
              <a:rPr lang="zh-CN" altLang="en-US" smtClean="0"/>
              <a:t>2018/3/30</a:t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F98A6-AD3B-4550-BF40-35AE31E477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68395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图片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88C7-E81B-48FE-9BC3-B980DAEF8861}" type="datetimeFigureOut">
              <a:rPr lang="zh-CN" altLang="en-US" smtClean="0"/>
              <a:t>2018/3/30</a:t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F98A6-AD3B-4550-BF40-35AE31E477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51197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88C7-E81B-48FE-9BC3-B980DAEF8861}" type="datetimeFigureOut">
              <a:rPr lang="zh-CN" altLang="en-US" smtClean="0"/>
              <a:t>2018/3/30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F98A6-AD3B-4550-BF40-35AE31E477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57777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88C7-E81B-48FE-9BC3-B980DAEF8861}" type="datetimeFigureOut">
              <a:rPr lang="zh-CN" altLang="en-US" smtClean="0"/>
              <a:t>2018/3/30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F98A6-AD3B-4550-BF40-35AE31E477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0830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9D0488C7-E81B-48FE-9BC3-B980DAEF8861}" type="datetimeFigureOut">
              <a:rPr lang="zh-CN" altLang="en-US" smtClean="0"/>
              <a:t>2018/3/30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F98A6-AD3B-4550-BF40-35AE31E477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20312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294185C-FBFD-4FFD-97C6-62130F69F19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rgbClr val="FFFF00"/>
                </a:solidFill>
                <a:latin typeface="+mn-ea"/>
                <a:ea typeface="+mn-ea"/>
              </a:rPr>
              <a:t>第</a:t>
            </a:r>
            <a:r>
              <a:rPr lang="en-US" altLang="zh-CN" b="1" dirty="0">
                <a:solidFill>
                  <a:srgbClr val="FFFF00"/>
                </a:solidFill>
                <a:latin typeface="+mn-ea"/>
                <a:ea typeface="+mn-ea"/>
              </a:rPr>
              <a:t>1</a:t>
            </a:r>
            <a:r>
              <a:rPr lang="zh-CN" altLang="en-US" b="1" dirty="0">
                <a:solidFill>
                  <a:srgbClr val="FFFF00"/>
                </a:solidFill>
                <a:latin typeface="+mn-ea"/>
                <a:ea typeface="+mn-ea"/>
              </a:rPr>
              <a:t>课   </a:t>
            </a:r>
            <a:br>
              <a:rPr lang="en-US" altLang="zh-CN" b="1" dirty="0">
                <a:solidFill>
                  <a:srgbClr val="FFFF00"/>
                </a:solidFill>
                <a:latin typeface="+mn-ea"/>
                <a:ea typeface="+mn-ea"/>
              </a:rPr>
            </a:br>
            <a:br>
              <a:rPr lang="en-US" altLang="zh-CN" b="1" dirty="0">
                <a:solidFill>
                  <a:srgbClr val="FFFF00"/>
                </a:solidFill>
                <a:latin typeface="+mn-ea"/>
                <a:ea typeface="+mn-ea"/>
              </a:rPr>
            </a:br>
            <a:r>
              <a:rPr lang="zh-CN" altLang="en-US" b="1" dirty="0">
                <a:solidFill>
                  <a:srgbClr val="FFFF00"/>
                </a:solidFill>
                <a:latin typeface="+mn-ea"/>
                <a:ea typeface="+mn-ea"/>
              </a:rPr>
              <a:t>中华人民共和国成立   练习题</a:t>
            </a:r>
          </a:p>
        </p:txBody>
      </p:sp>
    </p:spTree>
    <p:extLst>
      <p:ext uri="{BB962C8B-B14F-4D97-AF65-F5344CB8AC3E}">
        <p14:creationId xmlns:p14="http://schemas.microsoft.com/office/powerpoint/2010/main" val="31685074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AD54538-E1ED-4E17-8095-57B8A183C117}"/>
              </a:ext>
            </a:extLst>
          </p:cNvPr>
          <p:cNvSpPr txBox="1"/>
          <p:nvPr/>
        </p:nvSpPr>
        <p:spPr>
          <a:xfrm>
            <a:off x="346229" y="816746"/>
            <a:ext cx="1108821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FF00"/>
                </a:solidFill>
              </a:rPr>
              <a:t>1.</a:t>
            </a:r>
            <a:r>
              <a:rPr lang="zh-CN" altLang="en-US" sz="3600" b="1" dirty="0">
                <a:solidFill>
                  <a:srgbClr val="FFFF00"/>
                </a:solidFill>
              </a:rPr>
              <a:t>国务院总理李克强说：“要把法律放在神圣的位置，无论任何人、办任何事，都不能超越法律的权限，我们要用法治精神建设现代化经济、现代化社会、现代政府。”自新中国成立后，党和国家重视民主法治建设，建国初期起临时宪法作用的文件是（    ）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A.《</a:t>
            </a:r>
            <a:r>
              <a:rPr lang="zh-CN" altLang="en-US" sz="3600" b="1" dirty="0">
                <a:solidFill>
                  <a:srgbClr val="FFFF00"/>
                </a:solidFill>
              </a:rPr>
              <a:t>中华民国临时约法</a:t>
            </a:r>
            <a:r>
              <a:rPr lang="en-US" altLang="zh-CN" sz="3600" b="1" dirty="0">
                <a:solidFill>
                  <a:srgbClr val="FFFF00"/>
                </a:solidFill>
              </a:rPr>
              <a:t>》   </a:t>
            </a:r>
          </a:p>
          <a:p>
            <a:r>
              <a:rPr lang="en-US" altLang="zh-CN" sz="3600" b="1" dirty="0">
                <a:solidFill>
                  <a:srgbClr val="FFFF00"/>
                </a:solidFill>
              </a:rPr>
              <a:t>B.《</a:t>
            </a:r>
            <a:r>
              <a:rPr lang="zh-CN" altLang="en-US" sz="3600" b="1" dirty="0">
                <a:solidFill>
                  <a:srgbClr val="FFFF00"/>
                </a:solidFill>
              </a:rPr>
              <a:t>中华人民共和国刑法</a:t>
            </a:r>
            <a:r>
              <a:rPr lang="en-US" altLang="zh-CN" sz="3600" b="1" dirty="0">
                <a:solidFill>
                  <a:srgbClr val="FFFF00"/>
                </a:solidFill>
              </a:rPr>
              <a:t>》</a:t>
            </a:r>
          </a:p>
          <a:p>
            <a:r>
              <a:rPr lang="en-US" altLang="zh-CN" sz="3600" b="1" dirty="0">
                <a:solidFill>
                  <a:srgbClr val="FFFF00"/>
                </a:solidFill>
              </a:rPr>
              <a:t>C.《</a:t>
            </a:r>
            <a:r>
              <a:rPr lang="zh-CN" altLang="en-US" sz="3600" b="1" dirty="0">
                <a:solidFill>
                  <a:srgbClr val="FFFF00"/>
                </a:solidFill>
              </a:rPr>
              <a:t>中国人民政治协商会议共同纲领</a:t>
            </a:r>
            <a:r>
              <a:rPr lang="en-US" altLang="zh-CN" sz="3600" b="1" dirty="0">
                <a:solidFill>
                  <a:srgbClr val="FFFF00"/>
                </a:solidFill>
              </a:rPr>
              <a:t>》</a:t>
            </a:r>
          </a:p>
          <a:p>
            <a:r>
              <a:rPr lang="en-US" altLang="zh-CN" sz="3600" b="1" dirty="0">
                <a:solidFill>
                  <a:srgbClr val="FFFF00"/>
                </a:solidFill>
              </a:rPr>
              <a:t>D.《</a:t>
            </a:r>
            <a:r>
              <a:rPr lang="zh-CN" altLang="en-US" sz="3600" b="1" dirty="0">
                <a:solidFill>
                  <a:srgbClr val="FFFF00"/>
                </a:solidFill>
              </a:rPr>
              <a:t>中华人民共和国宪法</a:t>
            </a:r>
            <a:r>
              <a:rPr lang="en-US" altLang="zh-CN" sz="3600" b="1" dirty="0">
                <a:solidFill>
                  <a:srgbClr val="FFFF00"/>
                </a:solidFill>
              </a:rPr>
              <a:t>》</a:t>
            </a:r>
          </a:p>
          <a:p>
            <a:endParaRPr lang="zh-CN" altLang="en-US" sz="3600" b="1" dirty="0">
              <a:solidFill>
                <a:srgbClr val="FFFF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DB3F5DD-F68D-4CE6-9D55-420542C515E8}"/>
              </a:ext>
            </a:extLst>
          </p:cNvPr>
          <p:cNvSpPr/>
          <p:nvPr/>
        </p:nvSpPr>
        <p:spPr>
          <a:xfrm>
            <a:off x="8592170" y="2869681"/>
            <a:ext cx="7248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0909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AD54538-E1ED-4E17-8095-57B8A183C117}"/>
              </a:ext>
            </a:extLst>
          </p:cNvPr>
          <p:cNvSpPr txBox="1"/>
          <p:nvPr/>
        </p:nvSpPr>
        <p:spPr>
          <a:xfrm>
            <a:off x="346229" y="816746"/>
            <a:ext cx="1108821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FF00"/>
                </a:solidFill>
              </a:rPr>
              <a:t>2.</a:t>
            </a:r>
            <a:r>
              <a:rPr lang="zh-CN" altLang="en-US" sz="3600" b="1" dirty="0">
                <a:solidFill>
                  <a:srgbClr val="FFFF00"/>
                </a:solidFill>
              </a:rPr>
              <a:t>（</a:t>
            </a:r>
            <a:r>
              <a:rPr lang="en-US" altLang="zh-CN" sz="3600" b="1" dirty="0">
                <a:solidFill>
                  <a:srgbClr val="FFFF00"/>
                </a:solidFill>
              </a:rPr>
              <a:t>2017</a:t>
            </a:r>
            <a:r>
              <a:rPr lang="zh-CN" altLang="en-US" sz="3600" b="1" dirty="0">
                <a:solidFill>
                  <a:srgbClr val="FFFF00"/>
                </a:solidFill>
              </a:rPr>
              <a:t>潍坊）在第一届中国人民政治协商会议开幕式上，毛泽东说：诸位代表先生们，我们有一个共同的感觉，这是我们的工作将写在人类历史上。“我们的工作”包括（    ）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A.</a:t>
            </a:r>
            <a:r>
              <a:rPr lang="zh-CN" altLang="en-US" sz="3600" b="1" dirty="0">
                <a:solidFill>
                  <a:srgbClr val="FFFF00"/>
                </a:solidFill>
              </a:rPr>
              <a:t>制定并通过</a:t>
            </a:r>
            <a:r>
              <a:rPr lang="en-US" altLang="zh-CN" sz="3600" b="1" dirty="0">
                <a:solidFill>
                  <a:srgbClr val="FFFF00"/>
                </a:solidFill>
              </a:rPr>
              <a:t>《</a:t>
            </a:r>
            <a:r>
              <a:rPr lang="zh-CN" altLang="en-US" sz="3600" b="1" dirty="0">
                <a:solidFill>
                  <a:srgbClr val="FFFF00"/>
                </a:solidFill>
              </a:rPr>
              <a:t>共同纲领</a:t>
            </a:r>
            <a:r>
              <a:rPr lang="en-US" altLang="zh-CN" sz="3600" b="1" dirty="0">
                <a:solidFill>
                  <a:srgbClr val="FFFF00"/>
                </a:solidFill>
              </a:rPr>
              <a:t>》  </a:t>
            </a:r>
          </a:p>
          <a:p>
            <a:r>
              <a:rPr lang="en-US" altLang="zh-CN" sz="3600" b="1" dirty="0">
                <a:solidFill>
                  <a:srgbClr val="FFFF00"/>
                </a:solidFill>
              </a:rPr>
              <a:t>B.</a:t>
            </a:r>
            <a:r>
              <a:rPr lang="zh-CN" altLang="en-US" sz="3600" b="1" dirty="0">
                <a:solidFill>
                  <a:srgbClr val="FFFF00"/>
                </a:solidFill>
              </a:rPr>
              <a:t>颁布</a:t>
            </a:r>
            <a:r>
              <a:rPr lang="en-US" altLang="zh-CN" sz="3600" b="1" dirty="0">
                <a:solidFill>
                  <a:srgbClr val="FFFF00"/>
                </a:solidFill>
              </a:rPr>
              <a:t>《</a:t>
            </a:r>
            <a:r>
              <a:rPr lang="zh-CN" altLang="en-US" sz="3600" b="1" dirty="0">
                <a:solidFill>
                  <a:srgbClr val="FFFF00"/>
                </a:solidFill>
              </a:rPr>
              <a:t>土地改革法</a:t>
            </a:r>
            <a:r>
              <a:rPr lang="en-US" altLang="zh-CN" sz="3600" b="1" dirty="0">
                <a:solidFill>
                  <a:srgbClr val="FFFF00"/>
                </a:solidFill>
              </a:rPr>
              <a:t>》</a:t>
            </a:r>
          </a:p>
          <a:p>
            <a:r>
              <a:rPr lang="en-US" altLang="zh-CN" sz="3600" b="1" dirty="0">
                <a:solidFill>
                  <a:srgbClr val="FFFF00"/>
                </a:solidFill>
              </a:rPr>
              <a:t>C.</a:t>
            </a:r>
            <a:r>
              <a:rPr lang="zh-CN" altLang="en-US" sz="3600" b="1" dirty="0">
                <a:solidFill>
                  <a:srgbClr val="FFFF00"/>
                </a:solidFill>
              </a:rPr>
              <a:t>提出和平共处五项原则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D.</a:t>
            </a:r>
            <a:r>
              <a:rPr lang="zh-CN" altLang="en-US" sz="3600" b="1" dirty="0">
                <a:solidFill>
                  <a:srgbClr val="FFFF00"/>
                </a:solidFill>
              </a:rPr>
              <a:t>加入亚太经合组织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zh-CN" altLang="en-US" sz="3600" b="1" dirty="0">
              <a:solidFill>
                <a:srgbClr val="FFFF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DFC85030-325E-44B8-A208-AFD04AF3719D}"/>
              </a:ext>
            </a:extLst>
          </p:cNvPr>
          <p:cNvSpPr/>
          <p:nvPr/>
        </p:nvSpPr>
        <p:spPr>
          <a:xfrm>
            <a:off x="3563279" y="2310388"/>
            <a:ext cx="6976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2211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AD54538-E1ED-4E17-8095-57B8A183C117}"/>
              </a:ext>
            </a:extLst>
          </p:cNvPr>
          <p:cNvSpPr txBox="1"/>
          <p:nvPr/>
        </p:nvSpPr>
        <p:spPr>
          <a:xfrm>
            <a:off x="346229" y="816746"/>
            <a:ext cx="1108821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FF00"/>
                </a:solidFill>
              </a:rPr>
              <a:t>3.</a:t>
            </a:r>
            <a:r>
              <a:rPr lang="zh-CN" altLang="en-US" sz="3600" b="1" dirty="0">
                <a:solidFill>
                  <a:srgbClr val="FFFF00"/>
                </a:solidFill>
              </a:rPr>
              <a:t>（</a:t>
            </a:r>
            <a:r>
              <a:rPr lang="en-US" altLang="zh-CN" sz="3600" b="1" dirty="0">
                <a:solidFill>
                  <a:srgbClr val="FFFF00"/>
                </a:solidFill>
              </a:rPr>
              <a:t>2017</a:t>
            </a:r>
            <a:r>
              <a:rPr lang="zh-CN" altLang="en-US" sz="3600" b="1" dirty="0">
                <a:solidFill>
                  <a:srgbClr val="FFFF00"/>
                </a:solidFill>
              </a:rPr>
              <a:t>营口）</a:t>
            </a:r>
            <a:r>
              <a:rPr lang="en-US" altLang="zh-CN" sz="3600" b="1" dirty="0">
                <a:solidFill>
                  <a:srgbClr val="FFFF00"/>
                </a:solidFill>
              </a:rPr>
              <a:t>1949</a:t>
            </a:r>
            <a:r>
              <a:rPr lang="zh-CN" altLang="en-US" sz="3600" b="1" dirty="0">
                <a:solidFill>
                  <a:srgbClr val="FFFF00"/>
                </a:solidFill>
              </a:rPr>
              <a:t>年</a:t>
            </a:r>
            <a:r>
              <a:rPr lang="en-US" altLang="zh-CN" sz="3600" b="1" dirty="0">
                <a:solidFill>
                  <a:srgbClr val="FFFF00"/>
                </a:solidFill>
              </a:rPr>
              <a:t>9</a:t>
            </a:r>
            <a:r>
              <a:rPr lang="zh-CN" altLang="en-US" sz="3600" b="1" dirty="0">
                <a:solidFill>
                  <a:srgbClr val="FFFF00"/>
                </a:solidFill>
              </a:rPr>
              <a:t>月，第一届中国人民政治协商会议在北京召开，下列选项中不属于该会议内容的是（    ）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A.</a:t>
            </a:r>
            <a:r>
              <a:rPr lang="zh-CN" altLang="en-US" sz="3600" b="1" dirty="0">
                <a:solidFill>
                  <a:srgbClr val="FFFF00"/>
                </a:solidFill>
              </a:rPr>
              <a:t>制定第一个五年计划  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B.</a:t>
            </a:r>
            <a:r>
              <a:rPr lang="zh-CN" altLang="en-US" sz="3600" b="1" dirty="0">
                <a:solidFill>
                  <a:srgbClr val="FFFF00"/>
                </a:solidFill>
              </a:rPr>
              <a:t>以五星红旗为国旗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C.</a:t>
            </a:r>
            <a:r>
              <a:rPr lang="zh-CN" altLang="en-US" sz="3600" b="1" dirty="0">
                <a:solidFill>
                  <a:srgbClr val="FFFF00"/>
                </a:solidFill>
              </a:rPr>
              <a:t>以</a:t>
            </a:r>
            <a:r>
              <a:rPr lang="en-US" altLang="zh-CN" sz="3600" b="1" dirty="0">
                <a:solidFill>
                  <a:srgbClr val="FFFF00"/>
                </a:solidFill>
              </a:rPr>
              <a:t>《</a:t>
            </a:r>
            <a:r>
              <a:rPr lang="zh-CN" altLang="en-US" sz="3600" b="1" dirty="0">
                <a:solidFill>
                  <a:srgbClr val="FFFF00"/>
                </a:solidFill>
              </a:rPr>
              <a:t>义勇军进行曲</a:t>
            </a:r>
            <a:r>
              <a:rPr lang="en-US" altLang="zh-CN" sz="3600" b="1" dirty="0">
                <a:solidFill>
                  <a:srgbClr val="FFFF00"/>
                </a:solidFill>
              </a:rPr>
              <a:t>》</a:t>
            </a:r>
            <a:r>
              <a:rPr lang="zh-CN" altLang="en-US" sz="3600" b="1" dirty="0">
                <a:solidFill>
                  <a:srgbClr val="FFFF00"/>
                </a:solidFill>
              </a:rPr>
              <a:t>为代国歌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D.</a:t>
            </a:r>
            <a:r>
              <a:rPr lang="zh-CN" altLang="en-US" sz="3600" b="1" dirty="0">
                <a:solidFill>
                  <a:srgbClr val="FFFF00"/>
                </a:solidFill>
              </a:rPr>
              <a:t>选举毛泽东为中央人民政府主席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zh-CN" altLang="en-US" sz="3600" b="1" dirty="0">
              <a:solidFill>
                <a:srgbClr val="FFFF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5A8DEE6-03EB-46E3-A1AA-37BAD56AF5DC}"/>
              </a:ext>
            </a:extLst>
          </p:cNvPr>
          <p:cNvSpPr/>
          <p:nvPr/>
        </p:nvSpPr>
        <p:spPr>
          <a:xfrm>
            <a:off x="1246206" y="1777728"/>
            <a:ext cx="6976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3979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AD54538-E1ED-4E17-8095-57B8A183C117}"/>
              </a:ext>
            </a:extLst>
          </p:cNvPr>
          <p:cNvSpPr txBox="1"/>
          <p:nvPr/>
        </p:nvSpPr>
        <p:spPr>
          <a:xfrm>
            <a:off x="346229" y="816746"/>
            <a:ext cx="1108821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FF00"/>
                </a:solidFill>
              </a:rPr>
              <a:t>4.</a:t>
            </a:r>
            <a:r>
              <a:rPr lang="zh-CN" altLang="en-US" sz="3600" b="1" dirty="0">
                <a:solidFill>
                  <a:srgbClr val="FFFF00"/>
                </a:solidFill>
              </a:rPr>
              <a:t>标志着中华人民共和国成立的重大事件是（    ）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A.</a:t>
            </a:r>
            <a:r>
              <a:rPr lang="zh-CN" altLang="en-US" sz="3600" b="1" dirty="0">
                <a:solidFill>
                  <a:srgbClr val="FFFF00"/>
                </a:solidFill>
              </a:rPr>
              <a:t>解放战争胜利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B.</a:t>
            </a:r>
            <a:r>
              <a:rPr lang="zh-CN" altLang="en-US" sz="3600" b="1" dirty="0">
                <a:solidFill>
                  <a:srgbClr val="FFFF00"/>
                </a:solidFill>
              </a:rPr>
              <a:t>开国大典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C.</a:t>
            </a:r>
            <a:r>
              <a:rPr lang="zh-CN" altLang="en-US" sz="3600" b="1" dirty="0">
                <a:solidFill>
                  <a:srgbClr val="FFFF00"/>
                </a:solidFill>
              </a:rPr>
              <a:t>中国人民政治协商会议的召开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D.</a:t>
            </a:r>
            <a:r>
              <a:rPr lang="zh-CN" altLang="en-US" sz="3600" b="1" dirty="0">
                <a:solidFill>
                  <a:srgbClr val="FFFF00"/>
                </a:solidFill>
              </a:rPr>
              <a:t>三大改造完成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zh-CN" altLang="en-US" sz="3600" b="1" dirty="0">
              <a:solidFill>
                <a:srgbClr val="FFFF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707B0BA-5920-4C31-9158-0A7C73BA7902}"/>
              </a:ext>
            </a:extLst>
          </p:cNvPr>
          <p:cNvSpPr/>
          <p:nvPr/>
        </p:nvSpPr>
        <p:spPr>
          <a:xfrm>
            <a:off x="9477845" y="593609"/>
            <a:ext cx="5870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623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AD54538-E1ED-4E17-8095-57B8A183C117}"/>
              </a:ext>
            </a:extLst>
          </p:cNvPr>
          <p:cNvSpPr txBox="1"/>
          <p:nvPr/>
        </p:nvSpPr>
        <p:spPr>
          <a:xfrm>
            <a:off x="346229" y="816746"/>
            <a:ext cx="1108821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FF00"/>
                </a:solidFill>
              </a:rPr>
              <a:t>5.</a:t>
            </a:r>
            <a:r>
              <a:rPr lang="zh-CN" altLang="en-US" sz="3600" b="1" dirty="0">
                <a:solidFill>
                  <a:srgbClr val="FFFF00"/>
                </a:solidFill>
              </a:rPr>
              <a:t> 下列语汇中与新中国的成立相符合的是（    ）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A.</a:t>
            </a:r>
            <a:r>
              <a:rPr lang="zh-CN" altLang="en-US" sz="3600" b="1" dirty="0">
                <a:solidFill>
                  <a:srgbClr val="FFFF00"/>
                </a:solidFill>
              </a:rPr>
              <a:t>开天辟地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B.</a:t>
            </a:r>
            <a:r>
              <a:rPr lang="zh-CN" altLang="en-US" sz="3600" b="1" dirty="0">
                <a:solidFill>
                  <a:srgbClr val="FFFF00"/>
                </a:solidFill>
              </a:rPr>
              <a:t>星星之火，可以燎原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C.</a:t>
            </a:r>
            <a:r>
              <a:rPr lang="zh-CN" altLang="en-US" sz="3600" b="1" dirty="0">
                <a:solidFill>
                  <a:srgbClr val="FFFF00"/>
                </a:solidFill>
              </a:rPr>
              <a:t>当家作主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D.</a:t>
            </a:r>
            <a:r>
              <a:rPr lang="zh-CN" altLang="en-US" sz="3600" b="1" dirty="0">
                <a:solidFill>
                  <a:srgbClr val="FFFF00"/>
                </a:solidFill>
              </a:rPr>
              <a:t>改革开放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zh-CN" altLang="en-US" sz="3600" b="1" dirty="0">
              <a:solidFill>
                <a:srgbClr val="FFFF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41F5997-A2AD-4AEA-92A9-677C335D46E8}"/>
              </a:ext>
            </a:extLst>
          </p:cNvPr>
          <p:cNvSpPr/>
          <p:nvPr/>
        </p:nvSpPr>
        <p:spPr>
          <a:xfrm>
            <a:off x="9089319" y="593609"/>
            <a:ext cx="7248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3438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AD54538-E1ED-4E17-8095-57B8A183C117}"/>
              </a:ext>
            </a:extLst>
          </p:cNvPr>
          <p:cNvSpPr txBox="1"/>
          <p:nvPr/>
        </p:nvSpPr>
        <p:spPr>
          <a:xfrm>
            <a:off x="346229" y="816746"/>
            <a:ext cx="1108821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FF00"/>
                </a:solidFill>
              </a:rPr>
              <a:t>6.</a:t>
            </a:r>
            <a:r>
              <a:rPr lang="zh-CN" altLang="en-US" sz="3600" b="1" dirty="0">
                <a:solidFill>
                  <a:srgbClr val="FFFF00"/>
                </a:solidFill>
              </a:rPr>
              <a:t>（</a:t>
            </a:r>
            <a:r>
              <a:rPr lang="en-US" altLang="zh-CN" sz="3600" b="1" dirty="0">
                <a:solidFill>
                  <a:srgbClr val="FFFF00"/>
                </a:solidFill>
              </a:rPr>
              <a:t>2017</a:t>
            </a:r>
            <a:r>
              <a:rPr lang="zh-CN" altLang="en-US" sz="3600" b="1" dirty="0">
                <a:solidFill>
                  <a:srgbClr val="FFFF00"/>
                </a:solidFill>
              </a:rPr>
              <a:t>武威）标志着中国从此走上了独立、民主、统一的道路，开始了向社会主义过渡的新时期的历史事件是（    ）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A.</a:t>
            </a:r>
            <a:r>
              <a:rPr lang="zh-CN" altLang="en-US" sz="3600" b="1" dirty="0">
                <a:solidFill>
                  <a:srgbClr val="FFFF00"/>
                </a:solidFill>
              </a:rPr>
              <a:t>中华人民共和国成立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B.</a:t>
            </a:r>
            <a:r>
              <a:rPr lang="zh-CN" altLang="en-US" sz="3600" b="1" dirty="0">
                <a:solidFill>
                  <a:srgbClr val="FFFF00"/>
                </a:solidFill>
              </a:rPr>
              <a:t>抗美援朝战争的胜利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C.</a:t>
            </a:r>
            <a:r>
              <a:rPr lang="zh-CN" altLang="en-US" sz="3600" b="1" dirty="0">
                <a:solidFill>
                  <a:srgbClr val="FFFF00"/>
                </a:solidFill>
              </a:rPr>
              <a:t>土地改革的完成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D.</a:t>
            </a:r>
            <a:r>
              <a:rPr lang="zh-CN" altLang="en-US" sz="3600" b="1" dirty="0">
                <a:solidFill>
                  <a:srgbClr val="FFFF00"/>
                </a:solidFill>
              </a:rPr>
              <a:t>三大改造完成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zh-CN" altLang="en-US" sz="3600" b="1" dirty="0">
              <a:solidFill>
                <a:srgbClr val="FFFF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637C081-BE81-4604-A5F1-158004701241}"/>
              </a:ext>
            </a:extLst>
          </p:cNvPr>
          <p:cNvSpPr/>
          <p:nvPr/>
        </p:nvSpPr>
        <p:spPr>
          <a:xfrm>
            <a:off x="2196117" y="1830993"/>
            <a:ext cx="6976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16323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AD54538-E1ED-4E17-8095-57B8A183C117}"/>
              </a:ext>
            </a:extLst>
          </p:cNvPr>
          <p:cNvSpPr txBox="1"/>
          <p:nvPr/>
        </p:nvSpPr>
        <p:spPr>
          <a:xfrm>
            <a:off x="346229" y="816746"/>
            <a:ext cx="1108821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FF00"/>
                </a:solidFill>
              </a:rPr>
              <a:t>7.</a:t>
            </a:r>
            <a:r>
              <a:rPr lang="zh-CN" altLang="en-US" sz="3600" b="1" dirty="0">
                <a:solidFill>
                  <a:srgbClr val="FFFF00"/>
                </a:solidFill>
              </a:rPr>
              <a:t>在</a:t>
            </a:r>
            <a:r>
              <a:rPr lang="en-US" altLang="zh-CN" sz="3600" b="1" dirty="0">
                <a:solidFill>
                  <a:srgbClr val="FFFF00"/>
                </a:solidFill>
              </a:rPr>
              <a:t>1949</a:t>
            </a:r>
            <a:r>
              <a:rPr lang="zh-CN" altLang="en-US" sz="3600" b="1" dirty="0">
                <a:solidFill>
                  <a:srgbClr val="FFFF00"/>
                </a:solidFill>
              </a:rPr>
              <a:t>年的开国大典上任阅兵总指挥的是（    ）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A.</a:t>
            </a:r>
            <a:r>
              <a:rPr lang="zh-CN" altLang="en-US" sz="3600" b="1" dirty="0">
                <a:solidFill>
                  <a:srgbClr val="FFFF00"/>
                </a:solidFill>
              </a:rPr>
              <a:t>朱德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B.</a:t>
            </a:r>
            <a:r>
              <a:rPr lang="zh-CN" altLang="en-US" sz="3600" b="1" dirty="0">
                <a:solidFill>
                  <a:srgbClr val="FFFF00"/>
                </a:solidFill>
              </a:rPr>
              <a:t>聂荣臻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C.</a:t>
            </a:r>
            <a:r>
              <a:rPr lang="zh-CN" altLang="en-US" sz="3600" b="1" dirty="0">
                <a:solidFill>
                  <a:srgbClr val="FFFF00"/>
                </a:solidFill>
              </a:rPr>
              <a:t>彭德怀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D.</a:t>
            </a:r>
            <a:r>
              <a:rPr lang="zh-CN" altLang="en-US" sz="3600" b="1" dirty="0">
                <a:solidFill>
                  <a:srgbClr val="FFFF00"/>
                </a:solidFill>
              </a:rPr>
              <a:t>刘少奇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zh-CN" altLang="en-US" sz="3600" b="1" dirty="0">
              <a:solidFill>
                <a:srgbClr val="FFFF0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AA9B3F4-DC17-4C06-B218-E44308A1B126}"/>
              </a:ext>
            </a:extLst>
          </p:cNvPr>
          <p:cNvSpPr/>
          <p:nvPr/>
        </p:nvSpPr>
        <p:spPr>
          <a:xfrm>
            <a:off x="9531110" y="593609"/>
            <a:ext cx="5870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0300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AD54538-E1ED-4E17-8095-57B8A183C117}"/>
              </a:ext>
            </a:extLst>
          </p:cNvPr>
          <p:cNvSpPr txBox="1"/>
          <p:nvPr/>
        </p:nvSpPr>
        <p:spPr>
          <a:xfrm>
            <a:off x="346229" y="816746"/>
            <a:ext cx="1108821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FF00"/>
                </a:solidFill>
              </a:rPr>
              <a:t>8.</a:t>
            </a:r>
            <a:r>
              <a:rPr lang="zh-CN" altLang="en-US" sz="3600" b="1" dirty="0">
                <a:solidFill>
                  <a:srgbClr val="FFFF00"/>
                </a:solidFill>
              </a:rPr>
              <a:t>（</a:t>
            </a:r>
            <a:r>
              <a:rPr lang="en-US" altLang="zh-CN" sz="3600" b="1" dirty="0">
                <a:solidFill>
                  <a:srgbClr val="FFFF00"/>
                </a:solidFill>
              </a:rPr>
              <a:t>2017</a:t>
            </a:r>
            <a:r>
              <a:rPr lang="zh-CN" altLang="en-US" sz="3600" b="1" dirty="0">
                <a:solidFill>
                  <a:srgbClr val="FFFF00"/>
                </a:solidFill>
              </a:rPr>
              <a:t>日照月考）电影</a:t>
            </a:r>
            <a:r>
              <a:rPr lang="en-US" altLang="zh-CN" sz="3600" b="1" dirty="0">
                <a:solidFill>
                  <a:srgbClr val="FFFF00"/>
                </a:solidFill>
              </a:rPr>
              <a:t>《</a:t>
            </a:r>
            <a:r>
              <a:rPr lang="zh-CN" altLang="en-US" sz="3600" b="1" dirty="0">
                <a:solidFill>
                  <a:srgbClr val="FFFF00"/>
                </a:solidFill>
              </a:rPr>
              <a:t>建国大业</a:t>
            </a:r>
            <a:r>
              <a:rPr lang="en-US" altLang="zh-CN" sz="3600" b="1" dirty="0">
                <a:solidFill>
                  <a:srgbClr val="FFFF00"/>
                </a:solidFill>
              </a:rPr>
              <a:t>》</a:t>
            </a:r>
            <a:r>
              <a:rPr lang="zh-CN" altLang="en-US" sz="3600" b="1" dirty="0">
                <a:solidFill>
                  <a:srgbClr val="FFFF00"/>
                </a:solidFill>
              </a:rPr>
              <a:t>中有一个情节，新中国成立前夕，毛泽东、周恩来联名写信给留居上海的宋庆龄，邀请她北上对如何建设新中国给予以指导。此信邀请宋庆龄参加的应该是（    ）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A.</a:t>
            </a:r>
            <a:r>
              <a:rPr lang="zh-CN" altLang="en-US" sz="3600" b="1" dirty="0">
                <a:solidFill>
                  <a:srgbClr val="FFFF00"/>
                </a:solidFill>
              </a:rPr>
              <a:t>中国共产党第一次全国代表大会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B.</a:t>
            </a:r>
            <a:r>
              <a:rPr lang="zh-CN" altLang="en-US" sz="3600" b="1" dirty="0">
                <a:solidFill>
                  <a:srgbClr val="FFFF00"/>
                </a:solidFill>
              </a:rPr>
              <a:t>中国人民政治协商会议第一届会议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C.</a:t>
            </a:r>
            <a:r>
              <a:rPr lang="zh-CN" altLang="en-US" sz="3600" b="1" dirty="0">
                <a:solidFill>
                  <a:srgbClr val="FFFF00"/>
                </a:solidFill>
              </a:rPr>
              <a:t>第一届全国人民代表大会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D.</a:t>
            </a:r>
            <a:r>
              <a:rPr lang="zh-CN" altLang="en-US" sz="3600" b="1" dirty="0">
                <a:solidFill>
                  <a:srgbClr val="FFFF00"/>
                </a:solidFill>
              </a:rPr>
              <a:t>中国共产党第八次全国代表大会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zh-CN" altLang="en-US" sz="3600" b="1" dirty="0">
              <a:solidFill>
                <a:srgbClr val="FFFF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8C544EC9-781F-4AEB-9849-D990BAE8B335}"/>
              </a:ext>
            </a:extLst>
          </p:cNvPr>
          <p:cNvSpPr/>
          <p:nvPr/>
        </p:nvSpPr>
        <p:spPr>
          <a:xfrm>
            <a:off x="7728944" y="2381409"/>
            <a:ext cx="7314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54708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AD54538-E1ED-4E17-8095-57B8A183C117}"/>
              </a:ext>
            </a:extLst>
          </p:cNvPr>
          <p:cNvSpPr txBox="1"/>
          <p:nvPr/>
        </p:nvSpPr>
        <p:spPr>
          <a:xfrm>
            <a:off x="346229" y="816746"/>
            <a:ext cx="1108821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FF00"/>
                </a:solidFill>
              </a:rPr>
              <a:t>9.</a:t>
            </a:r>
            <a:r>
              <a:rPr lang="zh-CN" altLang="en-US" sz="3600" b="1" dirty="0">
                <a:solidFill>
                  <a:srgbClr val="FFFF00"/>
                </a:solidFill>
              </a:rPr>
              <a:t>每年的</a:t>
            </a:r>
            <a:r>
              <a:rPr lang="en-US" altLang="zh-CN" sz="3600" b="1" dirty="0">
                <a:solidFill>
                  <a:srgbClr val="FFFF00"/>
                </a:solidFill>
              </a:rPr>
              <a:t>10</a:t>
            </a:r>
            <a:r>
              <a:rPr lang="zh-CN" altLang="en-US" sz="3600" b="1" dirty="0">
                <a:solidFill>
                  <a:srgbClr val="FFFF00"/>
                </a:solidFill>
              </a:rPr>
              <a:t>月</a:t>
            </a:r>
            <a:r>
              <a:rPr lang="en-US" altLang="zh-CN" sz="3600" b="1" dirty="0">
                <a:solidFill>
                  <a:srgbClr val="FFFF00"/>
                </a:solidFill>
              </a:rPr>
              <a:t>1</a:t>
            </a:r>
            <a:r>
              <a:rPr lang="zh-CN" altLang="en-US" sz="3600" b="1" dirty="0">
                <a:solidFill>
                  <a:srgbClr val="FFFF00"/>
                </a:solidFill>
              </a:rPr>
              <a:t>日是我国的“国庆节”这一天在历史上发生过（    ）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A.</a:t>
            </a:r>
            <a:r>
              <a:rPr lang="zh-CN" altLang="en-US" sz="3600" b="1" dirty="0">
                <a:solidFill>
                  <a:srgbClr val="FFFF00"/>
                </a:solidFill>
              </a:rPr>
              <a:t>解放战争胜利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B.</a:t>
            </a:r>
            <a:r>
              <a:rPr lang="zh-CN" altLang="en-US" sz="3600" b="1" dirty="0">
                <a:solidFill>
                  <a:srgbClr val="FFFF00"/>
                </a:solidFill>
              </a:rPr>
              <a:t>开国大典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C.</a:t>
            </a:r>
            <a:r>
              <a:rPr lang="zh-CN" altLang="en-US" sz="3600" b="1" dirty="0">
                <a:solidFill>
                  <a:srgbClr val="FFFF00"/>
                </a:solidFill>
              </a:rPr>
              <a:t>中国人民政治协商会议的召开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D.</a:t>
            </a:r>
            <a:r>
              <a:rPr lang="zh-CN" altLang="en-US" sz="3600" b="1" dirty="0">
                <a:solidFill>
                  <a:srgbClr val="FFFF00"/>
                </a:solidFill>
              </a:rPr>
              <a:t>三大改造完成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zh-CN" altLang="en-US" sz="3600" b="1" dirty="0">
              <a:solidFill>
                <a:srgbClr val="FFFF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4CBD8A7-57DA-4B10-957B-416914B551CE}"/>
              </a:ext>
            </a:extLst>
          </p:cNvPr>
          <p:cNvSpPr/>
          <p:nvPr/>
        </p:nvSpPr>
        <p:spPr>
          <a:xfrm>
            <a:off x="2269176" y="1218434"/>
            <a:ext cx="5870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7795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AD54538-E1ED-4E17-8095-57B8A183C117}"/>
              </a:ext>
            </a:extLst>
          </p:cNvPr>
          <p:cNvSpPr txBox="1"/>
          <p:nvPr/>
        </p:nvSpPr>
        <p:spPr>
          <a:xfrm>
            <a:off x="346229" y="816746"/>
            <a:ext cx="1108821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FF00"/>
                </a:solidFill>
              </a:rPr>
              <a:t>10.</a:t>
            </a:r>
            <a:r>
              <a:rPr lang="zh-CN" altLang="en-US" sz="3600" b="1" dirty="0">
                <a:solidFill>
                  <a:srgbClr val="FFFF00"/>
                </a:solidFill>
              </a:rPr>
              <a:t>（</a:t>
            </a:r>
            <a:r>
              <a:rPr lang="en-US" altLang="zh-CN" sz="3600" b="1" dirty="0">
                <a:solidFill>
                  <a:srgbClr val="FFFF00"/>
                </a:solidFill>
              </a:rPr>
              <a:t>2017</a:t>
            </a:r>
            <a:r>
              <a:rPr lang="zh-CN" altLang="en-US" sz="3600" b="1" dirty="0">
                <a:solidFill>
                  <a:srgbClr val="FFFF00"/>
                </a:solidFill>
              </a:rPr>
              <a:t>广东）</a:t>
            </a:r>
            <a:r>
              <a:rPr lang="en-US" altLang="zh-CN" sz="3600" b="1" dirty="0">
                <a:solidFill>
                  <a:srgbClr val="FFFF00"/>
                </a:solidFill>
              </a:rPr>
              <a:t>1949</a:t>
            </a:r>
            <a:r>
              <a:rPr lang="zh-CN" altLang="en-US" sz="3600" b="1" dirty="0">
                <a:solidFill>
                  <a:srgbClr val="FFFF00"/>
                </a:solidFill>
              </a:rPr>
              <a:t>年</a:t>
            </a:r>
            <a:r>
              <a:rPr lang="en-US" altLang="zh-CN" sz="3600" b="1" dirty="0">
                <a:solidFill>
                  <a:srgbClr val="FFFF00"/>
                </a:solidFill>
              </a:rPr>
              <a:t>9</a:t>
            </a:r>
            <a:r>
              <a:rPr lang="zh-CN" altLang="en-US" sz="3600" b="1" dirty="0">
                <a:solidFill>
                  <a:srgbClr val="FFFF00"/>
                </a:solidFill>
              </a:rPr>
              <a:t>月，在中国人民政治协商会议第一届全体会议上，毛泽东说：“占世界人类总数四分之一的中国人从此站起来了。”“中国人从此站起来”是指中国实现了（    ）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A.</a:t>
            </a:r>
            <a:r>
              <a:rPr lang="zh-CN" altLang="en-US" sz="3600" b="1" dirty="0">
                <a:solidFill>
                  <a:srgbClr val="FFFF00"/>
                </a:solidFill>
              </a:rPr>
              <a:t>全境解放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B.</a:t>
            </a:r>
            <a:r>
              <a:rPr lang="zh-CN" altLang="en-US" sz="3600" b="1" dirty="0">
                <a:solidFill>
                  <a:srgbClr val="FFFF00"/>
                </a:solidFill>
              </a:rPr>
              <a:t>社会主义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C.</a:t>
            </a:r>
            <a:r>
              <a:rPr lang="zh-CN" altLang="en-US" sz="3600" b="1" dirty="0">
                <a:solidFill>
                  <a:srgbClr val="FFFF00"/>
                </a:solidFill>
              </a:rPr>
              <a:t>国家富强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D.</a:t>
            </a:r>
            <a:r>
              <a:rPr lang="zh-CN" altLang="en-US" sz="3600" b="1" dirty="0">
                <a:solidFill>
                  <a:srgbClr val="FFFF00"/>
                </a:solidFill>
              </a:rPr>
              <a:t>民族独立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zh-CN" altLang="en-US" sz="3600" b="1" dirty="0">
              <a:solidFill>
                <a:srgbClr val="FFFF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584E154B-5222-4E2A-8F92-A536A00708F5}"/>
              </a:ext>
            </a:extLst>
          </p:cNvPr>
          <p:cNvSpPr/>
          <p:nvPr/>
        </p:nvSpPr>
        <p:spPr>
          <a:xfrm>
            <a:off x="5427227" y="2399165"/>
            <a:ext cx="6687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90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AD54538-E1ED-4E17-8095-57B8A183C117}"/>
              </a:ext>
            </a:extLst>
          </p:cNvPr>
          <p:cNvSpPr txBox="1"/>
          <p:nvPr/>
        </p:nvSpPr>
        <p:spPr>
          <a:xfrm>
            <a:off x="346229" y="816746"/>
            <a:ext cx="1108821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FF00"/>
                </a:solidFill>
              </a:rPr>
              <a:t>11.</a:t>
            </a:r>
            <a:r>
              <a:rPr lang="zh-CN" altLang="en-US" sz="3600" b="1" dirty="0">
                <a:solidFill>
                  <a:srgbClr val="FFFF00"/>
                </a:solidFill>
              </a:rPr>
              <a:t> 有人说中国新民主主义革命的是从“天安门”到“天安门”。这里第二个“天安门”所代指的历史事件是（    ）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A.</a:t>
            </a:r>
            <a:r>
              <a:rPr lang="zh-CN" altLang="en-US" sz="3600" b="1" dirty="0">
                <a:solidFill>
                  <a:srgbClr val="FFFF00"/>
                </a:solidFill>
              </a:rPr>
              <a:t>遵义会议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B.</a:t>
            </a:r>
            <a:r>
              <a:rPr lang="zh-CN" altLang="en-US" sz="3600" b="1" dirty="0">
                <a:solidFill>
                  <a:srgbClr val="FFFF00"/>
                </a:solidFill>
              </a:rPr>
              <a:t>五四运动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C.</a:t>
            </a:r>
            <a:r>
              <a:rPr lang="zh-CN" altLang="en-US" sz="3600" b="1" dirty="0">
                <a:solidFill>
                  <a:srgbClr val="FFFF00"/>
                </a:solidFill>
              </a:rPr>
              <a:t>抗日战争胜利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D.</a:t>
            </a:r>
            <a:r>
              <a:rPr lang="zh-CN" altLang="en-US" sz="3600" b="1" dirty="0">
                <a:solidFill>
                  <a:srgbClr val="FFFF00"/>
                </a:solidFill>
              </a:rPr>
              <a:t>开国大典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zh-CN" altLang="en-US" sz="3600" b="1" dirty="0">
              <a:solidFill>
                <a:srgbClr val="FFFF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7689EFCC-F3E0-4D63-AE26-3FC426F5C309}"/>
              </a:ext>
            </a:extLst>
          </p:cNvPr>
          <p:cNvSpPr/>
          <p:nvPr/>
        </p:nvSpPr>
        <p:spPr>
          <a:xfrm>
            <a:off x="1775539" y="1866504"/>
            <a:ext cx="6687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7663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AD54538-E1ED-4E17-8095-57B8A183C117}"/>
              </a:ext>
            </a:extLst>
          </p:cNvPr>
          <p:cNvSpPr txBox="1"/>
          <p:nvPr/>
        </p:nvSpPr>
        <p:spPr>
          <a:xfrm>
            <a:off x="346229" y="816746"/>
            <a:ext cx="1108821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FF00"/>
                </a:solidFill>
              </a:rPr>
              <a:t>12.</a:t>
            </a:r>
            <a:r>
              <a:rPr lang="zh-CN" altLang="en-US" sz="3600" b="1" dirty="0">
                <a:solidFill>
                  <a:srgbClr val="FFFF00"/>
                </a:solidFill>
              </a:rPr>
              <a:t>（</a:t>
            </a:r>
            <a:r>
              <a:rPr lang="en-US" altLang="zh-CN" sz="3600" b="1" dirty="0">
                <a:solidFill>
                  <a:srgbClr val="FFFF00"/>
                </a:solidFill>
              </a:rPr>
              <a:t>2017</a:t>
            </a:r>
            <a:r>
              <a:rPr lang="zh-CN" altLang="en-US" sz="3600" b="1" dirty="0">
                <a:solidFill>
                  <a:srgbClr val="FFFF00"/>
                </a:solidFill>
              </a:rPr>
              <a:t>年泰安）人民英雄纪念碑的一段碑文写道：“三十年以来，在人民解放战争和人民革命中牺牲的人民英雄们永垂不朽！”此碑文所指的历史阶段是（    ）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A.</a:t>
            </a:r>
            <a:r>
              <a:rPr lang="zh-CN" altLang="en-US" sz="3600" b="1" dirty="0">
                <a:solidFill>
                  <a:srgbClr val="FFFF00"/>
                </a:solidFill>
              </a:rPr>
              <a:t>旧民主主义革命时期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B.</a:t>
            </a:r>
            <a:r>
              <a:rPr lang="zh-CN" altLang="en-US" sz="3600" b="1" dirty="0">
                <a:solidFill>
                  <a:srgbClr val="FFFF00"/>
                </a:solidFill>
              </a:rPr>
              <a:t>抗日战争时期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C.</a:t>
            </a:r>
            <a:r>
              <a:rPr lang="zh-CN" altLang="en-US" sz="3600" b="1" dirty="0">
                <a:solidFill>
                  <a:srgbClr val="FFFF00"/>
                </a:solidFill>
              </a:rPr>
              <a:t>解放战争时期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D.</a:t>
            </a:r>
            <a:r>
              <a:rPr lang="zh-CN" altLang="en-US" sz="3600" b="1" dirty="0">
                <a:solidFill>
                  <a:srgbClr val="FFFF00"/>
                </a:solidFill>
              </a:rPr>
              <a:t>新民主主义革命时期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zh-CN" altLang="en-US" sz="3600" b="1" dirty="0">
              <a:solidFill>
                <a:srgbClr val="FFFF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92F4626-A53D-4483-88AB-6438873A2579}"/>
              </a:ext>
            </a:extLst>
          </p:cNvPr>
          <p:cNvSpPr/>
          <p:nvPr/>
        </p:nvSpPr>
        <p:spPr>
          <a:xfrm>
            <a:off x="757561" y="2292633"/>
            <a:ext cx="6687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9135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AD54538-E1ED-4E17-8095-57B8A183C117}"/>
              </a:ext>
            </a:extLst>
          </p:cNvPr>
          <p:cNvSpPr txBox="1"/>
          <p:nvPr/>
        </p:nvSpPr>
        <p:spPr>
          <a:xfrm>
            <a:off x="346229" y="816746"/>
            <a:ext cx="1108821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FF00"/>
                </a:solidFill>
              </a:rPr>
              <a:t>13.</a:t>
            </a:r>
            <a:r>
              <a:rPr lang="zh-CN" altLang="en-US" sz="3600" b="1" dirty="0">
                <a:solidFill>
                  <a:srgbClr val="FFFF00"/>
                </a:solidFill>
              </a:rPr>
              <a:t>下列对“中国人民从此站起来了”的理解正确的是（    ）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A.</a:t>
            </a:r>
            <a:r>
              <a:rPr lang="zh-CN" altLang="en-US" sz="3600" b="1" dirty="0">
                <a:solidFill>
                  <a:srgbClr val="FFFF00"/>
                </a:solidFill>
              </a:rPr>
              <a:t>中国人民推翻了封建帝制，实现了民主共和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B.</a:t>
            </a:r>
            <a:r>
              <a:rPr lang="zh-CN" altLang="en-US" sz="3600" b="1" dirty="0">
                <a:solidFill>
                  <a:srgbClr val="FFFF00"/>
                </a:solidFill>
              </a:rPr>
              <a:t>中国人民打败了日本侵略者，获得了人民解放战争个的胜利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C.</a:t>
            </a:r>
            <a:r>
              <a:rPr lang="zh-CN" altLang="en-US" sz="3600" b="1" dirty="0">
                <a:solidFill>
                  <a:srgbClr val="FFFF00"/>
                </a:solidFill>
              </a:rPr>
              <a:t>中国真正成为独立自主的国家，人民当家作主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D.</a:t>
            </a:r>
            <a:r>
              <a:rPr lang="zh-CN" altLang="en-US" sz="3600" b="1" dirty="0">
                <a:solidFill>
                  <a:srgbClr val="FFFF00"/>
                </a:solidFill>
              </a:rPr>
              <a:t>中国人民解决了温饱问题，整体上进入小康社会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zh-CN" altLang="en-US" sz="3600" b="1" dirty="0">
              <a:solidFill>
                <a:srgbClr val="FFFF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9558CD8-3F97-4495-9F38-7E781E1234F5}"/>
              </a:ext>
            </a:extLst>
          </p:cNvPr>
          <p:cNvSpPr/>
          <p:nvPr/>
        </p:nvSpPr>
        <p:spPr>
          <a:xfrm>
            <a:off x="757561" y="1307211"/>
            <a:ext cx="7248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7493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AD54538-E1ED-4E17-8095-57B8A183C117}"/>
              </a:ext>
            </a:extLst>
          </p:cNvPr>
          <p:cNvSpPr txBox="1"/>
          <p:nvPr/>
        </p:nvSpPr>
        <p:spPr>
          <a:xfrm>
            <a:off x="346229" y="816746"/>
            <a:ext cx="1108821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FF00"/>
                </a:solidFill>
              </a:rPr>
              <a:t>14.</a:t>
            </a:r>
            <a:r>
              <a:rPr lang="zh-CN" altLang="en-US" sz="3600" b="1" dirty="0">
                <a:solidFill>
                  <a:srgbClr val="FFFF00"/>
                </a:solidFill>
              </a:rPr>
              <a:t>下列对“新纪元”的理解正确的是（    ）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A.</a:t>
            </a:r>
            <a:r>
              <a:rPr lang="zh-CN" altLang="en-US" sz="3600" b="1" dirty="0">
                <a:solidFill>
                  <a:srgbClr val="FFFF00"/>
                </a:solidFill>
              </a:rPr>
              <a:t>彻底摧毁了无欧冠过存在两千多年的封建土地制度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B.</a:t>
            </a:r>
            <a:r>
              <a:rPr lang="zh-CN" altLang="en-US" sz="3600" b="1" dirty="0">
                <a:solidFill>
                  <a:srgbClr val="FFFF00"/>
                </a:solidFill>
              </a:rPr>
              <a:t>成为中华民族由衰败到振兴的转折点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C.</a:t>
            </a:r>
            <a:r>
              <a:rPr lang="zh-CN" altLang="en-US" sz="3600" b="1" dirty="0">
                <a:solidFill>
                  <a:srgbClr val="FFFF00"/>
                </a:solidFill>
              </a:rPr>
              <a:t>结束了我国百年来任人宰割的屈辱历史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D.</a:t>
            </a:r>
            <a:r>
              <a:rPr lang="zh-CN" altLang="en-US" sz="3600" b="1" dirty="0">
                <a:solidFill>
                  <a:srgbClr val="FFFF00"/>
                </a:solidFill>
              </a:rPr>
              <a:t>标志着我国开始进入了社会主义初级阶段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zh-CN" altLang="en-US" sz="3600" b="1" dirty="0">
              <a:solidFill>
                <a:srgbClr val="FFFF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B537883-6B2A-4619-8712-BC5E8EC8C22B}"/>
              </a:ext>
            </a:extLst>
          </p:cNvPr>
          <p:cNvSpPr/>
          <p:nvPr/>
        </p:nvSpPr>
        <p:spPr>
          <a:xfrm>
            <a:off x="8350380" y="712408"/>
            <a:ext cx="5870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5870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AD54538-E1ED-4E17-8095-57B8A183C117}"/>
              </a:ext>
            </a:extLst>
          </p:cNvPr>
          <p:cNvSpPr txBox="1"/>
          <p:nvPr/>
        </p:nvSpPr>
        <p:spPr>
          <a:xfrm>
            <a:off x="328474" y="506027"/>
            <a:ext cx="1108821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FF00"/>
                </a:solidFill>
              </a:rPr>
              <a:t>15. </a:t>
            </a:r>
            <a:r>
              <a:rPr lang="zh-CN" altLang="en-US" sz="3600" b="1" dirty="0">
                <a:solidFill>
                  <a:srgbClr val="FFFF00"/>
                </a:solidFill>
              </a:rPr>
              <a:t>（</a:t>
            </a:r>
            <a:r>
              <a:rPr lang="en-US" altLang="zh-CN" sz="3600" b="1" dirty="0">
                <a:solidFill>
                  <a:srgbClr val="FFFF00"/>
                </a:solidFill>
              </a:rPr>
              <a:t>2017</a:t>
            </a:r>
            <a:r>
              <a:rPr lang="zh-CN" altLang="en-US" sz="3600" b="1" dirty="0">
                <a:solidFill>
                  <a:srgbClr val="FFFF00"/>
                </a:solidFill>
              </a:rPr>
              <a:t>潍坊）年代尺有助于我们了解事件的先后顺序和时代主题。下面一位同学设计的年代尺，这位同学探究的主题是（    ）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A.</a:t>
            </a:r>
            <a:r>
              <a:rPr lang="zh-CN" altLang="en-US" sz="3600" b="1" dirty="0">
                <a:solidFill>
                  <a:srgbClr val="FFFF00"/>
                </a:solidFill>
              </a:rPr>
              <a:t>侵略与反抗</a:t>
            </a:r>
            <a:r>
              <a:rPr lang="en-US" altLang="zh-CN" sz="3600" b="1" dirty="0">
                <a:solidFill>
                  <a:srgbClr val="FFFF00"/>
                </a:solidFill>
              </a:rPr>
              <a:t>     B.</a:t>
            </a:r>
            <a:r>
              <a:rPr lang="zh-CN" altLang="en-US" sz="3600" b="1" dirty="0">
                <a:solidFill>
                  <a:srgbClr val="FFFF00"/>
                </a:solidFill>
              </a:rPr>
              <a:t>新民主主义革命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C.</a:t>
            </a:r>
            <a:r>
              <a:rPr lang="zh-CN" altLang="en-US" sz="3600" b="1" dirty="0">
                <a:solidFill>
                  <a:srgbClr val="FFFF00"/>
                </a:solidFill>
              </a:rPr>
              <a:t>近代化探索</a:t>
            </a:r>
            <a:r>
              <a:rPr lang="en-US" altLang="zh-CN" sz="3600" b="1" dirty="0">
                <a:solidFill>
                  <a:srgbClr val="FFFF00"/>
                </a:solidFill>
              </a:rPr>
              <a:t>     D.</a:t>
            </a:r>
            <a:r>
              <a:rPr lang="zh-CN" altLang="en-US" sz="3600" b="1" dirty="0">
                <a:solidFill>
                  <a:srgbClr val="FFFF00"/>
                </a:solidFill>
              </a:rPr>
              <a:t>新中国的成立和巩固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zh-CN" altLang="en-US" sz="3600" b="1" dirty="0">
              <a:solidFill>
                <a:srgbClr val="FFFF00"/>
              </a:solidFill>
            </a:endParaRP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3258C4B6-FCA7-43A1-9008-0D27FDD713FA}"/>
              </a:ext>
            </a:extLst>
          </p:cNvPr>
          <p:cNvCxnSpPr/>
          <p:nvPr/>
        </p:nvCxnSpPr>
        <p:spPr>
          <a:xfrm>
            <a:off x="1704513" y="3133817"/>
            <a:ext cx="702223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C404D47E-8B52-4B70-8CA1-05F3597FD838}"/>
              </a:ext>
            </a:extLst>
          </p:cNvPr>
          <p:cNvCxnSpPr/>
          <p:nvPr/>
        </p:nvCxnSpPr>
        <p:spPr>
          <a:xfrm flipV="1">
            <a:off x="1997476" y="3036163"/>
            <a:ext cx="0" cy="9765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BE243333-366B-40C3-8B04-A5D650EB734F}"/>
              </a:ext>
            </a:extLst>
          </p:cNvPr>
          <p:cNvCxnSpPr/>
          <p:nvPr/>
        </p:nvCxnSpPr>
        <p:spPr>
          <a:xfrm flipV="1">
            <a:off x="2806824" y="3031723"/>
            <a:ext cx="0" cy="9765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A54490F1-D8F9-47B7-8314-CFD9E97FA643}"/>
              </a:ext>
            </a:extLst>
          </p:cNvPr>
          <p:cNvCxnSpPr/>
          <p:nvPr/>
        </p:nvCxnSpPr>
        <p:spPr>
          <a:xfrm flipV="1">
            <a:off x="4360416" y="3015448"/>
            <a:ext cx="0" cy="9765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289C9269-D749-4D37-ADB4-612D79884167}"/>
              </a:ext>
            </a:extLst>
          </p:cNvPr>
          <p:cNvCxnSpPr/>
          <p:nvPr/>
        </p:nvCxnSpPr>
        <p:spPr>
          <a:xfrm flipV="1">
            <a:off x="5942121" y="3049478"/>
            <a:ext cx="0" cy="9765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170390E5-62CB-48A3-949D-46BA3242B94D}"/>
              </a:ext>
            </a:extLst>
          </p:cNvPr>
          <p:cNvCxnSpPr/>
          <p:nvPr/>
        </p:nvCxnSpPr>
        <p:spPr>
          <a:xfrm flipV="1">
            <a:off x="7398059" y="3031723"/>
            <a:ext cx="0" cy="9765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:a16="http://schemas.microsoft.com/office/drawing/2014/main" id="{220457F4-CB86-446C-926A-1D871FF8E7FB}"/>
              </a:ext>
            </a:extLst>
          </p:cNvPr>
          <p:cNvSpPr txBox="1"/>
          <p:nvPr/>
        </p:nvSpPr>
        <p:spPr>
          <a:xfrm>
            <a:off x="1642368" y="2556769"/>
            <a:ext cx="9602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1919</a:t>
            </a:r>
            <a:r>
              <a:rPr lang="zh-CN" altLang="en-US" sz="1600" dirty="0"/>
              <a:t>年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AEBF63B6-40CE-413B-8552-2E1188B99D02}"/>
              </a:ext>
            </a:extLst>
          </p:cNvPr>
          <p:cNvSpPr txBox="1"/>
          <p:nvPr/>
        </p:nvSpPr>
        <p:spPr>
          <a:xfrm>
            <a:off x="2433960" y="2559450"/>
            <a:ext cx="9602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1921</a:t>
            </a:r>
            <a:r>
              <a:rPr lang="zh-CN" altLang="en-US" sz="1600" dirty="0"/>
              <a:t>年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7A1E9DD0-909E-4843-9BE7-567334939889}"/>
              </a:ext>
            </a:extLst>
          </p:cNvPr>
          <p:cNvSpPr txBox="1"/>
          <p:nvPr/>
        </p:nvSpPr>
        <p:spPr>
          <a:xfrm>
            <a:off x="3996430" y="2556769"/>
            <a:ext cx="9602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1927</a:t>
            </a:r>
            <a:r>
              <a:rPr lang="zh-CN" altLang="en-US" sz="1600" dirty="0"/>
              <a:t>年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EF7EB29E-DF2B-4F9F-841B-6B001AD61E6A}"/>
              </a:ext>
            </a:extLst>
          </p:cNvPr>
          <p:cNvSpPr txBox="1"/>
          <p:nvPr/>
        </p:nvSpPr>
        <p:spPr>
          <a:xfrm>
            <a:off x="5558900" y="2559450"/>
            <a:ext cx="9602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1945</a:t>
            </a:r>
            <a:r>
              <a:rPr lang="zh-CN" altLang="en-US" sz="1600" dirty="0"/>
              <a:t>年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5D8F54C4-42C8-4592-8220-C1A045CB9930}"/>
              </a:ext>
            </a:extLst>
          </p:cNvPr>
          <p:cNvSpPr txBox="1"/>
          <p:nvPr/>
        </p:nvSpPr>
        <p:spPr>
          <a:xfrm>
            <a:off x="7032593" y="2556769"/>
            <a:ext cx="9602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1949</a:t>
            </a:r>
            <a:r>
              <a:rPr lang="zh-CN" altLang="en-US" sz="1600" dirty="0"/>
              <a:t>年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25DC9146-38A1-4C07-93A9-533677F7D8B6}"/>
              </a:ext>
            </a:extLst>
          </p:cNvPr>
          <p:cNvSpPr txBox="1"/>
          <p:nvPr/>
        </p:nvSpPr>
        <p:spPr>
          <a:xfrm>
            <a:off x="1704513" y="3554906"/>
            <a:ext cx="5149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五四运动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A79FC92F-FF81-4CD4-BF00-D3AAE0854B9C}"/>
              </a:ext>
            </a:extLst>
          </p:cNvPr>
          <p:cNvSpPr txBox="1"/>
          <p:nvPr/>
        </p:nvSpPr>
        <p:spPr>
          <a:xfrm>
            <a:off x="2604099" y="3554906"/>
            <a:ext cx="4424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中共成立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7BB668D9-0633-497D-8EA6-5370968CFD18}"/>
              </a:ext>
            </a:extLst>
          </p:cNvPr>
          <p:cNvSpPr txBox="1"/>
          <p:nvPr/>
        </p:nvSpPr>
        <p:spPr>
          <a:xfrm>
            <a:off x="4203941" y="3553533"/>
            <a:ext cx="5452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南昌起义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1647BDA8-EC94-4935-9F5A-ACA0A11797D6}"/>
              </a:ext>
            </a:extLst>
          </p:cNvPr>
          <p:cNvSpPr txBox="1"/>
          <p:nvPr/>
        </p:nvSpPr>
        <p:spPr>
          <a:xfrm>
            <a:off x="5731276" y="3569811"/>
            <a:ext cx="5452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中共七大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003022FC-306D-4DEC-B259-481B81983405}"/>
              </a:ext>
            </a:extLst>
          </p:cNvPr>
          <p:cNvSpPr txBox="1"/>
          <p:nvPr/>
        </p:nvSpPr>
        <p:spPr>
          <a:xfrm>
            <a:off x="7240104" y="3569808"/>
            <a:ext cx="5452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开国大典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9E00BD62-A260-4B61-8DBF-423A20D32C1F}"/>
              </a:ext>
            </a:extLst>
          </p:cNvPr>
          <p:cNvSpPr/>
          <p:nvPr/>
        </p:nvSpPr>
        <p:spPr>
          <a:xfrm>
            <a:off x="4455659" y="1513314"/>
            <a:ext cx="5870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3931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23AE8D0-FC1F-4CE0-A100-117ECB60B602}"/>
              </a:ext>
            </a:extLst>
          </p:cNvPr>
          <p:cNvSpPr txBox="1"/>
          <p:nvPr/>
        </p:nvSpPr>
        <p:spPr>
          <a:xfrm>
            <a:off x="346229" y="816746"/>
            <a:ext cx="1108821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FF00"/>
                </a:solidFill>
              </a:rPr>
              <a:t>16.</a:t>
            </a:r>
            <a:r>
              <a:rPr lang="zh-CN" altLang="en-US" sz="3600" b="1" dirty="0">
                <a:solidFill>
                  <a:srgbClr val="FFFF00"/>
                </a:solidFill>
              </a:rPr>
              <a:t> （</a:t>
            </a:r>
            <a:r>
              <a:rPr lang="en-US" altLang="zh-CN" sz="3600" b="1" dirty="0">
                <a:solidFill>
                  <a:srgbClr val="FFFF00"/>
                </a:solidFill>
              </a:rPr>
              <a:t>2017</a:t>
            </a:r>
            <a:r>
              <a:rPr lang="zh-CN" altLang="en-US" sz="3600" b="1" dirty="0">
                <a:solidFill>
                  <a:srgbClr val="FFFF00"/>
                </a:solidFill>
              </a:rPr>
              <a:t>呼和浩特）如图拍摄于</a:t>
            </a:r>
            <a:r>
              <a:rPr lang="en-US" altLang="zh-CN" sz="3600" b="1" dirty="0">
                <a:solidFill>
                  <a:srgbClr val="FFFF00"/>
                </a:solidFill>
              </a:rPr>
              <a:t>1951</a:t>
            </a:r>
            <a:r>
              <a:rPr lang="zh-CN" altLang="en-US" sz="3600" b="1" dirty="0">
                <a:solidFill>
                  <a:srgbClr val="FFFF00"/>
                </a:solidFill>
              </a:rPr>
              <a:t>年，结合图片内容给它起一个符合实际的名称（    ）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A.</a:t>
            </a:r>
            <a:r>
              <a:rPr lang="zh-CN" altLang="en-US" sz="3600" b="1" dirty="0">
                <a:solidFill>
                  <a:srgbClr val="FFFF00"/>
                </a:solidFill>
              </a:rPr>
              <a:t>人民解放军攻占布达拉宫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B.</a:t>
            </a:r>
            <a:r>
              <a:rPr lang="zh-CN" altLang="en-US" sz="3600" b="1" dirty="0">
                <a:solidFill>
                  <a:srgbClr val="FFFF00"/>
                </a:solidFill>
              </a:rPr>
              <a:t>西藏和平解放办法签订仪式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C.</a:t>
            </a:r>
            <a:r>
              <a:rPr lang="zh-CN" altLang="en-US" sz="3600" b="1" dirty="0">
                <a:solidFill>
                  <a:srgbClr val="FFFF00"/>
                </a:solidFill>
              </a:rPr>
              <a:t>人民解放军进驻拉萨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D.</a:t>
            </a:r>
            <a:r>
              <a:rPr lang="zh-CN" altLang="en-US" sz="3600" b="1" dirty="0">
                <a:solidFill>
                  <a:srgbClr val="FFFF00"/>
                </a:solidFill>
              </a:rPr>
              <a:t>西藏僧民欢迎解放军进驻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zh-CN" altLang="en-US" sz="3600" b="1" dirty="0">
              <a:solidFill>
                <a:srgbClr val="FFFF00"/>
              </a:solidFill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6B41348E-F2AA-434B-86ED-2CB035E325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121" y="2803309"/>
            <a:ext cx="4254500" cy="2476500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E8FA03D3-FB4C-4C59-9E55-46650763E2D0}"/>
              </a:ext>
            </a:extLst>
          </p:cNvPr>
          <p:cNvSpPr/>
          <p:nvPr/>
        </p:nvSpPr>
        <p:spPr>
          <a:xfrm>
            <a:off x="7216131" y="1264729"/>
            <a:ext cx="7248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8287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AD54538-E1ED-4E17-8095-57B8A183C117}"/>
              </a:ext>
            </a:extLst>
          </p:cNvPr>
          <p:cNvSpPr txBox="1"/>
          <p:nvPr/>
        </p:nvSpPr>
        <p:spPr>
          <a:xfrm>
            <a:off x="346229" y="816746"/>
            <a:ext cx="1108821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FF00"/>
                </a:solidFill>
              </a:rPr>
              <a:t>17.</a:t>
            </a:r>
            <a:r>
              <a:rPr lang="zh-CN" altLang="en-US" sz="3600" b="1" dirty="0">
                <a:solidFill>
                  <a:srgbClr val="FFFF00"/>
                </a:solidFill>
              </a:rPr>
              <a:t> 对西藏和平解放做出贡献的人物是（    ）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A.</a:t>
            </a:r>
            <a:r>
              <a:rPr lang="zh-CN" altLang="en-US" sz="3600" b="1" dirty="0">
                <a:solidFill>
                  <a:srgbClr val="FFFF00"/>
                </a:solidFill>
              </a:rPr>
              <a:t>黄继光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B.</a:t>
            </a:r>
            <a:r>
              <a:rPr lang="zh-CN" altLang="en-US" sz="3600" b="1" dirty="0">
                <a:solidFill>
                  <a:srgbClr val="FFFF00"/>
                </a:solidFill>
              </a:rPr>
              <a:t>邱少云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C.</a:t>
            </a:r>
            <a:r>
              <a:rPr lang="zh-CN" altLang="en-US" sz="3600" b="1" dirty="0">
                <a:solidFill>
                  <a:srgbClr val="FFFF00"/>
                </a:solidFill>
              </a:rPr>
              <a:t>阿沛</a:t>
            </a:r>
            <a:r>
              <a:rPr lang="en-US" altLang="zh-CN" sz="3600" b="1" dirty="0">
                <a:solidFill>
                  <a:srgbClr val="FFFF00"/>
                </a:solidFill>
              </a:rPr>
              <a:t>· </a:t>
            </a:r>
            <a:r>
              <a:rPr lang="zh-CN" altLang="en-US" sz="3600" b="1" dirty="0">
                <a:solidFill>
                  <a:srgbClr val="FFFF00"/>
                </a:solidFill>
              </a:rPr>
              <a:t>阿旺晋美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D.</a:t>
            </a:r>
            <a:r>
              <a:rPr lang="zh-CN" altLang="en-US" sz="3600" b="1" dirty="0">
                <a:solidFill>
                  <a:srgbClr val="FFFF00"/>
                </a:solidFill>
              </a:rPr>
              <a:t>彭德怀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zh-CN" altLang="en-US" sz="3600" b="1" dirty="0">
              <a:solidFill>
                <a:srgbClr val="FFFF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D4852F13-3A35-45CC-80F9-2C9E1D1DC512}"/>
              </a:ext>
            </a:extLst>
          </p:cNvPr>
          <p:cNvSpPr/>
          <p:nvPr/>
        </p:nvSpPr>
        <p:spPr>
          <a:xfrm>
            <a:off x="8467883" y="676897"/>
            <a:ext cx="7248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8177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AD54538-E1ED-4E17-8095-57B8A183C117}"/>
              </a:ext>
            </a:extLst>
          </p:cNvPr>
          <p:cNvSpPr txBox="1"/>
          <p:nvPr/>
        </p:nvSpPr>
        <p:spPr>
          <a:xfrm>
            <a:off x="346229" y="816746"/>
            <a:ext cx="1108821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FF00"/>
                </a:solidFill>
              </a:rPr>
              <a:t>18.</a:t>
            </a:r>
            <a:r>
              <a:rPr lang="zh-CN" altLang="en-US" sz="3600" b="1" dirty="0">
                <a:solidFill>
                  <a:srgbClr val="FFFF00"/>
                </a:solidFill>
              </a:rPr>
              <a:t> 新中国成立后，祖国大陆实现统一的时间和事件是（    ）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A.1949</a:t>
            </a:r>
            <a:r>
              <a:rPr lang="zh-CN" altLang="en-US" sz="3600" b="1" dirty="0">
                <a:solidFill>
                  <a:srgbClr val="FFFF00"/>
                </a:solidFill>
              </a:rPr>
              <a:t>年 、开国大典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B.1950</a:t>
            </a:r>
            <a:r>
              <a:rPr lang="zh-CN" altLang="en-US" sz="3600" b="1" dirty="0">
                <a:solidFill>
                  <a:srgbClr val="FFFF00"/>
                </a:solidFill>
              </a:rPr>
              <a:t>年 、土地改革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C.1951</a:t>
            </a:r>
            <a:r>
              <a:rPr lang="zh-CN" altLang="en-US" sz="3600" b="1" dirty="0">
                <a:solidFill>
                  <a:srgbClr val="FFFF00"/>
                </a:solidFill>
              </a:rPr>
              <a:t>年 、西藏和平解放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r>
              <a:rPr lang="en-US" altLang="zh-CN" sz="3600" b="1" dirty="0">
                <a:solidFill>
                  <a:srgbClr val="FFFF00"/>
                </a:solidFill>
              </a:rPr>
              <a:t>D.1953</a:t>
            </a:r>
            <a:r>
              <a:rPr lang="zh-CN" altLang="en-US" sz="3600" b="1" dirty="0">
                <a:solidFill>
                  <a:srgbClr val="FFFF00"/>
                </a:solidFill>
              </a:rPr>
              <a:t>年 、三大改造完成</a:t>
            </a:r>
            <a:endParaRPr lang="en-US" altLang="zh-CN" sz="3600" b="1" dirty="0">
              <a:solidFill>
                <a:srgbClr val="FFFF00"/>
              </a:solidFill>
            </a:endParaRPr>
          </a:p>
          <a:p>
            <a:endParaRPr lang="zh-CN" altLang="en-US" sz="3600" b="1" dirty="0">
              <a:solidFill>
                <a:srgbClr val="FFFF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3E2A4E2-B413-4ABC-A8A6-E75DD94CC0A8}"/>
              </a:ext>
            </a:extLst>
          </p:cNvPr>
          <p:cNvSpPr/>
          <p:nvPr/>
        </p:nvSpPr>
        <p:spPr>
          <a:xfrm>
            <a:off x="841964" y="1227312"/>
            <a:ext cx="7248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0405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CC1CF35-9D34-4BE4-927C-CBBEDF0B51F2}"/>
              </a:ext>
            </a:extLst>
          </p:cNvPr>
          <p:cNvSpPr txBox="1"/>
          <p:nvPr/>
        </p:nvSpPr>
        <p:spPr>
          <a:xfrm>
            <a:off x="239697" y="577049"/>
            <a:ext cx="5749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FF00"/>
                </a:solidFill>
              </a:rPr>
              <a:t>19.</a:t>
            </a:r>
            <a:r>
              <a:rPr lang="zh-CN" altLang="en-US" sz="3600" b="1" dirty="0">
                <a:solidFill>
                  <a:srgbClr val="FFFF00"/>
                </a:solidFill>
              </a:rPr>
              <a:t>阅读图片，回答问题。</a:t>
            </a:r>
            <a:endParaRPr lang="en-US" altLang="zh-CN" sz="3600" b="1" dirty="0">
              <a:solidFill>
                <a:srgbClr val="FFFF00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78C82F8-3D8E-4106-82E8-A3167A3F3592}"/>
              </a:ext>
            </a:extLst>
          </p:cNvPr>
          <p:cNvSpPr txBox="1"/>
          <p:nvPr/>
        </p:nvSpPr>
        <p:spPr>
          <a:xfrm>
            <a:off x="727969" y="1757779"/>
            <a:ext cx="1242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/>
              <a:t>材料一：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5DEF5BB5-14D0-43A9-947F-E225355007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542" y="1500327"/>
            <a:ext cx="3959194" cy="1837677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FA9CD3E3-DFA4-4E4A-BEA9-05427DDB53AA}"/>
              </a:ext>
            </a:extLst>
          </p:cNvPr>
          <p:cNvSpPr txBox="1"/>
          <p:nvPr/>
        </p:nvSpPr>
        <p:spPr>
          <a:xfrm>
            <a:off x="852256" y="3872403"/>
            <a:ext cx="94458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FF00"/>
                </a:solidFill>
              </a:rPr>
              <a:t>（</a:t>
            </a:r>
            <a:r>
              <a:rPr lang="en-US" altLang="zh-CN" sz="2400" b="1" dirty="0">
                <a:solidFill>
                  <a:srgbClr val="FFFF00"/>
                </a:solidFill>
              </a:rPr>
              <a:t>1</a:t>
            </a:r>
            <a:r>
              <a:rPr lang="zh-CN" altLang="en-US" sz="2400" b="1" dirty="0">
                <a:solidFill>
                  <a:srgbClr val="FFFF00"/>
                </a:solidFill>
              </a:rPr>
              <a:t>）材料一所示人物领导了一场什么运动？结果如何？</a:t>
            </a:r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id="{922BC951-0047-400C-9B36-074CF317B668}"/>
              </a:ext>
            </a:extLst>
          </p:cNvPr>
          <p:cNvSpPr/>
          <p:nvPr/>
        </p:nvSpPr>
        <p:spPr>
          <a:xfrm>
            <a:off x="852256" y="4891596"/>
            <a:ext cx="9374820" cy="1095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 dirty="0">
                <a:solidFill>
                  <a:srgbClr val="FFFF00"/>
                </a:solidFill>
              </a:rPr>
              <a:t>戊戌变法    失败</a:t>
            </a:r>
          </a:p>
        </p:txBody>
      </p:sp>
    </p:spTree>
    <p:extLst>
      <p:ext uri="{BB962C8B-B14F-4D97-AF65-F5344CB8AC3E}">
        <p14:creationId xmlns:p14="http://schemas.microsoft.com/office/powerpoint/2010/main" val="1101557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FEAFE10A-98FB-40DF-A2ED-9EA9CF5B232E}"/>
              </a:ext>
            </a:extLst>
          </p:cNvPr>
          <p:cNvSpPr txBox="1"/>
          <p:nvPr/>
        </p:nvSpPr>
        <p:spPr>
          <a:xfrm>
            <a:off x="603682" y="514905"/>
            <a:ext cx="1242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/>
              <a:t>材料二：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39847E4E-E9D8-4554-877E-57FFDC4E0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451" y="610794"/>
            <a:ext cx="1367160" cy="1996054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4FDA49A0-E84E-4787-B7BA-C9C2EF2D3D7E}"/>
              </a:ext>
            </a:extLst>
          </p:cNvPr>
          <p:cNvSpPr txBox="1"/>
          <p:nvPr/>
        </p:nvSpPr>
        <p:spPr>
          <a:xfrm>
            <a:off x="5474563" y="426128"/>
            <a:ext cx="1242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/>
              <a:t>材料三：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F835B4E5-BBCA-4391-BEE4-D57C0F8E78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209" y="605447"/>
            <a:ext cx="1376724" cy="171339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8BEC5E89-CBB4-4DC3-92A9-31F85A8534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0604" y="426128"/>
            <a:ext cx="1503846" cy="1959082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id="{489D8E36-C8EF-4450-AF25-26B1B22FFA5E}"/>
              </a:ext>
            </a:extLst>
          </p:cNvPr>
          <p:cNvSpPr txBox="1"/>
          <p:nvPr/>
        </p:nvSpPr>
        <p:spPr>
          <a:xfrm>
            <a:off x="603682" y="3198167"/>
            <a:ext cx="94458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FF00"/>
                </a:solidFill>
              </a:rPr>
              <a:t>（</a:t>
            </a:r>
            <a:r>
              <a:rPr lang="en-US" altLang="zh-CN" sz="2400" b="1" dirty="0">
                <a:solidFill>
                  <a:srgbClr val="FFFF00"/>
                </a:solidFill>
              </a:rPr>
              <a:t>2</a:t>
            </a:r>
            <a:r>
              <a:rPr lang="zh-CN" altLang="en-US" sz="2400" b="1" dirty="0">
                <a:solidFill>
                  <a:srgbClr val="FFFF00"/>
                </a:solidFill>
              </a:rPr>
              <a:t>）材料二所示人物是？它领导了一场什么运动？结果如何？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6397818A-9E23-4AF0-973D-330DA0480877}"/>
              </a:ext>
            </a:extLst>
          </p:cNvPr>
          <p:cNvSpPr txBox="1"/>
          <p:nvPr/>
        </p:nvSpPr>
        <p:spPr>
          <a:xfrm>
            <a:off x="603682" y="4920778"/>
            <a:ext cx="94458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FF00"/>
                </a:solidFill>
              </a:rPr>
              <a:t>（</a:t>
            </a:r>
            <a:r>
              <a:rPr lang="en-US" altLang="zh-CN" sz="2400" b="1" dirty="0">
                <a:solidFill>
                  <a:srgbClr val="FFFF00"/>
                </a:solidFill>
              </a:rPr>
              <a:t>3</a:t>
            </a:r>
            <a:r>
              <a:rPr lang="zh-CN" altLang="en-US" sz="2400" b="1" dirty="0">
                <a:solidFill>
                  <a:srgbClr val="FFFF00"/>
                </a:solidFill>
              </a:rPr>
              <a:t>）材料三中陈独秀领导的这场运动的地位如何？</a:t>
            </a:r>
          </a:p>
        </p:txBody>
      </p:sp>
      <p:sp>
        <p:nvSpPr>
          <p:cNvPr id="14" name="矩形: 圆角 13">
            <a:extLst>
              <a:ext uri="{FF2B5EF4-FFF2-40B4-BE49-F238E27FC236}">
                <a16:creationId xmlns:a16="http://schemas.microsoft.com/office/drawing/2014/main" id="{5AA8F333-1255-456B-A7E4-398FF675E550}"/>
              </a:ext>
            </a:extLst>
          </p:cNvPr>
          <p:cNvSpPr/>
          <p:nvPr/>
        </p:nvSpPr>
        <p:spPr>
          <a:xfrm>
            <a:off x="400974" y="3692486"/>
            <a:ext cx="11390051" cy="10954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>
                <a:solidFill>
                  <a:srgbClr val="FFFF00"/>
                </a:solidFill>
              </a:rPr>
              <a:t>孙中山；辛亥革命；</a:t>
            </a:r>
            <a:endParaRPr lang="en-US" altLang="zh-CN" sz="3600" dirty="0">
              <a:solidFill>
                <a:srgbClr val="FFFF00"/>
              </a:solidFill>
            </a:endParaRPr>
          </a:p>
          <a:p>
            <a:pPr algn="ctr"/>
            <a:r>
              <a:rPr lang="zh-CN" altLang="en-US" sz="3600" dirty="0">
                <a:solidFill>
                  <a:srgbClr val="FFFF00"/>
                </a:solidFill>
              </a:rPr>
              <a:t>推翻了封建专制统治，但并没有改变中国的社会性质。</a:t>
            </a:r>
          </a:p>
        </p:txBody>
      </p:sp>
      <p:sp>
        <p:nvSpPr>
          <p:cNvPr id="15" name="矩形: 圆角 14">
            <a:extLst>
              <a:ext uri="{FF2B5EF4-FFF2-40B4-BE49-F238E27FC236}">
                <a16:creationId xmlns:a16="http://schemas.microsoft.com/office/drawing/2014/main" id="{5D2FC08D-F137-4D20-919F-272EB2B58F67}"/>
              </a:ext>
            </a:extLst>
          </p:cNvPr>
          <p:cNvSpPr/>
          <p:nvPr/>
        </p:nvSpPr>
        <p:spPr>
          <a:xfrm>
            <a:off x="674703" y="5547477"/>
            <a:ext cx="9374820" cy="109543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solidFill>
                  <a:srgbClr val="FFFF00"/>
                </a:solidFill>
              </a:rPr>
              <a:t>是我国历史上一次空前的思想解放运动。</a:t>
            </a:r>
          </a:p>
        </p:txBody>
      </p:sp>
    </p:spTree>
    <p:extLst>
      <p:ext uri="{BB962C8B-B14F-4D97-AF65-F5344CB8AC3E}">
        <p14:creationId xmlns:p14="http://schemas.microsoft.com/office/powerpoint/2010/main" val="1601329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1C420F5-2E9D-43E9-9A02-6146F2F120EB}"/>
              </a:ext>
            </a:extLst>
          </p:cNvPr>
          <p:cNvSpPr txBox="1"/>
          <p:nvPr/>
        </p:nvSpPr>
        <p:spPr>
          <a:xfrm>
            <a:off x="511946" y="550415"/>
            <a:ext cx="1242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/>
              <a:t>材料四：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E4975A0-8DD4-4970-A9C6-F9AE3BB035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820" y="550416"/>
            <a:ext cx="1307976" cy="1980192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F6100CBE-FD30-4513-ADD3-7E5CB77499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144" y="430466"/>
            <a:ext cx="3076669" cy="2312734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A43D5871-EA82-4E6B-8735-4EC5C087E142}"/>
              </a:ext>
            </a:extLst>
          </p:cNvPr>
          <p:cNvSpPr txBox="1"/>
          <p:nvPr/>
        </p:nvSpPr>
        <p:spPr>
          <a:xfrm>
            <a:off x="603682" y="3198167"/>
            <a:ext cx="94458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FF00"/>
                </a:solidFill>
              </a:rPr>
              <a:t>（</a:t>
            </a:r>
            <a:r>
              <a:rPr lang="en-US" altLang="zh-CN" sz="2400" b="1" dirty="0">
                <a:solidFill>
                  <a:srgbClr val="FFFF00"/>
                </a:solidFill>
              </a:rPr>
              <a:t>4</a:t>
            </a:r>
            <a:r>
              <a:rPr lang="zh-CN" altLang="en-US" sz="2400" b="1" dirty="0">
                <a:solidFill>
                  <a:srgbClr val="FFFF00"/>
                </a:solidFill>
              </a:rPr>
              <a:t>）新中国的成立对中国和中国人民又怎样的历史意义？</a:t>
            </a:r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3A0B690A-1236-4B7F-BB5D-3BDA80C78907}"/>
              </a:ext>
            </a:extLst>
          </p:cNvPr>
          <p:cNvSpPr/>
          <p:nvPr/>
        </p:nvSpPr>
        <p:spPr>
          <a:xfrm>
            <a:off x="736847" y="3883979"/>
            <a:ext cx="11239130" cy="274320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latin typeface="+mn-ea"/>
              </a:rPr>
              <a:t>开辟了中国历史的新纪元，中国人民经过了一百多年的英勇斗争，终于推翻了帝国主义、封建主义和官僚资本主义的统治。中国真正成为独立自主的国家，占人类四分之一的中国人从此站起来了。新中国的成立，壮大了世界和平民主和社会主义的力量。</a:t>
            </a:r>
            <a:endParaRPr lang="zh-CN" altLang="en-US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049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446B7410-2B61-46B4-A782-0719B0656402}"/>
              </a:ext>
            </a:extLst>
          </p:cNvPr>
          <p:cNvSpPr txBox="1"/>
          <p:nvPr/>
        </p:nvSpPr>
        <p:spPr>
          <a:xfrm>
            <a:off x="115411" y="472722"/>
            <a:ext cx="94458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FF00"/>
                </a:solidFill>
              </a:rPr>
              <a:t>（</a:t>
            </a:r>
            <a:r>
              <a:rPr lang="en-US" altLang="zh-CN" sz="2400" b="1" dirty="0">
                <a:solidFill>
                  <a:srgbClr val="FFFF00"/>
                </a:solidFill>
              </a:rPr>
              <a:t>5</a:t>
            </a:r>
            <a:r>
              <a:rPr lang="zh-CN" altLang="en-US" sz="2400" b="1" dirty="0">
                <a:solidFill>
                  <a:srgbClr val="FFFF00"/>
                </a:solidFill>
              </a:rPr>
              <a:t>）结合材料想一想新民主主义革命的胜利给了我们怎样的启示。</a:t>
            </a:r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B2BCAD2D-60EC-4995-97E7-7DEEA9B36970}"/>
              </a:ext>
            </a:extLst>
          </p:cNvPr>
          <p:cNvSpPr/>
          <p:nvPr/>
        </p:nvSpPr>
        <p:spPr>
          <a:xfrm>
            <a:off x="923277" y="1988598"/>
            <a:ext cx="9374820" cy="3403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 dirty="0">
                <a:solidFill>
                  <a:srgbClr val="FFFF00"/>
                </a:solidFill>
              </a:rPr>
              <a:t>没有共产党就没有新中国，要坚持马克思主义原理和中国革命的实际相结合等。</a:t>
            </a:r>
          </a:p>
        </p:txBody>
      </p:sp>
    </p:spTree>
    <p:extLst>
      <p:ext uri="{BB962C8B-B14F-4D97-AF65-F5344CB8AC3E}">
        <p14:creationId xmlns:p14="http://schemas.microsoft.com/office/powerpoint/2010/main" val="2543330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离子">
  <a:themeElements>
    <a:clrScheme name="离子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离子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离子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120</TotalTime>
  <Words>1188</Words>
  <Application>Microsoft Office PowerPoint</Application>
  <PresentationFormat>宽屏</PresentationFormat>
  <Paragraphs>170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8" baseType="lpstr">
      <vt:lpstr>宋体</vt:lpstr>
      <vt:lpstr>Arial</vt:lpstr>
      <vt:lpstr>Century Gothic</vt:lpstr>
      <vt:lpstr>Wingdings 3</vt:lpstr>
      <vt:lpstr>离子</vt:lpstr>
      <vt:lpstr>第1课     中华人民共和国成立   练习题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第1课     中华人民共和国成立练习题</dc:title>
  <dc:creator>Administrator</dc:creator>
  <cp:lastModifiedBy>Administrator</cp:lastModifiedBy>
  <cp:revision>13</cp:revision>
  <dcterms:created xsi:type="dcterms:W3CDTF">2018-03-29T23:54:21Z</dcterms:created>
  <dcterms:modified xsi:type="dcterms:W3CDTF">2018-03-30T01:55:18Z</dcterms:modified>
</cp:coreProperties>
</file>