
<file path=[Content_Types].xml><?xml version="1.0" encoding="utf-8"?>
<Types xmlns="http://schemas.openxmlformats.org/package/2006/content-types">
  <Default Extension="jpeg" ContentType="image/jpeg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8"/>
  </p:notesMasterIdLst>
  <p:sldIdLst>
    <p:sldId id="290" r:id="rId3"/>
    <p:sldId id="292" r:id="rId4"/>
    <p:sldId id="316" r:id="rId5"/>
    <p:sldId id="319" r:id="rId6"/>
    <p:sldId id="335" r:id="rId7"/>
    <p:sldId id="334" r:id="rId8"/>
    <p:sldId id="320" r:id="rId9"/>
    <p:sldId id="321" r:id="rId10"/>
    <p:sldId id="322" r:id="rId11"/>
    <p:sldId id="323" r:id="rId12"/>
    <p:sldId id="314" r:id="rId13"/>
    <p:sldId id="331" r:id="rId14"/>
    <p:sldId id="326" r:id="rId15"/>
    <p:sldId id="332" r:id="rId16"/>
    <p:sldId id="308" r:id="rId17"/>
  </p:sldIdLst>
  <p:sldSz cx="9144000" cy="6858000" type="screen4x3"/>
  <p:notesSz cx="6858000" cy="9144000"/>
  <p:defaultTextStyle>
    <a:defPPr>
      <a:defRPr lang="en-US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notesMaster" Target="notesMasters/notesMaster1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defRPr sz="1200">
                <a:latin typeface="Arial" panose="020B0604020202020204" pitchFamily="34" charset="0"/>
                <a:ea typeface="+mn-ea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defRPr sz="1200">
                <a:latin typeface="Arial" panose="020B0604020202020204" pitchFamily="34" charset="0"/>
                <a:ea typeface="+mn-ea"/>
              </a:defRPr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defRPr sz="1200">
                <a:latin typeface="Arial" panose="020B0604020202020204" pitchFamily="34" charset="0"/>
                <a:ea typeface="+mn-ea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102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102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102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1182688" y="2017713"/>
            <a:ext cx="7772400" cy="4114800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 eaLnBrk="1" hangingPunct="1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4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4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3.jpeg"/><Relationship Id="rId3" Type="http://schemas.openxmlformats.org/officeDocument/2006/relationships/hyperlink" Target="http://www.ywhs.net/uploads/allimg/100811/150A03943-28.jpg" TargetMode="External"/><Relationship Id="rId2" Type="http://schemas.openxmlformats.org/officeDocument/2006/relationships/image" Target="../media/image2.png"/><Relationship Id="rId1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1.jpeg"/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GI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标题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620000" cy="1143000"/>
          </a:xfrm>
        </p:spPr>
        <p:txBody>
          <a:bodyPr vert="horz" wrap="square" lIns="91440" tIns="45720" rIns="91440" bIns="45720" anchor="ctr"/>
          <a:lstStyle>
            <a:lvl1pPr lvl="0">
              <a:defRPr/>
            </a:lvl1pPr>
          </a:lstStyle>
          <a:p>
            <a:pPr lvl="0" eaLnBrk="1" hangingPunct="1"/>
            <a:r>
              <a:rPr lang="zh-CN" altLang="en-US" sz="5400" b="1" dirty="0">
                <a:solidFill>
                  <a:srgbClr val="FF0000"/>
                </a:solidFill>
                <a:ea typeface="宋体" panose="02010600030101010101" pitchFamily="2" charset="-122"/>
              </a:rPr>
              <a:t>第</a:t>
            </a:r>
            <a:r>
              <a:rPr lang="en-US" altLang="zh-CN" sz="5400" b="1" dirty="0">
                <a:solidFill>
                  <a:srgbClr val="FF0000"/>
                </a:solidFill>
                <a:ea typeface="宋体" panose="02010600030101010101" pitchFamily="2" charset="-122"/>
              </a:rPr>
              <a:t>4</a:t>
            </a:r>
            <a:r>
              <a:rPr lang="zh-CN" altLang="en-US" sz="5400" b="1" dirty="0">
                <a:solidFill>
                  <a:srgbClr val="FF0000"/>
                </a:solidFill>
                <a:ea typeface="宋体" panose="02010600030101010101" pitchFamily="2" charset="-122"/>
              </a:rPr>
              <a:t>课 日本明治维新</a:t>
            </a:r>
            <a:endParaRPr lang="zh-CN" altLang="en-US" sz="5400" b="1" dirty="0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4990" y="1371600"/>
            <a:ext cx="7722870" cy="514858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矩形 4"/>
          <p:cNvSpPr/>
          <p:nvPr/>
        </p:nvSpPr>
        <p:spPr>
          <a:xfrm>
            <a:off x="0" y="1371600"/>
            <a:ext cx="8915400" cy="2652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</a:pPr>
            <a:r>
              <a:rPr lang="zh-CN" altLang="en-US" sz="3200" b="1" dirty="0">
                <a:latin typeface="Arial" panose="020B0604020202020204" pitchFamily="34" charset="0"/>
              </a:rPr>
              <a:t>1、了解明治维新前夕日本幕府统治与锁国政策</a:t>
            </a:r>
            <a:endParaRPr lang="en-US" altLang="zh-CN" sz="3200" b="1" dirty="0"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3200" b="1" dirty="0">
                <a:latin typeface="Arial" panose="020B0604020202020204" pitchFamily="34" charset="0"/>
              </a:rPr>
              <a:t>2、知道倒幕运动。</a:t>
            </a:r>
            <a:endParaRPr lang="zh-CN" altLang="en-US" sz="3200" b="1" dirty="0"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3200" b="1" dirty="0">
                <a:latin typeface="Arial" panose="020B0604020202020204" pitchFamily="34" charset="0"/>
              </a:rPr>
              <a:t>3、识记日本明治维新的主要内容及影响</a:t>
            </a:r>
            <a:endParaRPr lang="zh-CN" altLang="en-US" sz="3200" b="1" dirty="0"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3200" b="1" dirty="0">
                <a:latin typeface="Arial" panose="020B0604020202020204" pitchFamily="34" charset="0"/>
              </a:rPr>
              <a:t>4、正确评价日本明治维新。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75005" y="386080"/>
            <a:ext cx="301244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zh-CN" sz="3600" b="1">
                <a:solidFill>
                  <a:srgbClr val="FF0000"/>
                </a:solidFill>
                <a:latin typeface="树颜" panose="020B0503020204020204" charset="-122"/>
                <a:ea typeface="树颜" panose="020B0503020204020204" charset="-122"/>
              </a:rPr>
              <a:t>学习目标：</a:t>
            </a:r>
            <a:endParaRPr lang="zh-CN" altLang="zh-CN" sz="3600" b="1">
              <a:solidFill>
                <a:srgbClr val="FF0000"/>
              </a:solidFill>
              <a:latin typeface="树颜" panose="020B0503020204020204" charset="-122"/>
              <a:ea typeface="树颜" panose="020B0503020204020204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85" name="Rectangle 5"/>
          <p:cNvSpPr>
            <a:spLocks noChangeArrowheads="1"/>
          </p:cNvSpPr>
          <p:nvPr/>
        </p:nvSpPr>
        <p:spPr bwMode="auto">
          <a:xfrm>
            <a:off x="304800" y="1295400"/>
            <a:ext cx="8496300" cy="18002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、德川幕府：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19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世纪中期，日本处于德川幕府统治之下，实权掌握在幕府将军手中。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71686" name="Rectangle 2"/>
          <p:cNvSpPr>
            <a:spLocks noChangeArrowheads="1"/>
          </p:cNvSpPr>
          <p:nvPr/>
        </p:nvSpPr>
        <p:spPr bwMode="auto">
          <a:xfrm>
            <a:off x="152400" y="3352800"/>
            <a:ext cx="8839200" cy="32766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</a:ln>
        </p:spPr>
        <p:txBody>
          <a:bodyPr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 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将军的政厅被称为幕府。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从公元1192年到1867年，在日本历史上是实行军事封建专制统治的“幕府政治”时期，经历过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镰仓幕府、室町幕府、德川幕府三大幕府的统治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。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148" name="Rectangle 2"/>
          <p:cNvSpPr>
            <a:spLocks noGrp="1"/>
          </p:cNvSpPr>
          <p:nvPr>
            <p:ph type="title"/>
          </p:nvPr>
        </p:nvSpPr>
        <p:spPr>
          <a:xfrm>
            <a:off x="1371600" y="152400"/>
            <a:ext cx="7543800" cy="1487488"/>
          </a:xfrm>
        </p:spPr>
        <p:txBody>
          <a:bodyPr vert="horz" wrap="square" lIns="91440" tIns="45720" rIns="91440" bIns="45720" anchor="ctr"/>
          <a:p>
            <a:pPr eaLnBrk="1" hangingPunct="1"/>
            <a:r>
              <a:rPr lang="zh-CN" altLang="en-US" sz="4800" b="1" dirty="0">
                <a:solidFill>
                  <a:schemeClr val="tx1"/>
                </a:solidFill>
                <a:ea typeface="黑体" panose="02010609060101010101" pitchFamily="49" charset="-122"/>
              </a:rPr>
              <a:t>一、德川幕府与锁国时代</a:t>
            </a:r>
            <a:endParaRPr lang="zh-CN" altLang="en-US" sz="4800" b="1" dirty="0">
              <a:solidFill>
                <a:schemeClr val="tx1"/>
              </a:solidFill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90855" y="151130"/>
            <a:ext cx="171894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FF0000"/>
                </a:solidFill>
                <a:latin typeface="树颜" panose="020B0503020204020204" charset="-122"/>
                <a:ea typeface="树颜" panose="020B0503020204020204" charset="-122"/>
              </a:rPr>
              <a:t>背景：</a:t>
            </a:r>
            <a:endParaRPr lang="zh-CN" altLang="en-US" sz="3600" b="1">
              <a:solidFill>
                <a:srgbClr val="FF0000"/>
              </a:solidFill>
              <a:latin typeface="树颜" panose="020B0503020204020204" charset="-122"/>
              <a:ea typeface="树颜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>
                                            <p:txEl>
                                              <p:charRg st="8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685">
                                            <p:txEl>
                                              <p:charRg st="8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685">
                                            <p:txEl>
                                              <p:charRg st="8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5312" name="Text Box 16"/>
          <p:cNvSpPr txBox="1"/>
          <p:nvPr/>
        </p:nvSpPr>
        <p:spPr>
          <a:xfrm>
            <a:off x="152400" y="990600"/>
            <a:ext cx="8610600" cy="4524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、锁国时代：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）德川幕府推行锁国政策，造成日本与外界隔绝，也阻碍了社会经济的发展。</a:t>
            </a:r>
            <a:endParaRPr lang="en-US" altLang="zh-CN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1853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年和</a:t>
            </a: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1854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年，美国海军进入日本港口。日本被迫在不平等条约上签字，开放港口。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）西方国家接踵而至，幕府统治发生动摇。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75335" y="285115"/>
            <a:ext cx="234886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>
                <a:solidFill>
                  <a:srgbClr val="FF0000"/>
                </a:solidFill>
                <a:latin typeface="树颜" panose="020B0503020204020204" charset="-122"/>
                <a:ea typeface="树颜" panose="020B0503020204020204" charset="-122"/>
              </a:rPr>
              <a:t>背景：</a:t>
            </a:r>
            <a:endParaRPr lang="zh-CN" altLang="en-US" sz="3600">
              <a:solidFill>
                <a:srgbClr val="FF0000"/>
              </a:solidFill>
              <a:latin typeface="树颜" panose="020B0503020204020204" charset="-122"/>
              <a:ea typeface="树颜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53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53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标题 12289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981200"/>
          </a:xfrm>
        </p:spPr>
        <p:txBody>
          <a:bodyPr anchor="ctr"/>
          <a:p>
            <a:r>
              <a:rPr lang="en-US" altLang="zh-CN" sz="3200" b="1" dirty="0"/>
              <a:t>19</a:t>
            </a:r>
            <a:r>
              <a:rPr lang="zh-CN" altLang="en-US" sz="3200" b="1" dirty="0"/>
              <a:t>世纪中期的日本是怎样的状况？</a:t>
            </a:r>
            <a:r>
              <a:rPr lang="en-US" altLang="zh-CN" sz="3200" b="1" dirty="0"/>
              <a:t>1853</a:t>
            </a:r>
            <a:r>
              <a:rPr lang="zh-CN" altLang="en-US" sz="3200" b="1" dirty="0"/>
              <a:t>年谁入侵日本？</a:t>
            </a:r>
            <a:br>
              <a:rPr lang="zh-CN" altLang="en-US" sz="4000" b="1" dirty="0"/>
            </a:br>
            <a:endParaRPr lang="zh-CN" altLang="en-US" sz="4000" b="1" dirty="0"/>
          </a:p>
        </p:txBody>
      </p:sp>
      <p:sp>
        <p:nvSpPr>
          <p:cNvPr id="12291" name="文本占位符 12290"/>
          <p:cNvSpPr>
            <a:spLocks noGrp="1"/>
          </p:cNvSpPr>
          <p:nvPr>
            <p:ph type="body" idx="1"/>
          </p:nvPr>
        </p:nvSpPr>
        <p:spPr>
          <a:xfrm>
            <a:off x="152400" y="1447800"/>
            <a:ext cx="8686800" cy="4525963"/>
          </a:xfrm>
        </p:spPr>
        <p:txBody>
          <a:bodyPr/>
          <a:p>
            <a:pPr>
              <a:buNone/>
            </a:pPr>
            <a:r>
              <a:rPr lang="zh-CN" altLang="en-US" dirty="0">
                <a:solidFill>
                  <a:srgbClr val="FF0000"/>
                </a:solidFill>
              </a:rPr>
              <a:t>答：</a:t>
            </a:r>
            <a:r>
              <a:rPr lang="zh-CN" altLang="en-US" b="1" dirty="0">
                <a:solidFill>
                  <a:srgbClr val="FF0000"/>
                </a:solidFill>
              </a:rPr>
              <a:t>闭关锁国</a:t>
            </a:r>
            <a:r>
              <a:rPr lang="zh-CN" altLang="en-US" b="1" dirty="0"/>
              <a:t>、落后的封建国家里，天皇大权旁落，</a:t>
            </a:r>
            <a:r>
              <a:rPr lang="zh-CN" altLang="en-US" b="1" dirty="0">
                <a:solidFill>
                  <a:srgbClr val="FF0000"/>
                </a:solidFill>
              </a:rPr>
              <a:t>幕府将军掌握实权</a:t>
            </a:r>
            <a:endParaRPr lang="zh-CN" altLang="en-US" b="1" dirty="0">
              <a:solidFill>
                <a:srgbClr val="FF0000"/>
              </a:solidFill>
            </a:endParaRPr>
          </a:p>
          <a:p>
            <a:endParaRPr lang="zh-CN" altLang="en-US" b="1" dirty="0"/>
          </a:p>
          <a:p>
            <a:pPr>
              <a:buNone/>
            </a:pPr>
            <a:r>
              <a:rPr lang="zh-CN" altLang="en-US" b="1" dirty="0"/>
              <a:t>      </a:t>
            </a:r>
            <a:r>
              <a:rPr lang="zh-CN" altLang="en-US" sz="6600" b="1" dirty="0"/>
              <a:t>美国</a:t>
            </a:r>
            <a:endParaRPr lang="zh-CN" altLang="en-US" sz="6600" b="1" dirty="0"/>
          </a:p>
          <a:p>
            <a:pPr>
              <a:buNone/>
            </a:pPr>
            <a:r>
              <a:rPr lang="zh-CN" altLang="en-US" b="1" dirty="0"/>
              <a:t>         </a:t>
            </a:r>
            <a:endParaRPr lang="zh-CN" altLang="en-US" b="1" dirty="0"/>
          </a:p>
          <a:p>
            <a:pPr>
              <a:buNone/>
            </a:pPr>
            <a:r>
              <a:rPr lang="zh-CN" altLang="en-US" b="1" dirty="0"/>
              <a:t>       </a:t>
            </a:r>
            <a:endParaRPr lang="zh-CN" altLang="en-US" b="1" dirty="0"/>
          </a:p>
        </p:txBody>
      </p:sp>
      <p:pic>
        <p:nvPicPr>
          <p:cNvPr id="12292" name="图片 12291" descr="美国海军登陆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400" y="2667000"/>
            <a:ext cx="5410200" cy="3429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3" name="文本框 12292"/>
          <p:cNvSpPr txBox="1"/>
          <p:nvPr/>
        </p:nvSpPr>
        <p:spPr>
          <a:xfrm>
            <a:off x="3352800" y="6096000"/>
            <a:ext cx="5791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i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1853</a:t>
            </a:r>
            <a:r>
              <a:rPr lang="zh-CN" altLang="en-US" sz="3600" b="1" i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年</a:t>
            </a:r>
            <a:r>
              <a:rPr lang="zh-CN" altLang="en-US" sz="3600" b="1" dirty="0">
                <a:solidFill>
                  <a:schemeClr val="hlink"/>
                </a:solidFill>
                <a:latin typeface="Arial" panose="020B0604020202020204" pitchFamily="34" charset="0"/>
              </a:rPr>
              <a:t>美国舰队登陆日本</a:t>
            </a:r>
            <a:endParaRPr lang="zh-CN" altLang="en-US" sz="3600" b="1" dirty="0">
              <a:solidFill>
                <a:schemeClr val="hlink"/>
              </a:solidFill>
              <a:latin typeface="Arial" panose="020B0604020202020204" pitchFamily="34" charset="0"/>
            </a:endParaRPr>
          </a:p>
        </p:txBody>
      </p:sp>
      <p:pic>
        <p:nvPicPr>
          <p:cNvPr id="8195" name="Picture 3" descr="150A03943-28">
            <a:hlinkClick r:id="rId3"/>
          </p:cNvPr>
          <p:cNvPicPr>
            <a:picLocks noChangeAspect="1"/>
          </p:cNvPicPr>
          <p:nvPr/>
        </p:nvPicPr>
        <p:blipFill>
          <a:blip r:embed="rId4">
            <a:lum bright="-6000" contrast="18000"/>
          </a:blip>
          <a:stretch>
            <a:fillRect/>
          </a:stretch>
        </p:blipFill>
        <p:spPr>
          <a:xfrm>
            <a:off x="0" y="4304665"/>
            <a:ext cx="3559175" cy="243268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charRg st="0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>
                                            <p:txEl>
                                              <p:charRg st="0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>
                                            <p:txEl>
                                              <p:charRg st="0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charRg st="33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1">
                                            <p:txEl>
                                              <p:charRg st="33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1">
                                            <p:txEl>
                                              <p:charRg st="33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charRg st="52" end="6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291">
                                            <p:txEl>
                                              <p:charRg st="52" end="6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4338" name="图片 14337" descr="dd1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2000" y="304800"/>
            <a:ext cx="4648200" cy="6553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39" name="文本框 14338"/>
          <p:cNvSpPr txBox="1"/>
          <p:nvPr/>
        </p:nvSpPr>
        <p:spPr>
          <a:xfrm>
            <a:off x="3810000" y="1066800"/>
            <a:ext cx="838200" cy="457200"/>
          </a:xfrm>
          <a:prstGeom prst="rect">
            <a:avLst/>
          </a:prstGeom>
          <a:solidFill>
            <a:srgbClr val="FFFF83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</a:rPr>
              <a:t>天皇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  <p:sp>
        <p:nvSpPr>
          <p:cNvPr id="14340" name="文本框 14339"/>
          <p:cNvSpPr txBox="1"/>
          <p:nvPr/>
        </p:nvSpPr>
        <p:spPr>
          <a:xfrm>
            <a:off x="3810000" y="2057400"/>
            <a:ext cx="838200" cy="457200"/>
          </a:xfrm>
          <a:prstGeom prst="rect">
            <a:avLst/>
          </a:prstGeom>
          <a:solidFill>
            <a:srgbClr val="FFFF83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</a:rPr>
              <a:t>将军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  <p:sp>
        <p:nvSpPr>
          <p:cNvPr id="14341" name="文本框 14340"/>
          <p:cNvSpPr txBox="1"/>
          <p:nvPr/>
        </p:nvSpPr>
        <p:spPr>
          <a:xfrm>
            <a:off x="3810000" y="2895600"/>
            <a:ext cx="838200" cy="457200"/>
          </a:xfrm>
          <a:prstGeom prst="rect">
            <a:avLst/>
          </a:prstGeom>
          <a:solidFill>
            <a:srgbClr val="FFFF83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</a:rPr>
              <a:t>大名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  <p:sp>
        <p:nvSpPr>
          <p:cNvPr id="14342" name="文本框 14341"/>
          <p:cNvSpPr txBox="1"/>
          <p:nvPr/>
        </p:nvSpPr>
        <p:spPr>
          <a:xfrm>
            <a:off x="3505200" y="3657600"/>
            <a:ext cx="1143000" cy="822325"/>
          </a:xfrm>
          <a:prstGeom prst="rect">
            <a:avLst/>
          </a:prstGeom>
          <a:solidFill>
            <a:srgbClr val="FFFF83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</a:rPr>
              <a:t>中下级武士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  <p:sp>
        <p:nvSpPr>
          <p:cNvPr id="14343" name="文本框 14342"/>
          <p:cNvSpPr txBox="1"/>
          <p:nvPr/>
        </p:nvSpPr>
        <p:spPr>
          <a:xfrm>
            <a:off x="4953000" y="2514600"/>
            <a:ext cx="457200" cy="457200"/>
          </a:xfrm>
          <a:prstGeom prst="rect">
            <a:avLst/>
          </a:prstGeom>
          <a:solidFill>
            <a:srgbClr val="FFFF66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</a:rPr>
              <a:t>士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  <p:sp>
        <p:nvSpPr>
          <p:cNvPr id="14344" name="文本框 14343"/>
          <p:cNvSpPr txBox="1"/>
          <p:nvPr/>
        </p:nvSpPr>
        <p:spPr>
          <a:xfrm>
            <a:off x="1524000" y="6324600"/>
            <a:ext cx="2971800" cy="4572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</a:rPr>
              <a:t>日本封建等级示意图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  <p:sp>
        <p:nvSpPr>
          <p:cNvPr id="14345" name="文本框 14344"/>
          <p:cNvSpPr txBox="1"/>
          <p:nvPr/>
        </p:nvSpPr>
        <p:spPr>
          <a:xfrm>
            <a:off x="3048000" y="4648200"/>
            <a:ext cx="457200" cy="366713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</a:rPr>
              <a:t>农</a:t>
            </a:r>
            <a:endParaRPr lang="zh-CN" altLang="en-US" b="1" dirty="0">
              <a:latin typeface="Arial" panose="020B0604020202020204" pitchFamily="34" charset="0"/>
            </a:endParaRPr>
          </a:p>
        </p:txBody>
      </p:sp>
      <p:sp>
        <p:nvSpPr>
          <p:cNvPr id="14346" name="文本框 14345"/>
          <p:cNvSpPr txBox="1"/>
          <p:nvPr/>
        </p:nvSpPr>
        <p:spPr>
          <a:xfrm>
            <a:off x="3048000" y="5257800"/>
            <a:ext cx="457200" cy="366713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</a:rPr>
              <a:t>工</a:t>
            </a:r>
            <a:endParaRPr lang="zh-CN" altLang="en-US" b="1" dirty="0">
              <a:latin typeface="Arial" panose="020B0604020202020204" pitchFamily="34" charset="0"/>
            </a:endParaRPr>
          </a:p>
        </p:txBody>
      </p:sp>
      <p:sp>
        <p:nvSpPr>
          <p:cNvPr id="14347" name="文本框 14346"/>
          <p:cNvSpPr txBox="1"/>
          <p:nvPr/>
        </p:nvSpPr>
        <p:spPr>
          <a:xfrm>
            <a:off x="3048000" y="5791200"/>
            <a:ext cx="457200" cy="366713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</a:rPr>
              <a:t>商</a:t>
            </a:r>
            <a:endParaRPr lang="zh-CN" altLang="en-US" b="1" dirty="0">
              <a:latin typeface="Arial" panose="020B0604020202020204" pitchFamily="34" charset="0"/>
            </a:endParaRPr>
          </a:p>
        </p:txBody>
      </p:sp>
      <p:sp>
        <p:nvSpPr>
          <p:cNvPr id="14349" name="右大括号 14348"/>
          <p:cNvSpPr/>
          <p:nvPr/>
        </p:nvSpPr>
        <p:spPr>
          <a:xfrm>
            <a:off x="5257800" y="1295400"/>
            <a:ext cx="533400" cy="2895600"/>
          </a:xfrm>
          <a:prstGeom prst="rightBrace">
            <a:avLst>
              <a:gd name="adj1" fmla="val 45238"/>
              <a:gd name="adj2" fmla="val 50000"/>
            </a:avLst>
          </a:prstGeom>
          <a:noFill/>
          <a:ln w="762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4350" name="右大括号 14349"/>
          <p:cNvSpPr/>
          <p:nvPr/>
        </p:nvSpPr>
        <p:spPr>
          <a:xfrm>
            <a:off x="3962400" y="4724400"/>
            <a:ext cx="381000" cy="1524000"/>
          </a:xfrm>
          <a:prstGeom prst="rightBrace">
            <a:avLst>
              <a:gd name="adj1" fmla="val 33333"/>
              <a:gd name="adj2" fmla="val 50000"/>
            </a:avLst>
          </a:prstGeom>
          <a:noFill/>
          <a:ln w="762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4351" name="文本框 14350"/>
          <p:cNvSpPr txBox="1"/>
          <p:nvPr/>
        </p:nvSpPr>
        <p:spPr>
          <a:xfrm>
            <a:off x="6019800" y="1066800"/>
            <a:ext cx="1066800" cy="30194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800" b="1" dirty="0">
                <a:solidFill>
                  <a:srgbClr val="FF0000"/>
                </a:solidFill>
                <a:latin typeface="Arial" panose="020B0604020202020204" pitchFamily="34" charset="0"/>
              </a:rPr>
              <a:t>统治阶级</a:t>
            </a:r>
            <a:endParaRPr lang="zh-CN" altLang="en-US" sz="4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4352" name="文本框 14351"/>
          <p:cNvSpPr txBox="1"/>
          <p:nvPr/>
        </p:nvSpPr>
        <p:spPr>
          <a:xfrm>
            <a:off x="4495800" y="5105400"/>
            <a:ext cx="4191000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5400" b="1" dirty="0">
                <a:solidFill>
                  <a:srgbClr val="FF0000"/>
                </a:solidFill>
                <a:latin typeface="Arial" panose="020B0604020202020204" pitchFamily="34" charset="0"/>
              </a:rPr>
              <a:t>被统治阶级</a:t>
            </a:r>
            <a:endParaRPr lang="zh-CN" altLang="en-US" sz="54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9234" name="Oval 5"/>
          <p:cNvSpPr/>
          <p:nvPr/>
        </p:nvSpPr>
        <p:spPr>
          <a:xfrm>
            <a:off x="152400" y="76200"/>
            <a:ext cx="1371600" cy="685800"/>
          </a:xfrm>
          <a:prstGeom prst="ellipse">
            <a:avLst/>
          </a:prstGeom>
          <a:noFill/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  <a:effectLst>
            <a:prstShdw prst="shdw17" dist="17961" dir="2699999">
              <a:srgbClr val="990000"/>
            </a:prstShdw>
          </a:effectLst>
        </p:spPr>
        <p:txBody>
          <a:bodyPr wrap="none" anchor="ctr"/>
          <a:p>
            <a:pPr algn="ctr"/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华文彩云" pitchFamily="2" charset="-122"/>
              </a:rPr>
              <a:t>背景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华文彩云" pitchFamily="2" charset="-122"/>
            </a:endParaRPr>
          </a:p>
        </p:txBody>
      </p:sp>
      <p:sp>
        <p:nvSpPr>
          <p:cNvPr id="9232" name="Text Box 34"/>
          <p:cNvSpPr txBox="1"/>
          <p:nvPr/>
        </p:nvSpPr>
        <p:spPr>
          <a:xfrm>
            <a:off x="1753870" y="187960"/>
            <a:ext cx="6096000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世纪中期日本的统治危机和社会危机</a:t>
            </a:r>
            <a:endParaRPr lang="zh-CN" altLang="en-US" sz="2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224" name="Text Box 32"/>
          <p:cNvSpPr txBox="1"/>
          <p:nvPr/>
        </p:nvSpPr>
        <p:spPr>
          <a:xfrm>
            <a:off x="8232775" y="7620"/>
            <a:ext cx="675005" cy="685038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zh-CN" altLang="en-US" sz="32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幕府统治阻碍了日本资本主义的发展</a:t>
            </a:r>
            <a:endParaRPr lang="zh-CN" altLang="en-US" sz="3200" b="1" u="sng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"/>
                                        <p:tgtEl>
                                          <p:spTgt spid="8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51" grpId="0"/>
      <p:bldP spid="14352" grpId="0"/>
      <p:bldP spid="82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Rectangle 2"/>
          <p:cNvSpPr>
            <a:spLocks noGrp="1"/>
          </p:cNvSpPr>
          <p:nvPr>
            <p:ph type="title"/>
          </p:nvPr>
        </p:nvSpPr>
        <p:spPr>
          <a:xfrm>
            <a:off x="381000" y="152400"/>
            <a:ext cx="4032250" cy="1487488"/>
          </a:xfrm>
        </p:spPr>
        <p:txBody>
          <a:bodyPr vert="horz" wrap="square" lIns="91440" tIns="45720" rIns="91440" bIns="45720" anchor="ctr"/>
          <a:p>
            <a:pPr eaLnBrk="1" hangingPunct="1"/>
            <a:r>
              <a:rPr lang="zh-CN" altLang="en-US" sz="4800" b="1" dirty="0">
                <a:solidFill>
                  <a:schemeClr val="tx1"/>
                </a:solidFill>
                <a:ea typeface="黑体" panose="02010609060101010101" pitchFamily="49" charset="-122"/>
              </a:rPr>
              <a:t>二、倒幕运动</a:t>
            </a:r>
            <a:endParaRPr lang="zh-CN" altLang="en-US" sz="4800" b="1" dirty="0">
              <a:solidFill>
                <a:schemeClr val="tx1"/>
              </a:solidFill>
              <a:ea typeface="黑体" panose="02010609060101010101" pitchFamily="49" charset="-122"/>
            </a:endParaRPr>
          </a:p>
        </p:txBody>
      </p:sp>
      <p:sp>
        <p:nvSpPr>
          <p:cNvPr id="74755" name="Rectangle 3"/>
          <p:cNvSpPr>
            <a:spLocks noGrp="1"/>
          </p:cNvSpPr>
          <p:nvPr>
            <p:ph idx="1"/>
          </p:nvPr>
        </p:nvSpPr>
        <p:spPr>
          <a:xfrm>
            <a:off x="304800" y="1752600"/>
            <a:ext cx="8367713" cy="3887788"/>
          </a:xfrm>
        </p:spPr>
        <p:txBody>
          <a:bodyPr vert="horz" wrap="square" lIns="91440" tIns="45720" rIns="91440" bIns="45720" anchor="t"/>
          <a:p>
            <a:pPr eaLnBrk="1" hangingPunct="1">
              <a:buNone/>
            </a:pPr>
            <a:r>
              <a:rPr lang="en-US" altLang="zh-CN" sz="4000" b="1" dirty="0">
                <a:ea typeface="黑体" panose="02010609060101010101" pitchFamily="49" charset="-122"/>
              </a:rPr>
              <a:t>1</a:t>
            </a:r>
            <a:r>
              <a:rPr lang="zh-CN" altLang="en-US" sz="4000" b="1" dirty="0">
                <a:ea typeface="黑体" panose="02010609060101010101" pitchFamily="49" charset="-122"/>
              </a:rPr>
              <a:t>、原因：</a:t>
            </a:r>
            <a:endParaRPr lang="zh-CN" altLang="en-US" sz="4000" b="1" dirty="0">
              <a:ea typeface="黑体" panose="02010609060101010101" pitchFamily="49" charset="-122"/>
            </a:endParaRPr>
          </a:p>
          <a:p>
            <a:pPr eaLnBrk="1" hangingPunct="1">
              <a:buNone/>
            </a:pPr>
            <a:r>
              <a:rPr lang="zh-CN" altLang="en-US" sz="4000" b="1" dirty="0">
                <a:ea typeface="黑体" panose="02010609060101010101" pitchFamily="49" charset="-122"/>
              </a:rPr>
              <a:t>（</a:t>
            </a:r>
            <a:r>
              <a:rPr lang="en-US" altLang="zh-CN" sz="4000" b="1" dirty="0">
                <a:ea typeface="黑体" panose="02010609060101010101" pitchFamily="49" charset="-122"/>
              </a:rPr>
              <a:t>1</a:t>
            </a:r>
            <a:r>
              <a:rPr lang="zh-CN" altLang="en-US" sz="4000" b="1" dirty="0">
                <a:ea typeface="黑体" panose="02010609060101010101" pitchFamily="49" charset="-122"/>
              </a:rPr>
              <a:t>）农民、城市贫民和下级武士的处境不断恶化。</a:t>
            </a:r>
            <a:endParaRPr lang="zh-CN" altLang="en-US" sz="4000" b="1" dirty="0">
              <a:ea typeface="黑体" panose="02010609060101010101" pitchFamily="49" charset="-122"/>
            </a:endParaRPr>
          </a:p>
          <a:p>
            <a:pPr eaLnBrk="1" hangingPunct="1">
              <a:buNone/>
            </a:pPr>
            <a:r>
              <a:rPr lang="zh-CN" altLang="en-US" sz="4000" b="1" dirty="0">
                <a:ea typeface="黑体" panose="02010609060101010101" pitchFamily="49" charset="-122"/>
              </a:rPr>
              <a:t>（</a:t>
            </a:r>
            <a:r>
              <a:rPr lang="en-US" altLang="zh-CN" sz="4000" b="1" dirty="0">
                <a:ea typeface="黑体" panose="02010609060101010101" pitchFamily="49" charset="-122"/>
              </a:rPr>
              <a:t>2</a:t>
            </a:r>
            <a:r>
              <a:rPr lang="zh-CN" altLang="en-US" sz="4000" b="1" dirty="0">
                <a:ea typeface="黑体" panose="02010609060101010101" pitchFamily="49" charset="-122"/>
              </a:rPr>
              <a:t>）面对民族危机和社会危机，德川幕府束手无策。</a:t>
            </a:r>
            <a:endParaRPr lang="zh-CN" altLang="en-US" sz="4000" b="1" dirty="0">
              <a:ea typeface="黑体" panose="02010609060101010101" pitchFamily="49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2819400" y="4495800"/>
            <a:ext cx="4495800" cy="1588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charRg st="6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755">
                                            <p:txEl>
                                              <p:charRg st="6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755">
                                            <p:txEl>
                                              <p:charRg st="6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charRg st="30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4755">
                                            <p:txEl>
                                              <p:charRg st="30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4755">
                                            <p:txEl>
                                              <p:charRg st="30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3731" name="Rectangle 3"/>
          <p:cNvSpPr>
            <a:spLocks noGrp="1"/>
          </p:cNvSpPr>
          <p:nvPr>
            <p:ph idx="1"/>
          </p:nvPr>
        </p:nvSpPr>
        <p:spPr>
          <a:xfrm>
            <a:off x="611188" y="620713"/>
            <a:ext cx="8532812" cy="5511800"/>
          </a:xfrm>
        </p:spPr>
        <p:txBody>
          <a:bodyPr vert="horz" wrap="square" lIns="91440" tIns="45720" rIns="91440" bIns="45720" anchor="t"/>
          <a:p>
            <a:pPr eaLnBrk="1" hangingPunct="1">
              <a:buNone/>
            </a:pP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、人员：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buNone/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中下级武士联合西南强藩和朝廷公卿。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endParaRPr lang="en-US" altLang="zh-CN" dirty="0">
              <a:ea typeface="宋体" panose="02010600030101010101" pitchFamily="2" charset="-122"/>
            </a:endParaRPr>
          </a:p>
        </p:txBody>
      </p:sp>
      <p:pic>
        <p:nvPicPr>
          <p:cNvPr id="11267" name="Picture 4" descr="8b527d270e665c28908f9d4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4213" y="2205038"/>
            <a:ext cx="6194425" cy="4076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8" name="WordArt 5"/>
          <p:cNvSpPr/>
          <p:nvPr/>
        </p:nvSpPr>
        <p:spPr>
          <a:xfrm>
            <a:off x="7524750" y="2590800"/>
            <a:ext cx="715963" cy="29257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隶书" charset="0"/>
                <a:ea typeface="隶书" charset="0"/>
              </a:rPr>
              <a:t>武</a:t>
            </a:r>
            <a:endParaRPr lang="zh-CN" altLang="en-US" sz="3600" b="1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latin typeface="隶书" charset="0"/>
              <a:ea typeface="隶书" charset="0"/>
            </a:endParaRPr>
          </a:p>
          <a:p>
            <a:pPr algn="ctr"/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隶书" charset="0"/>
                <a:ea typeface="隶书" charset="0"/>
              </a:rPr>
              <a:t>装</a:t>
            </a:r>
            <a:endParaRPr lang="zh-CN" altLang="en-US" sz="3600" b="1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latin typeface="隶书" charset="0"/>
              <a:ea typeface="隶书" charset="0"/>
            </a:endParaRPr>
          </a:p>
          <a:p>
            <a:pPr algn="ctr"/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隶书" charset="0"/>
                <a:ea typeface="隶书" charset="0"/>
              </a:rPr>
              <a:t>倒</a:t>
            </a:r>
            <a:endParaRPr lang="zh-CN" altLang="en-US" sz="3600" b="1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latin typeface="隶书" charset="0"/>
              <a:ea typeface="隶书" charset="0"/>
            </a:endParaRPr>
          </a:p>
          <a:p>
            <a:pPr algn="ctr"/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隶书" charset="0"/>
                <a:ea typeface="隶书" charset="0"/>
              </a:rPr>
              <a:t>幕</a:t>
            </a:r>
            <a:endParaRPr lang="zh-CN" altLang="en-US" sz="3600" b="1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latin typeface="隶书" charset="0"/>
              <a:ea typeface="隶书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charRg st="6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3731">
                                            <p:txEl>
                                              <p:charRg st="6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3731">
                                            <p:txEl>
                                              <p:charRg st="6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Rectangle 2"/>
          <p:cNvSpPr>
            <a:spLocks noGrp="1"/>
          </p:cNvSpPr>
          <p:nvPr>
            <p:ph idx="1"/>
          </p:nvPr>
        </p:nvSpPr>
        <p:spPr>
          <a:xfrm>
            <a:off x="179388" y="3357563"/>
            <a:ext cx="8785225" cy="3213100"/>
          </a:xfrm>
          <a:ln>
            <a:solidFill>
              <a:schemeClr val="tx2">
                <a:alpha val="100000"/>
              </a:schemeClr>
            </a:solidFill>
            <a:miter/>
          </a:ln>
        </p:spPr>
        <p:txBody>
          <a:bodyPr vert="horz" wrap="square" lIns="91440" tIns="45720" rIns="91440" bIns="45720" anchor="t"/>
          <a:p>
            <a:pPr eaLnBrk="1" hangingPunct="1">
              <a:lnSpc>
                <a:spcPct val="90000"/>
              </a:lnSpc>
              <a:buNone/>
            </a:pPr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    1867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年，以一部分中下级武士为首的改革派，从年幼的天皇手中得到了讨伐幕府的密诏。幕府将军德川庆喜迫于形势，假意把政权还给天皇，却不肯交出兵权和领地。第二年，讨伐幕府的武装在京都附近的战斗中，战胜幕府军队，取得决定性胜利，幕府统治被推翻。</a:t>
            </a:r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1869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年明治天皇首都从京都迁到东京。</a:t>
            </a: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8373" name="Text Box 5"/>
          <p:cNvSpPr txBox="1"/>
          <p:nvPr/>
        </p:nvSpPr>
        <p:spPr>
          <a:xfrm>
            <a:off x="0" y="188913"/>
            <a:ext cx="9144000" cy="2554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、过程：</a:t>
            </a:r>
            <a:endParaRPr lang="en-US" altLang="zh-CN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⑴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1868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月，倒幕派发动“王政复古”政变，拥立睦仁天皇亲政。强令幕府将军“辞官纳地”</a:t>
            </a:r>
            <a:endParaRPr lang="en-US" altLang="zh-CN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⑵同年，结束了幕府统治，改年号为“明治”。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⑶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1869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年，日本首都迁到东京。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6172200" y="1752600"/>
            <a:ext cx="1676400" cy="1588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7" name="直接连接符 6"/>
          <p:cNvCxnSpPr/>
          <p:nvPr/>
        </p:nvCxnSpPr>
        <p:spPr>
          <a:xfrm>
            <a:off x="1752600" y="2209800"/>
            <a:ext cx="2895600" cy="1588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10" name="矩形标注 9"/>
          <p:cNvSpPr/>
          <p:nvPr/>
        </p:nvSpPr>
        <p:spPr>
          <a:xfrm>
            <a:off x="4724400" y="2819400"/>
            <a:ext cx="3276600" cy="457200"/>
          </a:xfrm>
          <a:prstGeom prst="wedgeRectCallout">
            <a:avLst>
              <a:gd name="adj1" fmla="val -52370"/>
              <a:gd name="adj2" fmla="val -184421"/>
            </a:avLst>
          </a:prstGeom>
          <a:noFill/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r>
              <a:rPr lang="zh-CN" altLang="en-US" sz="28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为改革扫清了障碍</a:t>
            </a:r>
            <a:endParaRPr lang="zh-CN" altLang="en-US" sz="2800" b="1" dirty="0">
              <a:solidFill>
                <a:srgbClr val="FF0000"/>
              </a:solidFill>
              <a:latin typeface="隶书" pitchFamily="49" charset="-122"/>
              <a:ea typeface="隶书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>
                                            <p:txEl>
                                              <p:charRg st="73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373">
                                            <p:txEl>
                                              <p:charRg st="73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373">
                                            <p:txEl>
                                              <p:charRg st="73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charRg st="0" end="1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314">
                                            <p:txEl>
                                              <p:charRg st="0" end="14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314">
                                            <p:txEl>
                                              <p:charRg st="0" end="14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animBg="1" build="p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3314" name="Group 2"/>
          <p:cNvGrpSpPr>
            <a:grpSpLocks noChangeAspect="1"/>
          </p:cNvGrpSpPr>
          <p:nvPr/>
        </p:nvGrpSpPr>
        <p:grpSpPr>
          <a:xfrm>
            <a:off x="107950" y="1371600"/>
            <a:ext cx="3927475" cy="4433888"/>
            <a:chOff x="0" y="0"/>
            <a:chExt cx="3576" cy="3624"/>
          </a:xfrm>
        </p:grpSpPr>
        <p:pic>
          <p:nvPicPr>
            <p:cNvPr id="13318" name="Picture 3" descr="17"/>
            <p:cNvPicPr>
              <a:picLocks noChangeAspect="1"/>
            </p:cNvPicPr>
            <p:nvPr/>
          </p:nvPicPr>
          <p:blipFill>
            <a:blip r:embed="rId1"/>
            <a:srcRect l="2415" t="2151" r="5788" b="9637"/>
            <a:stretch>
              <a:fillRect/>
            </a:stretch>
          </p:blipFill>
          <p:spPr>
            <a:xfrm>
              <a:off x="416" y="296"/>
              <a:ext cx="2803" cy="302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3319" name="Picture 4" descr="画框0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3576" cy="3624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3315" name="Rectangle 5"/>
          <p:cNvSpPr/>
          <p:nvPr/>
        </p:nvSpPr>
        <p:spPr>
          <a:xfrm>
            <a:off x="1116013" y="6021388"/>
            <a:ext cx="21272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en-US" altLang="zh-CN" sz="2400" b="1" dirty="0">
                <a:latin typeface="Arial" panose="020B0604020202020204" pitchFamily="34" charset="0"/>
              </a:rPr>
              <a:t>1852—1912 </a:t>
            </a:r>
            <a:endParaRPr lang="en-US" altLang="zh-CN" sz="2400" b="1" dirty="0">
              <a:latin typeface="Arial" panose="020B0604020202020204" pitchFamily="34" charset="0"/>
            </a:endParaRPr>
          </a:p>
        </p:txBody>
      </p:sp>
      <p:sp>
        <p:nvSpPr>
          <p:cNvPr id="13316" name="Rectangle 6"/>
          <p:cNvSpPr/>
          <p:nvPr/>
        </p:nvSpPr>
        <p:spPr>
          <a:xfrm>
            <a:off x="4211638" y="1066800"/>
            <a:ext cx="4681537" cy="5016500"/>
          </a:xfrm>
          <a:prstGeom prst="rect">
            <a:avLst/>
          </a:prstGeom>
          <a:noFill/>
          <a:ln w="9525" cap="flat" cmpd="sng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>
            <a:spAutoFit/>
          </a:bodyPr>
          <a:p>
            <a:pPr algn="ctr"/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明治天皇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名睦仁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    明治政府一方面采取措施巩固天皇为首的新政权；另一方面向西方国家学习，积极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发展资本主义经济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力争实现民族振兴，摆脱外来压迫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建立近代化的独立国家，这就是历史上著名的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黑体" panose="02010609060101010101" pitchFamily="49" charset="-122"/>
              </a:rPr>
              <a:t>“</a:t>
            </a:r>
            <a:r>
              <a:rPr lang="zh-CN" altLang="en-US" sz="32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明治维新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黑体" panose="02010609060101010101" pitchFamily="49" charset="-122"/>
              </a:rPr>
              <a:t>”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317" name="AutoShape 7"/>
          <p:cNvSpPr/>
          <p:nvPr/>
        </p:nvSpPr>
        <p:spPr>
          <a:xfrm>
            <a:off x="304800" y="304800"/>
            <a:ext cx="3671888" cy="769938"/>
          </a:xfrm>
          <a:prstGeom prst="roundRect">
            <a:avLst>
              <a:gd name="adj" fmla="val 16667"/>
            </a:avLst>
          </a:prstGeom>
          <a:noFill/>
          <a:ln w="9525">
            <a:noFill/>
          </a:ln>
        </p:spPr>
        <p:txBody>
          <a:bodyPr anchor="b"/>
          <a:p>
            <a:r>
              <a:rPr lang="zh-CN" altLang="en-US" sz="4400" b="1" dirty="0">
                <a:latin typeface="黑体" panose="02010609060101010101" pitchFamily="49" charset="-122"/>
                <a:ea typeface="黑体" panose="02010609060101010101" pitchFamily="49" charset="-122"/>
              </a:rPr>
              <a:t>三、明治维新</a:t>
            </a:r>
            <a:endParaRPr lang="zh-CN" altLang="en-US" sz="4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strips dir="r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9219" name="Group 3"/>
          <p:cNvGraphicFramePr>
            <a:graphicFrameLocks noGrp="1"/>
          </p:cNvGraphicFramePr>
          <p:nvPr>
            <p:ph idx="1"/>
          </p:nvPr>
        </p:nvGraphicFramePr>
        <p:xfrm>
          <a:off x="228600" y="1600200"/>
          <a:ext cx="8763000" cy="4648200"/>
        </p:xfrm>
        <a:graphic>
          <a:graphicData uri="http://schemas.openxmlformats.org/drawingml/2006/table">
            <a:tbl>
              <a:tblPr/>
              <a:tblGrid>
                <a:gridCol w="1676400"/>
                <a:gridCol w="7086600"/>
              </a:tblGrid>
              <a:tr h="5116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方 面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          措          施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69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政   治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        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，实现中央集权 。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55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军   事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实行</a:t>
                      </a:r>
                      <a:r>
                        <a:rPr kumimoji="0" lang="en-US" sz="2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________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建立新式军队，提倡忠君、服从、不怕死的</a:t>
                      </a:r>
                      <a:r>
                        <a:rPr kumimoji="0" lang="zh-CN" altLang="en-US" sz="2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          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精神。</a:t>
                      </a: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62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经   济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推行</a:t>
                      </a:r>
                      <a:r>
                        <a:rPr kumimoji="0" lang="en-US" sz="2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________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，在</a:t>
                      </a:r>
                      <a:r>
                        <a:rPr kumimoji="0" lang="en-US" sz="2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________  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的口号下，大力发展近代经济。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293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社会生活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文化教育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提倡</a:t>
                      </a:r>
                      <a:r>
                        <a:rPr kumimoji="0" lang="en-US" sz="2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_________     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，向西方学习，改造日本的教育、文化和生活方式。 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209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zh-CN" altLang="en-US" sz="28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性    质</a:t>
                      </a:r>
                      <a:endParaRPr kumimoji="0" lang="zh-CN" altLang="en-US" sz="28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239" name="Rectangle 23"/>
          <p:cNvSpPr>
            <a:spLocks noChangeArrowheads="1"/>
          </p:cNvSpPr>
          <p:nvPr/>
        </p:nvSpPr>
        <p:spPr bwMode="auto">
          <a:xfrm>
            <a:off x="0" y="0"/>
            <a:ext cx="9296400" cy="1323975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日本明治维新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：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时间：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年，目的：</a:t>
            </a:r>
            <a:r>
              <a:rPr kumimoji="0" lang="en-US" sz="2800" b="1" i="0" u="sng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_________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、</a:t>
            </a:r>
            <a:r>
              <a:rPr kumimoji="0" lang="en-US" sz="2800" b="1" i="0" u="sng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__________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240" name="Text Box 25"/>
          <p:cNvSpPr txBox="1"/>
          <p:nvPr/>
        </p:nvSpPr>
        <p:spPr>
          <a:xfrm>
            <a:off x="1447800" y="685800"/>
            <a:ext cx="1066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1868</a:t>
            </a:r>
            <a:endParaRPr lang="en-US" altLang="zh-CN" sz="28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9241" name="Text Box 28"/>
          <p:cNvSpPr txBox="1"/>
          <p:nvPr/>
        </p:nvSpPr>
        <p:spPr>
          <a:xfrm>
            <a:off x="6553200" y="685800"/>
            <a:ext cx="21336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富国强兵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9242" name="Text Box 27"/>
          <p:cNvSpPr txBox="1"/>
          <p:nvPr/>
        </p:nvSpPr>
        <p:spPr>
          <a:xfrm>
            <a:off x="4572000" y="685800"/>
            <a:ext cx="1828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变法图强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9243" name="Text Box 30"/>
          <p:cNvSpPr txBox="1"/>
          <p:nvPr/>
        </p:nvSpPr>
        <p:spPr>
          <a:xfrm>
            <a:off x="1981200" y="2057400"/>
            <a:ext cx="1828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废藩置县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9244" name="Text Box 33"/>
          <p:cNvSpPr txBox="1"/>
          <p:nvPr/>
        </p:nvSpPr>
        <p:spPr>
          <a:xfrm>
            <a:off x="4953000" y="3581400"/>
            <a:ext cx="16764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殖产兴业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9246" name="Text Box 35"/>
          <p:cNvSpPr txBox="1"/>
          <p:nvPr/>
        </p:nvSpPr>
        <p:spPr>
          <a:xfrm>
            <a:off x="2590800" y="3581400"/>
            <a:ext cx="19050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地税改革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9247" name="Text Box 37"/>
          <p:cNvSpPr txBox="1"/>
          <p:nvPr/>
        </p:nvSpPr>
        <p:spPr>
          <a:xfrm>
            <a:off x="2743200" y="2590800"/>
            <a:ext cx="13716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征兵制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9251" name="Text Box 39"/>
          <p:cNvSpPr txBox="1"/>
          <p:nvPr/>
        </p:nvSpPr>
        <p:spPr>
          <a:xfrm>
            <a:off x="2819400" y="4495800"/>
            <a:ext cx="2438400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“文明开化”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3" name="Text Box 37"/>
          <p:cNvSpPr txBox="1"/>
          <p:nvPr/>
        </p:nvSpPr>
        <p:spPr>
          <a:xfrm>
            <a:off x="4114800" y="3048000"/>
            <a:ext cx="2133600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“武士道”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4" name="Rectangle 6"/>
          <p:cNvSpPr/>
          <p:nvPr/>
        </p:nvSpPr>
        <p:spPr>
          <a:xfrm>
            <a:off x="1981200" y="5638800"/>
            <a:ext cx="7010400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自上而下实行的资产阶级性质的改革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0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40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40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2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42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42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1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41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41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3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43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43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7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47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247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6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246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246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4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244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244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1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251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251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5602" name="图片 25601" descr="11-3"/>
          <p:cNvPicPr>
            <a:picLocks noChangeAspect="1"/>
          </p:cNvPicPr>
          <p:nvPr/>
        </p:nvPicPr>
        <p:blipFill>
          <a:blip r:embed="rId1"/>
          <a:srcRect b="2147"/>
          <a:stretch>
            <a:fillRect/>
          </a:stretch>
        </p:blipFill>
        <p:spPr>
          <a:xfrm>
            <a:off x="0" y="0"/>
            <a:ext cx="2520950" cy="3602038"/>
          </a:xfrm>
          <a:prstGeom prst="rect">
            <a:avLst/>
          </a:prstGeom>
          <a:noFill/>
          <a:ln w="57150" cap="flat" cmpd="thickThin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25603" name="图片 25602" descr="11-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3213" y="0"/>
            <a:ext cx="2665412" cy="3600450"/>
          </a:xfrm>
          <a:prstGeom prst="rect">
            <a:avLst/>
          </a:prstGeom>
          <a:noFill/>
          <a:ln w="57150" cap="flat" cmpd="thickThin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5604" name="文本框 25603"/>
          <p:cNvSpPr txBox="1"/>
          <p:nvPr/>
        </p:nvSpPr>
        <p:spPr>
          <a:xfrm>
            <a:off x="2916238" y="3716338"/>
            <a:ext cx="3024187" cy="336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80000"/>
              </a:lnSpc>
            </a:pPr>
            <a:r>
              <a:rPr lang="zh-CN" altLang="en-US" sz="2000" b="1">
                <a:latin typeface="Times New Roman" panose="02020603050405020304" pitchFamily="18" charset="0"/>
                <a:ea typeface="楷体_GB2312" pitchFamily="49" charset="-122"/>
              </a:rPr>
              <a:t>穿西装的政府官员</a:t>
            </a:r>
            <a:endParaRPr lang="zh-CN" altLang="en-US" sz="2000" b="1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5605" name="文本框 25604"/>
          <p:cNvSpPr txBox="1"/>
          <p:nvPr/>
        </p:nvSpPr>
        <p:spPr>
          <a:xfrm>
            <a:off x="684213" y="3716338"/>
            <a:ext cx="15367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hangingPunct="0"/>
            <a:r>
              <a:rPr lang="zh-CN" altLang="en-US" sz="2000" b="1">
                <a:latin typeface="Times New Roman" panose="02020603050405020304" pitchFamily="18" charset="0"/>
                <a:ea typeface="楷体_GB2312" pitchFamily="49" charset="-122"/>
              </a:rPr>
              <a:t>剪发</a:t>
            </a:r>
            <a:endParaRPr lang="zh-CN" altLang="en-US" sz="2000" b="1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pic>
        <p:nvPicPr>
          <p:cNvPr id="25606" name="图片 25605" descr="11-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2325" y="0"/>
            <a:ext cx="3241675" cy="3644900"/>
          </a:xfrm>
          <a:prstGeom prst="rect">
            <a:avLst/>
          </a:prstGeom>
          <a:noFill/>
          <a:ln w="57150" cap="flat" cmpd="thickThin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5607" name="文本框 25606"/>
          <p:cNvSpPr txBox="1"/>
          <p:nvPr/>
        </p:nvSpPr>
        <p:spPr>
          <a:xfrm>
            <a:off x="5580063" y="3789363"/>
            <a:ext cx="3960812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hangingPunct="0"/>
            <a:r>
              <a:rPr lang="zh-CN" altLang="en-US" sz="2000" b="1">
                <a:latin typeface="Times New Roman" panose="02020603050405020304" pitchFamily="18" charset="0"/>
                <a:ea typeface="楷体_GB2312" pitchFamily="49" charset="-122"/>
              </a:rPr>
              <a:t>东京街头的燃气灯</a:t>
            </a:r>
            <a:endParaRPr lang="zh-CN" altLang="en-US" sz="2000" b="1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pic>
        <p:nvPicPr>
          <p:cNvPr id="25608" name="图片 25607" descr="明知小学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288" y="4221163"/>
            <a:ext cx="4681537" cy="2636837"/>
          </a:xfrm>
          <a:prstGeom prst="rect">
            <a:avLst/>
          </a:prstGeom>
          <a:noFill/>
          <a:ln w="57150" cap="flat" cmpd="thinThick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5609" name="文本框 25608"/>
          <p:cNvSpPr txBox="1"/>
          <p:nvPr/>
        </p:nvSpPr>
        <p:spPr>
          <a:xfrm>
            <a:off x="5219700" y="6078538"/>
            <a:ext cx="2303463" cy="7794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hangingPunct="0"/>
            <a:r>
              <a:rPr lang="zh-CN" altLang="en-US" b="1">
                <a:latin typeface="Arial" panose="020B0604020202020204" pitchFamily="34" charset="0"/>
              </a:rPr>
              <a:t>明治时期的小学课堂</a:t>
            </a:r>
            <a:endParaRPr lang="zh-CN" altLang="en-US" b="1">
              <a:latin typeface="Arial" panose="020B0604020202020204" pitchFamily="34" charset="0"/>
            </a:endParaRPr>
          </a:p>
          <a:p>
            <a:pPr eaLnBrk="0" hangingPunct="0"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diamond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7" name="Rectangle 3"/>
          <p:cNvSpPr>
            <a:spLocks noGrp="1"/>
          </p:cNvSpPr>
          <p:nvPr>
            <p:ph idx="1"/>
          </p:nvPr>
        </p:nvSpPr>
        <p:spPr>
          <a:xfrm>
            <a:off x="228600" y="188913"/>
            <a:ext cx="8664575" cy="6516687"/>
          </a:xfrm>
        </p:spPr>
        <p:txBody>
          <a:bodyPr vert="horz" wrap="square" lIns="91440" tIns="45720" rIns="91440" bIns="45720" anchor="t"/>
          <a:p>
            <a:pPr eaLnBrk="1" hangingPunct="1">
              <a:buNone/>
            </a:pPr>
            <a:r>
              <a:rPr lang="zh-CN" altLang="en-US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影响（意义）：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en-US" altLang="zh-CN" sz="4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buNone/>
            </a:pP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     明治维新成为日本历史的重大转折点。通过明治维新，日本迅速走上了发展资本主义的道路，实现了</a:t>
            </a:r>
            <a:r>
              <a:rPr lang="zh-CN" altLang="en-US" sz="4000" b="1" dirty="0">
                <a:latin typeface="宋体" panose="02010600030101010101" pitchFamily="2" charset="-122"/>
                <a:ea typeface="黑体" panose="02010609060101010101" pitchFamily="49" charset="-122"/>
              </a:rPr>
              <a:t>“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富国强兵</a:t>
            </a:r>
            <a:r>
              <a:rPr lang="zh-CN" altLang="en-US" sz="4000" b="1" dirty="0">
                <a:latin typeface="宋体" panose="02010600030101010101" pitchFamily="2" charset="-122"/>
                <a:ea typeface="黑体" panose="02010609060101010101" pitchFamily="49" charset="-122"/>
              </a:rPr>
              <a:t>”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，开始跻身于资本主义强国之列。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（积极影响）</a:t>
            </a:r>
            <a:endParaRPr lang="zh-CN" altLang="en-US" sz="4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buNone/>
            </a:pPr>
            <a:r>
              <a:rPr lang="en-US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但是，日本的改革保留了大量旧制度的残余，军国主义色彩浓厚。它强大起来后，很快走上了对外侵略扩张的道路。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（消极影响）</a:t>
            </a:r>
            <a:endParaRPr lang="zh-CN" altLang="en-US" sz="4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charRg st="86" end="1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7">
                                            <p:txEl>
                                              <p:charRg st="86" end="14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7">
                                            <p:txEl>
                                              <p:charRg st="86" end="14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2" name="矩形 30721"/>
          <p:cNvSpPr/>
          <p:nvPr/>
        </p:nvSpPr>
        <p:spPr>
          <a:xfrm>
            <a:off x="179388" y="1041400"/>
            <a:ext cx="8964612" cy="1739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25000"/>
              </a:spcBef>
            </a:pPr>
            <a:r>
              <a:rPr lang="zh-CN" altLang="en-US" sz="360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en-US" altLang="zh-CN" sz="3600" b="1">
                <a:solidFill>
                  <a:schemeClr val="hlink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19</a:t>
            </a:r>
            <a:r>
              <a:rPr lang="zh-CN" altLang="en-US" sz="3600" b="1">
                <a:solidFill>
                  <a:schemeClr val="hlink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世纪中后期，世界历史的潮流是发展资本主义，日本、中国都发生了要求改变社会制度的改革。</a:t>
            </a:r>
            <a:endParaRPr lang="zh-CN" altLang="en-US" sz="3600" b="1">
              <a:solidFill>
                <a:schemeClr val="hlink"/>
              </a:solidFill>
              <a:effectLst>
                <a:outerShdw blurRad="38100" dist="38100" dir="2700000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30723" name="图片 30722" descr="book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812088" y="115888"/>
            <a:ext cx="1331912" cy="885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24" name="矩形 30723"/>
          <p:cNvSpPr/>
          <p:nvPr/>
        </p:nvSpPr>
        <p:spPr>
          <a:xfrm>
            <a:off x="539750" y="2852738"/>
            <a:ext cx="8208963" cy="38020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25000"/>
              </a:spcBef>
            </a:pPr>
            <a:r>
              <a:rPr lang="zh-CN" altLang="en-US" sz="360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60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60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）日本、中国要求改变社会制度的改革分别是什么？</a:t>
            </a:r>
            <a:endParaRPr lang="zh-CN" altLang="en-US" sz="3600" b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spcBef>
                <a:spcPct val="25000"/>
              </a:spcBef>
            </a:pPr>
            <a:r>
              <a:rPr lang="zh-CN" altLang="en-US" sz="360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60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60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）两国改革的背景有何相似之处？</a:t>
            </a:r>
            <a:endParaRPr lang="zh-CN" altLang="en-US" sz="3600" b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spcBef>
                <a:spcPct val="25000"/>
              </a:spcBef>
            </a:pPr>
            <a:r>
              <a:rPr lang="zh-CN" altLang="en-US" sz="360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60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360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）改革的结果有何不同？对本国的历史发展分别产生了什么不同的影响？</a:t>
            </a:r>
            <a:endParaRPr lang="zh-CN" altLang="en-US" sz="3600" b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spcBef>
                <a:spcPct val="25000"/>
              </a:spcBef>
            </a:pPr>
            <a:r>
              <a:rPr lang="zh-CN" altLang="en-US" sz="360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60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360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）由此我们得到的认识是什么？</a:t>
            </a:r>
            <a:endParaRPr lang="zh-CN" altLang="en-US" sz="3600" b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25" name="圆角矩形标注 30724"/>
          <p:cNvSpPr/>
          <p:nvPr/>
        </p:nvSpPr>
        <p:spPr>
          <a:xfrm>
            <a:off x="179388" y="3933825"/>
            <a:ext cx="8640762" cy="935038"/>
          </a:xfrm>
          <a:prstGeom prst="wedgeRoundRectCallout">
            <a:avLst>
              <a:gd name="adj1" fmla="val -8241"/>
              <a:gd name="adj2" fmla="val -92954"/>
              <a:gd name="adj3" fmla="val 16667"/>
            </a:avLst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eaLnBrk="0" hangingPunct="0"/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）日本明治维新，中国戊戌变法。</a:t>
            </a:r>
            <a:endParaRPr lang="zh-CN" altLang="en-US" sz="36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26" name="圆角矩形标注 30725"/>
          <p:cNvSpPr/>
          <p:nvPr/>
        </p:nvSpPr>
        <p:spPr>
          <a:xfrm>
            <a:off x="468313" y="2781300"/>
            <a:ext cx="7704137" cy="935038"/>
          </a:xfrm>
          <a:prstGeom prst="wedgeRoundRectCallout">
            <a:avLst>
              <a:gd name="adj1" fmla="val 21069"/>
              <a:gd name="adj2" fmla="val 103481"/>
              <a:gd name="adj3" fmla="val 16667"/>
            </a:avLst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eaLnBrk="0" hangingPunct="0"/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zh-CN" altLang="en-US" sz="36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背景</a:t>
            </a:r>
            <a:r>
              <a:rPr lang="zh-CN" altLang="en-US" sz="3600" b="1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：都面临民族危机</a:t>
            </a:r>
            <a:endParaRPr lang="zh-CN" altLang="en-US" sz="36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27" name="圆角矩形标注 30726"/>
          <p:cNvSpPr/>
          <p:nvPr/>
        </p:nvSpPr>
        <p:spPr>
          <a:xfrm>
            <a:off x="395288" y="1341438"/>
            <a:ext cx="8569325" cy="3313112"/>
          </a:xfrm>
          <a:prstGeom prst="wedgeRoundRectCallout">
            <a:avLst>
              <a:gd name="adj1" fmla="val 9579"/>
              <a:gd name="adj2" fmla="val 58097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eaLnBrk="0" hangingPunct="0"/>
            <a:r>
              <a:rPr lang="zh-CN" altLang="en-US" sz="3200" b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600" b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3600" b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结果的不同</a:t>
            </a:r>
            <a:r>
              <a:rPr lang="zh-CN" altLang="en-US" sz="3600" b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：日本明治维新成功，中国戊戌变法失败。</a:t>
            </a:r>
            <a:endParaRPr lang="zh-CN" altLang="en-US" sz="3600" b="1"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影响的不同：</a:t>
            </a:r>
            <a:r>
              <a:rPr lang="zh-CN" altLang="en-US" sz="3600" b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明治维新使</a:t>
            </a:r>
            <a:r>
              <a:rPr lang="zh-CN" altLang="en-US" sz="360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日本</a:t>
            </a:r>
            <a:r>
              <a:rPr lang="zh-CN" altLang="en-US" sz="3600" b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走上了发展资本主义的道路；摆脱了民族危机，成为近代亚洲唯一的强国；</a:t>
            </a:r>
            <a:r>
              <a:rPr lang="zh-CN" altLang="en-US" sz="360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中国</a:t>
            </a:r>
            <a:r>
              <a:rPr lang="zh-CN" altLang="en-US" sz="3600" b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戊戌变法起到思想启蒙的作用。</a:t>
            </a:r>
            <a:endParaRPr lang="zh-CN" altLang="en-US" sz="3600" b="1"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28" name="圆角矩形标注 30727"/>
          <p:cNvSpPr/>
          <p:nvPr/>
        </p:nvSpPr>
        <p:spPr>
          <a:xfrm>
            <a:off x="323850" y="2636838"/>
            <a:ext cx="8640763" cy="3240087"/>
          </a:xfrm>
          <a:prstGeom prst="wedgeRoundRectCallout">
            <a:avLst>
              <a:gd name="adj1" fmla="val 5468"/>
              <a:gd name="adj2" fmla="val 60190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eaLnBrk="0" hangingPunct="0"/>
            <a:r>
              <a:rPr lang="zh-CN" altLang="en-US" sz="3600" b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600" b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3600" b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zh-CN" altLang="en-US" sz="360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认识或启示</a:t>
            </a:r>
            <a:r>
              <a:rPr lang="zh-CN" altLang="en-US" sz="3600" b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zh-CN" altLang="en-US" sz="3600" b="1"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endParaRPr lang="zh-CN" altLang="en-US" sz="3600" b="1"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29" name="矩形 30728"/>
          <p:cNvSpPr/>
          <p:nvPr/>
        </p:nvSpPr>
        <p:spPr>
          <a:xfrm>
            <a:off x="684213" y="3357563"/>
            <a:ext cx="8135937" cy="22891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36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</a:rPr>
              <a:t>改革要顺应历史发展潮流；</a:t>
            </a:r>
            <a:endParaRPr lang="zh-CN" altLang="en-US" sz="3600" b="1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eaLnBrk="0" hangingPunct="0"/>
            <a:r>
              <a:rPr lang="zh-CN" altLang="en-US" sz="36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</a:rPr>
              <a:t>要走富国之路，必须进行彻底的改革；</a:t>
            </a:r>
            <a:endParaRPr lang="zh-CN" altLang="en-US" sz="3600" b="1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eaLnBrk="0" hangingPunct="0"/>
            <a:r>
              <a:rPr lang="zh-CN" altLang="en-US" sz="36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</a:rPr>
              <a:t>对外来文明，不能照搬照套；</a:t>
            </a:r>
            <a:endParaRPr lang="zh-CN" altLang="en-US" sz="3600" b="1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eaLnBrk="0" hangingPunct="0"/>
            <a:r>
              <a:rPr lang="zh-CN" altLang="en-US" sz="36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</a:rPr>
              <a:t>主动和外界交往，走出国门。</a:t>
            </a:r>
            <a:endParaRPr lang="zh-CN" altLang="en-US" sz="3600" b="1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0730" name="矩形 30729"/>
          <p:cNvSpPr/>
          <p:nvPr/>
        </p:nvSpPr>
        <p:spPr>
          <a:xfrm>
            <a:off x="179388" y="188913"/>
            <a:ext cx="2016125" cy="7191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 b="1">
                <a:ln w="635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35921" dir="2699999" sy="50000" kx="2115830" algn="bl" rotWithShape="0">
                    <a:srgbClr val="C0C0C0">
                      <a:alpha val="78000"/>
                    </a:srgbClr>
                  </a:outerShdw>
                </a:effectLst>
                <a:latin typeface="华文行楷" charset="0"/>
                <a:ea typeface="华文行楷" charset="0"/>
              </a:rPr>
              <a:t>合作探究</a:t>
            </a:r>
            <a:endParaRPr lang="zh-CN" altLang="en-US" sz="3600" b="1">
              <a:ln w="635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35921" dir="2699999" sy="50000" kx="2115830" algn="bl" rotWithShape="0">
                  <a:srgbClr val="C0C0C0">
                    <a:alpha val="78000"/>
                  </a:srgbClr>
                </a:outerShdw>
              </a:effectLst>
              <a:latin typeface="华文行楷" charset="0"/>
              <a:ea typeface="华文行楷" charset="0"/>
            </a:endParaRPr>
          </a:p>
        </p:txBody>
      </p:sp>
      <p:sp>
        <p:nvSpPr>
          <p:cNvPr id="30731" name="矩形 30730"/>
          <p:cNvSpPr/>
          <p:nvPr/>
        </p:nvSpPr>
        <p:spPr>
          <a:xfrm>
            <a:off x="2638425" y="371475"/>
            <a:ext cx="5029200" cy="6096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  <a:normAutofit/>
          </a:bodyPr>
          <a:p>
            <a:pPr algn="ctr" eaLnBrk="0" hangingPunct="0"/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19世纪中后期改革的比较</a:t>
            </a:r>
            <a:endParaRPr lang="zh-CN" altLang="en-US" sz="3600" b="1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30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  <p:bldP spid="30724" grpId="0"/>
      <p:bldP spid="30725" grpId="0" bldLvl="0" animBg="1"/>
      <p:bldP spid="30725" grpId="1" bldLvl="0" animBg="1"/>
      <p:bldP spid="30726" grpId="0" bldLvl="0" animBg="1"/>
      <p:bldP spid="30726" grpId="1" bldLvl="0" animBg="1"/>
      <p:bldP spid="30727" grpId="0" bldLvl="0" animBg="1"/>
      <p:bldP spid="30727" grpId="1" bldLvl="0" animBg="1"/>
      <p:bldP spid="30728" grpId="0" bldLvl="0" animBg="1"/>
      <p:bldP spid="3072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6" name="Text Box 4"/>
          <p:cNvSpPr txBox="1"/>
          <p:nvPr/>
        </p:nvSpPr>
        <p:spPr>
          <a:xfrm>
            <a:off x="152400" y="914400"/>
            <a:ext cx="8839200" cy="50784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eaLnBrk="1" hangingPunct="1"/>
            <a:r>
              <a:rPr lang="zh-CN" altLang="zh-CN" sz="3600" b="1" dirty="0">
                <a:latin typeface="Tahoma" panose="020B0604030504040204" pitchFamily="34" charset="0"/>
              </a:rPr>
              <a:t>1.改革是社会发展的动力，我们 要积极支持并投身到改革中；</a:t>
            </a:r>
            <a:endParaRPr lang="zh-CN" altLang="zh-CN" sz="3600" b="1" dirty="0">
              <a:latin typeface="Tahoma" panose="020B0604030504040204" pitchFamily="34" charset="0"/>
            </a:endParaRPr>
          </a:p>
          <a:p>
            <a:pPr marL="342900" indent="-342900" eaLnBrk="1" hangingPunct="1"/>
            <a:r>
              <a:rPr lang="en-US" altLang="zh-CN" sz="3600" b="1" dirty="0">
                <a:latin typeface="Tahoma" panose="020B0604030504040204" pitchFamily="34" charset="0"/>
              </a:rPr>
              <a:t>2.</a:t>
            </a:r>
            <a:r>
              <a:rPr lang="zh-CN" altLang="zh-CN" sz="3600" b="1" dirty="0">
                <a:latin typeface="Tahoma" panose="020B0604030504040204" pitchFamily="34" charset="0"/>
              </a:rPr>
              <a:t>要顺应历史进步的潮流，</a:t>
            </a:r>
            <a:r>
              <a:rPr lang="zh-CN" altLang="zh-CN" sz="3600" b="1" dirty="0">
                <a:latin typeface="Arial" panose="020B0604020202020204" pitchFamily="34" charset="0"/>
              </a:rPr>
              <a:t>与时俱进,改革开放;</a:t>
            </a:r>
            <a:endParaRPr lang="zh-CN" altLang="zh-CN" sz="3600" b="1" dirty="0">
              <a:latin typeface="Arial" panose="020B0604020202020204" pitchFamily="34" charset="0"/>
            </a:endParaRPr>
          </a:p>
          <a:p>
            <a:pPr marL="342900" indent="-342900" eaLnBrk="1" hangingPunct="1"/>
            <a:r>
              <a:rPr lang="zh-CN" altLang="zh-CN" sz="3600" b="1" dirty="0">
                <a:latin typeface="Arial" panose="020B0604020202020204" pitchFamily="34" charset="0"/>
              </a:rPr>
              <a:t>3.向先进国家学习，引进先进的技术</a:t>
            </a:r>
            <a:r>
              <a:rPr lang="zh-CN" altLang="en-US" sz="3600" b="1" dirty="0">
                <a:latin typeface="Arial" panose="020B0604020202020204" pitchFamily="34" charset="0"/>
              </a:rPr>
              <a:t>、</a:t>
            </a:r>
            <a:r>
              <a:rPr lang="zh-CN" altLang="zh-CN" sz="3600" b="1" dirty="0">
                <a:latin typeface="Arial" panose="020B0604020202020204" pitchFamily="34" charset="0"/>
              </a:rPr>
              <a:t>制度、思想；</a:t>
            </a:r>
            <a:endParaRPr lang="zh-CN" altLang="zh-CN" sz="3600" b="1" dirty="0">
              <a:latin typeface="Arial" panose="020B0604020202020204" pitchFamily="34" charset="0"/>
            </a:endParaRPr>
          </a:p>
          <a:p>
            <a:pPr marL="342900" indent="-342900" eaLnBrk="1" hangingPunct="1"/>
            <a:r>
              <a:rPr lang="zh-CN" altLang="zh-CN" sz="3600" b="1" dirty="0">
                <a:latin typeface="Arial" panose="020B0604020202020204" pitchFamily="34" charset="0"/>
              </a:rPr>
              <a:t>4.重视教育，培养人才；</a:t>
            </a:r>
            <a:endParaRPr lang="zh-CN" altLang="zh-CN" sz="3600" b="1" dirty="0">
              <a:latin typeface="Arial" panose="020B0604020202020204" pitchFamily="34" charset="0"/>
            </a:endParaRPr>
          </a:p>
          <a:p>
            <a:pPr marL="342900" indent="-342900" eaLnBrk="1" hangingPunct="1"/>
            <a:r>
              <a:rPr lang="zh-CN" altLang="zh-CN" sz="3600" b="1" dirty="0">
                <a:latin typeface="Arial" panose="020B0604020202020204" pitchFamily="34" charset="0"/>
              </a:rPr>
              <a:t>5.改革没有固定模式，必须具体问题具体分析，走符合本国国情的改革之路。</a:t>
            </a:r>
            <a:endParaRPr lang="zh-CN" altLang="zh-CN" sz="3600" b="1" dirty="0">
              <a:latin typeface="Arial" panose="020B0604020202020204" pitchFamily="34" charset="0"/>
            </a:endParaRPr>
          </a:p>
        </p:txBody>
      </p:sp>
      <p:sp>
        <p:nvSpPr>
          <p:cNvPr id="4" name="Oval 5"/>
          <p:cNvSpPr>
            <a:spLocks noChangeArrowheads="1"/>
          </p:cNvSpPr>
          <p:nvPr/>
        </p:nvSpPr>
        <p:spPr bwMode="auto">
          <a:xfrm>
            <a:off x="152400" y="76200"/>
            <a:ext cx="1371600" cy="685799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</a:ln>
          <a:effectLst>
            <a:prstShdw prst="shdw17" dist="17961" dir="2700000">
              <a:srgbClr val="990000"/>
            </a:prstShdw>
          </a:effectLst>
        </p:spPr>
        <p:txBody>
          <a:bodyPr wrap="none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10" cap="none" spc="0" normalizeH="0" baseline="0" noProof="0" dirty="0">
                <a:ln w="9525">
                  <a:solidFill>
                    <a:srgbClr val="000000"/>
                  </a:solidFill>
                  <a:round/>
                </a:ln>
                <a:solidFill>
                  <a:srgbClr val="FF0000"/>
                </a:solidFill>
                <a:effectLst/>
                <a:uLnTx/>
                <a:uFillTx/>
                <a:latin typeface="隶书"/>
                <a:ea typeface="隶书"/>
                <a:cs typeface="+mn-cs"/>
              </a:rPr>
              <a:t>启示</a:t>
            </a:r>
            <a:endParaRPr kumimoji="0" lang="zh-CN" alt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华文彩云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/>
    </p:bldLst>
  </p:timing>
</p:sld>
</file>

<file path=ppt/theme/theme1.xml><?xml version="1.0" encoding="utf-8"?>
<a:theme xmlns:a="http://schemas.openxmlformats.org/drawingml/2006/main" name="Office 主题">
  <a:themeElements>
    <a:clrScheme name="Office 主题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主题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1860</Words>
  <PresentationFormat>全屏显示(4:3)</PresentationFormat>
  <Paragraphs>187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33" baseType="lpstr">
      <vt:lpstr>Arial</vt:lpstr>
      <vt:lpstr>宋体</vt:lpstr>
      <vt:lpstr>Wingdings</vt:lpstr>
      <vt:lpstr>隶书</vt:lpstr>
      <vt:lpstr>华文彩云</vt:lpstr>
      <vt:lpstr>黑体</vt:lpstr>
      <vt:lpstr>隶书</vt:lpstr>
      <vt:lpstr>隶书</vt:lpstr>
      <vt:lpstr>Times New Roman</vt:lpstr>
      <vt:lpstr>楷体_GB2312</vt:lpstr>
      <vt:lpstr>华文行楷</vt:lpstr>
      <vt:lpstr>Tahoma</vt:lpstr>
      <vt:lpstr>微软雅黑</vt:lpstr>
      <vt:lpstr>Arial Unicode MS</vt:lpstr>
      <vt:lpstr>Calibri</vt:lpstr>
      <vt:lpstr>新宋体</vt:lpstr>
      <vt:lpstr>树颜</vt:lpstr>
      <vt:lpstr>Office 主题</vt:lpstr>
      <vt:lpstr>第4课 日本明治维新</vt:lpstr>
      <vt:lpstr>PowerPoint 演示文稿</vt:lpstr>
      <vt:lpstr>一、德川幕府与锁国时代</vt:lpstr>
      <vt:lpstr>PowerPoint 演示文稿</vt:lpstr>
      <vt:lpstr>19世纪中期的日本是怎样的状况？1853年谁入侵日本？ </vt:lpstr>
      <vt:lpstr>PowerPoint 演示文稿</vt:lpstr>
      <vt:lpstr>二、倒幕运动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2018-07-08T00:37:00Z</dcterms:created>
  <dcterms:modified xsi:type="dcterms:W3CDTF">2018-11-14T00:08:13Z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  <property fmtid="{D5CDD505-2E9C-101B-9397-08002B2CF9AE}" pid="3" name="NXTAG2">
    <vt:lpwstr>0008006e3f0000000000010250300207f7000400038000</vt:lpwstr>
  </property>
  <property fmtid="{D5CDD505-2E9C-101B-9397-08002B2CF9AE}" pid="4" name="KSOProductBuildVer">
    <vt:lpwstr>2052-11.1.0.7932</vt:lpwstr>
  </property>
</Properties>
</file>