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3" r:id="rId3"/>
    <p:sldMasterId id="2147483691" r:id="rId4"/>
  </p:sldMasterIdLst>
  <p:notesMasterIdLst>
    <p:notesMasterId r:id="rId5"/>
  </p:notesMasterIdLst>
  <p:sldIdLst>
    <p:sldId id="514" r:id="rId6"/>
    <p:sldId id="518" r:id="rId7"/>
    <p:sldId id="519" r:id="rId8"/>
    <p:sldId id="522" r:id="rId9"/>
    <p:sldId id="523" r:id="rId10"/>
    <p:sldId id="524" r:id="rId11"/>
    <p:sldId id="526" r:id="rId12"/>
    <p:sldId id="525" r:id="rId13"/>
    <p:sldId id="516" r:id="rId14"/>
    <p:sldId id="527" r:id="rId15"/>
    <p:sldId id="528" r:id="rId16"/>
    <p:sldId id="536" r:id="rId17"/>
    <p:sldId id="537" r:id="rId18"/>
    <p:sldId id="535" r:id="rId19"/>
    <p:sldId id="529" r:id="rId20"/>
    <p:sldId id="543" r:id="rId21"/>
    <p:sldId id="531" r:id="rId22"/>
    <p:sldId id="532" r:id="rId23"/>
    <p:sldId id="544" r:id="rId24"/>
    <p:sldId id="546" r:id="rId25"/>
    <p:sldId id="547" r:id="rId26"/>
    <p:sldId id="554" r:id="rId27"/>
    <p:sldId id="555" r:id="rId28"/>
    <p:sldId id="556" r:id="rId29"/>
    <p:sldId id="552" r:id="rId30"/>
    <p:sldId id="557" r:id="rId31"/>
    <p:sldId id="561" r:id="rId32"/>
    <p:sldId id="548" r:id="rId33"/>
    <p:sldId id="549" r:id="rId34"/>
    <p:sldId id="562" r:id="rId35"/>
    <p:sldId id="558" r:id="rId36"/>
    <p:sldId id="559" r:id="rId37"/>
    <p:sldId id="564" r:id="rId38"/>
    <p:sldId id="551" r:id="rId39"/>
    <p:sldId id="565" r:id="rId40"/>
    <p:sldId id="566" r:id="rId41"/>
    <p:sldId id="567" r:id="rId42"/>
    <p:sldId id="560" r:id="rId43"/>
    <p:sldId id="568" r:id="rId44"/>
    <p:sldId id="569" r:id="rId45"/>
    <p:sldId id="570" r:id="rId46"/>
    <p:sldId id="571" r:id="rId47"/>
    <p:sldId id="538" r:id="rId48"/>
    <p:sldId id="563" r:id="rId49"/>
  </p:sldIdLst>
  <p:sldSz cx="9144000" cy="6858000" type="screen4x3"/>
  <p:notesSz cx="6858000" cy="9144000"/>
  <p:custDataLst>
    <p:tags r:id="rId50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commentAuthors.xml><?xml version="1.0" encoding="utf-8"?>
<p:cmAuthorLst xmlns:p="http://schemas.openxmlformats.org/presentationml/2006/main">
  <p:cmAuthor id="0" name="Administrator" initials="" lastIdx="0" clrIdx="0"/>
  <p:cmAuthor id="1" name="FtpDown" initials="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75" d="100"/>
          <a:sy n="75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slideMaster" Target="slideMasters/slideMaster2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" Type="http://schemas.openxmlformats.org/officeDocument/2006/relationships/slideMaster" Target="slideMasters/slideMaster3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slide" Target="slides/slide37.xml" /><Relationship Id="rId43" Type="http://schemas.openxmlformats.org/officeDocument/2006/relationships/slide" Target="slides/slide38.xml" /><Relationship Id="rId44" Type="http://schemas.openxmlformats.org/officeDocument/2006/relationships/slide" Target="slides/slide39.xml" /><Relationship Id="rId45" Type="http://schemas.openxmlformats.org/officeDocument/2006/relationships/slide" Target="slides/slide40.xml" /><Relationship Id="rId46" Type="http://schemas.openxmlformats.org/officeDocument/2006/relationships/slide" Target="slides/slide41.xml" /><Relationship Id="rId47" Type="http://schemas.openxmlformats.org/officeDocument/2006/relationships/slide" Target="slides/slide42.xml" /><Relationship Id="rId48" Type="http://schemas.openxmlformats.org/officeDocument/2006/relationships/slide" Target="slides/slide43.xml" /><Relationship Id="rId49" Type="http://schemas.openxmlformats.org/officeDocument/2006/relationships/slide" Target="slides/slide44.xml" /><Relationship Id="rId5" Type="http://schemas.openxmlformats.org/officeDocument/2006/relationships/notesMaster" Target="notesMasters/notesMaster1.xml" /><Relationship Id="rId50" Type="http://schemas.openxmlformats.org/officeDocument/2006/relationships/tags" Target="tags/tag16.xml" /><Relationship Id="rId51" Type="http://schemas.openxmlformats.org/officeDocument/2006/relationships/presProps" Target="presProps.xml" /><Relationship Id="rId52" Type="http://schemas.openxmlformats.org/officeDocument/2006/relationships/viewProps" Target="viewProps.xml" /><Relationship Id="rId53" Type="http://schemas.openxmlformats.org/officeDocument/2006/relationships/theme" Target="theme/theme1.xml" /><Relationship Id="rId54" Type="http://schemas.openxmlformats.org/officeDocument/2006/relationships/tableStyles" Target="tableStyles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42" name="Rectangle 2"/>
          <p:cNvSpPr/>
          <p:nvPr>
            <p:ph type="sldImg" idx="4294967295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>
            <a:noFill/>
            <a:miter lim="800000"/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dt" idx="4294967295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endParaRPr lang="zh-CN" altLang="en-US" sz="1200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200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38FC09D-8F03-4FD0-B6D8-39BF00C2A554}" type="slidenum">
              <a:rPr lang="zh-CN" altLang="en-US" sz="1200"/>
              <a:t>*</a:t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63489"/>
          <p:cNvSpPr>
            <a:spLocks noRot="1" noTextEdit="1"/>
          </p:cNvSpPr>
          <p:nvPr>
            <p:ph type="sldImg" idx="4294967295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4578" name="文本占位符 63490"/>
          <p:cNvSpPr>
            <a:spLocks noGrp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 noRot="1" noTextEdit="1"/>
          </p:cNvSpPr>
          <p:nvPr>
            <p:ph type="sldImg" idx="4294967295"/>
          </p:nvPr>
        </p:nvSpPr>
        <p:spPr>
          <a:xfrm>
            <a:off x="1141413" y="684213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9699" name="Rectangle 3"/>
          <p:cNvSpPr>
            <a:spLocks noGrp="1" noRot="1"/>
          </p:cNvSpPr>
          <p:nvPr>
            <p:ph type="body" idx="4294967295"/>
          </p:nvPr>
        </p:nvSpPr>
        <p:spPr>
          <a:xfrm>
            <a:off x="912813" y="4341813"/>
            <a:ext cx="50292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0"/>
              </a:spcBef>
            </a:pPr>
            <a:r>
              <a:rPr lang="zh-CN" altLang="en-US"/>
              <a:t>与现代建筑的对比。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 noRot="1" noTextEdit="1"/>
          </p:cNvSpPr>
          <p:nvPr>
            <p:ph type="sldImg" idx="4294967295"/>
          </p:nvPr>
        </p:nvSpPr>
        <p:spPr>
          <a:xfrm>
            <a:off x="1141413" y="684213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31747" name="Rectangle 3"/>
          <p:cNvSpPr>
            <a:spLocks noGrp="1" noRot="1"/>
          </p:cNvSpPr>
          <p:nvPr>
            <p:ph type="body" idx="4294967295"/>
          </p:nvPr>
        </p:nvSpPr>
        <p:spPr>
          <a:xfrm>
            <a:off x="912813" y="4341813"/>
            <a:ext cx="50292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0"/>
              </a:spcBef>
            </a:pPr>
            <a:r>
              <a:rPr lang="zh-CN" altLang="en-US"/>
              <a:t>与现代建筑的对比。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4034" name="幻灯片图像占位符 119809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79413" y="684213"/>
            <a:ext cx="6096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44035" name="文本占位符 119810"/>
          <p:cNvSpPr>
            <a:spLocks noGrp="1" noRot="1"/>
          </p:cNvSpPr>
          <p:nvPr>
            <p:ph type="body" idx="4294967295"/>
          </p:nvPr>
        </p:nvSpPr>
        <p:spPr>
          <a:xfrm>
            <a:off x="684213" y="4341813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本资料来自于资源最齐全的２１世纪教育网</a:t>
            </a:r>
            <a:r>
              <a:rPr lang="en-US" altLang="zh-CN"/>
              <a:t>www.21cnjy.com</a:t>
            </a:r>
            <a:endParaRPr lang="en-US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单击以编辑母版副标题样式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 name="1_标题幻灯片">
    <p:bg>
      <p:bgPr>
        <a:gradFill rotWithShape="0">
          <a:gsLst>
            <a:gs pos="0">
              <a:srgbClr val="000000"/>
            </a:gs>
            <a:gs pos="64999">
              <a:srgbClr val="000000"/>
            </a:gs>
            <a:gs pos="100000">
              <a:srgbClr val="5A77A9"/>
            </a:gs>
          </a:gsLst>
          <a:lin ang="5400000"/>
        </a:gra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15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6184"/>
            <a:ext cx="7886700" cy="132503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512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67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F74B5497-5049-46A4-87B5-99777278B087}" type="datetime1">
              <a:rPr lang="zh-CN" altLang="en-US" sz="1400"/>
              <a:t>*</a:t>
            </a:fld>
            <a:endParaRPr lang="zh-CN" altLang="en-US" sz="1400"/>
          </a:p>
        </p:txBody>
      </p:sp>
      <p:sp>
        <p:nvSpPr>
          <p:cNvPr id="512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67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12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67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671FD3C-879C-4C22-85B7-F231F69C7E5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矩形 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endParaRPr lang="zh-CN" altLang="en-US" sz="100">
              <a:solidFill>
                <a:srgbClr val="FFFF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149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150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151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E12361-F6BA-4CB8-9B88-3CE1DE3CBFDF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单击以编辑母版副标题样式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 name="1_标题幻灯片">
    <p:bg>
      <p:bgPr>
        <a:gradFill rotWithShape="0">
          <a:gsLst>
            <a:gs pos="0">
              <a:srgbClr val="000000"/>
            </a:gs>
            <a:gs pos="64999">
              <a:srgbClr val="000000"/>
            </a:gs>
            <a:gs pos="100000">
              <a:srgbClr val="5A77A9"/>
            </a:gs>
          </a:gsLst>
          <a:lin ang="5400000"/>
        </a:gra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15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6184"/>
            <a:ext cx="7886700" cy="132503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8196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67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D03ABAFD-08CE-43E3-AF23-B3C0C8020B8F}" type="datetime1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819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67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19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67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EBC2357-DF98-4F69-A05B-C77E170FE743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9218" name="矩形 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endParaRPr lang="zh-CN" altLang="en-US" sz="100">
              <a:solidFill>
                <a:srgbClr val="FFFF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1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2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3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A7676A3-B2B4-4958-88EE-F46B51BF5EA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10" Type="http://schemas.openxmlformats.org/officeDocument/2006/relationships/slideLayout" Target="../slideLayouts/slideLayout26.xml" /><Relationship Id="rId11" Type="http://schemas.openxmlformats.org/officeDocument/2006/relationships/slideLayout" Target="../slideLayouts/slideLayout27.xml" /><Relationship Id="rId12" Type="http://schemas.openxmlformats.org/officeDocument/2006/relationships/image" Target="../media/image1.jpeg" /><Relationship Id="rId13" Type="http://schemas.openxmlformats.org/officeDocument/2006/relationships/image" Target="../media/image2.jpeg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20.xml" /><Relationship Id="rId5" Type="http://schemas.openxmlformats.org/officeDocument/2006/relationships/slideLayout" Target="../slideLayouts/slideLayout21.xml" /><Relationship Id="rId6" Type="http://schemas.openxmlformats.org/officeDocument/2006/relationships/slideLayout" Target="../slideLayouts/slideLayout22.xml" /><Relationship Id="rId7" Type="http://schemas.openxmlformats.org/officeDocument/2006/relationships/slideLayout" Target="../slideLayouts/slideLayout23.xml" /><Relationship Id="rId8" Type="http://schemas.openxmlformats.org/officeDocument/2006/relationships/slideLayout" Target="../slideLayouts/slideLayout24.xml" /><Relationship Id="rId9" Type="http://schemas.openxmlformats.org/officeDocument/2006/relationships/slideLayout" Target="../slideLayouts/slideLayout25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10" Type="http://schemas.openxmlformats.org/officeDocument/2006/relationships/slideLayout" Target="../slideLayouts/slideLayout37.xml" /><Relationship Id="rId11" Type="http://schemas.openxmlformats.org/officeDocument/2006/relationships/slideLayout" Target="../slideLayouts/slideLayout38.xml" /><Relationship Id="rId12" Type="http://schemas.openxmlformats.org/officeDocument/2006/relationships/slideLayout" Target="../slideLayouts/slideLayout39.xml" /><Relationship Id="rId13" Type="http://schemas.openxmlformats.org/officeDocument/2006/relationships/slideLayout" Target="../slideLayouts/slideLayout40.xml" /><Relationship Id="rId14" Type="http://schemas.openxmlformats.org/officeDocument/2006/relationships/slideLayout" Target="../slideLayouts/slideLayout41.xml" /><Relationship Id="rId15" Type="http://schemas.openxmlformats.org/officeDocument/2006/relationships/slideLayout" Target="../slideLayouts/slideLayout42.xml" /><Relationship Id="rId16" Type="http://schemas.openxmlformats.org/officeDocument/2006/relationships/slideLayout" Target="../slideLayouts/slideLayout43.xml" /><Relationship Id="rId17" Type="http://schemas.openxmlformats.org/officeDocument/2006/relationships/theme" Target="../theme/theme3.xml" /><Relationship Id="rId2" Type="http://schemas.openxmlformats.org/officeDocument/2006/relationships/slideLayout" Target="../slideLayouts/slideLayout29.xml" /><Relationship Id="rId3" Type="http://schemas.openxmlformats.org/officeDocument/2006/relationships/slideLayout" Target="../slideLayouts/slideLayout30.xml" /><Relationship Id="rId4" Type="http://schemas.openxmlformats.org/officeDocument/2006/relationships/slideLayout" Target="../slideLayouts/slideLayout31.xml" /><Relationship Id="rId5" Type="http://schemas.openxmlformats.org/officeDocument/2006/relationships/slideLayout" Target="../slideLayouts/slideLayout32.xml" /><Relationship Id="rId6" Type="http://schemas.openxmlformats.org/officeDocument/2006/relationships/slideLayout" Target="../slideLayouts/slideLayout33.xml" /><Relationship Id="rId7" Type="http://schemas.openxmlformats.org/officeDocument/2006/relationships/slideLayout" Target="../slideLayouts/slideLayout34.xml" /><Relationship Id="rId8" Type="http://schemas.openxmlformats.org/officeDocument/2006/relationships/slideLayout" Target="../slideLayouts/slideLayout35.xml" /><Relationship Id="rId9" Type="http://schemas.openxmlformats.org/officeDocument/2006/relationships/slideLayout" Target="../slideLayouts/slideLayout3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kern="120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4294967295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9368A8-B904-460E-BA70-9A6B40B3395E}" type="slidenum">
              <a:rPr lang="zh-CN" altLang="en-US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7" r:id="rId12"/>
    <p:sldLayoutId id="2147483748" r:id="rId13"/>
    <p:sldLayoutId id="2147483749" r:id="rId14"/>
    <p:sldLayoutId id="2147483751" r:id="rId15"/>
    <p:sldLayoutId id="2147483753" r:id="rId16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pic>
        <p:nvPicPr>
          <p:cNvPr id="2050" name="Picture 0" descr="183_83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1300" y="1035050"/>
            <a:ext cx="3956050" cy="2965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1" name="矩形 142346"/>
          <p:cNvSpPr/>
          <p:nvPr/>
        </p:nvSpPr>
        <p:spPr>
          <a:xfrm>
            <a:off x="0" y="0"/>
            <a:ext cx="9144000" cy="847725"/>
          </a:xfrm>
          <a:prstGeom prst="rect">
            <a:avLst/>
          </a:prstGeom>
          <a:gradFill rotWithShape="1">
            <a:gsLst>
              <a:gs pos="0">
                <a:srgbClr val="FFEBFA"/>
              </a:gs>
              <a:gs pos="30000">
                <a:srgbClr val="C4D6EB"/>
              </a:gs>
              <a:gs pos="60001">
                <a:srgbClr val="85C2FF"/>
              </a:gs>
              <a:gs pos="100000">
                <a:srgbClr val="5E9EFF"/>
              </a:gs>
            </a:gsLst>
            <a:lin ang="0" scaled="1"/>
          </a:grad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2" name="矩形 142347"/>
          <p:cNvSpPr/>
          <p:nvPr/>
        </p:nvSpPr>
        <p:spPr>
          <a:xfrm>
            <a:off x="0" y="6076950"/>
            <a:ext cx="9144000" cy="78105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</a:grad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053" name="图片 142344" descr="u=2915478533,3436946812&amp;fm=27&amp;gp=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10050" y="3457575"/>
            <a:ext cx="1800225" cy="25336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itchFamily="18" charset="0"/>
          <a:ea typeface="宋体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kern="120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4294967295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A22155-1461-4C26-AE03-BC7A4B35C88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40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7" r:id="rId12"/>
    <p:sldLayoutId id="2147483778" r:id="rId13"/>
    <p:sldLayoutId id="2147483779" r:id="rId14"/>
    <p:sldLayoutId id="2147483781" r:id="rId15"/>
    <p:sldLayoutId id="2147483783" r:id="rId16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.xml" /><Relationship Id="rId3" Type="http://schemas.openxmlformats.org/officeDocument/2006/relationships/tags" Target="../tags/tag2.xml" /><Relationship Id="rId4" Type="http://schemas.openxmlformats.org/officeDocument/2006/relationships/image" Target="../media/image3.jpeg" /><Relationship Id="rId5" Type="http://schemas.openxmlformats.org/officeDocument/2006/relationships/image" Target="../media/image4.jpeg" /><Relationship Id="rId6" Type="http://schemas.openxmlformats.org/officeDocument/2006/relationships/image" Target="../media/image5.jpeg" /><Relationship Id="rId7" Type="http://schemas.openxmlformats.org/officeDocument/2006/relationships/image" Target="../media/image6.jpeg" /><Relationship Id="rId8" Type="http://schemas.openxmlformats.org/officeDocument/2006/relationships/image" Target="../media/image7.jpeg" /><Relationship Id="rId9" Type="http://schemas.openxmlformats.org/officeDocument/2006/relationships/image" Target="../media/image8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.xml" /><Relationship Id="rId3" Type="http://schemas.openxmlformats.org/officeDocument/2006/relationships/tags" Target="../tags/tag4.xml" /><Relationship Id="rId4" Type="http://schemas.openxmlformats.org/officeDocument/2006/relationships/image" Target="../media/image15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hyperlink" Target="&#32599;&#39532;&#24314;&#31569;.rmvb" TargetMode="Externa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image" Target="../media/image2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jpeg" /><Relationship Id="rId3" Type="http://schemas.openxmlformats.org/officeDocument/2006/relationships/image" Target="../media/image26.png" /><Relationship Id="rId4" Type="http://schemas.openxmlformats.org/officeDocument/2006/relationships/image" Target="../media/image27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png" /><Relationship Id="rId3" Type="http://schemas.openxmlformats.org/officeDocument/2006/relationships/image" Target="../media/image29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0.png" /><Relationship Id="rId4" Type="http://schemas.openxmlformats.org/officeDocument/2006/relationships/image" Target="../media/image31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Relationship Id="rId3" Type="http://schemas.openxmlformats.org/officeDocument/2006/relationships/image" Target="../media/image33.jpeg" /><Relationship Id="rId4" Type="http://schemas.openxmlformats.org/officeDocument/2006/relationships/image" Target="../media/image3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Relationship Id="rId4" Type="http://schemas.openxmlformats.org/officeDocument/2006/relationships/image" Target="../media/image37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jpeg" /><Relationship Id="rId3" Type="http://schemas.openxmlformats.org/officeDocument/2006/relationships/image" Target="../media/image39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0.jpeg" /><Relationship Id="rId4" Type="http://schemas.openxmlformats.org/officeDocument/2006/relationships/image" Target="../media/image41.jpeg" /><Relationship Id="rId5" Type="http://schemas.openxmlformats.org/officeDocument/2006/relationships/image" Target="../media/image42.png" /><Relationship Id="rId6" Type="http://schemas.openxmlformats.org/officeDocument/2006/relationships/image" Target="../media/image43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4.jpeg" /><Relationship Id="rId4" Type="http://schemas.openxmlformats.org/officeDocument/2006/relationships/image" Target="../media/image45.jpeg" /><Relationship Id="rId5" Type="http://schemas.openxmlformats.org/officeDocument/2006/relationships/image" Target="../media/image46.png" /><Relationship Id="rId6" Type="http://schemas.openxmlformats.org/officeDocument/2006/relationships/image" Target="../media/image47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8.jpeg" /><Relationship Id="rId3" Type="http://schemas.openxmlformats.org/officeDocument/2006/relationships/image" Target="../media/image49.jpeg" /><Relationship Id="rId4" Type="http://schemas.openxmlformats.org/officeDocument/2006/relationships/image" Target="../media/image50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image" Target="../media/image51.jpeg" /><Relationship Id="rId3" Type="http://schemas.openxmlformats.org/officeDocument/2006/relationships/hyperlink" Target="http://sx.vip.qikan.com/Article.aspx?TitleId=wenj20060703" TargetMode="External" /><Relationship Id="rId4" Type="http://schemas.openxmlformats.org/officeDocument/2006/relationships/image" Target="../media/image52.jpeg" /><Relationship Id="rId5" Type="http://schemas.openxmlformats.org/officeDocument/2006/relationships/tags" Target="../tags/tag7.xml" /><Relationship Id="rId6" Type="http://schemas.openxmlformats.org/officeDocument/2006/relationships/tags" Target="../tags/tag8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tags" Target="../tags/tag9.xml" /><Relationship Id="rId3" Type="http://schemas.openxmlformats.org/officeDocument/2006/relationships/tags" Target="../tags/tag10.xml" /><Relationship Id="rId4" Type="http://schemas.openxmlformats.org/officeDocument/2006/relationships/hyperlink" Target="&#21746;&#23398;.rmvb" TargetMode="External" /><Relationship Id="rId5" Type="http://schemas.openxmlformats.org/officeDocument/2006/relationships/image" Target="../media/image53.png" /><Relationship Id="rId6" Type="http://schemas.openxmlformats.org/officeDocument/2006/relationships/image" Target="../media/image54.png" /><Relationship Id="rId7" Type="http://schemas.openxmlformats.org/officeDocument/2006/relationships/image" Target="../media/image55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NULL" TargetMode="External" /><Relationship Id="rId3" Type="http://schemas.openxmlformats.org/officeDocument/2006/relationships/image" Target="../media/image5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7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8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9.jpeg" /><Relationship Id="rId3" Type="http://schemas.openxmlformats.org/officeDocument/2006/relationships/image" Target="../media/image60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1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62.png" /><Relationship Id="rId4" Type="http://schemas.openxmlformats.org/officeDocument/2006/relationships/tags" Target="../tags/tag11.xml" /><Relationship Id="rId5" Type="http://schemas.openxmlformats.org/officeDocument/2006/relationships/tags" Target="../tags/tag1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1.xml" TargetMode="In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3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3.xml" /><Relationship Id="rId3" Type="http://schemas.openxmlformats.org/officeDocument/2006/relationships/tags" Target="../tags/tag14.xml" /><Relationship Id="rId4" Type="http://schemas.openxmlformats.org/officeDocument/2006/relationships/image" Target="../media/image64.jpeg" /><Relationship Id="rId5" Type="http://schemas.openxmlformats.org/officeDocument/2006/relationships/image" Target="../media/image65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6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7.jpeg" /><Relationship Id="rId3" Type="http://schemas.openxmlformats.org/officeDocument/2006/relationships/image" Target="../media/image68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9.jpe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0.jpeg" /><Relationship Id="rId3" Type="http://schemas.openxmlformats.org/officeDocument/2006/relationships/image" Target="../media/image71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2.jpeg" /><Relationship Id="rId3" Type="http://schemas.openxmlformats.org/officeDocument/2006/relationships/tags" Target="../tags/tag15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3.pn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Rectangle 172"/>
          <p:cNvSpPr/>
          <p:nvPr/>
        </p:nvSpPr>
        <p:spPr>
          <a:xfrm>
            <a:off x="4308475" y="1223963"/>
            <a:ext cx="4591050" cy="16541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4000" b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第</a:t>
            </a:r>
            <a:r>
              <a:rPr lang="en-US" altLang="zh-CN" sz="4000" b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6</a:t>
            </a:r>
            <a:r>
              <a:rPr lang="zh-CN" altLang="en-US" sz="4000" b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课</a:t>
            </a:r>
            <a:endParaRPr lang="zh-CN" altLang="en-US" sz="4000" b="1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lvl="0" algn="ctr">
              <a:spcBef>
                <a:spcPct val="50000"/>
              </a:spcBef>
            </a:pPr>
            <a:r>
              <a:rPr lang="zh-CN" altLang="en-US" sz="4500" b="1">
                <a:solidFill>
                  <a:srgbClr val="0066FF"/>
                </a:solidFill>
                <a:latin typeface="华文楷体" pitchFamily="2" charset="-122"/>
                <a:ea typeface="华文楷体" pitchFamily="2" charset="-122"/>
              </a:rPr>
              <a:t>希腊罗马古典文化</a:t>
            </a:r>
            <a:endParaRPr lang="zh-CN" altLang="en-US" sz="4500" b="1">
              <a:solidFill>
                <a:srgbClr val="0066FF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1266" name="Rectangle 12"/>
          <p:cNvSpPr/>
          <p:nvPr/>
        </p:nvSpPr>
        <p:spPr>
          <a:xfrm>
            <a:off x="6194425" y="3956050"/>
            <a:ext cx="2073275" cy="1323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lr>
                <a:schemeClr val="hlink"/>
              </a:buClr>
              <a:buFont typeface="Webdings" pitchFamily="18" charset="2"/>
              <a:buChar char=""/>
            </a:pP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 文学和雕塑</a:t>
            </a:r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  <a:p>
            <a:pPr lvl="0">
              <a:lnSpc>
                <a:spcPct val="110000"/>
              </a:lnSpc>
              <a:buClr>
                <a:schemeClr val="hlink"/>
              </a:buClr>
              <a:buFont typeface="Webdings" pitchFamily="18" charset="2"/>
              <a:buChar char=""/>
            </a:pP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 建筑艺术</a:t>
            </a:r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  <a:p>
            <a:pPr lvl="0">
              <a:lnSpc>
                <a:spcPct val="110000"/>
              </a:lnSpc>
              <a:buClr>
                <a:schemeClr val="hlink"/>
              </a:buClr>
              <a:buFont typeface="Webdings" pitchFamily="18" charset="2"/>
              <a:buChar char=""/>
            </a:pP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 哲学和法学</a:t>
            </a:r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  <a:p>
            <a:pPr lvl="0">
              <a:lnSpc>
                <a:spcPct val="110000"/>
              </a:lnSpc>
              <a:buClr>
                <a:schemeClr val="hlink"/>
              </a:buClr>
              <a:buFont typeface="Webdings" pitchFamily="18" charset="2"/>
              <a:buChar char=""/>
            </a:pP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 公历的缘起</a:t>
            </a:r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文本框 2"/>
          <p:cNvSpPr/>
          <p:nvPr/>
        </p:nvSpPr>
        <p:spPr>
          <a:xfrm>
            <a:off x="469900" y="1247775"/>
            <a:ext cx="82042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  <a:buFont typeface="Arial" pitchFamily="34" charset="0"/>
            </a:pPr>
            <a:r>
              <a:rPr lang="zh-CN" altLang="en-US" sz="2400" b="1">
                <a:latin typeface="黑体" panose="02010609060101010101" pitchFamily="2" charset="-122"/>
                <a:ea typeface="黑体" pitchFamily="2" charset="-122"/>
              </a:rPr>
              <a:t>希腊神话中的人物，你知道哪些？希腊神话有什么特点？</a:t>
            </a:r>
            <a:endParaRPr lang="zh-CN" altLang="en-US" sz="2400" b="1">
              <a:latin typeface="黑体" panose="02010609060101010101" pitchFamily="2" charset="-122"/>
              <a:ea typeface="黑体" pitchFamily="2" charset="-122"/>
            </a:endParaRPr>
          </a:p>
        </p:txBody>
      </p:sp>
      <p:grpSp>
        <p:nvGrpSpPr>
          <p:cNvPr id="12290" name="组合 5"/>
          <p:cNvGrpSpPr/>
          <p:nvPr/>
        </p:nvGrpSpPr>
        <p:grpSpPr>
          <a:xfrm>
            <a:off x="47625" y="439738"/>
            <a:ext cx="3270250" cy="541337"/>
            <a:chOff x="2718981" y="2107711"/>
            <a:chExt cx="3805817" cy="831900"/>
          </a:xfrm>
        </p:grpSpPr>
        <p:sp>
          <p:nvSpPr>
            <p:cNvPr id="12291" name="MH_SubTitle_1"/>
            <p:cNvSpPr/>
            <p:nvPr>
              <p:custDataLst>
                <p:tags r:id="rId2"/>
              </p:custDataLst>
            </p:nvPr>
          </p:nvSpPr>
          <p:spPr>
            <a:xfrm>
              <a:off x="3429754" y="2107711"/>
              <a:ext cx="3095044" cy="82409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779634" y="0"/>
                </a:cxn>
                <a:cxn ang="0">
                  <a:pos x="2812006" y="0"/>
                </a:cxn>
                <a:cxn ang="0">
                  <a:pos x="3095044" y="412049"/>
                </a:cxn>
                <a:cxn ang="0">
                  <a:pos x="2812006" y="824096"/>
                </a:cxn>
                <a:cxn ang="0">
                  <a:pos x="2712269" y="824096"/>
                </a:cxn>
                <a:cxn ang="0">
                  <a:pos x="2712269" y="824098"/>
                </a:cxn>
                <a:cxn ang="0">
                  <a:pos x="499" y="824098"/>
                </a:cxn>
                <a:cxn ang="0">
                  <a:pos x="0" y="823750"/>
                </a:cxn>
                <a:cxn ang="0">
                  <a:pos x="79836" y="811067"/>
                </a:cxn>
                <a:cxn ang="0">
                  <a:pos x="396570" y="311934"/>
                </a:cxn>
                <a:cxn ang="0">
                  <a:pos x="417317" y="193894"/>
                </a:cxn>
                <a:cxn ang="0">
                  <a:pos x="663616" y="1"/>
                </a:cxn>
                <a:cxn ang="0">
                  <a:pos x="779738" y="485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close/>
                </a:path>
              </a:pathLst>
            </a:custGeom>
            <a:solidFill>
              <a:srgbClr val="00B050"/>
            </a:solidFill>
            <a:ln w="12700">
              <a:noFill/>
              <a:miter lim="800000"/>
            </a:ln>
          </p:spPr>
          <p:txBody>
            <a:bodyPr lIns="14400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 spc="0">
                  <a:solidFill>
                    <a:srgbClr val="FFFFFF"/>
                  </a:solidFill>
                  <a:latin typeface="黑体" panose="02010609060101010101" pitchFamily="2" charset="-122"/>
                  <a:ea typeface="黑体" pitchFamily="2" charset="-122"/>
                </a:rPr>
                <a:t>文学和雕塑</a:t>
              </a:r>
              <a:endParaRPr lang="zh-CN" altLang="en-US" sz="2800" b="1">
                <a:solidFill>
                  <a:srgbClr val="FFFFFF"/>
                </a:solidFill>
                <a:latin typeface="黑体" panose="02010609060101010101" pitchFamily="2" charset="-122"/>
                <a:ea typeface="黑体" pitchFamily="2" charset="-122"/>
              </a:endParaRPr>
            </a:p>
          </p:txBody>
        </p:sp>
        <p:sp>
          <p:nvSpPr>
            <p:cNvPr id="12292" name="MH_Other_1"/>
            <p:cNvSpPr/>
            <p:nvPr>
              <p:custDataLst>
                <p:tags r:id="rId3"/>
              </p:custDataLst>
            </p:nvPr>
          </p:nvSpPr>
          <p:spPr>
            <a:xfrm>
              <a:off x="2718981" y="2108198"/>
              <a:ext cx="938856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uLnTx/>
                  <a:uFillTx/>
                  <a:latin typeface="+mn-lt"/>
                  <a:ea typeface="+mn-ea" pitchFamily="2" charset="-122"/>
                  <a:cs typeface="+mn-cs"/>
                </a:rPr>
                <a:t>1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2293" name="组合 5"/>
          <p:cNvGrpSpPr/>
          <p:nvPr/>
        </p:nvGrpSpPr>
        <p:grpSpPr>
          <a:xfrm>
            <a:off x="658813" y="5678488"/>
            <a:ext cx="3627437" cy="777875"/>
            <a:chOff x="255" y="5195"/>
            <a:chExt cx="7617" cy="1633"/>
          </a:xfrm>
        </p:grpSpPr>
        <p:sp>
          <p:nvSpPr>
            <p:cNvPr id="12294" name="矩形 35"/>
            <p:cNvSpPr/>
            <p:nvPr/>
          </p:nvSpPr>
          <p:spPr>
            <a:xfrm>
              <a:off x="255" y="5195"/>
              <a:ext cx="2230" cy="1633"/>
            </a:xfrm>
            <a:prstGeom prst="rightArrow">
              <a:avLst>
                <a:gd name="adj1" fmla="val 50000"/>
                <a:gd name="adj2" fmla="val 49996"/>
              </a:avLst>
            </a:prstGeom>
            <a:solidFill>
              <a:srgbClr val="D6ECEE"/>
            </a:solidFill>
            <a:ln>
              <a:noFill/>
              <a:miter lim="800000"/>
            </a:ln>
            <a:effectLst>
              <a:outerShdw blurRad="50800" dist="38100" algn="l">
                <a:srgbClr val="000000">
                  <a:alpha val="39999"/>
                </a:srgbClr>
              </a:outerShdw>
            </a:effectLst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0" hangingPunct="0"/>
              <a:r>
                <a:rPr lang="zh-CN" altLang="en-US" sz="2000" b="1" spc="0">
                  <a:solidFill>
                    <a:srgbClr val="2E16E8"/>
                  </a:solidFill>
                  <a:latin typeface="黑体" panose="02010609060101010101" pitchFamily="2" charset="-122"/>
                  <a:ea typeface="黑体" pitchFamily="2" charset="-122"/>
                </a:rPr>
                <a:t>特点</a:t>
              </a:r>
              <a:endParaRPr lang="zh-CN" altLang="en-US" sz="20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endParaRPr>
            </a:p>
          </p:txBody>
        </p:sp>
        <p:sp>
          <p:nvSpPr>
            <p:cNvPr id="12295" name="TextBox 2"/>
            <p:cNvSpPr/>
            <p:nvPr/>
          </p:nvSpPr>
          <p:spPr>
            <a:xfrm>
              <a:off x="2151" y="5531"/>
              <a:ext cx="5721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“</a:t>
              </a:r>
              <a:r>
                <a:rPr lang="zh-CN" altLang="en-US" sz="2400" b="1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神人同形同性</a:t>
              </a:r>
              <a:r>
                <a:rPr lang="zh-CN" altLang="en-US" sz="2400" b="1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”</a:t>
              </a:r>
              <a:endParaRPr lang="zh-CN" altLang="en-US" sz="24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endParaRPr>
            </a:p>
          </p:txBody>
        </p:sp>
      </p:grpSp>
      <p:pic>
        <p:nvPicPr>
          <p:cNvPr id="12296" name="图片 6" descr="44f87b4e117a4c199f0553aeb3735f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488" y="2028825"/>
            <a:ext cx="2298700" cy="3422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7" name="图片 7" descr="a8678e653e974e609bd0a7012eda1e4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2088" y="2028825"/>
            <a:ext cx="2206625" cy="34083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8" name="图片 8" descr="8ebd6eb801a3fc87"/>
          <p:cNvPicPr>
            <a:picLocks noChangeAspect="1"/>
          </p:cNvPicPr>
          <p:nvPr/>
        </p:nvPicPr>
        <p:blipFill>
          <a:blip r:embed="rId6"/>
          <a:srcRect t="11864"/>
          <a:stretch>
            <a:fillRect/>
          </a:stretch>
        </p:blipFill>
        <p:spPr>
          <a:xfrm>
            <a:off x="5019675" y="2028825"/>
            <a:ext cx="3740150" cy="2289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9" name="图片 9" descr="2019021406183286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4600" y="4424363"/>
            <a:ext cx="1165225" cy="18938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300" name="图片 10" descr="20130618093743-16598617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3450" y="4368800"/>
            <a:ext cx="1344613" cy="1949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301" name="图片 11" descr="0078334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19675" y="4368800"/>
            <a:ext cx="911225" cy="22812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3313" name="组合 47105"/>
          <p:cNvGrpSpPr/>
          <p:nvPr/>
        </p:nvGrpSpPr>
        <p:grpSpPr>
          <a:xfrm>
            <a:off x="107950" y="2708275"/>
            <a:ext cx="3959225" cy="3770313"/>
            <a:chOff x="1633" y="1093"/>
            <a:chExt cx="2494" cy="2375"/>
          </a:xfrm>
        </p:grpSpPr>
        <p:pic>
          <p:nvPicPr>
            <p:cNvPr id="13314" name="图片 47106" descr="1b7a060ba12368fbce6de10091a71a8a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33" y="1093"/>
              <a:ext cx="2494" cy="211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3315" name="文本框 47107"/>
            <p:cNvSpPr/>
            <p:nvPr/>
          </p:nvSpPr>
          <p:spPr>
            <a:xfrm>
              <a:off x="1785" y="3218"/>
              <a:ext cx="2184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Font typeface="Arial" pitchFamily="34" charset="0"/>
              </a:pPr>
              <a:r>
                <a:rPr lang="zh-CN" altLang="en-US" sz="2000" b="1">
                  <a:solidFill>
                    <a:srgbClr val="663300"/>
                  </a:solidFill>
                </a:rPr>
                <a:t>宙斯乔装勾引阿尔克墨涅 </a:t>
              </a:r>
              <a:endParaRPr lang="zh-CN" altLang="en-US" sz="2000" b="1">
                <a:solidFill>
                  <a:srgbClr val="663300"/>
                </a:solidFill>
              </a:endParaRPr>
            </a:p>
          </p:txBody>
        </p:sp>
      </p:grpSp>
      <p:sp>
        <p:nvSpPr>
          <p:cNvPr id="13316" name="文本框 47111"/>
          <p:cNvSpPr txBox="1"/>
          <p:nvPr/>
        </p:nvSpPr>
        <p:spPr>
          <a:xfrm>
            <a:off x="1028700" y="947738"/>
            <a:ext cx="2103438" cy="1419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0000"/>
              </a:lnSpc>
              <a:spcBef>
                <a:spcPct val="50000"/>
              </a:spcBef>
              <a:buFont typeface="Arial" pitchFamily="34" charset="0"/>
            </a:pP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</a:rPr>
              <a:t>法力无边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0" algn="ctr">
              <a:lnSpc>
                <a:spcPct val="120000"/>
              </a:lnSpc>
              <a:spcBef>
                <a:spcPct val="50000"/>
              </a:spcBef>
              <a:buFont typeface="Arial" pitchFamily="34" charset="0"/>
            </a:pP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</a:rPr>
              <a:t>掌控万物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317" name="矩形 47112"/>
          <p:cNvSpPr/>
          <p:nvPr/>
        </p:nvSpPr>
        <p:spPr>
          <a:xfrm>
            <a:off x="3276600" y="1430338"/>
            <a:ext cx="11715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Font typeface="Arial" pitchFamily="34" charset="0"/>
            </a:pPr>
            <a:r>
              <a:rPr lang="zh-CN" altLang="en-US" sz="3600" b="1">
                <a:solidFill>
                  <a:srgbClr val="FF0000"/>
                </a:solidFill>
              </a:rPr>
              <a:t>神性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3318" name="文本框 47113"/>
          <p:cNvSpPr/>
          <p:nvPr/>
        </p:nvSpPr>
        <p:spPr>
          <a:xfrm>
            <a:off x="4427538" y="5303838"/>
            <a:ext cx="11715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Font typeface="Arial" pitchFamily="34" charset="0"/>
            </a:pPr>
            <a:r>
              <a:rPr lang="zh-CN" altLang="en-US" sz="3600" b="1">
                <a:solidFill>
                  <a:srgbClr val="FF0000"/>
                </a:solidFill>
              </a:rPr>
              <a:t>人性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3319" name="文本框 47114"/>
          <p:cNvSpPr txBox="1"/>
          <p:nvPr/>
        </p:nvSpPr>
        <p:spPr>
          <a:xfrm>
            <a:off x="5637213" y="4870450"/>
            <a:ext cx="2103438" cy="1419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0000"/>
              </a:lnSpc>
              <a:spcBef>
                <a:spcPct val="50000"/>
              </a:spcBef>
              <a:buFont typeface="Arial" pitchFamily="34" charset="0"/>
            </a:pP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</a:rPr>
              <a:t>七情六欲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0" algn="ctr">
              <a:lnSpc>
                <a:spcPct val="120000"/>
              </a:lnSpc>
              <a:spcBef>
                <a:spcPct val="50000"/>
              </a:spcBef>
              <a:buFont typeface="Arial" pitchFamily="34" charset="0"/>
            </a:pP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</a:rPr>
              <a:t>喜怒哀乐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320" name="左大括号 47115"/>
          <p:cNvSpPr/>
          <p:nvPr/>
        </p:nvSpPr>
        <p:spPr>
          <a:xfrm>
            <a:off x="5580063" y="5159375"/>
            <a:ext cx="215900" cy="935038"/>
          </a:xfrm>
          <a:prstGeom prst="leftBrace">
            <a:avLst>
              <a:gd name="adj1" fmla="val 35990"/>
              <a:gd name="adj2" fmla="val 50000"/>
            </a:avLst>
          </a:prstGeom>
          <a:noFill/>
          <a:ln w="25400">
            <a:solidFill>
              <a:srgbClr val="0000FF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Times New Roman" pitchFamily="18" charset="0"/>
            </a:endParaRPr>
          </a:p>
        </p:txBody>
      </p:sp>
      <p:sp>
        <p:nvSpPr>
          <p:cNvPr id="13321" name="左大括号 47116"/>
          <p:cNvSpPr/>
          <p:nvPr/>
        </p:nvSpPr>
        <p:spPr>
          <a:xfrm rot="10800000">
            <a:off x="2987675" y="1287463"/>
            <a:ext cx="215900" cy="935037"/>
          </a:xfrm>
          <a:prstGeom prst="leftBrace">
            <a:avLst>
              <a:gd name="adj1" fmla="val 35990"/>
              <a:gd name="adj2" fmla="val 50000"/>
            </a:avLst>
          </a:prstGeom>
          <a:noFill/>
          <a:ln w="25400">
            <a:solidFill>
              <a:srgbClr val="0000FF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Times New Roman" pitchFamily="18" charset="0"/>
            </a:endParaRPr>
          </a:p>
        </p:txBody>
      </p:sp>
      <p:sp>
        <p:nvSpPr>
          <p:cNvPr id="13322" name="文本框 47117"/>
          <p:cNvSpPr/>
          <p:nvPr/>
        </p:nvSpPr>
        <p:spPr>
          <a:xfrm>
            <a:off x="4065588" y="2493963"/>
            <a:ext cx="793750" cy="2133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eaVert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Font typeface="Arial" pitchFamily="34" charset="0"/>
            </a:pPr>
            <a:r>
              <a:rPr lang="zh-CN" altLang="en-US" sz="4000" b="1">
                <a:solidFill>
                  <a:srgbClr val="0066FF"/>
                </a:solidFill>
              </a:rPr>
              <a:t>同形同性</a:t>
            </a:r>
            <a:endParaRPr lang="zh-CN" altLang="en-US" sz="4000" b="1">
              <a:solidFill>
                <a:srgbClr val="0066FF"/>
              </a:solidFill>
            </a:endParaRPr>
          </a:p>
        </p:txBody>
      </p:sp>
      <p:sp>
        <p:nvSpPr>
          <p:cNvPr id="13323" name="文本框 47125"/>
          <p:cNvSpPr txBox="1"/>
          <p:nvPr/>
        </p:nvSpPr>
        <p:spPr>
          <a:xfrm>
            <a:off x="38100" y="733425"/>
            <a:ext cx="6508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神话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  <p:pic>
        <p:nvPicPr>
          <p:cNvPr id="13324" name="图片 1" descr="Img2235393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875" y="204788"/>
            <a:ext cx="2425700" cy="426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25" name="文本框 47107"/>
          <p:cNvSpPr/>
          <p:nvPr/>
        </p:nvSpPr>
        <p:spPr>
          <a:xfrm>
            <a:off x="8031163" y="1430338"/>
            <a:ext cx="400050" cy="1938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Font typeface="Arial" pitchFamily="34" charset="0"/>
            </a:pPr>
            <a:r>
              <a:rPr lang="zh-CN" altLang="en-US" sz="2000" b="1">
                <a:solidFill>
                  <a:srgbClr val="663300"/>
                </a:solidFill>
              </a:rPr>
              <a:t>潘多拉的盒子 </a:t>
            </a:r>
            <a:endParaRPr lang="zh-CN" altLang="en-US" sz="2000" b="1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 fill="hold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fill="hold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fill="hold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fill="hold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/>
      <p:bldP spid="133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7" name="图片 4" descr="1200340862_9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013" y="908050"/>
            <a:ext cx="2025650" cy="3028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8" name="图片 5" descr="QQ截图2013101316161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0" y="908050"/>
            <a:ext cx="2286000" cy="30337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矩形 6"/>
          <p:cNvSpPr/>
          <p:nvPr/>
        </p:nvSpPr>
        <p:spPr>
          <a:xfrm>
            <a:off x="0" y="4143375"/>
            <a:ext cx="5508625" cy="2714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荷马史诗</a:t>
            </a:r>
            <a:r>
              <a:rPr lang="en-US" altLang="zh-CN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相传是由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盲诗人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荷马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写成，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包括</a:t>
            </a:r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伊利亚特</a:t>
            </a:r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和</a:t>
            </a:r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奥德赛</a:t>
            </a:r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两部分，被称为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希腊的圣经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，是欧洲文学的老祖宗，具有很高的文学、史学和艺术价值。</a:t>
            </a:r>
            <a:endParaRPr lang="zh-CN" altLang="en-US" sz="2800" b="1">
              <a:latin typeface="黑体" panose="02010609060101010101" pitchFamily="2" charset="-122"/>
              <a:ea typeface="黑体" pitchFamily="2" charset="-122"/>
            </a:endParaRPr>
          </a:p>
        </p:txBody>
      </p:sp>
      <p:pic>
        <p:nvPicPr>
          <p:cNvPr id="14340" name="图片 7" descr="2012083110442951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4988" y="4019550"/>
            <a:ext cx="3529012" cy="2838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虚尾箭头 7"/>
          <p:cNvSpPr/>
          <p:nvPr/>
        </p:nvSpPr>
        <p:spPr>
          <a:xfrm>
            <a:off x="5921375" y="2347913"/>
            <a:ext cx="863600" cy="4318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en-US" sz="4000">
              <a:solidFill>
                <a:srgbClr val="FFFFFF"/>
              </a:solidFill>
            </a:endParaRPr>
          </a:p>
        </p:txBody>
      </p:sp>
      <p:sp>
        <p:nvSpPr>
          <p:cNvPr id="14342" name="Rectangle 8"/>
          <p:cNvSpPr/>
          <p:nvPr/>
        </p:nvSpPr>
        <p:spPr>
          <a:xfrm>
            <a:off x="-31750" y="12700"/>
            <a:ext cx="1625600" cy="977900"/>
          </a:xfrm>
          <a:prstGeom prst="rect">
            <a:avLst/>
          </a:prstGeom>
          <a:solidFill>
            <a:schemeClr val="bg1"/>
          </a:solidFill>
          <a:ln w="63500">
            <a:solidFill>
              <a:srgbClr val="800000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5400" b="1">
                <a:solidFill>
                  <a:srgbClr val="FF0000"/>
                </a:solidFill>
              </a:rPr>
              <a:t>文学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  <p:pic>
        <p:nvPicPr>
          <p:cNvPr id="14343" name="图片 1" descr="47_cover_m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2975" y="908050"/>
            <a:ext cx="2025650" cy="3035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文本框 1"/>
          <p:cNvSpPr/>
          <p:nvPr/>
        </p:nvSpPr>
        <p:spPr>
          <a:xfrm>
            <a:off x="325438" y="1884363"/>
            <a:ext cx="4629150" cy="3046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    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相传伊索是一个获释的奴隶，聪明绝顶，他一生创作了许多寓言故事。</a:t>
            </a:r>
            <a:endParaRPr lang="zh-CN" altLang="en-US" sz="2400" b="1">
              <a:solidFill>
                <a:srgbClr val="2E16E8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    伊索寓言主要是通过一些动物的言行来寄寓道德教谕，著名的故事包括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“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狮子和老鼠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”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、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“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狐狸和仙鹤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”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、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“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披着羊皮的狼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”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和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“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狐狸和葡萄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”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等。</a:t>
            </a:r>
            <a:endParaRPr lang="zh-CN" altLang="en-US" sz="24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grpSp>
        <p:nvGrpSpPr>
          <p:cNvPr id="15362" name="组合 5"/>
          <p:cNvGrpSpPr/>
          <p:nvPr/>
        </p:nvGrpSpPr>
        <p:grpSpPr>
          <a:xfrm>
            <a:off x="141288" y="831850"/>
            <a:ext cx="3270250" cy="541338"/>
            <a:chOff x="2718981" y="2107711"/>
            <a:chExt cx="3805817" cy="831900"/>
          </a:xfrm>
        </p:grpSpPr>
        <p:sp>
          <p:nvSpPr>
            <p:cNvPr id="15363" name="MH_SubTitle_1"/>
            <p:cNvSpPr/>
            <p:nvPr>
              <p:custDataLst>
                <p:tags r:id="rId2"/>
              </p:custDataLst>
            </p:nvPr>
          </p:nvSpPr>
          <p:spPr>
            <a:xfrm>
              <a:off x="3429754" y="2107711"/>
              <a:ext cx="3095044" cy="82409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779634" y="0"/>
                </a:cxn>
                <a:cxn ang="0">
                  <a:pos x="2812006" y="0"/>
                </a:cxn>
                <a:cxn ang="0">
                  <a:pos x="3095044" y="412049"/>
                </a:cxn>
                <a:cxn ang="0">
                  <a:pos x="2812006" y="824096"/>
                </a:cxn>
                <a:cxn ang="0">
                  <a:pos x="2712269" y="824096"/>
                </a:cxn>
                <a:cxn ang="0">
                  <a:pos x="2712269" y="824098"/>
                </a:cxn>
                <a:cxn ang="0">
                  <a:pos x="499" y="824098"/>
                </a:cxn>
                <a:cxn ang="0">
                  <a:pos x="0" y="823750"/>
                </a:cxn>
                <a:cxn ang="0">
                  <a:pos x="79836" y="811067"/>
                </a:cxn>
                <a:cxn ang="0">
                  <a:pos x="396570" y="311934"/>
                </a:cxn>
                <a:cxn ang="0">
                  <a:pos x="417317" y="193894"/>
                </a:cxn>
                <a:cxn ang="0">
                  <a:pos x="663616" y="1"/>
                </a:cxn>
                <a:cxn ang="0">
                  <a:pos x="779738" y="485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close/>
                </a:path>
              </a:pathLst>
            </a:custGeom>
            <a:solidFill>
              <a:srgbClr val="00B050"/>
            </a:solidFill>
            <a:ln w="12700">
              <a:noFill/>
              <a:miter lim="800000"/>
            </a:ln>
          </p:spPr>
          <p:txBody>
            <a:bodyPr lIns="14400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 spc="0">
                  <a:solidFill>
                    <a:srgbClr val="FFFFFF"/>
                  </a:solidFill>
                  <a:latin typeface="黑体" panose="02010609060101010101" pitchFamily="2" charset="-122"/>
                  <a:ea typeface="黑体" pitchFamily="2" charset="-122"/>
                </a:rPr>
                <a:t>文学和雕塑</a:t>
              </a:r>
              <a:endParaRPr lang="zh-CN" altLang="en-US" sz="2800" b="1">
                <a:solidFill>
                  <a:srgbClr val="FFFFFF"/>
                </a:solidFill>
                <a:latin typeface="黑体" panose="02010609060101010101" pitchFamily="2" charset="-122"/>
                <a:ea typeface="黑体" pitchFamily="2" charset="-122"/>
              </a:endParaRPr>
            </a:p>
          </p:txBody>
        </p:sp>
        <p:sp>
          <p:nvSpPr>
            <p:cNvPr id="15364" name="MH_Other_1"/>
            <p:cNvSpPr/>
            <p:nvPr>
              <p:custDataLst>
                <p:tags r:id="rId3"/>
              </p:custDataLst>
            </p:nvPr>
          </p:nvSpPr>
          <p:spPr>
            <a:xfrm>
              <a:off x="2718981" y="2108198"/>
              <a:ext cx="938856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uLnTx/>
                  <a:uFillTx/>
                  <a:latin typeface="+mn-lt"/>
                  <a:ea typeface="+mn-ea" pitchFamily="2" charset="-122"/>
                  <a:cs typeface="+mn-cs"/>
                </a:rPr>
                <a:t>1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15365" name="图片 7" descr="di1343716015929"/>
          <p:cNvPicPr>
            <a:picLocks noChangeAspect="1"/>
          </p:cNvPicPr>
          <p:nvPr/>
        </p:nvPicPr>
        <p:blipFill>
          <a:blip r:embed="rId4"/>
          <a:srcRect l="15222" r="15549"/>
          <a:stretch>
            <a:fillRect/>
          </a:stretch>
        </p:blipFill>
        <p:spPr>
          <a:xfrm>
            <a:off x="5149850" y="917575"/>
            <a:ext cx="3625850" cy="4803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1" descr="20140317113553-2117560798"/>
          <p:cNvPicPr>
            <a:picLocks noChangeAspect="1"/>
          </p:cNvPicPr>
          <p:nvPr/>
        </p:nvPicPr>
        <p:blipFill>
          <a:blip r:embed="rId2"/>
          <a:srcRect l="32271" r="17188" b="14755"/>
          <a:stretch>
            <a:fillRect/>
          </a:stretch>
        </p:blipFill>
        <p:spPr>
          <a:xfrm>
            <a:off x="107950" y="765175"/>
            <a:ext cx="3324225" cy="3708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6" name="图片 53254" descr="a88hy894280074895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1713" y="765175"/>
            <a:ext cx="5484812" cy="3708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7" name="文本框 53249"/>
          <p:cNvSpPr txBox="1"/>
          <p:nvPr/>
        </p:nvSpPr>
        <p:spPr>
          <a:xfrm>
            <a:off x="300038" y="4689475"/>
            <a:ext cx="8518525" cy="19669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15000"/>
              </a:spcBef>
              <a:buFont typeface="Arial" pitchFamily="34" charset="0"/>
            </a:pP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奥林匹亚宙斯巨像建造时间大约是</a:t>
            </a:r>
            <a:r>
              <a:rPr lang="zh-CN" alt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公元前</a:t>
            </a:r>
            <a:r>
              <a:rPr lang="en-US" altLang="zh-CN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457</a:t>
            </a:r>
            <a:r>
              <a:rPr lang="zh-CN" alt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年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，</a:t>
            </a:r>
            <a:r>
              <a:rPr lang="zh-CN" altLang="en-US" sz="20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神像高</a:t>
            </a:r>
            <a:r>
              <a:rPr lang="en-US" altLang="zh-CN" sz="20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12</a:t>
            </a:r>
            <a:r>
              <a:rPr lang="zh-CN" altLang="en-US" sz="20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米，有以黄金制成的橄榄冠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，坐在用杉木制成的宏伟的宝座上，并饰以黄金、象牙、乌木以及各种珍贵的宝石。</a:t>
            </a:r>
            <a:endParaRPr lang="zh-CN" altLang="en-US" sz="2000" b="1">
              <a:effectLst>
                <a:outerShdw blurRad="38100" dist="38100" dir="2700000" algn="tl">
                  <a:srgbClr val="FFFFFF"/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lvl="0">
              <a:spcBef>
                <a:spcPct val="15000"/>
              </a:spcBef>
              <a:buFont typeface="Arial" pitchFamily="34" charset="0"/>
            </a:pP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        在宙斯神像的右手上有一座小的戴着皇冠的尼刻（神话中的胜利女神，这座小雕像也是以黄金和象牙制成的），左手拿着一根黄金制成的权杖，旁边还有一只鹰。 </a:t>
            </a:r>
            <a:endParaRPr lang="zh-CN" altLang="en-US" sz="2000" b="1">
              <a:effectLst>
                <a:outerShdw blurRad="38100" dist="38100" dir="2700000" algn="tl">
                  <a:srgbClr val="FFFFFF"/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6388" name="文本框 5"/>
          <p:cNvSpPr/>
          <p:nvPr/>
        </p:nvSpPr>
        <p:spPr>
          <a:xfrm>
            <a:off x="3541713" y="115888"/>
            <a:ext cx="1574800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宙斯像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 fill="hold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7409" name="组合 134159"/>
          <p:cNvGrpSpPr/>
          <p:nvPr/>
        </p:nvGrpSpPr>
        <p:grpSpPr>
          <a:xfrm>
            <a:off x="341313" y="863600"/>
            <a:ext cx="8448675" cy="5705475"/>
            <a:chOff x="215" y="544"/>
            <a:chExt cx="5322" cy="3594"/>
          </a:xfrm>
        </p:grpSpPr>
        <p:pic>
          <p:nvPicPr>
            <p:cNvPr id="17410" name="图片 134147" descr="8cb1cb1349540923003deff09958d109b2de49ec"/>
            <p:cNvPicPr>
              <a:picLocks noChangeAspect="1"/>
            </p:cNvPicPr>
            <p:nvPr/>
          </p:nvPicPr>
          <p:blipFill>
            <a:blip r:embed="rId2"/>
            <a:srcRect b="-52"/>
            <a:stretch>
              <a:fillRect/>
            </a:stretch>
          </p:blipFill>
          <p:spPr>
            <a:xfrm>
              <a:off x="223" y="544"/>
              <a:ext cx="5314" cy="359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7411" name="矩形 134151"/>
            <p:cNvSpPr/>
            <p:nvPr/>
          </p:nvSpPr>
          <p:spPr>
            <a:xfrm>
              <a:off x="215" y="2351"/>
              <a:ext cx="1019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Clr>
                  <a:schemeClr val="bg1"/>
                </a:buClr>
              </a:pPr>
              <a:r>
                <a:rPr lang="zh-CN" altLang="en-U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新宋体" panose="02010609030101010101" charset="-122"/>
                </a:rPr>
                <a:t>巴比伦空中花园</a:t>
              </a:r>
              <a:endParaRPr lang="zh-CN" altLang="en-US" sz="1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新宋体" panose="02010609030101010101" charset="-122"/>
              </a:endParaRPr>
            </a:p>
          </p:txBody>
        </p:sp>
        <p:sp>
          <p:nvSpPr>
            <p:cNvPr id="17412" name="矩形 134152"/>
            <p:cNvSpPr/>
            <p:nvPr/>
          </p:nvSpPr>
          <p:spPr>
            <a:xfrm>
              <a:off x="1999" y="3507"/>
              <a:ext cx="1019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Clr>
                  <a:schemeClr val="bg1"/>
                </a:buClr>
              </a:pPr>
              <a:r>
                <a:rPr lang="zh-CN" altLang="en-U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新宋体" panose="02010609030101010101" charset="-122"/>
                </a:rPr>
                <a:t>亚历山大港灯塔</a:t>
              </a:r>
              <a:endParaRPr lang="zh-CN" altLang="en-US" sz="1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新宋体" panose="02010609030101010101" charset="-122"/>
              </a:endParaRPr>
            </a:p>
          </p:txBody>
        </p:sp>
        <p:sp>
          <p:nvSpPr>
            <p:cNvPr id="17413" name="矩形 134153"/>
            <p:cNvSpPr/>
            <p:nvPr/>
          </p:nvSpPr>
          <p:spPr>
            <a:xfrm>
              <a:off x="3018" y="2139"/>
              <a:ext cx="1019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Clr>
                  <a:schemeClr val="bg1"/>
                </a:buClr>
              </a:pPr>
              <a:r>
                <a:rPr lang="zh-CN" altLang="en-U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新宋体" panose="02010609030101010101" charset="-122"/>
                </a:rPr>
                <a:t>爱琴海太阳神像</a:t>
              </a:r>
              <a:endParaRPr lang="zh-CN" altLang="en-US" sz="1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新宋体" panose="02010609030101010101" charset="-122"/>
              </a:endParaRPr>
            </a:p>
          </p:txBody>
        </p:sp>
        <p:sp>
          <p:nvSpPr>
            <p:cNvPr id="17414" name="矩形 134154"/>
            <p:cNvSpPr/>
            <p:nvPr/>
          </p:nvSpPr>
          <p:spPr>
            <a:xfrm>
              <a:off x="5252" y="2795"/>
              <a:ext cx="236" cy="1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Clr>
                  <a:schemeClr val="bg1"/>
                </a:buClr>
              </a:pPr>
              <a:r>
                <a:rPr lang="zh-CN" altLang="en-U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新宋体" panose="02010609030101010101" charset="-122"/>
                </a:rPr>
                <a:t>奥林匹亚宙斯神像</a:t>
              </a:r>
              <a:endParaRPr lang="zh-CN" altLang="en-US" sz="1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新宋体" panose="02010609030101010101" charset="-122"/>
              </a:endParaRPr>
            </a:p>
          </p:txBody>
        </p:sp>
        <p:sp>
          <p:nvSpPr>
            <p:cNvPr id="17415" name="矩形 134155"/>
            <p:cNvSpPr/>
            <p:nvPr/>
          </p:nvSpPr>
          <p:spPr>
            <a:xfrm>
              <a:off x="483" y="1771"/>
              <a:ext cx="114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Clr>
                  <a:schemeClr val="bg1"/>
                </a:buClr>
              </a:pPr>
              <a:r>
                <a:rPr lang="zh-CN" altLang="en-U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新宋体" panose="02010609030101010101" charset="-122"/>
                </a:rPr>
                <a:t>阿尔忒弥斯月神庙</a:t>
              </a:r>
              <a:endParaRPr lang="zh-CN" altLang="en-US" sz="1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新宋体" panose="02010609030101010101" charset="-122"/>
              </a:endParaRPr>
            </a:p>
          </p:txBody>
        </p:sp>
        <p:sp>
          <p:nvSpPr>
            <p:cNvPr id="17416" name="矩形 134156"/>
            <p:cNvSpPr/>
            <p:nvPr/>
          </p:nvSpPr>
          <p:spPr>
            <a:xfrm>
              <a:off x="2064" y="3169"/>
              <a:ext cx="890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Clr>
                  <a:schemeClr val="bg1"/>
                </a:buClr>
              </a:pPr>
              <a:r>
                <a:rPr lang="zh-CN" altLang="en-U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新宋体" panose="02010609030101010101" charset="-122"/>
                </a:rPr>
                <a:t>摩索拉斯陵墓</a:t>
              </a:r>
              <a:endParaRPr lang="zh-CN" altLang="en-US" sz="1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新宋体" panose="02010609030101010101" charset="-122"/>
              </a:endParaRPr>
            </a:p>
          </p:txBody>
        </p:sp>
        <p:sp>
          <p:nvSpPr>
            <p:cNvPr id="17417" name="矩形 134157"/>
            <p:cNvSpPr/>
            <p:nvPr/>
          </p:nvSpPr>
          <p:spPr>
            <a:xfrm>
              <a:off x="2740" y="1771"/>
              <a:ext cx="890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Clr>
                  <a:schemeClr val="bg1"/>
                </a:buClr>
              </a:pPr>
              <a:r>
                <a:rPr lang="zh-CN" altLang="en-U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新宋体" panose="02010609030101010101" charset="-122"/>
                </a:rPr>
                <a:t>埃及的金字塔</a:t>
              </a:r>
              <a:endParaRPr lang="zh-CN" altLang="en-US" sz="1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新宋体" panose="02010609030101010101" charset="-122"/>
              </a:endParaRPr>
            </a:p>
          </p:txBody>
        </p:sp>
      </p:grpSp>
      <p:sp>
        <p:nvSpPr>
          <p:cNvPr id="17418" name="矩形 134149"/>
          <p:cNvSpPr/>
          <p:nvPr/>
        </p:nvSpPr>
        <p:spPr>
          <a:xfrm>
            <a:off x="2925763" y="277813"/>
            <a:ext cx="3146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Clr>
                <a:schemeClr val="bg1"/>
              </a:buClr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古代世界七大奇迹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图片 1" descr="1123027592_15298176993981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25" y="1268413"/>
            <a:ext cx="3092450" cy="46370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4" name="图片 2" descr="dXsw-fypikwt65562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738" y="1268413"/>
            <a:ext cx="2236787" cy="46878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文本框 55299"/>
          <p:cNvSpPr txBox="1"/>
          <p:nvPr/>
        </p:nvSpPr>
        <p:spPr>
          <a:xfrm>
            <a:off x="1665288" y="225425"/>
            <a:ext cx="6048375" cy="9144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Clr>
                <a:schemeClr val="bg1"/>
              </a:buClr>
            </a:pP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古希腊雕塑是</a:t>
            </a:r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古代造型艺术的典范</a:t>
            </a:r>
            <a:endParaRPr lang="zh-CN" altLang="en-US" sz="30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lvl="0" algn="ctr">
              <a:buClr>
                <a:schemeClr val="bg1"/>
              </a:buClr>
            </a:pP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作品多是裸体的人像和神像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8436" name="文本框 55297"/>
          <p:cNvSpPr txBox="1"/>
          <p:nvPr/>
        </p:nvSpPr>
        <p:spPr>
          <a:xfrm>
            <a:off x="1509713" y="6029325"/>
            <a:ext cx="2301875" cy="2746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Clr>
                <a:schemeClr val="bg1"/>
              </a:buClr>
            </a:pPr>
            <a:r>
              <a:rPr lang="en-US" altLang="zh-CN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《</a:t>
            </a:r>
            <a:r>
              <a:rPr lang="zh-CN" altLang="en-US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掷铁饼者</a:t>
            </a:r>
            <a:r>
              <a:rPr lang="en-US" altLang="zh-CN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》</a:t>
            </a:r>
            <a:r>
              <a:rPr lang="zh-CN" altLang="en-US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（米隆）</a:t>
            </a:r>
            <a:endParaRPr lang="zh-CN" altLang="en-US" b="1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18437" name="矩形 55298"/>
          <p:cNvSpPr/>
          <p:nvPr/>
        </p:nvSpPr>
        <p:spPr>
          <a:xfrm>
            <a:off x="5845175" y="6029325"/>
            <a:ext cx="1841500" cy="2746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Clr>
                <a:schemeClr val="bg1"/>
              </a:buClr>
            </a:pPr>
            <a:r>
              <a:rPr lang="en-US" altLang="zh-CN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《</a:t>
            </a:r>
            <a:r>
              <a:rPr lang="zh-CN" altLang="en-US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米罗的维纳斯</a:t>
            </a:r>
            <a:r>
              <a:rPr lang="en-US" altLang="zh-CN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》</a:t>
            </a:r>
            <a:endParaRPr lang="en-US" altLang="zh-CN" b="1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5"/>
          <p:cNvSpPr>
            <a:spLocks noChangeArrowheads="1"/>
          </p:cNvSpPr>
          <p:nvPr/>
        </p:nvSpPr>
        <p:spPr bwMode="auto">
          <a:xfrm>
            <a:off x="792163" y="1298575"/>
            <a:ext cx="7121525" cy="184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55" b="1">
                <a:solidFill>
                  <a:srgbClr val="000000"/>
                </a:solidFill>
                <a:latin typeface="楷体" pitchFamily="49" charset="-122"/>
                <a:ea typeface="楷体" panose="02010609060101010101" pitchFamily="49" charset="-122"/>
              </a:rPr>
              <a:t>    有一句古谚说：如果一个人到了罗马而不去看看万神殿，那么，他来的时候是头蠢驴，去的时候还是头蠢驴。</a:t>
            </a:r>
            <a:endParaRPr lang="en-US" altLang="zh-CN" sz="2800" b="1">
              <a:solidFill>
                <a:srgbClr val="000000"/>
              </a:solidFill>
              <a:latin typeface="楷体" pitchFamily="49" charset="-122"/>
              <a:ea typeface="楷体" panose="02010609060101010101" pitchFamily="49" charset="-122"/>
            </a:endParaRPr>
          </a:p>
          <a:p>
            <a:pPr lvl="0" algn="r"/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9458" name="图片 1" descr="5bbeddc9c5de1_6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5950" y="2562225"/>
            <a:ext cx="3086100" cy="42973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文本框 2"/>
          <p:cNvSpPr/>
          <p:nvPr/>
        </p:nvSpPr>
        <p:spPr>
          <a:xfrm>
            <a:off x="338138" y="1658938"/>
            <a:ext cx="8631237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latin typeface="黑体" panose="02010609060101010101" pitchFamily="2" charset="-122"/>
                <a:ea typeface="黑体" pitchFamily="2" charset="-122"/>
              </a:rPr>
              <a:t>   </a:t>
            </a:r>
            <a:r>
              <a:rPr lang="zh-CN" altLang="zh-CN" sz="2400" b="1">
                <a:latin typeface="黑体" panose="02010609060101010101" pitchFamily="2" charset="-122"/>
                <a:ea typeface="黑体" pitchFamily="2" charset="-122"/>
              </a:rPr>
              <a:t>比较下列图片，你能判断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出</a:t>
            </a:r>
            <a:r>
              <a:rPr lang="zh-CN" altLang="zh-CN" sz="2400" b="1">
                <a:latin typeface="黑体" panose="02010609060101010101" pitchFamily="2" charset="-122"/>
                <a:ea typeface="黑体" pitchFamily="2" charset="-122"/>
              </a:rPr>
              <a:t>这些建筑分别是古代哪个地区的建筑风格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吗</a:t>
            </a:r>
            <a:r>
              <a:rPr lang="zh-CN" altLang="zh-CN" sz="2400" b="1">
                <a:latin typeface="黑体" pitchFamily="2" charset="-122"/>
                <a:ea typeface="黑体" pitchFamily="2" charset="-122"/>
              </a:rPr>
              <a:t>，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请</a:t>
            </a:r>
            <a:r>
              <a:rPr lang="zh-CN" altLang="zh-CN" sz="2400" b="1">
                <a:latin typeface="黑体" panose="02010609060101010101" pitchFamily="2" charset="-122"/>
                <a:ea typeface="黑体" pitchFamily="2" charset="-122"/>
              </a:rPr>
              <a:t>简述理由。</a:t>
            </a:r>
            <a:endParaRPr lang="zh-CN" altLang="zh-CN" sz="2400" b="1">
              <a:latin typeface="黑体" panose="02010609060101010101" pitchFamily="2" charset="-122"/>
              <a:ea typeface="黑体" pitchFamily="2" charset="-122"/>
            </a:endParaRPr>
          </a:p>
        </p:txBody>
      </p:sp>
      <p:sp>
        <p:nvSpPr>
          <p:cNvPr id="20482" name="文本框 3"/>
          <p:cNvSpPr/>
          <p:nvPr/>
        </p:nvSpPr>
        <p:spPr>
          <a:xfrm>
            <a:off x="338138" y="4914900"/>
            <a:ext cx="8693150" cy="903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10000"/>
              </a:lnSpc>
            </a:pP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希腊：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神庙四周以廊柱环绕，柱身有粗有细；</a:t>
            </a:r>
            <a:endParaRPr lang="en-US" altLang="zh-CN" sz="2400" b="1">
              <a:latin typeface="黑体" pitchFamily="2" charset="-122"/>
              <a:ea typeface="黑体" pitchFamily="2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罗马：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吸收了希腊建筑特点并有所创新，如石拱门、穹顶等。</a:t>
            </a:r>
            <a:endParaRPr lang="zh-CN" altLang="en-US" sz="2400" b="1">
              <a:latin typeface="黑体" panose="02010609060101010101" pitchFamily="2" charset="-122"/>
              <a:ea typeface="黑体" pitchFamily="2" charset="-122"/>
            </a:endParaRPr>
          </a:p>
        </p:txBody>
      </p:sp>
      <p:sp>
        <p:nvSpPr>
          <p:cNvPr id="20483" name="文本框 4"/>
          <p:cNvSpPr/>
          <p:nvPr/>
        </p:nvSpPr>
        <p:spPr>
          <a:xfrm>
            <a:off x="1236663" y="4344988"/>
            <a:ext cx="2335212" cy="414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1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希腊的帕特农神庙</a:t>
            </a:r>
            <a:endParaRPr lang="zh-CN" altLang="en-US" sz="2100" b="1">
              <a:solidFill>
                <a:srgbClr val="FF0000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pic>
        <p:nvPicPr>
          <p:cNvPr id="20484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0" y="2565400"/>
            <a:ext cx="2268538" cy="172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5" name="文本框 6"/>
          <p:cNvSpPr/>
          <p:nvPr/>
        </p:nvSpPr>
        <p:spPr>
          <a:xfrm>
            <a:off x="5878513" y="4344988"/>
            <a:ext cx="2058987" cy="414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100" b="1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罗马万神庙穹顶</a:t>
            </a:r>
            <a:endParaRPr lang="zh-CN" altLang="en-US" sz="2100" b="1">
              <a:solidFill>
                <a:srgbClr val="3333CC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pic>
        <p:nvPicPr>
          <p:cNvPr id="20486" name="图片 1">
            <a:hlinkClick r:id="rId4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50" y="2582863"/>
            <a:ext cx="2106613" cy="17287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7" name="矩形 9"/>
          <p:cNvSpPr/>
          <p:nvPr/>
        </p:nvSpPr>
        <p:spPr>
          <a:xfrm>
            <a:off x="3621088" y="4329113"/>
            <a:ext cx="2058987" cy="414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100" b="1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罗马的大竞技场</a:t>
            </a:r>
            <a:endParaRPr lang="zh-CN" altLang="en-US" sz="2100" b="1">
              <a:solidFill>
                <a:srgbClr val="3333CC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grpSp>
        <p:nvGrpSpPr>
          <p:cNvPr id="20488" name="组合 5"/>
          <p:cNvGrpSpPr/>
          <p:nvPr/>
        </p:nvGrpSpPr>
        <p:grpSpPr>
          <a:xfrm>
            <a:off x="168275" y="1019175"/>
            <a:ext cx="2857500" cy="539750"/>
            <a:chOff x="2718981" y="2108198"/>
            <a:chExt cx="3805817" cy="831413"/>
          </a:xfrm>
        </p:grpSpPr>
        <p:sp>
          <p:nvSpPr>
            <p:cNvPr id="20489" name="MH_SubTitle_1"/>
            <p:cNvSpPr/>
            <p:nvPr>
              <p:custDataLst>
                <p:tags r:id="rId5"/>
              </p:custDataLst>
            </p:nvPr>
          </p:nvSpPr>
          <p:spPr>
            <a:xfrm>
              <a:off x="3429754" y="2115512"/>
              <a:ext cx="3095044" cy="82409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779634" y="0"/>
                </a:cxn>
                <a:cxn ang="0">
                  <a:pos x="2812006" y="0"/>
                </a:cxn>
                <a:cxn ang="0">
                  <a:pos x="3095044" y="412049"/>
                </a:cxn>
                <a:cxn ang="0">
                  <a:pos x="2812006" y="824097"/>
                </a:cxn>
                <a:cxn ang="0">
                  <a:pos x="2712269" y="824097"/>
                </a:cxn>
                <a:cxn ang="0">
                  <a:pos x="2712269" y="824099"/>
                </a:cxn>
                <a:cxn ang="0">
                  <a:pos x="499" y="824099"/>
                </a:cxn>
                <a:cxn ang="0">
                  <a:pos x="0" y="823751"/>
                </a:cxn>
                <a:cxn ang="0">
                  <a:pos x="79836" y="811068"/>
                </a:cxn>
                <a:cxn ang="0">
                  <a:pos x="396570" y="311934"/>
                </a:cxn>
                <a:cxn ang="0">
                  <a:pos x="417317" y="193895"/>
                </a:cxn>
                <a:cxn ang="0">
                  <a:pos x="663616" y="1"/>
                </a:cxn>
                <a:cxn ang="0">
                  <a:pos x="779738" y="485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close/>
                </a:path>
              </a:pathLst>
            </a:custGeom>
            <a:solidFill>
              <a:srgbClr val="00B050"/>
            </a:solidFill>
            <a:ln w="12700">
              <a:noFill/>
              <a:miter lim="800000"/>
            </a:ln>
          </p:spPr>
          <p:txBody>
            <a:bodyPr lIns="14400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000" b="1">
                  <a:solidFill>
                    <a:srgbClr val="FFFFFF"/>
                  </a:solidFill>
                  <a:latin typeface="黑体" panose="02010609060101010101" pitchFamily="2" charset="-122"/>
                  <a:ea typeface="黑体" pitchFamily="2" charset="-122"/>
                  <a:sym typeface="宋体" panose="02010600030101010101" pitchFamily="2" charset="-122"/>
                </a:rPr>
                <a:t>建筑艺术</a:t>
              </a:r>
              <a:endParaRPr lang="zh-CN" altLang="en-US" sz="3000" b="1">
                <a:solidFill>
                  <a:srgbClr val="FFFFFF"/>
                </a:solidFill>
                <a:latin typeface="黑体" panose="02010609060101010101" pitchFamily="2" charset="-122"/>
                <a:ea typeface="黑体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490" name="MH_Other_1"/>
            <p:cNvSpPr/>
            <p:nvPr>
              <p:custDataLst>
                <p:tags r:id="rId6"/>
              </p:custDataLst>
            </p:nvPr>
          </p:nvSpPr>
          <p:spPr>
            <a:xfrm>
              <a:off x="2718981" y="2108198"/>
              <a:ext cx="938856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300" b="1" strike="noStrike" noProof="1">
                  <a:solidFill>
                    <a:srgbClr val="FFFFFF"/>
                  </a:solidFill>
                  <a:latin typeface="黑体" pitchFamily="2" charset="-122"/>
                  <a:ea typeface="黑体" pitchFamily="2" charset="-122"/>
                  <a:sym typeface="+mn-ea"/>
                </a:rPr>
                <a:t>2</a:t>
              </a:r>
              <a:endParaRPr lang="en-US" altLang="zh-CN" sz="3300" b="1" strike="noStrike" noProof="1">
                <a:solidFill>
                  <a:srgbClr val="FFFFFF"/>
                </a:solidFill>
                <a:latin typeface="黑体" pitchFamily="2" charset="-122"/>
                <a:ea typeface="黑体" pitchFamily="2" charset="-122"/>
                <a:sym typeface="+mn-ea"/>
              </a:endParaRPr>
            </a:p>
          </p:txBody>
        </p:sp>
      </p:grpSp>
      <p:pic>
        <p:nvPicPr>
          <p:cNvPr id="20491" name="图片 1" descr="12127663_995793"/>
          <p:cNvPicPr>
            <a:picLocks noChangeAspect="1"/>
          </p:cNvPicPr>
          <p:nvPr/>
        </p:nvPicPr>
        <p:blipFill>
          <a:blip r:embed="rId7"/>
          <a:srcRect b="4208"/>
          <a:stretch>
            <a:fillRect/>
          </a:stretch>
        </p:blipFill>
        <p:spPr>
          <a:xfrm>
            <a:off x="5878513" y="2565400"/>
            <a:ext cx="2524125" cy="1746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 fill="hold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5" grpId="0"/>
      <p:bldP spid="204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Rectangle 3"/>
          <p:cNvSpPr>
            <a:spLocks noChangeArrowheads="1"/>
          </p:cNvSpPr>
          <p:nvPr/>
        </p:nvSpPr>
        <p:spPr bwMode="auto">
          <a:xfrm>
            <a:off x="179388" y="4487863"/>
            <a:ext cx="3719513" cy="385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905" b="1">
                <a:latin typeface="Calibri" pitchFamily="34" charset="0"/>
              </a:rPr>
              <a:t>希腊雅典卫城（公元前</a:t>
            </a:r>
            <a:r>
              <a:rPr lang="en-US" altLang="zh-CN" sz="1905" b="1">
                <a:latin typeface="Calibri" pitchFamily="34" charset="0"/>
              </a:rPr>
              <a:t>5</a:t>
            </a:r>
            <a:r>
              <a:rPr lang="zh-CN" altLang="en-US" sz="1905" b="1">
                <a:latin typeface="Calibri" pitchFamily="34" charset="0"/>
              </a:rPr>
              <a:t>世纪建） </a:t>
            </a:r>
            <a:endParaRPr lang="zh-CN" altLang="en-US" sz="1900" b="1">
              <a:latin typeface="Calibri" panose="020f0502020204030204" pitchFamily="34" charset="0"/>
            </a:endParaRPr>
          </a:p>
        </p:txBody>
      </p:sp>
      <p:sp>
        <p:nvSpPr>
          <p:cNvPr id="21506" name="Rectangle 5"/>
          <p:cNvSpPr>
            <a:spLocks noChangeArrowheads="1"/>
          </p:cNvSpPr>
          <p:nvPr/>
        </p:nvSpPr>
        <p:spPr bwMode="auto">
          <a:xfrm>
            <a:off x="5372100" y="2976563"/>
            <a:ext cx="3397250" cy="6778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1905" b="1">
                <a:latin typeface="Calibri" pitchFamily="34" charset="0"/>
              </a:rPr>
              <a:t>               </a:t>
            </a:r>
            <a:r>
              <a:rPr lang="zh-CN" altLang="en-US" sz="1905" b="1">
                <a:latin typeface="Calibri" pitchFamily="34" charset="0"/>
              </a:rPr>
              <a:t>帕特农神庙</a:t>
            </a:r>
            <a:endParaRPr lang="en-US" altLang="zh-CN" sz="1900" b="1">
              <a:latin typeface="Calibri" pitchFamily="34" charset="0"/>
            </a:endParaRPr>
          </a:p>
          <a:p>
            <a:pPr lvl="0"/>
            <a:r>
              <a:rPr lang="zh-CN" altLang="en-US" sz="1905" b="1">
                <a:latin typeface="Calibri" pitchFamily="34" charset="0"/>
              </a:rPr>
              <a:t>（</a:t>
            </a:r>
            <a:r>
              <a:rPr lang="zh-CN" altLang="en-US" sz="1905" b="1">
                <a:latin typeface="Times New Roman" pitchFamily="18" charset="0"/>
              </a:rPr>
              <a:t>古希腊建筑艺术的最高成就</a:t>
            </a:r>
            <a:r>
              <a:rPr lang="zh-CN" altLang="en-US" sz="1905" b="1">
                <a:latin typeface="Calibri" pitchFamily="34" charset="0"/>
              </a:rPr>
              <a:t>）</a:t>
            </a:r>
            <a:endParaRPr lang="zh-CN" altLang="en-US" sz="1900" b="1">
              <a:latin typeface="Calibri" panose="020f0502020204030204" pitchFamily="34" charset="0"/>
            </a:endParaRPr>
          </a:p>
        </p:txBody>
      </p:sp>
      <p:sp>
        <p:nvSpPr>
          <p:cNvPr id="21507" name="Rectangle 7"/>
          <p:cNvSpPr>
            <a:spLocks noChangeArrowheads="1"/>
          </p:cNvSpPr>
          <p:nvPr/>
        </p:nvSpPr>
        <p:spPr bwMode="auto">
          <a:xfrm>
            <a:off x="5448300" y="5986463"/>
            <a:ext cx="2895600" cy="385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905" b="1">
                <a:latin typeface="Calibri" pitchFamily="34" charset="0"/>
              </a:rPr>
              <a:t>古希腊露天剧场</a:t>
            </a:r>
            <a:r>
              <a:rPr lang="en-US" altLang="zh-CN" sz="1905" b="1">
                <a:latin typeface="Calibri" pitchFamily="34" charset="0"/>
              </a:rPr>
              <a:t>(</a:t>
            </a:r>
            <a:r>
              <a:rPr lang="zh-CN" altLang="en-US" sz="1905" b="1">
                <a:latin typeface="Calibri" pitchFamily="34" charset="0"/>
              </a:rPr>
              <a:t>前</a:t>
            </a:r>
            <a:r>
              <a:rPr lang="en-US" altLang="zh-CN" sz="1905" b="1">
                <a:latin typeface="Calibri" pitchFamily="34" charset="0"/>
              </a:rPr>
              <a:t>4</a:t>
            </a:r>
            <a:r>
              <a:rPr lang="zh-CN" altLang="en-US" sz="1905" b="1">
                <a:latin typeface="Calibri" pitchFamily="34" charset="0"/>
              </a:rPr>
              <a:t>世纪</a:t>
            </a:r>
            <a:r>
              <a:rPr lang="en-US" altLang="zh-CN" sz="1905" b="1">
                <a:latin typeface="Calibri" pitchFamily="34" charset="0"/>
              </a:rPr>
              <a:t>)</a:t>
            </a:r>
            <a:endParaRPr lang="en-US" altLang="zh-CN" sz="1900" b="1">
              <a:latin typeface="Calibri" panose="020f0502020204030204" pitchFamily="34" charset="0"/>
            </a:endParaRPr>
          </a:p>
        </p:txBody>
      </p:sp>
      <p:sp>
        <p:nvSpPr>
          <p:cNvPr id="21508" name="WordArt 8"/>
          <p:cNvSpPr>
            <a:spLocks noTextEdit="1"/>
          </p:cNvSpPr>
          <p:nvPr/>
        </p:nvSpPr>
        <p:spPr>
          <a:xfrm rot="5400000">
            <a:off x="3767137" y="3273426"/>
            <a:ext cx="1990725" cy="457200"/>
          </a:xfrm>
          <a:solidFill>
            <a:srgbClr val="800000"/>
          </a:solidFill>
          <a:ln>
            <a:solidFill>
              <a:srgbClr val="800000"/>
            </a:solidFill>
            <a:round/>
          </a:ln>
          <a:effectLst>
            <a:outerShdw dist="35921" dir="2700000" algn="ctr">
              <a:srgbClr val="B2B2B2">
                <a:alpha val="79999"/>
              </a:srgbClr>
            </a:outerShdw>
          </a:effectLst>
        </p:spPr>
        <p:txBody>
          <a:bodyPr vert="eaVert"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1900" b="1" kern="10">
                <a:ln>
                  <a:solidFill>
                    <a:srgbClr val="800000"/>
                  </a:solidFill>
                  <a:round/>
                </a:ln>
                <a:solidFill>
                  <a:srgbClr val="800000"/>
                </a:solidFill>
                <a:effectLst>
                  <a:outerShdw dist="35921" dir="2700000" algn="ctr">
                    <a:srgbClr val="B2B2B2">
                      <a:alpha val="79999"/>
                    </a:srgbClr>
                  </a:outerShdw>
                </a:effectLst>
                <a:latin typeface="宋体"/>
              </a:rPr>
              <a:t>古希腊建筑</a:t>
            </a:r>
          </a:p>
        </p:txBody>
      </p:sp>
      <p:sp>
        <p:nvSpPr>
          <p:cNvPr id="21509" name="WordArt 9"/>
          <p:cNvSpPr>
            <a:spLocks noTextEdit="1"/>
          </p:cNvSpPr>
          <p:nvPr/>
        </p:nvSpPr>
        <p:spPr>
          <a:xfrm>
            <a:off x="900113" y="4994275"/>
            <a:ext cx="2592387" cy="701675"/>
          </a:xfrm>
          <a:solidFill>
            <a:srgbClr val="336699"/>
          </a:solidFill>
          <a:ln>
            <a:noFill/>
            <a:miter lim="800000"/>
          </a:ln>
          <a:effectLst>
            <a:outerShdw dist="45791" dir="2021404" algn="ctr">
              <a:srgbClr val="B2B2B2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2800">
                <a:ln>
                  <a:noFill/>
                </a:ln>
                <a:solidFill>
                  <a:srgbClr val="336699"/>
                </a:solidFill>
                <a:effectLst>
                  <a:outerShdw dist="45791" dir="2021404" algn="ctr">
                    <a:srgbClr val="B2B2B2">
                      <a:alpha val="79999"/>
                    </a:srgbClr>
                  </a:outerShdw>
                </a:effectLst>
                <a:latin typeface="宋体"/>
              </a:rPr>
              <a:t>多使用柱子</a:t>
            </a:r>
          </a:p>
        </p:txBody>
      </p:sp>
      <p:pic>
        <p:nvPicPr>
          <p:cNvPr id="21510" name="图片 1" descr="t01df72806bfa2977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1254125"/>
            <a:ext cx="4164012" cy="3178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1" name="图片 2" descr="20140208170228-10254921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2575" y="481013"/>
            <a:ext cx="3416300" cy="22812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2" name="图片 3" descr="09603cee3614400db962ca686ac5e57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8300" y="3829050"/>
            <a:ext cx="3357563" cy="2076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文本框 61441"/>
          <p:cNvSpPr txBox="1"/>
          <p:nvPr/>
        </p:nvSpPr>
        <p:spPr>
          <a:xfrm>
            <a:off x="3900488" y="5541963"/>
            <a:ext cx="1533525" cy="3048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Clr>
                <a:schemeClr val="bg1"/>
              </a:buClr>
            </a:pPr>
            <a:r>
              <a:rPr lang="zh-CN" altLang="en-US" sz="20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雅典卫城遗址</a:t>
            </a:r>
            <a:endParaRPr lang="zh-CN" altLang="en-US" sz="2000" b="1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22530" name="文本框 61442"/>
          <p:cNvSpPr txBox="1"/>
          <p:nvPr/>
        </p:nvSpPr>
        <p:spPr>
          <a:xfrm>
            <a:off x="419100" y="5900738"/>
            <a:ext cx="8513763" cy="82391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lr>
                <a:schemeClr val="bg1"/>
              </a:buClr>
            </a:pPr>
            <a:r>
              <a:rPr lang="zh-CN" altLang="en-US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　　雅典是古希腊最大的城邦之一，领土约</a:t>
            </a:r>
            <a:r>
              <a:rPr lang="en-US" altLang="zh-CN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2550</a:t>
            </a:r>
            <a:r>
              <a:rPr lang="zh-CN" altLang="en-US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平方千米，人口最多时约</a:t>
            </a:r>
            <a:r>
              <a:rPr lang="en-US" altLang="zh-CN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20</a:t>
            </a:r>
            <a:r>
              <a:rPr lang="zh-CN" altLang="en-US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万～</a:t>
            </a:r>
            <a:r>
              <a:rPr lang="en-US" altLang="zh-CN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30</a:t>
            </a:r>
            <a:r>
              <a:rPr lang="zh-CN" altLang="en-US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万。雅典卫城，在今希腊雅典西南部，建在一陡峭的山岗上，原为雅典城邦的城堡；公元前</a:t>
            </a:r>
            <a:r>
              <a:rPr lang="en-US" altLang="zh-CN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5</a:t>
            </a:r>
            <a:r>
              <a:rPr lang="zh-CN" altLang="en-US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世纪改建为雅典宗教活动的中心。</a:t>
            </a:r>
            <a:endParaRPr lang="zh-CN" altLang="en-US" b="1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pic>
        <p:nvPicPr>
          <p:cNvPr id="22531" name="图片 61443" descr="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" y="1012825"/>
            <a:ext cx="8412163" cy="4473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2" name="图片 61444" descr="00-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38" y="1006475"/>
            <a:ext cx="8407400" cy="44878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3" name="椭圆 61445"/>
          <p:cNvSpPr/>
          <p:nvPr/>
        </p:nvSpPr>
        <p:spPr>
          <a:xfrm>
            <a:off x="4160838" y="1217613"/>
            <a:ext cx="2705100" cy="1574800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Times New Roman" pitchFamily="18" charset="0"/>
            </a:endParaRPr>
          </a:p>
        </p:txBody>
      </p:sp>
      <p:sp>
        <p:nvSpPr>
          <p:cNvPr id="22534" name="文本框 61452"/>
          <p:cNvSpPr txBox="1"/>
          <p:nvPr/>
        </p:nvSpPr>
        <p:spPr>
          <a:xfrm>
            <a:off x="28575" y="655638"/>
            <a:ext cx="113823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希腊建筑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文本框 62465"/>
          <p:cNvSpPr txBox="1"/>
          <p:nvPr/>
        </p:nvSpPr>
        <p:spPr>
          <a:xfrm>
            <a:off x="268288" y="4878388"/>
            <a:ext cx="8432800" cy="153987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lr>
                <a:schemeClr val="bg1"/>
              </a:buClr>
            </a:pP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　　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帕特农神庙位于雅典卫城中心，是雅典人供奉雅典保护神雅典娜的神庙。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“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帕特农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”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在古希腊语中即是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“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雅典娜处女庙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”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的意思。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建于古希腊城邦繁荣时期，神庙基座占地面积达2.3万平方英尺，有半个足球场那么大，46根高达34英尺的大理石柱撑起了神庙。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  <a:sym typeface="宋体" pitchFamily="2" charset="-122"/>
              </a:rPr>
              <a:t>帕特农神庙的设计代表了全希腊建筑艺术的最高水平。</a:t>
            </a:r>
            <a:endParaRPr lang="zh-CN" altLang="en-US" sz="20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23554" name="文本框 62466"/>
          <p:cNvSpPr/>
          <p:nvPr/>
        </p:nvSpPr>
        <p:spPr>
          <a:xfrm>
            <a:off x="8250238" y="1036638"/>
            <a:ext cx="350837" cy="1538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663300"/>
                </a:solidFill>
                <a:latin typeface="Times New Roman" pitchFamily="18" charset="0"/>
                <a:ea typeface="黑体" pitchFamily="2" charset="-122"/>
              </a:rPr>
              <a:t>雅典娜神像</a:t>
            </a:r>
            <a:endParaRPr lang="zh-CN" altLang="en-US" sz="2000" b="1">
              <a:solidFill>
                <a:srgbClr val="6633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pic>
        <p:nvPicPr>
          <p:cNvPr id="23555" name="图片 62467" descr="p"/>
          <p:cNvPicPr>
            <a:picLocks noChangeAspect="1"/>
          </p:cNvPicPr>
          <p:nvPr/>
        </p:nvPicPr>
        <p:blipFill>
          <a:blip r:embed="rId3"/>
          <a:srcRect b="13573"/>
          <a:stretch>
            <a:fillRect/>
          </a:stretch>
        </p:blipFill>
        <p:spPr>
          <a:xfrm>
            <a:off x="379413" y="655638"/>
            <a:ext cx="4875212" cy="2711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6" name="图片 62468" descr="y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7338" y="655638"/>
            <a:ext cx="1962150" cy="4130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7" name="矩形 62469"/>
          <p:cNvSpPr/>
          <p:nvPr/>
        </p:nvSpPr>
        <p:spPr>
          <a:xfrm>
            <a:off x="268288" y="3502025"/>
            <a:ext cx="5905500" cy="1098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 anchor="t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b="1">
                <a:solidFill>
                  <a:srgbClr val="0066FF"/>
                </a:solidFill>
                <a:latin typeface="华文楷体" pitchFamily="2" charset="-122"/>
                <a:ea typeface="华文楷体" pitchFamily="2" charset="-122"/>
              </a:rPr>
              <a:t>　　雅典娜是希腊神话中的智慧女神，曾传授给人类纺织、雕刻、制作陶器等技艺和战术。她与海神波塞冬相争，因出示第一棵橄榄树而获胜，被雅典城邦做为保护神，并将她供奉在帕特农神庙中进行祭祀。</a:t>
            </a:r>
            <a:endParaRPr lang="zh-CN" altLang="en-US" b="1">
              <a:solidFill>
                <a:srgbClr val="0066FF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3558" name="矩形 62470"/>
          <p:cNvSpPr/>
          <p:nvPr/>
        </p:nvSpPr>
        <p:spPr>
          <a:xfrm>
            <a:off x="4033838" y="169863"/>
            <a:ext cx="25400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 anchor="t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帕特农神庙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</p:txBody>
      </p:sp>
      <p:sp>
        <p:nvSpPr>
          <p:cNvPr id="23559" name="文本框 62477"/>
          <p:cNvSpPr txBox="1"/>
          <p:nvPr/>
        </p:nvSpPr>
        <p:spPr>
          <a:xfrm>
            <a:off x="96838" y="169863"/>
            <a:ext cx="113823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希腊建筑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5601" name="Picture 4" descr="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525" y="1274763"/>
            <a:ext cx="1657350" cy="2492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2" name="Picture 5" descr="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50" y="1274763"/>
            <a:ext cx="1657350" cy="2466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3" name="Picture 6" descr="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3200" y="1203325"/>
            <a:ext cx="1655763" cy="2493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Text Box 7"/>
          <p:cNvSpPr txBox="1"/>
          <p:nvPr/>
        </p:nvSpPr>
        <p:spPr>
          <a:xfrm>
            <a:off x="684213" y="3830638"/>
            <a:ext cx="2159000" cy="1431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/>
            <a:r>
              <a:rPr lang="zh-CN" alt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多利亚式</a:t>
            </a:r>
            <a:r>
              <a:rPr lang="zh-CN" altLang="en-US" sz="22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：形式极为朴素，装饰很少，给人以庄重朴实之感 </a:t>
            </a:r>
            <a:endParaRPr lang="zh-CN" altLang="en-US" sz="2200" b="1">
              <a:effectLst>
                <a:outerShdw blurRad="38100" dist="38100" dir="2700000" algn="tl">
                  <a:srgbClr val="FFFFFF"/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5605" name="Text Box 9"/>
          <p:cNvSpPr txBox="1"/>
          <p:nvPr/>
        </p:nvSpPr>
        <p:spPr>
          <a:xfrm>
            <a:off x="3132138" y="3830638"/>
            <a:ext cx="2447925" cy="1951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/>
            <a:r>
              <a:rPr lang="zh-CN" alt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爱奥尼亚式</a:t>
            </a:r>
            <a:r>
              <a:rPr lang="zh-CN" altLang="en-US" sz="22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：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造型匀称，柱子排列较阔，装饰较多，比较华丽，给人以优美典雅和活泼的感觉 </a:t>
            </a:r>
            <a:endParaRPr lang="zh-CN" altLang="en-US" sz="2000" b="1">
              <a:effectLst>
                <a:outerShdw blurRad="38100" dist="38100" dir="2700000" algn="tl">
                  <a:srgbClr val="FFFFFF"/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5606" name="Text Box 10"/>
          <p:cNvSpPr txBox="1"/>
          <p:nvPr/>
        </p:nvSpPr>
        <p:spPr>
          <a:xfrm>
            <a:off x="5918200" y="3709988"/>
            <a:ext cx="2771775" cy="2255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/>
            <a:r>
              <a:rPr lang="zh-CN" alt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itchFamily="2" charset="-122"/>
                <a:ea typeface="华文楷体" pitchFamily="2" charset="-122"/>
              </a:rPr>
              <a:t>科林斯式</a:t>
            </a:r>
            <a:r>
              <a:rPr lang="zh-CN" altLang="en-US" sz="22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：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细长华美，装饰风格强，给人以纤巧细腻的感觉，表现希腊化时期受到东方艺术影响的风格，充分显示王者的尊严和奢侈欲望的满足。 </a:t>
            </a:r>
            <a:endParaRPr lang="zh-CN" altLang="en-US" sz="2000" b="1">
              <a:effectLst>
                <a:outerShdw blurRad="38100" dist="38100" dir="2700000" algn="tl">
                  <a:srgbClr val="FFFFFF"/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5607" name="文本框 60430"/>
          <p:cNvSpPr txBox="1"/>
          <p:nvPr/>
        </p:nvSpPr>
        <p:spPr>
          <a:xfrm>
            <a:off x="28575" y="655638"/>
            <a:ext cx="113823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希腊建筑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250825" y="3678238"/>
            <a:ext cx="3111500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905" b="1">
                <a:latin typeface="Calibri" pitchFamily="34" charset="0"/>
              </a:rPr>
              <a:t>古罗马万神殿（前</a:t>
            </a:r>
            <a:r>
              <a:rPr lang="en-US" altLang="zh-CN" sz="1905" b="1">
                <a:latin typeface="Calibri" pitchFamily="34" charset="0"/>
              </a:rPr>
              <a:t>27</a:t>
            </a:r>
            <a:r>
              <a:rPr lang="zh-CN" altLang="en-US" sz="1905" b="1">
                <a:latin typeface="Calibri" pitchFamily="34" charset="0"/>
              </a:rPr>
              <a:t>年建） </a:t>
            </a:r>
            <a:endParaRPr lang="zh-CN" altLang="en-US" sz="1900" b="1">
              <a:latin typeface="Calibri" panose="020f0502020204030204" pitchFamily="34" charset="0"/>
            </a:endParaRPr>
          </a:p>
        </p:txBody>
      </p:sp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5724525" y="2922588"/>
            <a:ext cx="4211638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905" b="1">
                <a:latin typeface="Calibri" pitchFamily="34" charset="0"/>
              </a:rPr>
              <a:t>古罗马竞技场</a:t>
            </a:r>
            <a:r>
              <a:rPr lang="en-US" altLang="zh-CN" sz="1905" b="1">
                <a:latin typeface="Calibri" pitchFamily="34" charset="0"/>
              </a:rPr>
              <a:t>(1</a:t>
            </a:r>
            <a:r>
              <a:rPr lang="zh-CN" altLang="en-US" sz="1905" b="1">
                <a:latin typeface="Calibri" pitchFamily="34" charset="0"/>
              </a:rPr>
              <a:t>世纪</a:t>
            </a:r>
            <a:r>
              <a:rPr lang="en-US" altLang="zh-CN" sz="1905" b="1">
                <a:latin typeface="Calibri" pitchFamily="34" charset="0"/>
              </a:rPr>
              <a:t>)</a:t>
            </a:r>
            <a:endParaRPr lang="en-US" altLang="zh-CN" sz="1900" b="1">
              <a:latin typeface="Calibri" panose="020f0502020204030204" pitchFamily="34" charset="0"/>
            </a:endParaRP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5724525" y="5934075"/>
            <a:ext cx="3419475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905" b="1">
                <a:latin typeface="Calibri" pitchFamily="34" charset="0"/>
              </a:rPr>
              <a:t>古罗马凯旋门</a:t>
            </a:r>
            <a:r>
              <a:rPr lang="en-US" altLang="zh-CN" sz="1905" b="1">
                <a:latin typeface="Calibri" pitchFamily="34" charset="0"/>
              </a:rPr>
              <a:t>(4</a:t>
            </a:r>
            <a:r>
              <a:rPr lang="zh-CN" altLang="en-US" sz="1905" b="1">
                <a:latin typeface="Calibri" pitchFamily="34" charset="0"/>
              </a:rPr>
              <a:t>世纪</a:t>
            </a:r>
            <a:r>
              <a:rPr lang="en-US" altLang="zh-CN" sz="1905" b="1">
                <a:latin typeface="Calibri" pitchFamily="34" charset="0"/>
              </a:rPr>
              <a:t>)</a:t>
            </a:r>
            <a:endParaRPr lang="en-US" altLang="zh-CN" sz="1900" b="1">
              <a:latin typeface="Calibri" panose="020f0502020204030204" pitchFamily="34" charset="0"/>
            </a:endParaRPr>
          </a:p>
        </p:txBody>
      </p:sp>
      <p:sp>
        <p:nvSpPr>
          <p:cNvPr id="26628" name="WordArt 5"/>
          <p:cNvSpPr>
            <a:spLocks noTextEdit="1"/>
          </p:cNvSpPr>
          <p:nvPr/>
        </p:nvSpPr>
        <p:spPr>
          <a:xfrm rot="5400000">
            <a:off x="3486150" y="2876550"/>
            <a:ext cx="2455863" cy="500063"/>
          </a:xfrm>
          <a:solidFill>
            <a:srgbClr val="008000"/>
          </a:solidFill>
          <a:ln>
            <a:solidFill>
              <a:srgbClr val="008000"/>
            </a:solidFill>
            <a:round/>
          </a:ln>
          <a:effectLst>
            <a:outerShdw dist="35921" dir="2700000" algn="ctr">
              <a:srgbClr val="B2B2B2">
                <a:alpha val="79999"/>
              </a:srgbClr>
            </a:outerShdw>
          </a:effectLst>
        </p:spPr>
        <p:txBody>
          <a:bodyPr vert="eaVert"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2800" b="1" kern="10">
                <a:ln>
                  <a:solidFill>
                    <a:srgbClr val="008000"/>
                  </a:solidFill>
                  <a:round/>
                </a:ln>
                <a:solidFill>
                  <a:srgbClr val="008000"/>
                </a:solidFill>
                <a:effectLst>
                  <a:outerShdw dist="35921" dir="2700000" algn="ctr">
                    <a:srgbClr val="B2B2B2">
                      <a:alpha val="79999"/>
                    </a:srgbClr>
                  </a:outerShdw>
                </a:effectLst>
                <a:latin typeface="宋体"/>
              </a:rPr>
              <a:t>古罗马建筑</a:t>
            </a:r>
          </a:p>
        </p:txBody>
      </p:sp>
      <p:sp>
        <p:nvSpPr>
          <p:cNvPr id="26629" name="Rectangle 9"/>
          <p:cNvSpPr>
            <a:spLocks noChangeArrowheads="1"/>
          </p:cNvSpPr>
          <p:nvPr/>
        </p:nvSpPr>
        <p:spPr bwMode="auto">
          <a:xfrm>
            <a:off x="2484438" y="4076700"/>
            <a:ext cx="1800225" cy="6778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900" b="1">
              <a:latin typeface="Calibri" pitchFamily="34" charset="0"/>
            </a:endParaRPr>
          </a:p>
          <a:p>
            <a:pPr lvl="0"/>
            <a:endParaRPr lang="zh-CN" altLang="en-US" sz="1900" b="1">
              <a:latin typeface="Calibri" panose="020f0502020204030204" pitchFamily="34" charset="0"/>
            </a:endParaRPr>
          </a:p>
        </p:txBody>
      </p:sp>
      <p:sp>
        <p:nvSpPr>
          <p:cNvPr id="26630" name="WordArt 10"/>
          <p:cNvSpPr>
            <a:spLocks noTextEdit="1"/>
          </p:cNvSpPr>
          <p:nvPr/>
        </p:nvSpPr>
        <p:spPr>
          <a:xfrm>
            <a:off x="250825" y="4562475"/>
            <a:ext cx="4826000" cy="919163"/>
          </a:xfrm>
          <a:solidFill>
            <a:srgbClr val="000000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sz="2800" kern="10">
                <a:ln>
                  <a:solidFill>
                    <a:prstClr val="black"/>
                  </a:solidFill>
                  <a:round/>
                </a:ln>
                <a:solidFill>
                  <a:srgbClr val="000000"/>
                </a:solidFill>
                <a:latin typeface="宋体"/>
              </a:rPr>
              <a:t>使用柱子和拱形结构，庄严厚重</a:t>
            </a:r>
          </a:p>
        </p:txBody>
      </p:sp>
      <p:pic>
        <p:nvPicPr>
          <p:cNvPr id="26631" name="图片 1" descr="467194327677666019"/>
          <p:cNvPicPr>
            <a:picLocks noChangeAspect="1"/>
          </p:cNvPicPr>
          <p:nvPr/>
        </p:nvPicPr>
        <p:blipFill>
          <a:blip r:embed="rId2"/>
          <a:srcRect b="5379"/>
          <a:stretch>
            <a:fillRect/>
          </a:stretch>
        </p:blipFill>
        <p:spPr>
          <a:xfrm>
            <a:off x="511175" y="898525"/>
            <a:ext cx="3773488" cy="26146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32" name="图片 2" descr="11635558_144808648000_2"/>
          <p:cNvPicPr>
            <a:picLocks noChangeAspect="1"/>
          </p:cNvPicPr>
          <p:nvPr/>
        </p:nvPicPr>
        <p:blipFill>
          <a:blip r:embed="rId3"/>
          <a:srcRect b="5850"/>
          <a:stretch>
            <a:fillRect/>
          </a:stretch>
        </p:blipFill>
        <p:spPr>
          <a:xfrm>
            <a:off x="5295900" y="752475"/>
            <a:ext cx="3521075" cy="21701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33" name="图片 3" descr="f1a44b215a8147c6869dc2d439e52f6e_th"/>
          <p:cNvPicPr>
            <a:picLocks noChangeAspect="1"/>
          </p:cNvPicPr>
          <p:nvPr/>
        </p:nvPicPr>
        <p:blipFill>
          <a:blip r:embed="rId4"/>
          <a:srcRect l="10990" t="19463" r="15563" b="1328"/>
          <a:stretch>
            <a:fillRect/>
          </a:stretch>
        </p:blipFill>
        <p:spPr>
          <a:xfrm>
            <a:off x="5295900" y="3306763"/>
            <a:ext cx="3578225" cy="25447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7649" name="Picture 4" descr="4c87acadcd25436a0650c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50825" y="1341438"/>
            <a:ext cx="3675063" cy="4895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0" name="Text Box 0"/>
          <p:cNvSpPr txBox="1"/>
          <p:nvPr/>
        </p:nvSpPr>
        <p:spPr>
          <a:xfrm>
            <a:off x="4130675" y="4306888"/>
            <a:ext cx="4687888" cy="24368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10000"/>
              </a:lnSpc>
            </a:pP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        万神庙穹顶的中央开了一个直径</a:t>
            </a:r>
            <a:r>
              <a:rPr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8.9</a:t>
            </a:r>
            <a:r>
              <a:rPr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华文楷体" pitchFamily="2" charset="-122"/>
                <a:ea typeface="华文楷体" pitchFamily="2" charset="-122"/>
              </a:rPr>
              <a:t>米的圆洞，象征着神的世界和人的世界的联系。光线从巨大的圆洞射进大殿，柔和、静谧。随着地球的自转，光线也在大厅里缓慢地移动。巨大的穹顶内面的凹进方格，同彩色大理石铺成的地面图案的方格相呼应。</a:t>
            </a:r>
            <a:endParaRPr lang="zh-CN" altLang="en-US" sz="2000" b="1">
              <a:effectLst>
                <a:outerShdw blurRad="38100" dist="38100" dir="2700000" algn="tl">
                  <a:srgbClr val="FFFFFF"/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7651" name="Picture 4" descr="4c87acadbf3ea5e4d6a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0050" y="844550"/>
            <a:ext cx="4465638" cy="3348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2" name="文本框 78858"/>
          <p:cNvSpPr/>
          <p:nvPr/>
        </p:nvSpPr>
        <p:spPr>
          <a:xfrm>
            <a:off x="47625" y="674688"/>
            <a:ext cx="1166813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a typeface="黑体" pitchFamily="2" charset="-122"/>
              </a:rPr>
              <a:t>罗马建筑</a:t>
            </a:r>
            <a:endParaRPr lang="zh-CN" altLang="en-US" b="1">
              <a:solidFill>
                <a:srgbClr val="0000FF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Rectangle 5"/>
          <p:cNvSpPr/>
          <p:nvPr/>
        </p:nvSpPr>
        <p:spPr>
          <a:xfrm>
            <a:off x="5867400" y="2924175"/>
            <a:ext cx="1698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美国白宫</a:t>
            </a: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74" name="Text Box 6"/>
          <p:cNvSpPr/>
          <p:nvPr/>
        </p:nvSpPr>
        <p:spPr>
          <a:xfrm>
            <a:off x="0" y="0"/>
            <a:ext cx="4427538" cy="137318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比较左右图片，看看今天的建筑与古希腊、古罗马建筑有什么相似之处？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28675" name="Picture 7" descr="比利时议会大厦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100" y="3573463"/>
            <a:ext cx="4572000" cy="2667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Rectangle 8"/>
          <p:cNvSpPr/>
          <p:nvPr/>
        </p:nvSpPr>
        <p:spPr>
          <a:xfrm>
            <a:off x="5651500" y="6400800"/>
            <a:ext cx="23288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/>
              <a:t>比利时议会大厦</a:t>
            </a:r>
            <a:endParaRPr lang="zh-CN" altLang="en-US" sz="2400" b="1"/>
          </a:p>
        </p:txBody>
      </p:sp>
      <p:pic>
        <p:nvPicPr>
          <p:cNvPr id="28677" name="图片 1" descr="hangye-heikeji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538" y="225425"/>
            <a:ext cx="4046537" cy="26987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8678" name="组合 11"/>
          <p:cNvGrpSpPr/>
          <p:nvPr/>
        </p:nvGrpSpPr>
        <p:grpSpPr>
          <a:xfrm>
            <a:off x="612775" y="4387850"/>
            <a:ext cx="3070225" cy="2314575"/>
            <a:chOff x="6073135" y="2204864"/>
            <a:chExt cx="3070865" cy="2314711"/>
          </a:xfrm>
        </p:grpSpPr>
        <p:pic>
          <p:nvPicPr>
            <p:cNvPr id="28679" name="Picture 6"/>
            <p:cNvPicPr>
              <a:picLocks noGrp="1"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73135" y="2204864"/>
              <a:ext cx="3070865" cy="2016224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8680" name="矩形 8"/>
            <p:cNvSpPr/>
            <p:nvPr/>
          </p:nvSpPr>
          <p:spPr>
            <a:xfrm>
              <a:off x="6308290" y="4057910"/>
              <a:ext cx="2304256" cy="4616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solidFill>
                    <a:srgbClr val="C00000"/>
                  </a:solidFill>
                  <a:latin typeface="Calibri" pitchFamily="34" charset="0"/>
                </a:rPr>
                <a:t> 美国最高法院</a:t>
              </a:r>
              <a:endParaRPr lang="zh-CN" altLang="en-US" sz="2400" b="1">
                <a:solidFill>
                  <a:srgbClr val="C00000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28681" name="图片 2" descr="W02014112544866480107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588" y="1373188"/>
            <a:ext cx="3408362" cy="2435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82" name="Text Box 4"/>
          <p:cNvSpPr/>
          <p:nvPr/>
        </p:nvSpPr>
        <p:spPr>
          <a:xfrm>
            <a:off x="1073150" y="3927475"/>
            <a:ext cx="22812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华师大大礼堂</a:t>
            </a: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Rectangle 4"/>
          <p:cNvSpPr/>
          <p:nvPr/>
        </p:nvSpPr>
        <p:spPr>
          <a:xfrm>
            <a:off x="6084888" y="2924175"/>
            <a:ext cx="1792287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b="1"/>
              <a:t>深圳宝安体育场</a:t>
            </a:r>
            <a:endParaRPr lang="zh-CN" altLang="en-US" b="1"/>
          </a:p>
        </p:txBody>
      </p:sp>
      <p:sp>
        <p:nvSpPr>
          <p:cNvPr id="30722" name="Rectangle 5"/>
          <p:cNvSpPr/>
          <p:nvPr/>
        </p:nvSpPr>
        <p:spPr>
          <a:xfrm>
            <a:off x="165100" y="3240088"/>
            <a:ext cx="3954463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/>
              <a:t> </a:t>
            </a:r>
            <a:r>
              <a:rPr lang="zh-CN" altLang="en-US" sz="2400" b="1"/>
              <a:t>罗马竞技场（罗马斗兽场）</a:t>
            </a:r>
            <a:endParaRPr lang="zh-CN" altLang="en-US" sz="2400" b="1"/>
          </a:p>
        </p:txBody>
      </p:sp>
      <p:sp>
        <p:nvSpPr>
          <p:cNvPr id="30723" name="Rectangle 9"/>
          <p:cNvSpPr/>
          <p:nvPr/>
        </p:nvSpPr>
        <p:spPr>
          <a:xfrm>
            <a:off x="3643313" y="5545138"/>
            <a:ext cx="1841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4" name="Text Box 10"/>
          <p:cNvSpPr/>
          <p:nvPr/>
        </p:nvSpPr>
        <p:spPr>
          <a:xfrm>
            <a:off x="6165850" y="6354763"/>
            <a:ext cx="140335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b="1"/>
              <a:t>鸟巢</a:t>
            </a:r>
            <a:endParaRPr lang="zh-CN" altLang="en-US" b="1"/>
          </a:p>
        </p:txBody>
      </p:sp>
      <p:pic>
        <p:nvPicPr>
          <p:cNvPr id="30725" name="图片 1" descr="0872502033984361"/>
          <p:cNvPicPr>
            <a:picLocks noChangeAspect="1"/>
          </p:cNvPicPr>
          <p:nvPr/>
        </p:nvPicPr>
        <p:blipFill>
          <a:blip r:embed="rId3"/>
          <a:srcRect t="15418" b="9110"/>
          <a:stretch>
            <a:fillRect/>
          </a:stretch>
        </p:blipFill>
        <p:spPr>
          <a:xfrm>
            <a:off x="571500" y="327025"/>
            <a:ext cx="3071813" cy="2847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6" name="图片 2" descr="6e3167d2e04dae305ff9dcca9c4e5fc9"/>
          <p:cNvPicPr>
            <a:picLocks noChangeAspect="1"/>
          </p:cNvPicPr>
          <p:nvPr/>
        </p:nvPicPr>
        <p:blipFill>
          <a:blip r:embed="rId4"/>
          <a:srcRect l="12657" t="33838" r="7001" b="12082"/>
          <a:stretch>
            <a:fillRect/>
          </a:stretch>
        </p:blipFill>
        <p:spPr>
          <a:xfrm>
            <a:off x="4119563" y="388938"/>
            <a:ext cx="4767262" cy="22907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30727" name="组合 9"/>
          <p:cNvGrpSpPr/>
          <p:nvPr/>
        </p:nvGrpSpPr>
        <p:grpSpPr>
          <a:xfrm>
            <a:off x="571500" y="3813175"/>
            <a:ext cx="2716213" cy="2906713"/>
            <a:chOff x="5724128" y="2708920"/>
            <a:chExt cx="3024336" cy="4381442"/>
          </a:xfrm>
        </p:grpSpPr>
        <p:pic>
          <p:nvPicPr>
            <p:cNvPr id="30728" name="Picture 11"/>
            <p:cNvPicPr>
              <a:picLocks noGrp="1"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24128" y="2708920"/>
              <a:ext cx="2857500" cy="3686176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0729" name="矩形 8"/>
            <p:cNvSpPr/>
            <p:nvPr/>
          </p:nvSpPr>
          <p:spPr>
            <a:xfrm>
              <a:off x="5868144" y="6396335"/>
              <a:ext cx="2880320" cy="6940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solidFill>
                    <a:srgbClr val="C00000"/>
                  </a:solidFill>
                  <a:latin typeface="Calibri" pitchFamily="34" charset="0"/>
                </a:rPr>
                <a:t> </a:t>
              </a:r>
              <a:r>
                <a:rPr lang="zh-CN" altLang="en-US" sz="1600" b="1">
                  <a:solidFill>
                    <a:srgbClr val="C00000"/>
                  </a:solidFill>
                  <a:latin typeface="Calibri" pitchFamily="34" charset="0"/>
                </a:rPr>
                <a:t>英国奥林匹克中心</a:t>
              </a:r>
              <a:endParaRPr lang="zh-CN" altLang="en-US" sz="1600" b="1">
                <a:solidFill>
                  <a:srgbClr val="C00000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30730" name="图片 5" descr="dc2da399a2ee427589541cac21c934e7013e08231da2a5-1kx1FX_fw658"/>
          <p:cNvPicPr>
            <a:picLocks noChangeAspect="1"/>
          </p:cNvPicPr>
          <p:nvPr/>
        </p:nvPicPr>
        <p:blipFill>
          <a:blip r:embed="rId6"/>
          <a:srcRect l="21044" b="37615"/>
          <a:stretch>
            <a:fillRect/>
          </a:stretch>
        </p:blipFill>
        <p:spPr>
          <a:xfrm>
            <a:off x="3643313" y="3740150"/>
            <a:ext cx="4948237" cy="2590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69" name="表格 87041"/>
          <p:cNvGraphicFramePr/>
          <p:nvPr/>
        </p:nvGraphicFramePr>
        <p:xfrm>
          <a:off x="254000" y="1439862"/>
          <a:ext cx="8634412" cy="1387965"/>
        </p:xfrm>
        <a:graphic>
          <a:graphicData uri="http://schemas.openxmlformats.org/drawingml/2006/table">
            <a:tbl>
              <a:tblPr/>
              <a:tblGrid>
                <a:gridCol w="1903412"/>
                <a:gridCol w="2159000"/>
                <a:gridCol w="2413000"/>
                <a:gridCol w="2159000"/>
              </a:tblGrid>
              <a:tr h="346075"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黑体" panose="02010609060101010101" pitchFamily="2" charset="-122"/>
                          <a:ea typeface="华文细黑" pitchFamily="2" charset="-122"/>
                        </a:rPr>
                        <a:t>名胜古迹</a:t>
                      </a:r>
                      <a:endParaRPr lang="zh-CN" altLang="en-US" sz="1800" b="1">
                        <a:latin typeface="黑体" panose="02010609060101010101" pitchFamily="2" charset="-122"/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华文细黑" pitchFamily="2" charset="-122"/>
                        </a:rPr>
                        <a:t>北京故宫太和殿</a:t>
                      </a:r>
                      <a:endParaRPr lang="zh-CN" altLang="en-US" sz="1800" b="1">
                        <a:solidFill>
                          <a:srgbClr val="0000FF"/>
                        </a:solidFill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华文细黑" pitchFamily="2" charset="-122"/>
                        </a:rPr>
                        <a:t>意大利罗马万神殿</a:t>
                      </a:r>
                      <a:endParaRPr lang="zh-CN" altLang="en-US" sz="1800" b="1">
                        <a:solidFill>
                          <a:srgbClr val="0000FF"/>
                        </a:solidFill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华文细黑" pitchFamily="2" charset="-122"/>
                        </a:rPr>
                        <a:t>德国科隆主教堂</a:t>
                      </a:r>
                      <a:endParaRPr lang="zh-CN" altLang="en-US" sz="1800" b="1">
                        <a:solidFill>
                          <a:srgbClr val="0000FF"/>
                        </a:solidFill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347662"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黑体" panose="02010609060101010101" pitchFamily="2" charset="-122"/>
                          <a:ea typeface="华文细黑" pitchFamily="2" charset="-122"/>
                        </a:rPr>
                        <a:t>古典建筑类别</a:t>
                      </a:r>
                      <a:endParaRPr lang="zh-CN" altLang="en-US" sz="1800" b="1">
                        <a:latin typeface="黑体" panose="02010609060101010101" pitchFamily="2" charset="-122"/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中国古典建筑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罗马式建筑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哥特式建筑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346075"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黑体" panose="02010609060101010101" pitchFamily="2" charset="-122"/>
                          <a:ea typeface="华文细黑" pitchFamily="2" charset="-122"/>
                        </a:rPr>
                        <a:t>主要建筑材料</a:t>
                      </a:r>
                      <a:endParaRPr lang="zh-CN" altLang="en-US" sz="1800" b="1">
                        <a:latin typeface="黑体" panose="02010609060101010101" pitchFamily="2" charset="-122"/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木头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火山灰混凝土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石头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347662"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黑体" panose="02010609060101010101" pitchFamily="2" charset="-122"/>
                          <a:ea typeface="华文细黑" pitchFamily="2" charset="-122"/>
                        </a:rPr>
                        <a:t>屋顶形态特征</a:t>
                      </a:r>
                      <a:endParaRPr lang="zh-CN" altLang="en-US" sz="1800" b="1">
                        <a:latin typeface="黑体" panose="02010609060101010101" pitchFamily="2" charset="-122"/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人字檐角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圆形穹顶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36000" tIns="36000" rIns="36000" bIns="36000" anchor="ctr" anchorCtr="1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1800" b="1">
                          <a:latin typeface="宋体" panose="02010600030101010101" pitchFamily="2" charset="-122"/>
                          <a:ea typeface="华文细黑" pitchFamily="2" charset="-122"/>
                        </a:rPr>
                        <a:t>顶上尖塔</a:t>
                      </a:r>
                      <a:endParaRPr lang="zh-CN" altLang="en-US" sz="1800" b="1">
                        <a:ea typeface="华文细黑" pitchFamily="2" charset="-122"/>
                      </a:endParaRPr>
                    </a:p>
                  </a:txBody>
                  <a:tcPr marL="36000" marR="36000" marT="36000" marB="36000" anchor="ctr" anchorCtr="1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2796" name="矩形 87068"/>
          <p:cNvSpPr/>
          <p:nvPr/>
        </p:nvSpPr>
        <p:spPr>
          <a:xfrm>
            <a:off x="754063" y="6365875"/>
            <a:ext cx="1789112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663300"/>
                </a:solidFill>
                <a:latin typeface="Times New Roman" pitchFamily="18" charset="0"/>
                <a:ea typeface="黑体" pitchFamily="2" charset="-122"/>
              </a:rPr>
              <a:t>北京故宫太和殿</a:t>
            </a:r>
            <a:endParaRPr lang="zh-CN" altLang="en-US" sz="2000" b="1">
              <a:solidFill>
                <a:srgbClr val="6633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2797" name="矩形 87069"/>
          <p:cNvSpPr/>
          <p:nvPr/>
        </p:nvSpPr>
        <p:spPr>
          <a:xfrm>
            <a:off x="3627438" y="6365875"/>
            <a:ext cx="20447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663300"/>
                </a:solidFill>
                <a:latin typeface="Times New Roman" pitchFamily="18" charset="0"/>
                <a:ea typeface="黑体" pitchFamily="2" charset="-122"/>
              </a:rPr>
              <a:t>意大利罗马万神殿</a:t>
            </a:r>
            <a:endParaRPr lang="zh-CN" altLang="en-US" sz="2000" b="1">
              <a:solidFill>
                <a:srgbClr val="6633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pic>
        <p:nvPicPr>
          <p:cNvPr id="32798" name="图片 87070" descr="megajoy1_site_20061130177821106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5963" y="2900363"/>
            <a:ext cx="2786062" cy="3436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99" name="矩形 87071"/>
          <p:cNvSpPr/>
          <p:nvPr/>
        </p:nvSpPr>
        <p:spPr>
          <a:xfrm>
            <a:off x="6669088" y="6365875"/>
            <a:ext cx="1789112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663300"/>
                </a:solidFill>
                <a:latin typeface="Times New Roman" pitchFamily="18" charset="0"/>
                <a:ea typeface="黑体" pitchFamily="2" charset="-122"/>
              </a:rPr>
              <a:t>德国科隆大教堂</a:t>
            </a:r>
            <a:endParaRPr lang="zh-CN" altLang="en-US" sz="2000" b="1">
              <a:solidFill>
                <a:srgbClr val="6633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pic>
        <p:nvPicPr>
          <p:cNvPr id="32800" name="图片 87072" descr="b"/>
          <p:cNvPicPr>
            <a:picLocks noChangeAspect="1"/>
          </p:cNvPicPr>
          <p:nvPr/>
        </p:nvPicPr>
        <p:blipFill>
          <a:blip r:embed="rId3"/>
          <a:srcRect r="-165" b="-154"/>
          <a:stretch>
            <a:fillRect/>
          </a:stretch>
        </p:blipFill>
        <p:spPr>
          <a:xfrm>
            <a:off x="219075" y="2906713"/>
            <a:ext cx="2857500" cy="3421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801" name="图片 87073" descr="k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5538" y="2903538"/>
            <a:ext cx="2714625" cy="3432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802" name="矩形 87074"/>
          <p:cNvSpPr/>
          <p:nvPr/>
        </p:nvSpPr>
        <p:spPr>
          <a:xfrm>
            <a:off x="1682750" y="860425"/>
            <a:ext cx="5778500" cy="5334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Clr>
                <a:schemeClr val="bg1"/>
              </a:buClr>
            </a:pPr>
            <a:r>
              <a:rPr lang="zh-CN" altLang="en-US" sz="3500" b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华文隶书" pitchFamily="2" charset="-122"/>
              </a:rPr>
              <a:t>世界著名三大建筑比较一览表</a:t>
            </a:r>
            <a:endParaRPr lang="zh-CN" altLang="en-US" sz="3500" b="1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Text Box 3"/>
          <p:cNvSpPr/>
          <p:nvPr/>
        </p:nvSpPr>
        <p:spPr>
          <a:xfrm>
            <a:off x="250825" y="4781550"/>
            <a:ext cx="8640763" cy="920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37" tIns="45718" rIns="91437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zh-CN" altLang="en-US" sz="2700" b="1">
                <a:solidFill>
                  <a:srgbClr val="C00000"/>
                </a:solidFill>
                <a:latin typeface="黑体" panose="02010609060101010101" pitchFamily="2" charset="-122"/>
                <a:ea typeface="黑体" pitchFamily="2" charset="-122"/>
              </a:rPr>
              <a:t>   哲学，古希腊语原意为热爱智慧，主要探讨世界万物的起源及其运动变化规律。</a:t>
            </a:r>
            <a:endParaRPr lang="zh-CN" altLang="en-US" sz="2700" b="1">
              <a:solidFill>
                <a:srgbClr val="C00000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grpSp>
        <p:nvGrpSpPr>
          <p:cNvPr id="33794" name="组合 1"/>
          <p:cNvGrpSpPr/>
          <p:nvPr/>
        </p:nvGrpSpPr>
        <p:grpSpPr>
          <a:xfrm>
            <a:off x="2379663" y="1252538"/>
            <a:ext cx="4799012" cy="3095625"/>
            <a:chOff x="457200" y="366712"/>
            <a:chExt cx="8153400" cy="4129088"/>
          </a:xfrm>
        </p:grpSpPr>
        <p:pic>
          <p:nvPicPr>
            <p:cNvPr id="33795" name="Picture 4" descr="wenj20060703-01-l">
              <a:hlinkClick r:id="rId3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7200" y="1752600"/>
              <a:ext cx="8153400" cy="27432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33796" name="Picture 5" descr="r7b40E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53250" y="366712"/>
              <a:ext cx="1657350" cy="13858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33797" name="组合 5"/>
          <p:cNvGrpSpPr/>
          <p:nvPr/>
        </p:nvGrpSpPr>
        <p:grpSpPr>
          <a:xfrm>
            <a:off x="250825" y="1173163"/>
            <a:ext cx="2128838" cy="406400"/>
            <a:chOff x="2718981" y="2108198"/>
            <a:chExt cx="4742089" cy="831413"/>
          </a:xfrm>
        </p:grpSpPr>
        <p:sp>
          <p:nvSpPr>
            <p:cNvPr id="33798" name="MH_SubTitle_1"/>
            <p:cNvSpPr/>
            <p:nvPr>
              <p:custDataLst>
                <p:tags r:id="rId5"/>
              </p:custDataLst>
            </p:nvPr>
          </p:nvSpPr>
          <p:spPr>
            <a:xfrm>
              <a:off x="3429764" y="2115512"/>
              <a:ext cx="4031306" cy="82409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015476" y="0"/>
                </a:cxn>
                <a:cxn ang="0">
                  <a:pos x="3662648" y="0"/>
                </a:cxn>
                <a:cxn ang="0">
                  <a:pos x="4031306" y="412049"/>
                </a:cxn>
                <a:cxn ang="0">
                  <a:pos x="3662648" y="824097"/>
                </a:cxn>
                <a:cxn ang="0">
                  <a:pos x="3532740" y="824097"/>
                </a:cxn>
                <a:cxn ang="0">
                  <a:pos x="3532740" y="824099"/>
                </a:cxn>
                <a:cxn ang="0">
                  <a:pos x="651" y="824099"/>
                </a:cxn>
                <a:cxn ang="0">
                  <a:pos x="0" y="823751"/>
                </a:cxn>
                <a:cxn ang="0">
                  <a:pos x="103987" y="811068"/>
                </a:cxn>
                <a:cxn ang="0">
                  <a:pos x="516535" y="311934"/>
                </a:cxn>
                <a:cxn ang="0">
                  <a:pos x="543556" y="193895"/>
                </a:cxn>
                <a:cxn ang="0">
                  <a:pos x="864362" y="1"/>
                </a:cxn>
                <a:cxn ang="0">
                  <a:pos x="1015611" y="485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close/>
                </a:path>
              </a:pathLst>
            </a:custGeom>
            <a:solidFill>
              <a:srgbClr val="00B050"/>
            </a:solidFill>
            <a:ln w="12700">
              <a:noFill/>
              <a:miter lim="800000"/>
            </a:ln>
          </p:spPr>
          <p:txBody>
            <a:bodyPr lIns="10800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100" b="1">
                  <a:solidFill>
                    <a:srgbClr val="FFFFFF"/>
                  </a:solidFill>
                  <a:latin typeface="黑体" panose="02010609060101010101" pitchFamily="2" charset="-122"/>
                  <a:ea typeface="黑体" pitchFamily="2" charset="-122"/>
                  <a:sym typeface="宋体" panose="02010600030101010101" pitchFamily="2" charset="-122"/>
                </a:rPr>
                <a:t>哲学和法学</a:t>
              </a:r>
              <a:endParaRPr lang="zh-CN" altLang="en-US" sz="2100" b="1">
                <a:solidFill>
                  <a:srgbClr val="FFFFFF"/>
                </a:solidFill>
                <a:latin typeface="黑体" panose="02010609060101010101" pitchFamily="2" charset="-122"/>
                <a:ea typeface="黑体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799" name="MH_Other_1"/>
            <p:cNvSpPr/>
            <p:nvPr>
              <p:custDataLst>
                <p:tags r:id="rId6"/>
              </p:custDataLst>
            </p:nvPr>
          </p:nvSpPr>
          <p:spPr>
            <a:xfrm>
              <a:off x="2718981" y="2108198"/>
              <a:ext cx="938870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b="1" strike="noStrike" noProof="1">
                  <a:solidFill>
                    <a:srgbClr val="FFFFFF"/>
                  </a:solidFill>
                  <a:sym typeface="+mn-ea"/>
                </a:rPr>
                <a:t>3</a:t>
              </a:r>
              <a:endParaRPr lang="en-US" altLang="zh-CN" sz="2400" b="1" strike="noStrike" noProof="1">
                <a:solidFill>
                  <a:srgbClr val="FFFFFF"/>
                </a:solidFill>
                <a:sym typeface="+mn-ea"/>
              </a:endParaRP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p14:dur="2500">
        <p:checker/>
      </p:transition>
    </mc:Choice>
    <mc:Fallback>
      <p:transition>
        <p:checker/>
      </p:transition>
    </mc:Fallback>
  </mc:AlternateContent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4817" name="组合 5"/>
          <p:cNvGrpSpPr/>
          <p:nvPr/>
        </p:nvGrpSpPr>
        <p:grpSpPr>
          <a:xfrm>
            <a:off x="101600" y="1131888"/>
            <a:ext cx="2838450" cy="541337"/>
            <a:chOff x="2718981" y="2108198"/>
            <a:chExt cx="4742089" cy="831413"/>
          </a:xfrm>
        </p:grpSpPr>
        <p:sp>
          <p:nvSpPr>
            <p:cNvPr id="34818" name="MH_SubTitle_1"/>
            <p:cNvSpPr/>
            <p:nvPr>
              <p:custDataLst>
                <p:tags r:id="rId2"/>
              </p:custDataLst>
            </p:nvPr>
          </p:nvSpPr>
          <p:spPr>
            <a:xfrm>
              <a:off x="3429764" y="2115512"/>
              <a:ext cx="4031306" cy="82409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015476" y="0"/>
                </a:cxn>
                <a:cxn ang="0">
                  <a:pos x="3662648" y="0"/>
                </a:cxn>
                <a:cxn ang="0">
                  <a:pos x="4031306" y="412049"/>
                </a:cxn>
                <a:cxn ang="0">
                  <a:pos x="3662648" y="824097"/>
                </a:cxn>
                <a:cxn ang="0">
                  <a:pos x="3532740" y="824097"/>
                </a:cxn>
                <a:cxn ang="0">
                  <a:pos x="3532740" y="824099"/>
                </a:cxn>
                <a:cxn ang="0">
                  <a:pos x="651" y="824099"/>
                </a:cxn>
                <a:cxn ang="0">
                  <a:pos x="0" y="823751"/>
                </a:cxn>
                <a:cxn ang="0">
                  <a:pos x="103987" y="811068"/>
                </a:cxn>
                <a:cxn ang="0">
                  <a:pos x="516535" y="311934"/>
                </a:cxn>
                <a:cxn ang="0">
                  <a:pos x="543556" y="193895"/>
                </a:cxn>
                <a:cxn ang="0">
                  <a:pos x="864362" y="1"/>
                </a:cxn>
                <a:cxn ang="0">
                  <a:pos x="1015611" y="485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close/>
                </a:path>
              </a:pathLst>
            </a:custGeom>
            <a:solidFill>
              <a:srgbClr val="00B050"/>
            </a:solidFill>
            <a:ln w="12700">
              <a:noFill/>
              <a:miter lim="800000"/>
            </a:ln>
          </p:spPr>
          <p:txBody>
            <a:bodyPr lIns="14400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>
                  <a:solidFill>
                    <a:srgbClr val="FFFFFF"/>
                  </a:solidFill>
                  <a:latin typeface="黑体" panose="02010609060101010101" pitchFamily="2" charset="-122"/>
                  <a:ea typeface="黑体" pitchFamily="2" charset="-122"/>
                  <a:sym typeface="宋体" panose="02010600030101010101" pitchFamily="2" charset="-122"/>
                </a:rPr>
                <a:t>哲学和法学</a:t>
              </a:r>
              <a:endParaRPr lang="zh-CN" altLang="en-US" sz="2800" b="1">
                <a:solidFill>
                  <a:srgbClr val="FFFFFF"/>
                </a:solidFill>
                <a:latin typeface="黑体" panose="02010609060101010101" pitchFamily="2" charset="-122"/>
                <a:ea typeface="黑体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19" name="MH_Other_1"/>
            <p:cNvSpPr/>
            <p:nvPr>
              <p:custDataLst>
                <p:tags r:id="rId3"/>
              </p:custDataLst>
            </p:nvPr>
          </p:nvSpPr>
          <p:spPr>
            <a:xfrm>
              <a:off x="2718981" y="2108198"/>
              <a:ext cx="938870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200" b="1" strike="noStrike" noProof="1">
                  <a:solidFill>
                    <a:srgbClr val="FFFFFF"/>
                  </a:solidFill>
                  <a:sym typeface="+mn-ea"/>
                </a:rPr>
                <a:t>4</a:t>
              </a:r>
              <a:endParaRPr lang="en-US" altLang="zh-CN" sz="3200" b="1" strike="noStrike" noProof="1">
                <a:solidFill>
                  <a:srgbClr val="FFFFFF"/>
                </a:solidFill>
                <a:sym typeface="+mn-ea"/>
              </a:endParaRPr>
            </a:p>
          </p:txBody>
        </p:sp>
      </p:grpSp>
      <p:sp>
        <p:nvSpPr>
          <p:cNvPr id="34820" name="矩形 4">
            <a:hlinkClick r:id="rId4" action="ppaction://hlinkfile"/>
          </p:cNvPr>
          <p:cNvSpPr/>
          <p:nvPr/>
        </p:nvSpPr>
        <p:spPr>
          <a:xfrm>
            <a:off x="3198813" y="1050925"/>
            <a:ext cx="4579937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3000" b="1">
                <a:latin typeface="黑体" panose="02010609060101010101" pitchFamily="2" charset="-122"/>
                <a:ea typeface="黑体" pitchFamily="2" charset="-122"/>
              </a:rPr>
              <a:t>说一说下列哲学家的成就</a:t>
            </a:r>
            <a:endParaRPr lang="zh-CN" altLang="en-US" sz="3000" b="1">
              <a:latin typeface="黑体" panose="02010609060101010101" pitchFamily="2" charset="-122"/>
              <a:ea typeface="黑体" pitchFamily="2" charset="-122"/>
            </a:endParaRPr>
          </a:p>
        </p:txBody>
      </p:sp>
      <p:pic>
        <p:nvPicPr>
          <p:cNvPr id="34821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8700" y="2227263"/>
            <a:ext cx="1765300" cy="1765300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34822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813" y="2206625"/>
            <a:ext cx="1643062" cy="1808163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34823" name="图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5738" y="2206625"/>
            <a:ext cx="1485900" cy="1765300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34824" name="Text Box 4"/>
          <p:cNvSpPr txBox="1">
            <a:spLocks noChangeArrowheads="1"/>
          </p:cNvSpPr>
          <p:nvPr/>
        </p:nvSpPr>
        <p:spPr bwMode="auto">
          <a:xfrm>
            <a:off x="912813" y="3805238"/>
            <a:ext cx="1422400" cy="404813"/>
          </a:xfrm>
          <a:prstGeom prst="roundRect">
            <a:avLst/>
          </a:prstGeom>
          <a:solidFill>
            <a:srgbClr val="F3EFE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1800" b="1">
                <a:solidFill>
                  <a:srgbClr val="C00000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德谟克利特</a:t>
            </a:r>
            <a:endParaRPr lang="zh-CN" altLang="en-US" sz="1800" b="1">
              <a:solidFill>
                <a:srgbClr val="C00000"/>
              </a:solidFill>
              <a:latin typeface="黑体" panose="02010609060101010101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sp>
        <p:nvSpPr>
          <p:cNvPr id="34825" name="Text Box 4"/>
          <p:cNvSpPr txBox="1">
            <a:spLocks noChangeArrowheads="1"/>
          </p:cNvSpPr>
          <p:nvPr/>
        </p:nvSpPr>
        <p:spPr bwMode="auto">
          <a:xfrm>
            <a:off x="3895725" y="3805238"/>
            <a:ext cx="1109663" cy="682625"/>
          </a:xfrm>
          <a:prstGeom prst="roundRect">
            <a:avLst/>
          </a:prstGeom>
          <a:solidFill>
            <a:srgbClr val="F3EFE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1800" b="1">
                <a:solidFill>
                  <a:srgbClr val="C00000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苏格拉底</a:t>
            </a:r>
            <a:endParaRPr lang="zh-CN" altLang="en-US" sz="1800" b="1">
              <a:solidFill>
                <a:srgbClr val="C00000"/>
              </a:solidFill>
              <a:latin typeface="黑体" panose="02010609060101010101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sp>
        <p:nvSpPr>
          <p:cNvPr id="34826" name="Text Box 4"/>
          <p:cNvSpPr txBox="1">
            <a:spLocks noChangeArrowheads="1"/>
          </p:cNvSpPr>
          <p:nvPr/>
        </p:nvSpPr>
        <p:spPr bwMode="auto">
          <a:xfrm>
            <a:off x="6550025" y="3898900"/>
            <a:ext cx="1471613" cy="404813"/>
          </a:xfrm>
          <a:prstGeom prst="roundRect">
            <a:avLst/>
          </a:prstGeom>
          <a:solidFill>
            <a:srgbClr val="F3EFE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1800" b="1">
                <a:solidFill>
                  <a:srgbClr val="C00000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亚里士多德</a:t>
            </a:r>
            <a:endParaRPr lang="zh-CN" altLang="en-US" sz="1800" b="1">
              <a:solidFill>
                <a:srgbClr val="C00000"/>
              </a:solidFill>
              <a:latin typeface="黑体" panose="02010609060101010101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sp>
        <p:nvSpPr>
          <p:cNvPr id="34827" name="Rectangle 9"/>
          <p:cNvSpPr/>
          <p:nvPr/>
        </p:nvSpPr>
        <p:spPr>
          <a:xfrm>
            <a:off x="446088" y="4445000"/>
            <a:ext cx="2357437" cy="714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91437" tIns="45718" rIns="91437" bIns="45718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原子论</a:t>
            </a:r>
            <a:r>
              <a:rPr lang="zh-CN" altLang="en-US" sz="24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”</a:t>
            </a:r>
            <a:endParaRPr lang="zh-CN" altLang="en-US" sz="24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sp>
        <p:nvSpPr>
          <p:cNvPr id="34828" name="矩形 16"/>
          <p:cNvSpPr/>
          <p:nvPr/>
        </p:nvSpPr>
        <p:spPr>
          <a:xfrm>
            <a:off x="3013075" y="4445000"/>
            <a:ext cx="3117850" cy="10588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37" tIns="45718" rIns="91437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zh-CN" altLang="en-US" sz="21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探讨人的灵魂、美德和幸福；主张</a:t>
            </a:r>
            <a:r>
              <a:rPr lang="zh-CN" altLang="en-US" sz="21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1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人应该认识你自己</a:t>
            </a:r>
            <a:r>
              <a:rPr lang="zh-CN" altLang="en-US" sz="21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”</a:t>
            </a:r>
            <a:endParaRPr lang="zh-CN" altLang="en-US" sz="21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sp>
        <p:nvSpPr>
          <p:cNvPr id="34829" name="矩形 17"/>
          <p:cNvSpPr/>
          <p:nvPr/>
        </p:nvSpPr>
        <p:spPr>
          <a:xfrm>
            <a:off x="6227763" y="4445000"/>
            <a:ext cx="2562225" cy="10588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37" tIns="45718" rIns="91437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zh-CN" altLang="en-US" sz="21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百科全书式的学者</a:t>
            </a:r>
            <a:r>
              <a:rPr lang="zh-CN" altLang="en-US" sz="21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；创立了逻辑学等新的学科</a:t>
            </a:r>
            <a:endParaRPr lang="zh-CN" altLang="en-US" sz="21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48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82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34828" grpId="0"/>
      <p:bldP spid="348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Rectangle 2"/>
          <p:cNvSpPr>
            <a:spLocks noChangeArrowheads="1"/>
          </p:cNvSpPr>
          <p:nvPr/>
        </p:nvSpPr>
        <p:spPr bwMode="auto">
          <a:xfrm>
            <a:off x="682625" y="977900"/>
            <a:ext cx="7993063" cy="335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00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</a:t>
            </a: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请阅读俄国文学家克雷洛夫的寓言《熊与隐士》，让我们更好地理解</a:t>
            </a:r>
            <a:r>
              <a:rPr lang="zh-CN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“</a:t>
            </a:r>
            <a:r>
              <a:rPr lang="zh-CN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知识即美德</a:t>
            </a:r>
            <a:r>
              <a:rPr lang="zh-CN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”</a:t>
            </a: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。</a:t>
            </a:r>
            <a:endParaRPr lang="zh-CN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/>
            <a:r>
              <a:rPr lang="zh-CN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</a:t>
            </a:r>
            <a:r>
              <a:rPr lang="zh-CN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有一位隐士同一头熊成为要好的朋友，一天隐士在林间睡着了，他的熊朋友在一旁守护着他，挥舞着巨大的熊掌为他驱赶着蚊蝇。这时，一只苍蝇不停地在隐士的头上叮落，任凭熊怎样驱赶也不肯离去，熊被激怒了，熊高高举起了石头，狠狠地向苍蝇砸下去</a:t>
            </a:r>
            <a:r>
              <a:rPr lang="zh-CN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……</a:t>
            </a:r>
            <a:endParaRPr lang="zh-CN" altLang="zh-CN" sz="26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/>
            <a:endParaRPr lang="zh-CN" altLang="zh-CN" sz="8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35842" name="矩形 95234"/>
          <p:cNvSpPr/>
          <p:nvPr/>
        </p:nvSpPr>
        <p:spPr>
          <a:xfrm>
            <a:off x="393700" y="4198938"/>
            <a:ext cx="8424863" cy="2473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思考：熊的品德好不好？为什么会做出</a:t>
            </a:r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“</a:t>
            </a:r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蠢事</a:t>
            </a:r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”</a:t>
            </a:r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？</a:t>
            </a:r>
            <a:endParaRPr lang="zh-CN" altLang="zh-CN" sz="2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1" eaLnBrk="1" fontAlgn="base" hangingPunct="1"/>
            <a:r>
              <a:rPr lang="zh-CN" altLang="zh-CN" sz="2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熊的品德是好的，但由于无知，酿成了恶果，这说明知识的重要性。</a:t>
            </a:r>
            <a:endParaRPr lang="zh-CN" altLang="zh-CN" sz="2600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/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应该如何理解美德与知识的关系？</a:t>
            </a:r>
            <a:endParaRPr lang="zh-CN" altLang="zh-CN" sz="2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1" eaLnBrk="1" fontAlgn="base" hangingPunct="1"/>
            <a:r>
              <a:rPr lang="zh-CN" altLang="zh-CN" sz="2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道德行为必须以知识为基础，最高的知识就是</a:t>
            </a:r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“</a:t>
            </a:r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善</a:t>
            </a:r>
            <a:r>
              <a:rPr lang="zh-CN" altLang="zh-CN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”</a:t>
            </a:r>
            <a:r>
              <a:rPr lang="zh-CN" altLang="zh-CN" sz="2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。</a:t>
            </a:r>
            <a:endParaRPr lang="zh-CN" altLang="zh-CN" sz="2600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35843" name="文本框 95241"/>
          <p:cNvSpPr txBox="1"/>
          <p:nvPr/>
        </p:nvSpPr>
        <p:spPr>
          <a:xfrm>
            <a:off x="57150" y="655638"/>
            <a:ext cx="1071563" cy="366713"/>
          </a:xfrm>
          <a:prstGeom prst="rect">
            <a:avLst/>
          </a:prstGeom>
          <a:noFill/>
          <a:ln w="9525">
            <a:noFill/>
          </a:ln>
        </p:spPr>
        <p:txBody>
          <a:bodyPr l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希腊哲学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Text Box 2"/>
          <p:cNvSpPr txBox="1"/>
          <p:nvPr/>
        </p:nvSpPr>
        <p:spPr>
          <a:xfrm>
            <a:off x="5295900" y="982663"/>
            <a:ext cx="3529013" cy="386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fontAlgn="base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zh-CN" sz="22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楷体" pitchFamily="49" charset="-122"/>
                <a:ea typeface="楷体" panose="02010609060101010101" pitchFamily="49" charset="-122"/>
                <a:cs typeface="+mn-cs"/>
              </a:rPr>
              <a:t>    苏格拉底主张“美德就是知识”，认为只有少数优秀人具有“思想力和知识”，因而才能具有美德。治理国家也只有少数优秀人才能胜任。他认为大众缺乏理智，所以，他反对雅典大规模的全民高度民主。        </a:t>
            </a:r>
            <a:endParaRPr lang="zh-CN" altLang="zh-CN" sz="2200" b="1" strike="noStrike" noProof="1">
              <a:effectLst>
                <a:outerShdw blurRad="38100" dist="38100" dir="2700000">
                  <a:srgbClr val="FFFFFF"/>
                </a:outerShdw>
              </a:effectLst>
              <a:latin typeface="楷体" pitchFamily="49" charset="-122"/>
              <a:ea typeface="楷体" panose="02010609060101010101" pitchFamily="49" charset="-122"/>
            </a:endParaRPr>
          </a:p>
        </p:txBody>
      </p:sp>
      <p:pic>
        <p:nvPicPr>
          <p:cNvPr id="36866" name="Picture 4" descr="雅典缘何要判苏格拉底死刑？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55588" y="1630363"/>
            <a:ext cx="4826000" cy="2868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7" name="Rectangle 5"/>
          <p:cNvSpPr/>
          <p:nvPr/>
        </p:nvSpPr>
        <p:spPr>
          <a:xfrm>
            <a:off x="1411288" y="4511675"/>
            <a:ext cx="22288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/>
            <a:r>
              <a:rPr lang="zh-CN" altLang="zh-CN" sz="20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《苏格拉底之死》</a:t>
            </a:r>
            <a:endParaRPr lang="zh-CN" altLang="zh-CN" sz="2000" b="1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868" name="矩形 96260"/>
          <p:cNvSpPr/>
          <p:nvPr/>
        </p:nvSpPr>
        <p:spPr>
          <a:xfrm>
            <a:off x="327025" y="4830763"/>
            <a:ext cx="8353425" cy="1768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zh-CN" altLang="en-US" sz="2200" b="1">
                <a:effectLst>
                  <a:outerShdw blurRad="38100" dist="38100" dir="2700000" algn="tl">
                    <a:srgbClr val="FFFFFF"/>
                  </a:outerShdw>
                </a:effectLst>
                <a:latin typeface="楷体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200" b="1">
                <a:effectLst>
                  <a:outerShdw blurRad="38100" dist="38100" dir="2700000" algn="tl">
                    <a:srgbClr val="FFFFFF"/>
                  </a:outerShdw>
                </a:effectLst>
                <a:latin typeface="楷体" pitchFamily="49" charset="-122"/>
                <a:ea typeface="楷体" panose="02010609060101010101" pitchFamily="49" charset="-122"/>
              </a:rPr>
              <a:t>公元前399年，苏格拉底被雅典</a:t>
            </a:r>
            <a:r>
              <a:rPr lang="zh-CN" altLang="zh-CN" sz="2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anose="02010609060101010101" pitchFamily="49" charset="-122"/>
              </a:rPr>
              <a:t>陪审法庭</a:t>
            </a:r>
            <a:r>
              <a:rPr lang="zh-CN" altLang="zh-CN" sz="2200" b="1">
                <a:effectLst>
                  <a:outerShdw blurRad="38100" dist="38100" dir="2700000" algn="tl">
                    <a:srgbClr val="FFFFFF"/>
                  </a:outerShdw>
                </a:effectLst>
                <a:latin typeface="楷体" pitchFamily="49" charset="-122"/>
                <a:ea typeface="楷体" panose="02010609060101010101" pitchFamily="49" charset="-122"/>
              </a:rPr>
              <a:t>的审判为有罪并处以死刑。罪名是腐蚀青年，并否定传统的神，而宣传自己的新神。他的学生为拯救他，买通狱卒。面对生路，他却婉言谢绝，以公民应服从法律为荣，从容赴死。表明苏格拉底言行一致。</a:t>
            </a:r>
            <a:endParaRPr lang="zh-CN" altLang="zh-CN" sz="2200" b="1">
              <a:effectLst>
                <a:outerShdw blurRad="38100" dist="38100" dir="2700000" algn="tl">
                  <a:srgbClr val="FFFFFF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69" name="文本框 96267"/>
          <p:cNvSpPr txBox="1"/>
          <p:nvPr/>
        </p:nvSpPr>
        <p:spPr>
          <a:xfrm>
            <a:off x="57150" y="655638"/>
            <a:ext cx="1071563" cy="366713"/>
          </a:xfrm>
          <a:prstGeom prst="rect">
            <a:avLst/>
          </a:prstGeom>
          <a:noFill/>
          <a:ln w="9525">
            <a:noFill/>
          </a:ln>
        </p:spPr>
        <p:txBody>
          <a:bodyPr l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希腊哲学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7889" name="组合 99329"/>
          <p:cNvGrpSpPr/>
          <p:nvPr/>
        </p:nvGrpSpPr>
        <p:grpSpPr>
          <a:xfrm>
            <a:off x="366713" y="66675"/>
            <a:ext cx="8531225" cy="5454650"/>
            <a:chOff x="340" y="300"/>
            <a:chExt cx="5080" cy="3737"/>
          </a:xfrm>
        </p:grpSpPr>
        <p:grpSp>
          <p:nvGrpSpPr>
            <p:cNvPr id="37890" name="组合 99330"/>
            <p:cNvGrpSpPr/>
            <p:nvPr/>
          </p:nvGrpSpPr>
          <p:grpSpPr>
            <a:xfrm>
              <a:off x="340" y="799"/>
              <a:ext cx="5080" cy="3238"/>
              <a:chOff x="340" y="799"/>
              <a:chExt cx="5080" cy="3238"/>
            </a:xfrm>
          </p:grpSpPr>
          <p:pic>
            <p:nvPicPr>
              <p:cNvPr id="37891" name="图片 99331" descr="timg_image&amp;quality=80&amp;size=b10000_10000&amp;sec=1525234312&amp;di=d78e47627134e6ebaf35e4ef674c7ea6&amp;src=http%3A%2F%2Fwww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0" y="799"/>
                <a:ext cx="5080" cy="323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37892" name="文本框 99332"/>
              <p:cNvSpPr/>
              <p:nvPr/>
            </p:nvSpPr>
            <p:spPr>
              <a:xfrm>
                <a:off x="2668" y="1781"/>
                <a:ext cx="255" cy="56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vert="eaVert"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buFont typeface="Arial" pitchFamily="34" charset="0"/>
                </a:pPr>
                <a:r>
                  <a:rPr lang="zh-CN" altLang="en-US" sz="1600" b="1">
                    <a:solidFill>
                      <a:srgbClr val="0000FF"/>
                    </a:solidFill>
                  </a:rPr>
                  <a:t>柏拉图</a:t>
                </a:r>
                <a:endParaRPr lang="zh-CN" altLang="en-US" sz="16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37893" name="文本框 99333"/>
              <p:cNvSpPr/>
              <p:nvPr/>
            </p:nvSpPr>
            <p:spPr>
              <a:xfrm>
                <a:off x="2923" y="1629"/>
                <a:ext cx="255" cy="1003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vert="eaVert"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buFont typeface="Arial" pitchFamily="34" charset="0"/>
                </a:pPr>
                <a:r>
                  <a:rPr lang="zh-CN" altLang="en-US" sz="1600" b="1">
                    <a:solidFill>
                      <a:srgbClr val="0000FF"/>
                    </a:solidFill>
                  </a:rPr>
                  <a:t>亚里士多德</a:t>
                </a:r>
                <a:endParaRPr lang="zh-CN" altLang="en-US" sz="16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37894" name="文本框 99334"/>
              <p:cNvSpPr/>
              <p:nvPr/>
            </p:nvSpPr>
            <p:spPr>
              <a:xfrm>
                <a:off x="1892" y="1629"/>
                <a:ext cx="255" cy="82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vert="eaVert"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buFont typeface="Arial" pitchFamily="34" charset="0"/>
                </a:pPr>
                <a:r>
                  <a:rPr lang="zh-CN" altLang="en-US" sz="1600" b="1">
                    <a:solidFill>
                      <a:srgbClr val="0000FF"/>
                    </a:solidFill>
                  </a:rPr>
                  <a:t>苏格拉底</a:t>
                </a:r>
                <a:endParaRPr lang="zh-CN" altLang="en-US" sz="1600" b="1">
                  <a:solidFill>
                    <a:srgbClr val="0000FF"/>
                  </a:solidFill>
                </a:endParaRPr>
              </a:p>
            </p:txBody>
          </p:sp>
        </p:grpSp>
        <p:sp>
          <p:nvSpPr>
            <p:cNvPr id="37895" name="文本框 99335"/>
            <p:cNvSpPr/>
            <p:nvPr/>
          </p:nvSpPr>
          <p:spPr>
            <a:xfrm>
              <a:off x="907" y="300"/>
              <a:ext cx="3946" cy="5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Font typeface="Arial" pitchFamily="34" charset="0"/>
              </a:pPr>
              <a:r>
                <a:rPr lang="en-US" altLang="zh-CN" sz="2800" b="1">
                  <a:solidFill>
                    <a:srgbClr val="FF0000"/>
                  </a:solidFill>
                  <a:latin typeface="新宋体" charset="-122"/>
                  <a:ea typeface="新宋体" panose="02010609030101010101" charset="-122"/>
                </a:rPr>
                <a:t>《</a:t>
              </a:r>
              <a:r>
                <a:rPr lang="zh-CN" altLang="en-US" sz="2800" b="1">
                  <a:solidFill>
                    <a:srgbClr val="FF0000"/>
                  </a:solidFill>
                  <a:latin typeface="新宋体" charset="-122"/>
                  <a:ea typeface="新宋体" panose="02010609030101010101" charset="-122"/>
                </a:rPr>
                <a:t>雅典学院</a:t>
              </a:r>
              <a:r>
                <a:rPr lang="en-US" altLang="zh-CN" sz="2800" b="1">
                  <a:solidFill>
                    <a:srgbClr val="FF0000"/>
                  </a:solidFill>
                  <a:latin typeface="新宋体" charset="-122"/>
                  <a:ea typeface="新宋体" panose="02010609030101010101" charset="-122"/>
                </a:rPr>
                <a:t>》</a:t>
              </a:r>
              <a:endParaRPr lang="en-US" altLang="zh-CN" sz="2800" b="1">
                <a:solidFill>
                  <a:srgbClr val="FF0000"/>
                </a:solidFill>
                <a:latin typeface="新宋体" charset="-122"/>
                <a:ea typeface="新宋体" panose="02010609030101010101" charset="-122"/>
              </a:endParaRPr>
            </a:p>
            <a:p>
              <a:pPr lvl="0" algn="ctr">
                <a:buFont typeface="Arial" pitchFamily="34" charset="0"/>
              </a:pPr>
              <a:r>
                <a:rPr lang="zh-CN" altLang="en-US" sz="1600" b="1">
                  <a:latin typeface="新宋体" charset="-122"/>
                  <a:ea typeface="新宋体" panose="02010609030101010101" charset="-122"/>
                </a:rPr>
                <a:t>（意）拉斐尔</a:t>
              </a:r>
              <a:r>
                <a:rPr lang="en-US" altLang="zh-CN" sz="1600" b="1">
                  <a:latin typeface="新宋体" charset="-122"/>
                  <a:ea typeface="新宋体" panose="02010609030101010101" charset="-122"/>
                </a:rPr>
                <a:t>·</a:t>
              </a:r>
              <a:r>
                <a:rPr lang="zh-CN" altLang="en-US" sz="1600" b="1">
                  <a:latin typeface="新宋体" charset="-122"/>
                  <a:ea typeface="新宋体" panose="02010609030101010101" charset="-122"/>
                </a:rPr>
                <a:t>桑西于</a:t>
              </a:r>
              <a:r>
                <a:rPr lang="en-US" altLang="zh-CN" sz="1600" b="1">
                  <a:latin typeface="新宋体" charset="-122"/>
                  <a:ea typeface="新宋体" panose="02010609030101010101" charset="-122"/>
                </a:rPr>
                <a:t>1510</a:t>
              </a:r>
              <a:r>
                <a:rPr lang="zh-CN" altLang="en-US" sz="1600" b="1">
                  <a:latin typeface="新宋体" charset="-122"/>
                  <a:ea typeface="新宋体" panose="02010609030101010101" charset="-122"/>
                </a:rPr>
                <a:t>～</a:t>
              </a:r>
              <a:r>
                <a:rPr lang="en-US" altLang="zh-CN" sz="1600" b="1">
                  <a:latin typeface="新宋体" charset="-122"/>
                  <a:ea typeface="新宋体" panose="02010609030101010101" charset="-122"/>
                </a:rPr>
                <a:t>1511</a:t>
              </a:r>
              <a:r>
                <a:rPr lang="zh-CN" altLang="en-US" sz="1600" b="1">
                  <a:latin typeface="新宋体" charset="-122"/>
                  <a:ea typeface="新宋体" panose="02010609030101010101" charset="-122"/>
                </a:rPr>
                <a:t>年创作</a:t>
              </a:r>
              <a:endParaRPr lang="zh-CN" altLang="en-US" sz="1600" b="1">
                <a:latin typeface="新宋体" charset="-122"/>
                <a:ea typeface="新宋体" panose="02010609030101010101" charset="-122"/>
              </a:endParaRPr>
            </a:p>
          </p:txBody>
        </p:sp>
      </p:grpSp>
      <p:sp>
        <p:nvSpPr>
          <p:cNvPr id="37896" name="文本框 99346"/>
          <p:cNvSpPr txBox="1"/>
          <p:nvPr/>
        </p:nvSpPr>
        <p:spPr>
          <a:xfrm>
            <a:off x="366713" y="179388"/>
            <a:ext cx="1071563" cy="366713"/>
          </a:xfrm>
          <a:prstGeom prst="rect">
            <a:avLst/>
          </a:prstGeom>
          <a:noFill/>
          <a:ln w="9525">
            <a:noFill/>
          </a:ln>
        </p:spPr>
        <p:txBody>
          <a:bodyPr l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希腊哲学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  <p:sp>
        <p:nvSpPr>
          <p:cNvPr id="37897" name="Text Box 4"/>
          <p:cNvSpPr txBox="1">
            <a:spLocks noChangeArrowheads="1"/>
          </p:cNvSpPr>
          <p:nvPr/>
        </p:nvSpPr>
        <p:spPr bwMode="auto">
          <a:xfrm>
            <a:off x="650875" y="5534025"/>
            <a:ext cx="7513638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Font typeface="Arial" pitchFamily="34" charset="0"/>
            </a:pPr>
            <a:r>
              <a:rPr lang="zh-CN" altLang="en-US" sz="2380" b="1">
                <a:latin typeface="楷体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380" b="1">
                <a:solidFill>
                  <a:srgbClr val="0000FF"/>
                </a:solidFill>
                <a:latin typeface="楷体" pitchFamily="49" charset="-122"/>
                <a:ea typeface="楷体" panose="02010609060101010101" pitchFamily="49" charset="-122"/>
              </a:rPr>
              <a:t>整个画面充满浓厚的学术探讨和争鸣的气氛，赞美了人类对智慧的热爱和对理想的追求，以及古希腊哲学的繁荣。</a:t>
            </a:r>
            <a:endParaRPr lang="zh-CN" altLang="en-US" sz="23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8913" name="Picture 2" descr="达芬奇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" y="890588"/>
            <a:ext cx="5241925" cy="51419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5364163" y="1106488"/>
            <a:ext cx="3529013" cy="774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FF0000"/>
                </a:solidFill>
              </a:rPr>
              <a:t>猜一猜：</a:t>
            </a:r>
            <a:r>
              <a:rPr lang="zh-CN" altLang="en-US" sz="2220" b="1"/>
              <a:t>他们之间发生了什么？</a:t>
            </a:r>
            <a:endParaRPr lang="zh-CN" altLang="en-US" sz="2200" b="1"/>
          </a:p>
        </p:txBody>
      </p:sp>
      <p:sp>
        <p:nvSpPr>
          <p:cNvPr id="38915" name="Text Box 4"/>
          <p:cNvSpPr txBox="1">
            <a:spLocks noChangeArrowheads="1"/>
          </p:cNvSpPr>
          <p:nvPr/>
        </p:nvSpPr>
        <p:spPr bwMode="auto">
          <a:xfrm>
            <a:off x="755650" y="4833938"/>
            <a:ext cx="1727200" cy="6778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1905" b="1"/>
              <a:t>古希腊哲学家：</a:t>
            </a:r>
            <a:endParaRPr lang="zh-CN" altLang="en-US" sz="1900" b="1"/>
          </a:p>
          <a:p>
            <a:pPr lvl="0">
              <a:buFont typeface="Arial" pitchFamily="34" charset="0"/>
            </a:pPr>
            <a:r>
              <a:rPr lang="zh-CN" altLang="en-US" sz="1905" b="1"/>
              <a:t>柏拉图</a:t>
            </a:r>
            <a:endParaRPr lang="zh-CN" altLang="en-US" sz="1900" b="1"/>
          </a:p>
        </p:txBody>
      </p:sp>
      <p:sp>
        <p:nvSpPr>
          <p:cNvPr id="38916" name="Text Box 5"/>
          <p:cNvSpPr txBox="1">
            <a:spLocks noChangeArrowheads="1"/>
          </p:cNvSpPr>
          <p:nvPr/>
        </p:nvSpPr>
        <p:spPr bwMode="auto">
          <a:xfrm>
            <a:off x="3060700" y="4833938"/>
            <a:ext cx="1871663" cy="6778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1905" b="1"/>
              <a:t>古希腊哲学家：</a:t>
            </a:r>
            <a:endParaRPr lang="zh-CN" altLang="en-US" sz="1900" b="1"/>
          </a:p>
          <a:p>
            <a:pPr lvl="0">
              <a:buFont typeface="Arial" pitchFamily="34" charset="0"/>
            </a:pPr>
            <a:r>
              <a:rPr lang="zh-CN" altLang="en-US" sz="1905" b="1"/>
              <a:t>亚里士多德</a:t>
            </a:r>
            <a:endParaRPr lang="zh-CN" altLang="en-US" sz="1900" b="1"/>
          </a:p>
        </p:txBody>
      </p:sp>
      <p:sp>
        <p:nvSpPr>
          <p:cNvPr id="38917" name="Text Box 7"/>
          <p:cNvSpPr txBox="1">
            <a:spLocks noChangeArrowheads="1"/>
          </p:cNvSpPr>
          <p:nvPr/>
        </p:nvSpPr>
        <p:spPr bwMode="auto">
          <a:xfrm>
            <a:off x="5435600" y="2401888"/>
            <a:ext cx="3455988" cy="2479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en-US" altLang="zh-CN" sz="1905">
                <a:latin typeface="华文楷体" pitchFamily="2" charset="-122"/>
                <a:ea typeface="华文楷体" pitchFamily="2" charset="-122"/>
              </a:rPr>
              <a:t> </a:t>
            </a:r>
            <a:r>
              <a:rPr lang="zh-CN" altLang="en-US" sz="2220" b="1">
                <a:latin typeface="微软雅黑" charset="-122"/>
                <a:ea typeface="微软雅黑" panose="020b0503020204020204" charset="-122"/>
              </a:rPr>
              <a:t>亚里士多德伸出右手，手掌向下，好象在说明：现实世界才是他的研究课题；柏拉图则右手手指向上，表示一切源于神灵的启示。这两个对立的手势，表达了他们思想上的原则分歧。</a:t>
            </a:r>
            <a:endParaRPr lang="zh-CN" altLang="en-US" sz="2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Rectangle 2"/>
          <p:cNvSpPr>
            <a:spLocks noGrp="1"/>
          </p:cNvSpPr>
          <p:nvPr>
            <p:ph type="body" idx="4294967295"/>
          </p:nvPr>
        </p:nvSpPr>
        <p:spPr>
          <a:xfrm>
            <a:off x="1584325" y="1317625"/>
            <a:ext cx="4762500" cy="39354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甲：你有狗吗？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乙：有。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甲：狗有儿子吗？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乙：有。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甲：那么它是爸爸喽？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乙：是的。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甲：它是你的狗吗？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乙：当然。</a:t>
            </a:r>
            <a:endParaRPr lang="zh-CN" altLang="en-US" sz="2800" b="1">
              <a:ea typeface="黑体" pitchFamily="2" charset="-122"/>
            </a:endParaRPr>
          </a:p>
          <a:p>
            <a:pPr lvl="0">
              <a:spcBef>
                <a:spcPct val="0"/>
              </a:spcBef>
              <a:buNone/>
            </a:pPr>
            <a:r>
              <a:rPr lang="zh-CN" altLang="en-US" sz="2800" b="1">
                <a:ea typeface="黑体" pitchFamily="2" charset="-122"/>
              </a:rPr>
              <a:t>甲：那么它是你的爸爸了？</a:t>
            </a:r>
            <a:endParaRPr lang="zh-CN" altLang="en-US" sz="2800" b="1">
              <a:ea typeface="黑体" pitchFamily="2" charset="-122"/>
            </a:endParaRPr>
          </a:p>
        </p:txBody>
      </p:sp>
      <p:sp>
        <p:nvSpPr>
          <p:cNvPr id="39938" name="Text Box 4"/>
          <p:cNvSpPr/>
          <p:nvPr/>
        </p:nvSpPr>
        <p:spPr>
          <a:xfrm>
            <a:off x="4449763" y="5253038"/>
            <a:ext cx="4191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solidFill>
                  <a:srgbClr val="000066"/>
                </a:solidFill>
                <a:ea typeface="黑体" pitchFamily="2" charset="-122"/>
              </a:rPr>
              <a:t>——</a:t>
            </a:r>
            <a:r>
              <a:rPr lang="zh-CN" altLang="en-US" sz="2400" b="1">
                <a:solidFill>
                  <a:srgbClr val="000066"/>
                </a:solidFill>
                <a:ea typeface="黑体" pitchFamily="2" charset="-122"/>
              </a:rPr>
              <a:t>柏拉图</a:t>
            </a:r>
            <a:r>
              <a:rPr lang="en-US" altLang="zh-CN" sz="2400" b="1">
                <a:solidFill>
                  <a:srgbClr val="000066"/>
                </a:solidFill>
                <a:ea typeface="黑体" pitchFamily="2" charset="-122"/>
              </a:rPr>
              <a:t>《</a:t>
            </a:r>
            <a:r>
              <a:rPr lang="zh-CN" altLang="en-US" sz="2400" b="1">
                <a:solidFill>
                  <a:srgbClr val="000066"/>
                </a:solidFill>
                <a:ea typeface="黑体" pitchFamily="2" charset="-122"/>
              </a:rPr>
              <a:t>乌提戴姆斯篇</a:t>
            </a:r>
            <a:r>
              <a:rPr lang="en-US" altLang="zh-CN" sz="2400" b="1">
                <a:solidFill>
                  <a:srgbClr val="000066"/>
                </a:solidFill>
                <a:ea typeface="黑体" pitchFamily="2" charset="-122"/>
              </a:rPr>
              <a:t>》</a:t>
            </a:r>
            <a:endParaRPr lang="en-US" altLang="zh-CN" sz="2400" b="1">
              <a:solidFill>
                <a:srgbClr val="000066"/>
              </a:solidFill>
              <a:ea typeface="黑体" pitchFamily="2" charset="-122"/>
            </a:endParaRPr>
          </a:p>
        </p:txBody>
      </p:sp>
      <p:sp>
        <p:nvSpPr>
          <p:cNvPr id="39939" name="Text Box 5"/>
          <p:cNvSpPr/>
          <p:nvPr/>
        </p:nvSpPr>
        <p:spPr>
          <a:xfrm>
            <a:off x="1655763" y="5837238"/>
            <a:ext cx="5832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三段论只能有两个前提，一个结论</a:t>
            </a:r>
            <a:endParaRPr lang="zh-CN" altLang="en-US" sz="2800" b="1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39940" name="文本框 103434"/>
          <p:cNvSpPr txBox="1"/>
          <p:nvPr/>
        </p:nvSpPr>
        <p:spPr>
          <a:xfrm>
            <a:off x="57150" y="655638"/>
            <a:ext cx="1071563" cy="366713"/>
          </a:xfrm>
          <a:prstGeom prst="rect">
            <a:avLst/>
          </a:prstGeom>
          <a:noFill/>
          <a:ln w="9525">
            <a:noFill/>
          </a:ln>
        </p:spPr>
        <p:txBody>
          <a:bodyPr l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希腊哲学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61" name="图片 105473" descr="timg?image&amp;quality=80&amp;size=b9999_10000&amp;sec=1525314834729&amp;di=62c826478dd590b3c19510ee3bb00f23&amp;imgtype=0&amp;src=http%3A%2F%2Fofoypuua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5200" y="1292225"/>
            <a:ext cx="2771775" cy="2878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2" name="Picture 21" descr="kongz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317625"/>
            <a:ext cx="2303463" cy="2879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3" name="Text Box 24"/>
          <p:cNvSpPr/>
          <p:nvPr/>
        </p:nvSpPr>
        <p:spPr>
          <a:xfrm>
            <a:off x="2195513" y="849313"/>
            <a:ext cx="5205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0000FF"/>
                </a:solidFill>
                <a:ea typeface="黑体" pitchFamily="2" charset="-122"/>
              </a:rPr>
              <a:t>孔子和亚里士多德的相似之处</a:t>
            </a:r>
            <a:endParaRPr lang="zh-CN" altLang="en-US" sz="2800" b="1">
              <a:solidFill>
                <a:srgbClr val="0000FF"/>
              </a:solidFill>
              <a:ea typeface="黑体" pitchFamily="2" charset="-122"/>
            </a:endParaRPr>
          </a:p>
        </p:txBody>
      </p:sp>
      <p:sp>
        <p:nvSpPr>
          <p:cNvPr id="40964" name="Text Box 25"/>
          <p:cNvSpPr/>
          <p:nvPr/>
        </p:nvSpPr>
        <p:spPr>
          <a:xfrm>
            <a:off x="2627313" y="1425575"/>
            <a:ext cx="25400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宋体" pitchFamily="2" charset="-122"/>
                <a:ea typeface="黑体" pitchFamily="2" charset="-122"/>
              </a:rPr>
              <a:t>①</a:t>
            </a:r>
            <a:r>
              <a:rPr lang="zh-CN" altLang="en-US" sz="2800" b="1">
                <a:latin typeface="宋体" pitchFamily="2" charset="-122"/>
                <a:ea typeface="黑体" pitchFamily="2" charset="-122"/>
              </a:rPr>
              <a:t>阶级立场：</a:t>
            </a:r>
            <a:endParaRPr lang="zh-CN" altLang="en-US" sz="2800" b="1">
              <a:latin typeface="宋体" panose="02010600030101010101" pitchFamily="2" charset="-122"/>
              <a:ea typeface="黑体" pitchFamily="2" charset="-122"/>
            </a:endParaRPr>
          </a:p>
        </p:txBody>
      </p:sp>
      <p:sp>
        <p:nvSpPr>
          <p:cNvPr id="40965" name="Text Box 26"/>
          <p:cNvSpPr/>
          <p:nvPr/>
        </p:nvSpPr>
        <p:spPr>
          <a:xfrm>
            <a:off x="2700338" y="2936875"/>
            <a:ext cx="25400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宋体" pitchFamily="2" charset="-122"/>
                <a:ea typeface="黑体" pitchFamily="2" charset="-122"/>
              </a:rPr>
              <a:t>②</a:t>
            </a:r>
            <a:r>
              <a:rPr lang="zh-CN" altLang="en-US" sz="2800" b="1">
                <a:latin typeface="宋体" pitchFamily="2" charset="-122"/>
                <a:ea typeface="黑体" pitchFamily="2" charset="-122"/>
              </a:rPr>
              <a:t>人生轨迹：</a:t>
            </a:r>
            <a:endParaRPr lang="zh-CN" altLang="en-US" sz="2800" b="1">
              <a:latin typeface="宋体" panose="02010600030101010101" pitchFamily="2" charset="-122"/>
              <a:ea typeface="黑体" pitchFamily="2" charset="-122"/>
            </a:endParaRPr>
          </a:p>
        </p:txBody>
      </p:sp>
      <p:sp>
        <p:nvSpPr>
          <p:cNvPr id="40966" name="Text Box 27"/>
          <p:cNvSpPr/>
          <p:nvPr/>
        </p:nvSpPr>
        <p:spPr>
          <a:xfrm>
            <a:off x="396875" y="4378325"/>
            <a:ext cx="25400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宋体" pitchFamily="2" charset="-122"/>
                <a:ea typeface="黑体" pitchFamily="2" charset="-122"/>
              </a:rPr>
              <a:t>③</a:t>
            </a:r>
            <a:r>
              <a:rPr lang="zh-CN" altLang="en-US" sz="2800" b="1">
                <a:latin typeface="宋体" pitchFamily="2" charset="-122"/>
                <a:ea typeface="黑体" pitchFamily="2" charset="-122"/>
              </a:rPr>
              <a:t>知识境界：</a:t>
            </a:r>
            <a:endParaRPr lang="zh-CN" altLang="en-US" sz="2800" b="1">
              <a:latin typeface="宋体" panose="02010600030101010101" pitchFamily="2" charset="-122"/>
              <a:ea typeface="黑体" pitchFamily="2" charset="-122"/>
            </a:endParaRPr>
          </a:p>
        </p:txBody>
      </p:sp>
      <p:sp>
        <p:nvSpPr>
          <p:cNvPr id="40967" name="Text Box 28"/>
          <p:cNvSpPr/>
          <p:nvPr/>
        </p:nvSpPr>
        <p:spPr>
          <a:xfrm>
            <a:off x="5200650" y="4367213"/>
            <a:ext cx="2540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宋体" pitchFamily="2" charset="-122"/>
                <a:ea typeface="黑体" pitchFamily="2" charset="-122"/>
              </a:rPr>
              <a:t>④</a:t>
            </a:r>
            <a:r>
              <a:rPr lang="zh-CN" altLang="en-US" sz="2800" b="1">
                <a:ea typeface="黑体" pitchFamily="2" charset="-122"/>
              </a:rPr>
              <a:t>理想抱负：</a:t>
            </a:r>
            <a:endParaRPr lang="zh-CN" altLang="en-US" sz="2800" b="1">
              <a:ea typeface="黑体" pitchFamily="2" charset="-122"/>
            </a:endParaRPr>
          </a:p>
        </p:txBody>
      </p:sp>
      <p:sp>
        <p:nvSpPr>
          <p:cNvPr id="40968" name="Text Box 29"/>
          <p:cNvSpPr/>
          <p:nvPr/>
        </p:nvSpPr>
        <p:spPr>
          <a:xfrm>
            <a:off x="396875" y="5602288"/>
            <a:ext cx="2540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宋体" pitchFamily="2" charset="-122"/>
                <a:ea typeface="黑体" pitchFamily="2" charset="-122"/>
              </a:rPr>
              <a:t>⑤</a:t>
            </a:r>
            <a:r>
              <a:rPr lang="zh-CN" altLang="en-US" sz="2800" b="1">
                <a:ea typeface="黑体" pitchFamily="2" charset="-122"/>
              </a:rPr>
              <a:t>思想教育：</a:t>
            </a:r>
            <a:endParaRPr lang="zh-CN" altLang="en-US" sz="2800" b="1">
              <a:ea typeface="黑体" pitchFamily="2" charset="-122"/>
            </a:endParaRPr>
          </a:p>
        </p:txBody>
      </p:sp>
      <p:sp>
        <p:nvSpPr>
          <p:cNvPr id="40969" name="Text Box 30"/>
          <p:cNvSpPr/>
          <p:nvPr/>
        </p:nvSpPr>
        <p:spPr>
          <a:xfrm>
            <a:off x="5149850" y="5602288"/>
            <a:ext cx="2540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宋体" pitchFamily="2" charset="-122"/>
                <a:ea typeface="黑体" pitchFamily="2" charset="-122"/>
              </a:rPr>
              <a:t>⑥</a:t>
            </a:r>
            <a:r>
              <a:rPr lang="zh-CN" altLang="en-US" sz="2800" b="1">
                <a:ea typeface="黑体" pitchFamily="2" charset="-122"/>
              </a:rPr>
              <a:t>历史影响：</a:t>
            </a:r>
            <a:endParaRPr lang="zh-CN" altLang="en-US" sz="2800" b="1">
              <a:ea typeface="黑体" pitchFamily="2" charset="-122"/>
            </a:endParaRPr>
          </a:p>
        </p:txBody>
      </p:sp>
      <p:sp>
        <p:nvSpPr>
          <p:cNvPr id="40970" name="Text Box 32"/>
          <p:cNvSpPr/>
          <p:nvPr/>
        </p:nvSpPr>
        <p:spPr>
          <a:xfrm>
            <a:off x="2700338" y="2144713"/>
            <a:ext cx="367188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代表奴隶主阶级利益</a:t>
            </a:r>
            <a:endParaRPr lang="zh-CN" altLang="en-US" sz="2800" b="1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40971" name="Text Box 33"/>
          <p:cNvSpPr/>
          <p:nvPr/>
        </p:nvSpPr>
        <p:spPr>
          <a:xfrm>
            <a:off x="2771775" y="3657600"/>
            <a:ext cx="36004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游历各地，坎坷波折</a:t>
            </a:r>
            <a:endParaRPr lang="zh-CN" altLang="en-US" sz="2800" b="1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40972" name="Text Box 34"/>
          <p:cNvSpPr/>
          <p:nvPr/>
        </p:nvSpPr>
        <p:spPr>
          <a:xfrm>
            <a:off x="468313" y="4954588"/>
            <a:ext cx="37433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博览群书，学识渊博</a:t>
            </a:r>
            <a:endParaRPr lang="zh-CN" altLang="en-US" sz="2800" b="1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40973" name="Text Box 35"/>
          <p:cNvSpPr/>
          <p:nvPr/>
        </p:nvSpPr>
        <p:spPr>
          <a:xfrm>
            <a:off x="5200650" y="4900613"/>
            <a:ext cx="376396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追求理想，坚持不懈</a:t>
            </a:r>
            <a:endParaRPr lang="zh-CN" altLang="en-US" sz="2800" b="1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40974" name="Text Box 36"/>
          <p:cNvSpPr/>
          <p:nvPr/>
        </p:nvSpPr>
        <p:spPr>
          <a:xfrm>
            <a:off x="541338" y="6178550"/>
            <a:ext cx="3814762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中庸之道，教书育人</a:t>
            </a:r>
            <a:endParaRPr lang="zh-CN" altLang="en-US" sz="2800" b="1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40975" name="Text Box 37"/>
          <p:cNvSpPr/>
          <p:nvPr/>
        </p:nvSpPr>
        <p:spPr>
          <a:xfrm>
            <a:off x="5221288" y="6178550"/>
            <a:ext cx="37433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影响深远，惠及后世</a:t>
            </a:r>
            <a:endParaRPr lang="zh-CN" altLang="en-US" sz="2800" b="1">
              <a:solidFill>
                <a:srgbClr val="FF0000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 fill="hold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 fill="hold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 fill="hold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 fill="hold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 fill="hold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 fill="hold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 fill="hold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  <p:bldP spid="40966" grpId="0"/>
      <p:bldP spid="40967" grpId="0"/>
      <p:bldP spid="40968" grpId="0"/>
      <p:bldP spid="40969" grpId="0"/>
      <p:bldP spid="40970" grpId="0"/>
      <p:bldP spid="40971" grpId="0"/>
      <p:bldP spid="40972" grpId="0"/>
      <p:bldP spid="40973" grpId="0"/>
      <p:bldP spid="40974" grpId="0"/>
      <p:bldP spid="409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Text Box 3"/>
          <p:cNvSpPr/>
          <p:nvPr/>
        </p:nvSpPr>
        <p:spPr>
          <a:xfrm>
            <a:off x="331788" y="4284663"/>
            <a:ext cx="8626475" cy="1230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95000"/>
              </a:lnSpc>
              <a:buFont typeface="Arial" pitchFamily="34" charset="0"/>
            </a:pPr>
            <a:r>
              <a:rPr lang="en-US" altLang="zh-CN" sz="26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rPr>
              <a:t>   </a:t>
            </a:r>
            <a:r>
              <a:rPr lang="zh-CN" altLang="en-US" sz="26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rPr>
              <a:t>公元前</a:t>
            </a:r>
            <a:r>
              <a:rPr lang="en-US" altLang="zh-CN" sz="26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rPr>
              <a:t>450</a:t>
            </a:r>
            <a:r>
              <a:rPr lang="zh-CN" altLang="en-US" sz="26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rPr>
              <a:t>年，罗马颁布了第一部成文法典，因其刻在十二块铜板上，被称之为</a:t>
            </a:r>
            <a:r>
              <a:rPr lang="en-US" altLang="zh-CN" sz="26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6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rPr>
              <a:t>十二铜表法</a:t>
            </a:r>
            <a:r>
              <a:rPr lang="en-US" altLang="zh-CN" sz="26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6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rPr>
              <a:t>。它主要的法律精神在于保护私有财产和奴隶主阶级的利益。</a:t>
            </a:r>
            <a:endParaRPr lang="zh-CN" altLang="en-US" sz="26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sp>
        <p:nvSpPr>
          <p:cNvPr id="41986" name="矩形 2"/>
          <p:cNvSpPr/>
          <p:nvPr/>
        </p:nvSpPr>
        <p:spPr>
          <a:xfrm>
            <a:off x="2873375" y="1152525"/>
            <a:ext cx="2938463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3600" b="1">
                <a:latin typeface="黑体" panose="02010609060101010101" pitchFamily="2" charset="-122"/>
                <a:ea typeface="黑体" pitchFamily="2" charset="-122"/>
              </a:rPr>
              <a:t>古罗马的法学</a:t>
            </a:r>
            <a:endParaRPr lang="zh-CN" altLang="en-US" sz="3600" b="1">
              <a:latin typeface="黑体" panose="02010609060101010101" pitchFamily="2" charset="-122"/>
              <a:ea typeface="黑体" pitchFamily="2" charset="-122"/>
            </a:endParaRPr>
          </a:p>
        </p:txBody>
      </p:sp>
      <p:pic>
        <p:nvPicPr>
          <p:cNvPr id="41987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538" y="1998663"/>
            <a:ext cx="2070100" cy="19542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文本框 118786"/>
          <p:cNvSpPr/>
          <p:nvPr/>
        </p:nvSpPr>
        <p:spPr>
          <a:xfrm>
            <a:off x="1493838" y="1106488"/>
            <a:ext cx="42132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400" b="1">
              <a:ea typeface="楷体_GB2312" pitchFamily="49" charset="-122"/>
            </a:endParaRPr>
          </a:p>
        </p:txBody>
      </p:sp>
      <p:sp>
        <p:nvSpPr>
          <p:cNvPr id="43010" name="圆角矩形 15"/>
          <p:cNvSpPr/>
          <p:nvPr/>
        </p:nvSpPr>
        <p:spPr>
          <a:xfrm>
            <a:off x="989013" y="2079625"/>
            <a:ext cx="2643188" cy="650875"/>
          </a:xfrm>
          <a:prstGeom prst="roundRect">
            <a:avLst/>
          </a:prstGeom>
          <a:solidFill>
            <a:schemeClr val="accent1">
              <a:alpha val="32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7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《</a:t>
            </a:r>
            <a:r>
              <a:rPr lang="zh-CN" altLang="en-US" sz="27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十二铜表法</a:t>
            </a:r>
            <a:r>
              <a:rPr lang="en-US" altLang="zh-CN" sz="27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》</a:t>
            </a:r>
            <a:endParaRPr lang="en-US" altLang="zh-CN" sz="27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sp>
        <p:nvSpPr>
          <p:cNvPr id="43011" name="圆角矩形 17"/>
          <p:cNvSpPr/>
          <p:nvPr/>
        </p:nvSpPr>
        <p:spPr>
          <a:xfrm>
            <a:off x="925513" y="3146425"/>
            <a:ext cx="2770188" cy="1208088"/>
          </a:xfrm>
          <a:prstGeom prst="roundRect">
            <a:avLst/>
          </a:prstGeom>
          <a:solidFill>
            <a:schemeClr val="accent1">
              <a:alpha val="32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7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万民法、经济法、其他法学概念</a:t>
            </a:r>
            <a:endParaRPr lang="zh-CN" altLang="en-US" sz="27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sp>
        <p:nvSpPr>
          <p:cNvPr id="43012" name="圆角矩形 26"/>
          <p:cNvSpPr/>
          <p:nvPr/>
        </p:nvSpPr>
        <p:spPr>
          <a:xfrm>
            <a:off x="4929188" y="2913063"/>
            <a:ext cx="3779837" cy="712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BFB11"/>
              </a:gs>
              <a:gs pos="100000">
                <a:srgbClr val="838309"/>
              </a:gs>
            </a:gsLst>
            <a:lin ang="5400000"/>
          </a:gradFill>
          <a:ln w="6350">
            <a:solidFill>
              <a:srgbClr val="FFFFFF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0000"/>
              </a:lnSpc>
            </a:pPr>
            <a:r>
              <a:rPr lang="zh-CN" altLang="en-US" sz="3000" b="1">
                <a:solidFill>
                  <a:srgbClr val="2E16E8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完整的罗马法学系统</a:t>
            </a:r>
            <a:endParaRPr lang="zh-CN" altLang="en-US" sz="30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sp>
        <p:nvSpPr>
          <p:cNvPr id="43013" name="右大括号 32"/>
          <p:cNvSpPr/>
          <p:nvPr/>
        </p:nvSpPr>
        <p:spPr>
          <a:xfrm>
            <a:off x="3862388" y="2433638"/>
            <a:ext cx="574675" cy="1606550"/>
          </a:xfrm>
          <a:prstGeom prst="rightBrace">
            <a:avLst>
              <a:gd name="adj1" fmla="val 8322"/>
              <a:gd name="adj2" fmla="val 50000"/>
            </a:avLst>
          </a:prstGeom>
          <a:noFill/>
          <a:ln w="76200">
            <a:solidFill>
              <a:srgbClr val="FF0000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700" b="1">
              <a:solidFill>
                <a:srgbClr val="2E16E8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43014" name="Picture 6" descr="mouses"/>
          <p:cNvPicPr>
            <a:picLocks noChangeAspect="1"/>
          </p:cNvPicPr>
          <p:nvPr/>
        </p:nvPicPr>
        <p:blipFill>
          <a:blip r:embed="rId3"/>
          <a:srcRect l="2344" r="1758" b="9091"/>
          <a:stretch>
            <a:fillRect/>
          </a:stretch>
        </p:blipFill>
        <p:spPr>
          <a:xfrm>
            <a:off x="1747838" y="4729163"/>
            <a:ext cx="6019800" cy="110331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43015" name="组合 5"/>
          <p:cNvGrpSpPr/>
          <p:nvPr/>
        </p:nvGrpSpPr>
        <p:grpSpPr>
          <a:xfrm>
            <a:off x="101600" y="1131888"/>
            <a:ext cx="2838450" cy="541337"/>
            <a:chOff x="2718981" y="2108198"/>
            <a:chExt cx="4742089" cy="831413"/>
          </a:xfrm>
        </p:grpSpPr>
        <p:sp>
          <p:nvSpPr>
            <p:cNvPr id="43016" name="MH_SubTitle_1"/>
            <p:cNvSpPr/>
            <p:nvPr>
              <p:custDataLst>
                <p:tags r:id="rId4"/>
              </p:custDataLst>
            </p:nvPr>
          </p:nvSpPr>
          <p:spPr>
            <a:xfrm>
              <a:off x="3429764" y="2115512"/>
              <a:ext cx="4031306" cy="82409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015476" y="0"/>
                </a:cxn>
                <a:cxn ang="0">
                  <a:pos x="3662648" y="0"/>
                </a:cxn>
                <a:cxn ang="0">
                  <a:pos x="4031306" y="412049"/>
                </a:cxn>
                <a:cxn ang="0">
                  <a:pos x="3662648" y="824097"/>
                </a:cxn>
                <a:cxn ang="0">
                  <a:pos x="3532740" y="824097"/>
                </a:cxn>
                <a:cxn ang="0">
                  <a:pos x="3532740" y="824099"/>
                </a:cxn>
                <a:cxn ang="0">
                  <a:pos x="651" y="824099"/>
                </a:cxn>
                <a:cxn ang="0">
                  <a:pos x="0" y="823751"/>
                </a:cxn>
                <a:cxn ang="0">
                  <a:pos x="103987" y="811068"/>
                </a:cxn>
                <a:cxn ang="0">
                  <a:pos x="516535" y="311934"/>
                </a:cxn>
                <a:cxn ang="0">
                  <a:pos x="543556" y="193895"/>
                </a:cxn>
                <a:cxn ang="0">
                  <a:pos x="864362" y="1"/>
                </a:cxn>
                <a:cxn ang="0">
                  <a:pos x="1015611" y="485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close/>
                </a:path>
              </a:pathLst>
            </a:custGeom>
            <a:solidFill>
              <a:srgbClr val="00B050"/>
            </a:solidFill>
            <a:ln w="12700">
              <a:noFill/>
              <a:miter lim="800000"/>
            </a:ln>
          </p:spPr>
          <p:txBody>
            <a:bodyPr lIns="14400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>
                  <a:solidFill>
                    <a:srgbClr val="FFFFFF"/>
                  </a:solidFill>
                  <a:latin typeface="黑体" panose="02010609060101010101" pitchFamily="2" charset="-122"/>
                  <a:ea typeface="黑体" pitchFamily="2" charset="-122"/>
                  <a:sym typeface="宋体" panose="02010600030101010101" pitchFamily="2" charset="-122"/>
                </a:rPr>
                <a:t>哲学和法学</a:t>
              </a:r>
              <a:endParaRPr lang="zh-CN" altLang="en-US" sz="2800" b="1">
                <a:solidFill>
                  <a:srgbClr val="FFFFFF"/>
                </a:solidFill>
                <a:latin typeface="黑体" panose="02010609060101010101" pitchFamily="2" charset="-122"/>
                <a:ea typeface="黑体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17" name="MH_Other_1"/>
            <p:cNvSpPr/>
            <p:nvPr>
              <p:custDataLst>
                <p:tags r:id="rId5"/>
              </p:custDataLst>
            </p:nvPr>
          </p:nvSpPr>
          <p:spPr>
            <a:xfrm>
              <a:off x="2718981" y="2108198"/>
              <a:ext cx="938870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200" b="1" strike="noStrike" noProof="1">
                  <a:solidFill>
                    <a:srgbClr val="FFFFFF"/>
                  </a:solidFill>
                  <a:sym typeface="+mn-ea"/>
                </a:rPr>
                <a:t>4</a:t>
              </a:r>
              <a:endParaRPr lang="en-US" altLang="zh-CN" sz="3200" b="1" strike="noStrike" noProof="1">
                <a:solidFill>
                  <a:srgbClr val="FFFFFF"/>
                </a:solidFill>
                <a:sym typeface="+mn-ea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 fill="hold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 fill="hold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/>
      <p:bldP spid="43012" grpId="0"/>
      <p:bldP spid="430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Rectangle 6"/>
          <p:cNvSpPr/>
          <p:nvPr/>
        </p:nvSpPr>
        <p:spPr>
          <a:xfrm>
            <a:off x="5324475" y="2212975"/>
            <a:ext cx="12509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君主制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45058" name="Rectangle 7"/>
          <p:cNvSpPr/>
          <p:nvPr/>
        </p:nvSpPr>
        <p:spPr>
          <a:xfrm>
            <a:off x="5324475" y="2784475"/>
            <a:ext cx="12509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共和制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45059" name="Rectangle 16"/>
          <p:cNvSpPr/>
          <p:nvPr/>
        </p:nvSpPr>
        <p:spPr>
          <a:xfrm>
            <a:off x="5540375" y="5114925"/>
            <a:ext cx="8953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帝国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45060" name="Rectangle 18"/>
          <p:cNvSpPr/>
          <p:nvPr/>
        </p:nvSpPr>
        <p:spPr>
          <a:xfrm>
            <a:off x="5395913" y="5738813"/>
            <a:ext cx="237648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Font typeface="Arial" pitchFamily="34" charset="0"/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东罗马帝国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cxnSp>
        <p:nvCxnSpPr>
          <p:cNvPr id="45061" name="Line 19"/>
          <p:cNvCxnSpPr/>
          <p:nvPr/>
        </p:nvCxnSpPr>
        <p:spPr>
          <a:xfrm>
            <a:off x="863600" y="1990725"/>
            <a:ext cx="23813" cy="42751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stealth" w="lg" len="lg"/>
          </a:ln>
        </p:spPr>
      </p:cxnSp>
      <p:sp>
        <p:nvSpPr>
          <p:cNvPr id="45062" name="Text Box 20"/>
          <p:cNvSpPr/>
          <p:nvPr/>
        </p:nvSpPr>
        <p:spPr>
          <a:xfrm>
            <a:off x="142875" y="2066925"/>
            <a:ext cx="611188" cy="39354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不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断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发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展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　走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向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成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熟</a:t>
            </a:r>
            <a:endParaRPr lang="zh-CN" altLang="en-US" sz="2800" b="1">
              <a:solidFill>
                <a:srgbClr val="A50021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5063" name="Text Box 21"/>
          <p:cNvSpPr/>
          <p:nvPr/>
        </p:nvSpPr>
        <p:spPr>
          <a:xfrm>
            <a:off x="4645025" y="1990725"/>
            <a:ext cx="611188" cy="4318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dist">
              <a:lnSpc>
                <a:spcPct val="90000"/>
              </a:lnSpc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阶段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 algn="dist">
              <a:lnSpc>
                <a:spcPct val="90000"/>
              </a:lnSpc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性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 algn="dist">
              <a:lnSpc>
                <a:spcPct val="90000"/>
              </a:lnSpc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　　连续性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 algn="dist">
              <a:lnSpc>
                <a:spcPct val="90000"/>
              </a:lnSpc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　统一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 algn="dist">
              <a:lnSpc>
                <a:spcPct val="90000"/>
              </a:lnSpc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性</a:t>
            </a:r>
            <a:endParaRPr lang="zh-CN" altLang="en-US" sz="2800" b="1">
              <a:solidFill>
                <a:srgbClr val="A50021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cxnSp>
        <p:nvCxnSpPr>
          <p:cNvPr id="45064" name="Line 22"/>
          <p:cNvCxnSpPr/>
          <p:nvPr/>
        </p:nvCxnSpPr>
        <p:spPr>
          <a:xfrm>
            <a:off x="7604125" y="1914525"/>
            <a:ext cx="17463" cy="434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stealth" w="lg" len="lg"/>
          </a:ln>
        </p:spPr>
      </p:cxnSp>
      <p:sp>
        <p:nvSpPr>
          <p:cNvPr id="45065" name="Text Box 23"/>
          <p:cNvSpPr/>
          <p:nvPr/>
        </p:nvSpPr>
        <p:spPr>
          <a:xfrm>
            <a:off x="7848600" y="1990725"/>
            <a:ext cx="611188" cy="39354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国家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发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展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　疆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域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扩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2" charset="-122"/>
            </a:endParaRPr>
          </a:p>
          <a:p>
            <a:pPr lvl="0">
              <a:buFont typeface="Arial" pitchFamily="34" charset="0"/>
            </a:pP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2" charset="-122"/>
              </a:rPr>
              <a:t>大</a:t>
            </a:r>
            <a:endParaRPr lang="zh-CN" altLang="en-US" sz="2800" b="1">
              <a:solidFill>
                <a:srgbClr val="A50021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5066" name="Text Box 30"/>
          <p:cNvSpPr/>
          <p:nvPr/>
        </p:nvSpPr>
        <p:spPr>
          <a:xfrm>
            <a:off x="466725" y="1130300"/>
            <a:ext cx="3960813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Font typeface="Arial" pitchFamily="34" charset="0"/>
            </a:pP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罗马法的形成过程</a:t>
            </a:r>
            <a:endParaRPr lang="zh-CN" altLang="en-US" sz="3600" b="1">
              <a:solidFill>
                <a:srgbClr val="00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5067" name="Text Box 31"/>
          <p:cNvSpPr/>
          <p:nvPr/>
        </p:nvSpPr>
        <p:spPr>
          <a:xfrm>
            <a:off x="4356100" y="1130300"/>
            <a:ext cx="4392613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Font typeface="Arial" pitchFamily="34" charset="0"/>
            </a:pP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罗马国家的发展过程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5068" name="Text Box 2"/>
          <p:cNvSpPr/>
          <p:nvPr/>
        </p:nvSpPr>
        <p:spPr>
          <a:xfrm>
            <a:off x="1158875" y="2368550"/>
            <a:ext cx="1922463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Font typeface="Arial" pitchFamily="34" charset="0"/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习惯法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5069" name="Text Box 3"/>
          <p:cNvSpPr/>
          <p:nvPr/>
        </p:nvSpPr>
        <p:spPr>
          <a:xfrm>
            <a:off x="1158875" y="3446463"/>
            <a:ext cx="3197225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成文法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《</a:t>
            </a:r>
            <a:r>
              <a:rPr lang="zh-CN" altLang="en-US" sz="20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十二铜表法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》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5070" name="Text Box 4"/>
          <p:cNvSpPr/>
          <p:nvPr/>
        </p:nvSpPr>
        <p:spPr>
          <a:xfrm>
            <a:off x="1187450" y="4348163"/>
            <a:ext cx="1408113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公民法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5071" name="Text Box 5"/>
          <p:cNvSpPr/>
          <p:nvPr/>
        </p:nvSpPr>
        <p:spPr>
          <a:xfrm>
            <a:off x="1198563" y="5602288"/>
            <a:ext cx="2941637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万民法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《</a:t>
            </a:r>
            <a:r>
              <a:rPr lang="zh-CN" altLang="en-US" sz="20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民法大全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》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cxnSp>
        <p:nvCxnSpPr>
          <p:cNvPr id="45072" name="Line 7"/>
          <p:cNvCxnSpPr/>
          <p:nvPr/>
        </p:nvCxnSpPr>
        <p:spPr>
          <a:xfrm flipH="1">
            <a:off x="1735138" y="2914650"/>
            <a:ext cx="0" cy="531813"/>
          </a:xfrm>
          <a:prstGeom prst="line">
            <a:avLst/>
          </a:prstGeom>
          <a:noFill/>
          <a:ln>
            <a:solidFill>
              <a:schemeClr val="tx1"/>
            </a:solidFill>
            <a:round/>
            <a:tailEnd type="triangle"/>
          </a:ln>
        </p:spPr>
      </p:cxnSp>
      <p:cxnSp>
        <p:nvCxnSpPr>
          <p:cNvPr id="45073" name="Line 8"/>
          <p:cNvCxnSpPr/>
          <p:nvPr/>
        </p:nvCxnSpPr>
        <p:spPr>
          <a:xfrm flipH="1">
            <a:off x="1735138" y="4030663"/>
            <a:ext cx="0" cy="242887"/>
          </a:xfrm>
          <a:prstGeom prst="line">
            <a:avLst/>
          </a:prstGeom>
          <a:noFill/>
          <a:ln>
            <a:solidFill>
              <a:schemeClr val="tx1"/>
            </a:solidFill>
            <a:round/>
            <a:tailEnd type="triangle"/>
          </a:ln>
        </p:spPr>
      </p:cxnSp>
      <p:cxnSp>
        <p:nvCxnSpPr>
          <p:cNvPr id="45074" name="Line 9"/>
          <p:cNvCxnSpPr/>
          <p:nvPr/>
        </p:nvCxnSpPr>
        <p:spPr>
          <a:xfrm flipH="1">
            <a:off x="1778000" y="4927600"/>
            <a:ext cx="0" cy="674688"/>
          </a:xfrm>
          <a:prstGeom prst="line">
            <a:avLst/>
          </a:prstGeom>
          <a:noFill/>
          <a:ln>
            <a:solidFill>
              <a:schemeClr val="tx1"/>
            </a:solidFill>
            <a:round/>
            <a:tailEnd type="triangle"/>
          </a:ln>
        </p:spPr>
      </p:cxnSp>
      <p:cxnSp>
        <p:nvCxnSpPr>
          <p:cNvPr id="45075" name="Line 11"/>
          <p:cNvCxnSpPr/>
          <p:nvPr/>
        </p:nvCxnSpPr>
        <p:spPr>
          <a:xfrm>
            <a:off x="1749425" y="3160713"/>
            <a:ext cx="514350" cy="0"/>
          </a:xfrm>
          <a:prstGeom prst="line">
            <a:avLst/>
          </a:prstGeom>
          <a:noFill/>
          <a:ln>
            <a:solidFill>
              <a:schemeClr val="tx1"/>
            </a:solidFill>
            <a:round/>
          </a:ln>
        </p:spPr>
      </p:cxnSp>
      <p:sp>
        <p:nvSpPr>
          <p:cNvPr id="45076" name="Text Box 12"/>
          <p:cNvSpPr txBox="1"/>
          <p:nvPr/>
        </p:nvSpPr>
        <p:spPr>
          <a:xfrm>
            <a:off x="2254250" y="2965450"/>
            <a:ext cx="2470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平民反对贵族的斗争</a:t>
            </a:r>
            <a:endParaRPr lang="zh-CN" altLang="en-US" sz="200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  <p:cxnSp>
        <p:nvCxnSpPr>
          <p:cNvPr id="45077" name="Line 15"/>
          <p:cNvCxnSpPr/>
          <p:nvPr/>
        </p:nvCxnSpPr>
        <p:spPr>
          <a:xfrm>
            <a:off x="1752600" y="5343525"/>
            <a:ext cx="495300" cy="0"/>
          </a:xfrm>
          <a:prstGeom prst="line">
            <a:avLst/>
          </a:prstGeom>
          <a:noFill/>
          <a:ln>
            <a:solidFill>
              <a:schemeClr val="tx1"/>
            </a:solidFill>
            <a:round/>
          </a:ln>
        </p:spPr>
      </p:cxnSp>
      <p:sp>
        <p:nvSpPr>
          <p:cNvPr id="45078" name="Text Box 16"/>
          <p:cNvSpPr txBox="1"/>
          <p:nvPr/>
        </p:nvSpPr>
        <p:spPr>
          <a:xfrm>
            <a:off x="2225675" y="5114925"/>
            <a:ext cx="2470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对外扩张的必然结果</a:t>
            </a:r>
            <a:endParaRPr lang="zh-CN" altLang="en-US" sz="200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5079" name="文本框 111645"/>
          <p:cNvSpPr txBox="1"/>
          <p:nvPr/>
        </p:nvSpPr>
        <p:spPr>
          <a:xfrm>
            <a:off x="66675" y="655638"/>
            <a:ext cx="1071563" cy="366713"/>
          </a:xfrm>
          <a:prstGeom prst="rect">
            <a:avLst/>
          </a:prstGeom>
          <a:noFill/>
          <a:ln w="9525">
            <a:noFill/>
          </a:ln>
        </p:spPr>
        <p:txBody>
          <a:bodyPr l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罗马法学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AutoShape 2"/>
          <p:cNvSpPr/>
          <p:nvPr/>
        </p:nvSpPr>
        <p:spPr>
          <a:xfrm>
            <a:off x="250825" y="1052513"/>
            <a:ext cx="8705850" cy="1076325"/>
          </a:xfrm>
          <a:prstGeom prst="flowChartAlternateProcess">
            <a:avLst/>
          </a:prstGeom>
          <a:solidFill>
            <a:srgbClr val="008000"/>
          </a:solidFill>
          <a:ln w="12700">
            <a:solidFill>
              <a:schemeClr val="bg1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材料一：法国是接受罗马法最早的国家之一。</a:t>
            </a:r>
            <a:r>
              <a:rPr lang="en-US" altLang="zh-CN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1804</a:t>
            </a:r>
            <a:r>
              <a:rPr lang="zh-CN" altLang="en-US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年</a:t>
            </a:r>
            <a:r>
              <a:rPr lang="en-US" altLang="zh-CN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《</a:t>
            </a:r>
            <a:r>
              <a:rPr lang="zh-CN" altLang="en-US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法国民法典</a:t>
            </a:r>
            <a:r>
              <a:rPr lang="en-US" altLang="zh-CN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》</a:t>
            </a:r>
            <a:r>
              <a:rPr lang="zh-CN" altLang="en-US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接受了罗马法学关于人和物划分的体系，沿袭了罗马法学。这部法典经过修改，至今认为法兰西共和国民法典。而且成为其他许多欧洲国家制定法典的基础。</a:t>
            </a:r>
            <a:endParaRPr lang="zh-CN" altLang="en-US" sz="1900" b="1">
              <a:solidFill>
                <a:schemeClr val="bg1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6082" name="AutoShap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0825" y="2457450"/>
            <a:ext cx="8640763" cy="107473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  <a:round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材料二：德国历届皇帝都宣布罗马法的效力遍及全国，视罗马法为其帝国法。德国大学普遍设置罗马法教程，广输人才学习罗马法。精通罗马法的人才在具体的行政机构中任职。罗马法在德国司法中得以确认。</a:t>
            </a:r>
            <a:endParaRPr lang="zh-CN" altLang="en-US" sz="1900" b="1">
              <a:solidFill>
                <a:schemeClr val="bg1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6083" name="AutoShape 3"/>
          <p:cNvSpPr>
            <a:spLocks noChangeArrowheads="1"/>
          </p:cNvSpPr>
          <p:nvPr/>
        </p:nvSpPr>
        <p:spPr bwMode="auto">
          <a:xfrm>
            <a:off x="250825" y="3860800"/>
            <a:ext cx="8616950" cy="782638"/>
          </a:xfrm>
          <a:prstGeom prst="roundRect">
            <a:avLst>
              <a:gd name="adj" fmla="val 16667"/>
            </a:avLst>
          </a:prstGeom>
          <a:solidFill>
            <a:srgbClr val="663300"/>
          </a:solidFill>
          <a:ln w="12700">
            <a:solidFill>
              <a:schemeClr val="bg1"/>
            </a:solidFill>
            <a:round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05000"/>
              </a:lnSpc>
            </a:pPr>
            <a:r>
              <a:rPr lang="zh-CN" altLang="en-US" sz="1905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材料三：西班牙王室聘请罗马法学家在王室参事府和王室法院任职，学者赴意大利和法国学习罗马法。</a:t>
            </a:r>
            <a:endParaRPr lang="zh-CN" altLang="en-US" sz="1900" b="1">
              <a:solidFill>
                <a:schemeClr val="bg1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6084" name="Text Box 5"/>
          <p:cNvSpPr txBox="1">
            <a:spLocks noChangeArrowheads="1"/>
          </p:cNvSpPr>
          <p:nvPr/>
        </p:nvSpPr>
        <p:spPr bwMode="auto">
          <a:xfrm>
            <a:off x="684213" y="4670425"/>
            <a:ext cx="6537325" cy="4333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FF0000"/>
                </a:solidFill>
                <a:latin typeface="宋体" pitchFamily="2" charset="-122"/>
              </a:rPr>
              <a:t>以上材料共同说明了什么？</a:t>
            </a:r>
            <a:endParaRPr lang="zh-CN" altLang="en-US" sz="22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6085" name="Text Box 6"/>
          <p:cNvSpPr txBox="1">
            <a:spLocks noChangeArrowheads="1"/>
          </p:cNvSpPr>
          <p:nvPr/>
        </p:nvSpPr>
        <p:spPr bwMode="auto">
          <a:xfrm>
            <a:off x="684213" y="5103813"/>
            <a:ext cx="7848600" cy="773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en-US" altLang="zh-CN" sz="2220" b="1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en-US" sz="2220" b="1">
                <a:solidFill>
                  <a:srgbClr val="0000FF"/>
                </a:solidFill>
                <a:latin typeface="宋体" pitchFamily="2" charset="-122"/>
              </a:rPr>
              <a:t>罗马法影响广泛而深远的古代法律体系，成为近代很多西方国家法律的基础。</a:t>
            </a:r>
            <a:endParaRPr lang="zh-CN" altLang="en-US" sz="1900" b="1">
              <a:latin typeface="宋体" panose="02010600030101010101" pitchFamily="2" charset="-122"/>
            </a:endParaRPr>
          </a:p>
        </p:txBody>
      </p:sp>
      <p:sp>
        <p:nvSpPr>
          <p:cNvPr id="46086" name="矩形 6"/>
          <p:cNvSpPr/>
          <p:nvPr/>
        </p:nvSpPr>
        <p:spPr>
          <a:xfrm>
            <a:off x="250825" y="292100"/>
            <a:ext cx="6638925" cy="590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  <a:buFont typeface="Arial" pitchFamily="34" charset="0"/>
            </a:pPr>
            <a:r>
              <a:rPr lang="zh-CN" altLang="en-US" sz="27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rPr>
              <a:t>阅读下列材料，思考罗马法对世界的影响。</a:t>
            </a:r>
            <a:endParaRPr lang="zh-CN" altLang="en-US" sz="2700" b="1">
              <a:solidFill>
                <a:srgbClr val="2E16E8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7105" name="Picture 2" descr="www_epicbook_com_lowofrom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085850"/>
            <a:ext cx="3254375" cy="2097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3851275" y="1357313"/>
            <a:ext cx="5032375" cy="1193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175" b="1">
                <a:latin typeface="宋体" pitchFamily="2" charset="-122"/>
              </a:rPr>
              <a:t>“</a:t>
            </a:r>
            <a:r>
              <a:rPr lang="zh-CN" altLang="en-US" sz="3175" b="1">
                <a:latin typeface="宋体" pitchFamily="2" charset="-122"/>
              </a:rPr>
              <a:t>宁可让罪犯逃脱惩罚，也不可枉屈一人</a:t>
            </a:r>
            <a:r>
              <a:rPr lang="zh-CN" altLang="en-US" sz="795" b="1">
                <a:latin typeface="宋体" pitchFamily="2" charset="-122"/>
              </a:rPr>
              <a:t>”</a:t>
            </a:r>
            <a:br>
              <a:rPr lang="zh-CN" altLang="en-US" sz="3100">
                <a:solidFill>
                  <a:srgbClr val="669900"/>
                </a:solidFill>
                <a:latin typeface="宋体" pitchFamily="2" charset="-122"/>
              </a:rPr>
            </a:br>
            <a:r>
              <a:rPr lang="zh-CN" altLang="en-US" sz="700">
                <a:solidFill>
                  <a:srgbClr val="669900"/>
                </a:solidFill>
                <a:latin typeface="宋体" pitchFamily="2" charset="-122"/>
              </a:rPr>
              <a:t>         </a:t>
            </a:r>
            <a:endParaRPr lang="zh-CN" altLang="en-US" sz="1900">
              <a:solidFill>
                <a:srgbClr val="669900"/>
              </a:solidFill>
              <a:latin typeface="宋体" panose="02010600030101010101" pitchFamily="2" charset="-122"/>
            </a:endParaRPr>
          </a:p>
        </p:txBody>
      </p:sp>
      <p:sp>
        <p:nvSpPr>
          <p:cNvPr id="47107" name="Text Box 5"/>
          <p:cNvSpPr txBox="1">
            <a:spLocks noChangeArrowheads="1"/>
          </p:cNvSpPr>
          <p:nvPr/>
        </p:nvSpPr>
        <p:spPr bwMode="auto">
          <a:xfrm>
            <a:off x="609600" y="3213100"/>
            <a:ext cx="6389688" cy="5318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855" b="1">
                <a:solidFill>
                  <a:srgbClr val="C00000"/>
                </a:solidFill>
                <a:latin typeface="Times New Roman" pitchFamily="18" charset="0"/>
                <a:ea typeface="黑体" pitchFamily="2" charset="-122"/>
              </a:rPr>
              <a:t>罗马法是近代西方各国法律体系的基础</a:t>
            </a:r>
            <a:endParaRPr lang="zh-CN" altLang="en-US" sz="2800" b="1">
              <a:solidFill>
                <a:srgbClr val="C0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7108" name="矩形 1"/>
          <p:cNvSpPr>
            <a:spLocks noChangeArrowheads="1"/>
          </p:cNvSpPr>
          <p:nvPr/>
        </p:nvSpPr>
        <p:spPr bwMode="auto">
          <a:xfrm>
            <a:off x="250825" y="3698875"/>
            <a:ext cx="8632825" cy="1797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220" b="1">
                <a:latin typeface="宋体" pitchFamily="2" charset="-122"/>
              </a:rPr>
              <a:t>   </a:t>
            </a:r>
            <a:r>
              <a:rPr lang="en-US" altLang="zh-CN" sz="2220" b="1">
                <a:latin typeface="宋体" pitchFamily="2" charset="-122"/>
              </a:rPr>
              <a:t>“</a:t>
            </a:r>
            <a:r>
              <a:rPr lang="zh-CN" altLang="en-US" sz="2200" b="1">
                <a:latin typeface="宋体" pitchFamily="2" charset="-122"/>
              </a:rPr>
              <a:t>疑罪从无</a:t>
            </a:r>
            <a:r>
              <a:rPr lang="zh-CN" altLang="en-US" sz="2200" b="1">
                <a:latin typeface="宋体" pitchFamily="2" charset="-122"/>
              </a:rPr>
              <a:t>”</a:t>
            </a:r>
            <a:r>
              <a:rPr lang="zh-CN" altLang="en-US" sz="2200" b="1">
                <a:latin typeface="宋体" pitchFamily="2" charset="-122"/>
              </a:rPr>
              <a:t>原则是现代刑法</a:t>
            </a:r>
            <a:r>
              <a:rPr lang="zh-CN" altLang="en-US" sz="2200" b="1">
                <a:latin typeface="宋体" pitchFamily="2" charset="-122"/>
              </a:rPr>
              <a:t>“</a:t>
            </a:r>
            <a:r>
              <a:rPr lang="zh-CN" altLang="en-US" sz="2200" b="1">
                <a:latin typeface="宋体" pitchFamily="2" charset="-122"/>
              </a:rPr>
              <a:t>有利被告</a:t>
            </a:r>
            <a:r>
              <a:rPr lang="zh-CN" altLang="en-US" sz="2200" b="1">
                <a:latin typeface="宋体" pitchFamily="2" charset="-122"/>
              </a:rPr>
              <a:t>”</a:t>
            </a:r>
            <a:r>
              <a:rPr lang="zh-CN" altLang="en-US" sz="2200" b="1">
                <a:latin typeface="宋体" pitchFamily="2" charset="-122"/>
              </a:rPr>
              <a:t>思想的体现，是无罪推定原则的具体内容之一。即：既不能证明被告人有罪又不能证明被告人无罪的情况下，推定被告人无罪。 </a:t>
            </a:r>
            <a:r>
              <a:rPr lang="zh-CN" altLang="en-US" sz="2200" b="1">
                <a:latin typeface="宋体" pitchFamily="2" charset="-122"/>
              </a:rPr>
              <a:t>“</a:t>
            </a:r>
            <a:r>
              <a:rPr lang="zh-CN" altLang="en-US" sz="2200" b="1">
                <a:latin typeface="宋体" pitchFamily="2" charset="-122"/>
              </a:rPr>
              <a:t>疑罪从无</a:t>
            </a:r>
            <a:r>
              <a:rPr lang="zh-CN" altLang="en-US" sz="2200" b="1">
                <a:latin typeface="宋体" pitchFamily="2" charset="-122"/>
              </a:rPr>
              <a:t>”</a:t>
            </a:r>
            <a:r>
              <a:rPr lang="zh-CN" altLang="en-US" sz="2200" b="1">
                <a:latin typeface="宋体" pitchFamily="2" charset="-122"/>
              </a:rPr>
              <a:t>的司法原则不仅仅是解决刑事疑案的技术性手段和原则，它的确立在更为广泛的范围内产生更为深远的影响。</a:t>
            </a:r>
            <a:endParaRPr lang="zh-CN" altLang="en-US" sz="22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Rectangle 8"/>
          <p:cNvSpPr/>
          <p:nvPr/>
        </p:nvSpPr>
        <p:spPr>
          <a:xfrm>
            <a:off x="849313" y="5040313"/>
            <a:ext cx="6553200" cy="488950"/>
          </a:xfrm>
          <a:prstGeom prst="rect">
            <a:avLst/>
          </a:prstGeom>
          <a:noFill/>
          <a:ln w="9525">
            <a:noFill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新宋体" panose="02010609030101010101" charset="-122"/>
              </a:rPr>
              <a:t>对当时：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维系和稳定罗马帝国的统治</a:t>
            </a:r>
            <a:endParaRPr lang="zh-CN" altLang="en-US" sz="2600" b="1"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  <a:ea typeface="新宋体" panose="02010609030101010101" charset="-122"/>
            </a:endParaRPr>
          </a:p>
        </p:txBody>
      </p:sp>
      <p:sp>
        <p:nvSpPr>
          <p:cNvPr id="48130" name="Rectangle 8"/>
          <p:cNvSpPr/>
          <p:nvPr/>
        </p:nvSpPr>
        <p:spPr>
          <a:xfrm>
            <a:off x="862013" y="5641975"/>
            <a:ext cx="7418388" cy="488950"/>
          </a:xfrm>
          <a:prstGeom prst="rect">
            <a:avLst/>
          </a:prstGeom>
          <a:noFill/>
          <a:ln w="9525">
            <a:noFill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新宋体" panose="02010609030101010101" charset="-122"/>
              </a:rPr>
              <a:t>对后世：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对世界的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新宋体" panose="02010609030101010101" charset="-122"/>
              </a:rPr>
              <a:t>立法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和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新宋体" panose="02010609030101010101" charset="-122"/>
              </a:rPr>
              <a:t>司法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都产生了重要影响</a:t>
            </a:r>
            <a:endParaRPr lang="zh-CN" altLang="en-US" sz="2600" b="1"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  <a:ea typeface="新宋体" panose="02010609030101010101" charset="-122"/>
            </a:endParaRPr>
          </a:p>
        </p:txBody>
      </p:sp>
      <p:sp>
        <p:nvSpPr>
          <p:cNvPr id="48131" name="矩形 288772"/>
          <p:cNvSpPr/>
          <p:nvPr/>
        </p:nvSpPr>
        <p:spPr>
          <a:xfrm>
            <a:off x="679450" y="4391025"/>
            <a:ext cx="7151688" cy="4889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新宋体" panose="02010609030101010101" charset="-122"/>
              </a:rPr>
              <a:t>材料说明罗马法对当时和后世产生了什么影响？</a:t>
            </a:r>
            <a:endParaRPr lang="zh-CN" altLang="en-US" sz="2600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新宋体" panose="02010609030101010101" charset="-122"/>
            </a:endParaRPr>
          </a:p>
        </p:txBody>
      </p:sp>
      <p:sp>
        <p:nvSpPr>
          <p:cNvPr id="48132" name="文本框 113668"/>
          <p:cNvSpPr/>
          <p:nvPr/>
        </p:nvSpPr>
        <p:spPr>
          <a:xfrm>
            <a:off x="395288" y="1604963"/>
            <a:ext cx="8353425" cy="2308225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Dot"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457200" lvl="1" indent="0" eaLnBrk="1" hangingPunct="1">
              <a:buNone/>
            </a:pPr>
            <a:endParaRPr lang="zh-CN" altLang="en-US" sz="2400" b="1">
              <a:solidFill>
                <a:srgbClr val="FF0000"/>
              </a:solidFill>
              <a:latin typeface="楷体" pitchFamily="49" charset="-122"/>
              <a:ea typeface="楷体" panose="02010609060101010101" pitchFamily="49" charset="-122"/>
            </a:endParaRPr>
          </a:p>
          <a:p>
            <a:pPr marL="457200" lvl="1" indent="0" eaLnBrk="1" hangingPunct="1">
              <a:buNone/>
            </a:pP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罗马曾三次征服世界，第一次是以武力，第二次以宗教，第三次则以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法律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。而第三次征服也许是其中最为平和，最为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持久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的征服。     </a:t>
            </a:r>
            <a:endParaRPr lang="zh-CN" altLang="en-US" sz="2400" b="1">
              <a:latin typeface="楷体" pitchFamily="49" charset="-122"/>
              <a:ea typeface="楷体" panose="02010609060101010101" pitchFamily="49" charset="-122"/>
            </a:endParaRPr>
          </a:p>
          <a:p>
            <a:pPr marL="457200" lvl="1" indent="0" algn="r" eaLnBrk="1" hangingPunct="1">
              <a:buNone/>
            </a:pP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楷体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>
                <a:solidFill>
                  <a:srgbClr val="0000FF"/>
                </a:solidFill>
                <a:latin typeface="楷体" pitchFamily="49" charset="-122"/>
                <a:ea typeface="楷体" panose="02010609060101010101" pitchFamily="49" charset="-122"/>
              </a:rPr>
              <a:t>德国法学家耶林格</a:t>
            </a:r>
            <a:endParaRPr lang="zh-CN" altLang="en-US" sz="2400" b="1">
              <a:solidFill>
                <a:srgbClr val="0000FF"/>
              </a:solidFill>
              <a:latin typeface="楷体" pitchFamily="49" charset="-122"/>
              <a:ea typeface="楷体" panose="02010609060101010101" pitchFamily="49" charset="-122"/>
            </a:endParaRPr>
          </a:p>
          <a:p>
            <a:pPr marL="457200" lvl="1" indent="0" eaLnBrk="1" hangingPunct="1">
              <a:buNone/>
            </a:pP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133" name="文本框 113675"/>
          <p:cNvSpPr txBox="1"/>
          <p:nvPr/>
        </p:nvSpPr>
        <p:spPr>
          <a:xfrm>
            <a:off x="66675" y="655638"/>
            <a:ext cx="1071563" cy="366713"/>
          </a:xfrm>
          <a:prstGeom prst="rect">
            <a:avLst/>
          </a:prstGeom>
          <a:noFill/>
          <a:ln w="9525">
            <a:noFill/>
          </a:ln>
        </p:spPr>
        <p:txBody>
          <a:bodyPr l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黑体" pitchFamily="2" charset="-122"/>
              </a:rPr>
              <a:t>罗马法学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" dur="1000" fill="hold"/>
                                        <p:tgtEl>
                                          <p:spTgt spid="4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1000" fill="hold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29" grpId="0"/>
      <p:bldP spid="4813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9153" name="组合 5"/>
          <p:cNvGrpSpPr/>
          <p:nvPr/>
        </p:nvGrpSpPr>
        <p:grpSpPr>
          <a:xfrm>
            <a:off x="53975" y="1112838"/>
            <a:ext cx="3254375" cy="541337"/>
            <a:chOff x="2718981" y="2108198"/>
            <a:chExt cx="4742089" cy="831413"/>
          </a:xfrm>
        </p:grpSpPr>
        <p:sp>
          <p:nvSpPr>
            <p:cNvPr id="49154" name="MH_SubTitle_1"/>
            <p:cNvSpPr/>
            <p:nvPr>
              <p:custDataLst>
                <p:tags r:id="rId2"/>
              </p:custDataLst>
            </p:nvPr>
          </p:nvSpPr>
          <p:spPr>
            <a:xfrm>
              <a:off x="3429764" y="2115512"/>
              <a:ext cx="4031306" cy="82409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015476" y="0"/>
                </a:cxn>
                <a:cxn ang="0">
                  <a:pos x="3662648" y="0"/>
                </a:cxn>
                <a:cxn ang="0">
                  <a:pos x="4031306" y="412049"/>
                </a:cxn>
                <a:cxn ang="0">
                  <a:pos x="3662648" y="824097"/>
                </a:cxn>
                <a:cxn ang="0">
                  <a:pos x="3532740" y="824097"/>
                </a:cxn>
                <a:cxn ang="0">
                  <a:pos x="3532740" y="824099"/>
                </a:cxn>
                <a:cxn ang="0">
                  <a:pos x="651" y="824099"/>
                </a:cxn>
                <a:cxn ang="0">
                  <a:pos x="0" y="823751"/>
                </a:cxn>
                <a:cxn ang="0">
                  <a:pos x="103987" y="811068"/>
                </a:cxn>
                <a:cxn ang="0">
                  <a:pos x="516535" y="311934"/>
                </a:cxn>
                <a:cxn ang="0">
                  <a:pos x="543556" y="193895"/>
                </a:cxn>
                <a:cxn ang="0">
                  <a:pos x="864362" y="1"/>
                </a:cxn>
                <a:cxn ang="0">
                  <a:pos x="1015611" y="485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close/>
                </a:path>
              </a:pathLst>
            </a:custGeom>
            <a:solidFill>
              <a:srgbClr val="00B050"/>
            </a:solidFill>
            <a:ln w="12700">
              <a:noFill/>
              <a:miter lim="800000"/>
            </a:ln>
          </p:spPr>
          <p:txBody>
            <a:bodyPr lIns="14400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300" b="1" spc="0">
                  <a:solidFill>
                    <a:srgbClr val="FFFFFF"/>
                  </a:solidFill>
                  <a:latin typeface="黑体" panose="02010609060101010101" pitchFamily="2" charset="-122"/>
                  <a:ea typeface="黑体" pitchFamily="2" charset="-122"/>
                </a:rPr>
                <a:t>公历的缘起</a:t>
              </a:r>
              <a:endParaRPr lang="zh-CN" altLang="en-US" sz="3300" b="1">
                <a:solidFill>
                  <a:srgbClr val="FFFFFF"/>
                </a:solidFill>
                <a:latin typeface="黑体" panose="02010609060101010101" pitchFamily="2" charset="-122"/>
                <a:ea typeface="黑体" pitchFamily="2" charset="-122"/>
              </a:endParaRPr>
            </a:p>
          </p:txBody>
        </p:sp>
        <p:sp>
          <p:nvSpPr>
            <p:cNvPr id="49155" name="MH_Other_1"/>
            <p:cNvSpPr/>
            <p:nvPr>
              <p:custDataLst>
                <p:tags r:id="rId3"/>
              </p:custDataLst>
            </p:nvPr>
          </p:nvSpPr>
          <p:spPr>
            <a:xfrm>
              <a:off x="2718981" y="2108198"/>
              <a:ext cx="938870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uLnTx/>
                  <a:uFillTx/>
                  <a:latin typeface="黑体" pitchFamily="2" charset="-122"/>
                  <a:ea typeface="黑体" pitchFamily="2" charset="-122"/>
                  <a:cs typeface="+mn-cs"/>
                </a:rPr>
                <a:t>5</a:t>
              </a:r>
              <a:endPara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endParaRPr>
            </a:p>
          </p:txBody>
        </p:sp>
      </p:grpSp>
      <p:sp>
        <p:nvSpPr>
          <p:cNvPr id="49156" name="矩形 8"/>
          <p:cNvSpPr/>
          <p:nvPr/>
        </p:nvSpPr>
        <p:spPr>
          <a:xfrm>
            <a:off x="161925" y="1870075"/>
            <a:ext cx="6911975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  <a:buFont typeface="Arial" pitchFamily="34" charset="0"/>
            </a:pPr>
            <a:r>
              <a:rPr lang="zh-CN" altLang="en-US" sz="3000" b="1">
                <a:latin typeface="黑体" panose="02010609060101010101" pitchFamily="2" charset="-122"/>
                <a:ea typeface="黑体" pitchFamily="2" charset="-122"/>
              </a:rPr>
              <a:t>阅读教材，说出公历的基础是什么历法？</a:t>
            </a:r>
            <a:endParaRPr lang="zh-CN" altLang="en-US" sz="3000" b="1">
              <a:latin typeface="黑体" panose="02010609060101010101" pitchFamily="2" charset="-122"/>
              <a:ea typeface="黑体" pitchFamily="2" charset="-122"/>
            </a:endParaRPr>
          </a:p>
        </p:txBody>
      </p:sp>
      <p:grpSp>
        <p:nvGrpSpPr>
          <p:cNvPr id="49157" name="组合 2"/>
          <p:cNvGrpSpPr/>
          <p:nvPr/>
        </p:nvGrpSpPr>
        <p:grpSpPr>
          <a:xfrm>
            <a:off x="1441450" y="2806700"/>
            <a:ext cx="5927725" cy="3082925"/>
            <a:chOff x="3028" y="4094"/>
            <a:chExt cx="12444" cy="6472"/>
          </a:xfrm>
        </p:grpSpPr>
        <p:pic>
          <p:nvPicPr>
            <p:cNvPr id="49158" name="图片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38" y="4096"/>
              <a:ext cx="3346" cy="479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9159" name="文本框 3"/>
            <p:cNvSpPr txBox="1"/>
            <p:nvPr/>
          </p:nvSpPr>
          <p:spPr>
            <a:xfrm>
              <a:off x="3028" y="8927"/>
              <a:ext cx="5367" cy="1639"/>
            </a:xfrm>
            <a:prstGeom prst="roundRect">
              <a:avLst/>
            </a:prstGeom>
            <a:solidFill>
              <a:srgbClr val="F3EFE6"/>
            </a:solidFill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R="0" lvl="0" algn="ctr"/>
              <a:r>
                <a:rPr lang="zh-CN" altLang="en-US" sz="2000" b="1" spc="0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尤里乌斯</a:t>
              </a:r>
              <a:r>
                <a:rPr lang="en-US" altLang="zh-CN" sz="2000" b="1" spc="0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·</a:t>
              </a:r>
              <a:r>
                <a:rPr lang="zh-CN" altLang="en-US" sz="2000" b="1" spc="0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凯撒</a:t>
              </a:r>
              <a:endParaRPr lang="en-US" altLang="zh-CN" sz="2000" b="1">
                <a:solidFill>
                  <a:srgbClr val="2E16E8"/>
                </a:solidFill>
                <a:latin typeface="黑体" pitchFamily="2" charset="-122"/>
                <a:ea typeface="黑体" pitchFamily="2" charset="-122"/>
              </a:endParaRPr>
            </a:p>
            <a:p>
              <a:pPr marR="0" lvl="0" algn="ctr"/>
              <a:r>
                <a:rPr lang="zh-CN" altLang="en-US" sz="2000" b="1" spc="0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（</a:t>
              </a:r>
              <a:r>
                <a:rPr lang="en-US" altLang="zh-CN" sz="2000" b="1" spc="0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Julius Caesar</a:t>
              </a:r>
              <a:r>
                <a:rPr lang="zh-CN" altLang="en-US" sz="2000" b="1" spc="0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）</a:t>
              </a:r>
              <a:endParaRPr lang="zh-CN" altLang="en-US" sz="20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endParaRPr>
            </a:p>
          </p:txBody>
        </p:sp>
        <p:pic>
          <p:nvPicPr>
            <p:cNvPr id="49160" name="图片 4"/>
            <p:cNvPicPr>
              <a:picLocks noChangeAspect="1"/>
            </p:cNvPicPr>
            <p:nvPr/>
          </p:nvPicPr>
          <p:blipFill>
            <a:blip r:embed="rId5"/>
            <a:srcRect l="3742" r="3059"/>
            <a:stretch>
              <a:fillRect/>
            </a:stretch>
          </p:blipFill>
          <p:spPr>
            <a:xfrm>
              <a:off x="11068" y="4094"/>
              <a:ext cx="4404" cy="479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9161" name="圆角矩形 9"/>
            <p:cNvSpPr/>
            <p:nvPr/>
          </p:nvSpPr>
          <p:spPr>
            <a:xfrm>
              <a:off x="12065" y="9219"/>
              <a:ext cx="2410" cy="1065"/>
            </a:xfrm>
            <a:prstGeom prst="roundRect">
              <a:avLst/>
            </a:prstGeom>
            <a:solidFill>
              <a:srgbClr val="F3EFE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0" hangingPunct="0"/>
              <a:r>
                <a:rPr lang="zh-CN" altLang="en-US" sz="2400" b="1" spc="0">
                  <a:solidFill>
                    <a:srgbClr val="2E16E8"/>
                  </a:solidFill>
                  <a:latin typeface="黑体" pitchFamily="2" charset="-122"/>
                  <a:ea typeface="黑体" pitchFamily="2" charset="-122"/>
                </a:rPr>
                <a:t>儒略历</a:t>
              </a:r>
              <a:endParaRPr lang="zh-CN" altLang="en-US" sz="2400" b="1">
                <a:solidFill>
                  <a:srgbClr val="2E16E8"/>
                </a:solidFill>
                <a:latin typeface="黑体" panose="02010609060101010101" pitchFamily="2" charset="-122"/>
                <a:ea typeface="黑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文本框 120833"/>
          <p:cNvSpPr txBox="1"/>
          <p:nvPr/>
        </p:nvSpPr>
        <p:spPr>
          <a:xfrm>
            <a:off x="4275138" y="873125"/>
            <a:ext cx="4500563" cy="5807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  <a:spcBef>
                <a:spcPct val="50000"/>
              </a:spcBef>
              <a:buFont typeface="Arial" pitchFamily="34" charset="0"/>
            </a:pP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</a:t>
            </a:r>
            <a:r>
              <a:rPr lang="zh-CN" altLang="en-US" sz="2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古埃及太阳历是人类历史上第一部太阳历。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在公元前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3000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年代，古埃及人根据对尼罗河河水上涨和天狼星的长期观察，制定出一种方便的历法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——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根据尼罗河河水的涨落和作物生长的规律，将一年分为泛滥、播种和收割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个季节，每一季节为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4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个月，共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12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个月，每月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30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天。年末余下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5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天称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“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闰日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”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，作为节日，如此全年共</a:t>
            </a:r>
            <a:r>
              <a:rPr lang="en-US" altLang="zh-CN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365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天。</a:t>
            </a:r>
            <a:endParaRPr lang="zh-CN" altLang="en-US" sz="26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grpSp>
        <p:nvGrpSpPr>
          <p:cNvPr id="50178" name="组合 120834"/>
          <p:cNvGrpSpPr/>
          <p:nvPr/>
        </p:nvGrpSpPr>
        <p:grpSpPr>
          <a:xfrm>
            <a:off x="250825" y="1773238"/>
            <a:ext cx="3916363" cy="4392612"/>
            <a:chOff x="204" y="981"/>
            <a:chExt cx="2467" cy="2767"/>
          </a:xfrm>
        </p:grpSpPr>
        <p:pic>
          <p:nvPicPr>
            <p:cNvPr id="50179" name="图片 120835" descr="timg?image&amp;quality=80&amp;size=b9999_10000&amp;sec=1525289021321&amp;di=ece61b161fd73f498f49a5d1b9c22f2f&amp;imgtype=0&amp;src=http%3A%2F%2Fa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4" y="981"/>
              <a:ext cx="2467" cy="249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0180" name="文本框 120836"/>
            <p:cNvSpPr/>
            <p:nvPr/>
          </p:nvSpPr>
          <p:spPr>
            <a:xfrm>
              <a:off x="810" y="3498"/>
              <a:ext cx="1163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Font typeface="Arial" pitchFamily="34" charset="0"/>
              </a:pPr>
              <a:r>
                <a:rPr lang="zh-CN" altLang="en-US" sz="2000" b="1">
                  <a:solidFill>
                    <a:srgbClr val="663300"/>
                  </a:solidFill>
                  <a:latin typeface="新宋体" charset="-122"/>
                  <a:ea typeface="新宋体" panose="02010609030101010101" charset="-122"/>
                </a:rPr>
                <a:t>古埃及太阳历 </a:t>
              </a:r>
              <a:endParaRPr lang="zh-CN" altLang="en-US" sz="2000" b="1">
                <a:solidFill>
                  <a:srgbClr val="663300"/>
                </a:solidFill>
                <a:latin typeface="新宋体" charset="-122"/>
                <a:ea typeface="新宋体" panose="02010609030101010101" charset="-122"/>
              </a:endParaRPr>
            </a:p>
          </p:txBody>
        </p:sp>
      </p:grpSp>
      <p:sp>
        <p:nvSpPr>
          <p:cNvPr id="50181" name="文本框 120843"/>
          <p:cNvSpPr txBox="1"/>
          <p:nvPr/>
        </p:nvSpPr>
        <p:spPr>
          <a:xfrm>
            <a:off x="47625" y="674688"/>
            <a:ext cx="7000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历法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01" name="图片 121857" descr="u=2077807211,4195650416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8475" y="4549775"/>
            <a:ext cx="3228975" cy="20955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51202" name="组合 121858"/>
          <p:cNvGrpSpPr/>
          <p:nvPr/>
        </p:nvGrpSpPr>
        <p:grpSpPr>
          <a:xfrm>
            <a:off x="250825" y="1196975"/>
            <a:ext cx="3529013" cy="5289550"/>
            <a:chOff x="158" y="754"/>
            <a:chExt cx="2223" cy="3332"/>
          </a:xfrm>
        </p:grpSpPr>
        <p:pic>
          <p:nvPicPr>
            <p:cNvPr id="51203" name="图片 121859" descr="wKgBzFQ2dWqAUXmFAABRkctd1fk20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4" y="754"/>
              <a:ext cx="1764" cy="283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1204" name="文本框 121860"/>
            <p:cNvSpPr txBox="1"/>
            <p:nvPr/>
          </p:nvSpPr>
          <p:spPr>
            <a:xfrm>
              <a:off x="158" y="3566"/>
              <a:ext cx="2223" cy="5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  <a:buFont typeface="Arial" pitchFamily="34" charset="0"/>
              </a:pP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乌斯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·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尤利乌斯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·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恺撒（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Gaius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Julius Caesar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，公元前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102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年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月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12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日</a:t>
              </a:r>
              <a:r>
                <a:rPr lang="en-US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～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公元前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44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年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月</a:t>
              </a:r>
              <a:r>
                <a:rPr lang="en-US" altLang="zh-CN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</a:t>
              </a:r>
              <a:r>
                <a:rPr lang="zh-CN" altLang="en-US" sz="16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日），史称恺撒大帝 </a:t>
              </a:r>
              <a:endParaRPr lang="zh-CN" altLang="en-US" sz="16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51205" name="文本框 121861"/>
          <p:cNvSpPr txBox="1"/>
          <p:nvPr/>
        </p:nvSpPr>
        <p:spPr>
          <a:xfrm>
            <a:off x="3201988" y="806450"/>
            <a:ext cx="5616575" cy="5003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</a:t>
            </a:r>
            <a:r>
              <a:rPr lang="zh-CN" altLang="en-US" sz="23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儒略历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是由罗马共和国独裁官儒略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·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恺撒采纳数学家兼天文学家索西琴尼的计算后，于</a:t>
            </a:r>
            <a:r>
              <a:rPr lang="zh-CN" altLang="en-US" sz="23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公元前</a:t>
            </a:r>
            <a:r>
              <a:rPr lang="en-US" altLang="zh-CN" sz="23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45</a:t>
            </a:r>
            <a:r>
              <a:rPr lang="zh-CN" altLang="en-US" sz="23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年</a:t>
            </a:r>
            <a:r>
              <a:rPr lang="en-US" altLang="zh-CN" sz="23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1</a:t>
            </a:r>
            <a:r>
              <a:rPr lang="zh-CN" altLang="en-US" sz="23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月</a:t>
            </a:r>
            <a:r>
              <a:rPr lang="en-US" altLang="zh-CN" sz="23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1</a:t>
            </a:r>
            <a:r>
              <a:rPr lang="zh-CN" altLang="en-US" sz="23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日起执行的一种历法。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它将全年分设为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12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个月，单数月是大月，长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31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日，双数月是小月，长为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30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日，只有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2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月平年是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29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日，闰年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30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日。每年设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365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</a:t>
            </a:r>
            <a:r>
              <a:rPr lang="zh-CN" altLang="en-US" sz="23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每四年一闰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，闰年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366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日，每年平均长度是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365.25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日。</a:t>
            </a:r>
            <a:endParaRPr lang="zh-CN" altLang="en-US" sz="23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buFont typeface="Arial" pitchFamily="34" charset="0"/>
            </a:pP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后来，奥古斯都又从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2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月减去一日加到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8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月上（</a:t>
            </a:r>
            <a:r>
              <a:rPr lang="en-US" altLang="zh-CN" sz="23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8</a:t>
            </a:r>
            <a:r>
              <a:rPr lang="zh-CN" altLang="en-US" sz="23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rPr>
              <a:t>月的拉丁名即他的名字奥古斯都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）使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8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月变成大月，</a:t>
            </a:r>
            <a:endParaRPr lang="zh-CN" altLang="en-US" sz="23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buFont typeface="Arial" pitchFamily="34" charset="0"/>
            </a:pP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又把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9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月、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11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月改为</a:t>
            </a:r>
            <a:endParaRPr lang="zh-CN" altLang="en-US" sz="23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buFont typeface="Arial" pitchFamily="34" charset="0"/>
            </a:pP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小月，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10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月、</a:t>
            </a:r>
            <a:r>
              <a:rPr lang="en-US" altLang="zh-CN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12</a:t>
            </a: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月</a:t>
            </a:r>
            <a:endParaRPr lang="zh-CN" altLang="en-US" sz="23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buFont typeface="Arial" pitchFamily="34" charset="0"/>
            </a:pPr>
            <a:r>
              <a:rPr lang="zh-CN" altLang="en-US" sz="23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改为大月。</a:t>
            </a:r>
            <a:endParaRPr lang="zh-CN" altLang="en-US" sz="23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51206" name="文本框 121862"/>
          <p:cNvSpPr/>
          <p:nvPr/>
        </p:nvSpPr>
        <p:spPr>
          <a:xfrm>
            <a:off x="395288" y="3038475"/>
            <a:ext cx="8064500" cy="750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prstDash val="dashDot"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0000"/>
              </a:lnSpc>
              <a:spcBef>
                <a:spcPct val="50000"/>
              </a:spcBef>
              <a:buFont typeface="Arial" pitchFamily="34" charset="0"/>
            </a:pPr>
            <a:r>
              <a:rPr lang="en-US" altLang="zh-CN" sz="3500" b="1">
                <a:solidFill>
                  <a:srgbClr val="0000FF"/>
                </a:solidFill>
                <a:latin typeface="楷体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500" b="1">
                <a:solidFill>
                  <a:srgbClr val="0000FF"/>
                </a:solidFill>
                <a:latin typeface="楷体" pitchFamily="49" charset="-122"/>
                <a:ea typeface="楷体" panose="02010609060101010101" pitchFamily="49" charset="-122"/>
              </a:rPr>
              <a:t>世纪罗马皇帝将儒略历作为基督教历法</a:t>
            </a:r>
            <a:endParaRPr lang="zh-CN" altLang="en-US" sz="35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07" name="文本框 121869"/>
          <p:cNvSpPr txBox="1"/>
          <p:nvPr/>
        </p:nvSpPr>
        <p:spPr>
          <a:xfrm>
            <a:off x="47625" y="674688"/>
            <a:ext cx="7000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历法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 fill="hold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文本框 122881"/>
          <p:cNvSpPr txBox="1"/>
          <p:nvPr/>
        </p:nvSpPr>
        <p:spPr>
          <a:xfrm>
            <a:off x="3409950" y="854075"/>
            <a:ext cx="5432425" cy="58975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10000"/>
              </a:lnSpc>
              <a:spcBef>
                <a:spcPct val="50000"/>
              </a:spcBef>
              <a:buFont typeface="Arial" pitchFamily="34" charset="0"/>
            </a:pP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由于实际使用过程中儒略历累积的误差随着时间越来越大，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1582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年教皇格里高利十三世颁布、推行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了以儒略历为基础改善而来的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格里历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，即沿用至今的公历。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lnSpc>
                <a:spcPct val="110000"/>
              </a:lnSpc>
              <a:spcBef>
                <a:spcPct val="50000"/>
              </a:spcBef>
              <a:buFont typeface="Arial" pitchFamily="34" charset="0"/>
            </a:pP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格里历特别规定，</a:t>
            </a: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除非能被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400</a:t>
            </a: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新宋体" charset="-122"/>
                <a:ea typeface="新宋体" panose="02010609030101010101" charset="-122"/>
              </a:rPr>
              <a:t>整除，否则所有的世纪年都不设闰日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；如此，每四百年，格里历仅有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97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个闰年，比儒略历减少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个闰年。格里历的历年平均长度为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365.2425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日，接近平均回归年的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365.242199074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日，即约每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3300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年误差一日，也更接近春分点回归年的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365.24237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日，即约每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8000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年误差一日。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grpSp>
        <p:nvGrpSpPr>
          <p:cNvPr id="52226" name="组合 122882"/>
          <p:cNvGrpSpPr/>
          <p:nvPr/>
        </p:nvGrpSpPr>
        <p:grpSpPr>
          <a:xfrm>
            <a:off x="179388" y="1484313"/>
            <a:ext cx="3097212" cy="4668837"/>
            <a:chOff x="113" y="845"/>
            <a:chExt cx="1951" cy="2941"/>
          </a:xfrm>
        </p:grpSpPr>
        <p:pic>
          <p:nvPicPr>
            <p:cNvPr id="52227" name="图片 122883" descr="timg?image&amp;quality=80&amp;size=b9999_10000&amp;sec=1525291162473&amp;di=310315f0c36e89934389204491169484&amp;imgtype=jpg&amp;src=http%3A%2F%2Fimg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3" y="845"/>
              <a:ext cx="1951" cy="187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2228" name="文本框 122884"/>
            <p:cNvSpPr txBox="1"/>
            <p:nvPr/>
          </p:nvSpPr>
          <p:spPr>
            <a:xfrm>
              <a:off x="158" y="2750"/>
              <a:ext cx="1860" cy="103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  <a:buFont typeface="Arial" pitchFamily="34" charset="0"/>
              </a:pP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教宗格列高利十三世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(Pope Gregory XIII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，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1502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年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1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月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7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日</a:t>
              </a:r>
              <a:r>
                <a:rPr lang="en-US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～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1585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年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4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月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10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日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)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，原名乌戈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·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邦科姆帕格尼（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Ugo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 </a:t>
              </a:r>
              <a:r>
                <a:rPr lang="en-US" altLang="zh-CN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Boncompagni</a:t>
              </a:r>
              <a:r>
                <a:rPr lang="zh-CN" altLang="en-US" sz="1700" b="1"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新宋体" charset="-122"/>
                  <a:ea typeface="新宋体" panose="02010609030101010101" charset="-122"/>
                </a:rPr>
                <a:t>），又译格雷戈里十三世、格列高列十三世</a:t>
              </a:r>
              <a:endParaRPr lang="zh-CN" altLang="en-US" sz="17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charset="-122"/>
                <a:ea typeface="新宋体" panose="02010609030101010101" charset="-122"/>
              </a:endParaRPr>
            </a:p>
          </p:txBody>
        </p:sp>
      </p:grpSp>
      <p:sp>
        <p:nvSpPr>
          <p:cNvPr id="52229" name="文本框 122891"/>
          <p:cNvSpPr txBox="1"/>
          <p:nvPr/>
        </p:nvSpPr>
        <p:spPr>
          <a:xfrm>
            <a:off x="47625" y="674688"/>
            <a:ext cx="7000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历法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3249" name="组合 1"/>
          <p:cNvGrpSpPr/>
          <p:nvPr/>
        </p:nvGrpSpPr>
        <p:grpSpPr>
          <a:xfrm>
            <a:off x="6350" y="868363"/>
            <a:ext cx="1295400" cy="334962"/>
            <a:chOff x="6524" y="16049"/>
            <a:chExt cx="1295400" cy="444500"/>
          </a:xfrm>
        </p:grpSpPr>
        <p:sp>
          <p:nvSpPr>
            <p:cNvPr id="53250" name="文本框 4103"/>
            <p:cNvSpPr txBox="1">
              <a:spLocks noChangeArrowheads="1"/>
            </p:cNvSpPr>
            <p:nvPr/>
          </p:nvSpPr>
          <p:spPr bwMode="auto">
            <a:xfrm>
              <a:off x="6524" y="16049"/>
              <a:ext cx="1295400" cy="4227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71559" tIns="37291" rIns="71559" bIns="37291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buFont typeface="Arial" pitchFamily="34" charset="0"/>
              </a:pPr>
              <a:r>
                <a:rPr lang="zh-CN" altLang="en-US" sz="1585" b="1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课堂小结</a:t>
              </a:r>
              <a:endParaRPr lang="zh-CN" altLang="zh-CN" sz="1500" b="1">
                <a:solidFill>
                  <a:srgbClr val="2E6CB8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pic>
          <p:nvPicPr>
            <p:cNvPr id="53251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2" t="2817" r="10249" b="94368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53252" name="AutoShape 5"/>
          <p:cNvSpPr/>
          <p:nvPr/>
        </p:nvSpPr>
        <p:spPr>
          <a:xfrm>
            <a:off x="1498600" y="1692275"/>
            <a:ext cx="377825" cy="3157538"/>
          </a:xfrm>
          <a:prstGeom prst="leftBrace">
            <a:avLst>
              <a:gd name="adj1" fmla="val 39929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00">
              <a:latin typeface="宋体" pitchFamily="2" charset="-122"/>
            </a:endParaRPr>
          </a:p>
        </p:txBody>
      </p:sp>
      <p:sp>
        <p:nvSpPr>
          <p:cNvPr id="53253" name="TextBox 26"/>
          <p:cNvSpPr txBox="1">
            <a:spLocks noChangeArrowheads="1"/>
          </p:cNvSpPr>
          <p:nvPr/>
        </p:nvSpPr>
        <p:spPr bwMode="auto">
          <a:xfrm>
            <a:off x="860425" y="1854200"/>
            <a:ext cx="573088" cy="3151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Font typeface="Arial" pitchFamily="34" charset="0"/>
            </a:pPr>
            <a:r>
              <a:rPr lang="zh-CN" altLang="en-US" sz="254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希腊罗马古典文化</a:t>
            </a:r>
            <a:endParaRPr lang="zh-CN" altLang="en-US" sz="2500" b="1">
              <a:solidFill>
                <a:srgbClr val="0000FF"/>
              </a:solidFill>
              <a:latin typeface="黑体" panose="02010609060101010101" pitchFamily="2" charset="-122"/>
              <a:ea typeface="黑体" pitchFamily="2" charset="-122"/>
            </a:endParaRPr>
          </a:p>
        </p:txBody>
      </p:sp>
      <p:sp>
        <p:nvSpPr>
          <p:cNvPr id="53254" name="文本框 37893"/>
          <p:cNvSpPr txBox="1">
            <a:spLocks noChangeArrowheads="1"/>
          </p:cNvSpPr>
          <p:nvPr/>
        </p:nvSpPr>
        <p:spPr bwMode="auto">
          <a:xfrm>
            <a:off x="1687513" y="1893888"/>
            <a:ext cx="1771650" cy="433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文学和雕塑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55" name="文本框 37897"/>
          <p:cNvSpPr txBox="1">
            <a:spLocks noChangeArrowheads="1"/>
          </p:cNvSpPr>
          <p:nvPr/>
        </p:nvSpPr>
        <p:spPr bwMode="auto">
          <a:xfrm>
            <a:off x="3422650" y="1646238"/>
            <a:ext cx="500221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代表</a:t>
            </a:r>
            <a:r>
              <a:rPr lang="en-US" altLang="zh-CN" sz="2220" b="1">
                <a:solidFill>
                  <a:srgbClr val="000000"/>
                </a:solidFill>
                <a:latin typeface="宋体" pitchFamily="2" charset="-122"/>
              </a:rPr>
              <a:t>《</a:t>
            </a: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荷马史诗</a:t>
            </a:r>
            <a:r>
              <a:rPr lang="en-US" altLang="zh-CN" sz="2220" b="1">
                <a:solidFill>
                  <a:srgbClr val="000000"/>
                </a:solidFill>
                <a:latin typeface="宋体" pitchFamily="2" charset="-122"/>
              </a:rPr>
              <a:t>》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56" name="AutoShape 5"/>
          <p:cNvSpPr/>
          <p:nvPr/>
        </p:nvSpPr>
        <p:spPr>
          <a:xfrm>
            <a:off x="3133725" y="1698625"/>
            <a:ext cx="212725" cy="811213"/>
          </a:xfrm>
          <a:prstGeom prst="leftBrace">
            <a:avLst>
              <a:gd name="adj1" fmla="val 52364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00">
              <a:latin typeface="宋体" pitchFamily="2" charset="-122"/>
            </a:endParaRPr>
          </a:p>
        </p:txBody>
      </p:sp>
      <p:sp>
        <p:nvSpPr>
          <p:cNvPr id="53257" name="文本框 37893"/>
          <p:cNvSpPr txBox="1">
            <a:spLocks noChangeArrowheads="1"/>
          </p:cNvSpPr>
          <p:nvPr/>
        </p:nvSpPr>
        <p:spPr bwMode="auto">
          <a:xfrm>
            <a:off x="1758950" y="2846388"/>
            <a:ext cx="177006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建筑艺术学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58" name="文本框 37897"/>
          <p:cNvSpPr txBox="1">
            <a:spLocks noChangeArrowheads="1"/>
          </p:cNvSpPr>
          <p:nvPr/>
        </p:nvSpPr>
        <p:spPr bwMode="auto">
          <a:xfrm>
            <a:off x="1644650" y="3881438"/>
            <a:ext cx="188436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哲学和法学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59" name="文本框 37897"/>
          <p:cNvSpPr txBox="1">
            <a:spLocks noChangeArrowheads="1"/>
          </p:cNvSpPr>
          <p:nvPr/>
        </p:nvSpPr>
        <p:spPr bwMode="auto">
          <a:xfrm>
            <a:off x="3422650" y="2101850"/>
            <a:ext cx="539591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代表：宙斯像、</a:t>
            </a:r>
            <a:r>
              <a:rPr lang="en-US" altLang="zh-CN" sz="2220" b="1">
                <a:solidFill>
                  <a:srgbClr val="000000"/>
                </a:solidFill>
                <a:latin typeface="宋体" pitchFamily="2" charset="-122"/>
              </a:rPr>
              <a:t>《</a:t>
            </a: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掷铁饼者</a:t>
            </a:r>
            <a:r>
              <a:rPr lang="en-US" altLang="zh-CN" sz="2220" b="1">
                <a:solidFill>
                  <a:srgbClr val="000000"/>
                </a:solidFill>
                <a:latin typeface="宋体" pitchFamily="2" charset="-122"/>
              </a:rPr>
              <a:t>》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60" name="文本框 37897"/>
          <p:cNvSpPr txBox="1">
            <a:spLocks noChangeArrowheads="1"/>
          </p:cNvSpPr>
          <p:nvPr/>
        </p:nvSpPr>
        <p:spPr bwMode="auto">
          <a:xfrm>
            <a:off x="1819275" y="4711700"/>
            <a:ext cx="410686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公历的缘起：儒略历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61" name="文本框 37897"/>
          <p:cNvSpPr txBox="1">
            <a:spLocks noChangeArrowheads="1"/>
          </p:cNvSpPr>
          <p:nvPr/>
        </p:nvSpPr>
        <p:spPr bwMode="auto">
          <a:xfrm>
            <a:off x="3452813" y="2565400"/>
            <a:ext cx="500221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代表：帕特农神庙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62" name="AutoShape 5"/>
          <p:cNvSpPr/>
          <p:nvPr/>
        </p:nvSpPr>
        <p:spPr>
          <a:xfrm>
            <a:off x="3182938" y="2736850"/>
            <a:ext cx="212725" cy="809625"/>
          </a:xfrm>
          <a:prstGeom prst="leftBrace">
            <a:avLst>
              <a:gd name="adj1" fmla="val 52244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00">
              <a:latin typeface="宋体" pitchFamily="2" charset="-122"/>
            </a:endParaRPr>
          </a:p>
        </p:txBody>
      </p:sp>
      <p:sp>
        <p:nvSpPr>
          <p:cNvPr id="53263" name="文本框 37897"/>
          <p:cNvSpPr txBox="1">
            <a:spLocks noChangeArrowheads="1"/>
          </p:cNvSpPr>
          <p:nvPr/>
        </p:nvSpPr>
        <p:spPr bwMode="auto">
          <a:xfrm>
            <a:off x="3452813" y="2889250"/>
            <a:ext cx="539591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代表：大竞技场、万神庙、凯旋门等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64" name="文本框 37897"/>
          <p:cNvSpPr txBox="1">
            <a:spLocks noChangeArrowheads="1"/>
          </p:cNvSpPr>
          <p:nvPr/>
        </p:nvSpPr>
        <p:spPr bwMode="auto">
          <a:xfrm>
            <a:off x="3371850" y="3752850"/>
            <a:ext cx="5002213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代表：苏格拉底、亚里士多德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265" name="AutoShape 5"/>
          <p:cNvSpPr/>
          <p:nvPr/>
        </p:nvSpPr>
        <p:spPr>
          <a:xfrm>
            <a:off x="3101975" y="3748088"/>
            <a:ext cx="212725" cy="811212"/>
          </a:xfrm>
          <a:prstGeom prst="leftBrace">
            <a:avLst>
              <a:gd name="adj1" fmla="val 52346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00">
              <a:latin typeface="宋体" pitchFamily="2" charset="-122"/>
            </a:endParaRPr>
          </a:p>
        </p:txBody>
      </p:sp>
      <p:sp>
        <p:nvSpPr>
          <p:cNvPr id="53266" name="文本框 37897"/>
          <p:cNvSpPr txBox="1">
            <a:spLocks noChangeArrowheads="1"/>
          </p:cNvSpPr>
          <p:nvPr/>
        </p:nvSpPr>
        <p:spPr bwMode="auto">
          <a:xfrm>
            <a:off x="3371850" y="4170363"/>
            <a:ext cx="5397500" cy="433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代表</a:t>
            </a:r>
            <a:r>
              <a:rPr lang="en-US" altLang="zh-CN" sz="2220" b="1">
                <a:solidFill>
                  <a:srgbClr val="000000"/>
                </a:solidFill>
                <a:latin typeface="宋体" pitchFamily="2" charset="-122"/>
              </a:rPr>
              <a:t>《</a:t>
            </a:r>
            <a:r>
              <a:rPr lang="zh-CN" altLang="en-US" sz="2220" b="1">
                <a:solidFill>
                  <a:srgbClr val="000000"/>
                </a:solidFill>
                <a:latin typeface="宋体" pitchFamily="2" charset="-122"/>
              </a:rPr>
              <a:t>十二铜表法</a:t>
            </a:r>
            <a:r>
              <a:rPr lang="en-US" altLang="zh-CN" sz="2220" b="1">
                <a:solidFill>
                  <a:srgbClr val="000000"/>
                </a:solidFill>
                <a:latin typeface="宋体" pitchFamily="2" charset="-122"/>
              </a:rPr>
              <a:t>》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53267" name="图片 1" descr="599eab51642c5_6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8600" y="4711700"/>
            <a:ext cx="2108200" cy="1781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" fill="hold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fill="hold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fill="hold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 fill="hold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 fill="hold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fill="hold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fill="hold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 fill="hold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 fill="hold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fill="hold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fill="hold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 fill="hold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 fill="hold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 fill="hold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53" grpId="0"/>
      <p:bldP spid="53254" grpId="0"/>
      <p:bldP spid="53255" grpId="0"/>
      <p:bldP spid="53256" grpId="0"/>
      <p:bldP spid="53257" grpId="0"/>
      <p:bldP spid="53258" grpId="0"/>
      <p:bldP spid="53259" grpId="0"/>
      <p:bldP spid="53260" grpId="0"/>
      <p:bldP spid="53261" grpId="0"/>
      <p:bldP spid="53262" grpId="0"/>
      <p:bldP spid="53263" grpId="0"/>
      <p:bldP spid="53264" grpId="0"/>
      <p:bldP spid="53265" grpId="0"/>
      <p:bldP spid="5326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文本框 124929"/>
          <p:cNvSpPr/>
          <p:nvPr/>
        </p:nvSpPr>
        <p:spPr>
          <a:xfrm>
            <a:off x="395288" y="1125538"/>
            <a:ext cx="8353425" cy="5035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Arial" pitchFamily="34" charset="0"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1</a:t>
            </a:r>
            <a:r>
              <a:rPr lang="zh-CN" altLang="zh-CN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古希腊文学在世界文学史上占有重要地位。其中，可以作为研究早期希腊社会重要史料的是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0" lvl="0" indent="0">
              <a:lnSpc>
                <a:spcPct val="120000"/>
              </a:lnSpc>
              <a:buFont typeface="Arial" pitchFamily="34" charset="0"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   A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《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圣经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》        B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《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荷马史诗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》         </a:t>
            </a:r>
            <a:endParaRPr lang="en-US" altLang="zh-CN" sz="3000" b="1">
              <a:latin typeface="新宋体" charset="-122"/>
              <a:ea typeface="新宋体" panose="02010609030101010101" charset="-122"/>
            </a:endParaRPr>
          </a:p>
          <a:p>
            <a:pPr marL="0" lvl="0" indent="0">
              <a:lnSpc>
                <a:spcPct val="120000"/>
              </a:lnSpc>
              <a:buFont typeface="Arial" pitchFamily="34" charset="0"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   C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《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天方夜谭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》    D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《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古兰经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》</a:t>
            </a:r>
            <a:endParaRPr lang="en-US" altLang="zh-CN" sz="3000" b="1">
              <a:latin typeface="新宋体" charset="-122"/>
              <a:ea typeface="新宋体" panose="02010609030101010101" charset="-122"/>
            </a:endParaRPr>
          </a:p>
          <a:p>
            <a:pPr marL="0" lvl="0" indent="0">
              <a:lnSpc>
                <a:spcPct val="120000"/>
              </a:lnSpc>
              <a:buFont typeface="Arial" pitchFamily="34" charset="0"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2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．古希腊哲学家德谟克里特猜想，大块物体是由极小的物质粒子构成的，他把这种物质粒子称为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457200" lvl="1" indent="0" eaLnBrk="1" hangingPunct="1">
              <a:lnSpc>
                <a:spcPct val="12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A</a:t>
            </a:r>
            <a:r>
              <a:rPr lang="zh-CN" altLang="zh-CN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微粒         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B</a:t>
            </a:r>
            <a:r>
              <a:rPr lang="zh-CN" altLang="zh-CN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分子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457200" lvl="1" indent="0" eaLnBrk="1" hangingPunct="1">
              <a:lnSpc>
                <a:spcPct val="12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C</a:t>
            </a:r>
            <a:r>
              <a:rPr lang="zh-CN" altLang="zh-CN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原子         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D</a:t>
            </a:r>
            <a:r>
              <a:rPr lang="zh-CN" altLang="zh-CN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电子</a:t>
            </a:r>
            <a:endParaRPr lang="en-US" altLang="zh-CN" sz="3000" b="1"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54274" name="Text Box 9"/>
          <p:cNvSpPr/>
          <p:nvPr/>
        </p:nvSpPr>
        <p:spPr>
          <a:xfrm>
            <a:off x="7596188" y="2133600"/>
            <a:ext cx="865187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Times New Roman" pitchFamily="18" charset="0"/>
              </a:rPr>
              <a:t>B </a:t>
            </a:r>
            <a:endParaRPr lang="zh-CN" altLang="zh-CN" sz="6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275" name="Text Box 9"/>
          <p:cNvSpPr/>
          <p:nvPr/>
        </p:nvSpPr>
        <p:spPr>
          <a:xfrm>
            <a:off x="900113" y="4221163"/>
            <a:ext cx="865187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Times New Roman" pitchFamily="18" charset="0"/>
              </a:rPr>
              <a:t>C </a:t>
            </a:r>
            <a:endParaRPr lang="zh-CN" altLang="zh-CN" sz="6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Rectangle 2"/>
          <p:cNvSpPr>
            <a:spLocks noGrp="1"/>
          </p:cNvSpPr>
          <p:nvPr>
            <p:ph type="body" idx="4294967295"/>
          </p:nvPr>
        </p:nvSpPr>
        <p:spPr>
          <a:xfrm>
            <a:off x="287338" y="1125538"/>
            <a:ext cx="8569325" cy="50815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10000"/>
              </a:lnSpc>
              <a:buNone/>
            </a:pP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3</a:t>
            </a:r>
            <a:r>
              <a:rPr lang="zh-CN" altLang="zh-CN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“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我爱我师，但我更爱真理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”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这句话是谁的名言</a:t>
            </a:r>
            <a:endParaRPr lang="en-US" altLang="zh-CN" sz="3000" b="1">
              <a:latin typeface="新宋体" charset="-122"/>
              <a:ea typeface="新宋体" panose="02010609030101010101" charset="-122"/>
            </a:endParaRPr>
          </a:p>
          <a:p>
            <a:pPr marL="742950" lvl="1" indent="-285750">
              <a:lnSpc>
                <a:spcPct val="11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A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．孔子            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B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．柏拉图         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742950" lvl="1" indent="-285750">
              <a:lnSpc>
                <a:spcPct val="11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C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．苏格拉底        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D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．亚里士多德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0" lvl="0" indent="0">
              <a:lnSpc>
                <a:spcPct val="11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4</a:t>
            </a:r>
            <a:r>
              <a:rPr lang="zh-CN" altLang="zh-CN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柏拉图经常称亚里士多德是小马驹（小马驹吃足了奶就会踢它的母亲），其意思是指亚里士多德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742950" lvl="1" indent="-285750">
              <a:lnSpc>
                <a:spcPct val="11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A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．敢于挑战权威    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B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．不赞成柏拉图的主张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742950" lvl="1" indent="-285750">
              <a:lnSpc>
                <a:spcPct val="11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C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．忘恩负义        </a:t>
            </a: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D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．求知欲强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55298" name="Text Box 3"/>
          <p:cNvSpPr/>
          <p:nvPr/>
        </p:nvSpPr>
        <p:spPr>
          <a:xfrm>
            <a:off x="900113" y="1484313"/>
            <a:ext cx="8636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Times New Roman" pitchFamily="18" charset="0"/>
              </a:rPr>
              <a:t>D</a:t>
            </a:r>
            <a:endParaRPr lang="en-US" altLang="zh-CN" sz="6000" b="1">
              <a:solidFill>
                <a:srgbClr val="FF33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55299" name="Text Box 4"/>
          <p:cNvSpPr/>
          <p:nvPr/>
        </p:nvSpPr>
        <p:spPr>
          <a:xfrm>
            <a:off x="684213" y="4221163"/>
            <a:ext cx="10795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Times New Roman" pitchFamily="18" charset="0"/>
              </a:rPr>
              <a:t>A</a:t>
            </a:r>
            <a:endParaRPr lang="en-US" altLang="zh-CN" sz="6000" b="1">
              <a:solidFill>
                <a:srgbClr val="FF33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 fill="hold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文本框 126977"/>
          <p:cNvSpPr/>
          <p:nvPr/>
        </p:nvSpPr>
        <p:spPr>
          <a:xfrm>
            <a:off x="611188" y="1304925"/>
            <a:ext cx="7920037" cy="4248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30000"/>
              </a:lnSpc>
              <a:buFont typeface="Arial" pitchFamily="34" charset="0"/>
            </a:pPr>
            <a:r>
              <a:rPr lang="en-US" altLang="zh-CN" sz="3000" b="1">
                <a:solidFill>
                  <a:srgbClr val="000000"/>
                </a:solidFill>
                <a:latin typeface="新宋体" charset="-122"/>
                <a:ea typeface="新宋体" panose="02010609030101010101" charset="-122"/>
              </a:rPr>
              <a:t>5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solidFill>
                  <a:srgbClr val="000000"/>
                </a:solidFill>
                <a:latin typeface="新宋体" charset="-122"/>
                <a:ea typeface="新宋体" panose="02010609030101010101" charset="-122"/>
              </a:rPr>
              <a:t>下列关于</a:t>
            </a:r>
            <a:r>
              <a:rPr lang="en-US" altLang="zh-CN" sz="3000" b="1">
                <a:solidFill>
                  <a:srgbClr val="000000"/>
                </a:solidFill>
                <a:latin typeface="新宋体" charset="-122"/>
                <a:ea typeface="新宋体" panose="02010609030101010101" charset="-122"/>
              </a:rPr>
              <a:t>《</a:t>
            </a:r>
            <a:r>
              <a:rPr lang="zh-CN" altLang="en-US" sz="3000" b="1">
                <a:solidFill>
                  <a:srgbClr val="000000"/>
                </a:solidFill>
                <a:latin typeface="新宋体" charset="-122"/>
                <a:ea typeface="新宋体" panose="02010609030101010101" charset="-122"/>
              </a:rPr>
              <a:t>十二铜表法</a:t>
            </a:r>
            <a:r>
              <a:rPr lang="en-US" altLang="zh-CN" sz="3000" b="1">
                <a:solidFill>
                  <a:srgbClr val="000000"/>
                </a:solidFill>
                <a:latin typeface="新宋体" charset="-122"/>
                <a:ea typeface="新宋体" panose="02010609030101010101" charset="-122"/>
              </a:rPr>
              <a:t>》</a:t>
            </a:r>
            <a:r>
              <a:rPr lang="zh-CN" altLang="en-US" sz="3000" b="1">
                <a:solidFill>
                  <a:srgbClr val="000000"/>
                </a:solidFill>
                <a:latin typeface="新宋体" charset="-122"/>
                <a:ea typeface="新宋体" panose="02010609030101010101" charset="-122"/>
              </a:rPr>
              <a:t>的表述不正确的是</a:t>
            </a:r>
            <a:endParaRPr lang="en-US" altLang="zh-CN" sz="3000" b="1">
              <a:solidFill>
                <a:srgbClr val="000000"/>
              </a:solidFill>
              <a:latin typeface="新宋体" charset="-122"/>
              <a:ea typeface="新宋体" panose="02010609030101010101" charset="-122"/>
            </a:endParaRPr>
          </a:p>
          <a:p>
            <a:pPr marL="457200" lvl="1" indent="0" eaLnBrk="1" hangingPunct="1">
              <a:lnSpc>
                <a:spcPct val="13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A.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是在平民反对贵族长期斗争中取得的 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457200" lvl="1" indent="0" eaLnBrk="1" hangingPunct="1">
              <a:lnSpc>
                <a:spcPct val="13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B.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标志着罗马成文法的诞生 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457200" lvl="1" indent="0" eaLnBrk="1" hangingPunct="1">
              <a:lnSpc>
                <a:spcPct val="13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C.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标志着罗马法律体系的最终完成 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  <a:p>
            <a:pPr marL="457200" lvl="1" indent="0" eaLnBrk="1" hangingPunct="1">
              <a:lnSpc>
                <a:spcPct val="130000"/>
              </a:lnSpc>
              <a:buNone/>
            </a:pPr>
            <a:r>
              <a:rPr lang="en-US" altLang="zh-CN" sz="3000" b="1">
                <a:latin typeface="新宋体" charset="-122"/>
                <a:ea typeface="新宋体" panose="02010609030101010101" charset="-122"/>
              </a:rPr>
              <a:t>D.</a:t>
            </a:r>
            <a:r>
              <a:rPr lang="zh-CN" altLang="en-US" sz="3000" b="1">
                <a:latin typeface="新宋体" charset="-122"/>
                <a:ea typeface="新宋体" panose="02010609030101010101" charset="-122"/>
              </a:rPr>
              <a:t>该法对于平民的最大好处就是量刑有法可依</a:t>
            </a:r>
            <a:endParaRPr lang="zh-CN" altLang="en-US" sz="3000" b="1"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56322" name="Text Box 9"/>
          <p:cNvSpPr/>
          <p:nvPr/>
        </p:nvSpPr>
        <p:spPr>
          <a:xfrm>
            <a:off x="1187450" y="1773238"/>
            <a:ext cx="865188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Times New Roman" pitchFamily="18" charset="0"/>
              </a:rPr>
              <a:t>C </a:t>
            </a:r>
            <a:endParaRPr lang="zh-CN" altLang="zh-CN" sz="6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6323" name="组合 126979"/>
          <p:cNvGrpSpPr/>
          <p:nvPr/>
        </p:nvGrpSpPr>
        <p:grpSpPr>
          <a:xfrm>
            <a:off x="8027988" y="0"/>
            <a:ext cx="723900" cy="723900"/>
            <a:chOff x="612" y="3864"/>
            <a:chExt cx="456" cy="456"/>
          </a:xfrm>
        </p:grpSpPr>
        <p:sp>
          <p:nvSpPr>
            <p:cNvPr id="56324" name="椭圆 126980"/>
            <p:cNvSpPr/>
            <p:nvPr/>
          </p:nvSpPr>
          <p:spPr>
            <a:xfrm>
              <a:off x="612" y="3884"/>
              <a:ext cx="408" cy="4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Times New Roman" pitchFamily="18" charset="0"/>
              </a:endParaRPr>
            </a:p>
          </p:txBody>
        </p:sp>
        <p:grpSp>
          <p:nvGrpSpPr>
            <p:cNvPr id="56325" name="组合 126981"/>
            <p:cNvGrpSpPr/>
            <p:nvPr/>
          </p:nvGrpSpPr>
          <p:grpSpPr>
            <a:xfrm>
              <a:off x="612" y="3864"/>
              <a:ext cx="456" cy="456"/>
              <a:chOff x="5057" y="2568"/>
              <a:chExt cx="456" cy="456"/>
            </a:xfrm>
          </p:grpSpPr>
          <p:pic>
            <p:nvPicPr>
              <p:cNvPr id="56326" name="图片 126982" descr="154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5057" y="2568"/>
                <a:ext cx="456" cy="4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56327" name="文本框 126983"/>
              <p:cNvSpPr/>
              <p:nvPr/>
            </p:nvSpPr>
            <p:spPr>
              <a:xfrm>
                <a:off x="5057" y="2614"/>
                <a:ext cx="452" cy="32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1400" b="1">
                    <a:solidFill>
                      <a:schemeClr val="bg1"/>
                    </a:solidFill>
                  </a:rPr>
                  <a:t>返回</a:t>
                </a:r>
                <a:endParaRPr lang="zh-CN" altLang="en-US" sz="1400" b="1">
                  <a:solidFill>
                    <a:schemeClr val="bg1"/>
                  </a:solidFill>
                </a:endParaRPr>
              </a:p>
              <a:p>
                <a:pPr lvl="0" algn="ctr"/>
                <a:r>
                  <a:rPr lang="zh-CN" altLang="en-US" sz="1400" b="1">
                    <a:solidFill>
                      <a:schemeClr val="bg1"/>
                    </a:solidFill>
                  </a:rPr>
                  <a:t>主界面</a:t>
                </a:r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</p:grpSp>
      </p:grp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文本框 133123"/>
          <p:cNvSpPr txBox="1"/>
          <p:nvPr/>
        </p:nvSpPr>
        <p:spPr>
          <a:xfrm>
            <a:off x="295275" y="1019175"/>
            <a:ext cx="8591550" cy="5578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6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．辉煌的古希腊和古罗马文明，造就了西方文化之根，下列表述不正确的是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A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．古希腊神话影响广泛，其特点是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“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神人同形同性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”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B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．古希腊人和古罗马人创造出许多自然科学和人文学科成就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C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．古罗马人制定并颁布了世界上第一部成文法典</a:t>
            </a:r>
            <a:r>
              <a:rPr lang="en-US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《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十二铜表法</a:t>
            </a:r>
            <a:r>
              <a:rPr lang="en-US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》</a:t>
            </a:r>
            <a:endParaRPr lang="en-US" altLang="zh-CN" sz="30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  <a:p>
            <a:pPr lvl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    D</a:t>
            </a:r>
            <a:r>
              <a:rPr lang="zh-CN" altLang="zh-CN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．</a:t>
            </a:r>
            <a:r>
              <a:rPr lang="zh-CN" altLang="en-US" sz="3000" b="1">
                <a:effectLst>
                  <a:outerShdw blurRad="38100" dist="38100" dir="2700000" algn="tl">
                    <a:srgbClr val="FFFFFF"/>
                  </a:outerShdw>
                </a:effectLst>
                <a:latin typeface="新宋体" charset="-122"/>
                <a:ea typeface="新宋体" panose="02010609030101010101" charset="-122"/>
              </a:rPr>
              <a:t>罗马建筑吸收了希腊建筑特点，并有所创新</a:t>
            </a:r>
            <a:endParaRPr lang="en-US" altLang="zh-CN" sz="3000" b="1">
              <a:effectLst>
                <a:outerShdw blurRad="38100" dist="38100" dir="2700000" algn="tl">
                  <a:srgbClr val="FFFFFF"/>
                </a:outerShdw>
              </a:effectLst>
              <a:latin typeface="新宋体" charset="-122"/>
              <a:ea typeface="新宋体" panose="02010609030101010101" charset="-122"/>
            </a:endParaRPr>
          </a:p>
        </p:txBody>
      </p:sp>
      <p:sp>
        <p:nvSpPr>
          <p:cNvPr id="57346" name="Text Box 9"/>
          <p:cNvSpPr/>
          <p:nvPr/>
        </p:nvSpPr>
        <p:spPr>
          <a:xfrm>
            <a:off x="5111750" y="1277938"/>
            <a:ext cx="865188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Times New Roman" pitchFamily="18" charset="0"/>
              </a:rPr>
              <a:t>C </a:t>
            </a:r>
            <a:endParaRPr lang="zh-CN" altLang="zh-CN" sz="6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8369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25" y="552450"/>
            <a:ext cx="2133600" cy="32004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8370" name="表格 4"/>
          <p:cNvGraphicFramePr/>
          <p:nvPr/>
        </p:nvGraphicFramePr>
        <p:xfrm>
          <a:off x="280988" y="3867150"/>
          <a:ext cx="8601075" cy="2317433"/>
        </p:xfrm>
        <a:graphic>
          <a:graphicData uri="http://schemas.openxmlformats.org/drawingml/2006/table">
            <a:tbl>
              <a:tblPr/>
              <a:tblGrid>
                <a:gridCol w="661988"/>
                <a:gridCol w="661988"/>
                <a:gridCol w="660400"/>
                <a:gridCol w="661988"/>
                <a:gridCol w="661988"/>
                <a:gridCol w="661988"/>
                <a:gridCol w="661988"/>
                <a:gridCol w="660400"/>
                <a:gridCol w="661988"/>
                <a:gridCol w="661988"/>
                <a:gridCol w="661988"/>
                <a:gridCol w="661988"/>
                <a:gridCol w="660400"/>
              </a:tblGrid>
              <a:tr h="579438">
                <a:tc rowSpan="2"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</a:rPr>
                        <a:t>天干</a:t>
                      </a:r>
                      <a:endParaRPr lang="zh-CN" altLang="en-US" sz="3200" b="1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</a:rPr>
                        <a:t>甲</a:t>
                      </a:r>
                      <a:endParaRPr lang="zh-CN" altLang="en-US" sz="3200" b="1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</a:rPr>
                        <a:t>乙</a:t>
                      </a:r>
                      <a:endParaRPr lang="zh-CN" altLang="en-US" sz="3200" b="1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</a:rPr>
                        <a:t>丙</a:t>
                      </a:r>
                      <a:endParaRPr lang="zh-CN" altLang="en-US" sz="3200" b="1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</a:rPr>
                        <a:t>丁</a:t>
                      </a:r>
                      <a:endParaRPr lang="zh-CN" altLang="en-US" sz="3200" b="1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  <a:sym typeface="宋体" panose="02010600030101010101" pitchFamily="2" charset="-122"/>
                        </a:rPr>
                        <a:t>戊</a:t>
                      </a:r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  <a:sym typeface="宋体" panose="02010600030101010101" pitchFamily="2" charset="-122"/>
                        </a:rPr>
                        <a:t>已</a:t>
                      </a:r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  <a:sym typeface="宋体" panose="02010600030101010101" pitchFamily="2" charset="-122"/>
                        </a:rPr>
                        <a:t>庚</a:t>
                      </a:r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  <a:sym typeface="宋体" panose="02010600030101010101" pitchFamily="2" charset="-122"/>
                        </a:rPr>
                        <a:t>辛</a:t>
                      </a:r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  <a:sym typeface="宋体" panose="02010600030101010101" pitchFamily="2" charset="-122"/>
                        </a:rPr>
                        <a:t>壬</a:t>
                      </a:r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 b="1">
                          <a:solidFill>
                            <a:schemeClr val="accent2"/>
                          </a:solidFill>
                          <a:sym typeface="宋体" panose="02010600030101010101" pitchFamily="2" charset="-122"/>
                        </a:rPr>
                        <a:t>癸</a:t>
                      </a:r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 sz="3200" b="1">
                        <a:solidFill>
                          <a:schemeClr val="accent2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BBE0E3"/>
                    </a:solidFill>
                  </a:tcPr>
                </a:tc>
              </a:tr>
              <a:tr h="57943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38100">
                      <a:solidFill>
                        <a:srgbClr val="FFFFFF"/>
                      </a:solidFill>
                      <a:miter lim="800000"/>
                    </a:lnR>
                    <a:lnB w="38100">
                      <a:miter lim="800000"/>
                    </a:lnB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4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381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5 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6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 7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8 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9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10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1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2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3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</a:tr>
              <a:tr h="577850">
                <a:tc rowSpan="2"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地支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子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丑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寅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卯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辰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巳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午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未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申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酉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戌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亥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F3F9FA"/>
                    </a:solidFill>
                  </a:tcPr>
                </a:tc>
              </a:tr>
              <a:tr h="57943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4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5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6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7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8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9    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10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11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12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1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 2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40" tIns="45720" rIns="91440" bIns="45720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3200">
                          <a:solidFill>
                            <a:srgbClr val="000000"/>
                          </a:solidFill>
                          <a:sym typeface="宋体" panose="02010600030101010101" pitchFamily="2" charset="-122"/>
                        </a:rPr>
                        <a:t>3</a:t>
                      </a:r>
                      <a:endParaRPr lang="zh-CN" altLang="en-US" sz="3200">
                        <a:solidFill>
                          <a:srgbClr val="000000"/>
                        </a:solidFill>
                        <a:sym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  <p:sp>
        <p:nvSpPr>
          <p:cNvPr id="58443" name="文本框 5"/>
          <p:cNvSpPr/>
          <p:nvPr/>
        </p:nvSpPr>
        <p:spPr>
          <a:xfrm>
            <a:off x="3054350" y="1276350"/>
            <a:ext cx="5616575" cy="2306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如：公元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2019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年</a:t>
            </a:r>
            <a:endParaRPr lang="zh-CN" altLang="en-US" sz="2400" b="1">
              <a:latin typeface="楷体" pitchFamily="49" charset="-122"/>
              <a:ea typeface="楷体" panose="02010609060101010101" pitchFamily="49" charset="-122"/>
            </a:endParaRPr>
          </a:p>
          <a:p>
            <a:pPr lvl="0"/>
            <a:endParaRPr lang="zh-CN" altLang="en-US" sz="2400" b="1">
              <a:latin typeface="楷体" pitchFamily="49" charset="-122"/>
              <a:ea typeface="楷体" panose="02010609060101010101" pitchFamily="49" charset="-122"/>
            </a:endParaRPr>
          </a:p>
          <a:p>
            <a:pPr lvl="0"/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用该年尾数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找出对应的天干为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己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；然后，用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2019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除以12得余数为3，用余数3找出相对应的地支为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亥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。 那么，公元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2019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年则为农历乙亥年。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Rectangle 8"/>
          <p:cNvSpPr/>
          <p:nvPr/>
        </p:nvSpPr>
        <p:spPr>
          <a:xfrm>
            <a:off x="830263" y="5602288"/>
            <a:ext cx="6553200" cy="488950"/>
          </a:xfrm>
          <a:prstGeom prst="rect">
            <a:avLst/>
          </a:prstGeom>
          <a:noFill/>
          <a:ln w="9525">
            <a:noFill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新宋体" panose="02010609030101010101" charset="-122"/>
              </a:rPr>
              <a:t>对当时：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维系和稳定罗马帝国的统治</a:t>
            </a:r>
            <a:endParaRPr lang="zh-CN" altLang="en-US" sz="2600" b="1"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  <a:ea typeface="新宋体" panose="02010609030101010101" charset="-122"/>
            </a:endParaRPr>
          </a:p>
        </p:txBody>
      </p:sp>
      <p:sp>
        <p:nvSpPr>
          <p:cNvPr id="59394" name="Rectangle 8"/>
          <p:cNvSpPr/>
          <p:nvPr/>
        </p:nvSpPr>
        <p:spPr>
          <a:xfrm>
            <a:off x="849313" y="6135688"/>
            <a:ext cx="7418388" cy="488950"/>
          </a:xfrm>
          <a:prstGeom prst="rect">
            <a:avLst/>
          </a:prstGeom>
          <a:noFill/>
          <a:ln w="9525">
            <a:noFill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新宋体" panose="02010609030101010101" charset="-122"/>
              </a:rPr>
              <a:t>对后世：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对世界的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ea typeface="新宋体" panose="02010609030101010101" charset="-122"/>
              </a:rPr>
              <a:t>立法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和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ea typeface="新宋体" panose="02010609030101010101" charset="-122"/>
              </a:rPr>
              <a:t>司法</a:t>
            </a:r>
            <a:r>
              <a:rPr lang="zh-CN" altLang="en-US" sz="26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  <a:ea typeface="新宋体" panose="02010609030101010101" charset="-122"/>
              </a:rPr>
              <a:t>都产生了重要影响</a:t>
            </a:r>
            <a:endParaRPr lang="zh-CN" altLang="en-US" sz="2600" b="1"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  <a:ea typeface="新宋体" panose="02010609030101010101" charset="-122"/>
            </a:endParaRPr>
          </a:p>
        </p:txBody>
      </p:sp>
      <p:sp>
        <p:nvSpPr>
          <p:cNvPr id="59395" name="矩形 288772"/>
          <p:cNvSpPr/>
          <p:nvPr/>
        </p:nvSpPr>
        <p:spPr>
          <a:xfrm>
            <a:off x="611188" y="5099050"/>
            <a:ext cx="7151688" cy="4889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6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宋体" panose="02010609030101010101" charset="-122"/>
              </a:rPr>
              <a:t>材料说明罗马法对当时和后世产生了什么影响？</a:t>
            </a:r>
            <a:endParaRPr lang="zh-CN" altLang="en-US" sz="2600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新宋体" panose="02010609030101010101" charset="-122"/>
            </a:endParaRPr>
          </a:p>
        </p:txBody>
      </p:sp>
      <p:sp>
        <p:nvSpPr>
          <p:cNvPr id="59396" name="文本框 113668"/>
          <p:cNvSpPr/>
          <p:nvPr/>
        </p:nvSpPr>
        <p:spPr>
          <a:xfrm>
            <a:off x="395288" y="1179513"/>
            <a:ext cx="8353425" cy="3762375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Dot"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457200" lvl="1" indent="0" eaLnBrk="1" hangingPunct="1">
              <a:buNone/>
            </a:pP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材料二：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罗马曾三次征服世界，第一次是以武力，第二次以宗教，第三次则以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法律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。而第三次征服也许是其中最为平和，最为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持久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的征服。      </a:t>
            </a:r>
            <a:r>
              <a:rPr lang="en-US" altLang="zh-CN" sz="2400" b="1">
                <a:solidFill>
                  <a:srgbClr val="0000FF"/>
                </a:solidFill>
                <a:latin typeface="楷体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>
                <a:solidFill>
                  <a:srgbClr val="0000FF"/>
                </a:solidFill>
                <a:latin typeface="楷体" pitchFamily="49" charset="-122"/>
                <a:ea typeface="楷体" panose="02010609060101010101" pitchFamily="49" charset="-122"/>
              </a:rPr>
              <a:t>德国法学家耶林格</a:t>
            </a:r>
            <a:endParaRPr lang="zh-CN" altLang="en-US" sz="2400" b="1">
              <a:solidFill>
                <a:srgbClr val="0000FF"/>
              </a:solidFill>
              <a:latin typeface="楷体" pitchFamily="49" charset="-122"/>
              <a:ea typeface="楷体" panose="02010609060101010101" pitchFamily="49" charset="-122"/>
            </a:endParaRPr>
          </a:p>
          <a:p>
            <a:pPr marL="457200" lvl="1" indent="0" eaLnBrk="1" hangingPunct="1">
              <a:buNone/>
            </a:pP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材料三：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罗马法对后世的影响。英国的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权利法案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、美国的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独立宣言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和法国的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人权宣言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等，都是以罗马法学说为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理论基础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>
              <a:latin typeface="楷体" pitchFamily="49" charset="-122"/>
              <a:ea typeface="楷体" panose="02010609060101010101" pitchFamily="49" charset="-122"/>
            </a:endParaRPr>
          </a:p>
          <a:p>
            <a:pPr marL="457200" lvl="1" indent="0" eaLnBrk="1" hangingPunct="1">
              <a:buNone/>
            </a:pP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       西方国家的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陪审制度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发端于罗马；罗马律师制度是现在世界各国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律师制度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的初级形式；西方国家的某些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anose="02010609060101010101" pitchFamily="49" charset="-122"/>
              </a:rPr>
              <a:t>司法原则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，也源于罗马法。我国现行的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民法通则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继承法</a:t>
            </a:r>
            <a:r>
              <a:rPr lang="en-US" altLang="zh-CN" sz="2400" b="1">
                <a:latin typeface="楷体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>
                <a:latin typeface="楷体" pitchFamily="49" charset="-122"/>
                <a:ea typeface="楷体" panose="02010609060101010101" pitchFamily="49" charset="-122"/>
              </a:rPr>
              <a:t>也在一定程度上采取了罗马法的原则。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9397" name="文本框 113675"/>
          <p:cNvSpPr txBox="1"/>
          <p:nvPr/>
        </p:nvSpPr>
        <p:spPr>
          <a:xfrm>
            <a:off x="66675" y="655638"/>
            <a:ext cx="1071563" cy="366713"/>
          </a:xfrm>
          <a:prstGeom prst="rect">
            <a:avLst/>
          </a:prstGeom>
          <a:noFill/>
          <a:ln w="9525">
            <a:noFill/>
          </a:ln>
        </p:spPr>
        <p:txBody>
          <a:bodyPr l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Font typeface="Arial" pitchFamily="34" charset="0"/>
            </a:pP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罗马法学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黑体" pitchFamily="2" charset="-122"/>
            </a:endParaRPr>
          </a:p>
        </p:txBody>
      </p:sp>
      <p:pic>
        <p:nvPicPr>
          <p:cNvPr id="5939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230100" y="104775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" dur="1000" fill="hold"/>
                                        <p:tgtEl>
                                          <p:spTgt spid="59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1000" fill="hold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3" grpId="0"/>
      <p:bldP spid="59394" grpId="0"/>
    </p:bldLst>
  </p:timing>
</p:sld>
</file>

<file path=ppt/tags/tag1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2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3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4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5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6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7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8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9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10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11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12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13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14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15.xml><?xml version="1.0" encoding="utf-8"?>
<p:tagLst xmlns:p="http://schemas.openxmlformats.org/presentationml/2006/main">
  <p:tag name="[PLUGIN]" val="[PLUGIN]"/>
</p:tagLst>
</file>

<file path=ppt/tags/tag1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自定义设计方案">
  <a:themeElements>
    <a:clrScheme name="">
      <a:dk1>
        <a:srgbClr val="000000"/>
      </a:dk1>
      <a:lt1>
        <a:srgbClr val="FFFFE5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F"/>
      </a:accent3>
      <a:accent4>
        <a:srgbClr val="000000"/>
      </a:accent4>
      <a:accent5>
        <a:srgbClr val="FFFFFA"/>
      </a:accent5>
      <a:accent6>
        <a:srgbClr val="2DB7B7"/>
      </a:accent6>
      <a:hlink>
        <a:srgbClr val="996633"/>
      </a:hlink>
      <a:folHlink>
        <a:srgbClr val="FF99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E5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F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CFFDD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DFFEB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B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D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E7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1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277</Paragraphs>
  <Slides>44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baseType="lpstr" size="63">
      <vt:lpstr>Arial</vt:lpstr>
      <vt:lpstr>宋体</vt:lpstr>
      <vt:lpstr>Times New Roman</vt:lpstr>
      <vt:lpstr>Wingdings</vt:lpstr>
      <vt:lpstr>华文楷体</vt:lpstr>
      <vt:lpstr>新宋体</vt:lpstr>
      <vt:lpstr>Webdings</vt:lpstr>
      <vt:lpstr>黑体</vt:lpstr>
      <vt:lpstr>楷体</vt:lpstr>
      <vt:lpstr>Calibri</vt:lpstr>
      <vt:lpstr>华文隶书</vt:lpstr>
      <vt:lpstr>楷体_GB2312</vt:lpstr>
      <vt:lpstr>华文细黑</vt:lpstr>
      <vt:lpstr>微软雅黑</vt:lpstr>
      <vt:lpstr>华文中宋</vt:lpstr>
      <vt:lpstr>隶书</vt:lpstr>
      <vt:lpstr>华文行楷</vt:lpstr>
      <vt:lpstr>等线 Light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2021-01-08T13:33:21.320</cp:lastPrinted>
  <dcterms:created xsi:type="dcterms:W3CDTF">2021-01-08T13:33:21Z</dcterms:created>
  <dcterms:modified xsi:type="dcterms:W3CDTF">2021-01-08T05:33:26Z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